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9"/>
  </p:notesMasterIdLst>
  <p:sldIdLst>
    <p:sldId id="256" r:id="rId2"/>
    <p:sldId id="257" r:id="rId3"/>
    <p:sldId id="258" r:id="rId4"/>
    <p:sldId id="260" r:id="rId5"/>
    <p:sldId id="259" r:id="rId6"/>
    <p:sldId id="262" r:id="rId7"/>
    <p:sldId id="261" r:id="rId8"/>
    <p:sldId id="272" r:id="rId9"/>
    <p:sldId id="264" r:id="rId10"/>
    <p:sldId id="355" r:id="rId11"/>
    <p:sldId id="265" r:id="rId12"/>
    <p:sldId id="266" r:id="rId13"/>
    <p:sldId id="277" r:id="rId14"/>
    <p:sldId id="357" r:id="rId15"/>
    <p:sldId id="267" r:id="rId16"/>
    <p:sldId id="358" r:id="rId17"/>
    <p:sldId id="268" r:id="rId18"/>
    <p:sldId id="359" r:id="rId19"/>
    <p:sldId id="269" r:id="rId20"/>
    <p:sldId id="270" r:id="rId21"/>
    <p:sldId id="360" r:id="rId22"/>
    <p:sldId id="271" r:id="rId23"/>
    <p:sldId id="361" r:id="rId24"/>
    <p:sldId id="263" r:id="rId25"/>
    <p:sldId id="273" r:id="rId26"/>
    <p:sldId id="274" r:id="rId27"/>
    <p:sldId id="275" r:id="rId28"/>
    <p:sldId id="278" r:id="rId29"/>
    <p:sldId id="279" r:id="rId30"/>
    <p:sldId id="280" r:id="rId31"/>
    <p:sldId id="282" r:id="rId32"/>
    <p:sldId id="283" r:id="rId33"/>
    <p:sldId id="276" r:id="rId34"/>
    <p:sldId id="284" r:id="rId35"/>
    <p:sldId id="285" r:id="rId36"/>
    <p:sldId id="294" r:id="rId37"/>
    <p:sldId id="295" r:id="rId38"/>
    <p:sldId id="401" r:id="rId39"/>
    <p:sldId id="404" r:id="rId40"/>
    <p:sldId id="402" r:id="rId41"/>
    <p:sldId id="403" r:id="rId42"/>
    <p:sldId id="286" r:id="rId43"/>
    <p:sldId id="287" r:id="rId44"/>
    <p:sldId id="288" r:id="rId45"/>
    <p:sldId id="320" r:id="rId46"/>
    <p:sldId id="319" r:id="rId47"/>
    <p:sldId id="321" r:id="rId48"/>
    <p:sldId id="318" r:id="rId49"/>
    <p:sldId id="420" r:id="rId50"/>
    <p:sldId id="345" r:id="rId51"/>
    <p:sldId id="346" r:id="rId52"/>
    <p:sldId id="422" r:id="rId53"/>
    <p:sldId id="322" r:id="rId54"/>
    <p:sldId id="323" r:id="rId55"/>
    <p:sldId id="324" r:id="rId56"/>
    <p:sldId id="325" r:id="rId57"/>
    <p:sldId id="326" r:id="rId58"/>
    <p:sldId id="328" r:id="rId59"/>
    <p:sldId id="329" r:id="rId60"/>
    <p:sldId id="334" r:id="rId61"/>
    <p:sldId id="335" r:id="rId62"/>
    <p:sldId id="336" r:id="rId63"/>
    <p:sldId id="337" r:id="rId64"/>
    <p:sldId id="338" r:id="rId65"/>
    <p:sldId id="423" r:id="rId66"/>
    <p:sldId id="350" r:id="rId67"/>
    <p:sldId id="425" r:id="rId68"/>
    <p:sldId id="424" r:id="rId69"/>
    <p:sldId id="339" r:id="rId70"/>
    <p:sldId id="340" r:id="rId71"/>
    <p:sldId id="341" r:id="rId72"/>
    <p:sldId id="342" r:id="rId73"/>
    <p:sldId id="343" r:id="rId74"/>
    <p:sldId id="412" r:id="rId75"/>
    <p:sldId id="429" r:id="rId76"/>
    <p:sldId id="430" r:id="rId77"/>
    <p:sldId id="438" r:id="rId78"/>
    <p:sldId id="433" r:id="rId79"/>
    <p:sldId id="434" r:id="rId80"/>
    <p:sldId id="435" r:id="rId81"/>
    <p:sldId id="437" r:id="rId82"/>
    <p:sldId id="436" r:id="rId83"/>
    <p:sldId id="439" r:id="rId84"/>
    <p:sldId id="440" r:id="rId85"/>
    <p:sldId id="441" r:id="rId86"/>
    <p:sldId id="442" r:id="rId87"/>
    <p:sldId id="443" r:id="rId88"/>
    <p:sldId id="444" r:id="rId89"/>
    <p:sldId id="405" r:id="rId90"/>
    <p:sldId id="410" r:id="rId91"/>
    <p:sldId id="413" r:id="rId92"/>
    <p:sldId id="414" r:id="rId93"/>
    <p:sldId id="415" r:id="rId94"/>
    <p:sldId id="416" r:id="rId95"/>
    <p:sldId id="417" r:id="rId96"/>
    <p:sldId id="418" r:id="rId97"/>
    <p:sldId id="419" r:id="rId98"/>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6729"/>
    <p:restoredTop sz="94676"/>
  </p:normalViewPr>
  <p:slideViewPr>
    <p:cSldViewPr snapToGrid="0">
      <p:cViewPr varScale="1">
        <p:scale>
          <a:sx n="55" d="100"/>
          <a:sy n="55" d="100"/>
        </p:scale>
        <p:origin x="192" y="12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70805D-E6AA-45D4-9BA2-12A6AADD647D}"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77B9619D-6705-4457-8679-422C07AEA021}">
      <dgm:prSet/>
      <dgm:spPr/>
      <dgm:t>
        <a:bodyPr/>
        <a:lstStyle/>
        <a:p>
          <a:r>
            <a:rPr lang="es-ES_tradnl" b="1"/>
            <a:t>Ahora estoy listo para darle una orden preventiva a mi organización. Mientras antes, más tiempo les doy de prepararse y planificar sus propias acciones.</a:t>
          </a:r>
          <a:endParaRPr lang="en-US"/>
        </a:p>
      </dgm:t>
    </dgm:pt>
    <dgm:pt modelId="{12F2DD47-BD10-443E-8115-D73BBD7E7708}" type="parTrans" cxnId="{426AF96B-4376-42F8-8E0C-DB602E115952}">
      <dgm:prSet/>
      <dgm:spPr/>
      <dgm:t>
        <a:bodyPr/>
        <a:lstStyle/>
        <a:p>
          <a:endParaRPr lang="en-US"/>
        </a:p>
      </dgm:t>
    </dgm:pt>
    <dgm:pt modelId="{D57F8B78-A66D-4ADE-9452-406838F74C26}" type="sibTrans" cxnId="{426AF96B-4376-42F8-8E0C-DB602E115952}">
      <dgm:prSet/>
      <dgm:spPr/>
      <dgm:t>
        <a:bodyPr/>
        <a:lstStyle/>
        <a:p>
          <a:endParaRPr lang="en-US"/>
        </a:p>
      </dgm:t>
    </dgm:pt>
    <dgm:pt modelId="{9E4EC386-897D-406E-BB9A-53EF444E267D}">
      <dgm:prSet/>
      <dgm:spPr/>
      <dgm:t>
        <a:bodyPr/>
        <a:lstStyle/>
        <a:p>
          <a:r>
            <a:rPr lang="es-ES_tradnl" b="1"/>
            <a:t>Si se fijan, este método se va nutriendo paso a paso, para entregar información útil a la organización </a:t>
          </a:r>
          <a:endParaRPr lang="en-US"/>
        </a:p>
      </dgm:t>
    </dgm:pt>
    <dgm:pt modelId="{201B7CC3-7044-42F6-A304-BFB5E04AAF58}" type="parTrans" cxnId="{3D8DEB57-8B46-4E6F-8E4B-2D30A449ADF8}">
      <dgm:prSet/>
      <dgm:spPr/>
      <dgm:t>
        <a:bodyPr/>
        <a:lstStyle/>
        <a:p>
          <a:endParaRPr lang="en-US"/>
        </a:p>
      </dgm:t>
    </dgm:pt>
    <dgm:pt modelId="{CFB991CB-2EA4-451D-B215-2B8C9FE5B8B3}" type="sibTrans" cxnId="{3D8DEB57-8B46-4E6F-8E4B-2D30A449ADF8}">
      <dgm:prSet/>
      <dgm:spPr/>
      <dgm:t>
        <a:bodyPr/>
        <a:lstStyle/>
        <a:p>
          <a:endParaRPr lang="en-US"/>
        </a:p>
      </dgm:t>
    </dgm:pt>
    <dgm:pt modelId="{71D2A70C-1F4F-BD42-8756-05A953E0AAD1}" type="pres">
      <dgm:prSet presAssocID="{C670805D-E6AA-45D4-9BA2-12A6AADD647D}" presName="hierChild1" presStyleCnt="0">
        <dgm:presLayoutVars>
          <dgm:chPref val="1"/>
          <dgm:dir/>
          <dgm:animOne val="branch"/>
          <dgm:animLvl val="lvl"/>
          <dgm:resizeHandles/>
        </dgm:presLayoutVars>
      </dgm:prSet>
      <dgm:spPr/>
    </dgm:pt>
    <dgm:pt modelId="{E4542248-188C-9947-8DBE-3D2A06B68929}" type="pres">
      <dgm:prSet presAssocID="{77B9619D-6705-4457-8679-422C07AEA021}" presName="hierRoot1" presStyleCnt="0"/>
      <dgm:spPr/>
    </dgm:pt>
    <dgm:pt modelId="{436D4FAF-396B-734D-808D-B5DD97E209D1}" type="pres">
      <dgm:prSet presAssocID="{77B9619D-6705-4457-8679-422C07AEA021}" presName="composite" presStyleCnt="0"/>
      <dgm:spPr/>
    </dgm:pt>
    <dgm:pt modelId="{8541C5A7-12EF-9442-9FBA-D1BBD6D55D4E}" type="pres">
      <dgm:prSet presAssocID="{77B9619D-6705-4457-8679-422C07AEA021}" presName="background" presStyleLbl="node0" presStyleIdx="0" presStyleCnt="2"/>
      <dgm:spPr/>
    </dgm:pt>
    <dgm:pt modelId="{F742E81F-AE64-BA48-A14C-F71C5C64FF81}" type="pres">
      <dgm:prSet presAssocID="{77B9619D-6705-4457-8679-422C07AEA021}" presName="text" presStyleLbl="fgAcc0" presStyleIdx="0" presStyleCnt="2">
        <dgm:presLayoutVars>
          <dgm:chPref val="3"/>
        </dgm:presLayoutVars>
      </dgm:prSet>
      <dgm:spPr/>
    </dgm:pt>
    <dgm:pt modelId="{0C0D7D3F-F508-8247-BC21-959098038826}" type="pres">
      <dgm:prSet presAssocID="{77B9619D-6705-4457-8679-422C07AEA021}" presName="hierChild2" presStyleCnt="0"/>
      <dgm:spPr/>
    </dgm:pt>
    <dgm:pt modelId="{9F24508C-B777-7840-AFE8-4B3C7E95BB78}" type="pres">
      <dgm:prSet presAssocID="{9E4EC386-897D-406E-BB9A-53EF444E267D}" presName="hierRoot1" presStyleCnt="0"/>
      <dgm:spPr/>
    </dgm:pt>
    <dgm:pt modelId="{35C7AE63-8715-3F45-AB62-5A157AB0A0C9}" type="pres">
      <dgm:prSet presAssocID="{9E4EC386-897D-406E-BB9A-53EF444E267D}" presName="composite" presStyleCnt="0"/>
      <dgm:spPr/>
    </dgm:pt>
    <dgm:pt modelId="{3A330534-0187-0A42-873A-253AF7CA0B08}" type="pres">
      <dgm:prSet presAssocID="{9E4EC386-897D-406E-BB9A-53EF444E267D}" presName="background" presStyleLbl="node0" presStyleIdx="1" presStyleCnt="2"/>
      <dgm:spPr/>
    </dgm:pt>
    <dgm:pt modelId="{1F4FB206-0F50-E442-BAA2-8CD8C9A47B20}" type="pres">
      <dgm:prSet presAssocID="{9E4EC386-897D-406E-BB9A-53EF444E267D}" presName="text" presStyleLbl="fgAcc0" presStyleIdx="1" presStyleCnt="2">
        <dgm:presLayoutVars>
          <dgm:chPref val="3"/>
        </dgm:presLayoutVars>
      </dgm:prSet>
      <dgm:spPr/>
    </dgm:pt>
    <dgm:pt modelId="{F7C4FC9A-0DF7-D44E-949B-DFEE2D633A40}" type="pres">
      <dgm:prSet presAssocID="{9E4EC386-897D-406E-BB9A-53EF444E267D}" presName="hierChild2" presStyleCnt="0"/>
      <dgm:spPr/>
    </dgm:pt>
  </dgm:ptLst>
  <dgm:cxnLst>
    <dgm:cxn modelId="{140BDA03-BF15-5F4C-A9F1-1BEB8B6D96AE}" type="presOf" srcId="{C670805D-E6AA-45D4-9BA2-12A6AADD647D}" destId="{71D2A70C-1F4F-BD42-8756-05A953E0AAD1}" srcOrd="0" destOrd="0" presId="urn:microsoft.com/office/officeart/2005/8/layout/hierarchy1"/>
    <dgm:cxn modelId="{3D8DEB57-8B46-4E6F-8E4B-2D30A449ADF8}" srcId="{C670805D-E6AA-45D4-9BA2-12A6AADD647D}" destId="{9E4EC386-897D-406E-BB9A-53EF444E267D}" srcOrd="1" destOrd="0" parTransId="{201B7CC3-7044-42F6-A304-BFB5E04AAF58}" sibTransId="{CFB991CB-2EA4-451D-B215-2B8C9FE5B8B3}"/>
    <dgm:cxn modelId="{426AF96B-4376-42F8-8E0C-DB602E115952}" srcId="{C670805D-E6AA-45D4-9BA2-12A6AADD647D}" destId="{77B9619D-6705-4457-8679-422C07AEA021}" srcOrd="0" destOrd="0" parTransId="{12F2DD47-BD10-443E-8115-D73BBD7E7708}" sibTransId="{D57F8B78-A66D-4ADE-9452-406838F74C26}"/>
    <dgm:cxn modelId="{C80F5293-421D-FE44-B939-EF94139E77E2}" type="presOf" srcId="{9E4EC386-897D-406E-BB9A-53EF444E267D}" destId="{1F4FB206-0F50-E442-BAA2-8CD8C9A47B20}" srcOrd="0" destOrd="0" presId="urn:microsoft.com/office/officeart/2005/8/layout/hierarchy1"/>
    <dgm:cxn modelId="{7B2A2FCF-1AB9-5F4E-BE3A-6DF7AC8BB533}" type="presOf" srcId="{77B9619D-6705-4457-8679-422C07AEA021}" destId="{F742E81F-AE64-BA48-A14C-F71C5C64FF81}" srcOrd="0" destOrd="0" presId="urn:microsoft.com/office/officeart/2005/8/layout/hierarchy1"/>
    <dgm:cxn modelId="{DCB11D4B-587A-5346-A251-3B1707BF65BA}" type="presParOf" srcId="{71D2A70C-1F4F-BD42-8756-05A953E0AAD1}" destId="{E4542248-188C-9947-8DBE-3D2A06B68929}" srcOrd="0" destOrd="0" presId="urn:microsoft.com/office/officeart/2005/8/layout/hierarchy1"/>
    <dgm:cxn modelId="{D3A7F742-5323-C646-9EF8-C50642DC26ED}" type="presParOf" srcId="{E4542248-188C-9947-8DBE-3D2A06B68929}" destId="{436D4FAF-396B-734D-808D-B5DD97E209D1}" srcOrd="0" destOrd="0" presId="urn:microsoft.com/office/officeart/2005/8/layout/hierarchy1"/>
    <dgm:cxn modelId="{F2F92C1F-14B4-2A46-9A07-1AA5D9CFCBDB}" type="presParOf" srcId="{436D4FAF-396B-734D-808D-B5DD97E209D1}" destId="{8541C5A7-12EF-9442-9FBA-D1BBD6D55D4E}" srcOrd="0" destOrd="0" presId="urn:microsoft.com/office/officeart/2005/8/layout/hierarchy1"/>
    <dgm:cxn modelId="{EB3D3316-EB13-4E4F-8069-B9FDDBD4924F}" type="presParOf" srcId="{436D4FAF-396B-734D-808D-B5DD97E209D1}" destId="{F742E81F-AE64-BA48-A14C-F71C5C64FF81}" srcOrd="1" destOrd="0" presId="urn:microsoft.com/office/officeart/2005/8/layout/hierarchy1"/>
    <dgm:cxn modelId="{D7D194E2-B4F5-FC46-9A75-78BFCA44DFB7}" type="presParOf" srcId="{E4542248-188C-9947-8DBE-3D2A06B68929}" destId="{0C0D7D3F-F508-8247-BC21-959098038826}" srcOrd="1" destOrd="0" presId="urn:microsoft.com/office/officeart/2005/8/layout/hierarchy1"/>
    <dgm:cxn modelId="{8D0A837F-7520-9544-A869-BF407BC30A45}" type="presParOf" srcId="{71D2A70C-1F4F-BD42-8756-05A953E0AAD1}" destId="{9F24508C-B777-7840-AFE8-4B3C7E95BB78}" srcOrd="1" destOrd="0" presId="urn:microsoft.com/office/officeart/2005/8/layout/hierarchy1"/>
    <dgm:cxn modelId="{4B311264-F82C-FF42-8C26-CC57D46C543D}" type="presParOf" srcId="{9F24508C-B777-7840-AFE8-4B3C7E95BB78}" destId="{35C7AE63-8715-3F45-AB62-5A157AB0A0C9}" srcOrd="0" destOrd="0" presId="urn:microsoft.com/office/officeart/2005/8/layout/hierarchy1"/>
    <dgm:cxn modelId="{FD520985-99B0-4C42-820A-683CFCA849FF}" type="presParOf" srcId="{35C7AE63-8715-3F45-AB62-5A157AB0A0C9}" destId="{3A330534-0187-0A42-873A-253AF7CA0B08}" srcOrd="0" destOrd="0" presId="urn:microsoft.com/office/officeart/2005/8/layout/hierarchy1"/>
    <dgm:cxn modelId="{EA5B93A3-4330-1849-9506-7B7D5A2B5DA8}" type="presParOf" srcId="{35C7AE63-8715-3F45-AB62-5A157AB0A0C9}" destId="{1F4FB206-0F50-E442-BAA2-8CD8C9A47B20}" srcOrd="1" destOrd="0" presId="urn:microsoft.com/office/officeart/2005/8/layout/hierarchy1"/>
    <dgm:cxn modelId="{34ED303D-F5E8-A74A-A992-03E4060B25D6}" type="presParOf" srcId="{9F24508C-B777-7840-AFE8-4B3C7E95BB78}" destId="{F7C4FC9A-0DF7-D44E-949B-DFEE2D633A4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1C5A7-12EF-9442-9FBA-D1BBD6D55D4E}">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42E81F-AE64-BA48-A14C-F71C5C64FF81}">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ES_tradnl" sz="2500" b="1" kern="1200"/>
            <a:t>Ahora estoy listo para darle una orden preventiva a mi organización. Mientras antes, más tiempo les doy de prepararse y planificar sus propias acciones.</a:t>
          </a:r>
          <a:endParaRPr lang="en-US" sz="2500" kern="1200"/>
        </a:p>
      </dsp:txBody>
      <dsp:txXfrm>
        <a:off x="696297" y="538547"/>
        <a:ext cx="4171627" cy="2590157"/>
      </dsp:txXfrm>
    </dsp:sp>
    <dsp:sp modelId="{3A330534-0187-0A42-873A-253AF7CA0B08}">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4FB206-0F50-E442-BAA2-8CD8C9A47B20}">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ES_tradnl" sz="2500" b="1" kern="1200"/>
            <a:t>Si se fijan, este método se va nutriendo paso a paso, para entregar información útil a la organización </a:t>
          </a:r>
          <a:endParaRPr lang="en-US" sz="2500" kern="1200"/>
        </a:p>
      </dsp:txBody>
      <dsp:txXfrm>
        <a:off x="5991936" y="538547"/>
        <a:ext cx="4171627" cy="25901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0E56E3-2C21-4E4B-8934-A15A1DA89779}" type="datetimeFigureOut">
              <a:rPr lang="es-ES_tradnl" smtClean="0"/>
              <a:t>27/3/26</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32454-9F1E-DD4D-B68F-8738A6B8A08D}" type="slidenum">
              <a:rPr lang="es-ES_tradnl" smtClean="0"/>
              <a:t>‹Nº›</a:t>
            </a:fld>
            <a:endParaRPr lang="es-ES_tradnl"/>
          </a:p>
        </p:txBody>
      </p:sp>
    </p:spTree>
    <p:extLst>
      <p:ext uri="{BB962C8B-B14F-4D97-AF65-F5344CB8AC3E}">
        <p14:creationId xmlns:p14="http://schemas.microsoft.com/office/powerpoint/2010/main" val="22506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5EE32454-9F1E-DD4D-B68F-8738A6B8A08D}" type="slidenum">
              <a:rPr lang="es-ES_tradnl" smtClean="0"/>
              <a:t>44</a:t>
            </a:fld>
            <a:endParaRPr lang="es-ES_tradnl"/>
          </a:p>
        </p:txBody>
      </p:sp>
    </p:spTree>
    <p:extLst>
      <p:ext uri="{BB962C8B-B14F-4D97-AF65-F5344CB8AC3E}">
        <p14:creationId xmlns:p14="http://schemas.microsoft.com/office/powerpoint/2010/main" val="2448426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10094EF5-23D7-45EA-8C02-54B65985CF23}" type="slidenum">
              <a:rPr lang="en-US" smtClean="0"/>
              <a:t>90</a:t>
            </a:fld>
            <a:endParaRPr lang="en-US"/>
          </a:p>
        </p:txBody>
      </p:sp>
    </p:spTree>
    <p:extLst>
      <p:ext uri="{BB962C8B-B14F-4D97-AF65-F5344CB8AC3E}">
        <p14:creationId xmlns:p14="http://schemas.microsoft.com/office/powerpoint/2010/main" val="3671390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34CDF5-3388-21B8-ABCF-9636F5D4787A}"/>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C4D8FFAD-BBF7-C1C6-6ADA-100D199FA2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446005D9-981C-0B4A-85CB-ED032321B4E7}"/>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5" name="Marcador de pie de página 4">
            <a:extLst>
              <a:ext uri="{FF2B5EF4-FFF2-40B4-BE49-F238E27FC236}">
                <a16:creationId xmlns:a16="http://schemas.microsoft.com/office/drawing/2014/main" id="{5B4E7990-0DA8-2B34-E488-B0DD648077E4}"/>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4589F4EE-19CF-B268-0027-8193C51A2092}"/>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440409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4E9F61-A33C-902C-E14F-B008D7017175}"/>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DFDEC8E3-0C41-5C42-8189-37BEFA4B336C}"/>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55638F99-28F1-B3AE-A36C-83F10ACC49BE}"/>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5" name="Marcador de pie de página 4">
            <a:extLst>
              <a:ext uri="{FF2B5EF4-FFF2-40B4-BE49-F238E27FC236}">
                <a16:creationId xmlns:a16="http://schemas.microsoft.com/office/drawing/2014/main" id="{9EB95601-2EAB-0D09-5CC4-47CC5F08E624}"/>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37D12C5C-E0C6-C95B-E041-B0136180BA2B}"/>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1190158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9BA742-205D-1185-2286-E5272EF9394D}"/>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520CB120-4B23-5240-00FD-23FEC8811B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812AD531-0228-F632-4A98-42193100B568}"/>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5" name="Marcador de pie de página 4">
            <a:extLst>
              <a:ext uri="{FF2B5EF4-FFF2-40B4-BE49-F238E27FC236}">
                <a16:creationId xmlns:a16="http://schemas.microsoft.com/office/drawing/2014/main" id="{76024B88-24AF-DEE8-9245-D11B480EEA8B}"/>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1EC7B865-6BC9-BAA1-C1CD-AF37B5DE809A}"/>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035851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2AA042-AA23-44A5-36A4-5B5A13AB11FC}"/>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6802C981-6482-A069-B050-26C05FBEAA53}"/>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5738E9E5-E06D-7FA2-63CE-174B065C73FC}"/>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8A4DC6C2-906E-9E36-F58A-B8BBD997CEA6}"/>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6" name="Marcador de pie de página 5">
            <a:extLst>
              <a:ext uri="{FF2B5EF4-FFF2-40B4-BE49-F238E27FC236}">
                <a16:creationId xmlns:a16="http://schemas.microsoft.com/office/drawing/2014/main" id="{CDB7FDDB-5F74-3F36-13CB-6AF4EBA8EF04}"/>
              </a:ext>
            </a:extLst>
          </p:cNvPr>
          <p:cNvSpPr>
            <a:spLocks noGrp="1"/>
          </p:cNvSpPr>
          <p:nvPr>
            <p:ph type="ftr" sz="quarter" idx="11"/>
          </p:nvPr>
        </p:nvSpPr>
        <p:spPr/>
        <p:txBody>
          <a:bodyPr/>
          <a:lstStyle/>
          <a:p>
            <a:endParaRPr lang="es-ES_tradnl" dirty="0"/>
          </a:p>
        </p:txBody>
      </p:sp>
      <p:sp>
        <p:nvSpPr>
          <p:cNvPr id="7" name="Marcador de número de diapositiva 6">
            <a:extLst>
              <a:ext uri="{FF2B5EF4-FFF2-40B4-BE49-F238E27FC236}">
                <a16:creationId xmlns:a16="http://schemas.microsoft.com/office/drawing/2014/main" id="{55468E43-F42E-6775-A4B8-BF81D66E9AE9}"/>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2837511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FFC241-4625-6956-7C48-CE20B2F1A864}"/>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A9DC84E4-7FFC-EF80-1FFC-82F28610FD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BB07293F-DB1A-D719-417C-B1A0998DF9C9}"/>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FB0EE6F0-935F-EE96-EFF6-DBB07294B9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C82B04D8-3CE2-A31C-1891-AD60E9FE57F4}"/>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A0AD7F09-61B8-2175-A1AB-B19F1347C0D8}"/>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8" name="Marcador de pie de página 7">
            <a:extLst>
              <a:ext uri="{FF2B5EF4-FFF2-40B4-BE49-F238E27FC236}">
                <a16:creationId xmlns:a16="http://schemas.microsoft.com/office/drawing/2014/main" id="{1CFF1827-ACE3-87C3-F987-7AEE7C9015B8}"/>
              </a:ext>
            </a:extLst>
          </p:cNvPr>
          <p:cNvSpPr>
            <a:spLocks noGrp="1"/>
          </p:cNvSpPr>
          <p:nvPr>
            <p:ph type="ftr" sz="quarter" idx="11"/>
          </p:nvPr>
        </p:nvSpPr>
        <p:spPr/>
        <p:txBody>
          <a:bodyPr/>
          <a:lstStyle/>
          <a:p>
            <a:endParaRPr lang="es-ES_tradnl" dirty="0"/>
          </a:p>
        </p:txBody>
      </p:sp>
      <p:sp>
        <p:nvSpPr>
          <p:cNvPr id="9" name="Marcador de número de diapositiva 8">
            <a:extLst>
              <a:ext uri="{FF2B5EF4-FFF2-40B4-BE49-F238E27FC236}">
                <a16:creationId xmlns:a16="http://schemas.microsoft.com/office/drawing/2014/main" id="{58982400-B75F-C76B-2BFD-6183E1C8F749}"/>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850780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947FB6-BD67-34EF-4F67-DF6FC50300B8}"/>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D3E379A7-6E9A-B515-89F4-CE0A668A2523}"/>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4" name="Marcador de pie de página 3">
            <a:extLst>
              <a:ext uri="{FF2B5EF4-FFF2-40B4-BE49-F238E27FC236}">
                <a16:creationId xmlns:a16="http://schemas.microsoft.com/office/drawing/2014/main" id="{81C27DD0-5677-7CC5-4C56-906CBDE6167F}"/>
              </a:ext>
            </a:extLst>
          </p:cNvPr>
          <p:cNvSpPr>
            <a:spLocks noGrp="1"/>
          </p:cNvSpPr>
          <p:nvPr>
            <p:ph type="ftr" sz="quarter" idx="11"/>
          </p:nvPr>
        </p:nvSpPr>
        <p:spPr/>
        <p:txBody>
          <a:bodyPr/>
          <a:lstStyle/>
          <a:p>
            <a:endParaRPr lang="es-ES_tradnl" dirty="0"/>
          </a:p>
        </p:txBody>
      </p:sp>
      <p:sp>
        <p:nvSpPr>
          <p:cNvPr id="5" name="Marcador de número de diapositiva 4">
            <a:extLst>
              <a:ext uri="{FF2B5EF4-FFF2-40B4-BE49-F238E27FC236}">
                <a16:creationId xmlns:a16="http://schemas.microsoft.com/office/drawing/2014/main" id="{4EF5AA3A-1524-2E2C-4AC5-0ED15C947484}"/>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2048500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157529C-FDFA-C2FE-F632-81DF7653082B}"/>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3" name="Marcador de pie de página 2">
            <a:extLst>
              <a:ext uri="{FF2B5EF4-FFF2-40B4-BE49-F238E27FC236}">
                <a16:creationId xmlns:a16="http://schemas.microsoft.com/office/drawing/2014/main" id="{48751769-3FE1-A13F-7582-6E4B832D8408}"/>
              </a:ext>
            </a:extLst>
          </p:cNvPr>
          <p:cNvSpPr>
            <a:spLocks noGrp="1"/>
          </p:cNvSpPr>
          <p:nvPr>
            <p:ph type="ftr" sz="quarter" idx="11"/>
          </p:nvPr>
        </p:nvSpPr>
        <p:spPr/>
        <p:txBody>
          <a:bodyPr/>
          <a:lstStyle/>
          <a:p>
            <a:endParaRPr lang="es-ES_tradnl" dirty="0"/>
          </a:p>
        </p:txBody>
      </p:sp>
      <p:sp>
        <p:nvSpPr>
          <p:cNvPr id="4" name="Marcador de número de diapositiva 3">
            <a:extLst>
              <a:ext uri="{FF2B5EF4-FFF2-40B4-BE49-F238E27FC236}">
                <a16:creationId xmlns:a16="http://schemas.microsoft.com/office/drawing/2014/main" id="{E2A87189-04B2-9E38-0942-6B02816F5B01}"/>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632945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9DB310-0CAD-09BE-AA4C-98A3FD43CFD7}"/>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5D38306C-DD4C-3824-03EB-E956003742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0B8E6C0B-999B-AE6D-BAED-2C68E0CC90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3705B241-065D-6CC9-D8A1-6DEC1B610EE4}"/>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6" name="Marcador de pie de página 5">
            <a:extLst>
              <a:ext uri="{FF2B5EF4-FFF2-40B4-BE49-F238E27FC236}">
                <a16:creationId xmlns:a16="http://schemas.microsoft.com/office/drawing/2014/main" id="{F4E69452-54C8-E698-5287-1708313FCA3C}"/>
              </a:ext>
            </a:extLst>
          </p:cNvPr>
          <p:cNvSpPr>
            <a:spLocks noGrp="1"/>
          </p:cNvSpPr>
          <p:nvPr>
            <p:ph type="ftr" sz="quarter" idx="11"/>
          </p:nvPr>
        </p:nvSpPr>
        <p:spPr/>
        <p:txBody>
          <a:bodyPr/>
          <a:lstStyle/>
          <a:p>
            <a:endParaRPr lang="es-ES_tradnl" dirty="0"/>
          </a:p>
        </p:txBody>
      </p:sp>
      <p:sp>
        <p:nvSpPr>
          <p:cNvPr id="7" name="Marcador de número de diapositiva 6">
            <a:extLst>
              <a:ext uri="{FF2B5EF4-FFF2-40B4-BE49-F238E27FC236}">
                <a16:creationId xmlns:a16="http://schemas.microsoft.com/office/drawing/2014/main" id="{AE2171C9-B47E-8BB2-74E0-4C52EEC84F64}"/>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1431037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C5027D-9AFE-428C-390A-9A58A3351A79}"/>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0CD1A20E-683E-C741-0C39-C920026BD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Marcador de texto 3">
            <a:extLst>
              <a:ext uri="{FF2B5EF4-FFF2-40B4-BE49-F238E27FC236}">
                <a16:creationId xmlns:a16="http://schemas.microsoft.com/office/drawing/2014/main" id="{5D205A05-F842-8E68-8C89-5E4EC66843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EB7F52C2-A101-12C8-345E-93A0197793FE}"/>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6" name="Marcador de pie de página 5">
            <a:extLst>
              <a:ext uri="{FF2B5EF4-FFF2-40B4-BE49-F238E27FC236}">
                <a16:creationId xmlns:a16="http://schemas.microsoft.com/office/drawing/2014/main" id="{E813E84A-4CDC-6757-3B9D-42555604B508}"/>
              </a:ext>
            </a:extLst>
          </p:cNvPr>
          <p:cNvSpPr>
            <a:spLocks noGrp="1"/>
          </p:cNvSpPr>
          <p:nvPr>
            <p:ph type="ftr" sz="quarter" idx="11"/>
          </p:nvPr>
        </p:nvSpPr>
        <p:spPr/>
        <p:txBody>
          <a:bodyPr/>
          <a:lstStyle/>
          <a:p>
            <a:endParaRPr lang="es-ES_tradnl" dirty="0"/>
          </a:p>
        </p:txBody>
      </p:sp>
      <p:sp>
        <p:nvSpPr>
          <p:cNvPr id="7" name="Marcador de número de diapositiva 6">
            <a:extLst>
              <a:ext uri="{FF2B5EF4-FFF2-40B4-BE49-F238E27FC236}">
                <a16:creationId xmlns:a16="http://schemas.microsoft.com/office/drawing/2014/main" id="{4EE380C8-F3D4-6E19-E14B-E186CF287361}"/>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1653732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BDA002-C5AB-CEE3-9C37-28E478779860}"/>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3CB9BBFD-BF7A-B5A9-41AC-D8091466D2BF}"/>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CDE875AD-972D-564E-5AE4-4F92FB794D08}"/>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5" name="Marcador de pie de página 4">
            <a:extLst>
              <a:ext uri="{FF2B5EF4-FFF2-40B4-BE49-F238E27FC236}">
                <a16:creationId xmlns:a16="http://schemas.microsoft.com/office/drawing/2014/main" id="{847BAB4F-BD77-1FD5-5C76-A3DD0C839633}"/>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7A9AC8B6-825F-0B1E-0D3E-64307D708BA4}"/>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099035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3DD0509-0622-1A73-AB35-443DFA76C955}"/>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7FAEFF7B-D7A6-43E1-2259-0307E814B8EB}"/>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1C1A578D-632E-20FA-679D-5F7CB6130D41}"/>
              </a:ext>
            </a:extLst>
          </p:cNvPr>
          <p:cNvSpPr>
            <a:spLocks noGrp="1"/>
          </p:cNvSpPr>
          <p:nvPr>
            <p:ph type="dt" sz="half" idx="10"/>
          </p:nvPr>
        </p:nvSpPr>
        <p:spPr/>
        <p:txBody>
          <a:bodyPr/>
          <a:lstStyle/>
          <a:p>
            <a:fld id="{D37B9564-2977-8A43-9725-67C217C7A0F0}" type="datetimeFigureOut">
              <a:rPr lang="es-ES_tradnl" smtClean="0"/>
              <a:t>27/3/26</a:t>
            </a:fld>
            <a:endParaRPr lang="es-ES_tradnl" dirty="0"/>
          </a:p>
        </p:txBody>
      </p:sp>
      <p:sp>
        <p:nvSpPr>
          <p:cNvPr id="5" name="Marcador de pie de página 4">
            <a:extLst>
              <a:ext uri="{FF2B5EF4-FFF2-40B4-BE49-F238E27FC236}">
                <a16:creationId xmlns:a16="http://schemas.microsoft.com/office/drawing/2014/main" id="{E516FE4A-19FA-3B58-223C-4087EE09FDB3}"/>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8908BEAD-182F-6703-7ED4-B1748BFBDF05}"/>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012737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C6C826A-CC89-9391-C901-CD8DF5541F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A5C42BFA-878B-F396-779E-F82E13157C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6EB18176-97A1-ACCF-9A51-F283754EAC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37B9564-2977-8A43-9725-67C217C7A0F0}" type="datetimeFigureOut">
              <a:rPr lang="es-ES_tradnl" smtClean="0"/>
              <a:t>27/3/26</a:t>
            </a:fld>
            <a:endParaRPr lang="es-ES_tradnl" dirty="0"/>
          </a:p>
        </p:txBody>
      </p:sp>
      <p:sp>
        <p:nvSpPr>
          <p:cNvPr id="5" name="Marcador de pie de página 4">
            <a:extLst>
              <a:ext uri="{FF2B5EF4-FFF2-40B4-BE49-F238E27FC236}">
                <a16:creationId xmlns:a16="http://schemas.microsoft.com/office/drawing/2014/main" id="{71455E7F-5534-C2B6-EE23-30D68D7107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_tradnl" dirty="0"/>
          </a:p>
        </p:txBody>
      </p:sp>
      <p:sp>
        <p:nvSpPr>
          <p:cNvPr id="6" name="Marcador de número de diapositiva 5">
            <a:extLst>
              <a:ext uri="{FF2B5EF4-FFF2-40B4-BE49-F238E27FC236}">
                <a16:creationId xmlns:a16="http://schemas.microsoft.com/office/drawing/2014/main" id="{31CD2280-69F2-39B5-DC8B-85DD9FA3A1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5383566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5.png"/><Relationship Id="rId5" Type="http://schemas.openxmlformats.org/officeDocument/2006/relationships/image" Target="../media/image17.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5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5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8.png"/><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41.png"/><Relationship Id="rId4" Type="http://schemas.openxmlformats.org/officeDocument/2006/relationships/image" Target="../media/image30.png"/><Relationship Id="rId9" Type="http://schemas.openxmlformats.org/officeDocument/2006/relationships/image" Target="../media/image40.png"/></Relationships>
</file>

<file path=ppt/slides/_rels/slide6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9.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55.png"/><Relationship Id="rId5" Type="http://schemas.openxmlformats.org/officeDocument/2006/relationships/image" Target="../media/image15.png"/><Relationship Id="rId10" Type="http://schemas.openxmlformats.org/officeDocument/2006/relationships/image" Target="../media/image54.png"/><Relationship Id="rId4" Type="http://schemas.openxmlformats.org/officeDocument/2006/relationships/image" Target="../media/image50.png"/><Relationship Id="rId9" Type="http://schemas.openxmlformats.org/officeDocument/2006/relationships/image" Target="../media/image53.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9.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55.png"/><Relationship Id="rId5" Type="http://schemas.openxmlformats.org/officeDocument/2006/relationships/image" Target="../media/image15.png"/><Relationship Id="rId10" Type="http://schemas.openxmlformats.org/officeDocument/2006/relationships/image" Target="../media/image54.png"/><Relationship Id="rId4" Type="http://schemas.openxmlformats.org/officeDocument/2006/relationships/image" Target="../media/image50.png"/><Relationship Id="rId9" Type="http://schemas.openxmlformats.org/officeDocument/2006/relationships/image" Target="../media/image53.png"/></Relationships>
</file>

<file path=ppt/slides/_rels/slide8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49.png"/><Relationship Id="rId7" Type="http://schemas.openxmlformats.org/officeDocument/2006/relationships/image" Target="../media/image55.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58.png"/><Relationship Id="rId5" Type="http://schemas.openxmlformats.org/officeDocument/2006/relationships/image" Target="../media/image19.png"/><Relationship Id="rId10" Type="http://schemas.openxmlformats.org/officeDocument/2006/relationships/image" Target="../media/image31.png"/><Relationship Id="rId4" Type="http://schemas.openxmlformats.org/officeDocument/2006/relationships/image" Target="../media/image15.png"/><Relationship Id="rId9" Type="http://schemas.openxmlformats.org/officeDocument/2006/relationships/image" Target="../media/image57.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49.png"/><Relationship Id="rId7" Type="http://schemas.openxmlformats.org/officeDocument/2006/relationships/image" Target="../media/image55.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61.png"/><Relationship Id="rId5" Type="http://schemas.openxmlformats.org/officeDocument/2006/relationships/image" Target="../media/image19.png"/><Relationship Id="rId10" Type="http://schemas.openxmlformats.org/officeDocument/2006/relationships/image" Target="../media/image58.png"/><Relationship Id="rId4" Type="http://schemas.openxmlformats.org/officeDocument/2006/relationships/image" Target="../media/image15.png"/><Relationship Id="rId9" Type="http://schemas.openxmlformats.org/officeDocument/2006/relationships/image" Target="../media/image57.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28.png"/><Relationship Id="rId7"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31.png"/><Relationship Id="rId7" Type="http://schemas.openxmlformats.org/officeDocument/2006/relationships/image" Target="../media/image63.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0.png"/><Relationship Id="rId10" Type="http://schemas.openxmlformats.org/officeDocument/2006/relationships/image" Target="../media/image66.png"/><Relationship Id="rId4" Type="http://schemas.openxmlformats.org/officeDocument/2006/relationships/image" Target="../media/image62.png"/><Relationship Id="rId9" Type="http://schemas.openxmlformats.org/officeDocument/2006/relationships/image" Target="../media/image65.png"/></Relationships>
</file>

<file path=ppt/slides/_rels/slide93.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31.png"/><Relationship Id="rId7" Type="http://schemas.openxmlformats.org/officeDocument/2006/relationships/image" Target="../media/image64.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32.png"/><Relationship Id="rId10" Type="http://schemas.openxmlformats.org/officeDocument/2006/relationships/image" Target="../media/image67.png"/><Relationship Id="rId4" Type="http://schemas.openxmlformats.org/officeDocument/2006/relationships/image" Target="../media/image30.png"/><Relationship Id="rId9" Type="http://schemas.openxmlformats.org/officeDocument/2006/relationships/image" Target="../media/image66.png"/></Relationships>
</file>

<file path=ppt/slides/_rels/slide9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31.png"/><Relationship Id="rId7" Type="http://schemas.openxmlformats.org/officeDocument/2006/relationships/image" Target="../media/image64.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32.png"/><Relationship Id="rId10" Type="http://schemas.openxmlformats.org/officeDocument/2006/relationships/image" Target="../media/image67.png"/><Relationship Id="rId4" Type="http://schemas.openxmlformats.org/officeDocument/2006/relationships/image" Target="../media/image30.png"/><Relationship Id="rId9" Type="http://schemas.openxmlformats.org/officeDocument/2006/relationships/image" Target="../media/image66.png"/></Relationships>
</file>

<file path=ppt/slides/_rels/slide96.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15.png"/><Relationship Id="rId3" Type="http://schemas.openxmlformats.org/officeDocument/2006/relationships/image" Target="../media/image31.png"/><Relationship Id="rId7" Type="http://schemas.openxmlformats.org/officeDocument/2006/relationships/image" Target="../media/image64.png"/><Relationship Id="rId12" Type="http://schemas.openxmlformats.org/officeDocument/2006/relationships/image" Target="../media/image70.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63.png"/><Relationship Id="rId11" Type="http://schemas.openxmlformats.org/officeDocument/2006/relationships/image" Target="../media/image69.png"/><Relationship Id="rId5" Type="http://schemas.openxmlformats.org/officeDocument/2006/relationships/image" Target="../media/image32.png"/><Relationship Id="rId10" Type="http://schemas.openxmlformats.org/officeDocument/2006/relationships/image" Target="../media/image67.png"/><Relationship Id="rId4" Type="http://schemas.openxmlformats.org/officeDocument/2006/relationships/image" Target="../media/image30.png"/><Relationship Id="rId9" Type="http://schemas.openxmlformats.org/officeDocument/2006/relationships/image" Target="../media/image66.png"/></Relationships>
</file>

<file path=ppt/slides/_rels/slide9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42">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8860E48-A4A2-6D7E-D96A-684837F478BD}"/>
              </a:ext>
            </a:extLst>
          </p:cNvPr>
          <p:cNvSpPr>
            <a:spLocks noGrp="1"/>
          </p:cNvSpPr>
          <p:nvPr>
            <p:ph type="ctrTitle"/>
          </p:nvPr>
        </p:nvSpPr>
        <p:spPr>
          <a:xfrm>
            <a:off x="890338" y="640080"/>
            <a:ext cx="3734014" cy="3566160"/>
          </a:xfrm>
        </p:spPr>
        <p:txBody>
          <a:bodyPr anchor="b">
            <a:normAutofit/>
          </a:bodyPr>
          <a:lstStyle/>
          <a:p>
            <a:pPr algn="l"/>
            <a:r>
              <a:rPr lang="es-ES_tradnl" sz="3800" i="1"/>
              <a:t>MÉTODO DE PLANIFICACIÓN: BAMCIS </a:t>
            </a:r>
          </a:p>
        </p:txBody>
      </p:sp>
      <p:sp>
        <p:nvSpPr>
          <p:cNvPr id="3" name="Subtítulo 2">
            <a:extLst>
              <a:ext uri="{FF2B5EF4-FFF2-40B4-BE49-F238E27FC236}">
                <a16:creationId xmlns:a16="http://schemas.microsoft.com/office/drawing/2014/main" id="{9D79E33D-4786-53B0-CC2E-5B8C6FFED679}"/>
              </a:ext>
            </a:extLst>
          </p:cNvPr>
          <p:cNvSpPr>
            <a:spLocks noGrp="1"/>
          </p:cNvSpPr>
          <p:nvPr>
            <p:ph type="subTitle" idx="1"/>
          </p:nvPr>
        </p:nvSpPr>
        <p:spPr>
          <a:xfrm>
            <a:off x="890339" y="4636008"/>
            <a:ext cx="3734014" cy="1572768"/>
          </a:xfrm>
        </p:spPr>
        <p:txBody>
          <a:bodyPr>
            <a:normAutofit/>
          </a:bodyPr>
          <a:lstStyle/>
          <a:p>
            <a:pPr algn="l"/>
            <a:r>
              <a:rPr lang="es-ES_tradnl" dirty="0"/>
              <a:t>CC IM F. VON DER WETH P.</a:t>
            </a:r>
          </a:p>
        </p:txBody>
      </p:sp>
      <p:sp>
        <p:nvSpPr>
          <p:cNvPr id="1045"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La Infantería de Marina de Chile presenta a los Marines de EEUU los carros  NZLAV 8x8 y KLTV 4x4">
            <a:extLst>
              <a:ext uri="{FF2B5EF4-FFF2-40B4-BE49-F238E27FC236}">
                <a16:creationId xmlns:a16="http://schemas.microsoft.com/office/drawing/2014/main" id="{35804CC3-8026-8730-E559-EE2589D1A5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477" r="19295"/>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6811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5612F0-44AB-CAD8-90D6-9108CD02187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6FE99F1-F1FE-75B1-F9AA-CE95B2AA9D70}"/>
              </a:ext>
            </a:extLst>
          </p:cNvPr>
          <p:cNvSpPr>
            <a:spLocks noGrp="1"/>
          </p:cNvSpPr>
          <p:nvPr>
            <p:ph type="ctrTitle"/>
          </p:nvPr>
        </p:nvSpPr>
        <p:spPr>
          <a:xfrm>
            <a:off x="6417733" y="490537"/>
            <a:ext cx="5291663" cy="1628775"/>
          </a:xfrm>
        </p:spPr>
        <p:txBody>
          <a:bodyPr vert="horz" lIns="91440" tIns="45720" rIns="91440" bIns="45720" rtlCol="0" anchor="b">
            <a:normAutofit/>
          </a:bodyPr>
          <a:lstStyle/>
          <a:p>
            <a:pPr algn="l"/>
            <a:r>
              <a:rPr lang="en-US" sz="4000"/>
              <a:t>¿Para qué planificamos?</a:t>
            </a:r>
          </a:p>
        </p:txBody>
      </p:sp>
      <p:pic>
        <p:nvPicPr>
          <p:cNvPr id="2050" name="Picture 2" descr="Do You Need to Lighten Your Cognitive Load? | Dr Jenny Brockis">
            <a:extLst>
              <a:ext uri="{FF2B5EF4-FFF2-40B4-BE49-F238E27FC236}">
                <a16:creationId xmlns:a16="http://schemas.microsoft.com/office/drawing/2014/main" id="{D06F34A7-FC43-B430-2E4B-21BDBCE5195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GlowEdges/>
                    </a14:imgEffect>
                  </a14:imgLayer>
                </a14:imgProps>
              </a:ext>
              <a:ext uri="{28A0092B-C50C-407E-A947-70E740481C1C}">
                <a14:useLocalDpi xmlns:a14="http://schemas.microsoft.com/office/drawing/2010/main" val="0"/>
              </a:ext>
            </a:extLst>
          </a:blip>
          <a:srcRect l="6801" r="4289"/>
          <a:stretch>
            <a:fillRect/>
          </a:stretch>
        </p:blipFill>
        <p:spPr bwMode="auto">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3" name="Subtítulo 2">
            <a:extLst>
              <a:ext uri="{FF2B5EF4-FFF2-40B4-BE49-F238E27FC236}">
                <a16:creationId xmlns:a16="http://schemas.microsoft.com/office/drawing/2014/main" id="{94BDE9FA-4718-4359-68E9-FFE5FB2ADA9F}"/>
              </a:ext>
            </a:extLst>
          </p:cNvPr>
          <p:cNvSpPr>
            <a:spLocks noGrp="1"/>
          </p:cNvSpPr>
          <p:nvPr>
            <p:ph type="subTitle" idx="1"/>
          </p:nvPr>
        </p:nvSpPr>
        <p:spPr>
          <a:xfrm>
            <a:off x="6544343" y="2262919"/>
            <a:ext cx="5291663" cy="3752849"/>
          </a:xfrm>
        </p:spPr>
        <p:txBody>
          <a:bodyPr vert="horz" lIns="91440" tIns="45720" rIns="91440" bIns="45720" rtlCol="0">
            <a:normAutofit/>
          </a:bodyPr>
          <a:lstStyle/>
          <a:p>
            <a:pPr algn="l"/>
            <a:r>
              <a:rPr lang="en-US" sz="1400" dirty="0"/>
              <a:t>Para </a:t>
            </a:r>
            <a:r>
              <a:rPr lang="en-US" sz="1400" dirty="0" err="1"/>
              <a:t>alcanzar</a:t>
            </a:r>
            <a:r>
              <a:rPr lang="en-US" sz="1400" dirty="0"/>
              <a:t> un </a:t>
            </a:r>
            <a:r>
              <a:rPr lang="en-US" sz="1400" dirty="0" err="1"/>
              <a:t>objetivo</a:t>
            </a:r>
            <a:r>
              <a:rPr lang="en-US" sz="1400" dirty="0"/>
              <a:t>, a </a:t>
            </a:r>
            <a:r>
              <a:rPr lang="en-US" sz="1400" dirty="0" err="1"/>
              <a:t>través</a:t>
            </a:r>
            <a:r>
              <a:rPr lang="en-US" sz="1400" dirty="0"/>
              <a:t> de un camino </a:t>
            </a:r>
            <a:r>
              <a:rPr lang="en-US" sz="1400" dirty="0" err="1"/>
              <a:t>que</a:t>
            </a:r>
            <a:r>
              <a:rPr lang="en-US" sz="1400" dirty="0"/>
              <a:t> </a:t>
            </a:r>
            <a:r>
              <a:rPr lang="en-US" sz="1400" dirty="0" err="1"/>
              <a:t>nos</a:t>
            </a:r>
            <a:r>
              <a:rPr lang="en-US" sz="1400" dirty="0"/>
              <a:t> </a:t>
            </a:r>
            <a:r>
              <a:rPr lang="en-US" sz="1400" dirty="0" err="1"/>
              <a:t>permita</a:t>
            </a:r>
            <a:r>
              <a:rPr lang="en-US" sz="1400" dirty="0"/>
              <a:t> </a:t>
            </a:r>
            <a:r>
              <a:rPr lang="en-US" sz="1400" dirty="0" err="1"/>
              <a:t>emplear</a:t>
            </a:r>
            <a:r>
              <a:rPr lang="en-US" sz="1400" dirty="0"/>
              <a:t> </a:t>
            </a:r>
            <a:r>
              <a:rPr lang="en-US" sz="1400" dirty="0" err="1"/>
              <a:t>nuestros</a:t>
            </a:r>
            <a:r>
              <a:rPr lang="en-US" sz="1400" dirty="0"/>
              <a:t> </a:t>
            </a:r>
            <a:r>
              <a:rPr lang="en-US" sz="1400" dirty="0" err="1"/>
              <a:t>medios</a:t>
            </a:r>
            <a:r>
              <a:rPr lang="en-US" sz="1400" dirty="0"/>
              <a:t> </a:t>
            </a:r>
            <a:r>
              <a:rPr lang="en-US" sz="1400" dirty="0" err="1"/>
              <a:t>en</a:t>
            </a:r>
            <a:r>
              <a:rPr lang="en-US" sz="1400" dirty="0"/>
              <a:t> la forma </a:t>
            </a:r>
            <a:r>
              <a:rPr lang="en-US" sz="1400" dirty="0" err="1"/>
              <a:t>más</a:t>
            </a:r>
            <a:r>
              <a:rPr lang="en-US" sz="1400" dirty="0"/>
              <a:t> </a:t>
            </a:r>
            <a:r>
              <a:rPr lang="en-US" sz="1400" dirty="0" err="1"/>
              <a:t>eficiente</a:t>
            </a:r>
            <a:r>
              <a:rPr lang="en-US" sz="1400" dirty="0"/>
              <a:t> </a:t>
            </a:r>
            <a:r>
              <a:rPr lang="en-US" sz="1400" dirty="0" err="1"/>
              <a:t>posible</a:t>
            </a:r>
            <a:r>
              <a:rPr lang="en-US" sz="1400" dirty="0"/>
              <a:t>.</a:t>
            </a:r>
          </a:p>
          <a:p>
            <a:pPr algn="l"/>
            <a:endParaRPr lang="en-US" sz="1400" dirty="0"/>
          </a:p>
          <a:p>
            <a:pPr algn="l"/>
            <a:r>
              <a:rPr lang="en-US" sz="1400" dirty="0" err="1"/>
              <a:t>Entendemos</a:t>
            </a:r>
            <a:r>
              <a:rPr lang="en-US" sz="1400" dirty="0"/>
              <a:t> </a:t>
            </a:r>
            <a:r>
              <a:rPr lang="en-US" sz="1400" dirty="0" err="1"/>
              <a:t>por</a:t>
            </a:r>
            <a:r>
              <a:rPr lang="en-US" sz="1400" dirty="0"/>
              <a:t> camino al </a:t>
            </a:r>
            <a:r>
              <a:rPr lang="en-US" sz="1400" dirty="0" err="1"/>
              <a:t>curso</a:t>
            </a:r>
            <a:r>
              <a:rPr lang="en-US" sz="1400" dirty="0"/>
              <a:t> de </a:t>
            </a:r>
            <a:r>
              <a:rPr lang="en-US" sz="1400" dirty="0" err="1"/>
              <a:t>acción</a:t>
            </a:r>
            <a:r>
              <a:rPr lang="en-US" sz="1400" dirty="0"/>
              <a:t>. </a:t>
            </a:r>
          </a:p>
          <a:p>
            <a:pPr algn="l"/>
            <a:endParaRPr lang="en-US" sz="1400" dirty="0"/>
          </a:p>
          <a:p>
            <a:pPr algn="l"/>
            <a:r>
              <a:rPr lang="en-US" sz="1400" dirty="0" err="1"/>
              <a:t>Entendemos</a:t>
            </a:r>
            <a:r>
              <a:rPr lang="en-US" sz="1400" dirty="0"/>
              <a:t> </a:t>
            </a:r>
            <a:r>
              <a:rPr lang="en-US" sz="1400" dirty="0" err="1"/>
              <a:t>por</a:t>
            </a:r>
            <a:r>
              <a:rPr lang="en-US" sz="1400" dirty="0"/>
              <a:t> </a:t>
            </a:r>
            <a:r>
              <a:rPr lang="en-US" sz="1400" dirty="0" err="1"/>
              <a:t>medios</a:t>
            </a:r>
            <a:r>
              <a:rPr lang="en-US" sz="1400" dirty="0"/>
              <a:t>, las </a:t>
            </a:r>
            <a:r>
              <a:rPr lang="en-US" sz="1400" dirty="0" err="1"/>
              <a:t>capacidades</a:t>
            </a:r>
            <a:r>
              <a:rPr lang="en-US" sz="1400" dirty="0"/>
              <a:t> </a:t>
            </a:r>
            <a:r>
              <a:rPr lang="en-US" sz="1400" dirty="0" err="1"/>
              <a:t>que</a:t>
            </a:r>
            <a:r>
              <a:rPr lang="en-US" sz="1400" dirty="0"/>
              <a:t> </a:t>
            </a:r>
            <a:r>
              <a:rPr lang="en-US" sz="1400" dirty="0" err="1"/>
              <a:t>cuente</a:t>
            </a:r>
            <a:r>
              <a:rPr lang="en-US" sz="1400" dirty="0"/>
              <a:t> </a:t>
            </a:r>
            <a:r>
              <a:rPr lang="en-US" sz="1400" dirty="0" err="1"/>
              <a:t>disponibles</a:t>
            </a:r>
            <a:r>
              <a:rPr lang="en-US" sz="1400" dirty="0"/>
              <a:t> </a:t>
            </a:r>
            <a:r>
              <a:rPr lang="en-US" sz="1400" dirty="0" err="1"/>
              <a:t>en</a:t>
            </a:r>
            <a:r>
              <a:rPr lang="en-US" sz="1400" dirty="0"/>
              <a:t> </a:t>
            </a:r>
            <a:r>
              <a:rPr lang="en-US" sz="1400" dirty="0" err="1"/>
              <a:t>todas</a:t>
            </a:r>
            <a:r>
              <a:rPr lang="en-US" sz="1400" dirty="0"/>
              <a:t> las </a:t>
            </a:r>
            <a:r>
              <a:rPr lang="en-US" sz="1400" dirty="0" err="1"/>
              <a:t>funciones</a:t>
            </a:r>
            <a:r>
              <a:rPr lang="en-US" sz="1400" dirty="0"/>
              <a:t> de </a:t>
            </a:r>
            <a:r>
              <a:rPr lang="en-US" sz="1400" dirty="0" err="1"/>
              <a:t>combate</a:t>
            </a:r>
            <a:r>
              <a:rPr lang="en-US" sz="1400" dirty="0"/>
              <a:t> para </a:t>
            </a:r>
            <a:r>
              <a:rPr lang="en-US" sz="1400" dirty="0" err="1"/>
              <a:t>implementar</a:t>
            </a:r>
            <a:r>
              <a:rPr lang="en-US" sz="1400" dirty="0"/>
              <a:t> </a:t>
            </a:r>
            <a:r>
              <a:rPr lang="en-US" sz="1400" dirty="0" err="1"/>
              <a:t>el</a:t>
            </a:r>
            <a:r>
              <a:rPr lang="en-US" sz="1400" dirty="0"/>
              <a:t> </a:t>
            </a:r>
            <a:r>
              <a:rPr lang="en-US" sz="1400" dirty="0" err="1"/>
              <a:t>curso</a:t>
            </a:r>
            <a:r>
              <a:rPr lang="en-US" sz="1400" dirty="0"/>
              <a:t> de </a:t>
            </a:r>
            <a:r>
              <a:rPr lang="en-US" sz="1400" dirty="0" err="1"/>
              <a:t>acción</a:t>
            </a:r>
            <a:r>
              <a:rPr lang="en-US" sz="1400" dirty="0"/>
              <a:t>.</a:t>
            </a:r>
          </a:p>
          <a:p>
            <a:pPr algn="l"/>
            <a:endParaRPr lang="en-US" sz="1400" dirty="0"/>
          </a:p>
          <a:p>
            <a:pPr algn="l"/>
            <a:r>
              <a:rPr lang="en-US" sz="1400" dirty="0" err="1"/>
              <a:t>Entendemos</a:t>
            </a:r>
            <a:r>
              <a:rPr lang="en-US" sz="1400" dirty="0"/>
              <a:t> </a:t>
            </a:r>
            <a:r>
              <a:rPr lang="en-US" sz="1400" dirty="0" err="1"/>
              <a:t>por</a:t>
            </a:r>
            <a:r>
              <a:rPr lang="en-US" sz="1400" dirty="0"/>
              <a:t> </a:t>
            </a:r>
            <a:r>
              <a:rPr lang="en-US" sz="1400" dirty="0" err="1"/>
              <a:t>objetivo</a:t>
            </a:r>
            <a:r>
              <a:rPr lang="en-US" sz="1400" dirty="0"/>
              <a:t> a la </a:t>
            </a:r>
            <a:r>
              <a:rPr lang="en-US" sz="1400" dirty="0" err="1"/>
              <a:t>misión</a:t>
            </a:r>
            <a:r>
              <a:rPr lang="en-US" sz="1400" dirty="0"/>
              <a:t>. </a:t>
            </a:r>
          </a:p>
          <a:p>
            <a:pPr algn="l"/>
            <a:endParaRPr lang="en-US" sz="1400" dirty="0"/>
          </a:p>
          <a:p>
            <a:pPr algn="l"/>
            <a:r>
              <a:rPr lang="en-US" sz="1400" dirty="0" err="1"/>
              <a:t>Entendemos</a:t>
            </a:r>
            <a:r>
              <a:rPr lang="en-US" sz="1400" dirty="0"/>
              <a:t> </a:t>
            </a:r>
            <a:r>
              <a:rPr lang="en-US" sz="1400" dirty="0" err="1"/>
              <a:t>por</a:t>
            </a:r>
            <a:r>
              <a:rPr lang="en-US" sz="1400" dirty="0"/>
              <a:t> </a:t>
            </a:r>
            <a:r>
              <a:rPr lang="en-US" sz="1400" dirty="0" err="1"/>
              <a:t>eficiencia</a:t>
            </a:r>
            <a:r>
              <a:rPr lang="en-US" sz="1400" dirty="0"/>
              <a:t>, </a:t>
            </a:r>
            <a:r>
              <a:rPr lang="en-US" sz="1400" dirty="0" err="1"/>
              <a:t>evitar</a:t>
            </a:r>
            <a:r>
              <a:rPr lang="en-US" sz="1400" dirty="0"/>
              <a:t> las </a:t>
            </a:r>
            <a:r>
              <a:rPr lang="en-US" sz="1400" dirty="0" err="1"/>
              <a:t>fortalezas</a:t>
            </a:r>
            <a:r>
              <a:rPr lang="en-US" sz="1400" dirty="0"/>
              <a:t> del </a:t>
            </a:r>
            <a:r>
              <a:rPr lang="en-US" sz="1400" dirty="0" err="1"/>
              <a:t>enemigo</a:t>
            </a:r>
            <a:r>
              <a:rPr lang="en-US" sz="1400" dirty="0"/>
              <a:t> </a:t>
            </a:r>
            <a:r>
              <a:rPr lang="en-US" sz="1400" dirty="0" err="1"/>
              <a:t>golpeando</a:t>
            </a:r>
            <a:r>
              <a:rPr lang="en-US" sz="1400" dirty="0"/>
              <a:t> sus </a:t>
            </a:r>
            <a:r>
              <a:rPr lang="en-US" sz="1400" dirty="0" err="1"/>
              <a:t>vulnerabilidades</a:t>
            </a:r>
            <a:r>
              <a:rPr lang="en-US" sz="1400" dirty="0"/>
              <a:t>. </a:t>
            </a:r>
          </a:p>
        </p:txBody>
      </p:sp>
    </p:spTree>
    <p:extLst>
      <p:ext uri="{BB962C8B-B14F-4D97-AF65-F5344CB8AC3E}">
        <p14:creationId xmlns:p14="http://schemas.microsoft.com/office/powerpoint/2010/main" val="1637259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9C130E-DDB4-D483-64FF-80C4C393E268}"/>
            </a:ext>
          </a:extLst>
        </p:cNvPr>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tate Partnership Program: Maryland Soldiers gain new perspectives through  unique opportunities &gt; National Guard &gt; Article View">
            <a:extLst>
              <a:ext uri="{FF2B5EF4-FFF2-40B4-BE49-F238E27FC236}">
                <a16:creationId xmlns:a16="http://schemas.microsoft.com/office/drawing/2014/main" id="{2CDC6FEC-411A-7A46-30CB-831786B6FF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4" r="17893" b="2266"/>
          <a:stretch/>
        </p:blipFill>
        <p:spPr bwMode="auto">
          <a:xfrm>
            <a:off x="3522468" y="10"/>
            <a:ext cx="866953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1" name="Rectangle 308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EDE426DD-900E-FE47-B540-2CFA435874E5}"/>
              </a:ext>
            </a:extLst>
          </p:cNvPr>
          <p:cNvSpPr>
            <a:spLocks noGrp="1"/>
          </p:cNvSpPr>
          <p:nvPr>
            <p:ph type="ctrTitle"/>
          </p:nvPr>
        </p:nvSpPr>
        <p:spPr>
          <a:xfrm>
            <a:off x="371093" y="1161288"/>
            <a:ext cx="6215445" cy="1124712"/>
          </a:xfrm>
        </p:spPr>
        <p:txBody>
          <a:bodyPr vert="horz" lIns="91440" tIns="45720" rIns="91440" bIns="45720" rtlCol="0" anchor="b">
            <a:normAutofit/>
          </a:bodyPr>
          <a:lstStyle/>
          <a:p>
            <a:pPr algn="l"/>
            <a:r>
              <a:rPr lang="es-ES_tradnl" sz="3600">
                <a:solidFill>
                  <a:schemeClr val="bg1"/>
                </a:solidFill>
              </a:rPr>
              <a:t>¿Qué es el proceso BAMCIS ?</a:t>
            </a:r>
          </a:p>
        </p:txBody>
      </p:sp>
      <p:sp>
        <p:nvSpPr>
          <p:cNvPr id="3083" name="Rectangle 308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5" name="Rectangle 308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ítulo 2">
            <a:extLst>
              <a:ext uri="{FF2B5EF4-FFF2-40B4-BE49-F238E27FC236}">
                <a16:creationId xmlns:a16="http://schemas.microsoft.com/office/drawing/2014/main" id="{E6BE7939-D9A2-6FCB-E219-D0735CF16FFB}"/>
              </a:ext>
            </a:extLst>
          </p:cNvPr>
          <p:cNvSpPr>
            <a:spLocks noGrp="1"/>
          </p:cNvSpPr>
          <p:nvPr>
            <p:ph type="subTitle" idx="1"/>
          </p:nvPr>
        </p:nvSpPr>
        <p:spPr>
          <a:xfrm>
            <a:off x="371093" y="2718054"/>
            <a:ext cx="6972681" cy="3207258"/>
          </a:xfrm>
        </p:spPr>
        <p:txBody>
          <a:bodyPr vert="horz" lIns="91440" tIns="45720" rIns="91440" bIns="45720" rtlCol="0" anchor="t">
            <a:noAutofit/>
          </a:bodyPr>
          <a:lstStyle/>
          <a:p>
            <a:pPr algn="just"/>
            <a:r>
              <a:rPr lang="es-ES_tradnl" dirty="0">
                <a:solidFill>
                  <a:schemeClr val="bg1"/>
                </a:solidFill>
              </a:rPr>
              <a:t>Método de planificación para unidades ejecutoras.</a:t>
            </a:r>
          </a:p>
          <a:p>
            <a:pPr indent="-228600" algn="just">
              <a:buFont typeface="Arial" panose="020B0604020202020204" pitchFamily="34" charset="0"/>
              <a:buChar char="•"/>
            </a:pPr>
            <a:endParaRPr lang="es-ES_tradnl" dirty="0">
              <a:solidFill>
                <a:schemeClr val="bg1"/>
              </a:solidFill>
            </a:endParaRPr>
          </a:p>
          <a:p>
            <a:pPr algn="just"/>
            <a:r>
              <a:rPr lang="es-ES_tradnl" dirty="0">
                <a:solidFill>
                  <a:schemeClr val="bg1"/>
                </a:solidFill>
              </a:rPr>
              <a:t>Para nuestra realidad, de compañía hacia abajo. </a:t>
            </a:r>
          </a:p>
          <a:p>
            <a:pPr indent="-228600" algn="just">
              <a:buFont typeface="Arial" panose="020B0604020202020204" pitchFamily="34" charset="0"/>
              <a:buChar char="•"/>
            </a:pPr>
            <a:endParaRPr lang="es-ES_tradnl" dirty="0">
              <a:solidFill>
                <a:schemeClr val="bg1"/>
              </a:solidFill>
            </a:endParaRPr>
          </a:p>
        </p:txBody>
      </p:sp>
    </p:spTree>
    <p:extLst>
      <p:ext uri="{BB962C8B-B14F-4D97-AF65-F5344CB8AC3E}">
        <p14:creationId xmlns:p14="http://schemas.microsoft.com/office/powerpoint/2010/main" val="2678236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26C09D-9E7B-74FE-C637-9CA5AB6EE2BD}"/>
            </a:ext>
          </a:extLst>
        </p:cNvPr>
        <p:cNvGrpSpPr/>
        <p:nvPr/>
      </p:nvGrpSpPr>
      <p:grpSpPr>
        <a:xfrm>
          <a:off x="0" y="0"/>
          <a:ext cx="0" cy="0"/>
          <a:chOff x="0" y="0"/>
          <a:chExt cx="0" cy="0"/>
        </a:xfrm>
      </p:grpSpPr>
      <p:sp useBgFill="1">
        <p:nvSpPr>
          <p:cNvPr id="4110" name="Rectangle 410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9CB063B8-73ED-1BA3-D250-C86991EB9B1B}"/>
              </a:ext>
            </a:extLst>
          </p:cNvPr>
          <p:cNvSpPr>
            <a:spLocks noGrp="1"/>
          </p:cNvSpPr>
          <p:nvPr>
            <p:ph type="ctrTitle"/>
          </p:nvPr>
        </p:nvSpPr>
        <p:spPr>
          <a:xfrm>
            <a:off x="630936" y="639520"/>
            <a:ext cx="3429000" cy="1719072"/>
          </a:xfrm>
        </p:spPr>
        <p:txBody>
          <a:bodyPr vert="horz" lIns="91440" tIns="45720" rIns="91440" bIns="45720" rtlCol="0" anchor="b">
            <a:normAutofit/>
          </a:bodyPr>
          <a:lstStyle/>
          <a:p>
            <a:pPr algn="l"/>
            <a:r>
              <a:rPr lang="en-US" sz="3800" b="1" i="1" kern="1200">
                <a:solidFill>
                  <a:schemeClr val="tx1"/>
                </a:solidFill>
                <a:latin typeface="+mj-lt"/>
                <a:ea typeface="+mj-ea"/>
                <a:cs typeface="+mj-cs"/>
              </a:rPr>
              <a:t>¿Qué ventaja nos aporta este modelo?</a:t>
            </a:r>
          </a:p>
        </p:txBody>
      </p:sp>
      <p:sp>
        <p:nvSpPr>
          <p:cNvPr id="41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ítulo 2">
            <a:extLst>
              <a:ext uri="{FF2B5EF4-FFF2-40B4-BE49-F238E27FC236}">
                <a16:creationId xmlns:a16="http://schemas.microsoft.com/office/drawing/2014/main" id="{55315050-8B22-98F1-E41A-8B659BFC3729}"/>
              </a:ext>
            </a:extLst>
          </p:cNvPr>
          <p:cNvSpPr>
            <a:spLocks noGrp="1"/>
          </p:cNvSpPr>
          <p:nvPr>
            <p:ph type="subTitle" idx="1"/>
          </p:nvPr>
        </p:nvSpPr>
        <p:spPr>
          <a:xfrm>
            <a:off x="486423" y="2786214"/>
            <a:ext cx="6107489" cy="3410712"/>
          </a:xfrm>
        </p:spPr>
        <p:txBody>
          <a:bodyPr vert="horz" lIns="91440" tIns="45720" rIns="91440" bIns="45720" rtlCol="0" anchor="t">
            <a:normAutofit/>
          </a:bodyPr>
          <a:lstStyle/>
          <a:p>
            <a:pPr indent="-228600" algn="just">
              <a:buFont typeface="Arial" panose="020B0604020202020204" pitchFamily="34" charset="0"/>
              <a:buChar char="•"/>
            </a:pPr>
            <a:endParaRPr lang="en-US" sz="1400" dirty="0"/>
          </a:p>
          <a:p>
            <a:pPr marL="457200" indent="-342900" algn="just">
              <a:buFont typeface="+mj-lt"/>
              <a:buAutoNum type="arabicPeriod"/>
            </a:pPr>
            <a:r>
              <a:rPr lang="en-US" sz="1400" dirty="0"/>
              <a:t>Simple y </a:t>
            </a:r>
            <a:r>
              <a:rPr lang="en-US" sz="1400" dirty="0" err="1"/>
              <a:t>fácil</a:t>
            </a:r>
            <a:r>
              <a:rPr lang="en-US" sz="1400" dirty="0"/>
              <a:t> </a:t>
            </a:r>
          </a:p>
          <a:p>
            <a:pPr marL="457200" indent="-342900" algn="just">
              <a:buFont typeface="+mj-lt"/>
              <a:buAutoNum type="arabicPeriod"/>
            </a:pPr>
            <a:r>
              <a:rPr lang="en-US" sz="1400" dirty="0"/>
              <a:t>Se </a:t>
            </a:r>
            <a:r>
              <a:rPr lang="en-US" sz="1400" dirty="0" err="1"/>
              <a:t>ejecuta</a:t>
            </a:r>
            <a:r>
              <a:rPr lang="en-US" sz="1400" dirty="0"/>
              <a:t> </a:t>
            </a:r>
            <a:r>
              <a:rPr lang="en-US" sz="1400" dirty="0" err="1"/>
              <a:t>en</a:t>
            </a:r>
            <a:r>
              <a:rPr lang="en-US" sz="1400" dirty="0"/>
              <a:t> forma </a:t>
            </a:r>
            <a:r>
              <a:rPr lang="en-US" sz="1400" dirty="0" err="1"/>
              <a:t>paralela</a:t>
            </a:r>
            <a:r>
              <a:rPr lang="en-US" sz="1400" dirty="0"/>
              <a:t> a la </a:t>
            </a:r>
            <a:r>
              <a:rPr lang="en-US" sz="1400" dirty="0" err="1"/>
              <a:t>acción</a:t>
            </a:r>
            <a:r>
              <a:rPr lang="en-US" sz="1400" dirty="0"/>
              <a:t> </a:t>
            </a:r>
          </a:p>
          <a:p>
            <a:pPr marL="457200" indent="-342900" algn="just">
              <a:buFont typeface="+mj-lt"/>
              <a:buAutoNum type="arabicPeriod"/>
            </a:pPr>
            <a:r>
              <a:rPr lang="en-US" sz="1400" dirty="0" err="1"/>
              <a:t>Otorga</a:t>
            </a:r>
            <a:r>
              <a:rPr lang="en-US" sz="1400" dirty="0"/>
              <a:t> </a:t>
            </a:r>
            <a:r>
              <a:rPr lang="en-US" sz="1400" dirty="0" err="1"/>
              <a:t>tiempo</a:t>
            </a:r>
            <a:r>
              <a:rPr lang="en-US" sz="1400" dirty="0"/>
              <a:t> para </a:t>
            </a:r>
            <a:r>
              <a:rPr lang="en-US" sz="1400" dirty="0" err="1"/>
              <a:t>que</a:t>
            </a:r>
            <a:r>
              <a:rPr lang="en-US" sz="1400" dirty="0"/>
              <a:t> </a:t>
            </a:r>
            <a:r>
              <a:rPr lang="en-US" sz="1400" dirty="0" err="1"/>
              <a:t>todo</a:t>
            </a:r>
            <a:r>
              <a:rPr lang="en-US" sz="1400" dirty="0"/>
              <a:t> </a:t>
            </a:r>
            <a:r>
              <a:rPr lang="en-US" sz="1400" dirty="0" err="1"/>
              <a:t>el</a:t>
            </a:r>
            <a:r>
              <a:rPr lang="en-US" sz="1400" dirty="0"/>
              <a:t> </a:t>
            </a:r>
            <a:r>
              <a:rPr lang="en-US" sz="1400" dirty="0" err="1"/>
              <a:t>equipo</a:t>
            </a:r>
            <a:r>
              <a:rPr lang="en-US" sz="1400" dirty="0"/>
              <a:t> </a:t>
            </a:r>
            <a:r>
              <a:rPr lang="en-US" sz="1400" dirty="0" err="1"/>
              <a:t>pueda</a:t>
            </a:r>
            <a:r>
              <a:rPr lang="en-US" sz="1400" dirty="0"/>
              <a:t> </a:t>
            </a:r>
            <a:r>
              <a:rPr lang="en-US" sz="1400" dirty="0" err="1"/>
              <a:t>iniciar</a:t>
            </a:r>
            <a:r>
              <a:rPr lang="en-US" sz="1400" dirty="0"/>
              <a:t> sus </a:t>
            </a:r>
            <a:r>
              <a:rPr lang="en-US" sz="1400" dirty="0" err="1"/>
              <a:t>procesos</a:t>
            </a:r>
            <a:r>
              <a:rPr lang="en-US" sz="1400" dirty="0"/>
              <a:t> de </a:t>
            </a:r>
            <a:r>
              <a:rPr lang="en-US" sz="1400" dirty="0" err="1"/>
              <a:t>planificación</a:t>
            </a:r>
            <a:r>
              <a:rPr lang="en-US" sz="1400" dirty="0"/>
              <a:t> </a:t>
            </a:r>
            <a:r>
              <a:rPr lang="en-US" sz="1400" dirty="0" err="1"/>
              <a:t>en</a:t>
            </a:r>
            <a:r>
              <a:rPr lang="en-US" sz="1400" dirty="0"/>
              <a:t> forma </a:t>
            </a:r>
            <a:r>
              <a:rPr lang="en-US" sz="1400" dirty="0" err="1"/>
              <a:t>paralela</a:t>
            </a:r>
            <a:r>
              <a:rPr lang="en-US" sz="1400" dirty="0"/>
              <a:t>. </a:t>
            </a:r>
          </a:p>
          <a:p>
            <a:pPr marL="457200" indent="-342900" algn="just">
              <a:buFont typeface="+mj-lt"/>
              <a:buAutoNum type="arabicPeriod"/>
            </a:pPr>
            <a:r>
              <a:rPr lang="en-US" sz="1400" dirty="0" err="1"/>
              <a:t>Enfoca</a:t>
            </a:r>
            <a:r>
              <a:rPr lang="en-US" sz="1400" dirty="0"/>
              <a:t> la </a:t>
            </a:r>
            <a:r>
              <a:rPr lang="en-US" sz="1400" dirty="0" err="1"/>
              <a:t>planificación</a:t>
            </a:r>
            <a:r>
              <a:rPr lang="en-US" sz="1400" dirty="0"/>
              <a:t> a las </a:t>
            </a:r>
            <a:r>
              <a:rPr lang="en-US" sz="1400" dirty="0" err="1"/>
              <a:t>vulnerabilidades</a:t>
            </a:r>
            <a:r>
              <a:rPr lang="en-US" sz="1400" dirty="0"/>
              <a:t> del </a:t>
            </a:r>
            <a:r>
              <a:rPr lang="en-US" sz="1400" dirty="0" err="1"/>
              <a:t>enemigo</a:t>
            </a:r>
            <a:endParaRPr lang="en-US" sz="1400" dirty="0"/>
          </a:p>
          <a:p>
            <a:pPr marL="457200" indent="-342900" algn="just">
              <a:buFont typeface="+mj-lt"/>
              <a:buAutoNum type="arabicPeriod"/>
            </a:pPr>
            <a:r>
              <a:rPr lang="en-US" sz="1400" dirty="0" err="1"/>
              <a:t>Fácil</a:t>
            </a:r>
            <a:r>
              <a:rPr lang="en-US" sz="1400" dirty="0"/>
              <a:t> de </a:t>
            </a:r>
            <a:r>
              <a:rPr lang="en-US" sz="1400" dirty="0" err="1"/>
              <a:t>entrenar</a:t>
            </a:r>
            <a:r>
              <a:rPr lang="en-US" sz="1400" dirty="0"/>
              <a:t> </a:t>
            </a:r>
          </a:p>
          <a:p>
            <a:pPr marL="114300" indent="-342900" algn="just">
              <a:buFont typeface="+mj-lt"/>
              <a:buAutoNum type="arabicPeriod"/>
            </a:pPr>
            <a:endParaRPr lang="en-US" sz="1400" dirty="0"/>
          </a:p>
          <a:p>
            <a:pPr marL="114300" indent="-342900" algn="just">
              <a:buFont typeface="+mj-lt"/>
              <a:buAutoNum type="arabicPeriod"/>
            </a:pPr>
            <a:endParaRPr lang="en-US" sz="1400" dirty="0"/>
          </a:p>
          <a:p>
            <a:pPr indent="-228600" algn="just">
              <a:buFont typeface="Arial" panose="020B0604020202020204" pitchFamily="34" charset="0"/>
              <a:buChar char="•"/>
            </a:pPr>
            <a:endParaRPr lang="en-US" sz="1400" dirty="0"/>
          </a:p>
        </p:txBody>
      </p:sp>
      <p:pic>
        <p:nvPicPr>
          <p:cNvPr id="4098" name="Picture 2" descr="The Importance of Keeping it Simple (and how to do it) | GoSmallBiz.com">
            <a:extLst>
              <a:ext uri="{FF2B5EF4-FFF2-40B4-BE49-F238E27FC236}">
                <a16:creationId xmlns:a16="http://schemas.microsoft.com/office/drawing/2014/main" id="{9251873E-F8AE-D74F-7D40-10C6A35F7E7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93912" y="2239016"/>
            <a:ext cx="5371404" cy="273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886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62AF672-639D-710E-D260-95A633A2EA7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3FFC66A4-57F4-24E2-381C-50B50821962E}"/>
              </a:ext>
            </a:extLst>
          </p:cNvPr>
          <p:cNvSpPr>
            <a:spLocks noGrp="1"/>
          </p:cNvSpPr>
          <p:nvPr>
            <p:ph type="ctr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¿Qué significa BAMCIS?</a:t>
            </a:r>
          </a:p>
        </p:txBody>
      </p:sp>
      <p:sp>
        <p:nvSpPr>
          <p:cNvPr id="3" name="Subtítulo 2">
            <a:extLst>
              <a:ext uri="{FF2B5EF4-FFF2-40B4-BE49-F238E27FC236}">
                <a16:creationId xmlns:a16="http://schemas.microsoft.com/office/drawing/2014/main" id="{0EBC0AFB-4F95-2C75-8917-55D4441C2B2F}"/>
              </a:ext>
            </a:extLst>
          </p:cNvPr>
          <p:cNvSpPr>
            <a:spLocks noGrp="1"/>
          </p:cNvSpPr>
          <p:nvPr>
            <p:ph type="subTitle" idx="1"/>
          </p:nvPr>
        </p:nvSpPr>
        <p:spPr>
          <a:xfrm>
            <a:off x="4810259" y="649480"/>
            <a:ext cx="6555347" cy="5546047"/>
          </a:xfrm>
        </p:spPr>
        <p:txBody>
          <a:bodyPr vert="horz" lIns="91440" tIns="45720" rIns="91440" bIns="45720" rtlCol="0" anchor="ctr">
            <a:normAutofit/>
          </a:bodyPr>
          <a:lstStyle/>
          <a:p>
            <a:pPr indent="-228600" algn="l">
              <a:buFont typeface="Arial" panose="020B0604020202020204" pitchFamily="34" charset="0"/>
              <a:buChar char="•"/>
            </a:pPr>
            <a:endParaRPr lang="en-US" sz="2000" dirty="0"/>
          </a:p>
          <a:p>
            <a:pPr indent="-228600" algn="l">
              <a:buFont typeface="Arial" panose="020B0604020202020204" pitchFamily="34" charset="0"/>
              <a:buChar char="•"/>
            </a:pPr>
            <a:r>
              <a:rPr lang="en-US" sz="2000" dirty="0"/>
              <a:t>(B) </a:t>
            </a:r>
            <a:r>
              <a:rPr lang="en-US" sz="2000" dirty="0" err="1"/>
              <a:t>Iniciar</a:t>
            </a:r>
            <a:r>
              <a:rPr lang="en-US" sz="2000" dirty="0"/>
              <a:t> </a:t>
            </a:r>
            <a:r>
              <a:rPr lang="en-US" sz="2000" dirty="0" err="1"/>
              <a:t>planificación</a:t>
            </a:r>
            <a:r>
              <a:rPr lang="en-US" sz="2000" dirty="0"/>
              <a:t>. </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r>
              <a:rPr lang="en-US" sz="2000" dirty="0"/>
              <a:t>(A) </a:t>
            </a:r>
            <a:r>
              <a:rPr lang="en-US" sz="2000" dirty="0" err="1"/>
              <a:t>Preparar</a:t>
            </a:r>
            <a:r>
              <a:rPr lang="en-US" sz="2000" dirty="0"/>
              <a:t> </a:t>
            </a:r>
            <a:r>
              <a:rPr lang="en-US" sz="2000" dirty="0" err="1"/>
              <a:t>reconocimientos</a:t>
            </a:r>
            <a:r>
              <a:rPr lang="en-US" sz="2000" dirty="0"/>
              <a:t>. </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r>
              <a:rPr lang="en-US" sz="2000" dirty="0"/>
              <a:t>(M) </a:t>
            </a:r>
            <a:r>
              <a:rPr lang="en-US" sz="2000" dirty="0" err="1"/>
              <a:t>Ejecutar</a:t>
            </a:r>
            <a:r>
              <a:rPr lang="en-US" sz="2000" dirty="0"/>
              <a:t> </a:t>
            </a:r>
            <a:r>
              <a:rPr lang="en-US" sz="2000" dirty="0" err="1"/>
              <a:t>reconocimiento</a:t>
            </a:r>
            <a:r>
              <a:rPr lang="en-US" sz="2000" dirty="0"/>
              <a:t>. </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r>
              <a:rPr lang="en-US" sz="2000" dirty="0"/>
              <a:t>(C) </a:t>
            </a:r>
            <a:r>
              <a:rPr lang="en-US" sz="2000" dirty="0" err="1"/>
              <a:t>Completar</a:t>
            </a:r>
            <a:r>
              <a:rPr lang="en-US" sz="2000" dirty="0"/>
              <a:t> </a:t>
            </a:r>
            <a:r>
              <a:rPr lang="en-US" sz="2000" dirty="0" err="1"/>
              <a:t>el</a:t>
            </a:r>
            <a:r>
              <a:rPr lang="en-US" sz="2000" dirty="0"/>
              <a:t> Plan </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r>
              <a:rPr lang="en-US" sz="2000" dirty="0"/>
              <a:t>(I) </a:t>
            </a:r>
            <a:r>
              <a:rPr lang="en-US" sz="2000" dirty="0" err="1"/>
              <a:t>Impartir</a:t>
            </a:r>
            <a:r>
              <a:rPr lang="en-US" sz="2000" dirty="0"/>
              <a:t> </a:t>
            </a:r>
            <a:r>
              <a:rPr lang="en-US" sz="2000" dirty="0" err="1"/>
              <a:t>orden</a:t>
            </a:r>
            <a:r>
              <a:rPr lang="en-US" sz="2000" dirty="0"/>
              <a:t> </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r>
              <a:rPr lang="en-US" sz="2000" dirty="0"/>
              <a:t>(S) </a:t>
            </a:r>
            <a:r>
              <a:rPr lang="en-US" sz="2000" dirty="0" err="1"/>
              <a:t>Supervisar</a:t>
            </a:r>
            <a:r>
              <a:rPr lang="en-US" sz="2000" dirty="0"/>
              <a:t>: ¡FOCO EN EL PLAN, NO LAS PERSONAS!</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endParaRPr lang="en-US" sz="2000" dirty="0"/>
          </a:p>
          <a:p>
            <a:pPr indent="-228600" algn="l">
              <a:buFont typeface="Arial" panose="020B0604020202020204" pitchFamily="34" charset="0"/>
              <a:buChar char="•"/>
            </a:pPr>
            <a:endParaRPr lang="en-US" sz="2000" dirty="0"/>
          </a:p>
        </p:txBody>
      </p:sp>
    </p:spTree>
    <p:extLst>
      <p:ext uri="{BB962C8B-B14F-4D97-AF65-F5344CB8AC3E}">
        <p14:creationId xmlns:p14="http://schemas.microsoft.com/office/powerpoint/2010/main" val="107042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arretera sucia serpenteante">
            <a:extLst>
              <a:ext uri="{FF2B5EF4-FFF2-40B4-BE49-F238E27FC236}">
                <a16:creationId xmlns:a16="http://schemas.microsoft.com/office/drawing/2014/main" id="{8A28DEEC-4D2F-809A-D5CA-E8EAF5240538}"/>
              </a:ext>
            </a:extLst>
          </p:cNvPr>
          <p:cNvPicPr>
            <a:picLocks noChangeAspect="1"/>
          </p:cNvPicPr>
          <p:nvPr/>
        </p:nvPicPr>
        <p:blipFill rotWithShape="1">
          <a:blip r:embed="rId2"/>
          <a:srcRect l="187" r="23111" b="9091"/>
          <a:stretch>
            <a:fillRect/>
          </a:stretch>
        </p:blipFill>
        <p:spPr>
          <a:xfrm>
            <a:off x="3523488" y="10"/>
            <a:ext cx="8668512" cy="6857990"/>
          </a:xfrm>
          <a:prstGeom prst="rect">
            <a:avLst/>
          </a:prstGeom>
        </p:spPr>
      </p:pic>
      <p:sp>
        <p:nvSpPr>
          <p:cNvPr id="24" name="Rectangle 23">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ítulo 1">
            <a:extLst>
              <a:ext uri="{FF2B5EF4-FFF2-40B4-BE49-F238E27FC236}">
                <a16:creationId xmlns:a16="http://schemas.microsoft.com/office/drawing/2014/main" id="{48CED26A-CE3D-5287-9A34-64251E446B1F}"/>
              </a:ext>
            </a:extLst>
          </p:cNvPr>
          <p:cNvSpPr txBox="1">
            <a:spLocks/>
          </p:cNvSpPr>
          <p:nvPr/>
        </p:nvSpPr>
        <p:spPr>
          <a:xfrm>
            <a:off x="477981" y="1122363"/>
            <a:ext cx="4023360" cy="320413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800"/>
              <a:t>Paso 1: Iniciar la planificación ¡Paso más importante!</a:t>
            </a:r>
          </a:p>
        </p:txBody>
      </p:sp>
      <p:sp>
        <p:nvSpPr>
          <p:cNvPr id="26" name="Rectangle 2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8421957"/>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a:extLst>
              <a:ext uri="{FF2B5EF4-FFF2-40B4-BE49-F238E27FC236}">
                <a16:creationId xmlns:a16="http://schemas.microsoft.com/office/drawing/2014/main" id="{F4306883-FB1B-9C84-B060-9BA37053935C}"/>
              </a:ext>
            </a:extLst>
          </p:cNvPr>
          <p:cNvSpPr txBox="1"/>
          <p:nvPr/>
        </p:nvSpPr>
        <p:spPr>
          <a:xfrm>
            <a:off x="0" y="-275521"/>
            <a:ext cx="5251316" cy="180730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latin typeface="+mj-lt"/>
                <a:ea typeface="+mj-ea"/>
                <a:cs typeface="+mj-cs"/>
              </a:rPr>
              <a:t>1: ORIENTACIÓN</a:t>
            </a:r>
          </a:p>
        </p:txBody>
      </p:sp>
      <p:sp>
        <p:nvSpPr>
          <p:cNvPr id="3" name="Marcador de contenido 2">
            <a:extLst>
              <a:ext uri="{FF2B5EF4-FFF2-40B4-BE49-F238E27FC236}">
                <a16:creationId xmlns:a16="http://schemas.microsoft.com/office/drawing/2014/main" id="{8258F75E-C795-42DF-6EE4-4EC0BAE6E9EA}"/>
              </a:ext>
            </a:extLst>
          </p:cNvPr>
          <p:cNvSpPr>
            <a:spLocks noGrp="1"/>
          </p:cNvSpPr>
          <p:nvPr>
            <p:ph idx="1"/>
          </p:nvPr>
        </p:nvSpPr>
        <p:spPr>
          <a:xfrm>
            <a:off x="24774" y="1507166"/>
            <a:ext cx="7381866" cy="4399857"/>
          </a:xfrm>
        </p:spPr>
        <p:txBody>
          <a:bodyPr vert="horz" lIns="91440" tIns="45720" rIns="91440" bIns="45720" rtlCol="0">
            <a:noAutofit/>
          </a:bodyPr>
          <a:lstStyle/>
          <a:p>
            <a:pPr marL="0" indent="0" algn="just">
              <a:buNone/>
            </a:pPr>
            <a:r>
              <a:rPr lang="en-US" sz="1200" dirty="0"/>
              <a:t>En </a:t>
            </a:r>
            <a:r>
              <a:rPr lang="en-US" sz="1200" dirty="0" err="1"/>
              <a:t>que</a:t>
            </a:r>
            <a:r>
              <a:rPr lang="en-US" sz="1200" dirty="0"/>
              <a:t> </a:t>
            </a:r>
            <a:r>
              <a:rPr lang="en-US" sz="1200" dirty="0" err="1"/>
              <a:t>condición</a:t>
            </a:r>
            <a:r>
              <a:rPr lang="en-US" sz="1200" dirty="0"/>
              <a:t> </a:t>
            </a:r>
            <a:r>
              <a:rPr lang="en-US" sz="1200" dirty="0" err="1"/>
              <a:t>estamos</a:t>
            </a:r>
            <a:r>
              <a:rPr lang="en-US" sz="1200" dirty="0"/>
              <a:t>, a </a:t>
            </a:r>
            <a:r>
              <a:rPr lang="en-US" sz="1200" dirty="0" err="1"/>
              <a:t>donde</a:t>
            </a:r>
            <a:r>
              <a:rPr lang="en-US" sz="1200" dirty="0"/>
              <a:t> </a:t>
            </a:r>
            <a:r>
              <a:rPr lang="en-US" sz="1200" dirty="0" err="1"/>
              <a:t>queremos</a:t>
            </a:r>
            <a:r>
              <a:rPr lang="en-US" sz="1200" dirty="0"/>
              <a:t> </a:t>
            </a:r>
            <a:r>
              <a:rPr lang="en-US" sz="1200" dirty="0" err="1"/>
              <a:t>llegar</a:t>
            </a:r>
            <a:r>
              <a:rPr lang="en-US" sz="1200" dirty="0"/>
              <a:t>, </a:t>
            </a:r>
            <a:r>
              <a:rPr lang="en-US" sz="1200" dirty="0" err="1"/>
              <a:t>que</a:t>
            </a:r>
            <a:r>
              <a:rPr lang="en-US" sz="1200" dirty="0"/>
              <a:t> </a:t>
            </a:r>
            <a:r>
              <a:rPr lang="en-US" sz="1200" dirty="0" err="1"/>
              <a:t>desafíos</a:t>
            </a:r>
            <a:r>
              <a:rPr lang="en-US" sz="1200" dirty="0"/>
              <a:t> </a:t>
            </a:r>
            <a:r>
              <a:rPr lang="en-US" sz="1200" dirty="0" err="1"/>
              <a:t>tenemos</a:t>
            </a:r>
            <a:r>
              <a:rPr lang="en-US" sz="1200" dirty="0"/>
              <a:t> para </a:t>
            </a:r>
            <a:r>
              <a:rPr lang="en-US" sz="1200" dirty="0" err="1"/>
              <a:t>alcanzar</a:t>
            </a:r>
            <a:r>
              <a:rPr lang="en-US" sz="1200" dirty="0"/>
              <a:t> </a:t>
            </a:r>
            <a:r>
              <a:rPr lang="en-US" sz="1200" dirty="0" err="1"/>
              <a:t>el</a:t>
            </a:r>
            <a:r>
              <a:rPr lang="en-US" sz="1200" dirty="0"/>
              <a:t> </a:t>
            </a:r>
            <a:r>
              <a:rPr lang="en-US" sz="1200" dirty="0" err="1"/>
              <a:t>objetivo</a:t>
            </a:r>
            <a:r>
              <a:rPr lang="en-US" sz="1200" dirty="0"/>
              <a:t>.</a:t>
            </a:r>
          </a:p>
          <a:p>
            <a:pPr marL="0" indent="0" algn="just">
              <a:buNone/>
            </a:pPr>
            <a:r>
              <a:rPr lang="en-US" sz="1200" dirty="0"/>
              <a:t>Sea breve y simple: </a:t>
            </a:r>
            <a:r>
              <a:rPr lang="en-US" sz="1200" dirty="0" err="1"/>
              <a:t>en</a:t>
            </a:r>
            <a:r>
              <a:rPr lang="en-US" sz="1200" dirty="0"/>
              <a:t> </a:t>
            </a:r>
            <a:r>
              <a:rPr lang="en-US" sz="1200" dirty="0" err="1"/>
              <a:t>este</a:t>
            </a:r>
            <a:r>
              <a:rPr lang="en-US" sz="1200" dirty="0"/>
              <a:t> </a:t>
            </a:r>
            <a:r>
              <a:rPr lang="en-US" sz="1200" dirty="0" err="1"/>
              <a:t>nivel</a:t>
            </a:r>
            <a:r>
              <a:rPr lang="en-US" sz="1200" dirty="0"/>
              <a:t> a </a:t>
            </a:r>
            <a:r>
              <a:rPr lang="en-US" sz="1200" dirty="0" err="1"/>
              <a:t>nadie</a:t>
            </a:r>
            <a:r>
              <a:rPr lang="en-US" sz="1200" dirty="0"/>
              <a:t> le </a:t>
            </a:r>
            <a:r>
              <a:rPr lang="en-US" sz="1200" dirty="0" err="1"/>
              <a:t>importa</a:t>
            </a:r>
            <a:r>
              <a:rPr lang="en-US" sz="1200" dirty="0"/>
              <a:t> </a:t>
            </a:r>
            <a:r>
              <a:rPr lang="en-US" sz="1200" dirty="0" err="1"/>
              <a:t>que</a:t>
            </a:r>
            <a:r>
              <a:rPr lang="en-US" sz="1200" dirty="0"/>
              <a:t> día de la </a:t>
            </a:r>
            <a:r>
              <a:rPr lang="en-US" sz="1200" dirty="0" err="1"/>
              <a:t>guerra</a:t>
            </a:r>
            <a:r>
              <a:rPr lang="en-US" sz="1200" dirty="0"/>
              <a:t> se </a:t>
            </a:r>
            <a:r>
              <a:rPr lang="en-US" sz="1200" dirty="0" err="1"/>
              <a:t>vive</a:t>
            </a:r>
            <a:r>
              <a:rPr lang="en-US" sz="1200" dirty="0"/>
              <a:t>, </a:t>
            </a:r>
            <a:r>
              <a:rPr lang="en-US" sz="1200" dirty="0" err="1"/>
              <a:t>ni</a:t>
            </a:r>
            <a:r>
              <a:rPr lang="en-US" sz="1200" dirty="0"/>
              <a:t> </a:t>
            </a:r>
            <a:r>
              <a:rPr lang="en-US" sz="1200" dirty="0" err="1"/>
              <a:t>que</a:t>
            </a:r>
            <a:r>
              <a:rPr lang="en-US" sz="1200" dirty="0"/>
              <a:t> </a:t>
            </a:r>
            <a:r>
              <a:rPr lang="en-US" sz="1200" dirty="0" err="1"/>
              <a:t>esta</a:t>
            </a:r>
            <a:r>
              <a:rPr lang="en-US" sz="1200" dirty="0"/>
              <a:t> </a:t>
            </a:r>
            <a:r>
              <a:rPr lang="en-US" sz="1200" dirty="0" err="1"/>
              <a:t>haciendo</a:t>
            </a:r>
            <a:r>
              <a:rPr lang="en-US" sz="1200" dirty="0"/>
              <a:t> </a:t>
            </a:r>
            <a:r>
              <a:rPr lang="en-US" sz="1200" dirty="0" err="1"/>
              <a:t>el</a:t>
            </a:r>
            <a:r>
              <a:rPr lang="en-US" sz="1200" dirty="0"/>
              <a:t> </a:t>
            </a:r>
            <a:r>
              <a:rPr lang="en-US" sz="1200" dirty="0" err="1"/>
              <a:t>escalón</a:t>
            </a:r>
            <a:r>
              <a:rPr lang="en-US" sz="1200" dirty="0"/>
              <a:t> </a:t>
            </a:r>
            <a:r>
              <a:rPr lang="en-US" sz="1200" dirty="0" err="1"/>
              <a:t>político</a:t>
            </a:r>
            <a:r>
              <a:rPr lang="en-US" sz="1200" dirty="0"/>
              <a:t>, </a:t>
            </a:r>
            <a:r>
              <a:rPr lang="en-US" sz="1200" dirty="0" err="1"/>
              <a:t>ni</a:t>
            </a:r>
            <a:r>
              <a:rPr lang="en-US" sz="1200" dirty="0"/>
              <a:t> </a:t>
            </a:r>
            <a:r>
              <a:rPr lang="en-US" sz="1200" dirty="0" err="1"/>
              <a:t>el</a:t>
            </a:r>
            <a:r>
              <a:rPr lang="en-US" sz="1200" dirty="0"/>
              <a:t> conductor </a:t>
            </a:r>
            <a:r>
              <a:rPr lang="en-US" sz="1200" dirty="0" err="1"/>
              <a:t>estratégico</a:t>
            </a:r>
            <a:r>
              <a:rPr lang="en-US" sz="1200" dirty="0"/>
              <a:t>, </a:t>
            </a:r>
            <a:r>
              <a:rPr lang="en-US" sz="1200" dirty="0" err="1"/>
              <a:t>ni</a:t>
            </a:r>
            <a:r>
              <a:rPr lang="en-US" sz="1200" dirty="0"/>
              <a:t> </a:t>
            </a:r>
            <a:r>
              <a:rPr lang="en-US" sz="1200" dirty="0" err="1"/>
              <a:t>los</a:t>
            </a:r>
            <a:r>
              <a:rPr lang="en-US" sz="1200" dirty="0"/>
              <a:t> </a:t>
            </a:r>
            <a:r>
              <a:rPr lang="en-US" sz="1200" dirty="0" err="1"/>
              <a:t>objetivos</a:t>
            </a:r>
            <a:r>
              <a:rPr lang="en-US" sz="1200" dirty="0"/>
              <a:t> de </a:t>
            </a:r>
            <a:r>
              <a:rPr lang="en-US" sz="1200" dirty="0" err="1"/>
              <a:t>teatro</a:t>
            </a:r>
            <a:r>
              <a:rPr lang="en-US" sz="1200" dirty="0"/>
              <a:t>. </a:t>
            </a:r>
          </a:p>
          <a:p>
            <a:pPr marL="0" indent="0" algn="just">
              <a:buNone/>
            </a:pPr>
            <a:r>
              <a:rPr lang="en-US" sz="1200" dirty="0"/>
              <a:t>Lo </a:t>
            </a:r>
            <a:r>
              <a:rPr lang="en-US" sz="1200" dirty="0" err="1"/>
              <a:t>que</a:t>
            </a:r>
            <a:r>
              <a:rPr lang="en-US" sz="1200" dirty="0"/>
              <a:t> </a:t>
            </a:r>
            <a:r>
              <a:rPr lang="en-US" sz="1200" dirty="0" err="1"/>
              <a:t>importa</a:t>
            </a:r>
            <a:r>
              <a:rPr lang="en-US" sz="1200" dirty="0"/>
              <a:t> es: </a:t>
            </a:r>
            <a:r>
              <a:rPr lang="en-US" sz="1200" dirty="0" err="1"/>
              <a:t>que</a:t>
            </a:r>
            <a:r>
              <a:rPr lang="en-US" sz="1200" dirty="0"/>
              <a:t> </a:t>
            </a:r>
            <a:r>
              <a:rPr lang="en-US" sz="1200" dirty="0" err="1"/>
              <a:t>esta</a:t>
            </a:r>
            <a:r>
              <a:rPr lang="en-US" sz="1200" dirty="0"/>
              <a:t> </a:t>
            </a:r>
            <a:r>
              <a:rPr lang="en-US" sz="1200" dirty="0" err="1"/>
              <a:t>pasando</a:t>
            </a:r>
            <a:r>
              <a:rPr lang="en-US" sz="1200" dirty="0"/>
              <a:t> con mis dos </a:t>
            </a:r>
            <a:r>
              <a:rPr lang="en-US" sz="1200" dirty="0" err="1"/>
              <a:t>escalones</a:t>
            </a:r>
            <a:r>
              <a:rPr lang="en-US" sz="1200" dirty="0"/>
              <a:t> de </a:t>
            </a:r>
            <a:r>
              <a:rPr lang="en-US" sz="1200" dirty="0" err="1"/>
              <a:t>mando</a:t>
            </a:r>
            <a:r>
              <a:rPr lang="en-US" sz="1200" dirty="0"/>
              <a:t> (</a:t>
            </a:r>
            <a:r>
              <a:rPr lang="en-US" sz="1200" dirty="0" err="1"/>
              <a:t>entendimiento</a:t>
            </a:r>
            <a:r>
              <a:rPr lang="en-US" sz="1200" dirty="0"/>
              <a:t> </a:t>
            </a:r>
            <a:r>
              <a:rPr lang="en-US" sz="1200" dirty="0" err="1"/>
              <a:t>mutuo</a:t>
            </a:r>
            <a:r>
              <a:rPr lang="en-US" sz="1200" dirty="0"/>
              <a:t>).</a:t>
            </a:r>
          </a:p>
          <a:p>
            <a:pPr marL="0" indent="0" algn="just">
              <a:buNone/>
            </a:pPr>
            <a:endParaRPr lang="en-US" sz="1200" dirty="0"/>
          </a:p>
          <a:p>
            <a:pPr marL="0" indent="0" algn="just">
              <a:buNone/>
            </a:pPr>
            <a:r>
              <a:rPr lang="en-US" sz="1200" b="1" dirty="0"/>
              <a:t>Un </a:t>
            </a:r>
            <a:r>
              <a:rPr lang="en-US" sz="1200" b="1" dirty="0" err="1"/>
              <a:t>ejemplo</a:t>
            </a:r>
            <a:r>
              <a:rPr lang="en-US" sz="1200" b="1" dirty="0"/>
              <a:t>: </a:t>
            </a:r>
          </a:p>
          <a:p>
            <a:pPr algn="just">
              <a:buFont typeface="+mj-lt"/>
              <a:buAutoNum type="arabicPeriod"/>
            </a:pPr>
            <a:r>
              <a:rPr lang="en-US" sz="1200" dirty="0" err="1"/>
              <a:t>Unidades</a:t>
            </a:r>
            <a:r>
              <a:rPr lang="en-US" sz="1200" dirty="0"/>
              <a:t> de </a:t>
            </a:r>
            <a:r>
              <a:rPr lang="en-US" sz="1200" dirty="0" err="1"/>
              <a:t>reconocimiento</a:t>
            </a:r>
            <a:r>
              <a:rPr lang="en-US" sz="1200" dirty="0"/>
              <a:t> </a:t>
            </a:r>
            <a:r>
              <a:rPr lang="en-US" sz="1200" dirty="0" err="1"/>
              <a:t>han</a:t>
            </a:r>
            <a:r>
              <a:rPr lang="en-US" sz="1200" dirty="0"/>
              <a:t> </a:t>
            </a:r>
            <a:r>
              <a:rPr lang="en-US" sz="1200" dirty="0" err="1"/>
              <a:t>detectado</a:t>
            </a:r>
            <a:r>
              <a:rPr lang="en-US" sz="1200" dirty="0"/>
              <a:t> </a:t>
            </a:r>
            <a:r>
              <a:rPr lang="en-US" sz="1200" dirty="0" err="1"/>
              <a:t>puesto</a:t>
            </a:r>
            <a:r>
              <a:rPr lang="en-US" sz="1200" dirty="0"/>
              <a:t> de </a:t>
            </a:r>
            <a:r>
              <a:rPr lang="en-US" sz="1200" dirty="0" err="1"/>
              <a:t>mando</a:t>
            </a:r>
            <a:r>
              <a:rPr lang="en-US" sz="1200" dirty="0"/>
              <a:t> y </a:t>
            </a:r>
            <a:r>
              <a:rPr lang="en-US" sz="1200" dirty="0" err="1"/>
              <a:t>unidad</a:t>
            </a:r>
            <a:r>
              <a:rPr lang="en-US" sz="1200" dirty="0"/>
              <a:t> </a:t>
            </a:r>
            <a:r>
              <a:rPr lang="en-US" sz="1200" dirty="0" err="1"/>
              <a:t>logística</a:t>
            </a:r>
            <a:r>
              <a:rPr lang="en-US" sz="1200" dirty="0"/>
              <a:t>  de la </a:t>
            </a:r>
            <a:r>
              <a:rPr lang="en-US" sz="1200" dirty="0" err="1"/>
              <a:t>división</a:t>
            </a:r>
            <a:r>
              <a:rPr lang="en-US" sz="1200" dirty="0"/>
              <a:t> </a:t>
            </a:r>
            <a:r>
              <a:rPr lang="en-US" sz="1200" dirty="0" err="1"/>
              <a:t>enemiga</a:t>
            </a:r>
            <a:r>
              <a:rPr lang="en-US" sz="1200" dirty="0"/>
              <a:t> </a:t>
            </a:r>
            <a:r>
              <a:rPr lang="en-US" sz="1200" dirty="0" err="1"/>
              <a:t>en</a:t>
            </a:r>
            <a:r>
              <a:rPr lang="en-US" sz="1200" dirty="0"/>
              <a:t> </a:t>
            </a:r>
            <a:r>
              <a:rPr lang="en-US" sz="1200" dirty="0" err="1"/>
              <a:t>cercanías</a:t>
            </a:r>
            <a:r>
              <a:rPr lang="en-US" sz="1200" dirty="0"/>
              <a:t> de </a:t>
            </a:r>
            <a:r>
              <a:rPr lang="en-US" sz="1200" dirty="0" err="1"/>
              <a:t>xxxx</a:t>
            </a:r>
            <a:r>
              <a:rPr lang="en-US" sz="1200" dirty="0"/>
              <a:t>. </a:t>
            </a:r>
          </a:p>
          <a:p>
            <a:pPr algn="just">
              <a:buFont typeface="+mj-lt"/>
              <a:buAutoNum type="arabicPeriod"/>
            </a:pPr>
            <a:r>
              <a:rPr lang="en-US" sz="1200" b="1" dirty="0"/>
              <a:t>BAE </a:t>
            </a:r>
            <a:r>
              <a:rPr lang="en-US" sz="1200" b="1" dirty="0" err="1"/>
              <a:t>neutralizara</a:t>
            </a:r>
            <a:r>
              <a:rPr lang="en-US" sz="1200" b="1" dirty="0"/>
              <a:t> </a:t>
            </a:r>
            <a:r>
              <a:rPr lang="en-US" sz="1200" dirty="0"/>
              <a:t>ambos </a:t>
            </a:r>
            <a:r>
              <a:rPr lang="en-US" sz="1200" dirty="0" err="1"/>
              <a:t>objetivos</a:t>
            </a:r>
            <a:r>
              <a:rPr lang="en-US" sz="1200" dirty="0"/>
              <a:t> </a:t>
            </a:r>
            <a:r>
              <a:rPr lang="en-US" sz="1200" dirty="0" err="1"/>
              <a:t>mediante</a:t>
            </a:r>
            <a:r>
              <a:rPr lang="en-US" sz="1200" dirty="0"/>
              <a:t> </a:t>
            </a:r>
            <a:r>
              <a:rPr lang="en-US" sz="1200" dirty="0" err="1"/>
              <a:t>el</a:t>
            </a:r>
            <a:r>
              <a:rPr lang="en-US" sz="1200" dirty="0"/>
              <a:t> </a:t>
            </a:r>
            <a:r>
              <a:rPr lang="en-US" sz="1200" dirty="0" err="1"/>
              <a:t>empleo</a:t>
            </a:r>
            <a:r>
              <a:rPr lang="en-US" sz="1200" dirty="0"/>
              <a:t> de sus dos </a:t>
            </a:r>
            <a:r>
              <a:rPr lang="en-US" sz="1200" dirty="0" err="1"/>
              <a:t>batallones</a:t>
            </a:r>
            <a:r>
              <a:rPr lang="en-US" sz="1200" dirty="0"/>
              <a:t>, con </a:t>
            </a:r>
            <a:r>
              <a:rPr lang="en-US" sz="1200" dirty="0" err="1"/>
              <a:t>el</a:t>
            </a:r>
            <a:r>
              <a:rPr lang="en-US" sz="1200" dirty="0"/>
              <a:t> </a:t>
            </a:r>
            <a:r>
              <a:rPr lang="en-US" sz="1200" dirty="0" err="1"/>
              <a:t>propósito</a:t>
            </a:r>
            <a:r>
              <a:rPr lang="en-US" sz="1200" dirty="0"/>
              <a:t> de </a:t>
            </a:r>
            <a:r>
              <a:rPr lang="en-US" sz="1200" dirty="0" err="1"/>
              <a:t>degradar</a:t>
            </a:r>
            <a:r>
              <a:rPr lang="en-US" sz="1200" dirty="0"/>
              <a:t> </a:t>
            </a:r>
            <a:r>
              <a:rPr lang="en-US" sz="1200" dirty="0" err="1"/>
              <a:t>capacidad</a:t>
            </a:r>
            <a:r>
              <a:rPr lang="en-US" sz="1200" dirty="0"/>
              <a:t> C2 y LOG </a:t>
            </a:r>
            <a:r>
              <a:rPr lang="en-US" sz="1200" dirty="0" err="1"/>
              <a:t>enemiga</a:t>
            </a:r>
            <a:r>
              <a:rPr lang="en-US" sz="1200" dirty="0"/>
              <a:t> </a:t>
            </a:r>
            <a:r>
              <a:rPr lang="en-US" sz="1200" dirty="0" err="1"/>
              <a:t>en</a:t>
            </a:r>
            <a:r>
              <a:rPr lang="en-US" sz="1200" dirty="0"/>
              <a:t> </a:t>
            </a:r>
            <a:r>
              <a:rPr lang="en-US" sz="1200" dirty="0" err="1"/>
              <a:t>el</a:t>
            </a:r>
            <a:r>
              <a:rPr lang="en-US" sz="1200" dirty="0"/>
              <a:t> AO.</a:t>
            </a:r>
          </a:p>
          <a:p>
            <a:pPr algn="just">
              <a:buFont typeface="+mj-lt"/>
              <a:buAutoNum type="arabicPeriod"/>
            </a:pPr>
            <a:r>
              <a:rPr lang="en-US" sz="1200" b="1" dirty="0"/>
              <a:t>Nuestro </a:t>
            </a:r>
            <a:r>
              <a:rPr lang="en-US" sz="1200" b="1" dirty="0" err="1"/>
              <a:t>Batallón</a:t>
            </a:r>
            <a:r>
              <a:rPr lang="en-US" sz="1200" b="1" dirty="0"/>
              <a:t> </a:t>
            </a:r>
            <a:r>
              <a:rPr lang="en-US" sz="1200" b="1" dirty="0" err="1"/>
              <a:t>neutralizara</a:t>
            </a:r>
            <a:r>
              <a:rPr lang="en-US" sz="1200" b="1" dirty="0"/>
              <a:t> </a:t>
            </a:r>
            <a:r>
              <a:rPr lang="en-US" sz="1200" dirty="0" err="1"/>
              <a:t>puesto</a:t>
            </a:r>
            <a:r>
              <a:rPr lang="en-US" sz="1200" dirty="0"/>
              <a:t> de </a:t>
            </a:r>
            <a:r>
              <a:rPr lang="en-US" sz="1200" dirty="0" err="1"/>
              <a:t>mando</a:t>
            </a:r>
            <a:r>
              <a:rPr lang="en-US" sz="1200" dirty="0"/>
              <a:t> </a:t>
            </a:r>
            <a:r>
              <a:rPr lang="en-US" sz="1200" dirty="0" err="1"/>
              <a:t>enemigo</a:t>
            </a:r>
            <a:r>
              <a:rPr lang="en-US" sz="1200" dirty="0"/>
              <a:t> con </a:t>
            </a:r>
            <a:r>
              <a:rPr lang="en-US" sz="1200" dirty="0" err="1"/>
              <a:t>el</a:t>
            </a:r>
            <a:r>
              <a:rPr lang="en-US" sz="1200" dirty="0"/>
              <a:t> </a:t>
            </a:r>
            <a:r>
              <a:rPr lang="en-US" sz="1200" dirty="0" err="1"/>
              <a:t>propósito</a:t>
            </a:r>
            <a:r>
              <a:rPr lang="en-US" sz="1200" dirty="0"/>
              <a:t> de </a:t>
            </a:r>
            <a:r>
              <a:rPr lang="en-US" sz="1200" dirty="0" err="1"/>
              <a:t>degradar</a:t>
            </a:r>
            <a:r>
              <a:rPr lang="en-US" sz="1200" dirty="0"/>
              <a:t> la </a:t>
            </a:r>
            <a:r>
              <a:rPr lang="en-US" sz="1200" dirty="0" err="1"/>
              <a:t>capacidad</a:t>
            </a:r>
            <a:r>
              <a:rPr lang="en-US" sz="1200" dirty="0"/>
              <a:t> de C2 </a:t>
            </a:r>
            <a:r>
              <a:rPr lang="en-US" sz="1200" dirty="0" err="1"/>
              <a:t>enemiga</a:t>
            </a:r>
            <a:r>
              <a:rPr lang="en-US" sz="1200" dirty="0"/>
              <a:t> </a:t>
            </a:r>
            <a:r>
              <a:rPr lang="en-US" sz="1200" dirty="0" err="1"/>
              <a:t>en</a:t>
            </a:r>
            <a:r>
              <a:rPr lang="en-US" sz="1200" dirty="0"/>
              <a:t> </a:t>
            </a:r>
            <a:r>
              <a:rPr lang="en-US" sz="1200" dirty="0" err="1"/>
              <a:t>el</a:t>
            </a:r>
            <a:r>
              <a:rPr lang="en-US" sz="1200" dirty="0"/>
              <a:t> AO. Para </a:t>
            </a:r>
            <a:r>
              <a:rPr lang="en-US" sz="1200" dirty="0" err="1"/>
              <a:t>eso</a:t>
            </a:r>
            <a:r>
              <a:rPr lang="en-US" sz="1200" dirty="0"/>
              <a:t> se </a:t>
            </a:r>
            <a:r>
              <a:rPr lang="en-US" sz="1200" dirty="0" err="1"/>
              <a:t>organizará</a:t>
            </a:r>
            <a:r>
              <a:rPr lang="en-US" sz="1200" dirty="0"/>
              <a:t> </a:t>
            </a:r>
            <a:r>
              <a:rPr lang="en-US" sz="1200" dirty="0" err="1"/>
              <a:t>en</a:t>
            </a:r>
            <a:r>
              <a:rPr lang="en-US" sz="1200" dirty="0"/>
              <a:t> 3 </a:t>
            </a:r>
            <a:r>
              <a:rPr lang="en-US" sz="1200" dirty="0" err="1"/>
              <a:t>elementos</a:t>
            </a:r>
            <a:r>
              <a:rPr lang="en-US" sz="1200" dirty="0"/>
              <a:t>. Un </a:t>
            </a:r>
            <a:r>
              <a:rPr lang="en-US" sz="1200" dirty="0" err="1"/>
              <a:t>esfuerzo</a:t>
            </a:r>
            <a:r>
              <a:rPr lang="en-US" sz="1200" dirty="0"/>
              <a:t> principal, </a:t>
            </a:r>
            <a:r>
              <a:rPr lang="en-US" sz="1200" dirty="0" err="1"/>
              <a:t>una</a:t>
            </a:r>
            <a:r>
              <a:rPr lang="en-US" sz="1200" dirty="0"/>
              <a:t> </a:t>
            </a:r>
            <a:r>
              <a:rPr lang="en-US" sz="1200" dirty="0" err="1"/>
              <a:t>reserva</a:t>
            </a:r>
            <a:r>
              <a:rPr lang="en-US" sz="1200" dirty="0"/>
              <a:t> y un </a:t>
            </a:r>
            <a:r>
              <a:rPr lang="en-US" sz="1200" dirty="0" err="1"/>
              <a:t>esfuerzo</a:t>
            </a:r>
            <a:r>
              <a:rPr lang="en-US" sz="1200" dirty="0"/>
              <a:t> de </a:t>
            </a:r>
            <a:r>
              <a:rPr lang="en-US" sz="1200" dirty="0" err="1"/>
              <a:t>apoyo</a:t>
            </a:r>
            <a:r>
              <a:rPr lang="en-US" sz="1200" dirty="0"/>
              <a:t> (SE1). </a:t>
            </a:r>
            <a:r>
              <a:rPr lang="en-US" sz="1200" dirty="0" err="1"/>
              <a:t>Nosotros</a:t>
            </a:r>
            <a:r>
              <a:rPr lang="en-US" sz="1200" dirty="0"/>
              <a:t> </a:t>
            </a:r>
            <a:r>
              <a:rPr lang="en-US" sz="1200" dirty="0" err="1"/>
              <a:t>seremos</a:t>
            </a:r>
            <a:r>
              <a:rPr lang="en-US" sz="1200" dirty="0"/>
              <a:t> </a:t>
            </a:r>
            <a:r>
              <a:rPr lang="en-US" sz="1200" dirty="0" err="1"/>
              <a:t>el</a:t>
            </a:r>
            <a:r>
              <a:rPr lang="en-US" sz="1200" dirty="0"/>
              <a:t> SE1. </a:t>
            </a:r>
          </a:p>
          <a:p>
            <a:pPr algn="just">
              <a:buFont typeface="+mj-lt"/>
              <a:buAutoNum type="arabicPeriod"/>
            </a:pPr>
            <a:r>
              <a:rPr lang="en-US" sz="1200" b="1" dirty="0"/>
              <a:t>Nuestra </a:t>
            </a:r>
            <a:r>
              <a:rPr lang="en-US" sz="1200" b="1" dirty="0" err="1"/>
              <a:t>tarea</a:t>
            </a:r>
            <a:r>
              <a:rPr lang="en-US" sz="1200" b="1" dirty="0"/>
              <a:t> </a:t>
            </a:r>
            <a:r>
              <a:rPr lang="en-US" sz="1200" b="1" dirty="0" err="1"/>
              <a:t>será</a:t>
            </a:r>
            <a:r>
              <a:rPr lang="en-US" sz="1200" b="1" dirty="0"/>
              <a:t> la de </a:t>
            </a:r>
            <a:r>
              <a:rPr lang="en-US" sz="1200" b="1" dirty="0" err="1"/>
              <a:t>bloquear</a:t>
            </a:r>
            <a:r>
              <a:rPr lang="en-US" sz="1200" b="1" dirty="0"/>
              <a:t> </a:t>
            </a:r>
            <a:r>
              <a:rPr lang="en-US" sz="1200" dirty="0" err="1"/>
              <a:t>fuerzas</a:t>
            </a:r>
            <a:r>
              <a:rPr lang="en-US" sz="1200" dirty="0"/>
              <a:t> </a:t>
            </a:r>
            <a:r>
              <a:rPr lang="en-US" sz="1200" dirty="0" err="1"/>
              <a:t>enemigas</a:t>
            </a:r>
            <a:r>
              <a:rPr lang="en-US" sz="1200" dirty="0"/>
              <a:t> </a:t>
            </a:r>
            <a:r>
              <a:rPr lang="en-US" sz="1200" dirty="0" err="1"/>
              <a:t>que</a:t>
            </a:r>
            <a:r>
              <a:rPr lang="en-US" sz="1200" dirty="0"/>
              <a:t> </a:t>
            </a:r>
            <a:r>
              <a:rPr lang="en-US" sz="1200" dirty="0" err="1"/>
              <a:t>transiten</a:t>
            </a:r>
            <a:r>
              <a:rPr lang="en-US" sz="1200" dirty="0"/>
              <a:t> </a:t>
            </a:r>
            <a:r>
              <a:rPr lang="en-US" sz="1200" dirty="0" err="1"/>
              <a:t>por</a:t>
            </a:r>
            <a:r>
              <a:rPr lang="en-US" sz="1200" dirty="0"/>
              <a:t> </a:t>
            </a:r>
            <a:r>
              <a:rPr lang="en-US" sz="1200" dirty="0" err="1"/>
              <a:t>puente</a:t>
            </a:r>
            <a:r>
              <a:rPr lang="en-US" sz="1200" dirty="0"/>
              <a:t> “alfa”, con </a:t>
            </a:r>
            <a:r>
              <a:rPr lang="en-US" sz="1200" dirty="0" err="1"/>
              <a:t>el</a:t>
            </a:r>
            <a:r>
              <a:rPr lang="en-US" sz="1200" dirty="0"/>
              <a:t> </a:t>
            </a:r>
            <a:r>
              <a:rPr lang="en-US" sz="1200" dirty="0" err="1"/>
              <a:t>propósito</a:t>
            </a:r>
            <a:r>
              <a:rPr lang="en-US" sz="1200" dirty="0"/>
              <a:t> de </a:t>
            </a:r>
            <a:r>
              <a:rPr lang="en-US" sz="1200" dirty="0" err="1"/>
              <a:t>impedir</a:t>
            </a:r>
            <a:r>
              <a:rPr lang="en-US" sz="1200" dirty="0"/>
              <a:t> </a:t>
            </a:r>
            <a:r>
              <a:rPr lang="en-US" sz="1200" dirty="0" err="1"/>
              <a:t>que</a:t>
            </a:r>
            <a:r>
              <a:rPr lang="en-US" sz="1200" dirty="0"/>
              <a:t> </a:t>
            </a:r>
            <a:r>
              <a:rPr lang="en-US" sz="1200" dirty="0" err="1"/>
              <a:t>fuerzas</a:t>
            </a:r>
            <a:r>
              <a:rPr lang="en-US" sz="1200" dirty="0"/>
              <a:t> </a:t>
            </a:r>
            <a:r>
              <a:rPr lang="en-US" sz="1200" dirty="0" err="1"/>
              <a:t>enemigas</a:t>
            </a:r>
            <a:r>
              <a:rPr lang="en-US" sz="1200" dirty="0"/>
              <a:t> </a:t>
            </a:r>
            <a:r>
              <a:rPr lang="en-US" sz="1200" dirty="0" err="1"/>
              <a:t>intercepten</a:t>
            </a:r>
            <a:r>
              <a:rPr lang="en-US" sz="1200" dirty="0"/>
              <a:t> al </a:t>
            </a:r>
            <a:r>
              <a:rPr lang="en-US" sz="1200" dirty="0" err="1"/>
              <a:t>esfuerzo</a:t>
            </a:r>
            <a:r>
              <a:rPr lang="en-US" sz="1200" dirty="0"/>
              <a:t> principal.</a:t>
            </a:r>
          </a:p>
        </p:txBody>
      </p:sp>
      <p:pic>
        <p:nvPicPr>
          <p:cNvPr id="1026" name="Picture 2" descr="US Army (USA) Captain (CPT) Wyatt Welsh (right), Charlie Company Commander,  plans the re-supply route for his company, out of Patrol Base Volunteer,  will take on a re-supply mission for a unit">
            <a:extLst>
              <a:ext uri="{FF2B5EF4-FFF2-40B4-BE49-F238E27FC236}">
                <a16:creationId xmlns:a16="http://schemas.microsoft.com/office/drawing/2014/main" id="{5F28FD97-018C-B9CB-BAB6-D8FD43988D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4757" r="8510" b="1"/>
          <a:stretch>
            <a:fillRect/>
          </a:stretch>
        </p:blipFill>
        <p:spPr bwMode="auto">
          <a:xfrm>
            <a:off x="7109155" y="0"/>
            <a:ext cx="5135953" cy="5907024"/>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373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5943599"/>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Rectángulo 1">
            <a:extLst>
              <a:ext uri="{FF2B5EF4-FFF2-40B4-BE49-F238E27FC236}">
                <a16:creationId xmlns:a16="http://schemas.microsoft.com/office/drawing/2014/main" id="{639BA164-BFCF-A5EC-092D-15B4A0CF7C23}"/>
              </a:ext>
            </a:extLst>
          </p:cNvPr>
          <p:cNvSpPr/>
          <p:nvPr/>
        </p:nvSpPr>
        <p:spPr>
          <a:xfrm>
            <a:off x="3411648" y="1614126"/>
            <a:ext cx="7085664" cy="2995242"/>
          </a:xfrm>
          <a:prstGeom prst="rect">
            <a:avLst/>
          </a:prstGeom>
          <a:noFill/>
          <a:ln w="635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s-ES_tradnl" b="1" dirty="0">
                <a:solidFill>
                  <a:schemeClr val="tx1"/>
                </a:solidFill>
              </a:rPr>
              <a:t>Determinar que debo hace y analizar la situación en términos de fuerzas, espacio y tiempo</a:t>
            </a:r>
          </a:p>
          <a:p>
            <a:pPr marL="342900" indent="-342900">
              <a:buFont typeface="+mj-lt"/>
              <a:buAutoNum type="arabicPeriod"/>
            </a:pPr>
            <a:r>
              <a:rPr lang="es-ES_tradnl" b="1" dirty="0">
                <a:solidFill>
                  <a:schemeClr val="tx1"/>
                </a:solidFill>
              </a:rPr>
              <a:t>Misión </a:t>
            </a:r>
          </a:p>
          <a:p>
            <a:pPr marL="342900" indent="-342900">
              <a:buFont typeface="+mj-lt"/>
              <a:buAutoNum type="arabicPeriod"/>
            </a:pPr>
            <a:r>
              <a:rPr lang="es-ES_tradnl" b="1" dirty="0">
                <a:solidFill>
                  <a:schemeClr val="tx1"/>
                </a:solidFill>
              </a:rPr>
              <a:t>Enemigo</a:t>
            </a:r>
          </a:p>
          <a:p>
            <a:pPr marL="342900" indent="-342900">
              <a:buFont typeface="+mj-lt"/>
              <a:buAutoNum type="arabicPeriod"/>
            </a:pPr>
            <a:r>
              <a:rPr lang="es-ES_tradnl" b="1" dirty="0">
                <a:solidFill>
                  <a:schemeClr val="tx1"/>
                </a:solidFill>
              </a:rPr>
              <a:t>Terreno y clima </a:t>
            </a:r>
          </a:p>
          <a:p>
            <a:pPr marL="342900" indent="-342900">
              <a:buFont typeface="+mj-lt"/>
              <a:buAutoNum type="arabicPeriod"/>
            </a:pPr>
            <a:r>
              <a:rPr lang="es-ES_tradnl" b="1" dirty="0">
                <a:solidFill>
                  <a:schemeClr val="tx1"/>
                </a:solidFill>
              </a:rPr>
              <a:t>Tropas y fuegos</a:t>
            </a:r>
          </a:p>
          <a:p>
            <a:pPr marL="342900" indent="-342900">
              <a:buFont typeface="+mj-lt"/>
              <a:buAutoNum type="arabicPeriod"/>
            </a:pPr>
            <a:r>
              <a:rPr lang="es-ES_tradnl" b="1" dirty="0">
                <a:solidFill>
                  <a:schemeClr val="tx1"/>
                </a:solidFill>
              </a:rPr>
              <a:t>Tiempo, espacio y logística </a:t>
            </a:r>
          </a:p>
          <a:p>
            <a:pPr marL="342900" indent="-342900">
              <a:buFont typeface="+mj-lt"/>
              <a:buAutoNum type="arabicPeriod"/>
            </a:pPr>
            <a:r>
              <a:rPr lang="es-ES_tradnl" b="1" dirty="0">
                <a:solidFill>
                  <a:schemeClr val="tx1"/>
                </a:solidFill>
              </a:rPr>
              <a:t>Consideraciones civiles </a:t>
            </a:r>
          </a:p>
          <a:p>
            <a:pPr marL="342900" indent="-342900" algn="ctr">
              <a:buFont typeface="+mj-lt"/>
              <a:buAutoNum type="arabicPeriod"/>
            </a:pPr>
            <a:endParaRPr lang="es-ES_tradnl" b="1" dirty="0">
              <a:solidFill>
                <a:schemeClr val="tx1"/>
              </a:solidFill>
            </a:endParaRPr>
          </a:p>
        </p:txBody>
      </p:sp>
    </p:spTree>
    <p:extLst>
      <p:ext uri="{BB962C8B-B14F-4D97-AF65-F5344CB8AC3E}">
        <p14:creationId xmlns:p14="http://schemas.microsoft.com/office/powerpoint/2010/main" val="3412204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AFD48-D3E0-30F2-AE1F-ECDC09F5BFE2}"/>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CB610AF-9EAE-0E3F-2D69-9375DC493C7D}"/>
              </a:ext>
            </a:extLst>
          </p:cNvPr>
          <p:cNvSpPr>
            <a:spLocks noGrp="1"/>
          </p:cNvSpPr>
          <p:nvPr>
            <p:ph idx="1"/>
          </p:nvPr>
        </p:nvSpPr>
        <p:spPr>
          <a:xfrm>
            <a:off x="1999805" y="287840"/>
            <a:ext cx="9382124" cy="5943599"/>
          </a:xfrm>
        </p:spPr>
        <p:txBody>
          <a:bodyPr anchor="t">
            <a:noAutofit/>
          </a:bodyPr>
          <a:lstStyle/>
          <a:p>
            <a:pPr marL="0" indent="0">
              <a:buNone/>
            </a:pPr>
            <a:r>
              <a:rPr lang="es-ES_tradnl" sz="1800" b="1" dirty="0"/>
              <a:t> </a:t>
            </a:r>
          </a:p>
          <a:p>
            <a:pPr marL="0" indent="0" algn="just">
              <a:buNone/>
            </a:pPr>
            <a:r>
              <a:rPr lang="es-ES_tradnl" sz="1800" dirty="0"/>
              <a:t>Misión de mi superior, y del superior del superior. Lo importante es entender </a:t>
            </a:r>
            <a:r>
              <a:rPr lang="es-ES_tradnl" sz="1800" u="sng" dirty="0"/>
              <a:t>como nos integramos al plan general y como contribuimos a los propósitos de la organización</a:t>
            </a:r>
            <a:r>
              <a:rPr lang="es-ES_tradnl" sz="1800" dirty="0"/>
              <a:t>.</a:t>
            </a:r>
          </a:p>
          <a:p>
            <a:pPr marL="0" indent="0" algn="just">
              <a:buNone/>
            </a:pPr>
            <a:endParaRPr lang="es-ES_tradnl" sz="1800" dirty="0"/>
          </a:p>
          <a:p>
            <a:pPr marL="0" indent="0" algn="just">
              <a:buNone/>
            </a:pPr>
            <a:r>
              <a:rPr lang="es-ES_tradnl" sz="1800" dirty="0"/>
              <a:t>Entiendo que la </a:t>
            </a:r>
            <a:r>
              <a:rPr lang="es-ES_tradnl" sz="1800" dirty="0">
                <a:solidFill>
                  <a:srgbClr val="FF0000"/>
                </a:solidFill>
              </a:rPr>
              <a:t>Brigada accionará simultáneamente sobre elementos críticos de la división enemiga</a:t>
            </a:r>
            <a:r>
              <a:rPr lang="es-ES_tradnl" sz="1800" dirty="0"/>
              <a:t>, afectando su centro de gravedad indirectamente. OK . </a:t>
            </a:r>
          </a:p>
          <a:p>
            <a:pPr marL="0" indent="0" algn="just">
              <a:buNone/>
            </a:pPr>
            <a:r>
              <a:rPr lang="es-ES_tradnl" sz="1800" dirty="0"/>
              <a:t>Entiendo que </a:t>
            </a:r>
            <a:r>
              <a:rPr lang="es-ES_tradnl" sz="1800" dirty="0">
                <a:solidFill>
                  <a:srgbClr val="FF0000"/>
                </a:solidFill>
              </a:rPr>
              <a:t>el batallón va a neutralizar su elemento C2 principal </a:t>
            </a:r>
            <a:r>
              <a:rPr lang="es-ES_tradnl" sz="1800" dirty="0"/>
              <a:t>generando condiciones para alcanzar la misión de la Brigada. OK. </a:t>
            </a:r>
          </a:p>
          <a:p>
            <a:pPr marL="0" indent="0" algn="just">
              <a:buNone/>
            </a:pPr>
            <a:r>
              <a:rPr lang="es-ES_tradnl" sz="1800" dirty="0">
                <a:solidFill>
                  <a:srgbClr val="FF0000"/>
                </a:solidFill>
              </a:rPr>
              <a:t>Entiendo que yo voy a generar condiciones para el esfuerzo principal del </a:t>
            </a:r>
            <a:r>
              <a:rPr lang="es-ES_tradnl" sz="1800" dirty="0" err="1">
                <a:solidFill>
                  <a:srgbClr val="FF0000"/>
                </a:solidFill>
              </a:rPr>
              <a:t>Bn</a:t>
            </a:r>
            <a:r>
              <a:rPr lang="es-ES_tradnl" sz="1800" dirty="0">
                <a:solidFill>
                  <a:srgbClr val="FF0000"/>
                </a:solidFill>
              </a:rPr>
              <a:t> pueda neutralizar ese objetivo</a:t>
            </a:r>
            <a:r>
              <a:rPr lang="es-ES_tradnl" sz="1800" dirty="0"/>
              <a:t>, bloqueando a todas las fuerzas que crucen el puente. </a:t>
            </a:r>
          </a:p>
          <a:p>
            <a:pPr marL="0" indent="0" algn="just">
              <a:buNone/>
            </a:pPr>
            <a:endParaRPr lang="es-ES_tradnl" sz="1800" b="1" dirty="0"/>
          </a:p>
          <a:p>
            <a:pPr marL="0" indent="0" algn="just">
              <a:buNone/>
            </a:pPr>
            <a:r>
              <a:rPr lang="es-ES_tradnl" sz="1800" dirty="0"/>
              <a:t>¿Cuál es mi misión?</a:t>
            </a:r>
          </a:p>
          <a:p>
            <a:pPr marL="0" indent="0" algn="just">
              <a:buNone/>
            </a:pPr>
            <a:r>
              <a:rPr lang="es-ES_tradnl" sz="1800" dirty="0"/>
              <a:t>Mi misión debe responder a 5 preguntas ¿Quién, Que, cuando, ¿dónde…?. Y lo más importante, ¿para qué? </a:t>
            </a:r>
          </a:p>
          <a:p>
            <a:pPr marL="0" indent="0" algn="just">
              <a:buNone/>
            </a:pPr>
            <a:endParaRPr lang="es-ES_tradnl" sz="1800" b="1" dirty="0"/>
          </a:p>
          <a:p>
            <a:pPr marL="0" indent="0" algn="just">
              <a:buNone/>
            </a:pPr>
            <a:r>
              <a:rPr lang="es-ES_tradnl" sz="1800" b="1" dirty="0"/>
              <a:t>La tarea puede cambiar, pero el propósito le da sentido a la tarea. </a:t>
            </a:r>
          </a:p>
        </p:txBody>
      </p:sp>
      <p:sp>
        <p:nvSpPr>
          <p:cNvPr id="4" name="CuadroTexto 3">
            <a:extLst>
              <a:ext uri="{FF2B5EF4-FFF2-40B4-BE49-F238E27FC236}">
                <a16:creationId xmlns:a16="http://schemas.microsoft.com/office/drawing/2014/main" id="{FD1E956E-91FC-3964-FC64-635493DA04A2}"/>
              </a:ext>
            </a:extLst>
          </p:cNvPr>
          <p:cNvSpPr txBox="1"/>
          <p:nvPr/>
        </p:nvSpPr>
        <p:spPr>
          <a:xfrm>
            <a:off x="0" y="2450025"/>
            <a:ext cx="1026243" cy="1323439"/>
          </a:xfrm>
          <a:prstGeom prst="rect">
            <a:avLst/>
          </a:prstGeom>
          <a:noFill/>
        </p:spPr>
        <p:txBody>
          <a:bodyPr wrap="none" rtlCol="0">
            <a:spAutoFit/>
          </a:bodyPr>
          <a:lstStyle/>
          <a:p>
            <a:r>
              <a:rPr lang="es-ES_tradnl" sz="8000" b="1" dirty="0"/>
              <a:t>M</a:t>
            </a:r>
          </a:p>
        </p:txBody>
      </p:sp>
      <p:sp>
        <p:nvSpPr>
          <p:cNvPr id="2" name="CuadroTexto 1">
            <a:extLst>
              <a:ext uri="{FF2B5EF4-FFF2-40B4-BE49-F238E27FC236}">
                <a16:creationId xmlns:a16="http://schemas.microsoft.com/office/drawing/2014/main" id="{CCC4B828-F988-B842-31A8-B6494AAD5B94}"/>
              </a:ext>
            </a:extLst>
          </p:cNvPr>
          <p:cNvSpPr txBox="1"/>
          <p:nvPr/>
        </p:nvSpPr>
        <p:spPr>
          <a:xfrm>
            <a:off x="1999805" y="2419246"/>
            <a:ext cx="9689432" cy="1384995"/>
          </a:xfrm>
          <a:prstGeom prst="rect">
            <a:avLst/>
          </a:prstGeom>
          <a:solidFill>
            <a:schemeClr val="bg1"/>
          </a:solidFill>
          <a:ln w="76200">
            <a:solidFill>
              <a:srgbClr val="C00000"/>
            </a:solidFill>
          </a:ln>
        </p:spPr>
        <p:txBody>
          <a:bodyPr wrap="square" rtlCol="0">
            <a:spAutoFit/>
          </a:bodyPr>
          <a:lstStyle/>
          <a:p>
            <a:pPr algn="just"/>
            <a:r>
              <a:rPr lang="es-ES_tradnl" sz="2800" dirty="0"/>
              <a:t>Compañía 211 bloquear fuerzas enemigas en cercanías de  puente alfa a contar de 121900, con el propósito de  impedir que fuerzas adversarias interfieran con maniobra del ME</a:t>
            </a:r>
          </a:p>
        </p:txBody>
      </p:sp>
    </p:spTree>
    <p:extLst>
      <p:ext uri="{BB962C8B-B14F-4D97-AF65-F5344CB8AC3E}">
        <p14:creationId xmlns:p14="http://schemas.microsoft.com/office/powerpoint/2010/main" val="404465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5" y="409074"/>
            <a:ext cx="6158652"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con el propósito de  impedir que fuerzas adversarias interfieran con maniobra del ME</a:t>
            </a:r>
          </a:p>
        </p:txBody>
      </p:sp>
    </p:spTree>
    <p:extLst>
      <p:ext uri="{BB962C8B-B14F-4D97-AF65-F5344CB8AC3E}">
        <p14:creationId xmlns:p14="http://schemas.microsoft.com/office/powerpoint/2010/main" val="4231775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AE017-5872-3E6F-A2EF-C226B273A38C}"/>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CF4D8F5-5E43-F9F0-5F41-756C182704A8}"/>
              </a:ext>
            </a:extLst>
          </p:cNvPr>
          <p:cNvSpPr>
            <a:spLocks noGrp="1"/>
          </p:cNvSpPr>
          <p:nvPr>
            <p:ph idx="1"/>
          </p:nvPr>
        </p:nvSpPr>
        <p:spPr>
          <a:xfrm>
            <a:off x="2416716" y="110327"/>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5EA9BAEA-3C6F-1A28-5CB1-F56A54F64EF3}"/>
              </a:ext>
            </a:extLst>
          </p:cNvPr>
          <p:cNvSpPr txBox="1"/>
          <p:nvPr/>
        </p:nvSpPr>
        <p:spPr>
          <a:xfrm>
            <a:off x="0" y="2450025"/>
            <a:ext cx="772969" cy="1323439"/>
          </a:xfrm>
          <a:prstGeom prst="rect">
            <a:avLst/>
          </a:prstGeom>
          <a:noFill/>
        </p:spPr>
        <p:txBody>
          <a:bodyPr wrap="none" rtlCol="0">
            <a:spAutoFit/>
          </a:bodyPr>
          <a:lstStyle/>
          <a:p>
            <a:r>
              <a:rPr lang="es-ES_tradnl" sz="8000" b="1" dirty="0"/>
              <a:t>E</a:t>
            </a:r>
          </a:p>
        </p:txBody>
      </p:sp>
      <p:sp>
        <p:nvSpPr>
          <p:cNvPr id="5" name="Marcador de contenido 2">
            <a:extLst>
              <a:ext uri="{FF2B5EF4-FFF2-40B4-BE49-F238E27FC236}">
                <a16:creationId xmlns:a16="http://schemas.microsoft.com/office/drawing/2014/main" id="{41E05EC9-135D-D351-E34D-BFBB29069538}"/>
              </a:ext>
            </a:extLst>
          </p:cNvPr>
          <p:cNvSpPr txBox="1">
            <a:spLocks/>
          </p:cNvSpPr>
          <p:nvPr/>
        </p:nvSpPr>
        <p:spPr>
          <a:xfrm>
            <a:off x="5358816" y="1717919"/>
            <a:ext cx="3983955"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OFUEDA</a:t>
            </a:r>
            <a:endParaRPr lang="es-ES_tradnl" sz="6600" dirty="0"/>
          </a:p>
        </p:txBody>
      </p:sp>
      <p:sp>
        <p:nvSpPr>
          <p:cNvPr id="6" name="Marcador de contenido 2">
            <a:extLst>
              <a:ext uri="{FF2B5EF4-FFF2-40B4-BE49-F238E27FC236}">
                <a16:creationId xmlns:a16="http://schemas.microsoft.com/office/drawing/2014/main" id="{739AAF01-75CA-BFBB-AF46-B0E6FE86ED02}"/>
              </a:ext>
            </a:extLst>
          </p:cNvPr>
          <p:cNvSpPr txBox="1">
            <a:spLocks/>
          </p:cNvSpPr>
          <p:nvPr/>
        </p:nvSpPr>
        <p:spPr>
          <a:xfrm>
            <a:off x="5558840" y="3670850"/>
            <a:ext cx="3983955"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DRAW-D</a:t>
            </a:r>
          </a:p>
        </p:txBody>
      </p:sp>
      <p:sp>
        <p:nvSpPr>
          <p:cNvPr id="7" name="CuadroTexto 6">
            <a:extLst>
              <a:ext uri="{FF2B5EF4-FFF2-40B4-BE49-F238E27FC236}">
                <a16:creationId xmlns:a16="http://schemas.microsoft.com/office/drawing/2014/main" id="{B37C86D4-B5DA-8022-F084-87B82C075303}"/>
              </a:ext>
            </a:extLst>
          </p:cNvPr>
          <p:cNvSpPr txBox="1"/>
          <p:nvPr/>
        </p:nvSpPr>
        <p:spPr>
          <a:xfrm>
            <a:off x="6864763" y="2697407"/>
            <a:ext cx="486030" cy="769441"/>
          </a:xfrm>
          <a:prstGeom prst="rect">
            <a:avLst/>
          </a:prstGeom>
          <a:noFill/>
        </p:spPr>
        <p:txBody>
          <a:bodyPr wrap="none" rtlCol="0">
            <a:spAutoFit/>
          </a:bodyPr>
          <a:lstStyle/>
          <a:p>
            <a:r>
              <a:rPr lang="es-ES_tradnl" sz="4400" b="1" dirty="0"/>
              <a:t>+</a:t>
            </a:r>
          </a:p>
        </p:txBody>
      </p:sp>
    </p:spTree>
    <p:extLst>
      <p:ext uri="{BB962C8B-B14F-4D97-AF65-F5344CB8AC3E}">
        <p14:creationId xmlns:p14="http://schemas.microsoft.com/office/powerpoint/2010/main" val="4254445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A4EFF-70EB-7AAA-6993-E02BEE81DEA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8FF03EC-D8B9-1669-EC67-5CFF283EC21F}"/>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4679786B-1884-933F-5C45-C042830924C6}"/>
              </a:ext>
            </a:extLst>
          </p:cNvPr>
          <p:cNvSpPr txBox="1"/>
          <p:nvPr/>
        </p:nvSpPr>
        <p:spPr>
          <a:xfrm>
            <a:off x="0" y="2450025"/>
            <a:ext cx="772969" cy="1323439"/>
          </a:xfrm>
          <a:prstGeom prst="rect">
            <a:avLst/>
          </a:prstGeom>
          <a:noFill/>
        </p:spPr>
        <p:txBody>
          <a:bodyPr wrap="none" rtlCol="0">
            <a:spAutoFit/>
          </a:bodyPr>
          <a:lstStyle/>
          <a:p>
            <a:r>
              <a:rPr lang="es-ES_tradnl" sz="8000" b="1" dirty="0"/>
              <a:t>E</a:t>
            </a:r>
          </a:p>
        </p:txBody>
      </p:sp>
      <p:sp>
        <p:nvSpPr>
          <p:cNvPr id="5" name="Marcador de contenido 2">
            <a:extLst>
              <a:ext uri="{FF2B5EF4-FFF2-40B4-BE49-F238E27FC236}">
                <a16:creationId xmlns:a16="http://schemas.microsoft.com/office/drawing/2014/main" id="{9E954CB2-A607-8EC2-F3C5-2A894CD61B5F}"/>
              </a:ext>
            </a:extLst>
          </p:cNvPr>
          <p:cNvSpPr txBox="1">
            <a:spLocks/>
          </p:cNvSpPr>
          <p:nvPr/>
        </p:nvSpPr>
        <p:spPr>
          <a:xfrm>
            <a:off x="1969924" y="699049"/>
            <a:ext cx="9677275" cy="979488"/>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¿Qué es probable que el enemigo haga?</a:t>
            </a:r>
            <a:endParaRPr lang="es-ES_tradnl" sz="6600" dirty="0"/>
          </a:p>
        </p:txBody>
      </p:sp>
      <p:sp>
        <p:nvSpPr>
          <p:cNvPr id="2" name="Marcador de contenido 2">
            <a:extLst>
              <a:ext uri="{FF2B5EF4-FFF2-40B4-BE49-F238E27FC236}">
                <a16:creationId xmlns:a16="http://schemas.microsoft.com/office/drawing/2014/main" id="{A566FB74-9E88-69FB-37A1-7811461407C8}"/>
              </a:ext>
            </a:extLst>
          </p:cNvPr>
          <p:cNvSpPr txBox="1">
            <a:spLocks/>
          </p:cNvSpPr>
          <p:nvPr/>
        </p:nvSpPr>
        <p:spPr>
          <a:xfrm>
            <a:off x="1923925" y="2449512"/>
            <a:ext cx="5259301"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4800" b="1" dirty="0"/>
              <a:t>Defender</a:t>
            </a:r>
          </a:p>
          <a:p>
            <a:pPr marL="0" indent="0">
              <a:buFont typeface="Arial" panose="020B0604020202020204" pitchFamily="34" charset="0"/>
              <a:buNone/>
            </a:pPr>
            <a:r>
              <a:rPr lang="es-ES_tradnl" sz="4800" b="1" dirty="0"/>
              <a:t>Reforzar </a:t>
            </a:r>
          </a:p>
          <a:p>
            <a:pPr marL="0" indent="0">
              <a:buFont typeface="Arial" panose="020B0604020202020204" pitchFamily="34" charset="0"/>
              <a:buNone/>
            </a:pPr>
            <a:r>
              <a:rPr lang="es-ES_tradnl" sz="4800" b="1" dirty="0"/>
              <a:t>Atacar</a:t>
            </a:r>
          </a:p>
          <a:p>
            <a:pPr marL="0" indent="0">
              <a:buFont typeface="Arial" panose="020B0604020202020204" pitchFamily="34" charset="0"/>
              <a:buNone/>
            </a:pPr>
            <a:r>
              <a:rPr lang="es-ES_tradnl" sz="4800" b="1" dirty="0"/>
              <a:t>Retirar </a:t>
            </a:r>
          </a:p>
          <a:p>
            <a:pPr marL="0" indent="0">
              <a:buFont typeface="Arial" panose="020B0604020202020204" pitchFamily="34" charset="0"/>
              <a:buNone/>
            </a:pPr>
            <a:r>
              <a:rPr lang="es-ES_tradnl" sz="4800" b="1" dirty="0"/>
              <a:t>Retardar</a:t>
            </a:r>
            <a:endParaRPr lang="es-ES_tradnl" sz="1100" b="1" dirty="0"/>
          </a:p>
        </p:txBody>
      </p:sp>
      <p:sp>
        <p:nvSpPr>
          <p:cNvPr id="6" name="CuadroTexto 5">
            <a:extLst>
              <a:ext uri="{FF2B5EF4-FFF2-40B4-BE49-F238E27FC236}">
                <a16:creationId xmlns:a16="http://schemas.microsoft.com/office/drawing/2014/main" id="{EB466829-AE1B-8FCE-4F97-E51AAFA47AC0}"/>
              </a:ext>
            </a:extLst>
          </p:cNvPr>
          <p:cNvSpPr txBox="1"/>
          <p:nvPr/>
        </p:nvSpPr>
        <p:spPr>
          <a:xfrm>
            <a:off x="5577549" y="1443612"/>
            <a:ext cx="3694114" cy="1200329"/>
          </a:xfrm>
          <a:prstGeom prst="rect">
            <a:avLst/>
          </a:prstGeom>
          <a:noFill/>
        </p:spPr>
        <p:txBody>
          <a:bodyPr wrap="square" rtlCol="0">
            <a:spAutoFit/>
          </a:bodyPr>
          <a:lstStyle/>
          <a:p>
            <a:r>
              <a:rPr lang="es-ES_tradnl" sz="2400" dirty="0"/>
              <a:t>Muy Probable/Probable/Poco probable</a:t>
            </a:r>
          </a:p>
        </p:txBody>
      </p:sp>
      <p:sp>
        <p:nvSpPr>
          <p:cNvPr id="7" name="CuadroTexto 6">
            <a:extLst>
              <a:ext uri="{FF2B5EF4-FFF2-40B4-BE49-F238E27FC236}">
                <a16:creationId xmlns:a16="http://schemas.microsoft.com/office/drawing/2014/main" id="{C5331A18-88B6-6536-A76B-3020E1F80AB1}"/>
              </a:ext>
            </a:extLst>
          </p:cNvPr>
          <p:cNvSpPr txBox="1"/>
          <p:nvPr/>
        </p:nvSpPr>
        <p:spPr>
          <a:xfrm>
            <a:off x="10146788" y="1812943"/>
            <a:ext cx="1500411" cy="461665"/>
          </a:xfrm>
          <a:prstGeom prst="rect">
            <a:avLst/>
          </a:prstGeom>
          <a:noFill/>
        </p:spPr>
        <p:txBody>
          <a:bodyPr wrap="none" rtlCol="0">
            <a:spAutoFit/>
          </a:bodyPr>
          <a:lstStyle/>
          <a:p>
            <a:r>
              <a:rPr lang="es-ES_tradnl" sz="2400" dirty="0"/>
              <a:t>¿Por qué?</a:t>
            </a:r>
          </a:p>
        </p:txBody>
      </p:sp>
      <p:sp>
        <p:nvSpPr>
          <p:cNvPr id="8" name="CuadroTexto 7">
            <a:extLst>
              <a:ext uri="{FF2B5EF4-FFF2-40B4-BE49-F238E27FC236}">
                <a16:creationId xmlns:a16="http://schemas.microsoft.com/office/drawing/2014/main" id="{28FF1EAC-A425-7520-2B7F-8646456406B5}"/>
              </a:ext>
            </a:extLst>
          </p:cNvPr>
          <p:cNvSpPr txBox="1"/>
          <p:nvPr/>
        </p:nvSpPr>
        <p:spPr>
          <a:xfrm>
            <a:off x="2531145" y="2414329"/>
            <a:ext cx="9015353" cy="2308324"/>
          </a:xfrm>
          <a:prstGeom prst="rect">
            <a:avLst/>
          </a:prstGeom>
          <a:solidFill>
            <a:schemeClr val="bg1"/>
          </a:solidFill>
          <a:ln w="63500">
            <a:solidFill>
              <a:srgbClr val="C00000"/>
            </a:solidFill>
          </a:ln>
        </p:spPr>
        <p:txBody>
          <a:bodyPr wrap="none" rtlCol="0">
            <a:spAutoFit/>
          </a:bodyPr>
          <a:lstStyle/>
          <a:p>
            <a:pPr algn="just"/>
            <a:r>
              <a:rPr lang="es-ES_tradnl" sz="2400" dirty="0"/>
              <a:t>Dada importancia de sistema C2 es muy probable que el enemigo</a:t>
            </a:r>
          </a:p>
          <a:p>
            <a:pPr algn="just"/>
            <a:r>
              <a:rPr lang="es-ES_tradnl" sz="2400" dirty="0"/>
              <a:t>lo </a:t>
            </a:r>
            <a:r>
              <a:rPr lang="es-ES_tradnl" sz="2400" u="sng" dirty="0"/>
              <a:t>refuerce</a:t>
            </a:r>
            <a:r>
              <a:rPr lang="es-ES_tradnl" sz="2400" dirty="0"/>
              <a:t> vía  puente Alfa con al menos 1 Compañía de infantería,</a:t>
            </a:r>
          </a:p>
          <a:p>
            <a:pPr algn="just"/>
            <a:r>
              <a:rPr lang="es-ES_tradnl" sz="2400" b="1" dirty="0"/>
              <a:t>atacando</a:t>
            </a:r>
            <a:r>
              <a:rPr lang="es-ES_tradnl" sz="2400" dirty="0"/>
              <a:t> fuerzas propias, para luego establecer un perímetro</a:t>
            </a:r>
          </a:p>
          <a:p>
            <a:pPr algn="just"/>
            <a:r>
              <a:rPr lang="es-ES_tradnl" sz="2400" u="sng" dirty="0"/>
              <a:t>defensivo</a:t>
            </a:r>
            <a:r>
              <a:rPr lang="es-ES_tradnl" sz="2400" b="1" dirty="0"/>
              <a:t> </a:t>
            </a:r>
            <a:r>
              <a:rPr lang="es-ES_tradnl" sz="2400" dirty="0"/>
              <a:t>en el área.</a:t>
            </a:r>
          </a:p>
          <a:p>
            <a:pPr algn="just"/>
            <a:endParaRPr lang="es-ES_tradnl" sz="2400" dirty="0"/>
          </a:p>
          <a:p>
            <a:pPr algn="just"/>
            <a:r>
              <a:rPr lang="es-ES_tradnl" sz="2400" dirty="0"/>
              <a:t>¿A qué se parece esto? </a:t>
            </a:r>
          </a:p>
        </p:txBody>
      </p:sp>
    </p:spTree>
    <p:extLst>
      <p:ext uri="{BB962C8B-B14F-4D97-AF65-F5344CB8AC3E}">
        <p14:creationId xmlns:p14="http://schemas.microsoft.com/office/powerpoint/2010/main" val="185077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124E77F-2509-A124-997B-B39C97382855}"/>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945ADA9-7528-CC0A-FAE5-175C4CE284BD}"/>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16183159-0DE5-82BF-5C8A-DC83CF81851D}"/>
              </a:ext>
            </a:extLst>
          </p:cNvPr>
          <p:cNvSpPr txBox="1"/>
          <p:nvPr/>
        </p:nvSpPr>
        <p:spPr>
          <a:xfrm>
            <a:off x="0" y="2450025"/>
            <a:ext cx="772969" cy="1323439"/>
          </a:xfrm>
          <a:prstGeom prst="rect">
            <a:avLst/>
          </a:prstGeom>
          <a:noFill/>
        </p:spPr>
        <p:txBody>
          <a:bodyPr wrap="none" rtlCol="0">
            <a:spAutoFit/>
          </a:bodyPr>
          <a:lstStyle/>
          <a:p>
            <a:r>
              <a:rPr lang="es-ES_tradnl" sz="8000" b="1" dirty="0"/>
              <a:t>E</a:t>
            </a:r>
          </a:p>
        </p:txBody>
      </p:sp>
      <p:sp>
        <p:nvSpPr>
          <p:cNvPr id="5" name="Marcador de contenido 2">
            <a:extLst>
              <a:ext uri="{FF2B5EF4-FFF2-40B4-BE49-F238E27FC236}">
                <a16:creationId xmlns:a16="http://schemas.microsoft.com/office/drawing/2014/main" id="{D195FF2C-90F6-00C4-F852-E16D423950B6}"/>
              </a:ext>
            </a:extLst>
          </p:cNvPr>
          <p:cNvSpPr txBox="1">
            <a:spLocks/>
          </p:cNvSpPr>
          <p:nvPr/>
        </p:nvSpPr>
        <p:spPr>
          <a:xfrm>
            <a:off x="1969924" y="699049"/>
            <a:ext cx="9677275"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Otra forma </a:t>
            </a:r>
            <a:endParaRPr lang="es-ES_tradnl" sz="6600" dirty="0"/>
          </a:p>
        </p:txBody>
      </p:sp>
      <p:sp>
        <p:nvSpPr>
          <p:cNvPr id="2" name="Marcador de contenido 2">
            <a:extLst>
              <a:ext uri="{FF2B5EF4-FFF2-40B4-BE49-F238E27FC236}">
                <a16:creationId xmlns:a16="http://schemas.microsoft.com/office/drawing/2014/main" id="{490BCF1E-554A-66A3-2334-613189A09038}"/>
              </a:ext>
            </a:extLst>
          </p:cNvPr>
          <p:cNvSpPr txBox="1">
            <a:spLocks/>
          </p:cNvSpPr>
          <p:nvPr/>
        </p:nvSpPr>
        <p:spPr>
          <a:xfrm>
            <a:off x="1923925" y="2449512"/>
            <a:ext cx="3313615"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4800" b="1" dirty="0"/>
              <a:t>Defender               </a:t>
            </a:r>
          </a:p>
          <a:p>
            <a:pPr marL="0" indent="0">
              <a:buFont typeface="Arial" panose="020B0604020202020204" pitchFamily="34" charset="0"/>
              <a:buNone/>
            </a:pPr>
            <a:r>
              <a:rPr lang="es-ES_tradnl" sz="4800" b="1" dirty="0"/>
              <a:t>Reforzarse </a:t>
            </a:r>
          </a:p>
          <a:p>
            <a:pPr marL="0" indent="0">
              <a:buFont typeface="Arial" panose="020B0604020202020204" pitchFamily="34" charset="0"/>
              <a:buNone/>
            </a:pPr>
            <a:r>
              <a:rPr lang="es-ES_tradnl" sz="4800" b="1" dirty="0"/>
              <a:t>Atacar</a:t>
            </a:r>
          </a:p>
          <a:p>
            <a:pPr marL="0" indent="0">
              <a:buFont typeface="Arial" panose="020B0604020202020204" pitchFamily="34" charset="0"/>
              <a:buNone/>
            </a:pPr>
            <a:r>
              <a:rPr lang="es-ES_tradnl" sz="4800" b="1" dirty="0"/>
              <a:t>Retirarse </a:t>
            </a:r>
          </a:p>
          <a:p>
            <a:pPr marL="0" indent="0">
              <a:buFont typeface="Arial" panose="020B0604020202020204" pitchFamily="34" charset="0"/>
              <a:buNone/>
            </a:pPr>
            <a:r>
              <a:rPr lang="es-ES_tradnl" sz="4800" b="1" dirty="0"/>
              <a:t>Retardar</a:t>
            </a:r>
            <a:endParaRPr lang="es-ES_tradnl" sz="1100" b="1" dirty="0"/>
          </a:p>
        </p:txBody>
      </p:sp>
      <p:sp>
        <p:nvSpPr>
          <p:cNvPr id="6" name="CuadroTexto 5">
            <a:extLst>
              <a:ext uri="{FF2B5EF4-FFF2-40B4-BE49-F238E27FC236}">
                <a16:creationId xmlns:a16="http://schemas.microsoft.com/office/drawing/2014/main" id="{A22E7680-4618-0CEF-CE00-3D6731C29FED}"/>
              </a:ext>
            </a:extLst>
          </p:cNvPr>
          <p:cNvSpPr txBox="1"/>
          <p:nvPr/>
        </p:nvSpPr>
        <p:spPr>
          <a:xfrm>
            <a:off x="5513296" y="2080180"/>
            <a:ext cx="4034951" cy="369332"/>
          </a:xfrm>
          <a:prstGeom prst="rect">
            <a:avLst/>
          </a:prstGeom>
          <a:noFill/>
        </p:spPr>
        <p:txBody>
          <a:bodyPr wrap="none" rtlCol="0">
            <a:spAutoFit/>
          </a:bodyPr>
          <a:lstStyle/>
          <a:p>
            <a:r>
              <a:rPr lang="es-ES_tradnl" dirty="0"/>
              <a:t>Muy Probable/Probable/Poco probable</a:t>
            </a:r>
          </a:p>
        </p:txBody>
      </p:sp>
      <p:sp>
        <p:nvSpPr>
          <p:cNvPr id="7" name="CuadroTexto 6">
            <a:extLst>
              <a:ext uri="{FF2B5EF4-FFF2-40B4-BE49-F238E27FC236}">
                <a16:creationId xmlns:a16="http://schemas.microsoft.com/office/drawing/2014/main" id="{01E32064-D639-5D70-B29B-018EC67E46D2}"/>
              </a:ext>
            </a:extLst>
          </p:cNvPr>
          <p:cNvSpPr txBox="1"/>
          <p:nvPr/>
        </p:nvSpPr>
        <p:spPr>
          <a:xfrm>
            <a:off x="9694007" y="2097980"/>
            <a:ext cx="2219262" cy="369332"/>
          </a:xfrm>
          <a:prstGeom prst="rect">
            <a:avLst/>
          </a:prstGeom>
          <a:noFill/>
        </p:spPr>
        <p:txBody>
          <a:bodyPr wrap="none" rtlCol="0">
            <a:spAutoFit/>
          </a:bodyPr>
          <a:lstStyle/>
          <a:p>
            <a:r>
              <a:rPr lang="es-ES_tradnl" dirty="0"/>
              <a:t>¿Por qué? ¿Cuándo?</a:t>
            </a:r>
          </a:p>
        </p:txBody>
      </p:sp>
      <p:sp>
        <p:nvSpPr>
          <p:cNvPr id="9" name="CuadroTexto 8">
            <a:extLst>
              <a:ext uri="{FF2B5EF4-FFF2-40B4-BE49-F238E27FC236}">
                <a16:creationId xmlns:a16="http://schemas.microsoft.com/office/drawing/2014/main" id="{FA567FDE-7DEB-D01B-A753-920D2C452E26}"/>
              </a:ext>
            </a:extLst>
          </p:cNvPr>
          <p:cNvSpPr txBox="1"/>
          <p:nvPr/>
        </p:nvSpPr>
        <p:spPr>
          <a:xfrm>
            <a:off x="6954461" y="2467312"/>
            <a:ext cx="4821528" cy="369332"/>
          </a:xfrm>
          <a:prstGeom prst="rect">
            <a:avLst/>
          </a:prstGeom>
          <a:noFill/>
        </p:spPr>
        <p:txBody>
          <a:bodyPr wrap="square" rtlCol="0">
            <a:spAutoFit/>
          </a:bodyPr>
          <a:lstStyle/>
          <a:p>
            <a:r>
              <a:rPr lang="es-ES_tradnl" dirty="0"/>
              <a:t>Probable                                                  Explicación</a:t>
            </a:r>
          </a:p>
        </p:txBody>
      </p:sp>
      <p:sp>
        <p:nvSpPr>
          <p:cNvPr id="10" name="CuadroTexto 9">
            <a:extLst>
              <a:ext uri="{FF2B5EF4-FFF2-40B4-BE49-F238E27FC236}">
                <a16:creationId xmlns:a16="http://schemas.microsoft.com/office/drawing/2014/main" id="{14CFB079-87D4-5D07-0C7C-616F5BEC514C}"/>
              </a:ext>
            </a:extLst>
          </p:cNvPr>
          <p:cNvSpPr txBox="1"/>
          <p:nvPr/>
        </p:nvSpPr>
        <p:spPr>
          <a:xfrm>
            <a:off x="6954461" y="3298147"/>
            <a:ext cx="4821528" cy="369332"/>
          </a:xfrm>
          <a:prstGeom prst="rect">
            <a:avLst/>
          </a:prstGeom>
          <a:noFill/>
        </p:spPr>
        <p:txBody>
          <a:bodyPr wrap="square" rtlCol="0">
            <a:spAutoFit/>
          </a:bodyPr>
          <a:lstStyle/>
          <a:p>
            <a:r>
              <a:rPr lang="es-ES_tradnl" dirty="0"/>
              <a:t>Probable                                                    Explicación</a:t>
            </a:r>
          </a:p>
        </p:txBody>
      </p:sp>
      <p:sp>
        <p:nvSpPr>
          <p:cNvPr id="11" name="CuadroTexto 10">
            <a:extLst>
              <a:ext uri="{FF2B5EF4-FFF2-40B4-BE49-F238E27FC236}">
                <a16:creationId xmlns:a16="http://schemas.microsoft.com/office/drawing/2014/main" id="{C0AD71AB-6DB9-CF5A-40C6-D7B73000905A}"/>
              </a:ext>
            </a:extLst>
          </p:cNvPr>
          <p:cNvSpPr txBox="1"/>
          <p:nvPr/>
        </p:nvSpPr>
        <p:spPr>
          <a:xfrm>
            <a:off x="6954461" y="4132553"/>
            <a:ext cx="4821528" cy="369332"/>
          </a:xfrm>
          <a:prstGeom prst="rect">
            <a:avLst/>
          </a:prstGeom>
          <a:noFill/>
        </p:spPr>
        <p:txBody>
          <a:bodyPr wrap="square" rtlCol="0">
            <a:spAutoFit/>
          </a:bodyPr>
          <a:lstStyle/>
          <a:p>
            <a:r>
              <a:rPr lang="es-ES_tradnl" dirty="0"/>
              <a:t>Muy Probable                                           Explicación</a:t>
            </a:r>
          </a:p>
        </p:txBody>
      </p:sp>
      <p:sp>
        <p:nvSpPr>
          <p:cNvPr id="12" name="CuadroTexto 11">
            <a:extLst>
              <a:ext uri="{FF2B5EF4-FFF2-40B4-BE49-F238E27FC236}">
                <a16:creationId xmlns:a16="http://schemas.microsoft.com/office/drawing/2014/main" id="{4DCC3D8F-52DD-79BD-FFBA-118B783B357F}"/>
              </a:ext>
            </a:extLst>
          </p:cNvPr>
          <p:cNvSpPr txBox="1"/>
          <p:nvPr/>
        </p:nvSpPr>
        <p:spPr>
          <a:xfrm>
            <a:off x="6954461" y="4966959"/>
            <a:ext cx="4821528" cy="369332"/>
          </a:xfrm>
          <a:prstGeom prst="rect">
            <a:avLst/>
          </a:prstGeom>
          <a:noFill/>
        </p:spPr>
        <p:txBody>
          <a:bodyPr wrap="square" rtlCol="0">
            <a:spAutoFit/>
          </a:bodyPr>
          <a:lstStyle/>
          <a:p>
            <a:r>
              <a:rPr lang="es-ES_tradnl" dirty="0"/>
              <a:t>Poco probable                                          Explicación</a:t>
            </a:r>
          </a:p>
        </p:txBody>
      </p:sp>
      <p:sp>
        <p:nvSpPr>
          <p:cNvPr id="13" name="CuadroTexto 12">
            <a:extLst>
              <a:ext uri="{FF2B5EF4-FFF2-40B4-BE49-F238E27FC236}">
                <a16:creationId xmlns:a16="http://schemas.microsoft.com/office/drawing/2014/main" id="{8C135C18-25E3-2B38-CE86-08FC0F3580CC}"/>
              </a:ext>
            </a:extLst>
          </p:cNvPr>
          <p:cNvSpPr txBox="1"/>
          <p:nvPr/>
        </p:nvSpPr>
        <p:spPr>
          <a:xfrm>
            <a:off x="6954461" y="5761378"/>
            <a:ext cx="4821528" cy="369332"/>
          </a:xfrm>
          <a:prstGeom prst="rect">
            <a:avLst/>
          </a:prstGeom>
          <a:noFill/>
        </p:spPr>
        <p:txBody>
          <a:bodyPr wrap="square" rtlCol="0">
            <a:spAutoFit/>
          </a:bodyPr>
          <a:lstStyle/>
          <a:p>
            <a:r>
              <a:rPr lang="es-ES_tradnl" dirty="0"/>
              <a:t>Poco probable                                          Explicación</a:t>
            </a:r>
          </a:p>
        </p:txBody>
      </p:sp>
    </p:spTree>
    <p:extLst>
      <p:ext uri="{BB962C8B-B14F-4D97-AF65-F5344CB8AC3E}">
        <p14:creationId xmlns:p14="http://schemas.microsoft.com/office/powerpoint/2010/main" val="4030083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 Compañía enemiga atacará fuerzas propias, vía puente alfa, para luego establecer un perímetro defensivo en el área.</a:t>
            </a:r>
          </a:p>
        </p:txBody>
      </p:sp>
    </p:spTree>
    <p:extLst>
      <p:ext uri="{BB962C8B-B14F-4D97-AF65-F5344CB8AC3E}">
        <p14:creationId xmlns:p14="http://schemas.microsoft.com/office/powerpoint/2010/main" val="249798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26DC9-5B43-715E-68EC-8DA725ABA965}"/>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8B58DBA-4FF3-823F-5C47-6038E3E6A033}"/>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E815222D-B0D7-6E72-08ED-68F874497074}"/>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60D42EEA-A52D-DAF9-F7A5-27F0B7F984AC}"/>
              </a:ext>
            </a:extLst>
          </p:cNvPr>
          <p:cNvSpPr txBox="1">
            <a:spLocks/>
          </p:cNvSpPr>
          <p:nvPr/>
        </p:nvSpPr>
        <p:spPr>
          <a:xfrm>
            <a:off x="3241512" y="552561"/>
            <a:ext cx="6816889"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Terreno y clima </a:t>
            </a:r>
            <a:endParaRPr lang="es-ES_tradnl" sz="6600" dirty="0"/>
          </a:p>
        </p:txBody>
      </p:sp>
      <p:sp>
        <p:nvSpPr>
          <p:cNvPr id="2" name="Marcador de contenido 2">
            <a:extLst>
              <a:ext uri="{FF2B5EF4-FFF2-40B4-BE49-F238E27FC236}">
                <a16:creationId xmlns:a16="http://schemas.microsoft.com/office/drawing/2014/main" id="{61A27D86-8884-9C7F-7F0C-5599340B3520}"/>
              </a:ext>
            </a:extLst>
          </p:cNvPr>
          <p:cNvSpPr txBox="1">
            <a:spLocks/>
          </p:cNvSpPr>
          <p:nvPr/>
        </p:nvSpPr>
        <p:spPr>
          <a:xfrm>
            <a:off x="2854815" y="2697407"/>
            <a:ext cx="7310886"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4800" b="1" dirty="0"/>
              <a:t>AOPOA (IPB)+CLIMA</a:t>
            </a:r>
          </a:p>
          <a:p>
            <a:pPr marL="0" indent="0">
              <a:buFont typeface="Arial" panose="020B0604020202020204" pitchFamily="34" charset="0"/>
              <a:buNone/>
            </a:pPr>
            <a:endParaRPr lang="es-ES_tradnl" sz="1100" b="1" dirty="0"/>
          </a:p>
        </p:txBody>
      </p:sp>
      <p:sp>
        <p:nvSpPr>
          <p:cNvPr id="9" name="CuadroTexto 8">
            <a:extLst>
              <a:ext uri="{FF2B5EF4-FFF2-40B4-BE49-F238E27FC236}">
                <a16:creationId xmlns:a16="http://schemas.microsoft.com/office/drawing/2014/main" id="{A050DD6A-FDF6-280E-E6C7-8896C6BA34EF}"/>
              </a:ext>
            </a:extLst>
          </p:cNvPr>
          <p:cNvSpPr txBox="1"/>
          <p:nvPr/>
        </p:nvSpPr>
        <p:spPr>
          <a:xfrm>
            <a:off x="378766" y="4842253"/>
            <a:ext cx="11813234" cy="1384995"/>
          </a:xfrm>
          <a:prstGeom prst="rect">
            <a:avLst/>
          </a:prstGeom>
          <a:noFill/>
        </p:spPr>
        <p:txBody>
          <a:bodyPr wrap="none" rtlCol="0">
            <a:spAutoFit/>
          </a:bodyPr>
          <a:lstStyle/>
          <a:p>
            <a:r>
              <a:rPr lang="es-ES_tradnl" sz="2800" dirty="0"/>
              <a:t>Si el clima es favorable, no es necesario hacer un informe meteorológico….</a:t>
            </a:r>
          </a:p>
          <a:p>
            <a:r>
              <a:rPr lang="es-ES_tradnl" sz="2800" dirty="0"/>
              <a:t>Visibilidad buena, temperaturas entre 14 y 20 °C condiciones climáticas  no</a:t>
            </a:r>
          </a:p>
          <a:p>
            <a:r>
              <a:rPr lang="es-ES_tradnl" sz="2800" dirty="0"/>
              <a:t>afectan operaciones aéreas y terrestres propias. OK.</a:t>
            </a:r>
          </a:p>
        </p:txBody>
      </p:sp>
    </p:spTree>
    <p:extLst>
      <p:ext uri="{BB962C8B-B14F-4D97-AF65-F5344CB8AC3E}">
        <p14:creationId xmlns:p14="http://schemas.microsoft.com/office/powerpoint/2010/main" val="3553215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78876" y="2519634"/>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Tree>
    <p:extLst>
      <p:ext uri="{BB962C8B-B14F-4D97-AF65-F5344CB8AC3E}">
        <p14:creationId xmlns:p14="http://schemas.microsoft.com/office/powerpoint/2010/main" val="1408767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9EA25-48FD-95A9-4E6F-548A2C06306A}"/>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C08B439-C73E-6B4C-2629-CD95AED61E2A}"/>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1815FF09-BAFA-47D7-2B1F-37553AA913DD}"/>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00F58E51-6090-77EC-C7A3-C704AD5B97B9}"/>
              </a:ext>
            </a:extLst>
          </p:cNvPr>
          <p:cNvSpPr txBox="1">
            <a:spLocks/>
          </p:cNvSpPr>
          <p:nvPr/>
        </p:nvSpPr>
        <p:spPr>
          <a:xfrm>
            <a:off x="2096124" y="852910"/>
            <a:ext cx="8886826" cy="979488"/>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Tropas y Fuegos de apoyo disponible</a:t>
            </a:r>
            <a:endParaRPr lang="es-ES_tradnl" sz="6600" dirty="0"/>
          </a:p>
        </p:txBody>
      </p:sp>
      <p:sp>
        <p:nvSpPr>
          <p:cNvPr id="2" name="Marcador de contenido 2">
            <a:extLst>
              <a:ext uri="{FF2B5EF4-FFF2-40B4-BE49-F238E27FC236}">
                <a16:creationId xmlns:a16="http://schemas.microsoft.com/office/drawing/2014/main" id="{DBAD7D21-EBBF-2CFE-EB69-F5A49A9989C5}"/>
              </a:ext>
            </a:extLst>
          </p:cNvPr>
          <p:cNvSpPr txBox="1">
            <a:spLocks/>
          </p:cNvSpPr>
          <p:nvPr/>
        </p:nvSpPr>
        <p:spPr>
          <a:xfrm>
            <a:off x="2288414" y="1777435"/>
            <a:ext cx="6384100"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3600" b="1" dirty="0"/>
              <a:t>¿Qué medios adicionales tengo para cumplir la misión?</a:t>
            </a:r>
          </a:p>
          <a:p>
            <a:pPr marL="0" indent="0">
              <a:buFont typeface="Arial" panose="020B0604020202020204" pitchFamily="34" charset="0"/>
              <a:buNone/>
            </a:pPr>
            <a:endParaRPr lang="es-ES_tradnl" sz="900" b="1" dirty="0"/>
          </a:p>
        </p:txBody>
      </p:sp>
      <p:sp>
        <p:nvSpPr>
          <p:cNvPr id="6" name="Marcador de contenido 2">
            <a:extLst>
              <a:ext uri="{FF2B5EF4-FFF2-40B4-BE49-F238E27FC236}">
                <a16:creationId xmlns:a16="http://schemas.microsoft.com/office/drawing/2014/main" id="{F8DB9398-9DB0-616F-1768-D9645D4FB661}"/>
              </a:ext>
            </a:extLst>
          </p:cNvPr>
          <p:cNvSpPr txBox="1">
            <a:spLocks/>
          </p:cNvSpPr>
          <p:nvPr/>
        </p:nvSpPr>
        <p:spPr>
          <a:xfrm>
            <a:off x="2301816" y="4101078"/>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36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dirty="0"/>
              <a:t>¿Qué agencias de fuego hay disponibles, tengo prioridad de fuegos?</a:t>
            </a:r>
          </a:p>
          <a:p>
            <a:endParaRPr lang="es-ES_tradnl" dirty="0"/>
          </a:p>
        </p:txBody>
      </p:sp>
      <p:pic>
        <p:nvPicPr>
          <p:cNvPr id="1026" name="Picture 2" descr="DVIDS - Images - USMC 81 mm Mortar Platoon at Townshend Island [Image 13 of  13]">
            <a:extLst>
              <a:ext uri="{FF2B5EF4-FFF2-40B4-BE49-F238E27FC236}">
                <a16:creationId xmlns:a16="http://schemas.microsoft.com/office/drawing/2014/main" id="{B37AD4C9-B750-ECB4-1200-1FE8BD8D18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2363" y="1664273"/>
            <a:ext cx="2870906" cy="3933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55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78876" y="2537320"/>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
        <p:nvSpPr>
          <p:cNvPr id="6" name="CuadroTexto 5">
            <a:extLst>
              <a:ext uri="{FF2B5EF4-FFF2-40B4-BE49-F238E27FC236}">
                <a16:creationId xmlns:a16="http://schemas.microsoft.com/office/drawing/2014/main" id="{4743442F-261F-DA0F-E12A-D72E438E40A5}"/>
              </a:ext>
            </a:extLst>
          </p:cNvPr>
          <p:cNvSpPr txBox="1"/>
          <p:nvPr/>
        </p:nvSpPr>
        <p:spPr>
          <a:xfrm>
            <a:off x="3978876" y="3396440"/>
            <a:ext cx="7451124" cy="369332"/>
          </a:xfrm>
          <a:prstGeom prst="rect">
            <a:avLst/>
          </a:prstGeom>
          <a:solidFill>
            <a:schemeClr val="bg1"/>
          </a:solidFill>
          <a:ln w="63500">
            <a:solidFill>
              <a:srgbClr val="C00000"/>
            </a:solidFill>
          </a:ln>
        </p:spPr>
        <p:txBody>
          <a:bodyPr wrap="square" rtlCol="0">
            <a:spAutoFit/>
          </a:bodyPr>
          <a:lstStyle/>
          <a:p>
            <a:r>
              <a:rPr lang="es-ES_tradnl" dirty="0"/>
              <a:t>Asignaciones, Prioridad de fuegos.</a:t>
            </a:r>
          </a:p>
        </p:txBody>
      </p:sp>
    </p:spTree>
    <p:extLst>
      <p:ext uri="{BB962C8B-B14F-4D97-AF65-F5344CB8AC3E}">
        <p14:creationId xmlns:p14="http://schemas.microsoft.com/office/powerpoint/2010/main" val="2479794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0EBB7-8440-85FA-0F83-105B03C42FF6}"/>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41877D3-C724-A805-5865-369124126ECA}"/>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9E48D2FB-4A40-13B3-705A-2E5FFC5B9AF8}"/>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CC7CE3FB-A7BA-976D-BD5F-F9FA492AC58E}"/>
              </a:ext>
            </a:extLst>
          </p:cNvPr>
          <p:cNvSpPr txBox="1">
            <a:spLocks/>
          </p:cNvSpPr>
          <p:nvPr/>
        </p:nvSpPr>
        <p:spPr>
          <a:xfrm>
            <a:off x="1927178" y="320118"/>
            <a:ext cx="8886826" cy="97948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Tiempo, espacio y logística </a:t>
            </a:r>
            <a:endParaRPr lang="es-ES_tradnl" sz="6600" dirty="0"/>
          </a:p>
        </p:txBody>
      </p:sp>
      <p:sp>
        <p:nvSpPr>
          <p:cNvPr id="2" name="Marcador de contenido 2">
            <a:extLst>
              <a:ext uri="{FF2B5EF4-FFF2-40B4-BE49-F238E27FC236}">
                <a16:creationId xmlns:a16="http://schemas.microsoft.com/office/drawing/2014/main" id="{04309A4B-50A0-54B9-759F-0A4FA21EC4D5}"/>
              </a:ext>
            </a:extLst>
          </p:cNvPr>
          <p:cNvSpPr txBox="1">
            <a:spLocks/>
          </p:cNvSpPr>
          <p:nvPr/>
        </p:nvSpPr>
        <p:spPr>
          <a:xfrm>
            <a:off x="2200991" y="1299606"/>
            <a:ext cx="6384100"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s-ES_tradnl" sz="2400" b="1" dirty="0"/>
              <a:t>¿Cuándo tengo que iniciar la ejecución? No siempre es por horario, puede ser ante una condición</a:t>
            </a:r>
          </a:p>
          <a:p>
            <a:pPr marL="0" indent="0" algn="just">
              <a:buFont typeface="Arial" panose="020B0604020202020204" pitchFamily="34" charset="0"/>
              <a:buNone/>
            </a:pPr>
            <a:endParaRPr lang="es-ES_tradnl" sz="700" b="1" dirty="0"/>
          </a:p>
        </p:txBody>
      </p:sp>
      <p:sp>
        <p:nvSpPr>
          <p:cNvPr id="6" name="Marcador de contenido 2">
            <a:extLst>
              <a:ext uri="{FF2B5EF4-FFF2-40B4-BE49-F238E27FC236}">
                <a16:creationId xmlns:a16="http://schemas.microsoft.com/office/drawing/2014/main" id="{DA005198-9938-694A-957A-1EF45EA7EF16}"/>
              </a:ext>
            </a:extLst>
          </p:cNvPr>
          <p:cNvSpPr txBox="1">
            <a:spLocks/>
          </p:cNvSpPr>
          <p:nvPr/>
        </p:nvSpPr>
        <p:spPr>
          <a:xfrm>
            <a:off x="2157279" y="2450025"/>
            <a:ext cx="6656448" cy="979488"/>
          </a:xfrm>
          <a:prstGeom prst="rect">
            <a:avLst/>
          </a:prstGeom>
        </p:spPr>
        <p:txBody>
          <a:bodyPr vert="horz" lIns="91440" tIns="45720" rIns="91440" bIns="45720" rtlCol="0">
            <a:noAutofit/>
          </a:bodyPr>
          <a:lstStyle>
            <a:defPPr>
              <a:defRPr lang="es-US"/>
            </a:defPPr>
            <a:lvl1pPr indent="0" algn="just">
              <a:lnSpc>
                <a:spcPct val="90000"/>
              </a:lnSpc>
              <a:spcBef>
                <a:spcPts val="1000"/>
              </a:spcBef>
              <a:buFont typeface="Arial" panose="020B0604020202020204" pitchFamily="34" charset="0"/>
              <a:buNone/>
              <a:defRPr sz="24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dirty="0"/>
              <a:t>¿Tengo un área asignada? ¿Tengo que coordinar el tránsito por el área de operaciones de otra unidad?</a:t>
            </a:r>
          </a:p>
          <a:p>
            <a:endParaRPr lang="es-ES_tradnl" dirty="0"/>
          </a:p>
        </p:txBody>
      </p:sp>
      <p:sp>
        <p:nvSpPr>
          <p:cNvPr id="7" name="Marcador de contenido 2">
            <a:extLst>
              <a:ext uri="{FF2B5EF4-FFF2-40B4-BE49-F238E27FC236}">
                <a16:creationId xmlns:a16="http://schemas.microsoft.com/office/drawing/2014/main" id="{D8C30773-7114-9BD3-0EF4-49B05AF3BB91}"/>
              </a:ext>
            </a:extLst>
          </p:cNvPr>
          <p:cNvSpPr txBox="1">
            <a:spLocks/>
          </p:cNvSpPr>
          <p:nvPr/>
        </p:nvSpPr>
        <p:spPr>
          <a:xfrm>
            <a:off x="2064817" y="3773464"/>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just"/>
            <a:r>
              <a:rPr lang="es-ES_tradnl" sz="2400" dirty="0"/>
              <a:t>¿Cómo está mi sostenimiento? Preocúpese de las 5 B:</a:t>
            </a:r>
          </a:p>
          <a:p>
            <a:pPr algn="just"/>
            <a:r>
              <a:rPr lang="es-ES_tradnl" sz="2400" dirty="0" err="1"/>
              <a:t>Bandage</a:t>
            </a:r>
            <a:r>
              <a:rPr lang="es-ES_tradnl" sz="2400" dirty="0"/>
              <a:t>: como voy a atender a mis heridos</a:t>
            </a:r>
          </a:p>
          <a:p>
            <a:pPr algn="just"/>
            <a:r>
              <a:rPr lang="es-ES_tradnl" sz="2400" dirty="0" err="1"/>
              <a:t>Beans</a:t>
            </a:r>
            <a:r>
              <a:rPr lang="es-ES_tradnl" sz="2400" dirty="0"/>
              <a:t>: como nos vamos a alimentar</a:t>
            </a:r>
          </a:p>
          <a:p>
            <a:pPr algn="just"/>
            <a:r>
              <a:rPr lang="es-ES_tradnl" sz="2400" dirty="0" err="1"/>
              <a:t>Bullets</a:t>
            </a:r>
            <a:r>
              <a:rPr lang="es-ES_tradnl" sz="2400" dirty="0"/>
              <a:t>: que vamos a llevar a la pelea</a:t>
            </a:r>
          </a:p>
          <a:p>
            <a:pPr algn="just"/>
            <a:r>
              <a:rPr lang="es-ES_tradnl" sz="2400" dirty="0" err="1"/>
              <a:t>Badguys</a:t>
            </a:r>
            <a:r>
              <a:rPr lang="es-ES_tradnl" sz="2400" dirty="0"/>
              <a:t>: que vamos a a hacer con los EPW</a:t>
            </a:r>
          </a:p>
          <a:p>
            <a:pPr algn="just"/>
            <a:r>
              <a:rPr lang="es-ES_tradnl" sz="2400" dirty="0" err="1"/>
              <a:t>Batteries</a:t>
            </a:r>
            <a:r>
              <a:rPr lang="es-ES_tradnl" sz="2400" dirty="0"/>
              <a:t>: alimentación de equipos</a:t>
            </a:r>
          </a:p>
          <a:p>
            <a:pPr algn="just"/>
            <a:endParaRPr lang="es-ES_tradnl" sz="2400" dirty="0"/>
          </a:p>
        </p:txBody>
      </p:sp>
    </p:spTree>
    <p:extLst>
      <p:ext uri="{BB962C8B-B14F-4D97-AF65-F5344CB8AC3E}">
        <p14:creationId xmlns:p14="http://schemas.microsoft.com/office/powerpoint/2010/main" val="352185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9CB99-108A-EF7D-7EA6-D83B9C165362}"/>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BE2FE6A-A44C-894C-DD6E-8BC2024A515A}"/>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8E6B0C0E-F8B7-779C-98B3-1B93BA22D9EA}"/>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EF4E254E-B380-39CA-A667-9D181FBEB5E7}"/>
              </a:ext>
            </a:extLst>
          </p:cNvPr>
          <p:cNvSpPr txBox="1">
            <a:spLocks/>
          </p:cNvSpPr>
          <p:nvPr/>
        </p:nvSpPr>
        <p:spPr>
          <a:xfrm>
            <a:off x="1927178" y="320118"/>
            <a:ext cx="8886826" cy="97948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Tiempo, espacio y logística </a:t>
            </a:r>
            <a:endParaRPr lang="es-ES_tradnl" sz="6600" dirty="0"/>
          </a:p>
        </p:txBody>
      </p:sp>
      <p:sp>
        <p:nvSpPr>
          <p:cNvPr id="2" name="Marcador de contenido 2">
            <a:extLst>
              <a:ext uri="{FF2B5EF4-FFF2-40B4-BE49-F238E27FC236}">
                <a16:creationId xmlns:a16="http://schemas.microsoft.com/office/drawing/2014/main" id="{018848DF-1367-CB3F-8641-5F203FEAD156}"/>
              </a:ext>
            </a:extLst>
          </p:cNvPr>
          <p:cNvSpPr txBox="1">
            <a:spLocks/>
          </p:cNvSpPr>
          <p:nvPr/>
        </p:nvSpPr>
        <p:spPr>
          <a:xfrm>
            <a:off x="2200990" y="1299606"/>
            <a:ext cx="8728947"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s-ES_tradnl" sz="2400" b="1" dirty="0"/>
              <a:t>¿Cuándo tengo que iniciar la ejecución? No siempre es por horario, puede ser ante una condición</a:t>
            </a:r>
          </a:p>
          <a:p>
            <a:pPr marL="0" indent="0" algn="just">
              <a:buFont typeface="Arial" panose="020B0604020202020204" pitchFamily="34" charset="0"/>
              <a:buNone/>
            </a:pPr>
            <a:endParaRPr lang="es-ES_tradnl" sz="700" b="1" dirty="0"/>
          </a:p>
        </p:txBody>
      </p:sp>
      <p:sp>
        <p:nvSpPr>
          <p:cNvPr id="6" name="Marcador de contenido 2">
            <a:extLst>
              <a:ext uri="{FF2B5EF4-FFF2-40B4-BE49-F238E27FC236}">
                <a16:creationId xmlns:a16="http://schemas.microsoft.com/office/drawing/2014/main" id="{CC887DFF-2996-2209-BAB1-B9949B8B314A}"/>
              </a:ext>
            </a:extLst>
          </p:cNvPr>
          <p:cNvSpPr txBox="1">
            <a:spLocks/>
          </p:cNvSpPr>
          <p:nvPr/>
        </p:nvSpPr>
        <p:spPr>
          <a:xfrm>
            <a:off x="2157279" y="2793976"/>
            <a:ext cx="6656448" cy="979488"/>
          </a:xfrm>
          <a:prstGeom prst="rect">
            <a:avLst/>
          </a:prstGeom>
        </p:spPr>
        <p:txBody>
          <a:bodyPr vert="horz" lIns="91440" tIns="45720" rIns="91440" bIns="45720" rtlCol="0">
            <a:noAutofit/>
          </a:bodyPr>
          <a:lstStyle>
            <a:defPPr>
              <a:defRPr lang="es-US"/>
            </a:defPPr>
            <a:lvl1pPr indent="0" algn="just">
              <a:lnSpc>
                <a:spcPct val="90000"/>
              </a:lnSpc>
              <a:spcBef>
                <a:spcPts val="1000"/>
              </a:spcBef>
              <a:buFont typeface="Arial" panose="020B0604020202020204" pitchFamily="34" charset="0"/>
              <a:buNone/>
              <a:defRPr sz="24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endParaRPr lang="es-ES_tradnl" dirty="0"/>
          </a:p>
        </p:txBody>
      </p:sp>
      <p:sp>
        <p:nvSpPr>
          <p:cNvPr id="7" name="Marcador de contenido 2">
            <a:extLst>
              <a:ext uri="{FF2B5EF4-FFF2-40B4-BE49-F238E27FC236}">
                <a16:creationId xmlns:a16="http://schemas.microsoft.com/office/drawing/2014/main" id="{4EC8D54E-522F-71F1-CD40-88996AD13DF6}"/>
              </a:ext>
            </a:extLst>
          </p:cNvPr>
          <p:cNvSpPr txBox="1">
            <a:spLocks/>
          </p:cNvSpPr>
          <p:nvPr/>
        </p:nvSpPr>
        <p:spPr>
          <a:xfrm>
            <a:off x="2157279" y="4231591"/>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just"/>
            <a:endParaRPr lang="es-ES_tradnl" sz="2400" dirty="0"/>
          </a:p>
        </p:txBody>
      </p:sp>
      <p:graphicFrame>
        <p:nvGraphicFramePr>
          <p:cNvPr id="8" name="Tabla 7">
            <a:extLst>
              <a:ext uri="{FF2B5EF4-FFF2-40B4-BE49-F238E27FC236}">
                <a16:creationId xmlns:a16="http://schemas.microsoft.com/office/drawing/2014/main" id="{41F6F0E5-F22E-E365-301D-7662574F5429}"/>
              </a:ext>
            </a:extLst>
          </p:cNvPr>
          <p:cNvGraphicFramePr>
            <a:graphicFrameLocks noGrp="1"/>
          </p:cNvGraphicFramePr>
          <p:nvPr>
            <p:extLst>
              <p:ext uri="{D42A27DB-BD31-4B8C-83A1-F6EECF244321}">
                <p14:modId xmlns:p14="http://schemas.microsoft.com/office/powerpoint/2010/main" val="3667862565"/>
              </p:ext>
            </p:extLst>
          </p:nvPr>
        </p:nvGraphicFramePr>
        <p:xfrm>
          <a:off x="2235497" y="2214519"/>
          <a:ext cx="8694439" cy="3977640"/>
        </p:xfrm>
        <a:graphic>
          <a:graphicData uri="http://schemas.openxmlformats.org/drawingml/2006/table">
            <a:tbl>
              <a:tblPr firstRow="1" bandRow="1">
                <a:tableStyleId>{5C22544A-7EE6-4342-B048-85BDC9FD1C3A}</a:tableStyleId>
              </a:tblPr>
              <a:tblGrid>
                <a:gridCol w="1704606">
                  <a:extLst>
                    <a:ext uri="{9D8B030D-6E8A-4147-A177-3AD203B41FA5}">
                      <a16:colId xmlns:a16="http://schemas.microsoft.com/office/drawing/2014/main" val="2809981251"/>
                    </a:ext>
                  </a:extLst>
                </a:gridCol>
                <a:gridCol w="6989833">
                  <a:extLst>
                    <a:ext uri="{9D8B030D-6E8A-4147-A177-3AD203B41FA5}">
                      <a16:colId xmlns:a16="http://schemas.microsoft.com/office/drawing/2014/main" val="530148500"/>
                    </a:ext>
                  </a:extLst>
                </a:gridCol>
              </a:tblGrid>
              <a:tr h="370840">
                <a:tc>
                  <a:txBody>
                    <a:bodyPr/>
                    <a:lstStyle/>
                    <a:p>
                      <a:r>
                        <a:rPr lang="es-ES_tradnl" dirty="0"/>
                        <a:t>Fecha/hora </a:t>
                      </a:r>
                    </a:p>
                  </a:txBody>
                  <a:tcPr/>
                </a:tc>
                <a:tc>
                  <a:txBody>
                    <a:bodyPr/>
                    <a:lstStyle/>
                    <a:p>
                      <a:r>
                        <a:rPr lang="es-ES_tradnl" dirty="0"/>
                        <a:t>Acción </a:t>
                      </a:r>
                    </a:p>
                  </a:txBody>
                  <a:tcPr/>
                </a:tc>
                <a:extLst>
                  <a:ext uri="{0D108BD9-81ED-4DB2-BD59-A6C34878D82A}">
                    <a16:rowId xmlns:a16="http://schemas.microsoft.com/office/drawing/2014/main" val="3038769213"/>
                  </a:ext>
                </a:extLst>
              </a:tr>
              <a:tr h="370840">
                <a:tc>
                  <a:txBody>
                    <a:bodyPr/>
                    <a:lstStyle/>
                    <a:p>
                      <a:r>
                        <a:rPr lang="es-ES_tradnl" dirty="0"/>
                        <a:t>1900</a:t>
                      </a:r>
                    </a:p>
                  </a:txBody>
                  <a:tcPr/>
                </a:tc>
                <a:tc>
                  <a:txBody>
                    <a:bodyPr/>
                    <a:lstStyle/>
                    <a:p>
                      <a:r>
                        <a:rPr lang="es-ES_tradnl" dirty="0"/>
                        <a:t>Posición de bloqueo establecida </a:t>
                      </a:r>
                    </a:p>
                  </a:txBody>
                  <a:tcPr/>
                </a:tc>
                <a:extLst>
                  <a:ext uri="{0D108BD9-81ED-4DB2-BD59-A6C34878D82A}">
                    <a16:rowId xmlns:a16="http://schemas.microsoft.com/office/drawing/2014/main" val="2874034607"/>
                  </a:ext>
                </a:extLst>
              </a:tr>
              <a:tr h="370840">
                <a:tc>
                  <a:txBody>
                    <a:bodyPr/>
                    <a:lstStyle/>
                    <a:p>
                      <a:r>
                        <a:rPr lang="es-ES_tradnl" dirty="0"/>
                        <a:t>1800</a:t>
                      </a:r>
                    </a:p>
                  </a:txBody>
                  <a:tcPr/>
                </a:tc>
                <a:tc>
                  <a:txBody>
                    <a:bodyPr/>
                    <a:lstStyle/>
                    <a:p>
                      <a:r>
                        <a:rPr lang="es-ES_tradnl" dirty="0"/>
                        <a:t>Ensayo (terreno reducido) (BAMCI</a:t>
                      </a:r>
                      <a:r>
                        <a:rPr lang="es-ES_tradnl" b="1" dirty="0">
                          <a:solidFill>
                            <a:srgbClr val="FF0000"/>
                          </a:solidFill>
                        </a:rPr>
                        <a:t>S</a:t>
                      </a:r>
                      <a:r>
                        <a:rPr lang="es-ES_tradnl" b="0" dirty="0">
                          <a:solidFill>
                            <a:schemeClr val="tx1"/>
                          </a:solidFill>
                        </a:rPr>
                        <a:t>)</a:t>
                      </a:r>
                    </a:p>
                  </a:txBody>
                  <a:tcPr/>
                </a:tc>
                <a:extLst>
                  <a:ext uri="{0D108BD9-81ED-4DB2-BD59-A6C34878D82A}">
                    <a16:rowId xmlns:a16="http://schemas.microsoft.com/office/drawing/2014/main" val="3566552514"/>
                  </a:ext>
                </a:extLst>
              </a:tr>
              <a:tr h="370840">
                <a:tc>
                  <a:txBody>
                    <a:bodyPr/>
                    <a:lstStyle/>
                    <a:p>
                      <a:r>
                        <a:rPr lang="es-ES_tradnl" dirty="0"/>
                        <a:t>1745</a:t>
                      </a:r>
                    </a:p>
                  </a:txBody>
                  <a:tcPr/>
                </a:tc>
                <a:tc>
                  <a:txBody>
                    <a:bodyPr/>
                    <a:lstStyle/>
                    <a:p>
                      <a:r>
                        <a:rPr lang="es-ES_tradnl" dirty="0"/>
                        <a:t>Impartición de la orden (BAMC</a:t>
                      </a:r>
                      <a:r>
                        <a:rPr lang="es-ES_tradnl" b="1" dirty="0">
                          <a:solidFill>
                            <a:srgbClr val="FF0000"/>
                          </a:solidFill>
                        </a:rPr>
                        <a:t>I</a:t>
                      </a:r>
                      <a:r>
                        <a:rPr lang="es-ES_tradnl" dirty="0"/>
                        <a:t>S)</a:t>
                      </a:r>
                    </a:p>
                  </a:txBody>
                  <a:tcPr/>
                </a:tc>
                <a:extLst>
                  <a:ext uri="{0D108BD9-81ED-4DB2-BD59-A6C34878D82A}">
                    <a16:rowId xmlns:a16="http://schemas.microsoft.com/office/drawing/2014/main" val="1133637860"/>
                  </a:ext>
                </a:extLst>
              </a:tr>
              <a:tr h="370840">
                <a:tc>
                  <a:txBody>
                    <a:bodyPr/>
                    <a:lstStyle/>
                    <a:p>
                      <a:r>
                        <a:rPr lang="es-ES_tradnl" dirty="0"/>
                        <a:t>1700</a:t>
                      </a:r>
                    </a:p>
                  </a:txBody>
                  <a:tcPr/>
                </a:tc>
                <a:tc>
                  <a:txBody>
                    <a:bodyPr/>
                    <a:lstStyle/>
                    <a:p>
                      <a:r>
                        <a:rPr lang="es-ES_tradnl" dirty="0"/>
                        <a:t>Lideres toman contacto con RECON (BAM</a:t>
                      </a:r>
                      <a:r>
                        <a:rPr lang="es-ES_tradnl" b="1" dirty="0">
                          <a:solidFill>
                            <a:srgbClr val="FF0000"/>
                          </a:solidFill>
                        </a:rPr>
                        <a:t>C</a:t>
                      </a:r>
                      <a:r>
                        <a:rPr lang="es-ES_tradnl" dirty="0"/>
                        <a:t>IS)</a:t>
                      </a:r>
                    </a:p>
                  </a:txBody>
                  <a:tcPr/>
                </a:tc>
                <a:extLst>
                  <a:ext uri="{0D108BD9-81ED-4DB2-BD59-A6C34878D82A}">
                    <a16:rowId xmlns:a16="http://schemas.microsoft.com/office/drawing/2014/main" val="2336573223"/>
                  </a:ext>
                </a:extLst>
              </a:tr>
              <a:tr h="370840">
                <a:tc>
                  <a:txBody>
                    <a:bodyPr/>
                    <a:lstStyle/>
                    <a:p>
                      <a:r>
                        <a:rPr lang="es-ES_tradnl" dirty="0"/>
                        <a:t>1500</a:t>
                      </a:r>
                    </a:p>
                  </a:txBody>
                  <a:tcPr/>
                </a:tc>
                <a:tc>
                  <a:txBody>
                    <a:bodyPr/>
                    <a:lstStyle/>
                    <a:p>
                      <a:r>
                        <a:rPr lang="es-ES_tradnl" dirty="0"/>
                        <a:t>Ingreso Área de reunión </a:t>
                      </a:r>
                    </a:p>
                  </a:txBody>
                  <a:tcPr/>
                </a:tc>
                <a:extLst>
                  <a:ext uri="{0D108BD9-81ED-4DB2-BD59-A6C34878D82A}">
                    <a16:rowId xmlns:a16="http://schemas.microsoft.com/office/drawing/2014/main" val="2056610859"/>
                  </a:ext>
                </a:extLst>
              </a:tr>
              <a:tr h="370840">
                <a:tc>
                  <a:txBody>
                    <a:bodyPr/>
                    <a:lstStyle/>
                    <a:p>
                      <a:r>
                        <a:rPr lang="es-ES_tradnl" dirty="0"/>
                        <a:t>1400</a:t>
                      </a:r>
                    </a:p>
                  </a:txBody>
                  <a:tcPr/>
                </a:tc>
                <a:tc>
                  <a:txBody>
                    <a:bodyPr/>
                    <a:lstStyle/>
                    <a:p>
                      <a:r>
                        <a:rPr lang="es-ES_tradnl" dirty="0"/>
                        <a:t>Inicio movimiento desde posición de ocultamiento </a:t>
                      </a:r>
                    </a:p>
                  </a:txBody>
                  <a:tcPr/>
                </a:tc>
                <a:extLst>
                  <a:ext uri="{0D108BD9-81ED-4DB2-BD59-A6C34878D82A}">
                    <a16:rowId xmlns:a16="http://schemas.microsoft.com/office/drawing/2014/main" val="312368505"/>
                  </a:ext>
                </a:extLst>
              </a:tr>
              <a:tr h="370840">
                <a:tc>
                  <a:txBody>
                    <a:bodyPr/>
                    <a:lstStyle/>
                    <a:p>
                      <a:r>
                        <a:rPr lang="es-ES_tradnl" dirty="0"/>
                        <a:t>1330 </a:t>
                      </a:r>
                    </a:p>
                  </a:txBody>
                  <a:tcPr/>
                </a:tc>
                <a:tc>
                  <a:txBody>
                    <a:bodyPr/>
                    <a:lstStyle/>
                    <a:p>
                      <a:r>
                        <a:rPr lang="es-ES_tradnl" dirty="0"/>
                        <a:t>Despliegue EQ RECON (BA</a:t>
                      </a:r>
                      <a:r>
                        <a:rPr lang="es-ES_tradnl" b="1" dirty="0">
                          <a:solidFill>
                            <a:srgbClr val="FF0000"/>
                          </a:solidFill>
                        </a:rPr>
                        <a:t>M</a:t>
                      </a:r>
                      <a:r>
                        <a:rPr lang="es-ES_tradnl" dirty="0"/>
                        <a:t>CIS)</a:t>
                      </a:r>
                    </a:p>
                  </a:txBody>
                  <a:tcPr/>
                </a:tc>
                <a:extLst>
                  <a:ext uri="{0D108BD9-81ED-4DB2-BD59-A6C34878D82A}">
                    <a16:rowId xmlns:a16="http://schemas.microsoft.com/office/drawing/2014/main" val="1975252960"/>
                  </a:ext>
                </a:extLst>
              </a:tr>
              <a:tr h="370840">
                <a:tc>
                  <a:txBody>
                    <a:bodyPr/>
                    <a:lstStyle/>
                    <a:p>
                      <a:r>
                        <a:rPr lang="es-ES_tradnl" dirty="0"/>
                        <a:t>1300</a:t>
                      </a:r>
                    </a:p>
                  </a:txBody>
                  <a:tcPr/>
                </a:tc>
                <a:tc>
                  <a:txBody>
                    <a:bodyPr/>
                    <a:lstStyle/>
                    <a:p>
                      <a:r>
                        <a:rPr lang="es-ES_tradnl" dirty="0"/>
                        <a:t>Prueba de comunicaciones/ unidades con autosuficiencia 48 horas AB C1 y 5/ Entrega de PIR a </a:t>
                      </a:r>
                      <a:r>
                        <a:rPr lang="es-ES_tradnl" dirty="0" err="1"/>
                        <a:t>Eq</a:t>
                      </a:r>
                      <a:r>
                        <a:rPr lang="es-ES_tradnl" dirty="0"/>
                        <a:t> RECON (B</a:t>
                      </a:r>
                      <a:r>
                        <a:rPr lang="es-ES_tradnl" b="1" dirty="0">
                          <a:solidFill>
                            <a:srgbClr val="FF0000"/>
                          </a:solidFill>
                        </a:rPr>
                        <a:t>A</a:t>
                      </a:r>
                      <a:r>
                        <a:rPr lang="es-ES_tradnl" b="0" dirty="0">
                          <a:solidFill>
                            <a:schemeClr val="tx1"/>
                          </a:solidFill>
                        </a:rPr>
                        <a:t>MCIS)</a:t>
                      </a:r>
                    </a:p>
                  </a:txBody>
                  <a:tcPr/>
                </a:tc>
                <a:extLst>
                  <a:ext uri="{0D108BD9-81ED-4DB2-BD59-A6C34878D82A}">
                    <a16:rowId xmlns:a16="http://schemas.microsoft.com/office/drawing/2014/main" val="1733901690"/>
                  </a:ext>
                </a:extLst>
              </a:tr>
              <a:tr h="370840">
                <a:tc>
                  <a:txBody>
                    <a:bodyPr/>
                    <a:lstStyle/>
                    <a:p>
                      <a:r>
                        <a:rPr lang="es-ES_tradnl" dirty="0"/>
                        <a:t>1000</a:t>
                      </a:r>
                    </a:p>
                  </a:txBody>
                  <a:tcPr/>
                </a:tc>
                <a:tc>
                  <a:txBody>
                    <a:bodyPr/>
                    <a:lstStyle/>
                    <a:p>
                      <a:r>
                        <a:rPr lang="es-ES_tradnl" dirty="0"/>
                        <a:t>Impartición WARNORD (</a:t>
                      </a:r>
                      <a:r>
                        <a:rPr lang="es-ES_tradnl" b="1" dirty="0">
                          <a:solidFill>
                            <a:srgbClr val="FF0000"/>
                          </a:solidFill>
                        </a:rPr>
                        <a:t>B</a:t>
                      </a:r>
                      <a:r>
                        <a:rPr lang="es-ES_tradnl" dirty="0"/>
                        <a:t>AMCIS)</a:t>
                      </a:r>
                    </a:p>
                  </a:txBody>
                  <a:tcPr/>
                </a:tc>
                <a:extLst>
                  <a:ext uri="{0D108BD9-81ED-4DB2-BD59-A6C34878D82A}">
                    <a16:rowId xmlns:a16="http://schemas.microsoft.com/office/drawing/2014/main" val="3633444148"/>
                  </a:ext>
                </a:extLst>
              </a:tr>
            </a:tbl>
          </a:graphicData>
        </a:graphic>
      </p:graphicFrame>
    </p:spTree>
    <p:extLst>
      <p:ext uri="{BB962C8B-B14F-4D97-AF65-F5344CB8AC3E}">
        <p14:creationId xmlns:p14="http://schemas.microsoft.com/office/powerpoint/2010/main" val="397056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78876" y="2537320"/>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
        <p:nvSpPr>
          <p:cNvPr id="6" name="CuadroTexto 5">
            <a:extLst>
              <a:ext uri="{FF2B5EF4-FFF2-40B4-BE49-F238E27FC236}">
                <a16:creationId xmlns:a16="http://schemas.microsoft.com/office/drawing/2014/main" id="{4743442F-261F-DA0F-E12A-D72E438E40A5}"/>
              </a:ext>
            </a:extLst>
          </p:cNvPr>
          <p:cNvSpPr txBox="1"/>
          <p:nvPr/>
        </p:nvSpPr>
        <p:spPr>
          <a:xfrm>
            <a:off x="3978876" y="3489684"/>
            <a:ext cx="7451124" cy="369332"/>
          </a:xfrm>
          <a:prstGeom prst="rect">
            <a:avLst/>
          </a:prstGeom>
          <a:solidFill>
            <a:schemeClr val="bg1"/>
          </a:solidFill>
          <a:ln w="63500">
            <a:solidFill>
              <a:srgbClr val="C00000"/>
            </a:solidFill>
          </a:ln>
        </p:spPr>
        <p:txBody>
          <a:bodyPr wrap="square" rtlCol="0">
            <a:spAutoFit/>
          </a:bodyPr>
          <a:lstStyle/>
          <a:p>
            <a:r>
              <a:rPr lang="es-ES_tradnl" dirty="0"/>
              <a:t>Asignaciones + Prioridad de fuegos.</a:t>
            </a:r>
          </a:p>
        </p:txBody>
      </p:sp>
      <p:sp>
        <p:nvSpPr>
          <p:cNvPr id="7" name="CuadroTexto 6">
            <a:extLst>
              <a:ext uri="{FF2B5EF4-FFF2-40B4-BE49-F238E27FC236}">
                <a16:creationId xmlns:a16="http://schemas.microsoft.com/office/drawing/2014/main" id="{E853196D-2668-1086-4150-6E138E0E2D02}"/>
              </a:ext>
            </a:extLst>
          </p:cNvPr>
          <p:cNvSpPr txBox="1"/>
          <p:nvPr/>
        </p:nvSpPr>
        <p:spPr>
          <a:xfrm>
            <a:off x="3978876" y="4274522"/>
            <a:ext cx="7451124" cy="369332"/>
          </a:xfrm>
          <a:prstGeom prst="rect">
            <a:avLst/>
          </a:prstGeom>
          <a:solidFill>
            <a:schemeClr val="bg1"/>
          </a:solidFill>
          <a:ln w="63500">
            <a:solidFill>
              <a:srgbClr val="C00000"/>
            </a:solidFill>
          </a:ln>
        </p:spPr>
        <p:txBody>
          <a:bodyPr wrap="square" rtlCol="0">
            <a:spAutoFit/>
          </a:bodyPr>
          <a:lstStyle/>
          <a:p>
            <a:r>
              <a:rPr lang="es-ES_tradnl" dirty="0"/>
              <a:t>AO + horario guía+ 5B</a:t>
            </a:r>
          </a:p>
        </p:txBody>
      </p:sp>
    </p:spTree>
    <p:extLst>
      <p:ext uri="{BB962C8B-B14F-4D97-AF65-F5344CB8AC3E}">
        <p14:creationId xmlns:p14="http://schemas.microsoft.com/office/powerpoint/2010/main" val="23566132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DDADA-CD4E-E37A-EF76-CFC038523B8F}"/>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8859293-D443-4304-F344-51C9CDD23849}"/>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9662823F-4DFB-B136-6F1F-203BDF12B297}"/>
              </a:ext>
            </a:extLst>
          </p:cNvPr>
          <p:cNvSpPr txBox="1"/>
          <p:nvPr/>
        </p:nvSpPr>
        <p:spPr>
          <a:xfrm>
            <a:off x="0" y="2450025"/>
            <a:ext cx="909223" cy="1323439"/>
          </a:xfrm>
          <a:prstGeom prst="rect">
            <a:avLst/>
          </a:prstGeom>
          <a:noFill/>
        </p:spPr>
        <p:txBody>
          <a:bodyPr wrap="none" rtlCol="0">
            <a:spAutoFit/>
          </a:bodyPr>
          <a:lstStyle/>
          <a:p>
            <a:r>
              <a:rPr lang="es-ES_tradnl" sz="8000" b="1" dirty="0"/>
              <a:t>C</a:t>
            </a:r>
          </a:p>
        </p:txBody>
      </p:sp>
      <p:sp>
        <p:nvSpPr>
          <p:cNvPr id="5" name="Marcador de contenido 2">
            <a:extLst>
              <a:ext uri="{FF2B5EF4-FFF2-40B4-BE49-F238E27FC236}">
                <a16:creationId xmlns:a16="http://schemas.microsoft.com/office/drawing/2014/main" id="{1DA3D221-BDCD-19E2-9A16-85832B36F482}"/>
              </a:ext>
            </a:extLst>
          </p:cNvPr>
          <p:cNvSpPr txBox="1">
            <a:spLocks/>
          </p:cNvSpPr>
          <p:nvPr/>
        </p:nvSpPr>
        <p:spPr>
          <a:xfrm>
            <a:off x="2531145" y="1741609"/>
            <a:ext cx="8886826" cy="3374781"/>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Consideraciones civiles</a:t>
            </a:r>
          </a:p>
          <a:p>
            <a:pPr marL="0" indent="0">
              <a:buFont typeface="Arial" panose="020B0604020202020204" pitchFamily="34" charset="0"/>
              <a:buNone/>
            </a:pPr>
            <a:endParaRPr lang="es-ES_tradnl" sz="6600" b="1" dirty="0"/>
          </a:p>
          <a:p>
            <a:pPr marL="0" indent="0">
              <a:buFont typeface="Arial" panose="020B0604020202020204" pitchFamily="34" charset="0"/>
              <a:buNone/>
            </a:pPr>
            <a:r>
              <a:rPr lang="es-ES_tradnl" sz="6600" dirty="0"/>
              <a:t>¿Cuál es la postura civil?</a:t>
            </a:r>
          </a:p>
          <a:p>
            <a:pPr marL="0" indent="0">
              <a:buFont typeface="Arial" panose="020B0604020202020204" pitchFamily="34" charset="0"/>
              <a:buNone/>
            </a:pPr>
            <a:r>
              <a:rPr lang="es-ES_tradnl" sz="6600" dirty="0"/>
              <a:t>¿Evitar tomar contacto con civiles?</a:t>
            </a:r>
          </a:p>
          <a:p>
            <a:pPr marL="0" indent="0">
              <a:buFont typeface="Arial" panose="020B0604020202020204" pitchFamily="34" charset="0"/>
              <a:buNone/>
            </a:pPr>
            <a:r>
              <a:rPr lang="es-ES_tradnl" sz="6600" dirty="0"/>
              <a:t>¿Podemos usar instalaciones logísticas civiles?  </a:t>
            </a:r>
          </a:p>
          <a:p>
            <a:pPr marL="0" indent="0">
              <a:buFont typeface="Arial" panose="020B0604020202020204" pitchFamily="34" charset="0"/>
              <a:buNone/>
            </a:pPr>
            <a:r>
              <a:rPr lang="es-ES_tradnl" sz="6600" dirty="0"/>
              <a:t>¿Cuándo un civil pasa a ser un adversario?</a:t>
            </a:r>
          </a:p>
          <a:p>
            <a:pPr marL="0" indent="0">
              <a:buFont typeface="Arial" panose="020B0604020202020204" pitchFamily="34" charset="0"/>
              <a:buNone/>
            </a:pPr>
            <a:r>
              <a:rPr lang="es-ES_tradnl" sz="6600" dirty="0"/>
              <a:t>¿ Que vamos a hacer si hay hostilidad civil leve?</a:t>
            </a:r>
          </a:p>
        </p:txBody>
      </p:sp>
      <p:sp>
        <p:nvSpPr>
          <p:cNvPr id="6" name="Marcador de contenido 2">
            <a:extLst>
              <a:ext uri="{FF2B5EF4-FFF2-40B4-BE49-F238E27FC236}">
                <a16:creationId xmlns:a16="http://schemas.microsoft.com/office/drawing/2014/main" id="{65901325-4E7E-5A00-4758-6C7F322044EC}"/>
              </a:ext>
            </a:extLst>
          </p:cNvPr>
          <p:cNvSpPr txBox="1">
            <a:spLocks/>
          </p:cNvSpPr>
          <p:nvPr/>
        </p:nvSpPr>
        <p:spPr>
          <a:xfrm>
            <a:off x="2157279" y="2793976"/>
            <a:ext cx="6656448" cy="979488"/>
          </a:xfrm>
          <a:prstGeom prst="rect">
            <a:avLst/>
          </a:prstGeom>
        </p:spPr>
        <p:txBody>
          <a:bodyPr vert="horz" lIns="91440" tIns="45720" rIns="91440" bIns="45720" rtlCol="0">
            <a:noAutofit/>
          </a:bodyPr>
          <a:lstStyle>
            <a:defPPr>
              <a:defRPr lang="es-US"/>
            </a:defPPr>
            <a:lvl1pPr indent="0" algn="just">
              <a:lnSpc>
                <a:spcPct val="90000"/>
              </a:lnSpc>
              <a:spcBef>
                <a:spcPts val="1000"/>
              </a:spcBef>
              <a:buFont typeface="Arial" panose="020B0604020202020204" pitchFamily="34" charset="0"/>
              <a:buNone/>
              <a:defRPr sz="24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endParaRPr lang="es-ES_tradnl" dirty="0"/>
          </a:p>
        </p:txBody>
      </p:sp>
      <p:sp>
        <p:nvSpPr>
          <p:cNvPr id="7" name="Marcador de contenido 2">
            <a:extLst>
              <a:ext uri="{FF2B5EF4-FFF2-40B4-BE49-F238E27FC236}">
                <a16:creationId xmlns:a16="http://schemas.microsoft.com/office/drawing/2014/main" id="{00FB554C-1099-3C89-C912-5DF6C884B1AD}"/>
              </a:ext>
            </a:extLst>
          </p:cNvPr>
          <p:cNvSpPr txBox="1">
            <a:spLocks/>
          </p:cNvSpPr>
          <p:nvPr/>
        </p:nvSpPr>
        <p:spPr>
          <a:xfrm>
            <a:off x="2157279" y="4231591"/>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just"/>
            <a:endParaRPr lang="es-ES_tradnl" sz="2400" dirty="0"/>
          </a:p>
        </p:txBody>
      </p:sp>
    </p:spTree>
    <p:extLst>
      <p:ext uri="{BB962C8B-B14F-4D97-AF65-F5344CB8AC3E}">
        <p14:creationId xmlns:p14="http://schemas.microsoft.com/office/powerpoint/2010/main" val="13304777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58281" y="2631018"/>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
        <p:nvSpPr>
          <p:cNvPr id="6" name="CuadroTexto 5">
            <a:extLst>
              <a:ext uri="{FF2B5EF4-FFF2-40B4-BE49-F238E27FC236}">
                <a16:creationId xmlns:a16="http://schemas.microsoft.com/office/drawing/2014/main" id="{4743442F-261F-DA0F-E12A-D72E438E40A5}"/>
              </a:ext>
            </a:extLst>
          </p:cNvPr>
          <p:cNvSpPr txBox="1"/>
          <p:nvPr/>
        </p:nvSpPr>
        <p:spPr>
          <a:xfrm>
            <a:off x="3958281" y="3541673"/>
            <a:ext cx="7451124" cy="369332"/>
          </a:xfrm>
          <a:prstGeom prst="rect">
            <a:avLst/>
          </a:prstGeom>
          <a:solidFill>
            <a:schemeClr val="bg1"/>
          </a:solidFill>
          <a:ln w="63500">
            <a:solidFill>
              <a:srgbClr val="C00000"/>
            </a:solidFill>
          </a:ln>
        </p:spPr>
        <p:txBody>
          <a:bodyPr wrap="square" rtlCol="0">
            <a:spAutoFit/>
          </a:bodyPr>
          <a:lstStyle/>
          <a:p>
            <a:r>
              <a:rPr lang="es-ES_tradnl" dirty="0"/>
              <a:t>Asignaciones + Prioridad de fuegos.</a:t>
            </a:r>
          </a:p>
        </p:txBody>
      </p:sp>
      <p:sp>
        <p:nvSpPr>
          <p:cNvPr id="11" name="CuadroTexto 10">
            <a:extLst>
              <a:ext uri="{FF2B5EF4-FFF2-40B4-BE49-F238E27FC236}">
                <a16:creationId xmlns:a16="http://schemas.microsoft.com/office/drawing/2014/main" id="{51871506-3C5E-0C21-5DEA-4856EDA80535}"/>
              </a:ext>
            </a:extLst>
          </p:cNvPr>
          <p:cNvSpPr txBox="1"/>
          <p:nvPr/>
        </p:nvSpPr>
        <p:spPr>
          <a:xfrm>
            <a:off x="3978876" y="4373283"/>
            <a:ext cx="7451124" cy="369332"/>
          </a:xfrm>
          <a:prstGeom prst="rect">
            <a:avLst/>
          </a:prstGeom>
          <a:solidFill>
            <a:schemeClr val="bg1"/>
          </a:solidFill>
          <a:ln w="63500">
            <a:solidFill>
              <a:srgbClr val="C00000"/>
            </a:solidFill>
          </a:ln>
        </p:spPr>
        <p:txBody>
          <a:bodyPr wrap="square" rtlCol="0">
            <a:spAutoFit/>
          </a:bodyPr>
          <a:lstStyle/>
          <a:p>
            <a:r>
              <a:rPr lang="es-ES_tradnl" dirty="0"/>
              <a:t>AO + horario guía+ 4B</a:t>
            </a:r>
          </a:p>
        </p:txBody>
      </p:sp>
      <p:sp>
        <p:nvSpPr>
          <p:cNvPr id="12" name="CuadroTexto 11">
            <a:extLst>
              <a:ext uri="{FF2B5EF4-FFF2-40B4-BE49-F238E27FC236}">
                <a16:creationId xmlns:a16="http://schemas.microsoft.com/office/drawing/2014/main" id="{298E0CC8-11AB-6830-7BE0-A8D47AE25445}"/>
              </a:ext>
            </a:extLst>
          </p:cNvPr>
          <p:cNvSpPr txBox="1"/>
          <p:nvPr/>
        </p:nvSpPr>
        <p:spPr>
          <a:xfrm>
            <a:off x="3978876" y="5233314"/>
            <a:ext cx="7451124" cy="369332"/>
          </a:xfrm>
          <a:prstGeom prst="rect">
            <a:avLst/>
          </a:prstGeom>
          <a:solidFill>
            <a:schemeClr val="bg1"/>
          </a:solidFill>
          <a:ln w="63500">
            <a:solidFill>
              <a:srgbClr val="C00000"/>
            </a:solidFill>
          </a:ln>
        </p:spPr>
        <p:txBody>
          <a:bodyPr wrap="square" rtlCol="0">
            <a:spAutoFit/>
          </a:bodyPr>
          <a:lstStyle/>
          <a:p>
            <a:r>
              <a:rPr lang="es-ES_tradnl" dirty="0"/>
              <a:t>Cual es la situación </a:t>
            </a:r>
          </a:p>
        </p:txBody>
      </p:sp>
    </p:spTree>
    <p:extLst>
      <p:ext uri="{BB962C8B-B14F-4D97-AF65-F5344CB8AC3E}">
        <p14:creationId xmlns:p14="http://schemas.microsoft.com/office/powerpoint/2010/main" val="1220638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B3102-049E-F8BC-F4E5-960DD01C92C6}"/>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15A8718-4564-081B-A960-56DFB7AD0F18}"/>
              </a:ext>
            </a:extLst>
          </p:cNvPr>
          <p:cNvSpPr>
            <a:spLocks noGrp="1"/>
          </p:cNvSpPr>
          <p:nvPr>
            <p:ph idx="1"/>
          </p:nvPr>
        </p:nvSpPr>
        <p:spPr>
          <a:xfrm>
            <a:off x="1871663" y="409074"/>
            <a:ext cx="9382124" cy="5943599"/>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2" name="CuadroTexto 1">
            <a:extLst>
              <a:ext uri="{FF2B5EF4-FFF2-40B4-BE49-F238E27FC236}">
                <a16:creationId xmlns:a16="http://schemas.microsoft.com/office/drawing/2014/main" id="{D5CE92F4-1A95-CD50-FD46-1CDFE310369E}"/>
              </a:ext>
            </a:extLst>
          </p:cNvPr>
          <p:cNvSpPr txBox="1"/>
          <p:nvPr/>
        </p:nvSpPr>
        <p:spPr>
          <a:xfrm>
            <a:off x="6262687" y="2326917"/>
            <a:ext cx="2686050" cy="1569660"/>
          </a:xfrm>
          <a:prstGeom prst="rect">
            <a:avLst/>
          </a:prstGeom>
          <a:noFill/>
        </p:spPr>
        <p:txBody>
          <a:bodyPr wrap="square" rtlCol="0">
            <a:spAutoFit/>
          </a:bodyPr>
          <a:lstStyle/>
          <a:p>
            <a:r>
              <a:rPr lang="es-ES_tradnl" sz="9600" b="1" dirty="0"/>
              <a:t>OK </a:t>
            </a:r>
          </a:p>
        </p:txBody>
      </p:sp>
    </p:spTree>
    <p:extLst>
      <p:ext uri="{BB962C8B-B14F-4D97-AF65-F5344CB8AC3E}">
        <p14:creationId xmlns:p14="http://schemas.microsoft.com/office/powerpoint/2010/main" val="2358310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8F0B38-73C2-95D7-D453-2552E35C7489}"/>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F1FEEF7E-7FB7-177C-68C6-E5E22610BD45}"/>
              </a:ext>
            </a:extLst>
          </p:cNvPr>
          <p:cNvSpPr>
            <a:spLocks noGrp="1"/>
          </p:cNvSpPr>
          <p:nvPr>
            <p:ph idx="1"/>
          </p:nvPr>
        </p:nvSpPr>
        <p:spPr>
          <a:xfrm>
            <a:off x="655207" y="1629089"/>
            <a:ext cx="4977578" cy="3639289"/>
          </a:xfrm>
        </p:spPr>
        <p:txBody>
          <a:bodyPr anchor="ctr">
            <a:normAutofit/>
          </a:bodyPr>
          <a:lstStyle/>
          <a:p>
            <a:pPr marL="0" indent="0" algn="just">
              <a:buNone/>
            </a:pPr>
            <a:r>
              <a:rPr lang="es-ES_tradnl" sz="1800" b="1" dirty="0">
                <a:solidFill>
                  <a:schemeClr val="tx2"/>
                </a:solidFill>
              </a:rPr>
              <a:t>Con este paso ya entiendo con el es mi objetivo y los factores que se oponen o favorecen la operación…. </a:t>
            </a:r>
          </a:p>
          <a:p>
            <a:pPr marL="0" indent="0" algn="just">
              <a:buNone/>
            </a:pPr>
            <a:r>
              <a:rPr lang="es-ES_tradnl" sz="1800" b="1" dirty="0">
                <a:solidFill>
                  <a:schemeClr val="tx2"/>
                </a:solidFill>
              </a:rPr>
              <a:t>Ahora voy a tomar esa información y la voy a transformar en un plan que me permita cumplir mi objetivo al menor costo posible.</a:t>
            </a: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Diana">
            <a:extLst>
              <a:ext uri="{FF2B5EF4-FFF2-40B4-BE49-F238E27FC236}">
                <a16:creationId xmlns:a16="http://schemas.microsoft.com/office/drawing/2014/main" id="{EA216EA5-3EFA-8924-EE5F-27E6852B4D1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
        <p:nvSpPr>
          <p:cNvPr id="2" name="CuadroTexto 1">
            <a:extLst>
              <a:ext uri="{FF2B5EF4-FFF2-40B4-BE49-F238E27FC236}">
                <a16:creationId xmlns:a16="http://schemas.microsoft.com/office/drawing/2014/main" id="{E8D508F3-32BA-02B5-6466-C751DB8FDED4}"/>
              </a:ext>
            </a:extLst>
          </p:cNvPr>
          <p:cNvSpPr txBox="1"/>
          <p:nvPr/>
        </p:nvSpPr>
        <p:spPr>
          <a:xfrm>
            <a:off x="6262687" y="2326917"/>
            <a:ext cx="2686050" cy="1569660"/>
          </a:xfrm>
          <a:prstGeom prst="rect">
            <a:avLst/>
          </a:prstGeom>
          <a:noFill/>
        </p:spPr>
        <p:txBody>
          <a:bodyPr wrap="square" rtlCol="0">
            <a:spAutoFit/>
          </a:bodyPr>
          <a:lstStyle/>
          <a:p>
            <a:pPr>
              <a:spcAft>
                <a:spcPts val="600"/>
              </a:spcAft>
            </a:pPr>
            <a:r>
              <a:rPr lang="es-ES_tradnl" sz="9600" b="1" dirty="0"/>
              <a:t> </a:t>
            </a:r>
            <a:endParaRPr lang="es-ES_tradnl" sz="9600" b="1"/>
          </a:p>
        </p:txBody>
      </p:sp>
    </p:spTree>
    <p:extLst>
      <p:ext uri="{BB962C8B-B14F-4D97-AF65-F5344CB8AC3E}">
        <p14:creationId xmlns:p14="http://schemas.microsoft.com/office/powerpoint/2010/main" val="9360701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EE5FD-DDAD-4484-7C57-2F0B30E0D9A4}"/>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22B9F421-8455-9D16-49A5-74BC2A2020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4426" y="1264037"/>
            <a:ext cx="4233672" cy="4233672"/>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D0AEC3E-9D30-9969-E6A5-C26A2342C426}"/>
              </a:ext>
            </a:extLst>
          </p:cNvPr>
          <p:cNvSpPr>
            <a:spLocks noGrp="1"/>
          </p:cNvSpPr>
          <p:nvPr>
            <p:ph idx="1"/>
          </p:nvPr>
        </p:nvSpPr>
        <p:spPr>
          <a:xfrm>
            <a:off x="271463" y="457200"/>
            <a:ext cx="9382124" cy="5943599"/>
          </a:xfrm>
        </p:spPr>
        <p:txBody>
          <a:bodyPr anchor="t">
            <a:normAutofit fontScale="92500"/>
          </a:bodyPr>
          <a:lstStyle/>
          <a:p>
            <a:pPr marL="0" indent="0">
              <a:buNone/>
            </a:pPr>
            <a:r>
              <a:rPr lang="es-ES_tradnl" sz="3900" b="1" dirty="0"/>
              <a:t>EMLCOA: COA más probable del enemigo</a:t>
            </a:r>
          </a:p>
          <a:p>
            <a:pPr marL="0" indent="0">
              <a:buNone/>
            </a:pPr>
            <a:endParaRPr lang="es-ES_tradnl" sz="3900" b="1" dirty="0"/>
          </a:p>
          <a:p>
            <a:pPr marL="0" indent="0">
              <a:buNone/>
            </a:pPr>
            <a:r>
              <a:rPr lang="es-ES_tradnl" b="1" dirty="0"/>
              <a:t>¿Qué va a hacer el enemigo? Vuelvo a DRARR, OFUEDA; y los uso.</a:t>
            </a:r>
          </a:p>
          <a:p>
            <a:pPr marL="0" indent="0">
              <a:buNone/>
            </a:pPr>
            <a:endParaRPr lang="es-ES_tradnl" b="1" dirty="0"/>
          </a:p>
          <a:p>
            <a:pPr marL="0" indent="0">
              <a:buNone/>
            </a:pPr>
            <a:r>
              <a:rPr lang="es-ES_tradnl" b="1" dirty="0"/>
              <a:t>Redacto algo creíble y simple</a:t>
            </a:r>
          </a:p>
          <a:p>
            <a:pPr marL="0" indent="0">
              <a:buNone/>
            </a:pPr>
            <a:endParaRPr lang="es-ES_tradnl" b="1" dirty="0"/>
          </a:p>
          <a:p>
            <a:pPr marL="0" indent="0" algn="just">
              <a:buNone/>
            </a:pPr>
            <a:r>
              <a:rPr lang="es-ES_tradnl" b="1" dirty="0"/>
              <a:t>Creo que apenas detectado el movimiento del </a:t>
            </a:r>
            <a:r>
              <a:rPr lang="es-ES_tradnl" b="1" dirty="0" err="1"/>
              <a:t>Bn</a:t>
            </a:r>
            <a:r>
              <a:rPr lang="es-ES_tradnl" b="1" dirty="0"/>
              <a:t> la Compañía enemiga que se encuentra el este del puente ALFA buscará interrumpir (</a:t>
            </a:r>
            <a:r>
              <a:rPr lang="es-ES_tradnl" b="1" dirty="0" err="1"/>
              <a:t>disrupt</a:t>
            </a:r>
            <a:r>
              <a:rPr lang="es-ES_tradnl" b="1" dirty="0"/>
              <a:t>) al ME del </a:t>
            </a:r>
            <a:r>
              <a:rPr lang="es-ES_tradnl" b="1" dirty="0" err="1"/>
              <a:t>Bn</a:t>
            </a:r>
            <a:r>
              <a:rPr lang="es-ES_tradnl" b="1" dirty="0"/>
              <a:t> . Una vez que tomen contacto con nuestra unidad buscaran fijarnos con un elemento, para baipasear nuestra posición con la mayoría de sus medios.</a:t>
            </a:r>
          </a:p>
        </p:txBody>
      </p:sp>
      <p:sp>
        <p:nvSpPr>
          <p:cNvPr id="2" name="CuadroTexto 1">
            <a:extLst>
              <a:ext uri="{FF2B5EF4-FFF2-40B4-BE49-F238E27FC236}">
                <a16:creationId xmlns:a16="http://schemas.microsoft.com/office/drawing/2014/main" id="{73A032C8-290D-96E3-2042-09CF9B136C43}"/>
              </a:ext>
            </a:extLst>
          </p:cNvPr>
          <p:cNvSpPr txBox="1"/>
          <p:nvPr/>
        </p:nvSpPr>
        <p:spPr>
          <a:xfrm>
            <a:off x="6262687" y="2326917"/>
            <a:ext cx="2686050" cy="1569660"/>
          </a:xfrm>
          <a:prstGeom prst="rect">
            <a:avLst/>
          </a:prstGeom>
          <a:noFill/>
        </p:spPr>
        <p:txBody>
          <a:bodyPr wrap="square" rtlCol="0">
            <a:spAutoFit/>
          </a:bodyPr>
          <a:lstStyle/>
          <a:p>
            <a:r>
              <a:rPr lang="es-ES_tradnl" sz="9600" b="1" dirty="0"/>
              <a:t> </a:t>
            </a:r>
          </a:p>
        </p:txBody>
      </p:sp>
    </p:spTree>
    <p:extLst>
      <p:ext uri="{BB962C8B-B14F-4D97-AF65-F5344CB8AC3E}">
        <p14:creationId xmlns:p14="http://schemas.microsoft.com/office/powerpoint/2010/main" val="2255194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31BDB-E5BF-E7EF-5001-B1AE50C26213}"/>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19F9CAC0-65C0-6758-C462-CBED87094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4426" y="1264037"/>
            <a:ext cx="4233672" cy="4233672"/>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A2AB3F96-A458-68C5-DE2C-EBFD425E0408}"/>
              </a:ext>
            </a:extLst>
          </p:cNvPr>
          <p:cNvSpPr>
            <a:spLocks noGrp="1"/>
          </p:cNvSpPr>
          <p:nvPr>
            <p:ph idx="1"/>
          </p:nvPr>
        </p:nvSpPr>
        <p:spPr>
          <a:xfrm>
            <a:off x="285751" y="594812"/>
            <a:ext cx="9382124" cy="5943599"/>
          </a:xfrm>
        </p:spPr>
        <p:txBody>
          <a:bodyPr anchor="t">
            <a:normAutofit/>
          </a:bodyPr>
          <a:lstStyle/>
          <a:p>
            <a:pPr marL="0" indent="0" algn="just">
              <a:buNone/>
            </a:pPr>
            <a:r>
              <a:rPr lang="es-ES_tradnl" b="1" dirty="0">
                <a:solidFill>
                  <a:srgbClr val="FF0000"/>
                </a:solidFill>
              </a:rPr>
              <a:t>Para operar al menor costo me pregunto </a:t>
            </a:r>
            <a:r>
              <a:rPr lang="es-ES_tradnl" b="1" dirty="0"/>
              <a:t>¿</a:t>
            </a:r>
            <a:r>
              <a:rPr lang="es-ES_tradnl" b="1" dirty="0" err="1"/>
              <a:t>Cúal</a:t>
            </a:r>
            <a:r>
              <a:rPr lang="es-ES_tradnl" b="1" dirty="0"/>
              <a:t> es el centro de gravedad (COG) del enemigo y cuáles son sus vulnerabilidades criticas (VC)?</a:t>
            </a:r>
          </a:p>
          <a:p>
            <a:pPr marL="0" indent="0" algn="just">
              <a:buNone/>
            </a:pPr>
            <a:endParaRPr lang="es-ES_tradnl" b="1" dirty="0"/>
          </a:p>
          <a:p>
            <a:pPr marL="0" indent="0" algn="just">
              <a:buNone/>
            </a:pPr>
            <a:r>
              <a:rPr lang="es-ES_tradnl" b="1" dirty="0"/>
              <a:t>Vuelvo a DRARR, OFUEDA; y los uso.</a:t>
            </a:r>
          </a:p>
          <a:p>
            <a:pPr marL="0" indent="0" algn="just">
              <a:buNone/>
            </a:pPr>
            <a:endParaRPr lang="es-ES_tradnl" b="1" dirty="0"/>
          </a:p>
          <a:p>
            <a:pPr marL="0" indent="0" algn="just">
              <a:buNone/>
            </a:pPr>
            <a:r>
              <a:rPr lang="es-ES_tradnl" b="1" dirty="0"/>
              <a:t>Supongamos que el enemigo es una compañía de fusileros motorizada, apoyada por un </a:t>
            </a:r>
            <a:r>
              <a:rPr lang="es-ES_tradnl" b="1" dirty="0" err="1"/>
              <a:t>plt</a:t>
            </a:r>
            <a:r>
              <a:rPr lang="es-ES_tradnl" b="1" dirty="0"/>
              <a:t> de morteros de 81 mm que parece estar a casi 4 km de su ubicación.</a:t>
            </a:r>
          </a:p>
          <a:p>
            <a:pPr marL="0" indent="0" algn="just">
              <a:buNone/>
            </a:pPr>
            <a:endParaRPr lang="es-ES_tradnl" b="1" dirty="0"/>
          </a:p>
          <a:p>
            <a:pPr marL="0" indent="0" algn="just">
              <a:buNone/>
            </a:pPr>
            <a:r>
              <a:rPr lang="es-ES_tradnl" b="1" dirty="0"/>
              <a:t>Para determinar el COG y VC sigo un método  </a:t>
            </a:r>
          </a:p>
        </p:txBody>
      </p:sp>
      <p:sp>
        <p:nvSpPr>
          <p:cNvPr id="2" name="CuadroTexto 1">
            <a:extLst>
              <a:ext uri="{FF2B5EF4-FFF2-40B4-BE49-F238E27FC236}">
                <a16:creationId xmlns:a16="http://schemas.microsoft.com/office/drawing/2014/main" id="{4B4FECFA-6ECD-0267-AFB7-3DCAB06D1BCE}"/>
              </a:ext>
            </a:extLst>
          </p:cNvPr>
          <p:cNvSpPr txBox="1"/>
          <p:nvPr/>
        </p:nvSpPr>
        <p:spPr>
          <a:xfrm>
            <a:off x="6262687" y="2326917"/>
            <a:ext cx="2686050" cy="1569660"/>
          </a:xfrm>
          <a:prstGeom prst="rect">
            <a:avLst/>
          </a:prstGeom>
          <a:noFill/>
        </p:spPr>
        <p:txBody>
          <a:bodyPr wrap="square" rtlCol="0">
            <a:spAutoFit/>
          </a:bodyPr>
          <a:lstStyle/>
          <a:p>
            <a:r>
              <a:rPr lang="es-ES_tradnl" sz="9600" b="1" dirty="0"/>
              <a:t> </a:t>
            </a:r>
          </a:p>
        </p:txBody>
      </p:sp>
    </p:spTree>
    <p:extLst>
      <p:ext uri="{BB962C8B-B14F-4D97-AF65-F5344CB8AC3E}">
        <p14:creationId xmlns:p14="http://schemas.microsoft.com/office/powerpoint/2010/main" val="1880104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9F683-31A3-E5C1-42E7-D99453EB2837}"/>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EEFF09C-23E6-2769-9B4E-633728F67EF0}"/>
              </a:ext>
            </a:extLst>
          </p:cNvPr>
          <p:cNvSpPr>
            <a:spLocks noGrp="1"/>
          </p:cNvSpPr>
          <p:nvPr>
            <p:ph idx="1"/>
          </p:nvPr>
        </p:nvSpPr>
        <p:spPr>
          <a:xfrm>
            <a:off x="728663" y="457200"/>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90AAFA13-A26C-6019-9EFE-09DEA06C290A}"/>
              </a:ext>
            </a:extLst>
          </p:cNvPr>
          <p:cNvSpPr txBox="1"/>
          <p:nvPr/>
        </p:nvSpPr>
        <p:spPr>
          <a:xfrm>
            <a:off x="4191314" y="1122635"/>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5D9C8711-F0CE-72C1-6E9D-601946B4F16A}"/>
              </a:ext>
            </a:extLst>
          </p:cNvPr>
          <p:cNvSpPr txBox="1"/>
          <p:nvPr/>
        </p:nvSpPr>
        <p:spPr>
          <a:xfrm>
            <a:off x="759193" y="2090349"/>
            <a:ext cx="2854409" cy="923330"/>
          </a:xfrm>
          <a:prstGeom prst="rect">
            <a:avLst/>
          </a:prstGeom>
          <a:noFill/>
        </p:spPr>
        <p:txBody>
          <a:bodyPr wrap="square" rtlCol="0">
            <a:spAutoFit/>
          </a:bodyPr>
          <a:lstStyle/>
          <a:p>
            <a:r>
              <a:rPr lang="es-ES_tradnl"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A744BDAE-F267-0FEE-E184-9078D41263DE}"/>
              </a:ext>
            </a:extLst>
          </p:cNvPr>
          <p:cNvSpPr txBox="1"/>
          <p:nvPr/>
        </p:nvSpPr>
        <p:spPr>
          <a:xfrm>
            <a:off x="4236626" y="2228849"/>
            <a:ext cx="2854409" cy="646331"/>
          </a:xfrm>
          <a:prstGeom prst="rect">
            <a:avLst/>
          </a:prstGeom>
          <a:noFill/>
        </p:spPr>
        <p:txBody>
          <a:bodyPr wrap="square" rtlCol="0">
            <a:spAutoFit/>
          </a:bodyPr>
          <a:lstStyle/>
          <a:p>
            <a:r>
              <a:rPr lang="es-ES_tradnl" dirty="0"/>
              <a:t>¿Qué capacidades criticas tiene el enemigo? </a:t>
            </a:r>
          </a:p>
        </p:txBody>
      </p:sp>
      <p:sp>
        <p:nvSpPr>
          <p:cNvPr id="7" name="CuadroTexto 6">
            <a:extLst>
              <a:ext uri="{FF2B5EF4-FFF2-40B4-BE49-F238E27FC236}">
                <a16:creationId xmlns:a16="http://schemas.microsoft.com/office/drawing/2014/main" id="{5C51D930-A0E7-4374-B105-5CCF16AF0230}"/>
              </a:ext>
            </a:extLst>
          </p:cNvPr>
          <p:cNvSpPr txBox="1"/>
          <p:nvPr/>
        </p:nvSpPr>
        <p:spPr>
          <a:xfrm>
            <a:off x="7188734" y="705354"/>
            <a:ext cx="3701009" cy="3416320"/>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8" name="CuadroTexto 7">
            <a:extLst>
              <a:ext uri="{FF2B5EF4-FFF2-40B4-BE49-F238E27FC236}">
                <a16:creationId xmlns:a16="http://schemas.microsoft.com/office/drawing/2014/main" id="{BC50E4BD-E110-82E4-2378-056E07483232}"/>
              </a:ext>
            </a:extLst>
          </p:cNvPr>
          <p:cNvSpPr txBox="1"/>
          <p:nvPr/>
        </p:nvSpPr>
        <p:spPr>
          <a:xfrm>
            <a:off x="4552758" y="3798509"/>
            <a:ext cx="5869399" cy="1477328"/>
          </a:xfrm>
          <a:prstGeom prst="rect">
            <a:avLst/>
          </a:prstGeom>
          <a:solidFill>
            <a:schemeClr val="bg1"/>
          </a:solidFill>
          <a:ln w="19050">
            <a:solidFill>
              <a:srgbClr val="FF0000"/>
            </a:solidFill>
          </a:ln>
        </p:spPr>
        <p:txBody>
          <a:bodyPr wrap="square" rtlCol="0">
            <a:spAutoFit/>
          </a:bodyPr>
          <a:lstStyle/>
          <a:p>
            <a:r>
              <a:rPr lang="es-ES_tradnl" b="1" dirty="0"/>
              <a:t>Si logro afectar estas capacidades, voy a desestabilizar el centro de gravedad….. Pero no quiero enfrentarlas directamente… en otras palabras no quiero usar mi centro de gravedad, </a:t>
            </a:r>
            <a:r>
              <a:rPr lang="es-ES_tradnl" b="1" u="sng" dirty="0"/>
              <a:t>directamente</a:t>
            </a:r>
            <a:r>
              <a:rPr lang="es-ES_tradnl" b="1" dirty="0"/>
              <a:t> sobre estas capacidades </a:t>
            </a:r>
          </a:p>
        </p:txBody>
      </p:sp>
    </p:spTree>
    <p:extLst>
      <p:ext uri="{BB962C8B-B14F-4D97-AF65-F5344CB8AC3E}">
        <p14:creationId xmlns:p14="http://schemas.microsoft.com/office/powerpoint/2010/main" val="354150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4D951-8ADF-EA2C-38C6-16B16A71C57B}"/>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C166D90-A5F7-ED13-8573-F885BFB089D0}"/>
              </a:ext>
            </a:extLst>
          </p:cNvPr>
          <p:cNvSpPr>
            <a:spLocks noGrp="1"/>
          </p:cNvSpPr>
          <p:nvPr>
            <p:ph idx="1"/>
          </p:nvPr>
        </p:nvSpPr>
        <p:spPr>
          <a:xfrm>
            <a:off x="1343026" y="451936"/>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66851019-BEB9-7ED7-17C9-2C47B826B8FA}"/>
              </a:ext>
            </a:extLst>
          </p:cNvPr>
          <p:cNvSpPr txBox="1"/>
          <p:nvPr/>
        </p:nvSpPr>
        <p:spPr>
          <a:xfrm>
            <a:off x="4805677" y="1117371"/>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99E638F9-A2B8-3741-1007-ABD4E545EAA3}"/>
              </a:ext>
            </a:extLst>
          </p:cNvPr>
          <p:cNvSpPr txBox="1"/>
          <p:nvPr/>
        </p:nvSpPr>
        <p:spPr>
          <a:xfrm>
            <a:off x="1373556" y="2085085"/>
            <a:ext cx="2854409" cy="923330"/>
          </a:xfrm>
          <a:prstGeom prst="rect">
            <a:avLst/>
          </a:prstGeom>
          <a:noFill/>
        </p:spPr>
        <p:txBody>
          <a:bodyPr wrap="square" rtlCol="0">
            <a:spAutoFit/>
          </a:bodyPr>
          <a:lstStyle/>
          <a:p>
            <a:r>
              <a:rPr lang="es-ES_tradnl"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4D323DE8-2220-673E-CF98-5708AE638B0A}"/>
              </a:ext>
            </a:extLst>
          </p:cNvPr>
          <p:cNvSpPr txBox="1"/>
          <p:nvPr/>
        </p:nvSpPr>
        <p:spPr>
          <a:xfrm>
            <a:off x="4850989" y="2223585"/>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0D6B93A8-ABDD-9345-E877-53A823DDFBD2}"/>
              </a:ext>
            </a:extLst>
          </p:cNvPr>
          <p:cNvSpPr txBox="1"/>
          <p:nvPr/>
        </p:nvSpPr>
        <p:spPr>
          <a:xfrm>
            <a:off x="7803097" y="700090"/>
            <a:ext cx="3701009" cy="3693319"/>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 con infantería desmontada.</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9" name="CuadroTexto 8">
            <a:extLst>
              <a:ext uri="{FF2B5EF4-FFF2-40B4-BE49-F238E27FC236}">
                <a16:creationId xmlns:a16="http://schemas.microsoft.com/office/drawing/2014/main" id="{DB6ACFE5-1E0B-ACDD-1D83-7D4F9481B265}"/>
              </a:ext>
            </a:extLst>
          </p:cNvPr>
          <p:cNvSpPr txBox="1"/>
          <p:nvPr/>
        </p:nvSpPr>
        <p:spPr>
          <a:xfrm>
            <a:off x="1373556" y="4918207"/>
            <a:ext cx="2854409" cy="1477328"/>
          </a:xfrm>
          <a:prstGeom prst="rect">
            <a:avLst/>
          </a:prstGeom>
          <a:noFill/>
        </p:spPr>
        <p:txBody>
          <a:bodyPr wrap="square" rtlCol="0">
            <a:spAutoFit/>
          </a:bodyPr>
          <a:lstStyle/>
          <a:p>
            <a:r>
              <a:rPr lang="es-ES_tradnl"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C3CAAA45-9766-737C-6D08-59F93A228380}"/>
              </a:ext>
            </a:extLst>
          </p:cNvPr>
          <p:cNvCxnSpPr/>
          <p:nvPr/>
        </p:nvCxnSpPr>
        <p:spPr>
          <a:xfrm flipH="1">
            <a:off x="4227965" y="3154609"/>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643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D5D1B-B895-264C-42AD-8BFEAEAA9B5C}"/>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7B633F9A-2A8B-2D04-B08B-FC07401D4C28}"/>
              </a:ext>
            </a:extLst>
          </p:cNvPr>
          <p:cNvSpPr>
            <a:spLocks noGrp="1"/>
          </p:cNvSpPr>
          <p:nvPr>
            <p:ph idx="1"/>
          </p:nvPr>
        </p:nvSpPr>
        <p:spPr>
          <a:xfrm>
            <a:off x="1871663" y="409074"/>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E7DE79F7-9FA2-F36C-8AEE-7B4EAA431699}"/>
              </a:ext>
            </a:extLst>
          </p:cNvPr>
          <p:cNvSpPr txBox="1"/>
          <p:nvPr/>
        </p:nvSpPr>
        <p:spPr>
          <a:xfrm>
            <a:off x="5334314" y="1074509"/>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88D2D477-AFD7-B1E7-B30D-71B4C8AA699B}"/>
              </a:ext>
            </a:extLst>
          </p:cNvPr>
          <p:cNvSpPr txBox="1"/>
          <p:nvPr/>
        </p:nvSpPr>
        <p:spPr>
          <a:xfrm>
            <a:off x="1902193" y="2042223"/>
            <a:ext cx="2854409" cy="923330"/>
          </a:xfrm>
          <a:prstGeom prst="rect">
            <a:avLst/>
          </a:prstGeom>
          <a:noFill/>
        </p:spPr>
        <p:txBody>
          <a:bodyPr wrap="square" rtlCol="0">
            <a:spAutoFit/>
          </a:bodyPr>
          <a:lstStyle/>
          <a:p>
            <a:r>
              <a:rPr lang="es-ES_tradnl"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FC31B70E-457B-F9EA-10A3-447030F61804}"/>
              </a:ext>
            </a:extLst>
          </p:cNvPr>
          <p:cNvSpPr txBox="1"/>
          <p:nvPr/>
        </p:nvSpPr>
        <p:spPr>
          <a:xfrm>
            <a:off x="5379626" y="2180723"/>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51C096CA-0CB8-0020-5ED0-8C5E10C0174F}"/>
              </a:ext>
            </a:extLst>
          </p:cNvPr>
          <p:cNvSpPr txBox="1"/>
          <p:nvPr/>
        </p:nvSpPr>
        <p:spPr>
          <a:xfrm>
            <a:off x="8279347" y="12679"/>
            <a:ext cx="3701009" cy="3693319"/>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 con infantería desmontada.</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9" name="CuadroTexto 8">
            <a:extLst>
              <a:ext uri="{FF2B5EF4-FFF2-40B4-BE49-F238E27FC236}">
                <a16:creationId xmlns:a16="http://schemas.microsoft.com/office/drawing/2014/main" id="{F39523B4-A6F4-9538-97E8-E40E829A56B2}"/>
              </a:ext>
            </a:extLst>
          </p:cNvPr>
          <p:cNvSpPr txBox="1"/>
          <p:nvPr/>
        </p:nvSpPr>
        <p:spPr>
          <a:xfrm>
            <a:off x="135874" y="4563283"/>
            <a:ext cx="1698257" cy="1200329"/>
          </a:xfrm>
          <a:prstGeom prst="rect">
            <a:avLst/>
          </a:prstGeom>
          <a:noFill/>
        </p:spPr>
        <p:txBody>
          <a:bodyPr wrap="square" rtlCol="0">
            <a:spAutoFit/>
          </a:bodyPr>
          <a:lstStyle/>
          <a:p>
            <a:r>
              <a:rPr lang="es-ES_tradnl" sz="1200"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A4D4DB94-2911-901A-F4C4-D165E7CB81B4}"/>
              </a:ext>
            </a:extLst>
          </p:cNvPr>
          <p:cNvCxnSpPr/>
          <p:nvPr/>
        </p:nvCxnSpPr>
        <p:spPr>
          <a:xfrm flipH="1">
            <a:off x="5790378" y="3111747"/>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8" name="CuadroTexto 7">
            <a:extLst>
              <a:ext uri="{FF2B5EF4-FFF2-40B4-BE49-F238E27FC236}">
                <a16:creationId xmlns:a16="http://schemas.microsoft.com/office/drawing/2014/main" id="{126FD32F-7149-3ED8-D240-3EC00C12D263}"/>
              </a:ext>
            </a:extLst>
          </p:cNvPr>
          <p:cNvSpPr txBox="1"/>
          <p:nvPr/>
        </p:nvSpPr>
        <p:spPr>
          <a:xfrm>
            <a:off x="1865579" y="3702080"/>
            <a:ext cx="3701009" cy="3046988"/>
          </a:xfrm>
          <a:prstGeom prst="rect">
            <a:avLst/>
          </a:prstGeom>
          <a:noFill/>
          <a:ln w="41275">
            <a:solidFill>
              <a:srgbClr val="FF0000"/>
            </a:solidFill>
          </a:ln>
        </p:spPr>
        <p:txBody>
          <a:bodyPr wrap="square" rtlCol="0">
            <a:spAutoFit/>
          </a:bodyPr>
          <a:lstStyle/>
          <a:p>
            <a:r>
              <a:rPr lang="es-ES_tradnl" sz="1600" dirty="0"/>
              <a:t>Enlace entre observador y </a:t>
            </a:r>
            <a:r>
              <a:rPr lang="es-ES_tradnl" sz="1600" dirty="0" err="1"/>
              <a:t>plt</a:t>
            </a:r>
            <a:r>
              <a:rPr lang="es-ES_tradnl" sz="1600" dirty="0"/>
              <a:t> de 81 </a:t>
            </a:r>
            <a:r>
              <a:rPr lang="es-ES_tradnl" sz="1600" dirty="0" err="1"/>
              <a:t>mm.</a:t>
            </a:r>
            <a:endParaRPr lang="es-ES_tradnl" sz="1600" dirty="0"/>
          </a:p>
          <a:p>
            <a:endParaRPr lang="es-ES_tradnl" sz="1600" dirty="0"/>
          </a:p>
          <a:p>
            <a:r>
              <a:rPr lang="es-ES_tradnl" sz="1600" dirty="0"/>
              <a:t>Para cruzar rio requieren elementos adelantados de seguridad. Además, durante el cruce exponen fuerzas a fuego directo.</a:t>
            </a:r>
          </a:p>
          <a:p>
            <a:endParaRPr lang="es-ES_tradnl" sz="1600" dirty="0"/>
          </a:p>
          <a:p>
            <a:r>
              <a:rPr lang="es-ES_tradnl" sz="1600" dirty="0"/>
              <a:t>Para asaltar requieren aproximarse a fuerzas enemigas.</a:t>
            </a:r>
          </a:p>
          <a:p>
            <a:endParaRPr lang="es-ES_tradnl" sz="1600" dirty="0"/>
          </a:p>
          <a:p>
            <a:r>
              <a:rPr lang="es-ES_tradnl" sz="1600" dirty="0"/>
              <a:t>Para fijar requieren un alto consumo de munición </a:t>
            </a:r>
          </a:p>
        </p:txBody>
      </p:sp>
    </p:spTree>
    <p:extLst>
      <p:ext uri="{BB962C8B-B14F-4D97-AF65-F5344CB8AC3E}">
        <p14:creationId xmlns:p14="http://schemas.microsoft.com/office/powerpoint/2010/main" val="1945501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2367D6-7A32-1BE7-4692-96568DBB6DB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5E66D10-5C83-F092-E75D-A3384409573B}"/>
              </a:ext>
            </a:extLst>
          </p:cNvPr>
          <p:cNvSpPr>
            <a:spLocks noGrp="1"/>
          </p:cNvSpPr>
          <p:nvPr>
            <p:ph idx="1"/>
          </p:nvPr>
        </p:nvSpPr>
        <p:spPr>
          <a:xfrm>
            <a:off x="1871663" y="409074"/>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FEF0E4F6-5595-9E2E-11D3-C58B326E89C3}"/>
              </a:ext>
            </a:extLst>
          </p:cNvPr>
          <p:cNvSpPr txBox="1"/>
          <p:nvPr/>
        </p:nvSpPr>
        <p:spPr>
          <a:xfrm>
            <a:off x="5334314" y="1074509"/>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594FE71F-545B-93D8-08AE-A899C22E2529}"/>
              </a:ext>
            </a:extLst>
          </p:cNvPr>
          <p:cNvSpPr txBox="1"/>
          <p:nvPr/>
        </p:nvSpPr>
        <p:spPr>
          <a:xfrm>
            <a:off x="1902193" y="2042223"/>
            <a:ext cx="2854409" cy="923330"/>
          </a:xfrm>
          <a:prstGeom prst="rect">
            <a:avLst/>
          </a:prstGeom>
          <a:noFill/>
        </p:spPr>
        <p:txBody>
          <a:bodyPr wrap="square" rtlCol="0">
            <a:spAutoFit/>
          </a:bodyPr>
          <a:lstStyle/>
          <a:p>
            <a:r>
              <a:rPr lang="es-ES_tradnl"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8822E4B2-BD89-3A7B-A162-A12CA6DF8628}"/>
              </a:ext>
            </a:extLst>
          </p:cNvPr>
          <p:cNvSpPr txBox="1"/>
          <p:nvPr/>
        </p:nvSpPr>
        <p:spPr>
          <a:xfrm>
            <a:off x="5379626" y="2180723"/>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D73CE1FB-1004-E8CF-6030-FE2AA07B6DE8}"/>
              </a:ext>
            </a:extLst>
          </p:cNvPr>
          <p:cNvSpPr txBox="1"/>
          <p:nvPr/>
        </p:nvSpPr>
        <p:spPr>
          <a:xfrm>
            <a:off x="8279347" y="12679"/>
            <a:ext cx="3701009" cy="3693319"/>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 con infantería desmontada.</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9" name="CuadroTexto 8">
            <a:extLst>
              <a:ext uri="{FF2B5EF4-FFF2-40B4-BE49-F238E27FC236}">
                <a16:creationId xmlns:a16="http://schemas.microsoft.com/office/drawing/2014/main" id="{7449FF45-CD13-D2C7-D311-31156BC8548F}"/>
              </a:ext>
            </a:extLst>
          </p:cNvPr>
          <p:cNvSpPr txBox="1"/>
          <p:nvPr/>
        </p:nvSpPr>
        <p:spPr>
          <a:xfrm>
            <a:off x="135874" y="4563283"/>
            <a:ext cx="1698257" cy="1200329"/>
          </a:xfrm>
          <a:prstGeom prst="rect">
            <a:avLst/>
          </a:prstGeom>
          <a:noFill/>
        </p:spPr>
        <p:txBody>
          <a:bodyPr wrap="square" rtlCol="0">
            <a:spAutoFit/>
          </a:bodyPr>
          <a:lstStyle/>
          <a:p>
            <a:r>
              <a:rPr lang="es-ES_tradnl" sz="1200"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6F2F0B65-7E65-B9A1-8F0F-281E89279FCF}"/>
              </a:ext>
            </a:extLst>
          </p:cNvPr>
          <p:cNvCxnSpPr/>
          <p:nvPr/>
        </p:nvCxnSpPr>
        <p:spPr>
          <a:xfrm flipH="1">
            <a:off x="5790378" y="3111747"/>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Conector recto de flecha 9">
            <a:extLst>
              <a:ext uri="{FF2B5EF4-FFF2-40B4-BE49-F238E27FC236}">
                <a16:creationId xmlns:a16="http://schemas.microsoft.com/office/drawing/2014/main" id="{F8841481-6AA6-34B1-BD87-33B35880E357}"/>
              </a:ext>
            </a:extLst>
          </p:cNvPr>
          <p:cNvCxnSpPr>
            <a:cxnSpLocks/>
          </p:cNvCxnSpPr>
          <p:nvPr/>
        </p:nvCxnSpPr>
        <p:spPr>
          <a:xfrm>
            <a:off x="5776585" y="5036852"/>
            <a:ext cx="224377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CuadroTexto 13">
            <a:extLst>
              <a:ext uri="{FF2B5EF4-FFF2-40B4-BE49-F238E27FC236}">
                <a16:creationId xmlns:a16="http://schemas.microsoft.com/office/drawing/2014/main" id="{A034C917-887A-43D1-FADD-7A2812EBBDC0}"/>
              </a:ext>
            </a:extLst>
          </p:cNvPr>
          <p:cNvSpPr txBox="1"/>
          <p:nvPr/>
        </p:nvSpPr>
        <p:spPr>
          <a:xfrm>
            <a:off x="8148903" y="4409966"/>
            <a:ext cx="3907223" cy="1631216"/>
          </a:xfrm>
          <a:prstGeom prst="rect">
            <a:avLst/>
          </a:prstGeom>
          <a:noFill/>
        </p:spPr>
        <p:txBody>
          <a:bodyPr wrap="square" rtlCol="0">
            <a:spAutoFit/>
          </a:bodyPr>
          <a:lstStyle/>
          <a:p>
            <a:pPr algn="just"/>
            <a:r>
              <a:rPr lang="es-ES_tradnl" sz="2000" dirty="0"/>
              <a:t>En base a estos requerimientos críticos ¿Cuál puedo explotar (vulnerabilidad)?  ¿Cuál le afecta directamente al COG (Vulnerabilidad crítica)</a:t>
            </a:r>
          </a:p>
        </p:txBody>
      </p:sp>
      <p:sp>
        <p:nvSpPr>
          <p:cNvPr id="4" name="CuadroTexto 3">
            <a:extLst>
              <a:ext uri="{FF2B5EF4-FFF2-40B4-BE49-F238E27FC236}">
                <a16:creationId xmlns:a16="http://schemas.microsoft.com/office/drawing/2014/main" id="{F78CABAC-F26A-96A4-5AA2-0F89846EEA9F}"/>
              </a:ext>
            </a:extLst>
          </p:cNvPr>
          <p:cNvSpPr txBox="1"/>
          <p:nvPr/>
        </p:nvSpPr>
        <p:spPr>
          <a:xfrm>
            <a:off x="1865579" y="3702080"/>
            <a:ext cx="3701009" cy="3046988"/>
          </a:xfrm>
          <a:prstGeom prst="rect">
            <a:avLst/>
          </a:prstGeom>
          <a:noFill/>
          <a:ln w="41275">
            <a:solidFill>
              <a:srgbClr val="FF0000"/>
            </a:solidFill>
          </a:ln>
        </p:spPr>
        <p:txBody>
          <a:bodyPr wrap="square" rtlCol="0">
            <a:spAutoFit/>
          </a:bodyPr>
          <a:lstStyle/>
          <a:p>
            <a:r>
              <a:rPr lang="es-ES_tradnl" sz="1600" dirty="0"/>
              <a:t>Enlace entre observador y </a:t>
            </a:r>
            <a:r>
              <a:rPr lang="es-ES_tradnl" sz="1600" dirty="0" err="1"/>
              <a:t>plt</a:t>
            </a:r>
            <a:r>
              <a:rPr lang="es-ES_tradnl" sz="1600" dirty="0"/>
              <a:t> de 81 </a:t>
            </a:r>
            <a:r>
              <a:rPr lang="es-ES_tradnl" sz="1600" dirty="0" err="1"/>
              <a:t>mm.</a:t>
            </a:r>
            <a:endParaRPr lang="es-ES_tradnl" sz="1600" dirty="0"/>
          </a:p>
          <a:p>
            <a:endParaRPr lang="es-ES_tradnl" sz="1600" dirty="0"/>
          </a:p>
          <a:p>
            <a:r>
              <a:rPr lang="es-ES_tradnl" sz="1600" dirty="0"/>
              <a:t>Para cruzar rio requieren elementos adelantados de seguridad. Además durante el cruce exponen fuerzas a fuego directo.</a:t>
            </a:r>
          </a:p>
          <a:p>
            <a:endParaRPr lang="es-ES_tradnl" sz="1600" dirty="0"/>
          </a:p>
          <a:p>
            <a:r>
              <a:rPr lang="es-ES_tradnl" sz="1600" dirty="0"/>
              <a:t>Para asaltar requieren aproximarse a fuerzas enemigas.</a:t>
            </a:r>
          </a:p>
          <a:p>
            <a:endParaRPr lang="es-ES_tradnl" sz="1600" dirty="0"/>
          </a:p>
          <a:p>
            <a:r>
              <a:rPr lang="es-ES_tradnl" sz="1600" dirty="0"/>
              <a:t>Para fijar requieren un alto consumo de munición </a:t>
            </a:r>
          </a:p>
        </p:txBody>
      </p:sp>
    </p:spTree>
    <p:extLst>
      <p:ext uri="{BB962C8B-B14F-4D97-AF65-F5344CB8AC3E}">
        <p14:creationId xmlns:p14="http://schemas.microsoft.com/office/powerpoint/2010/main" val="339041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5F902-355C-1ABA-4BE5-1A48FBE241B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587B8FF-4773-D707-58B7-62494229ECAD}"/>
              </a:ext>
            </a:extLst>
          </p:cNvPr>
          <p:cNvSpPr>
            <a:spLocks noGrp="1"/>
          </p:cNvSpPr>
          <p:nvPr>
            <p:ph idx="1"/>
          </p:nvPr>
        </p:nvSpPr>
        <p:spPr>
          <a:xfrm>
            <a:off x="1871663" y="409074"/>
            <a:ext cx="9382124" cy="5943599"/>
          </a:xfrm>
        </p:spPr>
        <p:txBody>
          <a:bodyPr anchor="t">
            <a:normAutofit/>
          </a:bodyPr>
          <a:lstStyle/>
          <a:p>
            <a:pPr marL="0" indent="0">
              <a:buNone/>
            </a:pPr>
            <a:endParaRPr lang="es-ES_tradnl" b="1" dirty="0"/>
          </a:p>
          <a:p>
            <a:pPr marL="0" indent="0">
              <a:buNone/>
            </a:pPr>
            <a:endParaRPr lang="es-ES_tradnl" b="1" dirty="0"/>
          </a:p>
        </p:txBody>
      </p:sp>
      <p:sp>
        <p:nvSpPr>
          <p:cNvPr id="4" name="CuadroTexto 3">
            <a:extLst>
              <a:ext uri="{FF2B5EF4-FFF2-40B4-BE49-F238E27FC236}">
                <a16:creationId xmlns:a16="http://schemas.microsoft.com/office/drawing/2014/main" id="{3FD82CCF-8D65-F2C6-ECD8-9CB5DCE002F4}"/>
              </a:ext>
            </a:extLst>
          </p:cNvPr>
          <p:cNvSpPr txBox="1"/>
          <p:nvPr/>
        </p:nvSpPr>
        <p:spPr>
          <a:xfrm>
            <a:off x="452342" y="2180723"/>
            <a:ext cx="184731" cy="1862048"/>
          </a:xfrm>
          <a:prstGeom prst="rect">
            <a:avLst/>
          </a:prstGeom>
          <a:noFill/>
        </p:spPr>
        <p:txBody>
          <a:bodyPr wrap="none" rtlCol="0">
            <a:spAutoFit/>
          </a:bodyPr>
          <a:lstStyle/>
          <a:p>
            <a:endParaRPr lang="es-ES_tradnl" sz="11500" b="1" dirty="0"/>
          </a:p>
        </p:txBody>
      </p:sp>
      <p:sp>
        <p:nvSpPr>
          <p:cNvPr id="2" name="CuadroTexto 1">
            <a:extLst>
              <a:ext uri="{FF2B5EF4-FFF2-40B4-BE49-F238E27FC236}">
                <a16:creationId xmlns:a16="http://schemas.microsoft.com/office/drawing/2014/main" id="{5B463C9B-E749-AAD6-DDB5-515B42FEFA40}"/>
              </a:ext>
            </a:extLst>
          </p:cNvPr>
          <p:cNvSpPr txBox="1"/>
          <p:nvPr/>
        </p:nvSpPr>
        <p:spPr>
          <a:xfrm>
            <a:off x="5334314" y="1074509"/>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449DD407-A0F3-AF83-57F8-E21BB8097AA9}"/>
              </a:ext>
            </a:extLst>
          </p:cNvPr>
          <p:cNvSpPr txBox="1"/>
          <p:nvPr/>
        </p:nvSpPr>
        <p:spPr>
          <a:xfrm>
            <a:off x="1902193" y="2042223"/>
            <a:ext cx="2854409" cy="1015663"/>
          </a:xfrm>
          <a:prstGeom prst="rect">
            <a:avLst/>
          </a:prstGeom>
          <a:noFill/>
        </p:spPr>
        <p:txBody>
          <a:bodyPr wrap="square" rtlCol="0">
            <a:spAutoFit/>
          </a:bodyPr>
          <a:lstStyle/>
          <a:p>
            <a:r>
              <a:rPr lang="es-ES_tradnl" sz="2400"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6FE3E56E-4673-ABA7-F60E-ACD72161366B}"/>
              </a:ext>
            </a:extLst>
          </p:cNvPr>
          <p:cNvSpPr txBox="1"/>
          <p:nvPr/>
        </p:nvSpPr>
        <p:spPr>
          <a:xfrm>
            <a:off x="5379626" y="2180723"/>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1D218DD1-5EDF-7B2B-4B5E-730F245DFFFF}"/>
              </a:ext>
            </a:extLst>
          </p:cNvPr>
          <p:cNvSpPr txBox="1"/>
          <p:nvPr/>
        </p:nvSpPr>
        <p:spPr>
          <a:xfrm>
            <a:off x="8234035" y="168501"/>
            <a:ext cx="3701009" cy="1615827"/>
          </a:xfrm>
          <a:prstGeom prst="rect">
            <a:avLst/>
          </a:prstGeom>
          <a:noFill/>
          <a:ln w="41275">
            <a:solidFill>
              <a:srgbClr val="FF0000"/>
            </a:solidFill>
          </a:ln>
        </p:spPr>
        <p:txBody>
          <a:bodyPr wrap="square" rtlCol="0">
            <a:spAutoFit/>
          </a:bodyPr>
          <a:lstStyle/>
          <a:p>
            <a:r>
              <a:rPr lang="es-ES_tradnl" sz="1100" dirty="0"/>
              <a:t>Capacidad de conducir fuegos de mortero de 81 </a:t>
            </a:r>
            <a:r>
              <a:rPr lang="es-ES_tradnl" sz="1100" dirty="0" err="1"/>
              <a:t>mm.</a:t>
            </a:r>
            <a:endParaRPr lang="es-ES_tradnl" sz="1100" dirty="0"/>
          </a:p>
          <a:p>
            <a:endParaRPr lang="es-ES_tradnl" sz="1100" dirty="0"/>
          </a:p>
          <a:p>
            <a:r>
              <a:rPr lang="es-ES_tradnl" sz="1100" dirty="0"/>
              <a:t>Maniobrabilidad para cruzar espacio semi restringidos con infantería desmontada.</a:t>
            </a:r>
          </a:p>
          <a:p>
            <a:endParaRPr lang="es-ES_tradnl" sz="1100" dirty="0"/>
          </a:p>
          <a:p>
            <a:r>
              <a:rPr lang="es-ES_tradnl" sz="1100" dirty="0"/>
              <a:t>Capacidad de asaltar posiciones protegidas.</a:t>
            </a:r>
          </a:p>
          <a:p>
            <a:endParaRPr lang="es-ES_tradnl" sz="1100" dirty="0"/>
          </a:p>
          <a:p>
            <a:r>
              <a:rPr lang="es-ES_tradnl" sz="1100" dirty="0"/>
              <a:t>Capacidad de fijar fuerzas enemigas empleado armas automáticas livianas y medianas.</a:t>
            </a:r>
          </a:p>
        </p:txBody>
      </p:sp>
      <p:sp>
        <p:nvSpPr>
          <p:cNvPr id="9" name="CuadroTexto 8">
            <a:extLst>
              <a:ext uri="{FF2B5EF4-FFF2-40B4-BE49-F238E27FC236}">
                <a16:creationId xmlns:a16="http://schemas.microsoft.com/office/drawing/2014/main" id="{6DBFC77F-2769-99DE-257C-7CA1C10B37F4}"/>
              </a:ext>
            </a:extLst>
          </p:cNvPr>
          <p:cNvSpPr txBox="1"/>
          <p:nvPr/>
        </p:nvSpPr>
        <p:spPr>
          <a:xfrm>
            <a:off x="135874" y="4563283"/>
            <a:ext cx="1698257" cy="1200329"/>
          </a:xfrm>
          <a:prstGeom prst="rect">
            <a:avLst/>
          </a:prstGeom>
          <a:noFill/>
        </p:spPr>
        <p:txBody>
          <a:bodyPr wrap="square" rtlCol="0">
            <a:spAutoFit/>
          </a:bodyPr>
          <a:lstStyle/>
          <a:p>
            <a:r>
              <a:rPr lang="es-ES_tradnl" sz="1200"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3D15230E-4855-899F-3AFE-3818181ABBCE}"/>
              </a:ext>
            </a:extLst>
          </p:cNvPr>
          <p:cNvCxnSpPr/>
          <p:nvPr/>
        </p:nvCxnSpPr>
        <p:spPr>
          <a:xfrm flipH="1">
            <a:off x="5790378" y="3111747"/>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Conector recto de flecha 9">
            <a:extLst>
              <a:ext uri="{FF2B5EF4-FFF2-40B4-BE49-F238E27FC236}">
                <a16:creationId xmlns:a16="http://schemas.microsoft.com/office/drawing/2014/main" id="{B54DBE86-53F7-66CD-0A07-562B4D68CA32}"/>
              </a:ext>
            </a:extLst>
          </p:cNvPr>
          <p:cNvCxnSpPr>
            <a:cxnSpLocks/>
          </p:cNvCxnSpPr>
          <p:nvPr/>
        </p:nvCxnSpPr>
        <p:spPr>
          <a:xfrm>
            <a:off x="5776585" y="5036852"/>
            <a:ext cx="224377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Conector recto de flecha 12">
            <a:extLst>
              <a:ext uri="{FF2B5EF4-FFF2-40B4-BE49-F238E27FC236}">
                <a16:creationId xmlns:a16="http://schemas.microsoft.com/office/drawing/2014/main" id="{FAB780FD-1A28-7990-8733-9DC012EEECEE}"/>
              </a:ext>
            </a:extLst>
          </p:cNvPr>
          <p:cNvCxnSpPr>
            <a:cxnSpLocks/>
          </p:cNvCxnSpPr>
          <p:nvPr/>
        </p:nvCxnSpPr>
        <p:spPr>
          <a:xfrm flipH="1" flipV="1">
            <a:off x="4688250" y="2820104"/>
            <a:ext cx="3438949" cy="204776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CuadroTexto 11">
            <a:extLst>
              <a:ext uri="{FF2B5EF4-FFF2-40B4-BE49-F238E27FC236}">
                <a16:creationId xmlns:a16="http://schemas.microsoft.com/office/drawing/2014/main" id="{18CD7521-CEFC-CF82-95D4-C3645C72CE59}"/>
              </a:ext>
            </a:extLst>
          </p:cNvPr>
          <p:cNvSpPr txBox="1"/>
          <p:nvPr/>
        </p:nvSpPr>
        <p:spPr>
          <a:xfrm>
            <a:off x="6144300" y="1900661"/>
            <a:ext cx="5893905" cy="3970318"/>
          </a:xfrm>
          <a:prstGeom prst="rect">
            <a:avLst/>
          </a:prstGeom>
          <a:solidFill>
            <a:schemeClr val="bg1"/>
          </a:solidFill>
          <a:ln w="41275">
            <a:solidFill>
              <a:srgbClr val="FF0000"/>
            </a:solidFill>
          </a:ln>
        </p:spPr>
        <p:txBody>
          <a:bodyPr wrap="square" rtlCol="0">
            <a:spAutoFit/>
          </a:bodyPr>
          <a:lstStyle/>
          <a:p>
            <a:r>
              <a:rPr lang="es-ES_tradnl" b="1" dirty="0"/>
              <a:t>Estas vulnerabilidades deben ser explotables con mis capacidades o las que me puedan asignar:</a:t>
            </a:r>
          </a:p>
          <a:p>
            <a:endParaRPr lang="es-ES_tradnl" b="1" dirty="0"/>
          </a:p>
          <a:p>
            <a:endParaRPr lang="es-ES_tradnl" dirty="0"/>
          </a:p>
          <a:p>
            <a:r>
              <a:rPr lang="es-ES_tradnl" dirty="0"/>
              <a:t>Durante cruce de rio exponen fuerzas a fuego directo de infantería (vulnerabilidad crítica).</a:t>
            </a:r>
          </a:p>
          <a:p>
            <a:endParaRPr lang="es-ES_tradnl" dirty="0"/>
          </a:p>
          <a:p>
            <a:r>
              <a:rPr lang="es-ES_tradnl" dirty="0"/>
              <a:t>Enemigo no cuenta con blindaje mediano para aproximarse a posiciones propias (vulnerabilidad critica)</a:t>
            </a:r>
          </a:p>
          <a:p>
            <a:endParaRPr lang="es-ES_tradnl" dirty="0"/>
          </a:p>
          <a:p>
            <a:r>
              <a:rPr lang="es-ES_tradnl" dirty="0"/>
              <a:t>Autonomía limitada para sostener acciones de alto consumo de munición, dependiente de tren logístico (vulnerabilidad). </a:t>
            </a:r>
          </a:p>
          <a:p>
            <a:endParaRPr lang="es-ES_tradnl" dirty="0"/>
          </a:p>
        </p:txBody>
      </p:sp>
      <p:sp>
        <p:nvSpPr>
          <p:cNvPr id="17" name="CuadroTexto 16">
            <a:extLst>
              <a:ext uri="{FF2B5EF4-FFF2-40B4-BE49-F238E27FC236}">
                <a16:creationId xmlns:a16="http://schemas.microsoft.com/office/drawing/2014/main" id="{D0AEC425-3AD0-AADB-E39C-9D8957CEB1F2}"/>
              </a:ext>
            </a:extLst>
          </p:cNvPr>
          <p:cNvSpPr txBox="1"/>
          <p:nvPr/>
        </p:nvSpPr>
        <p:spPr>
          <a:xfrm>
            <a:off x="2905412" y="2248448"/>
            <a:ext cx="1500283" cy="369332"/>
          </a:xfrm>
          <a:prstGeom prst="rect">
            <a:avLst/>
          </a:prstGeom>
          <a:noFill/>
          <a:ln w="41275">
            <a:solidFill>
              <a:srgbClr val="FF0000"/>
            </a:solidFill>
          </a:ln>
        </p:spPr>
        <p:txBody>
          <a:bodyPr wrap="none" rtlCol="0">
            <a:spAutoFit/>
          </a:bodyPr>
          <a:lstStyle/>
          <a:p>
            <a:pPr algn="ctr"/>
            <a:r>
              <a:rPr lang="es-ES_tradnl" dirty="0"/>
              <a:t>Degradación </a:t>
            </a:r>
          </a:p>
        </p:txBody>
      </p:sp>
      <p:sp>
        <p:nvSpPr>
          <p:cNvPr id="14" name="CuadroTexto 13">
            <a:extLst>
              <a:ext uri="{FF2B5EF4-FFF2-40B4-BE49-F238E27FC236}">
                <a16:creationId xmlns:a16="http://schemas.microsoft.com/office/drawing/2014/main" id="{3CE65C65-0468-7A0C-5DE0-3B8316FC838A}"/>
              </a:ext>
            </a:extLst>
          </p:cNvPr>
          <p:cNvSpPr txBox="1"/>
          <p:nvPr/>
        </p:nvSpPr>
        <p:spPr>
          <a:xfrm>
            <a:off x="1865579" y="3702080"/>
            <a:ext cx="3701009" cy="3046988"/>
          </a:xfrm>
          <a:prstGeom prst="rect">
            <a:avLst/>
          </a:prstGeom>
          <a:noFill/>
          <a:ln w="41275">
            <a:solidFill>
              <a:srgbClr val="FF0000"/>
            </a:solidFill>
          </a:ln>
        </p:spPr>
        <p:txBody>
          <a:bodyPr wrap="square" rtlCol="0">
            <a:spAutoFit/>
          </a:bodyPr>
          <a:lstStyle/>
          <a:p>
            <a:r>
              <a:rPr lang="es-ES_tradnl" sz="1600" dirty="0"/>
              <a:t>Enlace entre observador y </a:t>
            </a:r>
            <a:r>
              <a:rPr lang="es-ES_tradnl" sz="1600" dirty="0" err="1"/>
              <a:t>plt</a:t>
            </a:r>
            <a:r>
              <a:rPr lang="es-ES_tradnl" sz="1600" dirty="0"/>
              <a:t> de 81 </a:t>
            </a:r>
            <a:r>
              <a:rPr lang="es-ES_tradnl" sz="1600" dirty="0" err="1"/>
              <a:t>mm.</a:t>
            </a:r>
            <a:endParaRPr lang="es-ES_tradnl" sz="1600" dirty="0"/>
          </a:p>
          <a:p>
            <a:endParaRPr lang="es-ES_tradnl" sz="1600" dirty="0"/>
          </a:p>
          <a:p>
            <a:r>
              <a:rPr lang="es-ES_tradnl" sz="1600" dirty="0"/>
              <a:t>Para cruzar rio requieren elementos adelantados de seguridad. Además, durante el cruce exponen fuerzas a fuego directo.</a:t>
            </a:r>
          </a:p>
          <a:p>
            <a:endParaRPr lang="es-ES_tradnl" sz="1600" dirty="0"/>
          </a:p>
          <a:p>
            <a:r>
              <a:rPr lang="es-ES_tradnl" sz="1600" dirty="0"/>
              <a:t>Para asaltar requieren aproximarse a fuerzas enemigas.</a:t>
            </a:r>
          </a:p>
          <a:p>
            <a:endParaRPr lang="es-ES_tradnl" sz="1600" dirty="0"/>
          </a:p>
          <a:p>
            <a:r>
              <a:rPr lang="es-ES_tradnl" sz="1600" dirty="0"/>
              <a:t>Para fijar requieren un alto consumo de munición </a:t>
            </a:r>
          </a:p>
        </p:txBody>
      </p:sp>
    </p:spTree>
    <p:extLst>
      <p:ext uri="{BB962C8B-B14F-4D97-AF65-F5344CB8AC3E}">
        <p14:creationId xmlns:p14="http://schemas.microsoft.com/office/powerpoint/2010/main" val="54868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C137650-19E7-499D-3BB8-C0835CF56C6A}"/>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4487D49-F2E4-207A-59A0-456A2DEFB644}"/>
              </a:ext>
            </a:extLst>
          </p:cNvPr>
          <p:cNvSpPr>
            <a:spLocks noGrp="1"/>
          </p:cNvSpPr>
          <p:nvPr>
            <p:ph idx="1"/>
          </p:nvPr>
        </p:nvSpPr>
        <p:spPr>
          <a:xfrm>
            <a:off x="1404938" y="2844109"/>
            <a:ext cx="9382124" cy="1445741"/>
          </a:xfrm>
        </p:spPr>
        <p:txBody>
          <a:bodyPr anchor="t">
            <a:normAutofit/>
          </a:bodyPr>
          <a:lstStyle/>
          <a:p>
            <a:pPr marL="0" indent="0">
              <a:buNone/>
            </a:pPr>
            <a:r>
              <a:rPr lang="es-ES_tradnl" b="1" dirty="0"/>
              <a:t>Una forma de pensar en el centro de gravedad a nivel táctico es preguntarse ¿Qué actor  le permite cumplir su tarea esencial?</a:t>
            </a:r>
          </a:p>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A28F12DD-57AC-209F-9B6A-388C1B23EC32}"/>
              </a:ext>
            </a:extLst>
          </p:cNvPr>
          <p:cNvSpPr txBox="1"/>
          <p:nvPr/>
        </p:nvSpPr>
        <p:spPr>
          <a:xfrm>
            <a:off x="6262687" y="2326917"/>
            <a:ext cx="2686050" cy="1569660"/>
          </a:xfrm>
          <a:prstGeom prst="rect">
            <a:avLst/>
          </a:prstGeom>
          <a:noFill/>
        </p:spPr>
        <p:txBody>
          <a:bodyPr wrap="square" rtlCol="0">
            <a:spAutoFit/>
          </a:bodyPr>
          <a:lstStyle/>
          <a:p>
            <a:r>
              <a:rPr lang="es-ES_tradnl" sz="9600" b="1" dirty="0"/>
              <a:t> </a:t>
            </a:r>
          </a:p>
        </p:txBody>
      </p:sp>
    </p:spTree>
    <p:extLst>
      <p:ext uri="{BB962C8B-B14F-4D97-AF65-F5344CB8AC3E}">
        <p14:creationId xmlns:p14="http://schemas.microsoft.com/office/powerpoint/2010/main" val="36428115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D5E19-2C8F-CEC1-8AC4-452BBCB109DA}"/>
            </a:ext>
          </a:extLst>
        </p:cNvPr>
        <p:cNvGrpSpPr/>
        <p:nvPr/>
      </p:nvGrpSpPr>
      <p:grpSpPr>
        <a:xfrm>
          <a:off x="0" y="0"/>
          <a:ext cx="0" cy="0"/>
          <a:chOff x="0" y="0"/>
          <a:chExt cx="0" cy="0"/>
        </a:xfrm>
      </p:grpSpPr>
      <p:sp>
        <p:nvSpPr>
          <p:cNvPr id="16" name="Marcador de contenido 2">
            <a:extLst>
              <a:ext uri="{FF2B5EF4-FFF2-40B4-BE49-F238E27FC236}">
                <a16:creationId xmlns:a16="http://schemas.microsoft.com/office/drawing/2014/main" id="{EE41036A-8B68-53B3-D3D7-CEE553A08918}"/>
              </a:ext>
            </a:extLst>
          </p:cNvPr>
          <p:cNvSpPr>
            <a:spLocks noGrp="1"/>
          </p:cNvSpPr>
          <p:nvPr>
            <p:ph idx="1"/>
          </p:nvPr>
        </p:nvSpPr>
        <p:spPr>
          <a:xfrm>
            <a:off x="2571749" y="0"/>
            <a:ext cx="9458325" cy="4929188"/>
          </a:xfrm>
        </p:spPr>
        <p:txBody>
          <a:bodyPr anchor="t">
            <a:noAutofit/>
          </a:bodyPr>
          <a:lstStyle/>
          <a:p>
            <a:pPr marL="0" indent="0">
              <a:buNone/>
            </a:pPr>
            <a:r>
              <a:rPr lang="es-ES_tradnl" sz="2400" b="1" dirty="0"/>
              <a:t>Con esta información nace mi COA. A este proceso inicial le llamamos plan de explotación. </a:t>
            </a:r>
            <a:r>
              <a:rPr lang="es-ES_tradnl" sz="2400" b="1" dirty="0">
                <a:solidFill>
                  <a:srgbClr val="FF0000"/>
                </a:solidFill>
              </a:rPr>
              <a:t>Explotamos vulnerabilidades identificadas.</a:t>
            </a:r>
            <a:endParaRPr lang="es-ES_tradnl" sz="1800" b="1" dirty="0"/>
          </a:p>
          <a:p>
            <a:pPr marL="0" indent="0">
              <a:buNone/>
            </a:pPr>
            <a:r>
              <a:rPr lang="es-ES_tradnl" sz="1800" dirty="0"/>
              <a:t>Supongamos que nuestra compañía, además de las capacidades normales, cuenta con 1 PLT de LAV III, 1 PLT de KLVT. </a:t>
            </a:r>
            <a:r>
              <a:rPr lang="es-ES_tradnl" sz="1800" b="1" dirty="0"/>
              <a:t>¿Cuál podría ser mi plan de explotación?</a:t>
            </a:r>
          </a:p>
          <a:p>
            <a:pPr marL="342900" indent="-342900">
              <a:buFont typeface="+mj-lt"/>
              <a:buAutoNum type="arabicPeriod"/>
            </a:pPr>
            <a:r>
              <a:rPr lang="es-ES_tradnl" sz="1800" b="1" dirty="0"/>
              <a:t>Entiendo que cuando activen al enemigo se moverá rápido al puente en vehículos. Voy a defender en forma agresiva. En el área de seguridad voy a explotar </a:t>
            </a:r>
            <a:r>
              <a:rPr lang="es-ES_tradnl" sz="1800" b="1" u="sng" dirty="0">
                <a:solidFill>
                  <a:srgbClr val="FF0000"/>
                </a:solidFill>
              </a:rPr>
              <a:t>su poca capacidad de blindaje</a:t>
            </a:r>
            <a:r>
              <a:rPr lang="es-ES_tradnl" sz="1800" b="1" dirty="0">
                <a:solidFill>
                  <a:srgbClr val="FF0000"/>
                </a:solidFill>
              </a:rPr>
              <a:t> </a:t>
            </a:r>
            <a:r>
              <a:rPr lang="es-ES_tradnl" sz="1800" b="1" dirty="0"/>
              <a:t>mediante emboscadas en avenidas de aproximación conducentes al puente.</a:t>
            </a:r>
          </a:p>
          <a:p>
            <a:pPr marL="342900" indent="-342900">
              <a:buFont typeface="+mj-lt"/>
              <a:buAutoNum type="arabicPeriod"/>
            </a:pPr>
            <a:endParaRPr lang="es-ES_tradnl" sz="1800" b="1" dirty="0"/>
          </a:p>
          <a:p>
            <a:pPr marL="342900" indent="-342900">
              <a:buFont typeface="+mj-lt"/>
              <a:buAutoNum type="arabicPeriod"/>
            </a:pPr>
            <a:r>
              <a:rPr lang="es-ES_tradnl" sz="1800" b="1" dirty="0"/>
              <a:t>En el área de la defensa, voy a integrar las capacidades mecanizadas y fuegos para bloquear el avance enemigo. Voy a poner concertina en el puente y escombros para integrar obstáculos y fuegos. Creo que con esto el enemigo no podrá asaltar nuestra posición, </a:t>
            </a:r>
            <a:r>
              <a:rPr lang="es-ES_tradnl" sz="1800" b="1" u="sng" dirty="0">
                <a:solidFill>
                  <a:srgbClr val="FF0000"/>
                </a:solidFill>
              </a:rPr>
              <a:t>dada su vulnerabilidad a fuego directo e indirecto.</a:t>
            </a:r>
          </a:p>
          <a:p>
            <a:pPr marL="342900" indent="-342900">
              <a:buFont typeface="+mj-lt"/>
              <a:buAutoNum type="arabicPeriod"/>
            </a:pPr>
            <a:endParaRPr lang="es-ES_tradnl" sz="1800" b="1" dirty="0"/>
          </a:p>
          <a:p>
            <a:pPr marL="342900" indent="-342900">
              <a:buFont typeface="+mj-lt"/>
              <a:buAutoNum type="arabicPeriod"/>
            </a:pPr>
            <a:r>
              <a:rPr lang="es-ES_tradnl" sz="1800" b="1" dirty="0"/>
              <a:t>En la retaguardia voy a crear un esfuerzo móvil, entiendo que el enemigo buscara otras rutas para cruzar el puente. Con ellos pretendo detectar intentos de cruzada y </a:t>
            </a:r>
            <a:r>
              <a:rPr lang="es-ES_tradnl" sz="1800" b="1" u="sng" dirty="0">
                <a:solidFill>
                  <a:srgbClr val="FF0000"/>
                </a:solidFill>
              </a:rPr>
              <a:t>atacarlos por fuego en su fase más vulnerable.</a:t>
            </a:r>
          </a:p>
          <a:p>
            <a:pPr marL="342900" indent="-342900">
              <a:buFont typeface="+mj-lt"/>
              <a:buAutoNum type="arabicPeriod"/>
            </a:pPr>
            <a:endParaRPr lang="es-ES_tradnl" sz="1800" b="1" dirty="0">
              <a:solidFill>
                <a:srgbClr val="FF0000"/>
              </a:solidFill>
            </a:endParaRPr>
          </a:p>
          <a:p>
            <a:pPr marL="342900" indent="-342900">
              <a:buFont typeface="+mj-lt"/>
              <a:buAutoNum type="arabicPeriod"/>
            </a:pPr>
            <a:r>
              <a:rPr lang="es-ES_tradnl" sz="1800" b="1" dirty="0"/>
              <a:t>Voy a mantener una pequeña reserva, en caso se produzcan filtraciones que no pueda controlar.</a:t>
            </a:r>
          </a:p>
          <a:p>
            <a:pPr marL="0" indent="0">
              <a:buNone/>
            </a:pPr>
            <a:endParaRPr lang="es-ES_tradnl" sz="1800" b="1" dirty="0"/>
          </a:p>
          <a:p>
            <a:pPr marL="0" indent="0">
              <a:buNone/>
            </a:pPr>
            <a:endParaRPr lang="es-ES_tradnl" sz="1800" dirty="0"/>
          </a:p>
        </p:txBody>
      </p:sp>
      <p:sp>
        <p:nvSpPr>
          <p:cNvPr id="2" name="CuadroTexto 1">
            <a:extLst>
              <a:ext uri="{FF2B5EF4-FFF2-40B4-BE49-F238E27FC236}">
                <a16:creationId xmlns:a16="http://schemas.microsoft.com/office/drawing/2014/main" id="{AE4B7021-40EF-7733-C145-A16411E2708E}"/>
              </a:ext>
            </a:extLst>
          </p:cNvPr>
          <p:cNvSpPr txBox="1"/>
          <p:nvPr/>
        </p:nvSpPr>
        <p:spPr>
          <a:xfrm>
            <a:off x="161926" y="3013501"/>
            <a:ext cx="2409823" cy="1200329"/>
          </a:xfrm>
          <a:prstGeom prst="rect">
            <a:avLst/>
          </a:prstGeom>
          <a:noFill/>
        </p:spPr>
        <p:txBody>
          <a:bodyPr wrap="square" rtlCol="0">
            <a:spAutoFit/>
          </a:bodyPr>
          <a:lstStyle/>
          <a:p>
            <a:r>
              <a:rPr lang="es-ES_tradnl" sz="2400" b="1" dirty="0"/>
              <a:t>PLAN DE </a:t>
            </a:r>
          </a:p>
          <a:p>
            <a:r>
              <a:rPr lang="es-ES_tradnl" sz="2400" b="1" dirty="0"/>
              <a:t>EXPLOTACIÓN</a:t>
            </a:r>
          </a:p>
          <a:p>
            <a:r>
              <a:rPr lang="es-ES_tradnl" sz="2400" b="1" dirty="0"/>
              <a:t>(D,C,R)</a:t>
            </a:r>
          </a:p>
        </p:txBody>
      </p:sp>
    </p:spTree>
    <p:extLst>
      <p:ext uri="{BB962C8B-B14F-4D97-AF65-F5344CB8AC3E}">
        <p14:creationId xmlns:p14="http://schemas.microsoft.com/office/powerpoint/2010/main" val="41278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CD7565D0-34CD-DE3B-9E30-57F9C7F2F489}"/>
              </a:ext>
            </a:extLst>
          </p:cNvPr>
          <p:cNvSpPr>
            <a:spLocks noGrp="1"/>
          </p:cNvSpPr>
          <p:nvPr>
            <p:ph idx="1"/>
          </p:nvPr>
        </p:nvSpPr>
        <p:spPr>
          <a:xfrm>
            <a:off x="655207" y="1629089"/>
            <a:ext cx="4977578" cy="3639289"/>
          </a:xfrm>
        </p:spPr>
        <p:txBody>
          <a:bodyPr anchor="ctr">
            <a:normAutofit/>
          </a:bodyPr>
          <a:lstStyle/>
          <a:p>
            <a:pPr marL="0" indent="0">
              <a:buNone/>
            </a:pPr>
            <a:r>
              <a:rPr lang="es-ES_tradnl" sz="1800" dirty="0">
                <a:solidFill>
                  <a:schemeClr val="tx2"/>
                </a:solidFill>
              </a:rPr>
              <a:t>OK, tengo mi plan de explotación…. Ahora necesito ordenarlo. Voy a crear:</a:t>
            </a:r>
          </a:p>
          <a:p>
            <a:pPr marL="514350" indent="-514350">
              <a:buFont typeface="+mj-lt"/>
              <a:buAutoNum type="arabicPeriod"/>
            </a:pPr>
            <a:r>
              <a:rPr lang="es-ES_tradnl" sz="1800" dirty="0">
                <a:solidFill>
                  <a:schemeClr val="tx2"/>
                </a:solidFill>
              </a:rPr>
              <a:t>Una organización </a:t>
            </a:r>
          </a:p>
          <a:p>
            <a:pPr marL="514350" indent="-514350">
              <a:buFont typeface="+mj-lt"/>
              <a:buAutoNum type="arabicPeriod"/>
            </a:pPr>
            <a:r>
              <a:rPr lang="es-ES_tradnl" sz="1800" dirty="0">
                <a:solidFill>
                  <a:schemeClr val="tx2"/>
                </a:solidFill>
              </a:rPr>
              <a:t>Un esquema de maniobra</a:t>
            </a:r>
          </a:p>
          <a:p>
            <a:pPr marL="514350" indent="-514350">
              <a:buFont typeface="+mj-lt"/>
              <a:buAutoNum type="arabicPeriod"/>
            </a:pPr>
            <a:r>
              <a:rPr lang="es-ES_tradnl" sz="1800" dirty="0">
                <a:solidFill>
                  <a:schemeClr val="tx2"/>
                </a:solidFill>
              </a:rPr>
              <a:t>Tareas (ojalá una por elemento)</a:t>
            </a:r>
          </a:p>
          <a:p>
            <a:pPr marL="514350" indent="-514350">
              <a:buFont typeface="+mj-lt"/>
              <a:buAutoNum type="arabicPeriod"/>
            </a:pPr>
            <a:r>
              <a:rPr lang="es-ES_tradnl" sz="1800" dirty="0">
                <a:solidFill>
                  <a:schemeClr val="tx2"/>
                </a:solidFill>
              </a:rPr>
              <a:t>Un plan de fuego (simple) </a:t>
            </a:r>
          </a:p>
          <a:p>
            <a:pPr marL="0" indent="0">
              <a:buNone/>
            </a:pPr>
            <a:endParaRPr lang="es-ES_tradnl" sz="18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Jerarquía">
            <a:extLst>
              <a:ext uri="{FF2B5EF4-FFF2-40B4-BE49-F238E27FC236}">
                <a16:creationId xmlns:a16="http://schemas.microsoft.com/office/drawing/2014/main" id="{2563E17B-AB06-0857-C375-EE152E36E9B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4490427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8A996A-1DFB-AA1A-65D2-024C1E51D496}"/>
              </a:ext>
            </a:extLst>
          </p:cNvPr>
          <p:cNvSpPr>
            <a:spLocks noGrp="1"/>
          </p:cNvSpPr>
          <p:nvPr>
            <p:ph type="title"/>
          </p:nvPr>
        </p:nvSpPr>
        <p:spPr>
          <a:xfrm>
            <a:off x="-1" y="94455"/>
            <a:ext cx="12099235" cy="1325563"/>
          </a:xfrm>
        </p:spPr>
        <p:txBody>
          <a:bodyPr>
            <a:normAutofit/>
          </a:bodyPr>
          <a:lstStyle/>
          <a:p>
            <a:r>
              <a:rPr lang="es-ES_tradnl" sz="2800" dirty="0">
                <a:latin typeface="+mn-lt"/>
                <a:ea typeface="+mn-ea"/>
                <a:cs typeface="+mn-cs"/>
              </a:rPr>
              <a:t>CONCEPTOS CLAVES: ESFUERZO PRINCIPAL</a:t>
            </a:r>
          </a:p>
        </p:txBody>
      </p:sp>
      <p:sp>
        <p:nvSpPr>
          <p:cNvPr id="14" name="CuadroTexto 13">
            <a:extLst>
              <a:ext uri="{FF2B5EF4-FFF2-40B4-BE49-F238E27FC236}">
                <a16:creationId xmlns:a16="http://schemas.microsoft.com/office/drawing/2014/main" id="{A7CB7735-D947-C0A2-295A-04B4D40BD202}"/>
              </a:ext>
            </a:extLst>
          </p:cNvPr>
          <p:cNvSpPr txBox="1"/>
          <p:nvPr/>
        </p:nvSpPr>
        <p:spPr>
          <a:xfrm>
            <a:off x="543339" y="2141277"/>
            <a:ext cx="726481" cy="523220"/>
          </a:xfrm>
          <a:prstGeom prst="rect">
            <a:avLst/>
          </a:prstGeom>
          <a:noFill/>
        </p:spPr>
        <p:txBody>
          <a:bodyPr wrap="none" rtlCol="0">
            <a:spAutoFit/>
          </a:bodyPr>
          <a:lstStyle/>
          <a:p>
            <a:r>
              <a:rPr lang="es-ES_tradnl" sz="2800" dirty="0"/>
              <a:t>ME</a:t>
            </a:r>
            <a:r>
              <a:rPr lang="es-ES_tradnl" dirty="0">
                <a:latin typeface="Bauhaus 93"/>
              </a:rPr>
              <a:t> </a:t>
            </a:r>
          </a:p>
        </p:txBody>
      </p:sp>
      <p:sp>
        <p:nvSpPr>
          <p:cNvPr id="3" name="CuadroTexto 2">
            <a:extLst>
              <a:ext uri="{FF2B5EF4-FFF2-40B4-BE49-F238E27FC236}">
                <a16:creationId xmlns:a16="http://schemas.microsoft.com/office/drawing/2014/main" id="{CDF52790-BFC7-B144-FAE0-35FCF7888D2D}"/>
              </a:ext>
            </a:extLst>
          </p:cNvPr>
          <p:cNvSpPr txBox="1"/>
          <p:nvPr/>
        </p:nvSpPr>
        <p:spPr>
          <a:xfrm>
            <a:off x="1988765" y="1978309"/>
            <a:ext cx="9659896" cy="870366"/>
          </a:xfrm>
          <a:prstGeom prst="rect">
            <a:avLst/>
          </a:prstGeom>
          <a:noFill/>
        </p:spPr>
        <p:txBody>
          <a:bodyPr wrap="square" rtlCol="0">
            <a:spAutoFit/>
          </a:bodyPr>
          <a:lstStyle/>
          <a:p>
            <a:pPr>
              <a:lnSpc>
                <a:spcPct val="90000"/>
              </a:lnSpc>
              <a:spcBef>
                <a:spcPts val="1000"/>
              </a:spcBef>
            </a:pPr>
            <a:r>
              <a:rPr lang="es-ES_tradnl" sz="2800" dirty="0"/>
              <a:t>Organización que normalmente ejecutará las acciones claves para dar cumplimiento a la misión (tarea esencial)</a:t>
            </a:r>
          </a:p>
        </p:txBody>
      </p:sp>
      <p:sp>
        <p:nvSpPr>
          <p:cNvPr id="4" name="CuadroTexto 3">
            <a:extLst>
              <a:ext uri="{FF2B5EF4-FFF2-40B4-BE49-F238E27FC236}">
                <a16:creationId xmlns:a16="http://schemas.microsoft.com/office/drawing/2014/main" id="{003C3581-779B-F82B-A309-6B623FCEBD75}"/>
              </a:ext>
            </a:extLst>
          </p:cNvPr>
          <p:cNvSpPr txBox="1"/>
          <p:nvPr/>
        </p:nvSpPr>
        <p:spPr>
          <a:xfrm>
            <a:off x="543339" y="3680792"/>
            <a:ext cx="588623" cy="523220"/>
          </a:xfrm>
          <a:prstGeom prst="rect">
            <a:avLst/>
          </a:prstGeom>
          <a:noFill/>
        </p:spPr>
        <p:txBody>
          <a:bodyPr wrap="none" rtlCol="0">
            <a:spAutoFit/>
          </a:bodyPr>
          <a:lstStyle/>
          <a:p>
            <a:r>
              <a:rPr lang="es-ES_tradnl" sz="2800" dirty="0"/>
              <a:t>SE</a:t>
            </a:r>
          </a:p>
        </p:txBody>
      </p:sp>
      <p:sp>
        <p:nvSpPr>
          <p:cNvPr id="5" name="CuadroTexto 4">
            <a:extLst>
              <a:ext uri="{FF2B5EF4-FFF2-40B4-BE49-F238E27FC236}">
                <a16:creationId xmlns:a16="http://schemas.microsoft.com/office/drawing/2014/main" id="{5CC9B227-C467-D7C3-91A3-95470AEBA789}"/>
              </a:ext>
            </a:extLst>
          </p:cNvPr>
          <p:cNvSpPr txBox="1"/>
          <p:nvPr/>
        </p:nvSpPr>
        <p:spPr>
          <a:xfrm>
            <a:off x="1988765" y="3574143"/>
            <a:ext cx="9490613" cy="870366"/>
          </a:xfrm>
          <a:prstGeom prst="rect">
            <a:avLst/>
          </a:prstGeom>
          <a:noFill/>
        </p:spPr>
        <p:txBody>
          <a:bodyPr wrap="square" rtlCol="0">
            <a:spAutoFit/>
          </a:bodyPr>
          <a:lstStyle/>
          <a:p>
            <a:pPr>
              <a:lnSpc>
                <a:spcPct val="90000"/>
              </a:lnSpc>
              <a:spcBef>
                <a:spcPts val="1000"/>
              </a:spcBef>
            </a:pPr>
            <a:r>
              <a:rPr lang="es-ES_tradnl" sz="2800" dirty="0"/>
              <a:t>Organizaciones que generaran condiciones para que el esfuerzo principal pueda cumplir su tarea</a:t>
            </a:r>
          </a:p>
        </p:txBody>
      </p:sp>
      <p:sp>
        <p:nvSpPr>
          <p:cNvPr id="6" name="CuadroTexto 5">
            <a:extLst>
              <a:ext uri="{FF2B5EF4-FFF2-40B4-BE49-F238E27FC236}">
                <a16:creationId xmlns:a16="http://schemas.microsoft.com/office/drawing/2014/main" id="{AA0E15F8-0F89-D283-41CD-31608098B070}"/>
              </a:ext>
            </a:extLst>
          </p:cNvPr>
          <p:cNvSpPr txBox="1"/>
          <p:nvPr/>
        </p:nvSpPr>
        <p:spPr>
          <a:xfrm>
            <a:off x="92766" y="1170624"/>
            <a:ext cx="5104987" cy="523220"/>
          </a:xfrm>
          <a:prstGeom prst="rect">
            <a:avLst/>
          </a:prstGeom>
          <a:noFill/>
        </p:spPr>
        <p:txBody>
          <a:bodyPr wrap="none" rtlCol="0">
            <a:spAutoFit/>
          </a:bodyPr>
          <a:lstStyle/>
          <a:p>
            <a:r>
              <a:rPr lang="es-ES_tradnl" sz="2800" dirty="0"/>
              <a:t>ORGATAR/TASK ORGANIZATION</a:t>
            </a:r>
          </a:p>
        </p:txBody>
      </p:sp>
    </p:spTree>
    <p:extLst>
      <p:ext uri="{BB962C8B-B14F-4D97-AF65-F5344CB8AC3E}">
        <p14:creationId xmlns:p14="http://schemas.microsoft.com/office/powerpoint/2010/main" val="36306525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8A996A-1DFB-AA1A-65D2-024C1E51D496}"/>
              </a:ext>
            </a:extLst>
          </p:cNvPr>
          <p:cNvSpPr>
            <a:spLocks noGrp="1"/>
          </p:cNvSpPr>
          <p:nvPr>
            <p:ph type="title"/>
          </p:nvPr>
        </p:nvSpPr>
        <p:spPr>
          <a:xfrm>
            <a:off x="-1" y="94455"/>
            <a:ext cx="12099235" cy="1325563"/>
          </a:xfrm>
        </p:spPr>
        <p:txBody>
          <a:bodyPr>
            <a:normAutofit/>
          </a:bodyPr>
          <a:lstStyle/>
          <a:p>
            <a:r>
              <a:rPr lang="es-ES_tradnl" sz="3600" dirty="0">
                <a:latin typeface="Bauhaus 93"/>
              </a:rPr>
              <a:t>CONCEPTOS CLAVES: ESFUERZO PRINCIAL</a:t>
            </a:r>
          </a:p>
        </p:txBody>
      </p:sp>
      <p:sp>
        <p:nvSpPr>
          <p:cNvPr id="6" name="CuadroTexto 5">
            <a:extLst>
              <a:ext uri="{FF2B5EF4-FFF2-40B4-BE49-F238E27FC236}">
                <a16:creationId xmlns:a16="http://schemas.microsoft.com/office/drawing/2014/main" id="{AA0E15F8-0F89-D283-41CD-31608098B070}"/>
              </a:ext>
            </a:extLst>
          </p:cNvPr>
          <p:cNvSpPr txBox="1"/>
          <p:nvPr/>
        </p:nvSpPr>
        <p:spPr>
          <a:xfrm>
            <a:off x="0" y="1227304"/>
            <a:ext cx="4242572" cy="369332"/>
          </a:xfrm>
          <a:prstGeom prst="rect">
            <a:avLst/>
          </a:prstGeom>
          <a:noFill/>
        </p:spPr>
        <p:txBody>
          <a:bodyPr wrap="none" rtlCol="0">
            <a:spAutoFit/>
          </a:bodyPr>
          <a:lstStyle/>
          <a:p>
            <a:r>
              <a:rPr lang="es-ES_tradnl" dirty="0">
                <a:latin typeface="Bauhaus 93"/>
              </a:rPr>
              <a:t>ORGATAR/TASK ORGANIZATION</a:t>
            </a:r>
          </a:p>
        </p:txBody>
      </p:sp>
      <p:cxnSp>
        <p:nvCxnSpPr>
          <p:cNvPr id="8" name="Conector recto de flecha 7">
            <a:extLst>
              <a:ext uri="{FF2B5EF4-FFF2-40B4-BE49-F238E27FC236}">
                <a16:creationId xmlns:a16="http://schemas.microsoft.com/office/drawing/2014/main" id="{4FAA7646-1635-19BB-7EFD-AD862CE1A939}"/>
              </a:ext>
            </a:extLst>
          </p:cNvPr>
          <p:cNvCxnSpPr/>
          <p:nvPr/>
        </p:nvCxnSpPr>
        <p:spPr>
          <a:xfrm>
            <a:off x="4002157" y="5088835"/>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7412" name="Picture 4">
            <a:extLst>
              <a:ext uri="{FF2B5EF4-FFF2-40B4-BE49-F238E27FC236}">
                <a16:creationId xmlns:a16="http://schemas.microsoft.com/office/drawing/2014/main" id="{396E935C-EAEB-39C5-7FFC-0B7FFE1DA1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035" y="1596636"/>
            <a:ext cx="5593591" cy="4921449"/>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Conector recto de flecha 9">
            <a:extLst>
              <a:ext uri="{FF2B5EF4-FFF2-40B4-BE49-F238E27FC236}">
                <a16:creationId xmlns:a16="http://schemas.microsoft.com/office/drawing/2014/main" id="{76AEBA4F-4B3C-39CF-9AEC-CAFF9B026D56}"/>
              </a:ext>
            </a:extLst>
          </p:cNvPr>
          <p:cNvCxnSpPr/>
          <p:nvPr/>
        </p:nvCxnSpPr>
        <p:spPr>
          <a:xfrm flipH="1">
            <a:off x="5539409" y="3617843"/>
            <a:ext cx="186855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CuadroTexto 10">
            <a:extLst>
              <a:ext uri="{FF2B5EF4-FFF2-40B4-BE49-F238E27FC236}">
                <a16:creationId xmlns:a16="http://schemas.microsoft.com/office/drawing/2014/main" id="{4ABDE9B8-329F-7528-7307-1101CE12438E}"/>
              </a:ext>
            </a:extLst>
          </p:cNvPr>
          <p:cNvSpPr txBox="1"/>
          <p:nvPr/>
        </p:nvSpPr>
        <p:spPr>
          <a:xfrm>
            <a:off x="7407964" y="3294677"/>
            <a:ext cx="4784035" cy="646331"/>
          </a:xfrm>
          <a:prstGeom prst="rect">
            <a:avLst/>
          </a:prstGeom>
          <a:noFill/>
        </p:spPr>
        <p:txBody>
          <a:bodyPr wrap="square" rtlCol="0">
            <a:spAutoFit/>
          </a:bodyPr>
          <a:lstStyle/>
          <a:p>
            <a:r>
              <a:rPr lang="es-ES_tradnl" dirty="0"/>
              <a:t>ME: 7 DIVISIONES PANZER + 32 DIVISIONES</a:t>
            </a:r>
          </a:p>
          <a:p>
            <a:r>
              <a:rPr lang="es-ES_tradnl" dirty="0"/>
              <a:t>PENETRAR</a:t>
            </a:r>
          </a:p>
        </p:txBody>
      </p:sp>
      <p:cxnSp>
        <p:nvCxnSpPr>
          <p:cNvPr id="12" name="Conector recto de flecha 11">
            <a:extLst>
              <a:ext uri="{FF2B5EF4-FFF2-40B4-BE49-F238E27FC236}">
                <a16:creationId xmlns:a16="http://schemas.microsoft.com/office/drawing/2014/main" id="{C6E6D288-66D9-7497-AEC6-E55C8A29DF03}"/>
              </a:ext>
            </a:extLst>
          </p:cNvPr>
          <p:cNvCxnSpPr/>
          <p:nvPr/>
        </p:nvCxnSpPr>
        <p:spPr>
          <a:xfrm flipH="1">
            <a:off x="5917096" y="2524539"/>
            <a:ext cx="186855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CuadroTexto 12">
            <a:extLst>
              <a:ext uri="{FF2B5EF4-FFF2-40B4-BE49-F238E27FC236}">
                <a16:creationId xmlns:a16="http://schemas.microsoft.com/office/drawing/2014/main" id="{9E5164B1-A414-6BE7-9494-F89A98885AE1}"/>
              </a:ext>
            </a:extLst>
          </p:cNvPr>
          <p:cNvSpPr txBox="1"/>
          <p:nvPr/>
        </p:nvSpPr>
        <p:spPr>
          <a:xfrm>
            <a:off x="7897122" y="2201373"/>
            <a:ext cx="1627112" cy="369332"/>
          </a:xfrm>
          <a:prstGeom prst="rect">
            <a:avLst/>
          </a:prstGeom>
          <a:noFill/>
        </p:spPr>
        <p:txBody>
          <a:bodyPr wrap="none" rtlCol="0">
            <a:spAutoFit/>
          </a:bodyPr>
          <a:lstStyle/>
          <a:p>
            <a:r>
              <a:rPr lang="es-ES_tradnl" dirty="0"/>
              <a:t>SE-1: FIJAR ME</a:t>
            </a:r>
          </a:p>
        </p:txBody>
      </p:sp>
      <p:sp>
        <p:nvSpPr>
          <p:cNvPr id="15" name="CuadroTexto 14">
            <a:extLst>
              <a:ext uri="{FF2B5EF4-FFF2-40B4-BE49-F238E27FC236}">
                <a16:creationId xmlns:a16="http://schemas.microsoft.com/office/drawing/2014/main" id="{46F960F4-CBB2-C82B-D50E-D20BBD425D66}"/>
              </a:ext>
            </a:extLst>
          </p:cNvPr>
          <p:cNvSpPr txBox="1"/>
          <p:nvPr/>
        </p:nvSpPr>
        <p:spPr>
          <a:xfrm>
            <a:off x="7121870" y="4317148"/>
            <a:ext cx="4289892" cy="369332"/>
          </a:xfrm>
          <a:prstGeom prst="rect">
            <a:avLst/>
          </a:prstGeom>
          <a:noFill/>
        </p:spPr>
        <p:txBody>
          <a:bodyPr wrap="none" rtlCol="0">
            <a:spAutoFit/>
          </a:bodyPr>
          <a:lstStyle/>
          <a:p>
            <a:r>
              <a:rPr lang="es-ES_tradnl" dirty="0"/>
              <a:t>SE-2 FIJAR FUERZAS EN LINEA MAGINOT</a:t>
            </a:r>
          </a:p>
        </p:txBody>
      </p:sp>
      <p:cxnSp>
        <p:nvCxnSpPr>
          <p:cNvPr id="16" name="Conector recto de flecha 15">
            <a:extLst>
              <a:ext uri="{FF2B5EF4-FFF2-40B4-BE49-F238E27FC236}">
                <a16:creationId xmlns:a16="http://schemas.microsoft.com/office/drawing/2014/main" id="{E6A95883-1920-546A-830F-E51227559719}"/>
              </a:ext>
            </a:extLst>
          </p:cNvPr>
          <p:cNvCxnSpPr>
            <a:cxnSpLocks/>
          </p:cNvCxnSpPr>
          <p:nvPr/>
        </p:nvCxnSpPr>
        <p:spPr>
          <a:xfrm flipH="1">
            <a:off x="6049616" y="4501814"/>
            <a:ext cx="10457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4024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FE717-FB5D-1956-9A96-546327BF7EE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698C344-A4C5-2438-800B-2303551F52DE}"/>
              </a:ext>
            </a:extLst>
          </p:cNvPr>
          <p:cNvSpPr>
            <a:spLocks noGrp="1"/>
          </p:cNvSpPr>
          <p:nvPr>
            <p:ph type="title"/>
          </p:nvPr>
        </p:nvSpPr>
        <p:spPr>
          <a:xfrm>
            <a:off x="0" y="0"/>
            <a:ext cx="12099235" cy="1325563"/>
          </a:xfrm>
        </p:spPr>
        <p:txBody>
          <a:bodyPr>
            <a:normAutofit/>
          </a:bodyPr>
          <a:lstStyle/>
          <a:p>
            <a:r>
              <a:rPr lang="es-ES_tradnl" sz="3600" dirty="0">
                <a:latin typeface="Bauhaus 93"/>
              </a:rPr>
              <a:t>CONCEPTOS CLAVES: ESFUERZO PRINCIAL</a:t>
            </a:r>
          </a:p>
        </p:txBody>
      </p:sp>
      <p:pic>
        <p:nvPicPr>
          <p:cNvPr id="4" name="Imagen 3">
            <a:extLst>
              <a:ext uri="{FF2B5EF4-FFF2-40B4-BE49-F238E27FC236}">
                <a16:creationId xmlns:a16="http://schemas.microsoft.com/office/drawing/2014/main" id="{F18883A1-F034-5359-F176-86F842C8285B}"/>
              </a:ext>
            </a:extLst>
          </p:cNvPr>
          <p:cNvPicPr>
            <a:picLocks noChangeAspect="1"/>
          </p:cNvPicPr>
          <p:nvPr/>
        </p:nvPicPr>
        <p:blipFill>
          <a:blip r:embed="rId2"/>
          <a:stretch>
            <a:fillRect/>
          </a:stretch>
        </p:blipFill>
        <p:spPr>
          <a:xfrm>
            <a:off x="1645257" y="996852"/>
            <a:ext cx="8736700" cy="5459828"/>
          </a:xfrm>
          <a:prstGeom prst="rect">
            <a:avLst/>
          </a:prstGeom>
        </p:spPr>
      </p:pic>
      <p:sp>
        <p:nvSpPr>
          <p:cNvPr id="5" name="CuadroTexto 4">
            <a:extLst>
              <a:ext uri="{FF2B5EF4-FFF2-40B4-BE49-F238E27FC236}">
                <a16:creationId xmlns:a16="http://schemas.microsoft.com/office/drawing/2014/main" id="{D05DB8F1-9DA6-A64A-FAAE-857DD7FFEF7F}"/>
              </a:ext>
            </a:extLst>
          </p:cNvPr>
          <p:cNvSpPr txBox="1"/>
          <p:nvPr/>
        </p:nvSpPr>
        <p:spPr>
          <a:xfrm>
            <a:off x="1810043" y="4600135"/>
            <a:ext cx="2813538" cy="1015663"/>
          </a:xfrm>
          <a:prstGeom prst="rect">
            <a:avLst/>
          </a:prstGeom>
          <a:solidFill>
            <a:schemeClr val="bg1"/>
          </a:solidFill>
        </p:spPr>
        <p:txBody>
          <a:bodyPr wrap="square" rtlCol="0">
            <a:spAutoFit/>
          </a:bodyPr>
          <a:lstStyle/>
          <a:p>
            <a:r>
              <a:rPr lang="es-ES_tradnl" sz="1200" dirty="0"/>
              <a:t>SE 1</a:t>
            </a:r>
          </a:p>
          <a:p>
            <a:r>
              <a:rPr lang="es-ES_tradnl" sz="1200" dirty="0"/>
              <a:t>T: BLOQUEAR</a:t>
            </a:r>
          </a:p>
          <a:p>
            <a:r>
              <a:rPr lang="es-ES_tradnl" sz="1200" dirty="0"/>
              <a:t>P: PERMITIR ME EFECTUAR LANZAMIENTO</a:t>
            </a:r>
          </a:p>
          <a:p>
            <a:endParaRPr lang="es-ES_tradnl" sz="1200" dirty="0"/>
          </a:p>
        </p:txBody>
      </p:sp>
      <p:sp>
        <p:nvSpPr>
          <p:cNvPr id="7" name="CuadroTexto 6">
            <a:extLst>
              <a:ext uri="{FF2B5EF4-FFF2-40B4-BE49-F238E27FC236}">
                <a16:creationId xmlns:a16="http://schemas.microsoft.com/office/drawing/2014/main" id="{4A30CB57-9442-AE4E-1B11-D465FA963018}"/>
              </a:ext>
            </a:extLst>
          </p:cNvPr>
          <p:cNvSpPr txBox="1"/>
          <p:nvPr/>
        </p:nvSpPr>
        <p:spPr>
          <a:xfrm>
            <a:off x="7223760" y="5214817"/>
            <a:ext cx="2813538" cy="1015663"/>
          </a:xfrm>
          <a:prstGeom prst="rect">
            <a:avLst/>
          </a:prstGeom>
          <a:solidFill>
            <a:schemeClr val="bg1"/>
          </a:solidFill>
        </p:spPr>
        <p:txBody>
          <a:bodyPr wrap="square" rtlCol="0">
            <a:spAutoFit/>
          </a:bodyPr>
          <a:lstStyle/>
          <a:p>
            <a:r>
              <a:rPr lang="es-ES_tradnl" sz="1200" dirty="0"/>
              <a:t>SE 2</a:t>
            </a:r>
          </a:p>
          <a:p>
            <a:r>
              <a:rPr lang="es-ES_tradnl" sz="1200" dirty="0"/>
              <a:t>T: FIJAR</a:t>
            </a:r>
          </a:p>
          <a:p>
            <a:r>
              <a:rPr lang="es-ES_tradnl" sz="1200" dirty="0"/>
              <a:t>P: PERMITIR ME EFECTUAR LANZAMIENTO</a:t>
            </a:r>
          </a:p>
          <a:p>
            <a:endParaRPr lang="es-ES_tradnl" sz="1200" dirty="0"/>
          </a:p>
        </p:txBody>
      </p:sp>
      <p:sp>
        <p:nvSpPr>
          <p:cNvPr id="9" name="CuadroTexto 8">
            <a:extLst>
              <a:ext uri="{FF2B5EF4-FFF2-40B4-BE49-F238E27FC236}">
                <a16:creationId xmlns:a16="http://schemas.microsoft.com/office/drawing/2014/main" id="{DC24206C-9B38-6673-1CC1-98461C198E6B}"/>
              </a:ext>
            </a:extLst>
          </p:cNvPr>
          <p:cNvSpPr txBox="1"/>
          <p:nvPr/>
        </p:nvSpPr>
        <p:spPr>
          <a:xfrm>
            <a:off x="7020289" y="3918477"/>
            <a:ext cx="2813538" cy="1015663"/>
          </a:xfrm>
          <a:prstGeom prst="rect">
            <a:avLst/>
          </a:prstGeom>
          <a:solidFill>
            <a:schemeClr val="bg1"/>
          </a:solidFill>
        </p:spPr>
        <p:txBody>
          <a:bodyPr wrap="square" rtlCol="0">
            <a:spAutoFit/>
          </a:bodyPr>
          <a:lstStyle/>
          <a:p>
            <a:r>
              <a:rPr lang="es-ES_tradnl" sz="1200" dirty="0"/>
              <a:t>SE 3</a:t>
            </a:r>
          </a:p>
          <a:p>
            <a:r>
              <a:rPr lang="es-ES_tradnl" sz="1200" dirty="0"/>
              <a:t>T: NEUTRALIZAR</a:t>
            </a:r>
          </a:p>
          <a:p>
            <a:r>
              <a:rPr lang="es-ES_tradnl" sz="1200" dirty="0"/>
              <a:t>P: PERMITIR ME EFECTUAR LANZAMIENTO</a:t>
            </a:r>
          </a:p>
          <a:p>
            <a:endParaRPr lang="es-ES_tradnl" sz="1200" dirty="0"/>
          </a:p>
        </p:txBody>
      </p:sp>
      <p:sp>
        <p:nvSpPr>
          <p:cNvPr id="14" name="CuadroTexto 13">
            <a:extLst>
              <a:ext uri="{FF2B5EF4-FFF2-40B4-BE49-F238E27FC236}">
                <a16:creationId xmlns:a16="http://schemas.microsoft.com/office/drawing/2014/main" id="{BEB038D6-2B1F-716F-2C3A-C6C8BB2CB13A}"/>
              </a:ext>
            </a:extLst>
          </p:cNvPr>
          <p:cNvSpPr txBox="1"/>
          <p:nvPr/>
        </p:nvSpPr>
        <p:spPr>
          <a:xfrm>
            <a:off x="4410222" y="2921625"/>
            <a:ext cx="2813538" cy="646331"/>
          </a:xfrm>
          <a:prstGeom prst="rect">
            <a:avLst/>
          </a:prstGeom>
          <a:solidFill>
            <a:schemeClr val="bg1"/>
          </a:solidFill>
        </p:spPr>
        <p:txBody>
          <a:bodyPr wrap="square" rtlCol="0">
            <a:spAutoFit/>
          </a:bodyPr>
          <a:lstStyle/>
          <a:p>
            <a:r>
              <a:rPr lang="es-ES_tradnl" sz="1200" dirty="0"/>
              <a:t>ME </a:t>
            </a:r>
          </a:p>
          <a:p>
            <a:r>
              <a:rPr lang="es-ES_tradnl" sz="1200" dirty="0"/>
              <a:t>T: CONECTAR RB</a:t>
            </a:r>
          </a:p>
          <a:p>
            <a:r>
              <a:rPr lang="es-ES_tradnl" sz="1200" dirty="0"/>
              <a:t>P: ANOTAR</a:t>
            </a:r>
          </a:p>
        </p:txBody>
      </p:sp>
    </p:spTree>
    <p:extLst>
      <p:ext uri="{BB962C8B-B14F-4D97-AF65-F5344CB8AC3E}">
        <p14:creationId xmlns:p14="http://schemas.microsoft.com/office/powerpoint/2010/main" val="279187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69414E-FB39-0DBA-9ED4-3D4BC4541DE9}"/>
            </a:ext>
          </a:extLst>
        </p:cNvPr>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Boredom and Terror: Fighting at Night | Article | The United States Army">
            <a:extLst>
              <a:ext uri="{FF2B5EF4-FFF2-40B4-BE49-F238E27FC236}">
                <a16:creationId xmlns:a16="http://schemas.microsoft.com/office/drawing/2014/main" id="{A4F1B1A6-466E-C204-0A65-C1E01BD3BC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318" t="9091" r="10980"/>
          <a:stretch>
            <a:fillRect/>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1" name="Rectangle 308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60A9C0B3-E31B-EEDF-C96C-7406BFC136FF}"/>
              </a:ext>
            </a:extLst>
          </p:cNvPr>
          <p:cNvSpPr>
            <a:spLocks noGrp="1"/>
          </p:cNvSpPr>
          <p:nvPr>
            <p:ph type="title"/>
          </p:nvPr>
        </p:nvSpPr>
        <p:spPr>
          <a:xfrm>
            <a:off x="371094" y="1161288"/>
            <a:ext cx="3438144" cy="1124712"/>
          </a:xfrm>
        </p:spPr>
        <p:txBody>
          <a:bodyPr vert="horz" lIns="91440" tIns="45720" rIns="91440" bIns="45720" rtlCol="0" anchor="b">
            <a:normAutofit/>
          </a:bodyPr>
          <a:lstStyle/>
          <a:p>
            <a:r>
              <a:rPr lang="en-US" sz="2600"/>
              <a:t>CONCEPTOS CLAVES: ESFUERZO PRINCIAL</a:t>
            </a:r>
          </a:p>
        </p:txBody>
      </p:sp>
      <p:sp>
        <p:nvSpPr>
          <p:cNvPr id="3083" name="Rectangle 308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5" name="Rectangle 308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uadroTexto 7">
            <a:extLst>
              <a:ext uri="{FF2B5EF4-FFF2-40B4-BE49-F238E27FC236}">
                <a16:creationId xmlns:a16="http://schemas.microsoft.com/office/drawing/2014/main" id="{C5A5C645-9CD7-B254-83CA-CC99ABB8A4A6}"/>
              </a:ext>
            </a:extLst>
          </p:cNvPr>
          <p:cNvSpPr txBox="1"/>
          <p:nvPr/>
        </p:nvSpPr>
        <p:spPr>
          <a:xfrm>
            <a:off x="371094" y="2718054"/>
            <a:ext cx="4969002" cy="3207258"/>
          </a:xfrm>
          <a:prstGeom prst="rect">
            <a:avLst/>
          </a:prstGeom>
        </p:spPr>
        <p:txBody>
          <a:bodyPr vert="horz" lIns="91440" tIns="45720" rIns="91440" bIns="45720" rtlCol="0" anchor="t">
            <a:normAutofit/>
          </a:bodyPr>
          <a:lstStyle/>
          <a:p>
            <a:pPr marL="342900" indent="-342900">
              <a:lnSpc>
                <a:spcPct val="90000"/>
              </a:lnSpc>
              <a:spcAft>
                <a:spcPts val="600"/>
              </a:spcAft>
              <a:buFont typeface="+mj-lt"/>
              <a:buAutoNum type="arabicPeriod"/>
            </a:pPr>
            <a:r>
              <a:rPr lang="en-US" sz="1400" dirty="0" err="1"/>
              <a:t>Esfuerzo</a:t>
            </a:r>
            <a:r>
              <a:rPr lang="en-US" sz="1400" dirty="0"/>
              <a:t> principal: </a:t>
            </a:r>
            <a:r>
              <a:rPr lang="en-US" sz="1400" dirty="0" err="1"/>
              <a:t>cumple</a:t>
            </a:r>
            <a:r>
              <a:rPr lang="en-US" sz="1400" dirty="0"/>
              <a:t> </a:t>
            </a:r>
            <a:r>
              <a:rPr lang="en-US" sz="1400" dirty="0" err="1"/>
              <a:t>tarea</a:t>
            </a:r>
            <a:r>
              <a:rPr lang="en-US" sz="1400" dirty="0"/>
              <a:t> </a:t>
            </a:r>
            <a:r>
              <a:rPr lang="en-US" sz="1400" dirty="0" err="1"/>
              <a:t>esencial</a:t>
            </a:r>
            <a:r>
              <a:rPr lang="en-US" sz="1400" dirty="0"/>
              <a:t> (</a:t>
            </a:r>
            <a:r>
              <a:rPr lang="en-US" sz="1400" dirty="0" err="1"/>
              <a:t>misión</a:t>
            </a:r>
            <a:r>
              <a:rPr lang="en-US" sz="1400" dirty="0"/>
              <a:t>)</a:t>
            </a:r>
          </a:p>
          <a:p>
            <a:pPr marL="342900" indent="-342900">
              <a:lnSpc>
                <a:spcPct val="90000"/>
              </a:lnSpc>
              <a:spcAft>
                <a:spcPts val="600"/>
              </a:spcAft>
              <a:buFont typeface="+mj-lt"/>
              <a:buAutoNum type="arabicPeriod"/>
            </a:pPr>
            <a:endParaRPr lang="en-US" sz="1400" dirty="0"/>
          </a:p>
          <a:p>
            <a:pPr marL="342900" indent="-342900">
              <a:lnSpc>
                <a:spcPct val="90000"/>
              </a:lnSpc>
              <a:spcAft>
                <a:spcPts val="600"/>
              </a:spcAft>
              <a:buFont typeface="+mj-lt"/>
              <a:buAutoNum type="arabicPeriod"/>
            </a:pPr>
            <a:r>
              <a:rPr lang="en-US" sz="1400" dirty="0"/>
              <a:t>Un solo </a:t>
            </a:r>
            <a:r>
              <a:rPr lang="en-US" sz="1400" dirty="0" err="1"/>
              <a:t>esfuerzo</a:t>
            </a:r>
            <a:r>
              <a:rPr lang="en-US" sz="1400" dirty="0"/>
              <a:t> principal </a:t>
            </a:r>
            <a:r>
              <a:rPr lang="en-US" sz="1400" dirty="0" err="1"/>
              <a:t>activo</a:t>
            </a:r>
            <a:endParaRPr lang="en-US" sz="1400" dirty="0"/>
          </a:p>
          <a:p>
            <a:pPr marL="342900" indent="-342900">
              <a:lnSpc>
                <a:spcPct val="90000"/>
              </a:lnSpc>
              <a:spcAft>
                <a:spcPts val="600"/>
              </a:spcAft>
              <a:buFont typeface="+mj-lt"/>
              <a:buAutoNum type="arabicPeriod"/>
            </a:pPr>
            <a:endParaRPr lang="en-US" sz="1400" dirty="0"/>
          </a:p>
          <a:p>
            <a:pPr marL="342900" indent="-342900">
              <a:lnSpc>
                <a:spcPct val="90000"/>
              </a:lnSpc>
              <a:spcAft>
                <a:spcPts val="600"/>
              </a:spcAft>
              <a:buFont typeface="+mj-lt"/>
              <a:buAutoNum type="arabicPeriod"/>
            </a:pPr>
            <a:r>
              <a:rPr lang="en-US" sz="1400" dirty="0"/>
              <a:t>No es </a:t>
            </a:r>
            <a:r>
              <a:rPr lang="en-US" sz="1400" dirty="0" err="1"/>
              <a:t>necesariamente</a:t>
            </a:r>
            <a:r>
              <a:rPr lang="en-US" sz="1400" dirty="0"/>
              <a:t> </a:t>
            </a:r>
            <a:r>
              <a:rPr lang="en-US" sz="1400" dirty="0" err="1"/>
              <a:t>el</a:t>
            </a:r>
            <a:r>
              <a:rPr lang="en-US" sz="1400" dirty="0"/>
              <a:t> </a:t>
            </a:r>
            <a:r>
              <a:rPr lang="en-US" sz="1400" dirty="0" err="1"/>
              <a:t>que</a:t>
            </a:r>
            <a:r>
              <a:rPr lang="en-US" sz="1400" dirty="0"/>
              <a:t> </a:t>
            </a:r>
            <a:r>
              <a:rPr lang="en-US" sz="1400" dirty="0" err="1"/>
              <a:t>tiene</a:t>
            </a:r>
            <a:r>
              <a:rPr lang="en-US" sz="1400" dirty="0"/>
              <a:t> </a:t>
            </a:r>
            <a:r>
              <a:rPr lang="en-US" sz="1400" dirty="0" err="1"/>
              <a:t>más</a:t>
            </a:r>
            <a:r>
              <a:rPr lang="en-US" sz="1400" dirty="0"/>
              <a:t> </a:t>
            </a:r>
            <a:r>
              <a:rPr lang="en-US" sz="1400" dirty="0" err="1"/>
              <a:t>medios</a:t>
            </a:r>
            <a:r>
              <a:rPr lang="en-US" sz="1400" dirty="0"/>
              <a:t>, </a:t>
            </a:r>
            <a:r>
              <a:rPr lang="en-US" sz="1400" dirty="0" err="1"/>
              <a:t>pero</a:t>
            </a:r>
            <a:r>
              <a:rPr lang="en-US" sz="1400" dirty="0"/>
              <a:t> </a:t>
            </a:r>
            <a:r>
              <a:rPr lang="en-US" sz="1400" b="1" dirty="0" err="1"/>
              <a:t>todos</a:t>
            </a:r>
            <a:r>
              <a:rPr lang="en-US" sz="1400" b="1" dirty="0"/>
              <a:t> </a:t>
            </a:r>
            <a:r>
              <a:rPr lang="en-US" sz="1400" b="1" dirty="0" err="1"/>
              <a:t>trabajan</a:t>
            </a:r>
            <a:r>
              <a:rPr lang="en-US" sz="1400" b="1" dirty="0"/>
              <a:t> para </a:t>
            </a:r>
            <a:r>
              <a:rPr lang="en-US" sz="1400" b="1" dirty="0" err="1"/>
              <a:t>él</a:t>
            </a:r>
            <a:r>
              <a:rPr lang="en-US" sz="1400" b="1" dirty="0"/>
              <a:t> </a:t>
            </a:r>
          </a:p>
          <a:p>
            <a:pPr marL="342900" indent="-342900">
              <a:lnSpc>
                <a:spcPct val="90000"/>
              </a:lnSpc>
              <a:spcAft>
                <a:spcPts val="600"/>
              </a:spcAft>
              <a:buFont typeface="+mj-lt"/>
              <a:buAutoNum type="arabicPeriod"/>
            </a:pPr>
            <a:endParaRPr lang="en-US" sz="1400" b="1" dirty="0"/>
          </a:p>
          <a:p>
            <a:pPr marL="342900" indent="-342900">
              <a:lnSpc>
                <a:spcPct val="90000"/>
              </a:lnSpc>
              <a:spcAft>
                <a:spcPts val="600"/>
              </a:spcAft>
              <a:buFont typeface="+mj-lt"/>
              <a:buAutoNum type="arabicPeriod"/>
            </a:pPr>
            <a:r>
              <a:rPr lang="en-US" sz="1400" dirty="0" err="1"/>
              <a:t>Alinear</a:t>
            </a:r>
            <a:r>
              <a:rPr lang="en-US" sz="1400" dirty="0"/>
              <a:t> </a:t>
            </a:r>
            <a:r>
              <a:rPr lang="en-US" sz="1400" dirty="0" err="1"/>
              <a:t>tareas</a:t>
            </a:r>
            <a:r>
              <a:rPr lang="en-US" sz="1400" dirty="0"/>
              <a:t> de </a:t>
            </a:r>
            <a:r>
              <a:rPr lang="en-US" sz="1400" dirty="0" err="1"/>
              <a:t>Esfuerzos</a:t>
            </a:r>
            <a:r>
              <a:rPr lang="en-US" sz="1400" dirty="0"/>
              <a:t> de </a:t>
            </a:r>
            <a:r>
              <a:rPr lang="en-US" sz="1400" dirty="0" err="1"/>
              <a:t>Apoyo</a:t>
            </a:r>
            <a:r>
              <a:rPr lang="en-US" sz="1400" dirty="0"/>
              <a:t> (SEs) con </a:t>
            </a:r>
            <a:r>
              <a:rPr lang="en-US" sz="1400" dirty="0" err="1"/>
              <a:t>tarea</a:t>
            </a:r>
            <a:r>
              <a:rPr lang="en-US" sz="1400" dirty="0"/>
              <a:t> de ME</a:t>
            </a:r>
          </a:p>
          <a:p>
            <a:pPr marL="114300" indent="-342900">
              <a:lnSpc>
                <a:spcPct val="90000"/>
              </a:lnSpc>
              <a:spcAft>
                <a:spcPts val="600"/>
              </a:spcAft>
              <a:buFont typeface="+mj-lt"/>
              <a:buAutoNum type="arabicPeriod"/>
            </a:pPr>
            <a:endParaRPr lang="en-US" sz="1400" dirty="0"/>
          </a:p>
          <a:p>
            <a:pPr marL="342900" indent="-342900">
              <a:lnSpc>
                <a:spcPct val="90000"/>
              </a:lnSpc>
              <a:spcAft>
                <a:spcPts val="600"/>
              </a:spcAft>
              <a:buFont typeface="+mj-lt"/>
              <a:buAutoNum type="arabicPeriod"/>
            </a:pPr>
            <a:r>
              <a:rPr lang="en-US" sz="1400" dirty="0"/>
              <a:t>¿</a:t>
            </a:r>
            <a:r>
              <a:rPr lang="en-US" sz="1400" dirty="0" err="1"/>
              <a:t>Puede</a:t>
            </a:r>
            <a:r>
              <a:rPr lang="en-US" sz="1400" dirty="0"/>
              <a:t> </a:t>
            </a:r>
            <a:r>
              <a:rPr lang="en-US" sz="1400" dirty="0" err="1"/>
              <a:t>cambiar</a:t>
            </a:r>
            <a:r>
              <a:rPr lang="en-US" sz="1400" dirty="0"/>
              <a:t>?</a:t>
            </a:r>
          </a:p>
          <a:p>
            <a:pPr indent="-228600">
              <a:lnSpc>
                <a:spcPct val="90000"/>
              </a:lnSpc>
              <a:spcAft>
                <a:spcPts val="600"/>
              </a:spcAft>
              <a:buFont typeface="Arial" panose="020B0604020202020204" pitchFamily="34" charset="0"/>
              <a:buChar char="•"/>
            </a:pPr>
            <a:endParaRPr lang="en-US" sz="1400" dirty="0"/>
          </a:p>
        </p:txBody>
      </p:sp>
    </p:spTree>
    <p:extLst>
      <p:ext uri="{BB962C8B-B14F-4D97-AF65-F5344CB8AC3E}">
        <p14:creationId xmlns:p14="http://schemas.microsoft.com/office/powerpoint/2010/main" val="25653994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6577F-8A23-83E5-89F6-E55C421EF38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1C28D10-781C-4D4C-13B7-D2C9D96B6455}"/>
              </a:ext>
            </a:extLst>
          </p:cNvPr>
          <p:cNvSpPr>
            <a:spLocks noGrp="1"/>
          </p:cNvSpPr>
          <p:nvPr>
            <p:ph type="title"/>
          </p:nvPr>
        </p:nvSpPr>
        <p:spPr>
          <a:xfrm>
            <a:off x="0" y="0"/>
            <a:ext cx="12099235" cy="1325563"/>
          </a:xfrm>
        </p:spPr>
        <p:txBody>
          <a:bodyPr>
            <a:normAutofit/>
          </a:bodyPr>
          <a:lstStyle/>
          <a:p>
            <a:r>
              <a:rPr lang="es-ES_tradnl" sz="3600" dirty="0">
                <a:latin typeface="Bauhaus 93"/>
              </a:rPr>
              <a:t>CONCEPTOS CLAVES: ESFUERZO PRINCIAL</a:t>
            </a:r>
          </a:p>
        </p:txBody>
      </p:sp>
      <p:grpSp>
        <p:nvGrpSpPr>
          <p:cNvPr id="3" name="Grupo 2">
            <a:extLst>
              <a:ext uri="{FF2B5EF4-FFF2-40B4-BE49-F238E27FC236}">
                <a16:creationId xmlns:a16="http://schemas.microsoft.com/office/drawing/2014/main" id="{AA70907B-D5D4-A3C6-882E-9580D0E9C0BA}"/>
              </a:ext>
            </a:extLst>
          </p:cNvPr>
          <p:cNvGrpSpPr/>
          <p:nvPr/>
        </p:nvGrpSpPr>
        <p:grpSpPr>
          <a:xfrm>
            <a:off x="215042" y="1629898"/>
            <a:ext cx="5880958" cy="4095653"/>
            <a:chOff x="1714163" y="996852"/>
            <a:chExt cx="8736700" cy="5459828"/>
          </a:xfrm>
        </p:grpSpPr>
        <p:pic>
          <p:nvPicPr>
            <p:cNvPr id="4" name="Imagen 3">
              <a:extLst>
                <a:ext uri="{FF2B5EF4-FFF2-40B4-BE49-F238E27FC236}">
                  <a16:creationId xmlns:a16="http://schemas.microsoft.com/office/drawing/2014/main" id="{3F8361DD-9E63-5D76-31FA-B5333E17CD6B}"/>
                </a:ext>
              </a:extLst>
            </p:cNvPr>
            <p:cNvPicPr>
              <a:picLocks noChangeAspect="1"/>
            </p:cNvPicPr>
            <p:nvPr/>
          </p:nvPicPr>
          <p:blipFill>
            <a:blip r:embed="rId2"/>
            <a:stretch>
              <a:fillRect/>
            </a:stretch>
          </p:blipFill>
          <p:spPr>
            <a:xfrm>
              <a:off x="1714163" y="996852"/>
              <a:ext cx="8736700" cy="5459828"/>
            </a:xfrm>
            <a:prstGeom prst="rect">
              <a:avLst/>
            </a:prstGeom>
          </p:spPr>
        </p:pic>
        <p:sp>
          <p:nvSpPr>
            <p:cNvPr id="5" name="CuadroTexto 4">
              <a:extLst>
                <a:ext uri="{FF2B5EF4-FFF2-40B4-BE49-F238E27FC236}">
                  <a16:creationId xmlns:a16="http://schemas.microsoft.com/office/drawing/2014/main" id="{8631ACF5-62F8-6ABE-CCF9-AFCA815BF5A4}"/>
                </a:ext>
              </a:extLst>
            </p:cNvPr>
            <p:cNvSpPr txBox="1"/>
            <p:nvPr/>
          </p:nvSpPr>
          <p:spPr>
            <a:xfrm>
              <a:off x="1810043" y="4600135"/>
              <a:ext cx="2813538" cy="943668"/>
            </a:xfrm>
            <a:prstGeom prst="rect">
              <a:avLst/>
            </a:prstGeom>
            <a:solidFill>
              <a:schemeClr val="bg1"/>
            </a:solidFill>
          </p:spPr>
          <p:txBody>
            <a:bodyPr wrap="square" rtlCol="0">
              <a:spAutoFit/>
            </a:bodyPr>
            <a:lstStyle/>
            <a:p>
              <a:r>
                <a:rPr lang="es-ES_tradnl" sz="1000" dirty="0"/>
                <a:t>SE 1</a:t>
              </a:r>
            </a:p>
            <a:p>
              <a:r>
                <a:rPr lang="es-ES_tradnl" sz="1000" dirty="0"/>
                <a:t>T: BLOQUEAR</a:t>
              </a:r>
            </a:p>
            <a:p>
              <a:r>
                <a:rPr lang="es-ES_tradnl" sz="1000" dirty="0"/>
                <a:t>P: PERMITIR QB EFECTUAR LANZAMIENTO</a:t>
              </a:r>
            </a:p>
          </p:txBody>
        </p:sp>
        <p:sp>
          <p:nvSpPr>
            <p:cNvPr id="7" name="CuadroTexto 6">
              <a:extLst>
                <a:ext uri="{FF2B5EF4-FFF2-40B4-BE49-F238E27FC236}">
                  <a16:creationId xmlns:a16="http://schemas.microsoft.com/office/drawing/2014/main" id="{F1C25057-2D95-4CBA-5C17-2A6D0590902A}"/>
                </a:ext>
              </a:extLst>
            </p:cNvPr>
            <p:cNvSpPr txBox="1"/>
            <p:nvPr/>
          </p:nvSpPr>
          <p:spPr>
            <a:xfrm>
              <a:off x="7223759" y="5214817"/>
              <a:ext cx="2813538" cy="943668"/>
            </a:xfrm>
            <a:prstGeom prst="rect">
              <a:avLst/>
            </a:prstGeom>
            <a:solidFill>
              <a:schemeClr val="bg1"/>
            </a:solidFill>
          </p:spPr>
          <p:txBody>
            <a:bodyPr wrap="square" rtlCol="0">
              <a:spAutoFit/>
            </a:bodyPr>
            <a:lstStyle/>
            <a:p>
              <a:r>
                <a:rPr lang="es-ES_tradnl" sz="1000" dirty="0"/>
                <a:t>SE 2</a:t>
              </a:r>
            </a:p>
            <a:p>
              <a:r>
                <a:rPr lang="es-ES_tradnl" sz="1000" dirty="0"/>
                <a:t>T: FIJAR</a:t>
              </a:r>
            </a:p>
            <a:p>
              <a:r>
                <a:rPr lang="es-ES_tradnl" sz="1000" dirty="0"/>
                <a:t>P: PERMITIR QB EFECTUAR LANZAMIENTO</a:t>
              </a:r>
            </a:p>
          </p:txBody>
        </p:sp>
        <p:sp>
          <p:nvSpPr>
            <p:cNvPr id="9" name="CuadroTexto 8">
              <a:extLst>
                <a:ext uri="{FF2B5EF4-FFF2-40B4-BE49-F238E27FC236}">
                  <a16:creationId xmlns:a16="http://schemas.microsoft.com/office/drawing/2014/main" id="{3ADC11C7-74D4-1C7E-38C1-D7DE7717827F}"/>
                </a:ext>
              </a:extLst>
            </p:cNvPr>
            <p:cNvSpPr txBox="1"/>
            <p:nvPr/>
          </p:nvSpPr>
          <p:spPr>
            <a:xfrm>
              <a:off x="7020290" y="3918477"/>
              <a:ext cx="2813538" cy="943668"/>
            </a:xfrm>
            <a:prstGeom prst="rect">
              <a:avLst/>
            </a:prstGeom>
            <a:solidFill>
              <a:schemeClr val="bg1"/>
            </a:solidFill>
          </p:spPr>
          <p:txBody>
            <a:bodyPr wrap="square" rtlCol="0">
              <a:spAutoFit/>
            </a:bodyPr>
            <a:lstStyle/>
            <a:p>
              <a:r>
                <a:rPr lang="es-ES_tradnl" sz="1000" dirty="0"/>
                <a:t>SE 3</a:t>
              </a:r>
            </a:p>
            <a:p>
              <a:r>
                <a:rPr lang="es-ES_tradnl" sz="1000" dirty="0"/>
                <a:t>T: NEUTRALIZAR</a:t>
              </a:r>
            </a:p>
            <a:p>
              <a:r>
                <a:rPr lang="es-ES_tradnl" sz="1000" dirty="0"/>
                <a:t>P: PERMITIR QB EFECTUAR LANZAMIENTO</a:t>
              </a:r>
            </a:p>
          </p:txBody>
        </p:sp>
        <p:sp>
          <p:nvSpPr>
            <p:cNvPr id="14" name="CuadroTexto 13">
              <a:extLst>
                <a:ext uri="{FF2B5EF4-FFF2-40B4-BE49-F238E27FC236}">
                  <a16:creationId xmlns:a16="http://schemas.microsoft.com/office/drawing/2014/main" id="{AE539B28-4111-EC06-F8A9-329AE68CE462}"/>
                </a:ext>
              </a:extLst>
            </p:cNvPr>
            <p:cNvSpPr txBox="1"/>
            <p:nvPr/>
          </p:nvSpPr>
          <p:spPr>
            <a:xfrm>
              <a:off x="3932977" y="2946464"/>
              <a:ext cx="4299071" cy="738523"/>
            </a:xfrm>
            <a:prstGeom prst="rect">
              <a:avLst/>
            </a:prstGeom>
            <a:solidFill>
              <a:schemeClr val="accent6">
                <a:lumMod val="60000"/>
                <a:lumOff val="40000"/>
              </a:schemeClr>
            </a:solidFill>
          </p:spPr>
          <p:txBody>
            <a:bodyPr wrap="square" rtlCol="0">
              <a:spAutoFit/>
            </a:bodyPr>
            <a:lstStyle/>
            <a:p>
              <a:r>
                <a:rPr lang="es-ES_tradnl" sz="1000" dirty="0"/>
                <a:t>ME </a:t>
              </a:r>
            </a:p>
            <a:p>
              <a:r>
                <a:rPr lang="es-ES_tradnl" sz="1000" dirty="0"/>
                <a:t>T: CONECTAR CON RB </a:t>
              </a:r>
            </a:p>
            <a:p>
              <a:r>
                <a:rPr lang="es-ES_tradnl" sz="1000" dirty="0"/>
                <a:t>P: GENERAR CONDICIONES PARA ANOTAR </a:t>
              </a:r>
            </a:p>
          </p:txBody>
        </p:sp>
      </p:grpSp>
      <p:pic>
        <p:nvPicPr>
          <p:cNvPr id="1026" name="Picture 2" descr="Brian Robinson: The RB's agent isn't happy with the Commanders latest  statement regarding his shooting | Marca">
            <a:extLst>
              <a:ext uri="{FF2B5EF4-FFF2-40B4-BE49-F238E27FC236}">
                <a16:creationId xmlns:a16="http://schemas.microsoft.com/office/drawing/2014/main" id="{BB98F0F5-9D36-45C3-D9EF-D5242F8CC5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2372" y="1629898"/>
            <a:ext cx="5638227" cy="4072597"/>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276650E6-9D18-3E12-3079-14C974C8F995}"/>
              </a:ext>
            </a:extLst>
          </p:cNvPr>
          <p:cNvSpPr txBox="1"/>
          <p:nvPr/>
        </p:nvSpPr>
        <p:spPr>
          <a:xfrm>
            <a:off x="7853835" y="3159068"/>
            <a:ext cx="2893845" cy="553998"/>
          </a:xfrm>
          <a:prstGeom prst="rect">
            <a:avLst/>
          </a:prstGeom>
          <a:solidFill>
            <a:schemeClr val="accent6">
              <a:lumMod val="60000"/>
              <a:lumOff val="40000"/>
            </a:schemeClr>
          </a:solidFill>
        </p:spPr>
        <p:txBody>
          <a:bodyPr wrap="square" rtlCol="0">
            <a:spAutoFit/>
          </a:bodyPr>
          <a:lstStyle/>
          <a:p>
            <a:r>
              <a:rPr lang="es-ES_tradnl" sz="1000" dirty="0"/>
              <a:t>ME </a:t>
            </a:r>
          </a:p>
          <a:p>
            <a:r>
              <a:rPr lang="es-ES_tradnl" sz="1000" dirty="0"/>
              <a:t>T: LLEVAR PELOTA A END ZONE</a:t>
            </a:r>
          </a:p>
          <a:p>
            <a:r>
              <a:rPr lang="es-ES_tradnl" sz="1000" dirty="0"/>
              <a:t>P: ANOTAR PUNTO</a:t>
            </a:r>
          </a:p>
        </p:txBody>
      </p:sp>
      <p:sp>
        <p:nvSpPr>
          <p:cNvPr id="8" name="CuadroTexto 7">
            <a:extLst>
              <a:ext uri="{FF2B5EF4-FFF2-40B4-BE49-F238E27FC236}">
                <a16:creationId xmlns:a16="http://schemas.microsoft.com/office/drawing/2014/main" id="{62961D7E-0C04-AA6E-9543-04717B1B3428}"/>
              </a:ext>
            </a:extLst>
          </p:cNvPr>
          <p:cNvSpPr txBox="1"/>
          <p:nvPr/>
        </p:nvSpPr>
        <p:spPr>
          <a:xfrm>
            <a:off x="933245" y="6020651"/>
            <a:ext cx="4444550" cy="369332"/>
          </a:xfrm>
          <a:prstGeom prst="rect">
            <a:avLst/>
          </a:prstGeom>
          <a:noFill/>
        </p:spPr>
        <p:txBody>
          <a:bodyPr wrap="none" rtlCol="0">
            <a:spAutoFit/>
          </a:bodyPr>
          <a:lstStyle/>
          <a:p>
            <a:r>
              <a:rPr lang="es-ES_tradnl" dirty="0"/>
              <a:t>FASE 1 : QB USTES ES EL ESFUERZO PRINCIPAL</a:t>
            </a:r>
          </a:p>
        </p:txBody>
      </p:sp>
      <p:sp>
        <p:nvSpPr>
          <p:cNvPr id="10" name="CuadroTexto 9">
            <a:extLst>
              <a:ext uri="{FF2B5EF4-FFF2-40B4-BE49-F238E27FC236}">
                <a16:creationId xmlns:a16="http://schemas.microsoft.com/office/drawing/2014/main" id="{CC046DF8-9296-A5F9-ED08-C9660734260E}"/>
              </a:ext>
            </a:extLst>
          </p:cNvPr>
          <p:cNvSpPr txBox="1"/>
          <p:nvPr/>
        </p:nvSpPr>
        <p:spPr>
          <a:xfrm>
            <a:off x="6939210" y="6006830"/>
            <a:ext cx="4444550" cy="369332"/>
          </a:xfrm>
          <a:prstGeom prst="rect">
            <a:avLst/>
          </a:prstGeom>
          <a:noFill/>
        </p:spPr>
        <p:txBody>
          <a:bodyPr wrap="none" rtlCol="0">
            <a:spAutoFit/>
          </a:bodyPr>
          <a:lstStyle/>
          <a:p>
            <a:r>
              <a:rPr lang="es-ES_tradnl" dirty="0"/>
              <a:t>FASE 2 : RB USTES ES EL ESFUERZO PRINCIPAL</a:t>
            </a:r>
          </a:p>
        </p:txBody>
      </p:sp>
    </p:spTree>
    <p:extLst>
      <p:ext uri="{BB962C8B-B14F-4D97-AF65-F5344CB8AC3E}">
        <p14:creationId xmlns:p14="http://schemas.microsoft.com/office/powerpoint/2010/main" val="98982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A73DD24-BF4B-E692-6A55-B9FD83FC2CC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E937397-FC1C-7445-DB03-E62E7B4A0696}"/>
              </a:ext>
            </a:extLst>
          </p:cNvPr>
          <p:cNvSpPr>
            <a:spLocks noGrp="1"/>
          </p:cNvSpPr>
          <p:nvPr>
            <p:ph type="title"/>
          </p:nvPr>
        </p:nvSpPr>
        <p:spPr>
          <a:xfrm>
            <a:off x="0" y="0"/>
            <a:ext cx="12099235" cy="1325563"/>
          </a:xfrm>
        </p:spPr>
        <p:txBody>
          <a:bodyPr>
            <a:normAutofit/>
          </a:bodyPr>
          <a:lstStyle/>
          <a:p>
            <a:r>
              <a:rPr lang="es-ES_tradnl" sz="3600" dirty="0">
                <a:latin typeface="Bauhaus 93"/>
              </a:rPr>
              <a:t>CONCEPTOS CLAVES: ESFUERZO PRINCIAL</a:t>
            </a:r>
          </a:p>
        </p:txBody>
      </p:sp>
      <p:grpSp>
        <p:nvGrpSpPr>
          <p:cNvPr id="3" name="Grupo 2">
            <a:extLst>
              <a:ext uri="{FF2B5EF4-FFF2-40B4-BE49-F238E27FC236}">
                <a16:creationId xmlns:a16="http://schemas.microsoft.com/office/drawing/2014/main" id="{901C692B-C170-7672-DD6D-4DB0FA2783BE}"/>
              </a:ext>
            </a:extLst>
          </p:cNvPr>
          <p:cNvGrpSpPr/>
          <p:nvPr/>
        </p:nvGrpSpPr>
        <p:grpSpPr>
          <a:xfrm>
            <a:off x="215042" y="1629898"/>
            <a:ext cx="5880958" cy="4095653"/>
            <a:chOff x="1714163" y="996852"/>
            <a:chExt cx="8736700" cy="5459828"/>
          </a:xfrm>
        </p:grpSpPr>
        <p:pic>
          <p:nvPicPr>
            <p:cNvPr id="4" name="Imagen 3">
              <a:extLst>
                <a:ext uri="{FF2B5EF4-FFF2-40B4-BE49-F238E27FC236}">
                  <a16:creationId xmlns:a16="http://schemas.microsoft.com/office/drawing/2014/main" id="{EBA0CDE1-DF9C-F064-2081-DB1FC3593807}"/>
                </a:ext>
              </a:extLst>
            </p:cNvPr>
            <p:cNvPicPr>
              <a:picLocks noChangeAspect="1"/>
            </p:cNvPicPr>
            <p:nvPr/>
          </p:nvPicPr>
          <p:blipFill>
            <a:blip r:embed="rId2"/>
            <a:stretch>
              <a:fillRect/>
            </a:stretch>
          </p:blipFill>
          <p:spPr>
            <a:xfrm>
              <a:off x="1714163" y="996852"/>
              <a:ext cx="8736700" cy="5459828"/>
            </a:xfrm>
            <a:prstGeom prst="rect">
              <a:avLst/>
            </a:prstGeom>
          </p:spPr>
        </p:pic>
        <p:sp>
          <p:nvSpPr>
            <p:cNvPr id="5" name="CuadroTexto 4">
              <a:extLst>
                <a:ext uri="{FF2B5EF4-FFF2-40B4-BE49-F238E27FC236}">
                  <a16:creationId xmlns:a16="http://schemas.microsoft.com/office/drawing/2014/main" id="{5B70B7B7-9DB7-EC6D-D31D-1C253B33BC3F}"/>
                </a:ext>
              </a:extLst>
            </p:cNvPr>
            <p:cNvSpPr txBox="1"/>
            <p:nvPr/>
          </p:nvSpPr>
          <p:spPr>
            <a:xfrm>
              <a:off x="1810043" y="4600135"/>
              <a:ext cx="2813538" cy="943668"/>
            </a:xfrm>
            <a:prstGeom prst="rect">
              <a:avLst/>
            </a:prstGeom>
            <a:solidFill>
              <a:schemeClr val="bg1"/>
            </a:solidFill>
          </p:spPr>
          <p:txBody>
            <a:bodyPr wrap="square" rtlCol="0">
              <a:spAutoFit/>
            </a:bodyPr>
            <a:lstStyle/>
            <a:p>
              <a:r>
                <a:rPr lang="es-ES_tradnl" sz="1000" dirty="0"/>
                <a:t>SE 1</a:t>
              </a:r>
            </a:p>
            <a:p>
              <a:r>
                <a:rPr lang="es-ES_tradnl" sz="1000" dirty="0"/>
                <a:t>T: BLOQUEAR</a:t>
              </a:r>
            </a:p>
            <a:p>
              <a:r>
                <a:rPr lang="es-ES_tradnl" sz="1000" dirty="0"/>
                <a:t>P: PERMITIR SE4  EFECTUAR LANZAMIENTO</a:t>
              </a:r>
            </a:p>
          </p:txBody>
        </p:sp>
        <p:sp>
          <p:nvSpPr>
            <p:cNvPr id="7" name="CuadroTexto 6">
              <a:extLst>
                <a:ext uri="{FF2B5EF4-FFF2-40B4-BE49-F238E27FC236}">
                  <a16:creationId xmlns:a16="http://schemas.microsoft.com/office/drawing/2014/main" id="{3A9CD203-7899-0CAA-F432-60CDD86D0D3A}"/>
                </a:ext>
              </a:extLst>
            </p:cNvPr>
            <p:cNvSpPr txBox="1"/>
            <p:nvPr/>
          </p:nvSpPr>
          <p:spPr>
            <a:xfrm>
              <a:off x="7223759" y="5214817"/>
              <a:ext cx="2813538" cy="943668"/>
            </a:xfrm>
            <a:prstGeom prst="rect">
              <a:avLst/>
            </a:prstGeom>
            <a:solidFill>
              <a:schemeClr val="bg1"/>
            </a:solidFill>
          </p:spPr>
          <p:txBody>
            <a:bodyPr wrap="square" rtlCol="0">
              <a:spAutoFit/>
            </a:bodyPr>
            <a:lstStyle/>
            <a:p>
              <a:r>
                <a:rPr lang="es-ES_tradnl" sz="1000" dirty="0"/>
                <a:t>SE 2</a:t>
              </a:r>
            </a:p>
            <a:p>
              <a:r>
                <a:rPr lang="es-ES_tradnl" sz="1000" dirty="0"/>
                <a:t>T: FIJAR</a:t>
              </a:r>
            </a:p>
            <a:p>
              <a:r>
                <a:rPr lang="es-ES_tradnl" sz="1000" dirty="0"/>
                <a:t>P: PERMITIR SE4  EFECTUAR LANZAMIENTO</a:t>
              </a:r>
            </a:p>
          </p:txBody>
        </p:sp>
        <p:sp>
          <p:nvSpPr>
            <p:cNvPr id="9" name="CuadroTexto 8">
              <a:extLst>
                <a:ext uri="{FF2B5EF4-FFF2-40B4-BE49-F238E27FC236}">
                  <a16:creationId xmlns:a16="http://schemas.microsoft.com/office/drawing/2014/main" id="{209123E5-2630-CDF4-5D52-85D418BDFA17}"/>
                </a:ext>
              </a:extLst>
            </p:cNvPr>
            <p:cNvSpPr txBox="1"/>
            <p:nvPr/>
          </p:nvSpPr>
          <p:spPr>
            <a:xfrm>
              <a:off x="7020290" y="3918477"/>
              <a:ext cx="2813538" cy="943668"/>
            </a:xfrm>
            <a:prstGeom prst="rect">
              <a:avLst/>
            </a:prstGeom>
            <a:solidFill>
              <a:schemeClr val="bg1"/>
            </a:solidFill>
          </p:spPr>
          <p:txBody>
            <a:bodyPr wrap="square" rtlCol="0">
              <a:spAutoFit/>
            </a:bodyPr>
            <a:lstStyle/>
            <a:p>
              <a:r>
                <a:rPr lang="es-ES_tradnl" sz="1000" dirty="0"/>
                <a:t>SE 3</a:t>
              </a:r>
            </a:p>
            <a:p>
              <a:r>
                <a:rPr lang="es-ES_tradnl" sz="1000" dirty="0"/>
                <a:t>T: NEUTRALIZAR</a:t>
              </a:r>
            </a:p>
            <a:p>
              <a:r>
                <a:rPr lang="es-ES_tradnl" sz="1000" dirty="0"/>
                <a:t>P: PERMITIR SE4 EFECTUAR LANZAMIENTO</a:t>
              </a:r>
            </a:p>
          </p:txBody>
        </p:sp>
        <p:sp>
          <p:nvSpPr>
            <p:cNvPr id="14" name="CuadroTexto 13">
              <a:extLst>
                <a:ext uri="{FF2B5EF4-FFF2-40B4-BE49-F238E27FC236}">
                  <a16:creationId xmlns:a16="http://schemas.microsoft.com/office/drawing/2014/main" id="{F617396C-2F91-C9A4-A32A-921D77CFF69A}"/>
                </a:ext>
              </a:extLst>
            </p:cNvPr>
            <p:cNvSpPr txBox="1"/>
            <p:nvPr/>
          </p:nvSpPr>
          <p:spPr>
            <a:xfrm>
              <a:off x="3932977" y="2946464"/>
              <a:ext cx="4299071" cy="738523"/>
            </a:xfrm>
            <a:prstGeom prst="rect">
              <a:avLst/>
            </a:prstGeom>
            <a:solidFill>
              <a:schemeClr val="bg1"/>
            </a:solidFill>
          </p:spPr>
          <p:txBody>
            <a:bodyPr wrap="square" rtlCol="0">
              <a:spAutoFit/>
            </a:bodyPr>
            <a:lstStyle/>
            <a:p>
              <a:r>
                <a:rPr lang="es-ES_tradnl" sz="1000" dirty="0"/>
                <a:t>SE 4: </a:t>
              </a:r>
            </a:p>
            <a:p>
              <a:r>
                <a:rPr lang="es-ES_tradnl" sz="1000" dirty="0"/>
                <a:t>T: CONECTAR CON ME </a:t>
              </a:r>
            </a:p>
            <a:p>
              <a:r>
                <a:rPr lang="es-ES_tradnl" sz="1000" dirty="0"/>
                <a:t>P: GENERAR CONDICIONES PARA ANOTAR </a:t>
              </a:r>
            </a:p>
          </p:txBody>
        </p:sp>
      </p:grpSp>
      <p:pic>
        <p:nvPicPr>
          <p:cNvPr id="1026" name="Picture 2" descr="Brian Robinson: The RB's agent isn't happy with the Commanders latest  statement regarding his shooting | Marca">
            <a:extLst>
              <a:ext uri="{FF2B5EF4-FFF2-40B4-BE49-F238E27FC236}">
                <a16:creationId xmlns:a16="http://schemas.microsoft.com/office/drawing/2014/main" id="{EC2694C1-794F-EB9D-B89D-090C918E0C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2372" y="1629898"/>
            <a:ext cx="5638227" cy="4072597"/>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C54885BA-5B53-3511-0856-39971C1A813F}"/>
              </a:ext>
            </a:extLst>
          </p:cNvPr>
          <p:cNvSpPr txBox="1"/>
          <p:nvPr/>
        </p:nvSpPr>
        <p:spPr>
          <a:xfrm>
            <a:off x="7853835" y="3159068"/>
            <a:ext cx="2893845" cy="553998"/>
          </a:xfrm>
          <a:prstGeom prst="rect">
            <a:avLst/>
          </a:prstGeom>
          <a:solidFill>
            <a:schemeClr val="accent6">
              <a:lumMod val="60000"/>
              <a:lumOff val="40000"/>
            </a:schemeClr>
          </a:solidFill>
        </p:spPr>
        <p:txBody>
          <a:bodyPr wrap="square" rtlCol="0">
            <a:spAutoFit/>
          </a:bodyPr>
          <a:lstStyle/>
          <a:p>
            <a:r>
              <a:rPr lang="es-ES_tradnl" sz="1000" dirty="0"/>
              <a:t>ME </a:t>
            </a:r>
          </a:p>
          <a:p>
            <a:r>
              <a:rPr lang="es-ES_tradnl" sz="1000" dirty="0"/>
              <a:t>T: LLEVAR PELOTA A END ZONE</a:t>
            </a:r>
          </a:p>
          <a:p>
            <a:r>
              <a:rPr lang="es-ES_tradnl" sz="1000" dirty="0"/>
              <a:t>P: ANOTAR PUNTOS</a:t>
            </a:r>
          </a:p>
        </p:txBody>
      </p:sp>
    </p:spTree>
    <p:extLst>
      <p:ext uri="{BB962C8B-B14F-4D97-AF65-F5344CB8AC3E}">
        <p14:creationId xmlns:p14="http://schemas.microsoft.com/office/powerpoint/2010/main" val="521590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6A26C9E-EEB1-93BD-7F80-20BD815276B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15334FF-6242-8D7F-0A08-FE137D5F7860}"/>
              </a:ext>
            </a:extLst>
          </p:cNvPr>
          <p:cNvSpPr>
            <a:spLocks noGrp="1"/>
          </p:cNvSpPr>
          <p:nvPr>
            <p:ph type="title"/>
          </p:nvPr>
        </p:nvSpPr>
        <p:spPr>
          <a:xfrm>
            <a:off x="1136397" y="502020"/>
            <a:ext cx="6745731" cy="1642970"/>
          </a:xfrm>
        </p:spPr>
        <p:txBody>
          <a:bodyPr anchor="b">
            <a:normAutofit/>
          </a:bodyPr>
          <a:lstStyle/>
          <a:p>
            <a:r>
              <a:rPr lang="es-ES_tradnl" sz="2800" dirty="0"/>
              <a:t>T/O (Organización de tarea)</a:t>
            </a:r>
          </a:p>
        </p:txBody>
      </p:sp>
      <p:sp>
        <p:nvSpPr>
          <p:cNvPr id="3" name="Marcador de contenido 2">
            <a:extLst>
              <a:ext uri="{FF2B5EF4-FFF2-40B4-BE49-F238E27FC236}">
                <a16:creationId xmlns:a16="http://schemas.microsoft.com/office/drawing/2014/main" id="{CC400726-0C3C-FC0E-4A41-BB7CA3F18A01}"/>
              </a:ext>
            </a:extLst>
          </p:cNvPr>
          <p:cNvSpPr>
            <a:spLocks noGrp="1"/>
          </p:cNvSpPr>
          <p:nvPr>
            <p:ph idx="1"/>
          </p:nvPr>
        </p:nvSpPr>
        <p:spPr>
          <a:xfrm>
            <a:off x="1144923" y="2405894"/>
            <a:ext cx="5315189" cy="3535083"/>
          </a:xfrm>
        </p:spPr>
        <p:txBody>
          <a:bodyPr anchor="t">
            <a:normAutofit/>
          </a:bodyPr>
          <a:lstStyle/>
          <a:p>
            <a:pPr marL="0" indent="0">
              <a:buNone/>
            </a:pPr>
            <a:r>
              <a:rPr lang="es-ES_tradnl" sz="1400" dirty="0"/>
              <a:t>¿Cuáles son las acciones principales que ejecutare?</a:t>
            </a:r>
          </a:p>
          <a:p>
            <a:pPr marL="0" indent="0">
              <a:buNone/>
            </a:pPr>
            <a:endParaRPr lang="es-ES_tradnl" sz="1400" dirty="0"/>
          </a:p>
          <a:p>
            <a:pPr marL="514350" indent="-514350">
              <a:buFont typeface="+mj-lt"/>
              <a:buAutoNum type="arabicPeriod"/>
            </a:pPr>
            <a:r>
              <a:rPr lang="es-ES_tradnl" sz="1400" dirty="0"/>
              <a:t>Voy a </a:t>
            </a:r>
            <a:r>
              <a:rPr lang="es-ES_tradnl" sz="1400" b="1" dirty="0"/>
              <a:t>emboscar</a:t>
            </a:r>
            <a:r>
              <a:rPr lang="es-ES_tradnl" sz="1400" dirty="0"/>
              <a:t> en área de seguridad. Ese será mi Esfuerzo de Apoyo número 1; y será el Primer pelotón.</a:t>
            </a:r>
          </a:p>
          <a:p>
            <a:pPr marL="514350" indent="-514350">
              <a:buFont typeface="+mj-lt"/>
              <a:buAutoNum type="arabicPeriod"/>
            </a:pPr>
            <a:r>
              <a:rPr lang="es-ES_tradnl" sz="1400" dirty="0"/>
              <a:t>Voy a </a:t>
            </a:r>
            <a:r>
              <a:rPr lang="es-ES_tradnl" sz="1400" b="1" dirty="0"/>
              <a:t>bloquear</a:t>
            </a:r>
            <a:r>
              <a:rPr lang="es-ES_tradnl" sz="1400" dirty="0"/>
              <a:t> fuerzas enemigas en cercanías del puente. Esa es mi tarea esencial. Ese será mi Esfuerzo Principal. Sera el segundo pelotón+1 PLT de LAV III+ los morteros de 60 </a:t>
            </a:r>
            <a:r>
              <a:rPr lang="es-ES_tradnl" sz="1400" dirty="0" err="1"/>
              <a:t>mm.</a:t>
            </a:r>
            <a:endParaRPr lang="es-ES_tradnl" sz="1400" dirty="0"/>
          </a:p>
          <a:p>
            <a:pPr marL="514350" indent="-514350">
              <a:buFont typeface="+mj-lt"/>
              <a:buAutoNum type="arabicPeriod"/>
            </a:pPr>
            <a:r>
              <a:rPr lang="es-ES_tradnl" sz="1400" dirty="0"/>
              <a:t>Voy a </a:t>
            </a:r>
            <a:r>
              <a:rPr lang="es-ES_tradnl" sz="1400" b="1" dirty="0"/>
              <a:t>atacar por fuego </a:t>
            </a:r>
            <a:r>
              <a:rPr lang="es-ES_tradnl" sz="1400" dirty="0"/>
              <a:t>intentos de cruce de rio: Ese será mi esfuerzo de apoyo número 2. Serán dos escuadras del 3 PLT motorizadas en </a:t>
            </a:r>
            <a:r>
              <a:rPr lang="es-ES_tradnl" sz="1400" dirty="0" err="1"/>
              <a:t>KLTVs</a:t>
            </a:r>
            <a:r>
              <a:rPr lang="es-ES_tradnl" sz="1400" dirty="0"/>
              <a:t> con AAM.</a:t>
            </a:r>
          </a:p>
          <a:p>
            <a:pPr marL="514350" indent="-514350">
              <a:buFont typeface="+mj-lt"/>
              <a:buAutoNum type="arabicPeriod"/>
            </a:pPr>
            <a:r>
              <a:rPr lang="es-ES_tradnl" sz="1400" dirty="0"/>
              <a:t>Mi </a:t>
            </a:r>
            <a:r>
              <a:rPr lang="es-ES_tradnl" sz="1400" b="1" dirty="0"/>
              <a:t>reserva</a:t>
            </a:r>
            <a:r>
              <a:rPr lang="es-ES_tradnl" sz="1400" dirty="0"/>
              <a:t> será una escuadra del 3 PLT.</a:t>
            </a:r>
          </a:p>
          <a:p>
            <a:pPr marL="0" indent="0">
              <a:buNone/>
            </a:pPr>
            <a:endParaRPr lang="es-ES_tradnl" sz="1400" dirty="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6" descr="Jerarquía">
            <a:extLst>
              <a:ext uri="{FF2B5EF4-FFF2-40B4-BE49-F238E27FC236}">
                <a16:creationId xmlns:a16="http://schemas.microsoft.com/office/drawing/2014/main" id="{D72C3CBF-D4C7-ADD2-3E05-F11299DB0AB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3764030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19533-5CE5-1E00-901F-2EDD447BB2C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57BF886-3632-6A9E-6C70-14E4E31DADA9}"/>
              </a:ext>
            </a:extLst>
          </p:cNvPr>
          <p:cNvSpPr>
            <a:spLocks noGrp="1"/>
          </p:cNvSpPr>
          <p:nvPr>
            <p:ph type="title"/>
          </p:nvPr>
        </p:nvSpPr>
        <p:spPr/>
        <p:txBody>
          <a:bodyPr/>
          <a:lstStyle/>
          <a:p>
            <a:r>
              <a:rPr lang="es-ES_tradnl" dirty="0"/>
              <a:t>T/O (Organización de tarea)</a:t>
            </a:r>
          </a:p>
        </p:txBody>
      </p:sp>
      <p:sp>
        <p:nvSpPr>
          <p:cNvPr id="3" name="Marcador de contenido 2">
            <a:extLst>
              <a:ext uri="{FF2B5EF4-FFF2-40B4-BE49-F238E27FC236}">
                <a16:creationId xmlns:a16="http://schemas.microsoft.com/office/drawing/2014/main" id="{5687E1FE-8C8C-2DCE-AA09-889CCB474E93}"/>
              </a:ext>
            </a:extLst>
          </p:cNvPr>
          <p:cNvSpPr>
            <a:spLocks noGrp="1"/>
          </p:cNvSpPr>
          <p:nvPr>
            <p:ph idx="1"/>
          </p:nvPr>
        </p:nvSpPr>
        <p:spPr/>
        <p:txBody>
          <a:bodyPr>
            <a:normAutofit/>
          </a:bodyPr>
          <a:lstStyle/>
          <a:p>
            <a:pPr marL="0" indent="0">
              <a:buNone/>
            </a:pPr>
            <a:r>
              <a:rPr lang="es-ES_tradnl" dirty="0"/>
              <a:t>¿Cómo se ve esto gráficamente?</a:t>
            </a:r>
          </a:p>
          <a:p>
            <a:pPr marL="0" indent="0">
              <a:buNone/>
            </a:pPr>
            <a:endParaRPr lang="es-ES_tradnl" dirty="0"/>
          </a:p>
          <a:p>
            <a:pPr marL="0" indent="0">
              <a:buNone/>
            </a:pPr>
            <a:endParaRPr lang="es-ES_tradnl" dirty="0"/>
          </a:p>
        </p:txBody>
      </p:sp>
      <p:sp>
        <p:nvSpPr>
          <p:cNvPr id="30" name="CuadroTexto 29">
            <a:extLst>
              <a:ext uri="{FF2B5EF4-FFF2-40B4-BE49-F238E27FC236}">
                <a16:creationId xmlns:a16="http://schemas.microsoft.com/office/drawing/2014/main" id="{8117572F-F32D-FD7D-6462-C894EC40B773}"/>
              </a:ext>
            </a:extLst>
          </p:cNvPr>
          <p:cNvSpPr txBox="1"/>
          <p:nvPr/>
        </p:nvSpPr>
        <p:spPr>
          <a:xfrm>
            <a:off x="7494556" y="902295"/>
            <a:ext cx="4455515" cy="923330"/>
          </a:xfrm>
          <a:prstGeom prst="rect">
            <a:avLst/>
          </a:prstGeom>
          <a:noFill/>
          <a:ln w="38100">
            <a:solidFill>
              <a:srgbClr val="C00000"/>
            </a:solidFill>
          </a:ln>
        </p:spPr>
        <p:txBody>
          <a:bodyPr wrap="none" rtlCol="0">
            <a:spAutoFit/>
          </a:bodyPr>
          <a:lstStyle/>
          <a:p>
            <a:r>
              <a:rPr lang="es-ES_tradnl" dirty="0"/>
              <a:t>TODOS LOS PROPOSTIOS ALIENADOS</a:t>
            </a:r>
          </a:p>
          <a:p>
            <a:r>
              <a:rPr lang="es-ES_tradnl" dirty="0"/>
              <a:t>A LA MISIÓN. TODOS LOS PROPOSITOS</a:t>
            </a:r>
          </a:p>
          <a:p>
            <a:r>
              <a:rPr lang="es-ES_tradnl" dirty="0"/>
              <a:t>DE LOS </a:t>
            </a:r>
            <a:r>
              <a:rPr lang="es-ES_tradnl" dirty="0" err="1"/>
              <a:t>SEs</a:t>
            </a:r>
            <a:r>
              <a:rPr lang="es-ES_tradnl" dirty="0"/>
              <a:t> Y RESERVA, ALINEADOS AL ME</a:t>
            </a:r>
          </a:p>
        </p:txBody>
      </p:sp>
      <p:grpSp>
        <p:nvGrpSpPr>
          <p:cNvPr id="4" name="Grupo 3">
            <a:extLst>
              <a:ext uri="{FF2B5EF4-FFF2-40B4-BE49-F238E27FC236}">
                <a16:creationId xmlns:a16="http://schemas.microsoft.com/office/drawing/2014/main" id="{E038886A-B1BA-9C02-1031-73A6503DBF54}"/>
              </a:ext>
            </a:extLst>
          </p:cNvPr>
          <p:cNvGrpSpPr/>
          <p:nvPr/>
        </p:nvGrpSpPr>
        <p:grpSpPr>
          <a:xfrm>
            <a:off x="439937" y="2270287"/>
            <a:ext cx="11752063" cy="4205323"/>
            <a:chOff x="439937" y="2270287"/>
            <a:chExt cx="11752063" cy="4205323"/>
          </a:xfrm>
        </p:grpSpPr>
        <p:pic>
          <p:nvPicPr>
            <p:cNvPr id="5" name="Imagen 4">
              <a:extLst>
                <a:ext uri="{FF2B5EF4-FFF2-40B4-BE49-F238E27FC236}">
                  <a16:creationId xmlns:a16="http://schemas.microsoft.com/office/drawing/2014/main" id="{FA7F65DC-77E2-81B6-7331-4D6B3EAC0918}"/>
                </a:ext>
              </a:extLst>
            </p:cNvPr>
            <p:cNvPicPr>
              <a:picLocks noChangeAspect="1"/>
            </p:cNvPicPr>
            <p:nvPr/>
          </p:nvPicPr>
          <p:blipFill>
            <a:blip r:embed="rId2"/>
            <a:stretch>
              <a:fillRect/>
            </a:stretch>
          </p:blipFill>
          <p:spPr>
            <a:xfrm>
              <a:off x="4785716" y="2270287"/>
              <a:ext cx="1361282" cy="816768"/>
            </a:xfrm>
            <a:prstGeom prst="rect">
              <a:avLst/>
            </a:prstGeom>
          </p:spPr>
        </p:pic>
        <p:pic>
          <p:nvPicPr>
            <p:cNvPr id="9" name="Imagen 8">
              <a:extLst>
                <a:ext uri="{FF2B5EF4-FFF2-40B4-BE49-F238E27FC236}">
                  <a16:creationId xmlns:a16="http://schemas.microsoft.com/office/drawing/2014/main" id="{6D408E76-A816-49FD-6B28-1AE85EC2C888}"/>
                </a:ext>
              </a:extLst>
            </p:cNvPr>
            <p:cNvPicPr>
              <a:picLocks noChangeAspect="1"/>
            </p:cNvPicPr>
            <p:nvPr/>
          </p:nvPicPr>
          <p:blipFill>
            <a:blip r:embed="rId3"/>
            <a:stretch>
              <a:fillRect/>
            </a:stretch>
          </p:blipFill>
          <p:spPr>
            <a:xfrm>
              <a:off x="439937" y="4255531"/>
              <a:ext cx="1273175" cy="763905"/>
            </a:xfrm>
            <a:prstGeom prst="rect">
              <a:avLst/>
            </a:prstGeom>
          </p:spPr>
        </p:pic>
        <p:pic>
          <p:nvPicPr>
            <p:cNvPr id="11" name="Imagen 10">
              <a:extLst>
                <a:ext uri="{FF2B5EF4-FFF2-40B4-BE49-F238E27FC236}">
                  <a16:creationId xmlns:a16="http://schemas.microsoft.com/office/drawing/2014/main" id="{BE774657-CEFB-50C1-0574-F37893946A54}"/>
                </a:ext>
              </a:extLst>
            </p:cNvPr>
            <p:cNvPicPr>
              <a:picLocks noChangeAspect="1"/>
            </p:cNvPicPr>
            <p:nvPr/>
          </p:nvPicPr>
          <p:blipFill>
            <a:blip r:embed="rId4"/>
            <a:stretch>
              <a:fillRect/>
            </a:stretch>
          </p:blipFill>
          <p:spPr>
            <a:xfrm>
              <a:off x="2240957" y="4255531"/>
              <a:ext cx="1361280" cy="816768"/>
            </a:xfrm>
            <a:prstGeom prst="rect">
              <a:avLst/>
            </a:prstGeom>
          </p:spPr>
        </p:pic>
        <p:pic>
          <p:nvPicPr>
            <p:cNvPr id="13" name="Imagen 12">
              <a:extLst>
                <a:ext uri="{FF2B5EF4-FFF2-40B4-BE49-F238E27FC236}">
                  <a16:creationId xmlns:a16="http://schemas.microsoft.com/office/drawing/2014/main" id="{C7F5F838-8E5D-F897-5054-67DB0D90B364}"/>
                </a:ext>
              </a:extLst>
            </p:cNvPr>
            <p:cNvPicPr>
              <a:picLocks noChangeAspect="1"/>
            </p:cNvPicPr>
            <p:nvPr/>
          </p:nvPicPr>
          <p:blipFill>
            <a:blip r:embed="rId5"/>
            <a:stretch>
              <a:fillRect/>
            </a:stretch>
          </p:blipFill>
          <p:spPr>
            <a:xfrm>
              <a:off x="1448794" y="4229100"/>
              <a:ext cx="1361280" cy="816768"/>
            </a:xfrm>
            <a:prstGeom prst="rect">
              <a:avLst/>
            </a:prstGeom>
          </p:spPr>
        </p:pic>
        <p:pic>
          <p:nvPicPr>
            <p:cNvPr id="15" name="Imagen 14">
              <a:extLst>
                <a:ext uri="{FF2B5EF4-FFF2-40B4-BE49-F238E27FC236}">
                  <a16:creationId xmlns:a16="http://schemas.microsoft.com/office/drawing/2014/main" id="{69F94921-C650-3316-2D4D-FEE16B589F64}"/>
                </a:ext>
              </a:extLst>
            </p:cNvPr>
            <p:cNvPicPr>
              <a:picLocks noChangeAspect="1"/>
            </p:cNvPicPr>
            <p:nvPr/>
          </p:nvPicPr>
          <p:blipFill>
            <a:blip r:embed="rId6"/>
            <a:stretch>
              <a:fillRect/>
            </a:stretch>
          </p:blipFill>
          <p:spPr>
            <a:xfrm>
              <a:off x="4699497" y="4158100"/>
              <a:ext cx="1361281" cy="816769"/>
            </a:xfrm>
            <a:prstGeom prst="rect">
              <a:avLst/>
            </a:prstGeom>
          </p:spPr>
        </p:pic>
        <p:pic>
          <p:nvPicPr>
            <p:cNvPr id="18" name="Imagen 17">
              <a:extLst>
                <a:ext uri="{FF2B5EF4-FFF2-40B4-BE49-F238E27FC236}">
                  <a16:creationId xmlns:a16="http://schemas.microsoft.com/office/drawing/2014/main" id="{ADC87F1D-6F96-6691-7425-69648C9280A3}"/>
                </a:ext>
              </a:extLst>
            </p:cNvPr>
            <p:cNvPicPr>
              <a:picLocks noChangeAspect="1"/>
            </p:cNvPicPr>
            <p:nvPr/>
          </p:nvPicPr>
          <p:blipFill>
            <a:blip r:embed="rId7"/>
            <a:stretch>
              <a:fillRect/>
            </a:stretch>
          </p:blipFill>
          <p:spPr>
            <a:xfrm>
              <a:off x="7336831" y="4202668"/>
              <a:ext cx="1361280" cy="816768"/>
            </a:xfrm>
            <a:prstGeom prst="rect">
              <a:avLst/>
            </a:prstGeom>
          </p:spPr>
        </p:pic>
        <p:pic>
          <p:nvPicPr>
            <p:cNvPr id="20" name="Imagen 19">
              <a:extLst>
                <a:ext uri="{FF2B5EF4-FFF2-40B4-BE49-F238E27FC236}">
                  <a16:creationId xmlns:a16="http://schemas.microsoft.com/office/drawing/2014/main" id="{77BDD2E3-0B9B-570A-4EE6-46237E776323}"/>
                </a:ext>
              </a:extLst>
            </p:cNvPr>
            <p:cNvPicPr>
              <a:picLocks noChangeAspect="1"/>
            </p:cNvPicPr>
            <p:nvPr/>
          </p:nvPicPr>
          <p:blipFill>
            <a:blip r:embed="rId8"/>
            <a:stretch>
              <a:fillRect/>
            </a:stretch>
          </p:blipFill>
          <p:spPr>
            <a:xfrm>
              <a:off x="9951043" y="4202668"/>
              <a:ext cx="1361280" cy="816768"/>
            </a:xfrm>
            <a:prstGeom prst="rect">
              <a:avLst/>
            </a:prstGeom>
          </p:spPr>
        </p:pic>
        <p:sp>
          <p:nvSpPr>
            <p:cNvPr id="21" name="CuadroTexto 20">
              <a:extLst>
                <a:ext uri="{FF2B5EF4-FFF2-40B4-BE49-F238E27FC236}">
                  <a16:creationId xmlns:a16="http://schemas.microsoft.com/office/drawing/2014/main" id="{5A1CCDC8-9C2E-CCFB-BE0C-82B97B0FDCB7}"/>
                </a:ext>
              </a:extLst>
            </p:cNvPr>
            <p:cNvSpPr txBox="1"/>
            <p:nvPr/>
          </p:nvSpPr>
          <p:spPr>
            <a:xfrm>
              <a:off x="5967807" y="2534926"/>
              <a:ext cx="6029325" cy="523220"/>
            </a:xfrm>
            <a:prstGeom prst="rect">
              <a:avLst/>
            </a:prstGeom>
            <a:noFill/>
          </p:spPr>
          <p:txBody>
            <a:bodyPr wrap="square" rtlCol="0">
              <a:spAutoFit/>
            </a:bodyPr>
            <a:lstStyle/>
            <a:p>
              <a:r>
                <a:rPr lang="es-ES_tradnl" sz="1400" dirty="0"/>
                <a:t>T: Bloquear fuerzas enemigas IVO puente Alfa a contar 121900</a:t>
              </a:r>
            </a:p>
            <a:p>
              <a:r>
                <a:rPr lang="es-ES_tradnl" sz="1400" b="1" dirty="0"/>
                <a:t>P: Impedir que fuerzas adversarias interfieran con maniobra del </a:t>
              </a:r>
              <a:r>
                <a:rPr lang="es-ES_tradnl" sz="1400" b="1" dirty="0" err="1"/>
                <a:t>Bn</a:t>
              </a:r>
              <a:r>
                <a:rPr lang="es-ES_tradnl" sz="1400" b="1" dirty="0"/>
                <a:t> ME.</a:t>
              </a:r>
            </a:p>
          </p:txBody>
        </p:sp>
        <p:sp>
          <p:nvSpPr>
            <p:cNvPr id="22" name="CuadroTexto 21">
              <a:extLst>
                <a:ext uri="{FF2B5EF4-FFF2-40B4-BE49-F238E27FC236}">
                  <a16:creationId xmlns:a16="http://schemas.microsoft.com/office/drawing/2014/main" id="{BAAADEA5-C6C5-FF71-3489-625DDED3ADC7}"/>
                </a:ext>
              </a:extLst>
            </p:cNvPr>
            <p:cNvSpPr txBox="1"/>
            <p:nvPr/>
          </p:nvSpPr>
          <p:spPr>
            <a:xfrm>
              <a:off x="439937" y="5513834"/>
              <a:ext cx="2680932" cy="830997"/>
            </a:xfrm>
            <a:prstGeom prst="rect">
              <a:avLst/>
            </a:prstGeom>
            <a:noFill/>
          </p:spPr>
          <p:txBody>
            <a:bodyPr wrap="square" rtlCol="0">
              <a:spAutoFit/>
            </a:bodyPr>
            <a:lstStyle/>
            <a:p>
              <a:r>
                <a:rPr lang="es-ES_tradnl" sz="1200" dirty="0"/>
                <a:t>T: Bloquear puente Alfa a contar 121900</a:t>
              </a:r>
            </a:p>
            <a:p>
              <a:r>
                <a:rPr lang="es-ES_tradnl" sz="1200" b="1" dirty="0"/>
                <a:t>P: Negar cruce de fuerzas enemiga hacia rivera este</a:t>
              </a:r>
            </a:p>
          </p:txBody>
        </p:sp>
        <p:sp>
          <p:nvSpPr>
            <p:cNvPr id="23" name="CuadroTexto 22">
              <a:extLst>
                <a:ext uri="{FF2B5EF4-FFF2-40B4-BE49-F238E27FC236}">
                  <a16:creationId xmlns:a16="http://schemas.microsoft.com/office/drawing/2014/main" id="{FD314462-8894-7193-DB36-F7957DAEEF1D}"/>
                </a:ext>
              </a:extLst>
            </p:cNvPr>
            <p:cNvSpPr txBox="1"/>
            <p:nvPr/>
          </p:nvSpPr>
          <p:spPr>
            <a:xfrm>
              <a:off x="4177807" y="5459947"/>
              <a:ext cx="2404662" cy="1015663"/>
            </a:xfrm>
            <a:prstGeom prst="rect">
              <a:avLst/>
            </a:prstGeom>
            <a:noFill/>
          </p:spPr>
          <p:txBody>
            <a:bodyPr wrap="square" rtlCol="0">
              <a:spAutoFit/>
            </a:bodyPr>
            <a:lstStyle/>
            <a:p>
              <a:r>
                <a:rPr lang="es-ES_tradnl" sz="1200" dirty="0"/>
                <a:t>T: Emboscar fuerzas enemigas al oeste de puente alfa a contar 121700</a:t>
              </a:r>
            </a:p>
            <a:p>
              <a:r>
                <a:rPr lang="es-ES_tradnl" sz="1200" b="1" dirty="0"/>
                <a:t>P: Debilitar enemigo que intenten cruzar hacia rivera este </a:t>
              </a:r>
            </a:p>
          </p:txBody>
        </p:sp>
        <p:sp>
          <p:nvSpPr>
            <p:cNvPr id="24" name="CuadroTexto 23">
              <a:extLst>
                <a:ext uri="{FF2B5EF4-FFF2-40B4-BE49-F238E27FC236}">
                  <a16:creationId xmlns:a16="http://schemas.microsoft.com/office/drawing/2014/main" id="{AD3D6CA9-3999-D193-9577-C4FB73D7494A}"/>
                </a:ext>
              </a:extLst>
            </p:cNvPr>
            <p:cNvSpPr txBox="1"/>
            <p:nvPr/>
          </p:nvSpPr>
          <p:spPr>
            <a:xfrm>
              <a:off x="9787338" y="5312571"/>
              <a:ext cx="2404662" cy="954107"/>
            </a:xfrm>
            <a:prstGeom prst="rect">
              <a:avLst/>
            </a:prstGeom>
            <a:noFill/>
          </p:spPr>
          <p:txBody>
            <a:bodyPr wrap="square" rtlCol="0">
              <a:spAutoFit/>
            </a:bodyPr>
            <a:lstStyle/>
            <a:p>
              <a:r>
                <a:rPr lang="es-ES_tradnl" sz="1400" dirty="0"/>
                <a:t>BPT ser empleado en apoyo a siguientes prioridades:</a:t>
              </a:r>
            </a:p>
            <a:p>
              <a:r>
                <a:rPr lang="es-ES_tradnl" sz="1400" b="1" dirty="0"/>
                <a:t>ME </a:t>
              </a:r>
            </a:p>
            <a:p>
              <a:r>
                <a:rPr lang="es-ES_tradnl" sz="1400" dirty="0"/>
                <a:t>S2</a:t>
              </a:r>
            </a:p>
          </p:txBody>
        </p:sp>
        <p:sp>
          <p:nvSpPr>
            <p:cNvPr id="25" name="CuadroTexto 24">
              <a:extLst>
                <a:ext uri="{FF2B5EF4-FFF2-40B4-BE49-F238E27FC236}">
                  <a16:creationId xmlns:a16="http://schemas.microsoft.com/office/drawing/2014/main" id="{DA68777C-902B-A087-96CA-67298ADE1C52}"/>
                </a:ext>
              </a:extLst>
            </p:cNvPr>
            <p:cNvSpPr txBox="1"/>
            <p:nvPr/>
          </p:nvSpPr>
          <p:spPr>
            <a:xfrm>
              <a:off x="6980732" y="5381629"/>
              <a:ext cx="2404662" cy="1046440"/>
            </a:xfrm>
            <a:prstGeom prst="rect">
              <a:avLst/>
            </a:prstGeom>
            <a:noFill/>
          </p:spPr>
          <p:txBody>
            <a:bodyPr wrap="square" rtlCol="0">
              <a:spAutoFit/>
            </a:bodyPr>
            <a:lstStyle/>
            <a:p>
              <a:r>
                <a:rPr lang="es-ES_tradnl" sz="1400" dirty="0"/>
                <a:t>T</a:t>
              </a:r>
              <a:r>
                <a:rPr lang="es-ES_tradnl" sz="1200" dirty="0"/>
                <a:t>: Atacar por fuego fuerzas enemigas que crucen vía rio IVO puente alfa a contar 121900</a:t>
              </a:r>
            </a:p>
            <a:p>
              <a:r>
                <a:rPr lang="es-ES_tradnl" sz="1200" b="1" dirty="0"/>
                <a:t>P: limitar cruce enemigo que no puedan ser contenidas por ME </a:t>
              </a:r>
            </a:p>
          </p:txBody>
        </p:sp>
        <p:sp>
          <p:nvSpPr>
            <p:cNvPr id="26" name="CuadroTexto 25">
              <a:extLst>
                <a:ext uri="{FF2B5EF4-FFF2-40B4-BE49-F238E27FC236}">
                  <a16:creationId xmlns:a16="http://schemas.microsoft.com/office/drawing/2014/main" id="{F75FF200-AF58-4843-D8ED-BCA32C8A9593}"/>
                </a:ext>
              </a:extLst>
            </p:cNvPr>
            <p:cNvSpPr txBox="1"/>
            <p:nvPr/>
          </p:nvSpPr>
          <p:spPr>
            <a:xfrm>
              <a:off x="1627980" y="3772218"/>
              <a:ext cx="542136" cy="369332"/>
            </a:xfrm>
            <a:prstGeom prst="rect">
              <a:avLst/>
            </a:prstGeom>
            <a:noFill/>
          </p:spPr>
          <p:txBody>
            <a:bodyPr wrap="none" rtlCol="0">
              <a:spAutoFit/>
            </a:bodyPr>
            <a:lstStyle/>
            <a:p>
              <a:r>
                <a:rPr lang="es-ES_tradnl" dirty="0"/>
                <a:t>ME </a:t>
              </a:r>
            </a:p>
          </p:txBody>
        </p:sp>
        <p:sp>
          <p:nvSpPr>
            <p:cNvPr id="27" name="CuadroTexto 26">
              <a:extLst>
                <a:ext uri="{FF2B5EF4-FFF2-40B4-BE49-F238E27FC236}">
                  <a16:creationId xmlns:a16="http://schemas.microsoft.com/office/drawing/2014/main" id="{3436DD62-F5B8-66AC-DFE9-532083A4D2AC}"/>
                </a:ext>
              </a:extLst>
            </p:cNvPr>
            <p:cNvSpPr txBox="1"/>
            <p:nvPr/>
          </p:nvSpPr>
          <p:spPr>
            <a:xfrm>
              <a:off x="5109070" y="3773608"/>
              <a:ext cx="566181" cy="369332"/>
            </a:xfrm>
            <a:prstGeom prst="rect">
              <a:avLst/>
            </a:prstGeom>
            <a:noFill/>
          </p:spPr>
          <p:txBody>
            <a:bodyPr wrap="none" rtlCol="0">
              <a:spAutoFit/>
            </a:bodyPr>
            <a:lstStyle/>
            <a:p>
              <a:r>
                <a:rPr lang="es-ES_tradnl" dirty="0"/>
                <a:t>SE1</a:t>
              </a:r>
            </a:p>
          </p:txBody>
        </p:sp>
        <p:sp>
          <p:nvSpPr>
            <p:cNvPr id="28" name="CuadroTexto 27">
              <a:extLst>
                <a:ext uri="{FF2B5EF4-FFF2-40B4-BE49-F238E27FC236}">
                  <a16:creationId xmlns:a16="http://schemas.microsoft.com/office/drawing/2014/main" id="{D4652CB0-E260-30ED-39D8-012F0D9B6336}"/>
                </a:ext>
              </a:extLst>
            </p:cNvPr>
            <p:cNvSpPr txBox="1"/>
            <p:nvPr/>
          </p:nvSpPr>
          <p:spPr>
            <a:xfrm>
              <a:off x="7734380" y="3765868"/>
              <a:ext cx="566181" cy="369332"/>
            </a:xfrm>
            <a:prstGeom prst="rect">
              <a:avLst/>
            </a:prstGeom>
            <a:noFill/>
          </p:spPr>
          <p:txBody>
            <a:bodyPr wrap="none" rtlCol="0">
              <a:spAutoFit/>
            </a:bodyPr>
            <a:lstStyle/>
            <a:p>
              <a:r>
                <a:rPr lang="es-ES_tradnl" dirty="0"/>
                <a:t>SE2</a:t>
              </a:r>
            </a:p>
          </p:txBody>
        </p:sp>
        <p:sp>
          <p:nvSpPr>
            <p:cNvPr id="29" name="CuadroTexto 28">
              <a:extLst>
                <a:ext uri="{FF2B5EF4-FFF2-40B4-BE49-F238E27FC236}">
                  <a16:creationId xmlns:a16="http://schemas.microsoft.com/office/drawing/2014/main" id="{1C6981F6-4516-B9ED-9857-93729C6AA4A2}"/>
                </a:ext>
              </a:extLst>
            </p:cNvPr>
            <p:cNvSpPr txBox="1"/>
            <p:nvPr/>
          </p:nvSpPr>
          <p:spPr>
            <a:xfrm>
              <a:off x="10107291" y="3871435"/>
              <a:ext cx="1111907" cy="369332"/>
            </a:xfrm>
            <a:prstGeom prst="rect">
              <a:avLst/>
            </a:prstGeom>
            <a:noFill/>
          </p:spPr>
          <p:txBody>
            <a:bodyPr wrap="none" rtlCol="0">
              <a:spAutoFit/>
            </a:bodyPr>
            <a:lstStyle/>
            <a:p>
              <a:r>
                <a:rPr lang="es-ES_tradnl" dirty="0"/>
                <a:t>RESERVA</a:t>
              </a:r>
            </a:p>
          </p:txBody>
        </p:sp>
        <p:cxnSp>
          <p:nvCxnSpPr>
            <p:cNvPr id="32" name="Conector recto 31">
              <a:extLst>
                <a:ext uri="{FF2B5EF4-FFF2-40B4-BE49-F238E27FC236}">
                  <a16:creationId xmlns:a16="http://schemas.microsoft.com/office/drawing/2014/main" id="{E4A21748-36C5-8D93-2345-3B8A2F70F0FB}"/>
                </a:ext>
              </a:extLst>
            </p:cNvPr>
            <p:cNvCxnSpPr/>
            <p:nvPr/>
          </p:nvCxnSpPr>
          <p:spPr>
            <a:xfrm>
              <a:off x="5466357" y="3228975"/>
              <a:ext cx="0" cy="200025"/>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Conector recto 32">
              <a:extLst>
                <a:ext uri="{FF2B5EF4-FFF2-40B4-BE49-F238E27FC236}">
                  <a16:creationId xmlns:a16="http://schemas.microsoft.com/office/drawing/2014/main" id="{89E69F64-310E-6182-8F1B-5FF81ADC8189}"/>
                </a:ext>
              </a:extLst>
            </p:cNvPr>
            <p:cNvCxnSpPr>
              <a:cxnSpLocks/>
            </p:cNvCxnSpPr>
            <p:nvPr/>
          </p:nvCxnSpPr>
          <p:spPr>
            <a:xfrm>
              <a:off x="1780403" y="3438525"/>
              <a:ext cx="888284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Conector recto 37">
              <a:extLst>
                <a:ext uri="{FF2B5EF4-FFF2-40B4-BE49-F238E27FC236}">
                  <a16:creationId xmlns:a16="http://schemas.microsoft.com/office/drawing/2014/main" id="{F91EC214-9EA4-400F-0702-D45BBC7CC198}"/>
                </a:ext>
              </a:extLst>
            </p:cNvPr>
            <p:cNvCxnSpPr>
              <a:cxnSpLocks/>
            </p:cNvCxnSpPr>
            <p:nvPr/>
          </p:nvCxnSpPr>
          <p:spPr>
            <a:xfrm>
              <a:off x="1784172" y="3429000"/>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Conector recto 39">
              <a:extLst>
                <a:ext uri="{FF2B5EF4-FFF2-40B4-BE49-F238E27FC236}">
                  <a16:creationId xmlns:a16="http://schemas.microsoft.com/office/drawing/2014/main" id="{C59CBFF6-0415-173A-7587-9C3623EC952D}"/>
                </a:ext>
              </a:extLst>
            </p:cNvPr>
            <p:cNvCxnSpPr>
              <a:cxnSpLocks/>
            </p:cNvCxnSpPr>
            <p:nvPr/>
          </p:nvCxnSpPr>
          <p:spPr>
            <a:xfrm>
              <a:off x="5459829"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Conector recto 40">
              <a:extLst>
                <a:ext uri="{FF2B5EF4-FFF2-40B4-BE49-F238E27FC236}">
                  <a16:creationId xmlns:a16="http://schemas.microsoft.com/office/drawing/2014/main" id="{D6BEFBFC-144B-6056-FF72-FEFB0FC02A5A}"/>
                </a:ext>
              </a:extLst>
            </p:cNvPr>
            <p:cNvCxnSpPr>
              <a:cxnSpLocks/>
            </p:cNvCxnSpPr>
            <p:nvPr/>
          </p:nvCxnSpPr>
          <p:spPr>
            <a:xfrm>
              <a:off x="8010942"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Conector recto 41">
              <a:extLst>
                <a:ext uri="{FF2B5EF4-FFF2-40B4-BE49-F238E27FC236}">
                  <a16:creationId xmlns:a16="http://schemas.microsoft.com/office/drawing/2014/main" id="{0341764D-B177-8A65-B999-A7AA0943EA00}"/>
                </a:ext>
              </a:extLst>
            </p:cNvPr>
            <p:cNvCxnSpPr>
              <a:cxnSpLocks/>
            </p:cNvCxnSpPr>
            <p:nvPr/>
          </p:nvCxnSpPr>
          <p:spPr>
            <a:xfrm>
              <a:off x="10663244" y="3438525"/>
              <a:ext cx="0" cy="384493"/>
            </a:xfrm>
            <a:prstGeom prst="line">
              <a:avLst/>
            </a:prstGeom>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223996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AA1AE-AC85-854C-40F9-7C9CF9055DF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B4186ED-114B-3B41-6CB3-627C902FCCC9}"/>
              </a:ext>
            </a:extLst>
          </p:cNvPr>
          <p:cNvSpPr>
            <a:spLocks noGrp="1"/>
          </p:cNvSpPr>
          <p:nvPr>
            <p:ph type="title"/>
          </p:nvPr>
        </p:nvSpPr>
        <p:spPr>
          <a:xfrm>
            <a:off x="-714374" y="-373921"/>
            <a:ext cx="10515600" cy="1325563"/>
          </a:xfrm>
        </p:spPr>
        <p:txBody>
          <a:bodyPr>
            <a:normAutofit/>
          </a:bodyPr>
          <a:lstStyle/>
          <a:p>
            <a:r>
              <a:rPr lang="es-ES_tradnl" sz="3600" dirty="0"/>
              <a:t>         CONOPS</a:t>
            </a:r>
          </a:p>
        </p:txBody>
      </p:sp>
      <p:sp>
        <p:nvSpPr>
          <p:cNvPr id="7" name="CuadroTexto 6">
            <a:extLst>
              <a:ext uri="{FF2B5EF4-FFF2-40B4-BE49-F238E27FC236}">
                <a16:creationId xmlns:a16="http://schemas.microsoft.com/office/drawing/2014/main" id="{7ECF479A-2A4F-75DD-326C-6A11E801080D}"/>
              </a:ext>
            </a:extLst>
          </p:cNvPr>
          <p:cNvSpPr txBox="1"/>
          <p:nvPr/>
        </p:nvSpPr>
        <p:spPr>
          <a:xfrm>
            <a:off x="142876" y="513116"/>
            <a:ext cx="6629400" cy="3262432"/>
          </a:xfrm>
          <a:prstGeom prst="rect">
            <a:avLst/>
          </a:prstGeom>
          <a:noFill/>
          <a:ln>
            <a:solidFill>
              <a:schemeClr val="tx1"/>
            </a:solidFill>
          </a:ln>
        </p:spPr>
        <p:txBody>
          <a:bodyPr wrap="square" rtlCol="0">
            <a:spAutoFit/>
          </a:bodyPr>
          <a:lstStyle/>
          <a:p>
            <a:endParaRPr lang="es-ES_tradnl" sz="1400" dirty="0"/>
          </a:p>
          <a:p>
            <a:pPr algn="just"/>
            <a:r>
              <a:rPr lang="es-ES_tradnl" sz="1200" dirty="0"/>
              <a:t>Esta compañía bloqueara fuerzas enemigas que intenten cruzar rio bravo IVO puente Alfa a contar 121900 con el propósito</a:t>
            </a:r>
            <a:endParaRPr lang="es-ES_tradnl" sz="1200" dirty="0">
              <a:solidFill>
                <a:srgbClr val="00B050"/>
              </a:solidFill>
            </a:endParaRPr>
          </a:p>
          <a:p>
            <a:pPr algn="just"/>
            <a:r>
              <a:rPr lang="es-ES_tradnl" sz="1200" dirty="0"/>
              <a:t>de impedir que interfieran con maniobra del esfuerzo principal del </a:t>
            </a:r>
            <a:r>
              <a:rPr lang="es-ES_tradnl" sz="1200" dirty="0" err="1"/>
              <a:t>Bn</a:t>
            </a:r>
            <a:r>
              <a:rPr lang="es-ES_tradnl" sz="1200" dirty="0"/>
              <a:t>. Esta operación se divide en tres fases:</a:t>
            </a:r>
          </a:p>
          <a:p>
            <a:endParaRPr lang="es-ES_tradnl" sz="1200" dirty="0"/>
          </a:p>
          <a:p>
            <a:r>
              <a:rPr lang="es-ES_tradnl" sz="1200" b="1" dirty="0">
                <a:solidFill>
                  <a:srgbClr val="00B050"/>
                </a:solidFill>
              </a:rPr>
              <a:t>Fase I</a:t>
            </a:r>
            <a:r>
              <a:rPr lang="es-ES_tradnl" sz="1200" b="1" dirty="0"/>
              <a:t>: </a:t>
            </a:r>
            <a:r>
              <a:rPr lang="es-ES_tradnl" sz="1200" b="1" dirty="0">
                <a:solidFill>
                  <a:srgbClr val="00B050"/>
                </a:solidFill>
              </a:rPr>
              <a:t>Configuración. Inicia con </a:t>
            </a:r>
            <a:r>
              <a:rPr lang="es-ES_tradnl" sz="1200" dirty="0"/>
              <a:t>emboscadas en escalón de seguridad y </a:t>
            </a:r>
            <a:r>
              <a:rPr lang="es-ES_tradnl" sz="1200" b="1" dirty="0">
                <a:solidFill>
                  <a:srgbClr val="00B050"/>
                </a:solidFill>
              </a:rPr>
              <a:t>termina con </a:t>
            </a:r>
            <a:r>
              <a:rPr lang="es-ES_tradnl" sz="1200" dirty="0"/>
              <a:t>fuerzas enigmas tomando contacto con ME. </a:t>
            </a:r>
            <a:r>
              <a:rPr lang="es-ES_tradnl" sz="1200" b="1" dirty="0">
                <a:solidFill>
                  <a:srgbClr val="00B050"/>
                </a:solidFill>
              </a:rPr>
              <a:t>Eventos críticos durante esta fase son: </a:t>
            </a:r>
            <a:r>
              <a:rPr lang="es-ES_tradnl" sz="1200" dirty="0"/>
              <a:t>emboscadas IVO R1y R y neutralización de material motorizado enemigo.</a:t>
            </a:r>
          </a:p>
          <a:p>
            <a:endParaRPr lang="es-ES_tradnl" sz="1200" dirty="0"/>
          </a:p>
          <a:p>
            <a:r>
              <a:rPr lang="es-ES_tradnl" sz="1200" b="1" dirty="0">
                <a:solidFill>
                  <a:srgbClr val="00B050"/>
                </a:solidFill>
              </a:rPr>
              <a:t>Fase II: Bloqueo. Inicia con </a:t>
            </a:r>
            <a:r>
              <a:rPr lang="es-ES_tradnl" sz="1200" dirty="0"/>
              <a:t>contacto del ME y </a:t>
            </a:r>
            <a:r>
              <a:rPr lang="es-ES_tradnl" sz="1200" b="1" dirty="0">
                <a:solidFill>
                  <a:srgbClr val="00B050"/>
                </a:solidFill>
              </a:rPr>
              <a:t>termina con</a:t>
            </a:r>
            <a:r>
              <a:rPr lang="es-ES_tradnl" sz="1200" dirty="0"/>
              <a:t> fuerzas enemigas rechazadas. </a:t>
            </a:r>
            <a:r>
              <a:rPr lang="es-ES_tradnl" sz="1200" b="1" dirty="0">
                <a:solidFill>
                  <a:srgbClr val="00B050"/>
                </a:solidFill>
              </a:rPr>
              <a:t>Eventos críticos durante esta fase son: </a:t>
            </a:r>
            <a:r>
              <a:rPr lang="es-ES_tradnl" sz="1200" dirty="0"/>
              <a:t>bloqueo de fuerzas enemigas en puente alfa y ataque por fuego sobre fuerzas que intenten cruzar vía rio bravo.  </a:t>
            </a:r>
          </a:p>
          <a:p>
            <a:endParaRPr lang="es-ES_tradnl" sz="1200" dirty="0"/>
          </a:p>
          <a:p>
            <a:r>
              <a:rPr lang="es-ES_tradnl" sz="1200" b="1" dirty="0">
                <a:solidFill>
                  <a:srgbClr val="00B050"/>
                </a:solidFill>
              </a:rPr>
              <a:t>Fase III: Persecución: Inicia con </a:t>
            </a:r>
            <a:r>
              <a:rPr lang="es-ES_tradnl" sz="1200" dirty="0"/>
              <a:t>persecución de fuerzas remanentes que hayan cruzado rio y </a:t>
            </a:r>
            <a:r>
              <a:rPr lang="es-ES_tradnl" sz="1200" b="1" dirty="0">
                <a:solidFill>
                  <a:srgbClr val="00B050"/>
                </a:solidFill>
              </a:rPr>
              <a:t>termina con </a:t>
            </a:r>
            <a:r>
              <a:rPr lang="es-ES_tradnl" sz="1200" dirty="0"/>
              <a:t>reagrupación de la unidad. </a:t>
            </a:r>
            <a:r>
              <a:rPr lang="es-ES_tradnl" sz="1200" b="1" dirty="0">
                <a:solidFill>
                  <a:srgbClr val="00B050"/>
                </a:solidFill>
              </a:rPr>
              <a:t>Eventos críticos durante esta fase son: </a:t>
            </a:r>
            <a:r>
              <a:rPr lang="es-ES_tradnl" sz="1200" dirty="0"/>
              <a:t>persecución por fuego, restablecimiento de dispositivo defensivo y reabastecimiento de los elementos. </a:t>
            </a:r>
            <a:endParaRPr lang="es-ES_tradnl" sz="1200" b="1" dirty="0">
              <a:solidFill>
                <a:srgbClr val="00B050"/>
              </a:solidFill>
            </a:endParaRPr>
          </a:p>
        </p:txBody>
      </p:sp>
      <p:sp>
        <p:nvSpPr>
          <p:cNvPr id="10" name="CuadroTexto 9">
            <a:extLst>
              <a:ext uri="{FF2B5EF4-FFF2-40B4-BE49-F238E27FC236}">
                <a16:creationId xmlns:a16="http://schemas.microsoft.com/office/drawing/2014/main" id="{14D14D53-A0D9-1F27-492D-ECD57E511A96}"/>
              </a:ext>
            </a:extLst>
          </p:cNvPr>
          <p:cNvSpPr txBox="1"/>
          <p:nvPr/>
        </p:nvSpPr>
        <p:spPr>
          <a:xfrm>
            <a:off x="6838135" y="4586789"/>
            <a:ext cx="5419724" cy="677108"/>
          </a:xfrm>
          <a:prstGeom prst="rect">
            <a:avLst/>
          </a:prstGeom>
          <a:noFill/>
          <a:ln>
            <a:solidFill>
              <a:schemeClr val="tx1"/>
            </a:solidFill>
          </a:ln>
        </p:spPr>
        <p:txBody>
          <a:bodyPr wrap="square" rtlCol="0" anchor="ctr">
            <a:spAutoFit/>
          </a:bodyPr>
          <a:lstStyle/>
          <a:p>
            <a:r>
              <a:rPr lang="es-ES_tradnl" sz="1100" dirty="0"/>
              <a:t>PLAN DE FUEGOS:</a:t>
            </a:r>
          </a:p>
          <a:p>
            <a:r>
              <a:rPr lang="es-ES_tradnl" sz="1100" dirty="0"/>
              <a:t>61: ASIGANDO A ME</a:t>
            </a:r>
          </a:p>
          <a:p>
            <a:r>
              <a:rPr lang="es-ES_tradnl" sz="1100" dirty="0"/>
              <a:t>POT: (1) AAM/AAP// /2) MORTEROS// (3) VEHÍCULO</a:t>
            </a:r>
            <a:r>
              <a:rPr lang="es-ES_tradnl" sz="1600" dirty="0"/>
              <a:t>S </a:t>
            </a:r>
            <a:endParaRPr lang="es-ES_tradnl" sz="2400" dirty="0"/>
          </a:p>
        </p:txBody>
      </p:sp>
      <p:sp>
        <p:nvSpPr>
          <p:cNvPr id="12" name="CuadroTexto 11">
            <a:extLst>
              <a:ext uri="{FF2B5EF4-FFF2-40B4-BE49-F238E27FC236}">
                <a16:creationId xmlns:a16="http://schemas.microsoft.com/office/drawing/2014/main" id="{4DFEE786-F4C2-985C-EA6E-FF6A6A07C6EE}"/>
              </a:ext>
            </a:extLst>
          </p:cNvPr>
          <p:cNvSpPr txBox="1"/>
          <p:nvPr/>
        </p:nvSpPr>
        <p:spPr>
          <a:xfrm>
            <a:off x="142876" y="3778875"/>
            <a:ext cx="6629400" cy="2970044"/>
          </a:xfrm>
          <a:prstGeom prst="rect">
            <a:avLst/>
          </a:prstGeom>
          <a:noFill/>
          <a:ln>
            <a:solidFill>
              <a:schemeClr val="tx1"/>
            </a:solidFill>
          </a:ln>
        </p:spPr>
        <p:txBody>
          <a:bodyPr wrap="square" rtlCol="0" anchor="ctr">
            <a:spAutoFit/>
          </a:bodyPr>
          <a:lstStyle/>
          <a:p>
            <a:r>
              <a:rPr lang="es-ES_tradnl" sz="1100" b="1" dirty="0"/>
              <a:t>TAREAS:</a:t>
            </a:r>
          </a:p>
          <a:p>
            <a:r>
              <a:rPr lang="es-ES_tradnl" sz="1100" b="1" dirty="0"/>
              <a:t>ME: </a:t>
            </a:r>
          </a:p>
          <a:p>
            <a:r>
              <a:rPr lang="es-ES_tradnl" sz="1100" dirty="0"/>
              <a:t>T: Bloquear puente Alfa a contar 121900</a:t>
            </a:r>
          </a:p>
          <a:p>
            <a:r>
              <a:rPr lang="es-ES_tradnl" sz="1100" dirty="0"/>
              <a:t>P: Negar cruce de fuerzas enemiga hacia rivera este</a:t>
            </a:r>
          </a:p>
          <a:p>
            <a:r>
              <a:rPr lang="es-ES_tradnl" sz="1100" b="1" dirty="0"/>
              <a:t>SE 1: </a:t>
            </a:r>
          </a:p>
          <a:p>
            <a:r>
              <a:rPr lang="es-ES_tradnl" sz="1100" dirty="0"/>
              <a:t>T: Emboscar fuerzas enemigas al oeste de puente alfa a contar 121700</a:t>
            </a:r>
          </a:p>
          <a:p>
            <a:r>
              <a:rPr lang="es-ES_tradnl" sz="1100" dirty="0"/>
              <a:t>P: Debilitar enemigo que intenten cruzar hacia rivera este </a:t>
            </a:r>
          </a:p>
          <a:p>
            <a:r>
              <a:rPr lang="es-ES_tradnl" sz="1100" b="1" dirty="0"/>
              <a:t>SE 2:</a:t>
            </a:r>
          </a:p>
          <a:p>
            <a:r>
              <a:rPr lang="es-ES_tradnl" sz="1100" dirty="0"/>
              <a:t>T: Atacar por fuego fuerzas enemigas que crucen vía rio IVO puente alfa a contar 121900</a:t>
            </a:r>
          </a:p>
          <a:p>
            <a:r>
              <a:rPr lang="es-ES_tradnl" sz="1100" dirty="0"/>
              <a:t>P: limitar cruce enemigo que no puedan ser contenidas por ME</a:t>
            </a:r>
          </a:p>
          <a:p>
            <a:r>
              <a:rPr lang="es-ES_tradnl" sz="1100" b="1" dirty="0"/>
              <a:t>SE3:</a:t>
            </a:r>
          </a:p>
          <a:p>
            <a:r>
              <a:rPr lang="es-ES_tradnl" sz="1100" dirty="0"/>
              <a:t>T: Atacar por fuego fuerzas enemigas que crucen vía rio IVO puente alfa a contar 121900</a:t>
            </a:r>
          </a:p>
          <a:p>
            <a:r>
              <a:rPr lang="es-ES_tradnl" sz="1100" dirty="0"/>
              <a:t>P: limitar cruce enemigo que no puedan ser contenidas por ME </a:t>
            </a:r>
          </a:p>
          <a:p>
            <a:r>
              <a:rPr lang="es-ES_tradnl" sz="1100" b="1" dirty="0"/>
              <a:t>RESERVA:</a:t>
            </a:r>
          </a:p>
          <a:p>
            <a:r>
              <a:rPr lang="es-ES_tradnl" sz="1100" dirty="0"/>
              <a:t>BPT ser empleado en apoyo a siguientes prioridades:</a:t>
            </a:r>
          </a:p>
          <a:p>
            <a:r>
              <a:rPr lang="es-ES_tradnl" sz="1100" dirty="0"/>
              <a:t>ME </a:t>
            </a:r>
          </a:p>
          <a:p>
            <a:r>
              <a:rPr lang="es-ES_tradnl" sz="1100" dirty="0"/>
              <a:t>SE3</a:t>
            </a:r>
          </a:p>
        </p:txBody>
      </p:sp>
      <p:grpSp>
        <p:nvGrpSpPr>
          <p:cNvPr id="26" name="Grupo 25">
            <a:extLst>
              <a:ext uri="{FF2B5EF4-FFF2-40B4-BE49-F238E27FC236}">
                <a16:creationId xmlns:a16="http://schemas.microsoft.com/office/drawing/2014/main" id="{D47ADDCE-7A6C-4A5D-FF8D-F70A13317774}"/>
              </a:ext>
            </a:extLst>
          </p:cNvPr>
          <p:cNvGrpSpPr/>
          <p:nvPr/>
        </p:nvGrpSpPr>
        <p:grpSpPr>
          <a:xfrm>
            <a:off x="6843348" y="513116"/>
            <a:ext cx="5205776" cy="3717745"/>
            <a:chOff x="587143" y="1"/>
            <a:chExt cx="11352577" cy="6718852"/>
          </a:xfrm>
        </p:grpSpPr>
        <p:sp>
          <p:nvSpPr>
            <p:cNvPr id="27" name="Forma libre 26">
              <a:extLst>
                <a:ext uri="{FF2B5EF4-FFF2-40B4-BE49-F238E27FC236}">
                  <a16:creationId xmlns:a16="http://schemas.microsoft.com/office/drawing/2014/main" id="{44A23766-074B-E4D4-5698-4642F8498208}"/>
                </a:ext>
              </a:extLst>
            </p:cNvPr>
            <p:cNvSpPr/>
            <p:nvPr/>
          </p:nvSpPr>
          <p:spPr>
            <a:xfrm>
              <a:off x="4405381" y="1"/>
              <a:ext cx="1100897" cy="6718852"/>
            </a:xfrm>
            <a:custGeom>
              <a:avLst/>
              <a:gdLst>
                <a:gd name="csX0" fmla="*/ 186497 w 1100897"/>
                <a:gd name="csY0" fmla="*/ 0 h 6003235"/>
                <a:gd name="csX1" fmla="*/ 67228 w 1100897"/>
                <a:gd name="csY1" fmla="*/ 1212574 h 6003235"/>
                <a:gd name="csX2" fmla="*/ 1100897 w 1100897"/>
                <a:gd name="csY2" fmla="*/ 2961861 h 6003235"/>
                <a:gd name="csX3" fmla="*/ 67228 w 1100897"/>
                <a:gd name="csY3" fmla="*/ 4333461 h 6003235"/>
                <a:gd name="csX4" fmla="*/ 564184 w 1100897"/>
                <a:gd name="csY4" fmla="*/ 5526157 h 6003235"/>
                <a:gd name="csX5" fmla="*/ 305767 w 1100897"/>
                <a:gd name="csY5" fmla="*/ 6003235 h 6003235"/>
                <a:gd name="csX6" fmla="*/ 305767 w 1100897"/>
                <a:gd name="csY6" fmla="*/ 6003235 h 600323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100897" h="6003235">
                  <a:moveTo>
                    <a:pt x="186497" y="0"/>
                  </a:moveTo>
                  <a:cubicBezTo>
                    <a:pt x="50662" y="359465"/>
                    <a:pt x="-85172" y="718931"/>
                    <a:pt x="67228" y="1212574"/>
                  </a:cubicBezTo>
                  <a:cubicBezTo>
                    <a:pt x="219628" y="1706217"/>
                    <a:pt x="1100897" y="2441713"/>
                    <a:pt x="1100897" y="2961861"/>
                  </a:cubicBezTo>
                  <a:cubicBezTo>
                    <a:pt x="1100897" y="3482009"/>
                    <a:pt x="156680" y="3906078"/>
                    <a:pt x="67228" y="4333461"/>
                  </a:cubicBezTo>
                  <a:cubicBezTo>
                    <a:pt x="-22224" y="4760844"/>
                    <a:pt x="524428" y="5247861"/>
                    <a:pt x="564184" y="5526157"/>
                  </a:cubicBezTo>
                  <a:cubicBezTo>
                    <a:pt x="603941" y="5804453"/>
                    <a:pt x="305767" y="6003235"/>
                    <a:pt x="305767" y="6003235"/>
                  </a:cubicBezTo>
                  <a:lnTo>
                    <a:pt x="305767" y="6003235"/>
                  </a:lnTo>
                </a:path>
              </a:pathLst>
            </a:custGeom>
            <a:noFill/>
            <a:ln w="8572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800"/>
            </a:p>
          </p:txBody>
        </p:sp>
        <p:pic>
          <p:nvPicPr>
            <p:cNvPr id="28" name="Imagen 27">
              <a:extLst>
                <a:ext uri="{FF2B5EF4-FFF2-40B4-BE49-F238E27FC236}">
                  <a16:creationId xmlns:a16="http://schemas.microsoft.com/office/drawing/2014/main" id="{E3330D93-73F0-E4DE-4289-9A7BC02899EF}"/>
                </a:ext>
              </a:extLst>
            </p:cNvPr>
            <p:cNvPicPr>
              <a:picLocks noChangeAspect="1"/>
            </p:cNvPicPr>
            <p:nvPr/>
          </p:nvPicPr>
          <p:blipFill>
            <a:blip r:embed="rId3"/>
            <a:stretch>
              <a:fillRect/>
            </a:stretch>
          </p:blipFill>
          <p:spPr>
            <a:xfrm>
              <a:off x="4513470" y="2746790"/>
              <a:ext cx="1715052" cy="1225274"/>
            </a:xfrm>
            <a:prstGeom prst="rect">
              <a:avLst/>
            </a:prstGeom>
            <a:ln>
              <a:noFill/>
            </a:ln>
          </p:spPr>
        </p:pic>
        <p:pic>
          <p:nvPicPr>
            <p:cNvPr id="29" name="Imagen 28">
              <a:extLst>
                <a:ext uri="{FF2B5EF4-FFF2-40B4-BE49-F238E27FC236}">
                  <a16:creationId xmlns:a16="http://schemas.microsoft.com/office/drawing/2014/main" id="{ED1AD370-0671-9D19-2DDB-15A95837D88D}"/>
                </a:ext>
              </a:extLst>
            </p:cNvPr>
            <p:cNvPicPr>
              <a:picLocks noChangeAspect="1"/>
            </p:cNvPicPr>
            <p:nvPr/>
          </p:nvPicPr>
          <p:blipFill>
            <a:blip r:embed="rId4"/>
            <a:stretch>
              <a:fillRect/>
            </a:stretch>
          </p:blipFill>
          <p:spPr>
            <a:xfrm>
              <a:off x="862993" y="1930021"/>
              <a:ext cx="1361281" cy="816769"/>
            </a:xfrm>
            <a:prstGeom prst="rect">
              <a:avLst/>
            </a:prstGeom>
          </p:spPr>
        </p:pic>
        <p:sp>
          <p:nvSpPr>
            <p:cNvPr id="30" name="Forma libre 29">
              <a:extLst>
                <a:ext uri="{FF2B5EF4-FFF2-40B4-BE49-F238E27FC236}">
                  <a16:creationId xmlns:a16="http://schemas.microsoft.com/office/drawing/2014/main" id="{BCB64209-549C-FB15-E6AA-34C50DD58E63}"/>
                </a:ext>
              </a:extLst>
            </p:cNvPr>
            <p:cNvSpPr/>
            <p:nvPr/>
          </p:nvSpPr>
          <p:spPr>
            <a:xfrm>
              <a:off x="695739" y="1371600"/>
              <a:ext cx="1662765" cy="2226365"/>
            </a:xfrm>
            <a:custGeom>
              <a:avLst/>
              <a:gdLst>
                <a:gd name="csX0" fmla="*/ 1252331 w 1662765"/>
                <a:gd name="csY0" fmla="*/ 1729409 h 2226365"/>
                <a:gd name="csX1" fmla="*/ 1649896 w 1662765"/>
                <a:gd name="csY1" fmla="*/ 1311965 h 2226365"/>
                <a:gd name="csX2" fmla="*/ 1550504 w 1662765"/>
                <a:gd name="csY2" fmla="*/ 834887 h 2226365"/>
                <a:gd name="csX3" fmla="*/ 1490870 w 1662765"/>
                <a:gd name="csY3" fmla="*/ 636104 h 2226365"/>
                <a:gd name="csX4" fmla="*/ 1431235 w 1662765"/>
                <a:gd name="csY4" fmla="*/ 536713 h 2226365"/>
                <a:gd name="csX5" fmla="*/ 1391478 w 1662765"/>
                <a:gd name="csY5" fmla="*/ 477078 h 2226365"/>
                <a:gd name="csX6" fmla="*/ 1331844 w 1662765"/>
                <a:gd name="csY6" fmla="*/ 417443 h 2226365"/>
                <a:gd name="csX7" fmla="*/ 1212574 w 1662765"/>
                <a:gd name="csY7" fmla="*/ 258417 h 2226365"/>
                <a:gd name="csX8" fmla="*/ 1133061 w 1662765"/>
                <a:gd name="csY8" fmla="*/ 119270 h 2226365"/>
                <a:gd name="csX9" fmla="*/ 1013791 w 1662765"/>
                <a:gd name="csY9" fmla="*/ 39757 h 2226365"/>
                <a:gd name="csX10" fmla="*/ 894522 w 1662765"/>
                <a:gd name="csY10" fmla="*/ 0 h 2226365"/>
                <a:gd name="csX11" fmla="*/ 417444 w 1662765"/>
                <a:gd name="csY11" fmla="*/ 39757 h 2226365"/>
                <a:gd name="csX12" fmla="*/ 258418 w 1662765"/>
                <a:gd name="csY12" fmla="*/ 159026 h 2226365"/>
                <a:gd name="csX13" fmla="*/ 218661 w 1662765"/>
                <a:gd name="csY13" fmla="*/ 218661 h 2226365"/>
                <a:gd name="csX14" fmla="*/ 159026 w 1662765"/>
                <a:gd name="csY14" fmla="*/ 278296 h 2226365"/>
                <a:gd name="csX15" fmla="*/ 119270 w 1662765"/>
                <a:gd name="csY15" fmla="*/ 357809 h 2226365"/>
                <a:gd name="csX16" fmla="*/ 39757 w 1662765"/>
                <a:gd name="csY16" fmla="*/ 496957 h 2226365"/>
                <a:gd name="csX17" fmla="*/ 19878 w 1662765"/>
                <a:gd name="csY17" fmla="*/ 556591 h 2226365"/>
                <a:gd name="csX18" fmla="*/ 0 w 1662765"/>
                <a:gd name="csY18" fmla="*/ 695739 h 2226365"/>
                <a:gd name="csX19" fmla="*/ 19878 w 1662765"/>
                <a:gd name="csY19" fmla="*/ 1391478 h 2226365"/>
                <a:gd name="csX20" fmla="*/ 59635 w 1662765"/>
                <a:gd name="csY20" fmla="*/ 1649896 h 2226365"/>
                <a:gd name="csX21" fmla="*/ 99391 w 1662765"/>
                <a:gd name="csY21" fmla="*/ 1808922 h 2226365"/>
                <a:gd name="csX22" fmla="*/ 119270 w 1662765"/>
                <a:gd name="csY22" fmla="*/ 1888435 h 2226365"/>
                <a:gd name="csX23" fmla="*/ 159026 w 1662765"/>
                <a:gd name="csY23" fmla="*/ 1948070 h 2226365"/>
                <a:gd name="csX24" fmla="*/ 298174 w 1662765"/>
                <a:gd name="csY24" fmla="*/ 2166730 h 2226365"/>
                <a:gd name="csX25" fmla="*/ 397565 w 1662765"/>
                <a:gd name="csY25" fmla="*/ 2186609 h 2226365"/>
                <a:gd name="csX26" fmla="*/ 457200 w 1662765"/>
                <a:gd name="csY26" fmla="*/ 2206487 h 2226365"/>
                <a:gd name="csX27" fmla="*/ 536713 w 1662765"/>
                <a:gd name="csY27" fmla="*/ 2226365 h 2226365"/>
                <a:gd name="csX28" fmla="*/ 954157 w 1662765"/>
                <a:gd name="csY28" fmla="*/ 2206487 h 2226365"/>
                <a:gd name="csX29" fmla="*/ 1093304 w 1662765"/>
                <a:gd name="csY29" fmla="*/ 2047461 h 2226365"/>
                <a:gd name="csX30" fmla="*/ 1133061 w 1662765"/>
                <a:gd name="csY30" fmla="*/ 1928191 h 2226365"/>
                <a:gd name="csX31" fmla="*/ 1152939 w 1662765"/>
                <a:gd name="csY31" fmla="*/ 1868557 h 2226365"/>
                <a:gd name="csX32" fmla="*/ 1172818 w 1662765"/>
                <a:gd name="csY32" fmla="*/ 1769165 h 2226365"/>
                <a:gd name="csX33" fmla="*/ 1192696 w 1662765"/>
                <a:gd name="csY33" fmla="*/ 1709530 h 2226365"/>
                <a:gd name="csX34" fmla="*/ 1252331 w 1662765"/>
                <a:gd name="csY34" fmla="*/ 1689652 h 2226365"/>
                <a:gd name="csX35" fmla="*/ 1331844 w 1662765"/>
                <a:gd name="csY35" fmla="*/ 1630017 h 22263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662765" h="2226365">
                  <a:moveTo>
                    <a:pt x="1252331" y="1729409"/>
                  </a:moveTo>
                  <a:cubicBezTo>
                    <a:pt x="1384853" y="1590261"/>
                    <a:pt x="1589131" y="1494261"/>
                    <a:pt x="1649896" y="1311965"/>
                  </a:cubicBezTo>
                  <a:cubicBezTo>
                    <a:pt x="1701264" y="1157860"/>
                    <a:pt x="1584540" y="993722"/>
                    <a:pt x="1550504" y="834887"/>
                  </a:cubicBezTo>
                  <a:cubicBezTo>
                    <a:pt x="1538814" y="780333"/>
                    <a:pt x="1511115" y="680643"/>
                    <a:pt x="1490870" y="636104"/>
                  </a:cubicBezTo>
                  <a:cubicBezTo>
                    <a:pt x="1474882" y="600931"/>
                    <a:pt x="1451712" y="569476"/>
                    <a:pt x="1431235" y="536713"/>
                  </a:cubicBezTo>
                  <a:cubicBezTo>
                    <a:pt x="1418573" y="516454"/>
                    <a:pt x="1406772" y="495432"/>
                    <a:pt x="1391478" y="477078"/>
                  </a:cubicBezTo>
                  <a:cubicBezTo>
                    <a:pt x="1373481" y="455482"/>
                    <a:pt x="1348184" y="440319"/>
                    <a:pt x="1331844" y="417443"/>
                  </a:cubicBezTo>
                  <a:cubicBezTo>
                    <a:pt x="1190550" y="219630"/>
                    <a:pt x="1420272" y="466115"/>
                    <a:pt x="1212574" y="258417"/>
                  </a:cubicBezTo>
                  <a:cubicBezTo>
                    <a:pt x="1200854" y="234976"/>
                    <a:pt x="1158039" y="141125"/>
                    <a:pt x="1133061" y="119270"/>
                  </a:cubicBezTo>
                  <a:cubicBezTo>
                    <a:pt x="1097102" y="87806"/>
                    <a:pt x="1059120" y="54867"/>
                    <a:pt x="1013791" y="39757"/>
                  </a:cubicBezTo>
                  <a:lnTo>
                    <a:pt x="894522" y="0"/>
                  </a:lnTo>
                  <a:cubicBezTo>
                    <a:pt x="735496" y="13252"/>
                    <a:pt x="574701" y="12644"/>
                    <a:pt x="417444" y="39757"/>
                  </a:cubicBezTo>
                  <a:cubicBezTo>
                    <a:pt x="368591" y="48180"/>
                    <a:pt x="291060" y="119856"/>
                    <a:pt x="258418" y="159026"/>
                  </a:cubicBezTo>
                  <a:cubicBezTo>
                    <a:pt x="243124" y="177380"/>
                    <a:pt x="233956" y="200308"/>
                    <a:pt x="218661" y="218661"/>
                  </a:cubicBezTo>
                  <a:cubicBezTo>
                    <a:pt x="200664" y="240257"/>
                    <a:pt x="178904" y="258418"/>
                    <a:pt x="159026" y="278296"/>
                  </a:cubicBezTo>
                  <a:cubicBezTo>
                    <a:pt x="145774" y="304800"/>
                    <a:pt x="133972" y="332081"/>
                    <a:pt x="119270" y="357809"/>
                  </a:cubicBezTo>
                  <a:cubicBezTo>
                    <a:pt x="62223" y="457641"/>
                    <a:pt x="91255" y="376796"/>
                    <a:pt x="39757" y="496957"/>
                  </a:cubicBezTo>
                  <a:cubicBezTo>
                    <a:pt x="31503" y="516216"/>
                    <a:pt x="26504" y="536713"/>
                    <a:pt x="19878" y="556591"/>
                  </a:cubicBezTo>
                  <a:cubicBezTo>
                    <a:pt x="13252" y="602974"/>
                    <a:pt x="0" y="648885"/>
                    <a:pt x="0" y="695739"/>
                  </a:cubicBezTo>
                  <a:cubicBezTo>
                    <a:pt x="0" y="927747"/>
                    <a:pt x="8842" y="1159733"/>
                    <a:pt x="19878" y="1391478"/>
                  </a:cubicBezTo>
                  <a:cubicBezTo>
                    <a:pt x="21319" y="1421730"/>
                    <a:pt x="52819" y="1612409"/>
                    <a:pt x="59635" y="1649896"/>
                  </a:cubicBezTo>
                  <a:cubicBezTo>
                    <a:pt x="89943" y="1816590"/>
                    <a:pt x="64909" y="1688237"/>
                    <a:pt x="99391" y="1808922"/>
                  </a:cubicBezTo>
                  <a:cubicBezTo>
                    <a:pt x="106896" y="1835191"/>
                    <a:pt x="108508" y="1863324"/>
                    <a:pt x="119270" y="1888435"/>
                  </a:cubicBezTo>
                  <a:cubicBezTo>
                    <a:pt x="128681" y="1910394"/>
                    <a:pt x="147586" y="1927096"/>
                    <a:pt x="159026" y="1948070"/>
                  </a:cubicBezTo>
                  <a:cubicBezTo>
                    <a:pt x="182348" y="1990826"/>
                    <a:pt x="229249" y="2132267"/>
                    <a:pt x="298174" y="2166730"/>
                  </a:cubicBezTo>
                  <a:cubicBezTo>
                    <a:pt x="328394" y="2181840"/>
                    <a:pt x="364787" y="2178414"/>
                    <a:pt x="397565" y="2186609"/>
                  </a:cubicBezTo>
                  <a:cubicBezTo>
                    <a:pt x="417893" y="2191691"/>
                    <a:pt x="437053" y="2200731"/>
                    <a:pt x="457200" y="2206487"/>
                  </a:cubicBezTo>
                  <a:cubicBezTo>
                    <a:pt x="483469" y="2213992"/>
                    <a:pt x="510209" y="2219739"/>
                    <a:pt x="536713" y="2226365"/>
                  </a:cubicBezTo>
                  <a:cubicBezTo>
                    <a:pt x="675861" y="2219739"/>
                    <a:pt x="815927" y="2223766"/>
                    <a:pt x="954157" y="2206487"/>
                  </a:cubicBezTo>
                  <a:cubicBezTo>
                    <a:pt x="1010621" y="2199429"/>
                    <a:pt x="1086391" y="2068201"/>
                    <a:pt x="1093304" y="2047461"/>
                  </a:cubicBezTo>
                  <a:lnTo>
                    <a:pt x="1133061" y="1928191"/>
                  </a:lnTo>
                  <a:cubicBezTo>
                    <a:pt x="1139687" y="1908313"/>
                    <a:pt x="1148830" y="1889103"/>
                    <a:pt x="1152939" y="1868557"/>
                  </a:cubicBezTo>
                  <a:cubicBezTo>
                    <a:pt x="1159565" y="1835426"/>
                    <a:pt x="1164623" y="1801943"/>
                    <a:pt x="1172818" y="1769165"/>
                  </a:cubicBezTo>
                  <a:cubicBezTo>
                    <a:pt x="1177900" y="1748837"/>
                    <a:pt x="1177880" y="1724346"/>
                    <a:pt x="1192696" y="1709530"/>
                  </a:cubicBezTo>
                  <a:cubicBezTo>
                    <a:pt x="1207512" y="1694714"/>
                    <a:pt x="1232453" y="1696278"/>
                    <a:pt x="1252331" y="1689652"/>
                  </a:cubicBezTo>
                  <a:cubicBezTo>
                    <a:pt x="1319762" y="1644698"/>
                    <a:pt x="1295072" y="1666789"/>
                    <a:pt x="1331844" y="1630017"/>
                  </a:cubicBezTo>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800"/>
            </a:p>
          </p:txBody>
        </p:sp>
        <p:sp>
          <p:nvSpPr>
            <p:cNvPr id="31" name="Forma libre 30">
              <a:extLst>
                <a:ext uri="{FF2B5EF4-FFF2-40B4-BE49-F238E27FC236}">
                  <a16:creationId xmlns:a16="http://schemas.microsoft.com/office/drawing/2014/main" id="{D9781307-EFDE-E532-1A3F-1021D191F5CA}"/>
                </a:ext>
              </a:extLst>
            </p:cNvPr>
            <p:cNvSpPr/>
            <p:nvPr/>
          </p:nvSpPr>
          <p:spPr>
            <a:xfrm>
              <a:off x="834887" y="1749141"/>
              <a:ext cx="1252330" cy="1272355"/>
            </a:xfrm>
            <a:custGeom>
              <a:avLst/>
              <a:gdLst>
                <a:gd name="csX0" fmla="*/ 596348 w 1252330"/>
                <a:gd name="csY0" fmla="*/ 146 h 1272355"/>
                <a:gd name="csX1" fmla="*/ 417443 w 1252330"/>
                <a:gd name="csY1" fmla="*/ 99537 h 1272355"/>
                <a:gd name="csX2" fmla="*/ 377687 w 1252330"/>
                <a:gd name="csY2" fmla="*/ 159172 h 1272355"/>
                <a:gd name="csX3" fmla="*/ 318052 w 1252330"/>
                <a:gd name="csY3" fmla="*/ 238685 h 1272355"/>
                <a:gd name="csX4" fmla="*/ 278296 w 1252330"/>
                <a:gd name="csY4" fmla="*/ 298320 h 1272355"/>
                <a:gd name="csX5" fmla="*/ 218661 w 1252330"/>
                <a:gd name="csY5" fmla="*/ 357955 h 1272355"/>
                <a:gd name="csX6" fmla="*/ 178904 w 1252330"/>
                <a:gd name="csY6" fmla="*/ 417589 h 1272355"/>
                <a:gd name="csX7" fmla="*/ 119270 w 1252330"/>
                <a:gd name="csY7" fmla="*/ 477224 h 1272355"/>
                <a:gd name="csX8" fmla="*/ 39756 w 1252330"/>
                <a:gd name="csY8" fmla="*/ 616372 h 1272355"/>
                <a:gd name="csX9" fmla="*/ 0 w 1252330"/>
                <a:gd name="csY9" fmla="*/ 676007 h 1272355"/>
                <a:gd name="csX10" fmla="*/ 19878 w 1252330"/>
                <a:gd name="csY10" fmla="*/ 994059 h 1272355"/>
                <a:gd name="csX11" fmla="*/ 119270 w 1252330"/>
                <a:gd name="csY11" fmla="*/ 1113329 h 1272355"/>
                <a:gd name="csX12" fmla="*/ 238539 w 1252330"/>
                <a:gd name="csY12" fmla="*/ 1192842 h 1272355"/>
                <a:gd name="csX13" fmla="*/ 377687 w 1252330"/>
                <a:gd name="csY13" fmla="*/ 1252476 h 1272355"/>
                <a:gd name="csX14" fmla="*/ 576470 w 1252330"/>
                <a:gd name="csY14" fmla="*/ 1272355 h 1272355"/>
                <a:gd name="csX15" fmla="*/ 795130 w 1252330"/>
                <a:gd name="csY15" fmla="*/ 1252476 h 1272355"/>
                <a:gd name="csX16" fmla="*/ 854765 w 1252330"/>
                <a:gd name="csY16" fmla="*/ 1232598 h 1272355"/>
                <a:gd name="csX17" fmla="*/ 914400 w 1252330"/>
                <a:gd name="csY17" fmla="*/ 1172963 h 1272355"/>
                <a:gd name="csX18" fmla="*/ 974035 w 1252330"/>
                <a:gd name="csY18" fmla="*/ 1133207 h 1272355"/>
                <a:gd name="csX19" fmla="*/ 1013791 w 1252330"/>
                <a:gd name="csY19" fmla="*/ 1073572 h 1272355"/>
                <a:gd name="csX20" fmla="*/ 1133061 w 1252330"/>
                <a:gd name="csY20" fmla="*/ 974181 h 1272355"/>
                <a:gd name="csX21" fmla="*/ 1192696 w 1252330"/>
                <a:gd name="csY21" fmla="*/ 854911 h 1272355"/>
                <a:gd name="csX22" fmla="*/ 1252330 w 1252330"/>
                <a:gd name="csY22" fmla="*/ 735642 h 1272355"/>
                <a:gd name="csX23" fmla="*/ 1232452 w 1252330"/>
                <a:gd name="csY23" fmla="*/ 437468 h 1272355"/>
                <a:gd name="csX24" fmla="*/ 1192696 w 1252330"/>
                <a:gd name="csY24" fmla="*/ 278442 h 1272355"/>
                <a:gd name="csX25" fmla="*/ 1172817 w 1252330"/>
                <a:gd name="csY25" fmla="*/ 218807 h 1272355"/>
                <a:gd name="csX26" fmla="*/ 934278 w 1252330"/>
                <a:gd name="csY26" fmla="*/ 99537 h 1272355"/>
                <a:gd name="csX27" fmla="*/ 775252 w 1252330"/>
                <a:gd name="csY27" fmla="*/ 79659 h 1272355"/>
                <a:gd name="csX28" fmla="*/ 596348 w 1252330"/>
                <a:gd name="csY28" fmla="*/ 146 h 12723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1252330" h="1272355">
                  <a:moveTo>
                    <a:pt x="596348" y="146"/>
                  </a:moveTo>
                  <a:cubicBezTo>
                    <a:pt x="536713" y="3459"/>
                    <a:pt x="472615" y="59412"/>
                    <a:pt x="417443" y="99537"/>
                  </a:cubicBezTo>
                  <a:cubicBezTo>
                    <a:pt x="398122" y="113589"/>
                    <a:pt x="391573" y="139731"/>
                    <a:pt x="377687" y="159172"/>
                  </a:cubicBezTo>
                  <a:cubicBezTo>
                    <a:pt x="358430" y="186131"/>
                    <a:pt x="337309" y="211726"/>
                    <a:pt x="318052" y="238685"/>
                  </a:cubicBezTo>
                  <a:cubicBezTo>
                    <a:pt x="304166" y="258126"/>
                    <a:pt x="293590" y="279967"/>
                    <a:pt x="278296" y="298320"/>
                  </a:cubicBezTo>
                  <a:cubicBezTo>
                    <a:pt x="260299" y="319916"/>
                    <a:pt x="236658" y="336359"/>
                    <a:pt x="218661" y="357955"/>
                  </a:cubicBezTo>
                  <a:cubicBezTo>
                    <a:pt x="203367" y="376308"/>
                    <a:pt x="194198" y="399236"/>
                    <a:pt x="178904" y="417589"/>
                  </a:cubicBezTo>
                  <a:cubicBezTo>
                    <a:pt x="160907" y="439185"/>
                    <a:pt x="137267" y="455628"/>
                    <a:pt x="119270" y="477224"/>
                  </a:cubicBezTo>
                  <a:cubicBezTo>
                    <a:pt x="75242" y="530058"/>
                    <a:pt x="75107" y="554508"/>
                    <a:pt x="39756" y="616372"/>
                  </a:cubicBezTo>
                  <a:cubicBezTo>
                    <a:pt x="27903" y="637115"/>
                    <a:pt x="13252" y="656129"/>
                    <a:pt x="0" y="676007"/>
                  </a:cubicBezTo>
                  <a:cubicBezTo>
                    <a:pt x="6626" y="782024"/>
                    <a:pt x="3311" y="889135"/>
                    <a:pt x="19878" y="994059"/>
                  </a:cubicBezTo>
                  <a:cubicBezTo>
                    <a:pt x="24472" y="1023155"/>
                    <a:pt x="102467" y="1100260"/>
                    <a:pt x="119270" y="1113329"/>
                  </a:cubicBezTo>
                  <a:cubicBezTo>
                    <a:pt x="156986" y="1142664"/>
                    <a:pt x="198783" y="1166338"/>
                    <a:pt x="238539" y="1192842"/>
                  </a:cubicBezTo>
                  <a:cubicBezTo>
                    <a:pt x="302537" y="1235507"/>
                    <a:pt x="296002" y="1240807"/>
                    <a:pt x="377687" y="1252476"/>
                  </a:cubicBezTo>
                  <a:cubicBezTo>
                    <a:pt x="443609" y="1261894"/>
                    <a:pt x="510209" y="1265729"/>
                    <a:pt x="576470" y="1272355"/>
                  </a:cubicBezTo>
                  <a:cubicBezTo>
                    <a:pt x="649357" y="1265729"/>
                    <a:pt x="722678" y="1262826"/>
                    <a:pt x="795130" y="1252476"/>
                  </a:cubicBezTo>
                  <a:cubicBezTo>
                    <a:pt x="815873" y="1249513"/>
                    <a:pt x="837331" y="1244221"/>
                    <a:pt x="854765" y="1232598"/>
                  </a:cubicBezTo>
                  <a:cubicBezTo>
                    <a:pt x="878156" y="1217004"/>
                    <a:pt x="892804" y="1190960"/>
                    <a:pt x="914400" y="1172963"/>
                  </a:cubicBezTo>
                  <a:cubicBezTo>
                    <a:pt x="932753" y="1157669"/>
                    <a:pt x="954157" y="1146459"/>
                    <a:pt x="974035" y="1133207"/>
                  </a:cubicBezTo>
                  <a:cubicBezTo>
                    <a:pt x="987287" y="1113329"/>
                    <a:pt x="996898" y="1090465"/>
                    <a:pt x="1013791" y="1073572"/>
                  </a:cubicBezTo>
                  <a:cubicBezTo>
                    <a:pt x="1170156" y="917207"/>
                    <a:pt x="970234" y="1169575"/>
                    <a:pt x="1133061" y="974181"/>
                  </a:cubicBezTo>
                  <a:cubicBezTo>
                    <a:pt x="1204267" y="888733"/>
                    <a:pt x="1147872" y="944559"/>
                    <a:pt x="1192696" y="854911"/>
                  </a:cubicBezTo>
                  <a:cubicBezTo>
                    <a:pt x="1269763" y="700778"/>
                    <a:pt x="1202367" y="885530"/>
                    <a:pt x="1252330" y="735642"/>
                  </a:cubicBezTo>
                  <a:cubicBezTo>
                    <a:pt x="1245704" y="636251"/>
                    <a:pt x="1245336" y="536243"/>
                    <a:pt x="1232452" y="437468"/>
                  </a:cubicBezTo>
                  <a:cubicBezTo>
                    <a:pt x="1225385" y="383287"/>
                    <a:pt x="1209975" y="330278"/>
                    <a:pt x="1192696" y="278442"/>
                  </a:cubicBezTo>
                  <a:cubicBezTo>
                    <a:pt x="1186070" y="258564"/>
                    <a:pt x="1187633" y="233623"/>
                    <a:pt x="1172817" y="218807"/>
                  </a:cubicBezTo>
                  <a:cubicBezTo>
                    <a:pt x="1122082" y="168072"/>
                    <a:pt x="1008186" y="108775"/>
                    <a:pt x="934278" y="99537"/>
                  </a:cubicBezTo>
                  <a:cubicBezTo>
                    <a:pt x="881269" y="92911"/>
                    <a:pt x="827758" y="89504"/>
                    <a:pt x="775252" y="79659"/>
                  </a:cubicBezTo>
                  <a:cubicBezTo>
                    <a:pt x="620068" y="50562"/>
                    <a:pt x="655983" y="-3167"/>
                    <a:pt x="596348" y="146"/>
                  </a:cubicBezTo>
                  <a:close/>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800"/>
            </a:p>
          </p:txBody>
        </p:sp>
        <p:sp>
          <p:nvSpPr>
            <p:cNvPr id="32" name="Forma libre 31">
              <a:extLst>
                <a:ext uri="{FF2B5EF4-FFF2-40B4-BE49-F238E27FC236}">
                  <a16:creationId xmlns:a16="http://schemas.microsoft.com/office/drawing/2014/main" id="{6481EBCF-DF3D-5EE0-B438-6468CFE8BF0B}"/>
                </a:ext>
              </a:extLst>
            </p:cNvPr>
            <p:cNvSpPr/>
            <p:nvPr/>
          </p:nvSpPr>
          <p:spPr>
            <a:xfrm>
              <a:off x="3298754" y="178904"/>
              <a:ext cx="1034707" cy="3041449"/>
            </a:xfrm>
            <a:custGeom>
              <a:avLst/>
              <a:gdLst>
                <a:gd name="csX0" fmla="*/ 20916 w 1034707"/>
                <a:gd name="csY0" fmla="*/ 0 h 3041449"/>
                <a:gd name="csX1" fmla="*/ 40794 w 1034707"/>
                <a:gd name="csY1" fmla="*/ 516835 h 3041449"/>
                <a:gd name="csX2" fmla="*/ 80550 w 1034707"/>
                <a:gd name="csY2" fmla="*/ 596348 h 3041449"/>
                <a:gd name="csX3" fmla="*/ 140185 w 1034707"/>
                <a:gd name="csY3" fmla="*/ 675861 h 3041449"/>
                <a:gd name="csX4" fmla="*/ 179942 w 1034707"/>
                <a:gd name="csY4" fmla="*/ 735496 h 3041449"/>
                <a:gd name="csX5" fmla="*/ 259455 w 1034707"/>
                <a:gd name="csY5" fmla="*/ 815009 h 3041449"/>
                <a:gd name="csX6" fmla="*/ 319089 w 1034707"/>
                <a:gd name="csY6" fmla="*/ 934279 h 3041449"/>
                <a:gd name="csX7" fmla="*/ 358846 w 1034707"/>
                <a:gd name="csY7" fmla="*/ 993913 h 3041449"/>
                <a:gd name="csX8" fmla="*/ 418481 w 1034707"/>
                <a:gd name="csY8" fmla="*/ 1093305 h 3041449"/>
                <a:gd name="csX9" fmla="*/ 497994 w 1034707"/>
                <a:gd name="csY9" fmla="*/ 1232453 h 3041449"/>
                <a:gd name="csX10" fmla="*/ 557629 w 1034707"/>
                <a:gd name="csY10" fmla="*/ 1411357 h 3041449"/>
                <a:gd name="csX11" fmla="*/ 577507 w 1034707"/>
                <a:gd name="csY11" fmla="*/ 1470992 h 3041449"/>
                <a:gd name="csX12" fmla="*/ 597385 w 1034707"/>
                <a:gd name="csY12" fmla="*/ 1590261 h 3041449"/>
                <a:gd name="csX13" fmla="*/ 637142 w 1034707"/>
                <a:gd name="csY13" fmla="*/ 1729409 h 3041449"/>
                <a:gd name="csX14" fmla="*/ 657020 w 1034707"/>
                <a:gd name="csY14" fmla="*/ 1808922 h 3041449"/>
                <a:gd name="csX15" fmla="*/ 716655 w 1034707"/>
                <a:gd name="csY15" fmla="*/ 1928192 h 3041449"/>
                <a:gd name="csX16" fmla="*/ 756411 w 1034707"/>
                <a:gd name="csY16" fmla="*/ 2047461 h 3041449"/>
                <a:gd name="csX17" fmla="*/ 776289 w 1034707"/>
                <a:gd name="csY17" fmla="*/ 2107096 h 3041449"/>
                <a:gd name="csX18" fmla="*/ 796168 w 1034707"/>
                <a:gd name="csY18" fmla="*/ 2186609 h 3041449"/>
                <a:gd name="csX19" fmla="*/ 835924 w 1034707"/>
                <a:gd name="csY19" fmla="*/ 2266122 h 3041449"/>
                <a:gd name="csX20" fmla="*/ 855803 w 1034707"/>
                <a:gd name="csY20" fmla="*/ 2325757 h 3041449"/>
                <a:gd name="csX21" fmla="*/ 875681 w 1034707"/>
                <a:gd name="csY21" fmla="*/ 2882348 h 3041449"/>
                <a:gd name="csX22" fmla="*/ 955194 w 1034707"/>
                <a:gd name="csY22" fmla="*/ 2981739 h 3041449"/>
                <a:gd name="csX23" fmla="*/ 1034707 w 1034707"/>
                <a:gd name="csY23" fmla="*/ 3041374 h 30414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1034707" h="3041449">
                  <a:moveTo>
                    <a:pt x="20916" y="0"/>
                  </a:moveTo>
                  <a:cubicBezTo>
                    <a:pt x="-3609" y="245243"/>
                    <a:pt x="-16826" y="228735"/>
                    <a:pt x="40794" y="516835"/>
                  </a:cubicBezTo>
                  <a:cubicBezTo>
                    <a:pt x="46605" y="545892"/>
                    <a:pt x="64845" y="571220"/>
                    <a:pt x="80550" y="596348"/>
                  </a:cubicBezTo>
                  <a:cubicBezTo>
                    <a:pt x="98109" y="624443"/>
                    <a:pt x="120928" y="648902"/>
                    <a:pt x="140185" y="675861"/>
                  </a:cubicBezTo>
                  <a:cubicBezTo>
                    <a:pt x="154071" y="695302"/>
                    <a:pt x="164394" y="717357"/>
                    <a:pt x="179942" y="735496"/>
                  </a:cubicBezTo>
                  <a:cubicBezTo>
                    <a:pt x="204336" y="763955"/>
                    <a:pt x="235062" y="786550"/>
                    <a:pt x="259455" y="815009"/>
                  </a:cubicBezTo>
                  <a:cubicBezTo>
                    <a:pt x="327818" y="894766"/>
                    <a:pt x="276760" y="849622"/>
                    <a:pt x="319089" y="934279"/>
                  </a:cubicBezTo>
                  <a:cubicBezTo>
                    <a:pt x="329773" y="955647"/>
                    <a:pt x="346184" y="973654"/>
                    <a:pt x="358846" y="993913"/>
                  </a:cubicBezTo>
                  <a:cubicBezTo>
                    <a:pt x="379323" y="1026677"/>
                    <a:pt x="399717" y="1059530"/>
                    <a:pt x="418481" y="1093305"/>
                  </a:cubicBezTo>
                  <a:cubicBezTo>
                    <a:pt x="502547" y="1244626"/>
                    <a:pt x="414689" y="1107497"/>
                    <a:pt x="497994" y="1232453"/>
                  </a:cubicBezTo>
                  <a:lnTo>
                    <a:pt x="557629" y="1411357"/>
                  </a:lnTo>
                  <a:cubicBezTo>
                    <a:pt x="564255" y="1431235"/>
                    <a:pt x="574062" y="1450324"/>
                    <a:pt x="577507" y="1470992"/>
                  </a:cubicBezTo>
                  <a:cubicBezTo>
                    <a:pt x="584133" y="1510748"/>
                    <a:pt x="589481" y="1550739"/>
                    <a:pt x="597385" y="1590261"/>
                  </a:cubicBezTo>
                  <a:cubicBezTo>
                    <a:pt x="618101" y="1693843"/>
                    <a:pt x="611878" y="1640987"/>
                    <a:pt x="637142" y="1729409"/>
                  </a:cubicBezTo>
                  <a:cubicBezTo>
                    <a:pt x="644647" y="1755678"/>
                    <a:pt x="646874" y="1783556"/>
                    <a:pt x="657020" y="1808922"/>
                  </a:cubicBezTo>
                  <a:cubicBezTo>
                    <a:pt x="673528" y="1850192"/>
                    <a:pt x="699559" y="1887162"/>
                    <a:pt x="716655" y="1928192"/>
                  </a:cubicBezTo>
                  <a:cubicBezTo>
                    <a:pt x="732773" y="1966875"/>
                    <a:pt x="743159" y="2007705"/>
                    <a:pt x="756411" y="2047461"/>
                  </a:cubicBezTo>
                  <a:cubicBezTo>
                    <a:pt x="763037" y="2067339"/>
                    <a:pt x="771207" y="2086768"/>
                    <a:pt x="776289" y="2107096"/>
                  </a:cubicBezTo>
                  <a:cubicBezTo>
                    <a:pt x="782915" y="2133600"/>
                    <a:pt x="786575" y="2161028"/>
                    <a:pt x="796168" y="2186609"/>
                  </a:cubicBezTo>
                  <a:cubicBezTo>
                    <a:pt x="806573" y="2214355"/>
                    <a:pt x="824251" y="2238885"/>
                    <a:pt x="835924" y="2266122"/>
                  </a:cubicBezTo>
                  <a:cubicBezTo>
                    <a:pt x="844178" y="2285381"/>
                    <a:pt x="849177" y="2305879"/>
                    <a:pt x="855803" y="2325757"/>
                  </a:cubicBezTo>
                  <a:cubicBezTo>
                    <a:pt x="862429" y="2511287"/>
                    <a:pt x="863729" y="2697085"/>
                    <a:pt x="875681" y="2882348"/>
                  </a:cubicBezTo>
                  <a:cubicBezTo>
                    <a:pt x="880502" y="2957071"/>
                    <a:pt x="903906" y="2938999"/>
                    <a:pt x="955194" y="2981739"/>
                  </a:cubicBezTo>
                  <a:cubicBezTo>
                    <a:pt x="1032379" y="3046059"/>
                    <a:pt x="983685" y="3041374"/>
                    <a:pt x="1034707" y="3041374"/>
                  </a:cubicBezTo>
                </a:path>
              </a:pathLst>
            </a:custGeom>
            <a:noFill/>
            <a:ln w="476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800"/>
            </a:p>
          </p:txBody>
        </p:sp>
        <p:sp>
          <p:nvSpPr>
            <p:cNvPr id="33" name="Forma libre 32">
              <a:extLst>
                <a:ext uri="{FF2B5EF4-FFF2-40B4-BE49-F238E27FC236}">
                  <a16:creationId xmlns:a16="http://schemas.microsoft.com/office/drawing/2014/main" id="{87361D97-B387-D770-3430-03424EAA3711}"/>
                </a:ext>
              </a:extLst>
            </p:cNvPr>
            <p:cNvSpPr/>
            <p:nvPr/>
          </p:nvSpPr>
          <p:spPr>
            <a:xfrm>
              <a:off x="7553155" y="872457"/>
              <a:ext cx="4353923" cy="2573371"/>
            </a:xfrm>
            <a:custGeom>
              <a:avLst/>
              <a:gdLst>
                <a:gd name="csX0" fmla="*/ 0 w 5585791"/>
                <a:gd name="csY0" fmla="*/ 2546604 h 2573371"/>
                <a:gd name="csX1" fmla="*/ 1093304 w 5585791"/>
                <a:gd name="csY1" fmla="*/ 2546604 h 2573371"/>
                <a:gd name="csX2" fmla="*/ 1669774 w 5585791"/>
                <a:gd name="csY2" fmla="*/ 2447213 h 2573371"/>
                <a:gd name="csX3" fmla="*/ 2385391 w 5585791"/>
                <a:gd name="csY3" fmla="*/ 2208673 h 2573371"/>
                <a:gd name="csX4" fmla="*/ 2802835 w 5585791"/>
                <a:gd name="csY4" fmla="*/ 2029769 h 2573371"/>
                <a:gd name="csX5" fmla="*/ 2902226 w 5585791"/>
                <a:gd name="csY5" fmla="*/ 1990013 h 2573371"/>
                <a:gd name="csX6" fmla="*/ 3061252 w 5585791"/>
                <a:gd name="csY6" fmla="*/ 1950256 h 2573371"/>
                <a:gd name="csX7" fmla="*/ 3200400 w 5585791"/>
                <a:gd name="csY7" fmla="*/ 1910500 h 2573371"/>
                <a:gd name="csX8" fmla="*/ 3260035 w 5585791"/>
                <a:gd name="csY8" fmla="*/ 1850865 h 2573371"/>
                <a:gd name="csX9" fmla="*/ 3279913 w 5585791"/>
                <a:gd name="csY9" fmla="*/ 1771352 h 2573371"/>
                <a:gd name="csX10" fmla="*/ 3299791 w 5585791"/>
                <a:gd name="csY10" fmla="*/ 1015978 h 2573371"/>
                <a:gd name="csX11" fmla="*/ 3339548 w 5585791"/>
                <a:gd name="csY11" fmla="*/ 956343 h 2573371"/>
                <a:gd name="csX12" fmla="*/ 3419061 w 5585791"/>
                <a:gd name="csY12" fmla="*/ 856952 h 2573371"/>
                <a:gd name="csX13" fmla="*/ 3538330 w 5585791"/>
                <a:gd name="csY13" fmla="*/ 737682 h 2573371"/>
                <a:gd name="csX14" fmla="*/ 3637722 w 5585791"/>
                <a:gd name="csY14" fmla="*/ 618413 h 2573371"/>
                <a:gd name="csX15" fmla="*/ 3856383 w 5585791"/>
                <a:gd name="csY15" fmla="*/ 439508 h 2573371"/>
                <a:gd name="csX16" fmla="*/ 4154556 w 5585791"/>
                <a:gd name="csY16" fmla="*/ 240726 h 2573371"/>
                <a:gd name="csX17" fmla="*/ 4333461 w 5585791"/>
                <a:gd name="csY17" fmla="*/ 161213 h 2573371"/>
                <a:gd name="csX18" fmla="*/ 4393096 w 5585791"/>
                <a:gd name="csY18" fmla="*/ 121456 h 2573371"/>
                <a:gd name="csX19" fmla="*/ 4512365 w 5585791"/>
                <a:gd name="csY19" fmla="*/ 81700 h 2573371"/>
                <a:gd name="csX20" fmla="*/ 4631635 w 5585791"/>
                <a:gd name="csY20" fmla="*/ 61821 h 2573371"/>
                <a:gd name="csX21" fmla="*/ 4790661 w 5585791"/>
                <a:gd name="csY21" fmla="*/ 41943 h 2573371"/>
                <a:gd name="csX22" fmla="*/ 5068956 w 5585791"/>
                <a:gd name="csY22" fmla="*/ 2186 h 2573371"/>
                <a:gd name="csX23" fmla="*/ 5585791 w 5585791"/>
                <a:gd name="csY23" fmla="*/ 2186 h 25733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5585791" h="2573371">
                  <a:moveTo>
                    <a:pt x="0" y="2546604"/>
                  </a:moveTo>
                  <a:cubicBezTo>
                    <a:pt x="476812" y="2580661"/>
                    <a:pt x="397295" y="2583890"/>
                    <a:pt x="1093304" y="2546604"/>
                  </a:cubicBezTo>
                  <a:cubicBezTo>
                    <a:pt x="1230615" y="2539248"/>
                    <a:pt x="1534608" y="2485337"/>
                    <a:pt x="1669774" y="2447213"/>
                  </a:cubicBezTo>
                  <a:cubicBezTo>
                    <a:pt x="1694058" y="2440364"/>
                    <a:pt x="2246984" y="2269226"/>
                    <a:pt x="2385391" y="2208673"/>
                  </a:cubicBezTo>
                  <a:cubicBezTo>
                    <a:pt x="2736080" y="2055247"/>
                    <a:pt x="2596017" y="2112496"/>
                    <a:pt x="2802835" y="2029769"/>
                  </a:cubicBezTo>
                  <a:cubicBezTo>
                    <a:pt x="2835965" y="2016517"/>
                    <a:pt x="2867609" y="1998667"/>
                    <a:pt x="2902226" y="1990013"/>
                  </a:cubicBezTo>
                  <a:cubicBezTo>
                    <a:pt x="2955235" y="1976761"/>
                    <a:pt x="3009416" y="1967534"/>
                    <a:pt x="3061252" y="1950256"/>
                  </a:cubicBezTo>
                  <a:cubicBezTo>
                    <a:pt x="3146805" y="1921739"/>
                    <a:pt x="3100559" y="1935460"/>
                    <a:pt x="3200400" y="1910500"/>
                  </a:cubicBezTo>
                  <a:cubicBezTo>
                    <a:pt x="3220278" y="1890622"/>
                    <a:pt x="3246087" y="1875273"/>
                    <a:pt x="3260035" y="1850865"/>
                  </a:cubicBezTo>
                  <a:cubicBezTo>
                    <a:pt x="3273590" y="1827145"/>
                    <a:pt x="3278614" y="1798641"/>
                    <a:pt x="3279913" y="1771352"/>
                  </a:cubicBezTo>
                  <a:cubicBezTo>
                    <a:pt x="3291893" y="1519759"/>
                    <a:pt x="3281410" y="1267185"/>
                    <a:pt x="3299791" y="1015978"/>
                  </a:cubicBezTo>
                  <a:cubicBezTo>
                    <a:pt x="3301534" y="992151"/>
                    <a:pt x="3325213" y="975456"/>
                    <a:pt x="3339548" y="956343"/>
                  </a:cubicBezTo>
                  <a:cubicBezTo>
                    <a:pt x="3365005" y="922401"/>
                    <a:pt x="3390521" y="888346"/>
                    <a:pt x="3419061" y="856952"/>
                  </a:cubicBezTo>
                  <a:cubicBezTo>
                    <a:pt x="3456881" y="815349"/>
                    <a:pt x="3500338" y="779128"/>
                    <a:pt x="3538330" y="737682"/>
                  </a:cubicBezTo>
                  <a:cubicBezTo>
                    <a:pt x="3573300" y="699533"/>
                    <a:pt x="3602910" y="656706"/>
                    <a:pt x="3637722" y="618413"/>
                  </a:cubicBezTo>
                  <a:cubicBezTo>
                    <a:pt x="3760407" y="483460"/>
                    <a:pt x="3708829" y="546820"/>
                    <a:pt x="3856383" y="439508"/>
                  </a:cubicBezTo>
                  <a:cubicBezTo>
                    <a:pt x="3972705" y="354910"/>
                    <a:pt x="3998452" y="303168"/>
                    <a:pt x="4154556" y="240726"/>
                  </a:cubicBezTo>
                  <a:cubicBezTo>
                    <a:pt x="4225548" y="212329"/>
                    <a:pt x="4268465" y="198353"/>
                    <a:pt x="4333461" y="161213"/>
                  </a:cubicBezTo>
                  <a:cubicBezTo>
                    <a:pt x="4354204" y="149360"/>
                    <a:pt x="4371264" y="131159"/>
                    <a:pt x="4393096" y="121456"/>
                  </a:cubicBezTo>
                  <a:cubicBezTo>
                    <a:pt x="4431391" y="104436"/>
                    <a:pt x="4471028" y="88590"/>
                    <a:pt x="4512365" y="81700"/>
                  </a:cubicBezTo>
                  <a:cubicBezTo>
                    <a:pt x="4552122" y="75074"/>
                    <a:pt x="4591735" y="67521"/>
                    <a:pt x="4631635" y="61821"/>
                  </a:cubicBezTo>
                  <a:cubicBezTo>
                    <a:pt x="4684519" y="54266"/>
                    <a:pt x="4737861" y="50066"/>
                    <a:pt x="4790661" y="41943"/>
                  </a:cubicBezTo>
                  <a:cubicBezTo>
                    <a:pt x="4928347" y="20761"/>
                    <a:pt x="4892953" y="7215"/>
                    <a:pt x="5068956" y="2186"/>
                  </a:cubicBezTo>
                  <a:cubicBezTo>
                    <a:pt x="5241164" y="-2734"/>
                    <a:pt x="5413513" y="2186"/>
                    <a:pt x="5585791" y="2186"/>
                  </a:cubicBezTo>
                </a:path>
              </a:pathLst>
            </a:custGeom>
            <a:noFill/>
            <a:ln w="635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800"/>
            </a:p>
          </p:txBody>
        </p:sp>
        <p:grpSp>
          <p:nvGrpSpPr>
            <p:cNvPr id="34" name="Grupo 33">
              <a:extLst>
                <a:ext uri="{FF2B5EF4-FFF2-40B4-BE49-F238E27FC236}">
                  <a16:creationId xmlns:a16="http://schemas.microsoft.com/office/drawing/2014/main" id="{4EA7398A-349B-16D4-3408-E22648D38ED1}"/>
                </a:ext>
              </a:extLst>
            </p:cNvPr>
            <p:cNvGrpSpPr/>
            <p:nvPr/>
          </p:nvGrpSpPr>
          <p:grpSpPr>
            <a:xfrm>
              <a:off x="6685724" y="2839833"/>
              <a:ext cx="2158470" cy="1178334"/>
              <a:chOff x="6310138" y="4287739"/>
              <a:chExt cx="2158470" cy="1178334"/>
            </a:xfrm>
          </p:grpSpPr>
          <p:pic>
            <p:nvPicPr>
              <p:cNvPr id="44" name="Imagen 43">
                <a:extLst>
                  <a:ext uri="{FF2B5EF4-FFF2-40B4-BE49-F238E27FC236}">
                    <a16:creationId xmlns:a16="http://schemas.microsoft.com/office/drawing/2014/main" id="{4FDC252F-56BB-C613-D913-9704E90F0E34}"/>
                  </a:ext>
                </a:extLst>
              </p:cNvPr>
              <p:cNvPicPr>
                <a:picLocks noChangeAspect="1"/>
              </p:cNvPicPr>
              <p:nvPr/>
            </p:nvPicPr>
            <p:blipFill>
              <a:blip r:embed="rId5"/>
              <a:stretch>
                <a:fillRect/>
              </a:stretch>
            </p:blipFill>
            <p:spPr>
              <a:xfrm>
                <a:off x="7107328" y="4649305"/>
                <a:ext cx="1361280" cy="816768"/>
              </a:xfrm>
              <a:prstGeom prst="rect">
                <a:avLst/>
              </a:prstGeom>
            </p:spPr>
          </p:pic>
          <p:pic>
            <p:nvPicPr>
              <p:cNvPr id="45" name="Imagen 44">
                <a:extLst>
                  <a:ext uri="{FF2B5EF4-FFF2-40B4-BE49-F238E27FC236}">
                    <a16:creationId xmlns:a16="http://schemas.microsoft.com/office/drawing/2014/main" id="{097CBCBE-F211-01CB-54E1-AC3296FB3631}"/>
                  </a:ext>
                </a:extLst>
              </p:cNvPr>
              <p:cNvPicPr>
                <a:picLocks noChangeAspect="1"/>
              </p:cNvPicPr>
              <p:nvPr/>
            </p:nvPicPr>
            <p:blipFill>
              <a:blip r:embed="rId6"/>
              <a:stretch>
                <a:fillRect/>
              </a:stretch>
            </p:blipFill>
            <p:spPr>
              <a:xfrm>
                <a:off x="6631342" y="4439876"/>
                <a:ext cx="1361280" cy="816768"/>
              </a:xfrm>
              <a:prstGeom prst="rect">
                <a:avLst/>
              </a:prstGeom>
            </p:spPr>
          </p:pic>
          <p:pic>
            <p:nvPicPr>
              <p:cNvPr id="46" name="Imagen 45">
                <a:extLst>
                  <a:ext uri="{FF2B5EF4-FFF2-40B4-BE49-F238E27FC236}">
                    <a16:creationId xmlns:a16="http://schemas.microsoft.com/office/drawing/2014/main" id="{0A5E1F0B-E82E-7B8E-20B7-222F6552B240}"/>
                  </a:ext>
                </a:extLst>
              </p:cNvPr>
              <p:cNvPicPr>
                <a:picLocks noChangeAspect="1"/>
              </p:cNvPicPr>
              <p:nvPr/>
            </p:nvPicPr>
            <p:blipFill>
              <a:blip r:embed="rId7"/>
              <a:stretch>
                <a:fillRect/>
              </a:stretch>
            </p:blipFill>
            <p:spPr>
              <a:xfrm>
                <a:off x="6310138" y="4287739"/>
                <a:ext cx="1273175" cy="763905"/>
              </a:xfrm>
              <a:prstGeom prst="rect">
                <a:avLst/>
              </a:prstGeom>
            </p:spPr>
          </p:pic>
        </p:grpSp>
        <p:pic>
          <p:nvPicPr>
            <p:cNvPr id="35" name="Imagen 34">
              <a:extLst>
                <a:ext uri="{FF2B5EF4-FFF2-40B4-BE49-F238E27FC236}">
                  <a16:creationId xmlns:a16="http://schemas.microsoft.com/office/drawing/2014/main" id="{64147668-E89B-839B-6249-30B57EEAF2CF}"/>
                </a:ext>
              </a:extLst>
            </p:cNvPr>
            <p:cNvPicPr>
              <a:picLocks noChangeAspect="1"/>
            </p:cNvPicPr>
            <p:nvPr/>
          </p:nvPicPr>
          <p:blipFill>
            <a:blip r:embed="rId8"/>
            <a:stretch>
              <a:fillRect/>
            </a:stretch>
          </p:blipFill>
          <p:spPr>
            <a:xfrm>
              <a:off x="6326288" y="4958002"/>
              <a:ext cx="1361280" cy="816768"/>
            </a:xfrm>
            <a:prstGeom prst="rect">
              <a:avLst/>
            </a:prstGeom>
          </p:spPr>
        </p:pic>
        <p:pic>
          <p:nvPicPr>
            <p:cNvPr id="36" name="Imagen 35">
              <a:extLst>
                <a:ext uri="{FF2B5EF4-FFF2-40B4-BE49-F238E27FC236}">
                  <a16:creationId xmlns:a16="http://schemas.microsoft.com/office/drawing/2014/main" id="{CB5E574A-63C5-B52A-F8CC-F6D287CA7548}"/>
                </a:ext>
              </a:extLst>
            </p:cNvPr>
            <p:cNvPicPr>
              <a:picLocks noChangeAspect="1"/>
            </p:cNvPicPr>
            <p:nvPr/>
          </p:nvPicPr>
          <p:blipFill>
            <a:blip r:embed="rId9"/>
            <a:stretch>
              <a:fillRect/>
            </a:stretch>
          </p:blipFill>
          <p:spPr>
            <a:xfrm flipH="1">
              <a:off x="6003603" y="2405064"/>
              <a:ext cx="1471728" cy="1908726"/>
            </a:xfrm>
            <a:prstGeom prst="rect">
              <a:avLst/>
            </a:prstGeom>
          </p:spPr>
        </p:pic>
        <p:pic>
          <p:nvPicPr>
            <p:cNvPr id="37" name="Imagen 36">
              <a:extLst>
                <a:ext uri="{FF2B5EF4-FFF2-40B4-BE49-F238E27FC236}">
                  <a16:creationId xmlns:a16="http://schemas.microsoft.com/office/drawing/2014/main" id="{8AA9FC0E-2AEE-76D6-75DF-4D7834D95F90}"/>
                </a:ext>
              </a:extLst>
            </p:cNvPr>
            <p:cNvPicPr>
              <a:picLocks noChangeAspect="1"/>
            </p:cNvPicPr>
            <p:nvPr/>
          </p:nvPicPr>
          <p:blipFill>
            <a:blip r:embed="rId10"/>
            <a:stretch>
              <a:fillRect/>
            </a:stretch>
          </p:blipFill>
          <p:spPr>
            <a:xfrm>
              <a:off x="2338716" y="1457372"/>
              <a:ext cx="1246656" cy="1855891"/>
            </a:xfrm>
            <a:prstGeom prst="rect">
              <a:avLst/>
            </a:prstGeom>
          </p:spPr>
        </p:pic>
        <p:pic>
          <p:nvPicPr>
            <p:cNvPr id="38" name="Imagen 37">
              <a:extLst>
                <a:ext uri="{FF2B5EF4-FFF2-40B4-BE49-F238E27FC236}">
                  <a16:creationId xmlns:a16="http://schemas.microsoft.com/office/drawing/2014/main" id="{798D50ED-4DB3-AC33-9870-376B0FF5A07E}"/>
                </a:ext>
              </a:extLst>
            </p:cNvPr>
            <p:cNvPicPr>
              <a:picLocks noChangeAspect="1"/>
            </p:cNvPicPr>
            <p:nvPr/>
          </p:nvPicPr>
          <p:blipFill>
            <a:blip r:embed="rId11"/>
            <a:stretch>
              <a:fillRect/>
            </a:stretch>
          </p:blipFill>
          <p:spPr>
            <a:xfrm flipH="1">
              <a:off x="5044049" y="4688003"/>
              <a:ext cx="1615154" cy="1655924"/>
            </a:xfrm>
            <a:prstGeom prst="rect">
              <a:avLst/>
            </a:prstGeom>
          </p:spPr>
        </p:pic>
        <p:pic>
          <p:nvPicPr>
            <p:cNvPr id="39" name="Imagen 38">
              <a:extLst>
                <a:ext uri="{FF2B5EF4-FFF2-40B4-BE49-F238E27FC236}">
                  <a16:creationId xmlns:a16="http://schemas.microsoft.com/office/drawing/2014/main" id="{C4495088-4059-91C1-0444-3CB96643EBA5}"/>
                </a:ext>
              </a:extLst>
            </p:cNvPr>
            <p:cNvPicPr>
              <a:picLocks noChangeAspect="1"/>
            </p:cNvPicPr>
            <p:nvPr/>
          </p:nvPicPr>
          <p:blipFill>
            <a:blip r:embed="rId12"/>
            <a:stretch>
              <a:fillRect/>
            </a:stretch>
          </p:blipFill>
          <p:spPr>
            <a:xfrm>
              <a:off x="9049476" y="1113253"/>
              <a:ext cx="1361280" cy="816768"/>
            </a:xfrm>
            <a:prstGeom prst="rect">
              <a:avLst/>
            </a:prstGeom>
          </p:spPr>
        </p:pic>
        <p:sp>
          <p:nvSpPr>
            <p:cNvPr id="40" name="CuadroTexto 39">
              <a:extLst>
                <a:ext uri="{FF2B5EF4-FFF2-40B4-BE49-F238E27FC236}">
                  <a16:creationId xmlns:a16="http://schemas.microsoft.com/office/drawing/2014/main" id="{E9539A8C-8905-8824-0A42-9C833D56C4BE}"/>
                </a:ext>
              </a:extLst>
            </p:cNvPr>
            <p:cNvSpPr txBox="1"/>
            <p:nvPr/>
          </p:nvSpPr>
          <p:spPr>
            <a:xfrm>
              <a:off x="8586623" y="3500246"/>
              <a:ext cx="2680933" cy="1056828"/>
            </a:xfrm>
            <a:prstGeom prst="rect">
              <a:avLst/>
            </a:prstGeom>
            <a:noFill/>
          </p:spPr>
          <p:txBody>
            <a:bodyPr wrap="square" rtlCol="0">
              <a:spAutoFit/>
            </a:bodyPr>
            <a:lstStyle/>
            <a:p>
              <a:r>
                <a:rPr lang="es-ES_tradnl" sz="800" dirty="0"/>
                <a:t>T: Bloquear puente Alfa a contar 121900</a:t>
              </a:r>
            </a:p>
            <a:p>
              <a:r>
                <a:rPr lang="es-ES_tradnl" sz="800" b="1" dirty="0"/>
                <a:t>P: Negar cruce de fuerzas enemiga hacia rivera este</a:t>
              </a:r>
            </a:p>
          </p:txBody>
        </p:sp>
        <p:sp>
          <p:nvSpPr>
            <p:cNvPr id="41" name="CuadroTexto 40">
              <a:extLst>
                <a:ext uri="{FF2B5EF4-FFF2-40B4-BE49-F238E27FC236}">
                  <a16:creationId xmlns:a16="http://schemas.microsoft.com/office/drawing/2014/main" id="{D4AFFC5E-D3C8-49C6-F7AA-B9D2B375216E}"/>
                </a:ext>
              </a:extLst>
            </p:cNvPr>
            <p:cNvSpPr txBox="1"/>
            <p:nvPr/>
          </p:nvSpPr>
          <p:spPr>
            <a:xfrm>
              <a:off x="587143" y="3690803"/>
              <a:ext cx="2404662" cy="1279319"/>
            </a:xfrm>
            <a:prstGeom prst="rect">
              <a:avLst/>
            </a:prstGeom>
            <a:noFill/>
          </p:spPr>
          <p:txBody>
            <a:bodyPr wrap="square" rtlCol="0">
              <a:spAutoFit/>
            </a:bodyPr>
            <a:lstStyle/>
            <a:p>
              <a:r>
                <a:rPr lang="es-ES_tradnl" sz="800" dirty="0"/>
                <a:t>T: Emboscar fuerzas enemigas al oeste de puente alfa a contar 121700</a:t>
              </a:r>
            </a:p>
            <a:p>
              <a:r>
                <a:rPr lang="es-ES_tradnl" sz="800" b="1" dirty="0"/>
                <a:t>P: Debilitar enemigo que intenten cruzar hacia rivera este </a:t>
              </a:r>
            </a:p>
          </p:txBody>
        </p:sp>
        <p:sp>
          <p:nvSpPr>
            <p:cNvPr id="42" name="CuadroTexto 41">
              <a:extLst>
                <a:ext uri="{FF2B5EF4-FFF2-40B4-BE49-F238E27FC236}">
                  <a16:creationId xmlns:a16="http://schemas.microsoft.com/office/drawing/2014/main" id="{862A580F-96EA-D96D-D5E0-3CB71890E089}"/>
                </a:ext>
              </a:extLst>
            </p:cNvPr>
            <p:cNvSpPr txBox="1"/>
            <p:nvPr/>
          </p:nvSpPr>
          <p:spPr>
            <a:xfrm>
              <a:off x="7553155" y="4958003"/>
              <a:ext cx="2404662" cy="1279319"/>
            </a:xfrm>
            <a:prstGeom prst="rect">
              <a:avLst/>
            </a:prstGeom>
            <a:noFill/>
          </p:spPr>
          <p:txBody>
            <a:bodyPr wrap="square" rtlCol="0">
              <a:spAutoFit/>
            </a:bodyPr>
            <a:lstStyle/>
            <a:p>
              <a:r>
                <a:rPr lang="es-ES_tradnl" sz="800" dirty="0"/>
                <a:t>T: Atacar por fuego fuerzas enemigas que crucen vía rio IVO puente alfa a contar 121900</a:t>
              </a:r>
            </a:p>
            <a:p>
              <a:r>
                <a:rPr lang="es-ES_tradnl" sz="800" b="1" dirty="0"/>
                <a:t>P: limitar cruce enemigo que no puedan ser contenidas por ME </a:t>
              </a:r>
            </a:p>
          </p:txBody>
        </p:sp>
        <p:sp>
          <p:nvSpPr>
            <p:cNvPr id="43" name="CuadroTexto 42">
              <a:extLst>
                <a:ext uri="{FF2B5EF4-FFF2-40B4-BE49-F238E27FC236}">
                  <a16:creationId xmlns:a16="http://schemas.microsoft.com/office/drawing/2014/main" id="{F6B007B4-9B44-617A-8B6B-981B0A0D7741}"/>
                </a:ext>
              </a:extLst>
            </p:cNvPr>
            <p:cNvSpPr txBox="1"/>
            <p:nvPr/>
          </p:nvSpPr>
          <p:spPr>
            <a:xfrm>
              <a:off x="10508682" y="1391531"/>
              <a:ext cx="1431038" cy="1501810"/>
            </a:xfrm>
            <a:prstGeom prst="rect">
              <a:avLst/>
            </a:prstGeom>
            <a:noFill/>
          </p:spPr>
          <p:txBody>
            <a:bodyPr wrap="square" rtlCol="0">
              <a:spAutoFit/>
            </a:bodyPr>
            <a:lstStyle/>
            <a:p>
              <a:r>
                <a:rPr lang="es-ES_tradnl" sz="800" dirty="0"/>
                <a:t>BPT ser empleado en apoyo a siguientes prioridades:</a:t>
              </a:r>
            </a:p>
            <a:p>
              <a:r>
                <a:rPr lang="es-ES_tradnl" sz="800" b="1" dirty="0"/>
                <a:t>ME </a:t>
              </a:r>
            </a:p>
            <a:p>
              <a:r>
                <a:rPr lang="es-ES_tradnl" sz="800" dirty="0"/>
                <a:t>SE2</a:t>
              </a:r>
            </a:p>
          </p:txBody>
        </p:sp>
      </p:grpSp>
    </p:spTree>
    <p:extLst>
      <p:ext uri="{BB962C8B-B14F-4D97-AF65-F5344CB8AC3E}">
        <p14:creationId xmlns:p14="http://schemas.microsoft.com/office/powerpoint/2010/main" val="30436962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Marcador de contenido 2">
            <a:extLst>
              <a:ext uri="{FF2B5EF4-FFF2-40B4-BE49-F238E27FC236}">
                <a16:creationId xmlns:a16="http://schemas.microsoft.com/office/drawing/2014/main" id="{81B5B2D3-51EA-0ADB-5E3B-73F9744986B8}"/>
              </a:ext>
            </a:extLst>
          </p:cNvPr>
          <p:cNvGraphicFramePr>
            <a:graphicFrameLocks noGrp="1"/>
          </p:cNvGraphicFramePr>
          <p:nvPr>
            <p:ph idx="1"/>
            <p:extLst>
              <p:ext uri="{D42A27DB-BD31-4B8C-83A1-F6EECF244321}">
                <p14:modId xmlns:p14="http://schemas.microsoft.com/office/powerpoint/2010/main" val="3397151387"/>
              </p:ext>
            </p:extLst>
          </p:nvPr>
        </p:nvGraphicFramePr>
        <p:xfrm>
          <a:off x="907912" y="1216597"/>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58469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31C93EC-9518-B515-7472-725563630BC2}"/>
            </a:ext>
          </a:extLst>
        </p:cNvPr>
        <p:cNvGrpSpPr/>
        <p:nvPr/>
      </p:nvGrpSpPr>
      <p:grpSpPr>
        <a:xfrm>
          <a:off x="0" y="0"/>
          <a:ext cx="0" cy="0"/>
          <a:chOff x="0" y="0"/>
          <a:chExt cx="0" cy="0"/>
        </a:xfrm>
      </p:grpSpPr>
      <p:pic>
        <p:nvPicPr>
          <p:cNvPr id="1026" name="Picture 2" descr="Airmen at Al Udeid warned fatigue was hurting war effort, safety reports  show">
            <a:extLst>
              <a:ext uri="{FF2B5EF4-FFF2-40B4-BE49-F238E27FC236}">
                <a16:creationId xmlns:a16="http://schemas.microsoft.com/office/drawing/2014/main" id="{0EF1E2ED-24D0-0F8F-7B47-D3650CBAB4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112" b="1"/>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4" name="Rectangle 103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ítulo 1">
            <a:extLst>
              <a:ext uri="{FF2B5EF4-FFF2-40B4-BE49-F238E27FC236}">
                <a16:creationId xmlns:a16="http://schemas.microsoft.com/office/drawing/2014/main" id="{12E737CD-51A7-0855-5734-B30F7B3DF22E}"/>
              </a:ext>
            </a:extLst>
          </p:cNvPr>
          <p:cNvSpPr txBox="1">
            <a:spLocks/>
          </p:cNvSpPr>
          <p:nvPr/>
        </p:nvSpPr>
        <p:spPr>
          <a:xfrm>
            <a:off x="523875" y="5317240"/>
            <a:ext cx="11210925" cy="7448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a:solidFill>
                  <a:schemeClr val="tx1">
                    <a:lumMod val="85000"/>
                    <a:lumOff val="15000"/>
                  </a:schemeClr>
                </a:solidFill>
              </a:rPr>
              <a:t>Paso 1: ¿Mucho Trabajo?</a:t>
            </a:r>
          </a:p>
        </p:txBody>
      </p:sp>
      <p:cxnSp>
        <p:nvCxnSpPr>
          <p:cNvPr id="1033" name="Straight Connector 103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035" name="Straight Connector 103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65908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62DD57-1276-A0BB-E554-9B2FF56D5B4E}"/>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B62A2F3B-55E3-BB22-DC66-D08C59A1D608}"/>
              </a:ext>
            </a:extLst>
          </p:cNvPr>
          <p:cNvSpPr>
            <a:spLocks noGrp="1"/>
          </p:cNvSpPr>
          <p:nvPr>
            <p:ph idx="1"/>
          </p:nvPr>
        </p:nvSpPr>
        <p:spPr>
          <a:xfrm>
            <a:off x="551452" y="1312700"/>
            <a:ext cx="6201039" cy="3639289"/>
          </a:xfrm>
        </p:spPr>
        <p:txBody>
          <a:bodyPr anchor="ctr">
            <a:normAutofit/>
          </a:bodyPr>
          <a:lstStyle/>
          <a:p>
            <a:pPr marL="0" indent="0">
              <a:buNone/>
            </a:pPr>
            <a:r>
              <a:rPr lang="es-ES_tradnl" sz="4400" b="1" dirty="0">
                <a:solidFill>
                  <a:schemeClr val="tx2"/>
                </a:solidFill>
              </a:rPr>
              <a:t>Ejemplo de Briefing /</a:t>
            </a:r>
          </a:p>
          <a:p>
            <a:pPr marL="0" indent="0">
              <a:buNone/>
            </a:pPr>
            <a:r>
              <a:rPr lang="es-ES_tradnl" sz="4400" b="1" dirty="0">
                <a:solidFill>
                  <a:schemeClr val="tx2"/>
                </a:solidFill>
              </a:rPr>
              <a:t>WARNORD </a:t>
            </a: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Lista de comprobación">
            <a:extLst>
              <a:ext uri="{FF2B5EF4-FFF2-40B4-BE49-F238E27FC236}">
                <a16:creationId xmlns:a16="http://schemas.microsoft.com/office/drawing/2014/main" id="{7057F7DC-CA5A-1B65-A8FE-6F95A9618C6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42415473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4CF576C-D0CF-1148-3831-B4464F530C6B}"/>
              </a:ext>
            </a:extLst>
          </p:cNvPr>
          <p:cNvSpPr>
            <a:spLocks noGrp="1"/>
          </p:cNvSpPr>
          <p:nvPr>
            <p:ph idx="1"/>
          </p:nvPr>
        </p:nvSpPr>
        <p:spPr>
          <a:xfrm>
            <a:off x="0" y="24440"/>
            <a:ext cx="4196938" cy="6809120"/>
          </a:xfrm>
          <a:ln>
            <a:solidFill>
              <a:schemeClr val="tx1"/>
            </a:solidFill>
          </a:ln>
        </p:spPr>
        <p:txBody>
          <a:bodyPr>
            <a:normAutofit/>
          </a:bodyPr>
          <a:lstStyle/>
          <a:p>
            <a:pPr marL="0" indent="0">
              <a:buNone/>
            </a:pPr>
            <a:r>
              <a:rPr lang="es-ES_tradnl" sz="1000" b="1" dirty="0">
                <a:solidFill>
                  <a:srgbClr val="FF0000"/>
                </a:solidFill>
              </a:rPr>
              <a:t>Orientación:</a:t>
            </a:r>
          </a:p>
          <a:p>
            <a:pPr algn="just">
              <a:buFont typeface="+mj-lt"/>
              <a:buAutoNum type="arabicPeriod"/>
            </a:pPr>
            <a:r>
              <a:rPr lang="en-US" sz="1000" dirty="0" err="1"/>
              <a:t>Unidades</a:t>
            </a:r>
            <a:r>
              <a:rPr lang="en-US" sz="1000" dirty="0"/>
              <a:t> de </a:t>
            </a:r>
            <a:r>
              <a:rPr lang="en-US" sz="1000" dirty="0" err="1"/>
              <a:t>reconocimiento</a:t>
            </a:r>
            <a:r>
              <a:rPr lang="en-US" sz="1000" dirty="0"/>
              <a:t> </a:t>
            </a:r>
            <a:r>
              <a:rPr lang="en-US" sz="1000" dirty="0" err="1"/>
              <a:t>han</a:t>
            </a:r>
            <a:r>
              <a:rPr lang="en-US" sz="1000" dirty="0"/>
              <a:t> </a:t>
            </a:r>
            <a:r>
              <a:rPr lang="en-US" sz="1000" dirty="0" err="1"/>
              <a:t>detectado</a:t>
            </a:r>
            <a:r>
              <a:rPr lang="en-US" sz="1000" dirty="0"/>
              <a:t> </a:t>
            </a:r>
            <a:r>
              <a:rPr lang="en-US" sz="1000" dirty="0" err="1"/>
              <a:t>puesto</a:t>
            </a:r>
            <a:r>
              <a:rPr lang="en-US" sz="1000" dirty="0"/>
              <a:t> de </a:t>
            </a:r>
            <a:r>
              <a:rPr lang="en-US" sz="1000" dirty="0" err="1"/>
              <a:t>mando</a:t>
            </a:r>
            <a:r>
              <a:rPr lang="en-US" sz="1000" dirty="0"/>
              <a:t> y </a:t>
            </a:r>
            <a:r>
              <a:rPr lang="en-US" sz="1000" dirty="0" err="1"/>
              <a:t>unidad</a:t>
            </a:r>
            <a:r>
              <a:rPr lang="en-US" sz="1000" dirty="0"/>
              <a:t> </a:t>
            </a:r>
            <a:r>
              <a:rPr lang="en-US" sz="1000" dirty="0" err="1"/>
              <a:t>logística</a:t>
            </a:r>
            <a:r>
              <a:rPr lang="en-US" sz="1000" dirty="0"/>
              <a:t>  de la </a:t>
            </a:r>
            <a:r>
              <a:rPr lang="en-US" sz="1000" dirty="0" err="1"/>
              <a:t>división</a:t>
            </a:r>
            <a:r>
              <a:rPr lang="en-US" sz="1000" dirty="0"/>
              <a:t> </a:t>
            </a:r>
            <a:r>
              <a:rPr lang="en-US" sz="1000" dirty="0" err="1"/>
              <a:t>enemiga</a:t>
            </a:r>
            <a:r>
              <a:rPr lang="en-US" sz="1000" dirty="0"/>
              <a:t> </a:t>
            </a:r>
            <a:r>
              <a:rPr lang="en-US" sz="1000" dirty="0" err="1"/>
              <a:t>en</a:t>
            </a:r>
            <a:r>
              <a:rPr lang="en-US" sz="1000" dirty="0"/>
              <a:t> </a:t>
            </a:r>
            <a:r>
              <a:rPr lang="en-US" sz="1000" dirty="0" err="1"/>
              <a:t>cercanías</a:t>
            </a:r>
            <a:r>
              <a:rPr lang="en-US" sz="1000" dirty="0"/>
              <a:t> de </a:t>
            </a:r>
            <a:r>
              <a:rPr lang="en-US" sz="1000" dirty="0" err="1"/>
              <a:t>xxxx</a:t>
            </a:r>
            <a:r>
              <a:rPr lang="en-US" sz="1000" dirty="0"/>
              <a:t>. </a:t>
            </a:r>
          </a:p>
          <a:p>
            <a:pPr algn="just">
              <a:buFont typeface="+mj-lt"/>
              <a:buAutoNum type="arabicPeriod"/>
            </a:pPr>
            <a:r>
              <a:rPr lang="en-US" sz="1000" dirty="0"/>
              <a:t>BAE </a:t>
            </a:r>
            <a:r>
              <a:rPr lang="en-US" sz="1000" dirty="0" err="1"/>
              <a:t>neutralizara</a:t>
            </a:r>
            <a:r>
              <a:rPr lang="en-US" sz="1000" dirty="0"/>
              <a:t> ambos </a:t>
            </a:r>
            <a:r>
              <a:rPr lang="en-US" sz="1000" dirty="0" err="1"/>
              <a:t>objetivos</a:t>
            </a:r>
            <a:r>
              <a:rPr lang="en-US" sz="1000" dirty="0"/>
              <a:t> </a:t>
            </a:r>
            <a:r>
              <a:rPr lang="en-US" sz="1000" dirty="0" err="1"/>
              <a:t>mediante</a:t>
            </a:r>
            <a:r>
              <a:rPr lang="en-US" sz="1000" dirty="0"/>
              <a:t> </a:t>
            </a:r>
            <a:r>
              <a:rPr lang="en-US" sz="1000" dirty="0" err="1"/>
              <a:t>el</a:t>
            </a:r>
            <a:r>
              <a:rPr lang="en-US" sz="1000" dirty="0"/>
              <a:t> </a:t>
            </a:r>
            <a:r>
              <a:rPr lang="en-US" sz="1000" dirty="0" err="1"/>
              <a:t>empleo</a:t>
            </a:r>
            <a:r>
              <a:rPr lang="en-US" sz="1000" dirty="0"/>
              <a:t> de sus dos </a:t>
            </a:r>
            <a:r>
              <a:rPr lang="en-US" sz="1000" dirty="0" err="1"/>
              <a:t>batallones</a:t>
            </a:r>
            <a:r>
              <a:rPr lang="en-US" sz="1000" dirty="0"/>
              <a:t>, con </a:t>
            </a:r>
            <a:r>
              <a:rPr lang="en-US" sz="1000" dirty="0" err="1"/>
              <a:t>el</a:t>
            </a:r>
            <a:r>
              <a:rPr lang="en-US" sz="1000" dirty="0"/>
              <a:t> </a:t>
            </a:r>
            <a:r>
              <a:rPr lang="en-US" sz="1000" dirty="0" err="1"/>
              <a:t>propósito</a:t>
            </a:r>
            <a:r>
              <a:rPr lang="en-US" sz="1000" dirty="0"/>
              <a:t> de </a:t>
            </a:r>
            <a:r>
              <a:rPr lang="en-US" sz="1000" dirty="0" err="1"/>
              <a:t>degradar</a:t>
            </a:r>
            <a:r>
              <a:rPr lang="en-US" sz="1000" dirty="0"/>
              <a:t> </a:t>
            </a:r>
            <a:r>
              <a:rPr lang="en-US" sz="1000" dirty="0" err="1"/>
              <a:t>capacidad</a:t>
            </a:r>
            <a:r>
              <a:rPr lang="en-US" sz="1000" dirty="0"/>
              <a:t> C2 y LOG </a:t>
            </a:r>
            <a:r>
              <a:rPr lang="en-US" sz="1000" dirty="0" err="1"/>
              <a:t>enemiga</a:t>
            </a:r>
            <a:r>
              <a:rPr lang="en-US" sz="1000" dirty="0"/>
              <a:t> </a:t>
            </a:r>
            <a:r>
              <a:rPr lang="en-US" sz="1000" dirty="0" err="1"/>
              <a:t>en</a:t>
            </a:r>
            <a:r>
              <a:rPr lang="en-US" sz="1000" dirty="0"/>
              <a:t> </a:t>
            </a:r>
            <a:r>
              <a:rPr lang="en-US" sz="1000" dirty="0" err="1"/>
              <a:t>el</a:t>
            </a:r>
            <a:r>
              <a:rPr lang="en-US" sz="1000" dirty="0"/>
              <a:t> AO.</a:t>
            </a:r>
          </a:p>
          <a:p>
            <a:pPr algn="just">
              <a:buFont typeface="+mj-lt"/>
              <a:buAutoNum type="arabicPeriod"/>
            </a:pPr>
            <a:r>
              <a:rPr lang="en-US" sz="1000" dirty="0"/>
              <a:t>Nuestro </a:t>
            </a:r>
            <a:r>
              <a:rPr lang="en-US" sz="1000" dirty="0" err="1"/>
              <a:t>Batallón</a:t>
            </a:r>
            <a:r>
              <a:rPr lang="en-US" sz="1000" dirty="0"/>
              <a:t> </a:t>
            </a:r>
            <a:r>
              <a:rPr lang="en-US" sz="1000" dirty="0" err="1"/>
              <a:t>neutralizara</a:t>
            </a:r>
            <a:r>
              <a:rPr lang="en-US" sz="1000" dirty="0"/>
              <a:t> </a:t>
            </a:r>
            <a:r>
              <a:rPr lang="en-US" sz="1000" dirty="0" err="1"/>
              <a:t>puesto</a:t>
            </a:r>
            <a:r>
              <a:rPr lang="en-US" sz="1000" dirty="0"/>
              <a:t> de </a:t>
            </a:r>
            <a:r>
              <a:rPr lang="en-US" sz="1000" dirty="0" err="1"/>
              <a:t>mando</a:t>
            </a:r>
            <a:r>
              <a:rPr lang="en-US" sz="1000" dirty="0"/>
              <a:t> </a:t>
            </a:r>
            <a:r>
              <a:rPr lang="en-US" sz="1000" dirty="0" err="1"/>
              <a:t>enemigo</a:t>
            </a:r>
            <a:r>
              <a:rPr lang="en-US" sz="1000" dirty="0"/>
              <a:t> con </a:t>
            </a:r>
            <a:r>
              <a:rPr lang="en-US" sz="1000" dirty="0" err="1"/>
              <a:t>el</a:t>
            </a:r>
            <a:r>
              <a:rPr lang="en-US" sz="1000" dirty="0"/>
              <a:t> </a:t>
            </a:r>
            <a:r>
              <a:rPr lang="en-US" sz="1000" dirty="0" err="1"/>
              <a:t>propósito</a:t>
            </a:r>
            <a:r>
              <a:rPr lang="en-US" sz="1000" dirty="0"/>
              <a:t> de </a:t>
            </a:r>
            <a:r>
              <a:rPr lang="en-US" sz="1000" dirty="0" err="1"/>
              <a:t>degradar</a:t>
            </a:r>
            <a:r>
              <a:rPr lang="en-US" sz="1000" dirty="0"/>
              <a:t> la </a:t>
            </a:r>
            <a:r>
              <a:rPr lang="en-US" sz="1000" dirty="0" err="1"/>
              <a:t>capacidad</a:t>
            </a:r>
            <a:r>
              <a:rPr lang="en-US" sz="1000" dirty="0"/>
              <a:t> de C2 </a:t>
            </a:r>
            <a:r>
              <a:rPr lang="en-US" sz="1000" dirty="0" err="1"/>
              <a:t>enemiga</a:t>
            </a:r>
            <a:r>
              <a:rPr lang="en-US" sz="1000" dirty="0"/>
              <a:t> </a:t>
            </a:r>
            <a:r>
              <a:rPr lang="en-US" sz="1000" dirty="0" err="1"/>
              <a:t>en</a:t>
            </a:r>
            <a:r>
              <a:rPr lang="en-US" sz="1000" dirty="0"/>
              <a:t> </a:t>
            </a:r>
            <a:r>
              <a:rPr lang="en-US" sz="1000" dirty="0" err="1"/>
              <a:t>el</a:t>
            </a:r>
            <a:r>
              <a:rPr lang="en-US" sz="1000" dirty="0"/>
              <a:t> AO. Para </a:t>
            </a:r>
            <a:r>
              <a:rPr lang="en-US" sz="1000" dirty="0" err="1"/>
              <a:t>eso</a:t>
            </a:r>
            <a:r>
              <a:rPr lang="en-US" sz="1000" dirty="0"/>
              <a:t> se </a:t>
            </a:r>
            <a:r>
              <a:rPr lang="en-US" sz="1000" dirty="0" err="1"/>
              <a:t>organizará</a:t>
            </a:r>
            <a:r>
              <a:rPr lang="en-US" sz="1000" dirty="0"/>
              <a:t> </a:t>
            </a:r>
            <a:r>
              <a:rPr lang="en-US" sz="1000" dirty="0" err="1"/>
              <a:t>en</a:t>
            </a:r>
            <a:r>
              <a:rPr lang="en-US" sz="1000" dirty="0"/>
              <a:t> 3 </a:t>
            </a:r>
            <a:r>
              <a:rPr lang="en-US" sz="1000" dirty="0" err="1"/>
              <a:t>elementos</a:t>
            </a:r>
            <a:r>
              <a:rPr lang="en-US" sz="1000" dirty="0"/>
              <a:t>. Un </a:t>
            </a:r>
            <a:r>
              <a:rPr lang="en-US" sz="1000" dirty="0" err="1"/>
              <a:t>esfuerzo</a:t>
            </a:r>
            <a:r>
              <a:rPr lang="en-US" sz="1000" dirty="0"/>
              <a:t> principal, </a:t>
            </a:r>
            <a:r>
              <a:rPr lang="en-US" sz="1000" dirty="0" err="1"/>
              <a:t>una</a:t>
            </a:r>
            <a:r>
              <a:rPr lang="en-US" sz="1000" dirty="0"/>
              <a:t> </a:t>
            </a:r>
            <a:r>
              <a:rPr lang="en-US" sz="1000" dirty="0" err="1"/>
              <a:t>reserva</a:t>
            </a:r>
            <a:r>
              <a:rPr lang="en-US" sz="1000" dirty="0"/>
              <a:t> y un </a:t>
            </a:r>
            <a:r>
              <a:rPr lang="en-US" sz="1000" dirty="0" err="1"/>
              <a:t>esfuerzo</a:t>
            </a:r>
            <a:r>
              <a:rPr lang="en-US" sz="1000" dirty="0"/>
              <a:t> de </a:t>
            </a:r>
            <a:r>
              <a:rPr lang="en-US" sz="1000" dirty="0" err="1"/>
              <a:t>apoyo</a:t>
            </a:r>
            <a:r>
              <a:rPr lang="en-US" sz="1000" dirty="0"/>
              <a:t> (SE1). </a:t>
            </a:r>
            <a:r>
              <a:rPr lang="en-US" sz="1000" dirty="0" err="1"/>
              <a:t>Nosotros</a:t>
            </a:r>
            <a:r>
              <a:rPr lang="en-US" sz="1000" dirty="0"/>
              <a:t> </a:t>
            </a:r>
            <a:r>
              <a:rPr lang="en-US" sz="1000" dirty="0" err="1"/>
              <a:t>seremos</a:t>
            </a:r>
            <a:r>
              <a:rPr lang="en-US" sz="1000" dirty="0"/>
              <a:t> </a:t>
            </a:r>
            <a:r>
              <a:rPr lang="en-US" sz="1000" dirty="0" err="1"/>
              <a:t>el</a:t>
            </a:r>
            <a:r>
              <a:rPr lang="en-US" sz="1000" dirty="0"/>
              <a:t> SE1. </a:t>
            </a:r>
          </a:p>
          <a:p>
            <a:pPr algn="just">
              <a:buFont typeface="+mj-lt"/>
              <a:buAutoNum type="arabicPeriod"/>
            </a:pPr>
            <a:r>
              <a:rPr lang="en-US" sz="1000" dirty="0"/>
              <a:t>Nuestra </a:t>
            </a:r>
            <a:r>
              <a:rPr lang="en-US" sz="1000" dirty="0" err="1"/>
              <a:t>tarea</a:t>
            </a:r>
            <a:r>
              <a:rPr lang="en-US" sz="1000" dirty="0"/>
              <a:t> </a:t>
            </a:r>
            <a:r>
              <a:rPr lang="en-US" sz="1000" dirty="0" err="1"/>
              <a:t>será</a:t>
            </a:r>
            <a:r>
              <a:rPr lang="en-US" sz="1000" dirty="0"/>
              <a:t> la de </a:t>
            </a:r>
            <a:r>
              <a:rPr lang="en-US" sz="1000" dirty="0" err="1"/>
              <a:t>bloquear</a:t>
            </a:r>
            <a:r>
              <a:rPr lang="en-US" sz="1000" dirty="0"/>
              <a:t> </a:t>
            </a:r>
            <a:r>
              <a:rPr lang="en-US" sz="1000" dirty="0" err="1"/>
              <a:t>fuerzas</a:t>
            </a:r>
            <a:r>
              <a:rPr lang="en-US" sz="1000" dirty="0"/>
              <a:t> </a:t>
            </a:r>
            <a:r>
              <a:rPr lang="en-US" sz="1000" dirty="0" err="1"/>
              <a:t>enemigas</a:t>
            </a:r>
            <a:r>
              <a:rPr lang="en-US" sz="1000" dirty="0"/>
              <a:t> </a:t>
            </a:r>
            <a:r>
              <a:rPr lang="en-US" sz="1000" dirty="0" err="1"/>
              <a:t>que</a:t>
            </a:r>
            <a:r>
              <a:rPr lang="en-US" sz="1000" dirty="0"/>
              <a:t> </a:t>
            </a:r>
            <a:r>
              <a:rPr lang="en-US" sz="1000" dirty="0" err="1"/>
              <a:t>transiten</a:t>
            </a:r>
            <a:r>
              <a:rPr lang="en-US" sz="1000" dirty="0"/>
              <a:t> </a:t>
            </a:r>
            <a:r>
              <a:rPr lang="en-US" sz="1000" dirty="0" err="1"/>
              <a:t>por</a:t>
            </a:r>
            <a:r>
              <a:rPr lang="en-US" sz="1000" dirty="0"/>
              <a:t> </a:t>
            </a:r>
            <a:r>
              <a:rPr lang="en-US" sz="1000" dirty="0" err="1"/>
              <a:t>puente</a:t>
            </a:r>
            <a:r>
              <a:rPr lang="en-US" sz="1000" dirty="0"/>
              <a:t> “alfa”, con </a:t>
            </a:r>
            <a:r>
              <a:rPr lang="en-US" sz="1000" dirty="0" err="1"/>
              <a:t>el</a:t>
            </a:r>
            <a:r>
              <a:rPr lang="en-US" sz="1000" dirty="0"/>
              <a:t> </a:t>
            </a:r>
            <a:r>
              <a:rPr lang="en-US" sz="1000" dirty="0" err="1"/>
              <a:t>propósito</a:t>
            </a:r>
            <a:r>
              <a:rPr lang="en-US" sz="1000" dirty="0"/>
              <a:t> de </a:t>
            </a:r>
            <a:r>
              <a:rPr lang="en-US" sz="1000" dirty="0" err="1"/>
              <a:t>impedir</a:t>
            </a:r>
            <a:r>
              <a:rPr lang="en-US" sz="1000" dirty="0"/>
              <a:t> </a:t>
            </a:r>
            <a:r>
              <a:rPr lang="en-US" sz="1000" dirty="0" err="1"/>
              <a:t>que</a:t>
            </a:r>
            <a:r>
              <a:rPr lang="en-US" sz="1000" dirty="0"/>
              <a:t> </a:t>
            </a:r>
            <a:r>
              <a:rPr lang="en-US" sz="1000" dirty="0" err="1"/>
              <a:t>fuerzas</a:t>
            </a:r>
            <a:r>
              <a:rPr lang="en-US" sz="1000" dirty="0"/>
              <a:t> </a:t>
            </a:r>
            <a:r>
              <a:rPr lang="en-US" sz="1000" dirty="0" err="1"/>
              <a:t>enemigas</a:t>
            </a:r>
            <a:r>
              <a:rPr lang="en-US" sz="1000" dirty="0"/>
              <a:t> </a:t>
            </a:r>
            <a:r>
              <a:rPr lang="en-US" sz="1000" dirty="0" err="1"/>
              <a:t>intercepten</a:t>
            </a:r>
            <a:r>
              <a:rPr lang="en-US" sz="1000" dirty="0"/>
              <a:t> al </a:t>
            </a:r>
            <a:r>
              <a:rPr lang="en-US" sz="1000" dirty="0" err="1"/>
              <a:t>esfuerzo</a:t>
            </a:r>
            <a:r>
              <a:rPr lang="en-US" sz="1000" dirty="0"/>
              <a:t> principal.</a:t>
            </a:r>
          </a:p>
          <a:p>
            <a:pPr marL="0" indent="0">
              <a:buNone/>
            </a:pPr>
            <a:r>
              <a:rPr lang="es-ES_tradnl" sz="1000" dirty="0">
                <a:solidFill>
                  <a:srgbClr val="FF0000"/>
                </a:solidFill>
              </a:rPr>
              <a:t>Misión: </a:t>
            </a:r>
            <a:r>
              <a:rPr lang="es-ES_tradnl" sz="1000" dirty="0"/>
              <a:t>Compañía 211 bloquear fuerzas enemigas en cercanías de  puente alfa a contar de 121900, con el propósito de  impedir que fuerzas adversarias interfieran con maniobra del ME</a:t>
            </a:r>
          </a:p>
          <a:p>
            <a:pPr marL="0" indent="0">
              <a:buNone/>
            </a:pPr>
            <a:r>
              <a:rPr lang="es-ES_tradnl" sz="1000" dirty="0">
                <a:solidFill>
                  <a:srgbClr val="FF0000"/>
                </a:solidFill>
              </a:rPr>
              <a:t>Enemigo: </a:t>
            </a:r>
            <a:r>
              <a:rPr lang="es-ES_tradnl" sz="1000" dirty="0"/>
              <a:t>O: Coy </a:t>
            </a:r>
            <a:r>
              <a:rPr lang="es-ES_tradnl" sz="1000" dirty="0" err="1"/>
              <a:t>Inf</a:t>
            </a:r>
            <a:r>
              <a:rPr lang="es-ES_tradnl" sz="1000" dirty="0"/>
              <a:t> </a:t>
            </a:r>
            <a:r>
              <a:rPr lang="es-ES_tradnl" sz="1000" dirty="0" err="1"/>
              <a:t>Mot</a:t>
            </a:r>
            <a:r>
              <a:rPr lang="es-ES_tradnl" sz="1000" dirty="0"/>
              <a:t> // F: 120 // U: ladera este rio b// E: N/C// D: DEF // A: elemento refuerzo </a:t>
            </a:r>
            <a:r>
              <a:rPr lang="es-ES_tradnl" sz="1000" dirty="0" err="1"/>
              <a:t>Bn</a:t>
            </a:r>
            <a:r>
              <a:rPr lang="es-ES_tradnl" sz="1000" dirty="0"/>
              <a:t> </a:t>
            </a:r>
            <a:r>
              <a:rPr lang="es-ES_tradnl" sz="1000" dirty="0" err="1"/>
              <a:t>Eny</a:t>
            </a:r>
            <a:endParaRPr lang="es-ES_tradnl" sz="1000" dirty="0"/>
          </a:p>
          <a:p>
            <a:pPr marL="0" indent="0">
              <a:buNone/>
            </a:pPr>
            <a:r>
              <a:rPr lang="es-ES_tradnl" sz="1000" b="1" dirty="0">
                <a:solidFill>
                  <a:srgbClr val="FF0000"/>
                </a:solidFill>
              </a:rPr>
              <a:t>Terreno/Clima </a:t>
            </a:r>
            <a:r>
              <a:rPr lang="es-ES_tradnl" sz="1000" dirty="0"/>
              <a:t>: A: R-62// Puente A// Caminos 2C// O: Buena //P: Múltiples quebradas// O: S/O //  KT: Puente A, C 145 – C235 // Conclusión: </a:t>
            </a:r>
            <a:r>
              <a:rPr lang="es-ES_tradnl" sz="1000" dirty="0" err="1"/>
              <a:t>fav</a:t>
            </a:r>
            <a:r>
              <a:rPr lang="es-ES_tradnl" sz="1000" dirty="0"/>
              <a:t> operación-</a:t>
            </a:r>
            <a:r>
              <a:rPr lang="es-ES_tradnl" sz="1000" dirty="0" err="1"/>
              <a:t>mov</a:t>
            </a:r>
            <a:r>
              <a:rPr lang="es-ES_tradnl" sz="1000" dirty="0"/>
              <a:t> nocturnos- PO altura para defensa y </a:t>
            </a:r>
            <a:r>
              <a:rPr lang="es-ES_tradnl" sz="1000" dirty="0" err="1"/>
              <a:t>embioscada</a:t>
            </a:r>
            <a:r>
              <a:rPr lang="es-ES_tradnl" sz="1000" dirty="0"/>
              <a:t>//</a:t>
            </a:r>
          </a:p>
          <a:p>
            <a:pPr marL="0" indent="0">
              <a:buNone/>
            </a:pPr>
            <a:r>
              <a:rPr lang="es-ES_tradnl" sz="1000" b="1" dirty="0">
                <a:solidFill>
                  <a:srgbClr val="FF0000"/>
                </a:solidFill>
              </a:rPr>
              <a:t> C : </a:t>
            </a:r>
            <a:r>
              <a:rPr lang="es-ES_tradnl" sz="1000" dirty="0"/>
              <a:t>vaguada costera// Favorece desplazamientos//Dificulta observación sobre avance enemigo ventana probable 0400-0800 </a:t>
            </a:r>
          </a:p>
          <a:p>
            <a:pPr marL="0" indent="0">
              <a:buNone/>
            </a:pPr>
            <a:r>
              <a:rPr lang="es-ES_tradnl" sz="1000" b="1" dirty="0">
                <a:solidFill>
                  <a:srgbClr val="FF0000"/>
                </a:solidFill>
              </a:rPr>
              <a:t>Tropas: </a:t>
            </a:r>
            <a:r>
              <a:rPr lang="es-ES_tradnl" sz="1000" dirty="0"/>
              <a:t>LAV III (02) , (KLTV (02)+ AAP/ Fuegos: </a:t>
            </a:r>
            <a:r>
              <a:rPr lang="es-ES_tradnl" sz="1000" dirty="0" err="1"/>
              <a:t>Bn</a:t>
            </a:r>
            <a:r>
              <a:rPr lang="es-ES_tradnl" sz="1000" dirty="0"/>
              <a:t> POF 3 (105 mm)</a:t>
            </a:r>
          </a:p>
          <a:p>
            <a:pPr marL="0" indent="0">
              <a:buNone/>
            </a:pPr>
            <a:endParaRPr lang="es-ES_tradnl" sz="1400" dirty="0"/>
          </a:p>
        </p:txBody>
      </p:sp>
      <p:sp>
        <p:nvSpPr>
          <p:cNvPr id="4" name="Marcador de contenido 2">
            <a:extLst>
              <a:ext uri="{FF2B5EF4-FFF2-40B4-BE49-F238E27FC236}">
                <a16:creationId xmlns:a16="http://schemas.microsoft.com/office/drawing/2014/main" id="{BBA546A8-ED37-2718-73A6-143E9B92480C}"/>
              </a:ext>
            </a:extLst>
          </p:cNvPr>
          <p:cNvSpPr txBox="1">
            <a:spLocks/>
          </p:cNvSpPr>
          <p:nvPr/>
        </p:nvSpPr>
        <p:spPr>
          <a:xfrm>
            <a:off x="0" y="4745722"/>
            <a:ext cx="4196936" cy="2761623"/>
          </a:xfrm>
          <a:prstGeom prst="rect">
            <a:avLst/>
          </a:prstGeom>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000" b="1" dirty="0">
                <a:solidFill>
                  <a:srgbClr val="FF0000"/>
                </a:solidFill>
              </a:rPr>
              <a:t>Tiempo			</a:t>
            </a:r>
          </a:p>
          <a:p>
            <a:pPr marL="0" indent="0">
              <a:spcBef>
                <a:spcPts val="0"/>
              </a:spcBef>
              <a:buFont typeface="Arial" panose="020B0604020202020204" pitchFamily="34" charset="0"/>
              <a:buNone/>
            </a:pPr>
            <a:r>
              <a:rPr lang="es-ES_tradnl" sz="1000" dirty="0">
                <a:solidFill>
                  <a:srgbClr val="FF0000"/>
                </a:solidFill>
              </a:rPr>
              <a:t>1900</a:t>
            </a:r>
            <a:r>
              <a:rPr lang="es-ES_tradnl" sz="1000" dirty="0"/>
              <a:t> Posición de bloqueo establecida </a:t>
            </a:r>
          </a:p>
          <a:p>
            <a:pPr marL="0" indent="0">
              <a:spcBef>
                <a:spcPts val="0"/>
              </a:spcBef>
              <a:buFont typeface="Arial" panose="020B0604020202020204" pitchFamily="34" charset="0"/>
              <a:buNone/>
            </a:pPr>
            <a:r>
              <a:rPr lang="es-ES_tradnl" sz="1000" dirty="0">
                <a:solidFill>
                  <a:srgbClr val="FF0000"/>
                </a:solidFill>
              </a:rPr>
              <a:t>1800 </a:t>
            </a:r>
            <a:r>
              <a:rPr lang="es-ES_tradnl" sz="1000" dirty="0"/>
              <a:t>Ensayo (terreno reducido) </a:t>
            </a:r>
          </a:p>
          <a:p>
            <a:pPr marL="0" indent="0">
              <a:spcBef>
                <a:spcPts val="0"/>
              </a:spcBef>
              <a:buFont typeface="Arial" panose="020B0604020202020204" pitchFamily="34" charset="0"/>
              <a:buNone/>
            </a:pPr>
            <a:r>
              <a:rPr lang="es-ES_tradnl" sz="1000" dirty="0">
                <a:solidFill>
                  <a:srgbClr val="FF0000"/>
                </a:solidFill>
              </a:rPr>
              <a:t>1745</a:t>
            </a:r>
            <a:r>
              <a:rPr lang="es-ES_tradnl" sz="1000" dirty="0"/>
              <a:t> Impartición de la orden </a:t>
            </a:r>
          </a:p>
          <a:p>
            <a:pPr marL="0" indent="0">
              <a:spcBef>
                <a:spcPts val="0"/>
              </a:spcBef>
              <a:buFont typeface="Arial" panose="020B0604020202020204" pitchFamily="34" charset="0"/>
              <a:buNone/>
            </a:pPr>
            <a:r>
              <a:rPr lang="es-ES_tradnl" sz="1000" dirty="0">
                <a:solidFill>
                  <a:srgbClr val="FF0000"/>
                </a:solidFill>
              </a:rPr>
              <a:t>1700</a:t>
            </a:r>
            <a:r>
              <a:rPr lang="es-ES_tradnl" sz="1000" dirty="0"/>
              <a:t> Lideres toman contacto con RECON </a:t>
            </a:r>
          </a:p>
          <a:p>
            <a:pPr marL="0" indent="0">
              <a:spcBef>
                <a:spcPts val="0"/>
              </a:spcBef>
              <a:buFont typeface="Arial" panose="020B0604020202020204" pitchFamily="34" charset="0"/>
              <a:buNone/>
            </a:pPr>
            <a:r>
              <a:rPr lang="es-ES_tradnl" sz="1000" dirty="0">
                <a:solidFill>
                  <a:srgbClr val="FF0000"/>
                </a:solidFill>
              </a:rPr>
              <a:t>1500 </a:t>
            </a:r>
            <a:r>
              <a:rPr lang="es-ES_tradnl" sz="1000" dirty="0"/>
              <a:t>Ingreso Área de reunión </a:t>
            </a:r>
          </a:p>
          <a:p>
            <a:pPr marL="0" indent="0">
              <a:spcBef>
                <a:spcPts val="0"/>
              </a:spcBef>
              <a:buFont typeface="Arial" panose="020B0604020202020204" pitchFamily="34" charset="0"/>
              <a:buNone/>
            </a:pPr>
            <a:r>
              <a:rPr lang="es-ES_tradnl" sz="1000" dirty="0">
                <a:solidFill>
                  <a:srgbClr val="FF0000"/>
                </a:solidFill>
              </a:rPr>
              <a:t>1400 </a:t>
            </a:r>
            <a:r>
              <a:rPr lang="es-ES_tradnl" sz="1000" dirty="0"/>
              <a:t>Inicio movimiento desde posición de ocultamiento </a:t>
            </a:r>
          </a:p>
          <a:p>
            <a:pPr marL="0" indent="0">
              <a:spcBef>
                <a:spcPts val="0"/>
              </a:spcBef>
              <a:buFont typeface="Arial" panose="020B0604020202020204" pitchFamily="34" charset="0"/>
              <a:buNone/>
            </a:pPr>
            <a:r>
              <a:rPr lang="es-ES_tradnl" sz="1000" dirty="0">
                <a:solidFill>
                  <a:srgbClr val="FF0000"/>
                </a:solidFill>
              </a:rPr>
              <a:t>1330 </a:t>
            </a:r>
            <a:r>
              <a:rPr lang="es-ES_tradnl" sz="1000" dirty="0"/>
              <a:t> Despliegue EQ RECON (BAMCIS)</a:t>
            </a:r>
          </a:p>
          <a:p>
            <a:pPr marL="0" indent="0">
              <a:spcBef>
                <a:spcPts val="0"/>
              </a:spcBef>
              <a:buFont typeface="Arial" panose="020B0604020202020204" pitchFamily="34" charset="0"/>
              <a:buNone/>
            </a:pPr>
            <a:r>
              <a:rPr lang="es-ES_tradnl" sz="1000" dirty="0">
                <a:solidFill>
                  <a:srgbClr val="FF0000"/>
                </a:solidFill>
              </a:rPr>
              <a:t>1300 </a:t>
            </a:r>
            <a:r>
              <a:rPr lang="es-ES_tradnl" sz="1000" dirty="0"/>
              <a:t>Prueba de comunicaciones/ unidades con autosuficiencia 48 horas AB C1 y 5/ Entrega de PIR a </a:t>
            </a:r>
            <a:r>
              <a:rPr lang="es-ES_tradnl" sz="1000" dirty="0" err="1"/>
              <a:t>Eq</a:t>
            </a:r>
            <a:r>
              <a:rPr lang="es-ES_tradnl" sz="1000" dirty="0"/>
              <a:t> RECON (BAMCIS)  </a:t>
            </a:r>
          </a:p>
          <a:p>
            <a:pPr marL="0" indent="0">
              <a:spcBef>
                <a:spcPts val="0"/>
              </a:spcBef>
              <a:buFont typeface="Arial" panose="020B0604020202020204" pitchFamily="34" charset="0"/>
              <a:buNone/>
            </a:pPr>
            <a:r>
              <a:rPr lang="es-ES_tradnl" sz="1000" dirty="0">
                <a:solidFill>
                  <a:srgbClr val="FF0000"/>
                </a:solidFill>
              </a:rPr>
              <a:t>1000</a:t>
            </a:r>
            <a:r>
              <a:rPr lang="es-ES_tradnl" sz="1000" dirty="0"/>
              <a:t> Impartición WARNORD (BAMCIS)</a:t>
            </a:r>
          </a:p>
          <a:p>
            <a:pPr marL="0" indent="0">
              <a:buFont typeface="Arial" panose="020B0604020202020204" pitchFamily="34" charset="0"/>
              <a:buNone/>
            </a:pPr>
            <a:endParaRPr lang="es-ES_tradnl" sz="1400" dirty="0"/>
          </a:p>
          <a:p>
            <a:pPr marL="0" indent="0">
              <a:buFont typeface="Arial" panose="020B0604020202020204" pitchFamily="34" charset="0"/>
              <a:buNone/>
            </a:pPr>
            <a:endParaRPr lang="es-ES_tradnl" sz="1400" dirty="0"/>
          </a:p>
        </p:txBody>
      </p:sp>
      <p:sp>
        <p:nvSpPr>
          <p:cNvPr id="5" name="Marcador de contenido 2">
            <a:extLst>
              <a:ext uri="{FF2B5EF4-FFF2-40B4-BE49-F238E27FC236}">
                <a16:creationId xmlns:a16="http://schemas.microsoft.com/office/drawing/2014/main" id="{3267DF79-62EA-C09D-2DD6-75AC5757A2DA}"/>
              </a:ext>
            </a:extLst>
          </p:cNvPr>
          <p:cNvSpPr txBox="1">
            <a:spLocks/>
          </p:cNvSpPr>
          <p:nvPr/>
        </p:nvSpPr>
        <p:spPr>
          <a:xfrm>
            <a:off x="4196936" y="1111348"/>
            <a:ext cx="3443844" cy="5746651"/>
          </a:xfrm>
          <a:prstGeom prst="rect">
            <a:avLst/>
          </a:prstGeom>
          <a:solidFill>
            <a:schemeClr val="bg1"/>
          </a:solidFill>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000" b="1" dirty="0">
                <a:solidFill>
                  <a:srgbClr val="FF0000"/>
                </a:solidFill>
              </a:rPr>
              <a:t>EMLCOA:</a:t>
            </a:r>
          </a:p>
          <a:p>
            <a:pPr marL="0" indent="0">
              <a:spcBef>
                <a:spcPts val="0"/>
              </a:spcBef>
              <a:buNone/>
            </a:pPr>
            <a:r>
              <a:rPr lang="es-ES_tradnl" sz="1000" dirty="0"/>
              <a:t>Creo que apenas detectado el movimiento del </a:t>
            </a:r>
            <a:r>
              <a:rPr lang="es-ES_tradnl" sz="1000" dirty="0" err="1"/>
              <a:t>Bn</a:t>
            </a:r>
            <a:r>
              <a:rPr lang="es-ES_tradnl" sz="1000" dirty="0"/>
              <a:t> la Compañía enemiga que se encuentra el este del puente ALFA buscará interrumpir (</a:t>
            </a:r>
            <a:r>
              <a:rPr lang="es-ES_tradnl" sz="1000" dirty="0" err="1"/>
              <a:t>disrupt</a:t>
            </a:r>
            <a:r>
              <a:rPr lang="es-ES_tradnl" sz="1000" dirty="0"/>
              <a:t>) al ME del </a:t>
            </a:r>
            <a:r>
              <a:rPr lang="es-ES_tradnl" sz="1000" dirty="0" err="1"/>
              <a:t>Bn</a:t>
            </a:r>
            <a:r>
              <a:rPr lang="es-ES_tradnl" sz="1000" dirty="0"/>
              <a:t> . Una vez que tomen contacto con nuestra unidad buscaran fijarnos con un elemento, para baipasear nuestra posición con la mayoría de sus medios.</a:t>
            </a:r>
          </a:p>
          <a:p>
            <a:pPr marL="0" indent="0">
              <a:spcBef>
                <a:spcPts val="0"/>
              </a:spcBef>
              <a:buNone/>
            </a:pPr>
            <a:r>
              <a:rPr lang="es-ES_tradnl" sz="1000" dirty="0">
                <a:solidFill>
                  <a:srgbClr val="FF0000"/>
                </a:solidFill>
              </a:rPr>
              <a:t>COG:  </a:t>
            </a:r>
          </a:p>
          <a:p>
            <a:pPr marL="0" indent="0">
              <a:spcBef>
                <a:spcPts val="0"/>
              </a:spcBef>
              <a:buNone/>
            </a:pPr>
            <a:r>
              <a:rPr lang="es-ES_tradnl" sz="1000" dirty="0"/>
              <a:t>(3) Pelotones de infantería </a:t>
            </a:r>
          </a:p>
          <a:p>
            <a:pPr marL="0" indent="0">
              <a:spcBef>
                <a:spcPts val="0"/>
              </a:spcBef>
              <a:buNone/>
            </a:pPr>
            <a:r>
              <a:rPr lang="es-ES_tradnl" sz="1000" dirty="0">
                <a:solidFill>
                  <a:srgbClr val="FF0000"/>
                </a:solidFill>
              </a:rPr>
              <a:t>VC:</a:t>
            </a:r>
          </a:p>
          <a:p>
            <a:pPr marL="0" indent="0">
              <a:spcBef>
                <a:spcPts val="0"/>
              </a:spcBef>
              <a:buNone/>
            </a:pPr>
            <a:r>
              <a:rPr lang="es-ES_tradnl" sz="1000" dirty="0"/>
              <a:t>Durante cruce de rio exponen fuerzas a fuego</a:t>
            </a:r>
          </a:p>
          <a:p>
            <a:pPr marL="0" indent="0">
              <a:spcBef>
                <a:spcPts val="0"/>
              </a:spcBef>
              <a:buNone/>
            </a:pPr>
            <a:r>
              <a:rPr lang="es-ES_tradnl" sz="1000" dirty="0"/>
              <a:t>Enemigo no cuenta con </a:t>
            </a:r>
          </a:p>
          <a:p>
            <a:pPr marL="0" indent="0">
              <a:spcBef>
                <a:spcPts val="0"/>
              </a:spcBef>
              <a:buNone/>
            </a:pPr>
            <a:r>
              <a:rPr lang="es-ES_tradnl" sz="1000" dirty="0"/>
              <a:t>Autonomía limitada</a:t>
            </a:r>
          </a:p>
          <a:p>
            <a:pPr marL="0" indent="0">
              <a:spcBef>
                <a:spcPts val="0"/>
              </a:spcBef>
              <a:buNone/>
            </a:pPr>
            <a:r>
              <a:rPr lang="es-ES_tradnl" sz="1000" b="1" dirty="0">
                <a:solidFill>
                  <a:srgbClr val="FF0000"/>
                </a:solidFill>
              </a:rPr>
              <a:t>Plan de explotación:</a:t>
            </a:r>
          </a:p>
          <a:p>
            <a:pPr marL="0" indent="0" algn="just">
              <a:buNone/>
            </a:pPr>
            <a:r>
              <a:rPr lang="es-US" sz="1000" dirty="0"/>
              <a:t>Área de seguridad: explotar la débil protección blindada enemiga mediante emboscadas sobre las avenidas de aproximación al puente.</a:t>
            </a:r>
          </a:p>
          <a:p>
            <a:pPr marL="0" indent="0" algn="just">
              <a:buNone/>
            </a:pPr>
            <a:r>
              <a:rPr lang="es-US" sz="1000" dirty="0"/>
              <a:t>Área de defensa: integrar fuerzas mecanizadas, obstáculos y fuegos para bloquear el avance enemigo, empleando concertina y escombros en el puente para potenciar su vulnerabilidad al fuego directo e indirecto.</a:t>
            </a:r>
          </a:p>
          <a:p>
            <a:pPr marL="0" indent="0" algn="just">
              <a:buNone/>
            </a:pPr>
            <a:r>
              <a:rPr lang="es-US" sz="1000" dirty="0"/>
              <a:t>Retaguardia: establecer un esfuerzo móvil para detectar y batir intentos de cruce en su momento más vulnerable, manteniendo además una pequeña reserva para contener filtraciones.</a:t>
            </a:r>
          </a:p>
        </p:txBody>
      </p:sp>
      <p:sp>
        <p:nvSpPr>
          <p:cNvPr id="9" name="CuadroTexto 8">
            <a:extLst>
              <a:ext uri="{FF2B5EF4-FFF2-40B4-BE49-F238E27FC236}">
                <a16:creationId xmlns:a16="http://schemas.microsoft.com/office/drawing/2014/main" id="{2347495D-0576-BCBF-C6E3-7B5F22C30216}"/>
              </a:ext>
            </a:extLst>
          </p:cNvPr>
          <p:cNvSpPr txBox="1"/>
          <p:nvPr/>
        </p:nvSpPr>
        <p:spPr>
          <a:xfrm>
            <a:off x="4196936" y="24441"/>
            <a:ext cx="3443844" cy="1086908"/>
          </a:xfrm>
          <a:prstGeom prst="rect">
            <a:avLst/>
          </a:prstGeom>
          <a:ln>
            <a:solidFill>
              <a:schemeClr val="tx1"/>
            </a:solidFill>
          </a:ln>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1000" b="1">
                <a:solidFill>
                  <a:srgbClr val="FF0000"/>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dirty="0"/>
              <a:t>Espacio:</a:t>
            </a:r>
          </a:p>
          <a:p>
            <a:pPr>
              <a:spcBef>
                <a:spcPts val="0"/>
              </a:spcBef>
            </a:pPr>
            <a:r>
              <a:rPr lang="es-ES_tradnl" b="0" dirty="0">
                <a:solidFill>
                  <a:schemeClr val="tx1"/>
                </a:solidFill>
              </a:rPr>
              <a:t>AO COY 211: área Baker</a:t>
            </a:r>
          </a:p>
          <a:p>
            <a:pPr>
              <a:spcBef>
                <a:spcPts val="0"/>
              </a:spcBef>
            </a:pPr>
            <a:r>
              <a:rPr lang="es-ES_tradnl" b="0" dirty="0">
                <a:solidFill>
                  <a:schemeClr val="tx1"/>
                </a:solidFill>
              </a:rPr>
              <a:t>LOG:</a:t>
            </a:r>
          </a:p>
          <a:p>
            <a:pPr>
              <a:spcBef>
                <a:spcPts val="0"/>
              </a:spcBef>
            </a:pPr>
            <a:r>
              <a:rPr lang="es-ES_tradnl" b="0" dirty="0">
                <a:solidFill>
                  <a:schemeClr val="tx1"/>
                </a:solidFill>
              </a:rPr>
              <a:t>EFL AB: CI: 3X DOS  /CV 2 </a:t>
            </a:r>
            <a:r>
              <a:rPr lang="es-ES_tradnl" b="0" dirty="0" err="1">
                <a:solidFill>
                  <a:schemeClr val="tx1"/>
                </a:solidFill>
              </a:rPr>
              <a:t>DOTx</a:t>
            </a:r>
            <a:r>
              <a:rPr lang="es-ES_tradnl" b="0" dirty="0">
                <a:solidFill>
                  <a:schemeClr val="tx1"/>
                </a:solidFill>
              </a:rPr>
              <a:t> arma/2 </a:t>
            </a:r>
            <a:r>
              <a:rPr lang="es-ES_tradnl" b="0" dirty="0" err="1">
                <a:solidFill>
                  <a:schemeClr val="tx1"/>
                </a:solidFill>
              </a:rPr>
              <a:t>BTYs</a:t>
            </a:r>
            <a:r>
              <a:rPr lang="es-ES_tradnl" b="0" dirty="0">
                <a:solidFill>
                  <a:schemeClr val="tx1"/>
                </a:solidFill>
              </a:rPr>
              <a:t> x equipo TC</a:t>
            </a:r>
          </a:p>
          <a:p>
            <a:pPr>
              <a:spcBef>
                <a:spcPts val="0"/>
              </a:spcBef>
            </a:pPr>
            <a:r>
              <a:rPr lang="es-ES_tradnl" b="0" dirty="0">
                <a:solidFill>
                  <a:schemeClr val="tx1"/>
                </a:solidFill>
              </a:rPr>
              <a:t>EFL SN: ROLE 1 (auto) - ROLE 2: BASE Alfa VIA MEDEVAC HH-32</a:t>
            </a:r>
          </a:p>
          <a:p>
            <a:pPr>
              <a:spcBef>
                <a:spcPts val="0"/>
              </a:spcBef>
            </a:pPr>
            <a:r>
              <a:rPr lang="es-ES_tradnl" b="0" dirty="0">
                <a:solidFill>
                  <a:schemeClr val="tx1"/>
                </a:solidFill>
              </a:rPr>
              <a:t>EFL transporte: (02 )LAV / (01) KLTV</a:t>
            </a:r>
          </a:p>
          <a:p>
            <a:endParaRPr lang="es-ES_tradnl" sz="1400" dirty="0"/>
          </a:p>
        </p:txBody>
      </p:sp>
      <p:sp>
        <p:nvSpPr>
          <p:cNvPr id="2" name="CuadroTexto 1">
            <a:extLst>
              <a:ext uri="{FF2B5EF4-FFF2-40B4-BE49-F238E27FC236}">
                <a16:creationId xmlns:a16="http://schemas.microsoft.com/office/drawing/2014/main" id="{1A35610B-5EE6-A2D8-FAD6-BB84A5732EC4}"/>
              </a:ext>
            </a:extLst>
          </p:cNvPr>
          <p:cNvSpPr txBox="1"/>
          <p:nvPr/>
        </p:nvSpPr>
        <p:spPr>
          <a:xfrm>
            <a:off x="36607" y="2394579"/>
            <a:ext cx="11866390" cy="646331"/>
          </a:xfrm>
          <a:prstGeom prst="rect">
            <a:avLst/>
          </a:prstGeom>
          <a:solidFill>
            <a:schemeClr val="bg1"/>
          </a:solidFill>
          <a:ln w="44450">
            <a:solidFill>
              <a:schemeClr val="tx1"/>
            </a:solidFill>
          </a:ln>
        </p:spPr>
        <p:txBody>
          <a:bodyPr wrap="none" rtlCol="0">
            <a:spAutoFit/>
          </a:bodyPr>
          <a:lstStyle/>
          <a:p>
            <a:r>
              <a:rPr lang="es-ES_tradnl" sz="3600" dirty="0"/>
              <a:t>¡Esto se entrena! Si la organización no lo entiende es inútil  </a:t>
            </a:r>
          </a:p>
        </p:txBody>
      </p:sp>
      <p:grpSp>
        <p:nvGrpSpPr>
          <p:cNvPr id="6" name="Grupo 5">
            <a:extLst>
              <a:ext uri="{FF2B5EF4-FFF2-40B4-BE49-F238E27FC236}">
                <a16:creationId xmlns:a16="http://schemas.microsoft.com/office/drawing/2014/main" id="{EAFC9B6E-C5DE-ED49-92FE-B2A8363F1ECC}"/>
              </a:ext>
            </a:extLst>
          </p:cNvPr>
          <p:cNvGrpSpPr/>
          <p:nvPr/>
        </p:nvGrpSpPr>
        <p:grpSpPr>
          <a:xfrm>
            <a:off x="4196936" y="4962490"/>
            <a:ext cx="3443844" cy="1667488"/>
            <a:chOff x="439937" y="2270287"/>
            <a:chExt cx="11752063" cy="6147907"/>
          </a:xfrm>
        </p:grpSpPr>
        <p:pic>
          <p:nvPicPr>
            <p:cNvPr id="7" name="Imagen 6">
              <a:extLst>
                <a:ext uri="{FF2B5EF4-FFF2-40B4-BE49-F238E27FC236}">
                  <a16:creationId xmlns:a16="http://schemas.microsoft.com/office/drawing/2014/main" id="{1D1689E2-04F9-68BC-B2CD-C4CD5CB57116}"/>
                </a:ext>
              </a:extLst>
            </p:cNvPr>
            <p:cNvPicPr>
              <a:picLocks noChangeAspect="1"/>
            </p:cNvPicPr>
            <p:nvPr/>
          </p:nvPicPr>
          <p:blipFill>
            <a:blip r:embed="rId2"/>
            <a:stretch>
              <a:fillRect/>
            </a:stretch>
          </p:blipFill>
          <p:spPr>
            <a:xfrm>
              <a:off x="4785716" y="2270287"/>
              <a:ext cx="1361282" cy="816768"/>
            </a:xfrm>
            <a:prstGeom prst="rect">
              <a:avLst/>
            </a:prstGeom>
          </p:spPr>
        </p:pic>
        <p:pic>
          <p:nvPicPr>
            <p:cNvPr id="8" name="Imagen 7">
              <a:extLst>
                <a:ext uri="{FF2B5EF4-FFF2-40B4-BE49-F238E27FC236}">
                  <a16:creationId xmlns:a16="http://schemas.microsoft.com/office/drawing/2014/main" id="{0EF1FA22-E756-6272-B3D7-C24FC4822A65}"/>
                </a:ext>
              </a:extLst>
            </p:cNvPr>
            <p:cNvPicPr>
              <a:picLocks noChangeAspect="1"/>
            </p:cNvPicPr>
            <p:nvPr/>
          </p:nvPicPr>
          <p:blipFill>
            <a:blip r:embed="rId3"/>
            <a:stretch>
              <a:fillRect/>
            </a:stretch>
          </p:blipFill>
          <p:spPr>
            <a:xfrm>
              <a:off x="439937" y="4255531"/>
              <a:ext cx="1273175" cy="763905"/>
            </a:xfrm>
            <a:prstGeom prst="rect">
              <a:avLst/>
            </a:prstGeom>
          </p:spPr>
        </p:pic>
        <p:pic>
          <p:nvPicPr>
            <p:cNvPr id="10" name="Imagen 9">
              <a:extLst>
                <a:ext uri="{FF2B5EF4-FFF2-40B4-BE49-F238E27FC236}">
                  <a16:creationId xmlns:a16="http://schemas.microsoft.com/office/drawing/2014/main" id="{3AA14C24-03D3-D48D-240E-D2521FD52AA7}"/>
                </a:ext>
              </a:extLst>
            </p:cNvPr>
            <p:cNvPicPr>
              <a:picLocks noChangeAspect="1"/>
            </p:cNvPicPr>
            <p:nvPr/>
          </p:nvPicPr>
          <p:blipFill>
            <a:blip r:embed="rId4"/>
            <a:stretch>
              <a:fillRect/>
            </a:stretch>
          </p:blipFill>
          <p:spPr>
            <a:xfrm>
              <a:off x="2240957" y="4255531"/>
              <a:ext cx="1361280" cy="816768"/>
            </a:xfrm>
            <a:prstGeom prst="rect">
              <a:avLst/>
            </a:prstGeom>
          </p:spPr>
        </p:pic>
        <p:pic>
          <p:nvPicPr>
            <p:cNvPr id="11" name="Imagen 10">
              <a:extLst>
                <a:ext uri="{FF2B5EF4-FFF2-40B4-BE49-F238E27FC236}">
                  <a16:creationId xmlns:a16="http://schemas.microsoft.com/office/drawing/2014/main" id="{57876C62-BF22-BDD2-8AB5-FDFE5B2DBF64}"/>
                </a:ext>
              </a:extLst>
            </p:cNvPr>
            <p:cNvPicPr>
              <a:picLocks noChangeAspect="1"/>
            </p:cNvPicPr>
            <p:nvPr/>
          </p:nvPicPr>
          <p:blipFill>
            <a:blip r:embed="rId5"/>
            <a:stretch>
              <a:fillRect/>
            </a:stretch>
          </p:blipFill>
          <p:spPr>
            <a:xfrm>
              <a:off x="1448794" y="4229100"/>
              <a:ext cx="1361280" cy="816768"/>
            </a:xfrm>
            <a:prstGeom prst="rect">
              <a:avLst/>
            </a:prstGeom>
          </p:spPr>
        </p:pic>
        <p:pic>
          <p:nvPicPr>
            <p:cNvPr id="12" name="Imagen 11">
              <a:extLst>
                <a:ext uri="{FF2B5EF4-FFF2-40B4-BE49-F238E27FC236}">
                  <a16:creationId xmlns:a16="http://schemas.microsoft.com/office/drawing/2014/main" id="{B7933DFC-D76B-9774-7E9A-0F8CB13520AB}"/>
                </a:ext>
              </a:extLst>
            </p:cNvPr>
            <p:cNvPicPr>
              <a:picLocks noChangeAspect="1"/>
            </p:cNvPicPr>
            <p:nvPr/>
          </p:nvPicPr>
          <p:blipFill>
            <a:blip r:embed="rId6"/>
            <a:stretch>
              <a:fillRect/>
            </a:stretch>
          </p:blipFill>
          <p:spPr>
            <a:xfrm>
              <a:off x="4699497" y="4158100"/>
              <a:ext cx="1361281" cy="816769"/>
            </a:xfrm>
            <a:prstGeom prst="rect">
              <a:avLst/>
            </a:prstGeom>
          </p:spPr>
        </p:pic>
        <p:pic>
          <p:nvPicPr>
            <p:cNvPr id="13" name="Imagen 12">
              <a:extLst>
                <a:ext uri="{FF2B5EF4-FFF2-40B4-BE49-F238E27FC236}">
                  <a16:creationId xmlns:a16="http://schemas.microsoft.com/office/drawing/2014/main" id="{6D5CEE83-34BF-FC38-1649-B862491DFEB5}"/>
                </a:ext>
              </a:extLst>
            </p:cNvPr>
            <p:cNvPicPr>
              <a:picLocks noChangeAspect="1"/>
            </p:cNvPicPr>
            <p:nvPr/>
          </p:nvPicPr>
          <p:blipFill>
            <a:blip r:embed="rId7"/>
            <a:stretch>
              <a:fillRect/>
            </a:stretch>
          </p:blipFill>
          <p:spPr>
            <a:xfrm>
              <a:off x="7336831" y="4202668"/>
              <a:ext cx="1361280" cy="816768"/>
            </a:xfrm>
            <a:prstGeom prst="rect">
              <a:avLst/>
            </a:prstGeom>
          </p:spPr>
        </p:pic>
        <p:pic>
          <p:nvPicPr>
            <p:cNvPr id="14" name="Imagen 13">
              <a:extLst>
                <a:ext uri="{FF2B5EF4-FFF2-40B4-BE49-F238E27FC236}">
                  <a16:creationId xmlns:a16="http://schemas.microsoft.com/office/drawing/2014/main" id="{D7639917-DAF0-D731-41D7-53781AF91A4B}"/>
                </a:ext>
              </a:extLst>
            </p:cNvPr>
            <p:cNvPicPr>
              <a:picLocks noChangeAspect="1"/>
            </p:cNvPicPr>
            <p:nvPr/>
          </p:nvPicPr>
          <p:blipFill>
            <a:blip r:embed="rId8"/>
            <a:stretch>
              <a:fillRect/>
            </a:stretch>
          </p:blipFill>
          <p:spPr>
            <a:xfrm>
              <a:off x="9951043" y="4202668"/>
              <a:ext cx="1361280" cy="816768"/>
            </a:xfrm>
            <a:prstGeom prst="rect">
              <a:avLst/>
            </a:prstGeom>
          </p:spPr>
        </p:pic>
        <p:sp>
          <p:nvSpPr>
            <p:cNvPr id="16" name="CuadroTexto 15">
              <a:extLst>
                <a:ext uri="{FF2B5EF4-FFF2-40B4-BE49-F238E27FC236}">
                  <a16:creationId xmlns:a16="http://schemas.microsoft.com/office/drawing/2014/main" id="{DC401610-E183-3638-51BD-02AF0909C701}"/>
                </a:ext>
              </a:extLst>
            </p:cNvPr>
            <p:cNvSpPr txBox="1"/>
            <p:nvPr/>
          </p:nvSpPr>
          <p:spPr>
            <a:xfrm>
              <a:off x="439937" y="5513833"/>
              <a:ext cx="2680931" cy="1845756"/>
            </a:xfrm>
            <a:prstGeom prst="rect">
              <a:avLst/>
            </a:prstGeom>
            <a:noFill/>
          </p:spPr>
          <p:txBody>
            <a:bodyPr wrap="square" rtlCol="0">
              <a:spAutoFit/>
            </a:bodyPr>
            <a:lstStyle/>
            <a:p>
              <a:r>
                <a:rPr lang="es-ES_tradnl" sz="500" dirty="0"/>
                <a:t>T: Bloquear puente Alfa a contar 121900</a:t>
              </a:r>
            </a:p>
            <a:p>
              <a:r>
                <a:rPr lang="es-ES_tradnl" sz="500" b="1" dirty="0"/>
                <a:t>P: Negar cruce de fuerzas enemiga hacia rivera este</a:t>
              </a:r>
            </a:p>
          </p:txBody>
        </p:sp>
        <p:sp>
          <p:nvSpPr>
            <p:cNvPr id="17" name="CuadroTexto 16">
              <a:extLst>
                <a:ext uri="{FF2B5EF4-FFF2-40B4-BE49-F238E27FC236}">
                  <a16:creationId xmlns:a16="http://schemas.microsoft.com/office/drawing/2014/main" id="{651CD3C0-7078-A510-EF97-AC9469707122}"/>
                </a:ext>
              </a:extLst>
            </p:cNvPr>
            <p:cNvSpPr txBox="1"/>
            <p:nvPr/>
          </p:nvSpPr>
          <p:spPr>
            <a:xfrm>
              <a:off x="4177806" y="5459949"/>
              <a:ext cx="2404662" cy="2441159"/>
            </a:xfrm>
            <a:prstGeom prst="rect">
              <a:avLst/>
            </a:prstGeom>
            <a:noFill/>
          </p:spPr>
          <p:txBody>
            <a:bodyPr wrap="square" rtlCol="0">
              <a:spAutoFit/>
            </a:bodyPr>
            <a:lstStyle/>
            <a:p>
              <a:r>
                <a:rPr lang="es-ES_tradnl" sz="500" dirty="0"/>
                <a:t>T: Emboscar fuerzas enemigas al oeste de puente alfa a contar 121700</a:t>
              </a:r>
            </a:p>
            <a:p>
              <a:r>
                <a:rPr lang="es-ES_tradnl" sz="500" b="1" dirty="0"/>
                <a:t>P: Debilitar enemigo que intenten cruzar hacia rivera este </a:t>
              </a:r>
            </a:p>
          </p:txBody>
        </p:sp>
        <p:sp>
          <p:nvSpPr>
            <p:cNvPr id="18" name="CuadroTexto 17">
              <a:extLst>
                <a:ext uri="{FF2B5EF4-FFF2-40B4-BE49-F238E27FC236}">
                  <a16:creationId xmlns:a16="http://schemas.microsoft.com/office/drawing/2014/main" id="{316BAD62-54A0-77B7-6E21-12288942E775}"/>
                </a:ext>
              </a:extLst>
            </p:cNvPr>
            <p:cNvSpPr txBox="1"/>
            <p:nvPr/>
          </p:nvSpPr>
          <p:spPr>
            <a:xfrm>
              <a:off x="9787338" y="5312572"/>
              <a:ext cx="2404662" cy="1845756"/>
            </a:xfrm>
            <a:prstGeom prst="rect">
              <a:avLst/>
            </a:prstGeom>
            <a:noFill/>
          </p:spPr>
          <p:txBody>
            <a:bodyPr wrap="square" rtlCol="0">
              <a:spAutoFit/>
            </a:bodyPr>
            <a:lstStyle/>
            <a:p>
              <a:r>
                <a:rPr lang="es-ES_tradnl" sz="500" dirty="0"/>
                <a:t>BPT ser empleado en apoyo a siguientes prioridades:</a:t>
              </a:r>
            </a:p>
            <a:p>
              <a:r>
                <a:rPr lang="es-ES_tradnl" sz="500" b="1" dirty="0"/>
                <a:t>ME </a:t>
              </a:r>
            </a:p>
            <a:p>
              <a:r>
                <a:rPr lang="es-ES_tradnl" sz="500" dirty="0"/>
                <a:t>SE3</a:t>
              </a:r>
            </a:p>
          </p:txBody>
        </p:sp>
        <p:sp>
          <p:nvSpPr>
            <p:cNvPr id="19" name="CuadroTexto 18">
              <a:extLst>
                <a:ext uri="{FF2B5EF4-FFF2-40B4-BE49-F238E27FC236}">
                  <a16:creationId xmlns:a16="http://schemas.microsoft.com/office/drawing/2014/main" id="{DE304B7C-A382-B84B-711D-7811ED5B03C2}"/>
                </a:ext>
              </a:extLst>
            </p:cNvPr>
            <p:cNvSpPr txBox="1"/>
            <p:nvPr/>
          </p:nvSpPr>
          <p:spPr>
            <a:xfrm>
              <a:off x="6980731" y="5381631"/>
              <a:ext cx="2404662" cy="3036563"/>
            </a:xfrm>
            <a:prstGeom prst="rect">
              <a:avLst/>
            </a:prstGeom>
            <a:noFill/>
          </p:spPr>
          <p:txBody>
            <a:bodyPr wrap="square" rtlCol="0">
              <a:spAutoFit/>
            </a:bodyPr>
            <a:lstStyle/>
            <a:p>
              <a:r>
                <a:rPr lang="es-ES_tradnl" sz="500" dirty="0"/>
                <a:t>T: Atacar por fuego fuerzas enemigas que crucen vía rio IVO puente alfa a contar 121900</a:t>
              </a:r>
            </a:p>
            <a:p>
              <a:r>
                <a:rPr lang="es-ES_tradnl" sz="500" b="1" dirty="0"/>
                <a:t>P: limitar cruce enemigo que no puedan ser contenidas por ME </a:t>
              </a:r>
            </a:p>
          </p:txBody>
        </p:sp>
        <p:sp>
          <p:nvSpPr>
            <p:cNvPr id="20" name="CuadroTexto 19">
              <a:extLst>
                <a:ext uri="{FF2B5EF4-FFF2-40B4-BE49-F238E27FC236}">
                  <a16:creationId xmlns:a16="http://schemas.microsoft.com/office/drawing/2014/main" id="{61D50B49-CE3D-B678-2B4B-7FCC46B347A6}"/>
                </a:ext>
              </a:extLst>
            </p:cNvPr>
            <p:cNvSpPr txBox="1"/>
            <p:nvPr/>
          </p:nvSpPr>
          <p:spPr>
            <a:xfrm>
              <a:off x="1627979" y="3772218"/>
              <a:ext cx="836350" cy="654945"/>
            </a:xfrm>
            <a:prstGeom prst="rect">
              <a:avLst/>
            </a:prstGeom>
            <a:noFill/>
          </p:spPr>
          <p:txBody>
            <a:bodyPr wrap="none" rtlCol="0">
              <a:spAutoFit/>
            </a:bodyPr>
            <a:lstStyle/>
            <a:p>
              <a:r>
                <a:rPr lang="es-ES_tradnl" sz="500" dirty="0"/>
                <a:t>ME </a:t>
              </a:r>
            </a:p>
          </p:txBody>
        </p:sp>
        <p:sp>
          <p:nvSpPr>
            <p:cNvPr id="21" name="CuadroTexto 20">
              <a:extLst>
                <a:ext uri="{FF2B5EF4-FFF2-40B4-BE49-F238E27FC236}">
                  <a16:creationId xmlns:a16="http://schemas.microsoft.com/office/drawing/2014/main" id="{BA327BD8-EB87-83D2-C3E3-F70A8D809BD3}"/>
                </a:ext>
              </a:extLst>
            </p:cNvPr>
            <p:cNvSpPr txBox="1"/>
            <p:nvPr/>
          </p:nvSpPr>
          <p:spPr>
            <a:xfrm>
              <a:off x="5109071" y="3773607"/>
              <a:ext cx="855230" cy="654945"/>
            </a:xfrm>
            <a:prstGeom prst="rect">
              <a:avLst/>
            </a:prstGeom>
            <a:noFill/>
          </p:spPr>
          <p:txBody>
            <a:bodyPr wrap="none" rtlCol="0">
              <a:spAutoFit/>
            </a:bodyPr>
            <a:lstStyle/>
            <a:p>
              <a:r>
                <a:rPr lang="es-ES_tradnl" sz="500" dirty="0"/>
                <a:t>SE1</a:t>
              </a:r>
            </a:p>
          </p:txBody>
        </p:sp>
        <p:sp>
          <p:nvSpPr>
            <p:cNvPr id="22" name="CuadroTexto 21">
              <a:extLst>
                <a:ext uri="{FF2B5EF4-FFF2-40B4-BE49-F238E27FC236}">
                  <a16:creationId xmlns:a16="http://schemas.microsoft.com/office/drawing/2014/main" id="{CB5D9195-7C97-7D6D-0D33-9686D1585E52}"/>
                </a:ext>
              </a:extLst>
            </p:cNvPr>
            <p:cNvSpPr txBox="1"/>
            <p:nvPr/>
          </p:nvSpPr>
          <p:spPr>
            <a:xfrm>
              <a:off x="7734380" y="3765869"/>
              <a:ext cx="855230" cy="654945"/>
            </a:xfrm>
            <a:prstGeom prst="rect">
              <a:avLst/>
            </a:prstGeom>
            <a:noFill/>
          </p:spPr>
          <p:txBody>
            <a:bodyPr wrap="none" rtlCol="0">
              <a:spAutoFit/>
            </a:bodyPr>
            <a:lstStyle/>
            <a:p>
              <a:r>
                <a:rPr lang="es-ES_tradnl" sz="500" dirty="0"/>
                <a:t>SE2</a:t>
              </a:r>
            </a:p>
          </p:txBody>
        </p:sp>
        <p:sp>
          <p:nvSpPr>
            <p:cNvPr id="23" name="CuadroTexto 22">
              <a:extLst>
                <a:ext uri="{FF2B5EF4-FFF2-40B4-BE49-F238E27FC236}">
                  <a16:creationId xmlns:a16="http://schemas.microsoft.com/office/drawing/2014/main" id="{F3421907-1993-EDA6-50A6-41CF845C2E17}"/>
                </a:ext>
              </a:extLst>
            </p:cNvPr>
            <p:cNvSpPr txBox="1"/>
            <p:nvPr/>
          </p:nvSpPr>
          <p:spPr>
            <a:xfrm>
              <a:off x="10107290" y="3871436"/>
              <a:ext cx="1308331" cy="654945"/>
            </a:xfrm>
            <a:prstGeom prst="rect">
              <a:avLst/>
            </a:prstGeom>
            <a:noFill/>
          </p:spPr>
          <p:txBody>
            <a:bodyPr wrap="none" rtlCol="0">
              <a:spAutoFit/>
            </a:bodyPr>
            <a:lstStyle/>
            <a:p>
              <a:r>
                <a:rPr lang="es-ES_tradnl" sz="500" dirty="0"/>
                <a:t>RESERVA</a:t>
              </a:r>
            </a:p>
          </p:txBody>
        </p:sp>
        <p:cxnSp>
          <p:nvCxnSpPr>
            <p:cNvPr id="24" name="Conector recto 23">
              <a:extLst>
                <a:ext uri="{FF2B5EF4-FFF2-40B4-BE49-F238E27FC236}">
                  <a16:creationId xmlns:a16="http://schemas.microsoft.com/office/drawing/2014/main" id="{743AA0E4-F2AC-E74A-FFE8-55FC3B3DE23D}"/>
                </a:ext>
              </a:extLst>
            </p:cNvPr>
            <p:cNvCxnSpPr/>
            <p:nvPr/>
          </p:nvCxnSpPr>
          <p:spPr>
            <a:xfrm>
              <a:off x="5466357" y="3228975"/>
              <a:ext cx="0" cy="200025"/>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Conector recto 24">
              <a:extLst>
                <a:ext uri="{FF2B5EF4-FFF2-40B4-BE49-F238E27FC236}">
                  <a16:creationId xmlns:a16="http://schemas.microsoft.com/office/drawing/2014/main" id="{2E15819C-7AAE-85A2-089D-03B6A94FDC78}"/>
                </a:ext>
              </a:extLst>
            </p:cNvPr>
            <p:cNvCxnSpPr>
              <a:cxnSpLocks/>
            </p:cNvCxnSpPr>
            <p:nvPr/>
          </p:nvCxnSpPr>
          <p:spPr>
            <a:xfrm>
              <a:off x="1780403" y="3438525"/>
              <a:ext cx="888284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Conector recto 25">
              <a:extLst>
                <a:ext uri="{FF2B5EF4-FFF2-40B4-BE49-F238E27FC236}">
                  <a16:creationId xmlns:a16="http://schemas.microsoft.com/office/drawing/2014/main" id="{B51CFC43-B04E-DB4A-5F50-39056EE70EA0}"/>
                </a:ext>
              </a:extLst>
            </p:cNvPr>
            <p:cNvCxnSpPr>
              <a:cxnSpLocks/>
            </p:cNvCxnSpPr>
            <p:nvPr/>
          </p:nvCxnSpPr>
          <p:spPr>
            <a:xfrm>
              <a:off x="1784172" y="3429000"/>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Conector recto 26">
              <a:extLst>
                <a:ext uri="{FF2B5EF4-FFF2-40B4-BE49-F238E27FC236}">
                  <a16:creationId xmlns:a16="http://schemas.microsoft.com/office/drawing/2014/main" id="{EF764236-8B57-637B-C4AC-659B234A3EDC}"/>
                </a:ext>
              </a:extLst>
            </p:cNvPr>
            <p:cNvCxnSpPr>
              <a:cxnSpLocks/>
            </p:cNvCxnSpPr>
            <p:nvPr/>
          </p:nvCxnSpPr>
          <p:spPr>
            <a:xfrm>
              <a:off x="5459829"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Conector recto 27">
              <a:extLst>
                <a:ext uri="{FF2B5EF4-FFF2-40B4-BE49-F238E27FC236}">
                  <a16:creationId xmlns:a16="http://schemas.microsoft.com/office/drawing/2014/main" id="{9C800A12-FA18-85FE-78E4-526B4AC8F934}"/>
                </a:ext>
              </a:extLst>
            </p:cNvPr>
            <p:cNvCxnSpPr>
              <a:cxnSpLocks/>
            </p:cNvCxnSpPr>
            <p:nvPr/>
          </p:nvCxnSpPr>
          <p:spPr>
            <a:xfrm>
              <a:off x="8010942"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Conector recto 28">
              <a:extLst>
                <a:ext uri="{FF2B5EF4-FFF2-40B4-BE49-F238E27FC236}">
                  <a16:creationId xmlns:a16="http://schemas.microsoft.com/office/drawing/2014/main" id="{0828B9AE-8B1E-322F-45A5-565A59114711}"/>
                </a:ext>
              </a:extLst>
            </p:cNvPr>
            <p:cNvCxnSpPr>
              <a:cxnSpLocks/>
            </p:cNvCxnSpPr>
            <p:nvPr/>
          </p:nvCxnSpPr>
          <p:spPr>
            <a:xfrm>
              <a:off x="10663244" y="3438525"/>
              <a:ext cx="0" cy="384493"/>
            </a:xfrm>
            <a:prstGeom prst="line">
              <a:avLst/>
            </a:prstGeom>
          </p:spPr>
          <p:style>
            <a:lnRef idx="2">
              <a:schemeClr val="accent1"/>
            </a:lnRef>
            <a:fillRef idx="0">
              <a:schemeClr val="accent1"/>
            </a:fillRef>
            <a:effectRef idx="1">
              <a:schemeClr val="accent1"/>
            </a:effectRef>
            <a:fontRef idx="minor">
              <a:schemeClr val="tx1"/>
            </a:fontRef>
          </p:style>
        </p:cxnSp>
      </p:grpSp>
      <p:sp>
        <p:nvSpPr>
          <p:cNvPr id="31" name="CuadroTexto 30">
            <a:extLst>
              <a:ext uri="{FF2B5EF4-FFF2-40B4-BE49-F238E27FC236}">
                <a16:creationId xmlns:a16="http://schemas.microsoft.com/office/drawing/2014/main" id="{A80BC9C1-D4E3-E409-2618-F296EF28C8CB}"/>
              </a:ext>
            </a:extLst>
          </p:cNvPr>
          <p:cNvSpPr txBox="1"/>
          <p:nvPr/>
        </p:nvSpPr>
        <p:spPr>
          <a:xfrm>
            <a:off x="7581262" y="207738"/>
            <a:ext cx="4556526" cy="3016210"/>
          </a:xfrm>
          <a:prstGeom prst="rect">
            <a:avLst/>
          </a:prstGeom>
          <a:noFill/>
        </p:spPr>
        <p:txBody>
          <a:bodyPr wrap="square">
            <a:spAutoFit/>
          </a:bodyPr>
          <a:lstStyle/>
          <a:p>
            <a:pPr algn="just"/>
            <a:r>
              <a:rPr lang="es-ES_tradnl" sz="1000" dirty="0"/>
              <a:t>Esta compañía bloqueara fuerzas enemigas que intenten cruzar rio bravo IVO puente Alfa a contar 121900 con el propósito</a:t>
            </a:r>
            <a:endParaRPr lang="es-ES_tradnl" sz="1000" dirty="0">
              <a:solidFill>
                <a:srgbClr val="00B050"/>
              </a:solidFill>
            </a:endParaRPr>
          </a:p>
          <a:p>
            <a:pPr algn="just"/>
            <a:r>
              <a:rPr lang="es-ES_tradnl" sz="1000" dirty="0"/>
              <a:t>de impedir que interfieran con maniobra del esfuerzo principal del </a:t>
            </a:r>
            <a:r>
              <a:rPr lang="es-ES_tradnl" sz="1000" dirty="0" err="1"/>
              <a:t>Bn</a:t>
            </a:r>
            <a:r>
              <a:rPr lang="es-ES_tradnl" sz="1000" dirty="0"/>
              <a:t>. Esta operación se divide en tres fases:</a:t>
            </a:r>
          </a:p>
          <a:p>
            <a:endParaRPr lang="es-ES_tradnl" sz="1000" dirty="0"/>
          </a:p>
          <a:p>
            <a:r>
              <a:rPr lang="es-ES_tradnl" sz="1000" b="1" dirty="0">
                <a:solidFill>
                  <a:srgbClr val="00B050"/>
                </a:solidFill>
              </a:rPr>
              <a:t>Fase I</a:t>
            </a:r>
            <a:r>
              <a:rPr lang="es-ES_tradnl" sz="1000" b="1" dirty="0"/>
              <a:t>: </a:t>
            </a:r>
            <a:r>
              <a:rPr lang="es-ES_tradnl" sz="1000" b="1" dirty="0">
                <a:solidFill>
                  <a:srgbClr val="00B050"/>
                </a:solidFill>
              </a:rPr>
              <a:t>Configuración. Inicia con </a:t>
            </a:r>
            <a:r>
              <a:rPr lang="es-ES_tradnl" sz="1000" dirty="0"/>
              <a:t>emboscadas en escalón de seguridad y </a:t>
            </a:r>
            <a:r>
              <a:rPr lang="es-ES_tradnl" sz="1000" b="1" dirty="0">
                <a:solidFill>
                  <a:srgbClr val="00B050"/>
                </a:solidFill>
              </a:rPr>
              <a:t>termina con </a:t>
            </a:r>
            <a:r>
              <a:rPr lang="es-ES_tradnl" sz="1000" dirty="0"/>
              <a:t>fuerzas enigmas tomando contacto con ME. </a:t>
            </a:r>
            <a:r>
              <a:rPr lang="es-ES_tradnl" sz="1000" b="1" dirty="0">
                <a:solidFill>
                  <a:srgbClr val="00B050"/>
                </a:solidFill>
              </a:rPr>
              <a:t>Eventos críticos durante esta fase son: </a:t>
            </a:r>
            <a:r>
              <a:rPr lang="es-ES_tradnl" sz="1000" dirty="0"/>
              <a:t>emboscadas IVO R1y R y neutralización de material motorizado enemigo.</a:t>
            </a:r>
          </a:p>
          <a:p>
            <a:endParaRPr lang="es-ES_tradnl" sz="1000" dirty="0"/>
          </a:p>
          <a:p>
            <a:r>
              <a:rPr lang="es-ES_tradnl" sz="1000" b="1" dirty="0">
                <a:solidFill>
                  <a:srgbClr val="00B050"/>
                </a:solidFill>
              </a:rPr>
              <a:t>Fase II: Bloqueo. Inicia con </a:t>
            </a:r>
            <a:r>
              <a:rPr lang="es-ES_tradnl" sz="1000" dirty="0"/>
              <a:t>contacto del ME y </a:t>
            </a:r>
            <a:r>
              <a:rPr lang="es-ES_tradnl" sz="1000" b="1" dirty="0">
                <a:solidFill>
                  <a:srgbClr val="00B050"/>
                </a:solidFill>
              </a:rPr>
              <a:t>termina con</a:t>
            </a:r>
            <a:r>
              <a:rPr lang="es-ES_tradnl" sz="1000" dirty="0"/>
              <a:t> fuerzas enemigas rechazadas. </a:t>
            </a:r>
            <a:r>
              <a:rPr lang="es-ES_tradnl" sz="1000" b="1" dirty="0">
                <a:solidFill>
                  <a:srgbClr val="00B050"/>
                </a:solidFill>
              </a:rPr>
              <a:t>Eventos críticos durante esta fase son: </a:t>
            </a:r>
            <a:r>
              <a:rPr lang="es-ES_tradnl" sz="1000" dirty="0"/>
              <a:t>bloqueo de fuerzas enemigas en puente alfa y ataque por fuego sobre fuerzas que intenten cruzar vía rio bravo.  </a:t>
            </a:r>
          </a:p>
          <a:p>
            <a:endParaRPr lang="es-ES_tradnl" sz="1000" dirty="0"/>
          </a:p>
          <a:p>
            <a:r>
              <a:rPr lang="es-ES_tradnl" sz="1000" b="1" dirty="0">
                <a:solidFill>
                  <a:srgbClr val="00B050"/>
                </a:solidFill>
              </a:rPr>
              <a:t>Fase III: Persecución: Inicia con </a:t>
            </a:r>
            <a:r>
              <a:rPr lang="es-ES_tradnl" sz="1000" dirty="0"/>
              <a:t>persecución de fuerzas remanentes que hayan cruzado rio y </a:t>
            </a:r>
            <a:r>
              <a:rPr lang="es-ES_tradnl" sz="1000" b="1" dirty="0">
                <a:solidFill>
                  <a:srgbClr val="00B050"/>
                </a:solidFill>
              </a:rPr>
              <a:t>termina con </a:t>
            </a:r>
            <a:r>
              <a:rPr lang="es-ES_tradnl" sz="1000" dirty="0"/>
              <a:t>reagrupación de la unidad. </a:t>
            </a:r>
            <a:r>
              <a:rPr lang="es-ES_tradnl" sz="1000" b="1" dirty="0">
                <a:solidFill>
                  <a:srgbClr val="00B050"/>
                </a:solidFill>
              </a:rPr>
              <a:t>Eventos críticos durante esta fase son: </a:t>
            </a:r>
            <a:r>
              <a:rPr lang="es-ES_tradnl" sz="1000" dirty="0"/>
              <a:t>persecución por fuego, restablecimiento de dispositivo defensivo y reabastecimiento de los elementos. </a:t>
            </a:r>
            <a:endParaRPr lang="es-ES_tradnl" sz="1000" b="1" dirty="0">
              <a:solidFill>
                <a:srgbClr val="00B050"/>
              </a:solidFill>
            </a:endParaRPr>
          </a:p>
        </p:txBody>
      </p:sp>
      <p:sp>
        <p:nvSpPr>
          <p:cNvPr id="33" name="CuadroTexto 32">
            <a:extLst>
              <a:ext uri="{FF2B5EF4-FFF2-40B4-BE49-F238E27FC236}">
                <a16:creationId xmlns:a16="http://schemas.microsoft.com/office/drawing/2014/main" id="{8C022427-23BA-C05D-0B75-D6F7A958CFC5}"/>
              </a:ext>
            </a:extLst>
          </p:cNvPr>
          <p:cNvSpPr txBox="1"/>
          <p:nvPr/>
        </p:nvSpPr>
        <p:spPr>
          <a:xfrm>
            <a:off x="7581262" y="-5013"/>
            <a:ext cx="6129336" cy="246221"/>
          </a:xfrm>
          <a:prstGeom prst="rect">
            <a:avLst/>
          </a:prstGeom>
          <a:noFill/>
        </p:spPr>
        <p:txBody>
          <a:bodyPr wrap="square">
            <a:spAutoFit/>
          </a:bodyPr>
          <a:lstStyle/>
          <a:p>
            <a:pPr marL="0" indent="0">
              <a:spcBef>
                <a:spcPts val="0"/>
              </a:spcBef>
              <a:buNone/>
            </a:pPr>
            <a:r>
              <a:rPr lang="es-ES_tradnl" sz="1000" b="1" dirty="0">
                <a:solidFill>
                  <a:srgbClr val="FF0000"/>
                </a:solidFill>
              </a:rPr>
              <a:t>CONOPS</a:t>
            </a:r>
          </a:p>
        </p:txBody>
      </p:sp>
      <p:grpSp>
        <p:nvGrpSpPr>
          <p:cNvPr id="15" name="Grupo 14">
            <a:extLst>
              <a:ext uri="{FF2B5EF4-FFF2-40B4-BE49-F238E27FC236}">
                <a16:creationId xmlns:a16="http://schemas.microsoft.com/office/drawing/2014/main" id="{A3306BDC-6F3B-687B-EAEB-6A6B29163B03}"/>
              </a:ext>
            </a:extLst>
          </p:cNvPr>
          <p:cNvGrpSpPr/>
          <p:nvPr/>
        </p:nvGrpSpPr>
        <p:grpSpPr>
          <a:xfrm>
            <a:off x="7743566" y="3547118"/>
            <a:ext cx="4128381" cy="2057423"/>
            <a:chOff x="587143" y="1"/>
            <a:chExt cx="11352577" cy="6718852"/>
          </a:xfrm>
        </p:grpSpPr>
        <p:sp>
          <p:nvSpPr>
            <p:cNvPr id="30" name="Forma libre 29">
              <a:extLst>
                <a:ext uri="{FF2B5EF4-FFF2-40B4-BE49-F238E27FC236}">
                  <a16:creationId xmlns:a16="http://schemas.microsoft.com/office/drawing/2014/main" id="{27659127-6702-42AF-1752-9A112D8AEF88}"/>
                </a:ext>
              </a:extLst>
            </p:cNvPr>
            <p:cNvSpPr/>
            <p:nvPr/>
          </p:nvSpPr>
          <p:spPr>
            <a:xfrm>
              <a:off x="4405381" y="1"/>
              <a:ext cx="1100897" cy="6718852"/>
            </a:xfrm>
            <a:custGeom>
              <a:avLst/>
              <a:gdLst>
                <a:gd name="csX0" fmla="*/ 186497 w 1100897"/>
                <a:gd name="csY0" fmla="*/ 0 h 6003235"/>
                <a:gd name="csX1" fmla="*/ 67228 w 1100897"/>
                <a:gd name="csY1" fmla="*/ 1212574 h 6003235"/>
                <a:gd name="csX2" fmla="*/ 1100897 w 1100897"/>
                <a:gd name="csY2" fmla="*/ 2961861 h 6003235"/>
                <a:gd name="csX3" fmla="*/ 67228 w 1100897"/>
                <a:gd name="csY3" fmla="*/ 4333461 h 6003235"/>
                <a:gd name="csX4" fmla="*/ 564184 w 1100897"/>
                <a:gd name="csY4" fmla="*/ 5526157 h 6003235"/>
                <a:gd name="csX5" fmla="*/ 305767 w 1100897"/>
                <a:gd name="csY5" fmla="*/ 6003235 h 6003235"/>
                <a:gd name="csX6" fmla="*/ 305767 w 1100897"/>
                <a:gd name="csY6" fmla="*/ 6003235 h 600323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100897" h="6003235">
                  <a:moveTo>
                    <a:pt x="186497" y="0"/>
                  </a:moveTo>
                  <a:cubicBezTo>
                    <a:pt x="50662" y="359465"/>
                    <a:pt x="-85172" y="718931"/>
                    <a:pt x="67228" y="1212574"/>
                  </a:cubicBezTo>
                  <a:cubicBezTo>
                    <a:pt x="219628" y="1706217"/>
                    <a:pt x="1100897" y="2441713"/>
                    <a:pt x="1100897" y="2961861"/>
                  </a:cubicBezTo>
                  <a:cubicBezTo>
                    <a:pt x="1100897" y="3482009"/>
                    <a:pt x="156680" y="3906078"/>
                    <a:pt x="67228" y="4333461"/>
                  </a:cubicBezTo>
                  <a:cubicBezTo>
                    <a:pt x="-22224" y="4760844"/>
                    <a:pt x="524428" y="5247861"/>
                    <a:pt x="564184" y="5526157"/>
                  </a:cubicBezTo>
                  <a:cubicBezTo>
                    <a:pt x="603941" y="5804453"/>
                    <a:pt x="305767" y="6003235"/>
                    <a:pt x="305767" y="6003235"/>
                  </a:cubicBezTo>
                  <a:lnTo>
                    <a:pt x="305767" y="6003235"/>
                  </a:lnTo>
                </a:path>
              </a:pathLst>
            </a:custGeom>
            <a:noFill/>
            <a:ln w="8572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pic>
          <p:nvPicPr>
            <p:cNvPr id="32" name="Imagen 31">
              <a:extLst>
                <a:ext uri="{FF2B5EF4-FFF2-40B4-BE49-F238E27FC236}">
                  <a16:creationId xmlns:a16="http://schemas.microsoft.com/office/drawing/2014/main" id="{35AB0C5C-922B-B866-1EB9-EBFDFCBA50FC}"/>
                </a:ext>
              </a:extLst>
            </p:cNvPr>
            <p:cNvPicPr>
              <a:picLocks noChangeAspect="1"/>
            </p:cNvPicPr>
            <p:nvPr/>
          </p:nvPicPr>
          <p:blipFill>
            <a:blip r:embed="rId9"/>
            <a:stretch>
              <a:fillRect/>
            </a:stretch>
          </p:blipFill>
          <p:spPr>
            <a:xfrm>
              <a:off x="4513470" y="2746790"/>
              <a:ext cx="1715052" cy="1225274"/>
            </a:xfrm>
            <a:prstGeom prst="rect">
              <a:avLst/>
            </a:prstGeom>
            <a:ln>
              <a:noFill/>
            </a:ln>
          </p:spPr>
        </p:pic>
        <p:pic>
          <p:nvPicPr>
            <p:cNvPr id="34" name="Imagen 33">
              <a:extLst>
                <a:ext uri="{FF2B5EF4-FFF2-40B4-BE49-F238E27FC236}">
                  <a16:creationId xmlns:a16="http://schemas.microsoft.com/office/drawing/2014/main" id="{420CC7B2-A672-08DC-760F-E13CBC0DF3CA}"/>
                </a:ext>
              </a:extLst>
            </p:cNvPr>
            <p:cNvPicPr>
              <a:picLocks noChangeAspect="1"/>
            </p:cNvPicPr>
            <p:nvPr/>
          </p:nvPicPr>
          <p:blipFill>
            <a:blip r:embed="rId6"/>
            <a:stretch>
              <a:fillRect/>
            </a:stretch>
          </p:blipFill>
          <p:spPr>
            <a:xfrm>
              <a:off x="862993" y="1930021"/>
              <a:ext cx="1361281" cy="816769"/>
            </a:xfrm>
            <a:prstGeom prst="rect">
              <a:avLst/>
            </a:prstGeom>
          </p:spPr>
        </p:pic>
        <p:sp>
          <p:nvSpPr>
            <p:cNvPr id="35" name="Forma libre 34">
              <a:extLst>
                <a:ext uri="{FF2B5EF4-FFF2-40B4-BE49-F238E27FC236}">
                  <a16:creationId xmlns:a16="http://schemas.microsoft.com/office/drawing/2014/main" id="{8C9AAB32-BAC0-5660-554F-2FB419D4972C}"/>
                </a:ext>
              </a:extLst>
            </p:cNvPr>
            <p:cNvSpPr/>
            <p:nvPr/>
          </p:nvSpPr>
          <p:spPr>
            <a:xfrm>
              <a:off x="695739" y="1371600"/>
              <a:ext cx="1662765" cy="2226365"/>
            </a:xfrm>
            <a:custGeom>
              <a:avLst/>
              <a:gdLst>
                <a:gd name="csX0" fmla="*/ 1252331 w 1662765"/>
                <a:gd name="csY0" fmla="*/ 1729409 h 2226365"/>
                <a:gd name="csX1" fmla="*/ 1649896 w 1662765"/>
                <a:gd name="csY1" fmla="*/ 1311965 h 2226365"/>
                <a:gd name="csX2" fmla="*/ 1550504 w 1662765"/>
                <a:gd name="csY2" fmla="*/ 834887 h 2226365"/>
                <a:gd name="csX3" fmla="*/ 1490870 w 1662765"/>
                <a:gd name="csY3" fmla="*/ 636104 h 2226365"/>
                <a:gd name="csX4" fmla="*/ 1431235 w 1662765"/>
                <a:gd name="csY4" fmla="*/ 536713 h 2226365"/>
                <a:gd name="csX5" fmla="*/ 1391478 w 1662765"/>
                <a:gd name="csY5" fmla="*/ 477078 h 2226365"/>
                <a:gd name="csX6" fmla="*/ 1331844 w 1662765"/>
                <a:gd name="csY6" fmla="*/ 417443 h 2226365"/>
                <a:gd name="csX7" fmla="*/ 1212574 w 1662765"/>
                <a:gd name="csY7" fmla="*/ 258417 h 2226365"/>
                <a:gd name="csX8" fmla="*/ 1133061 w 1662765"/>
                <a:gd name="csY8" fmla="*/ 119270 h 2226365"/>
                <a:gd name="csX9" fmla="*/ 1013791 w 1662765"/>
                <a:gd name="csY9" fmla="*/ 39757 h 2226365"/>
                <a:gd name="csX10" fmla="*/ 894522 w 1662765"/>
                <a:gd name="csY10" fmla="*/ 0 h 2226365"/>
                <a:gd name="csX11" fmla="*/ 417444 w 1662765"/>
                <a:gd name="csY11" fmla="*/ 39757 h 2226365"/>
                <a:gd name="csX12" fmla="*/ 258418 w 1662765"/>
                <a:gd name="csY12" fmla="*/ 159026 h 2226365"/>
                <a:gd name="csX13" fmla="*/ 218661 w 1662765"/>
                <a:gd name="csY13" fmla="*/ 218661 h 2226365"/>
                <a:gd name="csX14" fmla="*/ 159026 w 1662765"/>
                <a:gd name="csY14" fmla="*/ 278296 h 2226365"/>
                <a:gd name="csX15" fmla="*/ 119270 w 1662765"/>
                <a:gd name="csY15" fmla="*/ 357809 h 2226365"/>
                <a:gd name="csX16" fmla="*/ 39757 w 1662765"/>
                <a:gd name="csY16" fmla="*/ 496957 h 2226365"/>
                <a:gd name="csX17" fmla="*/ 19878 w 1662765"/>
                <a:gd name="csY17" fmla="*/ 556591 h 2226365"/>
                <a:gd name="csX18" fmla="*/ 0 w 1662765"/>
                <a:gd name="csY18" fmla="*/ 695739 h 2226365"/>
                <a:gd name="csX19" fmla="*/ 19878 w 1662765"/>
                <a:gd name="csY19" fmla="*/ 1391478 h 2226365"/>
                <a:gd name="csX20" fmla="*/ 59635 w 1662765"/>
                <a:gd name="csY20" fmla="*/ 1649896 h 2226365"/>
                <a:gd name="csX21" fmla="*/ 99391 w 1662765"/>
                <a:gd name="csY21" fmla="*/ 1808922 h 2226365"/>
                <a:gd name="csX22" fmla="*/ 119270 w 1662765"/>
                <a:gd name="csY22" fmla="*/ 1888435 h 2226365"/>
                <a:gd name="csX23" fmla="*/ 159026 w 1662765"/>
                <a:gd name="csY23" fmla="*/ 1948070 h 2226365"/>
                <a:gd name="csX24" fmla="*/ 298174 w 1662765"/>
                <a:gd name="csY24" fmla="*/ 2166730 h 2226365"/>
                <a:gd name="csX25" fmla="*/ 397565 w 1662765"/>
                <a:gd name="csY25" fmla="*/ 2186609 h 2226365"/>
                <a:gd name="csX26" fmla="*/ 457200 w 1662765"/>
                <a:gd name="csY26" fmla="*/ 2206487 h 2226365"/>
                <a:gd name="csX27" fmla="*/ 536713 w 1662765"/>
                <a:gd name="csY27" fmla="*/ 2226365 h 2226365"/>
                <a:gd name="csX28" fmla="*/ 954157 w 1662765"/>
                <a:gd name="csY28" fmla="*/ 2206487 h 2226365"/>
                <a:gd name="csX29" fmla="*/ 1093304 w 1662765"/>
                <a:gd name="csY29" fmla="*/ 2047461 h 2226365"/>
                <a:gd name="csX30" fmla="*/ 1133061 w 1662765"/>
                <a:gd name="csY30" fmla="*/ 1928191 h 2226365"/>
                <a:gd name="csX31" fmla="*/ 1152939 w 1662765"/>
                <a:gd name="csY31" fmla="*/ 1868557 h 2226365"/>
                <a:gd name="csX32" fmla="*/ 1172818 w 1662765"/>
                <a:gd name="csY32" fmla="*/ 1769165 h 2226365"/>
                <a:gd name="csX33" fmla="*/ 1192696 w 1662765"/>
                <a:gd name="csY33" fmla="*/ 1709530 h 2226365"/>
                <a:gd name="csX34" fmla="*/ 1252331 w 1662765"/>
                <a:gd name="csY34" fmla="*/ 1689652 h 2226365"/>
                <a:gd name="csX35" fmla="*/ 1331844 w 1662765"/>
                <a:gd name="csY35" fmla="*/ 1630017 h 22263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662765" h="2226365">
                  <a:moveTo>
                    <a:pt x="1252331" y="1729409"/>
                  </a:moveTo>
                  <a:cubicBezTo>
                    <a:pt x="1384853" y="1590261"/>
                    <a:pt x="1589131" y="1494261"/>
                    <a:pt x="1649896" y="1311965"/>
                  </a:cubicBezTo>
                  <a:cubicBezTo>
                    <a:pt x="1701264" y="1157860"/>
                    <a:pt x="1584540" y="993722"/>
                    <a:pt x="1550504" y="834887"/>
                  </a:cubicBezTo>
                  <a:cubicBezTo>
                    <a:pt x="1538814" y="780333"/>
                    <a:pt x="1511115" y="680643"/>
                    <a:pt x="1490870" y="636104"/>
                  </a:cubicBezTo>
                  <a:cubicBezTo>
                    <a:pt x="1474882" y="600931"/>
                    <a:pt x="1451712" y="569476"/>
                    <a:pt x="1431235" y="536713"/>
                  </a:cubicBezTo>
                  <a:cubicBezTo>
                    <a:pt x="1418573" y="516454"/>
                    <a:pt x="1406772" y="495432"/>
                    <a:pt x="1391478" y="477078"/>
                  </a:cubicBezTo>
                  <a:cubicBezTo>
                    <a:pt x="1373481" y="455482"/>
                    <a:pt x="1348184" y="440319"/>
                    <a:pt x="1331844" y="417443"/>
                  </a:cubicBezTo>
                  <a:cubicBezTo>
                    <a:pt x="1190550" y="219630"/>
                    <a:pt x="1420272" y="466115"/>
                    <a:pt x="1212574" y="258417"/>
                  </a:cubicBezTo>
                  <a:cubicBezTo>
                    <a:pt x="1200854" y="234976"/>
                    <a:pt x="1158039" y="141125"/>
                    <a:pt x="1133061" y="119270"/>
                  </a:cubicBezTo>
                  <a:cubicBezTo>
                    <a:pt x="1097102" y="87806"/>
                    <a:pt x="1059120" y="54867"/>
                    <a:pt x="1013791" y="39757"/>
                  </a:cubicBezTo>
                  <a:lnTo>
                    <a:pt x="894522" y="0"/>
                  </a:lnTo>
                  <a:cubicBezTo>
                    <a:pt x="735496" y="13252"/>
                    <a:pt x="574701" y="12644"/>
                    <a:pt x="417444" y="39757"/>
                  </a:cubicBezTo>
                  <a:cubicBezTo>
                    <a:pt x="368591" y="48180"/>
                    <a:pt x="291060" y="119856"/>
                    <a:pt x="258418" y="159026"/>
                  </a:cubicBezTo>
                  <a:cubicBezTo>
                    <a:pt x="243124" y="177380"/>
                    <a:pt x="233956" y="200308"/>
                    <a:pt x="218661" y="218661"/>
                  </a:cubicBezTo>
                  <a:cubicBezTo>
                    <a:pt x="200664" y="240257"/>
                    <a:pt x="178904" y="258418"/>
                    <a:pt x="159026" y="278296"/>
                  </a:cubicBezTo>
                  <a:cubicBezTo>
                    <a:pt x="145774" y="304800"/>
                    <a:pt x="133972" y="332081"/>
                    <a:pt x="119270" y="357809"/>
                  </a:cubicBezTo>
                  <a:cubicBezTo>
                    <a:pt x="62223" y="457641"/>
                    <a:pt x="91255" y="376796"/>
                    <a:pt x="39757" y="496957"/>
                  </a:cubicBezTo>
                  <a:cubicBezTo>
                    <a:pt x="31503" y="516216"/>
                    <a:pt x="26504" y="536713"/>
                    <a:pt x="19878" y="556591"/>
                  </a:cubicBezTo>
                  <a:cubicBezTo>
                    <a:pt x="13252" y="602974"/>
                    <a:pt x="0" y="648885"/>
                    <a:pt x="0" y="695739"/>
                  </a:cubicBezTo>
                  <a:cubicBezTo>
                    <a:pt x="0" y="927747"/>
                    <a:pt x="8842" y="1159733"/>
                    <a:pt x="19878" y="1391478"/>
                  </a:cubicBezTo>
                  <a:cubicBezTo>
                    <a:pt x="21319" y="1421730"/>
                    <a:pt x="52819" y="1612409"/>
                    <a:pt x="59635" y="1649896"/>
                  </a:cubicBezTo>
                  <a:cubicBezTo>
                    <a:pt x="89943" y="1816590"/>
                    <a:pt x="64909" y="1688237"/>
                    <a:pt x="99391" y="1808922"/>
                  </a:cubicBezTo>
                  <a:cubicBezTo>
                    <a:pt x="106896" y="1835191"/>
                    <a:pt x="108508" y="1863324"/>
                    <a:pt x="119270" y="1888435"/>
                  </a:cubicBezTo>
                  <a:cubicBezTo>
                    <a:pt x="128681" y="1910394"/>
                    <a:pt x="147586" y="1927096"/>
                    <a:pt x="159026" y="1948070"/>
                  </a:cubicBezTo>
                  <a:cubicBezTo>
                    <a:pt x="182348" y="1990826"/>
                    <a:pt x="229249" y="2132267"/>
                    <a:pt x="298174" y="2166730"/>
                  </a:cubicBezTo>
                  <a:cubicBezTo>
                    <a:pt x="328394" y="2181840"/>
                    <a:pt x="364787" y="2178414"/>
                    <a:pt x="397565" y="2186609"/>
                  </a:cubicBezTo>
                  <a:cubicBezTo>
                    <a:pt x="417893" y="2191691"/>
                    <a:pt x="437053" y="2200731"/>
                    <a:pt x="457200" y="2206487"/>
                  </a:cubicBezTo>
                  <a:cubicBezTo>
                    <a:pt x="483469" y="2213992"/>
                    <a:pt x="510209" y="2219739"/>
                    <a:pt x="536713" y="2226365"/>
                  </a:cubicBezTo>
                  <a:cubicBezTo>
                    <a:pt x="675861" y="2219739"/>
                    <a:pt x="815927" y="2223766"/>
                    <a:pt x="954157" y="2206487"/>
                  </a:cubicBezTo>
                  <a:cubicBezTo>
                    <a:pt x="1010621" y="2199429"/>
                    <a:pt x="1086391" y="2068201"/>
                    <a:pt x="1093304" y="2047461"/>
                  </a:cubicBezTo>
                  <a:lnTo>
                    <a:pt x="1133061" y="1928191"/>
                  </a:lnTo>
                  <a:cubicBezTo>
                    <a:pt x="1139687" y="1908313"/>
                    <a:pt x="1148830" y="1889103"/>
                    <a:pt x="1152939" y="1868557"/>
                  </a:cubicBezTo>
                  <a:cubicBezTo>
                    <a:pt x="1159565" y="1835426"/>
                    <a:pt x="1164623" y="1801943"/>
                    <a:pt x="1172818" y="1769165"/>
                  </a:cubicBezTo>
                  <a:cubicBezTo>
                    <a:pt x="1177900" y="1748837"/>
                    <a:pt x="1177880" y="1724346"/>
                    <a:pt x="1192696" y="1709530"/>
                  </a:cubicBezTo>
                  <a:cubicBezTo>
                    <a:pt x="1207512" y="1694714"/>
                    <a:pt x="1232453" y="1696278"/>
                    <a:pt x="1252331" y="1689652"/>
                  </a:cubicBezTo>
                  <a:cubicBezTo>
                    <a:pt x="1319762" y="1644698"/>
                    <a:pt x="1295072" y="1666789"/>
                    <a:pt x="1331844" y="1630017"/>
                  </a:cubicBezTo>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6" name="Forma libre 35">
              <a:extLst>
                <a:ext uri="{FF2B5EF4-FFF2-40B4-BE49-F238E27FC236}">
                  <a16:creationId xmlns:a16="http://schemas.microsoft.com/office/drawing/2014/main" id="{A55902EA-4464-9526-A082-9EB6E437985E}"/>
                </a:ext>
              </a:extLst>
            </p:cNvPr>
            <p:cNvSpPr/>
            <p:nvPr/>
          </p:nvSpPr>
          <p:spPr>
            <a:xfrm>
              <a:off x="834887" y="1749141"/>
              <a:ext cx="1252330" cy="1272355"/>
            </a:xfrm>
            <a:custGeom>
              <a:avLst/>
              <a:gdLst>
                <a:gd name="csX0" fmla="*/ 596348 w 1252330"/>
                <a:gd name="csY0" fmla="*/ 146 h 1272355"/>
                <a:gd name="csX1" fmla="*/ 417443 w 1252330"/>
                <a:gd name="csY1" fmla="*/ 99537 h 1272355"/>
                <a:gd name="csX2" fmla="*/ 377687 w 1252330"/>
                <a:gd name="csY2" fmla="*/ 159172 h 1272355"/>
                <a:gd name="csX3" fmla="*/ 318052 w 1252330"/>
                <a:gd name="csY3" fmla="*/ 238685 h 1272355"/>
                <a:gd name="csX4" fmla="*/ 278296 w 1252330"/>
                <a:gd name="csY4" fmla="*/ 298320 h 1272355"/>
                <a:gd name="csX5" fmla="*/ 218661 w 1252330"/>
                <a:gd name="csY5" fmla="*/ 357955 h 1272355"/>
                <a:gd name="csX6" fmla="*/ 178904 w 1252330"/>
                <a:gd name="csY6" fmla="*/ 417589 h 1272355"/>
                <a:gd name="csX7" fmla="*/ 119270 w 1252330"/>
                <a:gd name="csY7" fmla="*/ 477224 h 1272355"/>
                <a:gd name="csX8" fmla="*/ 39756 w 1252330"/>
                <a:gd name="csY8" fmla="*/ 616372 h 1272355"/>
                <a:gd name="csX9" fmla="*/ 0 w 1252330"/>
                <a:gd name="csY9" fmla="*/ 676007 h 1272355"/>
                <a:gd name="csX10" fmla="*/ 19878 w 1252330"/>
                <a:gd name="csY10" fmla="*/ 994059 h 1272355"/>
                <a:gd name="csX11" fmla="*/ 119270 w 1252330"/>
                <a:gd name="csY11" fmla="*/ 1113329 h 1272355"/>
                <a:gd name="csX12" fmla="*/ 238539 w 1252330"/>
                <a:gd name="csY12" fmla="*/ 1192842 h 1272355"/>
                <a:gd name="csX13" fmla="*/ 377687 w 1252330"/>
                <a:gd name="csY13" fmla="*/ 1252476 h 1272355"/>
                <a:gd name="csX14" fmla="*/ 576470 w 1252330"/>
                <a:gd name="csY14" fmla="*/ 1272355 h 1272355"/>
                <a:gd name="csX15" fmla="*/ 795130 w 1252330"/>
                <a:gd name="csY15" fmla="*/ 1252476 h 1272355"/>
                <a:gd name="csX16" fmla="*/ 854765 w 1252330"/>
                <a:gd name="csY16" fmla="*/ 1232598 h 1272355"/>
                <a:gd name="csX17" fmla="*/ 914400 w 1252330"/>
                <a:gd name="csY17" fmla="*/ 1172963 h 1272355"/>
                <a:gd name="csX18" fmla="*/ 974035 w 1252330"/>
                <a:gd name="csY18" fmla="*/ 1133207 h 1272355"/>
                <a:gd name="csX19" fmla="*/ 1013791 w 1252330"/>
                <a:gd name="csY19" fmla="*/ 1073572 h 1272355"/>
                <a:gd name="csX20" fmla="*/ 1133061 w 1252330"/>
                <a:gd name="csY20" fmla="*/ 974181 h 1272355"/>
                <a:gd name="csX21" fmla="*/ 1192696 w 1252330"/>
                <a:gd name="csY21" fmla="*/ 854911 h 1272355"/>
                <a:gd name="csX22" fmla="*/ 1252330 w 1252330"/>
                <a:gd name="csY22" fmla="*/ 735642 h 1272355"/>
                <a:gd name="csX23" fmla="*/ 1232452 w 1252330"/>
                <a:gd name="csY23" fmla="*/ 437468 h 1272355"/>
                <a:gd name="csX24" fmla="*/ 1192696 w 1252330"/>
                <a:gd name="csY24" fmla="*/ 278442 h 1272355"/>
                <a:gd name="csX25" fmla="*/ 1172817 w 1252330"/>
                <a:gd name="csY25" fmla="*/ 218807 h 1272355"/>
                <a:gd name="csX26" fmla="*/ 934278 w 1252330"/>
                <a:gd name="csY26" fmla="*/ 99537 h 1272355"/>
                <a:gd name="csX27" fmla="*/ 775252 w 1252330"/>
                <a:gd name="csY27" fmla="*/ 79659 h 1272355"/>
                <a:gd name="csX28" fmla="*/ 596348 w 1252330"/>
                <a:gd name="csY28" fmla="*/ 146 h 12723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1252330" h="1272355">
                  <a:moveTo>
                    <a:pt x="596348" y="146"/>
                  </a:moveTo>
                  <a:cubicBezTo>
                    <a:pt x="536713" y="3459"/>
                    <a:pt x="472615" y="59412"/>
                    <a:pt x="417443" y="99537"/>
                  </a:cubicBezTo>
                  <a:cubicBezTo>
                    <a:pt x="398122" y="113589"/>
                    <a:pt x="391573" y="139731"/>
                    <a:pt x="377687" y="159172"/>
                  </a:cubicBezTo>
                  <a:cubicBezTo>
                    <a:pt x="358430" y="186131"/>
                    <a:pt x="337309" y="211726"/>
                    <a:pt x="318052" y="238685"/>
                  </a:cubicBezTo>
                  <a:cubicBezTo>
                    <a:pt x="304166" y="258126"/>
                    <a:pt x="293590" y="279967"/>
                    <a:pt x="278296" y="298320"/>
                  </a:cubicBezTo>
                  <a:cubicBezTo>
                    <a:pt x="260299" y="319916"/>
                    <a:pt x="236658" y="336359"/>
                    <a:pt x="218661" y="357955"/>
                  </a:cubicBezTo>
                  <a:cubicBezTo>
                    <a:pt x="203367" y="376308"/>
                    <a:pt x="194198" y="399236"/>
                    <a:pt x="178904" y="417589"/>
                  </a:cubicBezTo>
                  <a:cubicBezTo>
                    <a:pt x="160907" y="439185"/>
                    <a:pt x="137267" y="455628"/>
                    <a:pt x="119270" y="477224"/>
                  </a:cubicBezTo>
                  <a:cubicBezTo>
                    <a:pt x="75242" y="530058"/>
                    <a:pt x="75107" y="554508"/>
                    <a:pt x="39756" y="616372"/>
                  </a:cubicBezTo>
                  <a:cubicBezTo>
                    <a:pt x="27903" y="637115"/>
                    <a:pt x="13252" y="656129"/>
                    <a:pt x="0" y="676007"/>
                  </a:cubicBezTo>
                  <a:cubicBezTo>
                    <a:pt x="6626" y="782024"/>
                    <a:pt x="3311" y="889135"/>
                    <a:pt x="19878" y="994059"/>
                  </a:cubicBezTo>
                  <a:cubicBezTo>
                    <a:pt x="24472" y="1023155"/>
                    <a:pt x="102467" y="1100260"/>
                    <a:pt x="119270" y="1113329"/>
                  </a:cubicBezTo>
                  <a:cubicBezTo>
                    <a:pt x="156986" y="1142664"/>
                    <a:pt x="198783" y="1166338"/>
                    <a:pt x="238539" y="1192842"/>
                  </a:cubicBezTo>
                  <a:cubicBezTo>
                    <a:pt x="302537" y="1235507"/>
                    <a:pt x="296002" y="1240807"/>
                    <a:pt x="377687" y="1252476"/>
                  </a:cubicBezTo>
                  <a:cubicBezTo>
                    <a:pt x="443609" y="1261894"/>
                    <a:pt x="510209" y="1265729"/>
                    <a:pt x="576470" y="1272355"/>
                  </a:cubicBezTo>
                  <a:cubicBezTo>
                    <a:pt x="649357" y="1265729"/>
                    <a:pt x="722678" y="1262826"/>
                    <a:pt x="795130" y="1252476"/>
                  </a:cubicBezTo>
                  <a:cubicBezTo>
                    <a:pt x="815873" y="1249513"/>
                    <a:pt x="837331" y="1244221"/>
                    <a:pt x="854765" y="1232598"/>
                  </a:cubicBezTo>
                  <a:cubicBezTo>
                    <a:pt x="878156" y="1217004"/>
                    <a:pt x="892804" y="1190960"/>
                    <a:pt x="914400" y="1172963"/>
                  </a:cubicBezTo>
                  <a:cubicBezTo>
                    <a:pt x="932753" y="1157669"/>
                    <a:pt x="954157" y="1146459"/>
                    <a:pt x="974035" y="1133207"/>
                  </a:cubicBezTo>
                  <a:cubicBezTo>
                    <a:pt x="987287" y="1113329"/>
                    <a:pt x="996898" y="1090465"/>
                    <a:pt x="1013791" y="1073572"/>
                  </a:cubicBezTo>
                  <a:cubicBezTo>
                    <a:pt x="1170156" y="917207"/>
                    <a:pt x="970234" y="1169575"/>
                    <a:pt x="1133061" y="974181"/>
                  </a:cubicBezTo>
                  <a:cubicBezTo>
                    <a:pt x="1204267" y="888733"/>
                    <a:pt x="1147872" y="944559"/>
                    <a:pt x="1192696" y="854911"/>
                  </a:cubicBezTo>
                  <a:cubicBezTo>
                    <a:pt x="1269763" y="700778"/>
                    <a:pt x="1202367" y="885530"/>
                    <a:pt x="1252330" y="735642"/>
                  </a:cubicBezTo>
                  <a:cubicBezTo>
                    <a:pt x="1245704" y="636251"/>
                    <a:pt x="1245336" y="536243"/>
                    <a:pt x="1232452" y="437468"/>
                  </a:cubicBezTo>
                  <a:cubicBezTo>
                    <a:pt x="1225385" y="383287"/>
                    <a:pt x="1209975" y="330278"/>
                    <a:pt x="1192696" y="278442"/>
                  </a:cubicBezTo>
                  <a:cubicBezTo>
                    <a:pt x="1186070" y="258564"/>
                    <a:pt x="1187633" y="233623"/>
                    <a:pt x="1172817" y="218807"/>
                  </a:cubicBezTo>
                  <a:cubicBezTo>
                    <a:pt x="1122082" y="168072"/>
                    <a:pt x="1008186" y="108775"/>
                    <a:pt x="934278" y="99537"/>
                  </a:cubicBezTo>
                  <a:cubicBezTo>
                    <a:pt x="881269" y="92911"/>
                    <a:pt x="827758" y="89504"/>
                    <a:pt x="775252" y="79659"/>
                  </a:cubicBezTo>
                  <a:cubicBezTo>
                    <a:pt x="620068" y="50562"/>
                    <a:pt x="655983" y="-3167"/>
                    <a:pt x="596348" y="146"/>
                  </a:cubicBezTo>
                  <a:close/>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7" name="Forma libre 36">
              <a:extLst>
                <a:ext uri="{FF2B5EF4-FFF2-40B4-BE49-F238E27FC236}">
                  <a16:creationId xmlns:a16="http://schemas.microsoft.com/office/drawing/2014/main" id="{FB055AAC-5074-F41E-9D0B-0F3116913534}"/>
                </a:ext>
              </a:extLst>
            </p:cNvPr>
            <p:cNvSpPr/>
            <p:nvPr/>
          </p:nvSpPr>
          <p:spPr>
            <a:xfrm>
              <a:off x="3298754" y="178904"/>
              <a:ext cx="1034707" cy="3041449"/>
            </a:xfrm>
            <a:custGeom>
              <a:avLst/>
              <a:gdLst>
                <a:gd name="csX0" fmla="*/ 20916 w 1034707"/>
                <a:gd name="csY0" fmla="*/ 0 h 3041449"/>
                <a:gd name="csX1" fmla="*/ 40794 w 1034707"/>
                <a:gd name="csY1" fmla="*/ 516835 h 3041449"/>
                <a:gd name="csX2" fmla="*/ 80550 w 1034707"/>
                <a:gd name="csY2" fmla="*/ 596348 h 3041449"/>
                <a:gd name="csX3" fmla="*/ 140185 w 1034707"/>
                <a:gd name="csY3" fmla="*/ 675861 h 3041449"/>
                <a:gd name="csX4" fmla="*/ 179942 w 1034707"/>
                <a:gd name="csY4" fmla="*/ 735496 h 3041449"/>
                <a:gd name="csX5" fmla="*/ 259455 w 1034707"/>
                <a:gd name="csY5" fmla="*/ 815009 h 3041449"/>
                <a:gd name="csX6" fmla="*/ 319089 w 1034707"/>
                <a:gd name="csY6" fmla="*/ 934279 h 3041449"/>
                <a:gd name="csX7" fmla="*/ 358846 w 1034707"/>
                <a:gd name="csY7" fmla="*/ 993913 h 3041449"/>
                <a:gd name="csX8" fmla="*/ 418481 w 1034707"/>
                <a:gd name="csY8" fmla="*/ 1093305 h 3041449"/>
                <a:gd name="csX9" fmla="*/ 497994 w 1034707"/>
                <a:gd name="csY9" fmla="*/ 1232453 h 3041449"/>
                <a:gd name="csX10" fmla="*/ 557629 w 1034707"/>
                <a:gd name="csY10" fmla="*/ 1411357 h 3041449"/>
                <a:gd name="csX11" fmla="*/ 577507 w 1034707"/>
                <a:gd name="csY11" fmla="*/ 1470992 h 3041449"/>
                <a:gd name="csX12" fmla="*/ 597385 w 1034707"/>
                <a:gd name="csY12" fmla="*/ 1590261 h 3041449"/>
                <a:gd name="csX13" fmla="*/ 637142 w 1034707"/>
                <a:gd name="csY13" fmla="*/ 1729409 h 3041449"/>
                <a:gd name="csX14" fmla="*/ 657020 w 1034707"/>
                <a:gd name="csY14" fmla="*/ 1808922 h 3041449"/>
                <a:gd name="csX15" fmla="*/ 716655 w 1034707"/>
                <a:gd name="csY15" fmla="*/ 1928192 h 3041449"/>
                <a:gd name="csX16" fmla="*/ 756411 w 1034707"/>
                <a:gd name="csY16" fmla="*/ 2047461 h 3041449"/>
                <a:gd name="csX17" fmla="*/ 776289 w 1034707"/>
                <a:gd name="csY17" fmla="*/ 2107096 h 3041449"/>
                <a:gd name="csX18" fmla="*/ 796168 w 1034707"/>
                <a:gd name="csY18" fmla="*/ 2186609 h 3041449"/>
                <a:gd name="csX19" fmla="*/ 835924 w 1034707"/>
                <a:gd name="csY19" fmla="*/ 2266122 h 3041449"/>
                <a:gd name="csX20" fmla="*/ 855803 w 1034707"/>
                <a:gd name="csY20" fmla="*/ 2325757 h 3041449"/>
                <a:gd name="csX21" fmla="*/ 875681 w 1034707"/>
                <a:gd name="csY21" fmla="*/ 2882348 h 3041449"/>
                <a:gd name="csX22" fmla="*/ 955194 w 1034707"/>
                <a:gd name="csY22" fmla="*/ 2981739 h 3041449"/>
                <a:gd name="csX23" fmla="*/ 1034707 w 1034707"/>
                <a:gd name="csY23" fmla="*/ 3041374 h 30414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1034707" h="3041449">
                  <a:moveTo>
                    <a:pt x="20916" y="0"/>
                  </a:moveTo>
                  <a:cubicBezTo>
                    <a:pt x="-3609" y="245243"/>
                    <a:pt x="-16826" y="228735"/>
                    <a:pt x="40794" y="516835"/>
                  </a:cubicBezTo>
                  <a:cubicBezTo>
                    <a:pt x="46605" y="545892"/>
                    <a:pt x="64845" y="571220"/>
                    <a:pt x="80550" y="596348"/>
                  </a:cubicBezTo>
                  <a:cubicBezTo>
                    <a:pt x="98109" y="624443"/>
                    <a:pt x="120928" y="648902"/>
                    <a:pt x="140185" y="675861"/>
                  </a:cubicBezTo>
                  <a:cubicBezTo>
                    <a:pt x="154071" y="695302"/>
                    <a:pt x="164394" y="717357"/>
                    <a:pt x="179942" y="735496"/>
                  </a:cubicBezTo>
                  <a:cubicBezTo>
                    <a:pt x="204336" y="763955"/>
                    <a:pt x="235062" y="786550"/>
                    <a:pt x="259455" y="815009"/>
                  </a:cubicBezTo>
                  <a:cubicBezTo>
                    <a:pt x="327818" y="894766"/>
                    <a:pt x="276760" y="849622"/>
                    <a:pt x="319089" y="934279"/>
                  </a:cubicBezTo>
                  <a:cubicBezTo>
                    <a:pt x="329773" y="955647"/>
                    <a:pt x="346184" y="973654"/>
                    <a:pt x="358846" y="993913"/>
                  </a:cubicBezTo>
                  <a:cubicBezTo>
                    <a:pt x="379323" y="1026677"/>
                    <a:pt x="399717" y="1059530"/>
                    <a:pt x="418481" y="1093305"/>
                  </a:cubicBezTo>
                  <a:cubicBezTo>
                    <a:pt x="502547" y="1244626"/>
                    <a:pt x="414689" y="1107497"/>
                    <a:pt x="497994" y="1232453"/>
                  </a:cubicBezTo>
                  <a:lnTo>
                    <a:pt x="557629" y="1411357"/>
                  </a:lnTo>
                  <a:cubicBezTo>
                    <a:pt x="564255" y="1431235"/>
                    <a:pt x="574062" y="1450324"/>
                    <a:pt x="577507" y="1470992"/>
                  </a:cubicBezTo>
                  <a:cubicBezTo>
                    <a:pt x="584133" y="1510748"/>
                    <a:pt x="589481" y="1550739"/>
                    <a:pt x="597385" y="1590261"/>
                  </a:cubicBezTo>
                  <a:cubicBezTo>
                    <a:pt x="618101" y="1693843"/>
                    <a:pt x="611878" y="1640987"/>
                    <a:pt x="637142" y="1729409"/>
                  </a:cubicBezTo>
                  <a:cubicBezTo>
                    <a:pt x="644647" y="1755678"/>
                    <a:pt x="646874" y="1783556"/>
                    <a:pt x="657020" y="1808922"/>
                  </a:cubicBezTo>
                  <a:cubicBezTo>
                    <a:pt x="673528" y="1850192"/>
                    <a:pt x="699559" y="1887162"/>
                    <a:pt x="716655" y="1928192"/>
                  </a:cubicBezTo>
                  <a:cubicBezTo>
                    <a:pt x="732773" y="1966875"/>
                    <a:pt x="743159" y="2007705"/>
                    <a:pt x="756411" y="2047461"/>
                  </a:cubicBezTo>
                  <a:cubicBezTo>
                    <a:pt x="763037" y="2067339"/>
                    <a:pt x="771207" y="2086768"/>
                    <a:pt x="776289" y="2107096"/>
                  </a:cubicBezTo>
                  <a:cubicBezTo>
                    <a:pt x="782915" y="2133600"/>
                    <a:pt x="786575" y="2161028"/>
                    <a:pt x="796168" y="2186609"/>
                  </a:cubicBezTo>
                  <a:cubicBezTo>
                    <a:pt x="806573" y="2214355"/>
                    <a:pt x="824251" y="2238885"/>
                    <a:pt x="835924" y="2266122"/>
                  </a:cubicBezTo>
                  <a:cubicBezTo>
                    <a:pt x="844178" y="2285381"/>
                    <a:pt x="849177" y="2305879"/>
                    <a:pt x="855803" y="2325757"/>
                  </a:cubicBezTo>
                  <a:cubicBezTo>
                    <a:pt x="862429" y="2511287"/>
                    <a:pt x="863729" y="2697085"/>
                    <a:pt x="875681" y="2882348"/>
                  </a:cubicBezTo>
                  <a:cubicBezTo>
                    <a:pt x="880502" y="2957071"/>
                    <a:pt x="903906" y="2938999"/>
                    <a:pt x="955194" y="2981739"/>
                  </a:cubicBezTo>
                  <a:cubicBezTo>
                    <a:pt x="1032379" y="3046059"/>
                    <a:pt x="983685" y="3041374"/>
                    <a:pt x="1034707" y="3041374"/>
                  </a:cubicBezTo>
                </a:path>
              </a:pathLst>
            </a:custGeom>
            <a:noFill/>
            <a:ln w="476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8" name="Forma libre 37">
              <a:extLst>
                <a:ext uri="{FF2B5EF4-FFF2-40B4-BE49-F238E27FC236}">
                  <a16:creationId xmlns:a16="http://schemas.microsoft.com/office/drawing/2014/main" id="{5E14D37F-832F-63EF-5E33-CEB35C93781F}"/>
                </a:ext>
              </a:extLst>
            </p:cNvPr>
            <p:cNvSpPr/>
            <p:nvPr/>
          </p:nvSpPr>
          <p:spPr>
            <a:xfrm>
              <a:off x="7553155" y="872457"/>
              <a:ext cx="4353923" cy="2573371"/>
            </a:xfrm>
            <a:custGeom>
              <a:avLst/>
              <a:gdLst>
                <a:gd name="csX0" fmla="*/ 0 w 5585791"/>
                <a:gd name="csY0" fmla="*/ 2546604 h 2573371"/>
                <a:gd name="csX1" fmla="*/ 1093304 w 5585791"/>
                <a:gd name="csY1" fmla="*/ 2546604 h 2573371"/>
                <a:gd name="csX2" fmla="*/ 1669774 w 5585791"/>
                <a:gd name="csY2" fmla="*/ 2447213 h 2573371"/>
                <a:gd name="csX3" fmla="*/ 2385391 w 5585791"/>
                <a:gd name="csY3" fmla="*/ 2208673 h 2573371"/>
                <a:gd name="csX4" fmla="*/ 2802835 w 5585791"/>
                <a:gd name="csY4" fmla="*/ 2029769 h 2573371"/>
                <a:gd name="csX5" fmla="*/ 2902226 w 5585791"/>
                <a:gd name="csY5" fmla="*/ 1990013 h 2573371"/>
                <a:gd name="csX6" fmla="*/ 3061252 w 5585791"/>
                <a:gd name="csY6" fmla="*/ 1950256 h 2573371"/>
                <a:gd name="csX7" fmla="*/ 3200400 w 5585791"/>
                <a:gd name="csY7" fmla="*/ 1910500 h 2573371"/>
                <a:gd name="csX8" fmla="*/ 3260035 w 5585791"/>
                <a:gd name="csY8" fmla="*/ 1850865 h 2573371"/>
                <a:gd name="csX9" fmla="*/ 3279913 w 5585791"/>
                <a:gd name="csY9" fmla="*/ 1771352 h 2573371"/>
                <a:gd name="csX10" fmla="*/ 3299791 w 5585791"/>
                <a:gd name="csY10" fmla="*/ 1015978 h 2573371"/>
                <a:gd name="csX11" fmla="*/ 3339548 w 5585791"/>
                <a:gd name="csY11" fmla="*/ 956343 h 2573371"/>
                <a:gd name="csX12" fmla="*/ 3419061 w 5585791"/>
                <a:gd name="csY12" fmla="*/ 856952 h 2573371"/>
                <a:gd name="csX13" fmla="*/ 3538330 w 5585791"/>
                <a:gd name="csY13" fmla="*/ 737682 h 2573371"/>
                <a:gd name="csX14" fmla="*/ 3637722 w 5585791"/>
                <a:gd name="csY14" fmla="*/ 618413 h 2573371"/>
                <a:gd name="csX15" fmla="*/ 3856383 w 5585791"/>
                <a:gd name="csY15" fmla="*/ 439508 h 2573371"/>
                <a:gd name="csX16" fmla="*/ 4154556 w 5585791"/>
                <a:gd name="csY16" fmla="*/ 240726 h 2573371"/>
                <a:gd name="csX17" fmla="*/ 4333461 w 5585791"/>
                <a:gd name="csY17" fmla="*/ 161213 h 2573371"/>
                <a:gd name="csX18" fmla="*/ 4393096 w 5585791"/>
                <a:gd name="csY18" fmla="*/ 121456 h 2573371"/>
                <a:gd name="csX19" fmla="*/ 4512365 w 5585791"/>
                <a:gd name="csY19" fmla="*/ 81700 h 2573371"/>
                <a:gd name="csX20" fmla="*/ 4631635 w 5585791"/>
                <a:gd name="csY20" fmla="*/ 61821 h 2573371"/>
                <a:gd name="csX21" fmla="*/ 4790661 w 5585791"/>
                <a:gd name="csY21" fmla="*/ 41943 h 2573371"/>
                <a:gd name="csX22" fmla="*/ 5068956 w 5585791"/>
                <a:gd name="csY22" fmla="*/ 2186 h 2573371"/>
                <a:gd name="csX23" fmla="*/ 5585791 w 5585791"/>
                <a:gd name="csY23" fmla="*/ 2186 h 25733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5585791" h="2573371">
                  <a:moveTo>
                    <a:pt x="0" y="2546604"/>
                  </a:moveTo>
                  <a:cubicBezTo>
                    <a:pt x="476812" y="2580661"/>
                    <a:pt x="397295" y="2583890"/>
                    <a:pt x="1093304" y="2546604"/>
                  </a:cubicBezTo>
                  <a:cubicBezTo>
                    <a:pt x="1230615" y="2539248"/>
                    <a:pt x="1534608" y="2485337"/>
                    <a:pt x="1669774" y="2447213"/>
                  </a:cubicBezTo>
                  <a:cubicBezTo>
                    <a:pt x="1694058" y="2440364"/>
                    <a:pt x="2246984" y="2269226"/>
                    <a:pt x="2385391" y="2208673"/>
                  </a:cubicBezTo>
                  <a:cubicBezTo>
                    <a:pt x="2736080" y="2055247"/>
                    <a:pt x="2596017" y="2112496"/>
                    <a:pt x="2802835" y="2029769"/>
                  </a:cubicBezTo>
                  <a:cubicBezTo>
                    <a:pt x="2835965" y="2016517"/>
                    <a:pt x="2867609" y="1998667"/>
                    <a:pt x="2902226" y="1990013"/>
                  </a:cubicBezTo>
                  <a:cubicBezTo>
                    <a:pt x="2955235" y="1976761"/>
                    <a:pt x="3009416" y="1967534"/>
                    <a:pt x="3061252" y="1950256"/>
                  </a:cubicBezTo>
                  <a:cubicBezTo>
                    <a:pt x="3146805" y="1921739"/>
                    <a:pt x="3100559" y="1935460"/>
                    <a:pt x="3200400" y="1910500"/>
                  </a:cubicBezTo>
                  <a:cubicBezTo>
                    <a:pt x="3220278" y="1890622"/>
                    <a:pt x="3246087" y="1875273"/>
                    <a:pt x="3260035" y="1850865"/>
                  </a:cubicBezTo>
                  <a:cubicBezTo>
                    <a:pt x="3273590" y="1827145"/>
                    <a:pt x="3278614" y="1798641"/>
                    <a:pt x="3279913" y="1771352"/>
                  </a:cubicBezTo>
                  <a:cubicBezTo>
                    <a:pt x="3291893" y="1519759"/>
                    <a:pt x="3281410" y="1267185"/>
                    <a:pt x="3299791" y="1015978"/>
                  </a:cubicBezTo>
                  <a:cubicBezTo>
                    <a:pt x="3301534" y="992151"/>
                    <a:pt x="3325213" y="975456"/>
                    <a:pt x="3339548" y="956343"/>
                  </a:cubicBezTo>
                  <a:cubicBezTo>
                    <a:pt x="3365005" y="922401"/>
                    <a:pt x="3390521" y="888346"/>
                    <a:pt x="3419061" y="856952"/>
                  </a:cubicBezTo>
                  <a:cubicBezTo>
                    <a:pt x="3456881" y="815349"/>
                    <a:pt x="3500338" y="779128"/>
                    <a:pt x="3538330" y="737682"/>
                  </a:cubicBezTo>
                  <a:cubicBezTo>
                    <a:pt x="3573300" y="699533"/>
                    <a:pt x="3602910" y="656706"/>
                    <a:pt x="3637722" y="618413"/>
                  </a:cubicBezTo>
                  <a:cubicBezTo>
                    <a:pt x="3760407" y="483460"/>
                    <a:pt x="3708829" y="546820"/>
                    <a:pt x="3856383" y="439508"/>
                  </a:cubicBezTo>
                  <a:cubicBezTo>
                    <a:pt x="3972705" y="354910"/>
                    <a:pt x="3998452" y="303168"/>
                    <a:pt x="4154556" y="240726"/>
                  </a:cubicBezTo>
                  <a:cubicBezTo>
                    <a:pt x="4225548" y="212329"/>
                    <a:pt x="4268465" y="198353"/>
                    <a:pt x="4333461" y="161213"/>
                  </a:cubicBezTo>
                  <a:cubicBezTo>
                    <a:pt x="4354204" y="149360"/>
                    <a:pt x="4371264" y="131159"/>
                    <a:pt x="4393096" y="121456"/>
                  </a:cubicBezTo>
                  <a:cubicBezTo>
                    <a:pt x="4431391" y="104436"/>
                    <a:pt x="4471028" y="88590"/>
                    <a:pt x="4512365" y="81700"/>
                  </a:cubicBezTo>
                  <a:cubicBezTo>
                    <a:pt x="4552122" y="75074"/>
                    <a:pt x="4591735" y="67521"/>
                    <a:pt x="4631635" y="61821"/>
                  </a:cubicBezTo>
                  <a:cubicBezTo>
                    <a:pt x="4684519" y="54266"/>
                    <a:pt x="4737861" y="50066"/>
                    <a:pt x="4790661" y="41943"/>
                  </a:cubicBezTo>
                  <a:cubicBezTo>
                    <a:pt x="4928347" y="20761"/>
                    <a:pt x="4892953" y="7215"/>
                    <a:pt x="5068956" y="2186"/>
                  </a:cubicBezTo>
                  <a:cubicBezTo>
                    <a:pt x="5241164" y="-2734"/>
                    <a:pt x="5413513" y="2186"/>
                    <a:pt x="5585791" y="2186"/>
                  </a:cubicBezTo>
                </a:path>
              </a:pathLst>
            </a:custGeom>
            <a:noFill/>
            <a:ln w="635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grpSp>
          <p:nvGrpSpPr>
            <p:cNvPr id="39" name="Grupo 38">
              <a:extLst>
                <a:ext uri="{FF2B5EF4-FFF2-40B4-BE49-F238E27FC236}">
                  <a16:creationId xmlns:a16="http://schemas.microsoft.com/office/drawing/2014/main" id="{FF5FADE3-6433-7CAF-C371-1851812338E6}"/>
                </a:ext>
              </a:extLst>
            </p:cNvPr>
            <p:cNvGrpSpPr/>
            <p:nvPr/>
          </p:nvGrpSpPr>
          <p:grpSpPr>
            <a:xfrm>
              <a:off x="6685724" y="2839833"/>
              <a:ext cx="2158470" cy="1178334"/>
              <a:chOff x="6310138" y="4287739"/>
              <a:chExt cx="2158470" cy="1178334"/>
            </a:xfrm>
          </p:grpSpPr>
          <p:pic>
            <p:nvPicPr>
              <p:cNvPr id="49" name="Imagen 48">
                <a:extLst>
                  <a:ext uri="{FF2B5EF4-FFF2-40B4-BE49-F238E27FC236}">
                    <a16:creationId xmlns:a16="http://schemas.microsoft.com/office/drawing/2014/main" id="{CA4942EC-BCDA-F44D-3766-BA633277BA31}"/>
                  </a:ext>
                </a:extLst>
              </p:cNvPr>
              <p:cNvPicPr>
                <a:picLocks noChangeAspect="1"/>
              </p:cNvPicPr>
              <p:nvPr/>
            </p:nvPicPr>
            <p:blipFill>
              <a:blip r:embed="rId4"/>
              <a:stretch>
                <a:fillRect/>
              </a:stretch>
            </p:blipFill>
            <p:spPr>
              <a:xfrm>
                <a:off x="7107328" y="4649305"/>
                <a:ext cx="1361280" cy="816768"/>
              </a:xfrm>
              <a:prstGeom prst="rect">
                <a:avLst/>
              </a:prstGeom>
            </p:spPr>
          </p:pic>
          <p:pic>
            <p:nvPicPr>
              <p:cNvPr id="50" name="Imagen 49">
                <a:extLst>
                  <a:ext uri="{FF2B5EF4-FFF2-40B4-BE49-F238E27FC236}">
                    <a16:creationId xmlns:a16="http://schemas.microsoft.com/office/drawing/2014/main" id="{589CB7E0-5360-87A5-7FCE-855F91B443F2}"/>
                  </a:ext>
                </a:extLst>
              </p:cNvPr>
              <p:cNvPicPr>
                <a:picLocks noChangeAspect="1"/>
              </p:cNvPicPr>
              <p:nvPr/>
            </p:nvPicPr>
            <p:blipFill>
              <a:blip r:embed="rId5"/>
              <a:stretch>
                <a:fillRect/>
              </a:stretch>
            </p:blipFill>
            <p:spPr>
              <a:xfrm>
                <a:off x="6631342" y="4439876"/>
                <a:ext cx="1361280" cy="816768"/>
              </a:xfrm>
              <a:prstGeom prst="rect">
                <a:avLst/>
              </a:prstGeom>
            </p:spPr>
          </p:pic>
          <p:pic>
            <p:nvPicPr>
              <p:cNvPr id="51" name="Imagen 50">
                <a:extLst>
                  <a:ext uri="{FF2B5EF4-FFF2-40B4-BE49-F238E27FC236}">
                    <a16:creationId xmlns:a16="http://schemas.microsoft.com/office/drawing/2014/main" id="{16AA6319-8F86-E51B-48AC-E77841B67BB6}"/>
                  </a:ext>
                </a:extLst>
              </p:cNvPr>
              <p:cNvPicPr>
                <a:picLocks noChangeAspect="1"/>
              </p:cNvPicPr>
              <p:nvPr/>
            </p:nvPicPr>
            <p:blipFill>
              <a:blip r:embed="rId3"/>
              <a:stretch>
                <a:fillRect/>
              </a:stretch>
            </p:blipFill>
            <p:spPr>
              <a:xfrm>
                <a:off x="6310138" y="4287739"/>
                <a:ext cx="1273175" cy="763905"/>
              </a:xfrm>
              <a:prstGeom prst="rect">
                <a:avLst/>
              </a:prstGeom>
            </p:spPr>
          </p:pic>
        </p:grpSp>
        <p:pic>
          <p:nvPicPr>
            <p:cNvPr id="40" name="Imagen 39">
              <a:extLst>
                <a:ext uri="{FF2B5EF4-FFF2-40B4-BE49-F238E27FC236}">
                  <a16:creationId xmlns:a16="http://schemas.microsoft.com/office/drawing/2014/main" id="{CEB9DE74-016A-0E9E-8993-57BF757818DE}"/>
                </a:ext>
              </a:extLst>
            </p:cNvPr>
            <p:cNvPicPr>
              <a:picLocks noChangeAspect="1"/>
            </p:cNvPicPr>
            <p:nvPr/>
          </p:nvPicPr>
          <p:blipFill>
            <a:blip r:embed="rId7"/>
            <a:stretch>
              <a:fillRect/>
            </a:stretch>
          </p:blipFill>
          <p:spPr>
            <a:xfrm>
              <a:off x="6326288" y="4958002"/>
              <a:ext cx="1361280" cy="816768"/>
            </a:xfrm>
            <a:prstGeom prst="rect">
              <a:avLst/>
            </a:prstGeom>
          </p:spPr>
        </p:pic>
        <p:pic>
          <p:nvPicPr>
            <p:cNvPr id="41" name="Imagen 40">
              <a:extLst>
                <a:ext uri="{FF2B5EF4-FFF2-40B4-BE49-F238E27FC236}">
                  <a16:creationId xmlns:a16="http://schemas.microsoft.com/office/drawing/2014/main" id="{89C92148-AA27-20DF-5329-BD6429D6A845}"/>
                </a:ext>
              </a:extLst>
            </p:cNvPr>
            <p:cNvPicPr>
              <a:picLocks noChangeAspect="1"/>
            </p:cNvPicPr>
            <p:nvPr/>
          </p:nvPicPr>
          <p:blipFill>
            <a:blip r:embed="rId10"/>
            <a:stretch>
              <a:fillRect/>
            </a:stretch>
          </p:blipFill>
          <p:spPr>
            <a:xfrm flipH="1">
              <a:off x="6003603" y="2405064"/>
              <a:ext cx="1471728" cy="1908726"/>
            </a:xfrm>
            <a:prstGeom prst="rect">
              <a:avLst/>
            </a:prstGeom>
          </p:spPr>
        </p:pic>
        <p:pic>
          <p:nvPicPr>
            <p:cNvPr id="42" name="Imagen 41">
              <a:extLst>
                <a:ext uri="{FF2B5EF4-FFF2-40B4-BE49-F238E27FC236}">
                  <a16:creationId xmlns:a16="http://schemas.microsoft.com/office/drawing/2014/main" id="{222235FA-D3DA-11B4-2FE6-770996A6ABB4}"/>
                </a:ext>
              </a:extLst>
            </p:cNvPr>
            <p:cNvPicPr>
              <a:picLocks noChangeAspect="1"/>
            </p:cNvPicPr>
            <p:nvPr/>
          </p:nvPicPr>
          <p:blipFill>
            <a:blip r:embed="rId11"/>
            <a:stretch>
              <a:fillRect/>
            </a:stretch>
          </p:blipFill>
          <p:spPr>
            <a:xfrm>
              <a:off x="2338716" y="1457372"/>
              <a:ext cx="1246656" cy="1855891"/>
            </a:xfrm>
            <a:prstGeom prst="rect">
              <a:avLst/>
            </a:prstGeom>
          </p:spPr>
        </p:pic>
        <p:pic>
          <p:nvPicPr>
            <p:cNvPr id="43" name="Imagen 42">
              <a:extLst>
                <a:ext uri="{FF2B5EF4-FFF2-40B4-BE49-F238E27FC236}">
                  <a16:creationId xmlns:a16="http://schemas.microsoft.com/office/drawing/2014/main" id="{78E20AE6-C5AC-C822-2325-08CA28ACA2F0}"/>
                </a:ext>
              </a:extLst>
            </p:cNvPr>
            <p:cNvPicPr>
              <a:picLocks noChangeAspect="1"/>
            </p:cNvPicPr>
            <p:nvPr/>
          </p:nvPicPr>
          <p:blipFill>
            <a:blip r:embed="rId12"/>
            <a:stretch>
              <a:fillRect/>
            </a:stretch>
          </p:blipFill>
          <p:spPr>
            <a:xfrm flipH="1">
              <a:off x="5044049" y="4688003"/>
              <a:ext cx="1615154" cy="1655924"/>
            </a:xfrm>
            <a:prstGeom prst="rect">
              <a:avLst/>
            </a:prstGeom>
          </p:spPr>
        </p:pic>
        <p:pic>
          <p:nvPicPr>
            <p:cNvPr id="44" name="Imagen 43">
              <a:extLst>
                <a:ext uri="{FF2B5EF4-FFF2-40B4-BE49-F238E27FC236}">
                  <a16:creationId xmlns:a16="http://schemas.microsoft.com/office/drawing/2014/main" id="{D0319510-029D-12F6-FD97-6FC892527826}"/>
                </a:ext>
              </a:extLst>
            </p:cNvPr>
            <p:cNvPicPr>
              <a:picLocks noChangeAspect="1"/>
            </p:cNvPicPr>
            <p:nvPr/>
          </p:nvPicPr>
          <p:blipFill>
            <a:blip r:embed="rId8"/>
            <a:stretch>
              <a:fillRect/>
            </a:stretch>
          </p:blipFill>
          <p:spPr>
            <a:xfrm>
              <a:off x="9049476" y="1113253"/>
              <a:ext cx="1361280" cy="816768"/>
            </a:xfrm>
            <a:prstGeom prst="rect">
              <a:avLst/>
            </a:prstGeom>
          </p:spPr>
        </p:pic>
        <p:sp>
          <p:nvSpPr>
            <p:cNvPr id="45" name="CuadroTexto 44">
              <a:extLst>
                <a:ext uri="{FF2B5EF4-FFF2-40B4-BE49-F238E27FC236}">
                  <a16:creationId xmlns:a16="http://schemas.microsoft.com/office/drawing/2014/main" id="{9C4C9AAC-B98D-D593-35A0-D7C651778956}"/>
                </a:ext>
              </a:extLst>
            </p:cNvPr>
            <p:cNvSpPr txBox="1"/>
            <p:nvPr/>
          </p:nvSpPr>
          <p:spPr>
            <a:xfrm>
              <a:off x="8586622" y="3500247"/>
              <a:ext cx="2680932" cy="1105604"/>
            </a:xfrm>
            <a:prstGeom prst="rect">
              <a:avLst/>
            </a:prstGeom>
            <a:noFill/>
          </p:spPr>
          <p:txBody>
            <a:bodyPr wrap="square" rtlCol="0">
              <a:spAutoFit/>
            </a:bodyPr>
            <a:lstStyle/>
            <a:p>
              <a:r>
                <a:rPr lang="es-ES_tradnl" sz="400" dirty="0"/>
                <a:t>T: Bloquear puente Alfa a contar 121900</a:t>
              </a:r>
            </a:p>
            <a:p>
              <a:r>
                <a:rPr lang="es-ES_tradnl" sz="400" b="1" dirty="0"/>
                <a:t>P: Negar cruce de fuerzas enemiga hacia rivera este</a:t>
              </a:r>
            </a:p>
          </p:txBody>
        </p:sp>
        <p:sp>
          <p:nvSpPr>
            <p:cNvPr id="46" name="CuadroTexto 45">
              <a:extLst>
                <a:ext uri="{FF2B5EF4-FFF2-40B4-BE49-F238E27FC236}">
                  <a16:creationId xmlns:a16="http://schemas.microsoft.com/office/drawing/2014/main" id="{5F562DBA-62A2-1628-5ECC-A1FA4249C86C}"/>
                </a:ext>
              </a:extLst>
            </p:cNvPr>
            <p:cNvSpPr txBox="1"/>
            <p:nvPr/>
          </p:nvSpPr>
          <p:spPr>
            <a:xfrm>
              <a:off x="587143" y="3690802"/>
              <a:ext cx="2404662" cy="1507643"/>
            </a:xfrm>
            <a:prstGeom prst="rect">
              <a:avLst/>
            </a:prstGeom>
            <a:noFill/>
          </p:spPr>
          <p:txBody>
            <a:bodyPr wrap="square" rtlCol="0">
              <a:spAutoFit/>
            </a:bodyPr>
            <a:lstStyle/>
            <a:p>
              <a:r>
                <a:rPr lang="es-ES_tradnl" sz="400" dirty="0"/>
                <a:t>T: Emboscar fuerzas enemigas al oeste de puente alfa a contar 121700</a:t>
              </a:r>
            </a:p>
            <a:p>
              <a:r>
                <a:rPr lang="es-ES_tradnl" sz="400" b="1" dirty="0"/>
                <a:t>P: Debilitar enemigo que intenten cruzar hacia rivera este </a:t>
              </a:r>
            </a:p>
          </p:txBody>
        </p:sp>
        <p:sp>
          <p:nvSpPr>
            <p:cNvPr id="47" name="CuadroTexto 46">
              <a:extLst>
                <a:ext uri="{FF2B5EF4-FFF2-40B4-BE49-F238E27FC236}">
                  <a16:creationId xmlns:a16="http://schemas.microsoft.com/office/drawing/2014/main" id="{966A693E-438F-36BF-0436-42D4C1011F01}"/>
                </a:ext>
              </a:extLst>
            </p:cNvPr>
            <p:cNvSpPr txBox="1"/>
            <p:nvPr/>
          </p:nvSpPr>
          <p:spPr>
            <a:xfrm>
              <a:off x="7553156" y="4958004"/>
              <a:ext cx="2404662" cy="1708661"/>
            </a:xfrm>
            <a:prstGeom prst="rect">
              <a:avLst/>
            </a:prstGeom>
            <a:noFill/>
          </p:spPr>
          <p:txBody>
            <a:bodyPr wrap="square" rtlCol="0">
              <a:spAutoFit/>
            </a:bodyPr>
            <a:lstStyle/>
            <a:p>
              <a:r>
                <a:rPr lang="es-ES_tradnl" sz="400" dirty="0"/>
                <a:t>T: Atacar por fuego fuerzas enemigas que crucen vía rio IVO puente alfa a contar 121900</a:t>
              </a:r>
            </a:p>
            <a:p>
              <a:r>
                <a:rPr lang="es-ES_tradnl" sz="400" b="1" dirty="0"/>
                <a:t>P: limitar cruce enemigo que no puedan ser contenidas por ME </a:t>
              </a:r>
            </a:p>
          </p:txBody>
        </p:sp>
        <p:sp>
          <p:nvSpPr>
            <p:cNvPr id="48" name="CuadroTexto 47">
              <a:extLst>
                <a:ext uri="{FF2B5EF4-FFF2-40B4-BE49-F238E27FC236}">
                  <a16:creationId xmlns:a16="http://schemas.microsoft.com/office/drawing/2014/main" id="{C8D1C7EB-8038-08B1-8D6F-4C7FB7F8531A}"/>
                </a:ext>
              </a:extLst>
            </p:cNvPr>
            <p:cNvSpPr txBox="1"/>
            <p:nvPr/>
          </p:nvSpPr>
          <p:spPr>
            <a:xfrm>
              <a:off x="10508683" y="1391530"/>
              <a:ext cx="1431037" cy="1708661"/>
            </a:xfrm>
            <a:prstGeom prst="rect">
              <a:avLst/>
            </a:prstGeom>
            <a:noFill/>
          </p:spPr>
          <p:txBody>
            <a:bodyPr wrap="square" rtlCol="0">
              <a:spAutoFit/>
            </a:bodyPr>
            <a:lstStyle/>
            <a:p>
              <a:r>
                <a:rPr lang="es-ES_tradnl" sz="400" dirty="0"/>
                <a:t>BPT ser empleado en apoyo a siguientes prioridades:</a:t>
              </a:r>
            </a:p>
            <a:p>
              <a:r>
                <a:rPr lang="es-ES_tradnl" sz="400" b="1" dirty="0"/>
                <a:t>ME </a:t>
              </a:r>
            </a:p>
            <a:p>
              <a:r>
                <a:rPr lang="es-ES_tradnl" sz="400" dirty="0"/>
                <a:t>SE2</a:t>
              </a:r>
            </a:p>
          </p:txBody>
        </p:sp>
      </p:grpSp>
    </p:spTree>
    <p:extLst>
      <p:ext uri="{BB962C8B-B14F-4D97-AF65-F5344CB8AC3E}">
        <p14:creationId xmlns:p14="http://schemas.microsoft.com/office/powerpoint/2010/main" val="657273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4CF576C-D0CF-1148-3831-B4464F530C6B}"/>
              </a:ext>
            </a:extLst>
          </p:cNvPr>
          <p:cNvSpPr>
            <a:spLocks noGrp="1"/>
          </p:cNvSpPr>
          <p:nvPr>
            <p:ph idx="1"/>
          </p:nvPr>
        </p:nvSpPr>
        <p:spPr>
          <a:xfrm>
            <a:off x="0" y="24440"/>
            <a:ext cx="4196938" cy="6809120"/>
          </a:xfrm>
          <a:ln>
            <a:solidFill>
              <a:schemeClr val="tx1"/>
            </a:solidFill>
          </a:ln>
        </p:spPr>
        <p:txBody>
          <a:bodyPr>
            <a:normAutofit/>
          </a:bodyPr>
          <a:lstStyle/>
          <a:p>
            <a:r>
              <a:rPr lang="es-ES_tradnl" sz="1400" b="1" dirty="0">
                <a:solidFill>
                  <a:srgbClr val="FF0000"/>
                </a:solidFill>
              </a:rPr>
              <a:t>Orientación:</a:t>
            </a:r>
          </a:p>
          <a:p>
            <a:pPr marL="0" indent="0">
              <a:buNone/>
            </a:pPr>
            <a:r>
              <a:rPr lang="es-ES_tradnl" sz="1400" dirty="0" err="1"/>
              <a:t>Bn</a:t>
            </a:r>
            <a:r>
              <a:rPr lang="es-ES_tradnl" sz="1400" dirty="0"/>
              <a:t> accionara simultáneamente sobre BN OBJ 1 y 2</a:t>
            </a:r>
          </a:p>
          <a:p>
            <a:pPr marL="0" indent="0">
              <a:buNone/>
            </a:pPr>
            <a:r>
              <a:rPr lang="es-ES_tradnl" sz="1400" dirty="0"/>
              <a:t>Coy 211 neutralizará OBJ 1 IVO 23-45 250600. OBJ 1=CO LOG ENY en la retaguardia AO //</a:t>
            </a:r>
            <a:r>
              <a:rPr lang="es-ES_tradnl" sz="1400" dirty="0" err="1"/>
              <a:t>Bn</a:t>
            </a:r>
            <a:r>
              <a:rPr lang="es-ES_tradnl" sz="1400" dirty="0"/>
              <a:t> HQ dispuso asignar 1 </a:t>
            </a:r>
            <a:r>
              <a:rPr lang="es-ES_tradnl" sz="1400" dirty="0" err="1"/>
              <a:t>Recon</a:t>
            </a:r>
            <a:r>
              <a:rPr lang="es-ES_tradnl" sz="1400" dirty="0"/>
              <a:t> </a:t>
            </a:r>
            <a:r>
              <a:rPr lang="es-ES_tradnl" sz="1400" dirty="0" err="1"/>
              <a:t>Team</a:t>
            </a:r>
            <a:r>
              <a:rPr lang="es-ES_tradnl" sz="1400" dirty="0"/>
              <a:t> en apoyo Coy 211. </a:t>
            </a:r>
          </a:p>
          <a:p>
            <a:pPr marL="0" indent="0">
              <a:buNone/>
            </a:pPr>
            <a:r>
              <a:rPr lang="es-ES_tradnl" sz="1400" b="1" dirty="0">
                <a:solidFill>
                  <a:srgbClr val="FF0000"/>
                </a:solidFill>
              </a:rPr>
              <a:t>M</a:t>
            </a:r>
            <a:r>
              <a:rPr lang="es-ES_tradnl" sz="1400" dirty="0"/>
              <a:t>isión: </a:t>
            </a:r>
          </a:p>
          <a:p>
            <a:pPr marL="0" indent="0">
              <a:buNone/>
            </a:pPr>
            <a:r>
              <a:rPr lang="es-ES_tradnl" sz="1400" dirty="0"/>
              <a:t>Ocupar OP IVO 23-45 NLT 240600 con el propósito de informar ubicación y </a:t>
            </a:r>
            <a:r>
              <a:rPr lang="es-ES_tradnl" sz="1400" dirty="0" err="1"/>
              <a:t>dispoción</a:t>
            </a:r>
            <a:r>
              <a:rPr lang="es-ES_tradnl" sz="1400" dirty="0"/>
              <a:t> fuerzas enemigas IVO OBJ 1.</a:t>
            </a:r>
          </a:p>
          <a:p>
            <a:pPr marL="0" indent="0">
              <a:buNone/>
            </a:pPr>
            <a:r>
              <a:rPr lang="es-ES_tradnl" sz="1400" b="1" dirty="0">
                <a:solidFill>
                  <a:srgbClr val="FF0000"/>
                </a:solidFill>
              </a:rPr>
              <a:t>E</a:t>
            </a:r>
            <a:r>
              <a:rPr lang="es-ES_tradnl" sz="1400" dirty="0"/>
              <a:t>nemigo: O: Coy LOG + PLT </a:t>
            </a:r>
            <a:r>
              <a:rPr lang="es-ES_tradnl" sz="1400" dirty="0" err="1"/>
              <a:t>Inf</a:t>
            </a:r>
            <a:r>
              <a:rPr lang="es-ES_tradnl" sz="1400" dirty="0"/>
              <a:t>// F: 120 // U: IVO 23-45// E: N/C// D: ADM+DEF // A: Apoyando fuerzas en vanguardia.</a:t>
            </a:r>
          </a:p>
          <a:p>
            <a:pPr marL="0" indent="0">
              <a:buNone/>
            </a:pPr>
            <a:r>
              <a:rPr lang="es-ES_tradnl" sz="1400" b="1" dirty="0">
                <a:solidFill>
                  <a:srgbClr val="FF0000"/>
                </a:solidFill>
              </a:rPr>
              <a:t>Terreno/Clima </a:t>
            </a:r>
            <a:r>
              <a:rPr lang="es-ES_tradnl" sz="1400" dirty="0"/>
              <a:t>: A: R-62// R-I// Caminos 2C// O: Buena (múltiples alturas) //P: Múltiples quebradas// O: S/O //  KT: C 145 – C235 // Conclusión: </a:t>
            </a:r>
            <a:r>
              <a:rPr lang="es-ES_tradnl" sz="1400" dirty="0" err="1"/>
              <a:t>fav</a:t>
            </a:r>
            <a:r>
              <a:rPr lang="es-ES_tradnl" sz="1400" dirty="0"/>
              <a:t> operación-</a:t>
            </a:r>
            <a:r>
              <a:rPr lang="es-ES_tradnl" sz="1400" dirty="0" err="1"/>
              <a:t>mov</a:t>
            </a:r>
            <a:r>
              <a:rPr lang="es-ES_tradnl" sz="1400" dirty="0"/>
              <a:t> nocturnos- PO altura. //</a:t>
            </a:r>
          </a:p>
          <a:p>
            <a:pPr marL="0" indent="0">
              <a:buNone/>
            </a:pPr>
            <a:r>
              <a:rPr lang="es-ES_tradnl" sz="1400" dirty="0"/>
              <a:t> C : vaguada costera// Favorece desplazamientos//Dificulta observación sobre OBJ ventana probable 0400-0800 </a:t>
            </a:r>
          </a:p>
          <a:p>
            <a:pPr marL="0" indent="0">
              <a:buNone/>
            </a:pPr>
            <a:r>
              <a:rPr lang="es-ES_tradnl" sz="1400" b="1" dirty="0">
                <a:solidFill>
                  <a:srgbClr val="FF0000"/>
                </a:solidFill>
              </a:rPr>
              <a:t>Tropas: </a:t>
            </a:r>
            <a:r>
              <a:rPr lang="es-ES_tradnl" sz="1400" dirty="0"/>
              <a:t>POF 105 </a:t>
            </a:r>
            <a:r>
              <a:rPr lang="es-ES_tradnl" sz="1400" dirty="0" err="1"/>
              <a:t>mm.</a:t>
            </a:r>
            <a:endParaRPr lang="es-ES_tradnl" sz="1400" dirty="0"/>
          </a:p>
          <a:p>
            <a:pPr marL="0" indent="0">
              <a:buNone/>
            </a:pPr>
            <a:endParaRPr lang="es-ES_tradnl" sz="1400" dirty="0"/>
          </a:p>
        </p:txBody>
      </p:sp>
      <p:sp>
        <p:nvSpPr>
          <p:cNvPr id="4" name="Marcador de contenido 2">
            <a:extLst>
              <a:ext uri="{FF2B5EF4-FFF2-40B4-BE49-F238E27FC236}">
                <a16:creationId xmlns:a16="http://schemas.microsoft.com/office/drawing/2014/main" id="{BBA546A8-ED37-2718-73A6-143E9B92480C}"/>
              </a:ext>
            </a:extLst>
          </p:cNvPr>
          <p:cNvSpPr txBox="1">
            <a:spLocks/>
          </p:cNvSpPr>
          <p:nvPr/>
        </p:nvSpPr>
        <p:spPr>
          <a:xfrm>
            <a:off x="4196938" y="24440"/>
            <a:ext cx="3443843" cy="2761623"/>
          </a:xfrm>
          <a:prstGeom prst="rect">
            <a:avLst/>
          </a:prstGeom>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400" b="1" dirty="0">
                <a:solidFill>
                  <a:srgbClr val="FF0000"/>
                </a:solidFill>
              </a:rPr>
              <a:t>Tiempo			</a:t>
            </a:r>
          </a:p>
          <a:p>
            <a:pPr marL="0" indent="0">
              <a:spcBef>
                <a:spcPts val="0"/>
              </a:spcBef>
              <a:buFont typeface="Arial" panose="020B0604020202020204" pitchFamily="34" charset="0"/>
              <a:buNone/>
            </a:pPr>
            <a:r>
              <a:rPr lang="es-ES_tradnl" sz="1400" dirty="0"/>
              <a:t>250300: COY ATK </a:t>
            </a:r>
          </a:p>
          <a:p>
            <a:pPr marL="0" indent="0">
              <a:spcBef>
                <a:spcPts val="0"/>
              </a:spcBef>
              <a:buFont typeface="Arial" panose="020B0604020202020204" pitchFamily="34" charset="0"/>
              <a:buNone/>
            </a:pPr>
            <a:r>
              <a:rPr lang="es-ES_tradnl" sz="1400" dirty="0"/>
              <a:t>250100: BPT </a:t>
            </a:r>
            <a:r>
              <a:rPr lang="es-ES_tradnl" sz="1400" dirty="0" err="1"/>
              <a:t>cond</a:t>
            </a:r>
            <a:r>
              <a:rPr lang="es-ES_tradnl" sz="1400" dirty="0"/>
              <a:t>. FA sobre OBJ 1</a:t>
            </a:r>
          </a:p>
          <a:p>
            <a:pPr marL="0" indent="0">
              <a:spcBef>
                <a:spcPts val="0"/>
              </a:spcBef>
              <a:buFont typeface="Arial" panose="020B0604020202020204" pitchFamily="34" charset="0"/>
              <a:buNone/>
            </a:pPr>
            <a:r>
              <a:rPr lang="es-ES_tradnl" sz="1400" dirty="0"/>
              <a:t>242100: </a:t>
            </a:r>
            <a:r>
              <a:rPr lang="es-ES_tradnl" sz="1400" dirty="0" err="1"/>
              <a:t>Recon</a:t>
            </a:r>
            <a:r>
              <a:rPr lang="es-ES_tradnl" sz="1400" dirty="0"/>
              <a:t> </a:t>
            </a:r>
            <a:r>
              <a:rPr lang="es-ES_tradnl" sz="1400" dirty="0" err="1"/>
              <a:t>report</a:t>
            </a:r>
            <a:r>
              <a:rPr lang="es-ES_tradnl" sz="1400" dirty="0"/>
              <a:t> 2</a:t>
            </a:r>
          </a:p>
          <a:p>
            <a:pPr marL="0" indent="0">
              <a:spcBef>
                <a:spcPts val="0"/>
              </a:spcBef>
              <a:buFont typeface="Arial" panose="020B0604020202020204" pitchFamily="34" charset="0"/>
              <a:buNone/>
            </a:pPr>
            <a:r>
              <a:rPr lang="es-ES_tradnl" sz="1400" dirty="0"/>
              <a:t>242000: Vigilancia (REDCON 1)</a:t>
            </a:r>
          </a:p>
          <a:p>
            <a:pPr marL="0" indent="0">
              <a:spcBef>
                <a:spcPts val="0"/>
              </a:spcBef>
              <a:buFont typeface="Arial" panose="020B0604020202020204" pitchFamily="34" charset="0"/>
              <a:buNone/>
            </a:pPr>
            <a:r>
              <a:rPr lang="es-ES_tradnl" sz="1400" dirty="0"/>
              <a:t>240800: Vigilancia (REDCON 2)</a:t>
            </a:r>
          </a:p>
          <a:p>
            <a:pPr marL="0" indent="0">
              <a:spcBef>
                <a:spcPts val="0"/>
              </a:spcBef>
              <a:buFont typeface="Arial" panose="020B0604020202020204" pitchFamily="34" charset="0"/>
              <a:buNone/>
            </a:pPr>
            <a:r>
              <a:rPr lang="es-ES_tradnl" sz="1400" dirty="0"/>
              <a:t>240700: Tc prueba/ </a:t>
            </a:r>
            <a:r>
              <a:rPr lang="es-ES_tradnl" sz="1400" dirty="0" err="1"/>
              <a:t>Recon</a:t>
            </a:r>
            <a:r>
              <a:rPr lang="es-ES_tradnl" sz="1400" dirty="0"/>
              <a:t> </a:t>
            </a:r>
            <a:r>
              <a:rPr lang="es-ES_tradnl" sz="1400" dirty="0" err="1"/>
              <a:t>report</a:t>
            </a:r>
            <a:r>
              <a:rPr lang="es-ES_tradnl" sz="1400" dirty="0"/>
              <a:t> 1</a:t>
            </a:r>
          </a:p>
          <a:p>
            <a:pPr marL="0" indent="0">
              <a:spcBef>
                <a:spcPts val="0"/>
              </a:spcBef>
              <a:buFont typeface="Arial" panose="020B0604020202020204" pitchFamily="34" charset="0"/>
              <a:buNone/>
            </a:pPr>
            <a:r>
              <a:rPr lang="es-ES_tradnl" sz="1400" dirty="0"/>
              <a:t>240600: OPT Ocupado</a:t>
            </a:r>
          </a:p>
          <a:p>
            <a:pPr marL="0" indent="0">
              <a:spcBef>
                <a:spcPts val="0"/>
              </a:spcBef>
              <a:buFont typeface="Arial" panose="020B0604020202020204" pitchFamily="34" charset="0"/>
              <a:buNone/>
            </a:pPr>
            <a:r>
              <a:rPr lang="es-ES_tradnl" sz="1400" dirty="0"/>
              <a:t>232200: Inicio desplazamiento</a:t>
            </a:r>
          </a:p>
          <a:p>
            <a:pPr marL="0" indent="0">
              <a:spcBef>
                <a:spcPts val="0"/>
              </a:spcBef>
              <a:buFont typeface="Arial" panose="020B0604020202020204" pitchFamily="34" charset="0"/>
              <a:buNone/>
            </a:pPr>
            <a:r>
              <a:rPr lang="es-ES_tradnl" sz="1400" dirty="0"/>
              <a:t>231900: Ensayo/Tc </a:t>
            </a:r>
            <a:r>
              <a:rPr lang="es-ES_tradnl" sz="1400" dirty="0" err="1"/>
              <a:t>check</a:t>
            </a:r>
            <a:endParaRPr lang="es-ES_tradnl" sz="1400" dirty="0"/>
          </a:p>
          <a:p>
            <a:pPr marL="0" indent="0">
              <a:spcBef>
                <a:spcPts val="0"/>
              </a:spcBef>
              <a:buFont typeface="Arial" panose="020B0604020202020204" pitchFamily="34" charset="0"/>
              <a:buNone/>
            </a:pPr>
            <a:r>
              <a:rPr lang="es-ES_tradnl" sz="1400" dirty="0"/>
              <a:t>231300: revista </a:t>
            </a:r>
          </a:p>
          <a:p>
            <a:pPr marL="0" indent="0">
              <a:spcBef>
                <a:spcPts val="0"/>
              </a:spcBef>
              <a:buFont typeface="Arial" panose="020B0604020202020204" pitchFamily="34" charset="0"/>
              <a:buNone/>
            </a:pPr>
            <a:r>
              <a:rPr lang="es-ES_tradnl" sz="1400" dirty="0"/>
              <a:t>231200: Emisión OPORD</a:t>
            </a:r>
          </a:p>
          <a:p>
            <a:pPr marL="0" indent="0">
              <a:spcBef>
                <a:spcPts val="0"/>
              </a:spcBef>
              <a:buFont typeface="Arial" panose="020B0604020202020204" pitchFamily="34" charset="0"/>
              <a:buNone/>
            </a:pPr>
            <a:r>
              <a:rPr lang="es-ES_tradnl" sz="1400" dirty="0"/>
              <a:t>230900: Coordinaciones Coy 211</a:t>
            </a:r>
          </a:p>
          <a:p>
            <a:pPr marL="0" indent="0">
              <a:spcBef>
                <a:spcPts val="0"/>
              </a:spcBef>
              <a:buFont typeface="Arial" panose="020B0604020202020204" pitchFamily="34" charset="0"/>
              <a:buNone/>
            </a:pPr>
            <a:r>
              <a:rPr lang="es-ES_tradnl" sz="1400" dirty="0"/>
              <a:t>230700: WARNORD 1</a:t>
            </a:r>
          </a:p>
          <a:p>
            <a:pPr marL="0" indent="0">
              <a:buFont typeface="Arial" panose="020B0604020202020204" pitchFamily="34" charset="0"/>
              <a:buNone/>
            </a:pPr>
            <a:endParaRPr lang="es-ES_tradnl" sz="1400" dirty="0"/>
          </a:p>
          <a:p>
            <a:pPr marL="0" indent="0">
              <a:buFont typeface="Arial" panose="020B0604020202020204" pitchFamily="34" charset="0"/>
              <a:buNone/>
            </a:pPr>
            <a:endParaRPr lang="es-ES_tradnl" sz="1400" dirty="0"/>
          </a:p>
        </p:txBody>
      </p:sp>
      <p:sp>
        <p:nvSpPr>
          <p:cNvPr id="5" name="Marcador de contenido 2">
            <a:extLst>
              <a:ext uri="{FF2B5EF4-FFF2-40B4-BE49-F238E27FC236}">
                <a16:creationId xmlns:a16="http://schemas.microsoft.com/office/drawing/2014/main" id="{3267DF79-62EA-C09D-2DD6-75AC5757A2DA}"/>
              </a:ext>
            </a:extLst>
          </p:cNvPr>
          <p:cNvSpPr txBox="1">
            <a:spLocks/>
          </p:cNvSpPr>
          <p:nvPr/>
        </p:nvSpPr>
        <p:spPr>
          <a:xfrm>
            <a:off x="7640781" y="0"/>
            <a:ext cx="4551219" cy="6858000"/>
          </a:xfrm>
          <a:prstGeom prst="rect">
            <a:avLst/>
          </a:prstGeom>
          <a:solidFill>
            <a:schemeClr val="bg1"/>
          </a:solidFill>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400" b="1" dirty="0">
                <a:solidFill>
                  <a:srgbClr val="FF0000"/>
                </a:solidFill>
              </a:rPr>
              <a:t>EMLCOA:</a:t>
            </a:r>
          </a:p>
          <a:p>
            <a:pPr marL="0" indent="0">
              <a:buFont typeface="Arial" panose="020B0604020202020204" pitchFamily="34" charset="0"/>
              <a:buNone/>
            </a:pPr>
            <a:r>
              <a:rPr lang="es-ES_tradnl" sz="1400" dirty="0"/>
              <a:t>Defender con hasta 1 PLT + CO LOG </a:t>
            </a:r>
          </a:p>
          <a:p>
            <a:pPr marL="0" indent="0">
              <a:buFont typeface="Arial" panose="020B0604020202020204" pitchFamily="34" charset="0"/>
              <a:buNone/>
            </a:pPr>
            <a:r>
              <a:rPr lang="es-ES_tradnl" sz="1400" b="1" dirty="0">
                <a:solidFill>
                  <a:srgbClr val="FF0000"/>
                </a:solidFill>
              </a:rPr>
              <a:t>COG:  </a:t>
            </a:r>
          </a:p>
          <a:p>
            <a:pPr marL="0" indent="0">
              <a:buFont typeface="Arial" panose="020B0604020202020204" pitchFamily="34" charset="0"/>
              <a:buNone/>
            </a:pPr>
            <a:r>
              <a:rPr lang="es-ES_tradnl" sz="1400" dirty="0"/>
              <a:t>1 PLT INF </a:t>
            </a:r>
          </a:p>
          <a:p>
            <a:pPr marL="0" indent="0">
              <a:buFont typeface="Arial" panose="020B0604020202020204" pitchFamily="34" charset="0"/>
              <a:buNone/>
            </a:pPr>
            <a:r>
              <a:rPr lang="es-ES_tradnl" sz="1400" b="1" dirty="0">
                <a:solidFill>
                  <a:srgbClr val="FF0000"/>
                </a:solidFill>
              </a:rPr>
              <a:t>VC:</a:t>
            </a:r>
          </a:p>
          <a:p>
            <a:pPr marL="0" indent="0">
              <a:buFont typeface="Arial" panose="020B0604020202020204" pitchFamily="34" charset="0"/>
              <a:buNone/>
            </a:pPr>
            <a:r>
              <a:rPr lang="es-ES_tradnl" sz="1400" dirty="0"/>
              <a:t>Escalón de seguridad disminuido </a:t>
            </a:r>
          </a:p>
          <a:p>
            <a:pPr marL="0" indent="0">
              <a:buFont typeface="Arial" panose="020B0604020202020204" pitchFamily="34" charset="0"/>
              <a:buNone/>
            </a:pPr>
            <a:r>
              <a:rPr lang="es-ES_tradnl" sz="1400" dirty="0"/>
              <a:t>Terreno amplio Vs magnitud de fuerza</a:t>
            </a:r>
          </a:p>
          <a:p>
            <a:pPr marL="0" indent="0">
              <a:buFont typeface="Arial" panose="020B0604020202020204" pitchFamily="34" charset="0"/>
              <a:buNone/>
            </a:pPr>
            <a:r>
              <a:rPr lang="es-ES_tradnl" sz="1400" dirty="0"/>
              <a:t>Unidad log alta emisión de olor y ruido </a:t>
            </a:r>
          </a:p>
          <a:p>
            <a:pPr marL="0" indent="0">
              <a:buFont typeface="Arial" panose="020B0604020202020204" pitchFamily="34" charset="0"/>
              <a:buNone/>
            </a:pPr>
            <a:r>
              <a:rPr lang="es-ES_tradnl" sz="1400" b="1" dirty="0">
                <a:solidFill>
                  <a:srgbClr val="FF0000"/>
                </a:solidFill>
              </a:rPr>
              <a:t>Plan de explotación:</a:t>
            </a:r>
          </a:p>
          <a:p>
            <a:pPr marL="0" indent="0">
              <a:buFont typeface="Arial" panose="020B0604020202020204" pitchFamily="34" charset="0"/>
              <a:buNone/>
            </a:pPr>
            <a:r>
              <a:rPr lang="es-ES_tradnl" sz="1400" dirty="0"/>
              <a:t>Movimientos nocturnos + Establecimiento OP en altura fuera alcance escalón de seguridad + aprovechando emisión de luz unidad log.</a:t>
            </a:r>
          </a:p>
          <a:p>
            <a:pPr marL="0" indent="0">
              <a:buFont typeface="Arial" panose="020B0604020202020204" pitchFamily="34" charset="0"/>
              <a:buNone/>
            </a:pPr>
            <a:r>
              <a:rPr lang="es-ES_tradnl" sz="1400" dirty="0"/>
              <a:t>SOM:</a:t>
            </a:r>
          </a:p>
          <a:p>
            <a:pPr marL="0" indent="0">
              <a:buFont typeface="Arial" panose="020B0604020202020204" pitchFamily="34" charset="0"/>
              <a:buNone/>
            </a:pPr>
            <a:r>
              <a:rPr lang="es-ES_tradnl" sz="1400" dirty="0" err="1"/>
              <a:t>Recon</a:t>
            </a:r>
            <a:r>
              <a:rPr lang="es-ES_tradnl" sz="1400" dirty="0"/>
              <a:t> dividido en 2 elementos// 1equipo observación// 1 equipo seguridad . Operación dividida en 3 fases: </a:t>
            </a:r>
          </a:p>
          <a:p>
            <a:pPr marL="0" indent="0">
              <a:buFont typeface="Arial" panose="020B0604020202020204" pitchFamily="34" charset="0"/>
              <a:buNone/>
            </a:pPr>
            <a:r>
              <a:rPr lang="es-ES_tradnl" sz="1400" b="1" dirty="0"/>
              <a:t>Fase 1 Aproximación: </a:t>
            </a:r>
            <a:r>
              <a:rPr lang="es-ES_tradnl" sz="1400" dirty="0"/>
              <a:t>Inicia con desplazamiento, termina con ocupación puesto de observación. Eventos críticos: Cruce R-23// </a:t>
            </a:r>
            <a:r>
              <a:rPr lang="es-ES_tradnl" sz="1400" dirty="0" err="1"/>
              <a:t>Recon</a:t>
            </a:r>
            <a:r>
              <a:rPr lang="es-ES_tradnl" sz="1400" dirty="0"/>
              <a:t> puesto de observación// </a:t>
            </a:r>
            <a:r>
              <a:rPr lang="es-ES_tradnl" sz="1400" dirty="0" err="1"/>
              <a:t>Est</a:t>
            </a:r>
            <a:r>
              <a:rPr lang="es-ES_tradnl" sz="1400" dirty="0"/>
              <a:t>. Seguridad IVO OP// ocupación OP.</a:t>
            </a:r>
          </a:p>
          <a:p>
            <a:pPr marL="0" indent="0">
              <a:buFont typeface="Arial" panose="020B0604020202020204" pitchFamily="34" charset="0"/>
              <a:buNone/>
            </a:pPr>
            <a:r>
              <a:rPr lang="es-ES_tradnl" sz="1400" b="1" dirty="0"/>
              <a:t>Fase 2 Observación: </a:t>
            </a:r>
            <a:r>
              <a:rPr lang="es-ES_tradnl" sz="1400" dirty="0"/>
              <a:t>Inicia con puesto de observación </a:t>
            </a:r>
            <a:r>
              <a:rPr lang="es-ES_tradnl" sz="1400" dirty="0" err="1"/>
              <a:t>est</a:t>
            </a:r>
            <a:r>
              <a:rPr lang="es-ES_tradnl" sz="1400" dirty="0"/>
              <a:t> y finaliza con solicitud de fuego sobre posiciones observadas. Eventos críticos: </a:t>
            </a:r>
            <a:r>
              <a:rPr lang="es-ES_tradnl" sz="1400" dirty="0" err="1"/>
              <a:t>Recon</a:t>
            </a:r>
            <a:r>
              <a:rPr lang="es-ES_tradnl" sz="1400" dirty="0"/>
              <a:t> </a:t>
            </a:r>
            <a:r>
              <a:rPr lang="es-ES_tradnl" sz="1400" dirty="0" err="1"/>
              <a:t>report</a:t>
            </a:r>
            <a:r>
              <a:rPr lang="es-ES_tradnl" sz="1400" dirty="0"/>
              <a:t> 1// </a:t>
            </a:r>
            <a:r>
              <a:rPr lang="es-ES_tradnl" sz="1400" dirty="0" err="1"/>
              <a:t>recon</a:t>
            </a:r>
            <a:r>
              <a:rPr lang="es-ES_tradnl" sz="1400" dirty="0"/>
              <a:t> </a:t>
            </a:r>
            <a:r>
              <a:rPr lang="es-ES_tradnl" sz="1400" dirty="0" err="1"/>
              <a:t>report</a:t>
            </a:r>
            <a:r>
              <a:rPr lang="es-ES_tradnl" sz="1400" dirty="0"/>
              <a:t> 2// FR. </a:t>
            </a:r>
          </a:p>
          <a:p>
            <a:pPr marL="0" indent="0">
              <a:buFont typeface="Arial" panose="020B0604020202020204" pitchFamily="34" charset="0"/>
              <a:buNone/>
            </a:pPr>
            <a:r>
              <a:rPr lang="es-ES_tradnl" sz="1200" b="1" dirty="0"/>
              <a:t>Fase 3 Repliegue: </a:t>
            </a:r>
            <a:r>
              <a:rPr lang="es-ES_tradnl" sz="1200" dirty="0"/>
              <a:t>Inicia con FR y termina con unidad en Base A. Eventos críticos: BPT conducir FA sobre unidades refuerzo enemigo// abandono puesto de OB// repliegue Base A.</a:t>
            </a:r>
          </a:p>
        </p:txBody>
      </p:sp>
      <p:sp>
        <p:nvSpPr>
          <p:cNvPr id="9" name="CuadroTexto 8">
            <a:extLst>
              <a:ext uri="{FF2B5EF4-FFF2-40B4-BE49-F238E27FC236}">
                <a16:creationId xmlns:a16="http://schemas.microsoft.com/office/drawing/2014/main" id="{2347495D-0576-BCBF-C6E3-7B5F22C30216}"/>
              </a:ext>
            </a:extLst>
          </p:cNvPr>
          <p:cNvSpPr txBox="1"/>
          <p:nvPr/>
        </p:nvSpPr>
        <p:spPr>
          <a:xfrm>
            <a:off x="4196937" y="2782888"/>
            <a:ext cx="3443844" cy="2289175"/>
          </a:xfrm>
          <a:prstGeom prst="rect">
            <a:avLst/>
          </a:prstGeom>
          <a:ln>
            <a:solidFill>
              <a:schemeClr val="tx1"/>
            </a:solidFill>
          </a:ln>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1000" b="1">
                <a:solidFill>
                  <a:srgbClr val="FF0000"/>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sz="1400" dirty="0"/>
              <a:t>Espacio:</a:t>
            </a:r>
          </a:p>
          <a:p>
            <a:pPr>
              <a:spcBef>
                <a:spcPts val="0"/>
              </a:spcBef>
            </a:pPr>
            <a:r>
              <a:rPr lang="es-ES_tradnl" sz="1400" b="0" dirty="0">
                <a:solidFill>
                  <a:schemeClr val="tx1"/>
                </a:solidFill>
              </a:rPr>
              <a:t>AO COY 211/</a:t>
            </a:r>
            <a:r>
              <a:rPr lang="es-ES_tradnl" sz="1400" b="0" dirty="0" err="1">
                <a:solidFill>
                  <a:schemeClr val="tx1"/>
                </a:solidFill>
              </a:rPr>
              <a:t>Recon</a:t>
            </a:r>
            <a:r>
              <a:rPr lang="es-ES_tradnl" sz="1400" b="0" dirty="0">
                <a:solidFill>
                  <a:schemeClr val="tx1"/>
                </a:solidFill>
              </a:rPr>
              <a:t> : 23-09/89-67/76-98/24-86</a:t>
            </a:r>
          </a:p>
          <a:p>
            <a:pPr>
              <a:spcBef>
                <a:spcPts val="0"/>
              </a:spcBef>
            </a:pPr>
            <a:r>
              <a:rPr lang="es-ES_tradnl" sz="1400" b="0" dirty="0">
                <a:solidFill>
                  <a:schemeClr val="tx1"/>
                </a:solidFill>
              </a:rPr>
              <a:t>LOG:</a:t>
            </a:r>
          </a:p>
          <a:p>
            <a:pPr>
              <a:spcBef>
                <a:spcPts val="0"/>
              </a:spcBef>
            </a:pPr>
            <a:r>
              <a:rPr lang="es-ES_tradnl" sz="1400" b="0" dirty="0">
                <a:solidFill>
                  <a:schemeClr val="tx1"/>
                </a:solidFill>
              </a:rPr>
              <a:t>EFL AB: CI: 3X DOS  /CV 2 </a:t>
            </a:r>
            <a:r>
              <a:rPr lang="es-ES_tradnl" sz="1400" b="0" dirty="0" err="1">
                <a:solidFill>
                  <a:schemeClr val="tx1"/>
                </a:solidFill>
              </a:rPr>
              <a:t>DOTx</a:t>
            </a:r>
            <a:r>
              <a:rPr lang="es-ES_tradnl" sz="1400" b="0" dirty="0">
                <a:solidFill>
                  <a:schemeClr val="tx1"/>
                </a:solidFill>
              </a:rPr>
              <a:t> arma/2 </a:t>
            </a:r>
            <a:r>
              <a:rPr lang="es-ES_tradnl" sz="1400" b="0" dirty="0" err="1">
                <a:solidFill>
                  <a:schemeClr val="tx1"/>
                </a:solidFill>
              </a:rPr>
              <a:t>BTYs</a:t>
            </a:r>
            <a:r>
              <a:rPr lang="es-ES_tradnl" sz="1400" b="0" dirty="0">
                <a:solidFill>
                  <a:schemeClr val="tx1"/>
                </a:solidFill>
              </a:rPr>
              <a:t> x equipo TC</a:t>
            </a:r>
          </a:p>
          <a:p>
            <a:pPr>
              <a:spcBef>
                <a:spcPts val="0"/>
              </a:spcBef>
            </a:pPr>
            <a:r>
              <a:rPr lang="es-ES_tradnl" sz="1400" b="0" dirty="0">
                <a:solidFill>
                  <a:schemeClr val="tx1"/>
                </a:solidFill>
              </a:rPr>
              <a:t>EFL SN: ROLE 1 (auto) - ROLE 2: BASE Alfa VIA MEDEVAC HH-32</a:t>
            </a:r>
          </a:p>
          <a:p>
            <a:pPr>
              <a:spcBef>
                <a:spcPts val="0"/>
              </a:spcBef>
            </a:pPr>
            <a:r>
              <a:rPr lang="es-ES_tradnl" sz="1400" b="0" dirty="0">
                <a:solidFill>
                  <a:schemeClr val="tx1"/>
                </a:solidFill>
              </a:rPr>
              <a:t>EFL transporte: TBD (1xVUMI probable)</a:t>
            </a:r>
          </a:p>
          <a:p>
            <a:endParaRPr lang="es-ES_tradnl" sz="1400" dirty="0"/>
          </a:p>
        </p:txBody>
      </p:sp>
    </p:spTree>
    <p:extLst>
      <p:ext uri="{BB962C8B-B14F-4D97-AF65-F5344CB8AC3E}">
        <p14:creationId xmlns:p14="http://schemas.microsoft.com/office/powerpoint/2010/main" val="23509731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2D45EE4-C4F0-4F72-B1C6-39F596D13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8C459BAD-4279-4A9D-B0C5-662C5F5ED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3203463" y="-2060461"/>
            <a:ext cx="5649003" cy="10651671"/>
          </a:xfrm>
          <a:custGeom>
            <a:avLst/>
            <a:gdLst>
              <a:gd name="csX0" fmla="*/ 0 w 5649003"/>
              <a:gd name="csY0" fmla="*/ 5325836 h 10651671"/>
              <a:gd name="csX1" fmla="*/ 2824502 w 5649003"/>
              <a:gd name="csY1" fmla="*/ 0 h 10651671"/>
              <a:gd name="csX2" fmla="*/ 5649004 w 5649003"/>
              <a:gd name="csY2" fmla="*/ 5325836 h 10651671"/>
              <a:gd name="csX3" fmla="*/ 2824502 w 5649003"/>
              <a:gd name="csY3" fmla="*/ 10651672 h 10651671"/>
              <a:gd name="csX4" fmla="*/ 0 w 5649003"/>
              <a:gd name="csY4" fmla="*/ 5325836 h 10651671"/>
            </a:gdLst>
            <a:ahLst/>
            <a:cxnLst>
              <a:cxn ang="0">
                <a:pos x="csX0" y="csY0"/>
              </a:cxn>
              <a:cxn ang="0">
                <a:pos x="csX1" y="csY1"/>
              </a:cxn>
              <a:cxn ang="0">
                <a:pos x="csX2" y="csY2"/>
              </a:cxn>
              <a:cxn ang="0">
                <a:pos x="csX3" y="csY3"/>
              </a:cxn>
              <a:cxn ang="0">
                <a:pos x="csX4" y="csY4"/>
              </a:cxn>
            </a:cxnLst>
            <a:rect l="l" t="t" r="r" b="b"/>
            <a:pathLst>
              <a:path w="5649003" h="10651671" fill="none" extrusionOk="0">
                <a:moveTo>
                  <a:pt x="0" y="5325836"/>
                </a:moveTo>
                <a:cubicBezTo>
                  <a:pt x="186946" y="2320485"/>
                  <a:pt x="1438121" y="-52385"/>
                  <a:pt x="2824502" y="0"/>
                </a:cubicBezTo>
                <a:cubicBezTo>
                  <a:pt x="4703838" y="-43168"/>
                  <a:pt x="5583840" y="2369660"/>
                  <a:pt x="5649004" y="5325836"/>
                </a:cubicBezTo>
                <a:cubicBezTo>
                  <a:pt x="5518761" y="8289338"/>
                  <a:pt x="4285196" y="10894014"/>
                  <a:pt x="2824502" y="10651672"/>
                </a:cubicBezTo>
                <a:cubicBezTo>
                  <a:pt x="1536945" y="11016699"/>
                  <a:pt x="142947" y="8418643"/>
                  <a:pt x="0" y="5325836"/>
                </a:cubicBezTo>
                <a:close/>
              </a:path>
              <a:path w="5649003" h="10651671" stroke="0" extrusionOk="0">
                <a:moveTo>
                  <a:pt x="0" y="5325836"/>
                </a:moveTo>
                <a:cubicBezTo>
                  <a:pt x="-54350" y="2332108"/>
                  <a:pt x="1351726" y="167869"/>
                  <a:pt x="2824502" y="0"/>
                </a:cubicBezTo>
                <a:cubicBezTo>
                  <a:pt x="4182679" y="-143942"/>
                  <a:pt x="5672665" y="2549517"/>
                  <a:pt x="5649004" y="5325836"/>
                </a:cubicBezTo>
                <a:cubicBezTo>
                  <a:pt x="5518596" y="8280244"/>
                  <a:pt x="4081190" y="10622204"/>
                  <a:pt x="2824502" y="10651672"/>
                </a:cubicBezTo>
                <a:cubicBezTo>
                  <a:pt x="1216708" y="10537144"/>
                  <a:pt x="-100850" y="8264979"/>
                  <a:pt x="0" y="5325836"/>
                </a:cubicBezTo>
                <a:close/>
              </a:path>
            </a:pathLst>
          </a:custGeom>
          <a:solidFill>
            <a:schemeClr val="accent2"/>
          </a:solidFill>
          <a:ln w="57150">
            <a:solidFill>
              <a:schemeClr val="accent2"/>
            </a:solidFill>
            <a:extLst>
              <a:ext uri="{C807C97D-BFC1-408E-A445-0C87EB9F89A2}">
                <ask:lineSketchStyleProps xmlns:ask="http://schemas.microsoft.com/office/drawing/2018/sketchyshapes" sd="63743190">
                  <a:prstGeom prst="ellips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p:cNvSpPr>
            <a:spLocks noGrp="1"/>
          </p:cNvSpPr>
          <p:nvPr>
            <p:ph type="title"/>
          </p:nvPr>
        </p:nvSpPr>
        <p:spPr>
          <a:xfrm>
            <a:off x="2066544" y="1911096"/>
            <a:ext cx="8055864" cy="2076651"/>
          </a:xfrm>
        </p:spPr>
        <p:txBody>
          <a:bodyPr vert="horz" lIns="91440" tIns="45720" rIns="91440" bIns="45720" rtlCol="0" anchor="b">
            <a:normAutofit/>
          </a:bodyPr>
          <a:lstStyle/>
          <a:p>
            <a:pPr algn="ctr"/>
            <a:r>
              <a:rPr lang="en-US" sz="6600" kern="1200">
                <a:solidFill>
                  <a:srgbClr val="FFFFFF"/>
                </a:solidFill>
                <a:latin typeface="+mj-lt"/>
                <a:ea typeface="+mj-ea"/>
                <a:cs typeface="+mj-cs"/>
              </a:rPr>
              <a:t>EJERCICIO </a:t>
            </a:r>
          </a:p>
        </p:txBody>
      </p:sp>
      <p:sp>
        <p:nvSpPr>
          <p:cNvPr id="11" name="sketch line">
            <a:extLst>
              <a:ext uri="{FF2B5EF4-FFF2-40B4-BE49-F238E27FC236}">
                <a16:creationId xmlns:a16="http://schemas.microsoft.com/office/drawing/2014/main" id="{0953BC39-9D68-40BE-BF3C-5C4EB782AF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89941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4942" y="2819117"/>
            <a:ext cx="700295" cy="420177"/>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24366" y="3043443"/>
            <a:ext cx="1243634" cy="746181"/>
          </a:xfrm>
          <a:prstGeom prst="rect">
            <a:avLst/>
          </a:prstGeom>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11008" y="3331632"/>
            <a:ext cx="1055687" cy="633412"/>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237" y="3680070"/>
            <a:ext cx="1217129" cy="730277"/>
          </a:xfrm>
          <a:prstGeom prst="rect">
            <a:avLst/>
          </a:prstGeom>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237" y="2150828"/>
            <a:ext cx="1217129" cy="730277"/>
          </a:xfrm>
          <a:prstGeom prst="rect">
            <a:avLst/>
          </a:prstGeom>
        </p:spPr>
      </p:pic>
      <p:cxnSp>
        <p:nvCxnSpPr>
          <p:cNvPr id="11" name="Conector recto 10"/>
          <p:cNvCxnSpPr/>
          <p:nvPr/>
        </p:nvCxnSpPr>
        <p:spPr>
          <a:xfrm>
            <a:off x="8969651" y="6427305"/>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CuadroTexto 11"/>
          <p:cNvSpPr txBox="1"/>
          <p:nvPr/>
        </p:nvSpPr>
        <p:spPr>
          <a:xfrm>
            <a:off x="9451906" y="6009862"/>
            <a:ext cx="643125" cy="369332"/>
          </a:xfrm>
          <a:prstGeom prst="rect">
            <a:avLst/>
          </a:prstGeom>
          <a:solidFill>
            <a:schemeClr val="bg1"/>
          </a:solidFill>
        </p:spPr>
        <p:txBody>
          <a:bodyPr wrap="none" rtlCol="0">
            <a:spAutoFit/>
          </a:bodyPr>
          <a:lstStyle/>
          <a:p>
            <a:r>
              <a:rPr lang="es-MX" dirty="0"/>
              <a:t>5 km</a:t>
            </a:r>
            <a:endParaRPr lang="en-US" dirty="0"/>
          </a:p>
        </p:txBody>
      </p:sp>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53881" y="1702143"/>
            <a:ext cx="1157128" cy="694277"/>
          </a:xfrm>
          <a:prstGeom prst="rect">
            <a:avLst/>
          </a:prstGeom>
        </p:spPr>
      </p:pic>
    </p:spTree>
    <p:extLst>
      <p:ext uri="{BB962C8B-B14F-4D97-AF65-F5344CB8AC3E}">
        <p14:creationId xmlns:p14="http://schemas.microsoft.com/office/powerpoint/2010/main" val="30691712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60DB3-069F-1DDB-ED1D-62B7EE9090BC}"/>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DB70B0CD-9910-4B5F-C81D-8E5ED5887EF3}"/>
              </a:ext>
            </a:extLst>
          </p:cNvPr>
          <p:cNvSpPr>
            <a:spLocks noGrp="1"/>
          </p:cNvSpPr>
          <p:nvPr>
            <p:ph idx="1"/>
          </p:nvPr>
        </p:nvSpPr>
        <p:spPr>
          <a:xfrm>
            <a:off x="0" y="24440"/>
            <a:ext cx="4196938" cy="6809120"/>
          </a:xfrm>
          <a:ln>
            <a:solidFill>
              <a:schemeClr val="tx1"/>
            </a:solidFill>
          </a:ln>
        </p:spPr>
        <p:txBody>
          <a:bodyPr>
            <a:normAutofit/>
          </a:bodyPr>
          <a:lstStyle/>
          <a:p>
            <a:pPr marL="0" indent="0">
              <a:buNone/>
            </a:pPr>
            <a:r>
              <a:rPr lang="es-ES_tradnl" sz="1000" b="1" dirty="0">
                <a:solidFill>
                  <a:srgbClr val="FF0000"/>
                </a:solidFill>
              </a:rPr>
              <a:t>Orientación:</a:t>
            </a:r>
          </a:p>
          <a:p>
            <a:pPr algn="just">
              <a:buFont typeface="+mj-lt"/>
              <a:buAutoNum type="arabicPeriod"/>
            </a:pPr>
            <a:r>
              <a:rPr lang="en-US" sz="1000" dirty="0" err="1"/>
              <a:t>Unidades</a:t>
            </a:r>
            <a:r>
              <a:rPr lang="en-US" sz="1000" dirty="0"/>
              <a:t> de </a:t>
            </a:r>
            <a:r>
              <a:rPr lang="en-US" sz="1000" dirty="0" err="1"/>
              <a:t>reconocimiento</a:t>
            </a:r>
            <a:r>
              <a:rPr lang="en-US" sz="1000" dirty="0"/>
              <a:t> </a:t>
            </a:r>
            <a:r>
              <a:rPr lang="en-US" sz="1000" dirty="0" err="1"/>
              <a:t>han</a:t>
            </a:r>
            <a:r>
              <a:rPr lang="en-US" sz="1000" dirty="0"/>
              <a:t> </a:t>
            </a:r>
            <a:r>
              <a:rPr lang="en-US" sz="1000" dirty="0" err="1"/>
              <a:t>detectado</a:t>
            </a:r>
            <a:r>
              <a:rPr lang="en-US" sz="1000" dirty="0"/>
              <a:t> </a:t>
            </a:r>
            <a:r>
              <a:rPr lang="en-US" sz="1000" dirty="0" err="1"/>
              <a:t>puesto</a:t>
            </a:r>
            <a:r>
              <a:rPr lang="en-US" sz="1000" dirty="0"/>
              <a:t> de </a:t>
            </a:r>
            <a:r>
              <a:rPr lang="en-US" sz="1000" dirty="0" err="1"/>
              <a:t>mando</a:t>
            </a:r>
            <a:r>
              <a:rPr lang="en-US" sz="1000" dirty="0"/>
              <a:t> y </a:t>
            </a:r>
            <a:r>
              <a:rPr lang="en-US" sz="1000" dirty="0" err="1"/>
              <a:t>unidad</a:t>
            </a:r>
            <a:r>
              <a:rPr lang="en-US" sz="1000" dirty="0"/>
              <a:t> </a:t>
            </a:r>
            <a:r>
              <a:rPr lang="en-US" sz="1000" dirty="0" err="1"/>
              <a:t>logística</a:t>
            </a:r>
            <a:r>
              <a:rPr lang="en-US" sz="1000" dirty="0"/>
              <a:t>  de la </a:t>
            </a:r>
            <a:r>
              <a:rPr lang="en-US" sz="1000" dirty="0" err="1"/>
              <a:t>división</a:t>
            </a:r>
            <a:r>
              <a:rPr lang="en-US" sz="1000" dirty="0"/>
              <a:t> </a:t>
            </a:r>
            <a:r>
              <a:rPr lang="en-US" sz="1000" dirty="0" err="1"/>
              <a:t>enemiga</a:t>
            </a:r>
            <a:r>
              <a:rPr lang="en-US" sz="1000" dirty="0"/>
              <a:t> </a:t>
            </a:r>
            <a:r>
              <a:rPr lang="en-US" sz="1000" dirty="0" err="1"/>
              <a:t>en</a:t>
            </a:r>
            <a:r>
              <a:rPr lang="en-US" sz="1000" dirty="0"/>
              <a:t> </a:t>
            </a:r>
            <a:r>
              <a:rPr lang="en-US" sz="1000" dirty="0" err="1"/>
              <a:t>cercanías</a:t>
            </a:r>
            <a:r>
              <a:rPr lang="en-US" sz="1000" dirty="0"/>
              <a:t> de </a:t>
            </a:r>
            <a:r>
              <a:rPr lang="en-US" sz="1000" dirty="0" err="1"/>
              <a:t>xxxx</a:t>
            </a:r>
            <a:r>
              <a:rPr lang="en-US" sz="1000" dirty="0"/>
              <a:t>. </a:t>
            </a:r>
          </a:p>
          <a:p>
            <a:pPr algn="just">
              <a:buFont typeface="+mj-lt"/>
              <a:buAutoNum type="arabicPeriod"/>
            </a:pPr>
            <a:r>
              <a:rPr lang="en-US" sz="1000" dirty="0"/>
              <a:t>BAE </a:t>
            </a:r>
            <a:r>
              <a:rPr lang="en-US" sz="1000" dirty="0" err="1"/>
              <a:t>neutralizara</a:t>
            </a:r>
            <a:r>
              <a:rPr lang="en-US" sz="1000" dirty="0"/>
              <a:t> ambos </a:t>
            </a:r>
            <a:r>
              <a:rPr lang="en-US" sz="1000" dirty="0" err="1"/>
              <a:t>objetivos</a:t>
            </a:r>
            <a:r>
              <a:rPr lang="en-US" sz="1000" dirty="0"/>
              <a:t> </a:t>
            </a:r>
            <a:r>
              <a:rPr lang="en-US" sz="1000" dirty="0" err="1"/>
              <a:t>mediante</a:t>
            </a:r>
            <a:r>
              <a:rPr lang="en-US" sz="1000" dirty="0"/>
              <a:t> </a:t>
            </a:r>
            <a:r>
              <a:rPr lang="en-US" sz="1000" dirty="0" err="1"/>
              <a:t>el</a:t>
            </a:r>
            <a:r>
              <a:rPr lang="en-US" sz="1000" dirty="0"/>
              <a:t> </a:t>
            </a:r>
            <a:r>
              <a:rPr lang="en-US" sz="1000" dirty="0" err="1"/>
              <a:t>empleo</a:t>
            </a:r>
            <a:r>
              <a:rPr lang="en-US" sz="1000" dirty="0"/>
              <a:t> de sus dos </a:t>
            </a:r>
            <a:r>
              <a:rPr lang="en-US" sz="1000" dirty="0" err="1"/>
              <a:t>batallones</a:t>
            </a:r>
            <a:r>
              <a:rPr lang="en-US" sz="1000" dirty="0"/>
              <a:t>, con </a:t>
            </a:r>
            <a:r>
              <a:rPr lang="en-US" sz="1000" dirty="0" err="1"/>
              <a:t>el</a:t>
            </a:r>
            <a:r>
              <a:rPr lang="en-US" sz="1000" dirty="0"/>
              <a:t> </a:t>
            </a:r>
            <a:r>
              <a:rPr lang="en-US" sz="1000" dirty="0" err="1"/>
              <a:t>propósito</a:t>
            </a:r>
            <a:r>
              <a:rPr lang="en-US" sz="1000" dirty="0"/>
              <a:t> de </a:t>
            </a:r>
            <a:r>
              <a:rPr lang="en-US" sz="1000" dirty="0" err="1"/>
              <a:t>degradar</a:t>
            </a:r>
            <a:r>
              <a:rPr lang="en-US" sz="1000" dirty="0"/>
              <a:t> </a:t>
            </a:r>
            <a:r>
              <a:rPr lang="en-US" sz="1000" dirty="0" err="1"/>
              <a:t>capacidad</a:t>
            </a:r>
            <a:r>
              <a:rPr lang="en-US" sz="1000" dirty="0"/>
              <a:t> C2 y LOG </a:t>
            </a:r>
            <a:r>
              <a:rPr lang="en-US" sz="1000" dirty="0" err="1"/>
              <a:t>enemiga</a:t>
            </a:r>
            <a:r>
              <a:rPr lang="en-US" sz="1000" dirty="0"/>
              <a:t> </a:t>
            </a:r>
            <a:r>
              <a:rPr lang="en-US" sz="1000" dirty="0" err="1"/>
              <a:t>en</a:t>
            </a:r>
            <a:r>
              <a:rPr lang="en-US" sz="1000" dirty="0"/>
              <a:t> </a:t>
            </a:r>
            <a:r>
              <a:rPr lang="en-US" sz="1000" dirty="0" err="1"/>
              <a:t>el</a:t>
            </a:r>
            <a:r>
              <a:rPr lang="en-US" sz="1000" dirty="0"/>
              <a:t> AO.</a:t>
            </a:r>
          </a:p>
          <a:p>
            <a:pPr algn="just">
              <a:buFont typeface="+mj-lt"/>
              <a:buAutoNum type="arabicPeriod"/>
            </a:pPr>
            <a:r>
              <a:rPr lang="en-US" sz="1000" dirty="0"/>
              <a:t>Nuestro </a:t>
            </a:r>
            <a:r>
              <a:rPr lang="en-US" sz="1000" dirty="0" err="1"/>
              <a:t>Batallón</a:t>
            </a:r>
            <a:r>
              <a:rPr lang="en-US" sz="1000" dirty="0"/>
              <a:t> </a:t>
            </a:r>
            <a:r>
              <a:rPr lang="en-US" sz="1000" dirty="0" err="1"/>
              <a:t>neutralizara</a:t>
            </a:r>
            <a:r>
              <a:rPr lang="en-US" sz="1000" dirty="0"/>
              <a:t> </a:t>
            </a:r>
            <a:r>
              <a:rPr lang="en-US" sz="1000" dirty="0" err="1"/>
              <a:t>puesto</a:t>
            </a:r>
            <a:r>
              <a:rPr lang="en-US" sz="1000" dirty="0"/>
              <a:t> de </a:t>
            </a:r>
            <a:r>
              <a:rPr lang="en-US" sz="1000" dirty="0" err="1"/>
              <a:t>mando</a:t>
            </a:r>
            <a:r>
              <a:rPr lang="en-US" sz="1000" dirty="0"/>
              <a:t> </a:t>
            </a:r>
            <a:r>
              <a:rPr lang="en-US" sz="1000" dirty="0" err="1"/>
              <a:t>enemigo</a:t>
            </a:r>
            <a:r>
              <a:rPr lang="en-US" sz="1000" dirty="0"/>
              <a:t> con </a:t>
            </a:r>
            <a:r>
              <a:rPr lang="en-US" sz="1000" dirty="0" err="1"/>
              <a:t>el</a:t>
            </a:r>
            <a:r>
              <a:rPr lang="en-US" sz="1000" dirty="0"/>
              <a:t> </a:t>
            </a:r>
            <a:r>
              <a:rPr lang="en-US" sz="1000" dirty="0" err="1"/>
              <a:t>propósito</a:t>
            </a:r>
            <a:r>
              <a:rPr lang="en-US" sz="1000" dirty="0"/>
              <a:t> de </a:t>
            </a:r>
            <a:r>
              <a:rPr lang="en-US" sz="1000" dirty="0" err="1"/>
              <a:t>degradar</a:t>
            </a:r>
            <a:r>
              <a:rPr lang="en-US" sz="1000" dirty="0"/>
              <a:t> la </a:t>
            </a:r>
            <a:r>
              <a:rPr lang="en-US" sz="1000" dirty="0" err="1"/>
              <a:t>capacidad</a:t>
            </a:r>
            <a:r>
              <a:rPr lang="en-US" sz="1000" dirty="0"/>
              <a:t> de C2 </a:t>
            </a:r>
            <a:r>
              <a:rPr lang="en-US" sz="1000" dirty="0" err="1"/>
              <a:t>enemiga</a:t>
            </a:r>
            <a:r>
              <a:rPr lang="en-US" sz="1000" dirty="0"/>
              <a:t> </a:t>
            </a:r>
            <a:r>
              <a:rPr lang="en-US" sz="1000" dirty="0" err="1"/>
              <a:t>en</a:t>
            </a:r>
            <a:r>
              <a:rPr lang="en-US" sz="1000" dirty="0"/>
              <a:t> </a:t>
            </a:r>
            <a:r>
              <a:rPr lang="en-US" sz="1000" dirty="0" err="1"/>
              <a:t>el</a:t>
            </a:r>
            <a:r>
              <a:rPr lang="en-US" sz="1000" dirty="0"/>
              <a:t> AO. Para </a:t>
            </a:r>
            <a:r>
              <a:rPr lang="en-US" sz="1000" dirty="0" err="1"/>
              <a:t>eso</a:t>
            </a:r>
            <a:r>
              <a:rPr lang="en-US" sz="1000" dirty="0"/>
              <a:t> se </a:t>
            </a:r>
            <a:r>
              <a:rPr lang="en-US" sz="1000" dirty="0" err="1"/>
              <a:t>organizará</a:t>
            </a:r>
            <a:r>
              <a:rPr lang="en-US" sz="1000" dirty="0"/>
              <a:t> </a:t>
            </a:r>
            <a:r>
              <a:rPr lang="en-US" sz="1000" dirty="0" err="1"/>
              <a:t>en</a:t>
            </a:r>
            <a:r>
              <a:rPr lang="en-US" sz="1000" dirty="0"/>
              <a:t> 3 </a:t>
            </a:r>
            <a:r>
              <a:rPr lang="en-US" sz="1000" dirty="0" err="1"/>
              <a:t>elementos</a:t>
            </a:r>
            <a:r>
              <a:rPr lang="en-US" sz="1000" dirty="0"/>
              <a:t>. Un </a:t>
            </a:r>
            <a:r>
              <a:rPr lang="en-US" sz="1000" dirty="0" err="1"/>
              <a:t>esfuerzo</a:t>
            </a:r>
            <a:r>
              <a:rPr lang="en-US" sz="1000" dirty="0"/>
              <a:t> principal, </a:t>
            </a:r>
            <a:r>
              <a:rPr lang="en-US" sz="1000" dirty="0" err="1"/>
              <a:t>una</a:t>
            </a:r>
            <a:r>
              <a:rPr lang="en-US" sz="1000" dirty="0"/>
              <a:t> </a:t>
            </a:r>
            <a:r>
              <a:rPr lang="en-US" sz="1000" dirty="0" err="1"/>
              <a:t>reserva</a:t>
            </a:r>
            <a:r>
              <a:rPr lang="en-US" sz="1000" dirty="0"/>
              <a:t> y un </a:t>
            </a:r>
            <a:r>
              <a:rPr lang="en-US" sz="1000" dirty="0" err="1"/>
              <a:t>esfuerzo</a:t>
            </a:r>
            <a:r>
              <a:rPr lang="en-US" sz="1000" dirty="0"/>
              <a:t> de </a:t>
            </a:r>
            <a:r>
              <a:rPr lang="en-US" sz="1000" dirty="0" err="1"/>
              <a:t>apoyo</a:t>
            </a:r>
            <a:r>
              <a:rPr lang="en-US" sz="1000" dirty="0"/>
              <a:t> (SE1). </a:t>
            </a:r>
            <a:r>
              <a:rPr lang="en-US" sz="1000" dirty="0" err="1"/>
              <a:t>Nosotros</a:t>
            </a:r>
            <a:r>
              <a:rPr lang="en-US" sz="1000" dirty="0"/>
              <a:t> </a:t>
            </a:r>
            <a:r>
              <a:rPr lang="en-US" sz="1000" dirty="0" err="1"/>
              <a:t>seremos</a:t>
            </a:r>
            <a:r>
              <a:rPr lang="en-US" sz="1000" dirty="0"/>
              <a:t> </a:t>
            </a:r>
            <a:r>
              <a:rPr lang="en-US" sz="1000" dirty="0" err="1"/>
              <a:t>el</a:t>
            </a:r>
            <a:r>
              <a:rPr lang="en-US" sz="1000" dirty="0"/>
              <a:t> SE1. </a:t>
            </a:r>
          </a:p>
          <a:p>
            <a:pPr algn="just">
              <a:buFont typeface="+mj-lt"/>
              <a:buAutoNum type="arabicPeriod"/>
            </a:pPr>
            <a:r>
              <a:rPr lang="en-US" sz="1000" dirty="0"/>
              <a:t>Nuestra </a:t>
            </a:r>
            <a:r>
              <a:rPr lang="en-US" sz="1000" dirty="0" err="1"/>
              <a:t>tarea</a:t>
            </a:r>
            <a:r>
              <a:rPr lang="en-US" sz="1000" dirty="0"/>
              <a:t> </a:t>
            </a:r>
            <a:r>
              <a:rPr lang="en-US" sz="1000" dirty="0" err="1"/>
              <a:t>será</a:t>
            </a:r>
            <a:r>
              <a:rPr lang="en-US" sz="1000" dirty="0"/>
              <a:t> la de </a:t>
            </a:r>
            <a:r>
              <a:rPr lang="en-US" sz="1000" dirty="0" err="1"/>
              <a:t>bloquear</a:t>
            </a:r>
            <a:r>
              <a:rPr lang="en-US" sz="1000" dirty="0"/>
              <a:t> </a:t>
            </a:r>
            <a:r>
              <a:rPr lang="en-US" sz="1000" dirty="0" err="1"/>
              <a:t>fuerzas</a:t>
            </a:r>
            <a:r>
              <a:rPr lang="en-US" sz="1000" dirty="0"/>
              <a:t> </a:t>
            </a:r>
            <a:r>
              <a:rPr lang="en-US" sz="1000" dirty="0" err="1"/>
              <a:t>enemigas</a:t>
            </a:r>
            <a:r>
              <a:rPr lang="en-US" sz="1000" dirty="0"/>
              <a:t> </a:t>
            </a:r>
            <a:r>
              <a:rPr lang="en-US" sz="1000" dirty="0" err="1"/>
              <a:t>que</a:t>
            </a:r>
            <a:r>
              <a:rPr lang="en-US" sz="1000" dirty="0"/>
              <a:t> </a:t>
            </a:r>
            <a:r>
              <a:rPr lang="en-US" sz="1000" dirty="0" err="1"/>
              <a:t>transiten</a:t>
            </a:r>
            <a:r>
              <a:rPr lang="en-US" sz="1000" dirty="0"/>
              <a:t> </a:t>
            </a:r>
            <a:r>
              <a:rPr lang="en-US" sz="1000" dirty="0" err="1"/>
              <a:t>por</a:t>
            </a:r>
            <a:r>
              <a:rPr lang="en-US" sz="1000" dirty="0"/>
              <a:t> </a:t>
            </a:r>
            <a:r>
              <a:rPr lang="en-US" sz="1000" dirty="0" err="1"/>
              <a:t>puente</a:t>
            </a:r>
            <a:r>
              <a:rPr lang="en-US" sz="1000" dirty="0"/>
              <a:t> “alfa”, con </a:t>
            </a:r>
            <a:r>
              <a:rPr lang="en-US" sz="1000" dirty="0" err="1"/>
              <a:t>el</a:t>
            </a:r>
            <a:r>
              <a:rPr lang="en-US" sz="1000" dirty="0"/>
              <a:t> </a:t>
            </a:r>
            <a:r>
              <a:rPr lang="en-US" sz="1000" dirty="0" err="1"/>
              <a:t>propósito</a:t>
            </a:r>
            <a:r>
              <a:rPr lang="en-US" sz="1000" dirty="0"/>
              <a:t> de </a:t>
            </a:r>
            <a:r>
              <a:rPr lang="en-US" sz="1000" dirty="0" err="1"/>
              <a:t>impedir</a:t>
            </a:r>
            <a:r>
              <a:rPr lang="en-US" sz="1000" dirty="0"/>
              <a:t> </a:t>
            </a:r>
            <a:r>
              <a:rPr lang="en-US" sz="1000" dirty="0" err="1"/>
              <a:t>que</a:t>
            </a:r>
            <a:r>
              <a:rPr lang="en-US" sz="1000" dirty="0"/>
              <a:t> </a:t>
            </a:r>
            <a:r>
              <a:rPr lang="en-US" sz="1000" dirty="0" err="1"/>
              <a:t>fuerzas</a:t>
            </a:r>
            <a:r>
              <a:rPr lang="en-US" sz="1000" dirty="0"/>
              <a:t> </a:t>
            </a:r>
            <a:r>
              <a:rPr lang="en-US" sz="1000" dirty="0" err="1"/>
              <a:t>enemigas</a:t>
            </a:r>
            <a:r>
              <a:rPr lang="en-US" sz="1000" dirty="0"/>
              <a:t> </a:t>
            </a:r>
            <a:r>
              <a:rPr lang="en-US" sz="1000" dirty="0" err="1"/>
              <a:t>intercepten</a:t>
            </a:r>
            <a:r>
              <a:rPr lang="en-US" sz="1000" dirty="0"/>
              <a:t> al </a:t>
            </a:r>
            <a:r>
              <a:rPr lang="en-US" sz="1000" dirty="0" err="1"/>
              <a:t>esfuerzo</a:t>
            </a:r>
            <a:r>
              <a:rPr lang="en-US" sz="1000" dirty="0"/>
              <a:t> principal.</a:t>
            </a:r>
          </a:p>
          <a:p>
            <a:pPr marL="0" indent="0">
              <a:buNone/>
            </a:pPr>
            <a:r>
              <a:rPr lang="es-ES_tradnl" sz="1000" dirty="0">
                <a:solidFill>
                  <a:srgbClr val="FF0000"/>
                </a:solidFill>
              </a:rPr>
              <a:t>Misión: </a:t>
            </a:r>
            <a:r>
              <a:rPr lang="es-ES_tradnl" sz="1000" dirty="0"/>
              <a:t>Compañía 211 bloquear fuerzas enemigas en cercanías de  puente alfa a contar de 121900, con el propósito de  impedir que fuerzas adversarias interfieran con maniobra del ME</a:t>
            </a:r>
          </a:p>
          <a:p>
            <a:pPr marL="0" indent="0">
              <a:buNone/>
            </a:pPr>
            <a:r>
              <a:rPr lang="es-ES_tradnl" sz="1000" dirty="0">
                <a:solidFill>
                  <a:srgbClr val="FF0000"/>
                </a:solidFill>
              </a:rPr>
              <a:t>Enemigo: </a:t>
            </a:r>
            <a:r>
              <a:rPr lang="es-ES_tradnl" sz="1000" dirty="0"/>
              <a:t>O: Coy </a:t>
            </a:r>
            <a:r>
              <a:rPr lang="es-ES_tradnl" sz="1000" dirty="0" err="1"/>
              <a:t>Inf</a:t>
            </a:r>
            <a:r>
              <a:rPr lang="es-ES_tradnl" sz="1000" dirty="0"/>
              <a:t> </a:t>
            </a:r>
            <a:r>
              <a:rPr lang="es-ES_tradnl" sz="1000" dirty="0" err="1"/>
              <a:t>Mot</a:t>
            </a:r>
            <a:r>
              <a:rPr lang="es-ES_tradnl" sz="1000" dirty="0"/>
              <a:t> // F: 120 // U: ladera este rio b// E: N/C// D: DEF // A: elemento refuerzo </a:t>
            </a:r>
            <a:r>
              <a:rPr lang="es-ES_tradnl" sz="1000" dirty="0" err="1"/>
              <a:t>Bn</a:t>
            </a:r>
            <a:r>
              <a:rPr lang="es-ES_tradnl" sz="1000" dirty="0"/>
              <a:t> </a:t>
            </a:r>
            <a:r>
              <a:rPr lang="es-ES_tradnl" sz="1000" dirty="0" err="1"/>
              <a:t>Eny</a:t>
            </a:r>
            <a:endParaRPr lang="es-ES_tradnl" sz="1000" dirty="0"/>
          </a:p>
          <a:p>
            <a:pPr marL="0" indent="0">
              <a:buNone/>
            </a:pPr>
            <a:r>
              <a:rPr lang="es-ES_tradnl" sz="1000" b="1" dirty="0">
                <a:solidFill>
                  <a:srgbClr val="FF0000"/>
                </a:solidFill>
              </a:rPr>
              <a:t>Terreno/Clima </a:t>
            </a:r>
            <a:r>
              <a:rPr lang="es-ES_tradnl" sz="1000" dirty="0"/>
              <a:t>: A: R-62// Puente A// Caminos 2C// O: Buena //P: Múltiples quebradas// O: S/O //  KT: Puente A, C 145 – C235 // Conclusión: </a:t>
            </a:r>
            <a:r>
              <a:rPr lang="es-ES_tradnl" sz="1000" dirty="0" err="1"/>
              <a:t>fav</a:t>
            </a:r>
            <a:r>
              <a:rPr lang="es-ES_tradnl" sz="1000" dirty="0"/>
              <a:t> operación-</a:t>
            </a:r>
            <a:r>
              <a:rPr lang="es-ES_tradnl" sz="1000" dirty="0" err="1"/>
              <a:t>mov</a:t>
            </a:r>
            <a:r>
              <a:rPr lang="es-ES_tradnl" sz="1000" dirty="0"/>
              <a:t> nocturnos- PO altura para defensa y </a:t>
            </a:r>
            <a:r>
              <a:rPr lang="es-ES_tradnl" sz="1000" dirty="0" err="1"/>
              <a:t>embioscada</a:t>
            </a:r>
            <a:r>
              <a:rPr lang="es-ES_tradnl" sz="1000" dirty="0"/>
              <a:t>//</a:t>
            </a:r>
          </a:p>
          <a:p>
            <a:pPr marL="0" indent="0">
              <a:buNone/>
            </a:pPr>
            <a:r>
              <a:rPr lang="es-ES_tradnl" sz="1000" b="1" dirty="0">
                <a:solidFill>
                  <a:srgbClr val="FF0000"/>
                </a:solidFill>
              </a:rPr>
              <a:t> C : </a:t>
            </a:r>
            <a:r>
              <a:rPr lang="es-ES_tradnl" sz="1000" dirty="0"/>
              <a:t>vaguada costera// Favorece desplazamientos//Dificulta observación sobre avance enemigo ventana probable 0400-0800 </a:t>
            </a:r>
          </a:p>
          <a:p>
            <a:pPr marL="0" indent="0">
              <a:buNone/>
            </a:pPr>
            <a:r>
              <a:rPr lang="es-ES_tradnl" sz="1000" b="1" dirty="0">
                <a:solidFill>
                  <a:srgbClr val="FF0000"/>
                </a:solidFill>
              </a:rPr>
              <a:t>Tropas: </a:t>
            </a:r>
            <a:r>
              <a:rPr lang="es-ES_tradnl" sz="1000" dirty="0"/>
              <a:t>LAV III (02) , (KLTV (02)+ AAP/ Fuegos: </a:t>
            </a:r>
            <a:r>
              <a:rPr lang="es-ES_tradnl" sz="1000" dirty="0" err="1"/>
              <a:t>Bn</a:t>
            </a:r>
            <a:r>
              <a:rPr lang="es-ES_tradnl" sz="1000" dirty="0"/>
              <a:t> POF 3 (105 mm)</a:t>
            </a:r>
          </a:p>
          <a:p>
            <a:pPr marL="0" indent="0">
              <a:buNone/>
            </a:pPr>
            <a:endParaRPr lang="es-ES_tradnl" sz="1400" dirty="0"/>
          </a:p>
        </p:txBody>
      </p:sp>
      <p:sp>
        <p:nvSpPr>
          <p:cNvPr id="4" name="Marcador de contenido 2">
            <a:extLst>
              <a:ext uri="{FF2B5EF4-FFF2-40B4-BE49-F238E27FC236}">
                <a16:creationId xmlns:a16="http://schemas.microsoft.com/office/drawing/2014/main" id="{6226CEEB-1456-0D72-284D-B885A18B4BBF}"/>
              </a:ext>
            </a:extLst>
          </p:cNvPr>
          <p:cNvSpPr txBox="1">
            <a:spLocks/>
          </p:cNvSpPr>
          <p:nvPr/>
        </p:nvSpPr>
        <p:spPr>
          <a:xfrm>
            <a:off x="0" y="4745722"/>
            <a:ext cx="4196936" cy="2761623"/>
          </a:xfrm>
          <a:prstGeom prst="rect">
            <a:avLst/>
          </a:prstGeom>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000" b="1" dirty="0">
                <a:solidFill>
                  <a:srgbClr val="FF0000"/>
                </a:solidFill>
              </a:rPr>
              <a:t>Tiempo			</a:t>
            </a:r>
          </a:p>
          <a:p>
            <a:pPr marL="0" indent="0">
              <a:spcBef>
                <a:spcPts val="0"/>
              </a:spcBef>
              <a:buFont typeface="Arial" panose="020B0604020202020204" pitchFamily="34" charset="0"/>
              <a:buNone/>
            </a:pPr>
            <a:r>
              <a:rPr lang="es-ES_tradnl" sz="1000" dirty="0">
                <a:solidFill>
                  <a:srgbClr val="FF0000"/>
                </a:solidFill>
              </a:rPr>
              <a:t>1900</a:t>
            </a:r>
            <a:r>
              <a:rPr lang="es-ES_tradnl" sz="1000" dirty="0"/>
              <a:t> Posición de bloqueo establecida </a:t>
            </a:r>
          </a:p>
          <a:p>
            <a:pPr marL="0" indent="0">
              <a:spcBef>
                <a:spcPts val="0"/>
              </a:spcBef>
              <a:buFont typeface="Arial" panose="020B0604020202020204" pitchFamily="34" charset="0"/>
              <a:buNone/>
            </a:pPr>
            <a:r>
              <a:rPr lang="es-ES_tradnl" sz="1000" dirty="0">
                <a:solidFill>
                  <a:srgbClr val="FF0000"/>
                </a:solidFill>
              </a:rPr>
              <a:t>1800 </a:t>
            </a:r>
            <a:r>
              <a:rPr lang="es-ES_tradnl" sz="1000" dirty="0"/>
              <a:t>Ensayo (terreno reducido) </a:t>
            </a:r>
          </a:p>
          <a:p>
            <a:pPr marL="0" indent="0">
              <a:spcBef>
                <a:spcPts val="0"/>
              </a:spcBef>
              <a:buFont typeface="Arial" panose="020B0604020202020204" pitchFamily="34" charset="0"/>
              <a:buNone/>
            </a:pPr>
            <a:r>
              <a:rPr lang="es-ES_tradnl" sz="1000" dirty="0">
                <a:solidFill>
                  <a:srgbClr val="FF0000"/>
                </a:solidFill>
              </a:rPr>
              <a:t>1745</a:t>
            </a:r>
            <a:r>
              <a:rPr lang="es-ES_tradnl" sz="1000" dirty="0"/>
              <a:t> Impartición de la orden </a:t>
            </a:r>
          </a:p>
          <a:p>
            <a:pPr marL="0" indent="0">
              <a:spcBef>
                <a:spcPts val="0"/>
              </a:spcBef>
              <a:buFont typeface="Arial" panose="020B0604020202020204" pitchFamily="34" charset="0"/>
              <a:buNone/>
            </a:pPr>
            <a:r>
              <a:rPr lang="es-ES_tradnl" sz="1000" dirty="0">
                <a:solidFill>
                  <a:srgbClr val="FF0000"/>
                </a:solidFill>
              </a:rPr>
              <a:t>1700</a:t>
            </a:r>
            <a:r>
              <a:rPr lang="es-ES_tradnl" sz="1000" dirty="0"/>
              <a:t> Lideres toman contacto con RECON </a:t>
            </a:r>
          </a:p>
          <a:p>
            <a:pPr marL="0" indent="0">
              <a:spcBef>
                <a:spcPts val="0"/>
              </a:spcBef>
              <a:buFont typeface="Arial" panose="020B0604020202020204" pitchFamily="34" charset="0"/>
              <a:buNone/>
            </a:pPr>
            <a:r>
              <a:rPr lang="es-ES_tradnl" sz="1000" dirty="0">
                <a:solidFill>
                  <a:srgbClr val="FF0000"/>
                </a:solidFill>
              </a:rPr>
              <a:t>1500 </a:t>
            </a:r>
            <a:r>
              <a:rPr lang="es-ES_tradnl" sz="1000" dirty="0"/>
              <a:t>Ingreso Área de reunión </a:t>
            </a:r>
          </a:p>
          <a:p>
            <a:pPr marL="0" indent="0">
              <a:spcBef>
                <a:spcPts val="0"/>
              </a:spcBef>
              <a:buFont typeface="Arial" panose="020B0604020202020204" pitchFamily="34" charset="0"/>
              <a:buNone/>
            </a:pPr>
            <a:r>
              <a:rPr lang="es-ES_tradnl" sz="1000" dirty="0">
                <a:solidFill>
                  <a:srgbClr val="FF0000"/>
                </a:solidFill>
              </a:rPr>
              <a:t>1400 </a:t>
            </a:r>
            <a:r>
              <a:rPr lang="es-ES_tradnl" sz="1000" dirty="0"/>
              <a:t>Inicio movimiento desde posición de ocultamiento </a:t>
            </a:r>
          </a:p>
          <a:p>
            <a:pPr marL="0" indent="0">
              <a:spcBef>
                <a:spcPts val="0"/>
              </a:spcBef>
              <a:buFont typeface="Arial" panose="020B0604020202020204" pitchFamily="34" charset="0"/>
              <a:buNone/>
            </a:pPr>
            <a:r>
              <a:rPr lang="es-ES_tradnl" sz="1000" dirty="0">
                <a:solidFill>
                  <a:srgbClr val="FF0000"/>
                </a:solidFill>
              </a:rPr>
              <a:t>1330 </a:t>
            </a:r>
            <a:r>
              <a:rPr lang="es-ES_tradnl" sz="1000" dirty="0"/>
              <a:t> Despliegue EQ RECON (BAMCIS)</a:t>
            </a:r>
          </a:p>
          <a:p>
            <a:pPr marL="0" indent="0">
              <a:spcBef>
                <a:spcPts val="0"/>
              </a:spcBef>
              <a:buFont typeface="Arial" panose="020B0604020202020204" pitchFamily="34" charset="0"/>
              <a:buNone/>
            </a:pPr>
            <a:r>
              <a:rPr lang="es-ES_tradnl" sz="1000" dirty="0">
                <a:solidFill>
                  <a:srgbClr val="FF0000"/>
                </a:solidFill>
              </a:rPr>
              <a:t>1300 </a:t>
            </a:r>
            <a:r>
              <a:rPr lang="es-ES_tradnl" sz="1000" dirty="0"/>
              <a:t>Prueba de comunicaciones/ unidades con autosuficiencia 48 horas AB C1 y 5/ Entrega de PIR a </a:t>
            </a:r>
            <a:r>
              <a:rPr lang="es-ES_tradnl" sz="1000" dirty="0" err="1"/>
              <a:t>Eq</a:t>
            </a:r>
            <a:r>
              <a:rPr lang="es-ES_tradnl" sz="1000" dirty="0"/>
              <a:t> RECON (BAMCIS)  </a:t>
            </a:r>
          </a:p>
          <a:p>
            <a:pPr marL="0" indent="0">
              <a:spcBef>
                <a:spcPts val="0"/>
              </a:spcBef>
              <a:buFont typeface="Arial" panose="020B0604020202020204" pitchFamily="34" charset="0"/>
              <a:buNone/>
            </a:pPr>
            <a:r>
              <a:rPr lang="es-ES_tradnl" sz="1000" dirty="0">
                <a:solidFill>
                  <a:srgbClr val="FF0000"/>
                </a:solidFill>
              </a:rPr>
              <a:t>1000</a:t>
            </a:r>
            <a:r>
              <a:rPr lang="es-ES_tradnl" sz="1000" dirty="0"/>
              <a:t> Impartición WARNORD (BAMCIS)</a:t>
            </a:r>
          </a:p>
          <a:p>
            <a:pPr marL="0" indent="0">
              <a:buFont typeface="Arial" panose="020B0604020202020204" pitchFamily="34" charset="0"/>
              <a:buNone/>
            </a:pPr>
            <a:endParaRPr lang="es-ES_tradnl" sz="1400" dirty="0"/>
          </a:p>
          <a:p>
            <a:pPr marL="0" indent="0">
              <a:buFont typeface="Arial" panose="020B0604020202020204" pitchFamily="34" charset="0"/>
              <a:buNone/>
            </a:pPr>
            <a:endParaRPr lang="es-ES_tradnl" sz="1400" dirty="0"/>
          </a:p>
        </p:txBody>
      </p:sp>
      <p:sp>
        <p:nvSpPr>
          <p:cNvPr id="5" name="Marcador de contenido 2">
            <a:extLst>
              <a:ext uri="{FF2B5EF4-FFF2-40B4-BE49-F238E27FC236}">
                <a16:creationId xmlns:a16="http://schemas.microsoft.com/office/drawing/2014/main" id="{7CBD2C0F-512A-8D38-6FED-0023C8C5104C}"/>
              </a:ext>
            </a:extLst>
          </p:cNvPr>
          <p:cNvSpPr txBox="1">
            <a:spLocks/>
          </p:cNvSpPr>
          <p:nvPr/>
        </p:nvSpPr>
        <p:spPr>
          <a:xfrm>
            <a:off x="4196936" y="1111348"/>
            <a:ext cx="3443844" cy="5746651"/>
          </a:xfrm>
          <a:prstGeom prst="rect">
            <a:avLst/>
          </a:prstGeom>
          <a:solidFill>
            <a:schemeClr val="bg1"/>
          </a:solidFill>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000" b="1" dirty="0">
                <a:solidFill>
                  <a:srgbClr val="FF0000"/>
                </a:solidFill>
              </a:rPr>
              <a:t>EMLCOA:</a:t>
            </a:r>
          </a:p>
          <a:p>
            <a:pPr marL="0" indent="0">
              <a:spcBef>
                <a:spcPts val="0"/>
              </a:spcBef>
              <a:buNone/>
            </a:pPr>
            <a:r>
              <a:rPr lang="es-ES_tradnl" sz="1000" dirty="0"/>
              <a:t>Creo que apenas detectado el movimiento del </a:t>
            </a:r>
            <a:r>
              <a:rPr lang="es-ES_tradnl" sz="1000" dirty="0" err="1"/>
              <a:t>Bn</a:t>
            </a:r>
            <a:r>
              <a:rPr lang="es-ES_tradnl" sz="1000" dirty="0"/>
              <a:t> la Compañía enemiga que se encuentra el este del puente ALFA buscará interrumpir (</a:t>
            </a:r>
            <a:r>
              <a:rPr lang="es-ES_tradnl" sz="1000" dirty="0" err="1"/>
              <a:t>disrupt</a:t>
            </a:r>
            <a:r>
              <a:rPr lang="es-ES_tradnl" sz="1000" dirty="0"/>
              <a:t>) al ME del </a:t>
            </a:r>
            <a:r>
              <a:rPr lang="es-ES_tradnl" sz="1000" dirty="0" err="1"/>
              <a:t>Bn</a:t>
            </a:r>
            <a:r>
              <a:rPr lang="es-ES_tradnl" sz="1000" dirty="0"/>
              <a:t> . Una vez que tomen contacto con nuestra unidad buscaran fijarnos con un elemento, para baipasear nuestra posición con la mayoría de sus medios.</a:t>
            </a:r>
          </a:p>
          <a:p>
            <a:pPr marL="0" indent="0">
              <a:spcBef>
                <a:spcPts val="0"/>
              </a:spcBef>
              <a:buNone/>
            </a:pPr>
            <a:r>
              <a:rPr lang="es-ES_tradnl" sz="1000" dirty="0">
                <a:solidFill>
                  <a:srgbClr val="FF0000"/>
                </a:solidFill>
              </a:rPr>
              <a:t>COG:  </a:t>
            </a:r>
          </a:p>
          <a:p>
            <a:pPr marL="0" indent="0">
              <a:spcBef>
                <a:spcPts val="0"/>
              </a:spcBef>
              <a:buNone/>
            </a:pPr>
            <a:r>
              <a:rPr lang="es-ES_tradnl" sz="1000" dirty="0"/>
              <a:t>(3) Pelotones de infantería </a:t>
            </a:r>
          </a:p>
          <a:p>
            <a:pPr marL="0" indent="0">
              <a:spcBef>
                <a:spcPts val="0"/>
              </a:spcBef>
              <a:buNone/>
            </a:pPr>
            <a:r>
              <a:rPr lang="es-ES_tradnl" sz="1000" dirty="0">
                <a:solidFill>
                  <a:srgbClr val="FF0000"/>
                </a:solidFill>
              </a:rPr>
              <a:t>VC:</a:t>
            </a:r>
          </a:p>
          <a:p>
            <a:pPr marL="0" indent="0">
              <a:spcBef>
                <a:spcPts val="0"/>
              </a:spcBef>
              <a:buNone/>
            </a:pPr>
            <a:r>
              <a:rPr lang="es-ES_tradnl" sz="1000" dirty="0"/>
              <a:t>Durante cruce de rio exponen fuerzas a fuego</a:t>
            </a:r>
          </a:p>
          <a:p>
            <a:pPr marL="0" indent="0">
              <a:spcBef>
                <a:spcPts val="0"/>
              </a:spcBef>
              <a:buNone/>
            </a:pPr>
            <a:r>
              <a:rPr lang="es-ES_tradnl" sz="1000" dirty="0"/>
              <a:t>Enemigo no cuenta con </a:t>
            </a:r>
          </a:p>
          <a:p>
            <a:pPr marL="0" indent="0">
              <a:spcBef>
                <a:spcPts val="0"/>
              </a:spcBef>
              <a:buNone/>
            </a:pPr>
            <a:r>
              <a:rPr lang="es-ES_tradnl" sz="1000" dirty="0"/>
              <a:t>Autonomía limitada</a:t>
            </a:r>
          </a:p>
          <a:p>
            <a:pPr marL="0" indent="0">
              <a:spcBef>
                <a:spcPts val="0"/>
              </a:spcBef>
              <a:buNone/>
            </a:pPr>
            <a:r>
              <a:rPr lang="es-ES_tradnl" sz="1000" b="1" dirty="0">
                <a:solidFill>
                  <a:srgbClr val="FF0000"/>
                </a:solidFill>
              </a:rPr>
              <a:t>Plan de explotación:</a:t>
            </a:r>
          </a:p>
          <a:p>
            <a:pPr marL="0" indent="0" algn="just">
              <a:buNone/>
            </a:pPr>
            <a:r>
              <a:rPr lang="es-US" sz="1000" dirty="0"/>
              <a:t>Área de seguridad: explotar la débil protección blindada enemiga mediante emboscadas sobre las avenidas de aproximación al puente.</a:t>
            </a:r>
          </a:p>
          <a:p>
            <a:pPr marL="0" indent="0" algn="just">
              <a:buNone/>
            </a:pPr>
            <a:r>
              <a:rPr lang="es-US" sz="1000" dirty="0"/>
              <a:t>Área de defensa: integrar fuerzas mecanizadas, obstáculos y fuegos para bloquear el avance enemigo, empleando concertina y escombros en el puente para potenciar su vulnerabilidad al fuego directo e indirecto.</a:t>
            </a:r>
          </a:p>
          <a:p>
            <a:pPr marL="0" indent="0" algn="just">
              <a:buNone/>
            </a:pPr>
            <a:r>
              <a:rPr lang="es-US" sz="1000" dirty="0"/>
              <a:t>Retaguardia: establecer un esfuerzo móvil para detectar y batir intentos de cruce en su momento más vulnerable, manteniendo además una pequeña reserva para contener filtraciones.</a:t>
            </a:r>
          </a:p>
        </p:txBody>
      </p:sp>
      <p:sp>
        <p:nvSpPr>
          <p:cNvPr id="9" name="CuadroTexto 8">
            <a:extLst>
              <a:ext uri="{FF2B5EF4-FFF2-40B4-BE49-F238E27FC236}">
                <a16:creationId xmlns:a16="http://schemas.microsoft.com/office/drawing/2014/main" id="{8D888A85-0D97-4890-F5B7-AA539C6C9A0C}"/>
              </a:ext>
            </a:extLst>
          </p:cNvPr>
          <p:cNvSpPr txBox="1"/>
          <p:nvPr/>
        </p:nvSpPr>
        <p:spPr>
          <a:xfrm>
            <a:off x="4196936" y="24441"/>
            <a:ext cx="3443844" cy="1086908"/>
          </a:xfrm>
          <a:prstGeom prst="rect">
            <a:avLst/>
          </a:prstGeom>
          <a:ln>
            <a:solidFill>
              <a:schemeClr val="tx1"/>
            </a:solidFill>
          </a:ln>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1000" b="1">
                <a:solidFill>
                  <a:srgbClr val="FF0000"/>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dirty="0"/>
              <a:t>Espacio:</a:t>
            </a:r>
          </a:p>
          <a:p>
            <a:pPr>
              <a:spcBef>
                <a:spcPts val="0"/>
              </a:spcBef>
            </a:pPr>
            <a:r>
              <a:rPr lang="es-ES_tradnl" b="0" dirty="0">
                <a:solidFill>
                  <a:schemeClr val="tx1"/>
                </a:solidFill>
              </a:rPr>
              <a:t>AO COY 211: área Baker</a:t>
            </a:r>
          </a:p>
          <a:p>
            <a:pPr>
              <a:spcBef>
                <a:spcPts val="0"/>
              </a:spcBef>
            </a:pPr>
            <a:r>
              <a:rPr lang="es-ES_tradnl" b="0" dirty="0">
                <a:solidFill>
                  <a:schemeClr val="tx1"/>
                </a:solidFill>
              </a:rPr>
              <a:t>LOG:</a:t>
            </a:r>
          </a:p>
          <a:p>
            <a:pPr>
              <a:spcBef>
                <a:spcPts val="0"/>
              </a:spcBef>
            </a:pPr>
            <a:r>
              <a:rPr lang="es-ES_tradnl" b="0" dirty="0">
                <a:solidFill>
                  <a:schemeClr val="tx1"/>
                </a:solidFill>
              </a:rPr>
              <a:t>EFL AB: CI: 3X DOS  /CV 2 </a:t>
            </a:r>
            <a:r>
              <a:rPr lang="es-ES_tradnl" b="0" dirty="0" err="1">
                <a:solidFill>
                  <a:schemeClr val="tx1"/>
                </a:solidFill>
              </a:rPr>
              <a:t>DOTx</a:t>
            </a:r>
            <a:r>
              <a:rPr lang="es-ES_tradnl" b="0" dirty="0">
                <a:solidFill>
                  <a:schemeClr val="tx1"/>
                </a:solidFill>
              </a:rPr>
              <a:t> arma/2 </a:t>
            </a:r>
            <a:r>
              <a:rPr lang="es-ES_tradnl" b="0" dirty="0" err="1">
                <a:solidFill>
                  <a:schemeClr val="tx1"/>
                </a:solidFill>
              </a:rPr>
              <a:t>BTYs</a:t>
            </a:r>
            <a:r>
              <a:rPr lang="es-ES_tradnl" b="0" dirty="0">
                <a:solidFill>
                  <a:schemeClr val="tx1"/>
                </a:solidFill>
              </a:rPr>
              <a:t> x equipo TC</a:t>
            </a:r>
          </a:p>
          <a:p>
            <a:pPr>
              <a:spcBef>
                <a:spcPts val="0"/>
              </a:spcBef>
            </a:pPr>
            <a:r>
              <a:rPr lang="es-ES_tradnl" b="0" dirty="0">
                <a:solidFill>
                  <a:schemeClr val="tx1"/>
                </a:solidFill>
              </a:rPr>
              <a:t>EFL SN: ROLE 1 (auto) - ROLE 2: BASE Alfa VIA MEDEVAC HH-32</a:t>
            </a:r>
          </a:p>
          <a:p>
            <a:pPr>
              <a:spcBef>
                <a:spcPts val="0"/>
              </a:spcBef>
            </a:pPr>
            <a:r>
              <a:rPr lang="es-ES_tradnl" b="0" dirty="0">
                <a:solidFill>
                  <a:schemeClr val="tx1"/>
                </a:solidFill>
              </a:rPr>
              <a:t>EFL transporte: (02 )LAV / (01) KLTV</a:t>
            </a:r>
          </a:p>
          <a:p>
            <a:endParaRPr lang="es-ES_tradnl" sz="1400" dirty="0"/>
          </a:p>
        </p:txBody>
      </p:sp>
      <p:grpSp>
        <p:nvGrpSpPr>
          <p:cNvPr id="6" name="Grupo 5">
            <a:extLst>
              <a:ext uri="{FF2B5EF4-FFF2-40B4-BE49-F238E27FC236}">
                <a16:creationId xmlns:a16="http://schemas.microsoft.com/office/drawing/2014/main" id="{53071EEA-5930-BDA1-2FC8-5307B05E2625}"/>
              </a:ext>
            </a:extLst>
          </p:cNvPr>
          <p:cNvGrpSpPr/>
          <p:nvPr/>
        </p:nvGrpSpPr>
        <p:grpSpPr>
          <a:xfrm>
            <a:off x="4196936" y="4962490"/>
            <a:ext cx="3443844" cy="1667488"/>
            <a:chOff x="439937" y="2270287"/>
            <a:chExt cx="11752063" cy="6147907"/>
          </a:xfrm>
        </p:grpSpPr>
        <p:pic>
          <p:nvPicPr>
            <p:cNvPr id="7" name="Imagen 6">
              <a:extLst>
                <a:ext uri="{FF2B5EF4-FFF2-40B4-BE49-F238E27FC236}">
                  <a16:creationId xmlns:a16="http://schemas.microsoft.com/office/drawing/2014/main" id="{ACFE7C1A-E116-1240-7C7C-4A91CE96A406}"/>
                </a:ext>
              </a:extLst>
            </p:cNvPr>
            <p:cNvPicPr>
              <a:picLocks noChangeAspect="1"/>
            </p:cNvPicPr>
            <p:nvPr/>
          </p:nvPicPr>
          <p:blipFill>
            <a:blip r:embed="rId2"/>
            <a:stretch>
              <a:fillRect/>
            </a:stretch>
          </p:blipFill>
          <p:spPr>
            <a:xfrm>
              <a:off x="4785716" y="2270287"/>
              <a:ext cx="1361282" cy="816768"/>
            </a:xfrm>
            <a:prstGeom prst="rect">
              <a:avLst/>
            </a:prstGeom>
          </p:spPr>
        </p:pic>
        <p:pic>
          <p:nvPicPr>
            <p:cNvPr id="8" name="Imagen 7">
              <a:extLst>
                <a:ext uri="{FF2B5EF4-FFF2-40B4-BE49-F238E27FC236}">
                  <a16:creationId xmlns:a16="http://schemas.microsoft.com/office/drawing/2014/main" id="{55271348-1E5D-5659-2F9F-A168FB8E81EE}"/>
                </a:ext>
              </a:extLst>
            </p:cNvPr>
            <p:cNvPicPr>
              <a:picLocks noChangeAspect="1"/>
            </p:cNvPicPr>
            <p:nvPr/>
          </p:nvPicPr>
          <p:blipFill>
            <a:blip r:embed="rId3"/>
            <a:stretch>
              <a:fillRect/>
            </a:stretch>
          </p:blipFill>
          <p:spPr>
            <a:xfrm>
              <a:off x="439937" y="4255531"/>
              <a:ext cx="1273175" cy="763905"/>
            </a:xfrm>
            <a:prstGeom prst="rect">
              <a:avLst/>
            </a:prstGeom>
          </p:spPr>
        </p:pic>
        <p:pic>
          <p:nvPicPr>
            <p:cNvPr id="10" name="Imagen 9">
              <a:extLst>
                <a:ext uri="{FF2B5EF4-FFF2-40B4-BE49-F238E27FC236}">
                  <a16:creationId xmlns:a16="http://schemas.microsoft.com/office/drawing/2014/main" id="{B38ABA53-2B7F-6168-F500-FE0A045516ED}"/>
                </a:ext>
              </a:extLst>
            </p:cNvPr>
            <p:cNvPicPr>
              <a:picLocks noChangeAspect="1"/>
            </p:cNvPicPr>
            <p:nvPr/>
          </p:nvPicPr>
          <p:blipFill>
            <a:blip r:embed="rId4"/>
            <a:stretch>
              <a:fillRect/>
            </a:stretch>
          </p:blipFill>
          <p:spPr>
            <a:xfrm>
              <a:off x="2240957" y="4255531"/>
              <a:ext cx="1361280" cy="816768"/>
            </a:xfrm>
            <a:prstGeom prst="rect">
              <a:avLst/>
            </a:prstGeom>
          </p:spPr>
        </p:pic>
        <p:pic>
          <p:nvPicPr>
            <p:cNvPr id="11" name="Imagen 10">
              <a:extLst>
                <a:ext uri="{FF2B5EF4-FFF2-40B4-BE49-F238E27FC236}">
                  <a16:creationId xmlns:a16="http://schemas.microsoft.com/office/drawing/2014/main" id="{B75185E2-00AF-DA1C-7D36-686369C76F0B}"/>
                </a:ext>
              </a:extLst>
            </p:cNvPr>
            <p:cNvPicPr>
              <a:picLocks noChangeAspect="1"/>
            </p:cNvPicPr>
            <p:nvPr/>
          </p:nvPicPr>
          <p:blipFill>
            <a:blip r:embed="rId5"/>
            <a:stretch>
              <a:fillRect/>
            </a:stretch>
          </p:blipFill>
          <p:spPr>
            <a:xfrm>
              <a:off x="1448794" y="4229100"/>
              <a:ext cx="1361280" cy="816768"/>
            </a:xfrm>
            <a:prstGeom prst="rect">
              <a:avLst/>
            </a:prstGeom>
          </p:spPr>
        </p:pic>
        <p:pic>
          <p:nvPicPr>
            <p:cNvPr id="12" name="Imagen 11">
              <a:extLst>
                <a:ext uri="{FF2B5EF4-FFF2-40B4-BE49-F238E27FC236}">
                  <a16:creationId xmlns:a16="http://schemas.microsoft.com/office/drawing/2014/main" id="{3501E1F2-F328-EC7E-AC04-ECC19B18272B}"/>
                </a:ext>
              </a:extLst>
            </p:cNvPr>
            <p:cNvPicPr>
              <a:picLocks noChangeAspect="1"/>
            </p:cNvPicPr>
            <p:nvPr/>
          </p:nvPicPr>
          <p:blipFill>
            <a:blip r:embed="rId6"/>
            <a:stretch>
              <a:fillRect/>
            </a:stretch>
          </p:blipFill>
          <p:spPr>
            <a:xfrm>
              <a:off x="4699497" y="4158100"/>
              <a:ext cx="1361281" cy="816769"/>
            </a:xfrm>
            <a:prstGeom prst="rect">
              <a:avLst/>
            </a:prstGeom>
          </p:spPr>
        </p:pic>
        <p:pic>
          <p:nvPicPr>
            <p:cNvPr id="13" name="Imagen 12">
              <a:extLst>
                <a:ext uri="{FF2B5EF4-FFF2-40B4-BE49-F238E27FC236}">
                  <a16:creationId xmlns:a16="http://schemas.microsoft.com/office/drawing/2014/main" id="{092C3B13-50C7-47E0-E201-BF67C38FD0CC}"/>
                </a:ext>
              </a:extLst>
            </p:cNvPr>
            <p:cNvPicPr>
              <a:picLocks noChangeAspect="1"/>
            </p:cNvPicPr>
            <p:nvPr/>
          </p:nvPicPr>
          <p:blipFill>
            <a:blip r:embed="rId7"/>
            <a:stretch>
              <a:fillRect/>
            </a:stretch>
          </p:blipFill>
          <p:spPr>
            <a:xfrm>
              <a:off x="7336831" y="4202668"/>
              <a:ext cx="1361280" cy="816768"/>
            </a:xfrm>
            <a:prstGeom prst="rect">
              <a:avLst/>
            </a:prstGeom>
          </p:spPr>
        </p:pic>
        <p:pic>
          <p:nvPicPr>
            <p:cNvPr id="14" name="Imagen 13">
              <a:extLst>
                <a:ext uri="{FF2B5EF4-FFF2-40B4-BE49-F238E27FC236}">
                  <a16:creationId xmlns:a16="http://schemas.microsoft.com/office/drawing/2014/main" id="{28BC0AB6-3186-064A-C664-0897D95AC30A}"/>
                </a:ext>
              </a:extLst>
            </p:cNvPr>
            <p:cNvPicPr>
              <a:picLocks noChangeAspect="1"/>
            </p:cNvPicPr>
            <p:nvPr/>
          </p:nvPicPr>
          <p:blipFill>
            <a:blip r:embed="rId8"/>
            <a:stretch>
              <a:fillRect/>
            </a:stretch>
          </p:blipFill>
          <p:spPr>
            <a:xfrm>
              <a:off x="9951043" y="4202668"/>
              <a:ext cx="1361280" cy="816768"/>
            </a:xfrm>
            <a:prstGeom prst="rect">
              <a:avLst/>
            </a:prstGeom>
          </p:spPr>
        </p:pic>
        <p:sp>
          <p:nvSpPr>
            <p:cNvPr id="16" name="CuadroTexto 15">
              <a:extLst>
                <a:ext uri="{FF2B5EF4-FFF2-40B4-BE49-F238E27FC236}">
                  <a16:creationId xmlns:a16="http://schemas.microsoft.com/office/drawing/2014/main" id="{DFE7FE4E-54BE-9CA6-4557-F1EDEFBF26BF}"/>
                </a:ext>
              </a:extLst>
            </p:cNvPr>
            <p:cNvSpPr txBox="1"/>
            <p:nvPr/>
          </p:nvSpPr>
          <p:spPr>
            <a:xfrm>
              <a:off x="439937" y="5513833"/>
              <a:ext cx="2680931" cy="1845756"/>
            </a:xfrm>
            <a:prstGeom prst="rect">
              <a:avLst/>
            </a:prstGeom>
            <a:noFill/>
          </p:spPr>
          <p:txBody>
            <a:bodyPr wrap="square" rtlCol="0">
              <a:spAutoFit/>
            </a:bodyPr>
            <a:lstStyle/>
            <a:p>
              <a:r>
                <a:rPr lang="es-ES_tradnl" sz="500" dirty="0"/>
                <a:t>T: Bloquear puente Alfa a contar 121900</a:t>
              </a:r>
            </a:p>
            <a:p>
              <a:r>
                <a:rPr lang="es-ES_tradnl" sz="500" b="1" dirty="0"/>
                <a:t>P: Negar cruce de fuerzas enemiga hacia rivera este</a:t>
              </a:r>
            </a:p>
          </p:txBody>
        </p:sp>
        <p:sp>
          <p:nvSpPr>
            <p:cNvPr id="17" name="CuadroTexto 16">
              <a:extLst>
                <a:ext uri="{FF2B5EF4-FFF2-40B4-BE49-F238E27FC236}">
                  <a16:creationId xmlns:a16="http://schemas.microsoft.com/office/drawing/2014/main" id="{A7564F75-5845-1770-E731-56B99EEE794F}"/>
                </a:ext>
              </a:extLst>
            </p:cNvPr>
            <p:cNvSpPr txBox="1"/>
            <p:nvPr/>
          </p:nvSpPr>
          <p:spPr>
            <a:xfrm>
              <a:off x="4177806" y="5459949"/>
              <a:ext cx="2404662" cy="2441159"/>
            </a:xfrm>
            <a:prstGeom prst="rect">
              <a:avLst/>
            </a:prstGeom>
            <a:noFill/>
          </p:spPr>
          <p:txBody>
            <a:bodyPr wrap="square" rtlCol="0">
              <a:spAutoFit/>
            </a:bodyPr>
            <a:lstStyle/>
            <a:p>
              <a:r>
                <a:rPr lang="es-ES_tradnl" sz="500" dirty="0"/>
                <a:t>T: Emboscar fuerzas enemigas al oeste de puente alfa a contar 121700</a:t>
              </a:r>
            </a:p>
            <a:p>
              <a:r>
                <a:rPr lang="es-ES_tradnl" sz="500" b="1" dirty="0"/>
                <a:t>P: Debilitar enemigo que intenten cruzar hacia rivera este </a:t>
              </a:r>
            </a:p>
          </p:txBody>
        </p:sp>
        <p:sp>
          <p:nvSpPr>
            <p:cNvPr id="18" name="CuadroTexto 17">
              <a:extLst>
                <a:ext uri="{FF2B5EF4-FFF2-40B4-BE49-F238E27FC236}">
                  <a16:creationId xmlns:a16="http://schemas.microsoft.com/office/drawing/2014/main" id="{DF6B41F4-E82C-4C20-6046-213B89FA2D19}"/>
                </a:ext>
              </a:extLst>
            </p:cNvPr>
            <p:cNvSpPr txBox="1"/>
            <p:nvPr/>
          </p:nvSpPr>
          <p:spPr>
            <a:xfrm>
              <a:off x="9787338" y="5312572"/>
              <a:ext cx="2404662" cy="1845756"/>
            </a:xfrm>
            <a:prstGeom prst="rect">
              <a:avLst/>
            </a:prstGeom>
            <a:noFill/>
          </p:spPr>
          <p:txBody>
            <a:bodyPr wrap="square" rtlCol="0">
              <a:spAutoFit/>
            </a:bodyPr>
            <a:lstStyle/>
            <a:p>
              <a:r>
                <a:rPr lang="es-ES_tradnl" sz="500" dirty="0"/>
                <a:t>BPT ser empleado en apoyo a siguientes prioridades:</a:t>
              </a:r>
            </a:p>
            <a:p>
              <a:r>
                <a:rPr lang="es-ES_tradnl" sz="500" b="1" dirty="0"/>
                <a:t>ME </a:t>
              </a:r>
            </a:p>
            <a:p>
              <a:r>
                <a:rPr lang="es-ES_tradnl" sz="500" dirty="0"/>
                <a:t>SE3</a:t>
              </a:r>
            </a:p>
          </p:txBody>
        </p:sp>
        <p:sp>
          <p:nvSpPr>
            <p:cNvPr id="19" name="CuadroTexto 18">
              <a:extLst>
                <a:ext uri="{FF2B5EF4-FFF2-40B4-BE49-F238E27FC236}">
                  <a16:creationId xmlns:a16="http://schemas.microsoft.com/office/drawing/2014/main" id="{93B66875-8395-57DB-A247-5A6BAA0EDD49}"/>
                </a:ext>
              </a:extLst>
            </p:cNvPr>
            <p:cNvSpPr txBox="1"/>
            <p:nvPr/>
          </p:nvSpPr>
          <p:spPr>
            <a:xfrm>
              <a:off x="6980731" y="5381631"/>
              <a:ext cx="2404662" cy="3036563"/>
            </a:xfrm>
            <a:prstGeom prst="rect">
              <a:avLst/>
            </a:prstGeom>
            <a:noFill/>
          </p:spPr>
          <p:txBody>
            <a:bodyPr wrap="square" rtlCol="0">
              <a:spAutoFit/>
            </a:bodyPr>
            <a:lstStyle/>
            <a:p>
              <a:r>
                <a:rPr lang="es-ES_tradnl" sz="500" dirty="0"/>
                <a:t>T: Atacar por fuego fuerzas enemigas que crucen vía rio IVO puente alfa a contar 121900</a:t>
              </a:r>
            </a:p>
            <a:p>
              <a:r>
                <a:rPr lang="es-ES_tradnl" sz="500" b="1" dirty="0"/>
                <a:t>P: limitar cruce enemigo que no puedan ser contenidas por ME </a:t>
              </a:r>
            </a:p>
          </p:txBody>
        </p:sp>
        <p:sp>
          <p:nvSpPr>
            <p:cNvPr id="20" name="CuadroTexto 19">
              <a:extLst>
                <a:ext uri="{FF2B5EF4-FFF2-40B4-BE49-F238E27FC236}">
                  <a16:creationId xmlns:a16="http://schemas.microsoft.com/office/drawing/2014/main" id="{2969A0D3-F6E8-AC41-B01B-2CA80A63249C}"/>
                </a:ext>
              </a:extLst>
            </p:cNvPr>
            <p:cNvSpPr txBox="1"/>
            <p:nvPr/>
          </p:nvSpPr>
          <p:spPr>
            <a:xfrm>
              <a:off x="1627979" y="3772218"/>
              <a:ext cx="836350" cy="654945"/>
            </a:xfrm>
            <a:prstGeom prst="rect">
              <a:avLst/>
            </a:prstGeom>
            <a:noFill/>
          </p:spPr>
          <p:txBody>
            <a:bodyPr wrap="none" rtlCol="0">
              <a:spAutoFit/>
            </a:bodyPr>
            <a:lstStyle/>
            <a:p>
              <a:r>
                <a:rPr lang="es-ES_tradnl" sz="500" dirty="0"/>
                <a:t>ME </a:t>
              </a:r>
            </a:p>
          </p:txBody>
        </p:sp>
        <p:sp>
          <p:nvSpPr>
            <p:cNvPr id="21" name="CuadroTexto 20">
              <a:extLst>
                <a:ext uri="{FF2B5EF4-FFF2-40B4-BE49-F238E27FC236}">
                  <a16:creationId xmlns:a16="http://schemas.microsoft.com/office/drawing/2014/main" id="{9BCD37EA-0CA9-8674-95D6-784956FD09C0}"/>
                </a:ext>
              </a:extLst>
            </p:cNvPr>
            <p:cNvSpPr txBox="1"/>
            <p:nvPr/>
          </p:nvSpPr>
          <p:spPr>
            <a:xfrm>
              <a:off x="5109071" y="3773607"/>
              <a:ext cx="855230" cy="654945"/>
            </a:xfrm>
            <a:prstGeom prst="rect">
              <a:avLst/>
            </a:prstGeom>
            <a:noFill/>
          </p:spPr>
          <p:txBody>
            <a:bodyPr wrap="none" rtlCol="0">
              <a:spAutoFit/>
            </a:bodyPr>
            <a:lstStyle/>
            <a:p>
              <a:r>
                <a:rPr lang="es-ES_tradnl" sz="500" dirty="0"/>
                <a:t>SE1</a:t>
              </a:r>
            </a:p>
          </p:txBody>
        </p:sp>
        <p:sp>
          <p:nvSpPr>
            <p:cNvPr id="22" name="CuadroTexto 21">
              <a:extLst>
                <a:ext uri="{FF2B5EF4-FFF2-40B4-BE49-F238E27FC236}">
                  <a16:creationId xmlns:a16="http://schemas.microsoft.com/office/drawing/2014/main" id="{543E7238-F173-2955-8F23-7A2CDE59A19B}"/>
                </a:ext>
              </a:extLst>
            </p:cNvPr>
            <p:cNvSpPr txBox="1"/>
            <p:nvPr/>
          </p:nvSpPr>
          <p:spPr>
            <a:xfrm>
              <a:off x="7734380" y="3765869"/>
              <a:ext cx="855230" cy="654945"/>
            </a:xfrm>
            <a:prstGeom prst="rect">
              <a:avLst/>
            </a:prstGeom>
            <a:noFill/>
          </p:spPr>
          <p:txBody>
            <a:bodyPr wrap="none" rtlCol="0">
              <a:spAutoFit/>
            </a:bodyPr>
            <a:lstStyle/>
            <a:p>
              <a:r>
                <a:rPr lang="es-ES_tradnl" sz="500" dirty="0"/>
                <a:t>SE2</a:t>
              </a:r>
            </a:p>
          </p:txBody>
        </p:sp>
        <p:sp>
          <p:nvSpPr>
            <p:cNvPr id="23" name="CuadroTexto 22">
              <a:extLst>
                <a:ext uri="{FF2B5EF4-FFF2-40B4-BE49-F238E27FC236}">
                  <a16:creationId xmlns:a16="http://schemas.microsoft.com/office/drawing/2014/main" id="{2C01BD40-F7B9-235C-F378-2E243E9CE67A}"/>
                </a:ext>
              </a:extLst>
            </p:cNvPr>
            <p:cNvSpPr txBox="1"/>
            <p:nvPr/>
          </p:nvSpPr>
          <p:spPr>
            <a:xfrm>
              <a:off x="10107290" y="3871436"/>
              <a:ext cx="1308331" cy="654945"/>
            </a:xfrm>
            <a:prstGeom prst="rect">
              <a:avLst/>
            </a:prstGeom>
            <a:noFill/>
          </p:spPr>
          <p:txBody>
            <a:bodyPr wrap="none" rtlCol="0">
              <a:spAutoFit/>
            </a:bodyPr>
            <a:lstStyle/>
            <a:p>
              <a:r>
                <a:rPr lang="es-ES_tradnl" sz="500" dirty="0"/>
                <a:t>RESERVA</a:t>
              </a:r>
            </a:p>
          </p:txBody>
        </p:sp>
        <p:cxnSp>
          <p:nvCxnSpPr>
            <p:cNvPr id="24" name="Conector recto 23">
              <a:extLst>
                <a:ext uri="{FF2B5EF4-FFF2-40B4-BE49-F238E27FC236}">
                  <a16:creationId xmlns:a16="http://schemas.microsoft.com/office/drawing/2014/main" id="{C5D0D372-4EED-AC95-732D-FC153B221E7C}"/>
                </a:ext>
              </a:extLst>
            </p:cNvPr>
            <p:cNvCxnSpPr/>
            <p:nvPr/>
          </p:nvCxnSpPr>
          <p:spPr>
            <a:xfrm>
              <a:off x="5466357" y="3228975"/>
              <a:ext cx="0" cy="200025"/>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Conector recto 24">
              <a:extLst>
                <a:ext uri="{FF2B5EF4-FFF2-40B4-BE49-F238E27FC236}">
                  <a16:creationId xmlns:a16="http://schemas.microsoft.com/office/drawing/2014/main" id="{39E9FD11-EE7F-4287-936E-130F516DBA82}"/>
                </a:ext>
              </a:extLst>
            </p:cNvPr>
            <p:cNvCxnSpPr>
              <a:cxnSpLocks/>
            </p:cNvCxnSpPr>
            <p:nvPr/>
          </p:nvCxnSpPr>
          <p:spPr>
            <a:xfrm>
              <a:off x="1780403" y="3438525"/>
              <a:ext cx="888284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Conector recto 25">
              <a:extLst>
                <a:ext uri="{FF2B5EF4-FFF2-40B4-BE49-F238E27FC236}">
                  <a16:creationId xmlns:a16="http://schemas.microsoft.com/office/drawing/2014/main" id="{9723F5A2-94F6-8711-D88F-110EE20B70A0}"/>
                </a:ext>
              </a:extLst>
            </p:cNvPr>
            <p:cNvCxnSpPr>
              <a:cxnSpLocks/>
            </p:cNvCxnSpPr>
            <p:nvPr/>
          </p:nvCxnSpPr>
          <p:spPr>
            <a:xfrm>
              <a:off x="1784172" y="3429000"/>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Conector recto 26">
              <a:extLst>
                <a:ext uri="{FF2B5EF4-FFF2-40B4-BE49-F238E27FC236}">
                  <a16:creationId xmlns:a16="http://schemas.microsoft.com/office/drawing/2014/main" id="{1114E108-4F13-6EBA-20F7-DD45D57211FA}"/>
                </a:ext>
              </a:extLst>
            </p:cNvPr>
            <p:cNvCxnSpPr>
              <a:cxnSpLocks/>
            </p:cNvCxnSpPr>
            <p:nvPr/>
          </p:nvCxnSpPr>
          <p:spPr>
            <a:xfrm>
              <a:off x="5459829"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Conector recto 27">
              <a:extLst>
                <a:ext uri="{FF2B5EF4-FFF2-40B4-BE49-F238E27FC236}">
                  <a16:creationId xmlns:a16="http://schemas.microsoft.com/office/drawing/2014/main" id="{F1CCFACC-8CCD-D4A4-8D54-1FF48E9D0128}"/>
                </a:ext>
              </a:extLst>
            </p:cNvPr>
            <p:cNvCxnSpPr>
              <a:cxnSpLocks/>
            </p:cNvCxnSpPr>
            <p:nvPr/>
          </p:nvCxnSpPr>
          <p:spPr>
            <a:xfrm>
              <a:off x="8010942"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Conector recto 28">
              <a:extLst>
                <a:ext uri="{FF2B5EF4-FFF2-40B4-BE49-F238E27FC236}">
                  <a16:creationId xmlns:a16="http://schemas.microsoft.com/office/drawing/2014/main" id="{42ED31BF-5091-3B4A-69EF-5634A33D1B27}"/>
                </a:ext>
              </a:extLst>
            </p:cNvPr>
            <p:cNvCxnSpPr>
              <a:cxnSpLocks/>
            </p:cNvCxnSpPr>
            <p:nvPr/>
          </p:nvCxnSpPr>
          <p:spPr>
            <a:xfrm>
              <a:off x="10663244" y="3438525"/>
              <a:ext cx="0" cy="384493"/>
            </a:xfrm>
            <a:prstGeom prst="line">
              <a:avLst/>
            </a:prstGeom>
          </p:spPr>
          <p:style>
            <a:lnRef idx="2">
              <a:schemeClr val="accent1"/>
            </a:lnRef>
            <a:fillRef idx="0">
              <a:schemeClr val="accent1"/>
            </a:fillRef>
            <a:effectRef idx="1">
              <a:schemeClr val="accent1"/>
            </a:effectRef>
            <a:fontRef idx="minor">
              <a:schemeClr val="tx1"/>
            </a:fontRef>
          </p:style>
        </p:cxnSp>
      </p:grpSp>
      <p:sp>
        <p:nvSpPr>
          <p:cNvPr id="31" name="CuadroTexto 30">
            <a:extLst>
              <a:ext uri="{FF2B5EF4-FFF2-40B4-BE49-F238E27FC236}">
                <a16:creationId xmlns:a16="http://schemas.microsoft.com/office/drawing/2014/main" id="{5EC1B741-686D-C147-8CFD-2E949B0DED54}"/>
              </a:ext>
            </a:extLst>
          </p:cNvPr>
          <p:cNvSpPr txBox="1"/>
          <p:nvPr/>
        </p:nvSpPr>
        <p:spPr>
          <a:xfrm>
            <a:off x="7581262" y="207738"/>
            <a:ext cx="4556526" cy="3016210"/>
          </a:xfrm>
          <a:prstGeom prst="rect">
            <a:avLst/>
          </a:prstGeom>
          <a:noFill/>
        </p:spPr>
        <p:txBody>
          <a:bodyPr wrap="square">
            <a:spAutoFit/>
          </a:bodyPr>
          <a:lstStyle/>
          <a:p>
            <a:pPr algn="just"/>
            <a:r>
              <a:rPr lang="es-ES_tradnl" sz="1000" dirty="0"/>
              <a:t>Esta compañía bloqueara fuerzas enemigas que intenten cruzar rio bravo IVO puente Alfa a contar 121900 con el propósito</a:t>
            </a:r>
            <a:endParaRPr lang="es-ES_tradnl" sz="1000" dirty="0">
              <a:solidFill>
                <a:srgbClr val="00B050"/>
              </a:solidFill>
            </a:endParaRPr>
          </a:p>
          <a:p>
            <a:pPr algn="just"/>
            <a:r>
              <a:rPr lang="es-ES_tradnl" sz="1000" dirty="0"/>
              <a:t>de impedir que interfieran con maniobra del esfuerzo principal del </a:t>
            </a:r>
            <a:r>
              <a:rPr lang="es-ES_tradnl" sz="1000" dirty="0" err="1"/>
              <a:t>Bn</a:t>
            </a:r>
            <a:r>
              <a:rPr lang="es-ES_tradnl" sz="1000" dirty="0"/>
              <a:t>. Esta operación se divide en tres fases:</a:t>
            </a:r>
          </a:p>
          <a:p>
            <a:endParaRPr lang="es-ES_tradnl" sz="1000" dirty="0"/>
          </a:p>
          <a:p>
            <a:r>
              <a:rPr lang="es-ES_tradnl" sz="1000" b="1" dirty="0">
                <a:solidFill>
                  <a:srgbClr val="00B050"/>
                </a:solidFill>
              </a:rPr>
              <a:t>Fase I</a:t>
            </a:r>
            <a:r>
              <a:rPr lang="es-ES_tradnl" sz="1000" b="1" dirty="0"/>
              <a:t>: </a:t>
            </a:r>
            <a:r>
              <a:rPr lang="es-ES_tradnl" sz="1000" b="1" dirty="0">
                <a:solidFill>
                  <a:srgbClr val="00B050"/>
                </a:solidFill>
              </a:rPr>
              <a:t>Configuración. Inicia con </a:t>
            </a:r>
            <a:r>
              <a:rPr lang="es-ES_tradnl" sz="1000" dirty="0"/>
              <a:t>emboscadas en escalón de seguridad y </a:t>
            </a:r>
            <a:r>
              <a:rPr lang="es-ES_tradnl" sz="1000" b="1" dirty="0">
                <a:solidFill>
                  <a:srgbClr val="00B050"/>
                </a:solidFill>
              </a:rPr>
              <a:t>termina con </a:t>
            </a:r>
            <a:r>
              <a:rPr lang="es-ES_tradnl" sz="1000" dirty="0"/>
              <a:t>fuerzas enigmas tomando contacto con ME. </a:t>
            </a:r>
            <a:r>
              <a:rPr lang="es-ES_tradnl" sz="1000" b="1" dirty="0">
                <a:solidFill>
                  <a:srgbClr val="00B050"/>
                </a:solidFill>
              </a:rPr>
              <a:t>Eventos críticos durante esta fase son: </a:t>
            </a:r>
            <a:r>
              <a:rPr lang="es-ES_tradnl" sz="1000" dirty="0"/>
              <a:t>emboscadas IVO R1y R y neutralización de material motorizado enemigo.</a:t>
            </a:r>
          </a:p>
          <a:p>
            <a:endParaRPr lang="es-ES_tradnl" sz="1000" dirty="0"/>
          </a:p>
          <a:p>
            <a:r>
              <a:rPr lang="es-ES_tradnl" sz="1000" b="1" dirty="0">
                <a:solidFill>
                  <a:srgbClr val="00B050"/>
                </a:solidFill>
              </a:rPr>
              <a:t>Fase II: Bloqueo. Inicia con </a:t>
            </a:r>
            <a:r>
              <a:rPr lang="es-ES_tradnl" sz="1000" dirty="0"/>
              <a:t>contacto del ME y </a:t>
            </a:r>
            <a:r>
              <a:rPr lang="es-ES_tradnl" sz="1000" b="1" dirty="0">
                <a:solidFill>
                  <a:srgbClr val="00B050"/>
                </a:solidFill>
              </a:rPr>
              <a:t>termina con</a:t>
            </a:r>
            <a:r>
              <a:rPr lang="es-ES_tradnl" sz="1000" dirty="0"/>
              <a:t> fuerzas enemigas rechazadas. </a:t>
            </a:r>
            <a:r>
              <a:rPr lang="es-ES_tradnl" sz="1000" b="1" dirty="0">
                <a:solidFill>
                  <a:srgbClr val="00B050"/>
                </a:solidFill>
              </a:rPr>
              <a:t>Eventos críticos durante esta fase son: </a:t>
            </a:r>
            <a:r>
              <a:rPr lang="es-ES_tradnl" sz="1000" dirty="0"/>
              <a:t>bloqueo de fuerzas enemigas en puente alfa y ataque por fuego sobre fuerzas que intenten cruzar vía rio bravo.  </a:t>
            </a:r>
          </a:p>
          <a:p>
            <a:endParaRPr lang="es-ES_tradnl" sz="1000" dirty="0"/>
          </a:p>
          <a:p>
            <a:r>
              <a:rPr lang="es-ES_tradnl" sz="1000" b="1" dirty="0">
                <a:solidFill>
                  <a:srgbClr val="00B050"/>
                </a:solidFill>
              </a:rPr>
              <a:t>Fase III: Persecución: Inicia con </a:t>
            </a:r>
            <a:r>
              <a:rPr lang="es-ES_tradnl" sz="1000" dirty="0"/>
              <a:t>persecución de fuerzas remanentes que hayan cruzado rio y </a:t>
            </a:r>
            <a:r>
              <a:rPr lang="es-ES_tradnl" sz="1000" b="1" dirty="0">
                <a:solidFill>
                  <a:srgbClr val="00B050"/>
                </a:solidFill>
              </a:rPr>
              <a:t>termina con </a:t>
            </a:r>
            <a:r>
              <a:rPr lang="es-ES_tradnl" sz="1000" dirty="0"/>
              <a:t>reagrupación de la unidad. </a:t>
            </a:r>
            <a:r>
              <a:rPr lang="es-ES_tradnl" sz="1000" b="1" dirty="0">
                <a:solidFill>
                  <a:srgbClr val="00B050"/>
                </a:solidFill>
              </a:rPr>
              <a:t>Eventos críticos durante esta fase son: </a:t>
            </a:r>
            <a:r>
              <a:rPr lang="es-ES_tradnl" sz="1000" dirty="0"/>
              <a:t>persecución por fuego, restablecimiento de dispositivo defensivo y reabastecimiento de los elementos. </a:t>
            </a:r>
            <a:endParaRPr lang="es-ES_tradnl" sz="1000" b="1" dirty="0">
              <a:solidFill>
                <a:srgbClr val="00B050"/>
              </a:solidFill>
            </a:endParaRPr>
          </a:p>
        </p:txBody>
      </p:sp>
      <p:sp>
        <p:nvSpPr>
          <p:cNvPr id="33" name="CuadroTexto 32">
            <a:extLst>
              <a:ext uri="{FF2B5EF4-FFF2-40B4-BE49-F238E27FC236}">
                <a16:creationId xmlns:a16="http://schemas.microsoft.com/office/drawing/2014/main" id="{AA69CFCD-2B10-1967-07E5-79FA3D8D7CC1}"/>
              </a:ext>
            </a:extLst>
          </p:cNvPr>
          <p:cNvSpPr txBox="1"/>
          <p:nvPr/>
        </p:nvSpPr>
        <p:spPr>
          <a:xfrm>
            <a:off x="7581262" y="-5013"/>
            <a:ext cx="6129336" cy="246221"/>
          </a:xfrm>
          <a:prstGeom prst="rect">
            <a:avLst/>
          </a:prstGeom>
          <a:noFill/>
        </p:spPr>
        <p:txBody>
          <a:bodyPr wrap="square">
            <a:spAutoFit/>
          </a:bodyPr>
          <a:lstStyle/>
          <a:p>
            <a:pPr marL="0" indent="0">
              <a:spcBef>
                <a:spcPts val="0"/>
              </a:spcBef>
              <a:buNone/>
            </a:pPr>
            <a:r>
              <a:rPr lang="es-ES_tradnl" sz="1000" b="1" dirty="0">
                <a:solidFill>
                  <a:srgbClr val="FF0000"/>
                </a:solidFill>
              </a:rPr>
              <a:t>CONOPS</a:t>
            </a:r>
          </a:p>
        </p:txBody>
      </p:sp>
      <p:grpSp>
        <p:nvGrpSpPr>
          <p:cNvPr id="15" name="Grupo 14">
            <a:extLst>
              <a:ext uri="{FF2B5EF4-FFF2-40B4-BE49-F238E27FC236}">
                <a16:creationId xmlns:a16="http://schemas.microsoft.com/office/drawing/2014/main" id="{E4E5511F-4301-F145-4C9C-3944AA7A74B8}"/>
              </a:ext>
            </a:extLst>
          </p:cNvPr>
          <p:cNvGrpSpPr/>
          <p:nvPr/>
        </p:nvGrpSpPr>
        <p:grpSpPr>
          <a:xfrm>
            <a:off x="7743566" y="3547118"/>
            <a:ext cx="4128381" cy="2057423"/>
            <a:chOff x="587143" y="1"/>
            <a:chExt cx="11352577" cy="6718852"/>
          </a:xfrm>
        </p:grpSpPr>
        <p:sp>
          <p:nvSpPr>
            <p:cNvPr id="30" name="Forma libre 29">
              <a:extLst>
                <a:ext uri="{FF2B5EF4-FFF2-40B4-BE49-F238E27FC236}">
                  <a16:creationId xmlns:a16="http://schemas.microsoft.com/office/drawing/2014/main" id="{D7E8366F-D06E-C313-9341-85E5FE9B968A}"/>
                </a:ext>
              </a:extLst>
            </p:cNvPr>
            <p:cNvSpPr/>
            <p:nvPr/>
          </p:nvSpPr>
          <p:spPr>
            <a:xfrm>
              <a:off x="4405381" y="1"/>
              <a:ext cx="1100897" cy="6718852"/>
            </a:xfrm>
            <a:custGeom>
              <a:avLst/>
              <a:gdLst>
                <a:gd name="csX0" fmla="*/ 186497 w 1100897"/>
                <a:gd name="csY0" fmla="*/ 0 h 6003235"/>
                <a:gd name="csX1" fmla="*/ 67228 w 1100897"/>
                <a:gd name="csY1" fmla="*/ 1212574 h 6003235"/>
                <a:gd name="csX2" fmla="*/ 1100897 w 1100897"/>
                <a:gd name="csY2" fmla="*/ 2961861 h 6003235"/>
                <a:gd name="csX3" fmla="*/ 67228 w 1100897"/>
                <a:gd name="csY3" fmla="*/ 4333461 h 6003235"/>
                <a:gd name="csX4" fmla="*/ 564184 w 1100897"/>
                <a:gd name="csY4" fmla="*/ 5526157 h 6003235"/>
                <a:gd name="csX5" fmla="*/ 305767 w 1100897"/>
                <a:gd name="csY5" fmla="*/ 6003235 h 6003235"/>
                <a:gd name="csX6" fmla="*/ 305767 w 1100897"/>
                <a:gd name="csY6" fmla="*/ 6003235 h 600323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100897" h="6003235">
                  <a:moveTo>
                    <a:pt x="186497" y="0"/>
                  </a:moveTo>
                  <a:cubicBezTo>
                    <a:pt x="50662" y="359465"/>
                    <a:pt x="-85172" y="718931"/>
                    <a:pt x="67228" y="1212574"/>
                  </a:cubicBezTo>
                  <a:cubicBezTo>
                    <a:pt x="219628" y="1706217"/>
                    <a:pt x="1100897" y="2441713"/>
                    <a:pt x="1100897" y="2961861"/>
                  </a:cubicBezTo>
                  <a:cubicBezTo>
                    <a:pt x="1100897" y="3482009"/>
                    <a:pt x="156680" y="3906078"/>
                    <a:pt x="67228" y="4333461"/>
                  </a:cubicBezTo>
                  <a:cubicBezTo>
                    <a:pt x="-22224" y="4760844"/>
                    <a:pt x="524428" y="5247861"/>
                    <a:pt x="564184" y="5526157"/>
                  </a:cubicBezTo>
                  <a:cubicBezTo>
                    <a:pt x="603941" y="5804453"/>
                    <a:pt x="305767" y="6003235"/>
                    <a:pt x="305767" y="6003235"/>
                  </a:cubicBezTo>
                  <a:lnTo>
                    <a:pt x="305767" y="6003235"/>
                  </a:lnTo>
                </a:path>
              </a:pathLst>
            </a:custGeom>
            <a:noFill/>
            <a:ln w="8572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pic>
          <p:nvPicPr>
            <p:cNvPr id="32" name="Imagen 31">
              <a:extLst>
                <a:ext uri="{FF2B5EF4-FFF2-40B4-BE49-F238E27FC236}">
                  <a16:creationId xmlns:a16="http://schemas.microsoft.com/office/drawing/2014/main" id="{4C74B5AB-019D-8D9B-28E8-B396078D9639}"/>
                </a:ext>
              </a:extLst>
            </p:cNvPr>
            <p:cNvPicPr>
              <a:picLocks noChangeAspect="1"/>
            </p:cNvPicPr>
            <p:nvPr/>
          </p:nvPicPr>
          <p:blipFill>
            <a:blip r:embed="rId9"/>
            <a:stretch>
              <a:fillRect/>
            </a:stretch>
          </p:blipFill>
          <p:spPr>
            <a:xfrm>
              <a:off x="4513470" y="2746790"/>
              <a:ext cx="1715052" cy="1225274"/>
            </a:xfrm>
            <a:prstGeom prst="rect">
              <a:avLst/>
            </a:prstGeom>
            <a:ln>
              <a:noFill/>
            </a:ln>
          </p:spPr>
        </p:pic>
        <p:pic>
          <p:nvPicPr>
            <p:cNvPr id="34" name="Imagen 33">
              <a:extLst>
                <a:ext uri="{FF2B5EF4-FFF2-40B4-BE49-F238E27FC236}">
                  <a16:creationId xmlns:a16="http://schemas.microsoft.com/office/drawing/2014/main" id="{A944D2E0-EAE6-5C8C-EAB5-B8AB40837294}"/>
                </a:ext>
              </a:extLst>
            </p:cNvPr>
            <p:cNvPicPr>
              <a:picLocks noChangeAspect="1"/>
            </p:cNvPicPr>
            <p:nvPr/>
          </p:nvPicPr>
          <p:blipFill>
            <a:blip r:embed="rId6"/>
            <a:stretch>
              <a:fillRect/>
            </a:stretch>
          </p:blipFill>
          <p:spPr>
            <a:xfrm>
              <a:off x="862993" y="1930021"/>
              <a:ext cx="1361281" cy="816769"/>
            </a:xfrm>
            <a:prstGeom prst="rect">
              <a:avLst/>
            </a:prstGeom>
          </p:spPr>
        </p:pic>
        <p:sp>
          <p:nvSpPr>
            <p:cNvPr id="35" name="Forma libre 34">
              <a:extLst>
                <a:ext uri="{FF2B5EF4-FFF2-40B4-BE49-F238E27FC236}">
                  <a16:creationId xmlns:a16="http://schemas.microsoft.com/office/drawing/2014/main" id="{BCEA4738-F5C4-24EF-4A35-43B6D9AF18B2}"/>
                </a:ext>
              </a:extLst>
            </p:cNvPr>
            <p:cNvSpPr/>
            <p:nvPr/>
          </p:nvSpPr>
          <p:spPr>
            <a:xfrm>
              <a:off x="695739" y="1371600"/>
              <a:ext cx="1662765" cy="2226365"/>
            </a:xfrm>
            <a:custGeom>
              <a:avLst/>
              <a:gdLst>
                <a:gd name="csX0" fmla="*/ 1252331 w 1662765"/>
                <a:gd name="csY0" fmla="*/ 1729409 h 2226365"/>
                <a:gd name="csX1" fmla="*/ 1649896 w 1662765"/>
                <a:gd name="csY1" fmla="*/ 1311965 h 2226365"/>
                <a:gd name="csX2" fmla="*/ 1550504 w 1662765"/>
                <a:gd name="csY2" fmla="*/ 834887 h 2226365"/>
                <a:gd name="csX3" fmla="*/ 1490870 w 1662765"/>
                <a:gd name="csY3" fmla="*/ 636104 h 2226365"/>
                <a:gd name="csX4" fmla="*/ 1431235 w 1662765"/>
                <a:gd name="csY4" fmla="*/ 536713 h 2226365"/>
                <a:gd name="csX5" fmla="*/ 1391478 w 1662765"/>
                <a:gd name="csY5" fmla="*/ 477078 h 2226365"/>
                <a:gd name="csX6" fmla="*/ 1331844 w 1662765"/>
                <a:gd name="csY6" fmla="*/ 417443 h 2226365"/>
                <a:gd name="csX7" fmla="*/ 1212574 w 1662765"/>
                <a:gd name="csY7" fmla="*/ 258417 h 2226365"/>
                <a:gd name="csX8" fmla="*/ 1133061 w 1662765"/>
                <a:gd name="csY8" fmla="*/ 119270 h 2226365"/>
                <a:gd name="csX9" fmla="*/ 1013791 w 1662765"/>
                <a:gd name="csY9" fmla="*/ 39757 h 2226365"/>
                <a:gd name="csX10" fmla="*/ 894522 w 1662765"/>
                <a:gd name="csY10" fmla="*/ 0 h 2226365"/>
                <a:gd name="csX11" fmla="*/ 417444 w 1662765"/>
                <a:gd name="csY11" fmla="*/ 39757 h 2226365"/>
                <a:gd name="csX12" fmla="*/ 258418 w 1662765"/>
                <a:gd name="csY12" fmla="*/ 159026 h 2226365"/>
                <a:gd name="csX13" fmla="*/ 218661 w 1662765"/>
                <a:gd name="csY13" fmla="*/ 218661 h 2226365"/>
                <a:gd name="csX14" fmla="*/ 159026 w 1662765"/>
                <a:gd name="csY14" fmla="*/ 278296 h 2226365"/>
                <a:gd name="csX15" fmla="*/ 119270 w 1662765"/>
                <a:gd name="csY15" fmla="*/ 357809 h 2226365"/>
                <a:gd name="csX16" fmla="*/ 39757 w 1662765"/>
                <a:gd name="csY16" fmla="*/ 496957 h 2226365"/>
                <a:gd name="csX17" fmla="*/ 19878 w 1662765"/>
                <a:gd name="csY17" fmla="*/ 556591 h 2226365"/>
                <a:gd name="csX18" fmla="*/ 0 w 1662765"/>
                <a:gd name="csY18" fmla="*/ 695739 h 2226365"/>
                <a:gd name="csX19" fmla="*/ 19878 w 1662765"/>
                <a:gd name="csY19" fmla="*/ 1391478 h 2226365"/>
                <a:gd name="csX20" fmla="*/ 59635 w 1662765"/>
                <a:gd name="csY20" fmla="*/ 1649896 h 2226365"/>
                <a:gd name="csX21" fmla="*/ 99391 w 1662765"/>
                <a:gd name="csY21" fmla="*/ 1808922 h 2226365"/>
                <a:gd name="csX22" fmla="*/ 119270 w 1662765"/>
                <a:gd name="csY22" fmla="*/ 1888435 h 2226365"/>
                <a:gd name="csX23" fmla="*/ 159026 w 1662765"/>
                <a:gd name="csY23" fmla="*/ 1948070 h 2226365"/>
                <a:gd name="csX24" fmla="*/ 298174 w 1662765"/>
                <a:gd name="csY24" fmla="*/ 2166730 h 2226365"/>
                <a:gd name="csX25" fmla="*/ 397565 w 1662765"/>
                <a:gd name="csY25" fmla="*/ 2186609 h 2226365"/>
                <a:gd name="csX26" fmla="*/ 457200 w 1662765"/>
                <a:gd name="csY26" fmla="*/ 2206487 h 2226365"/>
                <a:gd name="csX27" fmla="*/ 536713 w 1662765"/>
                <a:gd name="csY27" fmla="*/ 2226365 h 2226365"/>
                <a:gd name="csX28" fmla="*/ 954157 w 1662765"/>
                <a:gd name="csY28" fmla="*/ 2206487 h 2226365"/>
                <a:gd name="csX29" fmla="*/ 1093304 w 1662765"/>
                <a:gd name="csY29" fmla="*/ 2047461 h 2226365"/>
                <a:gd name="csX30" fmla="*/ 1133061 w 1662765"/>
                <a:gd name="csY30" fmla="*/ 1928191 h 2226365"/>
                <a:gd name="csX31" fmla="*/ 1152939 w 1662765"/>
                <a:gd name="csY31" fmla="*/ 1868557 h 2226365"/>
                <a:gd name="csX32" fmla="*/ 1172818 w 1662765"/>
                <a:gd name="csY32" fmla="*/ 1769165 h 2226365"/>
                <a:gd name="csX33" fmla="*/ 1192696 w 1662765"/>
                <a:gd name="csY33" fmla="*/ 1709530 h 2226365"/>
                <a:gd name="csX34" fmla="*/ 1252331 w 1662765"/>
                <a:gd name="csY34" fmla="*/ 1689652 h 2226365"/>
                <a:gd name="csX35" fmla="*/ 1331844 w 1662765"/>
                <a:gd name="csY35" fmla="*/ 1630017 h 22263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662765" h="2226365">
                  <a:moveTo>
                    <a:pt x="1252331" y="1729409"/>
                  </a:moveTo>
                  <a:cubicBezTo>
                    <a:pt x="1384853" y="1590261"/>
                    <a:pt x="1589131" y="1494261"/>
                    <a:pt x="1649896" y="1311965"/>
                  </a:cubicBezTo>
                  <a:cubicBezTo>
                    <a:pt x="1701264" y="1157860"/>
                    <a:pt x="1584540" y="993722"/>
                    <a:pt x="1550504" y="834887"/>
                  </a:cubicBezTo>
                  <a:cubicBezTo>
                    <a:pt x="1538814" y="780333"/>
                    <a:pt x="1511115" y="680643"/>
                    <a:pt x="1490870" y="636104"/>
                  </a:cubicBezTo>
                  <a:cubicBezTo>
                    <a:pt x="1474882" y="600931"/>
                    <a:pt x="1451712" y="569476"/>
                    <a:pt x="1431235" y="536713"/>
                  </a:cubicBezTo>
                  <a:cubicBezTo>
                    <a:pt x="1418573" y="516454"/>
                    <a:pt x="1406772" y="495432"/>
                    <a:pt x="1391478" y="477078"/>
                  </a:cubicBezTo>
                  <a:cubicBezTo>
                    <a:pt x="1373481" y="455482"/>
                    <a:pt x="1348184" y="440319"/>
                    <a:pt x="1331844" y="417443"/>
                  </a:cubicBezTo>
                  <a:cubicBezTo>
                    <a:pt x="1190550" y="219630"/>
                    <a:pt x="1420272" y="466115"/>
                    <a:pt x="1212574" y="258417"/>
                  </a:cubicBezTo>
                  <a:cubicBezTo>
                    <a:pt x="1200854" y="234976"/>
                    <a:pt x="1158039" y="141125"/>
                    <a:pt x="1133061" y="119270"/>
                  </a:cubicBezTo>
                  <a:cubicBezTo>
                    <a:pt x="1097102" y="87806"/>
                    <a:pt x="1059120" y="54867"/>
                    <a:pt x="1013791" y="39757"/>
                  </a:cubicBezTo>
                  <a:lnTo>
                    <a:pt x="894522" y="0"/>
                  </a:lnTo>
                  <a:cubicBezTo>
                    <a:pt x="735496" y="13252"/>
                    <a:pt x="574701" y="12644"/>
                    <a:pt x="417444" y="39757"/>
                  </a:cubicBezTo>
                  <a:cubicBezTo>
                    <a:pt x="368591" y="48180"/>
                    <a:pt x="291060" y="119856"/>
                    <a:pt x="258418" y="159026"/>
                  </a:cubicBezTo>
                  <a:cubicBezTo>
                    <a:pt x="243124" y="177380"/>
                    <a:pt x="233956" y="200308"/>
                    <a:pt x="218661" y="218661"/>
                  </a:cubicBezTo>
                  <a:cubicBezTo>
                    <a:pt x="200664" y="240257"/>
                    <a:pt x="178904" y="258418"/>
                    <a:pt x="159026" y="278296"/>
                  </a:cubicBezTo>
                  <a:cubicBezTo>
                    <a:pt x="145774" y="304800"/>
                    <a:pt x="133972" y="332081"/>
                    <a:pt x="119270" y="357809"/>
                  </a:cubicBezTo>
                  <a:cubicBezTo>
                    <a:pt x="62223" y="457641"/>
                    <a:pt x="91255" y="376796"/>
                    <a:pt x="39757" y="496957"/>
                  </a:cubicBezTo>
                  <a:cubicBezTo>
                    <a:pt x="31503" y="516216"/>
                    <a:pt x="26504" y="536713"/>
                    <a:pt x="19878" y="556591"/>
                  </a:cubicBezTo>
                  <a:cubicBezTo>
                    <a:pt x="13252" y="602974"/>
                    <a:pt x="0" y="648885"/>
                    <a:pt x="0" y="695739"/>
                  </a:cubicBezTo>
                  <a:cubicBezTo>
                    <a:pt x="0" y="927747"/>
                    <a:pt x="8842" y="1159733"/>
                    <a:pt x="19878" y="1391478"/>
                  </a:cubicBezTo>
                  <a:cubicBezTo>
                    <a:pt x="21319" y="1421730"/>
                    <a:pt x="52819" y="1612409"/>
                    <a:pt x="59635" y="1649896"/>
                  </a:cubicBezTo>
                  <a:cubicBezTo>
                    <a:pt x="89943" y="1816590"/>
                    <a:pt x="64909" y="1688237"/>
                    <a:pt x="99391" y="1808922"/>
                  </a:cubicBezTo>
                  <a:cubicBezTo>
                    <a:pt x="106896" y="1835191"/>
                    <a:pt x="108508" y="1863324"/>
                    <a:pt x="119270" y="1888435"/>
                  </a:cubicBezTo>
                  <a:cubicBezTo>
                    <a:pt x="128681" y="1910394"/>
                    <a:pt x="147586" y="1927096"/>
                    <a:pt x="159026" y="1948070"/>
                  </a:cubicBezTo>
                  <a:cubicBezTo>
                    <a:pt x="182348" y="1990826"/>
                    <a:pt x="229249" y="2132267"/>
                    <a:pt x="298174" y="2166730"/>
                  </a:cubicBezTo>
                  <a:cubicBezTo>
                    <a:pt x="328394" y="2181840"/>
                    <a:pt x="364787" y="2178414"/>
                    <a:pt x="397565" y="2186609"/>
                  </a:cubicBezTo>
                  <a:cubicBezTo>
                    <a:pt x="417893" y="2191691"/>
                    <a:pt x="437053" y="2200731"/>
                    <a:pt x="457200" y="2206487"/>
                  </a:cubicBezTo>
                  <a:cubicBezTo>
                    <a:pt x="483469" y="2213992"/>
                    <a:pt x="510209" y="2219739"/>
                    <a:pt x="536713" y="2226365"/>
                  </a:cubicBezTo>
                  <a:cubicBezTo>
                    <a:pt x="675861" y="2219739"/>
                    <a:pt x="815927" y="2223766"/>
                    <a:pt x="954157" y="2206487"/>
                  </a:cubicBezTo>
                  <a:cubicBezTo>
                    <a:pt x="1010621" y="2199429"/>
                    <a:pt x="1086391" y="2068201"/>
                    <a:pt x="1093304" y="2047461"/>
                  </a:cubicBezTo>
                  <a:lnTo>
                    <a:pt x="1133061" y="1928191"/>
                  </a:lnTo>
                  <a:cubicBezTo>
                    <a:pt x="1139687" y="1908313"/>
                    <a:pt x="1148830" y="1889103"/>
                    <a:pt x="1152939" y="1868557"/>
                  </a:cubicBezTo>
                  <a:cubicBezTo>
                    <a:pt x="1159565" y="1835426"/>
                    <a:pt x="1164623" y="1801943"/>
                    <a:pt x="1172818" y="1769165"/>
                  </a:cubicBezTo>
                  <a:cubicBezTo>
                    <a:pt x="1177900" y="1748837"/>
                    <a:pt x="1177880" y="1724346"/>
                    <a:pt x="1192696" y="1709530"/>
                  </a:cubicBezTo>
                  <a:cubicBezTo>
                    <a:pt x="1207512" y="1694714"/>
                    <a:pt x="1232453" y="1696278"/>
                    <a:pt x="1252331" y="1689652"/>
                  </a:cubicBezTo>
                  <a:cubicBezTo>
                    <a:pt x="1319762" y="1644698"/>
                    <a:pt x="1295072" y="1666789"/>
                    <a:pt x="1331844" y="1630017"/>
                  </a:cubicBezTo>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6" name="Forma libre 35">
              <a:extLst>
                <a:ext uri="{FF2B5EF4-FFF2-40B4-BE49-F238E27FC236}">
                  <a16:creationId xmlns:a16="http://schemas.microsoft.com/office/drawing/2014/main" id="{7D382C1E-57B9-28DA-77AD-1F4864BD0303}"/>
                </a:ext>
              </a:extLst>
            </p:cNvPr>
            <p:cNvSpPr/>
            <p:nvPr/>
          </p:nvSpPr>
          <p:spPr>
            <a:xfrm>
              <a:off x="834887" y="1749141"/>
              <a:ext cx="1252330" cy="1272355"/>
            </a:xfrm>
            <a:custGeom>
              <a:avLst/>
              <a:gdLst>
                <a:gd name="csX0" fmla="*/ 596348 w 1252330"/>
                <a:gd name="csY0" fmla="*/ 146 h 1272355"/>
                <a:gd name="csX1" fmla="*/ 417443 w 1252330"/>
                <a:gd name="csY1" fmla="*/ 99537 h 1272355"/>
                <a:gd name="csX2" fmla="*/ 377687 w 1252330"/>
                <a:gd name="csY2" fmla="*/ 159172 h 1272355"/>
                <a:gd name="csX3" fmla="*/ 318052 w 1252330"/>
                <a:gd name="csY3" fmla="*/ 238685 h 1272355"/>
                <a:gd name="csX4" fmla="*/ 278296 w 1252330"/>
                <a:gd name="csY4" fmla="*/ 298320 h 1272355"/>
                <a:gd name="csX5" fmla="*/ 218661 w 1252330"/>
                <a:gd name="csY5" fmla="*/ 357955 h 1272355"/>
                <a:gd name="csX6" fmla="*/ 178904 w 1252330"/>
                <a:gd name="csY6" fmla="*/ 417589 h 1272355"/>
                <a:gd name="csX7" fmla="*/ 119270 w 1252330"/>
                <a:gd name="csY7" fmla="*/ 477224 h 1272355"/>
                <a:gd name="csX8" fmla="*/ 39756 w 1252330"/>
                <a:gd name="csY8" fmla="*/ 616372 h 1272355"/>
                <a:gd name="csX9" fmla="*/ 0 w 1252330"/>
                <a:gd name="csY9" fmla="*/ 676007 h 1272355"/>
                <a:gd name="csX10" fmla="*/ 19878 w 1252330"/>
                <a:gd name="csY10" fmla="*/ 994059 h 1272355"/>
                <a:gd name="csX11" fmla="*/ 119270 w 1252330"/>
                <a:gd name="csY11" fmla="*/ 1113329 h 1272355"/>
                <a:gd name="csX12" fmla="*/ 238539 w 1252330"/>
                <a:gd name="csY12" fmla="*/ 1192842 h 1272355"/>
                <a:gd name="csX13" fmla="*/ 377687 w 1252330"/>
                <a:gd name="csY13" fmla="*/ 1252476 h 1272355"/>
                <a:gd name="csX14" fmla="*/ 576470 w 1252330"/>
                <a:gd name="csY14" fmla="*/ 1272355 h 1272355"/>
                <a:gd name="csX15" fmla="*/ 795130 w 1252330"/>
                <a:gd name="csY15" fmla="*/ 1252476 h 1272355"/>
                <a:gd name="csX16" fmla="*/ 854765 w 1252330"/>
                <a:gd name="csY16" fmla="*/ 1232598 h 1272355"/>
                <a:gd name="csX17" fmla="*/ 914400 w 1252330"/>
                <a:gd name="csY17" fmla="*/ 1172963 h 1272355"/>
                <a:gd name="csX18" fmla="*/ 974035 w 1252330"/>
                <a:gd name="csY18" fmla="*/ 1133207 h 1272355"/>
                <a:gd name="csX19" fmla="*/ 1013791 w 1252330"/>
                <a:gd name="csY19" fmla="*/ 1073572 h 1272355"/>
                <a:gd name="csX20" fmla="*/ 1133061 w 1252330"/>
                <a:gd name="csY20" fmla="*/ 974181 h 1272355"/>
                <a:gd name="csX21" fmla="*/ 1192696 w 1252330"/>
                <a:gd name="csY21" fmla="*/ 854911 h 1272355"/>
                <a:gd name="csX22" fmla="*/ 1252330 w 1252330"/>
                <a:gd name="csY22" fmla="*/ 735642 h 1272355"/>
                <a:gd name="csX23" fmla="*/ 1232452 w 1252330"/>
                <a:gd name="csY23" fmla="*/ 437468 h 1272355"/>
                <a:gd name="csX24" fmla="*/ 1192696 w 1252330"/>
                <a:gd name="csY24" fmla="*/ 278442 h 1272355"/>
                <a:gd name="csX25" fmla="*/ 1172817 w 1252330"/>
                <a:gd name="csY25" fmla="*/ 218807 h 1272355"/>
                <a:gd name="csX26" fmla="*/ 934278 w 1252330"/>
                <a:gd name="csY26" fmla="*/ 99537 h 1272355"/>
                <a:gd name="csX27" fmla="*/ 775252 w 1252330"/>
                <a:gd name="csY27" fmla="*/ 79659 h 1272355"/>
                <a:gd name="csX28" fmla="*/ 596348 w 1252330"/>
                <a:gd name="csY28" fmla="*/ 146 h 12723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1252330" h="1272355">
                  <a:moveTo>
                    <a:pt x="596348" y="146"/>
                  </a:moveTo>
                  <a:cubicBezTo>
                    <a:pt x="536713" y="3459"/>
                    <a:pt x="472615" y="59412"/>
                    <a:pt x="417443" y="99537"/>
                  </a:cubicBezTo>
                  <a:cubicBezTo>
                    <a:pt x="398122" y="113589"/>
                    <a:pt x="391573" y="139731"/>
                    <a:pt x="377687" y="159172"/>
                  </a:cubicBezTo>
                  <a:cubicBezTo>
                    <a:pt x="358430" y="186131"/>
                    <a:pt x="337309" y="211726"/>
                    <a:pt x="318052" y="238685"/>
                  </a:cubicBezTo>
                  <a:cubicBezTo>
                    <a:pt x="304166" y="258126"/>
                    <a:pt x="293590" y="279967"/>
                    <a:pt x="278296" y="298320"/>
                  </a:cubicBezTo>
                  <a:cubicBezTo>
                    <a:pt x="260299" y="319916"/>
                    <a:pt x="236658" y="336359"/>
                    <a:pt x="218661" y="357955"/>
                  </a:cubicBezTo>
                  <a:cubicBezTo>
                    <a:pt x="203367" y="376308"/>
                    <a:pt x="194198" y="399236"/>
                    <a:pt x="178904" y="417589"/>
                  </a:cubicBezTo>
                  <a:cubicBezTo>
                    <a:pt x="160907" y="439185"/>
                    <a:pt x="137267" y="455628"/>
                    <a:pt x="119270" y="477224"/>
                  </a:cubicBezTo>
                  <a:cubicBezTo>
                    <a:pt x="75242" y="530058"/>
                    <a:pt x="75107" y="554508"/>
                    <a:pt x="39756" y="616372"/>
                  </a:cubicBezTo>
                  <a:cubicBezTo>
                    <a:pt x="27903" y="637115"/>
                    <a:pt x="13252" y="656129"/>
                    <a:pt x="0" y="676007"/>
                  </a:cubicBezTo>
                  <a:cubicBezTo>
                    <a:pt x="6626" y="782024"/>
                    <a:pt x="3311" y="889135"/>
                    <a:pt x="19878" y="994059"/>
                  </a:cubicBezTo>
                  <a:cubicBezTo>
                    <a:pt x="24472" y="1023155"/>
                    <a:pt x="102467" y="1100260"/>
                    <a:pt x="119270" y="1113329"/>
                  </a:cubicBezTo>
                  <a:cubicBezTo>
                    <a:pt x="156986" y="1142664"/>
                    <a:pt x="198783" y="1166338"/>
                    <a:pt x="238539" y="1192842"/>
                  </a:cubicBezTo>
                  <a:cubicBezTo>
                    <a:pt x="302537" y="1235507"/>
                    <a:pt x="296002" y="1240807"/>
                    <a:pt x="377687" y="1252476"/>
                  </a:cubicBezTo>
                  <a:cubicBezTo>
                    <a:pt x="443609" y="1261894"/>
                    <a:pt x="510209" y="1265729"/>
                    <a:pt x="576470" y="1272355"/>
                  </a:cubicBezTo>
                  <a:cubicBezTo>
                    <a:pt x="649357" y="1265729"/>
                    <a:pt x="722678" y="1262826"/>
                    <a:pt x="795130" y="1252476"/>
                  </a:cubicBezTo>
                  <a:cubicBezTo>
                    <a:pt x="815873" y="1249513"/>
                    <a:pt x="837331" y="1244221"/>
                    <a:pt x="854765" y="1232598"/>
                  </a:cubicBezTo>
                  <a:cubicBezTo>
                    <a:pt x="878156" y="1217004"/>
                    <a:pt x="892804" y="1190960"/>
                    <a:pt x="914400" y="1172963"/>
                  </a:cubicBezTo>
                  <a:cubicBezTo>
                    <a:pt x="932753" y="1157669"/>
                    <a:pt x="954157" y="1146459"/>
                    <a:pt x="974035" y="1133207"/>
                  </a:cubicBezTo>
                  <a:cubicBezTo>
                    <a:pt x="987287" y="1113329"/>
                    <a:pt x="996898" y="1090465"/>
                    <a:pt x="1013791" y="1073572"/>
                  </a:cubicBezTo>
                  <a:cubicBezTo>
                    <a:pt x="1170156" y="917207"/>
                    <a:pt x="970234" y="1169575"/>
                    <a:pt x="1133061" y="974181"/>
                  </a:cubicBezTo>
                  <a:cubicBezTo>
                    <a:pt x="1204267" y="888733"/>
                    <a:pt x="1147872" y="944559"/>
                    <a:pt x="1192696" y="854911"/>
                  </a:cubicBezTo>
                  <a:cubicBezTo>
                    <a:pt x="1269763" y="700778"/>
                    <a:pt x="1202367" y="885530"/>
                    <a:pt x="1252330" y="735642"/>
                  </a:cubicBezTo>
                  <a:cubicBezTo>
                    <a:pt x="1245704" y="636251"/>
                    <a:pt x="1245336" y="536243"/>
                    <a:pt x="1232452" y="437468"/>
                  </a:cubicBezTo>
                  <a:cubicBezTo>
                    <a:pt x="1225385" y="383287"/>
                    <a:pt x="1209975" y="330278"/>
                    <a:pt x="1192696" y="278442"/>
                  </a:cubicBezTo>
                  <a:cubicBezTo>
                    <a:pt x="1186070" y="258564"/>
                    <a:pt x="1187633" y="233623"/>
                    <a:pt x="1172817" y="218807"/>
                  </a:cubicBezTo>
                  <a:cubicBezTo>
                    <a:pt x="1122082" y="168072"/>
                    <a:pt x="1008186" y="108775"/>
                    <a:pt x="934278" y="99537"/>
                  </a:cubicBezTo>
                  <a:cubicBezTo>
                    <a:pt x="881269" y="92911"/>
                    <a:pt x="827758" y="89504"/>
                    <a:pt x="775252" y="79659"/>
                  </a:cubicBezTo>
                  <a:cubicBezTo>
                    <a:pt x="620068" y="50562"/>
                    <a:pt x="655983" y="-3167"/>
                    <a:pt x="596348" y="146"/>
                  </a:cubicBezTo>
                  <a:close/>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7" name="Forma libre 36">
              <a:extLst>
                <a:ext uri="{FF2B5EF4-FFF2-40B4-BE49-F238E27FC236}">
                  <a16:creationId xmlns:a16="http://schemas.microsoft.com/office/drawing/2014/main" id="{D1E087AF-48EE-51EF-1C5B-C9B6E71778B9}"/>
                </a:ext>
              </a:extLst>
            </p:cNvPr>
            <p:cNvSpPr/>
            <p:nvPr/>
          </p:nvSpPr>
          <p:spPr>
            <a:xfrm>
              <a:off x="3298754" y="178904"/>
              <a:ext cx="1034707" cy="3041449"/>
            </a:xfrm>
            <a:custGeom>
              <a:avLst/>
              <a:gdLst>
                <a:gd name="csX0" fmla="*/ 20916 w 1034707"/>
                <a:gd name="csY0" fmla="*/ 0 h 3041449"/>
                <a:gd name="csX1" fmla="*/ 40794 w 1034707"/>
                <a:gd name="csY1" fmla="*/ 516835 h 3041449"/>
                <a:gd name="csX2" fmla="*/ 80550 w 1034707"/>
                <a:gd name="csY2" fmla="*/ 596348 h 3041449"/>
                <a:gd name="csX3" fmla="*/ 140185 w 1034707"/>
                <a:gd name="csY3" fmla="*/ 675861 h 3041449"/>
                <a:gd name="csX4" fmla="*/ 179942 w 1034707"/>
                <a:gd name="csY4" fmla="*/ 735496 h 3041449"/>
                <a:gd name="csX5" fmla="*/ 259455 w 1034707"/>
                <a:gd name="csY5" fmla="*/ 815009 h 3041449"/>
                <a:gd name="csX6" fmla="*/ 319089 w 1034707"/>
                <a:gd name="csY6" fmla="*/ 934279 h 3041449"/>
                <a:gd name="csX7" fmla="*/ 358846 w 1034707"/>
                <a:gd name="csY7" fmla="*/ 993913 h 3041449"/>
                <a:gd name="csX8" fmla="*/ 418481 w 1034707"/>
                <a:gd name="csY8" fmla="*/ 1093305 h 3041449"/>
                <a:gd name="csX9" fmla="*/ 497994 w 1034707"/>
                <a:gd name="csY9" fmla="*/ 1232453 h 3041449"/>
                <a:gd name="csX10" fmla="*/ 557629 w 1034707"/>
                <a:gd name="csY10" fmla="*/ 1411357 h 3041449"/>
                <a:gd name="csX11" fmla="*/ 577507 w 1034707"/>
                <a:gd name="csY11" fmla="*/ 1470992 h 3041449"/>
                <a:gd name="csX12" fmla="*/ 597385 w 1034707"/>
                <a:gd name="csY12" fmla="*/ 1590261 h 3041449"/>
                <a:gd name="csX13" fmla="*/ 637142 w 1034707"/>
                <a:gd name="csY13" fmla="*/ 1729409 h 3041449"/>
                <a:gd name="csX14" fmla="*/ 657020 w 1034707"/>
                <a:gd name="csY14" fmla="*/ 1808922 h 3041449"/>
                <a:gd name="csX15" fmla="*/ 716655 w 1034707"/>
                <a:gd name="csY15" fmla="*/ 1928192 h 3041449"/>
                <a:gd name="csX16" fmla="*/ 756411 w 1034707"/>
                <a:gd name="csY16" fmla="*/ 2047461 h 3041449"/>
                <a:gd name="csX17" fmla="*/ 776289 w 1034707"/>
                <a:gd name="csY17" fmla="*/ 2107096 h 3041449"/>
                <a:gd name="csX18" fmla="*/ 796168 w 1034707"/>
                <a:gd name="csY18" fmla="*/ 2186609 h 3041449"/>
                <a:gd name="csX19" fmla="*/ 835924 w 1034707"/>
                <a:gd name="csY19" fmla="*/ 2266122 h 3041449"/>
                <a:gd name="csX20" fmla="*/ 855803 w 1034707"/>
                <a:gd name="csY20" fmla="*/ 2325757 h 3041449"/>
                <a:gd name="csX21" fmla="*/ 875681 w 1034707"/>
                <a:gd name="csY21" fmla="*/ 2882348 h 3041449"/>
                <a:gd name="csX22" fmla="*/ 955194 w 1034707"/>
                <a:gd name="csY22" fmla="*/ 2981739 h 3041449"/>
                <a:gd name="csX23" fmla="*/ 1034707 w 1034707"/>
                <a:gd name="csY23" fmla="*/ 3041374 h 30414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1034707" h="3041449">
                  <a:moveTo>
                    <a:pt x="20916" y="0"/>
                  </a:moveTo>
                  <a:cubicBezTo>
                    <a:pt x="-3609" y="245243"/>
                    <a:pt x="-16826" y="228735"/>
                    <a:pt x="40794" y="516835"/>
                  </a:cubicBezTo>
                  <a:cubicBezTo>
                    <a:pt x="46605" y="545892"/>
                    <a:pt x="64845" y="571220"/>
                    <a:pt x="80550" y="596348"/>
                  </a:cubicBezTo>
                  <a:cubicBezTo>
                    <a:pt x="98109" y="624443"/>
                    <a:pt x="120928" y="648902"/>
                    <a:pt x="140185" y="675861"/>
                  </a:cubicBezTo>
                  <a:cubicBezTo>
                    <a:pt x="154071" y="695302"/>
                    <a:pt x="164394" y="717357"/>
                    <a:pt x="179942" y="735496"/>
                  </a:cubicBezTo>
                  <a:cubicBezTo>
                    <a:pt x="204336" y="763955"/>
                    <a:pt x="235062" y="786550"/>
                    <a:pt x="259455" y="815009"/>
                  </a:cubicBezTo>
                  <a:cubicBezTo>
                    <a:pt x="327818" y="894766"/>
                    <a:pt x="276760" y="849622"/>
                    <a:pt x="319089" y="934279"/>
                  </a:cubicBezTo>
                  <a:cubicBezTo>
                    <a:pt x="329773" y="955647"/>
                    <a:pt x="346184" y="973654"/>
                    <a:pt x="358846" y="993913"/>
                  </a:cubicBezTo>
                  <a:cubicBezTo>
                    <a:pt x="379323" y="1026677"/>
                    <a:pt x="399717" y="1059530"/>
                    <a:pt x="418481" y="1093305"/>
                  </a:cubicBezTo>
                  <a:cubicBezTo>
                    <a:pt x="502547" y="1244626"/>
                    <a:pt x="414689" y="1107497"/>
                    <a:pt x="497994" y="1232453"/>
                  </a:cubicBezTo>
                  <a:lnTo>
                    <a:pt x="557629" y="1411357"/>
                  </a:lnTo>
                  <a:cubicBezTo>
                    <a:pt x="564255" y="1431235"/>
                    <a:pt x="574062" y="1450324"/>
                    <a:pt x="577507" y="1470992"/>
                  </a:cubicBezTo>
                  <a:cubicBezTo>
                    <a:pt x="584133" y="1510748"/>
                    <a:pt x="589481" y="1550739"/>
                    <a:pt x="597385" y="1590261"/>
                  </a:cubicBezTo>
                  <a:cubicBezTo>
                    <a:pt x="618101" y="1693843"/>
                    <a:pt x="611878" y="1640987"/>
                    <a:pt x="637142" y="1729409"/>
                  </a:cubicBezTo>
                  <a:cubicBezTo>
                    <a:pt x="644647" y="1755678"/>
                    <a:pt x="646874" y="1783556"/>
                    <a:pt x="657020" y="1808922"/>
                  </a:cubicBezTo>
                  <a:cubicBezTo>
                    <a:pt x="673528" y="1850192"/>
                    <a:pt x="699559" y="1887162"/>
                    <a:pt x="716655" y="1928192"/>
                  </a:cubicBezTo>
                  <a:cubicBezTo>
                    <a:pt x="732773" y="1966875"/>
                    <a:pt x="743159" y="2007705"/>
                    <a:pt x="756411" y="2047461"/>
                  </a:cubicBezTo>
                  <a:cubicBezTo>
                    <a:pt x="763037" y="2067339"/>
                    <a:pt x="771207" y="2086768"/>
                    <a:pt x="776289" y="2107096"/>
                  </a:cubicBezTo>
                  <a:cubicBezTo>
                    <a:pt x="782915" y="2133600"/>
                    <a:pt x="786575" y="2161028"/>
                    <a:pt x="796168" y="2186609"/>
                  </a:cubicBezTo>
                  <a:cubicBezTo>
                    <a:pt x="806573" y="2214355"/>
                    <a:pt x="824251" y="2238885"/>
                    <a:pt x="835924" y="2266122"/>
                  </a:cubicBezTo>
                  <a:cubicBezTo>
                    <a:pt x="844178" y="2285381"/>
                    <a:pt x="849177" y="2305879"/>
                    <a:pt x="855803" y="2325757"/>
                  </a:cubicBezTo>
                  <a:cubicBezTo>
                    <a:pt x="862429" y="2511287"/>
                    <a:pt x="863729" y="2697085"/>
                    <a:pt x="875681" y="2882348"/>
                  </a:cubicBezTo>
                  <a:cubicBezTo>
                    <a:pt x="880502" y="2957071"/>
                    <a:pt x="903906" y="2938999"/>
                    <a:pt x="955194" y="2981739"/>
                  </a:cubicBezTo>
                  <a:cubicBezTo>
                    <a:pt x="1032379" y="3046059"/>
                    <a:pt x="983685" y="3041374"/>
                    <a:pt x="1034707" y="3041374"/>
                  </a:cubicBezTo>
                </a:path>
              </a:pathLst>
            </a:custGeom>
            <a:noFill/>
            <a:ln w="476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8" name="Forma libre 37">
              <a:extLst>
                <a:ext uri="{FF2B5EF4-FFF2-40B4-BE49-F238E27FC236}">
                  <a16:creationId xmlns:a16="http://schemas.microsoft.com/office/drawing/2014/main" id="{984CA23D-1FFB-1A88-02CC-9FF3ABE753AE}"/>
                </a:ext>
              </a:extLst>
            </p:cNvPr>
            <p:cNvSpPr/>
            <p:nvPr/>
          </p:nvSpPr>
          <p:spPr>
            <a:xfrm>
              <a:off x="7553155" y="872457"/>
              <a:ext cx="4353923" cy="2573371"/>
            </a:xfrm>
            <a:custGeom>
              <a:avLst/>
              <a:gdLst>
                <a:gd name="csX0" fmla="*/ 0 w 5585791"/>
                <a:gd name="csY0" fmla="*/ 2546604 h 2573371"/>
                <a:gd name="csX1" fmla="*/ 1093304 w 5585791"/>
                <a:gd name="csY1" fmla="*/ 2546604 h 2573371"/>
                <a:gd name="csX2" fmla="*/ 1669774 w 5585791"/>
                <a:gd name="csY2" fmla="*/ 2447213 h 2573371"/>
                <a:gd name="csX3" fmla="*/ 2385391 w 5585791"/>
                <a:gd name="csY3" fmla="*/ 2208673 h 2573371"/>
                <a:gd name="csX4" fmla="*/ 2802835 w 5585791"/>
                <a:gd name="csY4" fmla="*/ 2029769 h 2573371"/>
                <a:gd name="csX5" fmla="*/ 2902226 w 5585791"/>
                <a:gd name="csY5" fmla="*/ 1990013 h 2573371"/>
                <a:gd name="csX6" fmla="*/ 3061252 w 5585791"/>
                <a:gd name="csY6" fmla="*/ 1950256 h 2573371"/>
                <a:gd name="csX7" fmla="*/ 3200400 w 5585791"/>
                <a:gd name="csY7" fmla="*/ 1910500 h 2573371"/>
                <a:gd name="csX8" fmla="*/ 3260035 w 5585791"/>
                <a:gd name="csY8" fmla="*/ 1850865 h 2573371"/>
                <a:gd name="csX9" fmla="*/ 3279913 w 5585791"/>
                <a:gd name="csY9" fmla="*/ 1771352 h 2573371"/>
                <a:gd name="csX10" fmla="*/ 3299791 w 5585791"/>
                <a:gd name="csY10" fmla="*/ 1015978 h 2573371"/>
                <a:gd name="csX11" fmla="*/ 3339548 w 5585791"/>
                <a:gd name="csY11" fmla="*/ 956343 h 2573371"/>
                <a:gd name="csX12" fmla="*/ 3419061 w 5585791"/>
                <a:gd name="csY12" fmla="*/ 856952 h 2573371"/>
                <a:gd name="csX13" fmla="*/ 3538330 w 5585791"/>
                <a:gd name="csY13" fmla="*/ 737682 h 2573371"/>
                <a:gd name="csX14" fmla="*/ 3637722 w 5585791"/>
                <a:gd name="csY14" fmla="*/ 618413 h 2573371"/>
                <a:gd name="csX15" fmla="*/ 3856383 w 5585791"/>
                <a:gd name="csY15" fmla="*/ 439508 h 2573371"/>
                <a:gd name="csX16" fmla="*/ 4154556 w 5585791"/>
                <a:gd name="csY16" fmla="*/ 240726 h 2573371"/>
                <a:gd name="csX17" fmla="*/ 4333461 w 5585791"/>
                <a:gd name="csY17" fmla="*/ 161213 h 2573371"/>
                <a:gd name="csX18" fmla="*/ 4393096 w 5585791"/>
                <a:gd name="csY18" fmla="*/ 121456 h 2573371"/>
                <a:gd name="csX19" fmla="*/ 4512365 w 5585791"/>
                <a:gd name="csY19" fmla="*/ 81700 h 2573371"/>
                <a:gd name="csX20" fmla="*/ 4631635 w 5585791"/>
                <a:gd name="csY20" fmla="*/ 61821 h 2573371"/>
                <a:gd name="csX21" fmla="*/ 4790661 w 5585791"/>
                <a:gd name="csY21" fmla="*/ 41943 h 2573371"/>
                <a:gd name="csX22" fmla="*/ 5068956 w 5585791"/>
                <a:gd name="csY22" fmla="*/ 2186 h 2573371"/>
                <a:gd name="csX23" fmla="*/ 5585791 w 5585791"/>
                <a:gd name="csY23" fmla="*/ 2186 h 25733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5585791" h="2573371">
                  <a:moveTo>
                    <a:pt x="0" y="2546604"/>
                  </a:moveTo>
                  <a:cubicBezTo>
                    <a:pt x="476812" y="2580661"/>
                    <a:pt x="397295" y="2583890"/>
                    <a:pt x="1093304" y="2546604"/>
                  </a:cubicBezTo>
                  <a:cubicBezTo>
                    <a:pt x="1230615" y="2539248"/>
                    <a:pt x="1534608" y="2485337"/>
                    <a:pt x="1669774" y="2447213"/>
                  </a:cubicBezTo>
                  <a:cubicBezTo>
                    <a:pt x="1694058" y="2440364"/>
                    <a:pt x="2246984" y="2269226"/>
                    <a:pt x="2385391" y="2208673"/>
                  </a:cubicBezTo>
                  <a:cubicBezTo>
                    <a:pt x="2736080" y="2055247"/>
                    <a:pt x="2596017" y="2112496"/>
                    <a:pt x="2802835" y="2029769"/>
                  </a:cubicBezTo>
                  <a:cubicBezTo>
                    <a:pt x="2835965" y="2016517"/>
                    <a:pt x="2867609" y="1998667"/>
                    <a:pt x="2902226" y="1990013"/>
                  </a:cubicBezTo>
                  <a:cubicBezTo>
                    <a:pt x="2955235" y="1976761"/>
                    <a:pt x="3009416" y="1967534"/>
                    <a:pt x="3061252" y="1950256"/>
                  </a:cubicBezTo>
                  <a:cubicBezTo>
                    <a:pt x="3146805" y="1921739"/>
                    <a:pt x="3100559" y="1935460"/>
                    <a:pt x="3200400" y="1910500"/>
                  </a:cubicBezTo>
                  <a:cubicBezTo>
                    <a:pt x="3220278" y="1890622"/>
                    <a:pt x="3246087" y="1875273"/>
                    <a:pt x="3260035" y="1850865"/>
                  </a:cubicBezTo>
                  <a:cubicBezTo>
                    <a:pt x="3273590" y="1827145"/>
                    <a:pt x="3278614" y="1798641"/>
                    <a:pt x="3279913" y="1771352"/>
                  </a:cubicBezTo>
                  <a:cubicBezTo>
                    <a:pt x="3291893" y="1519759"/>
                    <a:pt x="3281410" y="1267185"/>
                    <a:pt x="3299791" y="1015978"/>
                  </a:cubicBezTo>
                  <a:cubicBezTo>
                    <a:pt x="3301534" y="992151"/>
                    <a:pt x="3325213" y="975456"/>
                    <a:pt x="3339548" y="956343"/>
                  </a:cubicBezTo>
                  <a:cubicBezTo>
                    <a:pt x="3365005" y="922401"/>
                    <a:pt x="3390521" y="888346"/>
                    <a:pt x="3419061" y="856952"/>
                  </a:cubicBezTo>
                  <a:cubicBezTo>
                    <a:pt x="3456881" y="815349"/>
                    <a:pt x="3500338" y="779128"/>
                    <a:pt x="3538330" y="737682"/>
                  </a:cubicBezTo>
                  <a:cubicBezTo>
                    <a:pt x="3573300" y="699533"/>
                    <a:pt x="3602910" y="656706"/>
                    <a:pt x="3637722" y="618413"/>
                  </a:cubicBezTo>
                  <a:cubicBezTo>
                    <a:pt x="3760407" y="483460"/>
                    <a:pt x="3708829" y="546820"/>
                    <a:pt x="3856383" y="439508"/>
                  </a:cubicBezTo>
                  <a:cubicBezTo>
                    <a:pt x="3972705" y="354910"/>
                    <a:pt x="3998452" y="303168"/>
                    <a:pt x="4154556" y="240726"/>
                  </a:cubicBezTo>
                  <a:cubicBezTo>
                    <a:pt x="4225548" y="212329"/>
                    <a:pt x="4268465" y="198353"/>
                    <a:pt x="4333461" y="161213"/>
                  </a:cubicBezTo>
                  <a:cubicBezTo>
                    <a:pt x="4354204" y="149360"/>
                    <a:pt x="4371264" y="131159"/>
                    <a:pt x="4393096" y="121456"/>
                  </a:cubicBezTo>
                  <a:cubicBezTo>
                    <a:pt x="4431391" y="104436"/>
                    <a:pt x="4471028" y="88590"/>
                    <a:pt x="4512365" y="81700"/>
                  </a:cubicBezTo>
                  <a:cubicBezTo>
                    <a:pt x="4552122" y="75074"/>
                    <a:pt x="4591735" y="67521"/>
                    <a:pt x="4631635" y="61821"/>
                  </a:cubicBezTo>
                  <a:cubicBezTo>
                    <a:pt x="4684519" y="54266"/>
                    <a:pt x="4737861" y="50066"/>
                    <a:pt x="4790661" y="41943"/>
                  </a:cubicBezTo>
                  <a:cubicBezTo>
                    <a:pt x="4928347" y="20761"/>
                    <a:pt x="4892953" y="7215"/>
                    <a:pt x="5068956" y="2186"/>
                  </a:cubicBezTo>
                  <a:cubicBezTo>
                    <a:pt x="5241164" y="-2734"/>
                    <a:pt x="5413513" y="2186"/>
                    <a:pt x="5585791" y="2186"/>
                  </a:cubicBezTo>
                </a:path>
              </a:pathLst>
            </a:custGeom>
            <a:noFill/>
            <a:ln w="635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grpSp>
          <p:nvGrpSpPr>
            <p:cNvPr id="39" name="Grupo 38">
              <a:extLst>
                <a:ext uri="{FF2B5EF4-FFF2-40B4-BE49-F238E27FC236}">
                  <a16:creationId xmlns:a16="http://schemas.microsoft.com/office/drawing/2014/main" id="{2F545605-6CE2-C875-0455-8D662EF78A53}"/>
                </a:ext>
              </a:extLst>
            </p:cNvPr>
            <p:cNvGrpSpPr/>
            <p:nvPr/>
          </p:nvGrpSpPr>
          <p:grpSpPr>
            <a:xfrm>
              <a:off x="6685724" y="2839833"/>
              <a:ext cx="2158470" cy="1178334"/>
              <a:chOff x="6310138" y="4287739"/>
              <a:chExt cx="2158470" cy="1178334"/>
            </a:xfrm>
          </p:grpSpPr>
          <p:pic>
            <p:nvPicPr>
              <p:cNvPr id="49" name="Imagen 48">
                <a:extLst>
                  <a:ext uri="{FF2B5EF4-FFF2-40B4-BE49-F238E27FC236}">
                    <a16:creationId xmlns:a16="http://schemas.microsoft.com/office/drawing/2014/main" id="{CEE2F04D-4CFE-2180-C69D-A1A06F2C1F54}"/>
                  </a:ext>
                </a:extLst>
              </p:cNvPr>
              <p:cNvPicPr>
                <a:picLocks noChangeAspect="1"/>
              </p:cNvPicPr>
              <p:nvPr/>
            </p:nvPicPr>
            <p:blipFill>
              <a:blip r:embed="rId4"/>
              <a:stretch>
                <a:fillRect/>
              </a:stretch>
            </p:blipFill>
            <p:spPr>
              <a:xfrm>
                <a:off x="7107328" y="4649305"/>
                <a:ext cx="1361280" cy="816768"/>
              </a:xfrm>
              <a:prstGeom prst="rect">
                <a:avLst/>
              </a:prstGeom>
            </p:spPr>
          </p:pic>
          <p:pic>
            <p:nvPicPr>
              <p:cNvPr id="50" name="Imagen 49">
                <a:extLst>
                  <a:ext uri="{FF2B5EF4-FFF2-40B4-BE49-F238E27FC236}">
                    <a16:creationId xmlns:a16="http://schemas.microsoft.com/office/drawing/2014/main" id="{6A89C9CB-730B-892B-32A0-721261B912A5}"/>
                  </a:ext>
                </a:extLst>
              </p:cNvPr>
              <p:cNvPicPr>
                <a:picLocks noChangeAspect="1"/>
              </p:cNvPicPr>
              <p:nvPr/>
            </p:nvPicPr>
            <p:blipFill>
              <a:blip r:embed="rId5"/>
              <a:stretch>
                <a:fillRect/>
              </a:stretch>
            </p:blipFill>
            <p:spPr>
              <a:xfrm>
                <a:off x="6631342" y="4439876"/>
                <a:ext cx="1361280" cy="816768"/>
              </a:xfrm>
              <a:prstGeom prst="rect">
                <a:avLst/>
              </a:prstGeom>
            </p:spPr>
          </p:pic>
          <p:pic>
            <p:nvPicPr>
              <p:cNvPr id="51" name="Imagen 50">
                <a:extLst>
                  <a:ext uri="{FF2B5EF4-FFF2-40B4-BE49-F238E27FC236}">
                    <a16:creationId xmlns:a16="http://schemas.microsoft.com/office/drawing/2014/main" id="{503E555B-7637-8DD9-D8CF-4BE7D548A367}"/>
                  </a:ext>
                </a:extLst>
              </p:cNvPr>
              <p:cNvPicPr>
                <a:picLocks noChangeAspect="1"/>
              </p:cNvPicPr>
              <p:nvPr/>
            </p:nvPicPr>
            <p:blipFill>
              <a:blip r:embed="rId3"/>
              <a:stretch>
                <a:fillRect/>
              </a:stretch>
            </p:blipFill>
            <p:spPr>
              <a:xfrm>
                <a:off x="6310138" y="4287739"/>
                <a:ext cx="1273175" cy="763905"/>
              </a:xfrm>
              <a:prstGeom prst="rect">
                <a:avLst/>
              </a:prstGeom>
            </p:spPr>
          </p:pic>
        </p:grpSp>
        <p:pic>
          <p:nvPicPr>
            <p:cNvPr id="40" name="Imagen 39">
              <a:extLst>
                <a:ext uri="{FF2B5EF4-FFF2-40B4-BE49-F238E27FC236}">
                  <a16:creationId xmlns:a16="http://schemas.microsoft.com/office/drawing/2014/main" id="{13C433A5-7DAB-E732-1547-CF4EE32FFC9D}"/>
                </a:ext>
              </a:extLst>
            </p:cNvPr>
            <p:cNvPicPr>
              <a:picLocks noChangeAspect="1"/>
            </p:cNvPicPr>
            <p:nvPr/>
          </p:nvPicPr>
          <p:blipFill>
            <a:blip r:embed="rId7"/>
            <a:stretch>
              <a:fillRect/>
            </a:stretch>
          </p:blipFill>
          <p:spPr>
            <a:xfrm>
              <a:off x="6326288" y="4958002"/>
              <a:ext cx="1361280" cy="816768"/>
            </a:xfrm>
            <a:prstGeom prst="rect">
              <a:avLst/>
            </a:prstGeom>
          </p:spPr>
        </p:pic>
        <p:pic>
          <p:nvPicPr>
            <p:cNvPr id="41" name="Imagen 40">
              <a:extLst>
                <a:ext uri="{FF2B5EF4-FFF2-40B4-BE49-F238E27FC236}">
                  <a16:creationId xmlns:a16="http://schemas.microsoft.com/office/drawing/2014/main" id="{B3C71057-9043-9127-8C1D-94B57EA161D1}"/>
                </a:ext>
              </a:extLst>
            </p:cNvPr>
            <p:cNvPicPr>
              <a:picLocks noChangeAspect="1"/>
            </p:cNvPicPr>
            <p:nvPr/>
          </p:nvPicPr>
          <p:blipFill>
            <a:blip r:embed="rId10"/>
            <a:stretch>
              <a:fillRect/>
            </a:stretch>
          </p:blipFill>
          <p:spPr>
            <a:xfrm flipH="1">
              <a:off x="6003603" y="2405064"/>
              <a:ext cx="1471728" cy="1908726"/>
            </a:xfrm>
            <a:prstGeom prst="rect">
              <a:avLst/>
            </a:prstGeom>
          </p:spPr>
        </p:pic>
        <p:pic>
          <p:nvPicPr>
            <p:cNvPr id="42" name="Imagen 41">
              <a:extLst>
                <a:ext uri="{FF2B5EF4-FFF2-40B4-BE49-F238E27FC236}">
                  <a16:creationId xmlns:a16="http://schemas.microsoft.com/office/drawing/2014/main" id="{AD99E1A9-A75D-016B-1192-1E7398879213}"/>
                </a:ext>
              </a:extLst>
            </p:cNvPr>
            <p:cNvPicPr>
              <a:picLocks noChangeAspect="1"/>
            </p:cNvPicPr>
            <p:nvPr/>
          </p:nvPicPr>
          <p:blipFill>
            <a:blip r:embed="rId11"/>
            <a:stretch>
              <a:fillRect/>
            </a:stretch>
          </p:blipFill>
          <p:spPr>
            <a:xfrm>
              <a:off x="2338716" y="1457372"/>
              <a:ext cx="1246656" cy="1855891"/>
            </a:xfrm>
            <a:prstGeom prst="rect">
              <a:avLst/>
            </a:prstGeom>
          </p:spPr>
        </p:pic>
        <p:pic>
          <p:nvPicPr>
            <p:cNvPr id="43" name="Imagen 42">
              <a:extLst>
                <a:ext uri="{FF2B5EF4-FFF2-40B4-BE49-F238E27FC236}">
                  <a16:creationId xmlns:a16="http://schemas.microsoft.com/office/drawing/2014/main" id="{FDF40A46-51B2-2CF0-CA50-9A2BC99A4C06}"/>
                </a:ext>
              </a:extLst>
            </p:cNvPr>
            <p:cNvPicPr>
              <a:picLocks noChangeAspect="1"/>
            </p:cNvPicPr>
            <p:nvPr/>
          </p:nvPicPr>
          <p:blipFill>
            <a:blip r:embed="rId12"/>
            <a:stretch>
              <a:fillRect/>
            </a:stretch>
          </p:blipFill>
          <p:spPr>
            <a:xfrm flipH="1">
              <a:off x="5044049" y="4688003"/>
              <a:ext cx="1615154" cy="1655924"/>
            </a:xfrm>
            <a:prstGeom prst="rect">
              <a:avLst/>
            </a:prstGeom>
          </p:spPr>
        </p:pic>
        <p:pic>
          <p:nvPicPr>
            <p:cNvPr id="44" name="Imagen 43">
              <a:extLst>
                <a:ext uri="{FF2B5EF4-FFF2-40B4-BE49-F238E27FC236}">
                  <a16:creationId xmlns:a16="http://schemas.microsoft.com/office/drawing/2014/main" id="{6F631E98-8B05-1E0D-D018-8D95A06558CE}"/>
                </a:ext>
              </a:extLst>
            </p:cNvPr>
            <p:cNvPicPr>
              <a:picLocks noChangeAspect="1"/>
            </p:cNvPicPr>
            <p:nvPr/>
          </p:nvPicPr>
          <p:blipFill>
            <a:blip r:embed="rId8"/>
            <a:stretch>
              <a:fillRect/>
            </a:stretch>
          </p:blipFill>
          <p:spPr>
            <a:xfrm>
              <a:off x="9049476" y="1113253"/>
              <a:ext cx="1361280" cy="816768"/>
            </a:xfrm>
            <a:prstGeom prst="rect">
              <a:avLst/>
            </a:prstGeom>
          </p:spPr>
        </p:pic>
        <p:sp>
          <p:nvSpPr>
            <p:cNvPr id="45" name="CuadroTexto 44">
              <a:extLst>
                <a:ext uri="{FF2B5EF4-FFF2-40B4-BE49-F238E27FC236}">
                  <a16:creationId xmlns:a16="http://schemas.microsoft.com/office/drawing/2014/main" id="{190DAA31-7ADE-8F7A-0D47-8DFAECB6CBD4}"/>
                </a:ext>
              </a:extLst>
            </p:cNvPr>
            <p:cNvSpPr txBox="1"/>
            <p:nvPr/>
          </p:nvSpPr>
          <p:spPr>
            <a:xfrm>
              <a:off x="8586622" y="3500247"/>
              <a:ext cx="2680932" cy="1105604"/>
            </a:xfrm>
            <a:prstGeom prst="rect">
              <a:avLst/>
            </a:prstGeom>
            <a:noFill/>
          </p:spPr>
          <p:txBody>
            <a:bodyPr wrap="square" rtlCol="0">
              <a:spAutoFit/>
            </a:bodyPr>
            <a:lstStyle/>
            <a:p>
              <a:r>
                <a:rPr lang="es-ES_tradnl" sz="400" dirty="0"/>
                <a:t>T: Bloquear puente Alfa a contar 121900</a:t>
              </a:r>
            </a:p>
            <a:p>
              <a:r>
                <a:rPr lang="es-ES_tradnl" sz="400" b="1" dirty="0"/>
                <a:t>P: Negar cruce de fuerzas enemiga hacia rivera este</a:t>
              </a:r>
            </a:p>
          </p:txBody>
        </p:sp>
        <p:sp>
          <p:nvSpPr>
            <p:cNvPr id="46" name="CuadroTexto 45">
              <a:extLst>
                <a:ext uri="{FF2B5EF4-FFF2-40B4-BE49-F238E27FC236}">
                  <a16:creationId xmlns:a16="http://schemas.microsoft.com/office/drawing/2014/main" id="{9E4BDD09-8ADA-B26B-E9E2-A2E446A20902}"/>
                </a:ext>
              </a:extLst>
            </p:cNvPr>
            <p:cNvSpPr txBox="1"/>
            <p:nvPr/>
          </p:nvSpPr>
          <p:spPr>
            <a:xfrm>
              <a:off x="587143" y="3690802"/>
              <a:ext cx="2404662" cy="1507643"/>
            </a:xfrm>
            <a:prstGeom prst="rect">
              <a:avLst/>
            </a:prstGeom>
            <a:noFill/>
          </p:spPr>
          <p:txBody>
            <a:bodyPr wrap="square" rtlCol="0">
              <a:spAutoFit/>
            </a:bodyPr>
            <a:lstStyle/>
            <a:p>
              <a:r>
                <a:rPr lang="es-ES_tradnl" sz="400" dirty="0"/>
                <a:t>T: Emboscar fuerzas enemigas al oeste de puente alfa a contar 121700</a:t>
              </a:r>
            </a:p>
            <a:p>
              <a:r>
                <a:rPr lang="es-ES_tradnl" sz="400" b="1" dirty="0"/>
                <a:t>P: Debilitar enemigo que intenten cruzar hacia rivera este </a:t>
              </a:r>
            </a:p>
          </p:txBody>
        </p:sp>
        <p:sp>
          <p:nvSpPr>
            <p:cNvPr id="47" name="CuadroTexto 46">
              <a:extLst>
                <a:ext uri="{FF2B5EF4-FFF2-40B4-BE49-F238E27FC236}">
                  <a16:creationId xmlns:a16="http://schemas.microsoft.com/office/drawing/2014/main" id="{A0E23D1B-9A13-BCD7-3822-8D3703D35076}"/>
                </a:ext>
              </a:extLst>
            </p:cNvPr>
            <p:cNvSpPr txBox="1"/>
            <p:nvPr/>
          </p:nvSpPr>
          <p:spPr>
            <a:xfrm>
              <a:off x="7553156" y="4958004"/>
              <a:ext cx="2404662" cy="1708661"/>
            </a:xfrm>
            <a:prstGeom prst="rect">
              <a:avLst/>
            </a:prstGeom>
            <a:noFill/>
          </p:spPr>
          <p:txBody>
            <a:bodyPr wrap="square" rtlCol="0">
              <a:spAutoFit/>
            </a:bodyPr>
            <a:lstStyle/>
            <a:p>
              <a:r>
                <a:rPr lang="es-ES_tradnl" sz="400" dirty="0"/>
                <a:t>T: Atacar por fuego fuerzas enemigas que crucen vía rio IVO puente alfa a contar 121900</a:t>
              </a:r>
            </a:p>
            <a:p>
              <a:r>
                <a:rPr lang="es-ES_tradnl" sz="400" b="1" dirty="0"/>
                <a:t>P: limitar cruce enemigo que no puedan ser contenidas por ME </a:t>
              </a:r>
            </a:p>
          </p:txBody>
        </p:sp>
        <p:sp>
          <p:nvSpPr>
            <p:cNvPr id="48" name="CuadroTexto 47">
              <a:extLst>
                <a:ext uri="{FF2B5EF4-FFF2-40B4-BE49-F238E27FC236}">
                  <a16:creationId xmlns:a16="http://schemas.microsoft.com/office/drawing/2014/main" id="{0F024ABD-3684-12D6-6DDF-775BB17201F2}"/>
                </a:ext>
              </a:extLst>
            </p:cNvPr>
            <p:cNvSpPr txBox="1"/>
            <p:nvPr/>
          </p:nvSpPr>
          <p:spPr>
            <a:xfrm>
              <a:off x="10508683" y="1391530"/>
              <a:ext cx="1431037" cy="1708661"/>
            </a:xfrm>
            <a:prstGeom prst="rect">
              <a:avLst/>
            </a:prstGeom>
            <a:noFill/>
          </p:spPr>
          <p:txBody>
            <a:bodyPr wrap="square" rtlCol="0">
              <a:spAutoFit/>
            </a:bodyPr>
            <a:lstStyle/>
            <a:p>
              <a:r>
                <a:rPr lang="es-ES_tradnl" sz="400" dirty="0"/>
                <a:t>BPT ser empleado en apoyo a siguientes prioridades:</a:t>
              </a:r>
            </a:p>
            <a:p>
              <a:r>
                <a:rPr lang="es-ES_tradnl" sz="400" b="1" dirty="0"/>
                <a:t>ME </a:t>
              </a:r>
            </a:p>
            <a:p>
              <a:r>
                <a:rPr lang="es-ES_tradnl" sz="400" dirty="0"/>
                <a:t>SE2</a:t>
              </a:r>
            </a:p>
          </p:txBody>
        </p:sp>
      </p:grpSp>
    </p:spTree>
    <p:extLst>
      <p:ext uri="{BB962C8B-B14F-4D97-AF65-F5344CB8AC3E}">
        <p14:creationId xmlns:p14="http://schemas.microsoft.com/office/powerpoint/2010/main" val="22107558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connaissance - Wikipedia">
            <a:extLst>
              <a:ext uri="{FF2B5EF4-FFF2-40B4-BE49-F238E27FC236}">
                <a16:creationId xmlns:a16="http://schemas.microsoft.com/office/drawing/2014/main" id="{9CF99AEE-E068-E834-9C69-AB918ACF37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52" r="3436" b="-1"/>
          <a:stretch/>
        </p:blipFill>
        <p:spPr bwMode="auto">
          <a:xfrm>
            <a:off x="255544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20C29481-F733-F4F9-DA95-2DE75E68C130}"/>
              </a:ext>
            </a:extLst>
          </p:cNvPr>
          <p:cNvSpPr>
            <a:spLocks noGrp="1"/>
          </p:cNvSpPr>
          <p:nvPr>
            <p:ph type="title"/>
          </p:nvPr>
        </p:nvSpPr>
        <p:spPr>
          <a:xfrm>
            <a:off x="795337" y="2479044"/>
            <a:ext cx="9948863" cy="1899912"/>
          </a:xfrm>
          <a:solidFill>
            <a:schemeClr val="bg1">
              <a:alpha val="47186"/>
            </a:schemeClr>
          </a:solidFill>
        </p:spPr>
        <p:txBody>
          <a:bodyPr>
            <a:normAutofit/>
          </a:bodyPr>
          <a:lstStyle/>
          <a:p>
            <a:r>
              <a:rPr lang="es-ES_tradnl" sz="4000" dirty="0"/>
              <a:t>PASO 2: PREPRAR RECONOCIMIENTO </a:t>
            </a:r>
          </a:p>
        </p:txBody>
      </p:sp>
    </p:spTree>
    <p:extLst>
      <p:ext uri="{BB962C8B-B14F-4D97-AF65-F5344CB8AC3E}">
        <p14:creationId xmlns:p14="http://schemas.microsoft.com/office/powerpoint/2010/main" val="34907668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9E490B4-78BE-861F-D401-7062F0EC26F4}"/>
              </a:ext>
            </a:extLst>
          </p:cNvPr>
          <p:cNvSpPr>
            <a:spLocks noGrp="1"/>
          </p:cNvSpPr>
          <p:nvPr>
            <p:ph type="title"/>
          </p:nvPr>
        </p:nvSpPr>
        <p:spPr>
          <a:xfrm>
            <a:off x="968203" y="3428682"/>
            <a:ext cx="4036334" cy="1153201"/>
          </a:xfrm>
        </p:spPr>
        <p:txBody>
          <a:bodyPr vert="horz" lIns="91440" tIns="45720" rIns="91440" bIns="45720" rtlCol="0" anchor="b">
            <a:normAutofit/>
          </a:bodyPr>
          <a:lstStyle/>
          <a:p>
            <a:pPr>
              <a:spcBef>
                <a:spcPts val="1000"/>
              </a:spcBef>
            </a:pPr>
            <a:r>
              <a:rPr lang="en-US" sz="2000" dirty="0">
                <a:latin typeface="+mn-lt"/>
                <a:ea typeface="+mn-ea"/>
                <a:cs typeface="+mn-cs"/>
              </a:rPr>
              <a:t>¿</a:t>
            </a:r>
            <a:r>
              <a:rPr lang="en-US" sz="2000" dirty="0" err="1">
                <a:latin typeface="+mn-lt"/>
                <a:ea typeface="+mn-ea"/>
                <a:cs typeface="+mn-cs"/>
              </a:rPr>
              <a:t>Qué</a:t>
            </a:r>
            <a:r>
              <a:rPr lang="en-US" sz="2000" dirty="0">
                <a:latin typeface="+mn-lt"/>
                <a:ea typeface="+mn-ea"/>
                <a:cs typeface="+mn-cs"/>
              </a:rPr>
              <a:t> </a:t>
            </a:r>
            <a:r>
              <a:rPr lang="en-US" sz="2000" dirty="0" err="1">
                <a:latin typeface="+mn-lt"/>
                <a:ea typeface="+mn-ea"/>
                <a:cs typeface="+mn-cs"/>
              </a:rPr>
              <a:t>preguntas</a:t>
            </a:r>
            <a:r>
              <a:rPr lang="en-US" sz="2000" dirty="0">
                <a:latin typeface="+mn-lt"/>
                <a:ea typeface="+mn-ea"/>
                <a:cs typeface="+mn-cs"/>
              </a:rPr>
              <a:t> </a:t>
            </a:r>
            <a:r>
              <a:rPr lang="en-US" sz="2000" dirty="0" err="1">
                <a:latin typeface="+mn-lt"/>
                <a:ea typeface="+mn-ea"/>
                <a:cs typeface="+mn-cs"/>
              </a:rPr>
              <a:t>necesito</a:t>
            </a:r>
            <a:r>
              <a:rPr lang="en-US" sz="2000" dirty="0">
                <a:latin typeface="+mn-lt"/>
                <a:ea typeface="+mn-ea"/>
                <a:cs typeface="+mn-cs"/>
              </a:rPr>
              <a:t> responder para </a:t>
            </a:r>
            <a:r>
              <a:rPr lang="en-US" sz="2000" dirty="0" err="1">
                <a:latin typeface="+mn-lt"/>
                <a:ea typeface="+mn-ea"/>
                <a:cs typeface="+mn-cs"/>
              </a:rPr>
              <a:t>confirmar</a:t>
            </a:r>
            <a:r>
              <a:rPr lang="en-US" sz="2000" dirty="0">
                <a:latin typeface="+mn-lt"/>
                <a:ea typeface="+mn-ea"/>
                <a:cs typeface="+mn-cs"/>
              </a:rPr>
              <a:t> mi plan </a:t>
            </a:r>
            <a:r>
              <a:rPr lang="en-US" sz="2000" dirty="0" err="1">
                <a:latin typeface="+mn-lt"/>
                <a:ea typeface="+mn-ea"/>
                <a:cs typeface="+mn-cs"/>
              </a:rPr>
              <a:t>inicial</a:t>
            </a:r>
            <a:r>
              <a:rPr lang="en-US" sz="2000" dirty="0">
                <a:latin typeface="+mn-lt"/>
                <a:ea typeface="+mn-ea"/>
                <a:cs typeface="+mn-cs"/>
              </a:rPr>
              <a:t>?</a:t>
            </a:r>
          </a:p>
        </p:txBody>
      </p:sp>
      <p:sp>
        <p:nvSpPr>
          <p:cNvPr id="4" name="Título 1">
            <a:extLst>
              <a:ext uri="{FF2B5EF4-FFF2-40B4-BE49-F238E27FC236}">
                <a16:creationId xmlns:a16="http://schemas.microsoft.com/office/drawing/2014/main" id="{F9CDD3CD-7CC3-9A29-8EEB-F83356004FC3}"/>
              </a:ext>
            </a:extLst>
          </p:cNvPr>
          <p:cNvSpPr txBox="1">
            <a:spLocks/>
          </p:cNvSpPr>
          <p:nvPr/>
        </p:nvSpPr>
        <p:spPr>
          <a:xfrm>
            <a:off x="1113811" y="1275143"/>
            <a:ext cx="4036333" cy="170984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1000"/>
              </a:spcBef>
            </a:pPr>
            <a:r>
              <a:rPr lang="en-US" sz="2000" kern="1200" dirty="0">
                <a:solidFill>
                  <a:schemeClr val="tx1"/>
                </a:solidFill>
                <a:latin typeface="+mn-lt"/>
                <a:ea typeface="+mn-ea"/>
                <a:cs typeface="+mn-cs"/>
              </a:rPr>
              <a:t>¿</a:t>
            </a:r>
            <a:r>
              <a:rPr lang="en-US" sz="2000" kern="1200" dirty="0" err="1">
                <a:solidFill>
                  <a:schemeClr val="tx1"/>
                </a:solidFill>
                <a:latin typeface="+mn-lt"/>
                <a:ea typeface="+mn-ea"/>
                <a:cs typeface="+mn-cs"/>
              </a:rPr>
              <a:t>Cuáles</a:t>
            </a:r>
            <a:r>
              <a:rPr lang="en-US" sz="2000" kern="1200" dirty="0">
                <a:solidFill>
                  <a:schemeClr val="tx1"/>
                </a:solidFill>
                <a:latin typeface="+mn-lt"/>
                <a:ea typeface="+mn-ea"/>
                <a:cs typeface="+mn-cs"/>
              </a:rPr>
              <a:t> son las </a:t>
            </a:r>
            <a:r>
              <a:rPr lang="en-US" sz="2000" kern="1200" dirty="0" err="1">
                <a:solidFill>
                  <a:schemeClr val="tx1"/>
                </a:solidFill>
                <a:latin typeface="+mn-lt"/>
                <a:ea typeface="+mn-ea"/>
                <a:cs typeface="+mn-cs"/>
              </a:rPr>
              <a:t>prioridades</a:t>
            </a:r>
            <a:r>
              <a:rPr lang="en-US" sz="2000" kern="1200" dirty="0">
                <a:solidFill>
                  <a:schemeClr val="tx1"/>
                </a:solidFill>
                <a:latin typeface="+mn-lt"/>
                <a:ea typeface="+mn-ea"/>
                <a:cs typeface="+mn-cs"/>
              </a:rPr>
              <a:t> de </a:t>
            </a:r>
            <a:r>
              <a:rPr lang="en-US" sz="2000" kern="1200" dirty="0" err="1">
                <a:solidFill>
                  <a:schemeClr val="tx1"/>
                </a:solidFill>
                <a:latin typeface="+mn-lt"/>
                <a:ea typeface="+mn-ea"/>
                <a:cs typeface="+mn-cs"/>
              </a:rPr>
              <a:t>esas</a:t>
            </a:r>
            <a:r>
              <a:rPr lang="en-US" sz="2000" kern="1200" dirty="0">
                <a:solidFill>
                  <a:schemeClr val="tx1"/>
                </a:solidFill>
                <a:latin typeface="+mn-lt"/>
                <a:ea typeface="+mn-ea"/>
                <a:cs typeface="+mn-cs"/>
              </a:rPr>
              <a:t> </a:t>
            </a:r>
            <a:r>
              <a:rPr lang="en-US" sz="2000" kern="1200" dirty="0" err="1">
                <a:solidFill>
                  <a:schemeClr val="tx1"/>
                </a:solidFill>
                <a:latin typeface="+mn-lt"/>
                <a:ea typeface="+mn-ea"/>
                <a:cs typeface="+mn-cs"/>
              </a:rPr>
              <a:t>preguntas</a:t>
            </a:r>
            <a:r>
              <a:rPr lang="en-US" sz="2000" kern="1200" dirty="0">
                <a:solidFill>
                  <a:schemeClr val="tx1"/>
                </a:solidFill>
                <a:latin typeface="+mn-lt"/>
                <a:ea typeface="+mn-ea"/>
                <a:cs typeface="+mn-cs"/>
              </a:rPr>
              <a:t>?</a:t>
            </a:r>
          </a:p>
        </p:txBody>
      </p:sp>
      <p:grpSp>
        <p:nvGrpSpPr>
          <p:cNvPr id="1033" name="Group 1032">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034" name="Rectangle 103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6" name="Rectangle 103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38" name="Rectangle 1037">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con Marines, Special Tactics groom joint ground leaders &gt; Air Force  Special Operations Command &gt; Article Display">
            <a:extLst>
              <a:ext uri="{FF2B5EF4-FFF2-40B4-BE49-F238E27FC236}">
                <a16:creationId xmlns:a16="http://schemas.microsoft.com/office/drawing/2014/main" id="{437D809E-0A37-CA03-489F-F2580D015D3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22492" y="1558903"/>
            <a:ext cx="5536001" cy="3681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4986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4B783-4D46-BE09-52CA-D5D9FB4BFEB2}"/>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AD010D93-34CE-A4BA-E4DE-D38984033E51}"/>
              </a:ext>
            </a:extLst>
          </p:cNvPr>
          <p:cNvSpPr>
            <a:spLocks noGrp="1"/>
          </p:cNvSpPr>
          <p:nvPr>
            <p:ph type="title"/>
          </p:nvPr>
        </p:nvSpPr>
        <p:spPr>
          <a:xfrm>
            <a:off x="838200" y="2979737"/>
            <a:ext cx="10515600" cy="1325563"/>
          </a:xfrm>
        </p:spPr>
        <p:txBody>
          <a:bodyPr>
            <a:normAutofit fontScale="90000"/>
          </a:bodyPr>
          <a:lstStyle/>
          <a:p>
            <a:r>
              <a:rPr lang="es-ES_tradnl" dirty="0"/>
              <a:t>Prioridades: </a:t>
            </a:r>
            <a:br>
              <a:rPr lang="es-ES_tradnl" dirty="0"/>
            </a:br>
            <a:r>
              <a:rPr lang="es-ES_tradnl" dirty="0"/>
              <a:t>1. Ubicación del enemigo</a:t>
            </a:r>
            <a:br>
              <a:rPr lang="es-ES_tradnl" dirty="0"/>
            </a:br>
            <a:r>
              <a:rPr lang="es-ES_tradnl" dirty="0"/>
              <a:t>2. Orientación del enemigo</a:t>
            </a:r>
            <a:br>
              <a:rPr lang="es-ES_tradnl" dirty="0"/>
            </a:br>
            <a:r>
              <a:rPr lang="es-ES_tradnl" dirty="0"/>
              <a:t>3. Actividad </a:t>
            </a:r>
          </a:p>
        </p:txBody>
      </p:sp>
      <p:sp>
        <p:nvSpPr>
          <p:cNvPr id="4" name="Título 1">
            <a:extLst>
              <a:ext uri="{FF2B5EF4-FFF2-40B4-BE49-F238E27FC236}">
                <a16:creationId xmlns:a16="http://schemas.microsoft.com/office/drawing/2014/main" id="{B9868C83-6DCA-478B-6D83-209934468D7E}"/>
              </a:ext>
            </a:extLst>
          </p:cNvPr>
          <p:cNvSpPr txBox="1">
            <a:spLocks/>
          </p:cNvSpPr>
          <p:nvPr/>
        </p:nvSpPr>
        <p:spPr>
          <a:xfrm>
            <a:off x="838200" y="74295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dirty="0"/>
              <a:t>¿Cuáles son las prioridades de esas preguntas?</a:t>
            </a:r>
          </a:p>
        </p:txBody>
      </p:sp>
      <p:sp>
        <p:nvSpPr>
          <p:cNvPr id="3" name="Título 1">
            <a:extLst>
              <a:ext uri="{FF2B5EF4-FFF2-40B4-BE49-F238E27FC236}">
                <a16:creationId xmlns:a16="http://schemas.microsoft.com/office/drawing/2014/main" id="{BD0FE774-D0A7-407B-938E-00E6A38A876D}"/>
              </a:ext>
            </a:extLst>
          </p:cNvPr>
          <p:cNvSpPr txBox="1">
            <a:spLocks/>
          </p:cNvSpPr>
          <p:nvPr/>
        </p:nvSpPr>
        <p:spPr>
          <a:xfrm>
            <a:off x="947737" y="5216524"/>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dirty="0"/>
              <a:t>Si tengo más medio y/o tiempo … hago mas preguntas </a:t>
            </a:r>
          </a:p>
        </p:txBody>
      </p:sp>
    </p:spTree>
    <p:extLst>
      <p:ext uri="{BB962C8B-B14F-4D97-AF65-F5344CB8AC3E}">
        <p14:creationId xmlns:p14="http://schemas.microsoft.com/office/powerpoint/2010/main" val="12587972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0B2632-283C-AC41-FA00-4B63173532D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2E7CC5-C78B-4EBD-9565-3FA00FAA6C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A4529A5-F675-429F-8044-01372BB13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ítulo 1">
            <a:extLst>
              <a:ext uri="{FF2B5EF4-FFF2-40B4-BE49-F238E27FC236}">
                <a16:creationId xmlns:a16="http://schemas.microsoft.com/office/drawing/2014/main" id="{6A60FBA2-7B09-CBF1-F8B8-846947255280}"/>
              </a:ext>
            </a:extLst>
          </p:cNvPr>
          <p:cNvSpPr>
            <a:spLocks noGrp="1"/>
          </p:cNvSpPr>
          <p:nvPr>
            <p:ph type="title"/>
          </p:nvPr>
        </p:nvSpPr>
        <p:spPr>
          <a:xfrm>
            <a:off x="648037" y="1298448"/>
            <a:ext cx="5895178" cy="4099642"/>
          </a:xfrm>
        </p:spPr>
        <p:txBody>
          <a:bodyPr vert="horz" lIns="91440" tIns="45720" rIns="91440" bIns="45720" rtlCol="0" anchor="b">
            <a:normAutofit/>
          </a:bodyPr>
          <a:lstStyle/>
          <a:p>
            <a:r>
              <a:rPr lang="en-US" sz="3100" kern="1200">
                <a:solidFill>
                  <a:srgbClr val="FFFFFF"/>
                </a:solidFill>
                <a:latin typeface="+mj-lt"/>
                <a:ea typeface="+mj-ea"/>
                <a:cs typeface="+mj-cs"/>
              </a:rPr>
              <a:t>Físico (mejor)…. Reconocimiento de lideres (mejor aún)</a:t>
            </a:r>
            <a:br>
              <a:rPr lang="en-US" sz="3100" kern="1200">
                <a:solidFill>
                  <a:srgbClr val="FFFFFF"/>
                </a:solidFill>
                <a:latin typeface="+mj-lt"/>
                <a:ea typeface="+mj-ea"/>
                <a:cs typeface="+mj-cs"/>
              </a:rPr>
            </a:br>
            <a:r>
              <a:rPr lang="en-US" sz="3100" kern="1200">
                <a:solidFill>
                  <a:srgbClr val="FFFFFF"/>
                </a:solidFill>
                <a:latin typeface="+mj-lt"/>
                <a:ea typeface="+mj-ea"/>
                <a:cs typeface="+mj-cs"/>
              </a:rPr>
              <a:t>Mapa</a:t>
            </a:r>
            <a:br>
              <a:rPr lang="en-US" sz="3100" kern="1200">
                <a:solidFill>
                  <a:srgbClr val="FFFFFF"/>
                </a:solidFill>
                <a:latin typeface="+mj-lt"/>
                <a:ea typeface="+mj-ea"/>
                <a:cs typeface="+mj-cs"/>
              </a:rPr>
            </a:br>
            <a:r>
              <a:rPr lang="en-US" sz="3100" kern="1200">
                <a:solidFill>
                  <a:srgbClr val="FFFFFF"/>
                </a:solidFill>
                <a:latin typeface="+mj-lt"/>
                <a:ea typeface="+mj-ea"/>
                <a:cs typeface="+mj-cs"/>
              </a:rPr>
              <a:t>Imágenes </a:t>
            </a:r>
            <a:br>
              <a:rPr lang="en-US" sz="3100" kern="1200">
                <a:solidFill>
                  <a:srgbClr val="FFFFFF"/>
                </a:solidFill>
                <a:latin typeface="+mj-lt"/>
                <a:ea typeface="+mj-ea"/>
                <a:cs typeface="+mj-cs"/>
              </a:rPr>
            </a:br>
            <a:r>
              <a:rPr lang="en-US" sz="3100" kern="1200">
                <a:solidFill>
                  <a:srgbClr val="FFFFFF"/>
                </a:solidFill>
                <a:latin typeface="+mj-lt"/>
                <a:ea typeface="+mj-ea"/>
                <a:cs typeface="+mj-cs"/>
              </a:rPr>
              <a:t>Aviación </a:t>
            </a:r>
            <a:br>
              <a:rPr lang="en-US" sz="3100" kern="1200">
                <a:solidFill>
                  <a:srgbClr val="FFFFFF"/>
                </a:solidFill>
                <a:latin typeface="+mj-lt"/>
                <a:ea typeface="+mj-ea"/>
                <a:cs typeface="+mj-cs"/>
              </a:rPr>
            </a:br>
            <a:r>
              <a:rPr lang="en-US" sz="3100" kern="1200">
                <a:solidFill>
                  <a:srgbClr val="FFFFFF"/>
                </a:solidFill>
                <a:latin typeface="+mj-lt"/>
                <a:ea typeface="+mj-ea"/>
                <a:cs typeface="+mj-cs"/>
              </a:rPr>
              <a:t>Drones </a:t>
            </a:r>
            <a:br>
              <a:rPr lang="en-US" sz="3100" kern="1200">
                <a:solidFill>
                  <a:srgbClr val="FFFFFF"/>
                </a:solidFill>
                <a:latin typeface="+mj-lt"/>
                <a:ea typeface="+mj-ea"/>
                <a:cs typeface="+mj-cs"/>
              </a:rPr>
            </a:br>
            <a:r>
              <a:rPr lang="en-US" sz="3100" kern="1200">
                <a:solidFill>
                  <a:srgbClr val="FFFFFF"/>
                </a:solidFill>
                <a:latin typeface="+mj-lt"/>
                <a:ea typeface="+mj-ea"/>
                <a:cs typeface="+mj-cs"/>
              </a:rPr>
              <a:t>Señales </a:t>
            </a:r>
            <a:br>
              <a:rPr lang="en-US" sz="3100" kern="1200">
                <a:solidFill>
                  <a:srgbClr val="FFFFFF"/>
                </a:solidFill>
                <a:latin typeface="+mj-lt"/>
                <a:ea typeface="+mj-ea"/>
                <a:cs typeface="+mj-cs"/>
              </a:rPr>
            </a:br>
            <a:r>
              <a:rPr lang="en-US" sz="3100" kern="1200">
                <a:solidFill>
                  <a:srgbClr val="FFFFFF"/>
                </a:solidFill>
                <a:latin typeface="+mj-lt"/>
                <a:ea typeface="+mj-ea"/>
                <a:cs typeface="+mj-cs"/>
              </a:rPr>
              <a:t>etc</a:t>
            </a:r>
          </a:p>
        </p:txBody>
      </p:sp>
      <p:sp>
        <p:nvSpPr>
          <p:cNvPr id="4" name="Título 1">
            <a:extLst>
              <a:ext uri="{FF2B5EF4-FFF2-40B4-BE49-F238E27FC236}">
                <a16:creationId xmlns:a16="http://schemas.microsoft.com/office/drawing/2014/main" id="{6DAB5F52-B0D9-9544-51F7-23745B5C8BB5}"/>
              </a:ext>
            </a:extLst>
          </p:cNvPr>
          <p:cNvSpPr txBox="1">
            <a:spLocks/>
          </p:cNvSpPr>
          <p:nvPr/>
        </p:nvSpPr>
        <p:spPr>
          <a:xfrm>
            <a:off x="7848600" y="1122363"/>
            <a:ext cx="3505200" cy="426954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1000"/>
              </a:spcBef>
            </a:pPr>
            <a:r>
              <a:rPr lang="en-US" sz="2400" kern="1200">
                <a:solidFill>
                  <a:schemeClr val="tx1"/>
                </a:solidFill>
                <a:latin typeface="+mn-lt"/>
                <a:ea typeface="+mn-ea"/>
                <a:cs typeface="+mn-cs"/>
              </a:rPr>
              <a:t>Considere todos los medios de reconocimiento</a:t>
            </a:r>
          </a:p>
        </p:txBody>
      </p:sp>
      <p:sp>
        <p:nvSpPr>
          <p:cNvPr id="13" name="sketch line 1">
            <a:extLst>
              <a:ext uri="{FF2B5EF4-FFF2-40B4-BE49-F238E27FC236}">
                <a16:creationId xmlns:a16="http://schemas.microsoft.com/office/drawing/2014/main" id="{32C5B66D-E390-4A14-AB60-69626CBF29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5626353"/>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ketch line">
            <a:extLst>
              <a:ext uri="{FF2B5EF4-FFF2-40B4-BE49-F238E27FC236}">
                <a16:creationId xmlns:a16="http://schemas.microsoft.com/office/drawing/2014/main" id="{646273DA-F933-4D17-A5FE-B1EF87FD7A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0653" y="5626353"/>
            <a:ext cx="3479619" cy="18288"/>
          </a:xfrm>
          <a:custGeom>
            <a:avLst/>
            <a:gdLst>
              <a:gd name="csX0" fmla="*/ 0 w 3479619"/>
              <a:gd name="csY0" fmla="*/ 0 h 18288"/>
              <a:gd name="csX1" fmla="*/ 661128 w 3479619"/>
              <a:gd name="csY1" fmla="*/ 0 h 18288"/>
              <a:gd name="csX2" fmla="*/ 1357051 w 3479619"/>
              <a:gd name="csY2" fmla="*/ 0 h 18288"/>
              <a:gd name="csX3" fmla="*/ 2087771 w 3479619"/>
              <a:gd name="csY3" fmla="*/ 0 h 18288"/>
              <a:gd name="csX4" fmla="*/ 2818491 w 3479619"/>
              <a:gd name="csY4" fmla="*/ 0 h 18288"/>
              <a:gd name="csX5" fmla="*/ 3479619 w 3479619"/>
              <a:gd name="csY5" fmla="*/ 0 h 18288"/>
              <a:gd name="csX6" fmla="*/ 3479619 w 3479619"/>
              <a:gd name="csY6" fmla="*/ 18288 h 18288"/>
              <a:gd name="csX7" fmla="*/ 2714103 w 3479619"/>
              <a:gd name="csY7" fmla="*/ 18288 h 18288"/>
              <a:gd name="csX8" fmla="*/ 1948587 w 3479619"/>
              <a:gd name="csY8" fmla="*/ 18288 h 18288"/>
              <a:gd name="csX9" fmla="*/ 1252663 w 3479619"/>
              <a:gd name="csY9" fmla="*/ 18288 h 18288"/>
              <a:gd name="csX10" fmla="*/ 0 w 3479619"/>
              <a:gd name="csY10" fmla="*/ 18288 h 18288"/>
              <a:gd name="csX11" fmla="*/ 0 w 3479619"/>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479619" h="18288" fill="none" extrusionOk="0">
                <a:moveTo>
                  <a:pt x="0" y="0"/>
                </a:moveTo>
                <a:cubicBezTo>
                  <a:pt x="178395" y="-3637"/>
                  <a:pt x="368619" y="-28254"/>
                  <a:pt x="661128" y="0"/>
                </a:cubicBezTo>
                <a:cubicBezTo>
                  <a:pt x="953637" y="28254"/>
                  <a:pt x="1022982" y="-4416"/>
                  <a:pt x="1357051" y="0"/>
                </a:cubicBezTo>
                <a:cubicBezTo>
                  <a:pt x="1691120" y="4416"/>
                  <a:pt x="1729558" y="27777"/>
                  <a:pt x="2087771" y="0"/>
                </a:cubicBezTo>
                <a:cubicBezTo>
                  <a:pt x="2445984" y="-27777"/>
                  <a:pt x="2592094" y="4429"/>
                  <a:pt x="2818491" y="0"/>
                </a:cubicBezTo>
                <a:cubicBezTo>
                  <a:pt x="3044888" y="-4429"/>
                  <a:pt x="3204567" y="26471"/>
                  <a:pt x="3479619" y="0"/>
                </a:cubicBezTo>
                <a:cubicBezTo>
                  <a:pt x="3478910" y="8157"/>
                  <a:pt x="3479206" y="12125"/>
                  <a:pt x="3479619" y="18288"/>
                </a:cubicBezTo>
                <a:cubicBezTo>
                  <a:pt x="3315855" y="-2963"/>
                  <a:pt x="3094885" y="26965"/>
                  <a:pt x="2714103" y="18288"/>
                </a:cubicBezTo>
                <a:cubicBezTo>
                  <a:pt x="2333321" y="9611"/>
                  <a:pt x="2260528" y="-15335"/>
                  <a:pt x="1948587" y="18288"/>
                </a:cubicBezTo>
                <a:cubicBezTo>
                  <a:pt x="1636646" y="51911"/>
                  <a:pt x="1489816" y="46369"/>
                  <a:pt x="1252663" y="18288"/>
                </a:cubicBezTo>
                <a:cubicBezTo>
                  <a:pt x="1015510" y="-9793"/>
                  <a:pt x="519812" y="-12177"/>
                  <a:pt x="0" y="18288"/>
                </a:cubicBezTo>
                <a:cubicBezTo>
                  <a:pt x="-46" y="12483"/>
                  <a:pt x="-203" y="6491"/>
                  <a:pt x="0" y="0"/>
                </a:cubicBezTo>
                <a:close/>
              </a:path>
              <a:path w="3479619" h="18288" stroke="0" extrusionOk="0">
                <a:moveTo>
                  <a:pt x="0" y="0"/>
                </a:moveTo>
                <a:cubicBezTo>
                  <a:pt x="326045" y="25020"/>
                  <a:pt x="425411" y="-17676"/>
                  <a:pt x="661128" y="0"/>
                </a:cubicBezTo>
                <a:cubicBezTo>
                  <a:pt x="896845" y="17676"/>
                  <a:pt x="1124825" y="1478"/>
                  <a:pt x="1252663" y="0"/>
                </a:cubicBezTo>
                <a:cubicBezTo>
                  <a:pt x="1380502" y="-1478"/>
                  <a:pt x="1694914" y="11788"/>
                  <a:pt x="2018179" y="0"/>
                </a:cubicBezTo>
                <a:cubicBezTo>
                  <a:pt x="2341444" y="-11788"/>
                  <a:pt x="2451167" y="12596"/>
                  <a:pt x="2679307" y="0"/>
                </a:cubicBezTo>
                <a:cubicBezTo>
                  <a:pt x="2907447" y="-12596"/>
                  <a:pt x="3094555" y="23821"/>
                  <a:pt x="3479619" y="0"/>
                </a:cubicBezTo>
                <a:cubicBezTo>
                  <a:pt x="3479355" y="4493"/>
                  <a:pt x="3480003" y="9472"/>
                  <a:pt x="3479619" y="18288"/>
                </a:cubicBezTo>
                <a:cubicBezTo>
                  <a:pt x="3311729" y="36782"/>
                  <a:pt x="3015946" y="7938"/>
                  <a:pt x="2783695" y="18288"/>
                </a:cubicBezTo>
                <a:cubicBezTo>
                  <a:pt x="2551444" y="28638"/>
                  <a:pt x="2398767" y="-13940"/>
                  <a:pt x="2018179" y="18288"/>
                </a:cubicBezTo>
                <a:cubicBezTo>
                  <a:pt x="1637591" y="50516"/>
                  <a:pt x="1634873" y="-6356"/>
                  <a:pt x="1426644" y="18288"/>
                </a:cubicBezTo>
                <a:cubicBezTo>
                  <a:pt x="1218415" y="42932"/>
                  <a:pt x="1006973" y="4094"/>
                  <a:pt x="730720" y="18288"/>
                </a:cubicBezTo>
                <a:cubicBezTo>
                  <a:pt x="454467" y="32482"/>
                  <a:pt x="291313" y="3910"/>
                  <a:pt x="0" y="18288"/>
                </a:cubicBezTo>
                <a:cubicBezTo>
                  <a:pt x="843" y="9577"/>
                  <a:pt x="371" y="690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51935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5CF71ED-010C-5D5B-FA8D-855E85BB9DB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C7E0A2C-7C0A-4AAC-B3B0-6C12B2EBAE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518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999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8D23A96-20EC-B725-ED4B-A8E8970AC501}"/>
              </a:ext>
            </a:extLst>
          </p:cNvPr>
          <p:cNvSpPr>
            <a:spLocks noGrp="1"/>
          </p:cNvSpPr>
          <p:nvPr>
            <p:ph type="title"/>
          </p:nvPr>
        </p:nvSpPr>
        <p:spPr>
          <a:xfrm>
            <a:off x="1524000" y="1248587"/>
            <a:ext cx="9144000" cy="2387600"/>
          </a:xfrm>
        </p:spPr>
        <p:txBody>
          <a:bodyPr vert="horz" lIns="91440" tIns="45720" rIns="91440" bIns="45720" rtlCol="0" anchor="b">
            <a:normAutofit/>
          </a:bodyPr>
          <a:lstStyle/>
          <a:p>
            <a:pPr algn="ctr"/>
            <a:r>
              <a:rPr lang="en-US" sz="6400" kern="1200">
                <a:solidFill>
                  <a:schemeClr val="tx1"/>
                </a:solidFill>
                <a:latin typeface="+mj-lt"/>
                <a:ea typeface="+mj-ea"/>
                <a:cs typeface="+mj-cs"/>
              </a:rPr>
              <a:t>Primero: Determinar el área de búsqueda </a:t>
            </a:r>
          </a:p>
        </p:txBody>
      </p:sp>
      <p:sp>
        <p:nvSpPr>
          <p:cNvPr id="4" name="Título 1">
            <a:extLst>
              <a:ext uri="{FF2B5EF4-FFF2-40B4-BE49-F238E27FC236}">
                <a16:creationId xmlns:a16="http://schemas.microsoft.com/office/drawing/2014/main" id="{78FE301E-A0A9-F92F-3198-6F8565822694}"/>
              </a:ext>
            </a:extLst>
          </p:cNvPr>
          <p:cNvSpPr txBox="1">
            <a:spLocks/>
          </p:cNvSpPr>
          <p:nvPr/>
        </p:nvSpPr>
        <p:spPr>
          <a:xfrm>
            <a:off x="1524000" y="3820338"/>
            <a:ext cx="9144000" cy="1563686"/>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000"/>
              </a:spcBef>
            </a:pPr>
            <a:r>
              <a:rPr lang="en-US" sz="2400" b="1" kern="1200">
                <a:solidFill>
                  <a:schemeClr val="tx1"/>
                </a:solidFill>
                <a:latin typeface="+mn-lt"/>
                <a:ea typeface="+mn-ea"/>
                <a:cs typeface="+mn-cs"/>
              </a:rPr>
              <a:t>FORMULAR UN PIR </a:t>
            </a:r>
          </a:p>
        </p:txBody>
      </p:sp>
      <p:cxnSp>
        <p:nvCxnSpPr>
          <p:cNvPr id="15" name="Straight Connector 14">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29769"/>
            <a:ext cx="11000232"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9099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131;g1531ae4b4df_0_14">
            <a:extLst>
              <a:ext uri="{FF2B5EF4-FFF2-40B4-BE49-F238E27FC236}">
                <a16:creationId xmlns:a16="http://schemas.microsoft.com/office/drawing/2014/main" id="{31087B8F-09F8-9563-B308-078A48FE828F}"/>
              </a:ext>
            </a:extLst>
          </p:cNvPr>
          <p:cNvSpPr txBox="1">
            <a:spLocks/>
          </p:cNvSpPr>
          <p:nvPr/>
        </p:nvSpPr>
        <p:spPr>
          <a:xfrm>
            <a:off x="200025" y="394766"/>
            <a:ext cx="11472863" cy="2689860"/>
          </a:xfrm>
          <a:prstGeom prst="rect">
            <a:avLst/>
          </a:prstGeom>
          <a:noFill/>
          <a:ln>
            <a:noFill/>
          </a:ln>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6200" indent="0">
              <a:lnSpc>
                <a:spcPct val="100000"/>
              </a:lnSpc>
              <a:spcBef>
                <a:spcPts val="640"/>
              </a:spcBef>
              <a:buSzPts val="2400"/>
              <a:buNone/>
            </a:pPr>
            <a:r>
              <a:rPr lang="es-ES_tradnl" sz="3600" dirty="0" err="1"/>
              <a:t>Named</a:t>
            </a:r>
            <a:r>
              <a:rPr lang="es-ES_tradnl" sz="3600" dirty="0"/>
              <a:t> </a:t>
            </a:r>
            <a:r>
              <a:rPr lang="es-ES_tradnl" sz="3600" dirty="0" err="1"/>
              <a:t>Areas</a:t>
            </a:r>
            <a:r>
              <a:rPr lang="es-ES_tradnl" sz="3600" dirty="0"/>
              <a:t>  </a:t>
            </a:r>
            <a:r>
              <a:rPr lang="es-ES_tradnl" sz="3600" dirty="0" err="1"/>
              <a:t>of</a:t>
            </a:r>
            <a:r>
              <a:rPr lang="es-ES_tradnl" sz="3600" dirty="0"/>
              <a:t>  </a:t>
            </a:r>
            <a:r>
              <a:rPr lang="es-ES_tradnl" sz="3600" dirty="0" err="1"/>
              <a:t>Interest</a:t>
            </a:r>
            <a:r>
              <a:rPr lang="es-ES_tradnl" sz="3600" dirty="0"/>
              <a:t>  (</a:t>
            </a:r>
            <a:r>
              <a:rPr lang="es-ES_tradnl" sz="3600" dirty="0" err="1"/>
              <a:t>NAIs</a:t>
            </a:r>
            <a:r>
              <a:rPr lang="es-ES_tradnl" sz="3600" dirty="0"/>
              <a:t>)  lugares donde se presume coleccionar información. </a:t>
            </a:r>
            <a:r>
              <a:rPr lang="es-ES_tradnl" sz="3200" dirty="0"/>
              <a:t>Tipos:</a:t>
            </a:r>
          </a:p>
          <a:p>
            <a:pPr marL="1371600" lvl="2" indent="-381000">
              <a:lnSpc>
                <a:spcPct val="100000"/>
              </a:lnSpc>
              <a:spcBef>
                <a:spcPts val="0"/>
              </a:spcBef>
              <a:buSzPts val="2400"/>
            </a:pPr>
            <a:r>
              <a:rPr lang="es-ES_tradnl" sz="3200" dirty="0"/>
              <a:t>Punto</a:t>
            </a:r>
          </a:p>
          <a:p>
            <a:pPr marL="1371600" lvl="2" indent="-368300">
              <a:lnSpc>
                <a:spcPct val="100000"/>
              </a:lnSpc>
              <a:spcBef>
                <a:spcPts val="0"/>
              </a:spcBef>
              <a:buSzPts val="2200"/>
            </a:pPr>
            <a:r>
              <a:rPr lang="es-ES_tradnl" sz="3200" dirty="0"/>
              <a:t>Área</a:t>
            </a:r>
          </a:p>
          <a:p>
            <a:pPr marL="1371600" lvl="2" indent="-368300">
              <a:lnSpc>
                <a:spcPct val="100000"/>
              </a:lnSpc>
              <a:spcBef>
                <a:spcPts val="0"/>
              </a:spcBef>
              <a:buSzPts val="2200"/>
            </a:pPr>
            <a:r>
              <a:rPr lang="es-ES_tradnl" sz="3200" dirty="0"/>
              <a:t>Linear </a:t>
            </a:r>
            <a:endParaRPr lang="es-ES_tradnl" sz="1200" dirty="0"/>
          </a:p>
          <a:p>
            <a:pPr marL="0" indent="0">
              <a:lnSpc>
                <a:spcPct val="100000"/>
              </a:lnSpc>
              <a:spcBef>
                <a:spcPts val="640"/>
              </a:spcBef>
              <a:buSzPts val="3200"/>
              <a:buFont typeface="Arial" panose="020B0604020202020204" pitchFamily="34" charset="0"/>
              <a:buNone/>
            </a:pPr>
            <a:endParaRPr lang="es-ES_tradnl" sz="2400" dirty="0"/>
          </a:p>
        </p:txBody>
      </p:sp>
      <p:grpSp>
        <p:nvGrpSpPr>
          <p:cNvPr id="3" name="Google Shape;4133;g1531ae4b4df_0_14">
            <a:extLst>
              <a:ext uri="{FF2B5EF4-FFF2-40B4-BE49-F238E27FC236}">
                <a16:creationId xmlns:a16="http://schemas.microsoft.com/office/drawing/2014/main" id="{A7F4452C-2F9F-A7D1-D6FD-C33AB22E1D2B}"/>
              </a:ext>
            </a:extLst>
          </p:cNvPr>
          <p:cNvGrpSpPr/>
          <p:nvPr/>
        </p:nvGrpSpPr>
        <p:grpSpPr>
          <a:xfrm>
            <a:off x="3426000" y="3174719"/>
            <a:ext cx="245700" cy="457086"/>
            <a:chOff x="-589875" y="482150"/>
            <a:chExt cx="245700" cy="457086"/>
          </a:xfrm>
        </p:grpSpPr>
        <p:sp>
          <p:nvSpPr>
            <p:cNvPr id="4" name="Google Shape;4134;g1531ae4b4df_0_14">
              <a:extLst>
                <a:ext uri="{FF2B5EF4-FFF2-40B4-BE49-F238E27FC236}">
                  <a16:creationId xmlns:a16="http://schemas.microsoft.com/office/drawing/2014/main" id="{2995FF8B-D5D6-796A-3C82-8B9A04CB9D63}"/>
                </a:ext>
              </a:extLst>
            </p:cNvPr>
            <p:cNvSpPr/>
            <p:nvPr/>
          </p:nvSpPr>
          <p:spPr>
            <a:xfrm rot="10800000">
              <a:off x="-547728" y="662336"/>
              <a:ext cx="161400" cy="276900"/>
            </a:xfrm>
            <a:prstGeom prst="triangle">
              <a:avLst>
                <a:gd name="adj" fmla="val 50000"/>
              </a:avLst>
            </a:prstGeom>
            <a:solidFill>
              <a:srgbClr val="2E12FA"/>
            </a:solidFill>
            <a:ln w="952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4135;g1531ae4b4df_0_14">
              <a:extLst>
                <a:ext uri="{FF2B5EF4-FFF2-40B4-BE49-F238E27FC236}">
                  <a16:creationId xmlns:a16="http://schemas.microsoft.com/office/drawing/2014/main" id="{E0E982C2-F02D-51CF-AA49-1EF3397457AF}"/>
                </a:ext>
              </a:extLst>
            </p:cNvPr>
            <p:cNvSpPr/>
            <p:nvPr/>
          </p:nvSpPr>
          <p:spPr>
            <a:xfrm>
              <a:off x="-589875" y="482150"/>
              <a:ext cx="245700" cy="211200"/>
            </a:xfrm>
            <a:prstGeom prst="ellipse">
              <a:avLst/>
            </a:prstGeom>
            <a:noFill/>
            <a:ln w="952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 name="Google Shape;4136;g1531ae4b4df_0_14">
            <a:extLst>
              <a:ext uri="{FF2B5EF4-FFF2-40B4-BE49-F238E27FC236}">
                <a16:creationId xmlns:a16="http://schemas.microsoft.com/office/drawing/2014/main" id="{E1111E3B-EE71-49C5-5F6A-B204F20E91E8}"/>
              </a:ext>
            </a:extLst>
          </p:cNvPr>
          <p:cNvSpPr/>
          <p:nvPr/>
        </p:nvSpPr>
        <p:spPr>
          <a:xfrm>
            <a:off x="2755900" y="4502138"/>
            <a:ext cx="1585900" cy="171750"/>
          </a:xfrm>
          <a:custGeom>
            <a:avLst/>
            <a:gdLst/>
            <a:ahLst/>
            <a:cxnLst/>
            <a:rect l="l" t="t" r="r" b="b"/>
            <a:pathLst>
              <a:path w="63436" h="6870" extrusionOk="0">
                <a:moveTo>
                  <a:pt x="0" y="191"/>
                </a:moveTo>
                <a:cubicBezTo>
                  <a:pt x="3524" y="1302"/>
                  <a:pt x="16097" y="6763"/>
                  <a:pt x="21145" y="6858"/>
                </a:cubicBezTo>
                <a:cubicBezTo>
                  <a:pt x="26193" y="6953"/>
                  <a:pt x="26828" y="1175"/>
                  <a:pt x="30289" y="762"/>
                </a:cubicBezTo>
                <a:cubicBezTo>
                  <a:pt x="33750" y="349"/>
                  <a:pt x="36386" y="4509"/>
                  <a:pt x="41910" y="4382"/>
                </a:cubicBezTo>
                <a:cubicBezTo>
                  <a:pt x="47435" y="4255"/>
                  <a:pt x="59848" y="730"/>
                  <a:pt x="63436" y="0"/>
                </a:cubicBezTo>
              </a:path>
            </a:pathLst>
          </a:custGeom>
          <a:noFill/>
          <a:ln w="2857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4137;g1531ae4b4df_0_14">
            <a:extLst>
              <a:ext uri="{FF2B5EF4-FFF2-40B4-BE49-F238E27FC236}">
                <a16:creationId xmlns:a16="http://schemas.microsoft.com/office/drawing/2014/main" id="{1144652F-7070-1619-346E-FEAFFC7D8EA9}"/>
              </a:ext>
            </a:extLst>
          </p:cNvPr>
          <p:cNvSpPr/>
          <p:nvPr/>
        </p:nvSpPr>
        <p:spPr>
          <a:xfrm>
            <a:off x="3358350" y="3806016"/>
            <a:ext cx="381000" cy="347700"/>
          </a:xfrm>
          <a:prstGeom prst="rect">
            <a:avLst/>
          </a:prstGeom>
          <a:solidFill>
            <a:schemeClr val="lt1"/>
          </a:solidFill>
          <a:ln w="2857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3894100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A7E7F4C-5E42-2BEB-8C7C-70A199A4FCF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C7E0A2C-7C0A-4AAC-B3B0-6C12B2EBAE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518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999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7D7EE83E-4D2A-6C6C-DB92-4850F791EB2E}"/>
              </a:ext>
            </a:extLst>
          </p:cNvPr>
          <p:cNvSpPr>
            <a:spLocks noGrp="1"/>
          </p:cNvSpPr>
          <p:nvPr>
            <p:ph type="title"/>
          </p:nvPr>
        </p:nvSpPr>
        <p:spPr>
          <a:xfrm>
            <a:off x="1524000" y="1248587"/>
            <a:ext cx="9144000" cy="2387600"/>
          </a:xfrm>
        </p:spPr>
        <p:txBody>
          <a:bodyPr vert="horz" lIns="91440" tIns="45720" rIns="91440" bIns="45720" rtlCol="0" anchor="b">
            <a:normAutofit/>
          </a:bodyPr>
          <a:lstStyle/>
          <a:p>
            <a:pPr algn="ctr"/>
            <a:r>
              <a:rPr lang="en-US" sz="6400" kern="1200">
                <a:solidFill>
                  <a:schemeClr val="tx1"/>
                </a:solidFill>
                <a:latin typeface="+mj-lt"/>
                <a:ea typeface="+mj-ea"/>
                <a:cs typeface="+mj-cs"/>
              </a:rPr>
              <a:t>Segundo: Formular el PIR</a:t>
            </a:r>
          </a:p>
        </p:txBody>
      </p:sp>
      <p:sp>
        <p:nvSpPr>
          <p:cNvPr id="4" name="Título 1">
            <a:extLst>
              <a:ext uri="{FF2B5EF4-FFF2-40B4-BE49-F238E27FC236}">
                <a16:creationId xmlns:a16="http://schemas.microsoft.com/office/drawing/2014/main" id="{F27210A0-1132-C481-DADB-92AEBC56C24D}"/>
              </a:ext>
            </a:extLst>
          </p:cNvPr>
          <p:cNvSpPr txBox="1">
            <a:spLocks/>
          </p:cNvSpPr>
          <p:nvPr/>
        </p:nvSpPr>
        <p:spPr>
          <a:xfrm>
            <a:off x="1524000" y="3820338"/>
            <a:ext cx="9144000" cy="1563686"/>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000"/>
              </a:spcBef>
            </a:pPr>
            <a:r>
              <a:rPr lang="en-US" sz="2400" b="1" kern="1200">
                <a:solidFill>
                  <a:schemeClr val="tx1"/>
                </a:solidFill>
                <a:latin typeface="+mn-lt"/>
                <a:ea typeface="+mn-ea"/>
                <a:cs typeface="+mn-cs"/>
              </a:rPr>
              <a:t>FORMULAR UN PIR </a:t>
            </a:r>
          </a:p>
        </p:txBody>
      </p:sp>
      <p:cxnSp>
        <p:nvCxnSpPr>
          <p:cNvPr id="15" name="Straight Connector 14">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29769"/>
            <a:ext cx="11000232"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119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131;g1531ae4b4df_0_14">
            <a:extLst>
              <a:ext uri="{FF2B5EF4-FFF2-40B4-BE49-F238E27FC236}">
                <a16:creationId xmlns:a16="http://schemas.microsoft.com/office/drawing/2014/main" id="{31087B8F-09F8-9563-B308-078A48FE828F}"/>
              </a:ext>
            </a:extLst>
          </p:cNvPr>
          <p:cNvSpPr txBox="1">
            <a:spLocks/>
          </p:cNvSpPr>
          <p:nvPr/>
        </p:nvSpPr>
        <p:spPr>
          <a:xfrm>
            <a:off x="60898" y="303113"/>
            <a:ext cx="11472863" cy="2689860"/>
          </a:xfrm>
          <a:prstGeom prst="rect">
            <a:avLst/>
          </a:prstGeom>
          <a:noFill/>
          <a:ln>
            <a:noFill/>
          </a:ln>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6200" indent="0">
              <a:lnSpc>
                <a:spcPct val="100000"/>
              </a:lnSpc>
              <a:spcBef>
                <a:spcPts val="640"/>
              </a:spcBef>
              <a:buSzPts val="2400"/>
              <a:buNone/>
            </a:pPr>
            <a:r>
              <a:rPr lang="es-ES_tradnl" sz="3600" dirty="0">
                <a:latin typeface="Bauhaus 93"/>
              </a:rPr>
              <a:t>CARACTERÍSTICAS DEL PIR </a:t>
            </a:r>
            <a:endParaRPr lang="es-ES_tradnl" sz="3600" b="1" dirty="0">
              <a:solidFill>
                <a:srgbClr val="FF0000"/>
              </a:solidFill>
              <a:latin typeface="Bauhaus 93"/>
            </a:endParaRPr>
          </a:p>
          <a:p>
            <a:pPr marL="0" indent="0">
              <a:lnSpc>
                <a:spcPct val="100000"/>
              </a:lnSpc>
              <a:spcBef>
                <a:spcPts val="640"/>
              </a:spcBef>
              <a:buSzPts val="3200"/>
              <a:buFont typeface="Arial" panose="020B0604020202020204" pitchFamily="34" charset="0"/>
              <a:buNone/>
            </a:pPr>
            <a:endParaRPr lang="es-ES_tradnl" sz="2400" dirty="0">
              <a:latin typeface="Bauhaus 93"/>
            </a:endParaRPr>
          </a:p>
        </p:txBody>
      </p:sp>
      <p:sp>
        <p:nvSpPr>
          <p:cNvPr id="3" name="Google Shape;4169;g1531ae4b4df_0_40">
            <a:extLst>
              <a:ext uri="{FF2B5EF4-FFF2-40B4-BE49-F238E27FC236}">
                <a16:creationId xmlns:a16="http://schemas.microsoft.com/office/drawing/2014/main" id="{87863141-9A37-2A2C-9611-50C14D91C418}"/>
              </a:ext>
            </a:extLst>
          </p:cNvPr>
          <p:cNvSpPr txBox="1">
            <a:spLocks/>
          </p:cNvSpPr>
          <p:nvPr/>
        </p:nvSpPr>
        <p:spPr>
          <a:xfrm>
            <a:off x="60898" y="933497"/>
            <a:ext cx="8839200" cy="3771900"/>
          </a:xfrm>
          <a:prstGeom prst="rect">
            <a:avLst/>
          </a:prstGeom>
          <a:noFill/>
          <a:ln>
            <a:noFill/>
          </a:ln>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40055">
              <a:lnSpc>
                <a:spcPct val="80000"/>
              </a:lnSpc>
              <a:spcBef>
                <a:spcPts val="560"/>
              </a:spcBef>
              <a:buSzPts val="3330"/>
              <a:buFont typeface="Arial" panose="020B0604020202020204" pitchFamily="34" charset="0"/>
              <a:buAutoNum type="arabicPeriod"/>
            </a:pPr>
            <a:r>
              <a:rPr lang="es-ES" sz="3330" dirty="0"/>
              <a:t>Pregunta solo una pregunta </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t>Se enfoca en una acción específica </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t>Relacionada a la misión</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solidFill>
                  <a:srgbClr val="FF0000"/>
                </a:solidFill>
              </a:rPr>
              <a:t>Clara y concisa </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t>Contiene geografía y tiempo específico</a:t>
            </a:r>
            <a:endParaRPr lang="es-ES" dirty="0"/>
          </a:p>
        </p:txBody>
      </p:sp>
      <p:sp>
        <p:nvSpPr>
          <p:cNvPr id="4" name="CuadroTexto 3">
            <a:extLst>
              <a:ext uri="{FF2B5EF4-FFF2-40B4-BE49-F238E27FC236}">
                <a16:creationId xmlns:a16="http://schemas.microsoft.com/office/drawing/2014/main" id="{51D79AC1-533D-1343-5AEC-3506B8AB35E7}"/>
              </a:ext>
            </a:extLst>
          </p:cNvPr>
          <p:cNvSpPr txBox="1"/>
          <p:nvPr/>
        </p:nvSpPr>
        <p:spPr>
          <a:xfrm>
            <a:off x="213298" y="3610389"/>
            <a:ext cx="11616752" cy="830997"/>
          </a:xfrm>
          <a:prstGeom prst="rect">
            <a:avLst/>
          </a:prstGeom>
          <a:noFill/>
          <a:ln w="22225">
            <a:solidFill>
              <a:srgbClr val="FF0000"/>
            </a:solidFill>
          </a:ln>
        </p:spPr>
        <p:txBody>
          <a:bodyPr wrap="square" rtlCol="0">
            <a:spAutoFit/>
          </a:bodyPr>
          <a:lstStyle/>
          <a:p>
            <a:r>
              <a:rPr lang="es-ES_tradnl" sz="2400" dirty="0"/>
              <a:t>¿Se encuentra una unidad materializada por al menos dos pelotones de infantería en cercanías del NAI 1 entre la hora H-8 y Hora H ?  </a:t>
            </a:r>
          </a:p>
        </p:txBody>
      </p:sp>
      <p:sp>
        <p:nvSpPr>
          <p:cNvPr id="5" name="CuadroTexto 4">
            <a:extLst>
              <a:ext uri="{FF2B5EF4-FFF2-40B4-BE49-F238E27FC236}">
                <a16:creationId xmlns:a16="http://schemas.microsoft.com/office/drawing/2014/main" id="{13E2DDDE-0C2F-7C7D-A56A-6CF79FB3DF1A}"/>
              </a:ext>
            </a:extLst>
          </p:cNvPr>
          <p:cNvSpPr txBox="1"/>
          <p:nvPr/>
        </p:nvSpPr>
        <p:spPr>
          <a:xfrm>
            <a:off x="220441" y="4665311"/>
            <a:ext cx="11616752" cy="830997"/>
          </a:xfrm>
          <a:prstGeom prst="rect">
            <a:avLst/>
          </a:prstGeom>
          <a:noFill/>
          <a:ln w="25400">
            <a:solidFill>
              <a:srgbClr val="FF0000"/>
            </a:solidFill>
          </a:ln>
        </p:spPr>
        <p:txBody>
          <a:bodyPr wrap="square" rtlCol="0">
            <a:spAutoFit/>
          </a:bodyPr>
          <a:lstStyle/>
          <a:p>
            <a:r>
              <a:rPr lang="es-ES_tradnl" sz="2400" dirty="0"/>
              <a:t>¿Unidad de infantería desplazándose desde NAI 1 en dirección sur oeste entre la hora H-1 y H+2? (Indicio de que unidad fue activada para reforzar)  </a:t>
            </a:r>
          </a:p>
        </p:txBody>
      </p:sp>
      <p:sp>
        <p:nvSpPr>
          <p:cNvPr id="6" name="CuadroTexto 5">
            <a:extLst>
              <a:ext uri="{FF2B5EF4-FFF2-40B4-BE49-F238E27FC236}">
                <a16:creationId xmlns:a16="http://schemas.microsoft.com/office/drawing/2014/main" id="{2772B1C1-3B96-50B5-019A-D2AC5622492B}"/>
              </a:ext>
            </a:extLst>
          </p:cNvPr>
          <p:cNvSpPr txBox="1"/>
          <p:nvPr/>
        </p:nvSpPr>
        <p:spPr>
          <a:xfrm>
            <a:off x="220441" y="5723890"/>
            <a:ext cx="11616752" cy="830997"/>
          </a:xfrm>
          <a:prstGeom prst="rect">
            <a:avLst/>
          </a:prstGeom>
          <a:noFill/>
          <a:ln w="28575">
            <a:solidFill>
              <a:srgbClr val="FF0000"/>
            </a:solidFill>
          </a:ln>
        </p:spPr>
        <p:txBody>
          <a:bodyPr wrap="square" rtlCol="0">
            <a:spAutoFit/>
          </a:bodyPr>
          <a:lstStyle/>
          <a:p>
            <a:r>
              <a:rPr lang="es-ES_tradnl" sz="2400" dirty="0"/>
              <a:t>¿Se encuentra una unidad de morteros  en cercanías del NAI 2 entre la hora H-8 y Hora H ?  (Detección de HVT)</a:t>
            </a:r>
          </a:p>
        </p:txBody>
      </p:sp>
    </p:spTree>
    <p:extLst>
      <p:ext uri="{BB962C8B-B14F-4D97-AF65-F5344CB8AC3E}">
        <p14:creationId xmlns:p14="http://schemas.microsoft.com/office/powerpoint/2010/main" val="98968949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747D8C-3619-70C4-62E1-1DBEB1F54DA2}"/>
            </a:ext>
          </a:extLst>
        </p:cNvPr>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FC3D2873-2194-4FB0-BFBA-7E7EEB984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U.S. Army Buys Switchblade Small Loitering Weapons - Defense Update:">
            <a:extLst>
              <a:ext uri="{FF2B5EF4-FFF2-40B4-BE49-F238E27FC236}">
                <a16:creationId xmlns:a16="http://schemas.microsoft.com/office/drawing/2014/main" id="{1DCD240F-30D8-41FE-B536-0F7925E897A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44" r="5" b="5"/>
          <a:stretch/>
        </p:blipFill>
        <p:spPr bwMode="auto">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NEW up to 12GHz Detection RF WiFi Bluetooth GSM DECT Anti Spy Wireless  Signal Frequency Bug Detector TSCM">
            <a:extLst>
              <a:ext uri="{FF2B5EF4-FFF2-40B4-BE49-F238E27FC236}">
                <a16:creationId xmlns:a16="http://schemas.microsoft.com/office/drawing/2014/main" id="{4EDE25C9-43CB-3DDB-AAA4-F54F69AD63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302" r="-3" b="6096"/>
          <a:stretch/>
        </p:blipFill>
        <p:spPr bwMode="auto">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6148" name="Picture 4" descr="Recon Marines, Special Tactics groom joint ground leaders &gt; Air Force &gt;  Article Display">
            <a:extLst>
              <a:ext uri="{FF2B5EF4-FFF2-40B4-BE49-F238E27FC236}">
                <a16:creationId xmlns:a16="http://schemas.microsoft.com/office/drawing/2014/main" id="{5AD4B730-7A2F-FD22-07E0-34719D366E5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9886" r="-1" b="17286"/>
          <a:stretch/>
        </p:blipFill>
        <p:spPr bwMode="auto">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6157" name="Freeform: Shape 6156">
            <a:extLst>
              <a:ext uri="{FF2B5EF4-FFF2-40B4-BE49-F238E27FC236}">
                <a16:creationId xmlns:a16="http://schemas.microsoft.com/office/drawing/2014/main" id="{B228652A-FD81-4A3C-B164-2012BF4EE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7943" cy="6858000"/>
          </a:xfrm>
          <a:custGeom>
            <a:avLst/>
            <a:gdLst>
              <a:gd name="connsiteX0" fmla="*/ 0 w 5927943"/>
              <a:gd name="connsiteY0" fmla="*/ 0 h 6858000"/>
              <a:gd name="connsiteX1" fmla="*/ 5129522 w 5927943"/>
              <a:gd name="connsiteY1" fmla="*/ 0 h 6858000"/>
              <a:gd name="connsiteX2" fmla="*/ 5289639 w 5927943"/>
              <a:gd name="connsiteY2" fmla="*/ 323150 h 6858000"/>
              <a:gd name="connsiteX3" fmla="*/ 5927943 w 5927943"/>
              <a:gd name="connsiteY3" fmla="*/ 3476847 h 6858000"/>
              <a:gd name="connsiteX4" fmla="*/ 5289639 w 5927943"/>
              <a:gd name="connsiteY4" fmla="*/ 6630545 h 6858000"/>
              <a:gd name="connsiteX5" fmla="*/ 5176937 w 5927943"/>
              <a:gd name="connsiteY5" fmla="*/ 6858000 h 6858000"/>
              <a:gd name="connsiteX6" fmla="*/ 0 w 592794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7943" h="6858000">
                <a:moveTo>
                  <a:pt x="0" y="0"/>
                </a:moveTo>
                <a:lnTo>
                  <a:pt x="5129522" y="0"/>
                </a:lnTo>
                <a:lnTo>
                  <a:pt x="5289639" y="323150"/>
                </a:lnTo>
                <a:cubicBezTo>
                  <a:pt x="5692631" y="1223391"/>
                  <a:pt x="5927943" y="2308646"/>
                  <a:pt x="5927943" y="3476847"/>
                </a:cubicBezTo>
                <a:cubicBezTo>
                  <a:pt x="5927943" y="4645048"/>
                  <a:pt x="5692631" y="5730304"/>
                  <a:pt x="5289639" y="6630545"/>
                </a:cubicBezTo>
                <a:lnTo>
                  <a:pt x="517693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6159" name="Freeform: Shape 6158">
            <a:extLst>
              <a:ext uri="{FF2B5EF4-FFF2-40B4-BE49-F238E27FC236}">
                <a16:creationId xmlns:a16="http://schemas.microsoft.com/office/drawing/2014/main" id="{FE8F25D8-4980-4C67-9E0C-7BE94C9CB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17310" cy="6858000"/>
          </a:xfrm>
          <a:custGeom>
            <a:avLst/>
            <a:gdLst>
              <a:gd name="connsiteX0" fmla="*/ 0 w 5917310"/>
              <a:gd name="connsiteY0" fmla="*/ 0 h 6858000"/>
              <a:gd name="connsiteX1" fmla="*/ 5118889 w 5917310"/>
              <a:gd name="connsiteY1" fmla="*/ 0 h 6858000"/>
              <a:gd name="connsiteX2" fmla="*/ 5279006 w 5917310"/>
              <a:gd name="connsiteY2" fmla="*/ 323150 h 6858000"/>
              <a:gd name="connsiteX3" fmla="*/ 5917310 w 5917310"/>
              <a:gd name="connsiteY3" fmla="*/ 3476847 h 6858000"/>
              <a:gd name="connsiteX4" fmla="*/ 5279006 w 5917310"/>
              <a:gd name="connsiteY4" fmla="*/ 6630545 h 6858000"/>
              <a:gd name="connsiteX5" fmla="*/ 5166304 w 5917310"/>
              <a:gd name="connsiteY5" fmla="*/ 6858000 h 6858000"/>
              <a:gd name="connsiteX6" fmla="*/ 0 w 591731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17310" h="6858000">
                <a:moveTo>
                  <a:pt x="0" y="0"/>
                </a:moveTo>
                <a:lnTo>
                  <a:pt x="5118889" y="0"/>
                </a:lnTo>
                <a:lnTo>
                  <a:pt x="5279006" y="323150"/>
                </a:lnTo>
                <a:cubicBezTo>
                  <a:pt x="5681998" y="1223391"/>
                  <a:pt x="5917310" y="2308646"/>
                  <a:pt x="5917310" y="3476847"/>
                </a:cubicBezTo>
                <a:cubicBezTo>
                  <a:pt x="5917310" y="4645048"/>
                  <a:pt x="5681998" y="5730304"/>
                  <a:pt x="5279006" y="6630545"/>
                </a:cubicBezTo>
                <a:lnTo>
                  <a:pt x="516630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ítulo 1">
            <a:extLst>
              <a:ext uri="{FF2B5EF4-FFF2-40B4-BE49-F238E27FC236}">
                <a16:creationId xmlns:a16="http://schemas.microsoft.com/office/drawing/2014/main" id="{D07215E2-2571-00AC-CC83-3A6F69446A13}"/>
              </a:ext>
            </a:extLst>
          </p:cNvPr>
          <p:cNvSpPr>
            <a:spLocks noGrp="1"/>
          </p:cNvSpPr>
          <p:nvPr>
            <p:ph type="title"/>
          </p:nvPr>
        </p:nvSpPr>
        <p:spPr>
          <a:xfrm>
            <a:off x="448548" y="1512756"/>
            <a:ext cx="5020056" cy="2770632"/>
          </a:xfrm>
        </p:spPr>
        <p:txBody>
          <a:bodyPr vert="horz" lIns="91440" tIns="45720" rIns="91440" bIns="45720" rtlCol="0" anchor="b">
            <a:normAutofit/>
          </a:bodyPr>
          <a:lstStyle/>
          <a:p>
            <a:r>
              <a:rPr lang="en-US" sz="4600" kern="1200" dirty="0">
                <a:solidFill>
                  <a:schemeClr val="tx1"/>
                </a:solidFill>
                <a:latin typeface="+mj-lt"/>
                <a:ea typeface="+mj-ea"/>
                <a:cs typeface="+mj-cs"/>
              </a:rPr>
              <a:t>PASO 3: </a:t>
            </a:r>
            <a:br>
              <a:rPr lang="en-US" sz="4600" kern="1200" dirty="0">
                <a:solidFill>
                  <a:schemeClr val="tx1"/>
                </a:solidFill>
                <a:latin typeface="+mj-lt"/>
                <a:ea typeface="+mj-ea"/>
                <a:cs typeface="+mj-cs"/>
              </a:rPr>
            </a:br>
            <a:r>
              <a:rPr lang="en-US" sz="4600" kern="1200" dirty="0">
                <a:solidFill>
                  <a:schemeClr val="tx1"/>
                </a:solidFill>
                <a:latin typeface="+mj-lt"/>
                <a:ea typeface="+mj-ea"/>
                <a:cs typeface="+mj-cs"/>
              </a:rPr>
              <a:t>EJECUTAR RECONOCIMIENTO </a:t>
            </a:r>
          </a:p>
        </p:txBody>
      </p:sp>
      <p:sp>
        <p:nvSpPr>
          <p:cNvPr id="6161" name="Rectangle 6160">
            <a:extLst>
              <a:ext uri="{FF2B5EF4-FFF2-40B4-BE49-F238E27FC236}">
                <a16:creationId xmlns:a16="http://schemas.microsoft.com/office/drawing/2014/main" id="{1A214C69-1234-4E5D-91CD-BEA002042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63" name="Rectangle 6162">
            <a:extLst>
              <a:ext uri="{FF2B5EF4-FFF2-40B4-BE49-F238E27FC236}">
                <a16:creationId xmlns:a16="http://schemas.microsoft.com/office/drawing/2014/main" id="{F86E49C8-40C0-4E80-BAC0-9A66298F1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15066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9C0BD17-1921-338B-52FF-ADE9BBF39936}"/>
            </a:ext>
          </a:extLst>
        </p:cNvPr>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FA0393D5-EDBB-8AFA-6427-0621731BC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157" name="Freeform: Shape 6156">
            <a:extLst>
              <a:ext uri="{FF2B5EF4-FFF2-40B4-BE49-F238E27FC236}">
                <a16:creationId xmlns:a16="http://schemas.microsoft.com/office/drawing/2014/main" id="{7C11B5E3-26A6-FCB5-EAFA-C250E1C1FC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7943" cy="6858000"/>
          </a:xfrm>
          <a:custGeom>
            <a:avLst/>
            <a:gdLst>
              <a:gd name="connsiteX0" fmla="*/ 0 w 5927943"/>
              <a:gd name="connsiteY0" fmla="*/ 0 h 6858000"/>
              <a:gd name="connsiteX1" fmla="*/ 5129522 w 5927943"/>
              <a:gd name="connsiteY1" fmla="*/ 0 h 6858000"/>
              <a:gd name="connsiteX2" fmla="*/ 5289639 w 5927943"/>
              <a:gd name="connsiteY2" fmla="*/ 323150 h 6858000"/>
              <a:gd name="connsiteX3" fmla="*/ 5927943 w 5927943"/>
              <a:gd name="connsiteY3" fmla="*/ 3476847 h 6858000"/>
              <a:gd name="connsiteX4" fmla="*/ 5289639 w 5927943"/>
              <a:gd name="connsiteY4" fmla="*/ 6630545 h 6858000"/>
              <a:gd name="connsiteX5" fmla="*/ 5176937 w 5927943"/>
              <a:gd name="connsiteY5" fmla="*/ 6858000 h 6858000"/>
              <a:gd name="connsiteX6" fmla="*/ 0 w 592794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7943" h="6858000">
                <a:moveTo>
                  <a:pt x="0" y="0"/>
                </a:moveTo>
                <a:lnTo>
                  <a:pt x="5129522" y="0"/>
                </a:lnTo>
                <a:lnTo>
                  <a:pt x="5289639" y="323150"/>
                </a:lnTo>
                <a:cubicBezTo>
                  <a:pt x="5692631" y="1223391"/>
                  <a:pt x="5927943" y="2308646"/>
                  <a:pt x="5927943" y="3476847"/>
                </a:cubicBezTo>
                <a:cubicBezTo>
                  <a:pt x="5927943" y="4645048"/>
                  <a:pt x="5692631" y="5730304"/>
                  <a:pt x="5289639" y="6630545"/>
                </a:cubicBezTo>
                <a:lnTo>
                  <a:pt x="517693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6159" name="Freeform: Shape 6158">
            <a:extLst>
              <a:ext uri="{FF2B5EF4-FFF2-40B4-BE49-F238E27FC236}">
                <a16:creationId xmlns:a16="http://schemas.microsoft.com/office/drawing/2014/main" id="{0CA8F8A5-EC2E-E39D-6781-E1D298542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17310" cy="6858000"/>
          </a:xfrm>
          <a:custGeom>
            <a:avLst/>
            <a:gdLst>
              <a:gd name="connsiteX0" fmla="*/ 0 w 5917310"/>
              <a:gd name="connsiteY0" fmla="*/ 0 h 6858000"/>
              <a:gd name="connsiteX1" fmla="*/ 5118889 w 5917310"/>
              <a:gd name="connsiteY1" fmla="*/ 0 h 6858000"/>
              <a:gd name="connsiteX2" fmla="*/ 5279006 w 5917310"/>
              <a:gd name="connsiteY2" fmla="*/ 323150 h 6858000"/>
              <a:gd name="connsiteX3" fmla="*/ 5917310 w 5917310"/>
              <a:gd name="connsiteY3" fmla="*/ 3476847 h 6858000"/>
              <a:gd name="connsiteX4" fmla="*/ 5279006 w 5917310"/>
              <a:gd name="connsiteY4" fmla="*/ 6630545 h 6858000"/>
              <a:gd name="connsiteX5" fmla="*/ 5166304 w 5917310"/>
              <a:gd name="connsiteY5" fmla="*/ 6858000 h 6858000"/>
              <a:gd name="connsiteX6" fmla="*/ 0 w 591731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17310" h="6858000">
                <a:moveTo>
                  <a:pt x="0" y="0"/>
                </a:moveTo>
                <a:lnTo>
                  <a:pt x="5118889" y="0"/>
                </a:lnTo>
                <a:lnTo>
                  <a:pt x="5279006" y="323150"/>
                </a:lnTo>
                <a:cubicBezTo>
                  <a:pt x="5681998" y="1223391"/>
                  <a:pt x="5917310" y="2308646"/>
                  <a:pt x="5917310" y="3476847"/>
                </a:cubicBezTo>
                <a:cubicBezTo>
                  <a:pt x="5917310" y="4645048"/>
                  <a:pt x="5681998" y="5730304"/>
                  <a:pt x="5279006" y="6630545"/>
                </a:cubicBezTo>
                <a:lnTo>
                  <a:pt x="516630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ítulo 1">
            <a:extLst>
              <a:ext uri="{FF2B5EF4-FFF2-40B4-BE49-F238E27FC236}">
                <a16:creationId xmlns:a16="http://schemas.microsoft.com/office/drawing/2014/main" id="{BA46C84A-90A1-B2A1-DCFF-8C0F883A7671}"/>
              </a:ext>
            </a:extLst>
          </p:cNvPr>
          <p:cNvSpPr>
            <a:spLocks noGrp="1"/>
          </p:cNvSpPr>
          <p:nvPr>
            <p:ph type="title"/>
          </p:nvPr>
        </p:nvSpPr>
        <p:spPr>
          <a:xfrm>
            <a:off x="438912" y="1527048"/>
            <a:ext cx="5020056" cy="2770632"/>
          </a:xfrm>
        </p:spPr>
        <p:txBody>
          <a:bodyPr vert="horz" lIns="91440" tIns="45720" rIns="91440" bIns="45720" rtlCol="0" anchor="b">
            <a:normAutofit/>
          </a:bodyPr>
          <a:lstStyle/>
          <a:p>
            <a:r>
              <a:rPr lang="en-US" sz="4600" kern="1200" dirty="0">
                <a:solidFill>
                  <a:schemeClr val="tx1"/>
                </a:solidFill>
                <a:latin typeface="+mj-lt"/>
                <a:ea typeface="+mj-ea"/>
                <a:cs typeface="+mj-cs"/>
              </a:rPr>
              <a:t>PASO </a:t>
            </a:r>
            <a:r>
              <a:rPr lang="en-US" sz="4600" dirty="0"/>
              <a:t>4 Y 5</a:t>
            </a:r>
            <a:r>
              <a:rPr lang="en-US" sz="4600" kern="1200" dirty="0">
                <a:solidFill>
                  <a:schemeClr val="tx1"/>
                </a:solidFill>
                <a:latin typeface="+mj-lt"/>
                <a:ea typeface="+mj-ea"/>
                <a:cs typeface="+mj-cs"/>
              </a:rPr>
              <a:t>: COMPLETAR Y EMITIR ORDEN </a:t>
            </a:r>
          </a:p>
        </p:txBody>
      </p:sp>
      <p:sp>
        <p:nvSpPr>
          <p:cNvPr id="6161" name="Rectangle 6160">
            <a:extLst>
              <a:ext uri="{FF2B5EF4-FFF2-40B4-BE49-F238E27FC236}">
                <a16:creationId xmlns:a16="http://schemas.microsoft.com/office/drawing/2014/main" id="{310B0152-A487-F0D3-91EB-3BB60B45B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63" name="Rectangle 6162">
            <a:extLst>
              <a:ext uri="{FF2B5EF4-FFF2-40B4-BE49-F238E27FC236}">
                <a16:creationId xmlns:a16="http://schemas.microsoft.com/office/drawing/2014/main" id="{8CCCF062-C84F-7356-C5F7-DA265598B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3" name="Tabla 2">
            <a:extLst>
              <a:ext uri="{FF2B5EF4-FFF2-40B4-BE49-F238E27FC236}">
                <a16:creationId xmlns:a16="http://schemas.microsoft.com/office/drawing/2014/main" id="{F05BD1BD-45A4-6844-39A9-2279A34238A1}"/>
              </a:ext>
            </a:extLst>
          </p:cNvPr>
          <p:cNvGraphicFramePr>
            <a:graphicFrameLocks noGrp="1"/>
          </p:cNvGraphicFramePr>
          <p:nvPr>
            <p:extLst>
              <p:ext uri="{D42A27DB-BD31-4B8C-83A1-F6EECF244321}">
                <p14:modId xmlns:p14="http://schemas.microsoft.com/office/powerpoint/2010/main" val="1441287237"/>
              </p:ext>
            </p:extLst>
          </p:nvPr>
        </p:nvGraphicFramePr>
        <p:xfrm>
          <a:off x="4508047" y="1527048"/>
          <a:ext cx="7564889" cy="3977640"/>
        </p:xfrm>
        <a:graphic>
          <a:graphicData uri="http://schemas.openxmlformats.org/drawingml/2006/table">
            <a:tbl>
              <a:tblPr firstRow="1" bandRow="1">
                <a:tableStyleId>{5C22544A-7EE6-4342-B048-85BDC9FD1C3A}</a:tableStyleId>
              </a:tblPr>
              <a:tblGrid>
                <a:gridCol w="1483150">
                  <a:extLst>
                    <a:ext uri="{9D8B030D-6E8A-4147-A177-3AD203B41FA5}">
                      <a16:colId xmlns:a16="http://schemas.microsoft.com/office/drawing/2014/main" val="2809981251"/>
                    </a:ext>
                  </a:extLst>
                </a:gridCol>
                <a:gridCol w="6081739">
                  <a:extLst>
                    <a:ext uri="{9D8B030D-6E8A-4147-A177-3AD203B41FA5}">
                      <a16:colId xmlns:a16="http://schemas.microsoft.com/office/drawing/2014/main" val="530148500"/>
                    </a:ext>
                  </a:extLst>
                </a:gridCol>
              </a:tblGrid>
              <a:tr h="370840">
                <a:tc>
                  <a:txBody>
                    <a:bodyPr/>
                    <a:lstStyle/>
                    <a:p>
                      <a:r>
                        <a:rPr lang="es-ES_tradnl" dirty="0"/>
                        <a:t>Fecha/hora </a:t>
                      </a:r>
                    </a:p>
                  </a:txBody>
                  <a:tcPr/>
                </a:tc>
                <a:tc>
                  <a:txBody>
                    <a:bodyPr/>
                    <a:lstStyle/>
                    <a:p>
                      <a:r>
                        <a:rPr lang="es-ES_tradnl" dirty="0"/>
                        <a:t>Acción </a:t>
                      </a:r>
                    </a:p>
                  </a:txBody>
                  <a:tcPr/>
                </a:tc>
                <a:extLst>
                  <a:ext uri="{0D108BD9-81ED-4DB2-BD59-A6C34878D82A}">
                    <a16:rowId xmlns:a16="http://schemas.microsoft.com/office/drawing/2014/main" val="3038769213"/>
                  </a:ext>
                </a:extLst>
              </a:tr>
              <a:tr h="370840">
                <a:tc>
                  <a:txBody>
                    <a:bodyPr/>
                    <a:lstStyle/>
                    <a:p>
                      <a:r>
                        <a:rPr lang="es-ES_tradnl" dirty="0"/>
                        <a:t>1900</a:t>
                      </a:r>
                    </a:p>
                  </a:txBody>
                  <a:tcPr/>
                </a:tc>
                <a:tc>
                  <a:txBody>
                    <a:bodyPr/>
                    <a:lstStyle/>
                    <a:p>
                      <a:r>
                        <a:rPr lang="es-ES_tradnl" dirty="0"/>
                        <a:t>Posición de bloqueo establecida </a:t>
                      </a:r>
                    </a:p>
                  </a:txBody>
                  <a:tcPr/>
                </a:tc>
                <a:extLst>
                  <a:ext uri="{0D108BD9-81ED-4DB2-BD59-A6C34878D82A}">
                    <a16:rowId xmlns:a16="http://schemas.microsoft.com/office/drawing/2014/main" val="2874034607"/>
                  </a:ext>
                </a:extLst>
              </a:tr>
              <a:tr h="370840">
                <a:tc>
                  <a:txBody>
                    <a:bodyPr/>
                    <a:lstStyle/>
                    <a:p>
                      <a:r>
                        <a:rPr lang="es-ES_tradnl" dirty="0"/>
                        <a:t>1800</a:t>
                      </a:r>
                    </a:p>
                  </a:txBody>
                  <a:tcPr/>
                </a:tc>
                <a:tc>
                  <a:txBody>
                    <a:bodyPr/>
                    <a:lstStyle/>
                    <a:p>
                      <a:r>
                        <a:rPr lang="es-ES_tradnl" dirty="0"/>
                        <a:t>Ensayo (terreno reducido) (BAMCI</a:t>
                      </a:r>
                      <a:r>
                        <a:rPr lang="es-ES_tradnl" b="1" dirty="0">
                          <a:solidFill>
                            <a:srgbClr val="FF0000"/>
                          </a:solidFill>
                        </a:rPr>
                        <a:t>S</a:t>
                      </a:r>
                      <a:r>
                        <a:rPr lang="es-ES_tradnl" b="0" dirty="0">
                          <a:solidFill>
                            <a:schemeClr val="tx1"/>
                          </a:solidFill>
                        </a:rPr>
                        <a:t>)</a:t>
                      </a:r>
                    </a:p>
                  </a:txBody>
                  <a:tcPr/>
                </a:tc>
                <a:extLst>
                  <a:ext uri="{0D108BD9-81ED-4DB2-BD59-A6C34878D82A}">
                    <a16:rowId xmlns:a16="http://schemas.microsoft.com/office/drawing/2014/main" val="3566552514"/>
                  </a:ext>
                </a:extLst>
              </a:tr>
              <a:tr h="370840">
                <a:tc>
                  <a:txBody>
                    <a:bodyPr/>
                    <a:lstStyle/>
                    <a:p>
                      <a:r>
                        <a:rPr lang="es-ES_tradnl" dirty="0">
                          <a:highlight>
                            <a:srgbClr val="FFFF00"/>
                          </a:highlight>
                        </a:rPr>
                        <a:t>1745</a:t>
                      </a:r>
                    </a:p>
                  </a:txBody>
                  <a:tcPr/>
                </a:tc>
                <a:tc>
                  <a:txBody>
                    <a:bodyPr/>
                    <a:lstStyle/>
                    <a:p>
                      <a:r>
                        <a:rPr lang="es-ES_tradnl" dirty="0">
                          <a:highlight>
                            <a:srgbClr val="FFFF00"/>
                          </a:highlight>
                        </a:rPr>
                        <a:t>Impartición de la orden (BAMC</a:t>
                      </a:r>
                      <a:r>
                        <a:rPr lang="es-ES_tradnl" b="1" dirty="0">
                          <a:solidFill>
                            <a:srgbClr val="FF0000"/>
                          </a:solidFill>
                          <a:highlight>
                            <a:srgbClr val="FFFF00"/>
                          </a:highlight>
                        </a:rPr>
                        <a:t>I</a:t>
                      </a:r>
                      <a:r>
                        <a:rPr lang="es-ES_tradnl" dirty="0">
                          <a:highlight>
                            <a:srgbClr val="FFFF00"/>
                          </a:highlight>
                        </a:rPr>
                        <a:t>S)</a:t>
                      </a:r>
                    </a:p>
                  </a:txBody>
                  <a:tcPr/>
                </a:tc>
                <a:extLst>
                  <a:ext uri="{0D108BD9-81ED-4DB2-BD59-A6C34878D82A}">
                    <a16:rowId xmlns:a16="http://schemas.microsoft.com/office/drawing/2014/main" val="1133637860"/>
                  </a:ext>
                </a:extLst>
              </a:tr>
              <a:tr h="370840">
                <a:tc>
                  <a:txBody>
                    <a:bodyPr/>
                    <a:lstStyle/>
                    <a:p>
                      <a:r>
                        <a:rPr lang="es-ES_tradnl" dirty="0">
                          <a:highlight>
                            <a:srgbClr val="FFFF00"/>
                          </a:highlight>
                        </a:rPr>
                        <a:t>1700</a:t>
                      </a:r>
                    </a:p>
                  </a:txBody>
                  <a:tcPr/>
                </a:tc>
                <a:tc>
                  <a:txBody>
                    <a:bodyPr/>
                    <a:lstStyle/>
                    <a:p>
                      <a:r>
                        <a:rPr lang="es-ES_tradnl" dirty="0">
                          <a:highlight>
                            <a:srgbClr val="FFFF00"/>
                          </a:highlight>
                        </a:rPr>
                        <a:t>Lideres toman contacto con RECON (BAM</a:t>
                      </a:r>
                      <a:r>
                        <a:rPr lang="es-ES_tradnl" b="1" dirty="0">
                          <a:solidFill>
                            <a:srgbClr val="FF0000"/>
                          </a:solidFill>
                          <a:highlight>
                            <a:srgbClr val="FFFF00"/>
                          </a:highlight>
                        </a:rPr>
                        <a:t>C</a:t>
                      </a:r>
                      <a:r>
                        <a:rPr lang="es-ES_tradnl" dirty="0">
                          <a:highlight>
                            <a:srgbClr val="FFFF00"/>
                          </a:highlight>
                        </a:rPr>
                        <a:t>IS)</a:t>
                      </a:r>
                    </a:p>
                  </a:txBody>
                  <a:tcPr/>
                </a:tc>
                <a:extLst>
                  <a:ext uri="{0D108BD9-81ED-4DB2-BD59-A6C34878D82A}">
                    <a16:rowId xmlns:a16="http://schemas.microsoft.com/office/drawing/2014/main" val="2336573223"/>
                  </a:ext>
                </a:extLst>
              </a:tr>
              <a:tr h="370840">
                <a:tc>
                  <a:txBody>
                    <a:bodyPr/>
                    <a:lstStyle/>
                    <a:p>
                      <a:r>
                        <a:rPr lang="es-ES_tradnl" dirty="0"/>
                        <a:t>1500</a:t>
                      </a:r>
                    </a:p>
                  </a:txBody>
                  <a:tcPr/>
                </a:tc>
                <a:tc>
                  <a:txBody>
                    <a:bodyPr/>
                    <a:lstStyle/>
                    <a:p>
                      <a:r>
                        <a:rPr lang="es-ES_tradnl" dirty="0"/>
                        <a:t>Ingreso Área de reunión </a:t>
                      </a:r>
                    </a:p>
                  </a:txBody>
                  <a:tcPr/>
                </a:tc>
                <a:extLst>
                  <a:ext uri="{0D108BD9-81ED-4DB2-BD59-A6C34878D82A}">
                    <a16:rowId xmlns:a16="http://schemas.microsoft.com/office/drawing/2014/main" val="2056610859"/>
                  </a:ext>
                </a:extLst>
              </a:tr>
              <a:tr h="370840">
                <a:tc>
                  <a:txBody>
                    <a:bodyPr/>
                    <a:lstStyle/>
                    <a:p>
                      <a:r>
                        <a:rPr lang="es-ES_tradnl" dirty="0"/>
                        <a:t>1400</a:t>
                      </a:r>
                    </a:p>
                  </a:txBody>
                  <a:tcPr/>
                </a:tc>
                <a:tc>
                  <a:txBody>
                    <a:bodyPr/>
                    <a:lstStyle/>
                    <a:p>
                      <a:r>
                        <a:rPr lang="es-ES_tradnl" dirty="0"/>
                        <a:t>Inicio movimiento desde posición de ocultamiento </a:t>
                      </a:r>
                    </a:p>
                  </a:txBody>
                  <a:tcPr/>
                </a:tc>
                <a:extLst>
                  <a:ext uri="{0D108BD9-81ED-4DB2-BD59-A6C34878D82A}">
                    <a16:rowId xmlns:a16="http://schemas.microsoft.com/office/drawing/2014/main" val="312368505"/>
                  </a:ext>
                </a:extLst>
              </a:tr>
              <a:tr h="370840">
                <a:tc>
                  <a:txBody>
                    <a:bodyPr/>
                    <a:lstStyle/>
                    <a:p>
                      <a:r>
                        <a:rPr lang="es-ES_tradnl" dirty="0"/>
                        <a:t>1330 </a:t>
                      </a:r>
                    </a:p>
                  </a:txBody>
                  <a:tcPr/>
                </a:tc>
                <a:tc>
                  <a:txBody>
                    <a:bodyPr/>
                    <a:lstStyle/>
                    <a:p>
                      <a:r>
                        <a:rPr lang="es-ES_tradnl" dirty="0"/>
                        <a:t>Despliegue EQ RECON (BA</a:t>
                      </a:r>
                      <a:r>
                        <a:rPr lang="es-ES_tradnl" b="1" dirty="0">
                          <a:solidFill>
                            <a:srgbClr val="FF0000"/>
                          </a:solidFill>
                        </a:rPr>
                        <a:t>M</a:t>
                      </a:r>
                      <a:r>
                        <a:rPr lang="es-ES_tradnl" dirty="0"/>
                        <a:t>CIS)</a:t>
                      </a:r>
                    </a:p>
                  </a:txBody>
                  <a:tcPr/>
                </a:tc>
                <a:extLst>
                  <a:ext uri="{0D108BD9-81ED-4DB2-BD59-A6C34878D82A}">
                    <a16:rowId xmlns:a16="http://schemas.microsoft.com/office/drawing/2014/main" val="1975252960"/>
                  </a:ext>
                </a:extLst>
              </a:tr>
              <a:tr h="370840">
                <a:tc>
                  <a:txBody>
                    <a:bodyPr/>
                    <a:lstStyle/>
                    <a:p>
                      <a:r>
                        <a:rPr lang="es-ES_tradnl" dirty="0"/>
                        <a:t>1300</a:t>
                      </a:r>
                    </a:p>
                  </a:txBody>
                  <a:tcPr/>
                </a:tc>
                <a:tc>
                  <a:txBody>
                    <a:bodyPr/>
                    <a:lstStyle/>
                    <a:p>
                      <a:r>
                        <a:rPr lang="es-ES_tradnl" dirty="0"/>
                        <a:t>Prueba de comunicaciones/ unidades con autosuficiencia 48 horas AB C1 y 5/ Entrega de PIR a </a:t>
                      </a:r>
                      <a:r>
                        <a:rPr lang="es-ES_tradnl" dirty="0" err="1"/>
                        <a:t>Eq</a:t>
                      </a:r>
                      <a:r>
                        <a:rPr lang="es-ES_tradnl" dirty="0"/>
                        <a:t> RECON (B</a:t>
                      </a:r>
                      <a:r>
                        <a:rPr lang="es-ES_tradnl" b="1" dirty="0">
                          <a:solidFill>
                            <a:srgbClr val="FF0000"/>
                          </a:solidFill>
                        </a:rPr>
                        <a:t>A</a:t>
                      </a:r>
                      <a:r>
                        <a:rPr lang="es-ES_tradnl" b="0" dirty="0">
                          <a:solidFill>
                            <a:schemeClr val="tx1"/>
                          </a:solidFill>
                        </a:rPr>
                        <a:t>MCIS)</a:t>
                      </a:r>
                    </a:p>
                  </a:txBody>
                  <a:tcPr/>
                </a:tc>
                <a:extLst>
                  <a:ext uri="{0D108BD9-81ED-4DB2-BD59-A6C34878D82A}">
                    <a16:rowId xmlns:a16="http://schemas.microsoft.com/office/drawing/2014/main" val="1733901690"/>
                  </a:ext>
                </a:extLst>
              </a:tr>
              <a:tr h="370840">
                <a:tc>
                  <a:txBody>
                    <a:bodyPr/>
                    <a:lstStyle/>
                    <a:p>
                      <a:r>
                        <a:rPr lang="es-ES_tradnl" dirty="0"/>
                        <a:t>1000</a:t>
                      </a:r>
                    </a:p>
                  </a:txBody>
                  <a:tcPr/>
                </a:tc>
                <a:tc>
                  <a:txBody>
                    <a:bodyPr/>
                    <a:lstStyle/>
                    <a:p>
                      <a:r>
                        <a:rPr lang="es-ES_tradnl" dirty="0"/>
                        <a:t>Impartición WARNORD (</a:t>
                      </a:r>
                      <a:r>
                        <a:rPr lang="es-ES_tradnl" b="1" dirty="0">
                          <a:solidFill>
                            <a:srgbClr val="FF0000"/>
                          </a:solidFill>
                        </a:rPr>
                        <a:t>B</a:t>
                      </a:r>
                      <a:r>
                        <a:rPr lang="es-ES_tradnl" dirty="0"/>
                        <a:t>AMCIS)</a:t>
                      </a:r>
                    </a:p>
                  </a:txBody>
                  <a:tcPr/>
                </a:tc>
                <a:extLst>
                  <a:ext uri="{0D108BD9-81ED-4DB2-BD59-A6C34878D82A}">
                    <a16:rowId xmlns:a16="http://schemas.microsoft.com/office/drawing/2014/main" val="3633444148"/>
                  </a:ext>
                </a:extLst>
              </a:tr>
            </a:tbl>
          </a:graphicData>
        </a:graphic>
      </p:graphicFrame>
    </p:spTree>
    <p:extLst>
      <p:ext uri="{BB962C8B-B14F-4D97-AF65-F5344CB8AC3E}">
        <p14:creationId xmlns:p14="http://schemas.microsoft.com/office/powerpoint/2010/main" val="4526654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36ABB4-32B4-11CB-E1A9-F28BCC1C31EE}"/>
              </a:ext>
            </a:extLst>
          </p:cNvPr>
          <p:cNvSpPr>
            <a:spLocks noGrp="1"/>
          </p:cNvSpPr>
          <p:nvPr>
            <p:ph type="title"/>
          </p:nvPr>
        </p:nvSpPr>
        <p:spPr>
          <a:xfrm>
            <a:off x="838200" y="2522537"/>
            <a:ext cx="10515600" cy="1325563"/>
          </a:xfrm>
        </p:spPr>
        <p:txBody>
          <a:bodyPr>
            <a:normAutofit fontScale="90000"/>
          </a:bodyPr>
          <a:lstStyle/>
          <a:p>
            <a:r>
              <a:rPr lang="es-ES_tradnl" b="1" dirty="0"/>
              <a:t>IMPARTIR LA ORDEN: </a:t>
            </a:r>
            <a:br>
              <a:rPr lang="es-ES_tradnl" b="1" dirty="0"/>
            </a:br>
            <a:br>
              <a:rPr lang="es-ES_tradnl" b="1" dirty="0"/>
            </a:br>
            <a:r>
              <a:rPr lang="es-ES_tradnl" b="1" dirty="0"/>
              <a:t>COMO PUEDEN VER, LA EMISIÓN DE LA ORDEN </a:t>
            </a:r>
            <a:r>
              <a:rPr lang="es-ES_tradnl" b="1" dirty="0">
                <a:solidFill>
                  <a:srgbClr val="FF0000"/>
                </a:solidFill>
              </a:rPr>
              <a:t>NO ES LO MISMO QUE PLANIFICAR,</a:t>
            </a:r>
            <a:r>
              <a:rPr lang="es-ES_tradnl" b="1" dirty="0"/>
              <a:t> ES UNA FORMA DE COMUNICAR EL PLAN DEFINITIVO.</a:t>
            </a:r>
          </a:p>
        </p:txBody>
      </p:sp>
    </p:spTree>
    <p:extLst>
      <p:ext uri="{BB962C8B-B14F-4D97-AF65-F5344CB8AC3E}">
        <p14:creationId xmlns:p14="http://schemas.microsoft.com/office/powerpoint/2010/main" val="23574286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6960A-0077-502E-1E9E-E80390A87BC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5558D69A-E214-440F-3BFF-31AB57FBEEC4}"/>
              </a:ext>
            </a:extLst>
          </p:cNvPr>
          <p:cNvSpPr>
            <a:spLocks noGrp="1"/>
          </p:cNvSpPr>
          <p:nvPr>
            <p:ph type="title"/>
          </p:nvPr>
        </p:nvSpPr>
        <p:spPr>
          <a:xfrm>
            <a:off x="638175" y="650874"/>
            <a:ext cx="10515600" cy="1325563"/>
          </a:xfrm>
        </p:spPr>
        <p:txBody>
          <a:bodyPr anchor="t">
            <a:normAutofit fontScale="90000"/>
          </a:bodyPr>
          <a:lstStyle/>
          <a:p>
            <a:r>
              <a:rPr lang="es-ES_tradnl" b="1" dirty="0"/>
              <a:t>UN MÉTODO PROPUESTO: </a:t>
            </a:r>
            <a:br>
              <a:rPr lang="es-ES_tradnl" b="1" dirty="0"/>
            </a:br>
            <a:br>
              <a:rPr lang="es-ES_tradnl" b="1" dirty="0"/>
            </a:br>
            <a:r>
              <a:rPr lang="es-ES_tradnl" b="1" dirty="0"/>
              <a:t>Situación</a:t>
            </a:r>
            <a:br>
              <a:rPr lang="es-ES_tradnl" b="1" dirty="0"/>
            </a:br>
            <a:br>
              <a:rPr lang="es-ES_tradnl" b="1" dirty="0"/>
            </a:br>
            <a:r>
              <a:rPr lang="es-ES_tradnl" b="1" dirty="0"/>
              <a:t>Misión</a:t>
            </a:r>
            <a:br>
              <a:rPr lang="es-ES_tradnl" b="1" dirty="0"/>
            </a:br>
            <a:br>
              <a:rPr lang="es-ES_tradnl" b="1" dirty="0"/>
            </a:br>
            <a:r>
              <a:rPr lang="es-ES_tradnl" b="1" dirty="0"/>
              <a:t>Ejecución</a:t>
            </a:r>
            <a:br>
              <a:rPr lang="es-ES_tradnl" b="1" dirty="0"/>
            </a:br>
            <a:br>
              <a:rPr lang="es-ES_tradnl" b="1" dirty="0"/>
            </a:br>
            <a:r>
              <a:rPr lang="es-ES_tradnl" b="1" dirty="0"/>
              <a:t>Logística</a:t>
            </a:r>
            <a:br>
              <a:rPr lang="es-ES_tradnl" b="1" dirty="0"/>
            </a:br>
            <a:br>
              <a:rPr lang="es-ES_tradnl" b="1" dirty="0"/>
            </a:br>
            <a:r>
              <a:rPr lang="es-ES_tradnl" b="1" dirty="0"/>
              <a:t>CS </a:t>
            </a:r>
            <a:endParaRPr lang="es-ES_tradnl" sz="2000" dirty="0">
              <a:latin typeface="+mn-lt"/>
              <a:ea typeface="+mn-ea"/>
              <a:cs typeface="+mn-cs"/>
            </a:endParaRPr>
          </a:p>
        </p:txBody>
      </p:sp>
      <p:cxnSp>
        <p:nvCxnSpPr>
          <p:cNvPr id="4" name="Conector recto de flecha 3">
            <a:extLst>
              <a:ext uri="{FF2B5EF4-FFF2-40B4-BE49-F238E27FC236}">
                <a16:creationId xmlns:a16="http://schemas.microsoft.com/office/drawing/2014/main" id="{026729B1-11F9-F357-E80B-0693357C304D}"/>
              </a:ext>
            </a:extLst>
          </p:cNvPr>
          <p:cNvCxnSpPr/>
          <p:nvPr/>
        </p:nvCxnSpPr>
        <p:spPr>
          <a:xfrm>
            <a:off x="2857500" y="2085975"/>
            <a:ext cx="4557713"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5" name="CuadroTexto 4">
            <a:extLst>
              <a:ext uri="{FF2B5EF4-FFF2-40B4-BE49-F238E27FC236}">
                <a16:creationId xmlns:a16="http://schemas.microsoft.com/office/drawing/2014/main" id="{B03B803B-CDC6-5D13-364C-57D0A7B4D8AF}"/>
              </a:ext>
            </a:extLst>
          </p:cNvPr>
          <p:cNvSpPr txBox="1"/>
          <p:nvPr/>
        </p:nvSpPr>
        <p:spPr>
          <a:xfrm>
            <a:off x="7634287" y="873140"/>
            <a:ext cx="4557713" cy="1754326"/>
          </a:xfrm>
          <a:prstGeom prst="rect">
            <a:avLst/>
          </a:prstGeom>
          <a:noFill/>
        </p:spPr>
        <p:txBody>
          <a:bodyPr wrap="square" rtlCol="0">
            <a:spAutoFit/>
          </a:bodyPr>
          <a:lstStyle/>
          <a:p>
            <a:endParaRPr lang="es-ES_tradnl" dirty="0"/>
          </a:p>
          <a:p>
            <a:r>
              <a:rPr lang="es-ES_tradnl" dirty="0"/>
              <a:t>Misión dos niveles</a:t>
            </a:r>
          </a:p>
          <a:p>
            <a:r>
              <a:rPr lang="es-ES_tradnl" dirty="0"/>
              <a:t>OFUEDA + EMLCOA</a:t>
            </a:r>
          </a:p>
          <a:p>
            <a:r>
              <a:rPr lang="es-ES_tradnl" dirty="0"/>
              <a:t>AOPOA + Clima</a:t>
            </a:r>
          </a:p>
          <a:p>
            <a:r>
              <a:rPr lang="es-ES_tradnl" dirty="0"/>
              <a:t>Fuerzas amigas y apoyos </a:t>
            </a:r>
          </a:p>
          <a:p>
            <a:r>
              <a:rPr lang="es-ES_tradnl" dirty="0"/>
              <a:t>Consideraciones Civiles </a:t>
            </a:r>
          </a:p>
        </p:txBody>
      </p:sp>
      <p:cxnSp>
        <p:nvCxnSpPr>
          <p:cNvPr id="8" name="Conector recto de flecha 7">
            <a:extLst>
              <a:ext uri="{FF2B5EF4-FFF2-40B4-BE49-F238E27FC236}">
                <a16:creationId xmlns:a16="http://schemas.microsoft.com/office/drawing/2014/main" id="{5D90E78F-E183-088C-4CEC-6CE1ACF5C283}"/>
              </a:ext>
            </a:extLst>
          </p:cNvPr>
          <p:cNvCxnSpPr>
            <a:cxnSpLocks/>
          </p:cNvCxnSpPr>
          <p:nvPr/>
        </p:nvCxnSpPr>
        <p:spPr>
          <a:xfrm>
            <a:off x="2209800" y="3181350"/>
            <a:ext cx="1833563"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9" name="CuadroTexto 8">
            <a:extLst>
              <a:ext uri="{FF2B5EF4-FFF2-40B4-BE49-F238E27FC236}">
                <a16:creationId xmlns:a16="http://schemas.microsoft.com/office/drawing/2014/main" id="{95A7CEC5-8CA6-FDEE-8314-0C80E5FDBB54}"/>
              </a:ext>
            </a:extLst>
          </p:cNvPr>
          <p:cNvSpPr txBox="1"/>
          <p:nvPr/>
        </p:nvSpPr>
        <p:spPr>
          <a:xfrm>
            <a:off x="4043363" y="2955327"/>
            <a:ext cx="4557713" cy="369332"/>
          </a:xfrm>
          <a:prstGeom prst="rect">
            <a:avLst/>
          </a:prstGeom>
          <a:noFill/>
        </p:spPr>
        <p:txBody>
          <a:bodyPr wrap="square" rtlCol="0">
            <a:spAutoFit/>
          </a:bodyPr>
          <a:lstStyle/>
          <a:p>
            <a:r>
              <a:rPr lang="es-ES_tradnl" dirty="0"/>
              <a:t>¿Qué, cuando, donde, quien, para que?</a:t>
            </a:r>
          </a:p>
        </p:txBody>
      </p:sp>
      <p:sp>
        <p:nvSpPr>
          <p:cNvPr id="11" name="CuadroTexto 10">
            <a:extLst>
              <a:ext uri="{FF2B5EF4-FFF2-40B4-BE49-F238E27FC236}">
                <a16:creationId xmlns:a16="http://schemas.microsoft.com/office/drawing/2014/main" id="{4D7462B1-2A02-E7F9-E127-D773ACC22242}"/>
              </a:ext>
            </a:extLst>
          </p:cNvPr>
          <p:cNvSpPr txBox="1"/>
          <p:nvPr/>
        </p:nvSpPr>
        <p:spPr>
          <a:xfrm>
            <a:off x="4593439" y="3980382"/>
            <a:ext cx="7604774" cy="646331"/>
          </a:xfrm>
          <a:prstGeom prst="rect">
            <a:avLst/>
          </a:prstGeom>
          <a:noFill/>
        </p:spPr>
        <p:txBody>
          <a:bodyPr wrap="none" rtlCol="0">
            <a:spAutoFit/>
          </a:bodyPr>
          <a:lstStyle/>
          <a:p>
            <a:r>
              <a:rPr lang="es-ES_tradnl" sz="1800" dirty="0">
                <a:latin typeface="+mn-lt"/>
                <a:ea typeface="+mn-ea"/>
                <a:cs typeface="+mn-cs"/>
              </a:rPr>
              <a:t>Intención </a:t>
            </a:r>
            <a:r>
              <a:rPr lang="es-ES_tradnl" dirty="0"/>
              <a:t>+ </a:t>
            </a:r>
            <a:r>
              <a:rPr lang="es-ES_tradnl" sz="1800" dirty="0">
                <a:latin typeface="+mn-lt"/>
                <a:ea typeface="+mn-ea"/>
                <a:cs typeface="+mn-cs"/>
              </a:rPr>
              <a:t>CONOPS+ SOM + FSP+TAREAS (todas la tareas con propósito)+</a:t>
            </a:r>
          </a:p>
          <a:p>
            <a:r>
              <a:rPr lang="es-ES_tradnl" dirty="0"/>
              <a:t>Medidas de control táctico (solo las necesarias)</a:t>
            </a:r>
          </a:p>
        </p:txBody>
      </p:sp>
      <p:cxnSp>
        <p:nvCxnSpPr>
          <p:cNvPr id="12" name="Conector recto de flecha 11">
            <a:extLst>
              <a:ext uri="{FF2B5EF4-FFF2-40B4-BE49-F238E27FC236}">
                <a16:creationId xmlns:a16="http://schemas.microsoft.com/office/drawing/2014/main" id="{9774ECA8-037A-ED19-F17B-D404F323692E}"/>
              </a:ext>
            </a:extLst>
          </p:cNvPr>
          <p:cNvCxnSpPr>
            <a:cxnSpLocks/>
          </p:cNvCxnSpPr>
          <p:nvPr/>
        </p:nvCxnSpPr>
        <p:spPr>
          <a:xfrm>
            <a:off x="3126581" y="4303548"/>
            <a:ext cx="1385015"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4DD33E3A-379D-B93B-282D-4887D85DDD96}"/>
              </a:ext>
            </a:extLst>
          </p:cNvPr>
          <p:cNvCxnSpPr>
            <a:cxnSpLocks/>
          </p:cNvCxnSpPr>
          <p:nvPr/>
        </p:nvCxnSpPr>
        <p:spPr>
          <a:xfrm>
            <a:off x="2857500" y="5327485"/>
            <a:ext cx="2000250"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16" name="CuadroTexto 15">
            <a:extLst>
              <a:ext uri="{FF2B5EF4-FFF2-40B4-BE49-F238E27FC236}">
                <a16:creationId xmlns:a16="http://schemas.microsoft.com/office/drawing/2014/main" id="{FCD6AB7B-7FBD-96C5-6637-B80490349566}"/>
              </a:ext>
            </a:extLst>
          </p:cNvPr>
          <p:cNvSpPr txBox="1"/>
          <p:nvPr/>
        </p:nvSpPr>
        <p:spPr>
          <a:xfrm>
            <a:off x="4986072" y="4896598"/>
            <a:ext cx="6943991" cy="1077218"/>
          </a:xfrm>
          <a:prstGeom prst="rect">
            <a:avLst/>
          </a:prstGeom>
          <a:noFill/>
        </p:spPr>
        <p:txBody>
          <a:bodyPr wrap="square" rtlCol="0">
            <a:spAutoFit/>
          </a:bodyPr>
          <a:lstStyle/>
          <a:p>
            <a:r>
              <a:rPr lang="es-ES_tradnl" sz="1600" dirty="0"/>
              <a:t>5</a:t>
            </a:r>
            <a:r>
              <a:rPr lang="es-ES_tradnl" sz="1600" dirty="0">
                <a:latin typeface="+mn-lt"/>
                <a:ea typeface="+mn-ea"/>
                <a:cs typeface="+mn-cs"/>
              </a:rPr>
              <a:t>B: </a:t>
            </a:r>
            <a:r>
              <a:rPr lang="es-ES_tradnl" sz="1600" dirty="0" err="1">
                <a:latin typeface="+mn-lt"/>
                <a:ea typeface="+mn-ea"/>
                <a:cs typeface="+mn-cs"/>
              </a:rPr>
              <a:t>Bean</a:t>
            </a:r>
            <a:r>
              <a:rPr lang="es-ES_tradnl" sz="1600" dirty="0"/>
              <a:t>, </a:t>
            </a:r>
            <a:r>
              <a:rPr lang="es-ES_tradnl" sz="1600" dirty="0" err="1"/>
              <a:t>Bandage</a:t>
            </a:r>
            <a:r>
              <a:rPr lang="es-ES_tradnl" sz="1600" dirty="0"/>
              <a:t>, </a:t>
            </a:r>
            <a:r>
              <a:rPr lang="es-ES_tradnl" sz="1600" dirty="0" err="1"/>
              <a:t>Bullets</a:t>
            </a:r>
            <a:r>
              <a:rPr lang="es-ES_tradnl" sz="1600" dirty="0"/>
              <a:t> , </a:t>
            </a:r>
            <a:r>
              <a:rPr lang="es-ES_tradnl" sz="1600" dirty="0" err="1"/>
              <a:t>Bad</a:t>
            </a:r>
            <a:r>
              <a:rPr lang="es-ES_tradnl" sz="1600" dirty="0"/>
              <a:t> </a:t>
            </a:r>
            <a:r>
              <a:rPr lang="es-ES_tradnl" sz="1600" dirty="0" err="1"/>
              <a:t>guys</a:t>
            </a:r>
            <a:r>
              <a:rPr lang="es-ES_tradnl" sz="1600" dirty="0"/>
              <a:t> &amp; </a:t>
            </a:r>
            <a:r>
              <a:rPr lang="es-ES_tradnl" sz="1600" dirty="0" err="1"/>
              <a:t>Batteries</a:t>
            </a:r>
            <a:r>
              <a:rPr lang="es-ES_tradnl" sz="1600" dirty="0"/>
              <a:t> ¿Que vamos a comer, como vamos a atender a nuestros heridos, que vamos a llevar a la pelea, que vamos a hacer con los prisioneros de guerra? ¿Cómo vamos a alimentar nuestras radios?</a:t>
            </a:r>
          </a:p>
        </p:txBody>
      </p:sp>
      <p:cxnSp>
        <p:nvCxnSpPr>
          <p:cNvPr id="17" name="Conector recto de flecha 16">
            <a:extLst>
              <a:ext uri="{FF2B5EF4-FFF2-40B4-BE49-F238E27FC236}">
                <a16:creationId xmlns:a16="http://schemas.microsoft.com/office/drawing/2014/main" id="{D98A6CA6-7541-EA5A-3E76-493BC79E7E6F}"/>
              </a:ext>
            </a:extLst>
          </p:cNvPr>
          <p:cNvCxnSpPr>
            <a:cxnSpLocks/>
          </p:cNvCxnSpPr>
          <p:nvPr/>
        </p:nvCxnSpPr>
        <p:spPr>
          <a:xfrm>
            <a:off x="1818838" y="6408572"/>
            <a:ext cx="3038912"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19" name="CuadroTexto 18">
            <a:extLst>
              <a:ext uri="{FF2B5EF4-FFF2-40B4-BE49-F238E27FC236}">
                <a16:creationId xmlns:a16="http://schemas.microsoft.com/office/drawing/2014/main" id="{7C1CAFFF-4811-6DD4-9A13-FBEA1766F63A}"/>
              </a:ext>
            </a:extLst>
          </p:cNvPr>
          <p:cNvSpPr txBox="1"/>
          <p:nvPr/>
        </p:nvSpPr>
        <p:spPr>
          <a:xfrm>
            <a:off x="4922044" y="5948729"/>
            <a:ext cx="6943991" cy="584775"/>
          </a:xfrm>
          <a:prstGeom prst="rect">
            <a:avLst/>
          </a:prstGeom>
          <a:noFill/>
        </p:spPr>
        <p:txBody>
          <a:bodyPr wrap="square" rtlCol="0">
            <a:spAutoFit/>
          </a:bodyPr>
          <a:lstStyle/>
          <a:p>
            <a:r>
              <a:rPr lang="es-ES_tradnl" sz="1600" dirty="0"/>
              <a:t>¿Dónde estarán los lideres de la organización? ¿Cuál es la sucesión de mando? ¿Cómo nos comunicaremos? </a:t>
            </a:r>
          </a:p>
        </p:txBody>
      </p:sp>
      <p:sp>
        <p:nvSpPr>
          <p:cNvPr id="20" name="CuadroTexto 19">
            <a:extLst>
              <a:ext uri="{FF2B5EF4-FFF2-40B4-BE49-F238E27FC236}">
                <a16:creationId xmlns:a16="http://schemas.microsoft.com/office/drawing/2014/main" id="{52333998-8771-B300-6739-5DE2A7CA6F5C}"/>
              </a:ext>
            </a:extLst>
          </p:cNvPr>
          <p:cNvSpPr txBox="1"/>
          <p:nvPr/>
        </p:nvSpPr>
        <p:spPr>
          <a:xfrm rot="20428256">
            <a:off x="1319214" y="2892195"/>
            <a:ext cx="9553574" cy="1569660"/>
          </a:xfrm>
          <a:prstGeom prst="rect">
            <a:avLst/>
          </a:prstGeom>
          <a:solidFill>
            <a:schemeClr val="bg1"/>
          </a:solidFill>
          <a:ln w="44450">
            <a:solidFill>
              <a:schemeClr val="accent1"/>
            </a:solidFill>
          </a:ln>
        </p:spPr>
        <p:txBody>
          <a:bodyPr wrap="square" rtlCol="0">
            <a:spAutoFit/>
          </a:bodyPr>
          <a:lstStyle/>
          <a:p>
            <a:pPr algn="ctr"/>
            <a:r>
              <a:rPr lang="es-ES_tradnl" sz="2400" dirty="0"/>
              <a:t>El tiempo es vital … ¡Énfasis en ejecución!</a:t>
            </a:r>
          </a:p>
          <a:p>
            <a:pPr algn="ctr"/>
            <a:r>
              <a:rPr lang="es-ES_tradnl" sz="2400" dirty="0"/>
              <a:t>Si su briefing inicial fue bueno y la situación no ha cambiado bien por usted…. Probablemente esta ganando el ciclo OODA al enemigo y sus posibilidades de alcanzar la iniciativa táctica son altas.  </a:t>
            </a:r>
          </a:p>
        </p:txBody>
      </p:sp>
    </p:spTree>
    <p:extLst>
      <p:ext uri="{BB962C8B-B14F-4D97-AF65-F5344CB8AC3E}">
        <p14:creationId xmlns:p14="http://schemas.microsoft.com/office/powerpoint/2010/main" val="205412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3A8D5B7-7ACD-60CD-B081-46BB5A01EC87}"/>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E5733F3-DB48-CF76-E455-6FAC668EB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 name="Oval 8">
            <a:extLst>
              <a:ext uri="{FF2B5EF4-FFF2-40B4-BE49-F238E27FC236}">
                <a16:creationId xmlns:a16="http://schemas.microsoft.com/office/drawing/2014/main" id="{6BAC0757-F734-DA77-5256-25A8E4266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3203463" y="-2060461"/>
            <a:ext cx="5649003" cy="10651671"/>
          </a:xfrm>
          <a:custGeom>
            <a:avLst/>
            <a:gdLst>
              <a:gd name="csX0" fmla="*/ 0 w 5649003"/>
              <a:gd name="csY0" fmla="*/ 5325836 h 10651671"/>
              <a:gd name="csX1" fmla="*/ 2824502 w 5649003"/>
              <a:gd name="csY1" fmla="*/ 0 h 10651671"/>
              <a:gd name="csX2" fmla="*/ 5649004 w 5649003"/>
              <a:gd name="csY2" fmla="*/ 5325836 h 10651671"/>
              <a:gd name="csX3" fmla="*/ 2824502 w 5649003"/>
              <a:gd name="csY3" fmla="*/ 10651672 h 10651671"/>
              <a:gd name="csX4" fmla="*/ 0 w 5649003"/>
              <a:gd name="csY4" fmla="*/ 5325836 h 10651671"/>
            </a:gdLst>
            <a:ahLst/>
            <a:cxnLst>
              <a:cxn ang="0">
                <a:pos x="csX0" y="csY0"/>
              </a:cxn>
              <a:cxn ang="0">
                <a:pos x="csX1" y="csY1"/>
              </a:cxn>
              <a:cxn ang="0">
                <a:pos x="csX2" y="csY2"/>
              </a:cxn>
              <a:cxn ang="0">
                <a:pos x="csX3" y="csY3"/>
              </a:cxn>
              <a:cxn ang="0">
                <a:pos x="csX4" y="csY4"/>
              </a:cxn>
            </a:cxnLst>
            <a:rect l="l" t="t" r="r" b="b"/>
            <a:pathLst>
              <a:path w="5649003" h="10651671" fill="none" extrusionOk="0">
                <a:moveTo>
                  <a:pt x="0" y="5325836"/>
                </a:moveTo>
                <a:cubicBezTo>
                  <a:pt x="186946" y="2320485"/>
                  <a:pt x="1438121" y="-52385"/>
                  <a:pt x="2824502" y="0"/>
                </a:cubicBezTo>
                <a:cubicBezTo>
                  <a:pt x="4703838" y="-43168"/>
                  <a:pt x="5583840" y="2369660"/>
                  <a:pt x="5649004" y="5325836"/>
                </a:cubicBezTo>
                <a:cubicBezTo>
                  <a:pt x="5518761" y="8289338"/>
                  <a:pt x="4285196" y="10894014"/>
                  <a:pt x="2824502" y="10651672"/>
                </a:cubicBezTo>
                <a:cubicBezTo>
                  <a:pt x="1536945" y="11016699"/>
                  <a:pt x="142947" y="8418643"/>
                  <a:pt x="0" y="5325836"/>
                </a:cubicBezTo>
                <a:close/>
              </a:path>
              <a:path w="5649003" h="10651671" stroke="0" extrusionOk="0">
                <a:moveTo>
                  <a:pt x="0" y="5325836"/>
                </a:moveTo>
                <a:cubicBezTo>
                  <a:pt x="-54350" y="2332108"/>
                  <a:pt x="1351726" y="167869"/>
                  <a:pt x="2824502" y="0"/>
                </a:cubicBezTo>
                <a:cubicBezTo>
                  <a:pt x="4182679" y="-143942"/>
                  <a:pt x="5672665" y="2549517"/>
                  <a:pt x="5649004" y="5325836"/>
                </a:cubicBezTo>
                <a:cubicBezTo>
                  <a:pt x="5518596" y="8280244"/>
                  <a:pt x="4081190" y="10622204"/>
                  <a:pt x="2824502" y="10651672"/>
                </a:cubicBezTo>
                <a:cubicBezTo>
                  <a:pt x="1216708" y="10537144"/>
                  <a:pt x="-100850" y="8264979"/>
                  <a:pt x="0" y="5325836"/>
                </a:cubicBezTo>
                <a:close/>
              </a:path>
            </a:pathLst>
          </a:custGeom>
          <a:solidFill>
            <a:schemeClr val="accent2"/>
          </a:solidFill>
          <a:ln w="57150">
            <a:solidFill>
              <a:schemeClr val="accent2"/>
            </a:solidFill>
            <a:extLst>
              <a:ext uri="{C807C97D-BFC1-408E-A445-0C87EB9F89A2}">
                <ask:lineSketchStyleProps xmlns:ask="http://schemas.microsoft.com/office/drawing/2018/sketchyshapes" sd="63743190">
                  <a:prstGeom prst="ellips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ítulo 1">
            <a:extLst>
              <a:ext uri="{FF2B5EF4-FFF2-40B4-BE49-F238E27FC236}">
                <a16:creationId xmlns:a16="http://schemas.microsoft.com/office/drawing/2014/main" id="{E7D68B04-996F-10D2-5C6B-07A0C44117DD}"/>
              </a:ext>
            </a:extLst>
          </p:cNvPr>
          <p:cNvSpPr>
            <a:spLocks noGrp="1"/>
          </p:cNvSpPr>
          <p:nvPr>
            <p:ph type="title"/>
          </p:nvPr>
        </p:nvSpPr>
        <p:spPr>
          <a:xfrm>
            <a:off x="2066544" y="1911096"/>
            <a:ext cx="8055864" cy="2076651"/>
          </a:xfrm>
        </p:spPr>
        <p:txBody>
          <a:bodyPr vert="horz" lIns="91440" tIns="45720" rIns="91440" bIns="45720" rtlCol="0" anchor="b">
            <a:normAutofit/>
          </a:bodyPr>
          <a:lstStyle/>
          <a:p>
            <a:pPr algn="ctr"/>
            <a:r>
              <a:rPr lang="en-US" sz="6600" kern="1200">
                <a:solidFill>
                  <a:srgbClr val="FFFFFF"/>
                </a:solidFill>
                <a:latin typeface="+mj-lt"/>
                <a:ea typeface="+mj-ea"/>
                <a:cs typeface="+mj-cs"/>
              </a:rPr>
              <a:t>EJERCICIO </a:t>
            </a:r>
          </a:p>
        </p:txBody>
      </p:sp>
      <p:sp>
        <p:nvSpPr>
          <p:cNvPr id="11" name="sketch line">
            <a:extLst>
              <a:ext uri="{FF2B5EF4-FFF2-40B4-BE49-F238E27FC236}">
                <a16:creationId xmlns:a16="http://schemas.microsoft.com/office/drawing/2014/main" id="{CBAD3D59-9519-B351-BE9C-34D292DBD6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312561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4942" y="2819117"/>
            <a:ext cx="700295" cy="420177"/>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24366" y="3043443"/>
            <a:ext cx="1243634" cy="746181"/>
          </a:xfrm>
          <a:prstGeom prst="rect">
            <a:avLst/>
          </a:prstGeom>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11008" y="3331632"/>
            <a:ext cx="1055687" cy="633412"/>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237" y="3680070"/>
            <a:ext cx="1217129" cy="730277"/>
          </a:xfrm>
          <a:prstGeom prst="rect">
            <a:avLst/>
          </a:prstGeom>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237" y="2150828"/>
            <a:ext cx="1217129" cy="730277"/>
          </a:xfrm>
          <a:prstGeom prst="rect">
            <a:avLst/>
          </a:prstGeom>
        </p:spPr>
      </p:pic>
      <p:cxnSp>
        <p:nvCxnSpPr>
          <p:cNvPr id="11" name="Conector recto 10"/>
          <p:cNvCxnSpPr/>
          <p:nvPr/>
        </p:nvCxnSpPr>
        <p:spPr>
          <a:xfrm>
            <a:off x="8969651" y="6427305"/>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CuadroTexto 11"/>
          <p:cNvSpPr txBox="1"/>
          <p:nvPr/>
        </p:nvSpPr>
        <p:spPr>
          <a:xfrm>
            <a:off x="9451906" y="6009862"/>
            <a:ext cx="643125" cy="369332"/>
          </a:xfrm>
          <a:prstGeom prst="rect">
            <a:avLst/>
          </a:prstGeom>
          <a:solidFill>
            <a:schemeClr val="bg1"/>
          </a:solidFill>
        </p:spPr>
        <p:txBody>
          <a:bodyPr wrap="none" rtlCol="0">
            <a:spAutoFit/>
          </a:bodyPr>
          <a:lstStyle/>
          <a:p>
            <a:r>
              <a:rPr lang="es-MX" dirty="0"/>
              <a:t>5 km</a:t>
            </a:r>
            <a:endParaRPr lang="en-US" dirty="0"/>
          </a:p>
        </p:txBody>
      </p:sp>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53881" y="1702143"/>
            <a:ext cx="1157128" cy="694277"/>
          </a:xfrm>
          <a:prstGeom prst="rect">
            <a:avLst/>
          </a:prstGeom>
        </p:spPr>
      </p:pic>
      <p:pic>
        <p:nvPicPr>
          <p:cNvPr id="10" name="Imagen 9"/>
          <p:cNvPicPr>
            <a:picLocks noChangeAspect="1"/>
          </p:cNvPicPr>
          <p:nvPr/>
        </p:nvPicPr>
        <p:blipFill>
          <a:blip r:embed="rId7"/>
          <a:stretch>
            <a:fillRect/>
          </a:stretch>
        </p:blipFill>
        <p:spPr>
          <a:xfrm>
            <a:off x="416104" y="3239294"/>
            <a:ext cx="4344282" cy="3060258"/>
          </a:xfrm>
          <a:prstGeom prst="rect">
            <a:avLst/>
          </a:prstGeom>
          <a:ln w="38100">
            <a:solidFill>
              <a:schemeClr val="bg1"/>
            </a:solidFill>
          </a:ln>
        </p:spPr>
      </p:pic>
      <p:cxnSp>
        <p:nvCxnSpPr>
          <p:cNvPr id="15" name="Conector recto de flecha 14"/>
          <p:cNvCxnSpPr/>
          <p:nvPr/>
        </p:nvCxnSpPr>
        <p:spPr>
          <a:xfrm>
            <a:off x="4892096" y="3239294"/>
            <a:ext cx="1274304" cy="324224"/>
          </a:xfrm>
          <a:prstGeom prst="straightConnector1">
            <a:avLst/>
          </a:prstGeom>
          <a:ln w="44450">
            <a:solidFill>
              <a:schemeClr val="bg1"/>
            </a:solidFill>
            <a:tailEnd type="triangle"/>
          </a:ln>
        </p:spPr>
        <p:style>
          <a:lnRef idx="3">
            <a:schemeClr val="dk1"/>
          </a:lnRef>
          <a:fillRef idx="0">
            <a:schemeClr val="dk1"/>
          </a:fillRef>
          <a:effectRef idx="2">
            <a:schemeClr val="dk1"/>
          </a:effectRef>
          <a:fontRef idx="minor">
            <a:schemeClr val="tx1"/>
          </a:fontRef>
        </p:style>
      </p:cxnSp>
      <p:pic>
        <p:nvPicPr>
          <p:cNvPr id="16" name="Imagen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33046" y="4880735"/>
            <a:ext cx="748435" cy="449061"/>
          </a:xfrm>
          <a:prstGeom prst="rect">
            <a:avLst/>
          </a:prstGeom>
        </p:spPr>
      </p:pic>
      <p:pic>
        <p:nvPicPr>
          <p:cNvPr id="18" name="Imagen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17236" y="4522660"/>
            <a:ext cx="971009" cy="582606"/>
          </a:xfrm>
          <a:prstGeom prst="rect">
            <a:avLst/>
          </a:prstGeom>
        </p:spPr>
      </p:pic>
      <p:pic>
        <p:nvPicPr>
          <p:cNvPr id="20" name="Imagen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38495" y="5143786"/>
            <a:ext cx="971009" cy="582606"/>
          </a:xfrm>
          <a:prstGeom prst="rect">
            <a:avLst/>
          </a:prstGeom>
        </p:spPr>
      </p:pic>
      <p:pic>
        <p:nvPicPr>
          <p:cNvPr id="21" name="Imagen 2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59988" y="5349875"/>
            <a:ext cx="971009" cy="582606"/>
          </a:xfrm>
          <a:prstGeom prst="rect">
            <a:avLst/>
          </a:prstGeom>
        </p:spPr>
      </p:pic>
      <p:pic>
        <p:nvPicPr>
          <p:cNvPr id="22" name="Imagen 21"/>
          <p:cNvPicPr>
            <a:picLocks noChangeAspect="1"/>
          </p:cNvPicPr>
          <p:nvPr/>
        </p:nvPicPr>
        <p:blipFill>
          <a:blip r:embed="rId10"/>
          <a:stretch>
            <a:fillRect/>
          </a:stretch>
        </p:blipFill>
        <p:spPr>
          <a:xfrm>
            <a:off x="5811008" y="2453604"/>
            <a:ext cx="817657" cy="490594"/>
          </a:xfrm>
          <a:prstGeom prst="rect">
            <a:avLst/>
          </a:prstGeom>
        </p:spPr>
      </p:pic>
      <p:pic>
        <p:nvPicPr>
          <p:cNvPr id="23" name="Imagen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0849" y="3866156"/>
            <a:ext cx="700295" cy="420177"/>
          </a:xfrm>
          <a:prstGeom prst="rect">
            <a:avLst/>
          </a:prstGeom>
        </p:spPr>
      </p:pic>
    </p:spTree>
    <p:extLst>
      <p:ext uri="{BB962C8B-B14F-4D97-AF65-F5344CB8AC3E}">
        <p14:creationId xmlns:p14="http://schemas.microsoft.com/office/powerpoint/2010/main" val="35468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B652A-F076-12CE-8FFF-E2EFBA6C466C}"/>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AA9A596-1091-72AD-2BD3-03802E1482E0}"/>
              </a:ext>
            </a:extLst>
          </p:cNvPr>
          <p:cNvSpPr>
            <a:spLocks noGrp="1"/>
          </p:cNvSpPr>
          <p:nvPr>
            <p:ph idx="1"/>
          </p:nvPr>
        </p:nvSpPr>
        <p:spPr>
          <a:xfrm>
            <a:off x="0" y="24440"/>
            <a:ext cx="4196938" cy="6809120"/>
          </a:xfrm>
          <a:ln>
            <a:solidFill>
              <a:schemeClr val="tx1"/>
            </a:solidFill>
          </a:ln>
        </p:spPr>
        <p:txBody>
          <a:bodyPr>
            <a:normAutofit/>
          </a:bodyPr>
          <a:lstStyle/>
          <a:p>
            <a:pPr marL="0" indent="0">
              <a:buNone/>
            </a:pPr>
            <a:r>
              <a:rPr lang="es-ES_tradnl" sz="1000" b="1" dirty="0">
                <a:solidFill>
                  <a:srgbClr val="FF0000"/>
                </a:solidFill>
              </a:rPr>
              <a:t>Orientación:</a:t>
            </a:r>
          </a:p>
          <a:p>
            <a:pPr algn="just">
              <a:buFont typeface="+mj-lt"/>
              <a:buAutoNum type="arabicPeriod"/>
            </a:pPr>
            <a:r>
              <a:rPr lang="en-US" sz="1000" dirty="0" err="1"/>
              <a:t>Unidades</a:t>
            </a:r>
            <a:r>
              <a:rPr lang="en-US" sz="1000" dirty="0"/>
              <a:t> de </a:t>
            </a:r>
            <a:r>
              <a:rPr lang="en-US" sz="1000" dirty="0" err="1"/>
              <a:t>reconocimiento</a:t>
            </a:r>
            <a:r>
              <a:rPr lang="en-US" sz="1000" dirty="0"/>
              <a:t> </a:t>
            </a:r>
            <a:r>
              <a:rPr lang="en-US" sz="1000" dirty="0" err="1"/>
              <a:t>han</a:t>
            </a:r>
            <a:r>
              <a:rPr lang="en-US" sz="1000" dirty="0"/>
              <a:t> </a:t>
            </a:r>
            <a:r>
              <a:rPr lang="en-US" sz="1000" dirty="0" err="1"/>
              <a:t>detectado</a:t>
            </a:r>
            <a:r>
              <a:rPr lang="en-US" sz="1000" dirty="0"/>
              <a:t> </a:t>
            </a:r>
            <a:r>
              <a:rPr lang="en-US" sz="1000" dirty="0" err="1"/>
              <a:t>puesto</a:t>
            </a:r>
            <a:r>
              <a:rPr lang="en-US" sz="1000" dirty="0"/>
              <a:t> de </a:t>
            </a:r>
            <a:r>
              <a:rPr lang="en-US" sz="1000" dirty="0" err="1"/>
              <a:t>mando</a:t>
            </a:r>
            <a:r>
              <a:rPr lang="en-US" sz="1000" dirty="0"/>
              <a:t> y </a:t>
            </a:r>
            <a:r>
              <a:rPr lang="en-US" sz="1000" dirty="0" err="1"/>
              <a:t>unidad</a:t>
            </a:r>
            <a:r>
              <a:rPr lang="en-US" sz="1000" dirty="0"/>
              <a:t> </a:t>
            </a:r>
            <a:r>
              <a:rPr lang="en-US" sz="1000" dirty="0" err="1"/>
              <a:t>logística</a:t>
            </a:r>
            <a:r>
              <a:rPr lang="en-US" sz="1000" dirty="0"/>
              <a:t>  de la </a:t>
            </a:r>
            <a:r>
              <a:rPr lang="en-US" sz="1000" dirty="0" err="1"/>
              <a:t>división</a:t>
            </a:r>
            <a:r>
              <a:rPr lang="en-US" sz="1000" dirty="0"/>
              <a:t> </a:t>
            </a:r>
            <a:r>
              <a:rPr lang="en-US" sz="1000" dirty="0" err="1"/>
              <a:t>enemiga</a:t>
            </a:r>
            <a:r>
              <a:rPr lang="en-US" sz="1000" dirty="0"/>
              <a:t> </a:t>
            </a:r>
            <a:r>
              <a:rPr lang="en-US" sz="1000" dirty="0" err="1"/>
              <a:t>en</a:t>
            </a:r>
            <a:r>
              <a:rPr lang="en-US" sz="1000" dirty="0"/>
              <a:t> </a:t>
            </a:r>
            <a:r>
              <a:rPr lang="en-US" sz="1000" dirty="0" err="1"/>
              <a:t>cercanías</a:t>
            </a:r>
            <a:r>
              <a:rPr lang="en-US" sz="1000" dirty="0"/>
              <a:t> de </a:t>
            </a:r>
            <a:r>
              <a:rPr lang="en-US" sz="1000" dirty="0" err="1"/>
              <a:t>xxxx</a:t>
            </a:r>
            <a:r>
              <a:rPr lang="en-US" sz="1000" dirty="0"/>
              <a:t>. </a:t>
            </a:r>
          </a:p>
          <a:p>
            <a:pPr algn="just">
              <a:buFont typeface="+mj-lt"/>
              <a:buAutoNum type="arabicPeriod"/>
            </a:pPr>
            <a:r>
              <a:rPr lang="en-US" sz="1000" dirty="0"/>
              <a:t>BAE </a:t>
            </a:r>
            <a:r>
              <a:rPr lang="en-US" sz="1000" dirty="0" err="1"/>
              <a:t>neutralizara</a:t>
            </a:r>
            <a:r>
              <a:rPr lang="en-US" sz="1000" dirty="0"/>
              <a:t> ambos </a:t>
            </a:r>
            <a:r>
              <a:rPr lang="en-US" sz="1000" dirty="0" err="1"/>
              <a:t>objetivos</a:t>
            </a:r>
            <a:r>
              <a:rPr lang="en-US" sz="1000" dirty="0"/>
              <a:t> </a:t>
            </a:r>
            <a:r>
              <a:rPr lang="en-US" sz="1000" dirty="0" err="1"/>
              <a:t>mediante</a:t>
            </a:r>
            <a:r>
              <a:rPr lang="en-US" sz="1000" dirty="0"/>
              <a:t> </a:t>
            </a:r>
            <a:r>
              <a:rPr lang="en-US" sz="1000" dirty="0" err="1"/>
              <a:t>el</a:t>
            </a:r>
            <a:r>
              <a:rPr lang="en-US" sz="1000" dirty="0"/>
              <a:t> </a:t>
            </a:r>
            <a:r>
              <a:rPr lang="en-US" sz="1000" dirty="0" err="1"/>
              <a:t>empleo</a:t>
            </a:r>
            <a:r>
              <a:rPr lang="en-US" sz="1000" dirty="0"/>
              <a:t> de sus dos </a:t>
            </a:r>
            <a:r>
              <a:rPr lang="en-US" sz="1000" dirty="0" err="1"/>
              <a:t>batallones</a:t>
            </a:r>
            <a:r>
              <a:rPr lang="en-US" sz="1000" dirty="0"/>
              <a:t>, con </a:t>
            </a:r>
            <a:r>
              <a:rPr lang="en-US" sz="1000" dirty="0" err="1"/>
              <a:t>el</a:t>
            </a:r>
            <a:r>
              <a:rPr lang="en-US" sz="1000" dirty="0"/>
              <a:t> </a:t>
            </a:r>
            <a:r>
              <a:rPr lang="en-US" sz="1000" dirty="0" err="1"/>
              <a:t>propósito</a:t>
            </a:r>
            <a:r>
              <a:rPr lang="en-US" sz="1000" dirty="0"/>
              <a:t> de </a:t>
            </a:r>
            <a:r>
              <a:rPr lang="en-US" sz="1000" dirty="0" err="1"/>
              <a:t>degradar</a:t>
            </a:r>
            <a:r>
              <a:rPr lang="en-US" sz="1000" dirty="0"/>
              <a:t> </a:t>
            </a:r>
            <a:r>
              <a:rPr lang="en-US" sz="1000" dirty="0" err="1"/>
              <a:t>capacidad</a:t>
            </a:r>
            <a:r>
              <a:rPr lang="en-US" sz="1000" dirty="0"/>
              <a:t> C2 y LOG </a:t>
            </a:r>
            <a:r>
              <a:rPr lang="en-US" sz="1000" dirty="0" err="1"/>
              <a:t>enemiga</a:t>
            </a:r>
            <a:r>
              <a:rPr lang="en-US" sz="1000" dirty="0"/>
              <a:t> </a:t>
            </a:r>
            <a:r>
              <a:rPr lang="en-US" sz="1000" dirty="0" err="1"/>
              <a:t>en</a:t>
            </a:r>
            <a:r>
              <a:rPr lang="en-US" sz="1000" dirty="0"/>
              <a:t> </a:t>
            </a:r>
            <a:r>
              <a:rPr lang="en-US" sz="1000" dirty="0" err="1"/>
              <a:t>el</a:t>
            </a:r>
            <a:r>
              <a:rPr lang="en-US" sz="1000" dirty="0"/>
              <a:t> AO.</a:t>
            </a:r>
          </a:p>
          <a:p>
            <a:pPr algn="just">
              <a:buFont typeface="+mj-lt"/>
              <a:buAutoNum type="arabicPeriod"/>
            </a:pPr>
            <a:r>
              <a:rPr lang="en-US" sz="1000" dirty="0"/>
              <a:t>Nuestro </a:t>
            </a:r>
            <a:r>
              <a:rPr lang="en-US" sz="1000" dirty="0" err="1"/>
              <a:t>Batallón</a:t>
            </a:r>
            <a:r>
              <a:rPr lang="en-US" sz="1000" dirty="0"/>
              <a:t> </a:t>
            </a:r>
            <a:r>
              <a:rPr lang="en-US" sz="1000" dirty="0" err="1"/>
              <a:t>neutralizara</a:t>
            </a:r>
            <a:r>
              <a:rPr lang="en-US" sz="1000" dirty="0"/>
              <a:t> </a:t>
            </a:r>
            <a:r>
              <a:rPr lang="en-US" sz="1000" dirty="0" err="1"/>
              <a:t>puesto</a:t>
            </a:r>
            <a:r>
              <a:rPr lang="en-US" sz="1000" dirty="0"/>
              <a:t> de </a:t>
            </a:r>
            <a:r>
              <a:rPr lang="en-US" sz="1000" dirty="0" err="1"/>
              <a:t>mando</a:t>
            </a:r>
            <a:r>
              <a:rPr lang="en-US" sz="1000" dirty="0"/>
              <a:t> </a:t>
            </a:r>
            <a:r>
              <a:rPr lang="en-US" sz="1000" dirty="0" err="1"/>
              <a:t>enemigo</a:t>
            </a:r>
            <a:r>
              <a:rPr lang="en-US" sz="1000" dirty="0"/>
              <a:t> con </a:t>
            </a:r>
            <a:r>
              <a:rPr lang="en-US" sz="1000" dirty="0" err="1"/>
              <a:t>el</a:t>
            </a:r>
            <a:r>
              <a:rPr lang="en-US" sz="1000" dirty="0"/>
              <a:t> </a:t>
            </a:r>
            <a:r>
              <a:rPr lang="en-US" sz="1000" dirty="0" err="1"/>
              <a:t>propósito</a:t>
            </a:r>
            <a:r>
              <a:rPr lang="en-US" sz="1000" dirty="0"/>
              <a:t> de </a:t>
            </a:r>
            <a:r>
              <a:rPr lang="en-US" sz="1000" dirty="0" err="1"/>
              <a:t>degradar</a:t>
            </a:r>
            <a:r>
              <a:rPr lang="en-US" sz="1000" dirty="0"/>
              <a:t> la </a:t>
            </a:r>
            <a:r>
              <a:rPr lang="en-US" sz="1000" dirty="0" err="1"/>
              <a:t>capacidad</a:t>
            </a:r>
            <a:r>
              <a:rPr lang="en-US" sz="1000" dirty="0"/>
              <a:t> de C2 </a:t>
            </a:r>
            <a:r>
              <a:rPr lang="en-US" sz="1000" dirty="0" err="1"/>
              <a:t>enemiga</a:t>
            </a:r>
            <a:r>
              <a:rPr lang="en-US" sz="1000" dirty="0"/>
              <a:t> </a:t>
            </a:r>
            <a:r>
              <a:rPr lang="en-US" sz="1000" dirty="0" err="1"/>
              <a:t>en</a:t>
            </a:r>
            <a:r>
              <a:rPr lang="en-US" sz="1000" dirty="0"/>
              <a:t> </a:t>
            </a:r>
            <a:r>
              <a:rPr lang="en-US" sz="1000" dirty="0" err="1"/>
              <a:t>el</a:t>
            </a:r>
            <a:r>
              <a:rPr lang="en-US" sz="1000" dirty="0"/>
              <a:t> AO. Para </a:t>
            </a:r>
            <a:r>
              <a:rPr lang="en-US" sz="1000" dirty="0" err="1"/>
              <a:t>eso</a:t>
            </a:r>
            <a:r>
              <a:rPr lang="en-US" sz="1000" dirty="0"/>
              <a:t> se </a:t>
            </a:r>
            <a:r>
              <a:rPr lang="en-US" sz="1000" dirty="0" err="1"/>
              <a:t>organizará</a:t>
            </a:r>
            <a:r>
              <a:rPr lang="en-US" sz="1000" dirty="0"/>
              <a:t> </a:t>
            </a:r>
            <a:r>
              <a:rPr lang="en-US" sz="1000" dirty="0" err="1"/>
              <a:t>en</a:t>
            </a:r>
            <a:r>
              <a:rPr lang="en-US" sz="1000" dirty="0"/>
              <a:t> 3 </a:t>
            </a:r>
            <a:r>
              <a:rPr lang="en-US" sz="1000" dirty="0" err="1"/>
              <a:t>elementos</a:t>
            </a:r>
            <a:r>
              <a:rPr lang="en-US" sz="1000" dirty="0"/>
              <a:t>. Un </a:t>
            </a:r>
            <a:r>
              <a:rPr lang="en-US" sz="1000" dirty="0" err="1"/>
              <a:t>esfuerzo</a:t>
            </a:r>
            <a:r>
              <a:rPr lang="en-US" sz="1000" dirty="0"/>
              <a:t> principal, </a:t>
            </a:r>
            <a:r>
              <a:rPr lang="en-US" sz="1000" dirty="0" err="1"/>
              <a:t>una</a:t>
            </a:r>
            <a:r>
              <a:rPr lang="en-US" sz="1000" dirty="0"/>
              <a:t> </a:t>
            </a:r>
            <a:r>
              <a:rPr lang="en-US" sz="1000" dirty="0" err="1"/>
              <a:t>reserva</a:t>
            </a:r>
            <a:r>
              <a:rPr lang="en-US" sz="1000" dirty="0"/>
              <a:t> y un </a:t>
            </a:r>
            <a:r>
              <a:rPr lang="en-US" sz="1000" dirty="0" err="1"/>
              <a:t>esfuerzo</a:t>
            </a:r>
            <a:r>
              <a:rPr lang="en-US" sz="1000" dirty="0"/>
              <a:t> de </a:t>
            </a:r>
            <a:r>
              <a:rPr lang="en-US" sz="1000" dirty="0" err="1"/>
              <a:t>apoyo</a:t>
            </a:r>
            <a:r>
              <a:rPr lang="en-US" sz="1000" dirty="0"/>
              <a:t> (SE1). </a:t>
            </a:r>
            <a:r>
              <a:rPr lang="en-US" sz="1000" dirty="0" err="1"/>
              <a:t>Nosotros</a:t>
            </a:r>
            <a:r>
              <a:rPr lang="en-US" sz="1000" dirty="0"/>
              <a:t> </a:t>
            </a:r>
            <a:r>
              <a:rPr lang="en-US" sz="1000" dirty="0" err="1"/>
              <a:t>seremos</a:t>
            </a:r>
            <a:r>
              <a:rPr lang="en-US" sz="1000" dirty="0"/>
              <a:t> </a:t>
            </a:r>
            <a:r>
              <a:rPr lang="en-US" sz="1000" dirty="0" err="1"/>
              <a:t>el</a:t>
            </a:r>
            <a:r>
              <a:rPr lang="en-US" sz="1000" dirty="0"/>
              <a:t> SE1. </a:t>
            </a:r>
          </a:p>
          <a:p>
            <a:pPr algn="just">
              <a:buFont typeface="+mj-lt"/>
              <a:buAutoNum type="arabicPeriod"/>
            </a:pPr>
            <a:r>
              <a:rPr lang="en-US" sz="1000" dirty="0"/>
              <a:t>Nuestra </a:t>
            </a:r>
            <a:r>
              <a:rPr lang="en-US" sz="1000" dirty="0" err="1"/>
              <a:t>tarea</a:t>
            </a:r>
            <a:r>
              <a:rPr lang="en-US" sz="1000" dirty="0"/>
              <a:t> </a:t>
            </a:r>
            <a:r>
              <a:rPr lang="en-US" sz="1000" dirty="0" err="1"/>
              <a:t>será</a:t>
            </a:r>
            <a:r>
              <a:rPr lang="en-US" sz="1000" dirty="0"/>
              <a:t> la de </a:t>
            </a:r>
            <a:r>
              <a:rPr lang="en-US" sz="1000" dirty="0" err="1"/>
              <a:t>bloquear</a:t>
            </a:r>
            <a:r>
              <a:rPr lang="en-US" sz="1000" dirty="0"/>
              <a:t> </a:t>
            </a:r>
            <a:r>
              <a:rPr lang="en-US" sz="1000" dirty="0" err="1"/>
              <a:t>fuerzas</a:t>
            </a:r>
            <a:r>
              <a:rPr lang="en-US" sz="1000" dirty="0"/>
              <a:t> </a:t>
            </a:r>
            <a:r>
              <a:rPr lang="en-US" sz="1000" dirty="0" err="1"/>
              <a:t>enemigas</a:t>
            </a:r>
            <a:r>
              <a:rPr lang="en-US" sz="1000" dirty="0"/>
              <a:t> </a:t>
            </a:r>
            <a:r>
              <a:rPr lang="en-US" sz="1000" dirty="0" err="1"/>
              <a:t>que</a:t>
            </a:r>
            <a:r>
              <a:rPr lang="en-US" sz="1000" dirty="0"/>
              <a:t> </a:t>
            </a:r>
            <a:r>
              <a:rPr lang="en-US" sz="1000" dirty="0" err="1"/>
              <a:t>transiten</a:t>
            </a:r>
            <a:r>
              <a:rPr lang="en-US" sz="1000" dirty="0"/>
              <a:t> </a:t>
            </a:r>
            <a:r>
              <a:rPr lang="en-US" sz="1000" dirty="0" err="1"/>
              <a:t>por</a:t>
            </a:r>
            <a:r>
              <a:rPr lang="en-US" sz="1000" dirty="0"/>
              <a:t> </a:t>
            </a:r>
            <a:r>
              <a:rPr lang="en-US" sz="1000" dirty="0" err="1"/>
              <a:t>puente</a:t>
            </a:r>
            <a:r>
              <a:rPr lang="en-US" sz="1000" dirty="0"/>
              <a:t> “alfa”, con </a:t>
            </a:r>
            <a:r>
              <a:rPr lang="en-US" sz="1000" dirty="0" err="1"/>
              <a:t>el</a:t>
            </a:r>
            <a:r>
              <a:rPr lang="en-US" sz="1000" dirty="0"/>
              <a:t> </a:t>
            </a:r>
            <a:r>
              <a:rPr lang="en-US" sz="1000" dirty="0" err="1"/>
              <a:t>propósito</a:t>
            </a:r>
            <a:r>
              <a:rPr lang="en-US" sz="1000" dirty="0"/>
              <a:t> de </a:t>
            </a:r>
            <a:r>
              <a:rPr lang="en-US" sz="1000" dirty="0" err="1"/>
              <a:t>impedir</a:t>
            </a:r>
            <a:r>
              <a:rPr lang="en-US" sz="1000" dirty="0"/>
              <a:t> </a:t>
            </a:r>
            <a:r>
              <a:rPr lang="en-US" sz="1000" dirty="0" err="1"/>
              <a:t>que</a:t>
            </a:r>
            <a:r>
              <a:rPr lang="en-US" sz="1000" dirty="0"/>
              <a:t> </a:t>
            </a:r>
            <a:r>
              <a:rPr lang="en-US" sz="1000" dirty="0" err="1"/>
              <a:t>fuerzas</a:t>
            </a:r>
            <a:r>
              <a:rPr lang="en-US" sz="1000" dirty="0"/>
              <a:t> </a:t>
            </a:r>
            <a:r>
              <a:rPr lang="en-US" sz="1000" dirty="0" err="1"/>
              <a:t>enemigas</a:t>
            </a:r>
            <a:r>
              <a:rPr lang="en-US" sz="1000" dirty="0"/>
              <a:t> </a:t>
            </a:r>
            <a:r>
              <a:rPr lang="en-US" sz="1000" dirty="0" err="1"/>
              <a:t>intercepten</a:t>
            </a:r>
            <a:r>
              <a:rPr lang="en-US" sz="1000" dirty="0"/>
              <a:t> al </a:t>
            </a:r>
            <a:r>
              <a:rPr lang="en-US" sz="1000" dirty="0" err="1"/>
              <a:t>esfuerzo</a:t>
            </a:r>
            <a:r>
              <a:rPr lang="en-US" sz="1000" dirty="0"/>
              <a:t> principal.</a:t>
            </a:r>
          </a:p>
          <a:p>
            <a:pPr marL="0" indent="0">
              <a:buNone/>
            </a:pPr>
            <a:r>
              <a:rPr lang="es-ES_tradnl" sz="1000" dirty="0">
                <a:solidFill>
                  <a:srgbClr val="FF0000"/>
                </a:solidFill>
              </a:rPr>
              <a:t>Misión: </a:t>
            </a:r>
            <a:r>
              <a:rPr lang="es-ES_tradnl" sz="1000" dirty="0"/>
              <a:t>Compañía 211 bloquear fuerzas enemigas en cercanías de  puente alfa a contar de 121900, con el propósito de  impedir que fuerzas adversarias interfieran con maniobra del ME</a:t>
            </a:r>
          </a:p>
          <a:p>
            <a:pPr marL="0" indent="0">
              <a:buNone/>
            </a:pPr>
            <a:r>
              <a:rPr lang="es-ES_tradnl" sz="1000" dirty="0">
                <a:solidFill>
                  <a:srgbClr val="FF0000"/>
                </a:solidFill>
              </a:rPr>
              <a:t>Enemigo: </a:t>
            </a:r>
            <a:r>
              <a:rPr lang="es-ES_tradnl" sz="1000" dirty="0"/>
              <a:t>O: Coy </a:t>
            </a:r>
            <a:r>
              <a:rPr lang="es-ES_tradnl" sz="1000" dirty="0" err="1"/>
              <a:t>Inf</a:t>
            </a:r>
            <a:r>
              <a:rPr lang="es-ES_tradnl" sz="1000" dirty="0"/>
              <a:t> </a:t>
            </a:r>
            <a:r>
              <a:rPr lang="es-ES_tradnl" sz="1000" dirty="0" err="1"/>
              <a:t>Mot</a:t>
            </a:r>
            <a:r>
              <a:rPr lang="es-ES_tradnl" sz="1000" dirty="0"/>
              <a:t> // F: 120 // U: ladera este rio b// E: N/C// D: DEF // A: elemento refuerzo </a:t>
            </a:r>
            <a:r>
              <a:rPr lang="es-ES_tradnl" sz="1000" dirty="0" err="1"/>
              <a:t>Bn</a:t>
            </a:r>
            <a:r>
              <a:rPr lang="es-ES_tradnl" sz="1000" dirty="0"/>
              <a:t> </a:t>
            </a:r>
            <a:r>
              <a:rPr lang="es-ES_tradnl" sz="1000" dirty="0" err="1"/>
              <a:t>Eny</a:t>
            </a:r>
            <a:endParaRPr lang="es-ES_tradnl" sz="1000" dirty="0"/>
          </a:p>
          <a:p>
            <a:pPr marL="0" indent="0">
              <a:buNone/>
            </a:pPr>
            <a:r>
              <a:rPr lang="es-ES_tradnl" sz="1000" b="1" dirty="0">
                <a:solidFill>
                  <a:srgbClr val="FF0000"/>
                </a:solidFill>
              </a:rPr>
              <a:t>Terreno/Clima </a:t>
            </a:r>
            <a:r>
              <a:rPr lang="es-ES_tradnl" sz="1000" dirty="0"/>
              <a:t>: A: R-62// Puente A// Caminos 2C// O: Buena //P: Múltiples quebradas// O: S/O //  KT: Puente A, C 145 – C235 // Conclusión: </a:t>
            </a:r>
            <a:r>
              <a:rPr lang="es-ES_tradnl" sz="1000" dirty="0" err="1"/>
              <a:t>fav</a:t>
            </a:r>
            <a:r>
              <a:rPr lang="es-ES_tradnl" sz="1000" dirty="0"/>
              <a:t> operación-</a:t>
            </a:r>
            <a:r>
              <a:rPr lang="es-ES_tradnl" sz="1000" dirty="0" err="1"/>
              <a:t>mov</a:t>
            </a:r>
            <a:r>
              <a:rPr lang="es-ES_tradnl" sz="1000" dirty="0"/>
              <a:t> nocturnos- PO altura para defensa y </a:t>
            </a:r>
            <a:r>
              <a:rPr lang="es-ES_tradnl" sz="1000" dirty="0" err="1"/>
              <a:t>embioscada</a:t>
            </a:r>
            <a:r>
              <a:rPr lang="es-ES_tradnl" sz="1000" dirty="0"/>
              <a:t>//</a:t>
            </a:r>
          </a:p>
          <a:p>
            <a:pPr marL="0" indent="0">
              <a:buNone/>
            </a:pPr>
            <a:r>
              <a:rPr lang="es-ES_tradnl" sz="1000" b="1" dirty="0">
                <a:solidFill>
                  <a:srgbClr val="FF0000"/>
                </a:solidFill>
              </a:rPr>
              <a:t> C : </a:t>
            </a:r>
            <a:r>
              <a:rPr lang="es-ES_tradnl" sz="1000" dirty="0"/>
              <a:t>vaguada costera// Favorece desplazamientos//Dificulta observación sobre avance enemigo ventana probable 0400-0800 </a:t>
            </a:r>
          </a:p>
          <a:p>
            <a:pPr marL="0" indent="0">
              <a:buNone/>
            </a:pPr>
            <a:r>
              <a:rPr lang="es-ES_tradnl" sz="1000" b="1" dirty="0">
                <a:solidFill>
                  <a:srgbClr val="FF0000"/>
                </a:solidFill>
              </a:rPr>
              <a:t>Tropas: </a:t>
            </a:r>
            <a:r>
              <a:rPr lang="es-ES_tradnl" sz="1000" dirty="0"/>
              <a:t>LAV III (02) , (KLTV (02)+ AAP/ Fuegos: </a:t>
            </a:r>
            <a:r>
              <a:rPr lang="es-ES_tradnl" sz="1000" dirty="0" err="1"/>
              <a:t>Bn</a:t>
            </a:r>
            <a:r>
              <a:rPr lang="es-ES_tradnl" sz="1000" dirty="0"/>
              <a:t> POF 3 (105 mm)</a:t>
            </a:r>
          </a:p>
          <a:p>
            <a:pPr marL="0" indent="0">
              <a:buNone/>
            </a:pPr>
            <a:endParaRPr lang="es-ES_tradnl" sz="1400" dirty="0"/>
          </a:p>
        </p:txBody>
      </p:sp>
      <p:sp>
        <p:nvSpPr>
          <p:cNvPr id="4" name="Marcador de contenido 2">
            <a:extLst>
              <a:ext uri="{FF2B5EF4-FFF2-40B4-BE49-F238E27FC236}">
                <a16:creationId xmlns:a16="http://schemas.microsoft.com/office/drawing/2014/main" id="{3DFF253A-7A26-6BB1-94FB-8680A2880AFA}"/>
              </a:ext>
            </a:extLst>
          </p:cNvPr>
          <p:cNvSpPr txBox="1">
            <a:spLocks/>
          </p:cNvSpPr>
          <p:nvPr/>
        </p:nvSpPr>
        <p:spPr>
          <a:xfrm>
            <a:off x="0" y="4745722"/>
            <a:ext cx="4196936" cy="2761623"/>
          </a:xfrm>
          <a:prstGeom prst="rect">
            <a:avLst/>
          </a:prstGeom>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000" b="1" dirty="0">
                <a:solidFill>
                  <a:srgbClr val="FF0000"/>
                </a:solidFill>
              </a:rPr>
              <a:t>Tiempo			</a:t>
            </a:r>
          </a:p>
          <a:p>
            <a:pPr marL="0" indent="0">
              <a:spcBef>
                <a:spcPts val="0"/>
              </a:spcBef>
              <a:buFont typeface="Arial" panose="020B0604020202020204" pitchFamily="34" charset="0"/>
              <a:buNone/>
            </a:pPr>
            <a:r>
              <a:rPr lang="es-ES_tradnl" sz="1000" dirty="0">
                <a:solidFill>
                  <a:srgbClr val="FF0000"/>
                </a:solidFill>
              </a:rPr>
              <a:t>1900</a:t>
            </a:r>
            <a:r>
              <a:rPr lang="es-ES_tradnl" sz="1000" dirty="0"/>
              <a:t> Posición de bloqueo establecida </a:t>
            </a:r>
          </a:p>
          <a:p>
            <a:pPr marL="0" indent="0">
              <a:spcBef>
                <a:spcPts val="0"/>
              </a:spcBef>
              <a:buFont typeface="Arial" panose="020B0604020202020204" pitchFamily="34" charset="0"/>
              <a:buNone/>
            </a:pPr>
            <a:r>
              <a:rPr lang="es-ES_tradnl" sz="1000" dirty="0">
                <a:solidFill>
                  <a:srgbClr val="FF0000"/>
                </a:solidFill>
              </a:rPr>
              <a:t>1800 </a:t>
            </a:r>
            <a:r>
              <a:rPr lang="es-ES_tradnl" sz="1000" dirty="0"/>
              <a:t>Ensayo (terreno reducido) </a:t>
            </a:r>
          </a:p>
          <a:p>
            <a:pPr marL="0" indent="0">
              <a:spcBef>
                <a:spcPts val="0"/>
              </a:spcBef>
              <a:buFont typeface="Arial" panose="020B0604020202020204" pitchFamily="34" charset="0"/>
              <a:buNone/>
            </a:pPr>
            <a:r>
              <a:rPr lang="es-ES_tradnl" sz="1000" dirty="0">
                <a:solidFill>
                  <a:srgbClr val="FF0000"/>
                </a:solidFill>
              </a:rPr>
              <a:t>1745</a:t>
            </a:r>
            <a:r>
              <a:rPr lang="es-ES_tradnl" sz="1000" dirty="0"/>
              <a:t> Impartición de la orden </a:t>
            </a:r>
          </a:p>
          <a:p>
            <a:pPr marL="0" indent="0">
              <a:spcBef>
                <a:spcPts val="0"/>
              </a:spcBef>
              <a:buFont typeface="Arial" panose="020B0604020202020204" pitchFamily="34" charset="0"/>
              <a:buNone/>
            </a:pPr>
            <a:r>
              <a:rPr lang="es-ES_tradnl" sz="1000" dirty="0">
                <a:solidFill>
                  <a:srgbClr val="FF0000"/>
                </a:solidFill>
              </a:rPr>
              <a:t>1700</a:t>
            </a:r>
            <a:r>
              <a:rPr lang="es-ES_tradnl" sz="1000" dirty="0"/>
              <a:t> Lideres toman contacto con RECON </a:t>
            </a:r>
          </a:p>
          <a:p>
            <a:pPr marL="0" indent="0">
              <a:spcBef>
                <a:spcPts val="0"/>
              </a:spcBef>
              <a:buFont typeface="Arial" panose="020B0604020202020204" pitchFamily="34" charset="0"/>
              <a:buNone/>
            </a:pPr>
            <a:r>
              <a:rPr lang="es-ES_tradnl" sz="1000" dirty="0">
                <a:solidFill>
                  <a:srgbClr val="FF0000"/>
                </a:solidFill>
              </a:rPr>
              <a:t>1500 </a:t>
            </a:r>
            <a:r>
              <a:rPr lang="es-ES_tradnl" sz="1000" dirty="0"/>
              <a:t>Ingreso Área de reunión </a:t>
            </a:r>
          </a:p>
          <a:p>
            <a:pPr marL="0" indent="0">
              <a:spcBef>
                <a:spcPts val="0"/>
              </a:spcBef>
              <a:buFont typeface="Arial" panose="020B0604020202020204" pitchFamily="34" charset="0"/>
              <a:buNone/>
            </a:pPr>
            <a:r>
              <a:rPr lang="es-ES_tradnl" sz="1000" dirty="0">
                <a:solidFill>
                  <a:srgbClr val="FF0000"/>
                </a:solidFill>
              </a:rPr>
              <a:t>1400 </a:t>
            </a:r>
            <a:r>
              <a:rPr lang="es-ES_tradnl" sz="1000" dirty="0"/>
              <a:t>Inicio movimiento desde posición de ocultamiento </a:t>
            </a:r>
          </a:p>
          <a:p>
            <a:pPr marL="0" indent="0">
              <a:spcBef>
                <a:spcPts val="0"/>
              </a:spcBef>
              <a:buFont typeface="Arial" panose="020B0604020202020204" pitchFamily="34" charset="0"/>
              <a:buNone/>
            </a:pPr>
            <a:r>
              <a:rPr lang="es-ES_tradnl" sz="1000" dirty="0">
                <a:solidFill>
                  <a:srgbClr val="FF0000"/>
                </a:solidFill>
              </a:rPr>
              <a:t>1330 </a:t>
            </a:r>
            <a:r>
              <a:rPr lang="es-ES_tradnl" sz="1000" dirty="0"/>
              <a:t> Despliegue EQ RECON (BAMCIS)</a:t>
            </a:r>
          </a:p>
          <a:p>
            <a:pPr marL="0" indent="0">
              <a:spcBef>
                <a:spcPts val="0"/>
              </a:spcBef>
              <a:buFont typeface="Arial" panose="020B0604020202020204" pitchFamily="34" charset="0"/>
              <a:buNone/>
            </a:pPr>
            <a:r>
              <a:rPr lang="es-ES_tradnl" sz="1000" dirty="0">
                <a:solidFill>
                  <a:srgbClr val="FF0000"/>
                </a:solidFill>
              </a:rPr>
              <a:t>1300 </a:t>
            </a:r>
            <a:r>
              <a:rPr lang="es-ES_tradnl" sz="1000" dirty="0"/>
              <a:t>Prueba de comunicaciones/ unidades con autosuficiencia 48 horas AB C1 y 5/ Entrega de PIR a </a:t>
            </a:r>
            <a:r>
              <a:rPr lang="es-ES_tradnl" sz="1000" dirty="0" err="1"/>
              <a:t>Eq</a:t>
            </a:r>
            <a:r>
              <a:rPr lang="es-ES_tradnl" sz="1000" dirty="0"/>
              <a:t> RECON (BAMCIS)  </a:t>
            </a:r>
          </a:p>
          <a:p>
            <a:pPr marL="0" indent="0">
              <a:spcBef>
                <a:spcPts val="0"/>
              </a:spcBef>
              <a:buFont typeface="Arial" panose="020B0604020202020204" pitchFamily="34" charset="0"/>
              <a:buNone/>
            </a:pPr>
            <a:r>
              <a:rPr lang="es-ES_tradnl" sz="1000" dirty="0">
                <a:solidFill>
                  <a:srgbClr val="FF0000"/>
                </a:solidFill>
              </a:rPr>
              <a:t>1000</a:t>
            </a:r>
            <a:r>
              <a:rPr lang="es-ES_tradnl" sz="1000" dirty="0"/>
              <a:t> Impartición WARNORD (BAMCIS)</a:t>
            </a:r>
          </a:p>
          <a:p>
            <a:pPr marL="0" indent="0">
              <a:buFont typeface="Arial" panose="020B0604020202020204" pitchFamily="34" charset="0"/>
              <a:buNone/>
            </a:pPr>
            <a:endParaRPr lang="es-ES_tradnl" sz="1400" dirty="0"/>
          </a:p>
          <a:p>
            <a:pPr marL="0" indent="0">
              <a:buFont typeface="Arial" panose="020B0604020202020204" pitchFamily="34" charset="0"/>
              <a:buNone/>
            </a:pPr>
            <a:endParaRPr lang="es-ES_tradnl" sz="1400" dirty="0"/>
          </a:p>
        </p:txBody>
      </p:sp>
      <p:sp>
        <p:nvSpPr>
          <p:cNvPr id="5" name="Marcador de contenido 2">
            <a:extLst>
              <a:ext uri="{FF2B5EF4-FFF2-40B4-BE49-F238E27FC236}">
                <a16:creationId xmlns:a16="http://schemas.microsoft.com/office/drawing/2014/main" id="{56AE24B0-7269-BB39-F456-5E5EC0AEC216}"/>
              </a:ext>
            </a:extLst>
          </p:cNvPr>
          <p:cNvSpPr txBox="1">
            <a:spLocks/>
          </p:cNvSpPr>
          <p:nvPr/>
        </p:nvSpPr>
        <p:spPr>
          <a:xfrm>
            <a:off x="4196936" y="1111348"/>
            <a:ext cx="3443844" cy="5746651"/>
          </a:xfrm>
          <a:prstGeom prst="rect">
            <a:avLst/>
          </a:prstGeom>
          <a:solidFill>
            <a:schemeClr val="bg1"/>
          </a:solidFill>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000" b="1" dirty="0">
                <a:solidFill>
                  <a:srgbClr val="FF0000"/>
                </a:solidFill>
              </a:rPr>
              <a:t>EMLCOA:</a:t>
            </a:r>
          </a:p>
          <a:p>
            <a:pPr marL="0" indent="0">
              <a:spcBef>
                <a:spcPts val="0"/>
              </a:spcBef>
              <a:buNone/>
            </a:pPr>
            <a:r>
              <a:rPr lang="es-ES_tradnl" sz="1000" dirty="0"/>
              <a:t>Creo que apenas detectado el movimiento del </a:t>
            </a:r>
            <a:r>
              <a:rPr lang="es-ES_tradnl" sz="1000" dirty="0" err="1"/>
              <a:t>Bn</a:t>
            </a:r>
            <a:r>
              <a:rPr lang="es-ES_tradnl" sz="1000" dirty="0"/>
              <a:t> la Compañía enemiga que se encuentra el este del puente ALFA buscará interrumpir (</a:t>
            </a:r>
            <a:r>
              <a:rPr lang="es-ES_tradnl" sz="1000" dirty="0" err="1"/>
              <a:t>disrupt</a:t>
            </a:r>
            <a:r>
              <a:rPr lang="es-ES_tradnl" sz="1000" dirty="0"/>
              <a:t>) al ME del </a:t>
            </a:r>
            <a:r>
              <a:rPr lang="es-ES_tradnl" sz="1000" dirty="0" err="1"/>
              <a:t>Bn</a:t>
            </a:r>
            <a:r>
              <a:rPr lang="es-ES_tradnl" sz="1000" dirty="0"/>
              <a:t> . Una vez que tomen contacto con nuestra unidad buscaran fijarnos con un elemento, para baipasear nuestra posición con la mayoría de sus medios.</a:t>
            </a:r>
          </a:p>
          <a:p>
            <a:pPr marL="0" indent="0">
              <a:spcBef>
                <a:spcPts val="0"/>
              </a:spcBef>
              <a:buNone/>
            </a:pPr>
            <a:r>
              <a:rPr lang="es-ES_tradnl" sz="1000" dirty="0">
                <a:solidFill>
                  <a:srgbClr val="FF0000"/>
                </a:solidFill>
              </a:rPr>
              <a:t>COG:  </a:t>
            </a:r>
          </a:p>
          <a:p>
            <a:pPr marL="0" indent="0">
              <a:spcBef>
                <a:spcPts val="0"/>
              </a:spcBef>
              <a:buNone/>
            </a:pPr>
            <a:r>
              <a:rPr lang="es-ES_tradnl" sz="1000" dirty="0"/>
              <a:t>(3) Pelotones de infantería </a:t>
            </a:r>
          </a:p>
          <a:p>
            <a:pPr marL="0" indent="0">
              <a:spcBef>
                <a:spcPts val="0"/>
              </a:spcBef>
              <a:buNone/>
            </a:pPr>
            <a:r>
              <a:rPr lang="es-ES_tradnl" sz="1000" dirty="0">
                <a:solidFill>
                  <a:srgbClr val="FF0000"/>
                </a:solidFill>
              </a:rPr>
              <a:t>VC:</a:t>
            </a:r>
          </a:p>
          <a:p>
            <a:pPr marL="0" indent="0">
              <a:spcBef>
                <a:spcPts val="0"/>
              </a:spcBef>
              <a:buNone/>
            </a:pPr>
            <a:r>
              <a:rPr lang="es-ES_tradnl" sz="1000" dirty="0"/>
              <a:t>Durante cruce de rio exponen fuerzas a fuego</a:t>
            </a:r>
          </a:p>
          <a:p>
            <a:pPr marL="0" indent="0">
              <a:spcBef>
                <a:spcPts val="0"/>
              </a:spcBef>
              <a:buNone/>
            </a:pPr>
            <a:r>
              <a:rPr lang="es-ES_tradnl" sz="1000" dirty="0"/>
              <a:t>Enemigo no cuenta con </a:t>
            </a:r>
          </a:p>
          <a:p>
            <a:pPr marL="0" indent="0">
              <a:spcBef>
                <a:spcPts val="0"/>
              </a:spcBef>
              <a:buNone/>
            </a:pPr>
            <a:r>
              <a:rPr lang="es-ES_tradnl" sz="1000" dirty="0"/>
              <a:t>Autonomía limitada</a:t>
            </a:r>
          </a:p>
          <a:p>
            <a:pPr marL="0" indent="0">
              <a:spcBef>
                <a:spcPts val="0"/>
              </a:spcBef>
              <a:buNone/>
            </a:pPr>
            <a:r>
              <a:rPr lang="es-ES_tradnl" sz="1000" b="1" dirty="0">
                <a:solidFill>
                  <a:srgbClr val="FF0000"/>
                </a:solidFill>
              </a:rPr>
              <a:t>Plan de explotación:</a:t>
            </a:r>
          </a:p>
          <a:p>
            <a:pPr marL="0" indent="0" algn="just">
              <a:buNone/>
            </a:pPr>
            <a:r>
              <a:rPr lang="es-US" sz="1000" dirty="0"/>
              <a:t>Área de seguridad: explotar la débil protección blindada enemiga mediante emboscadas sobre las avenidas de aproximación al puente.</a:t>
            </a:r>
          </a:p>
          <a:p>
            <a:pPr marL="0" indent="0" algn="just">
              <a:buNone/>
            </a:pPr>
            <a:r>
              <a:rPr lang="es-US" sz="1000" dirty="0"/>
              <a:t>Área de defensa: integrar fuerzas mecanizadas, obstáculos y fuegos para bloquear el avance enemigo, empleando concertina y escombros en el puente para potenciar su vulnerabilidad al fuego directo e indirecto.</a:t>
            </a:r>
          </a:p>
          <a:p>
            <a:pPr marL="0" indent="0" algn="just">
              <a:buNone/>
            </a:pPr>
            <a:r>
              <a:rPr lang="es-US" sz="1000" dirty="0"/>
              <a:t>Retaguardia: establecer un esfuerzo móvil para detectar y batir intentos de cruce en su momento más vulnerable, manteniendo además una pequeña reserva para contener filtraciones.</a:t>
            </a:r>
          </a:p>
        </p:txBody>
      </p:sp>
      <p:sp>
        <p:nvSpPr>
          <p:cNvPr id="9" name="CuadroTexto 8">
            <a:extLst>
              <a:ext uri="{FF2B5EF4-FFF2-40B4-BE49-F238E27FC236}">
                <a16:creationId xmlns:a16="http://schemas.microsoft.com/office/drawing/2014/main" id="{170DCC21-A4D5-386B-4554-942B9C2A14B7}"/>
              </a:ext>
            </a:extLst>
          </p:cNvPr>
          <p:cNvSpPr txBox="1"/>
          <p:nvPr/>
        </p:nvSpPr>
        <p:spPr>
          <a:xfrm>
            <a:off x="4196936" y="24441"/>
            <a:ext cx="3443844" cy="1086908"/>
          </a:xfrm>
          <a:prstGeom prst="rect">
            <a:avLst/>
          </a:prstGeom>
          <a:ln>
            <a:solidFill>
              <a:schemeClr val="tx1"/>
            </a:solidFill>
          </a:ln>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1000" b="1">
                <a:solidFill>
                  <a:srgbClr val="FF0000"/>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dirty="0"/>
              <a:t>Espacio:</a:t>
            </a:r>
          </a:p>
          <a:p>
            <a:pPr>
              <a:spcBef>
                <a:spcPts val="0"/>
              </a:spcBef>
            </a:pPr>
            <a:r>
              <a:rPr lang="es-ES_tradnl" b="0" dirty="0">
                <a:solidFill>
                  <a:schemeClr val="tx1"/>
                </a:solidFill>
              </a:rPr>
              <a:t>AO COY 211: área Baker</a:t>
            </a:r>
          </a:p>
          <a:p>
            <a:pPr>
              <a:spcBef>
                <a:spcPts val="0"/>
              </a:spcBef>
            </a:pPr>
            <a:r>
              <a:rPr lang="es-ES_tradnl" b="0" dirty="0">
                <a:solidFill>
                  <a:schemeClr val="tx1"/>
                </a:solidFill>
              </a:rPr>
              <a:t>LOG:</a:t>
            </a:r>
          </a:p>
          <a:p>
            <a:pPr>
              <a:spcBef>
                <a:spcPts val="0"/>
              </a:spcBef>
            </a:pPr>
            <a:r>
              <a:rPr lang="es-ES_tradnl" b="0" dirty="0">
                <a:solidFill>
                  <a:schemeClr val="tx1"/>
                </a:solidFill>
              </a:rPr>
              <a:t>EFL AB: CI: 3X DOS  /CV 2 </a:t>
            </a:r>
            <a:r>
              <a:rPr lang="es-ES_tradnl" b="0" dirty="0" err="1">
                <a:solidFill>
                  <a:schemeClr val="tx1"/>
                </a:solidFill>
              </a:rPr>
              <a:t>DOTx</a:t>
            </a:r>
            <a:r>
              <a:rPr lang="es-ES_tradnl" b="0" dirty="0">
                <a:solidFill>
                  <a:schemeClr val="tx1"/>
                </a:solidFill>
              </a:rPr>
              <a:t> arma/2 </a:t>
            </a:r>
            <a:r>
              <a:rPr lang="es-ES_tradnl" b="0" dirty="0" err="1">
                <a:solidFill>
                  <a:schemeClr val="tx1"/>
                </a:solidFill>
              </a:rPr>
              <a:t>BTYs</a:t>
            </a:r>
            <a:r>
              <a:rPr lang="es-ES_tradnl" b="0" dirty="0">
                <a:solidFill>
                  <a:schemeClr val="tx1"/>
                </a:solidFill>
              </a:rPr>
              <a:t> x equipo TC</a:t>
            </a:r>
          </a:p>
          <a:p>
            <a:pPr>
              <a:spcBef>
                <a:spcPts val="0"/>
              </a:spcBef>
            </a:pPr>
            <a:r>
              <a:rPr lang="es-ES_tradnl" b="0" dirty="0">
                <a:solidFill>
                  <a:schemeClr val="tx1"/>
                </a:solidFill>
              </a:rPr>
              <a:t>EFL SN: ROLE 1 (auto) - ROLE 2: BASE Alfa VIA MEDEVAC HH-32</a:t>
            </a:r>
          </a:p>
          <a:p>
            <a:pPr>
              <a:spcBef>
                <a:spcPts val="0"/>
              </a:spcBef>
            </a:pPr>
            <a:r>
              <a:rPr lang="es-ES_tradnl" b="0" dirty="0">
                <a:solidFill>
                  <a:schemeClr val="tx1"/>
                </a:solidFill>
              </a:rPr>
              <a:t>EFL transporte: (02 )LAV / (01) KLTV</a:t>
            </a:r>
          </a:p>
          <a:p>
            <a:endParaRPr lang="es-ES_tradnl" sz="1400" dirty="0"/>
          </a:p>
        </p:txBody>
      </p:sp>
      <p:grpSp>
        <p:nvGrpSpPr>
          <p:cNvPr id="6" name="Grupo 5">
            <a:extLst>
              <a:ext uri="{FF2B5EF4-FFF2-40B4-BE49-F238E27FC236}">
                <a16:creationId xmlns:a16="http://schemas.microsoft.com/office/drawing/2014/main" id="{18E1D57F-BC4E-7E12-A0B5-8B03DD07A4E4}"/>
              </a:ext>
            </a:extLst>
          </p:cNvPr>
          <p:cNvGrpSpPr/>
          <p:nvPr/>
        </p:nvGrpSpPr>
        <p:grpSpPr>
          <a:xfrm>
            <a:off x="4196936" y="4962490"/>
            <a:ext cx="3443844" cy="1667488"/>
            <a:chOff x="439937" y="2270287"/>
            <a:chExt cx="11752063" cy="6147907"/>
          </a:xfrm>
        </p:grpSpPr>
        <p:pic>
          <p:nvPicPr>
            <p:cNvPr id="7" name="Imagen 6">
              <a:extLst>
                <a:ext uri="{FF2B5EF4-FFF2-40B4-BE49-F238E27FC236}">
                  <a16:creationId xmlns:a16="http://schemas.microsoft.com/office/drawing/2014/main" id="{FDB136F0-7E1E-886E-E097-3C059F61E4ED}"/>
                </a:ext>
              </a:extLst>
            </p:cNvPr>
            <p:cNvPicPr>
              <a:picLocks noChangeAspect="1"/>
            </p:cNvPicPr>
            <p:nvPr/>
          </p:nvPicPr>
          <p:blipFill>
            <a:blip r:embed="rId2"/>
            <a:stretch>
              <a:fillRect/>
            </a:stretch>
          </p:blipFill>
          <p:spPr>
            <a:xfrm>
              <a:off x="4785716" y="2270287"/>
              <a:ext cx="1361282" cy="816768"/>
            </a:xfrm>
            <a:prstGeom prst="rect">
              <a:avLst/>
            </a:prstGeom>
          </p:spPr>
        </p:pic>
        <p:pic>
          <p:nvPicPr>
            <p:cNvPr id="8" name="Imagen 7">
              <a:extLst>
                <a:ext uri="{FF2B5EF4-FFF2-40B4-BE49-F238E27FC236}">
                  <a16:creationId xmlns:a16="http://schemas.microsoft.com/office/drawing/2014/main" id="{97A47D5B-4408-E154-25F6-19A7A67B9869}"/>
                </a:ext>
              </a:extLst>
            </p:cNvPr>
            <p:cNvPicPr>
              <a:picLocks noChangeAspect="1"/>
            </p:cNvPicPr>
            <p:nvPr/>
          </p:nvPicPr>
          <p:blipFill>
            <a:blip r:embed="rId3"/>
            <a:stretch>
              <a:fillRect/>
            </a:stretch>
          </p:blipFill>
          <p:spPr>
            <a:xfrm>
              <a:off x="439937" y="4255531"/>
              <a:ext cx="1273175" cy="763905"/>
            </a:xfrm>
            <a:prstGeom prst="rect">
              <a:avLst/>
            </a:prstGeom>
          </p:spPr>
        </p:pic>
        <p:pic>
          <p:nvPicPr>
            <p:cNvPr id="10" name="Imagen 9">
              <a:extLst>
                <a:ext uri="{FF2B5EF4-FFF2-40B4-BE49-F238E27FC236}">
                  <a16:creationId xmlns:a16="http://schemas.microsoft.com/office/drawing/2014/main" id="{6205B4C3-81AD-5B02-FBF2-0A30F0096C54}"/>
                </a:ext>
              </a:extLst>
            </p:cNvPr>
            <p:cNvPicPr>
              <a:picLocks noChangeAspect="1"/>
            </p:cNvPicPr>
            <p:nvPr/>
          </p:nvPicPr>
          <p:blipFill>
            <a:blip r:embed="rId4"/>
            <a:stretch>
              <a:fillRect/>
            </a:stretch>
          </p:blipFill>
          <p:spPr>
            <a:xfrm>
              <a:off x="2240957" y="4255531"/>
              <a:ext cx="1361280" cy="816768"/>
            </a:xfrm>
            <a:prstGeom prst="rect">
              <a:avLst/>
            </a:prstGeom>
          </p:spPr>
        </p:pic>
        <p:pic>
          <p:nvPicPr>
            <p:cNvPr id="11" name="Imagen 10">
              <a:extLst>
                <a:ext uri="{FF2B5EF4-FFF2-40B4-BE49-F238E27FC236}">
                  <a16:creationId xmlns:a16="http://schemas.microsoft.com/office/drawing/2014/main" id="{195C0EAA-285E-0EC1-E8F3-70B7A92993B8}"/>
                </a:ext>
              </a:extLst>
            </p:cNvPr>
            <p:cNvPicPr>
              <a:picLocks noChangeAspect="1"/>
            </p:cNvPicPr>
            <p:nvPr/>
          </p:nvPicPr>
          <p:blipFill>
            <a:blip r:embed="rId5"/>
            <a:stretch>
              <a:fillRect/>
            </a:stretch>
          </p:blipFill>
          <p:spPr>
            <a:xfrm>
              <a:off x="1448794" y="4229100"/>
              <a:ext cx="1361280" cy="816768"/>
            </a:xfrm>
            <a:prstGeom prst="rect">
              <a:avLst/>
            </a:prstGeom>
          </p:spPr>
        </p:pic>
        <p:pic>
          <p:nvPicPr>
            <p:cNvPr id="12" name="Imagen 11">
              <a:extLst>
                <a:ext uri="{FF2B5EF4-FFF2-40B4-BE49-F238E27FC236}">
                  <a16:creationId xmlns:a16="http://schemas.microsoft.com/office/drawing/2014/main" id="{B922EB10-2A43-F78A-AFC0-B963BA0DF525}"/>
                </a:ext>
              </a:extLst>
            </p:cNvPr>
            <p:cNvPicPr>
              <a:picLocks noChangeAspect="1"/>
            </p:cNvPicPr>
            <p:nvPr/>
          </p:nvPicPr>
          <p:blipFill>
            <a:blip r:embed="rId6"/>
            <a:stretch>
              <a:fillRect/>
            </a:stretch>
          </p:blipFill>
          <p:spPr>
            <a:xfrm>
              <a:off x="4699497" y="4158100"/>
              <a:ext cx="1361281" cy="816769"/>
            </a:xfrm>
            <a:prstGeom prst="rect">
              <a:avLst/>
            </a:prstGeom>
          </p:spPr>
        </p:pic>
        <p:pic>
          <p:nvPicPr>
            <p:cNvPr id="13" name="Imagen 12">
              <a:extLst>
                <a:ext uri="{FF2B5EF4-FFF2-40B4-BE49-F238E27FC236}">
                  <a16:creationId xmlns:a16="http://schemas.microsoft.com/office/drawing/2014/main" id="{D0855FAB-9113-36FE-E973-69FCEFAF4D56}"/>
                </a:ext>
              </a:extLst>
            </p:cNvPr>
            <p:cNvPicPr>
              <a:picLocks noChangeAspect="1"/>
            </p:cNvPicPr>
            <p:nvPr/>
          </p:nvPicPr>
          <p:blipFill>
            <a:blip r:embed="rId7"/>
            <a:stretch>
              <a:fillRect/>
            </a:stretch>
          </p:blipFill>
          <p:spPr>
            <a:xfrm>
              <a:off x="7336831" y="4202668"/>
              <a:ext cx="1361280" cy="816768"/>
            </a:xfrm>
            <a:prstGeom prst="rect">
              <a:avLst/>
            </a:prstGeom>
          </p:spPr>
        </p:pic>
        <p:pic>
          <p:nvPicPr>
            <p:cNvPr id="14" name="Imagen 13">
              <a:extLst>
                <a:ext uri="{FF2B5EF4-FFF2-40B4-BE49-F238E27FC236}">
                  <a16:creationId xmlns:a16="http://schemas.microsoft.com/office/drawing/2014/main" id="{142E4FAF-67FC-52C1-2306-1C6598B0604E}"/>
                </a:ext>
              </a:extLst>
            </p:cNvPr>
            <p:cNvPicPr>
              <a:picLocks noChangeAspect="1"/>
            </p:cNvPicPr>
            <p:nvPr/>
          </p:nvPicPr>
          <p:blipFill>
            <a:blip r:embed="rId8"/>
            <a:stretch>
              <a:fillRect/>
            </a:stretch>
          </p:blipFill>
          <p:spPr>
            <a:xfrm>
              <a:off x="9951043" y="4202668"/>
              <a:ext cx="1361280" cy="816768"/>
            </a:xfrm>
            <a:prstGeom prst="rect">
              <a:avLst/>
            </a:prstGeom>
          </p:spPr>
        </p:pic>
        <p:sp>
          <p:nvSpPr>
            <p:cNvPr id="16" name="CuadroTexto 15">
              <a:extLst>
                <a:ext uri="{FF2B5EF4-FFF2-40B4-BE49-F238E27FC236}">
                  <a16:creationId xmlns:a16="http://schemas.microsoft.com/office/drawing/2014/main" id="{42EB8F02-B521-0E8E-7F7C-8B47309814EC}"/>
                </a:ext>
              </a:extLst>
            </p:cNvPr>
            <p:cNvSpPr txBox="1"/>
            <p:nvPr/>
          </p:nvSpPr>
          <p:spPr>
            <a:xfrm>
              <a:off x="439937" y="5513833"/>
              <a:ext cx="2680931" cy="1845756"/>
            </a:xfrm>
            <a:prstGeom prst="rect">
              <a:avLst/>
            </a:prstGeom>
            <a:noFill/>
          </p:spPr>
          <p:txBody>
            <a:bodyPr wrap="square" rtlCol="0">
              <a:spAutoFit/>
            </a:bodyPr>
            <a:lstStyle/>
            <a:p>
              <a:r>
                <a:rPr lang="es-ES_tradnl" sz="500" dirty="0"/>
                <a:t>T: Bloquear puente Alfa a contar 121900</a:t>
              </a:r>
            </a:p>
            <a:p>
              <a:r>
                <a:rPr lang="es-ES_tradnl" sz="500" b="1" dirty="0"/>
                <a:t>P: Negar cruce de fuerzas enemiga hacia rivera este</a:t>
              </a:r>
            </a:p>
          </p:txBody>
        </p:sp>
        <p:sp>
          <p:nvSpPr>
            <p:cNvPr id="17" name="CuadroTexto 16">
              <a:extLst>
                <a:ext uri="{FF2B5EF4-FFF2-40B4-BE49-F238E27FC236}">
                  <a16:creationId xmlns:a16="http://schemas.microsoft.com/office/drawing/2014/main" id="{C153F978-EA99-CB9F-06F8-56AD8655D3B9}"/>
                </a:ext>
              </a:extLst>
            </p:cNvPr>
            <p:cNvSpPr txBox="1"/>
            <p:nvPr/>
          </p:nvSpPr>
          <p:spPr>
            <a:xfrm>
              <a:off x="4177806" y="5459949"/>
              <a:ext cx="2404662" cy="2441159"/>
            </a:xfrm>
            <a:prstGeom prst="rect">
              <a:avLst/>
            </a:prstGeom>
            <a:noFill/>
          </p:spPr>
          <p:txBody>
            <a:bodyPr wrap="square" rtlCol="0">
              <a:spAutoFit/>
            </a:bodyPr>
            <a:lstStyle/>
            <a:p>
              <a:r>
                <a:rPr lang="es-ES_tradnl" sz="500" dirty="0"/>
                <a:t>T: Emboscar fuerzas enemigas al oeste de puente alfa a contar 121700</a:t>
              </a:r>
            </a:p>
            <a:p>
              <a:r>
                <a:rPr lang="es-ES_tradnl" sz="500" b="1" dirty="0"/>
                <a:t>P: Debilitar enemigo que intenten cruzar hacia rivera este </a:t>
              </a:r>
            </a:p>
          </p:txBody>
        </p:sp>
        <p:sp>
          <p:nvSpPr>
            <p:cNvPr id="18" name="CuadroTexto 17">
              <a:extLst>
                <a:ext uri="{FF2B5EF4-FFF2-40B4-BE49-F238E27FC236}">
                  <a16:creationId xmlns:a16="http://schemas.microsoft.com/office/drawing/2014/main" id="{7AA3E6C1-0264-2437-09B7-9E4CDE9037C7}"/>
                </a:ext>
              </a:extLst>
            </p:cNvPr>
            <p:cNvSpPr txBox="1"/>
            <p:nvPr/>
          </p:nvSpPr>
          <p:spPr>
            <a:xfrm>
              <a:off x="9787338" y="5312572"/>
              <a:ext cx="2404662" cy="1845756"/>
            </a:xfrm>
            <a:prstGeom prst="rect">
              <a:avLst/>
            </a:prstGeom>
            <a:noFill/>
          </p:spPr>
          <p:txBody>
            <a:bodyPr wrap="square" rtlCol="0">
              <a:spAutoFit/>
            </a:bodyPr>
            <a:lstStyle/>
            <a:p>
              <a:r>
                <a:rPr lang="es-ES_tradnl" sz="500" dirty="0"/>
                <a:t>BPT ser empleado en apoyo a siguientes prioridades:</a:t>
              </a:r>
            </a:p>
            <a:p>
              <a:r>
                <a:rPr lang="es-ES_tradnl" sz="500" b="1" dirty="0"/>
                <a:t>ME </a:t>
              </a:r>
            </a:p>
            <a:p>
              <a:r>
                <a:rPr lang="es-ES_tradnl" sz="500" dirty="0"/>
                <a:t>SE3</a:t>
              </a:r>
            </a:p>
          </p:txBody>
        </p:sp>
        <p:sp>
          <p:nvSpPr>
            <p:cNvPr id="19" name="CuadroTexto 18">
              <a:extLst>
                <a:ext uri="{FF2B5EF4-FFF2-40B4-BE49-F238E27FC236}">
                  <a16:creationId xmlns:a16="http://schemas.microsoft.com/office/drawing/2014/main" id="{7B45D0DB-909A-DA46-46A8-BF505D0492B0}"/>
                </a:ext>
              </a:extLst>
            </p:cNvPr>
            <p:cNvSpPr txBox="1"/>
            <p:nvPr/>
          </p:nvSpPr>
          <p:spPr>
            <a:xfrm>
              <a:off x="6980731" y="5381631"/>
              <a:ext cx="2404662" cy="3036563"/>
            </a:xfrm>
            <a:prstGeom prst="rect">
              <a:avLst/>
            </a:prstGeom>
            <a:noFill/>
          </p:spPr>
          <p:txBody>
            <a:bodyPr wrap="square" rtlCol="0">
              <a:spAutoFit/>
            </a:bodyPr>
            <a:lstStyle/>
            <a:p>
              <a:r>
                <a:rPr lang="es-ES_tradnl" sz="500" dirty="0"/>
                <a:t>T: Atacar por fuego fuerzas enemigas que crucen vía rio IVO puente alfa a contar 121900</a:t>
              </a:r>
            </a:p>
            <a:p>
              <a:r>
                <a:rPr lang="es-ES_tradnl" sz="500" b="1" dirty="0"/>
                <a:t>P: limitar cruce enemigo que no puedan ser contenidas por ME </a:t>
              </a:r>
            </a:p>
          </p:txBody>
        </p:sp>
        <p:sp>
          <p:nvSpPr>
            <p:cNvPr id="20" name="CuadroTexto 19">
              <a:extLst>
                <a:ext uri="{FF2B5EF4-FFF2-40B4-BE49-F238E27FC236}">
                  <a16:creationId xmlns:a16="http://schemas.microsoft.com/office/drawing/2014/main" id="{22240276-790B-52B4-157E-8584843A7248}"/>
                </a:ext>
              </a:extLst>
            </p:cNvPr>
            <p:cNvSpPr txBox="1"/>
            <p:nvPr/>
          </p:nvSpPr>
          <p:spPr>
            <a:xfrm>
              <a:off x="1627979" y="3772218"/>
              <a:ext cx="836350" cy="654945"/>
            </a:xfrm>
            <a:prstGeom prst="rect">
              <a:avLst/>
            </a:prstGeom>
            <a:noFill/>
          </p:spPr>
          <p:txBody>
            <a:bodyPr wrap="none" rtlCol="0">
              <a:spAutoFit/>
            </a:bodyPr>
            <a:lstStyle/>
            <a:p>
              <a:r>
                <a:rPr lang="es-ES_tradnl" sz="500" dirty="0"/>
                <a:t>ME </a:t>
              </a:r>
            </a:p>
          </p:txBody>
        </p:sp>
        <p:sp>
          <p:nvSpPr>
            <p:cNvPr id="21" name="CuadroTexto 20">
              <a:extLst>
                <a:ext uri="{FF2B5EF4-FFF2-40B4-BE49-F238E27FC236}">
                  <a16:creationId xmlns:a16="http://schemas.microsoft.com/office/drawing/2014/main" id="{EE3F817E-6577-B1FF-049D-EA193476B593}"/>
                </a:ext>
              </a:extLst>
            </p:cNvPr>
            <p:cNvSpPr txBox="1"/>
            <p:nvPr/>
          </p:nvSpPr>
          <p:spPr>
            <a:xfrm>
              <a:off x="5109071" y="3773607"/>
              <a:ext cx="855230" cy="654945"/>
            </a:xfrm>
            <a:prstGeom prst="rect">
              <a:avLst/>
            </a:prstGeom>
            <a:noFill/>
          </p:spPr>
          <p:txBody>
            <a:bodyPr wrap="none" rtlCol="0">
              <a:spAutoFit/>
            </a:bodyPr>
            <a:lstStyle/>
            <a:p>
              <a:r>
                <a:rPr lang="es-ES_tradnl" sz="500" dirty="0"/>
                <a:t>SE1</a:t>
              </a:r>
            </a:p>
          </p:txBody>
        </p:sp>
        <p:sp>
          <p:nvSpPr>
            <p:cNvPr id="22" name="CuadroTexto 21">
              <a:extLst>
                <a:ext uri="{FF2B5EF4-FFF2-40B4-BE49-F238E27FC236}">
                  <a16:creationId xmlns:a16="http://schemas.microsoft.com/office/drawing/2014/main" id="{488FD7A7-3950-392F-354E-54BC5A46DE9F}"/>
                </a:ext>
              </a:extLst>
            </p:cNvPr>
            <p:cNvSpPr txBox="1"/>
            <p:nvPr/>
          </p:nvSpPr>
          <p:spPr>
            <a:xfrm>
              <a:off x="7734380" y="3765869"/>
              <a:ext cx="855230" cy="654945"/>
            </a:xfrm>
            <a:prstGeom prst="rect">
              <a:avLst/>
            </a:prstGeom>
            <a:noFill/>
          </p:spPr>
          <p:txBody>
            <a:bodyPr wrap="none" rtlCol="0">
              <a:spAutoFit/>
            </a:bodyPr>
            <a:lstStyle/>
            <a:p>
              <a:r>
                <a:rPr lang="es-ES_tradnl" sz="500" dirty="0"/>
                <a:t>SE2</a:t>
              </a:r>
            </a:p>
          </p:txBody>
        </p:sp>
        <p:sp>
          <p:nvSpPr>
            <p:cNvPr id="23" name="CuadroTexto 22">
              <a:extLst>
                <a:ext uri="{FF2B5EF4-FFF2-40B4-BE49-F238E27FC236}">
                  <a16:creationId xmlns:a16="http://schemas.microsoft.com/office/drawing/2014/main" id="{36AEEEB7-C90E-2265-E3BA-AF868B41BE0B}"/>
                </a:ext>
              </a:extLst>
            </p:cNvPr>
            <p:cNvSpPr txBox="1"/>
            <p:nvPr/>
          </p:nvSpPr>
          <p:spPr>
            <a:xfrm>
              <a:off x="10107290" y="3871436"/>
              <a:ext cx="1308331" cy="654945"/>
            </a:xfrm>
            <a:prstGeom prst="rect">
              <a:avLst/>
            </a:prstGeom>
            <a:noFill/>
          </p:spPr>
          <p:txBody>
            <a:bodyPr wrap="none" rtlCol="0">
              <a:spAutoFit/>
            </a:bodyPr>
            <a:lstStyle/>
            <a:p>
              <a:r>
                <a:rPr lang="es-ES_tradnl" sz="500" dirty="0"/>
                <a:t>RESERVA</a:t>
              </a:r>
            </a:p>
          </p:txBody>
        </p:sp>
        <p:cxnSp>
          <p:nvCxnSpPr>
            <p:cNvPr id="24" name="Conector recto 23">
              <a:extLst>
                <a:ext uri="{FF2B5EF4-FFF2-40B4-BE49-F238E27FC236}">
                  <a16:creationId xmlns:a16="http://schemas.microsoft.com/office/drawing/2014/main" id="{8FF18730-0589-16FC-981C-A4C632C92758}"/>
                </a:ext>
              </a:extLst>
            </p:cNvPr>
            <p:cNvCxnSpPr/>
            <p:nvPr/>
          </p:nvCxnSpPr>
          <p:spPr>
            <a:xfrm>
              <a:off x="5466357" y="3228975"/>
              <a:ext cx="0" cy="200025"/>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Conector recto 24">
              <a:extLst>
                <a:ext uri="{FF2B5EF4-FFF2-40B4-BE49-F238E27FC236}">
                  <a16:creationId xmlns:a16="http://schemas.microsoft.com/office/drawing/2014/main" id="{0CF9DB55-34B8-FF4D-3967-49A9668EBC90}"/>
                </a:ext>
              </a:extLst>
            </p:cNvPr>
            <p:cNvCxnSpPr>
              <a:cxnSpLocks/>
            </p:cNvCxnSpPr>
            <p:nvPr/>
          </p:nvCxnSpPr>
          <p:spPr>
            <a:xfrm>
              <a:off x="1780403" y="3438525"/>
              <a:ext cx="888284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Conector recto 25">
              <a:extLst>
                <a:ext uri="{FF2B5EF4-FFF2-40B4-BE49-F238E27FC236}">
                  <a16:creationId xmlns:a16="http://schemas.microsoft.com/office/drawing/2014/main" id="{C7C66460-CA12-D1C7-0BC5-66048B2734F2}"/>
                </a:ext>
              </a:extLst>
            </p:cNvPr>
            <p:cNvCxnSpPr>
              <a:cxnSpLocks/>
            </p:cNvCxnSpPr>
            <p:nvPr/>
          </p:nvCxnSpPr>
          <p:spPr>
            <a:xfrm>
              <a:off x="1784172" y="3429000"/>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Conector recto 26">
              <a:extLst>
                <a:ext uri="{FF2B5EF4-FFF2-40B4-BE49-F238E27FC236}">
                  <a16:creationId xmlns:a16="http://schemas.microsoft.com/office/drawing/2014/main" id="{3A00B5CA-B843-7211-F1E8-27D9947D5B12}"/>
                </a:ext>
              </a:extLst>
            </p:cNvPr>
            <p:cNvCxnSpPr>
              <a:cxnSpLocks/>
            </p:cNvCxnSpPr>
            <p:nvPr/>
          </p:nvCxnSpPr>
          <p:spPr>
            <a:xfrm>
              <a:off x="5459829"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Conector recto 27">
              <a:extLst>
                <a:ext uri="{FF2B5EF4-FFF2-40B4-BE49-F238E27FC236}">
                  <a16:creationId xmlns:a16="http://schemas.microsoft.com/office/drawing/2014/main" id="{47BD6FF4-7B32-333C-6428-3F065EEF08B6}"/>
                </a:ext>
              </a:extLst>
            </p:cNvPr>
            <p:cNvCxnSpPr>
              <a:cxnSpLocks/>
            </p:cNvCxnSpPr>
            <p:nvPr/>
          </p:nvCxnSpPr>
          <p:spPr>
            <a:xfrm>
              <a:off x="8010942"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Conector recto 28">
              <a:extLst>
                <a:ext uri="{FF2B5EF4-FFF2-40B4-BE49-F238E27FC236}">
                  <a16:creationId xmlns:a16="http://schemas.microsoft.com/office/drawing/2014/main" id="{6BE62002-EB7B-F3D9-87A9-FA5763675E5B}"/>
                </a:ext>
              </a:extLst>
            </p:cNvPr>
            <p:cNvCxnSpPr>
              <a:cxnSpLocks/>
            </p:cNvCxnSpPr>
            <p:nvPr/>
          </p:nvCxnSpPr>
          <p:spPr>
            <a:xfrm>
              <a:off x="10663244" y="3438525"/>
              <a:ext cx="0" cy="384493"/>
            </a:xfrm>
            <a:prstGeom prst="line">
              <a:avLst/>
            </a:prstGeom>
          </p:spPr>
          <p:style>
            <a:lnRef idx="2">
              <a:schemeClr val="accent1"/>
            </a:lnRef>
            <a:fillRef idx="0">
              <a:schemeClr val="accent1"/>
            </a:fillRef>
            <a:effectRef idx="1">
              <a:schemeClr val="accent1"/>
            </a:effectRef>
            <a:fontRef idx="minor">
              <a:schemeClr val="tx1"/>
            </a:fontRef>
          </p:style>
        </p:cxnSp>
      </p:grpSp>
      <p:sp>
        <p:nvSpPr>
          <p:cNvPr id="31" name="CuadroTexto 30">
            <a:extLst>
              <a:ext uri="{FF2B5EF4-FFF2-40B4-BE49-F238E27FC236}">
                <a16:creationId xmlns:a16="http://schemas.microsoft.com/office/drawing/2014/main" id="{A70FB482-E1B9-5591-97F4-FBB74E1479DD}"/>
              </a:ext>
            </a:extLst>
          </p:cNvPr>
          <p:cNvSpPr txBox="1"/>
          <p:nvPr/>
        </p:nvSpPr>
        <p:spPr>
          <a:xfrm>
            <a:off x="7581262" y="207738"/>
            <a:ext cx="4556526" cy="3016210"/>
          </a:xfrm>
          <a:prstGeom prst="rect">
            <a:avLst/>
          </a:prstGeom>
          <a:noFill/>
        </p:spPr>
        <p:txBody>
          <a:bodyPr wrap="square">
            <a:spAutoFit/>
          </a:bodyPr>
          <a:lstStyle/>
          <a:p>
            <a:pPr algn="just"/>
            <a:r>
              <a:rPr lang="es-ES_tradnl" sz="1000" dirty="0"/>
              <a:t>Esta compañía bloqueara fuerzas enemigas que intenten cruzar rio bravo IVO puente Alfa a contar 121900 con el propósito</a:t>
            </a:r>
            <a:endParaRPr lang="es-ES_tradnl" sz="1000" dirty="0">
              <a:solidFill>
                <a:srgbClr val="00B050"/>
              </a:solidFill>
            </a:endParaRPr>
          </a:p>
          <a:p>
            <a:pPr algn="just"/>
            <a:r>
              <a:rPr lang="es-ES_tradnl" sz="1000" dirty="0"/>
              <a:t>de impedir que interfieran con maniobra del esfuerzo principal del </a:t>
            </a:r>
            <a:r>
              <a:rPr lang="es-ES_tradnl" sz="1000" dirty="0" err="1"/>
              <a:t>Bn</a:t>
            </a:r>
            <a:r>
              <a:rPr lang="es-ES_tradnl" sz="1000" dirty="0"/>
              <a:t>. Esta operación se divide en tres fases:</a:t>
            </a:r>
          </a:p>
          <a:p>
            <a:endParaRPr lang="es-ES_tradnl" sz="1000" dirty="0"/>
          </a:p>
          <a:p>
            <a:r>
              <a:rPr lang="es-ES_tradnl" sz="1000" b="1" dirty="0">
                <a:solidFill>
                  <a:srgbClr val="00B050"/>
                </a:solidFill>
              </a:rPr>
              <a:t>Fase I</a:t>
            </a:r>
            <a:r>
              <a:rPr lang="es-ES_tradnl" sz="1000" b="1" dirty="0"/>
              <a:t>: </a:t>
            </a:r>
            <a:r>
              <a:rPr lang="es-ES_tradnl" sz="1000" b="1" dirty="0">
                <a:solidFill>
                  <a:srgbClr val="00B050"/>
                </a:solidFill>
              </a:rPr>
              <a:t>Configuración. Inicia con </a:t>
            </a:r>
            <a:r>
              <a:rPr lang="es-ES_tradnl" sz="1000" dirty="0"/>
              <a:t>emboscadas en escalón de seguridad y </a:t>
            </a:r>
            <a:r>
              <a:rPr lang="es-ES_tradnl" sz="1000" b="1" dirty="0">
                <a:solidFill>
                  <a:srgbClr val="00B050"/>
                </a:solidFill>
              </a:rPr>
              <a:t>termina con </a:t>
            </a:r>
            <a:r>
              <a:rPr lang="es-ES_tradnl" sz="1000" dirty="0"/>
              <a:t>fuerzas enigmas tomando contacto con ME. </a:t>
            </a:r>
            <a:r>
              <a:rPr lang="es-ES_tradnl" sz="1000" b="1" dirty="0">
                <a:solidFill>
                  <a:srgbClr val="00B050"/>
                </a:solidFill>
              </a:rPr>
              <a:t>Eventos críticos durante esta fase son: </a:t>
            </a:r>
            <a:r>
              <a:rPr lang="es-ES_tradnl" sz="1000" dirty="0"/>
              <a:t>emboscadas IVO R1y R y neutralización de material motorizado enemigo.</a:t>
            </a:r>
          </a:p>
          <a:p>
            <a:endParaRPr lang="es-ES_tradnl" sz="1000" dirty="0"/>
          </a:p>
          <a:p>
            <a:r>
              <a:rPr lang="es-ES_tradnl" sz="1000" b="1" dirty="0">
                <a:solidFill>
                  <a:srgbClr val="00B050"/>
                </a:solidFill>
              </a:rPr>
              <a:t>Fase II: Bloqueo. Inicia con </a:t>
            </a:r>
            <a:r>
              <a:rPr lang="es-ES_tradnl" sz="1000" dirty="0"/>
              <a:t>contacto del ME y </a:t>
            </a:r>
            <a:r>
              <a:rPr lang="es-ES_tradnl" sz="1000" b="1" dirty="0">
                <a:solidFill>
                  <a:srgbClr val="00B050"/>
                </a:solidFill>
              </a:rPr>
              <a:t>termina con</a:t>
            </a:r>
            <a:r>
              <a:rPr lang="es-ES_tradnl" sz="1000" dirty="0"/>
              <a:t> fuerzas enemigas rechazadas. </a:t>
            </a:r>
            <a:r>
              <a:rPr lang="es-ES_tradnl" sz="1000" b="1" dirty="0">
                <a:solidFill>
                  <a:srgbClr val="00B050"/>
                </a:solidFill>
              </a:rPr>
              <a:t>Eventos críticos durante esta fase son: </a:t>
            </a:r>
            <a:r>
              <a:rPr lang="es-ES_tradnl" sz="1000" dirty="0"/>
              <a:t>bloqueo de fuerzas enemigas en puente alfa y ataque por fuego sobre fuerzas que intenten cruzar vía rio bravo.  </a:t>
            </a:r>
          </a:p>
          <a:p>
            <a:endParaRPr lang="es-ES_tradnl" sz="1000" dirty="0"/>
          </a:p>
          <a:p>
            <a:r>
              <a:rPr lang="es-ES_tradnl" sz="1000" b="1" dirty="0">
                <a:solidFill>
                  <a:srgbClr val="00B050"/>
                </a:solidFill>
              </a:rPr>
              <a:t>Fase III: Persecución: Inicia con </a:t>
            </a:r>
            <a:r>
              <a:rPr lang="es-ES_tradnl" sz="1000" dirty="0"/>
              <a:t>persecución de fuerzas remanentes que hayan cruzado rio y </a:t>
            </a:r>
            <a:r>
              <a:rPr lang="es-ES_tradnl" sz="1000" b="1" dirty="0">
                <a:solidFill>
                  <a:srgbClr val="00B050"/>
                </a:solidFill>
              </a:rPr>
              <a:t>termina con </a:t>
            </a:r>
            <a:r>
              <a:rPr lang="es-ES_tradnl" sz="1000" dirty="0"/>
              <a:t>reagrupación de la unidad. </a:t>
            </a:r>
            <a:r>
              <a:rPr lang="es-ES_tradnl" sz="1000" b="1" dirty="0">
                <a:solidFill>
                  <a:srgbClr val="00B050"/>
                </a:solidFill>
              </a:rPr>
              <a:t>Eventos críticos durante esta fase son: </a:t>
            </a:r>
            <a:r>
              <a:rPr lang="es-ES_tradnl" sz="1000" dirty="0"/>
              <a:t>persecución por fuego, restablecimiento de dispositivo defensivo y reabastecimiento de los elementos. </a:t>
            </a:r>
            <a:endParaRPr lang="es-ES_tradnl" sz="1000" b="1" dirty="0">
              <a:solidFill>
                <a:srgbClr val="00B050"/>
              </a:solidFill>
            </a:endParaRPr>
          </a:p>
        </p:txBody>
      </p:sp>
      <p:sp>
        <p:nvSpPr>
          <p:cNvPr id="33" name="CuadroTexto 32">
            <a:extLst>
              <a:ext uri="{FF2B5EF4-FFF2-40B4-BE49-F238E27FC236}">
                <a16:creationId xmlns:a16="http://schemas.microsoft.com/office/drawing/2014/main" id="{45E62932-A6C7-3543-F7D3-94E93384B736}"/>
              </a:ext>
            </a:extLst>
          </p:cNvPr>
          <p:cNvSpPr txBox="1"/>
          <p:nvPr/>
        </p:nvSpPr>
        <p:spPr>
          <a:xfrm>
            <a:off x="7581262" y="-5013"/>
            <a:ext cx="6129336" cy="246221"/>
          </a:xfrm>
          <a:prstGeom prst="rect">
            <a:avLst/>
          </a:prstGeom>
          <a:noFill/>
        </p:spPr>
        <p:txBody>
          <a:bodyPr wrap="square">
            <a:spAutoFit/>
          </a:bodyPr>
          <a:lstStyle/>
          <a:p>
            <a:pPr marL="0" indent="0">
              <a:spcBef>
                <a:spcPts val="0"/>
              </a:spcBef>
              <a:buNone/>
            </a:pPr>
            <a:r>
              <a:rPr lang="es-ES_tradnl" sz="1000" b="1" dirty="0">
                <a:solidFill>
                  <a:srgbClr val="FF0000"/>
                </a:solidFill>
              </a:rPr>
              <a:t>CONOPS</a:t>
            </a:r>
          </a:p>
        </p:txBody>
      </p:sp>
      <p:grpSp>
        <p:nvGrpSpPr>
          <p:cNvPr id="15" name="Grupo 14">
            <a:extLst>
              <a:ext uri="{FF2B5EF4-FFF2-40B4-BE49-F238E27FC236}">
                <a16:creationId xmlns:a16="http://schemas.microsoft.com/office/drawing/2014/main" id="{95BDB0CC-FA36-7B43-A342-16E26A66F744}"/>
              </a:ext>
            </a:extLst>
          </p:cNvPr>
          <p:cNvGrpSpPr/>
          <p:nvPr/>
        </p:nvGrpSpPr>
        <p:grpSpPr>
          <a:xfrm>
            <a:off x="7743566" y="3547118"/>
            <a:ext cx="4128381" cy="2057423"/>
            <a:chOff x="587143" y="1"/>
            <a:chExt cx="11352577" cy="6718852"/>
          </a:xfrm>
        </p:grpSpPr>
        <p:sp>
          <p:nvSpPr>
            <p:cNvPr id="30" name="Forma libre 29">
              <a:extLst>
                <a:ext uri="{FF2B5EF4-FFF2-40B4-BE49-F238E27FC236}">
                  <a16:creationId xmlns:a16="http://schemas.microsoft.com/office/drawing/2014/main" id="{E833AF38-00E5-DED7-FD01-44EF4A4A0E01}"/>
                </a:ext>
              </a:extLst>
            </p:cNvPr>
            <p:cNvSpPr/>
            <p:nvPr/>
          </p:nvSpPr>
          <p:spPr>
            <a:xfrm>
              <a:off x="4405381" y="1"/>
              <a:ext cx="1100897" cy="6718852"/>
            </a:xfrm>
            <a:custGeom>
              <a:avLst/>
              <a:gdLst>
                <a:gd name="csX0" fmla="*/ 186497 w 1100897"/>
                <a:gd name="csY0" fmla="*/ 0 h 6003235"/>
                <a:gd name="csX1" fmla="*/ 67228 w 1100897"/>
                <a:gd name="csY1" fmla="*/ 1212574 h 6003235"/>
                <a:gd name="csX2" fmla="*/ 1100897 w 1100897"/>
                <a:gd name="csY2" fmla="*/ 2961861 h 6003235"/>
                <a:gd name="csX3" fmla="*/ 67228 w 1100897"/>
                <a:gd name="csY3" fmla="*/ 4333461 h 6003235"/>
                <a:gd name="csX4" fmla="*/ 564184 w 1100897"/>
                <a:gd name="csY4" fmla="*/ 5526157 h 6003235"/>
                <a:gd name="csX5" fmla="*/ 305767 w 1100897"/>
                <a:gd name="csY5" fmla="*/ 6003235 h 6003235"/>
                <a:gd name="csX6" fmla="*/ 305767 w 1100897"/>
                <a:gd name="csY6" fmla="*/ 6003235 h 600323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100897" h="6003235">
                  <a:moveTo>
                    <a:pt x="186497" y="0"/>
                  </a:moveTo>
                  <a:cubicBezTo>
                    <a:pt x="50662" y="359465"/>
                    <a:pt x="-85172" y="718931"/>
                    <a:pt x="67228" y="1212574"/>
                  </a:cubicBezTo>
                  <a:cubicBezTo>
                    <a:pt x="219628" y="1706217"/>
                    <a:pt x="1100897" y="2441713"/>
                    <a:pt x="1100897" y="2961861"/>
                  </a:cubicBezTo>
                  <a:cubicBezTo>
                    <a:pt x="1100897" y="3482009"/>
                    <a:pt x="156680" y="3906078"/>
                    <a:pt x="67228" y="4333461"/>
                  </a:cubicBezTo>
                  <a:cubicBezTo>
                    <a:pt x="-22224" y="4760844"/>
                    <a:pt x="524428" y="5247861"/>
                    <a:pt x="564184" y="5526157"/>
                  </a:cubicBezTo>
                  <a:cubicBezTo>
                    <a:pt x="603941" y="5804453"/>
                    <a:pt x="305767" y="6003235"/>
                    <a:pt x="305767" y="6003235"/>
                  </a:cubicBezTo>
                  <a:lnTo>
                    <a:pt x="305767" y="6003235"/>
                  </a:lnTo>
                </a:path>
              </a:pathLst>
            </a:custGeom>
            <a:noFill/>
            <a:ln w="8572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pic>
          <p:nvPicPr>
            <p:cNvPr id="32" name="Imagen 31">
              <a:extLst>
                <a:ext uri="{FF2B5EF4-FFF2-40B4-BE49-F238E27FC236}">
                  <a16:creationId xmlns:a16="http://schemas.microsoft.com/office/drawing/2014/main" id="{28E52BA5-C295-DD90-FC82-CA309EAFE67D}"/>
                </a:ext>
              </a:extLst>
            </p:cNvPr>
            <p:cNvPicPr>
              <a:picLocks noChangeAspect="1"/>
            </p:cNvPicPr>
            <p:nvPr/>
          </p:nvPicPr>
          <p:blipFill>
            <a:blip r:embed="rId9"/>
            <a:stretch>
              <a:fillRect/>
            </a:stretch>
          </p:blipFill>
          <p:spPr>
            <a:xfrm>
              <a:off x="4513470" y="2746790"/>
              <a:ext cx="1715052" cy="1225274"/>
            </a:xfrm>
            <a:prstGeom prst="rect">
              <a:avLst/>
            </a:prstGeom>
            <a:ln>
              <a:noFill/>
            </a:ln>
          </p:spPr>
        </p:pic>
        <p:pic>
          <p:nvPicPr>
            <p:cNvPr id="34" name="Imagen 33">
              <a:extLst>
                <a:ext uri="{FF2B5EF4-FFF2-40B4-BE49-F238E27FC236}">
                  <a16:creationId xmlns:a16="http://schemas.microsoft.com/office/drawing/2014/main" id="{691A6B97-891B-78D9-C0E7-7341A47B0FFC}"/>
                </a:ext>
              </a:extLst>
            </p:cNvPr>
            <p:cNvPicPr>
              <a:picLocks noChangeAspect="1"/>
            </p:cNvPicPr>
            <p:nvPr/>
          </p:nvPicPr>
          <p:blipFill>
            <a:blip r:embed="rId6"/>
            <a:stretch>
              <a:fillRect/>
            </a:stretch>
          </p:blipFill>
          <p:spPr>
            <a:xfrm>
              <a:off x="862993" y="1930021"/>
              <a:ext cx="1361281" cy="816769"/>
            </a:xfrm>
            <a:prstGeom prst="rect">
              <a:avLst/>
            </a:prstGeom>
          </p:spPr>
        </p:pic>
        <p:sp>
          <p:nvSpPr>
            <p:cNvPr id="35" name="Forma libre 34">
              <a:extLst>
                <a:ext uri="{FF2B5EF4-FFF2-40B4-BE49-F238E27FC236}">
                  <a16:creationId xmlns:a16="http://schemas.microsoft.com/office/drawing/2014/main" id="{AB021B84-8544-2520-9846-9BF6EE1AA76F}"/>
                </a:ext>
              </a:extLst>
            </p:cNvPr>
            <p:cNvSpPr/>
            <p:nvPr/>
          </p:nvSpPr>
          <p:spPr>
            <a:xfrm>
              <a:off x="695739" y="1371600"/>
              <a:ext cx="1662765" cy="2226365"/>
            </a:xfrm>
            <a:custGeom>
              <a:avLst/>
              <a:gdLst>
                <a:gd name="csX0" fmla="*/ 1252331 w 1662765"/>
                <a:gd name="csY0" fmla="*/ 1729409 h 2226365"/>
                <a:gd name="csX1" fmla="*/ 1649896 w 1662765"/>
                <a:gd name="csY1" fmla="*/ 1311965 h 2226365"/>
                <a:gd name="csX2" fmla="*/ 1550504 w 1662765"/>
                <a:gd name="csY2" fmla="*/ 834887 h 2226365"/>
                <a:gd name="csX3" fmla="*/ 1490870 w 1662765"/>
                <a:gd name="csY3" fmla="*/ 636104 h 2226365"/>
                <a:gd name="csX4" fmla="*/ 1431235 w 1662765"/>
                <a:gd name="csY4" fmla="*/ 536713 h 2226365"/>
                <a:gd name="csX5" fmla="*/ 1391478 w 1662765"/>
                <a:gd name="csY5" fmla="*/ 477078 h 2226365"/>
                <a:gd name="csX6" fmla="*/ 1331844 w 1662765"/>
                <a:gd name="csY6" fmla="*/ 417443 h 2226365"/>
                <a:gd name="csX7" fmla="*/ 1212574 w 1662765"/>
                <a:gd name="csY7" fmla="*/ 258417 h 2226365"/>
                <a:gd name="csX8" fmla="*/ 1133061 w 1662765"/>
                <a:gd name="csY8" fmla="*/ 119270 h 2226365"/>
                <a:gd name="csX9" fmla="*/ 1013791 w 1662765"/>
                <a:gd name="csY9" fmla="*/ 39757 h 2226365"/>
                <a:gd name="csX10" fmla="*/ 894522 w 1662765"/>
                <a:gd name="csY10" fmla="*/ 0 h 2226365"/>
                <a:gd name="csX11" fmla="*/ 417444 w 1662765"/>
                <a:gd name="csY11" fmla="*/ 39757 h 2226365"/>
                <a:gd name="csX12" fmla="*/ 258418 w 1662765"/>
                <a:gd name="csY12" fmla="*/ 159026 h 2226365"/>
                <a:gd name="csX13" fmla="*/ 218661 w 1662765"/>
                <a:gd name="csY13" fmla="*/ 218661 h 2226365"/>
                <a:gd name="csX14" fmla="*/ 159026 w 1662765"/>
                <a:gd name="csY14" fmla="*/ 278296 h 2226365"/>
                <a:gd name="csX15" fmla="*/ 119270 w 1662765"/>
                <a:gd name="csY15" fmla="*/ 357809 h 2226365"/>
                <a:gd name="csX16" fmla="*/ 39757 w 1662765"/>
                <a:gd name="csY16" fmla="*/ 496957 h 2226365"/>
                <a:gd name="csX17" fmla="*/ 19878 w 1662765"/>
                <a:gd name="csY17" fmla="*/ 556591 h 2226365"/>
                <a:gd name="csX18" fmla="*/ 0 w 1662765"/>
                <a:gd name="csY18" fmla="*/ 695739 h 2226365"/>
                <a:gd name="csX19" fmla="*/ 19878 w 1662765"/>
                <a:gd name="csY19" fmla="*/ 1391478 h 2226365"/>
                <a:gd name="csX20" fmla="*/ 59635 w 1662765"/>
                <a:gd name="csY20" fmla="*/ 1649896 h 2226365"/>
                <a:gd name="csX21" fmla="*/ 99391 w 1662765"/>
                <a:gd name="csY21" fmla="*/ 1808922 h 2226365"/>
                <a:gd name="csX22" fmla="*/ 119270 w 1662765"/>
                <a:gd name="csY22" fmla="*/ 1888435 h 2226365"/>
                <a:gd name="csX23" fmla="*/ 159026 w 1662765"/>
                <a:gd name="csY23" fmla="*/ 1948070 h 2226365"/>
                <a:gd name="csX24" fmla="*/ 298174 w 1662765"/>
                <a:gd name="csY24" fmla="*/ 2166730 h 2226365"/>
                <a:gd name="csX25" fmla="*/ 397565 w 1662765"/>
                <a:gd name="csY25" fmla="*/ 2186609 h 2226365"/>
                <a:gd name="csX26" fmla="*/ 457200 w 1662765"/>
                <a:gd name="csY26" fmla="*/ 2206487 h 2226365"/>
                <a:gd name="csX27" fmla="*/ 536713 w 1662765"/>
                <a:gd name="csY27" fmla="*/ 2226365 h 2226365"/>
                <a:gd name="csX28" fmla="*/ 954157 w 1662765"/>
                <a:gd name="csY28" fmla="*/ 2206487 h 2226365"/>
                <a:gd name="csX29" fmla="*/ 1093304 w 1662765"/>
                <a:gd name="csY29" fmla="*/ 2047461 h 2226365"/>
                <a:gd name="csX30" fmla="*/ 1133061 w 1662765"/>
                <a:gd name="csY30" fmla="*/ 1928191 h 2226365"/>
                <a:gd name="csX31" fmla="*/ 1152939 w 1662765"/>
                <a:gd name="csY31" fmla="*/ 1868557 h 2226365"/>
                <a:gd name="csX32" fmla="*/ 1172818 w 1662765"/>
                <a:gd name="csY32" fmla="*/ 1769165 h 2226365"/>
                <a:gd name="csX33" fmla="*/ 1192696 w 1662765"/>
                <a:gd name="csY33" fmla="*/ 1709530 h 2226365"/>
                <a:gd name="csX34" fmla="*/ 1252331 w 1662765"/>
                <a:gd name="csY34" fmla="*/ 1689652 h 2226365"/>
                <a:gd name="csX35" fmla="*/ 1331844 w 1662765"/>
                <a:gd name="csY35" fmla="*/ 1630017 h 22263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662765" h="2226365">
                  <a:moveTo>
                    <a:pt x="1252331" y="1729409"/>
                  </a:moveTo>
                  <a:cubicBezTo>
                    <a:pt x="1384853" y="1590261"/>
                    <a:pt x="1589131" y="1494261"/>
                    <a:pt x="1649896" y="1311965"/>
                  </a:cubicBezTo>
                  <a:cubicBezTo>
                    <a:pt x="1701264" y="1157860"/>
                    <a:pt x="1584540" y="993722"/>
                    <a:pt x="1550504" y="834887"/>
                  </a:cubicBezTo>
                  <a:cubicBezTo>
                    <a:pt x="1538814" y="780333"/>
                    <a:pt x="1511115" y="680643"/>
                    <a:pt x="1490870" y="636104"/>
                  </a:cubicBezTo>
                  <a:cubicBezTo>
                    <a:pt x="1474882" y="600931"/>
                    <a:pt x="1451712" y="569476"/>
                    <a:pt x="1431235" y="536713"/>
                  </a:cubicBezTo>
                  <a:cubicBezTo>
                    <a:pt x="1418573" y="516454"/>
                    <a:pt x="1406772" y="495432"/>
                    <a:pt x="1391478" y="477078"/>
                  </a:cubicBezTo>
                  <a:cubicBezTo>
                    <a:pt x="1373481" y="455482"/>
                    <a:pt x="1348184" y="440319"/>
                    <a:pt x="1331844" y="417443"/>
                  </a:cubicBezTo>
                  <a:cubicBezTo>
                    <a:pt x="1190550" y="219630"/>
                    <a:pt x="1420272" y="466115"/>
                    <a:pt x="1212574" y="258417"/>
                  </a:cubicBezTo>
                  <a:cubicBezTo>
                    <a:pt x="1200854" y="234976"/>
                    <a:pt x="1158039" y="141125"/>
                    <a:pt x="1133061" y="119270"/>
                  </a:cubicBezTo>
                  <a:cubicBezTo>
                    <a:pt x="1097102" y="87806"/>
                    <a:pt x="1059120" y="54867"/>
                    <a:pt x="1013791" y="39757"/>
                  </a:cubicBezTo>
                  <a:lnTo>
                    <a:pt x="894522" y="0"/>
                  </a:lnTo>
                  <a:cubicBezTo>
                    <a:pt x="735496" y="13252"/>
                    <a:pt x="574701" y="12644"/>
                    <a:pt x="417444" y="39757"/>
                  </a:cubicBezTo>
                  <a:cubicBezTo>
                    <a:pt x="368591" y="48180"/>
                    <a:pt x="291060" y="119856"/>
                    <a:pt x="258418" y="159026"/>
                  </a:cubicBezTo>
                  <a:cubicBezTo>
                    <a:pt x="243124" y="177380"/>
                    <a:pt x="233956" y="200308"/>
                    <a:pt x="218661" y="218661"/>
                  </a:cubicBezTo>
                  <a:cubicBezTo>
                    <a:pt x="200664" y="240257"/>
                    <a:pt x="178904" y="258418"/>
                    <a:pt x="159026" y="278296"/>
                  </a:cubicBezTo>
                  <a:cubicBezTo>
                    <a:pt x="145774" y="304800"/>
                    <a:pt x="133972" y="332081"/>
                    <a:pt x="119270" y="357809"/>
                  </a:cubicBezTo>
                  <a:cubicBezTo>
                    <a:pt x="62223" y="457641"/>
                    <a:pt x="91255" y="376796"/>
                    <a:pt x="39757" y="496957"/>
                  </a:cubicBezTo>
                  <a:cubicBezTo>
                    <a:pt x="31503" y="516216"/>
                    <a:pt x="26504" y="536713"/>
                    <a:pt x="19878" y="556591"/>
                  </a:cubicBezTo>
                  <a:cubicBezTo>
                    <a:pt x="13252" y="602974"/>
                    <a:pt x="0" y="648885"/>
                    <a:pt x="0" y="695739"/>
                  </a:cubicBezTo>
                  <a:cubicBezTo>
                    <a:pt x="0" y="927747"/>
                    <a:pt x="8842" y="1159733"/>
                    <a:pt x="19878" y="1391478"/>
                  </a:cubicBezTo>
                  <a:cubicBezTo>
                    <a:pt x="21319" y="1421730"/>
                    <a:pt x="52819" y="1612409"/>
                    <a:pt x="59635" y="1649896"/>
                  </a:cubicBezTo>
                  <a:cubicBezTo>
                    <a:pt x="89943" y="1816590"/>
                    <a:pt x="64909" y="1688237"/>
                    <a:pt x="99391" y="1808922"/>
                  </a:cubicBezTo>
                  <a:cubicBezTo>
                    <a:pt x="106896" y="1835191"/>
                    <a:pt x="108508" y="1863324"/>
                    <a:pt x="119270" y="1888435"/>
                  </a:cubicBezTo>
                  <a:cubicBezTo>
                    <a:pt x="128681" y="1910394"/>
                    <a:pt x="147586" y="1927096"/>
                    <a:pt x="159026" y="1948070"/>
                  </a:cubicBezTo>
                  <a:cubicBezTo>
                    <a:pt x="182348" y="1990826"/>
                    <a:pt x="229249" y="2132267"/>
                    <a:pt x="298174" y="2166730"/>
                  </a:cubicBezTo>
                  <a:cubicBezTo>
                    <a:pt x="328394" y="2181840"/>
                    <a:pt x="364787" y="2178414"/>
                    <a:pt x="397565" y="2186609"/>
                  </a:cubicBezTo>
                  <a:cubicBezTo>
                    <a:pt x="417893" y="2191691"/>
                    <a:pt x="437053" y="2200731"/>
                    <a:pt x="457200" y="2206487"/>
                  </a:cubicBezTo>
                  <a:cubicBezTo>
                    <a:pt x="483469" y="2213992"/>
                    <a:pt x="510209" y="2219739"/>
                    <a:pt x="536713" y="2226365"/>
                  </a:cubicBezTo>
                  <a:cubicBezTo>
                    <a:pt x="675861" y="2219739"/>
                    <a:pt x="815927" y="2223766"/>
                    <a:pt x="954157" y="2206487"/>
                  </a:cubicBezTo>
                  <a:cubicBezTo>
                    <a:pt x="1010621" y="2199429"/>
                    <a:pt x="1086391" y="2068201"/>
                    <a:pt x="1093304" y="2047461"/>
                  </a:cubicBezTo>
                  <a:lnTo>
                    <a:pt x="1133061" y="1928191"/>
                  </a:lnTo>
                  <a:cubicBezTo>
                    <a:pt x="1139687" y="1908313"/>
                    <a:pt x="1148830" y="1889103"/>
                    <a:pt x="1152939" y="1868557"/>
                  </a:cubicBezTo>
                  <a:cubicBezTo>
                    <a:pt x="1159565" y="1835426"/>
                    <a:pt x="1164623" y="1801943"/>
                    <a:pt x="1172818" y="1769165"/>
                  </a:cubicBezTo>
                  <a:cubicBezTo>
                    <a:pt x="1177900" y="1748837"/>
                    <a:pt x="1177880" y="1724346"/>
                    <a:pt x="1192696" y="1709530"/>
                  </a:cubicBezTo>
                  <a:cubicBezTo>
                    <a:pt x="1207512" y="1694714"/>
                    <a:pt x="1232453" y="1696278"/>
                    <a:pt x="1252331" y="1689652"/>
                  </a:cubicBezTo>
                  <a:cubicBezTo>
                    <a:pt x="1319762" y="1644698"/>
                    <a:pt x="1295072" y="1666789"/>
                    <a:pt x="1331844" y="1630017"/>
                  </a:cubicBezTo>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6" name="Forma libre 35">
              <a:extLst>
                <a:ext uri="{FF2B5EF4-FFF2-40B4-BE49-F238E27FC236}">
                  <a16:creationId xmlns:a16="http://schemas.microsoft.com/office/drawing/2014/main" id="{B27EAC27-1517-8AEA-E6D7-546111A9851B}"/>
                </a:ext>
              </a:extLst>
            </p:cNvPr>
            <p:cNvSpPr/>
            <p:nvPr/>
          </p:nvSpPr>
          <p:spPr>
            <a:xfrm>
              <a:off x="834887" y="1749141"/>
              <a:ext cx="1252330" cy="1272355"/>
            </a:xfrm>
            <a:custGeom>
              <a:avLst/>
              <a:gdLst>
                <a:gd name="csX0" fmla="*/ 596348 w 1252330"/>
                <a:gd name="csY0" fmla="*/ 146 h 1272355"/>
                <a:gd name="csX1" fmla="*/ 417443 w 1252330"/>
                <a:gd name="csY1" fmla="*/ 99537 h 1272355"/>
                <a:gd name="csX2" fmla="*/ 377687 w 1252330"/>
                <a:gd name="csY2" fmla="*/ 159172 h 1272355"/>
                <a:gd name="csX3" fmla="*/ 318052 w 1252330"/>
                <a:gd name="csY3" fmla="*/ 238685 h 1272355"/>
                <a:gd name="csX4" fmla="*/ 278296 w 1252330"/>
                <a:gd name="csY4" fmla="*/ 298320 h 1272355"/>
                <a:gd name="csX5" fmla="*/ 218661 w 1252330"/>
                <a:gd name="csY5" fmla="*/ 357955 h 1272355"/>
                <a:gd name="csX6" fmla="*/ 178904 w 1252330"/>
                <a:gd name="csY6" fmla="*/ 417589 h 1272355"/>
                <a:gd name="csX7" fmla="*/ 119270 w 1252330"/>
                <a:gd name="csY7" fmla="*/ 477224 h 1272355"/>
                <a:gd name="csX8" fmla="*/ 39756 w 1252330"/>
                <a:gd name="csY8" fmla="*/ 616372 h 1272355"/>
                <a:gd name="csX9" fmla="*/ 0 w 1252330"/>
                <a:gd name="csY9" fmla="*/ 676007 h 1272355"/>
                <a:gd name="csX10" fmla="*/ 19878 w 1252330"/>
                <a:gd name="csY10" fmla="*/ 994059 h 1272355"/>
                <a:gd name="csX11" fmla="*/ 119270 w 1252330"/>
                <a:gd name="csY11" fmla="*/ 1113329 h 1272355"/>
                <a:gd name="csX12" fmla="*/ 238539 w 1252330"/>
                <a:gd name="csY12" fmla="*/ 1192842 h 1272355"/>
                <a:gd name="csX13" fmla="*/ 377687 w 1252330"/>
                <a:gd name="csY13" fmla="*/ 1252476 h 1272355"/>
                <a:gd name="csX14" fmla="*/ 576470 w 1252330"/>
                <a:gd name="csY14" fmla="*/ 1272355 h 1272355"/>
                <a:gd name="csX15" fmla="*/ 795130 w 1252330"/>
                <a:gd name="csY15" fmla="*/ 1252476 h 1272355"/>
                <a:gd name="csX16" fmla="*/ 854765 w 1252330"/>
                <a:gd name="csY16" fmla="*/ 1232598 h 1272355"/>
                <a:gd name="csX17" fmla="*/ 914400 w 1252330"/>
                <a:gd name="csY17" fmla="*/ 1172963 h 1272355"/>
                <a:gd name="csX18" fmla="*/ 974035 w 1252330"/>
                <a:gd name="csY18" fmla="*/ 1133207 h 1272355"/>
                <a:gd name="csX19" fmla="*/ 1013791 w 1252330"/>
                <a:gd name="csY19" fmla="*/ 1073572 h 1272355"/>
                <a:gd name="csX20" fmla="*/ 1133061 w 1252330"/>
                <a:gd name="csY20" fmla="*/ 974181 h 1272355"/>
                <a:gd name="csX21" fmla="*/ 1192696 w 1252330"/>
                <a:gd name="csY21" fmla="*/ 854911 h 1272355"/>
                <a:gd name="csX22" fmla="*/ 1252330 w 1252330"/>
                <a:gd name="csY22" fmla="*/ 735642 h 1272355"/>
                <a:gd name="csX23" fmla="*/ 1232452 w 1252330"/>
                <a:gd name="csY23" fmla="*/ 437468 h 1272355"/>
                <a:gd name="csX24" fmla="*/ 1192696 w 1252330"/>
                <a:gd name="csY24" fmla="*/ 278442 h 1272355"/>
                <a:gd name="csX25" fmla="*/ 1172817 w 1252330"/>
                <a:gd name="csY25" fmla="*/ 218807 h 1272355"/>
                <a:gd name="csX26" fmla="*/ 934278 w 1252330"/>
                <a:gd name="csY26" fmla="*/ 99537 h 1272355"/>
                <a:gd name="csX27" fmla="*/ 775252 w 1252330"/>
                <a:gd name="csY27" fmla="*/ 79659 h 1272355"/>
                <a:gd name="csX28" fmla="*/ 596348 w 1252330"/>
                <a:gd name="csY28" fmla="*/ 146 h 12723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1252330" h="1272355">
                  <a:moveTo>
                    <a:pt x="596348" y="146"/>
                  </a:moveTo>
                  <a:cubicBezTo>
                    <a:pt x="536713" y="3459"/>
                    <a:pt x="472615" y="59412"/>
                    <a:pt x="417443" y="99537"/>
                  </a:cubicBezTo>
                  <a:cubicBezTo>
                    <a:pt x="398122" y="113589"/>
                    <a:pt x="391573" y="139731"/>
                    <a:pt x="377687" y="159172"/>
                  </a:cubicBezTo>
                  <a:cubicBezTo>
                    <a:pt x="358430" y="186131"/>
                    <a:pt x="337309" y="211726"/>
                    <a:pt x="318052" y="238685"/>
                  </a:cubicBezTo>
                  <a:cubicBezTo>
                    <a:pt x="304166" y="258126"/>
                    <a:pt x="293590" y="279967"/>
                    <a:pt x="278296" y="298320"/>
                  </a:cubicBezTo>
                  <a:cubicBezTo>
                    <a:pt x="260299" y="319916"/>
                    <a:pt x="236658" y="336359"/>
                    <a:pt x="218661" y="357955"/>
                  </a:cubicBezTo>
                  <a:cubicBezTo>
                    <a:pt x="203367" y="376308"/>
                    <a:pt x="194198" y="399236"/>
                    <a:pt x="178904" y="417589"/>
                  </a:cubicBezTo>
                  <a:cubicBezTo>
                    <a:pt x="160907" y="439185"/>
                    <a:pt x="137267" y="455628"/>
                    <a:pt x="119270" y="477224"/>
                  </a:cubicBezTo>
                  <a:cubicBezTo>
                    <a:pt x="75242" y="530058"/>
                    <a:pt x="75107" y="554508"/>
                    <a:pt x="39756" y="616372"/>
                  </a:cubicBezTo>
                  <a:cubicBezTo>
                    <a:pt x="27903" y="637115"/>
                    <a:pt x="13252" y="656129"/>
                    <a:pt x="0" y="676007"/>
                  </a:cubicBezTo>
                  <a:cubicBezTo>
                    <a:pt x="6626" y="782024"/>
                    <a:pt x="3311" y="889135"/>
                    <a:pt x="19878" y="994059"/>
                  </a:cubicBezTo>
                  <a:cubicBezTo>
                    <a:pt x="24472" y="1023155"/>
                    <a:pt x="102467" y="1100260"/>
                    <a:pt x="119270" y="1113329"/>
                  </a:cubicBezTo>
                  <a:cubicBezTo>
                    <a:pt x="156986" y="1142664"/>
                    <a:pt x="198783" y="1166338"/>
                    <a:pt x="238539" y="1192842"/>
                  </a:cubicBezTo>
                  <a:cubicBezTo>
                    <a:pt x="302537" y="1235507"/>
                    <a:pt x="296002" y="1240807"/>
                    <a:pt x="377687" y="1252476"/>
                  </a:cubicBezTo>
                  <a:cubicBezTo>
                    <a:pt x="443609" y="1261894"/>
                    <a:pt x="510209" y="1265729"/>
                    <a:pt x="576470" y="1272355"/>
                  </a:cubicBezTo>
                  <a:cubicBezTo>
                    <a:pt x="649357" y="1265729"/>
                    <a:pt x="722678" y="1262826"/>
                    <a:pt x="795130" y="1252476"/>
                  </a:cubicBezTo>
                  <a:cubicBezTo>
                    <a:pt x="815873" y="1249513"/>
                    <a:pt x="837331" y="1244221"/>
                    <a:pt x="854765" y="1232598"/>
                  </a:cubicBezTo>
                  <a:cubicBezTo>
                    <a:pt x="878156" y="1217004"/>
                    <a:pt x="892804" y="1190960"/>
                    <a:pt x="914400" y="1172963"/>
                  </a:cubicBezTo>
                  <a:cubicBezTo>
                    <a:pt x="932753" y="1157669"/>
                    <a:pt x="954157" y="1146459"/>
                    <a:pt x="974035" y="1133207"/>
                  </a:cubicBezTo>
                  <a:cubicBezTo>
                    <a:pt x="987287" y="1113329"/>
                    <a:pt x="996898" y="1090465"/>
                    <a:pt x="1013791" y="1073572"/>
                  </a:cubicBezTo>
                  <a:cubicBezTo>
                    <a:pt x="1170156" y="917207"/>
                    <a:pt x="970234" y="1169575"/>
                    <a:pt x="1133061" y="974181"/>
                  </a:cubicBezTo>
                  <a:cubicBezTo>
                    <a:pt x="1204267" y="888733"/>
                    <a:pt x="1147872" y="944559"/>
                    <a:pt x="1192696" y="854911"/>
                  </a:cubicBezTo>
                  <a:cubicBezTo>
                    <a:pt x="1269763" y="700778"/>
                    <a:pt x="1202367" y="885530"/>
                    <a:pt x="1252330" y="735642"/>
                  </a:cubicBezTo>
                  <a:cubicBezTo>
                    <a:pt x="1245704" y="636251"/>
                    <a:pt x="1245336" y="536243"/>
                    <a:pt x="1232452" y="437468"/>
                  </a:cubicBezTo>
                  <a:cubicBezTo>
                    <a:pt x="1225385" y="383287"/>
                    <a:pt x="1209975" y="330278"/>
                    <a:pt x="1192696" y="278442"/>
                  </a:cubicBezTo>
                  <a:cubicBezTo>
                    <a:pt x="1186070" y="258564"/>
                    <a:pt x="1187633" y="233623"/>
                    <a:pt x="1172817" y="218807"/>
                  </a:cubicBezTo>
                  <a:cubicBezTo>
                    <a:pt x="1122082" y="168072"/>
                    <a:pt x="1008186" y="108775"/>
                    <a:pt x="934278" y="99537"/>
                  </a:cubicBezTo>
                  <a:cubicBezTo>
                    <a:pt x="881269" y="92911"/>
                    <a:pt x="827758" y="89504"/>
                    <a:pt x="775252" y="79659"/>
                  </a:cubicBezTo>
                  <a:cubicBezTo>
                    <a:pt x="620068" y="50562"/>
                    <a:pt x="655983" y="-3167"/>
                    <a:pt x="596348" y="146"/>
                  </a:cubicBezTo>
                  <a:close/>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7" name="Forma libre 36">
              <a:extLst>
                <a:ext uri="{FF2B5EF4-FFF2-40B4-BE49-F238E27FC236}">
                  <a16:creationId xmlns:a16="http://schemas.microsoft.com/office/drawing/2014/main" id="{860FC2FF-981A-53CE-FEDA-0EC4E5187F2D}"/>
                </a:ext>
              </a:extLst>
            </p:cNvPr>
            <p:cNvSpPr/>
            <p:nvPr/>
          </p:nvSpPr>
          <p:spPr>
            <a:xfrm>
              <a:off x="3298754" y="178904"/>
              <a:ext cx="1034707" cy="3041449"/>
            </a:xfrm>
            <a:custGeom>
              <a:avLst/>
              <a:gdLst>
                <a:gd name="csX0" fmla="*/ 20916 w 1034707"/>
                <a:gd name="csY0" fmla="*/ 0 h 3041449"/>
                <a:gd name="csX1" fmla="*/ 40794 w 1034707"/>
                <a:gd name="csY1" fmla="*/ 516835 h 3041449"/>
                <a:gd name="csX2" fmla="*/ 80550 w 1034707"/>
                <a:gd name="csY2" fmla="*/ 596348 h 3041449"/>
                <a:gd name="csX3" fmla="*/ 140185 w 1034707"/>
                <a:gd name="csY3" fmla="*/ 675861 h 3041449"/>
                <a:gd name="csX4" fmla="*/ 179942 w 1034707"/>
                <a:gd name="csY4" fmla="*/ 735496 h 3041449"/>
                <a:gd name="csX5" fmla="*/ 259455 w 1034707"/>
                <a:gd name="csY5" fmla="*/ 815009 h 3041449"/>
                <a:gd name="csX6" fmla="*/ 319089 w 1034707"/>
                <a:gd name="csY6" fmla="*/ 934279 h 3041449"/>
                <a:gd name="csX7" fmla="*/ 358846 w 1034707"/>
                <a:gd name="csY7" fmla="*/ 993913 h 3041449"/>
                <a:gd name="csX8" fmla="*/ 418481 w 1034707"/>
                <a:gd name="csY8" fmla="*/ 1093305 h 3041449"/>
                <a:gd name="csX9" fmla="*/ 497994 w 1034707"/>
                <a:gd name="csY9" fmla="*/ 1232453 h 3041449"/>
                <a:gd name="csX10" fmla="*/ 557629 w 1034707"/>
                <a:gd name="csY10" fmla="*/ 1411357 h 3041449"/>
                <a:gd name="csX11" fmla="*/ 577507 w 1034707"/>
                <a:gd name="csY11" fmla="*/ 1470992 h 3041449"/>
                <a:gd name="csX12" fmla="*/ 597385 w 1034707"/>
                <a:gd name="csY12" fmla="*/ 1590261 h 3041449"/>
                <a:gd name="csX13" fmla="*/ 637142 w 1034707"/>
                <a:gd name="csY13" fmla="*/ 1729409 h 3041449"/>
                <a:gd name="csX14" fmla="*/ 657020 w 1034707"/>
                <a:gd name="csY14" fmla="*/ 1808922 h 3041449"/>
                <a:gd name="csX15" fmla="*/ 716655 w 1034707"/>
                <a:gd name="csY15" fmla="*/ 1928192 h 3041449"/>
                <a:gd name="csX16" fmla="*/ 756411 w 1034707"/>
                <a:gd name="csY16" fmla="*/ 2047461 h 3041449"/>
                <a:gd name="csX17" fmla="*/ 776289 w 1034707"/>
                <a:gd name="csY17" fmla="*/ 2107096 h 3041449"/>
                <a:gd name="csX18" fmla="*/ 796168 w 1034707"/>
                <a:gd name="csY18" fmla="*/ 2186609 h 3041449"/>
                <a:gd name="csX19" fmla="*/ 835924 w 1034707"/>
                <a:gd name="csY19" fmla="*/ 2266122 h 3041449"/>
                <a:gd name="csX20" fmla="*/ 855803 w 1034707"/>
                <a:gd name="csY20" fmla="*/ 2325757 h 3041449"/>
                <a:gd name="csX21" fmla="*/ 875681 w 1034707"/>
                <a:gd name="csY21" fmla="*/ 2882348 h 3041449"/>
                <a:gd name="csX22" fmla="*/ 955194 w 1034707"/>
                <a:gd name="csY22" fmla="*/ 2981739 h 3041449"/>
                <a:gd name="csX23" fmla="*/ 1034707 w 1034707"/>
                <a:gd name="csY23" fmla="*/ 3041374 h 30414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1034707" h="3041449">
                  <a:moveTo>
                    <a:pt x="20916" y="0"/>
                  </a:moveTo>
                  <a:cubicBezTo>
                    <a:pt x="-3609" y="245243"/>
                    <a:pt x="-16826" y="228735"/>
                    <a:pt x="40794" y="516835"/>
                  </a:cubicBezTo>
                  <a:cubicBezTo>
                    <a:pt x="46605" y="545892"/>
                    <a:pt x="64845" y="571220"/>
                    <a:pt x="80550" y="596348"/>
                  </a:cubicBezTo>
                  <a:cubicBezTo>
                    <a:pt x="98109" y="624443"/>
                    <a:pt x="120928" y="648902"/>
                    <a:pt x="140185" y="675861"/>
                  </a:cubicBezTo>
                  <a:cubicBezTo>
                    <a:pt x="154071" y="695302"/>
                    <a:pt x="164394" y="717357"/>
                    <a:pt x="179942" y="735496"/>
                  </a:cubicBezTo>
                  <a:cubicBezTo>
                    <a:pt x="204336" y="763955"/>
                    <a:pt x="235062" y="786550"/>
                    <a:pt x="259455" y="815009"/>
                  </a:cubicBezTo>
                  <a:cubicBezTo>
                    <a:pt x="327818" y="894766"/>
                    <a:pt x="276760" y="849622"/>
                    <a:pt x="319089" y="934279"/>
                  </a:cubicBezTo>
                  <a:cubicBezTo>
                    <a:pt x="329773" y="955647"/>
                    <a:pt x="346184" y="973654"/>
                    <a:pt x="358846" y="993913"/>
                  </a:cubicBezTo>
                  <a:cubicBezTo>
                    <a:pt x="379323" y="1026677"/>
                    <a:pt x="399717" y="1059530"/>
                    <a:pt x="418481" y="1093305"/>
                  </a:cubicBezTo>
                  <a:cubicBezTo>
                    <a:pt x="502547" y="1244626"/>
                    <a:pt x="414689" y="1107497"/>
                    <a:pt x="497994" y="1232453"/>
                  </a:cubicBezTo>
                  <a:lnTo>
                    <a:pt x="557629" y="1411357"/>
                  </a:lnTo>
                  <a:cubicBezTo>
                    <a:pt x="564255" y="1431235"/>
                    <a:pt x="574062" y="1450324"/>
                    <a:pt x="577507" y="1470992"/>
                  </a:cubicBezTo>
                  <a:cubicBezTo>
                    <a:pt x="584133" y="1510748"/>
                    <a:pt x="589481" y="1550739"/>
                    <a:pt x="597385" y="1590261"/>
                  </a:cubicBezTo>
                  <a:cubicBezTo>
                    <a:pt x="618101" y="1693843"/>
                    <a:pt x="611878" y="1640987"/>
                    <a:pt x="637142" y="1729409"/>
                  </a:cubicBezTo>
                  <a:cubicBezTo>
                    <a:pt x="644647" y="1755678"/>
                    <a:pt x="646874" y="1783556"/>
                    <a:pt x="657020" y="1808922"/>
                  </a:cubicBezTo>
                  <a:cubicBezTo>
                    <a:pt x="673528" y="1850192"/>
                    <a:pt x="699559" y="1887162"/>
                    <a:pt x="716655" y="1928192"/>
                  </a:cubicBezTo>
                  <a:cubicBezTo>
                    <a:pt x="732773" y="1966875"/>
                    <a:pt x="743159" y="2007705"/>
                    <a:pt x="756411" y="2047461"/>
                  </a:cubicBezTo>
                  <a:cubicBezTo>
                    <a:pt x="763037" y="2067339"/>
                    <a:pt x="771207" y="2086768"/>
                    <a:pt x="776289" y="2107096"/>
                  </a:cubicBezTo>
                  <a:cubicBezTo>
                    <a:pt x="782915" y="2133600"/>
                    <a:pt x="786575" y="2161028"/>
                    <a:pt x="796168" y="2186609"/>
                  </a:cubicBezTo>
                  <a:cubicBezTo>
                    <a:pt x="806573" y="2214355"/>
                    <a:pt x="824251" y="2238885"/>
                    <a:pt x="835924" y="2266122"/>
                  </a:cubicBezTo>
                  <a:cubicBezTo>
                    <a:pt x="844178" y="2285381"/>
                    <a:pt x="849177" y="2305879"/>
                    <a:pt x="855803" y="2325757"/>
                  </a:cubicBezTo>
                  <a:cubicBezTo>
                    <a:pt x="862429" y="2511287"/>
                    <a:pt x="863729" y="2697085"/>
                    <a:pt x="875681" y="2882348"/>
                  </a:cubicBezTo>
                  <a:cubicBezTo>
                    <a:pt x="880502" y="2957071"/>
                    <a:pt x="903906" y="2938999"/>
                    <a:pt x="955194" y="2981739"/>
                  </a:cubicBezTo>
                  <a:cubicBezTo>
                    <a:pt x="1032379" y="3046059"/>
                    <a:pt x="983685" y="3041374"/>
                    <a:pt x="1034707" y="3041374"/>
                  </a:cubicBezTo>
                </a:path>
              </a:pathLst>
            </a:custGeom>
            <a:noFill/>
            <a:ln w="476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sp>
          <p:nvSpPr>
            <p:cNvPr id="38" name="Forma libre 37">
              <a:extLst>
                <a:ext uri="{FF2B5EF4-FFF2-40B4-BE49-F238E27FC236}">
                  <a16:creationId xmlns:a16="http://schemas.microsoft.com/office/drawing/2014/main" id="{FE7081DC-DA49-0490-5313-BC040951DFB5}"/>
                </a:ext>
              </a:extLst>
            </p:cNvPr>
            <p:cNvSpPr/>
            <p:nvPr/>
          </p:nvSpPr>
          <p:spPr>
            <a:xfrm>
              <a:off x="7553155" y="872457"/>
              <a:ext cx="4353923" cy="2573371"/>
            </a:xfrm>
            <a:custGeom>
              <a:avLst/>
              <a:gdLst>
                <a:gd name="csX0" fmla="*/ 0 w 5585791"/>
                <a:gd name="csY0" fmla="*/ 2546604 h 2573371"/>
                <a:gd name="csX1" fmla="*/ 1093304 w 5585791"/>
                <a:gd name="csY1" fmla="*/ 2546604 h 2573371"/>
                <a:gd name="csX2" fmla="*/ 1669774 w 5585791"/>
                <a:gd name="csY2" fmla="*/ 2447213 h 2573371"/>
                <a:gd name="csX3" fmla="*/ 2385391 w 5585791"/>
                <a:gd name="csY3" fmla="*/ 2208673 h 2573371"/>
                <a:gd name="csX4" fmla="*/ 2802835 w 5585791"/>
                <a:gd name="csY4" fmla="*/ 2029769 h 2573371"/>
                <a:gd name="csX5" fmla="*/ 2902226 w 5585791"/>
                <a:gd name="csY5" fmla="*/ 1990013 h 2573371"/>
                <a:gd name="csX6" fmla="*/ 3061252 w 5585791"/>
                <a:gd name="csY6" fmla="*/ 1950256 h 2573371"/>
                <a:gd name="csX7" fmla="*/ 3200400 w 5585791"/>
                <a:gd name="csY7" fmla="*/ 1910500 h 2573371"/>
                <a:gd name="csX8" fmla="*/ 3260035 w 5585791"/>
                <a:gd name="csY8" fmla="*/ 1850865 h 2573371"/>
                <a:gd name="csX9" fmla="*/ 3279913 w 5585791"/>
                <a:gd name="csY9" fmla="*/ 1771352 h 2573371"/>
                <a:gd name="csX10" fmla="*/ 3299791 w 5585791"/>
                <a:gd name="csY10" fmla="*/ 1015978 h 2573371"/>
                <a:gd name="csX11" fmla="*/ 3339548 w 5585791"/>
                <a:gd name="csY11" fmla="*/ 956343 h 2573371"/>
                <a:gd name="csX12" fmla="*/ 3419061 w 5585791"/>
                <a:gd name="csY12" fmla="*/ 856952 h 2573371"/>
                <a:gd name="csX13" fmla="*/ 3538330 w 5585791"/>
                <a:gd name="csY13" fmla="*/ 737682 h 2573371"/>
                <a:gd name="csX14" fmla="*/ 3637722 w 5585791"/>
                <a:gd name="csY14" fmla="*/ 618413 h 2573371"/>
                <a:gd name="csX15" fmla="*/ 3856383 w 5585791"/>
                <a:gd name="csY15" fmla="*/ 439508 h 2573371"/>
                <a:gd name="csX16" fmla="*/ 4154556 w 5585791"/>
                <a:gd name="csY16" fmla="*/ 240726 h 2573371"/>
                <a:gd name="csX17" fmla="*/ 4333461 w 5585791"/>
                <a:gd name="csY17" fmla="*/ 161213 h 2573371"/>
                <a:gd name="csX18" fmla="*/ 4393096 w 5585791"/>
                <a:gd name="csY18" fmla="*/ 121456 h 2573371"/>
                <a:gd name="csX19" fmla="*/ 4512365 w 5585791"/>
                <a:gd name="csY19" fmla="*/ 81700 h 2573371"/>
                <a:gd name="csX20" fmla="*/ 4631635 w 5585791"/>
                <a:gd name="csY20" fmla="*/ 61821 h 2573371"/>
                <a:gd name="csX21" fmla="*/ 4790661 w 5585791"/>
                <a:gd name="csY21" fmla="*/ 41943 h 2573371"/>
                <a:gd name="csX22" fmla="*/ 5068956 w 5585791"/>
                <a:gd name="csY22" fmla="*/ 2186 h 2573371"/>
                <a:gd name="csX23" fmla="*/ 5585791 w 5585791"/>
                <a:gd name="csY23" fmla="*/ 2186 h 25733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5585791" h="2573371">
                  <a:moveTo>
                    <a:pt x="0" y="2546604"/>
                  </a:moveTo>
                  <a:cubicBezTo>
                    <a:pt x="476812" y="2580661"/>
                    <a:pt x="397295" y="2583890"/>
                    <a:pt x="1093304" y="2546604"/>
                  </a:cubicBezTo>
                  <a:cubicBezTo>
                    <a:pt x="1230615" y="2539248"/>
                    <a:pt x="1534608" y="2485337"/>
                    <a:pt x="1669774" y="2447213"/>
                  </a:cubicBezTo>
                  <a:cubicBezTo>
                    <a:pt x="1694058" y="2440364"/>
                    <a:pt x="2246984" y="2269226"/>
                    <a:pt x="2385391" y="2208673"/>
                  </a:cubicBezTo>
                  <a:cubicBezTo>
                    <a:pt x="2736080" y="2055247"/>
                    <a:pt x="2596017" y="2112496"/>
                    <a:pt x="2802835" y="2029769"/>
                  </a:cubicBezTo>
                  <a:cubicBezTo>
                    <a:pt x="2835965" y="2016517"/>
                    <a:pt x="2867609" y="1998667"/>
                    <a:pt x="2902226" y="1990013"/>
                  </a:cubicBezTo>
                  <a:cubicBezTo>
                    <a:pt x="2955235" y="1976761"/>
                    <a:pt x="3009416" y="1967534"/>
                    <a:pt x="3061252" y="1950256"/>
                  </a:cubicBezTo>
                  <a:cubicBezTo>
                    <a:pt x="3146805" y="1921739"/>
                    <a:pt x="3100559" y="1935460"/>
                    <a:pt x="3200400" y="1910500"/>
                  </a:cubicBezTo>
                  <a:cubicBezTo>
                    <a:pt x="3220278" y="1890622"/>
                    <a:pt x="3246087" y="1875273"/>
                    <a:pt x="3260035" y="1850865"/>
                  </a:cubicBezTo>
                  <a:cubicBezTo>
                    <a:pt x="3273590" y="1827145"/>
                    <a:pt x="3278614" y="1798641"/>
                    <a:pt x="3279913" y="1771352"/>
                  </a:cubicBezTo>
                  <a:cubicBezTo>
                    <a:pt x="3291893" y="1519759"/>
                    <a:pt x="3281410" y="1267185"/>
                    <a:pt x="3299791" y="1015978"/>
                  </a:cubicBezTo>
                  <a:cubicBezTo>
                    <a:pt x="3301534" y="992151"/>
                    <a:pt x="3325213" y="975456"/>
                    <a:pt x="3339548" y="956343"/>
                  </a:cubicBezTo>
                  <a:cubicBezTo>
                    <a:pt x="3365005" y="922401"/>
                    <a:pt x="3390521" y="888346"/>
                    <a:pt x="3419061" y="856952"/>
                  </a:cubicBezTo>
                  <a:cubicBezTo>
                    <a:pt x="3456881" y="815349"/>
                    <a:pt x="3500338" y="779128"/>
                    <a:pt x="3538330" y="737682"/>
                  </a:cubicBezTo>
                  <a:cubicBezTo>
                    <a:pt x="3573300" y="699533"/>
                    <a:pt x="3602910" y="656706"/>
                    <a:pt x="3637722" y="618413"/>
                  </a:cubicBezTo>
                  <a:cubicBezTo>
                    <a:pt x="3760407" y="483460"/>
                    <a:pt x="3708829" y="546820"/>
                    <a:pt x="3856383" y="439508"/>
                  </a:cubicBezTo>
                  <a:cubicBezTo>
                    <a:pt x="3972705" y="354910"/>
                    <a:pt x="3998452" y="303168"/>
                    <a:pt x="4154556" y="240726"/>
                  </a:cubicBezTo>
                  <a:cubicBezTo>
                    <a:pt x="4225548" y="212329"/>
                    <a:pt x="4268465" y="198353"/>
                    <a:pt x="4333461" y="161213"/>
                  </a:cubicBezTo>
                  <a:cubicBezTo>
                    <a:pt x="4354204" y="149360"/>
                    <a:pt x="4371264" y="131159"/>
                    <a:pt x="4393096" y="121456"/>
                  </a:cubicBezTo>
                  <a:cubicBezTo>
                    <a:pt x="4431391" y="104436"/>
                    <a:pt x="4471028" y="88590"/>
                    <a:pt x="4512365" y="81700"/>
                  </a:cubicBezTo>
                  <a:cubicBezTo>
                    <a:pt x="4552122" y="75074"/>
                    <a:pt x="4591735" y="67521"/>
                    <a:pt x="4631635" y="61821"/>
                  </a:cubicBezTo>
                  <a:cubicBezTo>
                    <a:pt x="4684519" y="54266"/>
                    <a:pt x="4737861" y="50066"/>
                    <a:pt x="4790661" y="41943"/>
                  </a:cubicBezTo>
                  <a:cubicBezTo>
                    <a:pt x="4928347" y="20761"/>
                    <a:pt x="4892953" y="7215"/>
                    <a:pt x="5068956" y="2186"/>
                  </a:cubicBezTo>
                  <a:cubicBezTo>
                    <a:pt x="5241164" y="-2734"/>
                    <a:pt x="5413513" y="2186"/>
                    <a:pt x="5585791" y="2186"/>
                  </a:cubicBezTo>
                </a:path>
              </a:pathLst>
            </a:custGeom>
            <a:noFill/>
            <a:ln w="635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400"/>
            </a:p>
          </p:txBody>
        </p:sp>
        <p:grpSp>
          <p:nvGrpSpPr>
            <p:cNvPr id="39" name="Grupo 38">
              <a:extLst>
                <a:ext uri="{FF2B5EF4-FFF2-40B4-BE49-F238E27FC236}">
                  <a16:creationId xmlns:a16="http://schemas.microsoft.com/office/drawing/2014/main" id="{08786DAD-5844-5026-4CFF-C4389DEB3F2B}"/>
                </a:ext>
              </a:extLst>
            </p:cNvPr>
            <p:cNvGrpSpPr/>
            <p:nvPr/>
          </p:nvGrpSpPr>
          <p:grpSpPr>
            <a:xfrm>
              <a:off x="6685724" y="2839833"/>
              <a:ext cx="2158470" cy="1178334"/>
              <a:chOff x="6310138" y="4287739"/>
              <a:chExt cx="2158470" cy="1178334"/>
            </a:xfrm>
          </p:grpSpPr>
          <p:pic>
            <p:nvPicPr>
              <p:cNvPr id="49" name="Imagen 48">
                <a:extLst>
                  <a:ext uri="{FF2B5EF4-FFF2-40B4-BE49-F238E27FC236}">
                    <a16:creationId xmlns:a16="http://schemas.microsoft.com/office/drawing/2014/main" id="{49198E60-71A0-1D68-EB8B-D712E766FE8E}"/>
                  </a:ext>
                </a:extLst>
              </p:cNvPr>
              <p:cNvPicPr>
                <a:picLocks noChangeAspect="1"/>
              </p:cNvPicPr>
              <p:nvPr/>
            </p:nvPicPr>
            <p:blipFill>
              <a:blip r:embed="rId4"/>
              <a:stretch>
                <a:fillRect/>
              </a:stretch>
            </p:blipFill>
            <p:spPr>
              <a:xfrm>
                <a:off x="7107328" y="4649305"/>
                <a:ext cx="1361280" cy="816768"/>
              </a:xfrm>
              <a:prstGeom prst="rect">
                <a:avLst/>
              </a:prstGeom>
            </p:spPr>
          </p:pic>
          <p:pic>
            <p:nvPicPr>
              <p:cNvPr id="50" name="Imagen 49">
                <a:extLst>
                  <a:ext uri="{FF2B5EF4-FFF2-40B4-BE49-F238E27FC236}">
                    <a16:creationId xmlns:a16="http://schemas.microsoft.com/office/drawing/2014/main" id="{16F1AD6E-2E1E-46C1-45A4-3FF0B53E6B6C}"/>
                  </a:ext>
                </a:extLst>
              </p:cNvPr>
              <p:cNvPicPr>
                <a:picLocks noChangeAspect="1"/>
              </p:cNvPicPr>
              <p:nvPr/>
            </p:nvPicPr>
            <p:blipFill>
              <a:blip r:embed="rId5"/>
              <a:stretch>
                <a:fillRect/>
              </a:stretch>
            </p:blipFill>
            <p:spPr>
              <a:xfrm>
                <a:off x="6631342" y="4439876"/>
                <a:ext cx="1361280" cy="816768"/>
              </a:xfrm>
              <a:prstGeom prst="rect">
                <a:avLst/>
              </a:prstGeom>
            </p:spPr>
          </p:pic>
          <p:pic>
            <p:nvPicPr>
              <p:cNvPr id="51" name="Imagen 50">
                <a:extLst>
                  <a:ext uri="{FF2B5EF4-FFF2-40B4-BE49-F238E27FC236}">
                    <a16:creationId xmlns:a16="http://schemas.microsoft.com/office/drawing/2014/main" id="{5E9C07CA-DD88-4F8B-9244-A4401B6199BA}"/>
                  </a:ext>
                </a:extLst>
              </p:cNvPr>
              <p:cNvPicPr>
                <a:picLocks noChangeAspect="1"/>
              </p:cNvPicPr>
              <p:nvPr/>
            </p:nvPicPr>
            <p:blipFill>
              <a:blip r:embed="rId3"/>
              <a:stretch>
                <a:fillRect/>
              </a:stretch>
            </p:blipFill>
            <p:spPr>
              <a:xfrm>
                <a:off x="6310138" y="4287739"/>
                <a:ext cx="1273175" cy="763905"/>
              </a:xfrm>
              <a:prstGeom prst="rect">
                <a:avLst/>
              </a:prstGeom>
            </p:spPr>
          </p:pic>
        </p:grpSp>
        <p:pic>
          <p:nvPicPr>
            <p:cNvPr id="40" name="Imagen 39">
              <a:extLst>
                <a:ext uri="{FF2B5EF4-FFF2-40B4-BE49-F238E27FC236}">
                  <a16:creationId xmlns:a16="http://schemas.microsoft.com/office/drawing/2014/main" id="{F3C8209E-53EB-81D6-1EEE-ADA539931A49}"/>
                </a:ext>
              </a:extLst>
            </p:cNvPr>
            <p:cNvPicPr>
              <a:picLocks noChangeAspect="1"/>
            </p:cNvPicPr>
            <p:nvPr/>
          </p:nvPicPr>
          <p:blipFill>
            <a:blip r:embed="rId7"/>
            <a:stretch>
              <a:fillRect/>
            </a:stretch>
          </p:blipFill>
          <p:spPr>
            <a:xfrm>
              <a:off x="6326288" y="4958002"/>
              <a:ext cx="1361280" cy="816768"/>
            </a:xfrm>
            <a:prstGeom prst="rect">
              <a:avLst/>
            </a:prstGeom>
          </p:spPr>
        </p:pic>
        <p:pic>
          <p:nvPicPr>
            <p:cNvPr id="41" name="Imagen 40">
              <a:extLst>
                <a:ext uri="{FF2B5EF4-FFF2-40B4-BE49-F238E27FC236}">
                  <a16:creationId xmlns:a16="http://schemas.microsoft.com/office/drawing/2014/main" id="{5FFAA2E7-BCC9-D392-EE8D-7D8959A847DB}"/>
                </a:ext>
              </a:extLst>
            </p:cNvPr>
            <p:cNvPicPr>
              <a:picLocks noChangeAspect="1"/>
            </p:cNvPicPr>
            <p:nvPr/>
          </p:nvPicPr>
          <p:blipFill>
            <a:blip r:embed="rId10"/>
            <a:stretch>
              <a:fillRect/>
            </a:stretch>
          </p:blipFill>
          <p:spPr>
            <a:xfrm flipH="1">
              <a:off x="6003603" y="2405064"/>
              <a:ext cx="1471728" cy="1908726"/>
            </a:xfrm>
            <a:prstGeom prst="rect">
              <a:avLst/>
            </a:prstGeom>
          </p:spPr>
        </p:pic>
        <p:pic>
          <p:nvPicPr>
            <p:cNvPr id="42" name="Imagen 41">
              <a:extLst>
                <a:ext uri="{FF2B5EF4-FFF2-40B4-BE49-F238E27FC236}">
                  <a16:creationId xmlns:a16="http://schemas.microsoft.com/office/drawing/2014/main" id="{466F5E53-2304-6A0A-B2C2-F1D7A312AC33}"/>
                </a:ext>
              </a:extLst>
            </p:cNvPr>
            <p:cNvPicPr>
              <a:picLocks noChangeAspect="1"/>
            </p:cNvPicPr>
            <p:nvPr/>
          </p:nvPicPr>
          <p:blipFill>
            <a:blip r:embed="rId11"/>
            <a:stretch>
              <a:fillRect/>
            </a:stretch>
          </p:blipFill>
          <p:spPr>
            <a:xfrm>
              <a:off x="2338716" y="1457372"/>
              <a:ext cx="1246656" cy="1855891"/>
            </a:xfrm>
            <a:prstGeom prst="rect">
              <a:avLst/>
            </a:prstGeom>
          </p:spPr>
        </p:pic>
        <p:pic>
          <p:nvPicPr>
            <p:cNvPr id="43" name="Imagen 42">
              <a:extLst>
                <a:ext uri="{FF2B5EF4-FFF2-40B4-BE49-F238E27FC236}">
                  <a16:creationId xmlns:a16="http://schemas.microsoft.com/office/drawing/2014/main" id="{2864A38B-5DAA-EA55-B13A-68A9E5C8C662}"/>
                </a:ext>
              </a:extLst>
            </p:cNvPr>
            <p:cNvPicPr>
              <a:picLocks noChangeAspect="1"/>
            </p:cNvPicPr>
            <p:nvPr/>
          </p:nvPicPr>
          <p:blipFill>
            <a:blip r:embed="rId12"/>
            <a:stretch>
              <a:fillRect/>
            </a:stretch>
          </p:blipFill>
          <p:spPr>
            <a:xfrm flipH="1">
              <a:off x="5044049" y="4688003"/>
              <a:ext cx="1615154" cy="1655924"/>
            </a:xfrm>
            <a:prstGeom prst="rect">
              <a:avLst/>
            </a:prstGeom>
          </p:spPr>
        </p:pic>
        <p:pic>
          <p:nvPicPr>
            <p:cNvPr id="44" name="Imagen 43">
              <a:extLst>
                <a:ext uri="{FF2B5EF4-FFF2-40B4-BE49-F238E27FC236}">
                  <a16:creationId xmlns:a16="http://schemas.microsoft.com/office/drawing/2014/main" id="{B22E30E9-9F14-4358-6CC9-7A1BBEA24B61}"/>
                </a:ext>
              </a:extLst>
            </p:cNvPr>
            <p:cNvPicPr>
              <a:picLocks noChangeAspect="1"/>
            </p:cNvPicPr>
            <p:nvPr/>
          </p:nvPicPr>
          <p:blipFill>
            <a:blip r:embed="rId8"/>
            <a:stretch>
              <a:fillRect/>
            </a:stretch>
          </p:blipFill>
          <p:spPr>
            <a:xfrm>
              <a:off x="9049476" y="1113253"/>
              <a:ext cx="1361280" cy="816768"/>
            </a:xfrm>
            <a:prstGeom prst="rect">
              <a:avLst/>
            </a:prstGeom>
          </p:spPr>
        </p:pic>
        <p:sp>
          <p:nvSpPr>
            <p:cNvPr id="45" name="CuadroTexto 44">
              <a:extLst>
                <a:ext uri="{FF2B5EF4-FFF2-40B4-BE49-F238E27FC236}">
                  <a16:creationId xmlns:a16="http://schemas.microsoft.com/office/drawing/2014/main" id="{5E1E73C7-6B9A-D6D9-6423-0718E31E39C4}"/>
                </a:ext>
              </a:extLst>
            </p:cNvPr>
            <p:cNvSpPr txBox="1"/>
            <p:nvPr/>
          </p:nvSpPr>
          <p:spPr>
            <a:xfrm>
              <a:off x="8586622" y="3500247"/>
              <a:ext cx="2680932" cy="1105604"/>
            </a:xfrm>
            <a:prstGeom prst="rect">
              <a:avLst/>
            </a:prstGeom>
            <a:noFill/>
          </p:spPr>
          <p:txBody>
            <a:bodyPr wrap="square" rtlCol="0">
              <a:spAutoFit/>
            </a:bodyPr>
            <a:lstStyle/>
            <a:p>
              <a:r>
                <a:rPr lang="es-ES_tradnl" sz="400" dirty="0"/>
                <a:t>T: Bloquear puente Alfa a contar 121900</a:t>
              </a:r>
            </a:p>
            <a:p>
              <a:r>
                <a:rPr lang="es-ES_tradnl" sz="400" b="1" dirty="0"/>
                <a:t>P: Negar cruce de fuerzas enemiga hacia rivera este</a:t>
              </a:r>
            </a:p>
          </p:txBody>
        </p:sp>
        <p:sp>
          <p:nvSpPr>
            <p:cNvPr id="46" name="CuadroTexto 45">
              <a:extLst>
                <a:ext uri="{FF2B5EF4-FFF2-40B4-BE49-F238E27FC236}">
                  <a16:creationId xmlns:a16="http://schemas.microsoft.com/office/drawing/2014/main" id="{F61EBB03-C64D-9BBE-F42C-A660593CF64D}"/>
                </a:ext>
              </a:extLst>
            </p:cNvPr>
            <p:cNvSpPr txBox="1"/>
            <p:nvPr/>
          </p:nvSpPr>
          <p:spPr>
            <a:xfrm>
              <a:off x="587143" y="3690802"/>
              <a:ext cx="2404662" cy="1507643"/>
            </a:xfrm>
            <a:prstGeom prst="rect">
              <a:avLst/>
            </a:prstGeom>
            <a:noFill/>
          </p:spPr>
          <p:txBody>
            <a:bodyPr wrap="square" rtlCol="0">
              <a:spAutoFit/>
            </a:bodyPr>
            <a:lstStyle/>
            <a:p>
              <a:r>
                <a:rPr lang="es-ES_tradnl" sz="400" dirty="0"/>
                <a:t>T: Emboscar fuerzas enemigas al oeste de puente alfa a contar 121700</a:t>
              </a:r>
            </a:p>
            <a:p>
              <a:r>
                <a:rPr lang="es-ES_tradnl" sz="400" b="1" dirty="0"/>
                <a:t>P: Debilitar enemigo que intenten cruzar hacia rivera este </a:t>
              </a:r>
            </a:p>
          </p:txBody>
        </p:sp>
        <p:sp>
          <p:nvSpPr>
            <p:cNvPr id="47" name="CuadroTexto 46">
              <a:extLst>
                <a:ext uri="{FF2B5EF4-FFF2-40B4-BE49-F238E27FC236}">
                  <a16:creationId xmlns:a16="http://schemas.microsoft.com/office/drawing/2014/main" id="{0839C982-81AC-E143-A0BD-3458CDEBFCA5}"/>
                </a:ext>
              </a:extLst>
            </p:cNvPr>
            <p:cNvSpPr txBox="1"/>
            <p:nvPr/>
          </p:nvSpPr>
          <p:spPr>
            <a:xfrm>
              <a:off x="7553156" y="4958004"/>
              <a:ext cx="2404662" cy="1708661"/>
            </a:xfrm>
            <a:prstGeom prst="rect">
              <a:avLst/>
            </a:prstGeom>
            <a:noFill/>
          </p:spPr>
          <p:txBody>
            <a:bodyPr wrap="square" rtlCol="0">
              <a:spAutoFit/>
            </a:bodyPr>
            <a:lstStyle/>
            <a:p>
              <a:r>
                <a:rPr lang="es-ES_tradnl" sz="400" dirty="0"/>
                <a:t>T: Atacar por fuego fuerzas enemigas que crucen vía rio IVO puente alfa a contar 121900</a:t>
              </a:r>
            </a:p>
            <a:p>
              <a:r>
                <a:rPr lang="es-ES_tradnl" sz="400" b="1" dirty="0"/>
                <a:t>P: limitar cruce enemigo que no puedan ser contenidas por ME </a:t>
              </a:r>
            </a:p>
          </p:txBody>
        </p:sp>
        <p:sp>
          <p:nvSpPr>
            <p:cNvPr id="48" name="CuadroTexto 47">
              <a:extLst>
                <a:ext uri="{FF2B5EF4-FFF2-40B4-BE49-F238E27FC236}">
                  <a16:creationId xmlns:a16="http://schemas.microsoft.com/office/drawing/2014/main" id="{8C261293-E942-5696-0045-595009F0F36C}"/>
                </a:ext>
              </a:extLst>
            </p:cNvPr>
            <p:cNvSpPr txBox="1"/>
            <p:nvPr/>
          </p:nvSpPr>
          <p:spPr>
            <a:xfrm>
              <a:off x="10508683" y="1391530"/>
              <a:ext cx="1431037" cy="1708661"/>
            </a:xfrm>
            <a:prstGeom prst="rect">
              <a:avLst/>
            </a:prstGeom>
            <a:noFill/>
          </p:spPr>
          <p:txBody>
            <a:bodyPr wrap="square" rtlCol="0">
              <a:spAutoFit/>
            </a:bodyPr>
            <a:lstStyle/>
            <a:p>
              <a:r>
                <a:rPr lang="es-ES_tradnl" sz="400" dirty="0"/>
                <a:t>BPT ser empleado en apoyo a siguientes prioridades:</a:t>
              </a:r>
            </a:p>
            <a:p>
              <a:r>
                <a:rPr lang="es-ES_tradnl" sz="400" b="1" dirty="0"/>
                <a:t>ME </a:t>
              </a:r>
            </a:p>
            <a:p>
              <a:r>
                <a:rPr lang="es-ES_tradnl" sz="400" dirty="0"/>
                <a:t>SE2</a:t>
              </a:r>
            </a:p>
          </p:txBody>
        </p:sp>
      </p:grpSp>
    </p:spTree>
    <p:extLst>
      <p:ext uri="{BB962C8B-B14F-4D97-AF65-F5344CB8AC3E}">
        <p14:creationId xmlns:p14="http://schemas.microsoft.com/office/powerpoint/2010/main" val="22260197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587F7-7644-53EB-2A78-B81C6A8D9CC3}"/>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F93C9D1-3749-CE4D-EC0D-FDE68B1170A3}"/>
              </a:ext>
            </a:extLst>
          </p:cNvPr>
          <p:cNvSpPr>
            <a:spLocks noGrp="1"/>
          </p:cNvSpPr>
          <p:nvPr>
            <p:ph type="title"/>
          </p:nvPr>
        </p:nvSpPr>
        <p:spPr>
          <a:xfrm>
            <a:off x="638175" y="650874"/>
            <a:ext cx="10515600" cy="1325563"/>
          </a:xfrm>
        </p:spPr>
        <p:txBody>
          <a:bodyPr anchor="t">
            <a:normAutofit fontScale="90000"/>
          </a:bodyPr>
          <a:lstStyle/>
          <a:p>
            <a:r>
              <a:rPr lang="es-ES_tradnl" b="1" dirty="0"/>
              <a:t>UN MÉTODO PROPUESTO: </a:t>
            </a:r>
            <a:br>
              <a:rPr lang="es-ES_tradnl" b="1" dirty="0"/>
            </a:br>
            <a:br>
              <a:rPr lang="es-ES_tradnl" b="1" dirty="0"/>
            </a:br>
            <a:r>
              <a:rPr lang="es-ES_tradnl" b="1" dirty="0"/>
              <a:t>Situación</a:t>
            </a:r>
            <a:br>
              <a:rPr lang="es-ES_tradnl" b="1" dirty="0"/>
            </a:br>
            <a:br>
              <a:rPr lang="es-ES_tradnl" b="1" dirty="0"/>
            </a:br>
            <a:r>
              <a:rPr lang="es-ES_tradnl" b="1" dirty="0"/>
              <a:t>Misión</a:t>
            </a:r>
            <a:br>
              <a:rPr lang="es-ES_tradnl" b="1" dirty="0"/>
            </a:br>
            <a:br>
              <a:rPr lang="es-ES_tradnl" b="1" dirty="0"/>
            </a:br>
            <a:r>
              <a:rPr lang="es-ES_tradnl" b="1" dirty="0"/>
              <a:t>Ejecución</a:t>
            </a:r>
            <a:br>
              <a:rPr lang="es-ES_tradnl" b="1" dirty="0"/>
            </a:br>
            <a:br>
              <a:rPr lang="es-ES_tradnl" b="1" dirty="0"/>
            </a:br>
            <a:r>
              <a:rPr lang="es-ES_tradnl" b="1" dirty="0"/>
              <a:t>Logística</a:t>
            </a:r>
            <a:br>
              <a:rPr lang="es-ES_tradnl" b="1" dirty="0"/>
            </a:br>
            <a:br>
              <a:rPr lang="es-ES_tradnl" b="1" dirty="0"/>
            </a:br>
            <a:r>
              <a:rPr lang="es-ES_tradnl" b="1" dirty="0"/>
              <a:t>CS </a:t>
            </a:r>
            <a:endParaRPr lang="es-ES_tradnl" sz="2000" dirty="0">
              <a:latin typeface="+mn-lt"/>
              <a:ea typeface="+mn-ea"/>
              <a:cs typeface="+mn-cs"/>
            </a:endParaRPr>
          </a:p>
        </p:txBody>
      </p:sp>
      <p:cxnSp>
        <p:nvCxnSpPr>
          <p:cNvPr id="4" name="Conector recto de flecha 3">
            <a:extLst>
              <a:ext uri="{FF2B5EF4-FFF2-40B4-BE49-F238E27FC236}">
                <a16:creationId xmlns:a16="http://schemas.microsoft.com/office/drawing/2014/main" id="{F52E67F5-D736-0E74-C69A-6527CDAF5A0F}"/>
              </a:ext>
            </a:extLst>
          </p:cNvPr>
          <p:cNvCxnSpPr/>
          <p:nvPr/>
        </p:nvCxnSpPr>
        <p:spPr>
          <a:xfrm>
            <a:off x="2857500" y="2085975"/>
            <a:ext cx="4557713"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5" name="CuadroTexto 4">
            <a:extLst>
              <a:ext uri="{FF2B5EF4-FFF2-40B4-BE49-F238E27FC236}">
                <a16:creationId xmlns:a16="http://schemas.microsoft.com/office/drawing/2014/main" id="{DC020552-2E2A-D9FD-9555-BB30A5A95084}"/>
              </a:ext>
            </a:extLst>
          </p:cNvPr>
          <p:cNvSpPr txBox="1"/>
          <p:nvPr/>
        </p:nvSpPr>
        <p:spPr>
          <a:xfrm>
            <a:off x="7634287" y="873140"/>
            <a:ext cx="4557713" cy="1754326"/>
          </a:xfrm>
          <a:prstGeom prst="rect">
            <a:avLst/>
          </a:prstGeom>
          <a:noFill/>
        </p:spPr>
        <p:txBody>
          <a:bodyPr wrap="square" rtlCol="0">
            <a:spAutoFit/>
          </a:bodyPr>
          <a:lstStyle/>
          <a:p>
            <a:endParaRPr lang="es-ES_tradnl" dirty="0"/>
          </a:p>
          <a:p>
            <a:r>
              <a:rPr lang="es-ES_tradnl" dirty="0"/>
              <a:t>Misión dos niveles</a:t>
            </a:r>
          </a:p>
          <a:p>
            <a:r>
              <a:rPr lang="es-ES_tradnl" dirty="0"/>
              <a:t>OFUEDA + EMLCOA</a:t>
            </a:r>
          </a:p>
          <a:p>
            <a:r>
              <a:rPr lang="es-ES_tradnl" dirty="0"/>
              <a:t>AOPOA + Clima</a:t>
            </a:r>
          </a:p>
          <a:p>
            <a:r>
              <a:rPr lang="es-ES_tradnl" dirty="0"/>
              <a:t>Fuerzas amigas y apoyos </a:t>
            </a:r>
          </a:p>
          <a:p>
            <a:r>
              <a:rPr lang="es-ES_tradnl" dirty="0"/>
              <a:t>Consideraciones Civiles </a:t>
            </a:r>
          </a:p>
        </p:txBody>
      </p:sp>
      <p:cxnSp>
        <p:nvCxnSpPr>
          <p:cNvPr id="8" name="Conector recto de flecha 7">
            <a:extLst>
              <a:ext uri="{FF2B5EF4-FFF2-40B4-BE49-F238E27FC236}">
                <a16:creationId xmlns:a16="http://schemas.microsoft.com/office/drawing/2014/main" id="{ED9E8E0C-6DEF-B774-8EA0-E1348B87E306}"/>
              </a:ext>
            </a:extLst>
          </p:cNvPr>
          <p:cNvCxnSpPr>
            <a:cxnSpLocks/>
          </p:cNvCxnSpPr>
          <p:nvPr/>
        </p:nvCxnSpPr>
        <p:spPr>
          <a:xfrm>
            <a:off x="2209800" y="3181350"/>
            <a:ext cx="1833563"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9" name="CuadroTexto 8">
            <a:extLst>
              <a:ext uri="{FF2B5EF4-FFF2-40B4-BE49-F238E27FC236}">
                <a16:creationId xmlns:a16="http://schemas.microsoft.com/office/drawing/2014/main" id="{A0E3E76F-81DB-1F69-4268-2AA34803E475}"/>
              </a:ext>
            </a:extLst>
          </p:cNvPr>
          <p:cNvSpPr txBox="1"/>
          <p:nvPr/>
        </p:nvSpPr>
        <p:spPr>
          <a:xfrm>
            <a:off x="4043363" y="2955327"/>
            <a:ext cx="4557713" cy="369332"/>
          </a:xfrm>
          <a:prstGeom prst="rect">
            <a:avLst/>
          </a:prstGeom>
          <a:noFill/>
        </p:spPr>
        <p:txBody>
          <a:bodyPr wrap="square" rtlCol="0">
            <a:spAutoFit/>
          </a:bodyPr>
          <a:lstStyle/>
          <a:p>
            <a:r>
              <a:rPr lang="es-ES_tradnl" dirty="0"/>
              <a:t>¿Qué, cuando, donde, quien, para que?</a:t>
            </a:r>
          </a:p>
        </p:txBody>
      </p:sp>
      <p:sp>
        <p:nvSpPr>
          <p:cNvPr id="11" name="CuadroTexto 10">
            <a:extLst>
              <a:ext uri="{FF2B5EF4-FFF2-40B4-BE49-F238E27FC236}">
                <a16:creationId xmlns:a16="http://schemas.microsoft.com/office/drawing/2014/main" id="{B78BF053-353E-4318-691F-B6894DA9CF3E}"/>
              </a:ext>
            </a:extLst>
          </p:cNvPr>
          <p:cNvSpPr txBox="1"/>
          <p:nvPr/>
        </p:nvSpPr>
        <p:spPr>
          <a:xfrm>
            <a:off x="4593439" y="3980382"/>
            <a:ext cx="7604774" cy="646331"/>
          </a:xfrm>
          <a:prstGeom prst="rect">
            <a:avLst/>
          </a:prstGeom>
          <a:noFill/>
        </p:spPr>
        <p:txBody>
          <a:bodyPr wrap="none" rtlCol="0">
            <a:spAutoFit/>
          </a:bodyPr>
          <a:lstStyle/>
          <a:p>
            <a:r>
              <a:rPr lang="es-ES_tradnl" sz="1800" dirty="0">
                <a:latin typeface="+mn-lt"/>
                <a:ea typeface="+mn-ea"/>
                <a:cs typeface="+mn-cs"/>
              </a:rPr>
              <a:t>Intención </a:t>
            </a:r>
            <a:r>
              <a:rPr lang="es-ES_tradnl" dirty="0"/>
              <a:t>+ </a:t>
            </a:r>
            <a:r>
              <a:rPr lang="es-ES_tradnl" sz="1800" dirty="0">
                <a:latin typeface="+mn-lt"/>
                <a:ea typeface="+mn-ea"/>
                <a:cs typeface="+mn-cs"/>
              </a:rPr>
              <a:t>CONOPS+ SOM + FSP+TAREAS (todas la tareas con propósito)+</a:t>
            </a:r>
          </a:p>
          <a:p>
            <a:r>
              <a:rPr lang="es-ES_tradnl" dirty="0"/>
              <a:t>Medidas de control táctico (solo las necesarias)</a:t>
            </a:r>
          </a:p>
        </p:txBody>
      </p:sp>
      <p:cxnSp>
        <p:nvCxnSpPr>
          <p:cNvPr id="12" name="Conector recto de flecha 11">
            <a:extLst>
              <a:ext uri="{FF2B5EF4-FFF2-40B4-BE49-F238E27FC236}">
                <a16:creationId xmlns:a16="http://schemas.microsoft.com/office/drawing/2014/main" id="{6FEB1181-71E0-9D28-23F3-79C73DEFFB2B}"/>
              </a:ext>
            </a:extLst>
          </p:cNvPr>
          <p:cNvCxnSpPr>
            <a:cxnSpLocks/>
          </p:cNvCxnSpPr>
          <p:nvPr/>
        </p:nvCxnSpPr>
        <p:spPr>
          <a:xfrm>
            <a:off x="3126581" y="4303548"/>
            <a:ext cx="1385015"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36AD42FA-AE5D-CD52-4805-3B01CDA90C6C}"/>
              </a:ext>
            </a:extLst>
          </p:cNvPr>
          <p:cNvCxnSpPr>
            <a:cxnSpLocks/>
          </p:cNvCxnSpPr>
          <p:nvPr/>
        </p:nvCxnSpPr>
        <p:spPr>
          <a:xfrm>
            <a:off x="2857500" y="5327485"/>
            <a:ext cx="2000250"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16" name="CuadroTexto 15">
            <a:extLst>
              <a:ext uri="{FF2B5EF4-FFF2-40B4-BE49-F238E27FC236}">
                <a16:creationId xmlns:a16="http://schemas.microsoft.com/office/drawing/2014/main" id="{544BF602-4A7F-8EE0-B34C-83DC74D843E6}"/>
              </a:ext>
            </a:extLst>
          </p:cNvPr>
          <p:cNvSpPr txBox="1"/>
          <p:nvPr/>
        </p:nvSpPr>
        <p:spPr>
          <a:xfrm>
            <a:off x="4986072" y="4896598"/>
            <a:ext cx="6943991" cy="1077218"/>
          </a:xfrm>
          <a:prstGeom prst="rect">
            <a:avLst/>
          </a:prstGeom>
          <a:noFill/>
        </p:spPr>
        <p:txBody>
          <a:bodyPr wrap="square" rtlCol="0">
            <a:spAutoFit/>
          </a:bodyPr>
          <a:lstStyle/>
          <a:p>
            <a:r>
              <a:rPr lang="es-ES_tradnl" sz="1600" dirty="0"/>
              <a:t>5</a:t>
            </a:r>
            <a:r>
              <a:rPr lang="es-ES_tradnl" sz="1600" dirty="0">
                <a:latin typeface="+mn-lt"/>
                <a:ea typeface="+mn-ea"/>
                <a:cs typeface="+mn-cs"/>
              </a:rPr>
              <a:t>B: </a:t>
            </a:r>
            <a:r>
              <a:rPr lang="es-ES_tradnl" sz="1600" dirty="0" err="1">
                <a:latin typeface="+mn-lt"/>
                <a:ea typeface="+mn-ea"/>
                <a:cs typeface="+mn-cs"/>
              </a:rPr>
              <a:t>Bean</a:t>
            </a:r>
            <a:r>
              <a:rPr lang="es-ES_tradnl" sz="1600" dirty="0"/>
              <a:t>, </a:t>
            </a:r>
            <a:r>
              <a:rPr lang="es-ES_tradnl" sz="1600" dirty="0" err="1"/>
              <a:t>Bandage</a:t>
            </a:r>
            <a:r>
              <a:rPr lang="es-ES_tradnl" sz="1600" dirty="0"/>
              <a:t>, </a:t>
            </a:r>
            <a:r>
              <a:rPr lang="es-ES_tradnl" sz="1600" dirty="0" err="1"/>
              <a:t>Bullets</a:t>
            </a:r>
            <a:r>
              <a:rPr lang="es-ES_tradnl" sz="1600" dirty="0"/>
              <a:t> , </a:t>
            </a:r>
            <a:r>
              <a:rPr lang="es-ES_tradnl" sz="1600" dirty="0" err="1"/>
              <a:t>Bad</a:t>
            </a:r>
            <a:r>
              <a:rPr lang="es-ES_tradnl" sz="1600" dirty="0"/>
              <a:t> </a:t>
            </a:r>
            <a:r>
              <a:rPr lang="es-ES_tradnl" sz="1600" dirty="0" err="1"/>
              <a:t>guys</a:t>
            </a:r>
            <a:r>
              <a:rPr lang="es-ES_tradnl" sz="1600" dirty="0"/>
              <a:t> &amp; </a:t>
            </a:r>
            <a:r>
              <a:rPr lang="es-ES_tradnl" sz="1600" dirty="0" err="1"/>
              <a:t>Batteries</a:t>
            </a:r>
            <a:r>
              <a:rPr lang="es-ES_tradnl" sz="1600" dirty="0"/>
              <a:t> ¿Que vamos a comer, como vamos a atender a nuestros heridos, que vamos a llevar a la pelea, que vamos a hacer con los prisioneros de guerra? ¿Cómo vamos a alimentar nuestras radios?</a:t>
            </a:r>
          </a:p>
        </p:txBody>
      </p:sp>
      <p:cxnSp>
        <p:nvCxnSpPr>
          <p:cNvPr id="17" name="Conector recto de flecha 16">
            <a:extLst>
              <a:ext uri="{FF2B5EF4-FFF2-40B4-BE49-F238E27FC236}">
                <a16:creationId xmlns:a16="http://schemas.microsoft.com/office/drawing/2014/main" id="{94829E78-6E33-F8CC-2E51-8897AB20E836}"/>
              </a:ext>
            </a:extLst>
          </p:cNvPr>
          <p:cNvCxnSpPr>
            <a:cxnSpLocks/>
          </p:cNvCxnSpPr>
          <p:nvPr/>
        </p:nvCxnSpPr>
        <p:spPr>
          <a:xfrm>
            <a:off x="1818838" y="6408572"/>
            <a:ext cx="3038912"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19" name="CuadroTexto 18">
            <a:extLst>
              <a:ext uri="{FF2B5EF4-FFF2-40B4-BE49-F238E27FC236}">
                <a16:creationId xmlns:a16="http://schemas.microsoft.com/office/drawing/2014/main" id="{9AD9F360-D3A3-E80E-EFC1-B9A6552DEBFD}"/>
              </a:ext>
            </a:extLst>
          </p:cNvPr>
          <p:cNvSpPr txBox="1"/>
          <p:nvPr/>
        </p:nvSpPr>
        <p:spPr>
          <a:xfrm>
            <a:off x="4922044" y="5948729"/>
            <a:ext cx="6943991" cy="584775"/>
          </a:xfrm>
          <a:prstGeom prst="rect">
            <a:avLst/>
          </a:prstGeom>
          <a:noFill/>
        </p:spPr>
        <p:txBody>
          <a:bodyPr wrap="square" rtlCol="0">
            <a:spAutoFit/>
          </a:bodyPr>
          <a:lstStyle/>
          <a:p>
            <a:r>
              <a:rPr lang="es-ES_tradnl" sz="1600" dirty="0"/>
              <a:t>¿Dónde estarán los lideres de la organización? ¿Cuál es la sucesión de mando? ¿Cómo nos comunicaremos? </a:t>
            </a:r>
          </a:p>
        </p:txBody>
      </p:sp>
    </p:spTree>
    <p:extLst>
      <p:ext uri="{BB962C8B-B14F-4D97-AF65-F5344CB8AC3E}">
        <p14:creationId xmlns:p14="http://schemas.microsoft.com/office/powerpoint/2010/main" val="29104682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977730F-EC2A-9330-8175-AA19B26C3FDF}"/>
            </a:ext>
          </a:extLst>
        </p:cNvPr>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949BDCCD-9CC4-1C72-DAA7-B97553877AE5}"/>
              </a:ext>
            </a:extLst>
          </p:cNvPr>
          <p:cNvSpPr>
            <a:spLocks noGrp="1"/>
          </p:cNvSpPr>
          <p:nvPr>
            <p:ph type="title"/>
          </p:nvPr>
        </p:nvSpPr>
        <p:spPr>
          <a:xfrm>
            <a:off x="804316" y="1393744"/>
            <a:ext cx="4620584" cy="4567137"/>
          </a:xfrm>
        </p:spPr>
        <p:txBody>
          <a:bodyPr vert="horz" lIns="91440" tIns="45720" rIns="91440" bIns="45720" rtlCol="0" anchor="b">
            <a:noAutofit/>
          </a:bodyPr>
          <a:lstStyle/>
          <a:p>
            <a:pPr marL="285750" indent="-285750">
              <a:buFont typeface="Wingdings" pitchFamily="2" charset="2"/>
              <a:buChar char="ü"/>
            </a:pPr>
            <a:r>
              <a:rPr lang="en-US" sz="1600" b="1" dirty="0" err="1"/>
              <a:t>Buenas</a:t>
            </a:r>
            <a:r>
              <a:rPr lang="en-US" sz="1600" b="1" dirty="0"/>
              <a:t> </a:t>
            </a:r>
            <a:r>
              <a:rPr lang="en-US" sz="1600" b="1" dirty="0" err="1"/>
              <a:t>prácticas</a:t>
            </a:r>
            <a:r>
              <a:rPr lang="en-US" sz="1600" b="1" dirty="0"/>
              <a:t> para </a:t>
            </a:r>
            <a:r>
              <a:rPr lang="en-US" sz="1600" b="1" dirty="0" err="1"/>
              <a:t>emisión</a:t>
            </a:r>
            <a:r>
              <a:rPr lang="en-US" sz="1600" b="1" dirty="0"/>
              <a:t>:</a:t>
            </a:r>
            <a:br>
              <a:rPr lang="en-US" sz="1600" b="1" dirty="0"/>
            </a:br>
            <a:br>
              <a:rPr lang="en-US" sz="1600" b="1" dirty="0"/>
            </a:br>
            <a:r>
              <a:rPr lang="en-US" sz="1600" dirty="0" err="1"/>
              <a:t>Apóyese</a:t>
            </a:r>
            <a:r>
              <a:rPr lang="en-US" sz="1600" dirty="0"/>
              <a:t> de algo </a:t>
            </a:r>
            <a:r>
              <a:rPr lang="en-US" sz="1600" dirty="0" err="1"/>
              <a:t>gráfico</a:t>
            </a:r>
            <a:r>
              <a:rPr lang="en-US" sz="1600" dirty="0"/>
              <a:t>, </a:t>
            </a:r>
            <a:r>
              <a:rPr lang="en-US" sz="1600" dirty="0" err="1"/>
              <a:t>idealmente</a:t>
            </a:r>
            <a:r>
              <a:rPr lang="en-US" sz="1600" dirty="0"/>
              <a:t> un </a:t>
            </a:r>
            <a:r>
              <a:rPr lang="en-US" sz="1600" dirty="0" err="1"/>
              <a:t>terreno</a:t>
            </a:r>
            <a:r>
              <a:rPr lang="en-US" sz="1600" dirty="0"/>
              <a:t> </a:t>
            </a:r>
            <a:r>
              <a:rPr lang="en-US" sz="1600" dirty="0" err="1"/>
              <a:t>reducido</a:t>
            </a:r>
            <a:r>
              <a:rPr lang="en-US" sz="1600" dirty="0"/>
              <a:t>. Si no </a:t>
            </a:r>
            <a:r>
              <a:rPr lang="en-US" sz="1600" dirty="0" err="1"/>
              <a:t>tiene</a:t>
            </a:r>
            <a:r>
              <a:rPr lang="en-US" sz="1600" dirty="0"/>
              <a:t> </a:t>
            </a:r>
            <a:r>
              <a:rPr lang="en-US" sz="1600" dirty="0" err="1"/>
              <a:t>tiempo</a:t>
            </a:r>
            <a:r>
              <a:rPr lang="en-US" sz="1600" dirty="0"/>
              <a:t> </a:t>
            </a:r>
            <a:r>
              <a:rPr lang="en-US" sz="1600" dirty="0" err="1"/>
              <a:t>una</a:t>
            </a:r>
            <a:r>
              <a:rPr lang="en-US" sz="1600" dirty="0"/>
              <a:t> </a:t>
            </a:r>
            <a:r>
              <a:rPr lang="en-US" sz="1600" dirty="0" err="1"/>
              <a:t>pizarra</a:t>
            </a:r>
            <a:r>
              <a:rPr lang="en-US" sz="1600" dirty="0"/>
              <a:t> </a:t>
            </a:r>
            <a:r>
              <a:rPr lang="en-US" sz="1600" dirty="0" err="1"/>
              <a:t>portátil</a:t>
            </a:r>
            <a:r>
              <a:rPr lang="en-US" sz="1600" dirty="0"/>
              <a:t> es bueno.</a:t>
            </a:r>
            <a:br>
              <a:rPr lang="en-US" sz="1600" dirty="0"/>
            </a:br>
            <a:br>
              <a:rPr lang="en-US" sz="1600" dirty="0"/>
            </a:br>
            <a:r>
              <a:rPr lang="en-US" sz="1600" dirty="0"/>
              <a:t>Sea breve y simple. </a:t>
            </a:r>
            <a:r>
              <a:rPr lang="en-US" sz="1600" dirty="0" err="1"/>
              <a:t>Depure</a:t>
            </a:r>
            <a:r>
              <a:rPr lang="en-US" sz="1600" dirty="0"/>
              <a:t> la </a:t>
            </a:r>
            <a:r>
              <a:rPr lang="en-US" sz="1600" dirty="0" err="1"/>
              <a:t>información</a:t>
            </a:r>
            <a:r>
              <a:rPr lang="en-US" sz="1600" dirty="0"/>
              <a:t>. La </a:t>
            </a:r>
            <a:r>
              <a:rPr lang="en-US" sz="1600" dirty="0" err="1"/>
              <a:t>capacidad</a:t>
            </a:r>
            <a:r>
              <a:rPr lang="en-US" sz="1600" dirty="0"/>
              <a:t> de </a:t>
            </a:r>
            <a:r>
              <a:rPr lang="en-US" sz="1600" dirty="0" err="1"/>
              <a:t>atención</a:t>
            </a:r>
            <a:r>
              <a:rPr lang="en-US" sz="1600" dirty="0"/>
              <a:t> se </a:t>
            </a:r>
            <a:r>
              <a:rPr lang="en-US" sz="1600" dirty="0" err="1"/>
              <a:t>agota</a:t>
            </a:r>
            <a:r>
              <a:rPr lang="en-US" sz="1600" dirty="0"/>
              <a:t>.</a:t>
            </a:r>
            <a:br>
              <a:rPr lang="en-US" sz="1600" dirty="0"/>
            </a:br>
            <a:br>
              <a:rPr lang="en-US" sz="1600" dirty="0"/>
            </a:br>
            <a:r>
              <a:rPr lang="en-US" sz="1600" dirty="0" err="1"/>
              <a:t>Ensaye</a:t>
            </a:r>
            <a:r>
              <a:rPr lang="en-US" sz="1600" dirty="0"/>
              <a:t> lo </a:t>
            </a:r>
            <a:r>
              <a:rPr lang="en-US" sz="1600" dirty="0" err="1"/>
              <a:t>que</a:t>
            </a:r>
            <a:r>
              <a:rPr lang="en-US" sz="1600" dirty="0"/>
              <a:t> </a:t>
            </a:r>
            <a:r>
              <a:rPr lang="en-US" sz="1600" dirty="0" err="1"/>
              <a:t>va</a:t>
            </a:r>
            <a:r>
              <a:rPr lang="en-US" sz="1600" dirty="0"/>
              <a:t> a </a:t>
            </a:r>
            <a:r>
              <a:rPr lang="en-US" sz="1600" dirty="0" err="1"/>
              <a:t>decir</a:t>
            </a:r>
            <a:r>
              <a:rPr lang="en-US" sz="1600" dirty="0"/>
              <a:t>. </a:t>
            </a:r>
            <a:r>
              <a:rPr lang="en-US" sz="1600" dirty="0" err="1"/>
              <a:t>Improvisar</a:t>
            </a:r>
            <a:r>
              <a:rPr lang="en-US" sz="1600" dirty="0"/>
              <a:t> consume </a:t>
            </a:r>
            <a:r>
              <a:rPr lang="en-US" sz="1600" dirty="0" err="1"/>
              <a:t>tiempo</a:t>
            </a:r>
            <a:r>
              <a:rPr lang="en-US" sz="1600" dirty="0"/>
              <a:t> y baja </a:t>
            </a:r>
            <a:r>
              <a:rPr lang="en-US" sz="1600" dirty="0" err="1"/>
              <a:t>su</a:t>
            </a:r>
            <a:r>
              <a:rPr lang="en-US" sz="1600" dirty="0"/>
              <a:t> </a:t>
            </a:r>
            <a:r>
              <a:rPr lang="en-US" sz="1600" dirty="0" err="1"/>
              <a:t>credibilidad</a:t>
            </a:r>
            <a:r>
              <a:rPr lang="en-US" sz="1600" dirty="0"/>
              <a:t>.</a:t>
            </a:r>
            <a:br>
              <a:rPr lang="en-US" sz="1600" dirty="0"/>
            </a:br>
            <a:br>
              <a:rPr lang="en-US" sz="1600" dirty="0"/>
            </a:br>
            <a:r>
              <a:rPr lang="en-US" sz="1600" dirty="0"/>
              <a:t>Regla 1/3.</a:t>
            </a:r>
            <a:br>
              <a:rPr lang="en-US" sz="1600" dirty="0"/>
            </a:br>
            <a:br>
              <a:rPr lang="en-US" sz="1600" dirty="0"/>
            </a:br>
            <a:r>
              <a:rPr lang="en-US" sz="1600" dirty="0" err="1"/>
              <a:t>Comunique</a:t>
            </a:r>
            <a:r>
              <a:rPr lang="en-US" sz="1600" dirty="0"/>
              <a:t> </a:t>
            </a:r>
            <a:r>
              <a:rPr lang="en-US" sz="1600" dirty="0" err="1"/>
              <a:t>en</a:t>
            </a:r>
            <a:r>
              <a:rPr lang="en-US" sz="1600" dirty="0"/>
              <a:t> forma oral. </a:t>
            </a:r>
            <a:br>
              <a:rPr lang="en-US" sz="1600" dirty="0"/>
            </a:br>
            <a:br>
              <a:rPr lang="en-US" sz="1600" b="1" dirty="0"/>
            </a:br>
            <a:r>
              <a:rPr lang="en-US" sz="1600" b="1" dirty="0"/>
              <a:t>Haga </a:t>
            </a:r>
            <a:r>
              <a:rPr lang="en-US" sz="1600" b="1" dirty="0" err="1"/>
              <a:t>preguntas</a:t>
            </a:r>
            <a:r>
              <a:rPr lang="en-US" sz="1600" b="1" dirty="0"/>
              <a:t>. </a:t>
            </a:r>
            <a:r>
              <a:rPr lang="en-US" sz="1600" b="1" dirty="0" err="1"/>
              <a:t>Verifique</a:t>
            </a:r>
            <a:r>
              <a:rPr lang="en-US" sz="1600" b="1" dirty="0"/>
              <a:t> </a:t>
            </a:r>
            <a:r>
              <a:rPr lang="en-US" sz="1600" b="1" dirty="0" err="1"/>
              <a:t>que</a:t>
            </a:r>
            <a:r>
              <a:rPr lang="en-US" sz="1600" b="1" dirty="0"/>
              <a:t> </a:t>
            </a:r>
            <a:r>
              <a:rPr lang="en-US" sz="1600" b="1" dirty="0" err="1"/>
              <a:t>su</a:t>
            </a:r>
            <a:r>
              <a:rPr lang="en-US" sz="1600" b="1" dirty="0"/>
              <a:t> </a:t>
            </a:r>
            <a:r>
              <a:rPr lang="en-US" sz="1600" b="1" dirty="0" err="1"/>
              <a:t>orden</a:t>
            </a:r>
            <a:r>
              <a:rPr lang="en-US" sz="1600" b="1" dirty="0"/>
              <a:t> </a:t>
            </a:r>
            <a:r>
              <a:rPr lang="en-US" sz="1600" b="1" dirty="0" err="1"/>
              <a:t>fue</a:t>
            </a:r>
            <a:r>
              <a:rPr lang="en-US" sz="1600" b="1" dirty="0"/>
              <a:t> </a:t>
            </a:r>
            <a:r>
              <a:rPr lang="en-US" sz="1600" b="1" dirty="0" err="1"/>
              <a:t>comprendida</a:t>
            </a:r>
            <a:r>
              <a:rPr lang="en-US" sz="1600" b="1" dirty="0"/>
              <a:t>. </a:t>
            </a:r>
            <a:br>
              <a:rPr lang="en-US" sz="1600" b="1" dirty="0"/>
            </a:br>
            <a:br>
              <a:rPr lang="en-US" sz="1600" b="1" dirty="0"/>
            </a:br>
            <a:br>
              <a:rPr lang="en-US" sz="1600" b="1" dirty="0"/>
            </a:br>
            <a:endParaRPr lang="en-US" sz="1600" dirty="0"/>
          </a:p>
        </p:txBody>
      </p:sp>
      <p:pic>
        <p:nvPicPr>
          <p:cNvPr id="2050" name="Picture 2" descr="Your OPORD Briefing Board - The Company Leader">
            <a:extLst>
              <a:ext uri="{FF2B5EF4-FFF2-40B4-BE49-F238E27FC236}">
                <a16:creationId xmlns:a16="http://schemas.microsoft.com/office/drawing/2014/main" id="{F7E9D36B-4ECC-0CE0-D56C-8FA0003281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1631" r="27942"/>
          <a:stretch>
            <a:fillRect/>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74613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3B47FC9C-2ED3-4100-A4EF-E8CDFEE10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DVIDS - Images - Bravo Co. Pre-Combat Checks and Inspections [Image 3 of 6]">
            <a:extLst>
              <a:ext uri="{FF2B5EF4-FFF2-40B4-BE49-F238E27FC236}">
                <a16:creationId xmlns:a16="http://schemas.microsoft.com/office/drawing/2014/main" id="{FB40E4DA-63E9-5966-507C-ECA8CCBAC9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749300"/>
            <a:ext cx="5472113" cy="4241800"/>
          </a:xfrm>
          <a:prstGeom prst="rect">
            <a:avLst/>
          </a:prstGeom>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2C25BF3B-9018-E134-A81B-5230CB0E3D07}"/>
              </a:ext>
            </a:extLst>
          </p:cNvPr>
          <p:cNvSpPr txBox="1"/>
          <p:nvPr/>
        </p:nvSpPr>
        <p:spPr>
          <a:xfrm>
            <a:off x="642938" y="4143375"/>
            <a:ext cx="5472113" cy="847725"/>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dirty="0">
                <a:solidFill>
                  <a:srgbClr val="FFFFFF"/>
                </a:solidFill>
              </a:rPr>
              <a:t>PRE COMBAT CHECK: ENFOQUE EN LAS PERSONAS </a:t>
            </a:r>
          </a:p>
        </p:txBody>
      </p:sp>
      <p:pic>
        <p:nvPicPr>
          <p:cNvPr id="1028" name="Picture 4" descr="DVIDS - Images - Rehearsal of Concept Drill [Image 10 of 10]">
            <a:extLst>
              <a:ext uri="{FF2B5EF4-FFF2-40B4-BE49-F238E27FC236}">
                <a16:creationId xmlns:a16="http://schemas.microsoft.com/office/drawing/2014/main" id="{C5388AC6-7061-9270-419D-FF789B7AE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9663" y="749300"/>
            <a:ext cx="5357813" cy="4241800"/>
          </a:xfrm>
          <a:prstGeom prst="rect">
            <a:avLst/>
          </a:prstGeom>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C1DE2A41-0429-0896-4CA4-3A8AA800CD26}"/>
              </a:ext>
            </a:extLst>
          </p:cNvPr>
          <p:cNvSpPr txBox="1"/>
          <p:nvPr/>
        </p:nvSpPr>
        <p:spPr>
          <a:xfrm>
            <a:off x="6189663" y="4143375"/>
            <a:ext cx="5357813" cy="847725"/>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dirty="0">
                <a:solidFill>
                  <a:srgbClr val="FFFFFF"/>
                </a:solidFill>
              </a:rPr>
              <a:t>ENSAYAR: ENFOQUE EN EL PLAN  </a:t>
            </a:r>
          </a:p>
        </p:txBody>
      </p:sp>
      <p:sp>
        <p:nvSpPr>
          <p:cNvPr id="2" name="Título 1">
            <a:extLst>
              <a:ext uri="{FF2B5EF4-FFF2-40B4-BE49-F238E27FC236}">
                <a16:creationId xmlns:a16="http://schemas.microsoft.com/office/drawing/2014/main" id="{A2AED27C-84D4-465B-8792-FF30E894593B}"/>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kern="1200" dirty="0">
                <a:solidFill>
                  <a:schemeClr val="tx1"/>
                </a:solidFill>
                <a:latin typeface="+mj-lt"/>
                <a:ea typeface="+mj-ea"/>
                <a:cs typeface="+mj-cs"/>
              </a:rPr>
              <a:t>Paso 6: SUPERVISAR </a:t>
            </a:r>
          </a:p>
        </p:txBody>
      </p:sp>
    </p:spTree>
    <p:extLst>
      <p:ext uri="{BB962C8B-B14F-4D97-AF65-F5344CB8AC3E}">
        <p14:creationId xmlns:p14="http://schemas.microsoft.com/office/powerpoint/2010/main" val="76898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612DB-F9DD-56E9-B59C-6D81080D596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7354BE1-D852-C734-AB4C-CB6D6EF04B9A}"/>
              </a:ext>
            </a:extLst>
          </p:cNvPr>
          <p:cNvSpPr>
            <a:spLocks noGrp="1"/>
          </p:cNvSpPr>
          <p:nvPr>
            <p:ph type="title"/>
          </p:nvPr>
        </p:nvSpPr>
        <p:spPr>
          <a:xfrm>
            <a:off x="4410075" y="67061"/>
            <a:ext cx="3686175" cy="1325563"/>
          </a:xfrm>
        </p:spPr>
        <p:txBody>
          <a:bodyPr/>
          <a:lstStyle/>
          <a:p>
            <a:r>
              <a:rPr lang="es-ES_tradnl" dirty="0"/>
              <a:t>SUPERVISAR </a:t>
            </a:r>
          </a:p>
        </p:txBody>
      </p:sp>
      <p:sp>
        <p:nvSpPr>
          <p:cNvPr id="4" name="CuadroTexto 3">
            <a:extLst>
              <a:ext uri="{FF2B5EF4-FFF2-40B4-BE49-F238E27FC236}">
                <a16:creationId xmlns:a16="http://schemas.microsoft.com/office/drawing/2014/main" id="{4FE8BA4A-FFB2-B1A5-C1EA-35DFF8C435F2}"/>
              </a:ext>
            </a:extLst>
          </p:cNvPr>
          <p:cNvSpPr txBox="1"/>
          <p:nvPr/>
        </p:nvSpPr>
        <p:spPr>
          <a:xfrm>
            <a:off x="314325" y="1161066"/>
            <a:ext cx="7207871" cy="461665"/>
          </a:xfrm>
          <a:prstGeom prst="rect">
            <a:avLst/>
          </a:prstGeom>
          <a:noFill/>
        </p:spPr>
        <p:txBody>
          <a:bodyPr wrap="none" rtlCol="0">
            <a:spAutoFit/>
          </a:bodyPr>
          <a:lstStyle/>
          <a:p>
            <a:r>
              <a:rPr lang="es-ES_tradnl" sz="2400" dirty="0"/>
              <a:t>PRE COMBAT CHECK: ENFOQUE EN LAS PERSONAS </a:t>
            </a:r>
          </a:p>
        </p:txBody>
      </p:sp>
      <p:sp>
        <p:nvSpPr>
          <p:cNvPr id="3" name="CuadroTexto 2">
            <a:extLst>
              <a:ext uri="{FF2B5EF4-FFF2-40B4-BE49-F238E27FC236}">
                <a16:creationId xmlns:a16="http://schemas.microsoft.com/office/drawing/2014/main" id="{215E64FB-2A56-A47B-6454-8386424FF5A6}"/>
              </a:ext>
            </a:extLst>
          </p:cNvPr>
          <p:cNvSpPr txBox="1"/>
          <p:nvPr/>
        </p:nvSpPr>
        <p:spPr>
          <a:xfrm>
            <a:off x="314325" y="1852839"/>
            <a:ext cx="11877674" cy="4985980"/>
          </a:xfrm>
          <a:prstGeom prst="rect">
            <a:avLst/>
          </a:prstGeom>
          <a:noFill/>
        </p:spPr>
        <p:txBody>
          <a:bodyPr wrap="square" rtlCol="0">
            <a:spAutoFit/>
          </a:bodyPr>
          <a:lstStyle/>
          <a:p>
            <a:pPr marL="342900" indent="-342900">
              <a:buFont typeface="Wingdings" pitchFamily="2" charset="2"/>
              <a:buChar char="q"/>
            </a:pPr>
            <a:r>
              <a:rPr lang="es-ES_tradnl" sz="2000" dirty="0"/>
              <a:t>Su organización entiende la misión, intención del comandante y sus responsabilidades</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Armas, óptica y munición, limpias y  funcionando</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Uniforme OK (si andan todos distintos, es posible que se maten entre ellos mismos)</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Kit primeros auxilios, salvavidas.</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Mapas </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Plan de comunicaciones funcionando, baterías OK</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Comida y agua </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Para los vehículos: combustible, kit de reparación , recuperación ¿Cómo lo saco de una pana?</a:t>
            </a:r>
          </a:p>
          <a:p>
            <a:pPr marL="342900" indent="-342900">
              <a:buFont typeface="Wingdings" pitchFamily="2" charset="2"/>
              <a:buChar char="q"/>
            </a:pPr>
            <a:endParaRPr lang="es-ES_tradnl" sz="2000" dirty="0"/>
          </a:p>
        </p:txBody>
      </p:sp>
    </p:spTree>
    <p:extLst>
      <p:ext uri="{BB962C8B-B14F-4D97-AF65-F5344CB8AC3E}">
        <p14:creationId xmlns:p14="http://schemas.microsoft.com/office/powerpoint/2010/main" val="416160052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71F3F-D776-484C-A702-04BA7FE60C2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B0E85FD-25C8-7680-5A73-8A82797231AD}"/>
              </a:ext>
            </a:extLst>
          </p:cNvPr>
          <p:cNvSpPr>
            <a:spLocks noGrp="1"/>
          </p:cNvSpPr>
          <p:nvPr>
            <p:ph type="title"/>
          </p:nvPr>
        </p:nvSpPr>
        <p:spPr>
          <a:xfrm>
            <a:off x="4410075" y="67061"/>
            <a:ext cx="3686175" cy="1325563"/>
          </a:xfrm>
        </p:spPr>
        <p:txBody>
          <a:bodyPr/>
          <a:lstStyle/>
          <a:p>
            <a:r>
              <a:rPr lang="es-ES_tradnl" dirty="0"/>
              <a:t>SUPERVISAR </a:t>
            </a:r>
          </a:p>
        </p:txBody>
      </p:sp>
      <p:sp>
        <p:nvSpPr>
          <p:cNvPr id="4" name="CuadroTexto 3">
            <a:extLst>
              <a:ext uri="{FF2B5EF4-FFF2-40B4-BE49-F238E27FC236}">
                <a16:creationId xmlns:a16="http://schemas.microsoft.com/office/drawing/2014/main" id="{29E6CD33-C7E1-1BB3-FDC0-BB55EC3E8DA4}"/>
              </a:ext>
            </a:extLst>
          </p:cNvPr>
          <p:cNvSpPr txBox="1"/>
          <p:nvPr/>
        </p:nvSpPr>
        <p:spPr>
          <a:xfrm>
            <a:off x="314325" y="1161066"/>
            <a:ext cx="4727320" cy="461665"/>
          </a:xfrm>
          <a:prstGeom prst="rect">
            <a:avLst/>
          </a:prstGeom>
          <a:noFill/>
        </p:spPr>
        <p:txBody>
          <a:bodyPr wrap="none" rtlCol="0">
            <a:spAutoFit/>
          </a:bodyPr>
          <a:lstStyle/>
          <a:p>
            <a:r>
              <a:rPr lang="es-ES_tradnl" sz="2400" dirty="0"/>
              <a:t>ENSAYAR: ENFOQUE EN EL PLAN  </a:t>
            </a:r>
          </a:p>
        </p:txBody>
      </p:sp>
      <p:cxnSp>
        <p:nvCxnSpPr>
          <p:cNvPr id="6" name="Conector recto de flecha 5">
            <a:extLst>
              <a:ext uri="{FF2B5EF4-FFF2-40B4-BE49-F238E27FC236}">
                <a16:creationId xmlns:a16="http://schemas.microsoft.com/office/drawing/2014/main" id="{3FCADA01-4C1B-3543-33A7-B53398DA6E19}"/>
              </a:ext>
            </a:extLst>
          </p:cNvPr>
          <p:cNvCxnSpPr>
            <a:cxnSpLocks/>
          </p:cNvCxnSpPr>
          <p:nvPr/>
        </p:nvCxnSpPr>
        <p:spPr>
          <a:xfrm flipV="1">
            <a:off x="557213" y="1793081"/>
            <a:ext cx="0" cy="455056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Conector recto de flecha 8">
            <a:extLst>
              <a:ext uri="{FF2B5EF4-FFF2-40B4-BE49-F238E27FC236}">
                <a16:creationId xmlns:a16="http://schemas.microsoft.com/office/drawing/2014/main" id="{E1B2D6C4-C920-024F-A130-435A1F747CDF}"/>
              </a:ext>
            </a:extLst>
          </p:cNvPr>
          <p:cNvCxnSpPr>
            <a:cxnSpLocks/>
          </p:cNvCxnSpPr>
          <p:nvPr/>
        </p:nvCxnSpPr>
        <p:spPr>
          <a:xfrm>
            <a:off x="557213" y="6343650"/>
            <a:ext cx="1078706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CuadroTexto 11">
            <a:extLst>
              <a:ext uri="{FF2B5EF4-FFF2-40B4-BE49-F238E27FC236}">
                <a16:creationId xmlns:a16="http://schemas.microsoft.com/office/drawing/2014/main" id="{3DB0E9A8-7938-A65E-51F1-5DFAAB3BFA50}"/>
              </a:ext>
            </a:extLst>
          </p:cNvPr>
          <p:cNvSpPr txBox="1"/>
          <p:nvPr/>
        </p:nvSpPr>
        <p:spPr>
          <a:xfrm>
            <a:off x="557213" y="1793081"/>
            <a:ext cx="1000595" cy="369332"/>
          </a:xfrm>
          <a:prstGeom prst="rect">
            <a:avLst/>
          </a:prstGeom>
          <a:noFill/>
        </p:spPr>
        <p:txBody>
          <a:bodyPr wrap="none" rtlCol="0">
            <a:spAutoFit/>
          </a:bodyPr>
          <a:lstStyle/>
          <a:p>
            <a:r>
              <a:rPr lang="es-ES_tradnl" b="1" dirty="0"/>
              <a:t>TIEMPO</a:t>
            </a:r>
          </a:p>
        </p:txBody>
      </p:sp>
      <p:sp>
        <p:nvSpPr>
          <p:cNvPr id="13" name="CuadroTexto 12">
            <a:extLst>
              <a:ext uri="{FF2B5EF4-FFF2-40B4-BE49-F238E27FC236}">
                <a16:creationId xmlns:a16="http://schemas.microsoft.com/office/drawing/2014/main" id="{97E0B29C-D1BA-BC8E-168E-091F7A316935}"/>
              </a:ext>
            </a:extLst>
          </p:cNvPr>
          <p:cNvSpPr txBox="1"/>
          <p:nvPr/>
        </p:nvSpPr>
        <p:spPr>
          <a:xfrm>
            <a:off x="10410826" y="6343650"/>
            <a:ext cx="1100045" cy="369332"/>
          </a:xfrm>
          <a:prstGeom prst="rect">
            <a:avLst/>
          </a:prstGeom>
          <a:noFill/>
        </p:spPr>
        <p:txBody>
          <a:bodyPr wrap="none" rtlCol="0">
            <a:spAutoFit/>
          </a:bodyPr>
          <a:lstStyle/>
          <a:p>
            <a:r>
              <a:rPr lang="es-ES_tradnl" b="1" dirty="0"/>
              <a:t>DETALLE</a:t>
            </a:r>
          </a:p>
        </p:txBody>
      </p:sp>
      <p:sp>
        <p:nvSpPr>
          <p:cNvPr id="14" name="CuadroTexto 13">
            <a:extLst>
              <a:ext uri="{FF2B5EF4-FFF2-40B4-BE49-F238E27FC236}">
                <a16:creationId xmlns:a16="http://schemas.microsoft.com/office/drawing/2014/main" id="{096F800D-4C25-D7EC-30D5-1BC868E614FD}"/>
              </a:ext>
            </a:extLst>
          </p:cNvPr>
          <p:cNvSpPr txBox="1"/>
          <p:nvPr/>
        </p:nvSpPr>
        <p:spPr>
          <a:xfrm>
            <a:off x="900347" y="5650293"/>
            <a:ext cx="3811364" cy="369332"/>
          </a:xfrm>
          <a:prstGeom prst="rect">
            <a:avLst/>
          </a:prstGeom>
          <a:noFill/>
          <a:ln w="15875">
            <a:solidFill>
              <a:schemeClr val="tx1"/>
            </a:solidFill>
          </a:ln>
        </p:spPr>
        <p:txBody>
          <a:bodyPr wrap="none" rtlCol="0">
            <a:spAutoFit/>
          </a:bodyPr>
          <a:lstStyle/>
          <a:p>
            <a:r>
              <a:rPr lang="es-ES_tradnl" dirty="0"/>
              <a:t>Ensayo de la acción mediante radios</a:t>
            </a:r>
          </a:p>
        </p:txBody>
      </p:sp>
      <p:sp>
        <p:nvSpPr>
          <p:cNvPr id="15" name="CuadroTexto 14">
            <a:extLst>
              <a:ext uri="{FF2B5EF4-FFF2-40B4-BE49-F238E27FC236}">
                <a16:creationId xmlns:a16="http://schemas.microsoft.com/office/drawing/2014/main" id="{E457FD6C-A87D-1709-915D-B45B08A2926D}"/>
              </a:ext>
            </a:extLst>
          </p:cNvPr>
          <p:cNvSpPr txBox="1"/>
          <p:nvPr/>
        </p:nvSpPr>
        <p:spPr>
          <a:xfrm>
            <a:off x="3174085" y="4859329"/>
            <a:ext cx="2166683" cy="369332"/>
          </a:xfrm>
          <a:prstGeom prst="rect">
            <a:avLst/>
          </a:prstGeom>
          <a:noFill/>
          <a:ln w="15875">
            <a:solidFill>
              <a:schemeClr val="tx1"/>
            </a:solidFill>
          </a:ln>
        </p:spPr>
        <p:txBody>
          <a:bodyPr wrap="none" rtlCol="0">
            <a:spAutoFit/>
          </a:bodyPr>
          <a:lstStyle/>
          <a:p>
            <a:r>
              <a:rPr lang="es-ES_tradnl" dirty="0"/>
              <a:t>Ensayo en un mapa </a:t>
            </a:r>
          </a:p>
        </p:txBody>
      </p:sp>
      <p:sp>
        <p:nvSpPr>
          <p:cNvPr id="16" name="CuadroTexto 15">
            <a:extLst>
              <a:ext uri="{FF2B5EF4-FFF2-40B4-BE49-F238E27FC236}">
                <a16:creationId xmlns:a16="http://schemas.microsoft.com/office/drawing/2014/main" id="{E4717BA5-55B3-9495-78BC-AEE0ECE09131}"/>
              </a:ext>
            </a:extLst>
          </p:cNvPr>
          <p:cNvSpPr txBox="1"/>
          <p:nvPr/>
        </p:nvSpPr>
        <p:spPr>
          <a:xfrm>
            <a:off x="4257427" y="4068365"/>
            <a:ext cx="3386633" cy="369332"/>
          </a:xfrm>
          <a:prstGeom prst="rect">
            <a:avLst/>
          </a:prstGeom>
          <a:noFill/>
          <a:ln w="15875">
            <a:solidFill>
              <a:schemeClr val="tx1"/>
            </a:solidFill>
          </a:ln>
        </p:spPr>
        <p:txBody>
          <a:bodyPr wrap="none" rtlCol="0">
            <a:spAutoFit/>
          </a:bodyPr>
          <a:lstStyle/>
          <a:p>
            <a:r>
              <a:rPr lang="es-ES_tradnl" dirty="0"/>
              <a:t>Ensayo con unidades reducidas </a:t>
            </a:r>
          </a:p>
        </p:txBody>
      </p:sp>
      <p:sp>
        <p:nvSpPr>
          <p:cNvPr id="17" name="CuadroTexto 16">
            <a:extLst>
              <a:ext uri="{FF2B5EF4-FFF2-40B4-BE49-F238E27FC236}">
                <a16:creationId xmlns:a16="http://schemas.microsoft.com/office/drawing/2014/main" id="{5DB2380D-B060-2AA6-F6CA-6A35D316459D}"/>
              </a:ext>
            </a:extLst>
          </p:cNvPr>
          <p:cNvSpPr txBox="1"/>
          <p:nvPr/>
        </p:nvSpPr>
        <p:spPr>
          <a:xfrm>
            <a:off x="6353175" y="3141539"/>
            <a:ext cx="3072957" cy="369332"/>
          </a:xfrm>
          <a:prstGeom prst="rect">
            <a:avLst/>
          </a:prstGeom>
          <a:noFill/>
          <a:ln w="15875">
            <a:solidFill>
              <a:schemeClr val="tx1"/>
            </a:solidFill>
          </a:ln>
        </p:spPr>
        <p:txBody>
          <a:bodyPr wrap="none" rtlCol="0">
            <a:spAutoFit/>
          </a:bodyPr>
          <a:lstStyle/>
          <a:p>
            <a:r>
              <a:rPr lang="es-ES_tradnl" dirty="0"/>
              <a:t>Ensayo con terreno reducido </a:t>
            </a:r>
          </a:p>
        </p:txBody>
      </p:sp>
      <p:sp>
        <p:nvSpPr>
          <p:cNvPr id="18" name="CuadroTexto 17">
            <a:extLst>
              <a:ext uri="{FF2B5EF4-FFF2-40B4-BE49-F238E27FC236}">
                <a16:creationId xmlns:a16="http://schemas.microsoft.com/office/drawing/2014/main" id="{A0841646-7A74-B3EA-BC15-265540641E9B}"/>
              </a:ext>
            </a:extLst>
          </p:cNvPr>
          <p:cNvSpPr txBox="1"/>
          <p:nvPr/>
        </p:nvSpPr>
        <p:spPr>
          <a:xfrm>
            <a:off x="8271318" y="2172419"/>
            <a:ext cx="2840393" cy="369332"/>
          </a:xfrm>
          <a:prstGeom prst="rect">
            <a:avLst/>
          </a:prstGeom>
          <a:noFill/>
          <a:ln w="15875">
            <a:solidFill>
              <a:schemeClr val="tx1"/>
            </a:solidFill>
          </a:ln>
        </p:spPr>
        <p:txBody>
          <a:bodyPr wrap="none" rtlCol="0">
            <a:spAutoFit/>
          </a:bodyPr>
          <a:lstStyle/>
          <a:p>
            <a:r>
              <a:rPr lang="es-ES_tradnl" dirty="0"/>
              <a:t>Ensayo con toda la unidad </a:t>
            </a:r>
          </a:p>
        </p:txBody>
      </p:sp>
      <p:sp>
        <p:nvSpPr>
          <p:cNvPr id="19" name="CuadroTexto 18">
            <a:extLst>
              <a:ext uri="{FF2B5EF4-FFF2-40B4-BE49-F238E27FC236}">
                <a16:creationId xmlns:a16="http://schemas.microsoft.com/office/drawing/2014/main" id="{D34D5954-34CA-6831-B176-D98026873EE2}"/>
              </a:ext>
            </a:extLst>
          </p:cNvPr>
          <p:cNvSpPr txBox="1"/>
          <p:nvPr/>
        </p:nvSpPr>
        <p:spPr>
          <a:xfrm>
            <a:off x="1378975" y="3517005"/>
            <a:ext cx="9748374" cy="523220"/>
          </a:xfrm>
          <a:prstGeom prst="rect">
            <a:avLst/>
          </a:prstGeom>
          <a:solidFill>
            <a:schemeClr val="bg1"/>
          </a:solidFill>
          <a:ln>
            <a:solidFill>
              <a:srgbClr val="FF0000"/>
            </a:solidFill>
          </a:ln>
        </p:spPr>
        <p:txBody>
          <a:bodyPr wrap="none" rtlCol="0">
            <a:spAutoFit/>
          </a:bodyPr>
          <a:lstStyle/>
          <a:p>
            <a:r>
              <a:rPr lang="es-ES_tradnl" sz="2800" dirty="0"/>
              <a:t>MEJOR FORMA DE LOGRAR INTEGRACIÓN ORGANIZACIONAL</a:t>
            </a:r>
          </a:p>
        </p:txBody>
      </p:sp>
    </p:spTree>
    <p:extLst>
      <p:ext uri="{BB962C8B-B14F-4D97-AF65-F5344CB8AC3E}">
        <p14:creationId xmlns:p14="http://schemas.microsoft.com/office/powerpoint/2010/main" val="246924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6" name="Rectangle 307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Marine Raiders demonstrate competency and reliability during company  collective exercise">
            <a:extLst>
              <a:ext uri="{FF2B5EF4-FFF2-40B4-BE49-F238E27FC236}">
                <a16:creationId xmlns:a16="http://schemas.microsoft.com/office/drawing/2014/main" id="{E31CCC41-2964-DA80-3E7F-1151B02FCD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5364" b="909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7" name="Rectangle 308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4A6FBA22-CC9A-2298-0950-B0F2ACF415F9}"/>
              </a:ext>
            </a:extLst>
          </p:cNvPr>
          <p:cNvSpPr>
            <a:spLocks noGrp="1"/>
          </p:cNvSpPr>
          <p:nvPr>
            <p:ph type="title"/>
          </p:nvPr>
        </p:nvSpPr>
        <p:spPr>
          <a:xfrm>
            <a:off x="419289" y="418085"/>
            <a:ext cx="3438144" cy="1124712"/>
          </a:xfrm>
        </p:spPr>
        <p:txBody>
          <a:bodyPr anchor="b">
            <a:normAutofit/>
          </a:bodyPr>
          <a:lstStyle/>
          <a:p>
            <a:r>
              <a:rPr lang="es-ES_tradnl" sz="2800" b="1" i="1" dirty="0"/>
              <a:t>PUNTOS FUERTES</a:t>
            </a:r>
          </a:p>
        </p:txBody>
      </p:sp>
      <p:sp>
        <p:nvSpPr>
          <p:cNvPr id="3088" name="Rectangle 308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5" name="Rectangle 308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contenido 2">
            <a:extLst>
              <a:ext uri="{FF2B5EF4-FFF2-40B4-BE49-F238E27FC236}">
                <a16:creationId xmlns:a16="http://schemas.microsoft.com/office/drawing/2014/main" id="{937CA4CB-15FF-F714-4A96-C5BF8D0E49A7}"/>
              </a:ext>
            </a:extLst>
          </p:cNvPr>
          <p:cNvSpPr>
            <a:spLocks noGrp="1"/>
          </p:cNvSpPr>
          <p:nvPr>
            <p:ph idx="1"/>
          </p:nvPr>
        </p:nvSpPr>
        <p:spPr>
          <a:xfrm>
            <a:off x="284985" y="1542797"/>
            <a:ext cx="6973065" cy="3207258"/>
          </a:xfrm>
        </p:spPr>
        <p:txBody>
          <a:bodyPr anchor="t">
            <a:noAutofit/>
          </a:bodyPr>
          <a:lstStyle/>
          <a:p>
            <a:pPr marL="514350" indent="-514350" algn="just">
              <a:buFont typeface="+mj-lt"/>
              <a:buAutoNum type="arabicPeriod"/>
            </a:pPr>
            <a:r>
              <a:rPr lang="es-ES_tradnl" sz="2000" dirty="0"/>
              <a:t>BAMCIS=Metodología. </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No es una ciencia, es una guía …. Probada en combate.</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Aplicable en todas las organizaciones ejecutoras. Las unidades con staff ejecutan un proceso más complejo, pero similar …. Excelente forma de entendimiento y comunicación vertical.</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Debe entrenarse. Si se entrena bien y se asocia a </a:t>
            </a:r>
            <a:r>
              <a:rPr lang="es-ES_tradnl" sz="2000" dirty="0" err="1"/>
              <a:t>SOPs</a:t>
            </a:r>
            <a:r>
              <a:rPr lang="es-ES_tradnl" sz="2000" dirty="0"/>
              <a:t>, gana recursos vitales :  velocidad y tiempo.</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Debemos ser hábiles en estos procesos a todo nivel. La valentía por si sola,  es inútil frente a balas educadas.</a:t>
            </a:r>
          </a:p>
        </p:txBody>
      </p:sp>
    </p:spTree>
    <p:extLst>
      <p:ext uri="{BB962C8B-B14F-4D97-AF65-F5344CB8AC3E}">
        <p14:creationId xmlns:p14="http://schemas.microsoft.com/office/powerpoint/2010/main" val="56300889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A099E32-5043-19BD-FC47-F8B2768FAAAE}"/>
            </a:ext>
          </a:extLst>
        </p:cNvPr>
        <p:cNvGrpSpPr/>
        <p:nvPr/>
      </p:nvGrpSpPr>
      <p:grpSpPr>
        <a:xfrm>
          <a:off x="0" y="0"/>
          <a:ext cx="0" cy="0"/>
          <a:chOff x="0" y="0"/>
          <a:chExt cx="0" cy="0"/>
        </a:xfrm>
      </p:grpSpPr>
      <p:sp useBgFill="1">
        <p:nvSpPr>
          <p:cNvPr id="1036" name="Rectangle 1030">
            <a:extLst>
              <a:ext uri="{FF2B5EF4-FFF2-40B4-BE49-F238E27FC236}">
                <a16:creationId xmlns:a16="http://schemas.microsoft.com/office/drawing/2014/main" id="{922C0732-79A0-BEED-2CA5-B706D7AE92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La Infantería de Marina de Chile presenta a los Marines de EEUU los carros  NZLAV 8x8 y KLTV 4x4">
            <a:extLst>
              <a:ext uri="{FF2B5EF4-FFF2-40B4-BE49-F238E27FC236}">
                <a16:creationId xmlns:a16="http://schemas.microsoft.com/office/drawing/2014/main" id="{6D91AAE0-BFAE-004E-D0B6-25E256D3AB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9091" r="13818"/>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8" name="Rectangle 1032">
            <a:extLst>
              <a:ext uri="{FF2B5EF4-FFF2-40B4-BE49-F238E27FC236}">
                <a16:creationId xmlns:a16="http://schemas.microsoft.com/office/drawing/2014/main" id="{77E9ACA6-9BF9-9162-8271-73B7310D9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6F9F2D48-A764-AB9A-47B4-BE0BC3DAB803}"/>
              </a:ext>
            </a:extLst>
          </p:cNvPr>
          <p:cNvSpPr>
            <a:spLocks noGrp="1"/>
          </p:cNvSpPr>
          <p:nvPr>
            <p:ph type="ctrTitle"/>
          </p:nvPr>
        </p:nvSpPr>
        <p:spPr>
          <a:xfrm>
            <a:off x="477980" y="1079702"/>
            <a:ext cx="6651239" cy="1280716"/>
          </a:xfrm>
        </p:spPr>
        <p:txBody>
          <a:bodyPr anchor="b">
            <a:normAutofit/>
          </a:bodyPr>
          <a:lstStyle/>
          <a:p>
            <a:pPr algn="l"/>
            <a:r>
              <a:rPr lang="es-ES_tradnl" sz="4100" i="1" dirty="0">
                <a:solidFill>
                  <a:schemeClr val="bg1"/>
                </a:solidFill>
              </a:rPr>
              <a:t>MÉTODO DE PLANIFICACIÓN: BAMCIS </a:t>
            </a:r>
          </a:p>
        </p:txBody>
      </p:sp>
      <p:sp>
        <p:nvSpPr>
          <p:cNvPr id="3" name="Subtítulo 2">
            <a:extLst>
              <a:ext uri="{FF2B5EF4-FFF2-40B4-BE49-F238E27FC236}">
                <a16:creationId xmlns:a16="http://schemas.microsoft.com/office/drawing/2014/main" id="{CCF1884B-5660-6203-8C23-691783DA316E}"/>
              </a:ext>
            </a:extLst>
          </p:cNvPr>
          <p:cNvSpPr>
            <a:spLocks noGrp="1"/>
          </p:cNvSpPr>
          <p:nvPr>
            <p:ph type="subTitle" idx="1"/>
          </p:nvPr>
        </p:nvSpPr>
        <p:spPr>
          <a:xfrm>
            <a:off x="477980" y="3357067"/>
            <a:ext cx="5736840" cy="1208141"/>
          </a:xfrm>
        </p:spPr>
        <p:txBody>
          <a:bodyPr>
            <a:normAutofit/>
          </a:bodyPr>
          <a:lstStyle/>
          <a:p>
            <a:pPr algn="l"/>
            <a:r>
              <a:rPr lang="es-ES_tradnl" sz="2000" dirty="0">
                <a:solidFill>
                  <a:schemeClr val="bg1"/>
                </a:solidFill>
              </a:rPr>
              <a:t>ESCUELA DE INFANTERÍA DE MARINA </a:t>
            </a:r>
          </a:p>
          <a:p>
            <a:pPr algn="l"/>
            <a:r>
              <a:rPr lang="es-ES_tradnl" sz="2000" dirty="0">
                <a:solidFill>
                  <a:schemeClr val="bg1"/>
                </a:solidFill>
              </a:rPr>
              <a:t>T1° IM F. VON DER WETH P.</a:t>
            </a:r>
          </a:p>
        </p:txBody>
      </p:sp>
      <p:sp>
        <p:nvSpPr>
          <p:cNvPr id="1035" name="Rectangle 1034">
            <a:extLst>
              <a:ext uri="{FF2B5EF4-FFF2-40B4-BE49-F238E27FC236}">
                <a16:creationId xmlns:a16="http://schemas.microsoft.com/office/drawing/2014/main" id="{82AA1060-6C81-1BF0-BDDE-79835C7FF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37" name="Rectangle 1036">
            <a:extLst>
              <a:ext uri="{FF2B5EF4-FFF2-40B4-BE49-F238E27FC236}">
                <a16:creationId xmlns:a16="http://schemas.microsoft.com/office/drawing/2014/main" id="{AAD8F02E-7C92-EF20-0C34-446D70A6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05156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Tactical Decision Games (TDGs) - The Company Leader">
            <a:extLst>
              <a:ext uri="{FF2B5EF4-FFF2-40B4-BE49-F238E27FC236}">
                <a16:creationId xmlns:a16="http://schemas.microsoft.com/office/drawing/2014/main" id="{438ED445-8307-5A38-0C59-1D8C4C37A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955" r="13621" b="1"/>
          <a:stretch/>
        </p:blipFill>
        <p:spPr bwMode="auto">
          <a:xfrm>
            <a:off x="6176433" y="1508426"/>
            <a:ext cx="5372100" cy="3841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9E7B6B3-A590-BAE4-704E-D9114719D1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8116" r="-2" b="-2"/>
          <a:stretch/>
        </p:blipFill>
        <p:spPr bwMode="auto">
          <a:xfrm>
            <a:off x="643466" y="985181"/>
            <a:ext cx="5372099" cy="4887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7907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128D5E1-C9B4-B08E-A02A-84672AD53000}"/>
              </a:ext>
            </a:extLst>
          </p:cNvPr>
          <p:cNvSpPr>
            <a:spLocks noGrp="1"/>
          </p:cNvSpPr>
          <p:nvPr>
            <p:ph idx="1"/>
          </p:nvPr>
        </p:nvSpPr>
        <p:spPr>
          <a:xfrm>
            <a:off x="443148" y="157329"/>
            <a:ext cx="10945483" cy="4351338"/>
          </a:xfrm>
        </p:spPr>
        <p:txBody>
          <a:bodyPr>
            <a:noAutofit/>
          </a:bodyPr>
          <a:lstStyle/>
          <a:p>
            <a:pPr algn="just"/>
            <a:r>
              <a:rPr lang="es-ES_tradnl" sz="2000" dirty="0"/>
              <a:t>Usted es el comandante del 1 </a:t>
            </a:r>
            <a:r>
              <a:rPr lang="es-ES_tradnl" sz="2000" dirty="0" err="1"/>
              <a:t>plt</a:t>
            </a:r>
            <a:r>
              <a:rPr lang="es-ES_tradnl" sz="2000" dirty="0"/>
              <a:t> de la compañía 312. El </a:t>
            </a:r>
            <a:r>
              <a:rPr lang="es-ES_tradnl" sz="2000" dirty="0" err="1"/>
              <a:t>Bn</a:t>
            </a:r>
            <a:r>
              <a:rPr lang="es-ES_tradnl" sz="2000" dirty="0"/>
              <a:t> 31 batallón ha estado conduciendo operaciones en isla Urano, buscando la neutralización de un núcleo A2/AD enemigo. Para buscar una decisión la Brigada decidió emplear su reserva helitransportada para envolver al enemigo desde la retaguardia. Sin embargo, el asalto aéreo fue interrumpido por el enemigo. Actualmente la reserva de la BAE se encuentra rodeada por fuerzas enemigas. Su batallón ha recibido la orden de penetrar el perímetro enemigo, generando una ruta de escape para la compañía atrapada. Su batallón mantendrá el frente con el enemigo, buscando fijarlo, para permitirle a la compañía 312 (su compañía) ejecutar el rescate. El terreno es boscoso y con múltiples caminos de tierra. En general, las fuerzas enemigas que han estado enfrentando son de magnitud compañía de infantería reforzada con algunos carros mecanizados con ametralladoras. </a:t>
            </a:r>
          </a:p>
          <a:p>
            <a:pPr algn="just"/>
            <a:r>
              <a:rPr lang="es-ES_tradnl" sz="2000" dirty="0"/>
              <a:t>Son las 2300 horas. Su Comandante de compañía lo llama y le dice lo siguiente: el batallón se encuentra a 3000 metros a la izquierda de nuestra posición. Ellos fijaran una compañía mecanizada adversaria, dándonos tiempo y espacio para penetrar. Al 3000 metro al norte de nuestra posición esta la compañía helitransportada. Esta rodeada por lo que parecen ser dos pelotones mecanizados con carros M-113. El esquema de maniobra es el siguiente: Con el 2 y 3 </a:t>
            </a:r>
            <a:r>
              <a:rPr lang="es-ES_tradnl" sz="2000" dirty="0" err="1"/>
              <a:t>plt</a:t>
            </a:r>
            <a:r>
              <a:rPr lang="es-ES_tradnl" sz="2000" dirty="0"/>
              <a:t> voy a atacar por fuego a los dos pelotones enemigos para girarlos sobre nosotros. Tu eres el esfuerzo principal.  Una vez que se giren quiero que los neutralices por el flanco derecho, mientras yo lo fijo. Creo que las condiciones del terreno limitaran su movimiento y nos hará mas fácil el trabajo. Te voy a asignar 4 misiles antiblindaje y 2 KM 250. Cuando yo rompa los fuegos con el SE será la hora H, eso será a las 0200. Yo atacare por fuego al norte de la cota150. </a:t>
            </a:r>
          </a:p>
          <a:p>
            <a:pPr algn="just"/>
            <a:r>
              <a:rPr lang="es-ES_tradnl" sz="2000" dirty="0"/>
              <a:t>Son las 0000 horas del día D+2, esta lloviendo fuertemente. Sabe que debe moverse rápido. Grafique la situación (15 min)</a:t>
            </a:r>
          </a:p>
        </p:txBody>
      </p:sp>
    </p:spTree>
    <p:extLst>
      <p:ext uri="{BB962C8B-B14F-4D97-AF65-F5344CB8AC3E}">
        <p14:creationId xmlns:p14="http://schemas.microsoft.com/office/powerpoint/2010/main" val="341907700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A385A-6A2A-EF2C-A95F-EDF1CD9FB8FE}"/>
            </a:ext>
          </a:extLst>
        </p:cNvPr>
        <p:cNvGrpSpPr/>
        <p:nvPr/>
      </p:nvGrpSpPr>
      <p:grpSpPr>
        <a:xfrm>
          <a:off x="0" y="0"/>
          <a:ext cx="0" cy="0"/>
          <a:chOff x="0" y="0"/>
          <a:chExt cx="0" cy="0"/>
        </a:xfrm>
      </p:grpSpPr>
      <p:pic>
        <p:nvPicPr>
          <p:cNvPr id="2050" name="Picture 2">
            <a:extLst>
              <a:ext uri="{FF2B5EF4-FFF2-40B4-BE49-F238E27FC236}">
                <a16:creationId xmlns:a16="http://schemas.microsoft.com/office/drawing/2014/main" id="{62F7B05F-D75D-1D36-7437-4E8EED28D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992"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80F8A9DC-8506-D208-1017-92A7490C780F}"/>
              </a:ext>
            </a:extLst>
          </p:cNvPr>
          <p:cNvPicPr>
            <a:picLocks noChangeAspect="1"/>
          </p:cNvPicPr>
          <p:nvPr/>
        </p:nvPicPr>
        <p:blipFill>
          <a:blip r:embed="rId3"/>
          <a:stretch>
            <a:fillRect/>
          </a:stretch>
        </p:blipFill>
        <p:spPr>
          <a:xfrm>
            <a:off x="4676445" y="476700"/>
            <a:ext cx="1587500" cy="952500"/>
          </a:xfrm>
          <a:prstGeom prst="rect">
            <a:avLst/>
          </a:prstGeom>
        </p:spPr>
      </p:pic>
      <p:pic>
        <p:nvPicPr>
          <p:cNvPr id="7" name="Imagen 6">
            <a:extLst>
              <a:ext uri="{FF2B5EF4-FFF2-40B4-BE49-F238E27FC236}">
                <a16:creationId xmlns:a16="http://schemas.microsoft.com/office/drawing/2014/main" id="{D671BA94-5938-1193-415F-65FD2B8D8BA5}"/>
              </a:ext>
            </a:extLst>
          </p:cNvPr>
          <p:cNvPicPr>
            <a:picLocks noChangeAspect="1"/>
          </p:cNvPicPr>
          <p:nvPr/>
        </p:nvPicPr>
        <p:blipFill>
          <a:blip r:embed="rId4"/>
          <a:stretch>
            <a:fillRect/>
          </a:stretch>
        </p:blipFill>
        <p:spPr>
          <a:xfrm>
            <a:off x="1892113" y="5378210"/>
            <a:ext cx="1587500" cy="952500"/>
          </a:xfrm>
          <a:prstGeom prst="rect">
            <a:avLst/>
          </a:prstGeom>
        </p:spPr>
      </p:pic>
      <p:pic>
        <p:nvPicPr>
          <p:cNvPr id="9" name="Imagen 8">
            <a:extLst>
              <a:ext uri="{FF2B5EF4-FFF2-40B4-BE49-F238E27FC236}">
                <a16:creationId xmlns:a16="http://schemas.microsoft.com/office/drawing/2014/main" id="{B6FC4F9C-8DE7-18E4-07AB-2DE69EA9097D}"/>
              </a:ext>
            </a:extLst>
          </p:cNvPr>
          <p:cNvPicPr>
            <a:picLocks noChangeAspect="1"/>
          </p:cNvPicPr>
          <p:nvPr/>
        </p:nvPicPr>
        <p:blipFill>
          <a:blip r:embed="rId5"/>
          <a:stretch>
            <a:fillRect/>
          </a:stretch>
        </p:blipFill>
        <p:spPr>
          <a:xfrm>
            <a:off x="4731860" y="3522017"/>
            <a:ext cx="1587500" cy="952500"/>
          </a:xfrm>
          <a:prstGeom prst="rect">
            <a:avLst/>
          </a:prstGeom>
        </p:spPr>
      </p:pic>
      <p:pic>
        <p:nvPicPr>
          <p:cNvPr id="11" name="Imagen 10">
            <a:extLst>
              <a:ext uri="{FF2B5EF4-FFF2-40B4-BE49-F238E27FC236}">
                <a16:creationId xmlns:a16="http://schemas.microsoft.com/office/drawing/2014/main" id="{47A2235B-21A7-6125-831C-83045BFE3304}"/>
              </a:ext>
            </a:extLst>
          </p:cNvPr>
          <p:cNvPicPr>
            <a:picLocks noChangeAspect="1"/>
          </p:cNvPicPr>
          <p:nvPr/>
        </p:nvPicPr>
        <p:blipFill>
          <a:blip r:embed="rId6"/>
          <a:stretch>
            <a:fillRect/>
          </a:stretch>
        </p:blipFill>
        <p:spPr>
          <a:xfrm>
            <a:off x="6150306" y="3603429"/>
            <a:ext cx="1587500" cy="952500"/>
          </a:xfrm>
          <a:prstGeom prst="rect">
            <a:avLst/>
          </a:prstGeom>
        </p:spPr>
      </p:pic>
      <p:pic>
        <p:nvPicPr>
          <p:cNvPr id="13" name="Imagen 12">
            <a:extLst>
              <a:ext uri="{FF2B5EF4-FFF2-40B4-BE49-F238E27FC236}">
                <a16:creationId xmlns:a16="http://schemas.microsoft.com/office/drawing/2014/main" id="{61549F38-14AF-91F7-49A7-AFEE1C412695}"/>
              </a:ext>
            </a:extLst>
          </p:cNvPr>
          <p:cNvPicPr>
            <a:picLocks noChangeAspect="1"/>
          </p:cNvPicPr>
          <p:nvPr/>
        </p:nvPicPr>
        <p:blipFill>
          <a:blip r:embed="rId7"/>
          <a:stretch>
            <a:fillRect/>
          </a:stretch>
        </p:blipFill>
        <p:spPr>
          <a:xfrm>
            <a:off x="1900507" y="2743200"/>
            <a:ext cx="1587500" cy="952500"/>
          </a:xfrm>
          <a:prstGeom prst="rect">
            <a:avLst/>
          </a:prstGeom>
        </p:spPr>
      </p:pic>
      <p:pic>
        <p:nvPicPr>
          <p:cNvPr id="15" name="Imagen 14">
            <a:extLst>
              <a:ext uri="{FF2B5EF4-FFF2-40B4-BE49-F238E27FC236}">
                <a16:creationId xmlns:a16="http://schemas.microsoft.com/office/drawing/2014/main" id="{B51768C4-015F-7F33-76BC-E0498F93056B}"/>
              </a:ext>
            </a:extLst>
          </p:cNvPr>
          <p:cNvPicPr>
            <a:picLocks noChangeAspect="1"/>
          </p:cNvPicPr>
          <p:nvPr/>
        </p:nvPicPr>
        <p:blipFill>
          <a:blip r:embed="rId8"/>
          <a:stretch>
            <a:fillRect/>
          </a:stretch>
        </p:blipFill>
        <p:spPr>
          <a:xfrm>
            <a:off x="5302250" y="1635425"/>
            <a:ext cx="1587500" cy="952500"/>
          </a:xfrm>
          <a:prstGeom prst="rect">
            <a:avLst/>
          </a:prstGeom>
          <a:ln w="53975"/>
        </p:spPr>
      </p:pic>
      <p:pic>
        <p:nvPicPr>
          <p:cNvPr id="16" name="Imagen 15">
            <a:extLst>
              <a:ext uri="{FF2B5EF4-FFF2-40B4-BE49-F238E27FC236}">
                <a16:creationId xmlns:a16="http://schemas.microsoft.com/office/drawing/2014/main" id="{16A1AFB2-6C69-31A2-98A6-1A64F9D64CC2}"/>
              </a:ext>
            </a:extLst>
          </p:cNvPr>
          <p:cNvPicPr>
            <a:picLocks noChangeAspect="1"/>
          </p:cNvPicPr>
          <p:nvPr/>
        </p:nvPicPr>
        <p:blipFill>
          <a:blip r:embed="rId8"/>
          <a:stretch>
            <a:fillRect/>
          </a:stretch>
        </p:blipFill>
        <p:spPr>
          <a:xfrm>
            <a:off x="4032701" y="1554013"/>
            <a:ext cx="1587500" cy="952500"/>
          </a:xfrm>
          <a:prstGeom prst="rect">
            <a:avLst/>
          </a:prstGeom>
        </p:spPr>
      </p:pic>
      <p:pic>
        <p:nvPicPr>
          <p:cNvPr id="24" name="Imagen 23">
            <a:extLst>
              <a:ext uri="{FF2B5EF4-FFF2-40B4-BE49-F238E27FC236}">
                <a16:creationId xmlns:a16="http://schemas.microsoft.com/office/drawing/2014/main" id="{FF6F4662-17B8-662E-1E0D-C53E0B3ABEF4}"/>
              </a:ext>
            </a:extLst>
          </p:cNvPr>
          <p:cNvPicPr>
            <a:picLocks noChangeAspect="1"/>
          </p:cNvPicPr>
          <p:nvPr/>
        </p:nvPicPr>
        <p:blipFill>
          <a:blip r:embed="rId9"/>
          <a:stretch>
            <a:fillRect/>
          </a:stretch>
        </p:blipFill>
        <p:spPr>
          <a:xfrm rot="16200000">
            <a:off x="1906033" y="2115013"/>
            <a:ext cx="1603825" cy="5080000"/>
          </a:xfrm>
          <a:prstGeom prst="rect">
            <a:avLst/>
          </a:prstGeom>
          <a:ln>
            <a:noFill/>
          </a:ln>
        </p:spPr>
      </p:pic>
      <p:pic>
        <p:nvPicPr>
          <p:cNvPr id="2052" name="Picture 4" descr="House symbol may be unfamiliar to users with low computer ...">
            <a:extLst>
              <a:ext uri="{FF2B5EF4-FFF2-40B4-BE49-F238E27FC236}">
                <a16:creationId xmlns:a16="http://schemas.microsoft.com/office/drawing/2014/main" id="{140072DE-DCFF-8A3E-A93A-FF4E2386335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135602" y="1095817"/>
            <a:ext cx="603041" cy="569104"/>
          </a:xfrm>
          <a:prstGeom prst="rect">
            <a:avLst/>
          </a:prstGeom>
          <a:solidFill>
            <a:schemeClr val="bg1"/>
          </a:solidFill>
        </p:spPr>
      </p:pic>
      <p:pic>
        <p:nvPicPr>
          <p:cNvPr id="2054" name="Picture 6" descr="House symbol may be unfamiliar to users with low computer ...">
            <a:extLst>
              <a:ext uri="{FF2B5EF4-FFF2-40B4-BE49-F238E27FC236}">
                <a16:creationId xmlns:a16="http://schemas.microsoft.com/office/drawing/2014/main" id="{358AEBC9-8CD0-3753-CBC7-459E00CCABC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10161" y="1068259"/>
            <a:ext cx="618794" cy="583970"/>
          </a:xfrm>
          <a:prstGeom prst="rect">
            <a:avLst/>
          </a:prstGeom>
          <a:noFill/>
          <a:extLst>
            <a:ext uri="{909E8E84-426E-40DD-AFC4-6F175D3DCCD1}">
              <a14:hiddenFill xmlns:a14="http://schemas.microsoft.com/office/drawing/2010/main">
                <a:solidFill>
                  <a:srgbClr val="FFFFFF"/>
                </a:solidFill>
              </a14:hiddenFill>
            </a:ext>
          </a:extLst>
        </p:spPr>
      </p:pic>
      <p:pic>
        <p:nvPicPr>
          <p:cNvPr id="27" name="Imagen 26">
            <a:extLst>
              <a:ext uri="{FF2B5EF4-FFF2-40B4-BE49-F238E27FC236}">
                <a16:creationId xmlns:a16="http://schemas.microsoft.com/office/drawing/2014/main" id="{69605D73-05CB-D9C2-E1A8-95DF02A57B03}"/>
              </a:ext>
            </a:extLst>
          </p:cNvPr>
          <p:cNvPicPr>
            <a:picLocks noChangeAspect="1"/>
          </p:cNvPicPr>
          <p:nvPr/>
        </p:nvPicPr>
        <p:blipFill>
          <a:blip r:embed="rId11"/>
          <a:stretch>
            <a:fillRect/>
          </a:stretch>
        </p:blipFill>
        <p:spPr>
          <a:xfrm rot="16200000">
            <a:off x="4950093" y="1800090"/>
            <a:ext cx="1220311" cy="1973916"/>
          </a:xfrm>
          <a:prstGeom prst="rect">
            <a:avLst/>
          </a:prstGeom>
        </p:spPr>
      </p:pic>
      <p:sp>
        <p:nvSpPr>
          <p:cNvPr id="29" name="CuadroTexto 28">
            <a:extLst>
              <a:ext uri="{FF2B5EF4-FFF2-40B4-BE49-F238E27FC236}">
                <a16:creationId xmlns:a16="http://schemas.microsoft.com/office/drawing/2014/main" id="{2C76606B-04B7-8135-AC49-75237827C657}"/>
              </a:ext>
            </a:extLst>
          </p:cNvPr>
          <p:cNvSpPr txBox="1"/>
          <p:nvPr/>
        </p:nvSpPr>
        <p:spPr>
          <a:xfrm>
            <a:off x="8408693" y="2111675"/>
            <a:ext cx="1579278" cy="369332"/>
          </a:xfrm>
          <a:prstGeom prst="rect">
            <a:avLst/>
          </a:prstGeom>
          <a:noFill/>
        </p:spPr>
        <p:txBody>
          <a:bodyPr wrap="none" rtlCol="0">
            <a:spAutoFit/>
          </a:bodyPr>
          <a:lstStyle/>
          <a:p>
            <a:r>
              <a:rPr lang="es-ES_tradnl" dirty="0"/>
              <a:t>Zona boscosa</a:t>
            </a:r>
          </a:p>
        </p:txBody>
      </p:sp>
      <p:sp>
        <p:nvSpPr>
          <p:cNvPr id="30" name="CuadroTexto 29">
            <a:extLst>
              <a:ext uri="{FF2B5EF4-FFF2-40B4-BE49-F238E27FC236}">
                <a16:creationId xmlns:a16="http://schemas.microsoft.com/office/drawing/2014/main" id="{90FE948B-BEB0-9E8F-9329-F6A623704078}"/>
              </a:ext>
            </a:extLst>
          </p:cNvPr>
          <p:cNvSpPr txBox="1"/>
          <p:nvPr/>
        </p:nvSpPr>
        <p:spPr>
          <a:xfrm>
            <a:off x="6394010" y="3184962"/>
            <a:ext cx="632161" cy="369332"/>
          </a:xfrm>
          <a:prstGeom prst="rect">
            <a:avLst/>
          </a:prstGeom>
          <a:noFill/>
        </p:spPr>
        <p:txBody>
          <a:bodyPr wrap="none" rtlCol="0">
            <a:spAutoFit/>
          </a:bodyPr>
          <a:lstStyle/>
          <a:p>
            <a:r>
              <a:rPr lang="es-ES_tradnl" dirty="0"/>
              <a:t>R-16</a:t>
            </a:r>
          </a:p>
        </p:txBody>
      </p:sp>
      <p:sp>
        <p:nvSpPr>
          <p:cNvPr id="31" name="CuadroTexto 30">
            <a:extLst>
              <a:ext uri="{FF2B5EF4-FFF2-40B4-BE49-F238E27FC236}">
                <a16:creationId xmlns:a16="http://schemas.microsoft.com/office/drawing/2014/main" id="{FE5F8767-BD82-D0AB-8592-36447CA5D472}"/>
              </a:ext>
            </a:extLst>
          </p:cNvPr>
          <p:cNvSpPr txBox="1"/>
          <p:nvPr/>
        </p:nvSpPr>
        <p:spPr>
          <a:xfrm>
            <a:off x="4401962" y="3430676"/>
            <a:ext cx="986552" cy="461665"/>
          </a:xfrm>
          <a:prstGeom prst="rect">
            <a:avLst/>
          </a:prstGeom>
          <a:noFill/>
        </p:spPr>
        <p:txBody>
          <a:bodyPr wrap="none" rtlCol="0">
            <a:spAutoFit/>
          </a:bodyPr>
          <a:lstStyle/>
          <a:p>
            <a:r>
              <a:rPr lang="es-ES_tradnl" sz="2400" b="1" dirty="0"/>
              <a:t>C-150</a:t>
            </a:r>
          </a:p>
        </p:txBody>
      </p:sp>
      <p:sp>
        <p:nvSpPr>
          <p:cNvPr id="32" name="CuadroTexto 31">
            <a:extLst>
              <a:ext uri="{FF2B5EF4-FFF2-40B4-BE49-F238E27FC236}">
                <a16:creationId xmlns:a16="http://schemas.microsoft.com/office/drawing/2014/main" id="{E6204EB4-2E8F-7D6C-CBD2-BE0EE1F85F20}"/>
              </a:ext>
            </a:extLst>
          </p:cNvPr>
          <p:cNvSpPr txBox="1"/>
          <p:nvPr/>
        </p:nvSpPr>
        <p:spPr>
          <a:xfrm>
            <a:off x="9308518" y="3861111"/>
            <a:ext cx="1006686" cy="461665"/>
          </a:xfrm>
          <a:prstGeom prst="rect">
            <a:avLst/>
          </a:prstGeom>
          <a:noFill/>
        </p:spPr>
        <p:txBody>
          <a:bodyPr wrap="none" rtlCol="0">
            <a:spAutoFit/>
          </a:bodyPr>
          <a:lstStyle/>
          <a:p>
            <a:r>
              <a:rPr lang="es-ES_tradnl" sz="2400" b="1" dirty="0"/>
              <a:t>C-200</a:t>
            </a:r>
          </a:p>
        </p:txBody>
      </p:sp>
      <p:sp>
        <p:nvSpPr>
          <p:cNvPr id="33" name="Forma libre 32">
            <a:extLst>
              <a:ext uri="{FF2B5EF4-FFF2-40B4-BE49-F238E27FC236}">
                <a16:creationId xmlns:a16="http://schemas.microsoft.com/office/drawing/2014/main" id="{61B7B6B8-A438-1564-F4EE-72586CDC3A28}"/>
              </a:ext>
            </a:extLst>
          </p:cNvPr>
          <p:cNvSpPr/>
          <p:nvPr/>
        </p:nvSpPr>
        <p:spPr>
          <a:xfrm>
            <a:off x="7418717" y="1328422"/>
            <a:ext cx="3381555" cy="2639729"/>
          </a:xfrm>
          <a:custGeom>
            <a:avLst/>
            <a:gdLst>
              <a:gd name="connsiteX0" fmla="*/ 0 w 3381555"/>
              <a:gd name="connsiteY0" fmla="*/ 2639729 h 2639729"/>
              <a:gd name="connsiteX1" fmla="*/ 120770 w 3381555"/>
              <a:gd name="connsiteY1" fmla="*/ 2622476 h 2639729"/>
              <a:gd name="connsiteX2" fmla="*/ 293298 w 3381555"/>
              <a:gd name="connsiteY2" fmla="*/ 2553465 h 2639729"/>
              <a:gd name="connsiteX3" fmla="*/ 345057 w 3381555"/>
              <a:gd name="connsiteY3" fmla="*/ 2501706 h 2639729"/>
              <a:gd name="connsiteX4" fmla="*/ 396815 w 3381555"/>
              <a:gd name="connsiteY4" fmla="*/ 2467201 h 2639729"/>
              <a:gd name="connsiteX5" fmla="*/ 431321 w 3381555"/>
              <a:gd name="connsiteY5" fmla="*/ 2415442 h 2639729"/>
              <a:gd name="connsiteX6" fmla="*/ 500332 w 3381555"/>
              <a:gd name="connsiteY6" fmla="*/ 2346431 h 2639729"/>
              <a:gd name="connsiteX7" fmla="*/ 534838 w 3381555"/>
              <a:gd name="connsiteY7" fmla="*/ 2294672 h 2639729"/>
              <a:gd name="connsiteX8" fmla="*/ 586596 w 3381555"/>
              <a:gd name="connsiteY8" fmla="*/ 2242914 h 2639729"/>
              <a:gd name="connsiteX9" fmla="*/ 621102 w 3381555"/>
              <a:gd name="connsiteY9" fmla="*/ 2173903 h 2639729"/>
              <a:gd name="connsiteX10" fmla="*/ 655608 w 3381555"/>
              <a:gd name="connsiteY10" fmla="*/ 2122144 h 2639729"/>
              <a:gd name="connsiteX11" fmla="*/ 672860 w 3381555"/>
              <a:gd name="connsiteY11" fmla="*/ 2035880 h 2639729"/>
              <a:gd name="connsiteX12" fmla="*/ 690113 w 3381555"/>
              <a:gd name="connsiteY12" fmla="*/ 1984121 h 2639729"/>
              <a:gd name="connsiteX13" fmla="*/ 707366 w 3381555"/>
              <a:gd name="connsiteY13" fmla="*/ 1880604 h 2639729"/>
              <a:gd name="connsiteX14" fmla="*/ 724619 w 3381555"/>
              <a:gd name="connsiteY14" fmla="*/ 1552801 h 2639729"/>
              <a:gd name="connsiteX15" fmla="*/ 759125 w 3381555"/>
              <a:gd name="connsiteY15" fmla="*/ 1501042 h 2639729"/>
              <a:gd name="connsiteX16" fmla="*/ 862641 w 3381555"/>
              <a:gd name="connsiteY16" fmla="*/ 1414778 h 2639729"/>
              <a:gd name="connsiteX17" fmla="*/ 914400 w 3381555"/>
              <a:gd name="connsiteY17" fmla="*/ 1397525 h 2639729"/>
              <a:gd name="connsiteX18" fmla="*/ 1035170 w 3381555"/>
              <a:gd name="connsiteY18" fmla="*/ 1311261 h 2639729"/>
              <a:gd name="connsiteX19" fmla="*/ 1138687 w 3381555"/>
              <a:gd name="connsiteY19" fmla="*/ 1224997 h 2639729"/>
              <a:gd name="connsiteX20" fmla="*/ 1190445 w 3381555"/>
              <a:gd name="connsiteY20" fmla="*/ 1190491 h 2639729"/>
              <a:gd name="connsiteX21" fmla="*/ 1242204 w 3381555"/>
              <a:gd name="connsiteY21" fmla="*/ 1121480 h 2639729"/>
              <a:gd name="connsiteX22" fmla="*/ 1311215 w 3381555"/>
              <a:gd name="connsiteY22" fmla="*/ 1069721 h 2639729"/>
              <a:gd name="connsiteX23" fmla="*/ 1380226 w 3381555"/>
              <a:gd name="connsiteY23" fmla="*/ 966204 h 2639729"/>
              <a:gd name="connsiteX24" fmla="*/ 1414732 w 3381555"/>
              <a:gd name="connsiteY24" fmla="*/ 914446 h 2639729"/>
              <a:gd name="connsiteX25" fmla="*/ 1449238 w 3381555"/>
              <a:gd name="connsiteY25" fmla="*/ 862687 h 2639729"/>
              <a:gd name="connsiteX26" fmla="*/ 1535502 w 3381555"/>
              <a:gd name="connsiteY26" fmla="*/ 759170 h 2639729"/>
              <a:gd name="connsiteX27" fmla="*/ 1587260 w 3381555"/>
              <a:gd name="connsiteY27" fmla="*/ 707412 h 2639729"/>
              <a:gd name="connsiteX28" fmla="*/ 1639019 w 3381555"/>
              <a:gd name="connsiteY28" fmla="*/ 586642 h 2639729"/>
              <a:gd name="connsiteX29" fmla="*/ 1708030 w 3381555"/>
              <a:gd name="connsiteY29" fmla="*/ 483125 h 2639729"/>
              <a:gd name="connsiteX30" fmla="*/ 1811547 w 3381555"/>
              <a:gd name="connsiteY30" fmla="*/ 414114 h 2639729"/>
              <a:gd name="connsiteX31" fmla="*/ 1863306 w 3381555"/>
              <a:gd name="connsiteY31" fmla="*/ 379608 h 2639729"/>
              <a:gd name="connsiteX32" fmla="*/ 2104845 w 3381555"/>
              <a:gd name="connsiteY32" fmla="*/ 345103 h 2639729"/>
              <a:gd name="connsiteX33" fmla="*/ 2191109 w 3381555"/>
              <a:gd name="connsiteY33" fmla="*/ 327850 h 2639729"/>
              <a:gd name="connsiteX34" fmla="*/ 2242868 w 3381555"/>
              <a:gd name="connsiteY34" fmla="*/ 310597 h 2639729"/>
              <a:gd name="connsiteX35" fmla="*/ 2415396 w 3381555"/>
              <a:gd name="connsiteY35" fmla="*/ 276091 h 2639729"/>
              <a:gd name="connsiteX36" fmla="*/ 2570672 w 3381555"/>
              <a:gd name="connsiteY36" fmla="*/ 241586 h 2639729"/>
              <a:gd name="connsiteX37" fmla="*/ 2829464 w 3381555"/>
              <a:gd name="connsiteY37" fmla="*/ 224333 h 2639729"/>
              <a:gd name="connsiteX38" fmla="*/ 2932981 w 3381555"/>
              <a:gd name="connsiteY38" fmla="*/ 207080 h 2639729"/>
              <a:gd name="connsiteX39" fmla="*/ 2984740 w 3381555"/>
              <a:gd name="connsiteY39" fmla="*/ 189827 h 2639729"/>
              <a:gd name="connsiteX40" fmla="*/ 3053751 w 3381555"/>
              <a:gd name="connsiteY40" fmla="*/ 172574 h 2639729"/>
              <a:gd name="connsiteX41" fmla="*/ 3157268 w 3381555"/>
              <a:gd name="connsiteY41" fmla="*/ 103563 h 2639729"/>
              <a:gd name="connsiteX42" fmla="*/ 3209026 w 3381555"/>
              <a:gd name="connsiteY42" fmla="*/ 69057 h 2639729"/>
              <a:gd name="connsiteX43" fmla="*/ 3260785 w 3381555"/>
              <a:gd name="connsiteY43" fmla="*/ 51804 h 2639729"/>
              <a:gd name="connsiteX44" fmla="*/ 3312543 w 3381555"/>
              <a:gd name="connsiteY44" fmla="*/ 17299 h 2639729"/>
              <a:gd name="connsiteX45" fmla="*/ 3381555 w 3381555"/>
              <a:gd name="connsiteY45" fmla="*/ 46 h 2639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555" h="2639729">
                <a:moveTo>
                  <a:pt x="0" y="2639729"/>
                </a:moveTo>
                <a:cubicBezTo>
                  <a:pt x="40257" y="2633978"/>
                  <a:pt x="81146" y="2631620"/>
                  <a:pt x="120770" y="2622476"/>
                </a:cubicBezTo>
                <a:cubicBezTo>
                  <a:pt x="199954" y="2604203"/>
                  <a:pt x="226213" y="2587007"/>
                  <a:pt x="293298" y="2553465"/>
                </a:cubicBezTo>
                <a:cubicBezTo>
                  <a:pt x="310551" y="2536212"/>
                  <a:pt x="326313" y="2517326"/>
                  <a:pt x="345057" y="2501706"/>
                </a:cubicBezTo>
                <a:cubicBezTo>
                  <a:pt x="360986" y="2488432"/>
                  <a:pt x="382153" y="2481863"/>
                  <a:pt x="396815" y="2467201"/>
                </a:cubicBezTo>
                <a:cubicBezTo>
                  <a:pt x="411477" y="2452539"/>
                  <a:pt x="417827" y="2431186"/>
                  <a:pt x="431321" y="2415442"/>
                </a:cubicBezTo>
                <a:cubicBezTo>
                  <a:pt x="452493" y="2390742"/>
                  <a:pt x="479160" y="2371131"/>
                  <a:pt x="500332" y="2346431"/>
                </a:cubicBezTo>
                <a:cubicBezTo>
                  <a:pt x="513826" y="2330687"/>
                  <a:pt x="521563" y="2310601"/>
                  <a:pt x="534838" y="2294672"/>
                </a:cubicBezTo>
                <a:cubicBezTo>
                  <a:pt x="550458" y="2275928"/>
                  <a:pt x="572414" y="2262768"/>
                  <a:pt x="586596" y="2242914"/>
                </a:cubicBezTo>
                <a:cubicBezTo>
                  <a:pt x="601545" y="2221986"/>
                  <a:pt x="608342" y="2196233"/>
                  <a:pt x="621102" y="2173903"/>
                </a:cubicBezTo>
                <a:cubicBezTo>
                  <a:pt x="631390" y="2155900"/>
                  <a:pt x="644106" y="2139397"/>
                  <a:pt x="655608" y="2122144"/>
                </a:cubicBezTo>
                <a:cubicBezTo>
                  <a:pt x="661359" y="2093389"/>
                  <a:pt x="665748" y="2064329"/>
                  <a:pt x="672860" y="2035880"/>
                </a:cubicBezTo>
                <a:cubicBezTo>
                  <a:pt x="677271" y="2018237"/>
                  <a:pt x="686168" y="2001874"/>
                  <a:pt x="690113" y="1984121"/>
                </a:cubicBezTo>
                <a:cubicBezTo>
                  <a:pt x="697702" y="1949972"/>
                  <a:pt x="701615" y="1915110"/>
                  <a:pt x="707366" y="1880604"/>
                </a:cubicBezTo>
                <a:cubicBezTo>
                  <a:pt x="713117" y="1771336"/>
                  <a:pt x="709835" y="1661217"/>
                  <a:pt x="724619" y="1552801"/>
                </a:cubicBezTo>
                <a:cubicBezTo>
                  <a:pt x="727421" y="1532256"/>
                  <a:pt x="745850" y="1516971"/>
                  <a:pt x="759125" y="1501042"/>
                </a:cubicBezTo>
                <a:cubicBezTo>
                  <a:pt x="786378" y="1468338"/>
                  <a:pt x="823868" y="1434165"/>
                  <a:pt x="862641" y="1414778"/>
                </a:cubicBezTo>
                <a:cubicBezTo>
                  <a:pt x="878907" y="1406645"/>
                  <a:pt x="898134" y="1405658"/>
                  <a:pt x="914400" y="1397525"/>
                </a:cubicBezTo>
                <a:cubicBezTo>
                  <a:pt x="941508" y="1383971"/>
                  <a:pt x="1016934" y="1324286"/>
                  <a:pt x="1035170" y="1311261"/>
                </a:cubicBezTo>
                <a:cubicBezTo>
                  <a:pt x="1215073" y="1182758"/>
                  <a:pt x="945366" y="1386097"/>
                  <a:pt x="1138687" y="1224997"/>
                </a:cubicBezTo>
                <a:cubicBezTo>
                  <a:pt x="1154616" y="1211723"/>
                  <a:pt x="1175783" y="1205153"/>
                  <a:pt x="1190445" y="1190491"/>
                </a:cubicBezTo>
                <a:cubicBezTo>
                  <a:pt x="1210778" y="1170158"/>
                  <a:pt x="1221871" y="1141813"/>
                  <a:pt x="1242204" y="1121480"/>
                </a:cubicBezTo>
                <a:cubicBezTo>
                  <a:pt x="1262537" y="1101147"/>
                  <a:pt x="1292111" y="1091213"/>
                  <a:pt x="1311215" y="1069721"/>
                </a:cubicBezTo>
                <a:cubicBezTo>
                  <a:pt x="1338766" y="1038725"/>
                  <a:pt x="1357222" y="1000710"/>
                  <a:pt x="1380226" y="966204"/>
                </a:cubicBezTo>
                <a:lnTo>
                  <a:pt x="1414732" y="914446"/>
                </a:lnTo>
                <a:cubicBezTo>
                  <a:pt x="1426234" y="897193"/>
                  <a:pt x="1434576" y="877349"/>
                  <a:pt x="1449238" y="862687"/>
                </a:cubicBezTo>
                <a:cubicBezTo>
                  <a:pt x="1600448" y="711477"/>
                  <a:pt x="1415403" y="903289"/>
                  <a:pt x="1535502" y="759170"/>
                </a:cubicBezTo>
                <a:cubicBezTo>
                  <a:pt x="1551122" y="740426"/>
                  <a:pt x="1570007" y="724665"/>
                  <a:pt x="1587260" y="707412"/>
                </a:cubicBezTo>
                <a:cubicBezTo>
                  <a:pt x="1605109" y="653865"/>
                  <a:pt x="1607039" y="639942"/>
                  <a:pt x="1639019" y="586642"/>
                </a:cubicBezTo>
                <a:cubicBezTo>
                  <a:pt x="1660355" y="551081"/>
                  <a:pt x="1673524" y="506129"/>
                  <a:pt x="1708030" y="483125"/>
                </a:cubicBezTo>
                <a:lnTo>
                  <a:pt x="1811547" y="414114"/>
                </a:lnTo>
                <a:cubicBezTo>
                  <a:pt x="1828800" y="402612"/>
                  <a:pt x="1842731" y="382180"/>
                  <a:pt x="1863306" y="379608"/>
                </a:cubicBezTo>
                <a:cubicBezTo>
                  <a:pt x="1983266" y="364613"/>
                  <a:pt x="1995410" y="365000"/>
                  <a:pt x="2104845" y="345103"/>
                </a:cubicBezTo>
                <a:cubicBezTo>
                  <a:pt x="2133696" y="339857"/>
                  <a:pt x="2162660" y="334962"/>
                  <a:pt x="2191109" y="327850"/>
                </a:cubicBezTo>
                <a:cubicBezTo>
                  <a:pt x="2208752" y="323439"/>
                  <a:pt x="2225115" y="314542"/>
                  <a:pt x="2242868" y="310597"/>
                </a:cubicBezTo>
                <a:cubicBezTo>
                  <a:pt x="2395387" y="276704"/>
                  <a:pt x="2295086" y="310465"/>
                  <a:pt x="2415396" y="276091"/>
                </a:cubicBezTo>
                <a:cubicBezTo>
                  <a:pt x="2497900" y="252518"/>
                  <a:pt x="2453911" y="252706"/>
                  <a:pt x="2570672" y="241586"/>
                </a:cubicBezTo>
                <a:cubicBezTo>
                  <a:pt x="2656738" y="233389"/>
                  <a:pt x="2743200" y="230084"/>
                  <a:pt x="2829464" y="224333"/>
                </a:cubicBezTo>
                <a:cubicBezTo>
                  <a:pt x="2863970" y="218582"/>
                  <a:pt x="2898832" y="214669"/>
                  <a:pt x="2932981" y="207080"/>
                </a:cubicBezTo>
                <a:cubicBezTo>
                  <a:pt x="2950734" y="203135"/>
                  <a:pt x="2967253" y="194823"/>
                  <a:pt x="2984740" y="189827"/>
                </a:cubicBezTo>
                <a:cubicBezTo>
                  <a:pt x="3007539" y="183313"/>
                  <a:pt x="3030747" y="178325"/>
                  <a:pt x="3053751" y="172574"/>
                </a:cubicBezTo>
                <a:lnTo>
                  <a:pt x="3157268" y="103563"/>
                </a:lnTo>
                <a:cubicBezTo>
                  <a:pt x="3174521" y="92061"/>
                  <a:pt x="3189355" y="75614"/>
                  <a:pt x="3209026" y="69057"/>
                </a:cubicBezTo>
                <a:cubicBezTo>
                  <a:pt x="3226279" y="63306"/>
                  <a:pt x="3244519" y="59937"/>
                  <a:pt x="3260785" y="51804"/>
                </a:cubicBezTo>
                <a:cubicBezTo>
                  <a:pt x="3279331" y="42531"/>
                  <a:pt x="3293997" y="26572"/>
                  <a:pt x="3312543" y="17299"/>
                </a:cubicBezTo>
                <a:cubicBezTo>
                  <a:pt x="3350687" y="-1773"/>
                  <a:pt x="3352147" y="46"/>
                  <a:pt x="3381555" y="46"/>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sp>
        <p:nvSpPr>
          <p:cNvPr id="34" name="Forma libre 33">
            <a:extLst>
              <a:ext uri="{FF2B5EF4-FFF2-40B4-BE49-F238E27FC236}">
                <a16:creationId xmlns:a16="http://schemas.microsoft.com/office/drawing/2014/main" id="{DA6C0062-0C9D-3484-05B5-A6F42592C510}"/>
              </a:ext>
            </a:extLst>
          </p:cNvPr>
          <p:cNvSpPr/>
          <p:nvPr/>
        </p:nvSpPr>
        <p:spPr>
          <a:xfrm>
            <a:off x="6676845" y="1777042"/>
            <a:ext cx="1259457" cy="2018581"/>
          </a:xfrm>
          <a:custGeom>
            <a:avLst/>
            <a:gdLst>
              <a:gd name="connsiteX0" fmla="*/ 1173193 w 1259457"/>
              <a:gd name="connsiteY0" fmla="*/ 2018581 h 2018581"/>
              <a:gd name="connsiteX1" fmla="*/ 1155940 w 1259457"/>
              <a:gd name="connsiteY1" fmla="*/ 1828800 h 2018581"/>
              <a:gd name="connsiteX2" fmla="*/ 1121434 w 1259457"/>
              <a:gd name="connsiteY2" fmla="*/ 1656271 h 2018581"/>
              <a:gd name="connsiteX3" fmla="*/ 1086929 w 1259457"/>
              <a:gd name="connsiteY3" fmla="*/ 1466490 h 2018581"/>
              <a:gd name="connsiteX4" fmla="*/ 1052423 w 1259457"/>
              <a:gd name="connsiteY4" fmla="*/ 1311215 h 2018581"/>
              <a:gd name="connsiteX5" fmla="*/ 1069676 w 1259457"/>
              <a:gd name="connsiteY5" fmla="*/ 862641 h 2018581"/>
              <a:gd name="connsiteX6" fmla="*/ 1086929 w 1259457"/>
              <a:gd name="connsiteY6" fmla="*/ 793630 h 2018581"/>
              <a:gd name="connsiteX7" fmla="*/ 1138687 w 1259457"/>
              <a:gd name="connsiteY7" fmla="*/ 741871 h 2018581"/>
              <a:gd name="connsiteX8" fmla="*/ 1173193 w 1259457"/>
              <a:gd name="connsiteY8" fmla="*/ 672860 h 2018581"/>
              <a:gd name="connsiteX9" fmla="*/ 1207698 w 1259457"/>
              <a:gd name="connsiteY9" fmla="*/ 621101 h 2018581"/>
              <a:gd name="connsiteX10" fmla="*/ 1242204 w 1259457"/>
              <a:gd name="connsiteY10" fmla="*/ 465826 h 2018581"/>
              <a:gd name="connsiteX11" fmla="*/ 1259457 w 1259457"/>
              <a:gd name="connsiteY11" fmla="*/ 414067 h 2018581"/>
              <a:gd name="connsiteX12" fmla="*/ 1190446 w 1259457"/>
              <a:gd name="connsiteY12" fmla="*/ 207033 h 2018581"/>
              <a:gd name="connsiteX13" fmla="*/ 1138687 w 1259457"/>
              <a:gd name="connsiteY13" fmla="*/ 155275 h 2018581"/>
              <a:gd name="connsiteX14" fmla="*/ 1052423 w 1259457"/>
              <a:gd name="connsiteY14" fmla="*/ 51758 h 2018581"/>
              <a:gd name="connsiteX15" fmla="*/ 1000664 w 1259457"/>
              <a:gd name="connsiteY15" fmla="*/ 34505 h 2018581"/>
              <a:gd name="connsiteX16" fmla="*/ 707366 w 1259457"/>
              <a:gd name="connsiteY16" fmla="*/ 0 h 2018581"/>
              <a:gd name="connsiteX17" fmla="*/ 586597 w 1259457"/>
              <a:gd name="connsiteY17" fmla="*/ 17252 h 2018581"/>
              <a:gd name="connsiteX18" fmla="*/ 448574 w 1259457"/>
              <a:gd name="connsiteY18" fmla="*/ 34505 h 2018581"/>
              <a:gd name="connsiteX19" fmla="*/ 241540 w 1259457"/>
              <a:gd name="connsiteY19" fmla="*/ 69011 h 2018581"/>
              <a:gd name="connsiteX20" fmla="*/ 189781 w 1259457"/>
              <a:gd name="connsiteY20" fmla="*/ 103516 h 2018581"/>
              <a:gd name="connsiteX21" fmla="*/ 138023 w 1259457"/>
              <a:gd name="connsiteY21" fmla="*/ 155275 h 2018581"/>
              <a:gd name="connsiteX22" fmla="*/ 86264 w 1259457"/>
              <a:gd name="connsiteY22" fmla="*/ 172528 h 2018581"/>
              <a:gd name="connsiteX23" fmla="*/ 51759 w 1259457"/>
              <a:gd name="connsiteY23" fmla="*/ 224286 h 2018581"/>
              <a:gd name="connsiteX24" fmla="*/ 0 w 1259457"/>
              <a:gd name="connsiteY24" fmla="*/ 276045 h 2018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59457" h="2018581">
                <a:moveTo>
                  <a:pt x="1173193" y="2018581"/>
                </a:moveTo>
                <a:cubicBezTo>
                  <a:pt x="1167442" y="1955321"/>
                  <a:pt x="1164923" y="1891683"/>
                  <a:pt x="1155940" y="1828800"/>
                </a:cubicBezTo>
                <a:cubicBezTo>
                  <a:pt x="1147646" y="1770741"/>
                  <a:pt x="1132242" y="1713915"/>
                  <a:pt x="1121434" y="1656271"/>
                </a:cubicBezTo>
                <a:cubicBezTo>
                  <a:pt x="1098965" y="1536440"/>
                  <a:pt x="1111372" y="1576485"/>
                  <a:pt x="1086929" y="1466490"/>
                </a:cubicBezTo>
                <a:cubicBezTo>
                  <a:pt x="1038186" y="1247142"/>
                  <a:pt x="1104474" y="1571469"/>
                  <a:pt x="1052423" y="1311215"/>
                </a:cubicBezTo>
                <a:cubicBezTo>
                  <a:pt x="1058174" y="1161690"/>
                  <a:pt x="1059722" y="1011945"/>
                  <a:pt x="1069676" y="862641"/>
                </a:cubicBezTo>
                <a:cubicBezTo>
                  <a:pt x="1071253" y="838982"/>
                  <a:pt x="1075165" y="814218"/>
                  <a:pt x="1086929" y="793630"/>
                </a:cubicBezTo>
                <a:cubicBezTo>
                  <a:pt x="1099034" y="772446"/>
                  <a:pt x="1124505" y="761725"/>
                  <a:pt x="1138687" y="741871"/>
                </a:cubicBezTo>
                <a:cubicBezTo>
                  <a:pt x="1153636" y="720943"/>
                  <a:pt x="1160433" y="695190"/>
                  <a:pt x="1173193" y="672860"/>
                </a:cubicBezTo>
                <a:cubicBezTo>
                  <a:pt x="1183481" y="654857"/>
                  <a:pt x="1196196" y="638354"/>
                  <a:pt x="1207698" y="621101"/>
                </a:cubicBezTo>
                <a:cubicBezTo>
                  <a:pt x="1219558" y="561804"/>
                  <a:pt x="1225960" y="522679"/>
                  <a:pt x="1242204" y="465826"/>
                </a:cubicBezTo>
                <a:cubicBezTo>
                  <a:pt x="1247200" y="448339"/>
                  <a:pt x="1253706" y="431320"/>
                  <a:pt x="1259457" y="414067"/>
                </a:cubicBezTo>
                <a:cubicBezTo>
                  <a:pt x="1242422" y="345930"/>
                  <a:pt x="1233301" y="267030"/>
                  <a:pt x="1190446" y="207033"/>
                </a:cubicBezTo>
                <a:cubicBezTo>
                  <a:pt x="1176264" y="187179"/>
                  <a:pt x="1154307" y="174019"/>
                  <a:pt x="1138687" y="155275"/>
                </a:cubicBezTo>
                <a:cubicBezTo>
                  <a:pt x="1098903" y="107535"/>
                  <a:pt x="1109128" y="89561"/>
                  <a:pt x="1052423" y="51758"/>
                </a:cubicBezTo>
                <a:cubicBezTo>
                  <a:pt x="1037291" y="41670"/>
                  <a:pt x="1018151" y="39501"/>
                  <a:pt x="1000664" y="34505"/>
                </a:cubicBezTo>
                <a:cubicBezTo>
                  <a:pt x="883155" y="931"/>
                  <a:pt x="878622" y="13173"/>
                  <a:pt x="707366" y="0"/>
                </a:cubicBezTo>
                <a:lnTo>
                  <a:pt x="586597" y="17252"/>
                </a:lnTo>
                <a:cubicBezTo>
                  <a:pt x="540638" y="23380"/>
                  <a:pt x="494427" y="27627"/>
                  <a:pt x="448574" y="34505"/>
                </a:cubicBezTo>
                <a:cubicBezTo>
                  <a:pt x="379385" y="44883"/>
                  <a:pt x="241540" y="69011"/>
                  <a:pt x="241540" y="69011"/>
                </a:cubicBezTo>
                <a:cubicBezTo>
                  <a:pt x="224287" y="80513"/>
                  <a:pt x="205710" y="90242"/>
                  <a:pt x="189781" y="103516"/>
                </a:cubicBezTo>
                <a:cubicBezTo>
                  <a:pt x="171037" y="119136"/>
                  <a:pt x="158324" y="141741"/>
                  <a:pt x="138023" y="155275"/>
                </a:cubicBezTo>
                <a:cubicBezTo>
                  <a:pt x="122891" y="165363"/>
                  <a:pt x="103517" y="166777"/>
                  <a:pt x="86264" y="172528"/>
                </a:cubicBezTo>
                <a:cubicBezTo>
                  <a:pt x="74762" y="189781"/>
                  <a:pt x="65033" y="208357"/>
                  <a:pt x="51759" y="224286"/>
                </a:cubicBezTo>
                <a:cubicBezTo>
                  <a:pt x="36139" y="243030"/>
                  <a:pt x="0" y="276045"/>
                  <a:pt x="0" y="276045"/>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solidFill>
                <a:schemeClr val="tx1"/>
              </a:solidFill>
            </a:endParaRPr>
          </a:p>
        </p:txBody>
      </p:sp>
      <p:sp>
        <p:nvSpPr>
          <p:cNvPr id="35" name="Forma libre 34">
            <a:extLst>
              <a:ext uri="{FF2B5EF4-FFF2-40B4-BE49-F238E27FC236}">
                <a16:creationId xmlns:a16="http://schemas.microsoft.com/office/drawing/2014/main" id="{A5543E3F-D1D6-631C-B982-9CAC665B028F}"/>
              </a:ext>
            </a:extLst>
          </p:cNvPr>
          <p:cNvSpPr/>
          <p:nvPr/>
        </p:nvSpPr>
        <p:spPr>
          <a:xfrm>
            <a:off x="6314536" y="2329132"/>
            <a:ext cx="1423270" cy="1020357"/>
          </a:xfrm>
          <a:custGeom>
            <a:avLst/>
            <a:gdLst>
              <a:gd name="connsiteX0" fmla="*/ 1362973 w 1362973"/>
              <a:gd name="connsiteY0" fmla="*/ 897147 h 897147"/>
              <a:gd name="connsiteX1" fmla="*/ 1345721 w 1362973"/>
              <a:gd name="connsiteY1" fmla="*/ 845389 h 897147"/>
              <a:gd name="connsiteX2" fmla="*/ 1328468 w 1362973"/>
              <a:gd name="connsiteY2" fmla="*/ 776377 h 897147"/>
              <a:gd name="connsiteX3" fmla="*/ 1224951 w 1362973"/>
              <a:gd name="connsiteY3" fmla="*/ 655608 h 897147"/>
              <a:gd name="connsiteX4" fmla="*/ 1190445 w 1362973"/>
              <a:gd name="connsiteY4" fmla="*/ 603849 h 897147"/>
              <a:gd name="connsiteX5" fmla="*/ 1086928 w 1362973"/>
              <a:gd name="connsiteY5" fmla="*/ 500332 h 897147"/>
              <a:gd name="connsiteX6" fmla="*/ 931653 w 1362973"/>
              <a:gd name="connsiteY6" fmla="*/ 379562 h 897147"/>
              <a:gd name="connsiteX7" fmla="*/ 879894 w 1362973"/>
              <a:gd name="connsiteY7" fmla="*/ 345057 h 897147"/>
              <a:gd name="connsiteX8" fmla="*/ 776377 w 1362973"/>
              <a:gd name="connsiteY8" fmla="*/ 258793 h 897147"/>
              <a:gd name="connsiteX9" fmla="*/ 724619 w 1362973"/>
              <a:gd name="connsiteY9" fmla="*/ 207034 h 897147"/>
              <a:gd name="connsiteX10" fmla="*/ 534838 w 1362973"/>
              <a:gd name="connsiteY10" fmla="*/ 155276 h 897147"/>
              <a:gd name="connsiteX11" fmla="*/ 345056 w 1362973"/>
              <a:gd name="connsiteY11" fmla="*/ 172528 h 897147"/>
              <a:gd name="connsiteX12" fmla="*/ 241539 w 1362973"/>
              <a:gd name="connsiteY12" fmla="*/ 207034 h 897147"/>
              <a:gd name="connsiteX13" fmla="*/ 189781 w 1362973"/>
              <a:gd name="connsiteY13" fmla="*/ 224287 h 897147"/>
              <a:gd name="connsiteX14" fmla="*/ 69011 w 1362973"/>
              <a:gd name="connsiteY14" fmla="*/ 207034 h 897147"/>
              <a:gd name="connsiteX15" fmla="*/ 103517 w 1362973"/>
              <a:gd name="connsiteY15" fmla="*/ 155276 h 897147"/>
              <a:gd name="connsiteX16" fmla="*/ 172528 w 1362973"/>
              <a:gd name="connsiteY16" fmla="*/ 103517 h 897147"/>
              <a:gd name="connsiteX17" fmla="*/ 241539 w 1362973"/>
              <a:gd name="connsiteY17" fmla="*/ 69011 h 897147"/>
              <a:gd name="connsiteX18" fmla="*/ 448573 w 1362973"/>
              <a:gd name="connsiteY18" fmla="*/ 34506 h 897147"/>
              <a:gd name="connsiteX19" fmla="*/ 379562 w 1362973"/>
              <a:gd name="connsiteY19" fmla="*/ 17253 h 897147"/>
              <a:gd name="connsiteX20" fmla="*/ 327804 w 1362973"/>
              <a:gd name="connsiteY20" fmla="*/ 0 h 897147"/>
              <a:gd name="connsiteX21" fmla="*/ 86264 w 1362973"/>
              <a:gd name="connsiteY21" fmla="*/ 17253 h 897147"/>
              <a:gd name="connsiteX22" fmla="*/ 34506 w 1362973"/>
              <a:gd name="connsiteY22" fmla="*/ 34506 h 897147"/>
              <a:gd name="connsiteX23" fmla="*/ 0 w 1362973"/>
              <a:gd name="connsiteY23" fmla="*/ 86264 h 897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62973" h="897147">
                <a:moveTo>
                  <a:pt x="1362973" y="897147"/>
                </a:moveTo>
                <a:cubicBezTo>
                  <a:pt x="1357222" y="879894"/>
                  <a:pt x="1350717" y="862875"/>
                  <a:pt x="1345721" y="845389"/>
                </a:cubicBezTo>
                <a:cubicBezTo>
                  <a:pt x="1339207" y="822589"/>
                  <a:pt x="1337809" y="798172"/>
                  <a:pt x="1328468" y="776377"/>
                </a:cubicBezTo>
                <a:cubicBezTo>
                  <a:pt x="1305835" y="723568"/>
                  <a:pt x="1261683" y="698462"/>
                  <a:pt x="1224951" y="655608"/>
                </a:cubicBezTo>
                <a:cubicBezTo>
                  <a:pt x="1211457" y="639864"/>
                  <a:pt x="1204221" y="619347"/>
                  <a:pt x="1190445" y="603849"/>
                </a:cubicBezTo>
                <a:cubicBezTo>
                  <a:pt x="1158025" y="567377"/>
                  <a:pt x="1121434" y="534838"/>
                  <a:pt x="1086928" y="500332"/>
                </a:cubicBezTo>
                <a:cubicBezTo>
                  <a:pt x="1005848" y="419252"/>
                  <a:pt x="1055468" y="462105"/>
                  <a:pt x="931653" y="379562"/>
                </a:cubicBezTo>
                <a:lnTo>
                  <a:pt x="879894" y="345057"/>
                </a:lnTo>
                <a:cubicBezTo>
                  <a:pt x="811871" y="243019"/>
                  <a:pt x="887815" y="338391"/>
                  <a:pt x="776377" y="258793"/>
                </a:cubicBezTo>
                <a:cubicBezTo>
                  <a:pt x="756523" y="244611"/>
                  <a:pt x="745948" y="218883"/>
                  <a:pt x="724619" y="207034"/>
                </a:cubicBezTo>
                <a:cubicBezTo>
                  <a:pt x="675366" y="179671"/>
                  <a:pt x="590591" y="166426"/>
                  <a:pt x="534838" y="155276"/>
                </a:cubicBezTo>
                <a:cubicBezTo>
                  <a:pt x="471577" y="161027"/>
                  <a:pt x="407611" y="161489"/>
                  <a:pt x="345056" y="172528"/>
                </a:cubicBezTo>
                <a:cubicBezTo>
                  <a:pt x="309237" y="178849"/>
                  <a:pt x="276045" y="195532"/>
                  <a:pt x="241539" y="207034"/>
                </a:cubicBezTo>
                <a:lnTo>
                  <a:pt x="189781" y="224287"/>
                </a:lnTo>
                <a:cubicBezTo>
                  <a:pt x="149524" y="218536"/>
                  <a:pt x="100765" y="232437"/>
                  <a:pt x="69011" y="207034"/>
                </a:cubicBezTo>
                <a:cubicBezTo>
                  <a:pt x="52819" y="194081"/>
                  <a:pt x="88855" y="169938"/>
                  <a:pt x="103517" y="155276"/>
                </a:cubicBezTo>
                <a:cubicBezTo>
                  <a:pt x="123850" y="134943"/>
                  <a:pt x="148144" y="118757"/>
                  <a:pt x="172528" y="103517"/>
                </a:cubicBezTo>
                <a:cubicBezTo>
                  <a:pt x="194338" y="89886"/>
                  <a:pt x="216588" y="75249"/>
                  <a:pt x="241539" y="69011"/>
                </a:cubicBezTo>
                <a:cubicBezTo>
                  <a:pt x="309413" y="52042"/>
                  <a:pt x="448573" y="34506"/>
                  <a:pt x="448573" y="34506"/>
                </a:cubicBezTo>
                <a:cubicBezTo>
                  <a:pt x="425569" y="28755"/>
                  <a:pt x="402361" y="23767"/>
                  <a:pt x="379562" y="17253"/>
                </a:cubicBezTo>
                <a:cubicBezTo>
                  <a:pt x="362076" y="12257"/>
                  <a:pt x="345990" y="0"/>
                  <a:pt x="327804" y="0"/>
                </a:cubicBezTo>
                <a:cubicBezTo>
                  <a:pt x="247086" y="0"/>
                  <a:pt x="166777" y="11502"/>
                  <a:pt x="86264" y="17253"/>
                </a:cubicBezTo>
                <a:cubicBezTo>
                  <a:pt x="69011" y="23004"/>
                  <a:pt x="48707" y="23145"/>
                  <a:pt x="34506" y="34506"/>
                </a:cubicBezTo>
                <a:cubicBezTo>
                  <a:pt x="18314" y="47459"/>
                  <a:pt x="0" y="86264"/>
                  <a:pt x="0" y="86264"/>
                </a:cubicBezTo>
              </a:path>
            </a:pathLst>
          </a:custGeom>
          <a:ln w="635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pic>
        <p:nvPicPr>
          <p:cNvPr id="3074" name="Picture 2" descr="WattWarden Hand Drawn Symbol for Electric Power Structure VoltageVigilant  Vector Black Logo Design | Premium AI-generated vector">
            <a:extLst>
              <a:ext uri="{FF2B5EF4-FFF2-40B4-BE49-F238E27FC236}">
                <a16:creationId xmlns:a16="http://schemas.microsoft.com/office/drawing/2014/main" id="{A2286D00-C45B-183D-901A-1A3233F39D8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78362" y="2382146"/>
            <a:ext cx="734487" cy="718309"/>
          </a:xfrm>
          <a:prstGeom prst="rect">
            <a:avLst/>
          </a:prstGeom>
          <a:noFill/>
          <a:extLst>
            <a:ext uri="{909E8E84-426E-40DD-AFC4-6F175D3DCCD1}">
              <a14:hiddenFill xmlns:a14="http://schemas.microsoft.com/office/drawing/2010/main">
                <a:solidFill>
                  <a:srgbClr val="FFFFFF"/>
                </a:solidFill>
              </a14:hiddenFill>
            </a:ext>
          </a:extLst>
        </p:spPr>
      </p:pic>
      <p:sp>
        <p:nvSpPr>
          <p:cNvPr id="2" name="Forma libre 1">
            <a:extLst>
              <a:ext uri="{FF2B5EF4-FFF2-40B4-BE49-F238E27FC236}">
                <a16:creationId xmlns:a16="http://schemas.microsoft.com/office/drawing/2014/main" id="{C0145E88-8EDF-29CE-1D11-9A6CF21AB015}"/>
              </a:ext>
            </a:extLst>
          </p:cNvPr>
          <p:cNvSpPr/>
          <p:nvPr/>
        </p:nvSpPr>
        <p:spPr>
          <a:xfrm>
            <a:off x="4191946" y="1949570"/>
            <a:ext cx="1139179" cy="1552755"/>
          </a:xfrm>
          <a:custGeom>
            <a:avLst/>
            <a:gdLst>
              <a:gd name="connsiteX0" fmla="*/ 17745 w 1139179"/>
              <a:gd name="connsiteY0" fmla="*/ 0 h 1552755"/>
              <a:gd name="connsiteX1" fmla="*/ 492 w 1139179"/>
              <a:gd name="connsiteY1" fmla="*/ 120770 h 1552755"/>
              <a:gd name="connsiteX2" fmla="*/ 34997 w 1139179"/>
              <a:gd name="connsiteY2" fmla="*/ 207034 h 1552755"/>
              <a:gd name="connsiteX3" fmla="*/ 86756 w 1139179"/>
              <a:gd name="connsiteY3" fmla="*/ 379562 h 1552755"/>
              <a:gd name="connsiteX4" fmla="*/ 138514 w 1139179"/>
              <a:gd name="connsiteY4" fmla="*/ 483079 h 1552755"/>
              <a:gd name="connsiteX5" fmla="*/ 190273 w 1139179"/>
              <a:gd name="connsiteY5" fmla="*/ 500332 h 1552755"/>
              <a:gd name="connsiteX6" fmla="*/ 362801 w 1139179"/>
              <a:gd name="connsiteY6" fmla="*/ 603849 h 1552755"/>
              <a:gd name="connsiteX7" fmla="*/ 414560 w 1139179"/>
              <a:gd name="connsiteY7" fmla="*/ 638355 h 1552755"/>
              <a:gd name="connsiteX8" fmla="*/ 483571 w 1139179"/>
              <a:gd name="connsiteY8" fmla="*/ 655607 h 1552755"/>
              <a:gd name="connsiteX9" fmla="*/ 569835 w 1139179"/>
              <a:gd name="connsiteY9" fmla="*/ 690113 h 1552755"/>
              <a:gd name="connsiteX10" fmla="*/ 742363 w 1139179"/>
              <a:gd name="connsiteY10" fmla="*/ 759124 h 1552755"/>
              <a:gd name="connsiteX11" fmla="*/ 794122 w 1139179"/>
              <a:gd name="connsiteY11" fmla="*/ 776377 h 1552755"/>
              <a:gd name="connsiteX12" fmla="*/ 949397 w 1139179"/>
              <a:gd name="connsiteY12" fmla="*/ 879894 h 1552755"/>
              <a:gd name="connsiteX13" fmla="*/ 1001156 w 1139179"/>
              <a:gd name="connsiteY13" fmla="*/ 914400 h 1552755"/>
              <a:gd name="connsiteX14" fmla="*/ 1052914 w 1139179"/>
              <a:gd name="connsiteY14" fmla="*/ 1017917 h 1552755"/>
              <a:gd name="connsiteX15" fmla="*/ 1087420 w 1139179"/>
              <a:gd name="connsiteY15" fmla="*/ 1069675 h 1552755"/>
              <a:gd name="connsiteX16" fmla="*/ 1104673 w 1139179"/>
              <a:gd name="connsiteY16" fmla="*/ 1121434 h 1552755"/>
              <a:gd name="connsiteX17" fmla="*/ 1139179 w 1139179"/>
              <a:gd name="connsiteY17" fmla="*/ 1242204 h 1552755"/>
              <a:gd name="connsiteX18" fmla="*/ 1121926 w 1139179"/>
              <a:gd name="connsiteY18" fmla="*/ 1552755 h 1552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9179" h="1552755">
                <a:moveTo>
                  <a:pt x="17745" y="0"/>
                </a:moveTo>
                <a:cubicBezTo>
                  <a:pt x="11994" y="40257"/>
                  <a:pt x="-2885" y="80245"/>
                  <a:pt x="492" y="120770"/>
                </a:cubicBezTo>
                <a:cubicBezTo>
                  <a:pt x="3064" y="151633"/>
                  <a:pt x="26848" y="177156"/>
                  <a:pt x="34997" y="207034"/>
                </a:cubicBezTo>
                <a:cubicBezTo>
                  <a:pt x="111120" y="486155"/>
                  <a:pt x="-3568" y="168808"/>
                  <a:pt x="86756" y="379562"/>
                </a:cubicBezTo>
                <a:cubicBezTo>
                  <a:pt x="103063" y="417611"/>
                  <a:pt x="102476" y="454249"/>
                  <a:pt x="138514" y="483079"/>
                </a:cubicBezTo>
                <a:cubicBezTo>
                  <a:pt x="152715" y="494440"/>
                  <a:pt x="173020" y="494581"/>
                  <a:pt x="190273" y="500332"/>
                </a:cubicBezTo>
                <a:cubicBezTo>
                  <a:pt x="443511" y="669156"/>
                  <a:pt x="177116" y="497743"/>
                  <a:pt x="362801" y="603849"/>
                </a:cubicBezTo>
                <a:cubicBezTo>
                  <a:pt x="380804" y="614137"/>
                  <a:pt x="395501" y="630187"/>
                  <a:pt x="414560" y="638355"/>
                </a:cubicBezTo>
                <a:cubicBezTo>
                  <a:pt x="436354" y="647695"/>
                  <a:pt x="461076" y="648109"/>
                  <a:pt x="483571" y="655607"/>
                </a:cubicBezTo>
                <a:cubicBezTo>
                  <a:pt x="512952" y="665400"/>
                  <a:pt x="541535" y="677535"/>
                  <a:pt x="569835" y="690113"/>
                </a:cubicBezTo>
                <a:cubicBezTo>
                  <a:pt x="722148" y="757809"/>
                  <a:pt x="542647" y="692553"/>
                  <a:pt x="742363" y="759124"/>
                </a:cubicBezTo>
                <a:lnTo>
                  <a:pt x="794122" y="776377"/>
                </a:lnTo>
                <a:lnTo>
                  <a:pt x="949397" y="879894"/>
                </a:lnTo>
                <a:lnTo>
                  <a:pt x="1001156" y="914400"/>
                </a:lnTo>
                <a:cubicBezTo>
                  <a:pt x="1100045" y="1062731"/>
                  <a:pt x="981485" y="875058"/>
                  <a:pt x="1052914" y="1017917"/>
                </a:cubicBezTo>
                <a:cubicBezTo>
                  <a:pt x="1062187" y="1036463"/>
                  <a:pt x="1075918" y="1052422"/>
                  <a:pt x="1087420" y="1069675"/>
                </a:cubicBezTo>
                <a:cubicBezTo>
                  <a:pt x="1093171" y="1086928"/>
                  <a:pt x="1099677" y="1103947"/>
                  <a:pt x="1104673" y="1121434"/>
                </a:cubicBezTo>
                <a:cubicBezTo>
                  <a:pt x="1148001" y="1273080"/>
                  <a:pt x="1097812" y="1118103"/>
                  <a:pt x="1139179" y="1242204"/>
                </a:cubicBezTo>
                <a:cubicBezTo>
                  <a:pt x="1102398" y="1389324"/>
                  <a:pt x="1121926" y="1287503"/>
                  <a:pt x="1121926" y="1552755"/>
                </a:cubicBezTo>
              </a:path>
            </a:pathLst>
          </a:custGeom>
          <a:noFill/>
          <a:ln w="698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376157322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B3693-CF53-A179-734F-801EB4B7F5DA}"/>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5E309671-864B-7E05-1E29-339E4057F02B}"/>
              </a:ext>
            </a:extLst>
          </p:cNvPr>
          <p:cNvSpPr>
            <a:spLocks noGrp="1"/>
          </p:cNvSpPr>
          <p:nvPr>
            <p:ph type="title"/>
          </p:nvPr>
        </p:nvSpPr>
        <p:spPr/>
        <p:txBody>
          <a:bodyPr/>
          <a:lstStyle/>
          <a:p>
            <a:r>
              <a:rPr lang="es-ES_tradnl" dirty="0"/>
              <a:t>Iniciar planificación: Análisis de la situación (15/10) </a:t>
            </a:r>
          </a:p>
        </p:txBody>
      </p:sp>
      <p:sp>
        <p:nvSpPr>
          <p:cNvPr id="3" name="Marcador de contenido 2">
            <a:extLst>
              <a:ext uri="{FF2B5EF4-FFF2-40B4-BE49-F238E27FC236}">
                <a16:creationId xmlns:a16="http://schemas.microsoft.com/office/drawing/2014/main" id="{E381E140-9936-ABDA-B352-9D0A3D30B885}"/>
              </a:ext>
            </a:extLst>
          </p:cNvPr>
          <p:cNvSpPr>
            <a:spLocks noGrp="1"/>
          </p:cNvSpPr>
          <p:nvPr>
            <p:ph idx="1"/>
          </p:nvPr>
        </p:nvSpPr>
        <p:spPr/>
        <p:txBody>
          <a:bodyPr/>
          <a:lstStyle/>
          <a:p>
            <a:r>
              <a:rPr lang="es-ES_tradnl" dirty="0"/>
              <a:t>Orientación:</a:t>
            </a:r>
          </a:p>
          <a:p>
            <a:r>
              <a:rPr lang="es-ES_tradnl" dirty="0"/>
              <a:t>Misión (5 W)</a:t>
            </a:r>
          </a:p>
          <a:p>
            <a:r>
              <a:rPr lang="es-ES_tradnl" dirty="0"/>
              <a:t>Enemigo (OFUEDA + DRAW-D)</a:t>
            </a:r>
          </a:p>
          <a:p>
            <a:r>
              <a:rPr lang="es-ES_tradnl" dirty="0"/>
              <a:t>Terreno y Clima  (AOPOA)</a:t>
            </a:r>
          </a:p>
          <a:p>
            <a:r>
              <a:rPr lang="es-ES_tradnl" dirty="0"/>
              <a:t>Tropas y fuegos disponibles</a:t>
            </a:r>
          </a:p>
          <a:p>
            <a:r>
              <a:rPr lang="es-ES_tradnl" dirty="0"/>
              <a:t>Tiempo, espacio y logística</a:t>
            </a:r>
          </a:p>
          <a:p>
            <a:r>
              <a:rPr lang="es-ES_tradnl" dirty="0"/>
              <a:t>Consideraciones civiles</a:t>
            </a:r>
          </a:p>
          <a:p>
            <a:endParaRPr lang="es-ES_tradnl" dirty="0"/>
          </a:p>
        </p:txBody>
      </p:sp>
    </p:spTree>
    <p:extLst>
      <p:ext uri="{BB962C8B-B14F-4D97-AF65-F5344CB8AC3E}">
        <p14:creationId xmlns:p14="http://schemas.microsoft.com/office/powerpoint/2010/main" val="294801405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57212-DDB5-5627-31BE-10D1E5CAAD2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FE17F5D-A618-DAF6-F84F-C55CFE6785C5}"/>
              </a:ext>
            </a:extLst>
          </p:cNvPr>
          <p:cNvSpPr>
            <a:spLocks noGrp="1"/>
          </p:cNvSpPr>
          <p:nvPr>
            <p:ph type="title"/>
          </p:nvPr>
        </p:nvSpPr>
        <p:spPr/>
        <p:txBody>
          <a:bodyPr/>
          <a:lstStyle/>
          <a:p>
            <a:r>
              <a:rPr lang="es-ES_tradnl" dirty="0"/>
              <a:t>Iniciar planificación (15/10)</a:t>
            </a:r>
          </a:p>
        </p:txBody>
      </p:sp>
      <p:sp>
        <p:nvSpPr>
          <p:cNvPr id="3" name="Marcador de contenido 2">
            <a:extLst>
              <a:ext uri="{FF2B5EF4-FFF2-40B4-BE49-F238E27FC236}">
                <a16:creationId xmlns:a16="http://schemas.microsoft.com/office/drawing/2014/main" id="{C877E76B-E1CA-9D20-D5BF-05F16DC28AB5}"/>
              </a:ext>
            </a:extLst>
          </p:cNvPr>
          <p:cNvSpPr>
            <a:spLocks noGrp="1"/>
          </p:cNvSpPr>
          <p:nvPr>
            <p:ph idx="1"/>
          </p:nvPr>
        </p:nvSpPr>
        <p:spPr/>
        <p:txBody>
          <a:bodyPr/>
          <a:lstStyle/>
          <a:p>
            <a:r>
              <a:rPr lang="es-ES_tradnl" dirty="0"/>
              <a:t>COA mas probable enemigo</a:t>
            </a:r>
          </a:p>
          <a:p>
            <a:r>
              <a:rPr lang="es-ES_tradnl" dirty="0"/>
              <a:t>COG </a:t>
            </a:r>
          </a:p>
          <a:p>
            <a:endParaRPr lang="es-ES_tradnl" dirty="0"/>
          </a:p>
        </p:txBody>
      </p:sp>
    </p:spTree>
    <p:extLst>
      <p:ext uri="{BB962C8B-B14F-4D97-AF65-F5344CB8AC3E}">
        <p14:creationId xmlns:p14="http://schemas.microsoft.com/office/powerpoint/2010/main" val="38169040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DF6FF4-B710-6D4F-1319-7CEC9C2DB65F}"/>
              </a:ext>
            </a:extLst>
          </p:cNvPr>
          <p:cNvSpPr>
            <a:spLocks noGrp="1"/>
          </p:cNvSpPr>
          <p:nvPr>
            <p:ph type="title"/>
          </p:nvPr>
        </p:nvSpPr>
        <p:spPr/>
        <p:txBody>
          <a:bodyPr/>
          <a:lstStyle/>
          <a:p>
            <a:r>
              <a:rPr lang="es-ES_tradnl" dirty="0"/>
              <a:t>Iniciar planificación </a:t>
            </a:r>
          </a:p>
        </p:txBody>
      </p:sp>
      <p:sp>
        <p:nvSpPr>
          <p:cNvPr id="3" name="Marcador de contenido 2">
            <a:extLst>
              <a:ext uri="{FF2B5EF4-FFF2-40B4-BE49-F238E27FC236}">
                <a16:creationId xmlns:a16="http://schemas.microsoft.com/office/drawing/2014/main" id="{73C29241-FA3C-BBA3-8578-258A52044168}"/>
              </a:ext>
            </a:extLst>
          </p:cNvPr>
          <p:cNvSpPr>
            <a:spLocks noGrp="1"/>
          </p:cNvSpPr>
          <p:nvPr>
            <p:ph idx="1"/>
          </p:nvPr>
        </p:nvSpPr>
        <p:spPr/>
        <p:txBody>
          <a:bodyPr/>
          <a:lstStyle/>
          <a:p>
            <a:r>
              <a:rPr lang="es-ES_tradnl" dirty="0"/>
              <a:t>Plan de explotación </a:t>
            </a:r>
          </a:p>
          <a:p>
            <a:r>
              <a:rPr lang="es-ES_tradnl" dirty="0"/>
              <a:t>Organización de tarea </a:t>
            </a:r>
          </a:p>
          <a:p>
            <a:r>
              <a:rPr lang="es-ES_tradnl" dirty="0"/>
              <a:t>Esquema de maniobra </a:t>
            </a:r>
          </a:p>
          <a:p>
            <a:r>
              <a:rPr lang="es-ES_tradnl" dirty="0"/>
              <a:t>Tareas </a:t>
            </a:r>
          </a:p>
          <a:p>
            <a:endParaRPr lang="es-ES_tradnl" dirty="0"/>
          </a:p>
        </p:txBody>
      </p:sp>
    </p:spTree>
    <p:extLst>
      <p:ext uri="{BB962C8B-B14F-4D97-AF65-F5344CB8AC3E}">
        <p14:creationId xmlns:p14="http://schemas.microsoft.com/office/powerpoint/2010/main" val="392809654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4BD591-430D-29E1-AC97-ADA78BDFCDC3}"/>
              </a:ext>
            </a:extLst>
          </p:cNvPr>
          <p:cNvSpPr>
            <a:spLocks noGrp="1"/>
          </p:cNvSpPr>
          <p:nvPr>
            <p:ph type="title"/>
          </p:nvPr>
        </p:nvSpPr>
        <p:spPr/>
        <p:txBody>
          <a:bodyPr/>
          <a:lstStyle/>
          <a:p>
            <a:r>
              <a:rPr lang="es-ES_tradnl" dirty="0" err="1"/>
              <a:t>Recon</a:t>
            </a:r>
            <a:r>
              <a:rPr lang="es-ES_tradnl" dirty="0"/>
              <a:t> </a:t>
            </a:r>
          </a:p>
        </p:txBody>
      </p:sp>
      <p:sp>
        <p:nvSpPr>
          <p:cNvPr id="3" name="Marcador de contenido 2">
            <a:extLst>
              <a:ext uri="{FF2B5EF4-FFF2-40B4-BE49-F238E27FC236}">
                <a16:creationId xmlns:a16="http://schemas.microsoft.com/office/drawing/2014/main" id="{555CA8A1-91F8-A27B-F743-9713C33B9BF8}"/>
              </a:ext>
            </a:extLst>
          </p:cNvPr>
          <p:cNvSpPr>
            <a:spLocks noGrp="1"/>
          </p:cNvSpPr>
          <p:nvPr>
            <p:ph idx="1"/>
          </p:nvPr>
        </p:nvSpPr>
        <p:spPr/>
        <p:txBody>
          <a:bodyPr/>
          <a:lstStyle/>
          <a:p>
            <a:r>
              <a:rPr lang="es-ES_tradnl" dirty="0"/>
              <a:t>Despliegue su unidad de reconocimiento, con sus respetivas tareas.</a:t>
            </a:r>
          </a:p>
        </p:txBody>
      </p:sp>
    </p:spTree>
    <p:extLst>
      <p:ext uri="{BB962C8B-B14F-4D97-AF65-F5344CB8AC3E}">
        <p14:creationId xmlns:p14="http://schemas.microsoft.com/office/powerpoint/2010/main" val="316169807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14A08-DF88-E8AE-C3AD-40875A45048E}"/>
            </a:ext>
          </a:extLst>
        </p:cNvPr>
        <p:cNvGrpSpPr/>
        <p:nvPr/>
      </p:nvGrpSpPr>
      <p:grpSpPr>
        <a:xfrm>
          <a:off x="0" y="0"/>
          <a:ext cx="0" cy="0"/>
          <a:chOff x="0" y="0"/>
          <a:chExt cx="0" cy="0"/>
        </a:xfrm>
      </p:grpSpPr>
      <p:pic>
        <p:nvPicPr>
          <p:cNvPr id="2050" name="Picture 2">
            <a:extLst>
              <a:ext uri="{FF2B5EF4-FFF2-40B4-BE49-F238E27FC236}">
                <a16:creationId xmlns:a16="http://schemas.microsoft.com/office/drawing/2014/main" id="{DBC2B69A-DE64-1271-A6DD-1E9C31602E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992"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1725A88F-179F-3E1B-C209-ED0D02E18EBB}"/>
              </a:ext>
            </a:extLst>
          </p:cNvPr>
          <p:cNvPicPr>
            <a:picLocks noChangeAspect="1"/>
          </p:cNvPicPr>
          <p:nvPr/>
        </p:nvPicPr>
        <p:blipFill>
          <a:blip r:embed="rId3"/>
          <a:stretch>
            <a:fillRect/>
          </a:stretch>
        </p:blipFill>
        <p:spPr>
          <a:xfrm>
            <a:off x="4676445" y="476700"/>
            <a:ext cx="1587500" cy="952500"/>
          </a:xfrm>
          <a:prstGeom prst="rect">
            <a:avLst/>
          </a:prstGeom>
        </p:spPr>
      </p:pic>
      <p:pic>
        <p:nvPicPr>
          <p:cNvPr id="7" name="Imagen 6">
            <a:extLst>
              <a:ext uri="{FF2B5EF4-FFF2-40B4-BE49-F238E27FC236}">
                <a16:creationId xmlns:a16="http://schemas.microsoft.com/office/drawing/2014/main" id="{FD734482-106B-A579-17F6-ECC8B6E65F22}"/>
              </a:ext>
            </a:extLst>
          </p:cNvPr>
          <p:cNvPicPr>
            <a:picLocks noChangeAspect="1"/>
          </p:cNvPicPr>
          <p:nvPr/>
        </p:nvPicPr>
        <p:blipFill>
          <a:blip r:embed="rId4"/>
          <a:stretch>
            <a:fillRect/>
          </a:stretch>
        </p:blipFill>
        <p:spPr>
          <a:xfrm>
            <a:off x="1892113" y="5378210"/>
            <a:ext cx="1587500" cy="952500"/>
          </a:xfrm>
          <a:prstGeom prst="rect">
            <a:avLst/>
          </a:prstGeom>
        </p:spPr>
      </p:pic>
      <p:pic>
        <p:nvPicPr>
          <p:cNvPr id="9" name="Imagen 8">
            <a:extLst>
              <a:ext uri="{FF2B5EF4-FFF2-40B4-BE49-F238E27FC236}">
                <a16:creationId xmlns:a16="http://schemas.microsoft.com/office/drawing/2014/main" id="{3993E146-5A12-99D0-59CF-0CEC1082083E}"/>
              </a:ext>
            </a:extLst>
          </p:cNvPr>
          <p:cNvPicPr>
            <a:picLocks noChangeAspect="1"/>
          </p:cNvPicPr>
          <p:nvPr/>
        </p:nvPicPr>
        <p:blipFill>
          <a:blip r:embed="rId5"/>
          <a:stretch>
            <a:fillRect/>
          </a:stretch>
        </p:blipFill>
        <p:spPr>
          <a:xfrm>
            <a:off x="4731860" y="3522017"/>
            <a:ext cx="1587500" cy="952500"/>
          </a:xfrm>
          <a:prstGeom prst="rect">
            <a:avLst/>
          </a:prstGeom>
        </p:spPr>
      </p:pic>
      <p:pic>
        <p:nvPicPr>
          <p:cNvPr id="11" name="Imagen 10">
            <a:extLst>
              <a:ext uri="{FF2B5EF4-FFF2-40B4-BE49-F238E27FC236}">
                <a16:creationId xmlns:a16="http://schemas.microsoft.com/office/drawing/2014/main" id="{91BC92AC-0B61-C5AC-97E2-FC75E17C9FF4}"/>
              </a:ext>
            </a:extLst>
          </p:cNvPr>
          <p:cNvPicPr>
            <a:picLocks noChangeAspect="1"/>
          </p:cNvPicPr>
          <p:nvPr/>
        </p:nvPicPr>
        <p:blipFill>
          <a:blip r:embed="rId6"/>
          <a:stretch>
            <a:fillRect/>
          </a:stretch>
        </p:blipFill>
        <p:spPr>
          <a:xfrm>
            <a:off x="6150306" y="3603429"/>
            <a:ext cx="1587500" cy="952500"/>
          </a:xfrm>
          <a:prstGeom prst="rect">
            <a:avLst/>
          </a:prstGeom>
        </p:spPr>
      </p:pic>
      <p:pic>
        <p:nvPicPr>
          <p:cNvPr id="13" name="Imagen 12">
            <a:extLst>
              <a:ext uri="{FF2B5EF4-FFF2-40B4-BE49-F238E27FC236}">
                <a16:creationId xmlns:a16="http://schemas.microsoft.com/office/drawing/2014/main" id="{1B88597B-37AB-F433-4164-C26A346EF293}"/>
              </a:ext>
            </a:extLst>
          </p:cNvPr>
          <p:cNvPicPr>
            <a:picLocks noChangeAspect="1"/>
          </p:cNvPicPr>
          <p:nvPr/>
        </p:nvPicPr>
        <p:blipFill>
          <a:blip r:embed="rId7"/>
          <a:stretch>
            <a:fillRect/>
          </a:stretch>
        </p:blipFill>
        <p:spPr>
          <a:xfrm>
            <a:off x="1900507" y="2743200"/>
            <a:ext cx="1587500" cy="952500"/>
          </a:xfrm>
          <a:prstGeom prst="rect">
            <a:avLst/>
          </a:prstGeom>
        </p:spPr>
      </p:pic>
      <p:pic>
        <p:nvPicPr>
          <p:cNvPr id="15" name="Imagen 14">
            <a:extLst>
              <a:ext uri="{FF2B5EF4-FFF2-40B4-BE49-F238E27FC236}">
                <a16:creationId xmlns:a16="http://schemas.microsoft.com/office/drawing/2014/main" id="{8ED33329-7F8C-83A5-42FC-CF3C1BBDDA70}"/>
              </a:ext>
            </a:extLst>
          </p:cNvPr>
          <p:cNvPicPr>
            <a:picLocks noChangeAspect="1"/>
          </p:cNvPicPr>
          <p:nvPr/>
        </p:nvPicPr>
        <p:blipFill>
          <a:blip r:embed="rId8"/>
          <a:stretch>
            <a:fillRect/>
          </a:stretch>
        </p:blipFill>
        <p:spPr>
          <a:xfrm>
            <a:off x="5302250" y="1635425"/>
            <a:ext cx="1587500" cy="952500"/>
          </a:xfrm>
          <a:prstGeom prst="rect">
            <a:avLst/>
          </a:prstGeom>
          <a:ln w="53975"/>
        </p:spPr>
      </p:pic>
      <p:pic>
        <p:nvPicPr>
          <p:cNvPr id="16" name="Imagen 15">
            <a:extLst>
              <a:ext uri="{FF2B5EF4-FFF2-40B4-BE49-F238E27FC236}">
                <a16:creationId xmlns:a16="http://schemas.microsoft.com/office/drawing/2014/main" id="{DB4B4CD0-BA86-02AD-4B30-805879679ED6}"/>
              </a:ext>
            </a:extLst>
          </p:cNvPr>
          <p:cNvPicPr>
            <a:picLocks noChangeAspect="1"/>
          </p:cNvPicPr>
          <p:nvPr/>
        </p:nvPicPr>
        <p:blipFill>
          <a:blip r:embed="rId8"/>
          <a:stretch>
            <a:fillRect/>
          </a:stretch>
        </p:blipFill>
        <p:spPr>
          <a:xfrm>
            <a:off x="4032701" y="1554013"/>
            <a:ext cx="1587500" cy="952500"/>
          </a:xfrm>
          <a:prstGeom prst="rect">
            <a:avLst/>
          </a:prstGeom>
        </p:spPr>
      </p:pic>
      <p:pic>
        <p:nvPicPr>
          <p:cNvPr id="24" name="Imagen 23">
            <a:extLst>
              <a:ext uri="{FF2B5EF4-FFF2-40B4-BE49-F238E27FC236}">
                <a16:creationId xmlns:a16="http://schemas.microsoft.com/office/drawing/2014/main" id="{029BC43F-BE50-D31D-BB2C-3E20FA91C6AA}"/>
              </a:ext>
            </a:extLst>
          </p:cNvPr>
          <p:cNvPicPr>
            <a:picLocks noChangeAspect="1"/>
          </p:cNvPicPr>
          <p:nvPr/>
        </p:nvPicPr>
        <p:blipFill>
          <a:blip r:embed="rId9"/>
          <a:stretch>
            <a:fillRect/>
          </a:stretch>
        </p:blipFill>
        <p:spPr>
          <a:xfrm rot="16200000">
            <a:off x="1906033" y="2115013"/>
            <a:ext cx="1603825" cy="5080000"/>
          </a:xfrm>
          <a:prstGeom prst="rect">
            <a:avLst/>
          </a:prstGeom>
          <a:ln>
            <a:noFill/>
          </a:ln>
        </p:spPr>
      </p:pic>
      <p:pic>
        <p:nvPicPr>
          <p:cNvPr id="2052" name="Picture 4" descr="House symbol may be unfamiliar to users with low computer ...">
            <a:extLst>
              <a:ext uri="{FF2B5EF4-FFF2-40B4-BE49-F238E27FC236}">
                <a16:creationId xmlns:a16="http://schemas.microsoft.com/office/drawing/2014/main" id="{9985AC76-C223-BEE3-834F-F9DE9C12D43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135602" y="1095817"/>
            <a:ext cx="603041" cy="569104"/>
          </a:xfrm>
          <a:prstGeom prst="rect">
            <a:avLst/>
          </a:prstGeom>
          <a:solidFill>
            <a:schemeClr val="bg1"/>
          </a:solidFill>
        </p:spPr>
      </p:pic>
      <p:pic>
        <p:nvPicPr>
          <p:cNvPr id="2054" name="Picture 6" descr="House symbol may be unfamiliar to users with low computer ...">
            <a:extLst>
              <a:ext uri="{FF2B5EF4-FFF2-40B4-BE49-F238E27FC236}">
                <a16:creationId xmlns:a16="http://schemas.microsoft.com/office/drawing/2014/main" id="{B01BAF5D-3040-20ED-6B91-FE602EC0B7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10161" y="1068259"/>
            <a:ext cx="618794" cy="583970"/>
          </a:xfrm>
          <a:prstGeom prst="rect">
            <a:avLst/>
          </a:prstGeom>
          <a:noFill/>
          <a:extLst>
            <a:ext uri="{909E8E84-426E-40DD-AFC4-6F175D3DCCD1}">
              <a14:hiddenFill xmlns:a14="http://schemas.microsoft.com/office/drawing/2010/main">
                <a:solidFill>
                  <a:srgbClr val="FFFFFF"/>
                </a:solidFill>
              </a14:hiddenFill>
            </a:ext>
          </a:extLst>
        </p:spPr>
      </p:pic>
      <p:pic>
        <p:nvPicPr>
          <p:cNvPr id="27" name="Imagen 26">
            <a:extLst>
              <a:ext uri="{FF2B5EF4-FFF2-40B4-BE49-F238E27FC236}">
                <a16:creationId xmlns:a16="http://schemas.microsoft.com/office/drawing/2014/main" id="{AB4684D7-8E87-C4E1-799E-C0A7EDC2B4D8}"/>
              </a:ext>
            </a:extLst>
          </p:cNvPr>
          <p:cNvPicPr>
            <a:picLocks noChangeAspect="1"/>
          </p:cNvPicPr>
          <p:nvPr/>
        </p:nvPicPr>
        <p:blipFill>
          <a:blip r:embed="rId11"/>
          <a:stretch>
            <a:fillRect/>
          </a:stretch>
        </p:blipFill>
        <p:spPr>
          <a:xfrm rot="16200000">
            <a:off x="4950093" y="1800090"/>
            <a:ext cx="1220311" cy="1973916"/>
          </a:xfrm>
          <a:prstGeom prst="rect">
            <a:avLst/>
          </a:prstGeom>
        </p:spPr>
      </p:pic>
      <p:sp>
        <p:nvSpPr>
          <p:cNvPr id="29" name="CuadroTexto 28">
            <a:extLst>
              <a:ext uri="{FF2B5EF4-FFF2-40B4-BE49-F238E27FC236}">
                <a16:creationId xmlns:a16="http://schemas.microsoft.com/office/drawing/2014/main" id="{19D63478-B8D1-CA1A-A338-92883611576C}"/>
              </a:ext>
            </a:extLst>
          </p:cNvPr>
          <p:cNvSpPr txBox="1"/>
          <p:nvPr/>
        </p:nvSpPr>
        <p:spPr>
          <a:xfrm>
            <a:off x="8408693" y="2111675"/>
            <a:ext cx="1579278" cy="369332"/>
          </a:xfrm>
          <a:prstGeom prst="rect">
            <a:avLst/>
          </a:prstGeom>
          <a:noFill/>
        </p:spPr>
        <p:txBody>
          <a:bodyPr wrap="none" rtlCol="0">
            <a:spAutoFit/>
          </a:bodyPr>
          <a:lstStyle/>
          <a:p>
            <a:r>
              <a:rPr lang="es-ES_tradnl" dirty="0"/>
              <a:t>Zona boscosa</a:t>
            </a:r>
          </a:p>
        </p:txBody>
      </p:sp>
      <p:sp>
        <p:nvSpPr>
          <p:cNvPr id="30" name="CuadroTexto 29">
            <a:extLst>
              <a:ext uri="{FF2B5EF4-FFF2-40B4-BE49-F238E27FC236}">
                <a16:creationId xmlns:a16="http://schemas.microsoft.com/office/drawing/2014/main" id="{03D747FA-962D-AB7C-E1E0-B923FA45D765}"/>
              </a:ext>
            </a:extLst>
          </p:cNvPr>
          <p:cNvSpPr txBox="1"/>
          <p:nvPr/>
        </p:nvSpPr>
        <p:spPr>
          <a:xfrm>
            <a:off x="6573669" y="2782735"/>
            <a:ext cx="632161" cy="369332"/>
          </a:xfrm>
          <a:prstGeom prst="rect">
            <a:avLst/>
          </a:prstGeom>
          <a:noFill/>
        </p:spPr>
        <p:txBody>
          <a:bodyPr wrap="none" rtlCol="0">
            <a:spAutoFit/>
          </a:bodyPr>
          <a:lstStyle/>
          <a:p>
            <a:r>
              <a:rPr lang="es-ES_tradnl" dirty="0"/>
              <a:t>R-16</a:t>
            </a:r>
          </a:p>
        </p:txBody>
      </p:sp>
      <p:sp>
        <p:nvSpPr>
          <p:cNvPr id="31" name="CuadroTexto 30">
            <a:extLst>
              <a:ext uri="{FF2B5EF4-FFF2-40B4-BE49-F238E27FC236}">
                <a16:creationId xmlns:a16="http://schemas.microsoft.com/office/drawing/2014/main" id="{27CCDF94-7B24-D8A6-97DB-7A8AF18581AC}"/>
              </a:ext>
            </a:extLst>
          </p:cNvPr>
          <p:cNvSpPr txBox="1"/>
          <p:nvPr/>
        </p:nvSpPr>
        <p:spPr>
          <a:xfrm>
            <a:off x="4401962" y="3430676"/>
            <a:ext cx="986552" cy="461665"/>
          </a:xfrm>
          <a:prstGeom prst="rect">
            <a:avLst/>
          </a:prstGeom>
          <a:noFill/>
        </p:spPr>
        <p:txBody>
          <a:bodyPr wrap="none" rtlCol="0">
            <a:spAutoFit/>
          </a:bodyPr>
          <a:lstStyle/>
          <a:p>
            <a:r>
              <a:rPr lang="es-ES_tradnl" sz="2400" b="1" dirty="0"/>
              <a:t>C-150</a:t>
            </a:r>
          </a:p>
        </p:txBody>
      </p:sp>
      <p:sp>
        <p:nvSpPr>
          <p:cNvPr id="32" name="CuadroTexto 31">
            <a:extLst>
              <a:ext uri="{FF2B5EF4-FFF2-40B4-BE49-F238E27FC236}">
                <a16:creationId xmlns:a16="http://schemas.microsoft.com/office/drawing/2014/main" id="{A204D2D2-6F2A-D74E-711C-9E3D3B06FE09}"/>
              </a:ext>
            </a:extLst>
          </p:cNvPr>
          <p:cNvSpPr txBox="1"/>
          <p:nvPr/>
        </p:nvSpPr>
        <p:spPr>
          <a:xfrm>
            <a:off x="9308518" y="3861111"/>
            <a:ext cx="1006686" cy="461665"/>
          </a:xfrm>
          <a:prstGeom prst="rect">
            <a:avLst/>
          </a:prstGeom>
          <a:noFill/>
        </p:spPr>
        <p:txBody>
          <a:bodyPr wrap="none" rtlCol="0">
            <a:spAutoFit/>
          </a:bodyPr>
          <a:lstStyle/>
          <a:p>
            <a:r>
              <a:rPr lang="es-ES_tradnl" sz="2400" b="1" dirty="0"/>
              <a:t>C-200</a:t>
            </a:r>
          </a:p>
        </p:txBody>
      </p:sp>
      <p:sp>
        <p:nvSpPr>
          <p:cNvPr id="33" name="Forma libre 32">
            <a:extLst>
              <a:ext uri="{FF2B5EF4-FFF2-40B4-BE49-F238E27FC236}">
                <a16:creationId xmlns:a16="http://schemas.microsoft.com/office/drawing/2014/main" id="{6E22A52F-8677-2D9A-B117-5DB4FF00DEBC}"/>
              </a:ext>
            </a:extLst>
          </p:cNvPr>
          <p:cNvSpPr/>
          <p:nvPr/>
        </p:nvSpPr>
        <p:spPr>
          <a:xfrm>
            <a:off x="7418717" y="1328422"/>
            <a:ext cx="3381555" cy="2639729"/>
          </a:xfrm>
          <a:custGeom>
            <a:avLst/>
            <a:gdLst>
              <a:gd name="connsiteX0" fmla="*/ 0 w 3381555"/>
              <a:gd name="connsiteY0" fmla="*/ 2639729 h 2639729"/>
              <a:gd name="connsiteX1" fmla="*/ 120770 w 3381555"/>
              <a:gd name="connsiteY1" fmla="*/ 2622476 h 2639729"/>
              <a:gd name="connsiteX2" fmla="*/ 293298 w 3381555"/>
              <a:gd name="connsiteY2" fmla="*/ 2553465 h 2639729"/>
              <a:gd name="connsiteX3" fmla="*/ 345057 w 3381555"/>
              <a:gd name="connsiteY3" fmla="*/ 2501706 h 2639729"/>
              <a:gd name="connsiteX4" fmla="*/ 396815 w 3381555"/>
              <a:gd name="connsiteY4" fmla="*/ 2467201 h 2639729"/>
              <a:gd name="connsiteX5" fmla="*/ 431321 w 3381555"/>
              <a:gd name="connsiteY5" fmla="*/ 2415442 h 2639729"/>
              <a:gd name="connsiteX6" fmla="*/ 500332 w 3381555"/>
              <a:gd name="connsiteY6" fmla="*/ 2346431 h 2639729"/>
              <a:gd name="connsiteX7" fmla="*/ 534838 w 3381555"/>
              <a:gd name="connsiteY7" fmla="*/ 2294672 h 2639729"/>
              <a:gd name="connsiteX8" fmla="*/ 586596 w 3381555"/>
              <a:gd name="connsiteY8" fmla="*/ 2242914 h 2639729"/>
              <a:gd name="connsiteX9" fmla="*/ 621102 w 3381555"/>
              <a:gd name="connsiteY9" fmla="*/ 2173903 h 2639729"/>
              <a:gd name="connsiteX10" fmla="*/ 655608 w 3381555"/>
              <a:gd name="connsiteY10" fmla="*/ 2122144 h 2639729"/>
              <a:gd name="connsiteX11" fmla="*/ 672860 w 3381555"/>
              <a:gd name="connsiteY11" fmla="*/ 2035880 h 2639729"/>
              <a:gd name="connsiteX12" fmla="*/ 690113 w 3381555"/>
              <a:gd name="connsiteY12" fmla="*/ 1984121 h 2639729"/>
              <a:gd name="connsiteX13" fmla="*/ 707366 w 3381555"/>
              <a:gd name="connsiteY13" fmla="*/ 1880604 h 2639729"/>
              <a:gd name="connsiteX14" fmla="*/ 724619 w 3381555"/>
              <a:gd name="connsiteY14" fmla="*/ 1552801 h 2639729"/>
              <a:gd name="connsiteX15" fmla="*/ 759125 w 3381555"/>
              <a:gd name="connsiteY15" fmla="*/ 1501042 h 2639729"/>
              <a:gd name="connsiteX16" fmla="*/ 862641 w 3381555"/>
              <a:gd name="connsiteY16" fmla="*/ 1414778 h 2639729"/>
              <a:gd name="connsiteX17" fmla="*/ 914400 w 3381555"/>
              <a:gd name="connsiteY17" fmla="*/ 1397525 h 2639729"/>
              <a:gd name="connsiteX18" fmla="*/ 1035170 w 3381555"/>
              <a:gd name="connsiteY18" fmla="*/ 1311261 h 2639729"/>
              <a:gd name="connsiteX19" fmla="*/ 1138687 w 3381555"/>
              <a:gd name="connsiteY19" fmla="*/ 1224997 h 2639729"/>
              <a:gd name="connsiteX20" fmla="*/ 1190445 w 3381555"/>
              <a:gd name="connsiteY20" fmla="*/ 1190491 h 2639729"/>
              <a:gd name="connsiteX21" fmla="*/ 1242204 w 3381555"/>
              <a:gd name="connsiteY21" fmla="*/ 1121480 h 2639729"/>
              <a:gd name="connsiteX22" fmla="*/ 1311215 w 3381555"/>
              <a:gd name="connsiteY22" fmla="*/ 1069721 h 2639729"/>
              <a:gd name="connsiteX23" fmla="*/ 1380226 w 3381555"/>
              <a:gd name="connsiteY23" fmla="*/ 966204 h 2639729"/>
              <a:gd name="connsiteX24" fmla="*/ 1414732 w 3381555"/>
              <a:gd name="connsiteY24" fmla="*/ 914446 h 2639729"/>
              <a:gd name="connsiteX25" fmla="*/ 1449238 w 3381555"/>
              <a:gd name="connsiteY25" fmla="*/ 862687 h 2639729"/>
              <a:gd name="connsiteX26" fmla="*/ 1535502 w 3381555"/>
              <a:gd name="connsiteY26" fmla="*/ 759170 h 2639729"/>
              <a:gd name="connsiteX27" fmla="*/ 1587260 w 3381555"/>
              <a:gd name="connsiteY27" fmla="*/ 707412 h 2639729"/>
              <a:gd name="connsiteX28" fmla="*/ 1639019 w 3381555"/>
              <a:gd name="connsiteY28" fmla="*/ 586642 h 2639729"/>
              <a:gd name="connsiteX29" fmla="*/ 1708030 w 3381555"/>
              <a:gd name="connsiteY29" fmla="*/ 483125 h 2639729"/>
              <a:gd name="connsiteX30" fmla="*/ 1811547 w 3381555"/>
              <a:gd name="connsiteY30" fmla="*/ 414114 h 2639729"/>
              <a:gd name="connsiteX31" fmla="*/ 1863306 w 3381555"/>
              <a:gd name="connsiteY31" fmla="*/ 379608 h 2639729"/>
              <a:gd name="connsiteX32" fmla="*/ 2104845 w 3381555"/>
              <a:gd name="connsiteY32" fmla="*/ 345103 h 2639729"/>
              <a:gd name="connsiteX33" fmla="*/ 2191109 w 3381555"/>
              <a:gd name="connsiteY33" fmla="*/ 327850 h 2639729"/>
              <a:gd name="connsiteX34" fmla="*/ 2242868 w 3381555"/>
              <a:gd name="connsiteY34" fmla="*/ 310597 h 2639729"/>
              <a:gd name="connsiteX35" fmla="*/ 2415396 w 3381555"/>
              <a:gd name="connsiteY35" fmla="*/ 276091 h 2639729"/>
              <a:gd name="connsiteX36" fmla="*/ 2570672 w 3381555"/>
              <a:gd name="connsiteY36" fmla="*/ 241586 h 2639729"/>
              <a:gd name="connsiteX37" fmla="*/ 2829464 w 3381555"/>
              <a:gd name="connsiteY37" fmla="*/ 224333 h 2639729"/>
              <a:gd name="connsiteX38" fmla="*/ 2932981 w 3381555"/>
              <a:gd name="connsiteY38" fmla="*/ 207080 h 2639729"/>
              <a:gd name="connsiteX39" fmla="*/ 2984740 w 3381555"/>
              <a:gd name="connsiteY39" fmla="*/ 189827 h 2639729"/>
              <a:gd name="connsiteX40" fmla="*/ 3053751 w 3381555"/>
              <a:gd name="connsiteY40" fmla="*/ 172574 h 2639729"/>
              <a:gd name="connsiteX41" fmla="*/ 3157268 w 3381555"/>
              <a:gd name="connsiteY41" fmla="*/ 103563 h 2639729"/>
              <a:gd name="connsiteX42" fmla="*/ 3209026 w 3381555"/>
              <a:gd name="connsiteY42" fmla="*/ 69057 h 2639729"/>
              <a:gd name="connsiteX43" fmla="*/ 3260785 w 3381555"/>
              <a:gd name="connsiteY43" fmla="*/ 51804 h 2639729"/>
              <a:gd name="connsiteX44" fmla="*/ 3312543 w 3381555"/>
              <a:gd name="connsiteY44" fmla="*/ 17299 h 2639729"/>
              <a:gd name="connsiteX45" fmla="*/ 3381555 w 3381555"/>
              <a:gd name="connsiteY45" fmla="*/ 46 h 2639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555" h="2639729">
                <a:moveTo>
                  <a:pt x="0" y="2639729"/>
                </a:moveTo>
                <a:cubicBezTo>
                  <a:pt x="40257" y="2633978"/>
                  <a:pt x="81146" y="2631620"/>
                  <a:pt x="120770" y="2622476"/>
                </a:cubicBezTo>
                <a:cubicBezTo>
                  <a:pt x="199954" y="2604203"/>
                  <a:pt x="226213" y="2587007"/>
                  <a:pt x="293298" y="2553465"/>
                </a:cubicBezTo>
                <a:cubicBezTo>
                  <a:pt x="310551" y="2536212"/>
                  <a:pt x="326313" y="2517326"/>
                  <a:pt x="345057" y="2501706"/>
                </a:cubicBezTo>
                <a:cubicBezTo>
                  <a:pt x="360986" y="2488432"/>
                  <a:pt x="382153" y="2481863"/>
                  <a:pt x="396815" y="2467201"/>
                </a:cubicBezTo>
                <a:cubicBezTo>
                  <a:pt x="411477" y="2452539"/>
                  <a:pt x="417827" y="2431186"/>
                  <a:pt x="431321" y="2415442"/>
                </a:cubicBezTo>
                <a:cubicBezTo>
                  <a:pt x="452493" y="2390742"/>
                  <a:pt x="479160" y="2371131"/>
                  <a:pt x="500332" y="2346431"/>
                </a:cubicBezTo>
                <a:cubicBezTo>
                  <a:pt x="513826" y="2330687"/>
                  <a:pt x="521563" y="2310601"/>
                  <a:pt x="534838" y="2294672"/>
                </a:cubicBezTo>
                <a:cubicBezTo>
                  <a:pt x="550458" y="2275928"/>
                  <a:pt x="572414" y="2262768"/>
                  <a:pt x="586596" y="2242914"/>
                </a:cubicBezTo>
                <a:cubicBezTo>
                  <a:pt x="601545" y="2221986"/>
                  <a:pt x="608342" y="2196233"/>
                  <a:pt x="621102" y="2173903"/>
                </a:cubicBezTo>
                <a:cubicBezTo>
                  <a:pt x="631390" y="2155900"/>
                  <a:pt x="644106" y="2139397"/>
                  <a:pt x="655608" y="2122144"/>
                </a:cubicBezTo>
                <a:cubicBezTo>
                  <a:pt x="661359" y="2093389"/>
                  <a:pt x="665748" y="2064329"/>
                  <a:pt x="672860" y="2035880"/>
                </a:cubicBezTo>
                <a:cubicBezTo>
                  <a:pt x="677271" y="2018237"/>
                  <a:pt x="686168" y="2001874"/>
                  <a:pt x="690113" y="1984121"/>
                </a:cubicBezTo>
                <a:cubicBezTo>
                  <a:pt x="697702" y="1949972"/>
                  <a:pt x="701615" y="1915110"/>
                  <a:pt x="707366" y="1880604"/>
                </a:cubicBezTo>
                <a:cubicBezTo>
                  <a:pt x="713117" y="1771336"/>
                  <a:pt x="709835" y="1661217"/>
                  <a:pt x="724619" y="1552801"/>
                </a:cubicBezTo>
                <a:cubicBezTo>
                  <a:pt x="727421" y="1532256"/>
                  <a:pt x="745850" y="1516971"/>
                  <a:pt x="759125" y="1501042"/>
                </a:cubicBezTo>
                <a:cubicBezTo>
                  <a:pt x="786378" y="1468338"/>
                  <a:pt x="823868" y="1434165"/>
                  <a:pt x="862641" y="1414778"/>
                </a:cubicBezTo>
                <a:cubicBezTo>
                  <a:pt x="878907" y="1406645"/>
                  <a:pt x="898134" y="1405658"/>
                  <a:pt x="914400" y="1397525"/>
                </a:cubicBezTo>
                <a:cubicBezTo>
                  <a:pt x="941508" y="1383971"/>
                  <a:pt x="1016934" y="1324286"/>
                  <a:pt x="1035170" y="1311261"/>
                </a:cubicBezTo>
                <a:cubicBezTo>
                  <a:pt x="1215073" y="1182758"/>
                  <a:pt x="945366" y="1386097"/>
                  <a:pt x="1138687" y="1224997"/>
                </a:cubicBezTo>
                <a:cubicBezTo>
                  <a:pt x="1154616" y="1211723"/>
                  <a:pt x="1175783" y="1205153"/>
                  <a:pt x="1190445" y="1190491"/>
                </a:cubicBezTo>
                <a:cubicBezTo>
                  <a:pt x="1210778" y="1170158"/>
                  <a:pt x="1221871" y="1141813"/>
                  <a:pt x="1242204" y="1121480"/>
                </a:cubicBezTo>
                <a:cubicBezTo>
                  <a:pt x="1262537" y="1101147"/>
                  <a:pt x="1292111" y="1091213"/>
                  <a:pt x="1311215" y="1069721"/>
                </a:cubicBezTo>
                <a:cubicBezTo>
                  <a:pt x="1338766" y="1038725"/>
                  <a:pt x="1357222" y="1000710"/>
                  <a:pt x="1380226" y="966204"/>
                </a:cubicBezTo>
                <a:lnTo>
                  <a:pt x="1414732" y="914446"/>
                </a:lnTo>
                <a:cubicBezTo>
                  <a:pt x="1426234" y="897193"/>
                  <a:pt x="1434576" y="877349"/>
                  <a:pt x="1449238" y="862687"/>
                </a:cubicBezTo>
                <a:cubicBezTo>
                  <a:pt x="1600448" y="711477"/>
                  <a:pt x="1415403" y="903289"/>
                  <a:pt x="1535502" y="759170"/>
                </a:cubicBezTo>
                <a:cubicBezTo>
                  <a:pt x="1551122" y="740426"/>
                  <a:pt x="1570007" y="724665"/>
                  <a:pt x="1587260" y="707412"/>
                </a:cubicBezTo>
                <a:cubicBezTo>
                  <a:pt x="1605109" y="653865"/>
                  <a:pt x="1607039" y="639942"/>
                  <a:pt x="1639019" y="586642"/>
                </a:cubicBezTo>
                <a:cubicBezTo>
                  <a:pt x="1660355" y="551081"/>
                  <a:pt x="1673524" y="506129"/>
                  <a:pt x="1708030" y="483125"/>
                </a:cubicBezTo>
                <a:lnTo>
                  <a:pt x="1811547" y="414114"/>
                </a:lnTo>
                <a:cubicBezTo>
                  <a:pt x="1828800" y="402612"/>
                  <a:pt x="1842731" y="382180"/>
                  <a:pt x="1863306" y="379608"/>
                </a:cubicBezTo>
                <a:cubicBezTo>
                  <a:pt x="1983266" y="364613"/>
                  <a:pt x="1995410" y="365000"/>
                  <a:pt x="2104845" y="345103"/>
                </a:cubicBezTo>
                <a:cubicBezTo>
                  <a:pt x="2133696" y="339857"/>
                  <a:pt x="2162660" y="334962"/>
                  <a:pt x="2191109" y="327850"/>
                </a:cubicBezTo>
                <a:cubicBezTo>
                  <a:pt x="2208752" y="323439"/>
                  <a:pt x="2225115" y="314542"/>
                  <a:pt x="2242868" y="310597"/>
                </a:cubicBezTo>
                <a:cubicBezTo>
                  <a:pt x="2395387" y="276704"/>
                  <a:pt x="2295086" y="310465"/>
                  <a:pt x="2415396" y="276091"/>
                </a:cubicBezTo>
                <a:cubicBezTo>
                  <a:pt x="2497900" y="252518"/>
                  <a:pt x="2453911" y="252706"/>
                  <a:pt x="2570672" y="241586"/>
                </a:cubicBezTo>
                <a:cubicBezTo>
                  <a:pt x="2656738" y="233389"/>
                  <a:pt x="2743200" y="230084"/>
                  <a:pt x="2829464" y="224333"/>
                </a:cubicBezTo>
                <a:cubicBezTo>
                  <a:pt x="2863970" y="218582"/>
                  <a:pt x="2898832" y="214669"/>
                  <a:pt x="2932981" y="207080"/>
                </a:cubicBezTo>
                <a:cubicBezTo>
                  <a:pt x="2950734" y="203135"/>
                  <a:pt x="2967253" y="194823"/>
                  <a:pt x="2984740" y="189827"/>
                </a:cubicBezTo>
                <a:cubicBezTo>
                  <a:pt x="3007539" y="183313"/>
                  <a:pt x="3030747" y="178325"/>
                  <a:pt x="3053751" y="172574"/>
                </a:cubicBezTo>
                <a:lnTo>
                  <a:pt x="3157268" y="103563"/>
                </a:lnTo>
                <a:cubicBezTo>
                  <a:pt x="3174521" y="92061"/>
                  <a:pt x="3189355" y="75614"/>
                  <a:pt x="3209026" y="69057"/>
                </a:cubicBezTo>
                <a:cubicBezTo>
                  <a:pt x="3226279" y="63306"/>
                  <a:pt x="3244519" y="59937"/>
                  <a:pt x="3260785" y="51804"/>
                </a:cubicBezTo>
                <a:cubicBezTo>
                  <a:pt x="3279331" y="42531"/>
                  <a:pt x="3293997" y="26572"/>
                  <a:pt x="3312543" y="17299"/>
                </a:cubicBezTo>
                <a:cubicBezTo>
                  <a:pt x="3350687" y="-1773"/>
                  <a:pt x="3352147" y="46"/>
                  <a:pt x="3381555" y="46"/>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sp>
        <p:nvSpPr>
          <p:cNvPr id="34" name="Forma libre 33">
            <a:extLst>
              <a:ext uri="{FF2B5EF4-FFF2-40B4-BE49-F238E27FC236}">
                <a16:creationId xmlns:a16="http://schemas.microsoft.com/office/drawing/2014/main" id="{B97E715A-4488-DD42-73D3-95E5C3CCA5A9}"/>
              </a:ext>
            </a:extLst>
          </p:cNvPr>
          <p:cNvSpPr/>
          <p:nvPr/>
        </p:nvSpPr>
        <p:spPr>
          <a:xfrm>
            <a:off x="6676845" y="1777042"/>
            <a:ext cx="1259457" cy="2018581"/>
          </a:xfrm>
          <a:custGeom>
            <a:avLst/>
            <a:gdLst>
              <a:gd name="connsiteX0" fmla="*/ 1173193 w 1259457"/>
              <a:gd name="connsiteY0" fmla="*/ 2018581 h 2018581"/>
              <a:gd name="connsiteX1" fmla="*/ 1155940 w 1259457"/>
              <a:gd name="connsiteY1" fmla="*/ 1828800 h 2018581"/>
              <a:gd name="connsiteX2" fmla="*/ 1121434 w 1259457"/>
              <a:gd name="connsiteY2" fmla="*/ 1656271 h 2018581"/>
              <a:gd name="connsiteX3" fmla="*/ 1086929 w 1259457"/>
              <a:gd name="connsiteY3" fmla="*/ 1466490 h 2018581"/>
              <a:gd name="connsiteX4" fmla="*/ 1052423 w 1259457"/>
              <a:gd name="connsiteY4" fmla="*/ 1311215 h 2018581"/>
              <a:gd name="connsiteX5" fmla="*/ 1069676 w 1259457"/>
              <a:gd name="connsiteY5" fmla="*/ 862641 h 2018581"/>
              <a:gd name="connsiteX6" fmla="*/ 1086929 w 1259457"/>
              <a:gd name="connsiteY6" fmla="*/ 793630 h 2018581"/>
              <a:gd name="connsiteX7" fmla="*/ 1138687 w 1259457"/>
              <a:gd name="connsiteY7" fmla="*/ 741871 h 2018581"/>
              <a:gd name="connsiteX8" fmla="*/ 1173193 w 1259457"/>
              <a:gd name="connsiteY8" fmla="*/ 672860 h 2018581"/>
              <a:gd name="connsiteX9" fmla="*/ 1207698 w 1259457"/>
              <a:gd name="connsiteY9" fmla="*/ 621101 h 2018581"/>
              <a:gd name="connsiteX10" fmla="*/ 1242204 w 1259457"/>
              <a:gd name="connsiteY10" fmla="*/ 465826 h 2018581"/>
              <a:gd name="connsiteX11" fmla="*/ 1259457 w 1259457"/>
              <a:gd name="connsiteY11" fmla="*/ 414067 h 2018581"/>
              <a:gd name="connsiteX12" fmla="*/ 1190446 w 1259457"/>
              <a:gd name="connsiteY12" fmla="*/ 207033 h 2018581"/>
              <a:gd name="connsiteX13" fmla="*/ 1138687 w 1259457"/>
              <a:gd name="connsiteY13" fmla="*/ 155275 h 2018581"/>
              <a:gd name="connsiteX14" fmla="*/ 1052423 w 1259457"/>
              <a:gd name="connsiteY14" fmla="*/ 51758 h 2018581"/>
              <a:gd name="connsiteX15" fmla="*/ 1000664 w 1259457"/>
              <a:gd name="connsiteY15" fmla="*/ 34505 h 2018581"/>
              <a:gd name="connsiteX16" fmla="*/ 707366 w 1259457"/>
              <a:gd name="connsiteY16" fmla="*/ 0 h 2018581"/>
              <a:gd name="connsiteX17" fmla="*/ 586597 w 1259457"/>
              <a:gd name="connsiteY17" fmla="*/ 17252 h 2018581"/>
              <a:gd name="connsiteX18" fmla="*/ 448574 w 1259457"/>
              <a:gd name="connsiteY18" fmla="*/ 34505 h 2018581"/>
              <a:gd name="connsiteX19" fmla="*/ 241540 w 1259457"/>
              <a:gd name="connsiteY19" fmla="*/ 69011 h 2018581"/>
              <a:gd name="connsiteX20" fmla="*/ 189781 w 1259457"/>
              <a:gd name="connsiteY20" fmla="*/ 103516 h 2018581"/>
              <a:gd name="connsiteX21" fmla="*/ 138023 w 1259457"/>
              <a:gd name="connsiteY21" fmla="*/ 155275 h 2018581"/>
              <a:gd name="connsiteX22" fmla="*/ 86264 w 1259457"/>
              <a:gd name="connsiteY22" fmla="*/ 172528 h 2018581"/>
              <a:gd name="connsiteX23" fmla="*/ 51759 w 1259457"/>
              <a:gd name="connsiteY23" fmla="*/ 224286 h 2018581"/>
              <a:gd name="connsiteX24" fmla="*/ 0 w 1259457"/>
              <a:gd name="connsiteY24" fmla="*/ 276045 h 2018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59457" h="2018581">
                <a:moveTo>
                  <a:pt x="1173193" y="2018581"/>
                </a:moveTo>
                <a:cubicBezTo>
                  <a:pt x="1167442" y="1955321"/>
                  <a:pt x="1164923" y="1891683"/>
                  <a:pt x="1155940" y="1828800"/>
                </a:cubicBezTo>
                <a:cubicBezTo>
                  <a:pt x="1147646" y="1770741"/>
                  <a:pt x="1132242" y="1713915"/>
                  <a:pt x="1121434" y="1656271"/>
                </a:cubicBezTo>
                <a:cubicBezTo>
                  <a:pt x="1098965" y="1536440"/>
                  <a:pt x="1111372" y="1576485"/>
                  <a:pt x="1086929" y="1466490"/>
                </a:cubicBezTo>
                <a:cubicBezTo>
                  <a:pt x="1038186" y="1247142"/>
                  <a:pt x="1104474" y="1571469"/>
                  <a:pt x="1052423" y="1311215"/>
                </a:cubicBezTo>
                <a:cubicBezTo>
                  <a:pt x="1058174" y="1161690"/>
                  <a:pt x="1059722" y="1011945"/>
                  <a:pt x="1069676" y="862641"/>
                </a:cubicBezTo>
                <a:cubicBezTo>
                  <a:pt x="1071253" y="838982"/>
                  <a:pt x="1075165" y="814218"/>
                  <a:pt x="1086929" y="793630"/>
                </a:cubicBezTo>
                <a:cubicBezTo>
                  <a:pt x="1099034" y="772446"/>
                  <a:pt x="1124505" y="761725"/>
                  <a:pt x="1138687" y="741871"/>
                </a:cubicBezTo>
                <a:cubicBezTo>
                  <a:pt x="1153636" y="720943"/>
                  <a:pt x="1160433" y="695190"/>
                  <a:pt x="1173193" y="672860"/>
                </a:cubicBezTo>
                <a:cubicBezTo>
                  <a:pt x="1183481" y="654857"/>
                  <a:pt x="1196196" y="638354"/>
                  <a:pt x="1207698" y="621101"/>
                </a:cubicBezTo>
                <a:cubicBezTo>
                  <a:pt x="1219558" y="561804"/>
                  <a:pt x="1225960" y="522679"/>
                  <a:pt x="1242204" y="465826"/>
                </a:cubicBezTo>
                <a:cubicBezTo>
                  <a:pt x="1247200" y="448339"/>
                  <a:pt x="1253706" y="431320"/>
                  <a:pt x="1259457" y="414067"/>
                </a:cubicBezTo>
                <a:cubicBezTo>
                  <a:pt x="1242422" y="345930"/>
                  <a:pt x="1233301" y="267030"/>
                  <a:pt x="1190446" y="207033"/>
                </a:cubicBezTo>
                <a:cubicBezTo>
                  <a:pt x="1176264" y="187179"/>
                  <a:pt x="1154307" y="174019"/>
                  <a:pt x="1138687" y="155275"/>
                </a:cubicBezTo>
                <a:cubicBezTo>
                  <a:pt x="1098903" y="107535"/>
                  <a:pt x="1109128" y="89561"/>
                  <a:pt x="1052423" y="51758"/>
                </a:cubicBezTo>
                <a:cubicBezTo>
                  <a:pt x="1037291" y="41670"/>
                  <a:pt x="1018151" y="39501"/>
                  <a:pt x="1000664" y="34505"/>
                </a:cubicBezTo>
                <a:cubicBezTo>
                  <a:pt x="883155" y="931"/>
                  <a:pt x="878622" y="13173"/>
                  <a:pt x="707366" y="0"/>
                </a:cubicBezTo>
                <a:lnTo>
                  <a:pt x="586597" y="17252"/>
                </a:lnTo>
                <a:cubicBezTo>
                  <a:pt x="540638" y="23380"/>
                  <a:pt x="494427" y="27627"/>
                  <a:pt x="448574" y="34505"/>
                </a:cubicBezTo>
                <a:cubicBezTo>
                  <a:pt x="379385" y="44883"/>
                  <a:pt x="241540" y="69011"/>
                  <a:pt x="241540" y="69011"/>
                </a:cubicBezTo>
                <a:cubicBezTo>
                  <a:pt x="224287" y="80513"/>
                  <a:pt x="205710" y="90242"/>
                  <a:pt x="189781" y="103516"/>
                </a:cubicBezTo>
                <a:cubicBezTo>
                  <a:pt x="171037" y="119136"/>
                  <a:pt x="158324" y="141741"/>
                  <a:pt x="138023" y="155275"/>
                </a:cubicBezTo>
                <a:cubicBezTo>
                  <a:pt x="122891" y="165363"/>
                  <a:pt x="103517" y="166777"/>
                  <a:pt x="86264" y="172528"/>
                </a:cubicBezTo>
                <a:cubicBezTo>
                  <a:pt x="74762" y="189781"/>
                  <a:pt x="65033" y="208357"/>
                  <a:pt x="51759" y="224286"/>
                </a:cubicBezTo>
                <a:cubicBezTo>
                  <a:pt x="36139" y="243030"/>
                  <a:pt x="0" y="276045"/>
                  <a:pt x="0" y="276045"/>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solidFill>
                <a:schemeClr val="tx1"/>
              </a:solidFill>
            </a:endParaRPr>
          </a:p>
        </p:txBody>
      </p:sp>
      <p:sp>
        <p:nvSpPr>
          <p:cNvPr id="35" name="Forma libre 34">
            <a:extLst>
              <a:ext uri="{FF2B5EF4-FFF2-40B4-BE49-F238E27FC236}">
                <a16:creationId xmlns:a16="http://schemas.microsoft.com/office/drawing/2014/main" id="{C0744AD5-289A-A662-7B06-F88A28CAB078}"/>
              </a:ext>
            </a:extLst>
          </p:cNvPr>
          <p:cNvSpPr/>
          <p:nvPr/>
        </p:nvSpPr>
        <p:spPr>
          <a:xfrm>
            <a:off x="6314536" y="2329132"/>
            <a:ext cx="1423270" cy="1020357"/>
          </a:xfrm>
          <a:custGeom>
            <a:avLst/>
            <a:gdLst>
              <a:gd name="connsiteX0" fmla="*/ 1362973 w 1362973"/>
              <a:gd name="connsiteY0" fmla="*/ 897147 h 897147"/>
              <a:gd name="connsiteX1" fmla="*/ 1345721 w 1362973"/>
              <a:gd name="connsiteY1" fmla="*/ 845389 h 897147"/>
              <a:gd name="connsiteX2" fmla="*/ 1328468 w 1362973"/>
              <a:gd name="connsiteY2" fmla="*/ 776377 h 897147"/>
              <a:gd name="connsiteX3" fmla="*/ 1224951 w 1362973"/>
              <a:gd name="connsiteY3" fmla="*/ 655608 h 897147"/>
              <a:gd name="connsiteX4" fmla="*/ 1190445 w 1362973"/>
              <a:gd name="connsiteY4" fmla="*/ 603849 h 897147"/>
              <a:gd name="connsiteX5" fmla="*/ 1086928 w 1362973"/>
              <a:gd name="connsiteY5" fmla="*/ 500332 h 897147"/>
              <a:gd name="connsiteX6" fmla="*/ 931653 w 1362973"/>
              <a:gd name="connsiteY6" fmla="*/ 379562 h 897147"/>
              <a:gd name="connsiteX7" fmla="*/ 879894 w 1362973"/>
              <a:gd name="connsiteY7" fmla="*/ 345057 h 897147"/>
              <a:gd name="connsiteX8" fmla="*/ 776377 w 1362973"/>
              <a:gd name="connsiteY8" fmla="*/ 258793 h 897147"/>
              <a:gd name="connsiteX9" fmla="*/ 724619 w 1362973"/>
              <a:gd name="connsiteY9" fmla="*/ 207034 h 897147"/>
              <a:gd name="connsiteX10" fmla="*/ 534838 w 1362973"/>
              <a:gd name="connsiteY10" fmla="*/ 155276 h 897147"/>
              <a:gd name="connsiteX11" fmla="*/ 345056 w 1362973"/>
              <a:gd name="connsiteY11" fmla="*/ 172528 h 897147"/>
              <a:gd name="connsiteX12" fmla="*/ 241539 w 1362973"/>
              <a:gd name="connsiteY12" fmla="*/ 207034 h 897147"/>
              <a:gd name="connsiteX13" fmla="*/ 189781 w 1362973"/>
              <a:gd name="connsiteY13" fmla="*/ 224287 h 897147"/>
              <a:gd name="connsiteX14" fmla="*/ 69011 w 1362973"/>
              <a:gd name="connsiteY14" fmla="*/ 207034 h 897147"/>
              <a:gd name="connsiteX15" fmla="*/ 103517 w 1362973"/>
              <a:gd name="connsiteY15" fmla="*/ 155276 h 897147"/>
              <a:gd name="connsiteX16" fmla="*/ 172528 w 1362973"/>
              <a:gd name="connsiteY16" fmla="*/ 103517 h 897147"/>
              <a:gd name="connsiteX17" fmla="*/ 241539 w 1362973"/>
              <a:gd name="connsiteY17" fmla="*/ 69011 h 897147"/>
              <a:gd name="connsiteX18" fmla="*/ 448573 w 1362973"/>
              <a:gd name="connsiteY18" fmla="*/ 34506 h 897147"/>
              <a:gd name="connsiteX19" fmla="*/ 379562 w 1362973"/>
              <a:gd name="connsiteY19" fmla="*/ 17253 h 897147"/>
              <a:gd name="connsiteX20" fmla="*/ 327804 w 1362973"/>
              <a:gd name="connsiteY20" fmla="*/ 0 h 897147"/>
              <a:gd name="connsiteX21" fmla="*/ 86264 w 1362973"/>
              <a:gd name="connsiteY21" fmla="*/ 17253 h 897147"/>
              <a:gd name="connsiteX22" fmla="*/ 34506 w 1362973"/>
              <a:gd name="connsiteY22" fmla="*/ 34506 h 897147"/>
              <a:gd name="connsiteX23" fmla="*/ 0 w 1362973"/>
              <a:gd name="connsiteY23" fmla="*/ 86264 h 897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62973" h="897147">
                <a:moveTo>
                  <a:pt x="1362973" y="897147"/>
                </a:moveTo>
                <a:cubicBezTo>
                  <a:pt x="1357222" y="879894"/>
                  <a:pt x="1350717" y="862875"/>
                  <a:pt x="1345721" y="845389"/>
                </a:cubicBezTo>
                <a:cubicBezTo>
                  <a:pt x="1339207" y="822589"/>
                  <a:pt x="1337809" y="798172"/>
                  <a:pt x="1328468" y="776377"/>
                </a:cubicBezTo>
                <a:cubicBezTo>
                  <a:pt x="1305835" y="723568"/>
                  <a:pt x="1261683" y="698462"/>
                  <a:pt x="1224951" y="655608"/>
                </a:cubicBezTo>
                <a:cubicBezTo>
                  <a:pt x="1211457" y="639864"/>
                  <a:pt x="1204221" y="619347"/>
                  <a:pt x="1190445" y="603849"/>
                </a:cubicBezTo>
                <a:cubicBezTo>
                  <a:pt x="1158025" y="567377"/>
                  <a:pt x="1121434" y="534838"/>
                  <a:pt x="1086928" y="500332"/>
                </a:cubicBezTo>
                <a:cubicBezTo>
                  <a:pt x="1005848" y="419252"/>
                  <a:pt x="1055468" y="462105"/>
                  <a:pt x="931653" y="379562"/>
                </a:cubicBezTo>
                <a:lnTo>
                  <a:pt x="879894" y="345057"/>
                </a:lnTo>
                <a:cubicBezTo>
                  <a:pt x="811871" y="243019"/>
                  <a:pt x="887815" y="338391"/>
                  <a:pt x="776377" y="258793"/>
                </a:cubicBezTo>
                <a:cubicBezTo>
                  <a:pt x="756523" y="244611"/>
                  <a:pt x="745948" y="218883"/>
                  <a:pt x="724619" y="207034"/>
                </a:cubicBezTo>
                <a:cubicBezTo>
                  <a:pt x="675366" y="179671"/>
                  <a:pt x="590591" y="166426"/>
                  <a:pt x="534838" y="155276"/>
                </a:cubicBezTo>
                <a:cubicBezTo>
                  <a:pt x="471577" y="161027"/>
                  <a:pt x="407611" y="161489"/>
                  <a:pt x="345056" y="172528"/>
                </a:cubicBezTo>
                <a:cubicBezTo>
                  <a:pt x="309237" y="178849"/>
                  <a:pt x="276045" y="195532"/>
                  <a:pt x="241539" y="207034"/>
                </a:cubicBezTo>
                <a:lnTo>
                  <a:pt x="189781" y="224287"/>
                </a:lnTo>
                <a:cubicBezTo>
                  <a:pt x="149524" y="218536"/>
                  <a:pt x="100765" y="232437"/>
                  <a:pt x="69011" y="207034"/>
                </a:cubicBezTo>
                <a:cubicBezTo>
                  <a:pt x="52819" y="194081"/>
                  <a:pt x="88855" y="169938"/>
                  <a:pt x="103517" y="155276"/>
                </a:cubicBezTo>
                <a:cubicBezTo>
                  <a:pt x="123850" y="134943"/>
                  <a:pt x="148144" y="118757"/>
                  <a:pt x="172528" y="103517"/>
                </a:cubicBezTo>
                <a:cubicBezTo>
                  <a:pt x="194338" y="89886"/>
                  <a:pt x="216588" y="75249"/>
                  <a:pt x="241539" y="69011"/>
                </a:cubicBezTo>
                <a:cubicBezTo>
                  <a:pt x="309413" y="52042"/>
                  <a:pt x="448573" y="34506"/>
                  <a:pt x="448573" y="34506"/>
                </a:cubicBezTo>
                <a:cubicBezTo>
                  <a:pt x="425569" y="28755"/>
                  <a:pt x="402361" y="23767"/>
                  <a:pt x="379562" y="17253"/>
                </a:cubicBezTo>
                <a:cubicBezTo>
                  <a:pt x="362076" y="12257"/>
                  <a:pt x="345990" y="0"/>
                  <a:pt x="327804" y="0"/>
                </a:cubicBezTo>
                <a:cubicBezTo>
                  <a:pt x="247086" y="0"/>
                  <a:pt x="166777" y="11502"/>
                  <a:pt x="86264" y="17253"/>
                </a:cubicBezTo>
                <a:cubicBezTo>
                  <a:pt x="69011" y="23004"/>
                  <a:pt x="48707" y="23145"/>
                  <a:pt x="34506" y="34506"/>
                </a:cubicBezTo>
                <a:cubicBezTo>
                  <a:pt x="18314" y="47459"/>
                  <a:pt x="0" y="86264"/>
                  <a:pt x="0" y="86264"/>
                </a:cubicBezTo>
              </a:path>
            </a:pathLst>
          </a:custGeom>
          <a:ln w="635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pic>
        <p:nvPicPr>
          <p:cNvPr id="3074" name="Picture 2" descr="WattWarden Hand Drawn Symbol for Electric Power Structure VoltageVigilant  Vector Black Logo Design | Premium AI-generated vector">
            <a:extLst>
              <a:ext uri="{FF2B5EF4-FFF2-40B4-BE49-F238E27FC236}">
                <a16:creationId xmlns:a16="http://schemas.microsoft.com/office/drawing/2014/main" id="{5E9DE4D7-7DAE-C6FA-77DD-EDE19E48DD7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78362" y="2382146"/>
            <a:ext cx="734487" cy="718309"/>
          </a:xfrm>
          <a:prstGeom prst="rect">
            <a:avLst/>
          </a:prstGeom>
          <a:noFill/>
          <a:extLst>
            <a:ext uri="{909E8E84-426E-40DD-AFC4-6F175D3DCCD1}">
              <a14:hiddenFill xmlns:a14="http://schemas.microsoft.com/office/drawing/2010/main">
                <a:solidFill>
                  <a:srgbClr val="FFFFFF"/>
                </a:solidFill>
              </a14:hiddenFill>
            </a:ext>
          </a:extLst>
        </p:spPr>
      </p:pic>
      <p:sp>
        <p:nvSpPr>
          <p:cNvPr id="2" name="Forma libre 1">
            <a:extLst>
              <a:ext uri="{FF2B5EF4-FFF2-40B4-BE49-F238E27FC236}">
                <a16:creationId xmlns:a16="http://schemas.microsoft.com/office/drawing/2014/main" id="{E1E06148-6EAF-CE28-7607-DC136CF6FF43}"/>
              </a:ext>
            </a:extLst>
          </p:cNvPr>
          <p:cNvSpPr/>
          <p:nvPr/>
        </p:nvSpPr>
        <p:spPr>
          <a:xfrm>
            <a:off x="4191946" y="1949570"/>
            <a:ext cx="1139179" cy="1552755"/>
          </a:xfrm>
          <a:custGeom>
            <a:avLst/>
            <a:gdLst>
              <a:gd name="connsiteX0" fmla="*/ 17745 w 1139179"/>
              <a:gd name="connsiteY0" fmla="*/ 0 h 1552755"/>
              <a:gd name="connsiteX1" fmla="*/ 492 w 1139179"/>
              <a:gd name="connsiteY1" fmla="*/ 120770 h 1552755"/>
              <a:gd name="connsiteX2" fmla="*/ 34997 w 1139179"/>
              <a:gd name="connsiteY2" fmla="*/ 207034 h 1552755"/>
              <a:gd name="connsiteX3" fmla="*/ 86756 w 1139179"/>
              <a:gd name="connsiteY3" fmla="*/ 379562 h 1552755"/>
              <a:gd name="connsiteX4" fmla="*/ 138514 w 1139179"/>
              <a:gd name="connsiteY4" fmla="*/ 483079 h 1552755"/>
              <a:gd name="connsiteX5" fmla="*/ 190273 w 1139179"/>
              <a:gd name="connsiteY5" fmla="*/ 500332 h 1552755"/>
              <a:gd name="connsiteX6" fmla="*/ 362801 w 1139179"/>
              <a:gd name="connsiteY6" fmla="*/ 603849 h 1552755"/>
              <a:gd name="connsiteX7" fmla="*/ 414560 w 1139179"/>
              <a:gd name="connsiteY7" fmla="*/ 638355 h 1552755"/>
              <a:gd name="connsiteX8" fmla="*/ 483571 w 1139179"/>
              <a:gd name="connsiteY8" fmla="*/ 655607 h 1552755"/>
              <a:gd name="connsiteX9" fmla="*/ 569835 w 1139179"/>
              <a:gd name="connsiteY9" fmla="*/ 690113 h 1552755"/>
              <a:gd name="connsiteX10" fmla="*/ 742363 w 1139179"/>
              <a:gd name="connsiteY10" fmla="*/ 759124 h 1552755"/>
              <a:gd name="connsiteX11" fmla="*/ 794122 w 1139179"/>
              <a:gd name="connsiteY11" fmla="*/ 776377 h 1552755"/>
              <a:gd name="connsiteX12" fmla="*/ 949397 w 1139179"/>
              <a:gd name="connsiteY12" fmla="*/ 879894 h 1552755"/>
              <a:gd name="connsiteX13" fmla="*/ 1001156 w 1139179"/>
              <a:gd name="connsiteY13" fmla="*/ 914400 h 1552755"/>
              <a:gd name="connsiteX14" fmla="*/ 1052914 w 1139179"/>
              <a:gd name="connsiteY14" fmla="*/ 1017917 h 1552755"/>
              <a:gd name="connsiteX15" fmla="*/ 1087420 w 1139179"/>
              <a:gd name="connsiteY15" fmla="*/ 1069675 h 1552755"/>
              <a:gd name="connsiteX16" fmla="*/ 1104673 w 1139179"/>
              <a:gd name="connsiteY16" fmla="*/ 1121434 h 1552755"/>
              <a:gd name="connsiteX17" fmla="*/ 1139179 w 1139179"/>
              <a:gd name="connsiteY17" fmla="*/ 1242204 h 1552755"/>
              <a:gd name="connsiteX18" fmla="*/ 1121926 w 1139179"/>
              <a:gd name="connsiteY18" fmla="*/ 1552755 h 1552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9179" h="1552755">
                <a:moveTo>
                  <a:pt x="17745" y="0"/>
                </a:moveTo>
                <a:cubicBezTo>
                  <a:pt x="11994" y="40257"/>
                  <a:pt x="-2885" y="80245"/>
                  <a:pt x="492" y="120770"/>
                </a:cubicBezTo>
                <a:cubicBezTo>
                  <a:pt x="3064" y="151633"/>
                  <a:pt x="26848" y="177156"/>
                  <a:pt x="34997" y="207034"/>
                </a:cubicBezTo>
                <a:cubicBezTo>
                  <a:pt x="111120" y="486155"/>
                  <a:pt x="-3568" y="168808"/>
                  <a:pt x="86756" y="379562"/>
                </a:cubicBezTo>
                <a:cubicBezTo>
                  <a:pt x="103063" y="417611"/>
                  <a:pt x="102476" y="454249"/>
                  <a:pt x="138514" y="483079"/>
                </a:cubicBezTo>
                <a:cubicBezTo>
                  <a:pt x="152715" y="494440"/>
                  <a:pt x="173020" y="494581"/>
                  <a:pt x="190273" y="500332"/>
                </a:cubicBezTo>
                <a:cubicBezTo>
                  <a:pt x="443511" y="669156"/>
                  <a:pt x="177116" y="497743"/>
                  <a:pt x="362801" y="603849"/>
                </a:cubicBezTo>
                <a:cubicBezTo>
                  <a:pt x="380804" y="614137"/>
                  <a:pt x="395501" y="630187"/>
                  <a:pt x="414560" y="638355"/>
                </a:cubicBezTo>
                <a:cubicBezTo>
                  <a:pt x="436354" y="647695"/>
                  <a:pt x="461076" y="648109"/>
                  <a:pt x="483571" y="655607"/>
                </a:cubicBezTo>
                <a:cubicBezTo>
                  <a:pt x="512952" y="665400"/>
                  <a:pt x="541535" y="677535"/>
                  <a:pt x="569835" y="690113"/>
                </a:cubicBezTo>
                <a:cubicBezTo>
                  <a:pt x="722148" y="757809"/>
                  <a:pt x="542647" y="692553"/>
                  <a:pt x="742363" y="759124"/>
                </a:cubicBezTo>
                <a:lnTo>
                  <a:pt x="794122" y="776377"/>
                </a:lnTo>
                <a:lnTo>
                  <a:pt x="949397" y="879894"/>
                </a:lnTo>
                <a:lnTo>
                  <a:pt x="1001156" y="914400"/>
                </a:lnTo>
                <a:cubicBezTo>
                  <a:pt x="1100045" y="1062731"/>
                  <a:pt x="981485" y="875058"/>
                  <a:pt x="1052914" y="1017917"/>
                </a:cubicBezTo>
                <a:cubicBezTo>
                  <a:pt x="1062187" y="1036463"/>
                  <a:pt x="1075918" y="1052422"/>
                  <a:pt x="1087420" y="1069675"/>
                </a:cubicBezTo>
                <a:cubicBezTo>
                  <a:pt x="1093171" y="1086928"/>
                  <a:pt x="1099677" y="1103947"/>
                  <a:pt x="1104673" y="1121434"/>
                </a:cubicBezTo>
                <a:cubicBezTo>
                  <a:pt x="1148001" y="1273080"/>
                  <a:pt x="1097812" y="1118103"/>
                  <a:pt x="1139179" y="1242204"/>
                </a:cubicBezTo>
                <a:cubicBezTo>
                  <a:pt x="1102398" y="1389324"/>
                  <a:pt x="1121926" y="1287503"/>
                  <a:pt x="1121926" y="1552755"/>
                </a:cubicBezTo>
              </a:path>
            </a:pathLst>
          </a:custGeom>
          <a:noFill/>
          <a:ln w="698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35121635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583B0-CCD9-07B9-B772-76A152ED58C9}"/>
            </a:ext>
          </a:extLst>
        </p:cNvPr>
        <p:cNvGrpSpPr/>
        <p:nvPr/>
      </p:nvGrpSpPr>
      <p:grpSpPr>
        <a:xfrm>
          <a:off x="0" y="0"/>
          <a:ext cx="0" cy="0"/>
          <a:chOff x="0" y="0"/>
          <a:chExt cx="0" cy="0"/>
        </a:xfrm>
      </p:grpSpPr>
      <p:pic>
        <p:nvPicPr>
          <p:cNvPr id="2050" name="Picture 2">
            <a:extLst>
              <a:ext uri="{FF2B5EF4-FFF2-40B4-BE49-F238E27FC236}">
                <a16:creationId xmlns:a16="http://schemas.microsoft.com/office/drawing/2014/main" id="{DFA1840D-2168-D4F3-7D74-EE473E4861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992"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BFB64FEA-E254-2F71-9378-445974991BBC}"/>
              </a:ext>
            </a:extLst>
          </p:cNvPr>
          <p:cNvPicPr>
            <a:picLocks noChangeAspect="1"/>
          </p:cNvPicPr>
          <p:nvPr/>
        </p:nvPicPr>
        <p:blipFill>
          <a:blip r:embed="rId3"/>
          <a:stretch>
            <a:fillRect/>
          </a:stretch>
        </p:blipFill>
        <p:spPr>
          <a:xfrm>
            <a:off x="4494732" y="304532"/>
            <a:ext cx="1587500" cy="952500"/>
          </a:xfrm>
          <a:prstGeom prst="rect">
            <a:avLst/>
          </a:prstGeom>
        </p:spPr>
      </p:pic>
      <p:pic>
        <p:nvPicPr>
          <p:cNvPr id="9" name="Imagen 8">
            <a:extLst>
              <a:ext uri="{FF2B5EF4-FFF2-40B4-BE49-F238E27FC236}">
                <a16:creationId xmlns:a16="http://schemas.microsoft.com/office/drawing/2014/main" id="{7DF751B0-7BE7-A86D-B873-6C5EFED2B88C}"/>
              </a:ext>
            </a:extLst>
          </p:cNvPr>
          <p:cNvPicPr>
            <a:picLocks noChangeAspect="1"/>
          </p:cNvPicPr>
          <p:nvPr/>
        </p:nvPicPr>
        <p:blipFill>
          <a:blip r:embed="rId4"/>
          <a:stretch>
            <a:fillRect/>
          </a:stretch>
        </p:blipFill>
        <p:spPr>
          <a:xfrm>
            <a:off x="4731860" y="3522017"/>
            <a:ext cx="1587500" cy="952500"/>
          </a:xfrm>
          <a:prstGeom prst="rect">
            <a:avLst/>
          </a:prstGeom>
        </p:spPr>
      </p:pic>
      <p:pic>
        <p:nvPicPr>
          <p:cNvPr id="11" name="Imagen 10">
            <a:extLst>
              <a:ext uri="{FF2B5EF4-FFF2-40B4-BE49-F238E27FC236}">
                <a16:creationId xmlns:a16="http://schemas.microsoft.com/office/drawing/2014/main" id="{AE6022F1-73CB-10DF-816A-27BD0C9C87ED}"/>
              </a:ext>
            </a:extLst>
          </p:cNvPr>
          <p:cNvPicPr>
            <a:picLocks noChangeAspect="1"/>
          </p:cNvPicPr>
          <p:nvPr/>
        </p:nvPicPr>
        <p:blipFill>
          <a:blip r:embed="rId5"/>
          <a:stretch>
            <a:fillRect/>
          </a:stretch>
        </p:blipFill>
        <p:spPr>
          <a:xfrm>
            <a:off x="6707464" y="1729842"/>
            <a:ext cx="1249935" cy="749961"/>
          </a:xfrm>
          <a:prstGeom prst="rect">
            <a:avLst/>
          </a:prstGeom>
        </p:spPr>
      </p:pic>
      <p:pic>
        <p:nvPicPr>
          <p:cNvPr id="2052" name="Picture 4" descr="House symbol may be unfamiliar to users with low computer ...">
            <a:extLst>
              <a:ext uri="{FF2B5EF4-FFF2-40B4-BE49-F238E27FC236}">
                <a16:creationId xmlns:a16="http://schemas.microsoft.com/office/drawing/2014/main" id="{67263002-5B6D-E8B5-0C97-BED436E19A1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35602" y="1095817"/>
            <a:ext cx="603041" cy="569104"/>
          </a:xfrm>
          <a:prstGeom prst="rect">
            <a:avLst/>
          </a:prstGeom>
          <a:solidFill>
            <a:schemeClr val="bg1"/>
          </a:solidFill>
        </p:spPr>
      </p:pic>
      <p:pic>
        <p:nvPicPr>
          <p:cNvPr id="2054" name="Picture 6" descr="House symbol may be unfamiliar to users with low computer ...">
            <a:extLst>
              <a:ext uri="{FF2B5EF4-FFF2-40B4-BE49-F238E27FC236}">
                <a16:creationId xmlns:a16="http://schemas.microsoft.com/office/drawing/2014/main" id="{61619A5C-9159-4FC0-D6E1-403A21B5CC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0161" y="1068259"/>
            <a:ext cx="618794" cy="583970"/>
          </a:xfrm>
          <a:prstGeom prst="rect">
            <a:avLst/>
          </a:prstGeom>
          <a:noFill/>
          <a:extLst>
            <a:ext uri="{909E8E84-426E-40DD-AFC4-6F175D3DCCD1}">
              <a14:hiddenFill xmlns:a14="http://schemas.microsoft.com/office/drawing/2010/main">
                <a:solidFill>
                  <a:srgbClr val="FFFFFF"/>
                </a:solidFill>
              </a14:hiddenFill>
            </a:ext>
          </a:extLst>
        </p:spPr>
      </p:pic>
      <p:pic>
        <p:nvPicPr>
          <p:cNvPr id="27" name="Imagen 26">
            <a:extLst>
              <a:ext uri="{FF2B5EF4-FFF2-40B4-BE49-F238E27FC236}">
                <a16:creationId xmlns:a16="http://schemas.microsoft.com/office/drawing/2014/main" id="{D8C49F84-3841-91C7-B057-C0E400070E85}"/>
              </a:ext>
            </a:extLst>
          </p:cNvPr>
          <p:cNvPicPr>
            <a:picLocks noChangeAspect="1"/>
          </p:cNvPicPr>
          <p:nvPr/>
        </p:nvPicPr>
        <p:blipFill>
          <a:blip r:embed="rId7"/>
          <a:stretch>
            <a:fillRect/>
          </a:stretch>
        </p:blipFill>
        <p:spPr>
          <a:xfrm rot="16200000">
            <a:off x="4898578" y="2092172"/>
            <a:ext cx="1220311" cy="1973916"/>
          </a:xfrm>
          <a:prstGeom prst="rect">
            <a:avLst/>
          </a:prstGeom>
        </p:spPr>
      </p:pic>
      <p:sp>
        <p:nvSpPr>
          <p:cNvPr id="29" name="CuadroTexto 28">
            <a:extLst>
              <a:ext uri="{FF2B5EF4-FFF2-40B4-BE49-F238E27FC236}">
                <a16:creationId xmlns:a16="http://schemas.microsoft.com/office/drawing/2014/main" id="{80A05DBA-A7C2-3D95-CE39-8F113BE37AF6}"/>
              </a:ext>
            </a:extLst>
          </p:cNvPr>
          <p:cNvSpPr txBox="1"/>
          <p:nvPr/>
        </p:nvSpPr>
        <p:spPr>
          <a:xfrm>
            <a:off x="8408693" y="2111675"/>
            <a:ext cx="1579278" cy="369332"/>
          </a:xfrm>
          <a:prstGeom prst="rect">
            <a:avLst/>
          </a:prstGeom>
          <a:noFill/>
        </p:spPr>
        <p:txBody>
          <a:bodyPr wrap="none" rtlCol="0">
            <a:spAutoFit/>
          </a:bodyPr>
          <a:lstStyle/>
          <a:p>
            <a:r>
              <a:rPr lang="es-ES_tradnl" dirty="0"/>
              <a:t>Zona boscosa</a:t>
            </a:r>
          </a:p>
        </p:txBody>
      </p:sp>
      <p:sp>
        <p:nvSpPr>
          <p:cNvPr id="30" name="CuadroTexto 29">
            <a:extLst>
              <a:ext uri="{FF2B5EF4-FFF2-40B4-BE49-F238E27FC236}">
                <a16:creationId xmlns:a16="http://schemas.microsoft.com/office/drawing/2014/main" id="{FF2B3109-25E2-A52F-7738-93182A33691E}"/>
              </a:ext>
            </a:extLst>
          </p:cNvPr>
          <p:cNvSpPr txBox="1"/>
          <p:nvPr/>
        </p:nvSpPr>
        <p:spPr>
          <a:xfrm>
            <a:off x="6573669" y="2782735"/>
            <a:ext cx="632161" cy="369332"/>
          </a:xfrm>
          <a:prstGeom prst="rect">
            <a:avLst/>
          </a:prstGeom>
          <a:noFill/>
        </p:spPr>
        <p:txBody>
          <a:bodyPr wrap="none" rtlCol="0">
            <a:spAutoFit/>
          </a:bodyPr>
          <a:lstStyle/>
          <a:p>
            <a:r>
              <a:rPr lang="es-ES_tradnl" dirty="0"/>
              <a:t>R-16</a:t>
            </a:r>
          </a:p>
        </p:txBody>
      </p:sp>
      <p:sp>
        <p:nvSpPr>
          <p:cNvPr id="31" name="CuadroTexto 30">
            <a:extLst>
              <a:ext uri="{FF2B5EF4-FFF2-40B4-BE49-F238E27FC236}">
                <a16:creationId xmlns:a16="http://schemas.microsoft.com/office/drawing/2014/main" id="{45AD4F56-825F-62AD-C9F2-93A1BC3CA6C8}"/>
              </a:ext>
            </a:extLst>
          </p:cNvPr>
          <p:cNvSpPr txBox="1"/>
          <p:nvPr/>
        </p:nvSpPr>
        <p:spPr>
          <a:xfrm>
            <a:off x="4401962" y="3430676"/>
            <a:ext cx="986552" cy="461665"/>
          </a:xfrm>
          <a:prstGeom prst="rect">
            <a:avLst/>
          </a:prstGeom>
          <a:noFill/>
        </p:spPr>
        <p:txBody>
          <a:bodyPr wrap="none" rtlCol="0">
            <a:spAutoFit/>
          </a:bodyPr>
          <a:lstStyle/>
          <a:p>
            <a:r>
              <a:rPr lang="es-ES_tradnl" sz="2400" b="1" dirty="0"/>
              <a:t>C-150</a:t>
            </a:r>
          </a:p>
        </p:txBody>
      </p:sp>
      <p:sp>
        <p:nvSpPr>
          <p:cNvPr id="32" name="CuadroTexto 31">
            <a:extLst>
              <a:ext uri="{FF2B5EF4-FFF2-40B4-BE49-F238E27FC236}">
                <a16:creationId xmlns:a16="http://schemas.microsoft.com/office/drawing/2014/main" id="{89A780EA-68EA-AA1A-7067-000E65572397}"/>
              </a:ext>
            </a:extLst>
          </p:cNvPr>
          <p:cNvSpPr txBox="1"/>
          <p:nvPr/>
        </p:nvSpPr>
        <p:spPr>
          <a:xfrm>
            <a:off x="9308518" y="3861111"/>
            <a:ext cx="1006686" cy="461665"/>
          </a:xfrm>
          <a:prstGeom prst="rect">
            <a:avLst/>
          </a:prstGeom>
          <a:noFill/>
        </p:spPr>
        <p:txBody>
          <a:bodyPr wrap="none" rtlCol="0">
            <a:spAutoFit/>
          </a:bodyPr>
          <a:lstStyle/>
          <a:p>
            <a:r>
              <a:rPr lang="es-ES_tradnl" sz="2400" b="1" dirty="0"/>
              <a:t>C-200</a:t>
            </a:r>
          </a:p>
        </p:txBody>
      </p:sp>
      <p:sp>
        <p:nvSpPr>
          <p:cNvPr id="33" name="Forma libre 32">
            <a:extLst>
              <a:ext uri="{FF2B5EF4-FFF2-40B4-BE49-F238E27FC236}">
                <a16:creationId xmlns:a16="http://schemas.microsoft.com/office/drawing/2014/main" id="{14075D85-3AF2-E40B-C8ED-251491C5FFE7}"/>
              </a:ext>
            </a:extLst>
          </p:cNvPr>
          <p:cNvSpPr/>
          <p:nvPr/>
        </p:nvSpPr>
        <p:spPr>
          <a:xfrm>
            <a:off x="7418717" y="1328422"/>
            <a:ext cx="3381555" cy="2639729"/>
          </a:xfrm>
          <a:custGeom>
            <a:avLst/>
            <a:gdLst>
              <a:gd name="connsiteX0" fmla="*/ 0 w 3381555"/>
              <a:gd name="connsiteY0" fmla="*/ 2639729 h 2639729"/>
              <a:gd name="connsiteX1" fmla="*/ 120770 w 3381555"/>
              <a:gd name="connsiteY1" fmla="*/ 2622476 h 2639729"/>
              <a:gd name="connsiteX2" fmla="*/ 293298 w 3381555"/>
              <a:gd name="connsiteY2" fmla="*/ 2553465 h 2639729"/>
              <a:gd name="connsiteX3" fmla="*/ 345057 w 3381555"/>
              <a:gd name="connsiteY3" fmla="*/ 2501706 h 2639729"/>
              <a:gd name="connsiteX4" fmla="*/ 396815 w 3381555"/>
              <a:gd name="connsiteY4" fmla="*/ 2467201 h 2639729"/>
              <a:gd name="connsiteX5" fmla="*/ 431321 w 3381555"/>
              <a:gd name="connsiteY5" fmla="*/ 2415442 h 2639729"/>
              <a:gd name="connsiteX6" fmla="*/ 500332 w 3381555"/>
              <a:gd name="connsiteY6" fmla="*/ 2346431 h 2639729"/>
              <a:gd name="connsiteX7" fmla="*/ 534838 w 3381555"/>
              <a:gd name="connsiteY7" fmla="*/ 2294672 h 2639729"/>
              <a:gd name="connsiteX8" fmla="*/ 586596 w 3381555"/>
              <a:gd name="connsiteY8" fmla="*/ 2242914 h 2639729"/>
              <a:gd name="connsiteX9" fmla="*/ 621102 w 3381555"/>
              <a:gd name="connsiteY9" fmla="*/ 2173903 h 2639729"/>
              <a:gd name="connsiteX10" fmla="*/ 655608 w 3381555"/>
              <a:gd name="connsiteY10" fmla="*/ 2122144 h 2639729"/>
              <a:gd name="connsiteX11" fmla="*/ 672860 w 3381555"/>
              <a:gd name="connsiteY11" fmla="*/ 2035880 h 2639729"/>
              <a:gd name="connsiteX12" fmla="*/ 690113 w 3381555"/>
              <a:gd name="connsiteY12" fmla="*/ 1984121 h 2639729"/>
              <a:gd name="connsiteX13" fmla="*/ 707366 w 3381555"/>
              <a:gd name="connsiteY13" fmla="*/ 1880604 h 2639729"/>
              <a:gd name="connsiteX14" fmla="*/ 724619 w 3381555"/>
              <a:gd name="connsiteY14" fmla="*/ 1552801 h 2639729"/>
              <a:gd name="connsiteX15" fmla="*/ 759125 w 3381555"/>
              <a:gd name="connsiteY15" fmla="*/ 1501042 h 2639729"/>
              <a:gd name="connsiteX16" fmla="*/ 862641 w 3381555"/>
              <a:gd name="connsiteY16" fmla="*/ 1414778 h 2639729"/>
              <a:gd name="connsiteX17" fmla="*/ 914400 w 3381555"/>
              <a:gd name="connsiteY17" fmla="*/ 1397525 h 2639729"/>
              <a:gd name="connsiteX18" fmla="*/ 1035170 w 3381555"/>
              <a:gd name="connsiteY18" fmla="*/ 1311261 h 2639729"/>
              <a:gd name="connsiteX19" fmla="*/ 1138687 w 3381555"/>
              <a:gd name="connsiteY19" fmla="*/ 1224997 h 2639729"/>
              <a:gd name="connsiteX20" fmla="*/ 1190445 w 3381555"/>
              <a:gd name="connsiteY20" fmla="*/ 1190491 h 2639729"/>
              <a:gd name="connsiteX21" fmla="*/ 1242204 w 3381555"/>
              <a:gd name="connsiteY21" fmla="*/ 1121480 h 2639729"/>
              <a:gd name="connsiteX22" fmla="*/ 1311215 w 3381555"/>
              <a:gd name="connsiteY22" fmla="*/ 1069721 h 2639729"/>
              <a:gd name="connsiteX23" fmla="*/ 1380226 w 3381555"/>
              <a:gd name="connsiteY23" fmla="*/ 966204 h 2639729"/>
              <a:gd name="connsiteX24" fmla="*/ 1414732 w 3381555"/>
              <a:gd name="connsiteY24" fmla="*/ 914446 h 2639729"/>
              <a:gd name="connsiteX25" fmla="*/ 1449238 w 3381555"/>
              <a:gd name="connsiteY25" fmla="*/ 862687 h 2639729"/>
              <a:gd name="connsiteX26" fmla="*/ 1535502 w 3381555"/>
              <a:gd name="connsiteY26" fmla="*/ 759170 h 2639729"/>
              <a:gd name="connsiteX27" fmla="*/ 1587260 w 3381555"/>
              <a:gd name="connsiteY27" fmla="*/ 707412 h 2639729"/>
              <a:gd name="connsiteX28" fmla="*/ 1639019 w 3381555"/>
              <a:gd name="connsiteY28" fmla="*/ 586642 h 2639729"/>
              <a:gd name="connsiteX29" fmla="*/ 1708030 w 3381555"/>
              <a:gd name="connsiteY29" fmla="*/ 483125 h 2639729"/>
              <a:gd name="connsiteX30" fmla="*/ 1811547 w 3381555"/>
              <a:gd name="connsiteY30" fmla="*/ 414114 h 2639729"/>
              <a:gd name="connsiteX31" fmla="*/ 1863306 w 3381555"/>
              <a:gd name="connsiteY31" fmla="*/ 379608 h 2639729"/>
              <a:gd name="connsiteX32" fmla="*/ 2104845 w 3381555"/>
              <a:gd name="connsiteY32" fmla="*/ 345103 h 2639729"/>
              <a:gd name="connsiteX33" fmla="*/ 2191109 w 3381555"/>
              <a:gd name="connsiteY33" fmla="*/ 327850 h 2639729"/>
              <a:gd name="connsiteX34" fmla="*/ 2242868 w 3381555"/>
              <a:gd name="connsiteY34" fmla="*/ 310597 h 2639729"/>
              <a:gd name="connsiteX35" fmla="*/ 2415396 w 3381555"/>
              <a:gd name="connsiteY35" fmla="*/ 276091 h 2639729"/>
              <a:gd name="connsiteX36" fmla="*/ 2570672 w 3381555"/>
              <a:gd name="connsiteY36" fmla="*/ 241586 h 2639729"/>
              <a:gd name="connsiteX37" fmla="*/ 2829464 w 3381555"/>
              <a:gd name="connsiteY37" fmla="*/ 224333 h 2639729"/>
              <a:gd name="connsiteX38" fmla="*/ 2932981 w 3381555"/>
              <a:gd name="connsiteY38" fmla="*/ 207080 h 2639729"/>
              <a:gd name="connsiteX39" fmla="*/ 2984740 w 3381555"/>
              <a:gd name="connsiteY39" fmla="*/ 189827 h 2639729"/>
              <a:gd name="connsiteX40" fmla="*/ 3053751 w 3381555"/>
              <a:gd name="connsiteY40" fmla="*/ 172574 h 2639729"/>
              <a:gd name="connsiteX41" fmla="*/ 3157268 w 3381555"/>
              <a:gd name="connsiteY41" fmla="*/ 103563 h 2639729"/>
              <a:gd name="connsiteX42" fmla="*/ 3209026 w 3381555"/>
              <a:gd name="connsiteY42" fmla="*/ 69057 h 2639729"/>
              <a:gd name="connsiteX43" fmla="*/ 3260785 w 3381555"/>
              <a:gd name="connsiteY43" fmla="*/ 51804 h 2639729"/>
              <a:gd name="connsiteX44" fmla="*/ 3312543 w 3381555"/>
              <a:gd name="connsiteY44" fmla="*/ 17299 h 2639729"/>
              <a:gd name="connsiteX45" fmla="*/ 3381555 w 3381555"/>
              <a:gd name="connsiteY45" fmla="*/ 46 h 2639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555" h="2639729">
                <a:moveTo>
                  <a:pt x="0" y="2639729"/>
                </a:moveTo>
                <a:cubicBezTo>
                  <a:pt x="40257" y="2633978"/>
                  <a:pt x="81146" y="2631620"/>
                  <a:pt x="120770" y="2622476"/>
                </a:cubicBezTo>
                <a:cubicBezTo>
                  <a:pt x="199954" y="2604203"/>
                  <a:pt x="226213" y="2587007"/>
                  <a:pt x="293298" y="2553465"/>
                </a:cubicBezTo>
                <a:cubicBezTo>
                  <a:pt x="310551" y="2536212"/>
                  <a:pt x="326313" y="2517326"/>
                  <a:pt x="345057" y="2501706"/>
                </a:cubicBezTo>
                <a:cubicBezTo>
                  <a:pt x="360986" y="2488432"/>
                  <a:pt x="382153" y="2481863"/>
                  <a:pt x="396815" y="2467201"/>
                </a:cubicBezTo>
                <a:cubicBezTo>
                  <a:pt x="411477" y="2452539"/>
                  <a:pt x="417827" y="2431186"/>
                  <a:pt x="431321" y="2415442"/>
                </a:cubicBezTo>
                <a:cubicBezTo>
                  <a:pt x="452493" y="2390742"/>
                  <a:pt x="479160" y="2371131"/>
                  <a:pt x="500332" y="2346431"/>
                </a:cubicBezTo>
                <a:cubicBezTo>
                  <a:pt x="513826" y="2330687"/>
                  <a:pt x="521563" y="2310601"/>
                  <a:pt x="534838" y="2294672"/>
                </a:cubicBezTo>
                <a:cubicBezTo>
                  <a:pt x="550458" y="2275928"/>
                  <a:pt x="572414" y="2262768"/>
                  <a:pt x="586596" y="2242914"/>
                </a:cubicBezTo>
                <a:cubicBezTo>
                  <a:pt x="601545" y="2221986"/>
                  <a:pt x="608342" y="2196233"/>
                  <a:pt x="621102" y="2173903"/>
                </a:cubicBezTo>
                <a:cubicBezTo>
                  <a:pt x="631390" y="2155900"/>
                  <a:pt x="644106" y="2139397"/>
                  <a:pt x="655608" y="2122144"/>
                </a:cubicBezTo>
                <a:cubicBezTo>
                  <a:pt x="661359" y="2093389"/>
                  <a:pt x="665748" y="2064329"/>
                  <a:pt x="672860" y="2035880"/>
                </a:cubicBezTo>
                <a:cubicBezTo>
                  <a:pt x="677271" y="2018237"/>
                  <a:pt x="686168" y="2001874"/>
                  <a:pt x="690113" y="1984121"/>
                </a:cubicBezTo>
                <a:cubicBezTo>
                  <a:pt x="697702" y="1949972"/>
                  <a:pt x="701615" y="1915110"/>
                  <a:pt x="707366" y="1880604"/>
                </a:cubicBezTo>
                <a:cubicBezTo>
                  <a:pt x="713117" y="1771336"/>
                  <a:pt x="709835" y="1661217"/>
                  <a:pt x="724619" y="1552801"/>
                </a:cubicBezTo>
                <a:cubicBezTo>
                  <a:pt x="727421" y="1532256"/>
                  <a:pt x="745850" y="1516971"/>
                  <a:pt x="759125" y="1501042"/>
                </a:cubicBezTo>
                <a:cubicBezTo>
                  <a:pt x="786378" y="1468338"/>
                  <a:pt x="823868" y="1434165"/>
                  <a:pt x="862641" y="1414778"/>
                </a:cubicBezTo>
                <a:cubicBezTo>
                  <a:pt x="878907" y="1406645"/>
                  <a:pt x="898134" y="1405658"/>
                  <a:pt x="914400" y="1397525"/>
                </a:cubicBezTo>
                <a:cubicBezTo>
                  <a:pt x="941508" y="1383971"/>
                  <a:pt x="1016934" y="1324286"/>
                  <a:pt x="1035170" y="1311261"/>
                </a:cubicBezTo>
                <a:cubicBezTo>
                  <a:pt x="1215073" y="1182758"/>
                  <a:pt x="945366" y="1386097"/>
                  <a:pt x="1138687" y="1224997"/>
                </a:cubicBezTo>
                <a:cubicBezTo>
                  <a:pt x="1154616" y="1211723"/>
                  <a:pt x="1175783" y="1205153"/>
                  <a:pt x="1190445" y="1190491"/>
                </a:cubicBezTo>
                <a:cubicBezTo>
                  <a:pt x="1210778" y="1170158"/>
                  <a:pt x="1221871" y="1141813"/>
                  <a:pt x="1242204" y="1121480"/>
                </a:cubicBezTo>
                <a:cubicBezTo>
                  <a:pt x="1262537" y="1101147"/>
                  <a:pt x="1292111" y="1091213"/>
                  <a:pt x="1311215" y="1069721"/>
                </a:cubicBezTo>
                <a:cubicBezTo>
                  <a:pt x="1338766" y="1038725"/>
                  <a:pt x="1357222" y="1000710"/>
                  <a:pt x="1380226" y="966204"/>
                </a:cubicBezTo>
                <a:lnTo>
                  <a:pt x="1414732" y="914446"/>
                </a:lnTo>
                <a:cubicBezTo>
                  <a:pt x="1426234" y="897193"/>
                  <a:pt x="1434576" y="877349"/>
                  <a:pt x="1449238" y="862687"/>
                </a:cubicBezTo>
                <a:cubicBezTo>
                  <a:pt x="1600448" y="711477"/>
                  <a:pt x="1415403" y="903289"/>
                  <a:pt x="1535502" y="759170"/>
                </a:cubicBezTo>
                <a:cubicBezTo>
                  <a:pt x="1551122" y="740426"/>
                  <a:pt x="1570007" y="724665"/>
                  <a:pt x="1587260" y="707412"/>
                </a:cubicBezTo>
                <a:cubicBezTo>
                  <a:pt x="1605109" y="653865"/>
                  <a:pt x="1607039" y="639942"/>
                  <a:pt x="1639019" y="586642"/>
                </a:cubicBezTo>
                <a:cubicBezTo>
                  <a:pt x="1660355" y="551081"/>
                  <a:pt x="1673524" y="506129"/>
                  <a:pt x="1708030" y="483125"/>
                </a:cubicBezTo>
                <a:lnTo>
                  <a:pt x="1811547" y="414114"/>
                </a:lnTo>
                <a:cubicBezTo>
                  <a:pt x="1828800" y="402612"/>
                  <a:pt x="1842731" y="382180"/>
                  <a:pt x="1863306" y="379608"/>
                </a:cubicBezTo>
                <a:cubicBezTo>
                  <a:pt x="1983266" y="364613"/>
                  <a:pt x="1995410" y="365000"/>
                  <a:pt x="2104845" y="345103"/>
                </a:cubicBezTo>
                <a:cubicBezTo>
                  <a:pt x="2133696" y="339857"/>
                  <a:pt x="2162660" y="334962"/>
                  <a:pt x="2191109" y="327850"/>
                </a:cubicBezTo>
                <a:cubicBezTo>
                  <a:pt x="2208752" y="323439"/>
                  <a:pt x="2225115" y="314542"/>
                  <a:pt x="2242868" y="310597"/>
                </a:cubicBezTo>
                <a:cubicBezTo>
                  <a:pt x="2395387" y="276704"/>
                  <a:pt x="2295086" y="310465"/>
                  <a:pt x="2415396" y="276091"/>
                </a:cubicBezTo>
                <a:cubicBezTo>
                  <a:pt x="2497900" y="252518"/>
                  <a:pt x="2453911" y="252706"/>
                  <a:pt x="2570672" y="241586"/>
                </a:cubicBezTo>
                <a:cubicBezTo>
                  <a:pt x="2656738" y="233389"/>
                  <a:pt x="2743200" y="230084"/>
                  <a:pt x="2829464" y="224333"/>
                </a:cubicBezTo>
                <a:cubicBezTo>
                  <a:pt x="2863970" y="218582"/>
                  <a:pt x="2898832" y="214669"/>
                  <a:pt x="2932981" y="207080"/>
                </a:cubicBezTo>
                <a:cubicBezTo>
                  <a:pt x="2950734" y="203135"/>
                  <a:pt x="2967253" y="194823"/>
                  <a:pt x="2984740" y="189827"/>
                </a:cubicBezTo>
                <a:cubicBezTo>
                  <a:pt x="3007539" y="183313"/>
                  <a:pt x="3030747" y="178325"/>
                  <a:pt x="3053751" y="172574"/>
                </a:cubicBezTo>
                <a:lnTo>
                  <a:pt x="3157268" y="103563"/>
                </a:lnTo>
                <a:cubicBezTo>
                  <a:pt x="3174521" y="92061"/>
                  <a:pt x="3189355" y="75614"/>
                  <a:pt x="3209026" y="69057"/>
                </a:cubicBezTo>
                <a:cubicBezTo>
                  <a:pt x="3226279" y="63306"/>
                  <a:pt x="3244519" y="59937"/>
                  <a:pt x="3260785" y="51804"/>
                </a:cubicBezTo>
                <a:cubicBezTo>
                  <a:pt x="3279331" y="42531"/>
                  <a:pt x="3293997" y="26572"/>
                  <a:pt x="3312543" y="17299"/>
                </a:cubicBezTo>
                <a:cubicBezTo>
                  <a:pt x="3350687" y="-1773"/>
                  <a:pt x="3352147" y="46"/>
                  <a:pt x="3381555" y="46"/>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sp>
        <p:nvSpPr>
          <p:cNvPr id="34" name="Forma libre 33">
            <a:extLst>
              <a:ext uri="{FF2B5EF4-FFF2-40B4-BE49-F238E27FC236}">
                <a16:creationId xmlns:a16="http://schemas.microsoft.com/office/drawing/2014/main" id="{4C0C8874-8261-FF19-BCED-F769AB07A57C}"/>
              </a:ext>
            </a:extLst>
          </p:cNvPr>
          <p:cNvSpPr/>
          <p:nvPr/>
        </p:nvSpPr>
        <p:spPr>
          <a:xfrm>
            <a:off x="6676845" y="1777042"/>
            <a:ext cx="1259457" cy="2018581"/>
          </a:xfrm>
          <a:custGeom>
            <a:avLst/>
            <a:gdLst>
              <a:gd name="connsiteX0" fmla="*/ 1173193 w 1259457"/>
              <a:gd name="connsiteY0" fmla="*/ 2018581 h 2018581"/>
              <a:gd name="connsiteX1" fmla="*/ 1155940 w 1259457"/>
              <a:gd name="connsiteY1" fmla="*/ 1828800 h 2018581"/>
              <a:gd name="connsiteX2" fmla="*/ 1121434 w 1259457"/>
              <a:gd name="connsiteY2" fmla="*/ 1656271 h 2018581"/>
              <a:gd name="connsiteX3" fmla="*/ 1086929 w 1259457"/>
              <a:gd name="connsiteY3" fmla="*/ 1466490 h 2018581"/>
              <a:gd name="connsiteX4" fmla="*/ 1052423 w 1259457"/>
              <a:gd name="connsiteY4" fmla="*/ 1311215 h 2018581"/>
              <a:gd name="connsiteX5" fmla="*/ 1069676 w 1259457"/>
              <a:gd name="connsiteY5" fmla="*/ 862641 h 2018581"/>
              <a:gd name="connsiteX6" fmla="*/ 1086929 w 1259457"/>
              <a:gd name="connsiteY6" fmla="*/ 793630 h 2018581"/>
              <a:gd name="connsiteX7" fmla="*/ 1138687 w 1259457"/>
              <a:gd name="connsiteY7" fmla="*/ 741871 h 2018581"/>
              <a:gd name="connsiteX8" fmla="*/ 1173193 w 1259457"/>
              <a:gd name="connsiteY8" fmla="*/ 672860 h 2018581"/>
              <a:gd name="connsiteX9" fmla="*/ 1207698 w 1259457"/>
              <a:gd name="connsiteY9" fmla="*/ 621101 h 2018581"/>
              <a:gd name="connsiteX10" fmla="*/ 1242204 w 1259457"/>
              <a:gd name="connsiteY10" fmla="*/ 465826 h 2018581"/>
              <a:gd name="connsiteX11" fmla="*/ 1259457 w 1259457"/>
              <a:gd name="connsiteY11" fmla="*/ 414067 h 2018581"/>
              <a:gd name="connsiteX12" fmla="*/ 1190446 w 1259457"/>
              <a:gd name="connsiteY12" fmla="*/ 207033 h 2018581"/>
              <a:gd name="connsiteX13" fmla="*/ 1138687 w 1259457"/>
              <a:gd name="connsiteY13" fmla="*/ 155275 h 2018581"/>
              <a:gd name="connsiteX14" fmla="*/ 1052423 w 1259457"/>
              <a:gd name="connsiteY14" fmla="*/ 51758 h 2018581"/>
              <a:gd name="connsiteX15" fmla="*/ 1000664 w 1259457"/>
              <a:gd name="connsiteY15" fmla="*/ 34505 h 2018581"/>
              <a:gd name="connsiteX16" fmla="*/ 707366 w 1259457"/>
              <a:gd name="connsiteY16" fmla="*/ 0 h 2018581"/>
              <a:gd name="connsiteX17" fmla="*/ 586597 w 1259457"/>
              <a:gd name="connsiteY17" fmla="*/ 17252 h 2018581"/>
              <a:gd name="connsiteX18" fmla="*/ 448574 w 1259457"/>
              <a:gd name="connsiteY18" fmla="*/ 34505 h 2018581"/>
              <a:gd name="connsiteX19" fmla="*/ 241540 w 1259457"/>
              <a:gd name="connsiteY19" fmla="*/ 69011 h 2018581"/>
              <a:gd name="connsiteX20" fmla="*/ 189781 w 1259457"/>
              <a:gd name="connsiteY20" fmla="*/ 103516 h 2018581"/>
              <a:gd name="connsiteX21" fmla="*/ 138023 w 1259457"/>
              <a:gd name="connsiteY21" fmla="*/ 155275 h 2018581"/>
              <a:gd name="connsiteX22" fmla="*/ 86264 w 1259457"/>
              <a:gd name="connsiteY22" fmla="*/ 172528 h 2018581"/>
              <a:gd name="connsiteX23" fmla="*/ 51759 w 1259457"/>
              <a:gd name="connsiteY23" fmla="*/ 224286 h 2018581"/>
              <a:gd name="connsiteX24" fmla="*/ 0 w 1259457"/>
              <a:gd name="connsiteY24" fmla="*/ 276045 h 2018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59457" h="2018581">
                <a:moveTo>
                  <a:pt x="1173193" y="2018581"/>
                </a:moveTo>
                <a:cubicBezTo>
                  <a:pt x="1167442" y="1955321"/>
                  <a:pt x="1164923" y="1891683"/>
                  <a:pt x="1155940" y="1828800"/>
                </a:cubicBezTo>
                <a:cubicBezTo>
                  <a:pt x="1147646" y="1770741"/>
                  <a:pt x="1132242" y="1713915"/>
                  <a:pt x="1121434" y="1656271"/>
                </a:cubicBezTo>
                <a:cubicBezTo>
                  <a:pt x="1098965" y="1536440"/>
                  <a:pt x="1111372" y="1576485"/>
                  <a:pt x="1086929" y="1466490"/>
                </a:cubicBezTo>
                <a:cubicBezTo>
                  <a:pt x="1038186" y="1247142"/>
                  <a:pt x="1104474" y="1571469"/>
                  <a:pt x="1052423" y="1311215"/>
                </a:cubicBezTo>
                <a:cubicBezTo>
                  <a:pt x="1058174" y="1161690"/>
                  <a:pt x="1059722" y="1011945"/>
                  <a:pt x="1069676" y="862641"/>
                </a:cubicBezTo>
                <a:cubicBezTo>
                  <a:pt x="1071253" y="838982"/>
                  <a:pt x="1075165" y="814218"/>
                  <a:pt x="1086929" y="793630"/>
                </a:cubicBezTo>
                <a:cubicBezTo>
                  <a:pt x="1099034" y="772446"/>
                  <a:pt x="1124505" y="761725"/>
                  <a:pt x="1138687" y="741871"/>
                </a:cubicBezTo>
                <a:cubicBezTo>
                  <a:pt x="1153636" y="720943"/>
                  <a:pt x="1160433" y="695190"/>
                  <a:pt x="1173193" y="672860"/>
                </a:cubicBezTo>
                <a:cubicBezTo>
                  <a:pt x="1183481" y="654857"/>
                  <a:pt x="1196196" y="638354"/>
                  <a:pt x="1207698" y="621101"/>
                </a:cubicBezTo>
                <a:cubicBezTo>
                  <a:pt x="1219558" y="561804"/>
                  <a:pt x="1225960" y="522679"/>
                  <a:pt x="1242204" y="465826"/>
                </a:cubicBezTo>
                <a:cubicBezTo>
                  <a:pt x="1247200" y="448339"/>
                  <a:pt x="1253706" y="431320"/>
                  <a:pt x="1259457" y="414067"/>
                </a:cubicBezTo>
                <a:cubicBezTo>
                  <a:pt x="1242422" y="345930"/>
                  <a:pt x="1233301" y="267030"/>
                  <a:pt x="1190446" y="207033"/>
                </a:cubicBezTo>
                <a:cubicBezTo>
                  <a:pt x="1176264" y="187179"/>
                  <a:pt x="1154307" y="174019"/>
                  <a:pt x="1138687" y="155275"/>
                </a:cubicBezTo>
                <a:cubicBezTo>
                  <a:pt x="1098903" y="107535"/>
                  <a:pt x="1109128" y="89561"/>
                  <a:pt x="1052423" y="51758"/>
                </a:cubicBezTo>
                <a:cubicBezTo>
                  <a:pt x="1037291" y="41670"/>
                  <a:pt x="1018151" y="39501"/>
                  <a:pt x="1000664" y="34505"/>
                </a:cubicBezTo>
                <a:cubicBezTo>
                  <a:pt x="883155" y="931"/>
                  <a:pt x="878622" y="13173"/>
                  <a:pt x="707366" y="0"/>
                </a:cubicBezTo>
                <a:lnTo>
                  <a:pt x="586597" y="17252"/>
                </a:lnTo>
                <a:cubicBezTo>
                  <a:pt x="540638" y="23380"/>
                  <a:pt x="494427" y="27627"/>
                  <a:pt x="448574" y="34505"/>
                </a:cubicBezTo>
                <a:cubicBezTo>
                  <a:pt x="379385" y="44883"/>
                  <a:pt x="241540" y="69011"/>
                  <a:pt x="241540" y="69011"/>
                </a:cubicBezTo>
                <a:cubicBezTo>
                  <a:pt x="224287" y="80513"/>
                  <a:pt x="205710" y="90242"/>
                  <a:pt x="189781" y="103516"/>
                </a:cubicBezTo>
                <a:cubicBezTo>
                  <a:pt x="171037" y="119136"/>
                  <a:pt x="158324" y="141741"/>
                  <a:pt x="138023" y="155275"/>
                </a:cubicBezTo>
                <a:cubicBezTo>
                  <a:pt x="122891" y="165363"/>
                  <a:pt x="103517" y="166777"/>
                  <a:pt x="86264" y="172528"/>
                </a:cubicBezTo>
                <a:cubicBezTo>
                  <a:pt x="74762" y="189781"/>
                  <a:pt x="65033" y="208357"/>
                  <a:pt x="51759" y="224286"/>
                </a:cubicBezTo>
                <a:cubicBezTo>
                  <a:pt x="36139" y="243030"/>
                  <a:pt x="0" y="276045"/>
                  <a:pt x="0" y="276045"/>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solidFill>
                <a:schemeClr val="tx1"/>
              </a:solidFill>
            </a:endParaRPr>
          </a:p>
        </p:txBody>
      </p:sp>
      <p:sp>
        <p:nvSpPr>
          <p:cNvPr id="35" name="Forma libre 34">
            <a:extLst>
              <a:ext uri="{FF2B5EF4-FFF2-40B4-BE49-F238E27FC236}">
                <a16:creationId xmlns:a16="http://schemas.microsoft.com/office/drawing/2014/main" id="{73FEB2F6-2F0E-D7DB-8059-4B46F40A2697}"/>
              </a:ext>
            </a:extLst>
          </p:cNvPr>
          <p:cNvSpPr/>
          <p:nvPr/>
        </p:nvSpPr>
        <p:spPr>
          <a:xfrm>
            <a:off x="6314536" y="2329132"/>
            <a:ext cx="1423270" cy="1020357"/>
          </a:xfrm>
          <a:custGeom>
            <a:avLst/>
            <a:gdLst>
              <a:gd name="connsiteX0" fmla="*/ 1362973 w 1362973"/>
              <a:gd name="connsiteY0" fmla="*/ 897147 h 897147"/>
              <a:gd name="connsiteX1" fmla="*/ 1345721 w 1362973"/>
              <a:gd name="connsiteY1" fmla="*/ 845389 h 897147"/>
              <a:gd name="connsiteX2" fmla="*/ 1328468 w 1362973"/>
              <a:gd name="connsiteY2" fmla="*/ 776377 h 897147"/>
              <a:gd name="connsiteX3" fmla="*/ 1224951 w 1362973"/>
              <a:gd name="connsiteY3" fmla="*/ 655608 h 897147"/>
              <a:gd name="connsiteX4" fmla="*/ 1190445 w 1362973"/>
              <a:gd name="connsiteY4" fmla="*/ 603849 h 897147"/>
              <a:gd name="connsiteX5" fmla="*/ 1086928 w 1362973"/>
              <a:gd name="connsiteY5" fmla="*/ 500332 h 897147"/>
              <a:gd name="connsiteX6" fmla="*/ 931653 w 1362973"/>
              <a:gd name="connsiteY6" fmla="*/ 379562 h 897147"/>
              <a:gd name="connsiteX7" fmla="*/ 879894 w 1362973"/>
              <a:gd name="connsiteY7" fmla="*/ 345057 h 897147"/>
              <a:gd name="connsiteX8" fmla="*/ 776377 w 1362973"/>
              <a:gd name="connsiteY8" fmla="*/ 258793 h 897147"/>
              <a:gd name="connsiteX9" fmla="*/ 724619 w 1362973"/>
              <a:gd name="connsiteY9" fmla="*/ 207034 h 897147"/>
              <a:gd name="connsiteX10" fmla="*/ 534838 w 1362973"/>
              <a:gd name="connsiteY10" fmla="*/ 155276 h 897147"/>
              <a:gd name="connsiteX11" fmla="*/ 345056 w 1362973"/>
              <a:gd name="connsiteY11" fmla="*/ 172528 h 897147"/>
              <a:gd name="connsiteX12" fmla="*/ 241539 w 1362973"/>
              <a:gd name="connsiteY12" fmla="*/ 207034 h 897147"/>
              <a:gd name="connsiteX13" fmla="*/ 189781 w 1362973"/>
              <a:gd name="connsiteY13" fmla="*/ 224287 h 897147"/>
              <a:gd name="connsiteX14" fmla="*/ 69011 w 1362973"/>
              <a:gd name="connsiteY14" fmla="*/ 207034 h 897147"/>
              <a:gd name="connsiteX15" fmla="*/ 103517 w 1362973"/>
              <a:gd name="connsiteY15" fmla="*/ 155276 h 897147"/>
              <a:gd name="connsiteX16" fmla="*/ 172528 w 1362973"/>
              <a:gd name="connsiteY16" fmla="*/ 103517 h 897147"/>
              <a:gd name="connsiteX17" fmla="*/ 241539 w 1362973"/>
              <a:gd name="connsiteY17" fmla="*/ 69011 h 897147"/>
              <a:gd name="connsiteX18" fmla="*/ 448573 w 1362973"/>
              <a:gd name="connsiteY18" fmla="*/ 34506 h 897147"/>
              <a:gd name="connsiteX19" fmla="*/ 379562 w 1362973"/>
              <a:gd name="connsiteY19" fmla="*/ 17253 h 897147"/>
              <a:gd name="connsiteX20" fmla="*/ 327804 w 1362973"/>
              <a:gd name="connsiteY20" fmla="*/ 0 h 897147"/>
              <a:gd name="connsiteX21" fmla="*/ 86264 w 1362973"/>
              <a:gd name="connsiteY21" fmla="*/ 17253 h 897147"/>
              <a:gd name="connsiteX22" fmla="*/ 34506 w 1362973"/>
              <a:gd name="connsiteY22" fmla="*/ 34506 h 897147"/>
              <a:gd name="connsiteX23" fmla="*/ 0 w 1362973"/>
              <a:gd name="connsiteY23" fmla="*/ 86264 h 897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62973" h="897147">
                <a:moveTo>
                  <a:pt x="1362973" y="897147"/>
                </a:moveTo>
                <a:cubicBezTo>
                  <a:pt x="1357222" y="879894"/>
                  <a:pt x="1350717" y="862875"/>
                  <a:pt x="1345721" y="845389"/>
                </a:cubicBezTo>
                <a:cubicBezTo>
                  <a:pt x="1339207" y="822589"/>
                  <a:pt x="1337809" y="798172"/>
                  <a:pt x="1328468" y="776377"/>
                </a:cubicBezTo>
                <a:cubicBezTo>
                  <a:pt x="1305835" y="723568"/>
                  <a:pt x="1261683" y="698462"/>
                  <a:pt x="1224951" y="655608"/>
                </a:cubicBezTo>
                <a:cubicBezTo>
                  <a:pt x="1211457" y="639864"/>
                  <a:pt x="1204221" y="619347"/>
                  <a:pt x="1190445" y="603849"/>
                </a:cubicBezTo>
                <a:cubicBezTo>
                  <a:pt x="1158025" y="567377"/>
                  <a:pt x="1121434" y="534838"/>
                  <a:pt x="1086928" y="500332"/>
                </a:cubicBezTo>
                <a:cubicBezTo>
                  <a:pt x="1005848" y="419252"/>
                  <a:pt x="1055468" y="462105"/>
                  <a:pt x="931653" y="379562"/>
                </a:cubicBezTo>
                <a:lnTo>
                  <a:pt x="879894" y="345057"/>
                </a:lnTo>
                <a:cubicBezTo>
                  <a:pt x="811871" y="243019"/>
                  <a:pt x="887815" y="338391"/>
                  <a:pt x="776377" y="258793"/>
                </a:cubicBezTo>
                <a:cubicBezTo>
                  <a:pt x="756523" y="244611"/>
                  <a:pt x="745948" y="218883"/>
                  <a:pt x="724619" y="207034"/>
                </a:cubicBezTo>
                <a:cubicBezTo>
                  <a:pt x="675366" y="179671"/>
                  <a:pt x="590591" y="166426"/>
                  <a:pt x="534838" y="155276"/>
                </a:cubicBezTo>
                <a:cubicBezTo>
                  <a:pt x="471577" y="161027"/>
                  <a:pt x="407611" y="161489"/>
                  <a:pt x="345056" y="172528"/>
                </a:cubicBezTo>
                <a:cubicBezTo>
                  <a:pt x="309237" y="178849"/>
                  <a:pt x="276045" y="195532"/>
                  <a:pt x="241539" y="207034"/>
                </a:cubicBezTo>
                <a:lnTo>
                  <a:pt x="189781" y="224287"/>
                </a:lnTo>
                <a:cubicBezTo>
                  <a:pt x="149524" y="218536"/>
                  <a:pt x="100765" y="232437"/>
                  <a:pt x="69011" y="207034"/>
                </a:cubicBezTo>
                <a:cubicBezTo>
                  <a:pt x="52819" y="194081"/>
                  <a:pt x="88855" y="169938"/>
                  <a:pt x="103517" y="155276"/>
                </a:cubicBezTo>
                <a:cubicBezTo>
                  <a:pt x="123850" y="134943"/>
                  <a:pt x="148144" y="118757"/>
                  <a:pt x="172528" y="103517"/>
                </a:cubicBezTo>
                <a:cubicBezTo>
                  <a:pt x="194338" y="89886"/>
                  <a:pt x="216588" y="75249"/>
                  <a:pt x="241539" y="69011"/>
                </a:cubicBezTo>
                <a:cubicBezTo>
                  <a:pt x="309413" y="52042"/>
                  <a:pt x="448573" y="34506"/>
                  <a:pt x="448573" y="34506"/>
                </a:cubicBezTo>
                <a:cubicBezTo>
                  <a:pt x="425569" y="28755"/>
                  <a:pt x="402361" y="23767"/>
                  <a:pt x="379562" y="17253"/>
                </a:cubicBezTo>
                <a:cubicBezTo>
                  <a:pt x="362076" y="12257"/>
                  <a:pt x="345990" y="0"/>
                  <a:pt x="327804" y="0"/>
                </a:cubicBezTo>
                <a:cubicBezTo>
                  <a:pt x="247086" y="0"/>
                  <a:pt x="166777" y="11502"/>
                  <a:pt x="86264" y="17253"/>
                </a:cubicBezTo>
                <a:cubicBezTo>
                  <a:pt x="69011" y="23004"/>
                  <a:pt x="48707" y="23145"/>
                  <a:pt x="34506" y="34506"/>
                </a:cubicBezTo>
                <a:cubicBezTo>
                  <a:pt x="18314" y="47459"/>
                  <a:pt x="0" y="86264"/>
                  <a:pt x="0" y="86264"/>
                </a:cubicBezTo>
              </a:path>
            </a:pathLst>
          </a:custGeom>
          <a:ln w="635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pic>
        <p:nvPicPr>
          <p:cNvPr id="3074" name="Picture 2" descr="WattWarden Hand Drawn Symbol for Electric Power Structure VoltageVigilant  Vector Black Logo Design | Premium AI-generated vector">
            <a:extLst>
              <a:ext uri="{FF2B5EF4-FFF2-40B4-BE49-F238E27FC236}">
                <a16:creationId xmlns:a16="http://schemas.microsoft.com/office/drawing/2014/main" id="{9BC21880-FDF8-C40A-665B-955628A810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78362" y="2382146"/>
            <a:ext cx="734487" cy="718309"/>
          </a:xfrm>
          <a:prstGeom prst="rect">
            <a:avLst/>
          </a:prstGeom>
          <a:noFill/>
          <a:extLst>
            <a:ext uri="{909E8E84-426E-40DD-AFC4-6F175D3DCCD1}">
              <a14:hiddenFill xmlns:a14="http://schemas.microsoft.com/office/drawing/2010/main">
                <a:solidFill>
                  <a:srgbClr val="FFFFFF"/>
                </a:solidFill>
              </a14:hiddenFill>
            </a:ext>
          </a:extLst>
        </p:spPr>
      </p:pic>
      <p:sp>
        <p:nvSpPr>
          <p:cNvPr id="2" name="Forma libre 1">
            <a:extLst>
              <a:ext uri="{FF2B5EF4-FFF2-40B4-BE49-F238E27FC236}">
                <a16:creationId xmlns:a16="http://schemas.microsoft.com/office/drawing/2014/main" id="{6D69E578-918B-A464-1A7E-69BD7734E251}"/>
              </a:ext>
            </a:extLst>
          </p:cNvPr>
          <p:cNvSpPr/>
          <p:nvPr/>
        </p:nvSpPr>
        <p:spPr>
          <a:xfrm>
            <a:off x="4191946" y="1949570"/>
            <a:ext cx="1139179" cy="1552755"/>
          </a:xfrm>
          <a:custGeom>
            <a:avLst/>
            <a:gdLst>
              <a:gd name="connsiteX0" fmla="*/ 17745 w 1139179"/>
              <a:gd name="connsiteY0" fmla="*/ 0 h 1552755"/>
              <a:gd name="connsiteX1" fmla="*/ 492 w 1139179"/>
              <a:gd name="connsiteY1" fmla="*/ 120770 h 1552755"/>
              <a:gd name="connsiteX2" fmla="*/ 34997 w 1139179"/>
              <a:gd name="connsiteY2" fmla="*/ 207034 h 1552755"/>
              <a:gd name="connsiteX3" fmla="*/ 86756 w 1139179"/>
              <a:gd name="connsiteY3" fmla="*/ 379562 h 1552755"/>
              <a:gd name="connsiteX4" fmla="*/ 138514 w 1139179"/>
              <a:gd name="connsiteY4" fmla="*/ 483079 h 1552755"/>
              <a:gd name="connsiteX5" fmla="*/ 190273 w 1139179"/>
              <a:gd name="connsiteY5" fmla="*/ 500332 h 1552755"/>
              <a:gd name="connsiteX6" fmla="*/ 362801 w 1139179"/>
              <a:gd name="connsiteY6" fmla="*/ 603849 h 1552755"/>
              <a:gd name="connsiteX7" fmla="*/ 414560 w 1139179"/>
              <a:gd name="connsiteY7" fmla="*/ 638355 h 1552755"/>
              <a:gd name="connsiteX8" fmla="*/ 483571 w 1139179"/>
              <a:gd name="connsiteY8" fmla="*/ 655607 h 1552755"/>
              <a:gd name="connsiteX9" fmla="*/ 569835 w 1139179"/>
              <a:gd name="connsiteY9" fmla="*/ 690113 h 1552755"/>
              <a:gd name="connsiteX10" fmla="*/ 742363 w 1139179"/>
              <a:gd name="connsiteY10" fmla="*/ 759124 h 1552755"/>
              <a:gd name="connsiteX11" fmla="*/ 794122 w 1139179"/>
              <a:gd name="connsiteY11" fmla="*/ 776377 h 1552755"/>
              <a:gd name="connsiteX12" fmla="*/ 949397 w 1139179"/>
              <a:gd name="connsiteY12" fmla="*/ 879894 h 1552755"/>
              <a:gd name="connsiteX13" fmla="*/ 1001156 w 1139179"/>
              <a:gd name="connsiteY13" fmla="*/ 914400 h 1552755"/>
              <a:gd name="connsiteX14" fmla="*/ 1052914 w 1139179"/>
              <a:gd name="connsiteY14" fmla="*/ 1017917 h 1552755"/>
              <a:gd name="connsiteX15" fmla="*/ 1087420 w 1139179"/>
              <a:gd name="connsiteY15" fmla="*/ 1069675 h 1552755"/>
              <a:gd name="connsiteX16" fmla="*/ 1104673 w 1139179"/>
              <a:gd name="connsiteY16" fmla="*/ 1121434 h 1552755"/>
              <a:gd name="connsiteX17" fmla="*/ 1139179 w 1139179"/>
              <a:gd name="connsiteY17" fmla="*/ 1242204 h 1552755"/>
              <a:gd name="connsiteX18" fmla="*/ 1121926 w 1139179"/>
              <a:gd name="connsiteY18" fmla="*/ 1552755 h 1552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9179" h="1552755">
                <a:moveTo>
                  <a:pt x="17745" y="0"/>
                </a:moveTo>
                <a:cubicBezTo>
                  <a:pt x="11994" y="40257"/>
                  <a:pt x="-2885" y="80245"/>
                  <a:pt x="492" y="120770"/>
                </a:cubicBezTo>
                <a:cubicBezTo>
                  <a:pt x="3064" y="151633"/>
                  <a:pt x="26848" y="177156"/>
                  <a:pt x="34997" y="207034"/>
                </a:cubicBezTo>
                <a:cubicBezTo>
                  <a:pt x="111120" y="486155"/>
                  <a:pt x="-3568" y="168808"/>
                  <a:pt x="86756" y="379562"/>
                </a:cubicBezTo>
                <a:cubicBezTo>
                  <a:pt x="103063" y="417611"/>
                  <a:pt x="102476" y="454249"/>
                  <a:pt x="138514" y="483079"/>
                </a:cubicBezTo>
                <a:cubicBezTo>
                  <a:pt x="152715" y="494440"/>
                  <a:pt x="173020" y="494581"/>
                  <a:pt x="190273" y="500332"/>
                </a:cubicBezTo>
                <a:cubicBezTo>
                  <a:pt x="443511" y="669156"/>
                  <a:pt x="177116" y="497743"/>
                  <a:pt x="362801" y="603849"/>
                </a:cubicBezTo>
                <a:cubicBezTo>
                  <a:pt x="380804" y="614137"/>
                  <a:pt x="395501" y="630187"/>
                  <a:pt x="414560" y="638355"/>
                </a:cubicBezTo>
                <a:cubicBezTo>
                  <a:pt x="436354" y="647695"/>
                  <a:pt x="461076" y="648109"/>
                  <a:pt x="483571" y="655607"/>
                </a:cubicBezTo>
                <a:cubicBezTo>
                  <a:pt x="512952" y="665400"/>
                  <a:pt x="541535" y="677535"/>
                  <a:pt x="569835" y="690113"/>
                </a:cubicBezTo>
                <a:cubicBezTo>
                  <a:pt x="722148" y="757809"/>
                  <a:pt x="542647" y="692553"/>
                  <a:pt x="742363" y="759124"/>
                </a:cubicBezTo>
                <a:lnTo>
                  <a:pt x="794122" y="776377"/>
                </a:lnTo>
                <a:lnTo>
                  <a:pt x="949397" y="879894"/>
                </a:lnTo>
                <a:lnTo>
                  <a:pt x="1001156" y="914400"/>
                </a:lnTo>
                <a:cubicBezTo>
                  <a:pt x="1100045" y="1062731"/>
                  <a:pt x="981485" y="875058"/>
                  <a:pt x="1052914" y="1017917"/>
                </a:cubicBezTo>
                <a:cubicBezTo>
                  <a:pt x="1062187" y="1036463"/>
                  <a:pt x="1075918" y="1052422"/>
                  <a:pt x="1087420" y="1069675"/>
                </a:cubicBezTo>
                <a:cubicBezTo>
                  <a:pt x="1093171" y="1086928"/>
                  <a:pt x="1099677" y="1103947"/>
                  <a:pt x="1104673" y="1121434"/>
                </a:cubicBezTo>
                <a:cubicBezTo>
                  <a:pt x="1148001" y="1273080"/>
                  <a:pt x="1097812" y="1118103"/>
                  <a:pt x="1139179" y="1242204"/>
                </a:cubicBezTo>
                <a:cubicBezTo>
                  <a:pt x="1102398" y="1389324"/>
                  <a:pt x="1121926" y="1287503"/>
                  <a:pt x="1121926" y="1552755"/>
                </a:cubicBezTo>
              </a:path>
            </a:pathLst>
          </a:custGeom>
          <a:noFill/>
          <a:ln w="698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4" name="Imagen 3">
            <a:extLst>
              <a:ext uri="{FF2B5EF4-FFF2-40B4-BE49-F238E27FC236}">
                <a16:creationId xmlns:a16="http://schemas.microsoft.com/office/drawing/2014/main" id="{C375DBE1-6CCA-571B-16F8-299546291274}"/>
              </a:ext>
            </a:extLst>
          </p:cNvPr>
          <p:cNvPicPr>
            <a:picLocks noChangeAspect="1"/>
          </p:cNvPicPr>
          <p:nvPr/>
        </p:nvPicPr>
        <p:blipFill>
          <a:blip r:embed="rId9"/>
          <a:stretch>
            <a:fillRect/>
          </a:stretch>
        </p:blipFill>
        <p:spPr>
          <a:xfrm>
            <a:off x="3061963" y="722629"/>
            <a:ext cx="1064803" cy="638882"/>
          </a:xfrm>
          <a:prstGeom prst="rect">
            <a:avLst/>
          </a:prstGeom>
        </p:spPr>
      </p:pic>
      <p:pic>
        <p:nvPicPr>
          <p:cNvPr id="6" name="Imagen 5">
            <a:extLst>
              <a:ext uri="{FF2B5EF4-FFF2-40B4-BE49-F238E27FC236}">
                <a16:creationId xmlns:a16="http://schemas.microsoft.com/office/drawing/2014/main" id="{E0F71119-9D43-33EC-2067-C7ECCC1C38CF}"/>
              </a:ext>
            </a:extLst>
          </p:cNvPr>
          <p:cNvPicPr>
            <a:picLocks noChangeAspect="1"/>
          </p:cNvPicPr>
          <p:nvPr/>
        </p:nvPicPr>
        <p:blipFill>
          <a:blip r:embed="rId9"/>
          <a:stretch>
            <a:fillRect/>
          </a:stretch>
        </p:blipFill>
        <p:spPr>
          <a:xfrm>
            <a:off x="3478390" y="1310688"/>
            <a:ext cx="1064803" cy="638882"/>
          </a:xfrm>
          <a:prstGeom prst="rect">
            <a:avLst/>
          </a:prstGeom>
        </p:spPr>
      </p:pic>
      <p:pic>
        <p:nvPicPr>
          <p:cNvPr id="10" name="Imagen 9">
            <a:extLst>
              <a:ext uri="{FF2B5EF4-FFF2-40B4-BE49-F238E27FC236}">
                <a16:creationId xmlns:a16="http://schemas.microsoft.com/office/drawing/2014/main" id="{0C4763ED-A9B5-A129-548F-EC1B6F262868}"/>
              </a:ext>
            </a:extLst>
          </p:cNvPr>
          <p:cNvPicPr>
            <a:picLocks noChangeAspect="1"/>
          </p:cNvPicPr>
          <p:nvPr/>
        </p:nvPicPr>
        <p:blipFill>
          <a:blip r:embed="rId10"/>
          <a:stretch>
            <a:fillRect/>
          </a:stretch>
        </p:blipFill>
        <p:spPr>
          <a:xfrm>
            <a:off x="2448462" y="992541"/>
            <a:ext cx="1455595" cy="873357"/>
          </a:xfrm>
          <a:prstGeom prst="rect">
            <a:avLst/>
          </a:prstGeom>
        </p:spPr>
      </p:pic>
      <p:pic>
        <p:nvPicPr>
          <p:cNvPr id="14" name="Imagen 13">
            <a:extLst>
              <a:ext uri="{FF2B5EF4-FFF2-40B4-BE49-F238E27FC236}">
                <a16:creationId xmlns:a16="http://schemas.microsoft.com/office/drawing/2014/main" id="{A4184A5D-6A23-5880-89EE-9F274076024C}"/>
              </a:ext>
            </a:extLst>
          </p:cNvPr>
          <p:cNvPicPr>
            <a:picLocks noChangeAspect="1"/>
          </p:cNvPicPr>
          <p:nvPr/>
        </p:nvPicPr>
        <p:blipFill>
          <a:blip r:embed="rId11"/>
          <a:stretch>
            <a:fillRect/>
          </a:stretch>
        </p:blipFill>
        <p:spPr>
          <a:xfrm>
            <a:off x="4884611" y="1652229"/>
            <a:ext cx="1064804" cy="638882"/>
          </a:xfrm>
          <a:prstGeom prst="rect">
            <a:avLst/>
          </a:prstGeom>
        </p:spPr>
      </p:pic>
      <p:pic>
        <p:nvPicPr>
          <p:cNvPr id="17" name="Imagen 16">
            <a:extLst>
              <a:ext uri="{FF2B5EF4-FFF2-40B4-BE49-F238E27FC236}">
                <a16:creationId xmlns:a16="http://schemas.microsoft.com/office/drawing/2014/main" id="{A709CD9B-AD07-3FA0-7E11-F29238817523}"/>
              </a:ext>
            </a:extLst>
          </p:cNvPr>
          <p:cNvPicPr>
            <a:picLocks noChangeAspect="1"/>
          </p:cNvPicPr>
          <p:nvPr/>
        </p:nvPicPr>
        <p:blipFill>
          <a:blip r:embed="rId11"/>
          <a:stretch>
            <a:fillRect/>
          </a:stretch>
        </p:blipFill>
        <p:spPr>
          <a:xfrm>
            <a:off x="4223678" y="1723053"/>
            <a:ext cx="1064804" cy="638882"/>
          </a:xfrm>
          <a:prstGeom prst="rect">
            <a:avLst/>
          </a:prstGeom>
        </p:spPr>
      </p:pic>
    </p:spTree>
    <p:extLst>
      <p:ext uri="{BB962C8B-B14F-4D97-AF65-F5344CB8AC3E}">
        <p14:creationId xmlns:p14="http://schemas.microsoft.com/office/powerpoint/2010/main" val="1375693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8BE918-2952-6A81-C48C-C3922DF63415}"/>
              </a:ext>
            </a:extLst>
          </p:cNvPr>
          <p:cNvSpPr>
            <a:spLocks noGrp="1"/>
          </p:cNvSpPr>
          <p:nvPr>
            <p:ph type="title"/>
          </p:nvPr>
        </p:nvSpPr>
        <p:spPr/>
        <p:txBody>
          <a:bodyPr/>
          <a:lstStyle/>
          <a:p>
            <a:r>
              <a:rPr lang="es-ES_tradnl" dirty="0"/>
              <a:t>Actualización del Plan (15/15) </a:t>
            </a:r>
          </a:p>
        </p:txBody>
      </p:sp>
      <p:sp>
        <p:nvSpPr>
          <p:cNvPr id="3" name="Marcador de contenido 2">
            <a:extLst>
              <a:ext uri="{FF2B5EF4-FFF2-40B4-BE49-F238E27FC236}">
                <a16:creationId xmlns:a16="http://schemas.microsoft.com/office/drawing/2014/main" id="{CE88D6FA-D766-1FCD-C834-DEDAFBB96745}"/>
              </a:ext>
            </a:extLst>
          </p:cNvPr>
          <p:cNvSpPr>
            <a:spLocks noGrp="1"/>
          </p:cNvSpPr>
          <p:nvPr>
            <p:ph idx="1"/>
          </p:nvPr>
        </p:nvSpPr>
        <p:spPr>
          <a:xfrm>
            <a:off x="838200" y="1842878"/>
            <a:ext cx="11118011" cy="4351338"/>
          </a:xfrm>
        </p:spPr>
        <p:txBody>
          <a:bodyPr/>
          <a:lstStyle/>
          <a:p>
            <a:r>
              <a:rPr lang="es-ES_tradnl" dirty="0"/>
              <a:t>Situación (Orientación, Enemigo, Terreno, Fuerzas amigas (¿Dónde están? ¿Qué están haciendo?</a:t>
            </a:r>
          </a:p>
          <a:p>
            <a:r>
              <a:rPr lang="es-ES_tradnl" dirty="0"/>
              <a:t>Misión (5W)</a:t>
            </a:r>
          </a:p>
          <a:p>
            <a:r>
              <a:rPr lang="es-ES_tradnl" dirty="0"/>
              <a:t>Ejecución (CONOPS, SOM, Tareas, TCM (PA, LP, Punto de contacto, LOA, líneas de fases))</a:t>
            </a:r>
          </a:p>
          <a:p>
            <a:r>
              <a:rPr lang="es-ES_tradnl" dirty="0"/>
              <a:t>Logística (5B)</a:t>
            </a:r>
          </a:p>
          <a:p>
            <a:r>
              <a:rPr lang="es-ES_tradnl" dirty="0"/>
              <a:t>Mando y Control (Ubicación de los lideres claves, plan de comunicaciones)</a:t>
            </a:r>
          </a:p>
        </p:txBody>
      </p:sp>
    </p:spTree>
    <p:extLst>
      <p:ext uri="{BB962C8B-B14F-4D97-AF65-F5344CB8AC3E}">
        <p14:creationId xmlns:p14="http://schemas.microsoft.com/office/powerpoint/2010/main" val="345167175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Graphic created by the NCO Journal">
            <a:extLst>
              <a:ext uri="{FF2B5EF4-FFF2-40B4-BE49-F238E27FC236}">
                <a16:creationId xmlns:a16="http://schemas.microsoft.com/office/drawing/2014/main" id="{8E3CFECE-A684-31F9-C018-AE4FC47C2C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472" r="23298" b="5619"/>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EEC9C76-3FC3-CC29-4463-9D7F6B741301}"/>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err="1"/>
              <a:t>Ensayo</a:t>
            </a:r>
            <a:r>
              <a:rPr lang="en-US" sz="4800" dirty="0"/>
              <a:t> </a:t>
            </a:r>
          </a:p>
        </p:txBody>
      </p:sp>
    </p:spTree>
    <p:extLst>
      <p:ext uri="{BB962C8B-B14F-4D97-AF65-F5344CB8AC3E}">
        <p14:creationId xmlns:p14="http://schemas.microsoft.com/office/powerpoint/2010/main" val="387162161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4468F1-EE98-78BA-B35D-293998840D96}"/>
              </a:ext>
            </a:extLst>
          </p:cNvPr>
          <p:cNvSpPr>
            <a:spLocks noGrp="1"/>
          </p:cNvSpPr>
          <p:nvPr>
            <p:ph type="title"/>
          </p:nvPr>
        </p:nvSpPr>
        <p:spPr/>
        <p:txBody>
          <a:bodyPr/>
          <a:lstStyle/>
          <a:p>
            <a:r>
              <a:rPr lang="es-ES_tradnl" dirty="0"/>
              <a:t>¡Tanque a las 12!</a:t>
            </a:r>
          </a:p>
        </p:txBody>
      </p:sp>
      <p:pic>
        <p:nvPicPr>
          <p:cNvPr id="5" name="Imagen 4">
            <a:extLst>
              <a:ext uri="{FF2B5EF4-FFF2-40B4-BE49-F238E27FC236}">
                <a16:creationId xmlns:a16="http://schemas.microsoft.com/office/drawing/2014/main" id="{8556412F-A75E-8E29-05CD-DDE74A090598}"/>
              </a:ext>
            </a:extLst>
          </p:cNvPr>
          <p:cNvPicPr>
            <a:picLocks noChangeAspect="1"/>
          </p:cNvPicPr>
          <p:nvPr/>
        </p:nvPicPr>
        <p:blipFill>
          <a:blip r:embed="rId2"/>
          <a:stretch>
            <a:fillRect/>
          </a:stretch>
        </p:blipFill>
        <p:spPr>
          <a:xfrm>
            <a:off x="1705154" y="1891973"/>
            <a:ext cx="8781691" cy="4134677"/>
          </a:xfrm>
          <a:prstGeom prst="rect">
            <a:avLst/>
          </a:prstGeom>
        </p:spPr>
      </p:pic>
    </p:spTree>
    <p:extLst>
      <p:ext uri="{BB962C8B-B14F-4D97-AF65-F5344CB8AC3E}">
        <p14:creationId xmlns:p14="http://schemas.microsoft.com/office/powerpoint/2010/main" val="333060742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68F5C4-CCD1-F2E4-488B-E4E9EC4569E7}"/>
              </a:ext>
            </a:extLst>
          </p:cNvPr>
          <p:cNvSpPr>
            <a:spLocks noGrp="1"/>
          </p:cNvSpPr>
          <p:nvPr>
            <p:ph type="title"/>
          </p:nvPr>
        </p:nvSpPr>
        <p:spPr/>
        <p:txBody>
          <a:bodyPr/>
          <a:lstStyle/>
          <a:p>
            <a:r>
              <a:rPr lang="es-ES_tradnl" dirty="0"/>
              <a:t>Actualización </a:t>
            </a:r>
          </a:p>
        </p:txBody>
      </p:sp>
      <p:sp>
        <p:nvSpPr>
          <p:cNvPr id="3" name="Marcador de contenido 2">
            <a:extLst>
              <a:ext uri="{FF2B5EF4-FFF2-40B4-BE49-F238E27FC236}">
                <a16:creationId xmlns:a16="http://schemas.microsoft.com/office/drawing/2014/main" id="{4DE81344-8FB7-C760-ECCE-8FE90DB74158}"/>
              </a:ext>
            </a:extLst>
          </p:cNvPr>
          <p:cNvSpPr>
            <a:spLocks noGrp="1"/>
          </p:cNvSpPr>
          <p:nvPr>
            <p:ph idx="1"/>
          </p:nvPr>
        </p:nvSpPr>
        <p:spPr/>
        <p:txBody>
          <a:bodyPr>
            <a:normAutofit fontScale="92500" lnSpcReduction="20000"/>
          </a:bodyPr>
          <a:lstStyle/>
          <a:p>
            <a:pPr algn="just"/>
            <a:r>
              <a:rPr lang="es-ES_tradnl" dirty="0"/>
              <a:t>Inteligencia le reporta un grupo de al menos 3 tanques avanzando hacia su posición. Ha logrado neutralizar a la mayoría de las fuerzas que mantenían cercado a la compañía de reserva del batallón. Sin embargo, queda un carro y una ametralladora enemiga en cercanías de la cota 112.  El estado de la compañía helitransportada es malo. De los 132 IM , hay 50 muertos, 30 heridos y 62 en condiciones de combatir. Los pilotos y los helicópteros están destruidos. Tiene un misil </a:t>
            </a:r>
            <a:r>
              <a:rPr lang="es-ES_tradnl" dirty="0" err="1"/>
              <a:t>spike</a:t>
            </a:r>
            <a:r>
              <a:rPr lang="es-ES_tradnl" dirty="0"/>
              <a:t>, 3 tres cohetes LAW disponibles. Su comandante de compañía le informa que no puede apoyarlo, ya que el batallón 31 esta siendo penetrado por fuerzas enemigas y requiere efectuar un COATK. No puede apoyarlo</a:t>
            </a:r>
          </a:p>
          <a:p>
            <a:pPr algn="just"/>
            <a:r>
              <a:rPr lang="es-ES_tradnl" dirty="0"/>
              <a:t>Los tanques enemigos estarán en 10 minutos en su ubicación. Aparentemente se mueven por la ruta 16 en dirección norte sur. ¿Cuáles son sus ordenes? Tiene 5 minutos.</a:t>
            </a:r>
          </a:p>
        </p:txBody>
      </p:sp>
    </p:spTree>
    <p:extLst>
      <p:ext uri="{BB962C8B-B14F-4D97-AF65-F5344CB8AC3E}">
        <p14:creationId xmlns:p14="http://schemas.microsoft.com/office/powerpoint/2010/main" val="294630409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EE9AF-4FB2-0B0D-EF79-B732B98CB6AD}"/>
            </a:ext>
          </a:extLst>
        </p:cNvPr>
        <p:cNvGrpSpPr/>
        <p:nvPr/>
      </p:nvGrpSpPr>
      <p:grpSpPr>
        <a:xfrm>
          <a:off x="0" y="0"/>
          <a:ext cx="0" cy="0"/>
          <a:chOff x="0" y="0"/>
          <a:chExt cx="0" cy="0"/>
        </a:xfrm>
      </p:grpSpPr>
      <p:pic>
        <p:nvPicPr>
          <p:cNvPr id="2050" name="Picture 2">
            <a:extLst>
              <a:ext uri="{FF2B5EF4-FFF2-40B4-BE49-F238E27FC236}">
                <a16:creationId xmlns:a16="http://schemas.microsoft.com/office/drawing/2014/main" id="{86B1A34E-C07A-1A07-47B3-4079DE5A32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992"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61E39817-4155-83BC-C2D3-2F420EC81A9E}"/>
              </a:ext>
            </a:extLst>
          </p:cNvPr>
          <p:cNvPicPr>
            <a:picLocks noChangeAspect="1"/>
          </p:cNvPicPr>
          <p:nvPr/>
        </p:nvPicPr>
        <p:blipFill>
          <a:blip r:embed="rId3"/>
          <a:stretch>
            <a:fillRect/>
          </a:stretch>
        </p:blipFill>
        <p:spPr>
          <a:xfrm>
            <a:off x="4148741" y="649558"/>
            <a:ext cx="1587500" cy="952500"/>
          </a:xfrm>
          <a:prstGeom prst="rect">
            <a:avLst/>
          </a:prstGeom>
        </p:spPr>
      </p:pic>
      <p:pic>
        <p:nvPicPr>
          <p:cNvPr id="9" name="Imagen 8">
            <a:extLst>
              <a:ext uri="{FF2B5EF4-FFF2-40B4-BE49-F238E27FC236}">
                <a16:creationId xmlns:a16="http://schemas.microsoft.com/office/drawing/2014/main" id="{E75E1719-58CA-2908-55B0-96C8E74D85D8}"/>
              </a:ext>
            </a:extLst>
          </p:cNvPr>
          <p:cNvPicPr>
            <a:picLocks noChangeAspect="1"/>
          </p:cNvPicPr>
          <p:nvPr/>
        </p:nvPicPr>
        <p:blipFill>
          <a:blip r:embed="rId4"/>
          <a:stretch>
            <a:fillRect/>
          </a:stretch>
        </p:blipFill>
        <p:spPr>
          <a:xfrm>
            <a:off x="4731860" y="3522017"/>
            <a:ext cx="1587500" cy="952500"/>
          </a:xfrm>
          <a:prstGeom prst="rect">
            <a:avLst/>
          </a:prstGeom>
        </p:spPr>
      </p:pic>
      <p:pic>
        <p:nvPicPr>
          <p:cNvPr id="11" name="Imagen 10">
            <a:extLst>
              <a:ext uri="{FF2B5EF4-FFF2-40B4-BE49-F238E27FC236}">
                <a16:creationId xmlns:a16="http://schemas.microsoft.com/office/drawing/2014/main" id="{8D2D7601-1E6C-762E-7DD0-4B6FB1D72379}"/>
              </a:ext>
            </a:extLst>
          </p:cNvPr>
          <p:cNvPicPr>
            <a:picLocks noChangeAspect="1"/>
          </p:cNvPicPr>
          <p:nvPr/>
        </p:nvPicPr>
        <p:blipFill>
          <a:blip r:embed="rId5"/>
          <a:stretch>
            <a:fillRect/>
          </a:stretch>
        </p:blipFill>
        <p:spPr>
          <a:xfrm>
            <a:off x="4635153" y="1652229"/>
            <a:ext cx="1249935" cy="749961"/>
          </a:xfrm>
          <a:prstGeom prst="rect">
            <a:avLst/>
          </a:prstGeom>
        </p:spPr>
      </p:pic>
      <p:pic>
        <p:nvPicPr>
          <p:cNvPr id="2052" name="Picture 4" descr="House symbol may be unfamiliar to users with low computer ...">
            <a:extLst>
              <a:ext uri="{FF2B5EF4-FFF2-40B4-BE49-F238E27FC236}">
                <a16:creationId xmlns:a16="http://schemas.microsoft.com/office/drawing/2014/main" id="{3C7BAF6F-E135-300D-A049-28FEC54E09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35602" y="1095817"/>
            <a:ext cx="603041" cy="569104"/>
          </a:xfrm>
          <a:prstGeom prst="rect">
            <a:avLst/>
          </a:prstGeom>
          <a:solidFill>
            <a:schemeClr val="bg1"/>
          </a:solidFill>
        </p:spPr>
      </p:pic>
      <p:pic>
        <p:nvPicPr>
          <p:cNvPr id="2054" name="Picture 6" descr="House symbol may be unfamiliar to users with low computer ...">
            <a:extLst>
              <a:ext uri="{FF2B5EF4-FFF2-40B4-BE49-F238E27FC236}">
                <a16:creationId xmlns:a16="http://schemas.microsoft.com/office/drawing/2014/main" id="{CAB21284-91E8-970D-0350-E029DEBD8E6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0161" y="1068259"/>
            <a:ext cx="618794" cy="583970"/>
          </a:xfrm>
          <a:prstGeom prst="rect">
            <a:avLst/>
          </a:prstGeom>
          <a:noFill/>
          <a:extLst>
            <a:ext uri="{909E8E84-426E-40DD-AFC4-6F175D3DCCD1}">
              <a14:hiddenFill xmlns:a14="http://schemas.microsoft.com/office/drawing/2010/main">
                <a:solidFill>
                  <a:srgbClr val="FFFFFF"/>
                </a:solidFill>
              </a14:hiddenFill>
            </a:ext>
          </a:extLst>
        </p:spPr>
      </p:pic>
      <p:pic>
        <p:nvPicPr>
          <p:cNvPr id="27" name="Imagen 26">
            <a:extLst>
              <a:ext uri="{FF2B5EF4-FFF2-40B4-BE49-F238E27FC236}">
                <a16:creationId xmlns:a16="http://schemas.microsoft.com/office/drawing/2014/main" id="{06504FF4-8F61-4960-89C4-56FA8D47CBAD}"/>
              </a:ext>
            </a:extLst>
          </p:cNvPr>
          <p:cNvPicPr>
            <a:picLocks noChangeAspect="1"/>
          </p:cNvPicPr>
          <p:nvPr/>
        </p:nvPicPr>
        <p:blipFill>
          <a:blip r:embed="rId7"/>
          <a:stretch>
            <a:fillRect/>
          </a:stretch>
        </p:blipFill>
        <p:spPr>
          <a:xfrm rot="16200000">
            <a:off x="4898578" y="2092172"/>
            <a:ext cx="1220311" cy="1973916"/>
          </a:xfrm>
          <a:prstGeom prst="rect">
            <a:avLst/>
          </a:prstGeom>
        </p:spPr>
      </p:pic>
      <p:sp>
        <p:nvSpPr>
          <p:cNvPr id="29" name="CuadroTexto 28">
            <a:extLst>
              <a:ext uri="{FF2B5EF4-FFF2-40B4-BE49-F238E27FC236}">
                <a16:creationId xmlns:a16="http://schemas.microsoft.com/office/drawing/2014/main" id="{5628FBF8-232A-806F-E621-FE1E2DEA12E7}"/>
              </a:ext>
            </a:extLst>
          </p:cNvPr>
          <p:cNvSpPr txBox="1"/>
          <p:nvPr/>
        </p:nvSpPr>
        <p:spPr>
          <a:xfrm>
            <a:off x="8408693" y="2111675"/>
            <a:ext cx="1579278" cy="369332"/>
          </a:xfrm>
          <a:prstGeom prst="rect">
            <a:avLst/>
          </a:prstGeom>
          <a:noFill/>
        </p:spPr>
        <p:txBody>
          <a:bodyPr wrap="none" rtlCol="0">
            <a:spAutoFit/>
          </a:bodyPr>
          <a:lstStyle/>
          <a:p>
            <a:r>
              <a:rPr lang="es-ES_tradnl" dirty="0"/>
              <a:t>Zona boscosa</a:t>
            </a:r>
          </a:p>
        </p:txBody>
      </p:sp>
      <p:sp>
        <p:nvSpPr>
          <p:cNvPr id="30" name="CuadroTexto 29">
            <a:extLst>
              <a:ext uri="{FF2B5EF4-FFF2-40B4-BE49-F238E27FC236}">
                <a16:creationId xmlns:a16="http://schemas.microsoft.com/office/drawing/2014/main" id="{BD201B0F-DC99-44C2-85CC-249C1B78540A}"/>
              </a:ext>
            </a:extLst>
          </p:cNvPr>
          <p:cNvSpPr txBox="1"/>
          <p:nvPr/>
        </p:nvSpPr>
        <p:spPr>
          <a:xfrm>
            <a:off x="6573669" y="2782735"/>
            <a:ext cx="632161" cy="369332"/>
          </a:xfrm>
          <a:prstGeom prst="rect">
            <a:avLst/>
          </a:prstGeom>
          <a:noFill/>
        </p:spPr>
        <p:txBody>
          <a:bodyPr wrap="none" rtlCol="0">
            <a:spAutoFit/>
          </a:bodyPr>
          <a:lstStyle/>
          <a:p>
            <a:r>
              <a:rPr lang="es-ES_tradnl" dirty="0"/>
              <a:t>R-16</a:t>
            </a:r>
          </a:p>
        </p:txBody>
      </p:sp>
      <p:sp>
        <p:nvSpPr>
          <p:cNvPr id="31" name="CuadroTexto 30">
            <a:extLst>
              <a:ext uri="{FF2B5EF4-FFF2-40B4-BE49-F238E27FC236}">
                <a16:creationId xmlns:a16="http://schemas.microsoft.com/office/drawing/2014/main" id="{1491D4F2-E65F-F441-3946-EEBC346D39AE}"/>
              </a:ext>
            </a:extLst>
          </p:cNvPr>
          <p:cNvSpPr txBox="1"/>
          <p:nvPr/>
        </p:nvSpPr>
        <p:spPr>
          <a:xfrm>
            <a:off x="4401962" y="3430676"/>
            <a:ext cx="986552" cy="461665"/>
          </a:xfrm>
          <a:prstGeom prst="rect">
            <a:avLst/>
          </a:prstGeom>
          <a:noFill/>
        </p:spPr>
        <p:txBody>
          <a:bodyPr wrap="none" rtlCol="0">
            <a:spAutoFit/>
          </a:bodyPr>
          <a:lstStyle/>
          <a:p>
            <a:r>
              <a:rPr lang="es-ES_tradnl" sz="2400" b="1" dirty="0"/>
              <a:t>C-150</a:t>
            </a:r>
          </a:p>
        </p:txBody>
      </p:sp>
      <p:sp>
        <p:nvSpPr>
          <p:cNvPr id="32" name="CuadroTexto 31">
            <a:extLst>
              <a:ext uri="{FF2B5EF4-FFF2-40B4-BE49-F238E27FC236}">
                <a16:creationId xmlns:a16="http://schemas.microsoft.com/office/drawing/2014/main" id="{CFE6189C-342D-3115-273F-E554F793E72E}"/>
              </a:ext>
            </a:extLst>
          </p:cNvPr>
          <p:cNvSpPr txBox="1"/>
          <p:nvPr/>
        </p:nvSpPr>
        <p:spPr>
          <a:xfrm>
            <a:off x="9308518" y="3861111"/>
            <a:ext cx="1006686" cy="461665"/>
          </a:xfrm>
          <a:prstGeom prst="rect">
            <a:avLst/>
          </a:prstGeom>
          <a:noFill/>
        </p:spPr>
        <p:txBody>
          <a:bodyPr wrap="none" rtlCol="0">
            <a:spAutoFit/>
          </a:bodyPr>
          <a:lstStyle/>
          <a:p>
            <a:r>
              <a:rPr lang="es-ES_tradnl" sz="2400" b="1" dirty="0"/>
              <a:t>C-200</a:t>
            </a:r>
          </a:p>
        </p:txBody>
      </p:sp>
      <p:sp>
        <p:nvSpPr>
          <p:cNvPr id="33" name="Forma libre 32">
            <a:extLst>
              <a:ext uri="{FF2B5EF4-FFF2-40B4-BE49-F238E27FC236}">
                <a16:creationId xmlns:a16="http://schemas.microsoft.com/office/drawing/2014/main" id="{05505BAB-3189-2947-58B0-FD8FC10D2BA2}"/>
              </a:ext>
            </a:extLst>
          </p:cNvPr>
          <p:cNvSpPr/>
          <p:nvPr/>
        </p:nvSpPr>
        <p:spPr>
          <a:xfrm>
            <a:off x="7418717" y="1328422"/>
            <a:ext cx="3381555" cy="2639729"/>
          </a:xfrm>
          <a:custGeom>
            <a:avLst/>
            <a:gdLst>
              <a:gd name="connsiteX0" fmla="*/ 0 w 3381555"/>
              <a:gd name="connsiteY0" fmla="*/ 2639729 h 2639729"/>
              <a:gd name="connsiteX1" fmla="*/ 120770 w 3381555"/>
              <a:gd name="connsiteY1" fmla="*/ 2622476 h 2639729"/>
              <a:gd name="connsiteX2" fmla="*/ 293298 w 3381555"/>
              <a:gd name="connsiteY2" fmla="*/ 2553465 h 2639729"/>
              <a:gd name="connsiteX3" fmla="*/ 345057 w 3381555"/>
              <a:gd name="connsiteY3" fmla="*/ 2501706 h 2639729"/>
              <a:gd name="connsiteX4" fmla="*/ 396815 w 3381555"/>
              <a:gd name="connsiteY4" fmla="*/ 2467201 h 2639729"/>
              <a:gd name="connsiteX5" fmla="*/ 431321 w 3381555"/>
              <a:gd name="connsiteY5" fmla="*/ 2415442 h 2639729"/>
              <a:gd name="connsiteX6" fmla="*/ 500332 w 3381555"/>
              <a:gd name="connsiteY6" fmla="*/ 2346431 h 2639729"/>
              <a:gd name="connsiteX7" fmla="*/ 534838 w 3381555"/>
              <a:gd name="connsiteY7" fmla="*/ 2294672 h 2639729"/>
              <a:gd name="connsiteX8" fmla="*/ 586596 w 3381555"/>
              <a:gd name="connsiteY8" fmla="*/ 2242914 h 2639729"/>
              <a:gd name="connsiteX9" fmla="*/ 621102 w 3381555"/>
              <a:gd name="connsiteY9" fmla="*/ 2173903 h 2639729"/>
              <a:gd name="connsiteX10" fmla="*/ 655608 w 3381555"/>
              <a:gd name="connsiteY10" fmla="*/ 2122144 h 2639729"/>
              <a:gd name="connsiteX11" fmla="*/ 672860 w 3381555"/>
              <a:gd name="connsiteY11" fmla="*/ 2035880 h 2639729"/>
              <a:gd name="connsiteX12" fmla="*/ 690113 w 3381555"/>
              <a:gd name="connsiteY12" fmla="*/ 1984121 h 2639729"/>
              <a:gd name="connsiteX13" fmla="*/ 707366 w 3381555"/>
              <a:gd name="connsiteY13" fmla="*/ 1880604 h 2639729"/>
              <a:gd name="connsiteX14" fmla="*/ 724619 w 3381555"/>
              <a:gd name="connsiteY14" fmla="*/ 1552801 h 2639729"/>
              <a:gd name="connsiteX15" fmla="*/ 759125 w 3381555"/>
              <a:gd name="connsiteY15" fmla="*/ 1501042 h 2639729"/>
              <a:gd name="connsiteX16" fmla="*/ 862641 w 3381555"/>
              <a:gd name="connsiteY16" fmla="*/ 1414778 h 2639729"/>
              <a:gd name="connsiteX17" fmla="*/ 914400 w 3381555"/>
              <a:gd name="connsiteY17" fmla="*/ 1397525 h 2639729"/>
              <a:gd name="connsiteX18" fmla="*/ 1035170 w 3381555"/>
              <a:gd name="connsiteY18" fmla="*/ 1311261 h 2639729"/>
              <a:gd name="connsiteX19" fmla="*/ 1138687 w 3381555"/>
              <a:gd name="connsiteY19" fmla="*/ 1224997 h 2639729"/>
              <a:gd name="connsiteX20" fmla="*/ 1190445 w 3381555"/>
              <a:gd name="connsiteY20" fmla="*/ 1190491 h 2639729"/>
              <a:gd name="connsiteX21" fmla="*/ 1242204 w 3381555"/>
              <a:gd name="connsiteY21" fmla="*/ 1121480 h 2639729"/>
              <a:gd name="connsiteX22" fmla="*/ 1311215 w 3381555"/>
              <a:gd name="connsiteY22" fmla="*/ 1069721 h 2639729"/>
              <a:gd name="connsiteX23" fmla="*/ 1380226 w 3381555"/>
              <a:gd name="connsiteY23" fmla="*/ 966204 h 2639729"/>
              <a:gd name="connsiteX24" fmla="*/ 1414732 w 3381555"/>
              <a:gd name="connsiteY24" fmla="*/ 914446 h 2639729"/>
              <a:gd name="connsiteX25" fmla="*/ 1449238 w 3381555"/>
              <a:gd name="connsiteY25" fmla="*/ 862687 h 2639729"/>
              <a:gd name="connsiteX26" fmla="*/ 1535502 w 3381555"/>
              <a:gd name="connsiteY26" fmla="*/ 759170 h 2639729"/>
              <a:gd name="connsiteX27" fmla="*/ 1587260 w 3381555"/>
              <a:gd name="connsiteY27" fmla="*/ 707412 h 2639729"/>
              <a:gd name="connsiteX28" fmla="*/ 1639019 w 3381555"/>
              <a:gd name="connsiteY28" fmla="*/ 586642 h 2639729"/>
              <a:gd name="connsiteX29" fmla="*/ 1708030 w 3381555"/>
              <a:gd name="connsiteY29" fmla="*/ 483125 h 2639729"/>
              <a:gd name="connsiteX30" fmla="*/ 1811547 w 3381555"/>
              <a:gd name="connsiteY30" fmla="*/ 414114 h 2639729"/>
              <a:gd name="connsiteX31" fmla="*/ 1863306 w 3381555"/>
              <a:gd name="connsiteY31" fmla="*/ 379608 h 2639729"/>
              <a:gd name="connsiteX32" fmla="*/ 2104845 w 3381555"/>
              <a:gd name="connsiteY32" fmla="*/ 345103 h 2639729"/>
              <a:gd name="connsiteX33" fmla="*/ 2191109 w 3381555"/>
              <a:gd name="connsiteY33" fmla="*/ 327850 h 2639729"/>
              <a:gd name="connsiteX34" fmla="*/ 2242868 w 3381555"/>
              <a:gd name="connsiteY34" fmla="*/ 310597 h 2639729"/>
              <a:gd name="connsiteX35" fmla="*/ 2415396 w 3381555"/>
              <a:gd name="connsiteY35" fmla="*/ 276091 h 2639729"/>
              <a:gd name="connsiteX36" fmla="*/ 2570672 w 3381555"/>
              <a:gd name="connsiteY36" fmla="*/ 241586 h 2639729"/>
              <a:gd name="connsiteX37" fmla="*/ 2829464 w 3381555"/>
              <a:gd name="connsiteY37" fmla="*/ 224333 h 2639729"/>
              <a:gd name="connsiteX38" fmla="*/ 2932981 w 3381555"/>
              <a:gd name="connsiteY38" fmla="*/ 207080 h 2639729"/>
              <a:gd name="connsiteX39" fmla="*/ 2984740 w 3381555"/>
              <a:gd name="connsiteY39" fmla="*/ 189827 h 2639729"/>
              <a:gd name="connsiteX40" fmla="*/ 3053751 w 3381555"/>
              <a:gd name="connsiteY40" fmla="*/ 172574 h 2639729"/>
              <a:gd name="connsiteX41" fmla="*/ 3157268 w 3381555"/>
              <a:gd name="connsiteY41" fmla="*/ 103563 h 2639729"/>
              <a:gd name="connsiteX42" fmla="*/ 3209026 w 3381555"/>
              <a:gd name="connsiteY42" fmla="*/ 69057 h 2639729"/>
              <a:gd name="connsiteX43" fmla="*/ 3260785 w 3381555"/>
              <a:gd name="connsiteY43" fmla="*/ 51804 h 2639729"/>
              <a:gd name="connsiteX44" fmla="*/ 3312543 w 3381555"/>
              <a:gd name="connsiteY44" fmla="*/ 17299 h 2639729"/>
              <a:gd name="connsiteX45" fmla="*/ 3381555 w 3381555"/>
              <a:gd name="connsiteY45" fmla="*/ 46 h 2639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555" h="2639729">
                <a:moveTo>
                  <a:pt x="0" y="2639729"/>
                </a:moveTo>
                <a:cubicBezTo>
                  <a:pt x="40257" y="2633978"/>
                  <a:pt x="81146" y="2631620"/>
                  <a:pt x="120770" y="2622476"/>
                </a:cubicBezTo>
                <a:cubicBezTo>
                  <a:pt x="199954" y="2604203"/>
                  <a:pt x="226213" y="2587007"/>
                  <a:pt x="293298" y="2553465"/>
                </a:cubicBezTo>
                <a:cubicBezTo>
                  <a:pt x="310551" y="2536212"/>
                  <a:pt x="326313" y="2517326"/>
                  <a:pt x="345057" y="2501706"/>
                </a:cubicBezTo>
                <a:cubicBezTo>
                  <a:pt x="360986" y="2488432"/>
                  <a:pt x="382153" y="2481863"/>
                  <a:pt x="396815" y="2467201"/>
                </a:cubicBezTo>
                <a:cubicBezTo>
                  <a:pt x="411477" y="2452539"/>
                  <a:pt x="417827" y="2431186"/>
                  <a:pt x="431321" y="2415442"/>
                </a:cubicBezTo>
                <a:cubicBezTo>
                  <a:pt x="452493" y="2390742"/>
                  <a:pt x="479160" y="2371131"/>
                  <a:pt x="500332" y="2346431"/>
                </a:cubicBezTo>
                <a:cubicBezTo>
                  <a:pt x="513826" y="2330687"/>
                  <a:pt x="521563" y="2310601"/>
                  <a:pt x="534838" y="2294672"/>
                </a:cubicBezTo>
                <a:cubicBezTo>
                  <a:pt x="550458" y="2275928"/>
                  <a:pt x="572414" y="2262768"/>
                  <a:pt x="586596" y="2242914"/>
                </a:cubicBezTo>
                <a:cubicBezTo>
                  <a:pt x="601545" y="2221986"/>
                  <a:pt x="608342" y="2196233"/>
                  <a:pt x="621102" y="2173903"/>
                </a:cubicBezTo>
                <a:cubicBezTo>
                  <a:pt x="631390" y="2155900"/>
                  <a:pt x="644106" y="2139397"/>
                  <a:pt x="655608" y="2122144"/>
                </a:cubicBezTo>
                <a:cubicBezTo>
                  <a:pt x="661359" y="2093389"/>
                  <a:pt x="665748" y="2064329"/>
                  <a:pt x="672860" y="2035880"/>
                </a:cubicBezTo>
                <a:cubicBezTo>
                  <a:pt x="677271" y="2018237"/>
                  <a:pt x="686168" y="2001874"/>
                  <a:pt x="690113" y="1984121"/>
                </a:cubicBezTo>
                <a:cubicBezTo>
                  <a:pt x="697702" y="1949972"/>
                  <a:pt x="701615" y="1915110"/>
                  <a:pt x="707366" y="1880604"/>
                </a:cubicBezTo>
                <a:cubicBezTo>
                  <a:pt x="713117" y="1771336"/>
                  <a:pt x="709835" y="1661217"/>
                  <a:pt x="724619" y="1552801"/>
                </a:cubicBezTo>
                <a:cubicBezTo>
                  <a:pt x="727421" y="1532256"/>
                  <a:pt x="745850" y="1516971"/>
                  <a:pt x="759125" y="1501042"/>
                </a:cubicBezTo>
                <a:cubicBezTo>
                  <a:pt x="786378" y="1468338"/>
                  <a:pt x="823868" y="1434165"/>
                  <a:pt x="862641" y="1414778"/>
                </a:cubicBezTo>
                <a:cubicBezTo>
                  <a:pt x="878907" y="1406645"/>
                  <a:pt x="898134" y="1405658"/>
                  <a:pt x="914400" y="1397525"/>
                </a:cubicBezTo>
                <a:cubicBezTo>
                  <a:pt x="941508" y="1383971"/>
                  <a:pt x="1016934" y="1324286"/>
                  <a:pt x="1035170" y="1311261"/>
                </a:cubicBezTo>
                <a:cubicBezTo>
                  <a:pt x="1215073" y="1182758"/>
                  <a:pt x="945366" y="1386097"/>
                  <a:pt x="1138687" y="1224997"/>
                </a:cubicBezTo>
                <a:cubicBezTo>
                  <a:pt x="1154616" y="1211723"/>
                  <a:pt x="1175783" y="1205153"/>
                  <a:pt x="1190445" y="1190491"/>
                </a:cubicBezTo>
                <a:cubicBezTo>
                  <a:pt x="1210778" y="1170158"/>
                  <a:pt x="1221871" y="1141813"/>
                  <a:pt x="1242204" y="1121480"/>
                </a:cubicBezTo>
                <a:cubicBezTo>
                  <a:pt x="1262537" y="1101147"/>
                  <a:pt x="1292111" y="1091213"/>
                  <a:pt x="1311215" y="1069721"/>
                </a:cubicBezTo>
                <a:cubicBezTo>
                  <a:pt x="1338766" y="1038725"/>
                  <a:pt x="1357222" y="1000710"/>
                  <a:pt x="1380226" y="966204"/>
                </a:cubicBezTo>
                <a:lnTo>
                  <a:pt x="1414732" y="914446"/>
                </a:lnTo>
                <a:cubicBezTo>
                  <a:pt x="1426234" y="897193"/>
                  <a:pt x="1434576" y="877349"/>
                  <a:pt x="1449238" y="862687"/>
                </a:cubicBezTo>
                <a:cubicBezTo>
                  <a:pt x="1600448" y="711477"/>
                  <a:pt x="1415403" y="903289"/>
                  <a:pt x="1535502" y="759170"/>
                </a:cubicBezTo>
                <a:cubicBezTo>
                  <a:pt x="1551122" y="740426"/>
                  <a:pt x="1570007" y="724665"/>
                  <a:pt x="1587260" y="707412"/>
                </a:cubicBezTo>
                <a:cubicBezTo>
                  <a:pt x="1605109" y="653865"/>
                  <a:pt x="1607039" y="639942"/>
                  <a:pt x="1639019" y="586642"/>
                </a:cubicBezTo>
                <a:cubicBezTo>
                  <a:pt x="1660355" y="551081"/>
                  <a:pt x="1673524" y="506129"/>
                  <a:pt x="1708030" y="483125"/>
                </a:cubicBezTo>
                <a:lnTo>
                  <a:pt x="1811547" y="414114"/>
                </a:lnTo>
                <a:cubicBezTo>
                  <a:pt x="1828800" y="402612"/>
                  <a:pt x="1842731" y="382180"/>
                  <a:pt x="1863306" y="379608"/>
                </a:cubicBezTo>
                <a:cubicBezTo>
                  <a:pt x="1983266" y="364613"/>
                  <a:pt x="1995410" y="365000"/>
                  <a:pt x="2104845" y="345103"/>
                </a:cubicBezTo>
                <a:cubicBezTo>
                  <a:pt x="2133696" y="339857"/>
                  <a:pt x="2162660" y="334962"/>
                  <a:pt x="2191109" y="327850"/>
                </a:cubicBezTo>
                <a:cubicBezTo>
                  <a:pt x="2208752" y="323439"/>
                  <a:pt x="2225115" y="314542"/>
                  <a:pt x="2242868" y="310597"/>
                </a:cubicBezTo>
                <a:cubicBezTo>
                  <a:pt x="2395387" y="276704"/>
                  <a:pt x="2295086" y="310465"/>
                  <a:pt x="2415396" y="276091"/>
                </a:cubicBezTo>
                <a:cubicBezTo>
                  <a:pt x="2497900" y="252518"/>
                  <a:pt x="2453911" y="252706"/>
                  <a:pt x="2570672" y="241586"/>
                </a:cubicBezTo>
                <a:cubicBezTo>
                  <a:pt x="2656738" y="233389"/>
                  <a:pt x="2743200" y="230084"/>
                  <a:pt x="2829464" y="224333"/>
                </a:cubicBezTo>
                <a:cubicBezTo>
                  <a:pt x="2863970" y="218582"/>
                  <a:pt x="2898832" y="214669"/>
                  <a:pt x="2932981" y="207080"/>
                </a:cubicBezTo>
                <a:cubicBezTo>
                  <a:pt x="2950734" y="203135"/>
                  <a:pt x="2967253" y="194823"/>
                  <a:pt x="2984740" y="189827"/>
                </a:cubicBezTo>
                <a:cubicBezTo>
                  <a:pt x="3007539" y="183313"/>
                  <a:pt x="3030747" y="178325"/>
                  <a:pt x="3053751" y="172574"/>
                </a:cubicBezTo>
                <a:lnTo>
                  <a:pt x="3157268" y="103563"/>
                </a:lnTo>
                <a:cubicBezTo>
                  <a:pt x="3174521" y="92061"/>
                  <a:pt x="3189355" y="75614"/>
                  <a:pt x="3209026" y="69057"/>
                </a:cubicBezTo>
                <a:cubicBezTo>
                  <a:pt x="3226279" y="63306"/>
                  <a:pt x="3244519" y="59937"/>
                  <a:pt x="3260785" y="51804"/>
                </a:cubicBezTo>
                <a:cubicBezTo>
                  <a:pt x="3279331" y="42531"/>
                  <a:pt x="3293997" y="26572"/>
                  <a:pt x="3312543" y="17299"/>
                </a:cubicBezTo>
                <a:cubicBezTo>
                  <a:pt x="3350687" y="-1773"/>
                  <a:pt x="3352147" y="46"/>
                  <a:pt x="3381555" y="46"/>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sp>
        <p:nvSpPr>
          <p:cNvPr id="34" name="Forma libre 33">
            <a:extLst>
              <a:ext uri="{FF2B5EF4-FFF2-40B4-BE49-F238E27FC236}">
                <a16:creationId xmlns:a16="http://schemas.microsoft.com/office/drawing/2014/main" id="{E548FD93-26F4-78DB-ACA5-B39447717946}"/>
              </a:ext>
            </a:extLst>
          </p:cNvPr>
          <p:cNvSpPr/>
          <p:nvPr/>
        </p:nvSpPr>
        <p:spPr>
          <a:xfrm>
            <a:off x="6676845" y="1777042"/>
            <a:ext cx="1259457" cy="2018581"/>
          </a:xfrm>
          <a:custGeom>
            <a:avLst/>
            <a:gdLst>
              <a:gd name="connsiteX0" fmla="*/ 1173193 w 1259457"/>
              <a:gd name="connsiteY0" fmla="*/ 2018581 h 2018581"/>
              <a:gd name="connsiteX1" fmla="*/ 1155940 w 1259457"/>
              <a:gd name="connsiteY1" fmla="*/ 1828800 h 2018581"/>
              <a:gd name="connsiteX2" fmla="*/ 1121434 w 1259457"/>
              <a:gd name="connsiteY2" fmla="*/ 1656271 h 2018581"/>
              <a:gd name="connsiteX3" fmla="*/ 1086929 w 1259457"/>
              <a:gd name="connsiteY3" fmla="*/ 1466490 h 2018581"/>
              <a:gd name="connsiteX4" fmla="*/ 1052423 w 1259457"/>
              <a:gd name="connsiteY4" fmla="*/ 1311215 h 2018581"/>
              <a:gd name="connsiteX5" fmla="*/ 1069676 w 1259457"/>
              <a:gd name="connsiteY5" fmla="*/ 862641 h 2018581"/>
              <a:gd name="connsiteX6" fmla="*/ 1086929 w 1259457"/>
              <a:gd name="connsiteY6" fmla="*/ 793630 h 2018581"/>
              <a:gd name="connsiteX7" fmla="*/ 1138687 w 1259457"/>
              <a:gd name="connsiteY7" fmla="*/ 741871 h 2018581"/>
              <a:gd name="connsiteX8" fmla="*/ 1173193 w 1259457"/>
              <a:gd name="connsiteY8" fmla="*/ 672860 h 2018581"/>
              <a:gd name="connsiteX9" fmla="*/ 1207698 w 1259457"/>
              <a:gd name="connsiteY9" fmla="*/ 621101 h 2018581"/>
              <a:gd name="connsiteX10" fmla="*/ 1242204 w 1259457"/>
              <a:gd name="connsiteY10" fmla="*/ 465826 h 2018581"/>
              <a:gd name="connsiteX11" fmla="*/ 1259457 w 1259457"/>
              <a:gd name="connsiteY11" fmla="*/ 414067 h 2018581"/>
              <a:gd name="connsiteX12" fmla="*/ 1190446 w 1259457"/>
              <a:gd name="connsiteY12" fmla="*/ 207033 h 2018581"/>
              <a:gd name="connsiteX13" fmla="*/ 1138687 w 1259457"/>
              <a:gd name="connsiteY13" fmla="*/ 155275 h 2018581"/>
              <a:gd name="connsiteX14" fmla="*/ 1052423 w 1259457"/>
              <a:gd name="connsiteY14" fmla="*/ 51758 h 2018581"/>
              <a:gd name="connsiteX15" fmla="*/ 1000664 w 1259457"/>
              <a:gd name="connsiteY15" fmla="*/ 34505 h 2018581"/>
              <a:gd name="connsiteX16" fmla="*/ 707366 w 1259457"/>
              <a:gd name="connsiteY16" fmla="*/ 0 h 2018581"/>
              <a:gd name="connsiteX17" fmla="*/ 586597 w 1259457"/>
              <a:gd name="connsiteY17" fmla="*/ 17252 h 2018581"/>
              <a:gd name="connsiteX18" fmla="*/ 448574 w 1259457"/>
              <a:gd name="connsiteY18" fmla="*/ 34505 h 2018581"/>
              <a:gd name="connsiteX19" fmla="*/ 241540 w 1259457"/>
              <a:gd name="connsiteY19" fmla="*/ 69011 h 2018581"/>
              <a:gd name="connsiteX20" fmla="*/ 189781 w 1259457"/>
              <a:gd name="connsiteY20" fmla="*/ 103516 h 2018581"/>
              <a:gd name="connsiteX21" fmla="*/ 138023 w 1259457"/>
              <a:gd name="connsiteY21" fmla="*/ 155275 h 2018581"/>
              <a:gd name="connsiteX22" fmla="*/ 86264 w 1259457"/>
              <a:gd name="connsiteY22" fmla="*/ 172528 h 2018581"/>
              <a:gd name="connsiteX23" fmla="*/ 51759 w 1259457"/>
              <a:gd name="connsiteY23" fmla="*/ 224286 h 2018581"/>
              <a:gd name="connsiteX24" fmla="*/ 0 w 1259457"/>
              <a:gd name="connsiteY24" fmla="*/ 276045 h 2018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59457" h="2018581">
                <a:moveTo>
                  <a:pt x="1173193" y="2018581"/>
                </a:moveTo>
                <a:cubicBezTo>
                  <a:pt x="1167442" y="1955321"/>
                  <a:pt x="1164923" y="1891683"/>
                  <a:pt x="1155940" y="1828800"/>
                </a:cubicBezTo>
                <a:cubicBezTo>
                  <a:pt x="1147646" y="1770741"/>
                  <a:pt x="1132242" y="1713915"/>
                  <a:pt x="1121434" y="1656271"/>
                </a:cubicBezTo>
                <a:cubicBezTo>
                  <a:pt x="1098965" y="1536440"/>
                  <a:pt x="1111372" y="1576485"/>
                  <a:pt x="1086929" y="1466490"/>
                </a:cubicBezTo>
                <a:cubicBezTo>
                  <a:pt x="1038186" y="1247142"/>
                  <a:pt x="1104474" y="1571469"/>
                  <a:pt x="1052423" y="1311215"/>
                </a:cubicBezTo>
                <a:cubicBezTo>
                  <a:pt x="1058174" y="1161690"/>
                  <a:pt x="1059722" y="1011945"/>
                  <a:pt x="1069676" y="862641"/>
                </a:cubicBezTo>
                <a:cubicBezTo>
                  <a:pt x="1071253" y="838982"/>
                  <a:pt x="1075165" y="814218"/>
                  <a:pt x="1086929" y="793630"/>
                </a:cubicBezTo>
                <a:cubicBezTo>
                  <a:pt x="1099034" y="772446"/>
                  <a:pt x="1124505" y="761725"/>
                  <a:pt x="1138687" y="741871"/>
                </a:cubicBezTo>
                <a:cubicBezTo>
                  <a:pt x="1153636" y="720943"/>
                  <a:pt x="1160433" y="695190"/>
                  <a:pt x="1173193" y="672860"/>
                </a:cubicBezTo>
                <a:cubicBezTo>
                  <a:pt x="1183481" y="654857"/>
                  <a:pt x="1196196" y="638354"/>
                  <a:pt x="1207698" y="621101"/>
                </a:cubicBezTo>
                <a:cubicBezTo>
                  <a:pt x="1219558" y="561804"/>
                  <a:pt x="1225960" y="522679"/>
                  <a:pt x="1242204" y="465826"/>
                </a:cubicBezTo>
                <a:cubicBezTo>
                  <a:pt x="1247200" y="448339"/>
                  <a:pt x="1253706" y="431320"/>
                  <a:pt x="1259457" y="414067"/>
                </a:cubicBezTo>
                <a:cubicBezTo>
                  <a:pt x="1242422" y="345930"/>
                  <a:pt x="1233301" y="267030"/>
                  <a:pt x="1190446" y="207033"/>
                </a:cubicBezTo>
                <a:cubicBezTo>
                  <a:pt x="1176264" y="187179"/>
                  <a:pt x="1154307" y="174019"/>
                  <a:pt x="1138687" y="155275"/>
                </a:cubicBezTo>
                <a:cubicBezTo>
                  <a:pt x="1098903" y="107535"/>
                  <a:pt x="1109128" y="89561"/>
                  <a:pt x="1052423" y="51758"/>
                </a:cubicBezTo>
                <a:cubicBezTo>
                  <a:pt x="1037291" y="41670"/>
                  <a:pt x="1018151" y="39501"/>
                  <a:pt x="1000664" y="34505"/>
                </a:cubicBezTo>
                <a:cubicBezTo>
                  <a:pt x="883155" y="931"/>
                  <a:pt x="878622" y="13173"/>
                  <a:pt x="707366" y="0"/>
                </a:cubicBezTo>
                <a:lnTo>
                  <a:pt x="586597" y="17252"/>
                </a:lnTo>
                <a:cubicBezTo>
                  <a:pt x="540638" y="23380"/>
                  <a:pt x="494427" y="27627"/>
                  <a:pt x="448574" y="34505"/>
                </a:cubicBezTo>
                <a:cubicBezTo>
                  <a:pt x="379385" y="44883"/>
                  <a:pt x="241540" y="69011"/>
                  <a:pt x="241540" y="69011"/>
                </a:cubicBezTo>
                <a:cubicBezTo>
                  <a:pt x="224287" y="80513"/>
                  <a:pt x="205710" y="90242"/>
                  <a:pt x="189781" y="103516"/>
                </a:cubicBezTo>
                <a:cubicBezTo>
                  <a:pt x="171037" y="119136"/>
                  <a:pt x="158324" y="141741"/>
                  <a:pt x="138023" y="155275"/>
                </a:cubicBezTo>
                <a:cubicBezTo>
                  <a:pt x="122891" y="165363"/>
                  <a:pt x="103517" y="166777"/>
                  <a:pt x="86264" y="172528"/>
                </a:cubicBezTo>
                <a:cubicBezTo>
                  <a:pt x="74762" y="189781"/>
                  <a:pt x="65033" y="208357"/>
                  <a:pt x="51759" y="224286"/>
                </a:cubicBezTo>
                <a:cubicBezTo>
                  <a:pt x="36139" y="243030"/>
                  <a:pt x="0" y="276045"/>
                  <a:pt x="0" y="276045"/>
                </a:cubicBezTo>
              </a:path>
            </a:pathLst>
          </a:custGeom>
          <a:ln w="539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solidFill>
                <a:schemeClr val="tx1"/>
              </a:solidFill>
            </a:endParaRPr>
          </a:p>
        </p:txBody>
      </p:sp>
      <p:sp>
        <p:nvSpPr>
          <p:cNvPr id="35" name="Forma libre 34">
            <a:extLst>
              <a:ext uri="{FF2B5EF4-FFF2-40B4-BE49-F238E27FC236}">
                <a16:creationId xmlns:a16="http://schemas.microsoft.com/office/drawing/2014/main" id="{E76A9E27-3046-E4F4-FE7A-3A94248F7FE8}"/>
              </a:ext>
            </a:extLst>
          </p:cNvPr>
          <p:cNvSpPr/>
          <p:nvPr/>
        </p:nvSpPr>
        <p:spPr>
          <a:xfrm>
            <a:off x="6314536" y="2329132"/>
            <a:ext cx="1423270" cy="1020357"/>
          </a:xfrm>
          <a:custGeom>
            <a:avLst/>
            <a:gdLst>
              <a:gd name="connsiteX0" fmla="*/ 1362973 w 1362973"/>
              <a:gd name="connsiteY0" fmla="*/ 897147 h 897147"/>
              <a:gd name="connsiteX1" fmla="*/ 1345721 w 1362973"/>
              <a:gd name="connsiteY1" fmla="*/ 845389 h 897147"/>
              <a:gd name="connsiteX2" fmla="*/ 1328468 w 1362973"/>
              <a:gd name="connsiteY2" fmla="*/ 776377 h 897147"/>
              <a:gd name="connsiteX3" fmla="*/ 1224951 w 1362973"/>
              <a:gd name="connsiteY3" fmla="*/ 655608 h 897147"/>
              <a:gd name="connsiteX4" fmla="*/ 1190445 w 1362973"/>
              <a:gd name="connsiteY4" fmla="*/ 603849 h 897147"/>
              <a:gd name="connsiteX5" fmla="*/ 1086928 w 1362973"/>
              <a:gd name="connsiteY5" fmla="*/ 500332 h 897147"/>
              <a:gd name="connsiteX6" fmla="*/ 931653 w 1362973"/>
              <a:gd name="connsiteY6" fmla="*/ 379562 h 897147"/>
              <a:gd name="connsiteX7" fmla="*/ 879894 w 1362973"/>
              <a:gd name="connsiteY7" fmla="*/ 345057 h 897147"/>
              <a:gd name="connsiteX8" fmla="*/ 776377 w 1362973"/>
              <a:gd name="connsiteY8" fmla="*/ 258793 h 897147"/>
              <a:gd name="connsiteX9" fmla="*/ 724619 w 1362973"/>
              <a:gd name="connsiteY9" fmla="*/ 207034 h 897147"/>
              <a:gd name="connsiteX10" fmla="*/ 534838 w 1362973"/>
              <a:gd name="connsiteY10" fmla="*/ 155276 h 897147"/>
              <a:gd name="connsiteX11" fmla="*/ 345056 w 1362973"/>
              <a:gd name="connsiteY11" fmla="*/ 172528 h 897147"/>
              <a:gd name="connsiteX12" fmla="*/ 241539 w 1362973"/>
              <a:gd name="connsiteY12" fmla="*/ 207034 h 897147"/>
              <a:gd name="connsiteX13" fmla="*/ 189781 w 1362973"/>
              <a:gd name="connsiteY13" fmla="*/ 224287 h 897147"/>
              <a:gd name="connsiteX14" fmla="*/ 69011 w 1362973"/>
              <a:gd name="connsiteY14" fmla="*/ 207034 h 897147"/>
              <a:gd name="connsiteX15" fmla="*/ 103517 w 1362973"/>
              <a:gd name="connsiteY15" fmla="*/ 155276 h 897147"/>
              <a:gd name="connsiteX16" fmla="*/ 172528 w 1362973"/>
              <a:gd name="connsiteY16" fmla="*/ 103517 h 897147"/>
              <a:gd name="connsiteX17" fmla="*/ 241539 w 1362973"/>
              <a:gd name="connsiteY17" fmla="*/ 69011 h 897147"/>
              <a:gd name="connsiteX18" fmla="*/ 448573 w 1362973"/>
              <a:gd name="connsiteY18" fmla="*/ 34506 h 897147"/>
              <a:gd name="connsiteX19" fmla="*/ 379562 w 1362973"/>
              <a:gd name="connsiteY19" fmla="*/ 17253 h 897147"/>
              <a:gd name="connsiteX20" fmla="*/ 327804 w 1362973"/>
              <a:gd name="connsiteY20" fmla="*/ 0 h 897147"/>
              <a:gd name="connsiteX21" fmla="*/ 86264 w 1362973"/>
              <a:gd name="connsiteY21" fmla="*/ 17253 h 897147"/>
              <a:gd name="connsiteX22" fmla="*/ 34506 w 1362973"/>
              <a:gd name="connsiteY22" fmla="*/ 34506 h 897147"/>
              <a:gd name="connsiteX23" fmla="*/ 0 w 1362973"/>
              <a:gd name="connsiteY23" fmla="*/ 86264 h 897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62973" h="897147">
                <a:moveTo>
                  <a:pt x="1362973" y="897147"/>
                </a:moveTo>
                <a:cubicBezTo>
                  <a:pt x="1357222" y="879894"/>
                  <a:pt x="1350717" y="862875"/>
                  <a:pt x="1345721" y="845389"/>
                </a:cubicBezTo>
                <a:cubicBezTo>
                  <a:pt x="1339207" y="822589"/>
                  <a:pt x="1337809" y="798172"/>
                  <a:pt x="1328468" y="776377"/>
                </a:cubicBezTo>
                <a:cubicBezTo>
                  <a:pt x="1305835" y="723568"/>
                  <a:pt x="1261683" y="698462"/>
                  <a:pt x="1224951" y="655608"/>
                </a:cubicBezTo>
                <a:cubicBezTo>
                  <a:pt x="1211457" y="639864"/>
                  <a:pt x="1204221" y="619347"/>
                  <a:pt x="1190445" y="603849"/>
                </a:cubicBezTo>
                <a:cubicBezTo>
                  <a:pt x="1158025" y="567377"/>
                  <a:pt x="1121434" y="534838"/>
                  <a:pt x="1086928" y="500332"/>
                </a:cubicBezTo>
                <a:cubicBezTo>
                  <a:pt x="1005848" y="419252"/>
                  <a:pt x="1055468" y="462105"/>
                  <a:pt x="931653" y="379562"/>
                </a:cubicBezTo>
                <a:lnTo>
                  <a:pt x="879894" y="345057"/>
                </a:lnTo>
                <a:cubicBezTo>
                  <a:pt x="811871" y="243019"/>
                  <a:pt x="887815" y="338391"/>
                  <a:pt x="776377" y="258793"/>
                </a:cubicBezTo>
                <a:cubicBezTo>
                  <a:pt x="756523" y="244611"/>
                  <a:pt x="745948" y="218883"/>
                  <a:pt x="724619" y="207034"/>
                </a:cubicBezTo>
                <a:cubicBezTo>
                  <a:pt x="675366" y="179671"/>
                  <a:pt x="590591" y="166426"/>
                  <a:pt x="534838" y="155276"/>
                </a:cubicBezTo>
                <a:cubicBezTo>
                  <a:pt x="471577" y="161027"/>
                  <a:pt x="407611" y="161489"/>
                  <a:pt x="345056" y="172528"/>
                </a:cubicBezTo>
                <a:cubicBezTo>
                  <a:pt x="309237" y="178849"/>
                  <a:pt x="276045" y="195532"/>
                  <a:pt x="241539" y="207034"/>
                </a:cubicBezTo>
                <a:lnTo>
                  <a:pt x="189781" y="224287"/>
                </a:lnTo>
                <a:cubicBezTo>
                  <a:pt x="149524" y="218536"/>
                  <a:pt x="100765" y="232437"/>
                  <a:pt x="69011" y="207034"/>
                </a:cubicBezTo>
                <a:cubicBezTo>
                  <a:pt x="52819" y="194081"/>
                  <a:pt x="88855" y="169938"/>
                  <a:pt x="103517" y="155276"/>
                </a:cubicBezTo>
                <a:cubicBezTo>
                  <a:pt x="123850" y="134943"/>
                  <a:pt x="148144" y="118757"/>
                  <a:pt x="172528" y="103517"/>
                </a:cubicBezTo>
                <a:cubicBezTo>
                  <a:pt x="194338" y="89886"/>
                  <a:pt x="216588" y="75249"/>
                  <a:pt x="241539" y="69011"/>
                </a:cubicBezTo>
                <a:cubicBezTo>
                  <a:pt x="309413" y="52042"/>
                  <a:pt x="448573" y="34506"/>
                  <a:pt x="448573" y="34506"/>
                </a:cubicBezTo>
                <a:cubicBezTo>
                  <a:pt x="425569" y="28755"/>
                  <a:pt x="402361" y="23767"/>
                  <a:pt x="379562" y="17253"/>
                </a:cubicBezTo>
                <a:cubicBezTo>
                  <a:pt x="362076" y="12257"/>
                  <a:pt x="345990" y="0"/>
                  <a:pt x="327804" y="0"/>
                </a:cubicBezTo>
                <a:cubicBezTo>
                  <a:pt x="247086" y="0"/>
                  <a:pt x="166777" y="11502"/>
                  <a:pt x="86264" y="17253"/>
                </a:cubicBezTo>
                <a:cubicBezTo>
                  <a:pt x="69011" y="23004"/>
                  <a:pt x="48707" y="23145"/>
                  <a:pt x="34506" y="34506"/>
                </a:cubicBezTo>
                <a:cubicBezTo>
                  <a:pt x="18314" y="47459"/>
                  <a:pt x="0" y="86264"/>
                  <a:pt x="0" y="86264"/>
                </a:cubicBezTo>
              </a:path>
            </a:pathLst>
          </a:custGeom>
          <a:ln w="635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pic>
        <p:nvPicPr>
          <p:cNvPr id="3074" name="Picture 2" descr="WattWarden Hand Drawn Symbol for Electric Power Structure VoltageVigilant  Vector Black Logo Design | Premium AI-generated vector">
            <a:extLst>
              <a:ext uri="{FF2B5EF4-FFF2-40B4-BE49-F238E27FC236}">
                <a16:creationId xmlns:a16="http://schemas.microsoft.com/office/drawing/2014/main" id="{D75DA192-7B47-CEB5-33A1-75234CFD777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78362" y="2382146"/>
            <a:ext cx="734487" cy="718309"/>
          </a:xfrm>
          <a:prstGeom prst="rect">
            <a:avLst/>
          </a:prstGeom>
          <a:noFill/>
          <a:extLst>
            <a:ext uri="{909E8E84-426E-40DD-AFC4-6F175D3DCCD1}">
              <a14:hiddenFill xmlns:a14="http://schemas.microsoft.com/office/drawing/2010/main">
                <a:solidFill>
                  <a:srgbClr val="FFFFFF"/>
                </a:solidFill>
              </a14:hiddenFill>
            </a:ext>
          </a:extLst>
        </p:spPr>
      </p:pic>
      <p:sp>
        <p:nvSpPr>
          <p:cNvPr id="2" name="Forma libre 1">
            <a:extLst>
              <a:ext uri="{FF2B5EF4-FFF2-40B4-BE49-F238E27FC236}">
                <a16:creationId xmlns:a16="http://schemas.microsoft.com/office/drawing/2014/main" id="{27D500E2-30F6-75FC-BB03-6884A9A433ED}"/>
              </a:ext>
            </a:extLst>
          </p:cNvPr>
          <p:cNvSpPr/>
          <p:nvPr/>
        </p:nvSpPr>
        <p:spPr>
          <a:xfrm>
            <a:off x="4191946" y="1949570"/>
            <a:ext cx="1139179" cy="1552755"/>
          </a:xfrm>
          <a:custGeom>
            <a:avLst/>
            <a:gdLst>
              <a:gd name="connsiteX0" fmla="*/ 17745 w 1139179"/>
              <a:gd name="connsiteY0" fmla="*/ 0 h 1552755"/>
              <a:gd name="connsiteX1" fmla="*/ 492 w 1139179"/>
              <a:gd name="connsiteY1" fmla="*/ 120770 h 1552755"/>
              <a:gd name="connsiteX2" fmla="*/ 34997 w 1139179"/>
              <a:gd name="connsiteY2" fmla="*/ 207034 h 1552755"/>
              <a:gd name="connsiteX3" fmla="*/ 86756 w 1139179"/>
              <a:gd name="connsiteY3" fmla="*/ 379562 h 1552755"/>
              <a:gd name="connsiteX4" fmla="*/ 138514 w 1139179"/>
              <a:gd name="connsiteY4" fmla="*/ 483079 h 1552755"/>
              <a:gd name="connsiteX5" fmla="*/ 190273 w 1139179"/>
              <a:gd name="connsiteY5" fmla="*/ 500332 h 1552755"/>
              <a:gd name="connsiteX6" fmla="*/ 362801 w 1139179"/>
              <a:gd name="connsiteY6" fmla="*/ 603849 h 1552755"/>
              <a:gd name="connsiteX7" fmla="*/ 414560 w 1139179"/>
              <a:gd name="connsiteY7" fmla="*/ 638355 h 1552755"/>
              <a:gd name="connsiteX8" fmla="*/ 483571 w 1139179"/>
              <a:gd name="connsiteY8" fmla="*/ 655607 h 1552755"/>
              <a:gd name="connsiteX9" fmla="*/ 569835 w 1139179"/>
              <a:gd name="connsiteY9" fmla="*/ 690113 h 1552755"/>
              <a:gd name="connsiteX10" fmla="*/ 742363 w 1139179"/>
              <a:gd name="connsiteY10" fmla="*/ 759124 h 1552755"/>
              <a:gd name="connsiteX11" fmla="*/ 794122 w 1139179"/>
              <a:gd name="connsiteY11" fmla="*/ 776377 h 1552755"/>
              <a:gd name="connsiteX12" fmla="*/ 949397 w 1139179"/>
              <a:gd name="connsiteY12" fmla="*/ 879894 h 1552755"/>
              <a:gd name="connsiteX13" fmla="*/ 1001156 w 1139179"/>
              <a:gd name="connsiteY13" fmla="*/ 914400 h 1552755"/>
              <a:gd name="connsiteX14" fmla="*/ 1052914 w 1139179"/>
              <a:gd name="connsiteY14" fmla="*/ 1017917 h 1552755"/>
              <a:gd name="connsiteX15" fmla="*/ 1087420 w 1139179"/>
              <a:gd name="connsiteY15" fmla="*/ 1069675 h 1552755"/>
              <a:gd name="connsiteX16" fmla="*/ 1104673 w 1139179"/>
              <a:gd name="connsiteY16" fmla="*/ 1121434 h 1552755"/>
              <a:gd name="connsiteX17" fmla="*/ 1139179 w 1139179"/>
              <a:gd name="connsiteY17" fmla="*/ 1242204 h 1552755"/>
              <a:gd name="connsiteX18" fmla="*/ 1121926 w 1139179"/>
              <a:gd name="connsiteY18" fmla="*/ 1552755 h 1552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9179" h="1552755">
                <a:moveTo>
                  <a:pt x="17745" y="0"/>
                </a:moveTo>
                <a:cubicBezTo>
                  <a:pt x="11994" y="40257"/>
                  <a:pt x="-2885" y="80245"/>
                  <a:pt x="492" y="120770"/>
                </a:cubicBezTo>
                <a:cubicBezTo>
                  <a:pt x="3064" y="151633"/>
                  <a:pt x="26848" y="177156"/>
                  <a:pt x="34997" y="207034"/>
                </a:cubicBezTo>
                <a:cubicBezTo>
                  <a:pt x="111120" y="486155"/>
                  <a:pt x="-3568" y="168808"/>
                  <a:pt x="86756" y="379562"/>
                </a:cubicBezTo>
                <a:cubicBezTo>
                  <a:pt x="103063" y="417611"/>
                  <a:pt x="102476" y="454249"/>
                  <a:pt x="138514" y="483079"/>
                </a:cubicBezTo>
                <a:cubicBezTo>
                  <a:pt x="152715" y="494440"/>
                  <a:pt x="173020" y="494581"/>
                  <a:pt x="190273" y="500332"/>
                </a:cubicBezTo>
                <a:cubicBezTo>
                  <a:pt x="443511" y="669156"/>
                  <a:pt x="177116" y="497743"/>
                  <a:pt x="362801" y="603849"/>
                </a:cubicBezTo>
                <a:cubicBezTo>
                  <a:pt x="380804" y="614137"/>
                  <a:pt x="395501" y="630187"/>
                  <a:pt x="414560" y="638355"/>
                </a:cubicBezTo>
                <a:cubicBezTo>
                  <a:pt x="436354" y="647695"/>
                  <a:pt x="461076" y="648109"/>
                  <a:pt x="483571" y="655607"/>
                </a:cubicBezTo>
                <a:cubicBezTo>
                  <a:pt x="512952" y="665400"/>
                  <a:pt x="541535" y="677535"/>
                  <a:pt x="569835" y="690113"/>
                </a:cubicBezTo>
                <a:cubicBezTo>
                  <a:pt x="722148" y="757809"/>
                  <a:pt x="542647" y="692553"/>
                  <a:pt x="742363" y="759124"/>
                </a:cubicBezTo>
                <a:lnTo>
                  <a:pt x="794122" y="776377"/>
                </a:lnTo>
                <a:lnTo>
                  <a:pt x="949397" y="879894"/>
                </a:lnTo>
                <a:lnTo>
                  <a:pt x="1001156" y="914400"/>
                </a:lnTo>
                <a:cubicBezTo>
                  <a:pt x="1100045" y="1062731"/>
                  <a:pt x="981485" y="875058"/>
                  <a:pt x="1052914" y="1017917"/>
                </a:cubicBezTo>
                <a:cubicBezTo>
                  <a:pt x="1062187" y="1036463"/>
                  <a:pt x="1075918" y="1052422"/>
                  <a:pt x="1087420" y="1069675"/>
                </a:cubicBezTo>
                <a:cubicBezTo>
                  <a:pt x="1093171" y="1086928"/>
                  <a:pt x="1099677" y="1103947"/>
                  <a:pt x="1104673" y="1121434"/>
                </a:cubicBezTo>
                <a:cubicBezTo>
                  <a:pt x="1148001" y="1273080"/>
                  <a:pt x="1097812" y="1118103"/>
                  <a:pt x="1139179" y="1242204"/>
                </a:cubicBezTo>
                <a:cubicBezTo>
                  <a:pt x="1102398" y="1389324"/>
                  <a:pt x="1121926" y="1287503"/>
                  <a:pt x="1121926" y="1552755"/>
                </a:cubicBezTo>
              </a:path>
            </a:pathLst>
          </a:custGeom>
          <a:noFill/>
          <a:ln w="698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4" name="Imagen 3">
            <a:extLst>
              <a:ext uri="{FF2B5EF4-FFF2-40B4-BE49-F238E27FC236}">
                <a16:creationId xmlns:a16="http://schemas.microsoft.com/office/drawing/2014/main" id="{81F1BF8C-2699-18FF-0634-C3EC1C0A37AD}"/>
              </a:ext>
            </a:extLst>
          </p:cNvPr>
          <p:cNvPicPr>
            <a:picLocks noChangeAspect="1"/>
          </p:cNvPicPr>
          <p:nvPr/>
        </p:nvPicPr>
        <p:blipFill>
          <a:blip r:embed="rId9"/>
          <a:stretch>
            <a:fillRect/>
          </a:stretch>
        </p:blipFill>
        <p:spPr>
          <a:xfrm>
            <a:off x="3061963" y="722629"/>
            <a:ext cx="1064803" cy="638882"/>
          </a:xfrm>
          <a:prstGeom prst="rect">
            <a:avLst/>
          </a:prstGeom>
        </p:spPr>
      </p:pic>
      <p:pic>
        <p:nvPicPr>
          <p:cNvPr id="17" name="Imagen 16">
            <a:extLst>
              <a:ext uri="{FF2B5EF4-FFF2-40B4-BE49-F238E27FC236}">
                <a16:creationId xmlns:a16="http://schemas.microsoft.com/office/drawing/2014/main" id="{5D1EC3BC-5719-F201-5BD2-F0861B484E56}"/>
              </a:ext>
            </a:extLst>
          </p:cNvPr>
          <p:cNvPicPr>
            <a:picLocks noChangeAspect="1"/>
          </p:cNvPicPr>
          <p:nvPr/>
        </p:nvPicPr>
        <p:blipFill>
          <a:blip r:embed="rId10"/>
          <a:stretch>
            <a:fillRect/>
          </a:stretch>
        </p:blipFill>
        <p:spPr>
          <a:xfrm>
            <a:off x="3289470" y="1226624"/>
            <a:ext cx="1064804" cy="638882"/>
          </a:xfrm>
          <a:prstGeom prst="rect">
            <a:avLst/>
          </a:prstGeom>
        </p:spPr>
      </p:pic>
      <p:pic>
        <p:nvPicPr>
          <p:cNvPr id="12" name="Imagen 11">
            <a:extLst>
              <a:ext uri="{FF2B5EF4-FFF2-40B4-BE49-F238E27FC236}">
                <a16:creationId xmlns:a16="http://schemas.microsoft.com/office/drawing/2014/main" id="{E3B0240A-F3BF-E558-3CEB-DE30ADB0F6A3}"/>
              </a:ext>
            </a:extLst>
          </p:cNvPr>
          <p:cNvPicPr>
            <a:picLocks noChangeAspect="1"/>
          </p:cNvPicPr>
          <p:nvPr/>
        </p:nvPicPr>
        <p:blipFill>
          <a:blip r:embed="rId11"/>
          <a:stretch>
            <a:fillRect/>
          </a:stretch>
        </p:blipFill>
        <p:spPr>
          <a:xfrm>
            <a:off x="5508733" y="-13962"/>
            <a:ext cx="1587500" cy="952500"/>
          </a:xfrm>
          <a:prstGeom prst="rect">
            <a:avLst/>
          </a:prstGeom>
        </p:spPr>
      </p:pic>
    </p:spTree>
    <p:extLst>
      <p:ext uri="{BB962C8B-B14F-4D97-AF65-F5344CB8AC3E}">
        <p14:creationId xmlns:p14="http://schemas.microsoft.com/office/powerpoint/2010/main" val="284477896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9174" y="2790273"/>
            <a:ext cx="10515600" cy="1325563"/>
          </a:xfrm>
        </p:spPr>
        <p:txBody>
          <a:bodyPr/>
          <a:lstStyle/>
          <a:p>
            <a:pPr algn="ctr"/>
            <a:r>
              <a:rPr lang="es-MX" dirty="0"/>
              <a:t>TDG</a:t>
            </a:r>
            <a:endParaRPr lang="en-US" dirty="0"/>
          </a:p>
        </p:txBody>
      </p:sp>
    </p:spTree>
    <p:extLst>
      <p:ext uri="{BB962C8B-B14F-4D97-AF65-F5344CB8AC3E}">
        <p14:creationId xmlns:p14="http://schemas.microsoft.com/office/powerpoint/2010/main" val="180467353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24366" y="3043443"/>
            <a:ext cx="1243634" cy="746181"/>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237" y="3680070"/>
            <a:ext cx="1217129" cy="730277"/>
          </a:xfrm>
          <a:prstGeom prst="rect">
            <a:avLst/>
          </a:prstGeom>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237" y="2150828"/>
            <a:ext cx="1217129" cy="730277"/>
          </a:xfrm>
          <a:prstGeom prst="rect">
            <a:avLst/>
          </a:prstGeom>
        </p:spPr>
      </p:pic>
      <p:cxnSp>
        <p:nvCxnSpPr>
          <p:cNvPr id="11" name="Conector recto 10"/>
          <p:cNvCxnSpPr/>
          <p:nvPr/>
        </p:nvCxnSpPr>
        <p:spPr>
          <a:xfrm>
            <a:off x="8969651" y="6427305"/>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CuadroTexto 11"/>
          <p:cNvSpPr txBox="1"/>
          <p:nvPr/>
        </p:nvSpPr>
        <p:spPr>
          <a:xfrm>
            <a:off x="9451906" y="6009862"/>
            <a:ext cx="643125" cy="369332"/>
          </a:xfrm>
          <a:prstGeom prst="rect">
            <a:avLst/>
          </a:prstGeom>
          <a:solidFill>
            <a:schemeClr val="bg1"/>
          </a:solidFill>
        </p:spPr>
        <p:txBody>
          <a:bodyPr wrap="none" rtlCol="0">
            <a:spAutoFit/>
          </a:bodyPr>
          <a:lstStyle/>
          <a:p>
            <a:r>
              <a:rPr lang="es-MX" dirty="0"/>
              <a:t>5 km</a:t>
            </a:r>
            <a:endParaRPr lang="en-US" dirty="0"/>
          </a:p>
        </p:txBody>
      </p:sp>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53881" y="1702143"/>
            <a:ext cx="1157128" cy="694277"/>
          </a:xfrm>
          <a:prstGeom prst="rect">
            <a:avLst/>
          </a:prstGeom>
        </p:spPr>
      </p:pic>
      <p:pic>
        <p:nvPicPr>
          <p:cNvPr id="10" name="Imagen 9"/>
          <p:cNvPicPr>
            <a:picLocks noChangeAspect="1"/>
          </p:cNvPicPr>
          <p:nvPr/>
        </p:nvPicPr>
        <p:blipFill>
          <a:blip r:embed="rId7"/>
          <a:stretch>
            <a:fillRect/>
          </a:stretch>
        </p:blipFill>
        <p:spPr>
          <a:xfrm>
            <a:off x="1751718" y="3134270"/>
            <a:ext cx="4344282" cy="3060258"/>
          </a:xfrm>
          <a:prstGeom prst="rect">
            <a:avLst/>
          </a:prstGeom>
          <a:ln w="38100">
            <a:solidFill>
              <a:schemeClr val="bg1"/>
            </a:solidFill>
          </a:ln>
        </p:spPr>
      </p:pic>
      <p:sp>
        <p:nvSpPr>
          <p:cNvPr id="14" name="Elipse 13"/>
          <p:cNvSpPr/>
          <p:nvPr/>
        </p:nvSpPr>
        <p:spPr>
          <a:xfrm>
            <a:off x="4191801" y="3416533"/>
            <a:ext cx="319295" cy="673210"/>
          </a:xfrm>
          <a:prstGeom prst="ellipse">
            <a:avLst/>
          </a:prstGeom>
          <a:noFill/>
          <a:ln w="476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Elipse 21"/>
          <p:cNvSpPr/>
          <p:nvPr/>
        </p:nvSpPr>
        <p:spPr>
          <a:xfrm>
            <a:off x="3646688" y="5384690"/>
            <a:ext cx="319295" cy="673210"/>
          </a:xfrm>
          <a:prstGeom prst="ellipse">
            <a:avLst/>
          </a:prstGeom>
          <a:noFill/>
          <a:ln w="476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uadroTexto 16"/>
          <p:cNvSpPr txBox="1"/>
          <p:nvPr/>
        </p:nvSpPr>
        <p:spPr>
          <a:xfrm>
            <a:off x="4415791" y="3602038"/>
            <a:ext cx="513282" cy="369332"/>
          </a:xfrm>
          <a:prstGeom prst="rect">
            <a:avLst/>
          </a:prstGeom>
          <a:noFill/>
        </p:spPr>
        <p:txBody>
          <a:bodyPr wrap="none" rtlCol="0">
            <a:spAutoFit/>
          </a:bodyPr>
          <a:lstStyle/>
          <a:p>
            <a:r>
              <a:rPr lang="es-MX" dirty="0">
                <a:solidFill>
                  <a:schemeClr val="bg1"/>
                </a:solidFill>
              </a:rPr>
              <a:t>BLS</a:t>
            </a:r>
            <a:endParaRPr lang="en-US" dirty="0">
              <a:solidFill>
                <a:schemeClr val="bg1"/>
              </a:solidFill>
            </a:endParaRPr>
          </a:p>
        </p:txBody>
      </p:sp>
      <p:sp>
        <p:nvSpPr>
          <p:cNvPr id="23" name="CuadroTexto 22"/>
          <p:cNvSpPr txBox="1"/>
          <p:nvPr/>
        </p:nvSpPr>
        <p:spPr>
          <a:xfrm>
            <a:off x="3935160" y="5503902"/>
            <a:ext cx="513282" cy="369332"/>
          </a:xfrm>
          <a:prstGeom prst="rect">
            <a:avLst/>
          </a:prstGeom>
          <a:noFill/>
        </p:spPr>
        <p:txBody>
          <a:bodyPr wrap="none" rtlCol="0">
            <a:spAutoFit/>
          </a:bodyPr>
          <a:lstStyle/>
          <a:p>
            <a:r>
              <a:rPr lang="es-MX" dirty="0">
                <a:solidFill>
                  <a:schemeClr val="bg1"/>
                </a:solidFill>
              </a:rPr>
              <a:t>BLS</a:t>
            </a:r>
            <a:endParaRPr lang="en-US" dirty="0">
              <a:solidFill>
                <a:schemeClr val="bg1"/>
              </a:solidFill>
            </a:endParaRPr>
          </a:p>
        </p:txBody>
      </p:sp>
      <p:pic>
        <p:nvPicPr>
          <p:cNvPr id="24" name="Imagen 23"/>
          <p:cNvPicPr>
            <a:picLocks noChangeAspect="1"/>
          </p:cNvPicPr>
          <p:nvPr/>
        </p:nvPicPr>
        <p:blipFill>
          <a:blip r:embed="rId8"/>
          <a:stretch>
            <a:fillRect/>
          </a:stretch>
        </p:blipFill>
        <p:spPr>
          <a:xfrm>
            <a:off x="5811008" y="2453604"/>
            <a:ext cx="817657" cy="490594"/>
          </a:xfrm>
          <a:prstGeom prst="rect">
            <a:avLst/>
          </a:prstGeom>
        </p:spPr>
      </p:pic>
    </p:spTree>
    <p:extLst>
      <p:ext uri="{BB962C8B-B14F-4D97-AF65-F5344CB8AC3E}">
        <p14:creationId xmlns:p14="http://schemas.microsoft.com/office/powerpoint/2010/main" val="412134674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9174" y="2790273"/>
            <a:ext cx="10515600" cy="1325563"/>
          </a:xfrm>
        </p:spPr>
        <p:txBody>
          <a:bodyPr/>
          <a:lstStyle/>
          <a:p>
            <a:pPr algn="ctr"/>
            <a:r>
              <a:rPr lang="es-MX" dirty="0"/>
              <a:t>TDG 2</a:t>
            </a:r>
            <a:endParaRPr lang="en-US" dirty="0"/>
          </a:p>
        </p:txBody>
      </p:sp>
    </p:spTree>
    <p:extLst>
      <p:ext uri="{BB962C8B-B14F-4D97-AF65-F5344CB8AC3E}">
        <p14:creationId xmlns:p14="http://schemas.microsoft.com/office/powerpoint/2010/main" val="321834752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73951" y="4027523"/>
            <a:ext cx="700295" cy="420177"/>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6254" y="4826885"/>
            <a:ext cx="1055687" cy="633412"/>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15535" y="590252"/>
            <a:ext cx="1217129" cy="730277"/>
          </a:xfrm>
          <a:prstGeom prst="rect">
            <a:avLst/>
          </a:prstGeom>
        </p:spPr>
      </p:pic>
      <p:cxnSp>
        <p:nvCxnSpPr>
          <p:cNvPr id="11" name="Conector recto 10"/>
          <p:cNvCxnSpPr/>
          <p:nvPr/>
        </p:nvCxnSpPr>
        <p:spPr>
          <a:xfrm>
            <a:off x="8969651" y="6427305"/>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pic>
        <p:nvPicPr>
          <p:cNvPr id="14" name="Imagen 13">
            <a:extLst>
              <a:ext uri="{FF2B5EF4-FFF2-40B4-BE49-F238E27FC236}">
                <a16:creationId xmlns:a16="http://schemas.microsoft.com/office/drawing/2014/main" id="{0FCBB8DB-5D63-04C7-A671-72E982486C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8541" y="2831204"/>
            <a:ext cx="1524000" cy="914401"/>
          </a:xfrm>
          <a:prstGeom prst="rect">
            <a:avLst/>
          </a:prstGeom>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71643" y="1792870"/>
            <a:ext cx="1217129" cy="730277"/>
          </a:xfrm>
          <a:prstGeom prst="rect">
            <a:avLst/>
          </a:prstGeom>
        </p:spPr>
      </p:pic>
      <p:sp>
        <p:nvSpPr>
          <p:cNvPr id="16" name="Elipse 15">
            <a:extLst>
              <a:ext uri="{FF2B5EF4-FFF2-40B4-BE49-F238E27FC236}">
                <a16:creationId xmlns:a16="http://schemas.microsoft.com/office/drawing/2014/main" id="{469BA727-54A4-6BA1-9C30-882749347442}"/>
              </a:ext>
            </a:extLst>
          </p:cNvPr>
          <p:cNvSpPr/>
          <p:nvPr/>
        </p:nvSpPr>
        <p:spPr>
          <a:xfrm>
            <a:off x="5749130" y="2676566"/>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7" name="Elipse 16">
            <a:extLst>
              <a:ext uri="{FF2B5EF4-FFF2-40B4-BE49-F238E27FC236}">
                <a16:creationId xmlns:a16="http://schemas.microsoft.com/office/drawing/2014/main" id="{149F0230-15F5-D8A5-F825-7A5ACE324814}"/>
              </a:ext>
            </a:extLst>
          </p:cNvPr>
          <p:cNvSpPr/>
          <p:nvPr/>
        </p:nvSpPr>
        <p:spPr>
          <a:xfrm>
            <a:off x="5364480" y="638140"/>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70566" y="590252"/>
            <a:ext cx="1157128" cy="694277"/>
          </a:xfrm>
          <a:prstGeom prst="rect">
            <a:avLst/>
          </a:prstGeom>
        </p:spPr>
      </p:pic>
      <p:pic>
        <p:nvPicPr>
          <p:cNvPr id="19" name="Imagen 18">
            <a:extLst>
              <a:ext uri="{FF2B5EF4-FFF2-40B4-BE49-F238E27FC236}">
                <a16:creationId xmlns:a16="http://schemas.microsoft.com/office/drawing/2014/main" id="{4A60E6A2-CDC7-A6E2-4FAB-6E21CAA7FD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36326" y="2651402"/>
            <a:ext cx="1157128" cy="694277"/>
          </a:xfrm>
          <a:prstGeom prst="rect">
            <a:avLst/>
          </a:prstGeom>
        </p:spPr>
      </p:pic>
      <p:pic>
        <p:nvPicPr>
          <p:cNvPr id="20" name="Imagen 19">
            <a:extLst>
              <a:ext uri="{FF2B5EF4-FFF2-40B4-BE49-F238E27FC236}">
                <a16:creationId xmlns:a16="http://schemas.microsoft.com/office/drawing/2014/main" id="{44E70482-9C43-553C-F9D8-1549DF1A6A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75742" y="1755940"/>
            <a:ext cx="1377476" cy="826486"/>
          </a:xfrm>
          <a:prstGeom prst="rect">
            <a:avLst/>
          </a:prstGeom>
        </p:spPr>
      </p:pic>
      <p:pic>
        <p:nvPicPr>
          <p:cNvPr id="22" name="Imagen 21">
            <a:extLst>
              <a:ext uri="{FF2B5EF4-FFF2-40B4-BE49-F238E27FC236}">
                <a16:creationId xmlns:a16="http://schemas.microsoft.com/office/drawing/2014/main" id="{2FE845ED-55A1-D636-3E21-E145A2EBB40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38060" y="1984691"/>
            <a:ext cx="1377475" cy="826485"/>
          </a:xfrm>
          <a:prstGeom prst="rect">
            <a:avLst/>
          </a:prstGeom>
        </p:spPr>
      </p:pic>
      <p:pic>
        <p:nvPicPr>
          <p:cNvPr id="24" name="Imagen 23">
            <a:extLst>
              <a:ext uri="{FF2B5EF4-FFF2-40B4-BE49-F238E27FC236}">
                <a16:creationId xmlns:a16="http://schemas.microsoft.com/office/drawing/2014/main" id="{3D795F79-C0D8-C379-15AA-0993299B15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85421" y="2763149"/>
            <a:ext cx="1246435" cy="747861"/>
          </a:xfrm>
          <a:prstGeom prst="rect">
            <a:avLst/>
          </a:prstGeom>
        </p:spPr>
      </p:pic>
      <p:pic>
        <p:nvPicPr>
          <p:cNvPr id="28" name="Imagen 27">
            <a:extLst>
              <a:ext uri="{FF2B5EF4-FFF2-40B4-BE49-F238E27FC236}">
                <a16:creationId xmlns:a16="http://schemas.microsoft.com/office/drawing/2014/main" id="{06C73C00-F1B1-73A9-843E-83442170997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402212" y="2731513"/>
            <a:ext cx="1391204" cy="834722"/>
          </a:xfrm>
          <a:prstGeom prst="rect">
            <a:avLst/>
          </a:prstGeom>
        </p:spPr>
      </p:pic>
      <p:sp>
        <p:nvSpPr>
          <p:cNvPr id="29" name="CuadroTexto 28">
            <a:extLst>
              <a:ext uri="{FF2B5EF4-FFF2-40B4-BE49-F238E27FC236}">
                <a16:creationId xmlns:a16="http://schemas.microsoft.com/office/drawing/2014/main" id="{AE2CF2B8-D151-DA35-8B08-1B439972A3D5}"/>
              </a:ext>
            </a:extLst>
          </p:cNvPr>
          <p:cNvSpPr txBox="1"/>
          <p:nvPr/>
        </p:nvSpPr>
        <p:spPr>
          <a:xfrm>
            <a:off x="11826890" y="2276456"/>
            <a:ext cx="303288" cy="400110"/>
          </a:xfrm>
          <a:prstGeom prst="rect">
            <a:avLst/>
          </a:prstGeom>
          <a:noFill/>
        </p:spPr>
        <p:txBody>
          <a:bodyPr wrap="none" rtlCol="0">
            <a:spAutoFit/>
          </a:bodyPr>
          <a:lstStyle/>
          <a:p>
            <a:r>
              <a:rPr lang="es-ES_tradnl" sz="2000" b="1" dirty="0">
                <a:solidFill>
                  <a:schemeClr val="bg1"/>
                </a:solidFill>
              </a:rPr>
              <a:t>?</a:t>
            </a:r>
          </a:p>
        </p:txBody>
      </p:sp>
      <p:pic>
        <p:nvPicPr>
          <p:cNvPr id="31" name="Imagen 30">
            <a:extLst>
              <a:ext uri="{FF2B5EF4-FFF2-40B4-BE49-F238E27FC236}">
                <a16:creationId xmlns:a16="http://schemas.microsoft.com/office/drawing/2014/main" id="{A78D5926-6773-57AD-CEE0-2EA7B4D6C77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076343" y="1848409"/>
            <a:ext cx="867132" cy="520279"/>
          </a:xfrm>
          <a:prstGeom prst="rect">
            <a:avLst/>
          </a:prstGeom>
        </p:spPr>
      </p:pic>
    </p:spTree>
    <p:extLst>
      <p:ext uri="{BB962C8B-B14F-4D97-AF65-F5344CB8AC3E}">
        <p14:creationId xmlns:p14="http://schemas.microsoft.com/office/powerpoint/2010/main" val="164322864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73951" y="4027523"/>
            <a:ext cx="700295" cy="420177"/>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6254" y="4826885"/>
            <a:ext cx="1055687" cy="633412"/>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15535" y="590252"/>
            <a:ext cx="1217129" cy="730277"/>
          </a:xfrm>
          <a:prstGeom prst="rect">
            <a:avLst/>
          </a:prstGeom>
        </p:spPr>
      </p:pic>
      <p:cxnSp>
        <p:nvCxnSpPr>
          <p:cNvPr id="11" name="Conector recto 10"/>
          <p:cNvCxnSpPr/>
          <p:nvPr/>
        </p:nvCxnSpPr>
        <p:spPr>
          <a:xfrm>
            <a:off x="16879417" y="3937093"/>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8307" y="340992"/>
            <a:ext cx="1524000" cy="914401"/>
          </a:xfrm>
          <a:prstGeom prst="rect">
            <a:avLst/>
          </a:prstGeom>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71643" y="1792870"/>
            <a:ext cx="1217129" cy="730277"/>
          </a:xfrm>
          <a:prstGeom prst="rect">
            <a:avLst/>
          </a:prstGeom>
        </p:spPr>
      </p:pic>
      <p:sp>
        <p:nvSpPr>
          <p:cNvPr id="16" name="Elipse 15">
            <a:extLst>
              <a:ext uri="{FF2B5EF4-FFF2-40B4-BE49-F238E27FC236}">
                <a16:creationId xmlns:a16="http://schemas.microsoft.com/office/drawing/2014/main" id="{469BA727-54A4-6BA1-9C30-882749347442}"/>
              </a:ext>
            </a:extLst>
          </p:cNvPr>
          <p:cNvSpPr/>
          <p:nvPr/>
        </p:nvSpPr>
        <p:spPr>
          <a:xfrm>
            <a:off x="13658896" y="186354"/>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7" name="Elipse 16">
            <a:extLst>
              <a:ext uri="{FF2B5EF4-FFF2-40B4-BE49-F238E27FC236}">
                <a16:creationId xmlns:a16="http://schemas.microsoft.com/office/drawing/2014/main" id="{149F0230-15F5-D8A5-F825-7A5ACE324814}"/>
              </a:ext>
            </a:extLst>
          </p:cNvPr>
          <p:cNvSpPr/>
          <p:nvPr/>
        </p:nvSpPr>
        <p:spPr>
          <a:xfrm>
            <a:off x="13274246" y="-1852072"/>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13" name="Imagen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80332" y="-1899960"/>
            <a:ext cx="1157128" cy="694277"/>
          </a:xfrm>
          <a:prstGeom prst="rect">
            <a:avLst/>
          </a:prstGeom>
        </p:spPr>
      </p:pic>
      <p:pic>
        <p:nvPicPr>
          <p:cNvPr id="19" name="Imagen 18">
            <a:extLst>
              <a:ext uri="{FF2B5EF4-FFF2-40B4-BE49-F238E27FC236}">
                <a16:creationId xmlns:a16="http://schemas.microsoft.com/office/drawing/2014/main" id="{4A60E6A2-CDC7-A6E2-4FAB-6E21CAA7FD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46092" y="161190"/>
            <a:ext cx="1157128" cy="694277"/>
          </a:xfrm>
          <a:prstGeom prst="rect">
            <a:avLst/>
          </a:prstGeom>
        </p:spPr>
      </p:pic>
      <p:pic>
        <p:nvPicPr>
          <p:cNvPr id="20" name="Imagen 19">
            <a:extLst>
              <a:ext uri="{FF2B5EF4-FFF2-40B4-BE49-F238E27FC236}">
                <a16:creationId xmlns:a16="http://schemas.microsoft.com/office/drawing/2014/main" id="{44E70482-9C43-553C-F9D8-1549DF1A6A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85508" y="-734272"/>
            <a:ext cx="1377476" cy="826486"/>
          </a:xfrm>
          <a:prstGeom prst="rect">
            <a:avLst/>
          </a:prstGeom>
        </p:spPr>
      </p:pic>
      <p:pic>
        <p:nvPicPr>
          <p:cNvPr id="22" name="Imagen 21">
            <a:extLst>
              <a:ext uri="{FF2B5EF4-FFF2-40B4-BE49-F238E27FC236}">
                <a16:creationId xmlns:a16="http://schemas.microsoft.com/office/drawing/2014/main" id="{2FE845ED-55A1-D636-3E21-E145A2EBB4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847826" y="-505521"/>
            <a:ext cx="1377475" cy="826485"/>
          </a:xfrm>
          <a:prstGeom prst="rect">
            <a:avLst/>
          </a:prstGeom>
        </p:spPr>
      </p:pic>
      <p:pic>
        <p:nvPicPr>
          <p:cNvPr id="24" name="Imagen 23">
            <a:extLst>
              <a:ext uri="{FF2B5EF4-FFF2-40B4-BE49-F238E27FC236}">
                <a16:creationId xmlns:a16="http://schemas.microsoft.com/office/drawing/2014/main" id="{3D795F79-C0D8-C379-15AA-0993299B15F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995187" y="272937"/>
            <a:ext cx="1246435" cy="747861"/>
          </a:xfrm>
          <a:prstGeom prst="rect">
            <a:avLst/>
          </a:prstGeom>
        </p:spPr>
      </p:pic>
      <p:pic>
        <p:nvPicPr>
          <p:cNvPr id="28" name="Imagen 27">
            <a:extLst>
              <a:ext uri="{FF2B5EF4-FFF2-40B4-BE49-F238E27FC236}">
                <a16:creationId xmlns:a16="http://schemas.microsoft.com/office/drawing/2014/main" id="{06C73C00-F1B1-73A9-843E-83442170997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402212" y="2731513"/>
            <a:ext cx="1391204" cy="834722"/>
          </a:xfrm>
          <a:prstGeom prst="rect">
            <a:avLst/>
          </a:prstGeom>
        </p:spPr>
      </p:pic>
      <p:sp>
        <p:nvSpPr>
          <p:cNvPr id="29" name="CuadroTexto 28">
            <a:extLst>
              <a:ext uri="{FF2B5EF4-FFF2-40B4-BE49-F238E27FC236}">
                <a16:creationId xmlns:a16="http://schemas.microsoft.com/office/drawing/2014/main" id="{AE2CF2B8-D151-DA35-8B08-1B439972A3D5}"/>
              </a:ext>
            </a:extLst>
          </p:cNvPr>
          <p:cNvSpPr txBox="1"/>
          <p:nvPr/>
        </p:nvSpPr>
        <p:spPr>
          <a:xfrm>
            <a:off x="19736656" y="-213756"/>
            <a:ext cx="303288" cy="400110"/>
          </a:xfrm>
          <a:prstGeom prst="rect">
            <a:avLst/>
          </a:prstGeom>
          <a:noFill/>
        </p:spPr>
        <p:txBody>
          <a:bodyPr wrap="none" rtlCol="0">
            <a:spAutoFit/>
          </a:bodyPr>
          <a:lstStyle/>
          <a:p>
            <a:r>
              <a:rPr lang="es-ES_tradnl" sz="2000" b="1" dirty="0">
                <a:solidFill>
                  <a:schemeClr val="bg1"/>
                </a:solidFill>
              </a:rPr>
              <a:t>?</a:t>
            </a:r>
          </a:p>
        </p:txBody>
      </p:sp>
      <p:pic>
        <p:nvPicPr>
          <p:cNvPr id="31" name="Imagen 30">
            <a:extLst>
              <a:ext uri="{FF2B5EF4-FFF2-40B4-BE49-F238E27FC236}">
                <a16:creationId xmlns:a16="http://schemas.microsoft.com/office/drawing/2014/main" id="{A78D5926-6773-57AD-CEE0-2EA7B4D6C77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986109" y="-641803"/>
            <a:ext cx="867132" cy="520279"/>
          </a:xfrm>
          <a:prstGeom prst="rect">
            <a:avLst/>
          </a:prstGeom>
        </p:spPr>
      </p:pic>
      <p:pic>
        <p:nvPicPr>
          <p:cNvPr id="2" name="Imagen 1">
            <a:extLst>
              <a:ext uri="{FF2B5EF4-FFF2-40B4-BE49-F238E27FC236}">
                <a16:creationId xmlns:a16="http://schemas.microsoft.com/office/drawing/2014/main" id="{347EAE7A-481B-2BD4-F0D8-B6641C2FE3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08189" y="7075723"/>
            <a:ext cx="1157128" cy="694277"/>
          </a:xfrm>
          <a:prstGeom prst="rect">
            <a:avLst/>
          </a:prstGeom>
        </p:spPr>
      </p:pic>
      <p:pic>
        <p:nvPicPr>
          <p:cNvPr id="12" name="Imagen 11">
            <a:extLst>
              <a:ext uri="{FF2B5EF4-FFF2-40B4-BE49-F238E27FC236}">
                <a16:creationId xmlns:a16="http://schemas.microsoft.com/office/drawing/2014/main" id="{63C7A942-234D-87D7-8973-FAAE7F586C5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0"/>
            <a:ext cx="12210897" cy="6858000"/>
          </a:xfrm>
          <a:prstGeom prst="rect">
            <a:avLst/>
          </a:prstGeom>
        </p:spPr>
      </p:pic>
      <p:sp>
        <p:nvSpPr>
          <p:cNvPr id="15" name="Elipse 14">
            <a:extLst>
              <a:ext uri="{FF2B5EF4-FFF2-40B4-BE49-F238E27FC236}">
                <a16:creationId xmlns:a16="http://schemas.microsoft.com/office/drawing/2014/main" id="{2327BA48-B91E-EE60-0359-8C4CBE022557}"/>
              </a:ext>
            </a:extLst>
          </p:cNvPr>
          <p:cNvSpPr/>
          <p:nvPr/>
        </p:nvSpPr>
        <p:spPr>
          <a:xfrm>
            <a:off x="2795588" y="4519725"/>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8" name="Elipse 17">
            <a:extLst>
              <a:ext uri="{FF2B5EF4-FFF2-40B4-BE49-F238E27FC236}">
                <a16:creationId xmlns:a16="http://schemas.microsoft.com/office/drawing/2014/main" id="{A5F24EBD-4D66-019C-76FF-2B169395FB70}"/>
              </a:ext>
            </a:extLst>
          </p:cNvPr>
          <p:cNvSpPr/>
          <p:nvPr/>
        </p:nvSpPr>
        <p:spPr>
          <a:xfrm>
            <a:off x="1262062" y="3549699"/>
            <a:ext cx="1143000" cy="955648"/>
          </a:xfrm>
          <a:prstGeom prst="ellipse">
            <a:avLst/>
          </a:prstGeom>
          <a:noFill/>
          <a:ln w="412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1" name="Elipse 20">
            <a:extLst>
              <a:ext uri="{FF2B5EF4-FFF2-40B4-BE49-F238E27FC236}">
                <a16:creationId xmlns:a16="http://schemas.microsoft.com/office/drawing/2014/main" id="{DFA06494-8985-1D1E-DA01-3A3AE99E9C54}"/>
              </a:ext>
            </a:extLst>
          </p:cNvPr>
          <p:cNvSpPr/>
          <p:nvPr/>
        </p:nvSpPr>
        <p:spPr>
          <a:xfrm>
            <a:off x="2000249" y="1202360"/>
            <a:ext cx="1143000" cy="955648"/>
          </a:xfrm>
          <a:prstGeom prst="ellipse">
            <a:avLst/>
          </a:prstGeom>
          <a:noFill/>
          <a:ln w="412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3" name="Elipse 22">
            <a:extLst>
              <a:ext uri="{FF2B5EF4-FFF2-40B4-BE49-F238E27FC236}">
                <a16:creationId xmlns:a16="http://schemas.microsoft.com/office/drawing/2014/main" id="{6FB0FF3F-93B5-6F34-64B2-035097DA7424}"/>
              </a:ext>
            </a:extLst>
          </p:cNvPr>
          <p:cNvSpPr/>
          <p:nvPr/>
        </p:nvSpPr>
        <p:spPr>
          <a:xfrm>
            <a:off x="4381500" y="637418"/>
            <a:ext cx="1143000" cy="955648"/>
          </a:xfrm>
          <a:prstGeom prst="ellipse">
            <a:avLst/>
          </a:prstGeom>
          <a:noFill/>
          <a:ln w="412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5" name="Elipse 24">
            <a:extLst>
              <a:ext uri="{FF2B5EF4-FFF2-40B4-BE49-F238E27FC236}">
                <a16:creationId xmlns:a16="http://schemas.microsoft.com/office/drawing/2014/main" id="{1E75148F-1B9D-E442-1BE7-970A0ED24665}"/>
              </a:ext>
            </a:extLst>
          </p:cNvPr>
          <p:cNvSpPr/>
          <p:nvPr/>
        </p:nvSpPr>
        <p:spPr>
          <a:xfrm>
            <a:off x="4691063" y="4982473"/>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6" name="Elipse 25">
            <a:extLst>
              <a:ext uri="{FF2B5EF4-FFF2-40B4-BE49-F238E27FC236}">
                <a16:creationId xmlns:a16="http://schemas.microsoft.com/office/drawing/2014/main" id="{38050E02-F58F-508A-F91D-5636BE6E21A9}"/>
              </a:ext>
            </a:extLst>
          </p:cNvPr>
          <p:cNvSpPr/>
          <p:nvPr/>
        </p:nvSpPr>
        <p:spPr>
          <a:xfrm>
            <a:off x="7307980" y="5657963"/>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7" name="CuadroTexto 26">
            <a:extLst>
              <a:ext uri="{FF2B5EF4-FFF2-40B4-BE49-F238E27FC236}">
                <a16:creationId xmlns:a16="http://schemas.microsoft.com/office/drawing/2014/main" id="{7FB84EFD-0EBC-0421-E641-CB2B530BC0E6}"/>
              </a:ext>
            </a:extLst>
          </p:cNvPr>
          <p:cNvSpPr txBox="1"/>
          <p:nvPr/>
        </p:nvSpPr>
        <p:spPr>
          <a:xfrm>
            <a:off x="3143249" y="5227565"/>
            <a:ext cx="301686" cy="369332"/>
          </a:xfrm>
          <a:prstGeom prst="rect">
            <a:avLst/>
          </a:prstGeom>
          <a:solidFill>
            <a:schemeClr val="bg1"/>
          </a:solidFill>
        </p:spPr>
        <p:txBody>
          <a:bodyPr wrap="none" rtlCol="0">
            <a:spAutoFit/>
          </a:bodyPr>
          <a:lstStyle/>
          <a:p>
            <a:r>
              <a:rPr lang="es-ES_tradnl" dirty="0"/>
              <a:t>1</a:t>
            </a:r>
          </a:p>
        </p:txBody>
      </p:sp>
      <p:sp>
        <p:nvSpPr>
          <p:cNvPr id="30" name="CuadroTexto 29">
            <a:extLst>
              <a:ext uri="{FF2B5EF4-FFF2-40B4-BE49-F238E27FC236}">
                <a16:creationId xmlns:a16="http://schemas.microsoft.com/office/drawing/2014/main" id="{929A1166-DA81-2124-23C5-DE3AFBAF1B6F}"/>
              </a:ext>
            </a:extLst>
          </p:cNvPr>
          <p:cNvSpPr txBox="1"/>
          <p:nvPr/>
        </p:nvSpPr>
        <p:spPr>
          <a:xfrm>
            <a:off x="5111720" y="5690313"/>
            <a:ext cx="301686" cy="369332"/>
          </a:xfrm>
          <a:prstGeom prst="rect">
            <a:avLst/>
          </a:prstGeom>
          <a:solidFill>
            <a:schemeClr val="bg1"/>
          </a:solidFill>
        </p:spPr>
        <p:txBody>
          <a:bodyPr wrap="none" rtlCol="0">
            <a:spAutoFit/>
          </a:bodyPr>
          <a:lstStyle/>
          <a:p>
            <a:r>
              <a:rPr lang="es-ES_tradnl" dirty="0"/>
              <a:t>2</a:t>
            </a:r>
          </a:p>
        </p:txBody>
      </p:sp>
      <p:sp>
        <p:nvSpPr>
          <p:cNvPr id="32" name="CuadroTexto 31">
            <a:extLst>
              <a:ext uri="{FF2B5EF4-FFF2-40B4-BE49-F238E27FC236}">
                <a16:creationId xmlns:a16="http://schemas.microsoft.com/office/drawing/2014/main" id="{47334023-EDD1-F484-C015-98A319AF129A}"/>
              </a:ext>
            </a:extLst>
          </p:cNvPr>
          <p:cNvSpPr txBox="1"/>
          <p:nvPr/>
        </p:nvSpPr>
        <p:spPr>
          <a:xfrm>
            <a:off x="7728637" y="6392233"/>
            <a:ext cx="301686" cy="369332"/>
          </a:xfrm>
          <a:prstGeom prst="rect">
            <a:avLst/>
          </a:prstGeom>
          <a:solidFill>
            <a:schemeClr val="bg1"/>
          </a:solidFill>
        </p:spPr>
        <p:txBody>
          <a:bodyPr wrap="none" rtlCol="0">
            <a:spAutoFit/>
          </a:bodyPr>
          <a:lstStyle/>
          <a:p>
            <a:r>
              <a:rPr lang="es-ES_tradnl" dirty="0"/>
              <a:t>3</a:t>
            </a:r>
          </a:p>
        </p:txBody>
      </p:sp>
      <p:sp>
        <p:nvSpPr>
          <p:cNvPr id="33" name="Rectángulo 32">
            <a:extLst>
              <a:ext uri="{FF2B5EF4-FFF2-40B4-BE49-F238E27FC236}">
                <a16:creationId xmlns:a16="http://schemas.microsoft.com/office/drawing/2014/main" id="{48110450-910A-D80F-F19D-06D9FFC6DE98}"/>
              </a:ext>
            </a:extLst>
          </p:cNvPr>
          <p:cNvSpPr/>
          <p:nvPr/>
        </p:nvSpPr>
        <p:spPr>
          <a:xfrm>
            <a:off x="6147620" y="584511"/>
            <a:ext cx="4755651" cy="3229331"/>
          </a:xfrm>
          <a:prstGeom prst="rect">
            <a:avLst/>
          </a:prstGeom>
          <a:noFill/>
          <a:ln w="79375">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35" name="Conector recto 34">
            <a:extLst>
              <a:ext uri="{FF2B5EF4-FFF2-40B4-BE49-F238E27FC236}">
                <a16:creationId xmlns:a16="http://schemas.microsoft.com/office/drawing/2014/main" id="{74F55206-C61B-0991-617D-BBCC62351CA0}"/>
              </a:ext>
            </a:extLst>
          </p:cNvPr>
          <p:cNvCxnSpPr/>
          <p:nvPr/>
        </p:nvCxnSpPr>
        <p:spPr>
          <a:xfrm flipH="1">
            <a:off x="1520707" y="186354"/>
            <a:ext cx="9409231" cy="0"/>
          </a:xfrm>
          <a:prstGeom prst="line">
            <a:avLst/>
          </a:prstGeom>
          <a:ln w="698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6" name="CuadroTexto 35">
            <a:extLst>
              <a:ext uri="{FF2B5EF4-FFF2-40B4-BE49-F238E27FC236}">
                <a16:creationId xmlns:a16="http://schemas.microsoft.com/office/drawing/2014/main" id="{803AB298-FA35-FBD4-625B-83F34F99B860}"/>
              </a:ext>
            </a:extLst>
          </p:cNvPr>
          <p:cNvSpPr txBox="1"/>
          <p:nvPr/>
        </p:nvSpPr>
        <p:spPr>
          <a:xfrm>
            <a:off x="10612044" y="-25975"/>
            <a:ext cx="550151" cy="523220"/>
          </a:xfrm>
          <a:prstGeom prst="rect">
            <a:avLst/>
          </a:prstGeom>
          <a:solidFill>
            <a:schemeClr val="bg1"/>
          </a:solidFill>
        </p:spPr>
        <p:txBody>
          <a:bodyPr wrap="none" rtlCol="0">
            <a:spAutoFit/>
          </a:bodyPr>
          <a:lstStyle/>
          <a:p>
            <a:r>
              <a:rPr lang="es-ES_tradnl" sz="2800" dirty="0"/>
              <a:t>20</a:t>
            </a:r>
          </a:p>
        </p:txBody>
      </p:sp>
    </p:spTree>
    <p:extLst>
      <p:ext uri="{BB962C8B-B14F-4D97-AF65-F5344CB8AC3E}">
        <p14:creationId xmlns:p14="http://schemas.microsoft.com/office/powerpoint/2010/main" val="39117444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6522" y="1219200"/>
            <a:ext cx="6754846" cy="4426226"/>
          </a:xfrm>
          <a:prstGeom prst="rect">
            <a:avLst/>
          </a:prstGeom>
        </p:spPr>
      </p:pic>
      <p:sp>
        <p:nvSpPr>
          <p:cNvPr id="5" name="CuadroTexto 4"/>
          <p:cNvSpPr txBox="1"/>
          <p:nvPr/>
        </p:nvSpPr>
        <p:spPr>
          <a:xfrm>
            <a:off x="7036904" y="2326626"/>
            <a:ext cx="4306957" cy="20313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s-MX" dirty="0"/>
              <a:t>METTTC</a:t>
            </a:r>
          </a:p>
          <a:p>
            <a:r>
              <a:rPr lang="es-MX" dirty="0"/>
              <a:t>VC IDENTIFICADA</a:t>
            </a:r>
          </a:p>
          <a:p>
            <a:r>
              <a:rPr lang="es-MX" dirty="0"/>
              <a:t>PLAN DE EXPLOTACIÓN</a:t>
            </a:r>
          </a:p>
          <a:p>
            <a:r>
              <a:rPr lang="es-MX" dirty="0"/>
              <a:t>T/O</a:t>
            </a:r>
          </a:p>
          <a:p>
            <a:r>
              <a:rPr lang="es-MX" dirty="0"/>
              <a:t>SOM</a:t>
            </a:r>
          </a:p>
          <a:p>
            <a:r>
              <a:rPr lang="es-MX" dirty="0"/>
              <a:t>TAREAS </a:t>
            </a:r>
          </a:p>
          <a:p>
            <a:endParaRPr lang="en-US" dirty="0"/>
          </a:p>
        </p:txBody>
      </p:sp>
    </p:spTree>
    <p:extLst>
      <p:ext uri="{BB962C8B-B14F-4D97-AF65-F5344CB8AC3E}">
        <p14:creationId xmlns:p14="http://schemas.microsoft.com/office/powerpoint/2010/main" val="66318608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73951" y="4027523"/>
            <a:ext cx="700295" cy="420177"/>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6254" y="4826885"/>
            <a:ext cx="1055687" cy="633412"/>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15535" y="590252"/>
            <a:ext cx="1217129" cy="730277"/>
          </a:xfrm>
          <a:prstGeom prst="rect">
            <a:avLst/>
          </a:prstGeom>
        </p:spPr>
      </p:pic>
      <p:cxnSp>
        <p:nvCxnSpPr>
          <p:cNvPr id="11" name="Conector recto 10"/>
          <p:cNvCxnSpPr/>
          <p:nvPr/>
        </p:nvCxnSpPr>
        <p:spPr>
          <a:xfrm>
            <a:off x="16879417" y="3937093"/>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8307" y="340992"/>
            <a:ext cx="1524000" cy="914401"/>
          </a:xfrm>
          <a:prstGeom prst="rect">
            <a:avLst/>
          </a:prstGeom>
        </p:spPr>
      </p:pic>
      <p:sp>
        <p:nvSpPr>
          <p:cNvPr id="16" name="Elipse 15">
            <a:extLst>
              <a:ext uri="{FF2B5EF4-FFF2-40B4-BE49-F238E27FC236}">
                <a16:creationId xmlns:a16="http://schemas.microsoft.com/office/drawing/2014/main" id="{469BA727-54A4-6BA1-9C30-882749347442}"/>
              </a:ext>
            </a:extLst>
          </p:cNvPr>
          <p:cNvSpPr/>
          <p:nvPr/>
        </p:nvSpPr>
        <p:spPr>
          <a:xfrm>
            <a:off x="13658896" y="186354"/>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7" name="Elipse 16">
            <a:extLst>
              <a:ext uri="{FF2B5EF4-FFF2-40B4-BE49-F238E27FC236}">
                <a16:creationId xmlns:a16="http://schemas.microsoft.com/office/drawing/2014/main" id="{149F0230-15F5-D8A5-F825-7A5ACE324814}"/>
              </a:ext>
            </a:extLst>
          </p:cNvPr>
          <p:cNvSpPr/>
          <p:nvPr/>
        </p:nvSpPr>
        <p:spPr>
          <a:xfrm>
            <a:off x="13274246" y="-1852072"/>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13" name="Imagen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80332" y="-1899960"/>
            <a:ext cx="1157128" cy="694277"/>
          </a:xfrm>
          <a:prstGeom prst="rect">
            <a:avLst/>
          </a:prstGeom>
        </p:spPr>
      </p:pic>
      <p:pic>
        <p:nvPicPr>
          <p:cNvPr id="19" name="Imagen 18">
            <a:extLst>
              <a:ext uri="{FF2B5EF4-FFF2-40B4-BE49-F238E27FC236}">
                <a16:creationId xmlns:a16="http://schemas.microsoft.com/office/drawing/2014/main" id="{4A60E6A2-CDC7-A6E2-4FAB-6E21CAA7FD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46092" y="161190"/>
            <a:ext cx="1157128" cy="694277"/>
          </a:xfrm>
          <a:prstGeom prst="rect">
            <a:avLst/>
          </a:prstGeom>
        </p:spPr>
      </p:pic>
      <p:pic>
        <p:nvPicPr>
          <p:cNvPr id="20" name="Imagen 19">
            <a:extLst>
              <a:ext uri="{FF2B5EF4-FFF2-40B4-BE49-F238E27FC236}">
                <a16:creationId xmlns:a16="http://schemas.microsoft.com/office/drawing/2014/main" id="{44E70482-9C43-553C-F9D8-1549DF1A6A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85508" y="-734272"/>
            <a:ext cx="1377476" cy="826486"/>
          </a:xfrm>
          <a:prstGeom prst="rect">
            <a:avLst/>
          </a:prstGeom>
        </p:spPr>
      </p:pic>
      <p:pic>
        <p:nvPicPr>
          <p:cNvPr id="22" name="Imagen 21">
            <a:extLst>
              <a:ext uri="{FF2B5EF4-FFF2-40B4-BE49-F238E27FC236}">
                <a16:creationId xmlns:a16="http://schemas.microsoft.com/office/drawing/2014/main" id="{2FE845ED-55A1-D636-3E21-E145A2EBB4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847826" y="-505521"/>
            <a:ext cx="1377475" cy="826485"/>
          </a:xfrm>
          <a:prstGeom prst="rect">
            <a:avLst/>
          </a:prstGeom>
        </p:spPr>
      </p:pic>
      <p:pic>
        <p:nvPicPr>
          <p:cNvPr id="24" name="Imagen 23">
            <a:extLst>
              <a:ext uri="{FF2B5EF4-FFF2-40B4-BE49-F238E27FC236}">
                <a16:creationId xmlns:a16="http://schemas.microsoft.com/office/drawing/2014/main" id="{3D795F79-C0D8-C379-15AA-0993299B15F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995187" y="272937"/>
            <a:ext cx="1246435" cy="747861"/>
          </a:xfrm>
          <a:prstGeom prst="rect">
            <a:avLst/>
          </a:prstGeom>
        </p:spPr>
      </p:pic>
      <p:pic>
        <p:nvPicPr>
          <p:cNvPr id="28" name="Imagen 27">
            <a:extLst>
              <a:ext uri="{FF2B5EF4-FFF2-40B4-BE49-F238E27FC236}">
                <a16:creationId xmlns:a16="http://schemas.microsoft.com/office/drawing/2014/main" id="{06C73C00-F1B1-73A9-843E-83442170997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402212" y="2731513"/>
            <a:ext cx="1391204" cy="834722"/>
          </a:xfrm>
          <a:prstGeom prst="rect">
            <a:avLst/>
          </a:prstGeom>
        </p:spPr>
      </p:pic>
      <p:sp>
        <p:nvSpPr>
          <p:cNvPr id="29" name="CuadroTexto 28">
            <a:extLst>
              <a:ext uri="{FF2B5EF4-FFF2-40B4-BE49-F238E27FC236}">
                <a16:creationId xmlns:a16="http://schemas.microsoft.com/office/drawing/2014/main" id="{AE2CF2B8-D151-DA35-8B08-1B439972A3D5}"/>
              </a:ext>
            </a:extLst>
          </p:cNvPr>
          <p:cNvSpPr txBox="1"/>
          <p:nvPr/>
        </p:nvSpPr>
        <p:spPr>
          <a:xfrm>
            <a:off x="19736656" y="-213756"/>
            <a:ext cx="303288" cy="400110"/>
          </a:xfrm>
          <a:prstGeom prst="rect">
            <a:avLst/>
          </a:prstGeom>
          <a:noFill/>
        </p:spPr>
        <p:txBody>
          <a:bodyPr wrap="none" rtlCol="0">
            <a:spAutoFit/>
          </a:bodyPr>
          <a:lstStyle/>
          <a:p>
            <a:r>
              <a:rPr lang="es-ES_tradnl" sz="2000" b="1" dirty="0">
                <a:solidFill>
                  <a:schemeClr val="bg1"/>
                </a:solidFill>
              </a:rPr>
              <a:t>?</a:t>
            </a:r>
          </a:p>
        </p:txBody>
      </p:sp>
      <p:pic>
        <p:nvPicPr>
          <p:cNvPr id="31" name="Imagen 30">
            <a:extLst>
              <a:ext uri="{FF2B5EF4-FFF2-40B4-BE49-F238E27FC236}">
                <a16:creationId xmlns:a16="http://schemas.microsoft.com/office/drawing/2014/main" id="{A78D5926-6773-57AD-CEE0-2EA7B4D6C77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986109" y="-641803"/>
            <a:ext cx="867132" cy="520279"/>
          </a:xfrm>
          <a:prstGeom prst="rect">
            <a:avLst/>
          </a:prstGeom>
        </p:spPr>
      </p:pic>
      <p:pic>
        <p:nvPicPr>
          <p:cNvPr id="2" name="Imagen 1">
            <a:extLst>
              <a:ext uri="{FF2B5EF4-FFF2-40B4-BE49-F238E27FC236}">
                <a16:creationId xmlns:a16="http://schemas.microsoft.com/office/drawing/2014/main" id="{347EAE7A-481B-2BD4-F0D8-B6641C2FE3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08189" y="7075723"/>
            <a:ext cx="1157128" cy="694277"/>
          </a:xfrm>
          <a:prstGeom prst="rect">
            <a:avLst/>
          </a:prstGeom>
        </p:spPr>
      </p:pic>
      <p:pic>
        <p:nvPicPr>
          <p:cNvPr id="12" name="Imagen 11">
            <a:extLst>
              <a:ext uri="{FF2B5EF4-FFF2-40B4-BE49-F238E27FC236}">
                <a16:creationId xmlns:a16="http://schemas.microsoft.com/office/drawing/2014/main" id="{63C7A942-234D-87D7-8973-FAAE7F586C5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0"/>
            <a:ext cx="12210897" cy="6858000"/>
          </a:xfrm>
          <a:prstGeom prst="rect">
            <a:avLst/>
          </a:prstGeom>
        </p:spPr>
      </p:pic>
      <p:sp>
        <p:nvSpPr>
          <p:cNvPr id="15" name="Elipse 14">
            <a:extLst>
              <a:ext uri="{FF2B5EF4-FFF2-40B4-BE49-F238E27FC236}">
                <a16:creationId xmlns:a16="http://schemas.microsoft.com/office/drawing/2014/main" id="{2327BA48-B91E-EE60-0359-8C4CBE022557}"/>
              </a:ext>
            </a:extLst>
          </p:cNvPr>
          <p:cNvSpPr/>
          <p:nvPr/>
        </p:nvSpPr>
        <p:spPr>
          <a:xfrm>
            <a:off x="2795588" y="4519725"/>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8" name="Elipse 17">
            <a:extLst>
              <a:ext uri="{FF2B5EF4-FFF2-40B4-BE49-F238E27FC236}">
                <a16:creationId xmlns:a16="http://schemas.microsoft.com/office/drawing/2014/main" id="{A5F24EBD-4D66-019C-76FF-2B169395FB70}"/>
              </a:ext>
            </a:extLst>
          </p:cNvPr>
          <p:cNvSpPr/>
          <p:nvPr/>
        </p:nvSpPr>
        <p:spPr>
          <a:xfrm>
            <a:off x="1262062" y="3549699"/>
            <a:ext cx="1143000" cy="955648"/>
          </a:xfrm>
          <a:prstGeom prst="ellipse">
            <a:avLst/>
          </a:prstGeom>
          <a:noFill/>
          <a:ln w="412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1" name="Elipse 20">
            <a:extLst>
              <a:ext uri="{FF2B5EF4-FFF2-40B4-BE49-F238E27FC236}">
                <a16:creationId xmlns:a16="http://schemas.microsoft.com/office/drawing/2014/main" id="{DFA06494-8985-1D1E-DA01-3A3AE99E9C54}"/>
              </a:ext>
            </a:extLst>
          </p:cNvPr>
          <p:cNvSpPr/>
          <p:nvPr/>
        </p:nvSpPr>
        <p:spPr>
          <a:xfrm>
            <a:off x="2000249" y="1202360"/>
            <a:ext cx="1143000" cy="955648"/>
          </a:xfrm>
          <a:prstGeom prst="ellipse">
            <a:avLst/>
          </a:prstGeom>
          <a:noFill/>
          <a:ln w="412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3" name="Elipse 22">
            <a:extLst>
              <a:ext uri="{FF2B5EF4-FFF2-40B4-BE49-F238E27FC236}">
                <a16:creationId xmlns:a16="http://schemas.microsoft.com/office/drawing/2014/main" id="{6FB0FF3F-93B5-6F34-64B2-035097DA7424}"/>
              </a:ext>
            </a:extLst>
          </p:cNvPr>
          <p:cNvSpPr/>
          <p:nvPr/>
        </p:nvSpPr>
        <p:spPr>
          <a:xfrm>
            <a:off x="4381500" y="637418"/>
            <a:ext cx="1143000" cy="955648"/>
          </a:xfrm>
          <a:prstGeom prst="ellipse">
            <a:avLst/>
          </a:prstGeom>
          <a:noFill/>
          <a:ln w="412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5" name="Elipse 24">
            <a:extLst>
              <a:ext uri="{FF2B5EF4-FFF2-40B4-BE49-F238E27FC236}">
                <a16:creationId xmlns:a16="http://schemas.microsoft.com/office/drawing/2014/main" id="{1E75148F-1B9D-E442-1BE7-970A0ED24665}"/>
              </a:ext>
            </a:extLst>
          </p:cNvPr>
          <p:cNvSpPr/>
          <p:nvPr/>
        </p:nvSpPr>
        <p:spPr>
          <a:xfrm>
            <a:off x="4691063" y="4982473"/>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6" name="Elipse 25">
            <a:extLst>
              <a:ext uri="{FF2B5EF4-FFF2-40B4-BE49-F238E27FC236}">
                <a16:creationId xmlns:a16="http://schemas.microsoft.com/office/drawing/2014/main" id="{38050E02-F58F-508A-F91D-5636BE6E21A9}"/>
              </a:ext>
            </a:extLst>
          </p:cNvPr>
          <p:cNvSpPr/>
          <p:nvPr/>
        </p:nvSpPr>
        <p:spPr>
          <a:xfrm>
            <a:off x="7307980" y="5657963"/>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7" name="CuadroTexto 26">
            <a:extLst>
              <a:ext uri="{FF2B5EF4-FFF2-40B4-BE49-F238E27FC236}">
                <a16:creationId xmlns:a16="http://schemas.microsoft.com/office/drawing/2014/main" id="{7FB84EFD-0EBC-0421-E641-CB2B530BC0E6}"/>
              </a:ext>
            </a:extLst>
          </p:cNvPr>
          <p:cNvSpPr txBox="1"/>
          <p:nvPr/>
        </p:nvSpPr>
        <p:spPr>
          <a:xfrm>
            <a:off x="3143249" y="5227565"/>
            <a:ext cx="301686" cy="369332"/>
          </a:xfrm>
          <a:prstGeom prst="rect">
            <a:avLst/>
          </a:prstGeom>
          <a:solidFill>
            <a:schemeClr val="bg1"/>
          </a:solidFill>
        </p:spPr>
        <p:txBody>
          <a:bodyPr wrap="none" rtlCol="0">
            <a:spAutoFit/>
          </a:bodyPr>
          <a:lstStyle/>
          <a:p>
            <a:r>
              <a:rPr lang="es-ES_tradnl" dirty="0"/>
              <a:t>1</a:t>
            </a:r>
          </a:p>
        </p:txBody>
      </p:sp>
      <p:sp>
        <p:nvSpPr>
          <p:cNvPr id="30" name="CuadroTexto 29">
            <a:extLst>
              <a:ext uri="{FF2B5EF4-FFF2-40B4-BE49-F238E27FC236}">
                <a16:creationId xmlns:a16="http://schemas.microsoft.com/office/drawing/2014/main" id="{929A1166-DA81-2124-23C5-DE3AFBAF1B6F}"/>
              </a:ext>
            </a:extLst>
          </p:cNvPr>
          <p:cNvSpPr txBox="1"/>
          <p:nvPr/>
        </p:nvSpPr>
        <p:spPr>
          <a:xfrm>
            <a:off x="5111720" y="5690313"/>
            <a:ext cx="301686" cy="369332"/>
          </a:xfrm>
          <a:prstGeom prst="rect">
            <a:avLst/>
          </a:prstGeom>
          <a:solidFill>
            <a:schemeClr val="bg1"/>
          </a:solidFill>
        </p:spPr>
        <p:txBody>
          <a:bodyPr wrap="none" rtlCol="0">
            <a:spAutoFit/>
          </a:bodyPr>
          <a:lstStyle/>
          <a:p>
            <a:r>
              <a:rPr lang="es-ES_tradnl" dirty="0"/>
              <a:t>2</a:t>
            </a:r>
          </a:p>
        </p:txBody>
      </p:sp>
      <p:sp>
        <p:nvSpPr>
          <p:cNvPr id="32" name="CuadroTexto 31">
            <a:extLst>
              <a:ext uri="{FF2B5EF4-FFF2-40B4-BE49-F238E27FC236}">
                <a16:creationId xmlns:a16="http://schemas.microsoft.com/office/drawing/2014/main" id="{47334023-EDD1-F484-C015-98A319AF129A}"/>
              </a:ext>
            </a:extLst>
          </p:cNvPr>
          <p:cNvSpPr txBox="1"/>
          <p:nvPr/>
        </p:nvSpPr>
        <p:spPr>
          <a:xfrm>
            <a:off x="7728637" y="6392233"/>
            <a:ext cx="301686" cy="369332"/>
          </a:xfrm>
          <a:prstGeom prst="rect">
            <a:avLst/>
          </a:prstGeom>
          <a:solidFill>
            <a:schemeClr val="bg1"/>
          </a:solidFill>
        </p:spPr>
        <p:txBody>
          <a:bodyPr wrap="none" rtlCol="0">
            <a:spAutoFit/>
          </a:bodyPr>
          <a:lstStyle/>
          <a:p>
            <a:r>
              <a:rPr lang="es-ES_tradnl" dirty="0"/>
              <a:t>3</a:t>
            </a:r>
          </a:p>
        </p:txBody>
      </p:sp>
      <p:sp>
        <p:nvSpPr>
          <p:cNvPr id="33" name="Rectángulo 32">
            <a:extLst>
              <a:ext uri="{FF2B5EF4-FFF2-40B4-BE49-F238E27FC236}">
                <a16:creationId xmlns:a16="http://schemas.microsoft.com/office/drawing/2014/main" id="{48110450-910A-D80F-F19D-06D9FFC6DE98}"/>
              </a:ext>
            </a:extLst>
          </p:cNvPr>
          <p:cNvSpPr/>
          <p:nvPr/>
        </p:nvSpPr>
        <p:spPr>
          <a:xfrm>
            <a:off x="6147620" y="584511"/>
            <a:ext cx="4755651" cy="3229331"/>
          </a:xfrm>
          <a:prstGeom prst="rect">
            <a:avLst/>
          </a:prstGeom>
          <a:noFill/>
          <a:ln w="79375">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35" name="Conector recto 34">
            <a:extLst>
              <a:ext uri="{FF2B5EF4-FFF2-40B4-BE49-F238E27FC236}">
                <a16:creationId xmlns:a16="http://schemas.microsoft.com/office/drawing/2014/main" id="{74F55206-C61B-0991-617D-BBCC62351CA0}"/>
              </a:ext>
            </a:extLst>
          </p:cNvPr>
          <p:cNvCxnSpPr/>
          <p:nvPr/>
        </p:nvCxnSpPr>
        <p:spPr>
          <a:xfrm flipH="1">
            <a:off x="1520707" y="186354"/>
            <a:ext cx="9409231" cy="0"/>
          </a:xfrm>
          <a:prstGeom prst="line">
            <a:avLst/>
          </a:prstGeom>
          <a:ln w="698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6" name="CuadroTexto 35">
            <a:extLst>
              <a:ext uri="{FF2B5EF4-FFF2-40B4-BE49-F238E27FC236}">
                <a16:creationId xmlns:a16="http://schemas.microsoft.com/office/drawing/2014/main" id="{803AB298-FA35-FBD4-625B-83F34F99B860}"/>
              </a:ext>
            </a:extLst>
          </p:cNvPr>
          <p:cNvSpPr txBox="1"/>
          <p:nvPr/>
        </p:nvSpPr>
        <p:spPr>
          <a:xfrm>
            <a:off x="10612044" y="-25975"/>
            <a:ext cx="550151" cy="523220"/>
          </a:xfrm>
          <a:prstGeom prst="rect">
            <a:avLst/>
          </a:prstGeom>
          <a:solidFill>
            <a:schemeClr val="bg1"/>
          </a:solidFill>
        </p:spPr>
        <p:txBody>
          <a:bodyPr wrap="none" rtlCol="0">
            <a:spAutoFit/>
          </a:bodyPr>
          <a:lstStyle/>
          <a:p>
            <a:r>
              <a:rPr lang="es-ES_tradnl" sz="2800" dirty="0"/>
              <a:t>20</a:t>
            </a:r>
          </a:p>
        </p:txBody>
      </p:sp>
      <p:pic>
        <p:nvPicPr>
          <p:cNvPr id="37" name="Imagen 36">
            <a:extLst>
              <a:ext uri="{FF2B5EF4-FFF2-40B4-BE49-F238E27FC236}">
                <a16:creationId xmlns:a16="http://schemas.microsoft.com/office/drawing/2014/main" id="{70C68983-F168-7469-917D-67CCDF049E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62242" y="798192"/>
            <a:ext cx="1377475" cy="826485"/>
          </a:xfrm>
          <a:prstGeom prst="rect">
            <a:avLst/>
          </a:prstGeom>
        </p:spPr>
      </p:pic>
      <p:pic>
        <p:nvPicPr>
          <p:cNvPr id="38" name="Imagen 37">
            <a:extLst>
              <a:ext uri="{FF2B5EF4-FFF2-40B4-BE49-F238E27FC236}">
                <a16:creationId xmlns:a16="http://schemas.microsoft.com/office/drawing/2014/main" id="{DE54F3B2-8CD3-2223-BF26-8C0B6227190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27465" y="1115242"/>
            <a:ext cx="1246435" cy="747861"/>
          </a:xfrm>
          <a:prstGeom prst="rect">
            <a:avLst/>
          </a:prstGeom>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1746" y="3813842"/>
            <a:ext cx="1688406" cy="1013043"/>
          </a:xfrm>
          <a:prstGeom prst="rect">
            <a:avLst/>
          </a:prstGeom>
        </p:spPr>
      </p:pic>
      <p:pic>
        <p:nvPicPr>
          <p:cNvPr id="3" name="Imagen 2">
            <a:extLst>
              <a:ext uri="{FF2B5EF4-FFF2-40B4-BE49-F238E27FC236}">
                <a16:creationId xmlns:a16="http://schemas.microsoft.com/office/drawing/2014/main" id="{7303251B-F06A-BBEE-2A7B-5D83C52A6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3306" y="1547141"/>
            <a:ext cx="1688406" cy="1013043"/>
          </a:xfrm>
          <a:prstGeom prst="rect">
            <a:avLst/>
          </a:prstGeom>
        </p:spPr>
      </p:pic>
      <p:sp>
        <p:nvSpPr>
          <p:cNvPr id="4" name="CuadroTexto 3">
            <a:extLst>
              <a:ext uri="{FF2B5EF4-FFF2-40B4-BE49-F238E27FC236}">
                <a16:creationId xmlns:a16="http://schemas.microsoft.com/office/drawing/2014/main" id="{AD848888-CF47-42AA-E815-7CB116E7FDF3}"/>
              </a:ext>
            </a:extLst>
          </p:cNvPr>
          <p:cNvSpPr txBox="1"/>
          <p:nvPr/>
        </p:nvSpPr>
        <p:spPr>
          <a:xfrm>
            <a:off x="5193613" y="2701830"/>
            <a:ext cx="1981953" cy="1200329"/>
          </a:xfrm>
          <a:prstGeom prst="rect">
            <a:avLst/>
          </a:prstGeom>
          <a:solidFill>
            <a:schemeClr val="bg1"/>
          </a:solidFill>
        </p:spPr>
        <p:txBody>
          <a:bodyPr wrap="none" rtlCol="0">
            <a:spAutoFit/>
          </a:bodyPr>
          <a:lstStyle/>
          <a:p>
            <a:pPr algn="ctr"/>
            <a:r>
              <a:rPr lang="es-ES_tradnl" sz="3600" dirty="0"/>
              <a:t>ORDENES</a:t>
            </a:r>
          </a:p>
          <a:p>
            <a:pPr algn="ctr"/>
            <a:r>
              <a:rPr lang="es-ES_tradnl" sz="3600" dirty="0"/>
              <a:t>(S,E,T) </a:t>
            </a:r>
          </a:p>
        </p:txBody>
      </p:sp>
    </p:spTree>
    <p:extLst>
      <p:ext uri="{BB962C8B-B14F-4D97-AF65-F5344CB8AC3E}">
        <p14:creationId xmlns:p14="http://schemas.microsoft.com/office/powerpoint/2010/main" val="209623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73951" y="4027523"/>
            <a:ext cx="700295" cy="420177"/>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6254" y="4826885"/>
            <a:ext cx="1055687" cy="633412"/>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15535" y="590252"/>
            <a:ext cx="1217129" cy="730277"/>
          </a:xfrm>
          <a:prstGeom prst="rect">
            <a:avLst/>
          </a:prstGeom>
        </p:spPr>
      </p:pic>
      <p:cxnSp>
        <p:nvCxnSpPr>
          <p:cNvPr id="11" name="Conector recto 10"/>
          <p:cNvCxnSpPr/>
          <p:nvPr/>
        </p:nvCxnSpPr>
        <p:spPr>
          <a:xfrm>
            <a:off x="16879417" y="3937093"/>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8307" y="340992"/>
            <a:ext cx="1524000" cy="914401"/>
          </a:xfrm>
          <a:prstGeom prst="rect">
            <a:avLst/>
          </a:prstGeom>
        </p:spPr>
      </p:pic>
      <p:sp>
        <p:nvSpPr>
          <p:cNvPr id="16" name="Elipse 15">
            <a:extLst>
              <a:ext uri="{FF2B5EF4-FFF2-40B4-BE49-F238E27FC236}">
                <a16:creationId xmlns:a16="http://schemas.microsoft.com/office/drawing/2014/main" id="{469BA727-54A4-6BA1-9C30-882749347442}"/>
              </a:ext>
            </a:extLst>
          </p:cNvPr>
          <p:cNvSpPr/>
          <p:nvPr/>
        </p:nvSpPr>
        <p:spPr>
          <a:xfrm>
            <a:off x="13658896" y="186354"/>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7" name="Elipse 16">
            <a:extLst>
              <a:ext uri="{FF2B5EF4-FFF2-40B4-BE49-F238E27FC236}">
                <a16:creationId xmlns:a16="http://schemas.microsoft.com/office/drawing/2014/main" id="{149F0230-15F5-D8A5-F825-7A5ACE324814}"/>
              </a:ext>
            </a:extLst>
          </p:cNvPr>
          <p:cNvSpPr/>
          <p:nvPr/>
        </p:nvSpPr>
        <p:spPr>
          <a:xfrm>
            <a:off x="13274246" y="-1852072"/>
            <a:ext cx="731520" cy="739747"/>
          </a:xfrm>
          <a:prstGeom prst="ellipse">
            <a:avLst/>
          </a:prstGeom>
          <a:noFill/>
          <a:ln w="539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13" name="Imagen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80332" y="-1899960"/>
            <a:ext cx="1157128" cy="694277"/>
          </a:xfrm>
          <a:prstGeom prst="rect">
            <a:avLst/>
          </a:prstGeom>
        </p:spPr>
      </p:pic>
      <p:pic>
        <p:nvPicPr>
          <p:cNvPr id="19" name="Imagen 18">
            <a:extLst>
              <a:ext uri="{FF2B5EF4-FFF2-40B4-BE49-F238E27FC236}">
                <a16:creationId xmlns:a16="http://schemas.microsoft.com/office/drawing/2014/main" id="{4A60E6A2-CDC7-A6E2-4FAB-6E21CAA7FD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46092" y="161190"/>
            <a:ext cx="1157128" cy="694277"/>
          </a:xfrm>
          <a:prstGeom prst="rect">
            <a:avLst/>
          </a:prstGeom>
        </p:spPr>
      </p:pic>
      <p:pic>
        <p:nvPicPr>
          <p:cNvPr id="20" name="Imagen 19">
            <a:extLst>
              <a:ext uri="{FF2B5EF4-FFF2-40B4-BE49-F238E27FC236}">
                <a16:creationId xmlns:a16="http://schemas.microsoft.com/office/drawing/2014/main" id="{44E70482-9C43-553C-F9D8-1549DF1A6A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85508" y="-734272"/>
            <a:ext cx="1377476" cy="826486"/>
          </a:xfrm>
          <a:prstGeom prst="rect">
            <a:avLst/>
          </a:prstGeom>
        </p:spPr>
      </p:pic>
      <p:pic>
        <p:nvPicPr>
          <p:cNvPr id="22" name="Imagen 21">
            <a:extLst>
              <a:ext uri="{FF2B5EF4-FFF2-40B4-BE49-F238E27FC236}">
                <a16:creationId xmlns:a16="http://schemas.microsoft.com/office/drawing/2014/main" id="{2FE845ED-55A1-D636-3E21-E145A2EBB4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847826" y="-505521"/>
            <a:ext cx="1377475" cy="826485"/>
          </a:xfrm>
          <a:prstGeom prst="rect">
            <a:avLst/>
          </a:prstGeom>
        </p:spPr>
      </p:pic>
      <p:pic>
        <p:nvPicPr>
          <p:cNvPr id="24" name="Imagen 23">
            <a:extLst>
              <a:ext uri="{FF2B5EF4-FFF2-40B4-BE49-F238E27FC236}">
                <a16:creationId xmlns:a16="http://schemas.microsoft.com/office/drawing/2014/main" id="{3D795F79-C0D8-C379-15AA-0993299B15F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995187" y="272937"/>
            <a:ext cx="1246435" cy="747861"/>
          </a:xfrm>
          <a:prstGeom prst="rect">
            <a:avLst/>
          </a:prstGeom>
        </p:spPr>
      </p:pic>
      <p:pic>
        <p:nvPicPr>
          <p:cNvPr id="28" name="Imagen 27">
            <a:extLst>
              <a:ext uri="{FF2B5EF4-FFF2-40B4-BE49-F238E27FC236}">
                <a16:creationId xmlns:a16="http://schemas.microsoft.com/office/drawing/2014/main" id="{06C73C00-F1B1-73A9-843E-83442170997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402212" y="2731513"/>
            <a:ext cx="1391204" cy="834722"/>
          </a:xfrm>
          <a:prstGeom prst="rect">
            <a:avLst/>
          </a:prstGeom>
        </p:spPr>
      </p:pic>
      <p:sp>
        <p:nvSpPr>
          <p:cNvPr id="29" name="CuadroTexto 28">
            <a:extLst>
              <a:ext uri="{FF2B5EF4-FFF2-40B4-BE49-F238E27FC236}">
                <a16:creationId xmlns:a16="http://schemas.microsoft.com/office/drawing/2014/main" id="{AE2CF2B8-D151-DA35-8B08-1B439972A3D5}"/>
              </a:ext>
            </a:extLst>
          </p:cNvPr>
          <p:cNvSpPr txBox="1"/>
          <p:nvPr/>
        </p:nvSpPr>
        <p:spPr>
          <a:xfrm>
            <a:off x="19736656" y="-213756"/>
            <a:ext cx="303288" cy="400110"/>
          </a:xfrm>
          <a:prstGeom prst="rect">
            <a:avLst/>
          </a:prstGeom>
          <a:noFill/>
        </p:spPr>
        <p:txBody>
          <a:bodyPr wrap="none" rtlCol="0">
            <a:spAutoFit/>
          </a:bodyPr>
          <a:lstStyle/>
          <a:p>
            <a:r>
              <a:rPr lang="es-ES_tradnl" sz="2000" b="1" dirty="0">
                <a:solidFill>
                  <a:schemeClr val="bg1"/>
                </a:solidFill>
              </a:rPr>
              <a:t>?</a:t>
            </a:r>
          </a:p>
        </p:txBody>
      </p:sp>
      <p:pic>
        <p:nvPicPr>
          <p:cNvPr id="31" name="Imagen 30">
            <a:extLst>
              <a:ext uri="{FF2B5EF4-FFF2-40B4-BE49-F238E27FC236}">
                <a16:creationId xmlns:a16="http://schemas.microsoft.com/office/drawing/2014/main" id="{A78D5926-6773-57AD-CEE0-2EA7B4D6C77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986109" y="-641803"/>
            <a:ext cx="867132" cy="520279"/>
          </a:xfrm>
          <a:prstGeom prst="rect">
            <a:avLst/>
          </a:prstGeom>
        </p:spPr>
      </p:pic>
      <p:pic>
        <p:nvPicPr>
          <p:cNvPr id="12" name="Imagen 11">
            <a:extLst>
              <a:ext uri="{FF2B5EF4-FFF2-40B4-BE49-F238E27FC236}">
                <a16:creationId xmlns:a16="http://schemas.microsoft.com/office/drawing/2014/main" id="{63C7A942-234D-87D7-8973-FAAE7F586C5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0"/>
            <a:ext cx="12210897" cy="6858000"/>
          </a:xfrm>
          <a:prstGeom prst="rect">
            <a:avLst/>
          </a:prstGeom>
        </p:spPr>
      </p:pic>
      <p:sp>
        <p:nvSpPr>
          <p:cNvPr id="15" name="Elipse 14">
            <a:extLst>
              <a:ext uri="{FF2B5EF4-FFF2-40B4-BE49-F238E27FC236}">
                <a16:creationId xmlns:a16="http://schemas.microsoft.com/office/drawing/2014/main" id="{2327BA48-B91E-EE60-0359-8C4CBE022557}"/>
              </a:ext>
            </a:extLst>
          </p:cNvPr>
          <p:cNvSpPr/>
          <p:nvPr/>
        </p:nvSpPr>
        <p:spPr>
          <a:xfrm>
            <a:off x="2795588" y="4519725"/>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8" name="Elipse 17">
            <a:extLst>
              <a:ext uri="{FF2B5EF4-FFF2-40B4-BE49-F238E27FC236}">
                <a16:creationId xmlns:a16="http://schemas.microsoft.com/office/drawing/2014/main" id="{A5F24EBD-4D66-019C-76FF-2B169395FB70}"/>
              </a:ext>
            </a:extLst>
          </p:cNvPr>
          <p:cNvSpPr/>
          <p:nvPr/>
        </p:nvSpPr>
        <p:spPr>
          <a:xfrm>
            <a:off x="1262062" y="3549699"/>
            <a:ext cx="1143000" cy="955648"/>
          </a:xfrm>
          <a:prstGeom prst="ellipse">
            <a:avLst/>
          </a:prstGeom>
          <a:noFill/>
          <a:ln w="412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1" name="Elipse 20">
            <a:extLst>
              <a:ext uri="{FF2B5EF4-FFF2-40B4-BE49-F238E27FC236}">
                <a16:creationId xmlns:a16="http://schemas.microsoft.com/office/drawing/2014/main" id="{DFA06494-8985-1D1E-DA01-3A3AE99E9C54}"/>
              </a:ext>
            </a:extLst>
          </p:cNvPr>
          <p:cNvSpPr/>
          <p:nvPr/>
        </p:nvSpPr>
        <p:spPr>
          <a:xfrm>
            <a:off x="2000249" y="1202360"/>
            <a:ext cx="1143000" cy="955648"/>
          </a:xfrm>
          <a:prstGeom prst="ellipse">
            <a:avLst/>
          </a:prstGeom>
          <a:noFill/>
          <a:ln w="412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3" name="Elipse 22">
            <a:extLst>
              <a:ext uri="{FF2B5EF4-FFF2-40B4-BE49-F238E27FC236}">
                <a16:creationId xmlns:a16="http://schemas.microsoft.com/office/drawing/2014/main" id="{6FB0FF3F-93B5-6F34-64B2-035097DA7424}"/>
              </a:ext>
            </a:extLst>
          </p:cNvPr>
          <p:cNvSpPr/>
          <p:nvPr/>
        </p:nvSpPr>
        <p:spPr>
          <a:xfrm>
            <a:off x="4381500" y="637418"/>
            <a:ext cx="1143000" cy="955648"/>
          </a:xfrm>
          <a:prstGeom prst="ellipse">
            <a:avLst/>
          </a:prstGeom>
          <a:noFill/>
          <a:ln w="412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5" name="Elipse 24">
            <a:extLst>
              <a:ext uri="{FF2B5EF4-FFF2-40B4-BE49-F238E27FC236}">
                <a16:creationId xmlns:a16="http://schemas.microsoft.com/office/drawing/2014/main" id="{1E75148F-1B9D-E442-1BE7-970A0ED24665}"/>
              </a:ext>
            </a:extLst>
          </p:cNvPr>
          <p:cNvSpPr/>
          <p:nvPr/>
        </p:nvSpPr>
        <p:spPr>
          <a:xfrm>
            <a:off x="4691063" y="4982473"/>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6" name="Elipse 25">
            <a:extLst>
              <a:ext uri="{FF2B5EF4-FFF2-40B4-BE49-F238E27FC236}">
                <a16:creationId xmlns:a16="http://schemas.microsoft.com/office/drawing/2014/main" id="{38050E02-F58F-508A-F91D-5636BE6E21A9}"/>
              </a:ext>
            </a:extLst>
          </p:cNvPr>
          <p:cNvSpPr/>
          <p:nvPr/>
        </p:nvSpPr>
        <p:spPr>
          <a:xfrm>
            <a:off x="7307980" y="5657963"/>
            <a:ext cx="1143000" cy="955648"/>
          </a:xfrm>
          <a:prstGeom prst="ellipse">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7" name="CuadroTexto 26">
            <a:extLst>
              <a:ext uri="{FF2B5EF4-FFF2-40B4-BE49-F238E27FC236}">
                <a16:creationId xmlns:a16="http://schemas.microsoft.com/office/drawing/2014/main" id="{7FB84EFD-0EBC-0421-E641-CB2B530BC0E6}"/>
              </a:ext>
            </a:extLst>
          </p:cNvPr>
          <p:cNvSpPr txBox="1"/>
          <p:nvPr/>
        </p:nvSpPr>
        <p:spPr>
          <a:xfrm>
            <a:off x="3143249" y="5227565"/>
            <a:ext cx="301686" cy="369332"/>
          </a:xfrm>
          <a:prstGeom prst="rect">
            <a:avLst/>
          </a:prstGeom>
          <a:solidFill>
            <a:schemeClr val="bg1"/>
          </a:solidFill>
        </p:spPr>
        <p:txBody>
          <a:bodyPr wrap="none" rtlCol="0">
            <a:spAutoFit/>
          </a:bodyPr>
          <a:lstStyle/>
          <a:p>
            <a:r>
              <a:rPr lang="es-ES_tradnl" dirty="0"/>
              <a:t>1</a:t>
            </a:r>
          </a:p>
        </p:txBody>
      </p:sp>
      <p:sp>
        <p:nvSpPr>
          <p:cNvPr id="30" name="CuadroTexto 29">
            <a:extLst>
              <a:ext uri="{FF2B5EF4-FFF2-40B4-BE49-F238E27FC236}">
                <a16:creationId xmlns:a16="http://schemas.microsoft.com/office/drawing/2014/main" id="{929A1166-DA81-2124-23C5-DE3AFBAF1B6F}"/>
              </a:ext>
            </a:extLst>
          </p:cNvPr>
          <p:cNvSpPr txBox="1"/>
          <p:nvPr/>
        </p:nvSpPr>
        <p:spPr>
          <a:xfrm>
            <a:off x="5111720" y="5690313"/>
            <a:ext cx="301686" cy="369332"/>
          </a:xfrm>
          <a:prstGeom prst="rect">
            <a:avLst/>
          </a:prstGeom>
          <a:solidFill>
            <a:schemeClr val="bg1"/>
          </a:solidFill>
        </p:spPr>
        <p:txBody>
          <a:bodyPr wrap="none" rtlCol="0">
            <a:spAutoFit/>
          </a:bodyPr>
          <a:lstStyle/>
          <a:p>
            <a:r>
              <a:rPr lang="es-ES_tradnl" dirty="0"/>
              <a:t>2</a:t>
            </a:r>
          </a:p>
        </p:txBody>
      </p:sp>
      <p:sp>
        <p:nvSpPr>
          <p:cNvPr id="32" name="CuadroTexto 31">
            <a:extLst>
              <a:ext uri="{FF2B5EF4-FFF2-40B4-BE49-F238E27FC236}">
                <a16:creationId xmlns:a16="http://schemas.microsoft.com/office/drawing/2014/main" id="{47334023-EDD1-F484-C015-98A319AF129A}"/>
              </a:ext>
            </a:extLst>
          </p:cNvPr>
          <p:cNvSpPr txBox="1"/>
          <p:nvPr/>
        </p:nvSpPr>
        <p:spPr>
          <a:xfrm>
            <a:off x="7728637" y="6392233"/>
            <a:ext cx="301686" cy="369332"/>
          </a:xfrm>
          <a:prstGeom prst="rect">
            <a:avLst/>
          </a:prstGeom>
          <a:solidFill>
            <a:schemeClr val="bg1"/>
          </a:solidFill>
        </p:spPr>
        <p:txBody>
          <a:bodyPr wrap="none" rtlCol="0">
            <a:spAutoFit/>
          </a:bodyPr>
          <a:lstStyle/>
          <a:p>
            <a:r>
              <a:rPr lang="es-ES_tradnl" dirty="0"/>
              <a:t>3</a:t>
            </a:r>
          </a:p>
        </p:txBody>
      </p:sp>
      <p:sp>
        <p:nvSpPr>
          <p:cNvPr id="33" name="Rectángulo 32">
            <a:extLst>
              <a:ext uri="{FF2B5EF4-FFF2-40B4-BE49-F238E27FC236}">
                <a16:creationId xmlns:a16="http://schemas.microsoft.com/office/drawing/2014/main" id="{48110450-910A-D80F-F19D-06D9FFC6DE98}"/>
              </a:ext>
            </a:extLst>
          </p:cNvPr>
          <p:cNvSpPr/>
          <p:nvPr/>
        </p:nvSpPr>
        <p:spPr>
          <a:xfrm>
            <a:off x="6147620" y="584511"/>
            <a:ext cx="4755651" cy="3229331"/>
          </a:xfrm>
          <a:prstGeom prst="rect">
            <a:avLst/>
          </a:prstGeom>
          <a:noFill/>
          <a:ln w="79375">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35" name="Conector recto 34">
            <a:extLst>
              <a:ext uri="{FF2B5EF4-FFF2-40B4-BE49-F238E27FC236}">
                <a16:creationId xmlns:a16="http://schemas.microsoft.com/office/drawing/2014/main" id="{74F55206-C61B-0991-617D-BBCC62351CA0}"/>
              </a:ext>
            </a:extLst>
          </p:cNvPr>
          <p:cNvCxnSpPr/>
          <p:nvPr/>
        </p:nvCxnSpPr>
        <p:spPr>
          <a:xfrm flipH="1">
            <a:off x="1520707" y="186354"/>
            <a:ext cx="9409231" cy="0"/>
          </a:xfrm>
          <a:prstGeom prst="line">
            <a:avLst/>
          </a:prstGeom>
          <a:ln w="698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6" name="CuadroTexto 35">
            <a:extLst>
              <a:ext uri="{FF2B5EF4-FFF2-40B4-BE49-F238E27FC236}">
                <a16:creationId xmlns:a16="http://schemas.microsoft.com/office/drawing/2014/main" id="{803AB298-FA35-FBD4-625B-83F34F99B860}"/>
              </a:ext>
            </a:extLst>
          </p:cNvPr>
          <p:cNvSpPr txBox="1"/>
          <p:nvPr/>
        </p:nvSpPr>
        <p:spPr>
          <a:xfrm>
            <a:off x="10612044" y="-25975"/>
            <a:ext cx="550151" cy="523220"/>
          </a:xfrm>
          <a:prstGeom prst="rect">
            <a:avLst/>
          </a:prstGeom>
          <a:solidFill>
            <a:schemeClr val="bg1"/>
          </a:solidFill>
        </p:spPr>
        <p:txBody>
          <a:bodyPr wrap="none" rtlCol="0">
            <a:spAutoFit/>
          </a:bodyPr>
          <a:lstStyle/>
          <a:p>
            <a:r>
              <a:rPr lang="es-ES_tradnl" sz="2800" dirty="0"/>
              <a:t>20</a:t>
            </a:r>
          </a:p>
        </p:txBody>
      </p:sp>
      <p:pic>
        <p:nvPicPr>
          <p:cNvPr id="3" name="Imagen 2">
            <a:extLst>
              <a:ext uri="{FF2B5EF4-FFF2-40B4-BE49-F238E27FC236}">
                <a16:creationId xmlns:a16="http://schemas.microsoft.com/office/drawing/2014/main" id="{7303251B-F06A-BBEE-2A7B-5D83C52A6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8065" y="687434"/>
            <a:ext cx="1688406" cy="1013043"/>
          </a:xfrm>
          <a:prstGeom prst="rect">
            <a:avLst/>
          </a:prstGeom>
        </p:spPr>
      </p:pic>
      <p:pic>
        <p:nvPicPr>
          <p:cNvPr id="10" name="Imagen 9">
            <a:extLst>
              <a:ext uri="{FF2B5EF4-FFF2-40B4-BE49-F238E27FC236}">
                <a16:creationId xmlns:a16="http://schemas.microsoft.com/office/drawing/2014/main" id="{B584E544-4C8C-070F-7833-A2F19FA634D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221506" y="1777062"/>
            <a:ext cx="1174748" cy="704849"/>
          </a:xfrm>
          <a:prstGeom prst="rect">
            <a:avLst/>
          </a:prstGeom>
        </p:spPr>
      </p:pic>
      <p:pic>
        <p:nvPicPr>
          <p:cNvPr id="14" name="Imagen 13">
            <a:extLst>
              <a:ext uri="{FF2B5EF4-FFF2-40B4-BE49-F238E27FC236}">
                <a16:creationId xmlns:a16="http://schemas.microsoft.com/office/drawing/2014/main" id="{3BE04500-9BE2-6816-BAC6-7AE84077297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221506" y="2541426"/>
            <a:ext cx="1174748" cy="704849"/>
          </a:xfrm>
          <a:prstGeom prst="rect">
            <a:avLst/>
          </a:prstGeom>
        </p:spPr>
      </p:pic>
      <p:pic>
        <p:nvPicPr>
          <p:cNvPr id="39" name="Imagen 38">
            <a:extLst>
              <a:ext uri="{FF2B5EF4-FFF2-40B4-BE49-F238E27FC236}">
                <a16:creationId xmlns:a16="http://schemas.microsoft.com/office/drawing/2014/main" id="{8709F2CB-EF00-0CEC-6332-D35FB98F2E0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15134" y="1358096"/>
            <a:ext cx="1073625" cy="644175"/>
          </a:xfrm>
          <a:prstGeom prst="rect">
            <a:avLst/>
          </a:prstGeom>
        </p:spPr>
      </p:pic>
      <p:pic>
        <p:nvPicPr>
          <p:cNvPr id="4" name="Imagen 3">
            <a:extLst>
              <a:ext uri="{FF2B5EF4-FFF2-40B4-BE49-F238E27FC236}">
                <a16:creationId xmlns:a16="http://schemas.microsoft.com/office/drawing/2014/main" id="{0FC4818E-7E7B-B268-883A-F17D8C05D35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585781" y="799837"/>
            <a:ext cx="1096458" cy="657875"/>
          </a:xfrm>
          <a:prstGeom prst="rect">
            <a:avLst/>
          </a:prstGeom>
        </p:spPr>
      </p:pic>
    </p:spTree>
    <p:extLst>
      <p:ext uri="{BB962C8B-B14F-4D97-AF65-F5344CB8AC3E}">
        <p14:creationId xmlns:p14="http://schemas.microsoft.com/office/powerpoint/2010/main" val="105168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6522" y="1219200"/>
            <a:ext cx="6754846" cy="4426226"/>
          </a:xfrm>
          <a:prstGeom prst="rect">
            <a:avLst/>
          </a:prstGeom>
        </p:spPr>
      </p:pic>
      <p:sp>
        <p:nvSpPr>
          <p:cNvPr id="5" name="CuadroTexto 4"/>
          <p:cNvSpPr txBox="1"/>
          <p:nvPr/>
        </p:nvSpPr>
        <p:spPr>
          <a:xfrm>
            <a:off x="7036904" y="2326626"/>
            <a:ext cx="4306957" cy="20313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s-MX" dirty="0"/>
              <a:t>METTTC</a:t>
            </a:r>
          </a:p>
          <a:p>
            <a:r>
              <a:rPr lang="es-MX" dirty="0"/>
              <a:t>VC IDENTIFICADA</a:t>
            </a:r>
          </a:p>
          <a:p>
            <a:r>
              <a:rPr lang="es-MX" dirty="0"/>
              <a:t>PLAN DE EXPLOTACIÓN</a:t>
            </a:r>
          </a:p>
          <a:p>
            <a:r>
              <a:rPr lang="es-MX" dirty="0"/>
              <a:t>T/O</a:t>
            </a:r>
          </a:p>
          <a:p>
            <a:r>
              <a:rPr lang="es-MX" dirty="0"/>
              <a:t>SOM</a:t>
            </a:r>
          </a:p>
          <a:p>
            <a:r>
              <a:rPr lang="es-MX" dirty="0"/>
              <a:t>TAREAS </a:t>
            </a:r>
          </a:p>
          <a:p>
            <a:endParaRPr lang="en-US" dirty="0"/>
          </a:p>
        </p:txBody>
      </p:sp>
    </p:spTree>
    <p:extLst>
      <p:ext uri="{BB962C8B-B14F-4D97-AF65-F5344CB8AC3E}">
        <p14:creationId xmlns:p14="http://schemas.microsoft.com/office/powerpoint/2010/main" val="10470361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3539</TotalTime>
  <Words>8723</Words>
  <Application>Microsoft Macintosh PowerPoint</Application>
  <PresentationFormat>Panorámica</PresentationFormat>
  <Paragraphs>971</Paragraphs>
  <Slides>97</Slides>
  <Notes>2</Notes>
  <HiddenSlides>3</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97</vt:i4>
      </vt:variant>
    </vt:vector>
  </HeadingPairs>
  <TitlesOfParts>
    <vt:vector size="104" baseType="lpstr">
      <vt:lpstr>Aptos</vt:lpstr>
      <vt:lpstr>Aptos Display</vt:lpstr>
      <vt:lpstr>Arial</vt:lpstr>
      <vt:lpstr>Bauhaus 93</vt:lpstr>
      <vt:lpstr>Calibri</vt:lpstr>
      <vt:lpstr>Wingdings</vt:lpstr>
      <vt:lpstr>Tema de Office</vt:lpstr>
      <vt:lpstr>MÉTODO DE PLANIFICACIÓN: BAMCIS </vt:lpstr>
      <vt:lpstr>¿Para qué planificamos?</vt:lpstr>
      <vt:lpstr>¿Qué es el proceso BAMCIS ?</vt:lpstr>
      <vt:lpstr>¿Qué ventaja nos aporta este modelo?</vt:lpstr>
      <vt:lpstr>¿Qué significa BAMCIS?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CONCEPTOS CLAVES: ESFUERZO PRINCIPAL</vt:lpstr>
      <vt:lpstr>CONCEPTOS CLAVES: ESFUERZO PRINCIAL</vt:lpstr>
      <vt:lpstr>CONCEPTOS CLAVES: ESFUERZO PRINCIAL</vt:lpstr>
      <vt:lpstr>CONCEPTOS CLAVES: ESFUERZO PRINCIAL</vt:lpstr>
      <vt:lpstr>CONCEPTOS CLAVES: ESFUERZO PRINCIAL</vt:lpstr>
      <vt:lpstr>CONCEPTOS CLAVES: ESFUERZO PRINCIAL</vt:lpstr>
      <vt:lpstr>T/O (Organización de tarea)</vt:lpstr>
      <vt:lpstr>T/O (Organización de tarea)</vt:lpstr>
      <vt:lpstr>         CONOPS</vt:lpstr>
      <vt:lpstr>Presentación de PowerPoint</vt:lpstr>
      <vt:lpstr>Presentación de PowerPoint</vt:lpstr>
      <vt:lpstr>Presentación de PowerPoint</vt:lpstr>
      <vt:lpstr>Presentación de PowerPoint</vt:lpstr>
      <vt:lpstr>Presentación de PowerPoint</vt:lpstr>
      <vt:lpstr>EJERCICIO </vt:lpstr>
      <vt:lpstr>Presentación de PowerPoint</vt:lpstr>
      <vt:lpstr>Presentación de PowerPoint</vt:lpstr>
      <vt:lpstr>PASO 2: PREPRAR RECONOCIMIENTO </vt:lpstr>
      <vt:lpstr>¿Qué preguntas necesito responder para confirmar mi plan inicial?</vt:lpstr>
      <vt:lpstr>Prioridades:  1. Ubicación del enemigo 2. Orientación del enemigo 3. Actividad </vt:lpstr>
      <vt:lpstr>Físico (mejor)…. Reconocimiento de lideres (mejor aún) Mapa Imágenes  Aviación  Drones  Señales  etc</vt:lpstr>
      <vt:lpstr>Primero: Determinar el área de búsqueda </vt:lpstr>
      <vt:lpstr>Presentación de PowerPoint</vt:lpstr>
      <vt:lpstr>Segundo: Formular el PIR</vt:lpstr>
      <vt:lpstr>Presentación de PowerPoint</vt:lpstr>
      <vt:lpstr>PASO 3:  EJECUTAR RECONOCIMIENTO </vt:lpstr>
      <vt:lpstr>PASO 4 Y 5: COMPLETAR Y EMITIR ORDEN </vt:lpstr>
      <vt:lpstr>IMPARTIR LA ORDEN:   COMO PUEDEN VER, LA EMISIÓN DE LA ORDEN NO ES LO MISMO QUE PLANIFICAR, ES UNA FORMA DE COMUNICAR EL PLAN DEFINITIVO.</vt:lpstr>
      <vt:lpstr>UN MÉTODO PROPUESTO:   Situación  Misión  Ejecución  Logística  CS </vt:lpstr>
      <vt:lpstr>EJERCICIO </vt:lpstr>
      <vt:lpstr>Presentación de PowerPoint</vt:lpstr>
      <vt:lpstr>Presentación de PowerPoint</vt:lpstr>
      <vt:lpstr>UN MÉTODO PROPUESTO:   Situación  Misión  Ejecución  Logística  CS </vt:lpstr>
      <vt:lpstr>Buenas prácticas para emisión:  Apóyese de algo gráfico, idealmente un terreno reducido. Si no tiene tiempo una pizarra portátil es bueno.  Sea breve y simple. Depure la información. La capacidad de atención se agota.  Ensaye lo que va a decir. Improvisar consume tiempo y baja su credibilidad.  Regla 1/3.  Comunique en forma oral.   Haga preguntas. Verifique que su orden fue comprendida.    </vt:lpstr>
      <vt:lpstr>Paso 6: SUPERVISAR </vt:lpstr>
      <vt:lpstr>SUPERVISAR </vt:lpstr>
      <vt:lpstr>SUPERVISAR </vt:lpstr>
      <vt:lpstr>PUNTOS FUERTES</vt:lpstr>
      <vt:lpstr>MÉTODO DE PLANIFICACIÓN: BAMCIS </vt:lpstr>
      <vt:lpstr>Presentación de PowerPoint</vt:lpstr>
      <vt:lpstr>Presentación de PowerPoint</vt:lpstr>
      <vt:lpstr>Presentación de PowerPoint</vt:lpstr>
      <vt:lpstr>Iniciar planificación: Análisis de la situación (15/10) </vt:lpstr>
      <vt:lpstr>Iniciar planificación (15/10)</vt:lpstr>
      <vt:lpstr>Iniciar planificación </vt:lpstr>
      <vt:lpstr>Recon </vt:lpstr>
      <vt:lpstr>Presentación de PowerPoint</vt:lpstr>
      <vt:lpstr>Presentación de PowerPoint</vt:lpstr>
      <vt:lpstr>Actualización del Plan (15/15) </vt:lpstr>
      <vt:lpstr>Ensayo </vt:lpstr>
      <vt:lpstr>¡Tanque a las 12!</vt:lpstr>
      <vt:lpstr>Actualización </vt:lpstr>
      <vt:lpstr>Presentación de PowerPoint</vt:lpstr>
      <vt:lpstr>TDG</vt:lpstr>
      <vt:lpstr>Presentación de PowerPoint</vt:lpstr>
      <vt:lpstr>TDG 2</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MÉTODO DE PLANIFICACIÓN: BAMCIS </dc:title>
  <dc:creator>federico vonderweth</dc:creator>
  <cp:lastModifiedBy>Friedrich von der Weth</cp:lastModifiedBy>
  <cp:revision>41</cp:revision>
  <dcterms:created xsi:type="dcterms:W3CDTF">2024-02-14T19:23:34Z</dcterms:created>
  <dcterms:modified xsi:type="dcterms:W3CDTF">2026-03-27T13:50:16Z</dcterms:modified>
</cp:coreProperties>
</file>