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Default Extension="mp4" ContentType="video/mp4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60" r:id="rId4"/>
    <p:sldId id="265" r:id="rId5"/>
    <p:sldId id="261" r:id="rId6"/>
    <p:sldId id="262" r:id="rId7"/>
    <p:sldId id="259" r:id="rId8"/>
    <p:sldId id="263" r:id="rId9"/>
    <p:sldId id="264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-138" y="3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2925-5A48-43A1-8AF3-A807585226EA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32D43-A616-428D-8F3F-7153ADDA3AFB}" type="slidenum">
              <a:rPr lang="en-US" smtClean="0"/>
              <a:pPr/>
              <a:t>‹Nº›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70111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2925-5A48-43A1-8AF3-A807585226EA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32D43-A616-428D-8F3F-7153ADDA3AF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78804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2925-5A48-43A1-8AF3-A807585226EA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32D43-A616-428D-8F3F-7153ADDA3AF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38008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2925-5A48-43A1-8AF3-A807585226EA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32D43-A616-428D-8F3F-7153ADDA3AF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50754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2925-5A48-43A1-8AF3-A807585226EA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32D43-A616-428D-8F3F-7153ADDA3AF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95660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2925-5A48-43A1-8AF3-A807585226EA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32D43-A616-428D-8F3F-7153ADDA3AF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39876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2925-5A48-43A1-8AF3-A807585226EA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32D43-A616-428D-8F3F-7153ADDA3AF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70564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2925-5A48-43A1-8AF3-A807585226EA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32D43-A616-428D-8F3F-7153ADDA3AF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41850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2925-5A48-43A1-8AF3-A807585226EA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32D43-A616-428D-8F3F-7153ADDA3AF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50976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2925-5A48-43A1-8AF3-A807585226EA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32D43-A616-428D-8F3F-7153ADDA3AF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50579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2925-5A48-43A1-8AF3-A807585226EA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32D43-A616-428D-8F3F-7153ADDA3AF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297493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2925-5A48-43A1-8AF3-A807585226EA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32D43-A616-428D-8F3F-7153ADDA3AFB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2372008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2925-5A48-43A1-8AF3-A807585226EA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32D43-A616-428D-8F3F-7153ADDA3AF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652403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2925-5A48-43A1-8AF3-A807585226EA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32D43-A616-428D-8F3F-7153ADDA3AFB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5926867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2925-5A48-43A1-8AF3-A807585226EA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32D43-A616-428D-8F3F-7153ADDA3AF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995985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2925-5A48-43A1-8AF3-A807585226EA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32D43-A616-428D-8F3F-7153ADDA3AF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340963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32925-5A48-43A1-8AF3-A807585226EA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32D43-A616-428D-8F3F-7153ADDA3AF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83335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FC32925-5A48-43A1-8AF3-A807585226EA}" type="datetimeFigureOut">
              <a:rPr lang="en-US" smtClean="0"/>
              <a:pPr/>
              <a:t>4/2/2020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D932D43-A616-428D-8F3F-7153ADDA3AF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20080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1.mp4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Hoja_de_c_lculo_de_Microsoft_Office_Excel1.xlsx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mailto:enfisicalab@gmail.com" TargetMode="Externa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57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MOVIMIENTO ARMONICO SIMPLE</a:t>
            </a:r>
            <a:endParaRPr lang="en-US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s-CL" dirty="0" smtClean="0"/>
          </a:p>
          <a:p>
            <a:endParaRPr lang="es-CL" dirty="0">
              <a:solidFill>
                <a:schemeClr val="tx1"/>
              </a:solidFill>
            </a:endParaRPr>
          </a:p>
          <a:p>
            <a:pPr algn="l"/>
            <a:r>
              <a:rPr lang="es-CL" dirty="0" smtClean="0">
                <a:solidFill>
                  <a:schemeClr val="tx1"/>
                </a:solidFill>
              </a:rPr>
              <a:t>FÍSICA IV</a:t>
            </a:r>
          </a:p>
          <a:p>
            <a:pPr algn="l"/>
            <a:r>
              <a:rPr lang="es-CL" dirty="0" smtClean="0">
                <a:solidFill>
                  <a:schemeClr val="tx1"/>
                </a:solidFill>
              </a:rPr>
              <a:t>ESCUELA NAVAL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734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4212" y="393634"/>
            <a:ext cx="8534400" cy="1507067"/>
          </a:xfrm>
        </p:spPr>
        <p:txBody>
          <a:bodyPr/>
          <a:lstStyle/>
          <a:p>
            <a:pPr algn="ctr"/>
            <a:r>
              <a:rPr lang="es-CL" dirty="0" smtClean="0"/>
              <a:t>Péndulo simple</a:t>
            </a:r>
            <a:endParaRPr lang="en-U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Objetivo: Determinar la relación entre la longitud “</a:t>
            </a:r>
            <a:r>
              <a:rPr lang="es-CL" dirty="0"/>
              <a:t>L</a:t>
            </a:r>
            <a:r>
              <a:rPr lang="es-CL" dirty="0" smtClean="0"/>
              <a:t>” del péndulo y el periodo de oscilación “T” de él.</a:t>
            </a:r>
          </a:p>
          <a:p>
            <a:endParaRPr lang="es-CL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1334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23362" y="445087"/>
            <a:ext cx="8534401" cy="891345"/>
          </a:xfrm>
        </p:spPr>
        <p:txBody>
          <a:bodyPr/>
          <a:lstStyle/>
          <a:p>
            <a:r>
              <a:rPr lang="es-CL" dirty="0" smtClean="0"/>
              <a:t>El péndulo simple</a:t>
            </a:r>
            <a:endParaRPr lang="en-US" dirty="0"/>
          </a:p>
        </p:txBody>
      </p:sp>
      <p:sp>
        <p:nvSpPr>
          <p:cNvPr id="3" name="Marcador de contenido 2"/>
          <p:cNvSpPr>
            <a:spLocks noGrp="1"/>
          </p:cNvSpPr>
          <p:nvPr>
            <p:ph type="body" idx="1"/>
          </p:nvPr>
        </p:nvSpPr>
        <p:spPr>
          <a:xfrm>
            <a:off x="684212" y="1856935"/>
            <a:ext cx="11507787" cy="4137465"/>
          </a:xfrm>
        </p:spPr>
        <p:txBody>
          <a:bodyPr>
            <a:normAutofit fontScale="92500" lnSpcReduction="10000"/>
          </a:bodyPr>
          <a:lstStyle/>
          <a:p>
            <a:r>
              <a:rPr lang="es-CL" sz="2600" dirty="0" smtClean="0"/>
              <a:t>Consiste en un objeto pequeño suspendido del extremo de una cuerda ligera.</a:t>
            </a:r>
          </a:p>
          <a:p>
            <a:r>
              <a:rPr lang="es-CL" sz="2600" dirty="0" smtClean="0"/>
              <a:t>La cuerda no se estira y su masa puede despreciarse.</a:t>
            </a:r>
          </a:p>
          <a:p>
            <a:r>
              <a:rPr lang="es-CL" sz="2600" dirty="0" smtClean="0"/>
              <a:t>La fricción es despreciable.</a:t>
            </a:r>
          </a:p>
          <a:p>
            <a:pPr marL="0" indent="0">
              <a:buNone/>
            </a:pPr>
            <a:endParaRPr lang="es-CL" sz="2400" dirty="0" smtClean="0"/>
          </a:p>
          <a:p>
            <a:r>
              <a:rPr lang="es-CL" sz="2400" dirty="0" smtClean="0"/>
              <a:t>El </a:t>
            </a:r>
            <a:r>
              <a:rPr lang="es-CL" sz="2600" dirty="0" smtClean="0"/>
              <a:t>movimiento</a:t>
            </a:r>
            <a:r>
              <a:rPr lang="es-CL" sz="2400" dirty="0" smtClean="0"/>
              <a:t> se parece al Movimiento Armónico Simple.</a:t>
            </a:r>
          </a:p>
          <a:p>
            <a:pPr marL="0" indent="0">
              <a:buNone/>
            </a:pPr>
            <a:endParaRPr lang="es-CL" dirty="0"/>
          </a:p>
          <a:p>
            <a:endParaRPr lang="es-CL" dirty="0" smtClean="0"/>
          </a:p>
          <a:p>
            <a:endParaRPr lang="es-CL" dirty="0" smtClean="0"/>
          </a:p>
          <a:p>
            <a:pPr marL="0" indent="0">
              <a:buNone/>
            </a:pPr>
            <a:r>
              <a:rPr lang="es-CL" sz="1800" dirty="0" smtClean="0"/>
              <a:t>(</a:t>
            </a:r>
            <a:r>
              <a:rPr lang="es-CL" sz="1800" dirty="0" err="1" smtClean="0"/>
              <a:t>Giancoli</a:t>
            </a:r>
            <a:r>
              <a:rPr lang="es-CL" sz="1800" dirty="0" smtClean="0"/>
              <a:t>, Física para ciencias e ingenieros volumen I)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xmlns="" val="234720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end">
            <a:hlinkClick r:id="" action="ppaction://media"/>
            <a:extLst>
              <a:ext uri="{FF2B5EF4-FFF2-40B4-BE49-F238E27FC236}">
                <a16:creationId xmlns:a16="http://schemas.microsoft.com/office/drawing/2014/main" xmlns="" id="{C3DF7BE1-0DD7-441A-AFA2-EDC9EEF414E2}"/>
              </a:ext>
            </a:extLst>
          </p:cNvPr>
          <p:cNvPicPr>
            <a:picLocks noGrp="1" noChangeAspect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xmlns="" r:embed="rId3">
                  <p14:trim end="316.3"/>
                </p14:media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595007" y="-175377"/>
            <a:ext cx="10891139" cy="6832851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balanced" dir="t"/>
          </a:scene3d>
          <a:sp3d prstMaterial="softEdge">
            <a:bevelT w="203200" h="101600" prst="cross"/>
            <a:contourClr>
              <a:srgbClr val="FFFFFF"/>
            </a:contourClr>
          </a:sp3d>
        </p:spPr>
      </p:pic>
      <p:cxnSp>
        <p:nvCxnSpPr>
          <p:cNvPr id="5" name="Conector recto 4"/>
          <p:cNvCxnSpPr/>
          <p:nvPr/>
        </p:nvCxnSpPr>
        <p:spPr>
          <a:xfrm>
            <a:off x="6019474" y="0"/>
            <a:ext cx="42203" cy="7399606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uadroTexto 7"/>
          <p:cNvSpPr txBox="1"/>
          <p:nvPr/>
        </p:nvSpPr>
        <p:spPr>
          <a:xfrm>
            <a:off x="5595936" y="3071725"/>
            <a:ext cx="647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</a:rPr>
              <a:t>10°</a:t>
            </a:r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10" name="Conector recto 9"/>
          <p:cNvCxnSpPr/>
          <p:nvPr/>
        </p:nvCxnSpPr>
        <p:spPr>
          <a:xfrm flipH="1">
            <a:off x="4951413" y="911346"/>
            <a:ext cx="1160296" cy="485499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Arco 10"/>
          <p:cNvSpPr/>
          <p:nvPr/>
        </p:nvSpPr>
        <p:spPr>
          <a:xfrm rot="8240385">
            <a:off x="5387138" y="2661730"/>
            <a:ext cx="805675" cy="1022289"/>
          </a:xfrm>
          <a:prstGeom prst="arc">
            <a:avLst>
              <a:gd name="adj1" fmla="val 16993341"/>
              <a:gd name="adj2" fmla="val 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uadroTexto 2"/>
          <p:cNvSpPr txBox="1"/>
          <p:nvPr/>
        </p:nvSpPr>
        <p:spPr>
          <a:xfrm>
            <a:off x="3735977" y="326571"/>
            <a:ext cx="4036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/>
              <a:t>Péndulo Simple</a:t>
            </a:r>
            <a:endParaRPr lang="en-US" sz="3200" b="1" dirty="0"/>
          </a:p>
        </p:txBody>
      </p:sp>
      <p:sp>
        <p:nvSpPr>
          <p:cNvPr id="6" name="Flecha derecha 5"/>
          <p:cNvSpPr/>
          <p:nvPr/>
        </p:nvSpPr>
        <p:spPr>
          <a:xfrm>
            <a:off x="9496697" y="5564777"/>
            <a:ext cx="1750423" cy="62701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</a:rPr>
              <a:t>Siguiente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0162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4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remove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37431" y="449904"/>
            <a:ext cx="8534400" cy="1507067"/>
          </a:xfrm>
        </p:spPr>
        <p:txBody>
          <a:bodyPr/>
          <a:lstStyle/>
          <a:p>
            <a:r>
              <a:rPr lang="es-CL" dirty="0" smtClean="0"/>
              <a:t>Actividad:</a:t>
            </a:r>
            <a:endParaRPr lang="en-U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37431" y="1956971"/>
            <a:ext cx="8534400" cy="3191673"/>
          </a:xfrm>
        </p:spPr>
        <p:txBody>
          <a:bodyPr>
            <a:normAutofit/>
          </a:bodyPr>
          <a:lstStyle/>
          <a:p>
            <a:r>
              <a:rPr lang="es-CL" sz="2400" dirty="0" smtClean="0"/>
              <a:t>Materiales: masa( bolita de </a:t>
            </a:r>
            <a:r>
              <a:rPr lang="es-CL" sz="2400" dirty="0" err="1" smtClean="0"/>
              <a:t>plasticina</a:t>
            </a:r>
            <a:r>
              <a:rPr lang="es-CL" sz="2400" dirty="0" smtClean="0"/>
              <a:t> o una goma), cordel (hilo o lana) y cronómetro (reloj o celular).</a:t>
            </a:r>
          </a:p>
          <a:p>
            <a:endParaRPr lang="es-CL" sz="2400" dirty="0"/>
          </a:p>
          <a:p>
            <a:endParaRPr lang="es-CL" sz="2400" dirty="0" smtClean="0"/>
          </a:p>
          <a:p>
            <a:r>
              <a:rPr lang="es-CL" sz="2400" dirty="0" smtClean="0"/>
              <a:t>Tiempo de la actividad: 90 minutos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4171765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8134" y="123092"/>
            <a:ext cx="8534400" cy="1507067"/>
          </a:xfrm>
        </p:spPr>
        <p:txBody>
          <a:bodyPr/>
          <a:lstStyle/>
          <a:p>
            <a:r>
              <a:rPr lang="es-CL" dirty="0" smtClean="0"/>
              <a:t>Procedimiento</a:t>
            </a:r>
            <a:endParaRPr lang="en-US" dirty="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576775" y="1655750"/>
            <a:ext cx="11615225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es-CL" altLang="en-US" sz="24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Determinación del periodo “T” de oscilación de un péndulo para una longitud “L”.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en-US" altLang="en-US" sz="2400" b="0" i="0" u="none" strike="noStrike" cap="none" normalizeH="0" baseline="0" dirty="0" smtClean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</a:tabLst>
            </a:pPr>
            <a:r>
              <a:rPr kumimoji="0" lang="es-CL" altLang="en-US" sz="24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Haga oscilar el péndulo  con un ángulo no mayor de 10º. </a:t>
            </a:r>
            <a:r>
              <a:rPr kumimoji="0" lang="es-ES" altLang="en-US" sz="24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Preocúpese de que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s-ES" altLang="en-US" sz="24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el péndulo no vibre.</a:t>
            </a:r>
            <a:endParaRPr kumimoji="0" lang="en-US" altLang="en-US" sz="2400" b="0" i="0" u="none" strike="noStrike" cap="none" normalizeH="0" baseline="0" dirty="0" smtClean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</a:tabLst>
            </a:pPr>
            <a:r>
              <a:rPr kumimoji="0" lang="es-CL" altLang="en-US" sz="24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Tome el tiempo “</a:t>
            </a:r>
            <a:r>
              <a:rPr kumimoji="0" lang="es-CL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kumimoji="0" lang="es-CL" altLang="en-US" sz="2400" b="0" i="0" u="none" strike="noStrike" cap="none" normalizeH="0" baseline="-30000" dirty="0" err="1" smtClean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kumimoji="0" lang="es-CL" altLang="en-US" sz="24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” que emplea el péndulo de longitud 10[cm], en realizar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es-CL" altLang="en-US" sz="24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10 oscilaciones, repítalo en 2 ocasiones más.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28600" algn="l"/>
              </a:tabLst>
            </a:pPr>
            <a:endParaRPr kumimoji="0" lang="es-ES" altLang="en-US" sz="2400" b="0" i="0" u="none" strike="noStrike" cap="none" normalizeH="0" baseline="0" dirty="0" smtClean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  <a:ea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tabLst/>
            </a:pPr>
            <a:r>
              <a:rPr kumimoji="0" lang="es-CL" altLang="en-US" sz="2400" b="0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Determine el periodo de una oscilación “T” para la longitud 10[cm].</a:t>
            </a:r>
          </a:p>
          <a:p>
            <a:pPr lvl="0">
              <a:tabLst/>
            </a:pPr>
            <a:endParaRPr kumimoji="0" lang="es-ES" altLang="en-US" sz="2400" b="0" i="0" u="none" strike="noStrike" cap="none" normalizeH="0" baseline="0" dirty="0" smtClean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  <a:ea typeface="Times New Roman" panose="02020603050405020304" pitchFamily="18" charset="0"/>
            </a:endParaRPr>
          </a:p>
          <a:p>
            <a:pPr lvl="0">
              <a:tabLst/>
            </a:pPr>
            <a:endParaRPr lang="es-ES" altLang="en-US" sz="2400" dirty="0">
              <a:solidFill>
                <a:schemeClr val="bg1">
                  <a:lumMod val="75000"/>
                  <a:lumOff val="25000"/>
                </a:schemeClr>
              </a:solidFill>
              <a:ea typeface="Times New Roman" panose="02020603050405020304" pitchFamily="18" charset="0"/>
            </a:endParaRPr>
          </a:p>
          <a:p>
            <a:pPr lvl="0">
              <a:tabLst/>
            </a:pPr>
            <a:endParaRPr kumimoji="0" lang="es-ES" altLang="en-US" sz="2400" b="0" i="0" u="none" strike="noStrike" cap="none" normalizeH="0" baseline="0" dirty="0" smtClean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  <a:ea typeface="Times New Roman" panose="02020603050405020304" pitchFamily="18" charset="0"/>
            </a:endParaRPr>
          </a:p>
          <a:p>
            <a:pPr lvl="0">
              <a:buFontTx/>
              <a:buChar char="•"/>
              <a:tabLst/>
            </a:pPr>
            <a:r>
              <a:rPr lang="es-CL" altLang="en-US" sz="2400" dirty="0" smtClean="0">
                <a:solidFill>
                  <a:schemeClr val="bg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Repita </a:t>
            </a:r>
            <a:r>
              <a:rPr lang="es-CL" altLang="en-US" sz="2400" dirty="0">
                <a:solidFill>
                  <a:schemeClr val="bg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la actividad para diversas longitudes (cada 10 </a:t>
            </a:r>
            <a:r>
              <a:rPr lang="es-CL" altLang="en-US" sz="2400" dirty="0" smtClean="0">
                <a:solidFill>
                  <a:schemeClr val="bg1">
                    <a:lumMod val="75000"/>
                    <a:lumOff val="25000"/>
                  </a:schemeClr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centímetros).</a:t>
            </a:r>
            <a:endParaRPr lang="es-CL" altLang="en-US" sz="3600" dirty="0">
              <a:solidFill>
                <a:schemeClr val="bg1">
                  <a:lumMod val="75000"/>
                  <a:lumOff val="25000"/>
                </a:schemeClr>
              </a:solidFill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</a:tabLst>
            </a:pPr>
            <a:endParaRPr kumimoji="0" lang="es-CL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942535" y="5424545"/>
            <a:ext cx="1847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CL" altLang="en-US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CL" altLang="en-US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5773993"/>
              </p:ext>
            </p:extLst>
          </p:nvPr>
        </p:nvGraphicFramePr>
        <p:xfrm>
          <a:off x="3409310" y="4694942"/>
          <a:ext cx="2166882" cy="952768"/>
        </p:xfrm>
        <a:graphic>
          <a:graphicData uri="http://schemas.openxmlformats.org/presentationml/2006/ole">
            <p:oleObj spid="_x0000_s2069" name="Ecuación" r:id="rId3" imgW="888840" imgH="39348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44370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76000">
              <a:srgbClr val="63A7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442249046"/>
              </p:ext>
            </p:extLst>
          </p:nvPr>
        </p:nvGraphicFramePr>
        <p:xfrm>
          <a:off x="2397541" y="1842623"/>
          <a:ext cx="7112219" cy="4063770"/>
        </p:xfrm>
        <a:graphic>
          <a:graphicData uri="http://schemas.openxmlformats.org/presentationml/2006/ole">
            <p:oleObj spid="_x0000_s1054" name="Hoja de cálculo" r:id="rId3" imgW="3819552" imgH="2104917" progId="Excel.Sheet.12">
              <p:embed/>
            </p:oleObj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1123405" y="230693"/>
            <a:ext cx="8534401" cy="1035399"/>
          </a:xfrm>
        </p:spPr>
        <p:txBody>
          <a:bodyPr/>
          <a:lstStyle/>
          <a:p>
            <a:r>
              <a:rPr lang="es-CL" dirty="0" smtClean="0"/>
              <a:t>Tabla de datos</a:t>
            </a:r>
            <a:endParaRPr lang="en-US" dirty="0"/>
          </a:p>
        </p:txBody>
      </p:sp>
      <p:sp>
        <p:nvSpPr>
          <p:cNvPr id="4" name="Llamada de flecha a la derecha 3"/>
          <p:cNvSpPr/>
          <p:nvPr/>
        </p:nvSpPr>
        <p:spPr>
          <a:xfrm rot="16200000">
            <a:off x="5613458" y="5710931"/>
            <a:ext cx="680384" cy="1111752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s-ES" sz="1000" dirty="0" smtClean="0"/>
              <a:t>10 0scilaciones</a:t>
            </a:r>
            <a:endParaRPr lang="en-US" sz="1000" dirty="0"/>
          </a:p>
        </p:txBody>
      </p:sp>
      <p:sp>
        <p:nvSpPr>
          <p:cNvPr id="5" name="Llamada de flecha a la derecha 4"/>
          <p:cNvSpPr/>
          <p:nvPr/>
        </p:nvSpPr>
        <p:spPr>
          <a:xfrm rot="16200000">
            <a:off x="4264669" y="5710929"/>
            <a:ext cx="680384" cy="1111752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s-ES" sz="1000" dirty="0" smtClean="0"/>
              <a:t>10 0scilaciones</a:t>
            </a:r>
            <a:endParaRPr lang="en-US" sz="1000" dirty="0"/>
          </a:p>
        </p:txBody>
      </p:sp>
      <p:sp>
        <p:nvSpPr>
          <p:cNvPr id="6" name="Llamada de flecha a la derecha 5"/>
          <p:cNvSpPr/>
          <p:nvPr/>
        </p:nvSpPr>
        <p:spPr>
          <a:xfrm rot="16200000">
            <a:off x="6962247" y="5684693"/>
            <a:ext cx="680384" cy="1111752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s-ES" sz="1000" dirty="0" smtClean="0"/>
              <a:t>10 0scilaciones</a:t>
            </a:r>
            <a:endParaRPr lang="en-US" sz="1000" dirty="0"/>
          </a:p>
        </p:txBody>
      </p:sp>
      <p:sp>
        <p:nvSpPr>
          <p:cNvPr id="7" name="Llamada de flecha a la derecha 6"/>
          <p:cNvSpPr/>
          <p:nvPr/>
        </p:nvSpPr>
        <p:spPr>
          <a:xfrm rot="16200000">
            <a:off x="8460300" y="5684693"/>
            <a:ext cx="680384" cy="1111752"/>
          </a:xfrm>
          <a:prstGeom prst="rightArrowCallou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US" sz="1000" dirty="0"/>
          </a:p>
        </p:txBody>
      </p:sp>
      <p:graphicFrame>
        <p:nvGraphicFramePr>
          <p:cNvPr id="8" name="Objet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45196142"/>
              </p:ext>
            </p:extLst>
          </p:nvPr>
        </p:nvGraphicFramePr>
        <p:xfrm>
          <a:off x="8345112" y="6149414"/>
          <a:ext cx="911430" cy="400752"/>
        </p:xfrm>
        <a:graphic>
          <a:graphicData uri="http://schemas.openxmlformats.org/presentationml/2006/ole">
            <p:oleObj spid="_x0000_s1055" name="Ecuación" r:id="rId4" imgW="888840" imgH="39348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912262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53356" y="276274"/>
            <a:ext cx="8534401" cy="989818"/>
          </a:xfrm>
        </p:spPr>
        <p:txBody>
          <a:bodyPr/>
          <a:lstStyle/>
          <a:p>
            <a:r>
              <a:rPr lang="es-CL" dirty="0" smtClean="0"/>
              <a:t>Elaboración del Informe</a:t>
            </a:r>
            <a:endParaRPr lang="en-U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303191" y="1828801"/>
            <a:ext cx="8534400" cy="4178104"/>
          </a:xfrm>
        </p:spPr>
        <p:txBody>
          <a:bodyPr>
            <a:normAutofit fontScale="92500" lnSpcReduction="10000"/>
          </a:bodyPr>
          <a:lstStyle/>
          <a:p>
            <a:r>
              <a:rPr lang="es-CL" dirty="0" smtClean="0"/>
              <a:t>(2 </a:t>
            </a:r>
            <a:r>
              <a:rPr lang="es-CL" dirty="0" err="1" smtClean="0"/>
              <a:t>pts</a:t>
            </a:r>
            <a:r>
              <a:rPr lang="es-CL" dirty="0" smtClean="0"/>
              <a:t>) </a:t>
            </a:r>
            <a:r>
              <a:rPr lang="es-CL" b="1" dirty="0" smtClean="0"/>
              <a:t>Objetivo</a:t>
            </a:r>
          </a:p>
          <a:p>
            <a:r>
              <a:rPr lang="es-CL" dirty="0" smtClean="0"/>
              <a:t>(2 </a:t>
            </a:r>
            <a:r>
              <a:rPr lang="es-CL" dirty="0" err="1" smtClean="0"/>
              <a:t>pts</a:t>
            </a:r>
            <a:r>
              <a:rPr lang="es-CL" dirty="0" smtClean="0"/>
              <a:t>) </a:t>
            </a:r>
            <a:r>
              <a:rPr lang="es-CL" b="1" dirty="0" smtClean="0"/>
              <a:t>Materiales</a:t>
            </a:r>
          </a:p>
          <a:p>
            <a:r>
              <a:rPr lang="es-CL" dirty="0" smtClean="0"/>
              <a:t>(4pts) </a:t>
            </a:r>
            <a:r>
              <a:rPr lang="es-CL" b="1" dirty="0" smtClean="0"/>
              <a:t>Foto de su péndulo</a:t>
            </a:r>
          </a:p>
          <a:p>
            <a:r>
              <a:rPr lang="es-CL" dirty="0"/>
              <a:t> </a:t>
            </a:r>
            <a:r>
              <a:rPr lang="es-CL" dirty="0" smtClean="0"/>
              <a:t>(2 </a:t>
            </a:r>
            <a:r>
              <a:rPr lang="es-CL" dirty="0" err="1" smtClean="0"/>
              <a:t>pts</a:t>
            </a:r>
            <a:r>
              <a:rPr lang="es-CL" dirty="0" smtClean="0"/>
              <a:t>) Procedimiento</a:t>
            </a:r>
            <a:endParaRPr lang="en-US" dirty="0"/>
          </a:p>
          <a:p>
            <a:pPr lvl="0"/>
            <a:r>
              <a:rPr lang="es-CL" b="1" dirty="0"/>
              <a:t>Confeccione:</a:t>
            </a:r>
            <a:endParaRPr lang="en-US" dirty="0"/>
          </a:p>
          <a:p>
            <a:r>
              <a:rPr lang="es-ES" dirty="0"/>
              <a:t>(</a:t>
            </a:r>
            <a:r>
              <a:rPr lang="es-ES" dirty="0" smtClean="0"/>
              <a:t>8pts) Tablas de datos (construido en Excel). </a:t>
            </a:r>
          </a:p>
          <a:p>
            <a:r>
              <a:rPr lang="es-ES" dirty="0" smtClean="0"/>
              <a:t>(8 </a:t>
            </a:r>
            <a:r>
              <a:rPr lang="es-ES" dirty="0" err="1" smtClean="0"/>
              <a:t>pts</a:t>
            </a:r>
            <a:r>
              <a:rPr lang="es-ES" dirty="0" smtClean="0"/>
              <a:t>) </a:t>
            </a:r>
            <a:r>
              <a:rPr lang="es-ES" dirty="0"/>
              <a:t>G</a:t>
            </a:r>
            <a:r>
              <a:rPr lang="es-ES" dirty="0" smtClean="0"/>
              <a:t>ráfico</a:t>
            </a:r>
            <a:r>
              <a:rPr lang="es-ES" dirty="0"/>
              <a:t>, </a:t>
            </a:r>
            <a:r>
              <a:rPr lang="es-ES" dirty="0" smtClean="0"/>
              <a:t>T=T(L) (construido en Excel).</a:t>
            </a:r>
            <a:r>
              <a:rPr lang="es-CL" dirty="0"/>
              <a:t> </a:t>
            </a:r>
            <a:endParaRPr lang="es-CL" dirty="0" smtClean="0"/>
          </a:p>
          <a:p>
            <a:r>
              <a:rPr lang="es-CL" b="1" dirty="0" smtClean="0"/>
              <a:t>Modelo </a:t>
            </a:r>
            <a:r>
              <a:rPr lang="es-CL" b="1" dirty="0"/>
              <a:t>Experimental</a:t>
            </a:r>
            <a:endParaRPr lang="en-US" dirty="0"/>
          </a:p>
          <a:p>
            <a:r>
              <a:rPr lang="es-ES" dirty="0" smtClean="0"/>
              <a:t>(</a:t>
            </a:r>
            <a:r>
              <a:rPr lang="es-ES" dirty="0"/>
              <a:t>6 </a:t>
            </a:r>
            <a:r>
              <a:rPr lang="es-ES" dirty="0" err="1"/>
              <a:t>pts</a:t>
            </a:r>
            <a:r>
              <a:rPr lang="es-ES" dirty="0"/>
              <a:t>)</a:t>
            </a:r>
            <a:r>
              <a:rPr lang="es-ES" dirty="0" smtClean="0"/>
              <a:t>Determine </a:t>
            </a:r>
            <a:r>
              <a:rPr lang="es-ES" dirty="0"/>
              <a:t>y escriba el Modelo experimental (modelo con variables físicas) que relaciona las variable, con sus respectivas unidades de medidas, utilice </a:t>
            </a:r>
            <a:r>
              <a:rPr lang="es-ES" dirty="0" smtClean="0"/>
              <a:t>Excel.</a:t>
            </a:r>
            <a:endParaRPr lang="en-US" dirty="0"/>
          </a:p>
          <a:p>
            <a:r>
              <a:rPr lang="es-CL" dirty="0"/>
              <a:t> 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49620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71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11152" y="37123"/>
            <a:ext cx="8534401" cy="1622865"/>
          </a:xfrm>
        </p:spPr>
        <p:txBody>
          <a:bodyPr/>
          <a:lstStyle/>
          <a:p>
            <a:r>
              <a:rPr lang="es-ES" dirty="0" smtClean="0"/>
              <a:t>Entrega del informe</a:t>
            </a:r>
            <a:endParaRPr lang="en-U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317259" y="2166425"/>
            <a:ext cx="8534400" cy="4023359"/>
          </a:xfrm>
        </p:spPr>
        <p:txBody>
          <a:bodyPr>
            <a:normAutofit/>
          </a:bodyPr>
          <a:lstStyle/>
          <a:p>
            <a:r>
              <a:rPr lang="es-E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El informe: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 estar escrito con una secuencia lógica.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 estar escrito </a:t>
            </a: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planilla Word entregada.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tabla y gráficos </a:t>
            </a: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deben ser elaboradas </a:t>
            </a:r>
            <a:r>
              <a:rPr lang="es-ES" sz="24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</a:t>
            </a: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Excel y se deben pegar en la planilla entregada.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Enviar al correo </a:t>
            </a: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enfisicalab@gmail.com</a:t>
            </a:r>
            <a:endParaRPr lang="es-ES" sz="2400" dirty="0" smtClean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Fecha de entrega  : Hoy 20:00 </a:t>
            </a:r>
            <a:r>
              <a:rPr lang="es-ES" sz="2400" dirty="0" err="1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hr</a:t>
            </a:r>
            <a:endParaRPr lang="en-US" sz="2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08577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019298" y="1078773"/>
            <a:ext cx="6831877" cy="4726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162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ctor">
  <a:themeElements>
    <a:clrScheme name="Sector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ctor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o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282</TotalTime>
  <Words>293</Words>
  <Application>Microsoft Office PowerPoint</Application>
  <PresentationFormat>Personalizado</PresentationFormat>
  <Paragraphs>61</Paragraphs>
  <Slides>10</Slides>
  <Notes>0</Notes>
  <HiddenSlides>0</HiddenSlides>
  <MMClips>1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3" baseType="lpstr">
      <vt:lpstr>Sector</vt:lpstr>
      <vt:lpstr>Ecuación</vt:lpstr>
      <vt:lpstr>Hoja de cálculo</vt:lpstr>
      <vt:lpstr>MOVIMIENTO ARMONICO SIMPLE</vt:lpstr>
      <vt:lpstr>Péndulo simple</vt:lpstr>
      <vt:lpstr>El péndulo simple</vt:lpstr>
      <vt:lpstr>Diapositiva 4</vt:lpstr>
      <vt:lpstr>Actividad:</vt:lpstr>
      <vt:lpstr>Procedimiento</vt:lpstr>
      <vt:lpstr>Tabla de datos</vt:lpstr>
      <vt:lpstr>Elaboración del Informe</vt:lpstr>
      <vt:lpstr>Entrega del informe</vt:lpstr>
      <vt:lpstr>Diapositiva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MOVIMIENTO ARMONICO SIMPLE</dc:title>
  <dc:creator>user</dc:creator>
  <cp:lastModifiedBy>Nombre de usuario</cp:lastModifiedBy>
  <cp:revision>25</cp:revision>
  <dcterms:created xsi:type="dcterms:W3CDTF">2020-04-01T00:04:16Z</dcterms:created>
  <dcterms:modified xsi:type="dcterms:W3CDTF">2020-04-02T15:40:33Z</dcterms:modified>
</cp:coreProperties>
</file>