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b1b12c2197059f8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b1b12c2197059f8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b1b12c2197059f8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1b1b12c2197059f8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b1b12c2197059f8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b1b12c2197059f8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57c38cdf6386f5c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57c38cdf6386f5c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57c38cdf6386f5c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57c38cdf6386f5c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3048b9f3138ea8f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23048b9f3138ea8f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3048b9f3138ea8f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3048b9f3138ea8f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Relationship Id="rId4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jpg"/><Relationship Id="rId4" Type="http://schemas.openxmlformats.org/officeDocument/2006/relationships/image" Target="../media/image3.gif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66450" y="2006021"/>
            <a:ext cx="8411100" cy="100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2500"/>
              <a:t>Trabajo Historia Naval Aplicada II</a:t>
            </a:r>
            <a:endParaRPr b="1" sz="25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2500"/>
              <a:t>“</a:t>
            </a:r>
            <a:r>
              <a:rPr b="1" lang="es-419" sz="2500"/>
              <a:t>Guerra Ruso Japonesa. </a:t>
            </a:r>
            <a:r>
              <a:rPr b="1" lang="es-419" sz="2500"/>
              <a:t>Batalla de Tsushima”</a:t>
            </a:r>
            <a:endParaRPr b="1" sz="2500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5981525" y="3808300"/>
            <a:ext cx="2917200" cy="10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55000" lnSpcReduction="20000"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419" u="sng">
                <a:solidFill>
                  <a:srgbClr val="000000"/>
                </a:solidFill>
              </a:rPr>
              <a:t>Cadete</a:t>
            </a:r>
            <a:r>
              <a:rPr lang="es-419">
                <a:solidFill>
                  <a:srgbClr val="000000"/>
                </a:solidFill>
              </a:rPr>
              <a:t>: Gaspar </a:t>
            </a:r>
            <a:r>
              <a:rPr lang="es-419">
                <a:solidFill>
                  <a:srgbClr val="000000"/>
                </a:solidFill>
              </a:rPr>
              <a:t>Meléndez M.</a:t>
            </a:r>
            <a:endParaRPr>
              <a:solidFill>
                <a:srgbClr val="000000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solidFill>
                  <a:srgbClr val="000000"/>
                </a:solidFill>
              </a:rPr>
              <a:t>Claudio Naranjo G.</a:t>
            </a:r>
            <a:endParaRPr>
              <a:solidFill>
                <a:srgbClr val="000000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419" u="sng">
                <a:solidFill>
                  <a:srgbClr val="000000"/>
                </a:solidFill>
              </a:rPr>
              <a:t>Curso</a:t>
            </a:r>
            <a:r>
              <a:rPr lang="es-419">
                <a:solidFill>
                  <a:srgbClr val="000000"/>
                </a:solidFill>
              </a:rPr>
              <a:t>: 3º Ancla</a:t>
            </a:r>
            <a:endParaRPr>
              <a:solidFill>
                <a:srgbClr val="000000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419" u="sng">
                <a:solidFill>
                  <a:srgbClr val="000000"/>
                </a:solidFill>
              </a:rPr>
              <a:t>Fecha</a:t>
            </a:r>
            <a:r>
              <a:rPr lang="es-419">
                <a:solidFill>
                  <a:srgbClr val="000000"/>
                </a:solidFill>
              </a:rPr>
              <a:t>: 10 de marzo 2025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7775" y="181050"/>
            <a:ext cx="1574925" cy="157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 rotWithShape="1">
          <a:blip r:embed="rId4">
            <a:alphaModFix/>
          </a:blip>
          <a:srcRect b="0" l="0" r="0" t="13577"/>
          <a:stretch/>
        </p:blipFill>
        <p:spPr>
          <a:xfrm>
            <a:off x="0" y="2207857"/>
            <a:ext cx="4351500" cy="3002400"/>
          </a:xfrm>
          <a:prstGeom prst="rtTriangl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03375" y="0"/>
            <a:ext cx="9378700" cy="6201275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/>
          <p:nvPr/>
        </p:nvSpPr>
        <p:spPr>
          <a:xfrm>
            <a:off x="3582875" y="216425"/>
            <a:ext cx="2129700" cy="1136400"/>
          </a:xfrm>
          <a:prstGeom prst="roundRect">
            <a:avLst>
              <a:gd fmla="val 0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>
            <p:ph type="ctrTitle"/>
          </p:nvPr>
        </p:nvSpPr>
        <p:spPr>
          <a:xfrm>
            <a:off x="387425" y="3"/>
            <a:ext cx="8520600" cy="113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3500"/>
              <a:t>Índice </a:t>
            </a:r>
            <a:endParaRPr b="1" sz="3500"/>
          </a:p>
        </p:txBody>
      </p:sp>
      <p:sp>
        <p:nvSpPr>
          <p:cNvPr id="65" name="Google Shape;65;p14"/>
          <p:cNvSpPr/>
          <p:nvPr/>
        </p:nvSpPr>
        <p:spPr>
          <a:xfrm>
            <a:off x="1821175" y="1693325"/>
            <a:ext cx="5205000" cy="3614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4"/>
          <p:cNvSpPr txBox="1"/>
          <p:nvPr>
            <p:ph idx="1" type="subTitle"/>
          </p:nvPr>
        </p:nvSpPr>
        <p:spPr>
          <a:xfrm>
            <a:off x="1762520" y="2362635"/>
            <a:ext cx="5322300" cy="227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Char char="-"/>
            </a:pPr>
            <a:r>
              <a:rPr lang="es-419">
                <a:solidFill>
                  <a:srgbClr val="000000"/>
                </a:solidFill>
              </a:rPr>
              <a:t>Situación histórica</a:t>
            </a:r>
            <a:endParaRPr>
              <a:solidFill>
                <a:srgbClr val="000000"/>
              </a:solidFill>
            </a:endParaRPr>
          </a:p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Char char="-"/>
            </a:pPr>
            <a:r>
              <a:rPr lang="es-419">
                <a:solidFill>
                  <a:srgbClr val="000000"/>
                </a:solidFill>
              </a:rPr>
              <a:t>Desarrollo </a:t>
            </a:r>
            <a:endParaRPr>
              <a:solidFill>
                <a:srgbClr val="000000"/>
              </a:solidFill>
            </a:endParaRPr>
          </a:p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Char char="-"/>
            </a:pPr>
            <a:r>
              <a:rPr lang="es-419">
                <a:solidFill>
                  <a:srgbClr val="000000"/>
                </a:solidFill>
              </a:rPr>
              <a:t>Comentario personal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"/>
            <a:ext cx="9144000" cy="5504701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/>
          <p:nvPr/>
        </p:nvSpPr>
        <p:spPr>
          <a:xfrm>
            <a:off x="2507425" y="442875"/>
            <a:ext cx="4174500" cy="898500"/>
          </a:xfrm>
          <a:prstGeom prst="roundRect">
            <a:avLst>
              <a:gd fmla="val 0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5"/>
          <p:cNvSpPr/>
          <p:nvPr/>
        </p:nvSpPr>
        <p:spPr>
          <a:xfrm>
            <a:off x="2389350" y="1500150"/>
            <a:ext cx="4365300" cy="34824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5"/>
          <p:cNvSpPr txBox="1"/>
          <p:nvPr>
            <p:ph type="ctrTitle"/>
          </p:nvPr>
        </p:nvSpPr>
        <p:spPr>
          <a:xfrm>
            <a:off x="1047325" y="248981"/>
            <a:ext cx="7094700" cy="98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3500"/>
              <a:t>Situación histórica </a:t>
            </a:r>
            <a:endParaRPr b="1" sz="3500"/>
          </a:p>
        </p:txBody>
      </p:sp>
      <p:sp>
        <p:nvSpPr>
          <p:cNvPr id="75" name="Google Shape;75;p15"/>
          <p:cNvSpPr txBox="1"/>
          <p:nvPr>
            <p:ph idx="1" type="subTitle"/>
          </p:nvPr>
        </p:nvSpPr>
        <p:spPr>
          <a:xfrm>
            <a:off x="2389342" y="1500150"/>
            <a:ext cx="4365300" cy="315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2067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50"/>
              <a:buChar char="-"/>
            </a:pPr>
            <a:r>
              <a:rPr lang="es-419" sz="1450">
                <a:solidFill>
                  <a:srgbClr val="000000"/>
                </a:solidFill>
              </a:rPr>
              <a:t>La rivalidad Rusia y </a:t>
            </a:r>
            <a:r>
              <a:rPr lang="es-419" sz="1450">
                <a:solidFill>
                  <a:srgbClr val="000000"/>
                </a:solidFill>
              </a:rPr>
              <a:t>Japón por el control de Manchuria y Corea fue una de las principales causas de la Guerra Ruso Japonesa.</a:t>
            </a:r>
            <a:endParaRPr sz="1450">
              <a:solidFill>
                <a:srgbClr val="000000"/>
              </a:solidFill>
            </a:endParaRPr>
          </a:p>
          <a:p>
            <a:pPr indent="-32067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50"/>
              <a:buChar char="-"/>
            </a:pPr>
            <a:r>
              <a:rPr lang="es-419" sz="1450">
                <a:solidFill>
                  <a:srgbClr val="000000"/>
                </a:solidFill>
              </a:rPr>
              <a:t>Rusia buscaba ampliar su influencia en el Oriente, hubo un punto de mucha tensión hasta que Japón atacó sorpresivamente a las fuerzas rusas en Port Arthur en febrero de 1904.  </a:t>
            </a:r>
            <a:endParaRPr sz="1450">
              <a:solidFill>
                <a:srgbClr val="000000"/>
              </a:solidFill>
            </a:endParaRPr>
          </a:p>
          <a:p>
            <a:pPr indent="-32067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50"/>
              <a:buChar char="-"/>
            </a:pPr>
            <a:r>
              <a:rPr lang="es-419" sz="1450">
                <a:solidFill>
                  <a:srgbClr val="000000"/>
                </a:solidFill>
              </a:rPr>
              <a:t>Fuerte enfrentamiento naval, donde Rusia sufrió dificultades logísticas.</a:t>
            </a:r>
            <a:endParaRPr sz="1450">
              <a:solidFill>
                <a:srgbClr val="000000"/>
              </a:solidFill>
            </a:endParaRPr>
          </a:p>
          <a:p>
            <a:pPr indent="-32067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50"/>
              <a:buChar char="-"/>
            </a:pPr>
            <a:r>
              <a:rPr lang="es-419" sz="1450">
                <a:solidFill>
                  <a:srgbClr val="000000"/>
                </a:solidFill>
              </a:rPr>
              <a:t>27 y 28 de mayo con la batalla de Tsushima se marcó la victoria japonesa que puso fin a las aspiraciones rusas.</a:t>
            </a:r>
            <a:endParaRPr sz="145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/>
          <p:nvPr/>
        </p:nvSpPr>
        <p:spPr>
          <a:xfrm>
            <a:off x="2407600" y="150475"/>
            <a:ext cx="4363800" cy="1039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6"/>
          <p:cNvSpPr txBox="1"/>
          <p:nvPr>
            <p:ph type="ctrTitle"/>
          </p:nvPr>
        </p:nvSpPr>
        <p:spPr>
          <a:xfrm>
            <a:off x="803550" y="347369"/>
            <a:ext cx="7536900" cy="422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3500"/>
              <a:t>DESARROLLO</a:t>
            </a:r>
            <a:endParaRPr b="1" sz="3500"/>
          </a:p>
        </p:txBody>
      </p:sp>
      <p:sp>
        <p:nvSpPr>
          <p:cNvPr id="82" name="Google Shape;82;p16"/>
          <p:cNvSpPr txBox="1"/>
          <p:nvPr>
            <p:ph idx="1" type="subTitle"/>
          </p:nvPr>
        </p:nvSpPr>
        <p:spPr>
          <a:xfrm>
            <a:off x="2262610" y="769475"/>
            <a:ext cx="4618800" cy="42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2500">
                <a:solidFill>
                  <a:srgbClr val="000000"/>
                </a:solidFill>
              </a:rPr>
              <a:t>Ruta hacia el Estrecho de Tsushima </a:t>
            </a:r>
            <a:endParaRPr b="1" sz="2500">
              <a:solidFill>
                <a:srgbClr val="000000"/>
              </a:solidFill>
            </a:endParaRPr>
          </a:p>
        </p:txBody>
      </p:sp>
      <p:sp>
        <p:nvSpPr>
          <p:cNvPr id="83" name="Google Shape;83;p16"/>
          <p:cNvSpPr/>
          <p:nvPr/>
        </p:nvSpPr>
        <p:spPr>
          <a:xfrm>
            <a:off x="1146500" y="1285875"/>
            <a:ext cx="7266600" cy="3201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6"/>
          <p:cNvSpPr txBox="1"/>
          <p:nvPr>
            <p:ph idx="1" type="subTitle"/>
          </p:nvPr>
        </p:nvSpPr>
        <p:spPr>
          <a:xfrm>
            <a:off x="1146500" y="1548900"/>
            <a:ext cx="3425400" cy="289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/>
          </a:bodyPr>
          <a:lstStyle/>
          <a:p>
            <a:pPr indent="-32781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Char char="-"/>
            </a:pPr>
            <a:r>
              <a:rPr lang="es-419" sz="2500">
                <a:solidFill>
                  <a:srgbClr val="000000"/>
                </a:solidFill>
              </a:rPr>
              <a:t>Flota rusa desde el mar Báltico, para reforzar escuadra de Port Arthur.</a:t>
            </a:r>
            <a:endParaRPr sz="2500">
              <a:solidFill>
                <a:srgbClr val="000000"/>
              </a:solidFill>
            </a:endParaRPr>
          </a:p>
          <a:p>
            <a:pPr indent="-32781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Char char="-"/>
            </a:pPr>
            <a:r>
              <a:rPr lang="es-419" sz="2500">
                <a:solidFill>
                  <a:srgbClr val="000000"/>
                </a:solidFill>
              </a:rPr>
              <a:t>Serias dificultades logísticas.</a:t>
            </a:r>
            <a:endParaRPr sz="2500">
              <a:solidFill>
                <a:srgbClr val="000000"/>
              </a:solidFill>
            </a:endParaRPr>
          </a:p>
          <a:p>
            <a:pPr indent="-32781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Char char="-"/>
            </a:pPr>
            <a:r>
              <a:rPr lang="es-419" sz="2500">
                <a:solidFill>
                  <a:srgbClr val="000000"/>
                </a:solidFill>
              </a:rPr>
              <a:t>Estrecho de Tsushima ruta ideal hacia Vladivostok.</a:t>
            </a:r>
            <a:endParaRPr sz="2500">
              <a:solidFill>
                <a:srgbClr val="000000"/>
              </a:solidFill>
            </a:endParaRPr>
          </a:p>
          <a:p>
            <a:pPr indent="-32781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Char char="-"/>
            </a:pPr>
            <a:r>
              <a:rPr lang="es-419" sz="2500">
                <a:solidFill>
                  <a:srgbClr val="000000"/>
                </a:solidFill>
              </a:rPr>
              <a:t>Ruta peligrosa al estar bajo el poder de los nipones.</a:t>
            </a:r>
            <a:endParaRPr sz="2500">
              <a:solidFill>
                <a:srgbClr val="000000"/>
              </a:solidFill>
            </a:endParaRPr>
          </a:p>
        </p:txBody>
      </p:sp>
      <p:pic>
        <p:nvPicPr>
          <p:cNvPr id="85" name="Google Shape;85;p16" title="Tsushima_battle_map-es.svg.png"/>
          <p:cNvPicPr preferRelativeResize="0"/>
          <p:nvPr/>
        </p:nvPicPr>
        <p:blipFill rotWithShape="1">
          <a:blip r:embed="rId4">
            <a:alphaModFix/>
          </a:blip>
          <a:srcRect b="12357" l="0" r="20363" t="0"/>
          <a:stretch/>
        </p:blipFill>
        <p:spPr>
          <a:xfrm>
            <a:off x="4572000" y="1548900"/>
            <a:ext cx="3425400" cy="2662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/>
          <p:nvPr/>
        </p:nvSpPr>
        <p:spPr>
          <a:xfrm>
            <a:off x="4746800" y="3159975"/>
            <a:ext cx="3802800" cy="14775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7"/>
          <p:cNvSpPr/>
          <p:nvPr/>
        </p:nvSpPr>
        <p:spPr>
          <a:xfrm>
            <a:off x="2120325" y="123100"/>
            <a:ext cx="4911000" cy="11490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7"/>
          <p:cNvSpPr/>
          <p:nvPr/>
        </p:nvSpPr>
        <p:spPr>
          <a:xfrm>
            <a:off x="930200" y="1191575"/>
            <a:ext cx="4418400" cy="2214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7"/>
          <p:cNvSpPr txBox="1"/>
          <p:nvPr>
            <p:ph type="ctrTitle"/>
          </p:nvPr>
        </p:nvSpPr>
        <p:spPr>
          <a:xfrm>
            <a:off x="803550" y="347369"/>
            <a:ext cx="7536900" cy="422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3500"/>
              <a:t>DESARROLLO</a:t>
            </a:r>
            <a:endParaRPr b="1" sz="3500"/>
          </a:p>
        </p:txBody>
      </p:sp>
      <p:sp>
        <p:nvSpPr>
          <p:cNvPr id="94" name="Google Shape;94;p17"/>
          <p:cNvSpPr txBox="1"/>
          <p:nvPr>
            <p:ph idx="1" type="subTitle"/>
          </p:nvPr>
        </p:nvSpPr>
        <p:spPr>
          <a:xfrm>
            <a:off x="2262610" y="769475"/>
            <a:ext cx="4618800" cy="42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2500">
                <a:solidFill>
                  <a:srgbClr val="000000"/>
                </a:solidFill>
              </a:rPr>
              <a:t>Contraste entre ambas flotas </a:t>
            </a:r>
            <a:endParaRPr b="1" sz="2500">
              <a:solidFill>
                <a:srgbClr val="000000"/>
              </a:solidFill>
            </a:endParaRPr>
          </a:p>
        </p:txBody>
      </p:sp>
      <p:sp>
        <p:nvSpPr>
          <p:cNvPr id="95" name="Google Shape;95;p17"/>
          <p:cNvSpPr txBox="1"/>
          <p:nvPr>
            <p:ph idx="1" type="subTitle"/>
          </p:nvPr>
        </p:nvSpPr>
        <p:spPr>
          <a:xfrm>
            <a:off x="803550" y="1272100"/>
            <a:ext cx="4256700" cy="200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Flota rusa al mando del Vicealmirante Zinovi Rozhestvensky.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Buques no diseñados para operar en condiciones de Oriente.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Problemas técnicos, logísticos, flota vulnerable.</a:t>
            </a:r>
            <a:endParaRPr sz="1400">
              <a:solidFill>
                <a:srgbClr val="000000"/>
              </a:solidFill>
            </a:endParaRPr>
          </a:p>
        </p:txBody>
      </p:sp>
      <p:sp>
        <p:nvSpPr>
          <p:cNvPr id="96" name="Google Shape;96;p17"/>
          <p:cNvSpPr txBox="1"/>
          <p:nvPr>
            <p:ph idx="1" type="subTitle"/>
          </p:nvPr>
        </p:nvSpPr>
        <p:spPr>
          <a:xfrm>
            <a:off x="4572000" y="3280688"/>
            <a:ext cx="4256700" cy="284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Flota japonesa al mando del Almirante Heihachiro Togo.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Buques modernos y mejor preparados.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Superioridad naval notable.</a:t>
            </a:r>
            <a:endParaRPr sz="1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/>
          <p:nvPr/>
        </p:nvSpPr>
        <p:spPr>
          <a:xfrm>
            <a:off x="803550" y="1231150"/>
            <a:ext cx="4380900" cy="31599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8"/>
          <p:cNvSpPr/>
          <p:nvPr/>
        </p:nvSpPr>
        <p:spPr>
          <a:xfrm flipH="1">
            <a:off x="2462225" y="150475"/>
            <a:ext cx="4131300" cy="916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8"/>
          <p:cNvSpPr txBox="1"/>
          <p:nvPr>
            <p:ph type="ctrTitle"/>
          </p:nvPr>
        </p:nvSpPr>
        <p:spPr>
          <a:xfrm>
            <a:off x="803550" y="347369"/>
            <a:ext cx="7536900" cy="422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3500"/>
              <a:t>DESARROLLO</a:t>
            </a:r>
            <a:endParaRPr b="1" sz="3500"/>
          </a:p>
        </p:txBody>
      </p:sp>
      <p:sp>
        <p:nvSpPr>
          <p:cNvPr id="104" name="Google Shape;104;p18"/>
          <p:cNvSpPr txBox="1"/>
          <p:nvPr>
            <p:ph idx="1" type="subTitle"/>
          </p:nvPr>
        </p:nvSpPr>
        <p:spPr>
          <a:xfrm>
            <a:off x="2262610" y="644875"/>
            <a:ext cx="4618800" cy="42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2500">
                <a:solidFill>
                  <a:srgbClr val="000000"/>
                </a:solidFill>
              </a:rPr>
              <a:t>Enfrentamiento </a:t>
            </a:r>
            <a:endParaRPr b="1" sz="2500">
              <a:solidFill>
                <a:srgbClr val="000000"/>
              </a:solidFill>
            </a:endParaRPr>
          </a:p>
        </p:txBody>
      </p:sp>
      <p:sp>
        <p:nvSpPr>
          <p:cNvPr id="105" name="Google Shape;105;p18"/>
          <p:cNvSpPr txBox="1"/>
          <p:nvPr>
            <p:ph idx="1" type="subTitle"/>
          </p:nvPr>
        </p:nvSpPr>
        <p:spPr>
          <a:xfrm>
            <a:off x="803550" y="1442738"/>
            <a:ext cx="4256700" cy="306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Comunicaciones juegan un rol importante dentro de la batalla.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Almirante Togo, planeó interceptar a las flotas rusas.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“Cruzar la T”.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27 de mayo, fuerzas niponas lograr hundir y capturar a los buques rusos.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28 de mayo, los rusos se rinden frente a los japoneses.</a:t>
            </a:r>
            <a:endParaRPr sz="1400">
              <a:solidFill>
                <a:srgbClr val="000000"/>
              </a:solidFill>
            </a:endParaRPr>
          </a:p>
        </p:txBody>
      </p:sp>
      <p:pic>
        <p:nvPicPr>
          <p:cNvPr id="106" name="Google Shape;10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76800" y="1440825"/>
            <a:ext cx="2740550" cy="274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9"/>
          <p:cNvSpPr/>
          <p:nvPr/>
        </p:nvSpPr>
        <p:spPr>
          <a:xfrm>
            <a:off x="2257125" y="68400"/>
            <a:ext cx="4618800" cy="1162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9"/>
          <p:cNvSpPr/>
          <p:nvPr/>
        </p:nvSpPr>
        <p:spPr>
          <a:xfrm>
            <a:off x="2694875" y="1538500"/>
            <a:ext cx="3926100" cy="24834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9"/>
          <p:cNvSpPr txBox="1"/>
          <p:nvPr>
            <p:ph type="ctrTitle"/>
          </p:nvPr>
        </p:nvSpPr>
        <p:spPr>
          <a:xfrm>
            <a:off x="803550" y="347369"/>
            <a:ext cx="7536900" cy="422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3500"/>
              <a:t>DESARROLLO</a:t>
            </a:r>
            <a:endParaRPr b="1" sz="3500"/>
          </a:p>
        </p:txBody>
      </p:sp>
      <p:sp>
        <p:nvSpPr>
          <p:cNvPr id="114" name="Google Shape;114;p19"/>
          <p:cNvSpPr txBox="1"/>
          <p:nvPr>
            <p:ph idx="1" type="subTitle"/>
          </p:nvPr>
        </p:nvSpPr>
        <p:spPr>
          <a:xfrm>
            <a:off x="2262610" y="769475"/>
            <a:ext cx="4618800" cy="42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2500">
                <a:solidFill>
                  <a:srgbClr val="000000"/>
                </a:solidFill>
              </a:rPr>
              <a:t>Repercusión </a:t>
            </a:r>
            <a:endParaRPr b="1" sz="2500">
              <a:solidFill>
                <a:srgbClr val="000000"/>
              </a:solidFill>
            </a:endParaRPr>
          </a:p>
        </p:txBody>
      </p:sp>
      <p:sp>
        <p:nvSpPr>
          <p:cNvPr id="115" name="Google Shape;115;p19"/>
          <p:cNvSpPr txBox="1"/>
          <p:nvPr>
            <p:ph idx="1" type="subTitle"/>
          </p:nvPr>
        </p:nvSpPr>
        <p:spPr>
          <a:xfrm>
            <a:off x="2896525" y="1538500"/>
            <a:ext cx="4078200" cy="334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1400">
                <a:solidFill>
                  <a:srgbClr val="000000"/>
                </a:solidFill>
              </a:rPr>
              <a:t>Japón</a:t>
            </a:r>
            <a:endParaRPr b="1"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●"/>
            </a:pPr>
            <a:r>
              <a:rPr lang="es-419" sz="1400">
                <a:solidFill>
                  <a:srgbClr val="000000"/>
                </a:solidFill>
              </a:rPr>
              <a:t>117 muertos y 538 heridos.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●"/>
            </a:pPr>
            <a:r>
              <a:rPr lang="es-419" sz="1400">
                <a:solidFill>
                  <a:srgbClr val="000000"/>
                </a:solidFill>
              </a:rPr>
              <a:t>3 torpederos.</a:t>
            </a:r>
            <a:endParaRPr sz="14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400">
                <a:solidFill>
                  <a:srgbClr val="000000"/>
                </a:solidFill>
              </a:rPr>
              <a:t>Rusia 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●"/>
            </a:pPr>
            <a:r>
              <a:rPr lang="es-419" sz="1400">
                <a:solidFill>
                  <a:srgbClr val="000000"/>
                </a:solidFill>
              </a:rPr>
              <a:t>4380 muertos y 5917 heridos.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●"/>
            </a:pPr>
            <a:r>
              <a:rPr lang="es-419" sz="1400">
                <a:solidFill>
                  <a:srgbClr val="000000"/>
                </a:solidFill>
              </a:rPr>
              <a:t>21 buques hundidos, 7 capturados y 6 fuera de combate.</a:t>
            </a:r>
            <a:endParaRPr sz="1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0"/>
          <p:cNvSpPr/>
          <p:nvPr/>
        </p:nvSpPr>
        <p:spPr>
          <a:xfrm>
            <a:off x="2038250" y="1176450"/>
            <a:ext cx="4924800" cy="2270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20"/>
          <p:cNvSpPr/>
          <p:nvPr/>
        </p:nvSpPr>
        <p:spPr>
          <a:xfrm>
            <a:off x="1833050" y="150475"/>
            <a:ext cx="5841300" cy="5589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20"/>
          <p:cNvSpPr txBox="1"/>
          <p:nvPr>
            <p:ph type="ctrTitle"/>
          </p:nvPr>
        </p:nvSpPr>
        <p:spPr>
          <a:xfrm>
            <a:off x="803550" y="347369"/>
            <a:ext cx="7536900" cy="422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 sz="3500"/>
              <a:t>COMENTARIO PERSONAL</a:t>
            </a:r>
            <a:endParaRPr b="1" sz="3500"/>
          </a:p>
        </p:txBody>
      </p:sp>
      <p:sp>
        <p:nvSpPr>
          <p:cNvPr id="123" name="Google Shape;123;p20"/>
          <p:cNvSpPr txBox="1"/>
          <p:nvPr>
            <p:ph idx="1" type="subTitle"/>
          </p:nvPr>
        </p:nvSpPr>
        <p:spPr>
          <a:xfrm>
            <a:off x="2203400" y="1176461"/>
            <a:ext cx="4594500" cy="245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Una de de las batallas navales más importantes de la humanidad.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Desgaste en la flota ruta, afectó en el resultado de la batalla.</a:t>
            </a:r>
            <a:endParaRPr sz="1400">
              <a:solidFill>
                <a:srgbClr val="000000"/>
              </a:solidFill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-"/>
            </a:pPr>
            <a:r>
              <a:rPr lang="es-419" sz="1400">
                <a:solidFill>
                  <a:srgbClr val="000000"/>
                </a:solidFill>
              </a:rPr>
              <a:t>Excelente maniobra de Togo para atacar a los rusos.</a:t>
            </a:r>
            <a:endParaRPr sz="1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