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3"/>
  </p:notesMasterIdLst>
  <p:sldIdLst>
    <p:sldId id="256" r:id="rId2"/>
    <p:sldId id="315" r:id="rId3"/>
    <p:sldId id="314" r:id="rId4"/>
    <p:sldId id="257" r:id="rId5"/>
    <p:sldId id="378" r:id="rId6"/>
    <p:sldId id="366" r:id="rId7"/>
    <p:sldId id="367" r:id="rId8"/>
    <p:sldId id="414" r:id="rId9"/>
    <p:sldId id="350" r:id="rId10"/>
    <p:sldId id="349" r:id="rId11"/>
    <p:sldId id="351" r:id="rId12"/>
    <p:sldId id="381" r:id="rId13"/>
    <p:sldId id="309" r:id="rId14"/>
    <p:sldId id="312" r:id="rId15"/>
    <p:sldId id="430" r:id="rId16"/>
    <p:sldId id="334" r:id="rId17"/>
    <p:sldId id="353" r:id="rId18"/>
    <p:sldId id="317" r:id="rId19"/>
    <p:sldId id="413" r:id="rId20"/>
    <p:sldId id="426" r:id="rId21"/>
    <p:sldId id="318" r:id="rId22"/>
    <p:sldId id="336" r:id="rId23"/>
    <p:sldId id="337" r:id="rId24"/>
    <p:sldId id="342" r:id="rId25"/>
    <p:sldId id="338" r:id="rId26"/>
    <p:sldId id="339" r:id="rId27"/>
    <p:sldId id="379" r:id="rId28"/>
    <p:sldId id="319" r:id="rId29"/>
    <p:sldId id="320" r:id="rId30"/>
    <p:sldId id="399" r:id="rId31"/>
    <p:sldId id="321" r:id="rId32"/>
    <p:sldId id="408" r:id="rId33"/>
    <p:sldId id="322" r:id="rId34"/>
    <p:sldId id="428" r:id="rId35"/>
    <p:sldId id="427" r:id="rId36"/>
    <p:sldId id="407" r:id="rId37"/>
    <p:sldId id="323" r:id="rId38"/>
    <p:sldId id="324" r:id="rId39"/>
    <p:sldId id="400" r:id="rId40"/>
    <p:sldId id="401" r:id="rId41"/>
    <p:sldId id="402" r:id="rId42"/>
    <p:sldId id="325" r:id="rId43"/>
    <p:sldId id="404" r:id="rId44"/>
    <p:sldId id="405" r:id="rId45"/>
    <p:sldId id="406" r:id="rId46"/>
    <p:sldId id="409" r:id="rId47"/>
    <p:sldId id="328" r:id="rId48"/>
    <p:sldId id="370" r:id="rId49"/>
    <p:sldId id="326" r:id="rId50"/>
    <p:sldId id="327" r:id="rId51"/>
    <p:sldId id="395" r:id="rId52"/>
    <p:sldId id="383" r:id="rId53"/>
    <p:sldId id="385" r:id="rId54"/>
    <p:sldId id="403" r:id="rId55"/>
    <p:sldId id="429" r:id="rId56"/>
    <p:sldId id="384" r:id="rId57"/>
    <p:sldId id="287" r:id="rId58"/>
    <p:sldId id="344" r:id="rId59"/>
    <p:sldId id="345" r:id="rId60"/>
    <p:sldId id="365" r:id="rId61"/>
    <p:sldId id="368" r:id="rId62"/>
    <p:sldId id="369" r:id="rId63"/>
    <p:sldId id="373" r:id="rId64"/>
    <p:sldId id="374" r:id="rId65"/>
    <p:sldId id="388" r:id="rId66"/>
    <p:sldId id="371" r:id="rId67"/>
    <p:sldId id="376" r:id="rId68"/>
    <p:sldId id="330" r:id="rId69"/>
    <p:sldId id="394" r:id="rId70"/>
    <p:sldId id="389" r:id="rId71"/>
    <p:sldId id="390" r:id="rId72"/>
    <p:sldId id="393" r:id="rId73"/>
    <p:sldId id="377" r:id="rId74"/>
    <p:sldId id="331" r:id="rId75"/>
    <p:sldId id="332" r:id="rId76"/>
    <p:sldId id="391" r:id="rId77"/>
    <p:sldId id="392" r:id="rId78"/>
    <p:sldId id="356" r:id="rId79"/>
    <p:sldId id="355" r:id="rId80"/>
    <p:sldId id="396" r:id="rId81"/>
    <p:sldId id="397" r:id="rId8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2DA8D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7BC77BA-519C-4572-8025-C470CDEB9DCC}" v="6" dt="2025-07-13T01:32:20.77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97" autoAdjust="0"/>
    <p:restoredTop sz="94660"/>
  </p:normalViewPr>
  <p:slideViewPr>
    <p:cSldViewPr>
      <p:cViewPr varScale="1">
        <p:scale>
          <a:sx n="56" d="100"/>
          <a:sy n="56" d="100"/>
        </p:scale>
        <p:origin x="1668" y="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presProps" Target="presProps.xml"/><Relationship Id="rId89" Type="http://schemas.microsoft.com/office/2015/10/relationships/revisionInfo" Target="revisionInfo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notesMaster" Target="notesMasters/notesMaster1.xml"/><Relationship Id="rId88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tableStyles" Target="tableStyle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lanca Ramírez Torrejon" userId="50955e19eeb9463b" providerId="LiveId" clId="{37BC77BA-519C-4572-8025-C470CDEB9DCC}"/>
    <pc:docChg chg="undo custSel addSld modSld">
      <pc:chgData name="Blanca Ramírez Torrejon" userId="50955e19eeb9463b" providerId="LiveId" clId="{37BC77BA-519C-4572-8025-C470CDEB9DCC}" dt="2025-07-20T11:15:36.213" v="369" actId="14100"/>
      <pc:docMkLst>
        <pc:docMk/>
      </pc:docMkLst>
      <pc:sldChg chg="modSp mod">
        <pc:chgData name="Blanca Ramírez Torrejon" userId="50955e19eeb9463b" providerId="LiveId" clId="{37BC77BA-519C-4572-8025-C470CDEB9DCC}" dt="2025-07-06T12:48:31.399" v="1" actId="20577"/>
        <pc:sldMkLst>
          <pc:docMk/>
          <pc:sldMk cId="0" sldId="256"/>
        </pc:sldMkLst>
        <pc:spChg chg="mod">
          <ac:chgData name="Blanca Ramírez Torrejon" userId="50955e19eeb9463b" providerId="LiveId" clId="{37BC77BA-519C-4572-8025-C470CDEB9DCC}" dt="2025-07-06T12:48:31.399" v="1" actId="20577"/>
          <ac:spMkLst>
            <pc:docMk/>
            <pc:sldMk cId="0" sldId="256"/>
            <ac:spMk id="8" creationId="{00000000-0000-0000-0000-000000000000}"/>
          </ac:spMkLst>
        </pc:spChg>
      </pc:sldChg>
      <pc:sldChg chg="modSp mod">
        <pc:chgData name="Blanca Ramírez Torrejon" userId="50955e19eeb9463b" providerId="LiveId" clId="{37BC77BA-519C-4572-8025-C470CDEB9DCC}" dt="2025-07-20T11:15:36.213" v="369" actId="14100"/>
        <pc:sldMkLst>
          <pc:docMk/>
          <pc:sldMk cId="2619256860" sldId="327"/>
        </pc:sldMkLst>
        <pc:spChg chg="mod">
          <ac:chgData name="Blanca Ramírez Torrejon" userId="50955e19eeb9463b" providerId="LiveId" clId="{37BC77BA-519C-4572-8025-C470CDEB9DCC}" dt="2025-07-13T01:31:13.240" v="355" actId="113"/>
          <ac:spMkLst>
            <pc:docMk/>
            <pc:sldMk cId="2619256860" sldId="327"/>
            <ac:spMk id="5" creationId="{00000000-0000-0000-0000-000000000000}"/>
          </ac:spMkLst>
        </pc:spChg>
        <pc:spChg chg="mod">
          <ac:chgData name="Blanca Ramírez Torrejon" userId="50955e19eeb9463b" providerId="LiveId" clId="{37BC77BA-519C-4572-8025-C470CDEB9DCC}" dt="2025-07-13T01:31:25.952" v="357" actId="115"/>
          <ac:spMkLst>
            <pc:docMk/>
            <pc:sldMk cId="2619256860" sldId="327"/>
            <ac:spMk id="11" creationId="{00000000-0000-0000-0000-000000000000}"/>
          </ac:spMkLst>
        </pc:spChg>
        <pc:spChg chg="mod">
          <ac:chgData name="Blanca Ramírez Torrejon" userId="50955e19eeb9463b" providerId="LiveId" clId="{37BC77BA-519C-4572-8025-C470CDEB9DCC}" dt="2025-07-13T01:31:07.506" v="354" actId="113"/>
          <ac:spMkLst>
            <pc:docMk/>
            <pc:sldMk cId="2619256860" sldId="327"/>
            <ac:spMk id="13" creationId="{00000000-0000-0000-0000-000000000000}"/>
          </ac:spMkLst>
        </pc:spChg>
        <pc:spChg chg="mod">
          <ac:chgData name="Blanca Ramírez Torrejon" userId="50955e19eeb9463b" providerId="LiveId" clId="{37BC77BA-519C-4572-8025-C470CDEB9DCC}" dt="2025-07-20T11:15:36.213" v="369" actId="14100"/>
          <ac:spMkLst>
            <pc:docMk/>
            <pc:sldMk cId="2619256860" sldId="327"/>
            <ac:spMk id="18" creationId="{00000000-0000-0000-0000-000000000000}"/>
          </ac:spMkLst>
        </pc:spChg>
      </pc:sldChg>
      <pc:sldChg chg="modSp">
        <pc:chgData name="Blanca Ramírez Torrejon" userId="50955e19eeb9463b" providerId="LiveId" clId="{37BC77BA-519C-4572-8025-C470CDEB9DCC}" dt="2025-07-13T01:32:20.777" v="362" actId="13926"/>
        <pc:sldMkLst>
          <pc:docMk/>
          <pc:sldMk cId="1579535075" sldId="383"/>
        </pc:sldMkLst>
        <pc:spChg chg="mod">
          <ac:chgData name="Blanca Ramírez Torrejon" userId="50955e19eeb9463b" providerId="LiveId" clId="{37BC77BA-519C-4572-8025-C470CDEB9DCC}" dt="2025-07-13T01:32:20.777" v="362" actId="13926"/>
          <ac:spMkLst>
            <pc:docMk/>
            <pc:sldMk cId="1579535075" sldId="383"/>
            <ac:spMk id="3" creationId="{00000000-0000-0000-0000-000000000000}"/>
          </ac:spMkLst>
        </pc:spChg>
        <pc:spChg chg="mod">
          <ac:chgData name="Blanca Ramírez Torrejon" userId="50955e19eeb9463b" providerId="LiveId" clId="{37BC77BA-519C-4572-8025-C470CDEB9DCC}" dt="2025-07-13T01:32:01.637" v="360" actId="13926"/>
          <ac:spMkLst>
            <pc:docMk/>
            <pc:sldMk cId="1579535075" sldId="383"/>
            <ac:spMk id="5" creationId="{00000000-0000-0000-0000-000000000000}"/>
          </ac:spMkLst>
        </pc:spChg>
        <pc:spChg chg="mod">
          <ac:chgData name="Blanca Ramírez Torrejon" userId="50955e19eeb9463b" providerId="LiveId" clId="{37BC77BA-519C-4572-8025-C470CDEB9DCC}" dt="2025-07-13T01:32:10.664" v="361" actId="13926"/>
          <ac:spMkLst>
            <pc:docMk/>
            <pc:sldMk cId="1579535075" sldId="383"/>
            <ac:spMk id="13" creationId="{00000000-0000-0000-0000-000000000000}"/>
          </ac:spMkLst>
        </pc:spChg>
      </pc:sldChg>
      <pc:sldChg chg="modSp mod">
        <pc:chgData name="Blanca Ramírez Torrejon" userId="50955e19eeb9463b" providerId="LiveId" clId="{37BC77BA-519C-4572-8025-C470CDEB9DCC}" dt="2025-07-13T01:20:39.264" v="343" actId="1076"/>
        <pc:sldMkLst>
          <pc:docMk/>
          <pc:sldMk cId="3426937596" sldId="414"/>
        </pc:sldMkLst>
        <pc:picChg chg="mod">
          <ac:chgData name="Blanca Ramírez Torrejon" userId="50955e19eeb9463b" providerId="LiveId" clId="{37BC77BA-519C-4572-8025-C470CDEB9DCC}" dt="2025-07-13T01:20:39.264" v="343" actId="1076"/>
          <ac:picMkLst>
            <pc:docMk/>
            <pc:sldMk cId="3426937596" sldId="414"/>
            <ac:picMk id="5" creationId="{00000000-0000-0000-0000-000000000000}"/>
          </ac:picMkLst>
        </pc:picChg>
      </pc:sldChg>
      <pc:sldChg chg="modSp mod">
        <pc:chgData name="Blanca Ramírez Torrejon" userId="50955e19eeb9463b" providerId="LiveId" clId="{37BC77BA-519C-4572-8025-C470CDEB9DCC}" dt="2025-07-20T11:14:22.060" v="368" actId="20577"/>
        <pc:sldMkLst>
          <pc:docMk/>
          <pc:sldMk cId="1215151944" sldId="426"/>
        </pc:sldMkLst>
        <pc:spChg chg="mod">
          <ac:chgData name="Blanca Ramírez Torrejon" userId="50955e19eeb9463b" providerId="LiveId" clId="{37BC77BA-519C-4572-8025-C470CDEB9DCC}" dt="2025-07-20T11:14:13.675" v="364" actId="20577"/>
          <ac:spMkLst>
            <pc:docMk/>
            <pc:sldMk cId="1215151944" sldId="426"/>
            <ac:spMk id="2" creationId="{00000000-0000-0000-0000-000000000000}"/>
          </ac:spMkLst>
        </pc:spChg>
        <pc:spChg chg="mod">
          <ac:chgData name="Blanca Ramírez Torrejon" userId="50955e19eeb9463b" providerId="LiveId" clId="{37BC77BA-519C-4572-8025-C470CDEB9DCC}" dt="2025-07-20T11:14:17.978" v="366" actId="20577"/>
          <ac:spMkLst>
            <pc:docMk/>
            <pc:sldMk cId="1215151944" sldId="426"/>
            <ac:spMk id="31" creationId="{00000000-0000-0000-0000-000000000000}"/>
          </ac:spMkLst>
        </pc:spChg>
        <pc:spChg chg="mod">
          <ac:chgData name="Blanca Ramírez Torrejon" userId="50955e19eeb9463b" providerId="LiveId" clId="{37BC77BA-519C-4572-8025-C470CDEB9DCC}" dt="2025-07-20T11:14:22.060" v="368" actId="20577"/>
          <ac:spMkLst>
            <pc:docMk/>
            <pc:sldMk cId="1215151944" sldId="426"/>
            <ac:spMk id="32" creationId="{00000000-0000-0000-0000-000000000000}"/>
          </ac:spMkLst>
        </pc:spChg>
      </pc:sldChg>
      <pc:sldChg chg="modSp mod">
        <pc:chgData name="Blanca Ramírez Torrejon" userId="50955e19eeb9463b" providerId="LiveId" clId="{37BC77BA-519C-4572-8025-C470CDEB9DCC}" dt="2025-07-13T01:22:59.152" v="349" actId="20577"/>
        <pc:sldMkLst>
          <pc:docMk/>
          <pc:sldMk cId="1695897418" sldId="427"/>
        </pc:sldMkLst>
        <pc:spChg chg="mod">
          <ac:chgData name="Blanca Ramírez Torrejon" userId="50955e19eeb9463b" providerId="LiveId" clId="{37BC77BA-519C-4572-8025-C470CDEB9DCC}" dt="2025-07-13T01:22:59.152" v="349" actId="20577"/>
          <ac:spMkLst>
            <pc:docMk/>
            <pc:sldMk cId="1695897418" sldId="427"/>
            <ac:spMk id="3" creationId="{4641D3A8-0586-077C-82C8-B3F32A2C1D97}"/>
          </ac:spMkLst>
        </pc:spChg>
      </pc:sldChg>
      <pc:sldChg chg="addSp modSp new mod">
        <pc:chgData name="Blanca Ramírez Torrejon" userId="50955e19eeb9463b" providerId="LiveId" clId="{37BC77BA-519C-4572-8025-C470CDEB9DCC}" dt="2025-07-06T13:17:52.840" v="342" actId="115"/>
        <pc:sldMkLst>
          <pc:docMk/>
          <pc:sldMk cId="2906407190" sldId="430"/>
        </pc:sldMkLst>
        <pc:spChg chg="mod">
          <ac:chgData name="Blanca Ramírez Torrejon" userId="50955e19eeb9463b" providerId="LiveId" clId="{37BC77BA-519C-4572-8025-C470CDEB9DCC}" dt="2025-07-06T12:52:57.129" v="41" actId="207"/>
          <ac:spMkLst>
            <pc:docMk/>
            <pc:sldMk cId="2906407190" sldId="430"/>
            <ac:spMk id="2" creationId="{9950549F-EF2C-4F98-8C8C-635A1A6135E7}"/>
          </ac:spMkLst>
        </pc:spChg>
        <pc:spChg chg="mod">
          <ac:chgData name="Blanca Ramírez Torrejon" userId="50955e19eeb9463b" providerId="LiveId" clId="{37BC77BA-519C-4572-8025-C470CDEB9DCC}" dt="2025-07-06T13:17:48.998" v="341" actId="115"/>
          <ac:spMkLst>
            <pc:docMk/>
            <pc:sldMk cId="2906407190" sldId="430"/>
            <ac:spMk id="3" creationId="{6EB8561E-C42D-02EF-69EA-CA45B8E03A10}"/>
          </ac:spMkLst>
        </pc:spChg>
        <pc:spChg chg="add mod">
          <ac:chgData name="Blanca Ramírez Torrejon" userId="50955e19eeb9463b" providerId="LiveId" clId="{37BC77BA-519C-4572-8025-C470CDEB9DCC}" dt="2025-07-06T13:17:52.840" v="342" actId="115"/>
          <ac:spMkLst>
            <pc:docMk/>
            <pc:sldMk cId="2906407190" sldId="430"/>
            <ac:spMk id="5" creationId="{C5571C6A-2B53-5C5D-5621-9B35C1D687F3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772534-832A-4231-9E80-EA49C2CAFF4D}" type="datetimeFigureOut">
              <a:rPr lang="es-ES" smtClean="0"/>
              <a:pPr/>
              <a:t>20/07/2025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1805FE-EEC5-4407-B760-1F4A9E00F39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90873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77947D4D-1795-48CD-9967-CD94CAC2B18A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97A0FE3-E334-403E-9BFD-845AD8016C58}" type="slidenum">
              <a:rPr lang="es-ES_tradnl" altLang="es-CL"/>
              <a:pPr/>
              <a:t>57</a:t>
            </a:fld>
            <a:endParaRPr lang="es-ES_tradnl" altLang="es-CL"/>
          </a:p>
        </p:txBody>
      </p:sp>
      <p:sp>
        <p:nvSpPr>
          <p:cNvPr id="67586" name="Text Box 2">
            <a:extLst>
              <a:ext uri="{FF2B5EF4-FFF2-40B4-BE49-F238E27FC236}">
                <a16:creationId xmlns:a16="http://schemas.microsoft.com/office/drawing/2014/main" id="{1AEB8DD7-0E70-4A9D-94B4-0C15D1FFC0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9975" y="730250"/>
            <a:ext cx="5173663" cy="359886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67587" name="Rectangle 3">
            <a:extLst>
              <a:ext uri="{FF2B5EF4-FFF2-40B4-BE49-F238E27FC236}">
                <a16:creationId xmlns:a16="http://schemas.microsoft.com/office/drawing/2014/main" id="{5ED71847-679B-4D39-8FD3-D0FCA4333E67}"/>
              </a:ext>
            </a:extLst>
          </p:cNvPr>
          <p:cNvSpPr txBox="1">
            <a:spLocks noGrp="1" noChangeArrowheads="1"/>
          </p:cNvSpPr>
          <p:nvPr>
            <p:ph type="body"/>
          </p:nvPr>
        </p:nvSpPr>
        <p:spPr>
          <a:xfrm>
            <a:off x="731838" y="4560888"/>
            <a:ext cx="5849937" cy="4319587"/>
          </a:xfrm>
          <a:noFill/>
          <a:ln/>
        </p:spPr>
        <p:txBody>
          <a:bodyPr wrap="none" anchor="ctr"/>
          <a:lstStyle/>
          <a:p>
            <a:endParaRPr lang="es-ES" altLang="es-C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1805FE-EEC5-4407-B760-1F4A9E00F398}" type="slidenum">
              <a:rPr lang="es-ES" smtClean="0"/>
              <a:pPr/>
              <a:t>69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528074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1805FE-EEC5-4407-B760-1F4A9E00F398}" type="slidenum">
              <a:rPr lang="es-ES" smtClean="0"/>
              <a:pPr/>
              <a:t>70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64867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1805FE-EEC5-4407-B760-1F4A9E00F398}" type="slidenum">
              <a:rPr lang="es-ES" smtClean="0"/>
              <a:pPr/>
              <a:t>71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991903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1805FE-EEC5-4407-B760-1F4A9E00F398}" type="slidenum">
              <a:rPr lang="es-ES" smtClean="0"/>
              <a:pPr/>
              <a:t>72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745325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1805FE-EEC5-4407-B760-1F4A9E00F398}" type="slidenum">
              <a:rPr lang="es-ES" smtClean="0"/>
              <a:pPr/>
              <a:t>76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411242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1805FE-EEC5-4407-B760-1F4A9E00F398}" type="slidenum">
              <a:rPr lang="es-ES" smtClean="0"/>
              <a:pPr/>
              <a:t>77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44707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7F241-18D2-412C-81D3-7537634AE5BA}" type="datetime1">
              <a:rPr lang="es-ES" smtClean="0"/>
              <a:t>20/07/2025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A5609-0F35-419D-A6FC-628FB23E5A4F}" type="datetime1">
              <a:rPr lang="es-ES" smtClean="0"/>
              <a:t>20/07/2025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6FA7F-BED0-4903-B50A-34C3BC85E1CE}" type="datetime1">
              <a:rPr lang="es-ES" smtClean="0"/>
              <a:t>20/07/2025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D384C-11CA-40F3-A72F-D118267CC365}" type="datetime1">
              <a:rPr lang="es-ES" smtClean="0"/>
              <a:t>20/07/2025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BFEAA-82E5-44CA-BBAB-ACA76F13B026}" type="datetime1">
              <a:rPr lang="es-ES" smtClean="0"/>
              <a:t>20/07/2025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9834C-28BE-4135-BF1E-88B0AA4FF0FD}" type="datetime1">
              <a:rPr lang="es-ES" smtClean="0"/>
              <a:t>20/07/2025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4DC58-7D85-4A9A-B45C-0417E78CA47D}" type="datetime1">
              <a:rPr lang="es-ES" smtClean="0"/>
              <a:t>20/07/2025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231AB-ADAF-4E61-AE76-37D9A82CD000}" type="datetime1">
              <a:rPr lang="es-ES" smtClean="0"/>
              <a:t>20/07/2025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D4C41-DFF3-4EAD-BD44-4F6C90918136}" type="datetime1">
              <a:rPr lang="es-ES" smtClean="0"/>
              <a:t>20/07/2025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77028-1AEE-4574-BE27-3A5798B80366}" type="datetime1">
              <a:rPr lang="es-ES" smtClean="0"/>
              <a:t>20/07/2025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80261-4CFA-4A7A-BBD3-8E9C4BFD636F}" type="datetime1">
              <a:rPr lang="es-ES" smtClean="0"/>
              <a:t>20/07/2025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ítulo y texto e imágenes prediseñ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3DD726F-5E27-4BF2-AA65-18B968FBE4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4122" y="-89043"/>
            <a:ext cx="8225567" cy="131716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E8619E8-0065-42DF-B2FE-EB454865DA6B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456977" y="1604457"/>
            <a:ext cx="4041101" cy="452271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imágenes en línea 3">
            <a:extLst>
              <a:ext uri="{FF2B5EF4-FFF2-40B4-BE49-F238E27FC236}">
                <a16:creationId xmlns:a16="http://schemas.microsoft.com/office/drawing/2014/main" id="{A60646B2-8B5C-4F1B-85E2-47C43B4EBC20}"/>
              </a:ext>
            </a:extLst>
          </p:cNvPr>
          <p:cNvSpPr>
            <a:spLocks noGrp="1"/>
          </p:cNvSpPr>
          <p:nvPr>
            <p:ph type="clipArt" sz="half" idx="2"/>
          </p:nvPr>
        </p:nvSpPr>
        <p:spPr>
          <a:xfrm>
            <a:off x="4641443" y="1604457"/>
            <a:ext cx="4041101" cy="4522718"/>
          </a:xfrm>
        </p:spPr>
        <p:txBody>
          <a:bodyPr/>
          <a:lstStyle/>
          <a:p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2702F71-E24E-4D53-B482-AEAFACE9177A}"/>
              </a:ext>
            </a:extLst>
          </p:cNvPr>
          <p:cNvSpPr>
            <a:spLocks noGrp="1"/>
          </p:cNvSpPr>
          <p:nvPr>
            <p:ph type="dt" idx="10"/>
          </p:nvPr>
        </p:nvSpPr>
        <p:spPr>
          <a:xfrm>
            <a:off x="456976" y="6248139"/>
            <a:ext cx="2126581" cy="468736"/>
          </a:xfrm>
        </p:spPr>
        <p:txBody>
          <a:bodyPr/>
          <a:lstStyle>
            <a:lvl1pPr>
              <a:defRPr/>
            </a:lvl1pPr>
          </a:lstStyle>
          <a:p>
            <a:endParaRPr lang="es-ES_tradnl" alt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80070F6-FAC8-4E14-BB1F-54ADF91400D6}"/>
              </a:ext>
            </a:extLst>
          </p:cNvPr>
          <p:cNvSpPr>
            <a:spLocks noGrp="1"/>
          </p:cNvSpPr>
          <p:nvPr>
            <p:ph type="ftr" idx="11"/>
          </p:nvPr>
        </p:nvSpPr>
        <p:spPr>
          <a:xfrm>
            <a:off x="3127150" y="6248139"/>
            <a:ext cx="2895675" cy="468736"/>
          </a:xfrm>
        </p:spPr>
        <p:txBody>
          <a:bodyPr/>
          <a:lstStyle>
            <a:lvl1pPr>
              <a:defRPr/>
            </a:lvl1pPr>
          </a:lstStyle>
          <a:p>
            <a:endParaRPr lang="es-ES_tradnl" alt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E91BA31-C5C2-4A09-8155-1E3E288C408D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6555962" y="6248139"/>
            <a:ext cx="2126581" cy="468736"/>
          </a:xfrm>
        </p:spPr>
        <p:txBody>
          <a:bodyPr/>
          <a:lstStyle>
            <a:lvl1pPr>
              <a:defRPr/>
            </a:lvl1pPr>
          </a:lstStyle>
          <a:p>
            <a:fld id="{46D9BC6B-4D21-48C7-AC80-AC4BF43966F8}" type="slidenum">
              <a:rPr lang="es-ES_tradnl" altLang="es-CL"/>
              <a:pPr/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479813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34D010-003C-4130-A6AB-A095AF4BDE53}" type="datetime1">
              <a:rPr lang="es-ES" smtClean="0"/>
              <a:t>20/07/2025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E8ED36-391F-41F1-8171-AE9E833F90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CASO%20ECUATORIANOS%20EL%20ESTADO%20DE%20DERECHO%20SE%20DEBE%20RESPETAR%20(20180622)%20Iquique%20TV%5b1%5d.mp4" TargetMode="Externa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istoria%20de%20los%20Derechos%20Humanos%20%20%20Documental.mp4" TargetMode="Externa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file:///C:\Users\Blanca\Desktop\ED.%20CIVICA\2020\RESUMEN%20DECLARACI&#211;N%20DD.HH..pdf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istoria%20de%20los%20Derechos%20Humanos%20%20%20Documental.mp4" TargetMode="Externa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2.png"/><Relationship Id="rId7" Type="http://schemas.openxmlformats.org/officeDocument/2006/relationships/image" Target="../media/image25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eg"/><Relationship Id="rId5" Type="http://schemas.openxmlformats.org/officeDocument/2006/relationships/hyperlink" Target="http://www.google.com/imgres?imgurl=http://es.comunicas.org/files/2010/06/un-security-council.jpg&amp;imgrefurl=http://es.comunicas.org/2010/06/09/consejo-de-seguridad-de-la-onu-voto-por-mas-sanciones-para-iran-por-el-tema-nuclear/&amp;usg=__3M1qI89iibWtKu59OCorVAsm53U=&amp;h=332&amp;w=512&amp;sz=55&amp;hl=es&amp;start=12&amp;zoom=1&amp;tbnid=_sBX-3gaBVvVeM:&amp;tbnh=153&amp;tbnw=205&amp;ei=1B_gTf-nONGdgQfWmfTZCg&amp;prev=/search?q=consejo+de+seguridad&amp;um=1&amp;hl=es&amp;sa=N&amp;rls=com.microsoft:es-co:IE-SearchBox&amp;rlz=1I7GPCK_enCO381&amp;biw=1065&amp;bih=664&amp;tbm=isch&amp;um=1&amp;itbs=1&amp;iact=rc&amp;dur=29&amp;page=2&amp;ndsp=12&amp;ved=1t:429,r:2,s:12&amp;tx=69&amp;ty=83" TargetMode="External"/><Relationship Id="rId4" Type="http://schemas.openxmlformats.org/officeDocument/2006/relationships/image" Target="../media/image23.jpeg"/><Relationship Id="rId9" Type="http://schemas.openxmlformats.org/officeDocument/2006/relationships/image" Target="../media/image27.jpe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hyperlink" Target="Noticiero%20Judicial%20Origen%20del%20delito%20-%20Cr&#237;menes%20de%20lesa%20humanidad.mp4" TargetMode="Externa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hyperlink" Target="&#191;QUE&#769;%20HACE%20EL%20INDH.mp4" TargetMode="Externa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hyperlink" Target="Enfoque%20Derechos%20Humanos%20Violaci&#243;nes-%20Historia-%20Primera%20Dimensi&#243;n.mp4" TargetMode="External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slide" Target="slide70.xml"/><Relationship Id="rId2" Type="http://schemas.openxmlformats.org/officeDocument/2006/relationships/slide" Target="slide76.xml"/><Relationship Id="rId1" Type="http://schemas.openxmlformats.org/officeDocument/2006/relationships/slideLayout" Target="../slideLayouts/slideLayout1.xml"/><Relationship Id="rId4" Type="http://schemas.openxmlformats.org/officeDocument/2006/relationships/slide" Target="slide7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slide" Target="slide68.xml"/><Relationship Id="rId2" Type="http://schemas.openxmlformats.org/officeDocument/2006/relationships/slide" Target="slide73.xml"/><Relationship Id="rId1" Type="http://schemas.openxmlformats.org/officeDocument/2006/relationships/slideLayout" Target="../slideLayouts/slideLayout1.xml"/><Relationship Id="rId4" Type="http://schemas.openxmlformats.org/officeDocument/2006/relationships/hyperlink" Target="ONU%20discapacidad.mp4" TargetMode="Externa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7.png"/><Relationship Id="rId4" Type="http://schemas.openxmlformats.org/officeDocument/2006/relationships/slide" Target="slide6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slide" Target="slide66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slide" Target="slide66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slide" Target="slide67.xml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slide" Target="slide66.xml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182839" y="2231857"/>
            <a:ext cx="6580840" cy="1200329"/>
          </a:xfrm>
          <a:solidFill>
            <a:schemeClr val="tx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none" lIns="91440" tIns="45720" rIns="91440" bIns="45720" rtlCol="0" anchor="ctr">
            <a:spAutoFit/>
          </a:bodyPr>
          <a:lstStyle/>
          <a:p>
            <a:pPr algn="l">
              <a:spcBef>
                <a:spcPts val="0"/>
              </a:spcBef>
            </a:pPr>
            <a:r>
              <a:rPr lang="es-CL" sz="3600" dirty="0">
                <a:solidFill>
                  <a:srgbClr val="1F497D">
                    <a:lumMod val="75000"/>
                  </a:srgbClr>
                </a:solidFill>
                <a:latin typeface="Calibri"/>
                <a:ea typeface="+mn-ea"/>
                <a:cs typeface="+mn-cs"/>
              </a:rPr>
              <a:t>ASIGNATURA: </a:t>
            </a:r>
            <a:r>
              <a:rPr lang="es-CL" sz="3600" b="1" dirty="0">
                <a:solidFill>
                  <a:srgbClr val="1F497D">
                    <a:lumMod val="75000"/>
                  </a:srgbClr>
                </a:solidFill>
                <a:latin typeface="Calibri"/>
                <a:ea typeface="+mn-ea"/>
                <a:cs typeface="+mn-cs"/>
              </a:rPr>
              <a:t>EDUCACIÓN CÍVICA</a:t>
            </a:r>
            <a:br>
              <a:rPr lang="es-CL" sz="3600" dirty="0">
                <a:solidFill>
                  <a:srgbClr val="1F497D">
                    <a:lumMod val="75000"/>
                  </a:srgbClr>
                </a:solidFill>
                <a:latin typeface="Calibri"/>
                <a:ea typeface="+mn-ea"/>
                <a:cs typeface="+mn-cs"/>
              </a:rPr>
            </a:br>
            <a:r>
              <a:rPr lang="es-CL" sz="3600" dirty="0">
                <a:solidFill>
                  <a:srgbClr val="1F497D">
                    <a:lumMod val="75000"/>
                  </a:srgbClr>
                </a:solidFill>
                <a:latin typeface="Calibri"/>
                <a:ea typeface="+mn-ea"/>
                <a:cs typeface="+mn-cs"/>
              </a:rPr>
              <a:t>CURSOS: 		</a:t>
            </a:r>
            <a:r>
              <a:rPr lang="es-CL" sz="3600" b="1" dirty="0">
                <a:solidFill>
                  <a:srgbClr val="1F497D">
                    <a:lumMod val="75000"/>
                  </a:srgbClr>
                </a:solidFill>
                <a:latin typeface="Calibri"/>
                <a:ea typeface="+mn-ea"/>
                <a:cs typeface="+mn-cs"/>
              </a:rPr>
              <a:t>4° EJ - </a:t>
            </a:r>
            <a:r>
              <a:rPr lang="es-CL" sz="3600" b="1" dirty="0">
                <a:solidFill>
                  <a:srgbClr val="FF0000"/>
                </a:solidFill>
                <a:latin typeface="Calibri"/>
                <a:ea typeface="+mn-ea"/>
                <a:cs typeface="+mn-cs"/>
              </a:rPr>
              <a:t>IM</a:t>
            </a:r>
            <a:r>
              <a:rPr lang="es-CL" sz="3600" b="1" dirty="0">
                <a:solidFill>
                  <a:srgbClr val="1F497D">
                    <a:lumMod val="75000"/>
                  </a:srgbClr>
                </a:solidFill>
                <a:latin typeface="Calibri"/>
                <a:ea typeface="+mn-ea"/>
                <a:cs typeface="+mn-cs"/>
              </a:rPr>
              <a:t> - AB - </a:t>
            </a:r>
            <a:r>
              <a:rPr lang="es-CL" sz="3600" b="1" dirty="0">
                <a:solidFill>
                  <a:srgbClr val="FF0000"/>
                </a:solidFill>
                <a:latin typeface="Calibri"/>
                <a:ea typeface="+mn-ea"/>
                <a:cs typeface="+mn-cs"/>
              </a:rPr>
              <a:t>LT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818481" y="4869160"/>
            <a:ext cx="5080078" cy="1000132"/>
          </a:xfrm>
        </p:spPr>
        <p:txBody>
          <a:bodyPr>
            <a:normAutofit fontScale="92500" lnSpcReduction="10000"/>
          </a:bodyPr>
          <a:lstStyle/>
          <a:p>
            <a:r>
              <a:rPr lang="es-CL" sz="2000" b="1" dirty="0">
                <a:solidFill>
                  <a:srgbClr val="FF0000"/>
                </a:solidFill>
              </a:rPr>
              <a:t>PC B. RAMÍREZ T.</a:t>
            </a:r>
          </a:p>
          <a:p>
            <a:r>
              <a:rPr lang="es-CL" sz="2000" b="1" dirty="0">
                <a:solidFill>
                  <a:schemeClr val="bg1"/>
                </a:solidFill>
              </a:rPr>
              <a:t>PC L.  ROMÁN C.</a:t>
            </a:r>
          </a:p>
          <a:p>
            <a:r>
              <a:rPr lang="es-CL" sz="2000" b="1" dirty="0">
                <a:solidFill>
                  <a:schemeClr val="bg1"/>
                </a:solidFill>
              </a:rPr>
              <a:t>PC E. SIMS SR.</a:t>
            </a:r>
          </a:p>
        </p:txBody>
      </p:sp>
      <p:sp>
        <p:nvSpPr>
          <p:cNvPr id="4" name="3 CuadroTexto"/>
          <p:cNvSpPr txBox="1"/>
          <p:nvPr/>
        </p:nvSpPr>
        <p:spPr>
          <a:xfrm flipH="1">
            <a:off x="357158" y="285728"/>
            <a:ext cx="3571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dirty="0">
                <a:solidFill>
                  <a:schemeClr val="bg1"/>
                </a:solidFill>
              </a:rPr>
              <a:t>ESCUELA NAVAL “ARTURO PRAT”</a:t>
            </a:r>
          </a:p>
          <a:p>
            <a:r>
              <a:rPr lang="es-CL" sz="1600" dirty="0">
                <a:solidFill>
                  <a:schemeClr val="bg1"/>
                </a:solidFill>
              </a:rPr>
              <a:t>FACULTAD HUMANÍSTICA</a:t>
            </a:r>
          </a:p>
          <a:p>
            <a:r>
              <a:rPr lang="es-CL" sz="1600" dirty="0">
                <a:solidFill>
                  <a:schemeClr val="bg1"/>
                </a:solidFill>
              </a:rPr>
              <a:t>CÁTEDRA DE CS. SOCIALES</a:t>
            </a:r>
          </a:p>
        </p:txBody>
      </p:sp>
      <p:pic>
        <p:nvPicPr>
          <p:cNvPr id="7" name="6 Imagen" descr="ESCUDO ESNAVAL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8481" y="165096"/>
            <a:ext cx="1507038" cy="1563609"/>
          </a:xfrm>
          <a:prstGeom prst="rect">
            <a:avLst/>
          </a:prstGeom>
          <a:noFill/>
        </p:spPr>
      </p:pic>
      <p:sp>
        <p:nvSpPr>
          <p:cNvPr id="8" name="2 Subtítulo"/>
          <p:cNvSpPr txBox="1">
            <a:spLocks/>
          </p:cNvSpPr>
          <p:nvPr/>
        </p:nvSpPr>
        <p:spPr>
          <a:xfrm>
            <a:off x="4000496" y="6000768"/>
            <a:ext cx="1214446" cy="5000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CL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2025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DEB4DE1-8291-4AFC-BCDA-4783618D3A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5950496" y="3284984"/>
            <a:ext cx="2736304" cy="1296144"/>
          </a:xfrm>
          <a:prstGeom prst="snip1Rect">
            <a:avLst/>
          </a:prstGeom>
          <a:solidFill>
            <a:schemeClr val="tx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>
                <a:solidFill>
                  <a:schemeClr val="bg1"/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76881" y="3284984"/>
            <a:ext cx="2660895" cy="1296144"/>
          </a:xfrm>
          <a:prstGeom prst="snip1Rect">
            <a:avLst/>
          </a:prstGeom>
          <a:solidFill>
            <a:schemeClr val="tx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>
                <a:solidFill>
                  <a:schemeClr val="bg1"/>
                </a:solidFill>
              </a:rPr>
              <a:t>UT 2: </a:t>
            </a:r>
            <a:r>
              <a:rPr lang="es-ES" b="1" dirty="0" err="1">
                <a:solidFill>
                  <a:schemeClr val="bg1"/>
                </a:solidFill>
              </a:rPr>
              <a:t>D°</a:t>
            </a:r>
            <a:r>
              <a:rPr lang="es-ES" b="1" dirty="0">
                <a:solidFill>
                  <a:schemeClr val="bg1"/>
                </a:solidFill>
              </a:rPr>
              <a:t> PENAL EN DD.HH. Y ROL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251520" y="3284984"/>
            <a:ext cx="2607193" cy="1296144"/>
          </a:xfrm>
          <a:prstGeom prst="snip1Rect">
            <a:avLst/>
          </a:prstGeom>
          <a:solidFill>
            <a:schemeClr val="tx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>
                <a:solidFill>
                  <a:schemeClr val="bg1"/>
                </a:solidFill>
              </a:rPr>
              <a:t>UT 1: DERECHOS HUMANOS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2355916" y="404664"/>
            <a:ext cx="4233275" cy="707886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rtlCol="0">
            <a:spAutoFit/>
          </a:bodyPr>
          <a:lstStyle/>
          <a:p>
            <a:r>
              <a:rPr lang="es-CL" sz="4000" dirty="0">
                <a:solidFill>
                  <a:schemeClr val="bg2">
                    <a:lumMod val="75000"/>
                  </a:schemeClr>
                </a:solidFill>
              </a:rPr>
              <a:t>EDUCACIÓN CÍVICA</a:t>
            </a:r>
          </a:p>
        </p:txBody>
      </p:sp>
      <p:sp>
        <p:nvSpPr>
          <p:cNvPr id="3" name="Flecha abajo 2"/>
          <p:cNvSpPr/>
          <p:nvPr/>
        </p:nvSpPr>
        <p:spPr>
          <a:xfrm>
            <a:off x="4407329" y="1268760"/>
            <a:ext cx="336145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CuadroTexto 11"/>
          <p:cNvSpPr txBox="1"/>
          <p:nvPr/>
        </p:nvSpPr>
        <p:spPr>
          <a:xfrm>
            <a:off x="2858713" y="2276872"/>
            <a:ext cx="3433376" cy="584775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none" rtlCol="0">
            <a:spAutoFit/>
          </a:bodyPr>
          <a:lstStyle/>
          <a:p>
            <a:r>
              <a:rPr lang="es-CL" sz="3200" dirty="0">
                <a:solidFill>
                  <a:schemeClr val="bg2">
                    <a:lumMod val="75000"/>
                  </a:schemeClr>
                </a:solidFill>
              </a:rPr>
              <a:t>Derechos Humanos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93529" y="4668720"/>
            <a:ext cx="2565184" cy="1477328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CL" dirty="0">
                <a:solidFill>
                  <a:schemeClr val="bg1"/>
                </a:solidFill>
              </a:rPr>
              <a:t>4 Sesiones de clases.</a:t>
            </a:r>
          </a:p>
          <a:p>
            <a:r>
              <a:rPr lang="es-CL" dirty="0">
                <a:solidFill>
                  <a:schemeClr val="bg1"/>
                </a:solidFill>
              </a:rPr>
              <a:t>1 Sesión de Prueba </a:t>
            </a:r>
          </a:p>
          <a:p>
            <a:r>
              <a:rPr lang="es-CL" dirty="0">
                <a:solidFill>
                  <a:schemeClr val="bg1"/>
                </a:solidFill>
              </a:rPr>
              <a:t>escrita. </a:t>
            </a:r>
          </a:p>
          <a:p>
            <a:endParaRPr lang="es-CL" dirty="0">
              <a:solidFill>
                <a:schemeClr val="bg1"/>
              </a:solidFill>
            </a:endParaRPr>
          </a:p>
          <a:p>
            <a:pPr algn="ctr"/>
            <a:r>
              <a:rPr lang="es-CL" dirty="0">
                <a:solidFill>
                  <a:srgbClr val="FF0000"/>
                </a:solidFill>
              </a:rPr>
              <a:t>1 nota: PRUEBA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2544732" y="6270119"/>
            <a:ext cx="38261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400" b="1" dirty="0">
                <a:solidFill>
                  <a:schemeClr val="bg1"/>
                </a:solidFill>
              </a:rPr>
              <a:t>Total: 3 notas en 14 sesiones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3084039" y="4686959"/>
            <a:ext cx="2660895" cy="1477328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CL" dirty="0">
                <a:solidFill>
                  <a:schemeClr val="bg1"/>
                </a:solidFill>
              </a:rPr>
              <a:t>3 Sesiones de clases.</a:t>
            </a:r>
          </a:p>
          <a:p>
            <a:r>
              <a:rPr lang="es-CL" dirty="0">
                <a:solidFill>
                  <a:schemeClr val="bg1"/>
                </a:solidFill>
              </a:rPr>
              <a:t>2 Sesiones de taller en clase con  entrega de informe.</a:t>
            </a:r>
          </a:p>
          <a:p>
            <a:pPr algn="ctr"/>
            <a:r>
              <a:rPr lang="es-CL" dirty="0">
                <a:solidFill>
                  <a:srgbClr val="FF0000"/>
                </a:solidFill>
              </a:rPr>
              <a:t>1 nota: TRABAJO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6086644" y="4686959"/>
            <a:ext cx="2578484" cy="1477328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CL" dirty="0">
                <a:solidFill>
                  <a:schemeClr val="bg1"/>
                </a:solidFill>
              </a:rPr>
              <a:t>2 Sesiones de clases.</a:t>
            </a:r>
          </a:p>
          <a:p>
            <a:r>
              <a:rPr lang="es-CL" dirty="0">
                <a:solidFill>
                  <a:schemeClr val="bg1"/>
                </a:solidFill>
              </a:rPr>
              <a:t>1 Sesión de taller en clase.</a:t>
            </a:r>
          </a:p>
          <a:p>
            <a:r>
              <a:rPr lang="es-CL" dirty="0">
                <a:solidFill>
                  <a:schemeClr val="bg1"/>
                </a:solidFill>
              </a:rPr>
              <a:t>1 Sesión exposición oral</a:t>
            </a:r>
          </a:p>
          <a:p>
            <a:pPr algn="ctr"/>
            <a:r>
              <a:rPr lang="es-CL" dirty="0">
                <a:solidFill>
                  <a:srgbClr val="FF0000"/>
                </a:solidFill>
              </a:rPr>
              <a:t>1 nota: EXPOSICIÓN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82DB406-9481-4A41-A0E3-6FD7212774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2</a:t>
            </a:fld>
            <a:endParaRPr lang="es-ES" sz="140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3815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5" grpId="0" animBg="1"/>
      <p:bldP spid="4" grpId="0"/>
      <p:bldP spid="15" grpId="0" animBg="1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355916" y="188640"/>
            <a:ext cx="4233275" cy="707886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rtlCol="0">
            <a:spAutoFit/>
          </a:bodyPr>
          <a:lstStyle/>
          <a:p>
            <a:r>
              <a:rPr lang="es-CL" sz="4000" dirty="0">
                <a:solidFill>
                  <a:schemeClr val="bg2">
                    <a:lumMod val="75000"/>
                  </a:schemeClr>
                </a:solidFill>
              </a:rPr>
              <a:t>EDUCACIÓN CÍVICA</a:t>
            </a:r>
          </a:p>
        </p:txBody>
      </p:sp>
      <p:sp>
        <p:nvSpPr>
          <p:cNvPr id="3" name="Flecha abajo 2"/>
          <p:cNvSpPr/>
          <p:nvPr/>
        </p:nvSpPr>
        <p:spPr>
          <a:xfrm>
            <a:off x="4235855" y="974034"/>
            <a:ext cx="336145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CuadroTexto 11"/>
          <p:cNvSpPr txBox="1"/>
          <p:nvPr/>
        </p:nvSpPr>
        <p:spPr>
          <a:xfrm>
            <a:off x="2243192" y="1843216"/>
            <a:ext cx="4458721" cy="584775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none" rtlCol="0">
            <a:spAutoFit/>
          </a:bodyPr>
          <a:lstStyle/>
          <a:p>
            <a:r>
              <a:rPr lang="es-CL" sz="3200" dirty="0">
                <a:solidFill>
                  <a:schemeClr val="bg2">
                    <a:lumMod val="75000"/>
                  </a:schemeClr>
                </a:solidFill>
              </a:rPr>
              <a:t>UT. 1. Derechos Humanos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683568" y="2712812"/>
            <a:ext cx="8003232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800" b="1" dirty="0">
                <a:solidFill>
                  <a:schemeClr val="bg1"/>
                </a:solidFill>
              </a:rPr>
              <a:t>Objetivos:</a:t>
            </a:r>
          </a:p>
          <a:p>
            <a:pPr algn="just"/>
            <a:endParaRPr lang="es-CL" sz="2800" b="1" dirty="0">
              <a:solidFill>
                <a:schemeClr val="bg1"/>
              </a:solidFill>
            </a:endParaRPr>
          </a:p>
          <a:p>
            <a:pPr algn="just"/>
            <a:r>
              <a:rPr lang="es-MX" sz="2400" b="1" dirty="0">
                <a:solidFill>
                  <a:schemeClr val="bg1"/>
                </a:solidFill>
              </a:rPr>
              <a:t>Comprender </a:t>
            </a:r>
            <a:r>
              <a:rPr lang="es-MX" sz="2400" dirty="0">
                <a:solidFill>
                  <a:schemeClr val="bg1"/>
                </a:solidFill>
              </a:rPr>
              <a:t>las dimensiones conceptuales, morales y el contexto histórico de los DD.HH.</a:t>
            </a:r>
            <a:endParaRPr lang="es-CL" sz="2400" dirty="0">
              <a:solidFill>
                <a:schemeClr val="bg1"/>
              </a:solidFill>
            </a:endParaRPr>
          </a:p>
          <a:p>
            <a:pPr algn="just"/>
            <a:endParaRPr lang="es-CL" sz="2400" dirty="0">
              <a:solidFill>
                <a:schemeClr val="bg1"/>
              </a:solidFill>
            </a:endParaRPr>
          </a:p>
          <a:p>
            <a:pPr algn="just"/>
            <a:r>
              <a:rPr lang="es-MX" sz="2400" b="1" dirty="0">
                <a:solidFill>
                  <a:schemeClr val="bg1"/>
                </a:solidFill>
              </a:rPr>
              <a:t>Comprender </a:t>
            </a:r>
            <a:r>
              <a:rPr lang="es-MX" sz="2400" dirty="0">
                <a:solidFill>
                  <a:schemeClr val="bg1"/>
                </a:solidFill>
              </a:rPr>
              <a:t>los principios y normas jurídicas que regulan los DD.HH., en el derecho internacional y nacional.</a:t>
            </a:r>
            <a:endParaRPr lang="es-CL" sz="2400" dirty="0">
              <a:solidFill>
                <a:schemeClr val="bg1"/>
              </a:solidFill>
            </a:endParaRPr>
          </a:p>
          <a:p>
            <a:pPr algn="just"/>
            <a:endParaRPr lang="es-CL" sz="2400" dirty="0">
              <a:solidFill>
                <a:schemeClr val="bg1"/>
              </a:solidFill>
            </a:endParaRPr>
          </a:p>
          <a:p>
            <a:pPr algn="just"/>
            <a:r>
              <a:rPr lang="es-MX" sz="2400" b="1" dirty="0">
                <a:solidFill>
                  <a:schemeClr val="bg1"/>
                </a:solidFill>
              </a:rPr>
              <a:t>Comprender </a:t>
            </a:r>
            <a:r>
              <a:rPr lang="es-MX" sz="2400" dirty="0">
                <a:solidFill>
                  <a:schemeClr val="bg1"/>
                </a:solidFill>
              </a:rPr>
              <a:t>los</a:t>
            </a:r>
            <a:r>
              <a:rPr lang="es-MX" sz="2400" b="1" dirty="0">
                <a:solidFill>
                  <a:schemeClr val="bg1"/>
                </a:solidFill>
              </a:rPr>
              <a:t> </a:t>
            </a:r>
            <a:r>
              <a:rPr lang="es-MX" sz="2400" dirty="0">
                <a:solidFill>
                  <a:schemeClr val="bg1"/>
                </a:solidFill>
              </a:rPr>
              <a:t>principios y normas que regulan los DD.HH., en el desempeño profesional y personal.</a:t>
            </a:r>
            <a:r>
              <a:rPr lang="es-CL" sz="2400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3C1DEC0-5970-4B52-A3E5-2DA5E3DCF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3</a:t>
            </a:fld>
            <a:endParaRPr lang="es-ES" sz="140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3133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FFAA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668266" y="3640049"/>
            <a:ext cx="65226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rgbClr val="002060"/>
                </a:solidFill>
              </a:rPr>
              <a:t>B. </a:t>
            </a:r>
            <a:r>
              <a:rPr lang="es-CL" sz="2400" dirty="0">
                <a:solidFill>
                  <a:srgbClr val="002060"/>
                </a:solidFill>
              </a:rPr>
              <a:t>BASES JURÍDICAS EN LOS DERECHOS HUMANOS.</a:t>
            </a: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Rectángulo 1"/>
          <p:cNvSpPr/>
          <p:nvPr/>
        </p:nvSpPr>
        <p:spPr>
          <a:xfrm>
            <a:off x="690980" y="5013176"/>
            <a:ext cx="782162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400" dirty="0">
                <a:solidFill>
                  <a:schemeClr val="bg2">
                    <a:lumMod val="75000"/>
                  </a:schemeClr>
                </a:solidFill>
              </a:rPr>
              <a:t>C. REGÍMENES JURÍDICOS EN DERECHOS HUMANOS.</a:t>
            </a:r>
          </a:p>
        </p:txBody>
      </p:sp>
      <p:sp>
        <p:nvSpPr>
          <p:cNvPr id="17" name="13 CuadroTexto"/>
          <p:cNvSpPr txBox="1"/>
          <p:nvPr/>
        </p:nvSpPr>
        <p:spPr>
          <a:xfrm>
            <a:off x="713694" y="2304454"/>
            <a:ext cx="53201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rgbClr val="002060"/>
                </a:solidFill>
              </a:rPr>
              <a:t>A. TEORÍA DE</a:t>
            </a:r>
            <a:r>
              <a:rPr lang="es-CL" sz="2400" dirty="0">
                <a:solidFill>
                  <a:srgbClr val="002060"/>
                </a:solidFill>
              </a:rPr>
              <a:t> LOS DERECHOS HUMANOS.</a:t>
            </a: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CE0E176E-9E3D-4A6F-9C13-E28B870F26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4</a:t>
            </a:fld>
            <a:endParaRPr lang="es-ES" sz="14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1" name="13 CuadroTexto">
            <a:extLst>
              <a:ext uri="{FF2B5EF4-FFF2-40B4-BE49-F238E27FC236}">
                <a16:creationId xmlns:a16="http://schemas.microsoft.com/office/drawing/2014/main" id="{285EF6CC-DD50-4C15-9CC5-B105C62FAB31}"/>
              </a:ext>
            </a:extLst>
          </p:cNvPr>
          <p:cNvSpPr txBox="1"/>
          <p:nvPr/>
        </p:nvSpPr>
        <p:spPr>
          <a:xfrm>
            <a:off x="618327" y="1309062"/>
            <a:ext cx="27460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b="1" dirty="0">
                <a:solidFill>
                  <a:srgbClr val="002060"/>
                </a:solidFill>
              </a:rPr>
              <a:t>CONTENIDOS</a:t>
            </a:r>
            <a:endParaRPr lang="es-CL" sz="36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782824" y="1777840"/>
            <a:ext cx="7776864" cy="1200329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400" dirty="0">
                <a:solidFill>
                  <a:srgbClr val="002060"/>
                </a:solidFill>
              </a:rPr>
              <a:t>Estado de derecho y DD.HH. 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400" dirty="0">
                <a:solidFill>
                  <a:srgbClr val="002060"/>
                </a:solidFill>
              </a:rPr>
              <a:t>Definición de DD.HH.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400" dirty="0">
                <a:solidFill>
                  <a:srgbClr val="002060"/>
                </a:solidFill>
              </a:rPr>
              <a:t>Evolución histórica de los DD.HH. 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782824" y="3231947"/>
            <a:ext cx="65226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rgbClr val="002060"/>
                </a:solidFill>
              </a:rPr>
              <a:t>B. </a:t>
            </a:r>
            <a:r>
              <a:rPr lang="es-CL" sz="2400" dirty="0">
                <a:solidFill>
                  <a:srgbClr val="002060"/>
                </a:solidFill>
              </a:rPr>
              <a:t>BASES JURÍDICAS EN LOS DERECHOS HUMANOS.</a:t>
            </a: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Rectángulo 1"/>
          <p:cNvSpPr/>
          <p:nvPr/>
        </p:nvSpPr>
        <p:spPr>
          <a:xfrm>
            <a:off x="738065" y="3932756"/>
            <a:ext cx="782162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400" dirty="0">
                <a:solidFill>
                  <a:schemeClr val="bg2">
                    <a:lumMod val="75000"/>
                  </a:schemeClr>
                </a:solidFill>
              </a:rPr>
              <a:t>C. REGÍMENES JURÍDICOS EN DD.HH.</a:t>
            </a:r>
          </a:p>
        </p:txBody>
      </p:sp>
      <p:sp>
        <p:nvSpPr>
          <p:cNvPr id="17" name="13 CuadroTexto"/>
          <p:cNvSpPr txBox="1"/>
          <p:nvPr/>
        </p:nvSpPr>
        <p:spPr>
          <a:xfrm>
            <a:off x="785685" y="1124744"/>
            <a:ext cx="53201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rgbClr val="002060"/>
                </a:solidFill>
              </a:rPr>
              <a:t>A. TEORÍA DE</a:t>
            </a:r>
            <a:r>
              <a:rPr lang="es-CL" sz="2400" dirty="0">
                <a:solidFill>
                  <a:srgbClr val="002060"/>
                </a:solidFill>
              </a:rPr>
              <a:t> LOS DERECHOS HUMANOS.</a:t>
            </a: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5B86F621-ED17-46BC-8AC5-B891D04918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5</a:t>
            </a:fld>
            <a:endParaRPr lang="es-ES" sz="140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73333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830242" y="1805915"/>
            <a:ext cx="65226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rgbClr val="002060"/>
                </a:solidFill>
              </a:rPr>
              <a:t>B. </a:t>
            </a:r>
            <a:r>
              <a:rPr lang="es-CL" sz="2400" dirty="0">
                <a:solidFill>
                  <a:srgbClr val="002060"/>
                </a:solidFill>
              </a:rPr>
              <a:t>BASES JURÍDICAS EN LOS DERECHOS HUMANOS.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834480" y="2420888"/>
            <a:ext cx="7776864" cy="2677656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es-ES" sz="2400" dirty="0">
                <a:solidFill>
                  <a:srgbClr val="002060"/>
                </a:solidFill>
              </a:rPr>
              <a:t>Declaraciones, principios y tratados internacionales de DD.HH.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400" dirty="0">
                <a:solidFill>
                  <a:srgbClr val="002060"/>
                </a:solidFill>
              </a:rPr>
              <a:t>Sistema Universal de DD.HH.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400" dirty="0">
                <a:solidFill>
                  <a:srgbClr val="002060"/>
                </a:solidFill>
              </a:rPr>
              <a:t>Sistema Interamericano de DD.HH.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400" dirty="0">
                <a:solidFill>
                  <a:srgbClr val="002060"/>
                </a:solidFill>
              </a:rPr>
              <a:t>Tratados y convenios chilenos sobre DD.HH.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400" dirty="0">
                <a:solidFill>
                  <a:srgbClr val="002060"/>
                </a:solidFill>
              </a:rPr>
              <a:t>Jerarquización Nacional.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400" dirty="0">
                <a:solidFill>
                  <a:srgbClr val="002060"/>
                </a:solidFill>
              </a:rPr>
              <a:t>Constitución Política de Chile (Art 5).</a:t>
            </a: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Rectángulo 1"/>
          <p:cNvSpPr/>
          <p:nvPr/>
        </p:nvSpPr>
        <p:spPr>
          <a:xfrm>
            <a:off x="782824" y="5373216"/>
            <a:ext cx="782162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400" dirty="0">
                <a:solidFill>
                  <a:schemeClr val="bg2">
                    <a:lumMod val="75000"/>
                  </a:schemeClr>
                </a:solidFill>
              </a:rPr>
              <a:t>C. REGÍMENES JURÍDICOS EN DD.HH. </a:t>
            </a:r>
          </a:p>
        </p:txBody>
      </p:sp>
      <p:sp>
        <p:nvSpPr>
          <p:cNvPr id="17" name="13 CuadroTexto"/>
          <p:cNvSpPr txBox="1"/>
          <p:nvPr/>
        </p:nvSpPr>
        <p:spPr>
          <a:xfrm>
            <a:off x="819110" y="1233051"/>
            <a:ext cx="546123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rgbClr val="002060"/>
                </a:solidFill>
              </a:rPr>
              <a:t>A. </a:t>
            </a:r>
            <a:r>
              <a:rPr lang="es-CL" sz="2400" dirty="0">
                <a:solidFill>
                  <a:srgbClr val="002060"/>
                </a:solidFill>
              </a:rPr>
              <a:t>TEORÍAS DE LOS DERECHOS HUMANOS.</a:t>
            </a:r>
          </a:p>
          <a:p>
            <a:endParaRPr lang="es-ES" sz="2400" dirty="0">
              <a:solidFill>
                <a:srgbClr val="002060"/>
              </a:solidFill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C7BCD0A7-33A9-4C03-AFF7-0BDBE6A49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6</a:t>
            </a:fld>
            <a:endParaRPr lang="es-ES" sz="140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23291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830242" y="1462350"/>
            <a:ext cx="65226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rgbClr val="002060"/>
                </a:solidFill>
              </a:rPr>
              <a:t>B. </a:t>
            </a:r>
            <a:r>
              <a:rPr lang="es-CL" sz="2400" dirty="0">
                <a:solidFill>
                  <a:srgbClr val="002060"/>
                </a:solidFill>
              </a:rPr>
              <a:t>BASES JURÍDICAS EN LOS DERECHOS HUMANOS.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822354" y="2566491"/>
            <a:ext cx="7776864" cy="4154984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es-ES" sz="2400" dirty="0">
                <a:solidFill>
                  <a:srgbClr val="002060"/>
                </a:solidFill>
              </a:rPr>
              <a:t>Principios pro –</a:t>
            </a:r>
            <a:r>
              <a:rPr lang="es-ES" sz="2400" dirty="0" err="1">
                <a:solidFill>
                  <a:srgbClr val="002060"/>
                </a:solidFill>
              </a:rPr>
              <a:t>homine</a:t>
            </a:r>
            <a:r>
              <a:rPr lang="es-ES" sz="2400" dirty="0">
                <a:solidFill>
                  <a:srgbClr val="002060"/>
                </a:solidFill>
              </a:rPr>
              <a:t> y </a:t>
            </a:r>
            <a:r>
              <a:rPr lang="es-ES" sz="2400" dirty="0" err="1">
                <a:solidFill>
                  <a:srgbClr val="002060"/>
                </a:solidFill>
              </a:rPr>
              <a:t>ius</a:t>
            </a:r>
            <a:r>
              <a:rPr lang="es-ES" sz="2400" dirty="0">
                <a:solidFill>
                  <a:srgbClr val="002060"/>
                </a:solidFill>
              </a:rPr>
              <a:t> – </a:t>
            </a:r>
            <a:r>
              <a:rPr lang="es-ES" sz="2400" dirty="0" err="1">
                <a:solidFill>
                  <a:srgbClr val="002060"/>
                </a:solidFill>
              </a:rPr>
              <a:t>cogens</a:t>
            </a:r>
            <a:r>
              <a:rPr lang="es-ES" sz="2400" dirty="0">
                <a:solidFill>
                  <a:srgbClr val="002060"/>
                </a:solidFill>
              </a:rPr>
              <a:t>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400" dirty="0">
                <a:solidFill>
                  <a:srgbClr val="002060"/>
                </a:solidFill>
              </a:rPr>
              <a:t>Derecho consuetudinario.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400" dirty="0">
                <a:solidFill>
                  <a:srgbClr val="002060"/>
                </a:solidFill>
              </a:rPr>
              <a:t>Jurisprudencia.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400" dirty="0">
                <a:solidFill>
                  <a:srgbClr val="002060"/>
                </a:solidFill>
              </a:rPr>
              <a:t>Principios de obligación, garantía y obligación de no discriminación.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400" dirty="0">
                <a:solidFill>
                  <a:srgbClr val="002060"/>
                </a:solidFill>
              </a:rPr>
              <a:t>Prevención, investigación, sanción, restablecimiento de los daños y reparación.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400" dirty="0">
                <a:solidFill>
                  <a:srgbClr val="002060"/>
                </a:solidFill>
              </a:rPr>
              <a:t>Derechos de los niños.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400" dirty="0">
                <a:solidFill>
                  <a:srgbClr val="002060"/>
                </a:solidFill>
              </a:rPr>
              <a:t>Discriminación.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400" dirty="0">
                <a:solidFill>
                  <a:srgbClr val="002060"/>
                </a:solidFill>
              </a:rPr>
              <a:t>Pueblos indígenas.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400" dirty="0">
                <a:solidFill>
                  <a:srgbClr val="002060"/>
                </a:solidFill>
              </a:rPr>
              <a:t>Migrantes y refugiados.</a:t>
            </a: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Rectángulo 1"/>
          <p:cNvSpPr/>
          <p:nvPr/>
        </p:nvSpPr>
        <p:spPr>
          <a:xfrm>
            <a:off x="830242" y="2012149"/>
            <a:ext cx="782162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400" dirty="0">
                <a:solidFill>
                  <a:schemeClr val="bg2">
                    <a:lumMod val="75000"/>
                  </a:schemeClr>
                </a:solidFill>
              </a:rPr>
              <a:t>C. REGÍMENES JURÍDICOS EN DERECHOS HUMANOS.</a:t>
            </a:r>
          </a:p>
        </p:txBody>
      </p:sp>
      <p:sp>
        <p:nvSpPr>
          <p:cNvPr id="17" name="13 CuadroTexto"/>
          <p:cNvSpPr txBox="1"/>
          <p:nvPr/>
        </p:nvSpPr>
        <p:spPr>
          <a:xfrm>
            <a:off x="822354" y="1024756"/>
            <a:ext cx="546123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rgbClr val="002060"/>
                </a:solidFill>
              </a:rPr>
              <a:t>A. </a:t>
            </a:r>
            <a:r>
              <a:rPr lang="es-CL" sz="2400" dirty="0">
                <a:solidFill>
                  <a:srgbClr val="002060"/>
                </a:solidFill>
              </a:rPr>
              <a:t>TEORÍAS DE LOS DERECHOS HUMANOS.</a:t>
            </a:r>
          </a:p>
          <a:p>
            <a:endParaRPr lang="es-ES" sz="2400" dirty="0">
              <a:solidFill>
                <a:srgbClr val="002060"/>
              </a:solidFill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65DFDE11-25E9-42BE-9AD4-FEDB650AF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32240" y="6447488"/>
            <a:ext cx="2133600" cy="365125"/>
          </a:xfrm>
        </p:spPr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7</a:t>
            </a:fld>
            <a:endParaRPr lang="es-ES" sz="140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08149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786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6228184" y="3043401"/>
            <a:ext cx="2304256" cy="830997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rgbClr val="FFFF00"/>
                </a:solidFill>
              </a:rPr>
              <a:t>Página Web del MINDEF</a:t>
            </a:r>
            <a:endParaRPr lang="en-US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69375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827584" y="1630731"/>
            <a:ext cx="7776864" cy="461665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400" dirty="0">
                <a:solidFill>
                  <a:srgbClr val="002060"/>
                </a:solidFill>
              </a:rPr>
              <a:t>Estado de Derecho y DD.HH.</a:t>
            </a:r>
          </a:p>
        </p:txBody>
      </p:sp>
      <p:sp>
        <p:nvSpPr>
          <p:cNvPr id="13" name="12 CuadroTexto"/>
          <p:cNvSpPr txBox="1"/>
          <p:nvPr/>
        </p:nvSpPr>
        <p:spPr>
          <a:xfrm>
            <a:off x="782825" y="1113219"/>
            <a:ext cx="53201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rgbClr val="002060"/>
                </a:solidFill>
              </a:rPr>
              <a:t>A</a:t>
            </a:r>
            <a:r>
              <a:rPr lang="es-ES" sz="2400" dirty="0">
                <a:solidFill>
                  <a:schemeClr val="bg2">
                    <a:lumMod val="75000"/>
                  </a:schemeClr>
                </a:solidFill>
              </a:rPr>
              <a:t>. </a:t>
            </a:r>
            <a:r>
              <a:rPr lang="es-ES_tradnl" sz="2400" dirty="0">
                <a:solidFill>
                  <a:schemeClr val="bg2">
                    <a:lumMod val="75000"/>
                  </a:schemeClr>
                </a:solidFill>
              </a:rPr>
              <a:t>TEORÍA DE LOS DERECHOS HUMANOS.</a:t>
            </a: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2 Marcador de contenido"/>
          <p:cNvSpPr txBox="1">
            <a:spLocks/>
          </p:cNvSpPr>
          <p:nvPr/>
        </p:nvSpPr>
        <p:spPr>
          <a:xfrm>
            <a:off x="551195" y="2234845"/>
            <a:ext cx="8329642" cy="4653136"/>
          </a:xfrm>
          <a:prstGeom prst="rect">
            <a:avLst/>
          </a:prstGeom>
          <a:solidFill>
            <a:schemeClr val="tx1">
              <a:lumMod val="8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CL" sz="3000" dirty="0">
                <a:solidFill>
                  <a:schemeClr val="bg1"/>
                </a:solidFill>
              </a:rPr>
              <a:t>El </a:t>
            </a:r>
            <a:r>
              <a:rPr lang="es-CL" sz="3000" dirty="0" err="1">
                <a:solidFill>
                  <a:schemeClr val="bg1"/>
                </a:solidFill>
              </a:rPr>
              <a:t>E°</a:t>
            </a:r>
            <a:r>
              <a:rPr lang="es-CL" sz="3000" dirty="0">
                <a:solidFill>
                  <a:schemeClr val="bg1"/>
                </a:solidFill>
              </a:rPr>
              <a:t> de </a:t>
            </a:r>
            <a:r>
              <a:rPr lang="es-CL" sz="3000" dirty="0" err="1">
                <a:solidFill>
                  <a:schemeClr val="bg1"/>
                </a:solidFill>
              </a:rPr>
              <a:t>D°</a:t>
            </a:r>
            <a:r>
              <a:rPr lang="es-CL" sz="3000" dirty="0">
                <a:solidFill>
                  <a:schemeClr val="bg1"/>
                </a:solidFill>
              </a:rPr>
              <a:t> exige que los </a:t>
            </a:r>
            <a:r>
              <a:rPr lang="es-CL" sz="3000" dirty="0">
                <a:solidFill>
                  <a:srgbClr val="FF0000"/>
                </a:solidFill>
              </a:rPr>
              <a:t>procesos jurídicos</a:t>
            </a:r>
            <a:r>
              <a:rPr lang="es-CL" sz="3000" dirty="0">
                <a:solidFill>
                  <a:schemeClr val="bg1"/>
                </a:solidFill>
              </a:rPr>
              <a:t>, </a:t>
            </a:r>
            <a:r>
              <a:rPr lang="es-CL" sz="3000" dirty="0">
                <a:solidFill>
                  <a:srgbClr val="FF0000"/>
                </a:solidFill>
              </a:rPr>
              <a:t>las instituciones </a:t>
            </a:r>
            <a:r>
              <a:rPr lang="es-CL" sz="3000" dirty="0">
                <a:solidFill>
                  <a:schemeClr val="bg1"/>
                </a:solidFill>
              </a:rPr>
              <a:t>y </a:t>
            </a:r>
            <a:r>
              <a:rPr lang="es-CL" sz="3000" dirty="0">
                <a:solidFill>
                  <a:srgbClr val="FF0000"/>
                </a:solidFill>
              </a:rPr>
              <a:t>las normas sustantivas </a:t>
            </a:r>
            <a:r>
              <a:rPr lang="es-CL" sz="3000" u="sng" dirty="0">
                <a:solidFill>
                  <a:schemeClr val="bg1"/>
                </a:solidFill>
              </a:rPr>
              <a:t>sean compatibles</a:t>
            </a:r>
            <a:r>
              <a:rPr lang="es-CL" sz="3000" dirty="0">
                <a:solidFill>
                  <a:schemeClr val="bg1"/>
                </a:solidFill>
              </a:rPr>
              <a:t> con las normas de los DD.HH.  </a:t>
            </a:r>
          </a:p>
          <a:p>
            <a:pPr algn="just"/>
            <a:endParaRPr lang="es-CL" sz="3000" dirty="0">
              <a:solidFill>
                <a:schemeClr val="bg1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9261" y="4063733"/>
            <a:ext cx="4716016" cy="2300604"/>
          </a:xfrm>
          <a:prstGeom prst="rect">
            <a:avLst/>
          </a:prstGeom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945A59DF-E64B-4BEE-8E43-90EC161C22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chemeClr val="bg1"/>
                </a:solidFill>
              </a:rPr>
              <a:pPr/>
              <a:t>9</a:t>
            </a:fld>
            <a:endParaRPr lang="es-E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48023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827584" y="1630731"/>
            <a:ext cx="7776864" cy="461665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400" dirty="0">
                <a:solidFill>
                  <a:srgbClr val="002060"/>
                </a:solidFill>
              </a:rPr>
              <a:t>Estado de derecho y DD.HH.</a:t>
            </a:r>
          </a:p>
        </p:txBody>
      </p:sp>
      <p:sp>
        <p:nvSpPr>
          <p:cNvPr id="13" name="12 CuadroTexto"/>
          <p:cNvSpPr txBox="1"/>
          <p:nvPr/>
        </p:nvSpPr>
        <p:spPr>
          <a:xfrm>
            <a:off x="782825" y="1113219"/>
            <a:ext cx="532017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rgbClr val="002060"/>
                </a:solidFill>
              </a:rPr>
              <a:t>A</a:t>
            </a:r>
            <a:r>
              <a:rPr lang="es-ES" sz="2400" dirty="0">
                <a:solidFill>
                  <a:schemeClr val="bg2">
                    <a:lumMod val="75000"/>
                  </a:schemeClr>
                </a:solidFill>
              </a:rPr>
              <a:t>. </a:t>
            </a:r>
            <a:r>
              <a:rPr lang="es-ES_tradnl" sz="2400" dirty="0">
                <a:solidFill>
                  <a:schemeClr val="bg2">
                    <a:lumMod val="75000"/>
                  </a:schemeClr>
                </a:solidFill>
              </a:rPr>
              <a:t>TEORÍA DE LOS DERECHOS HUMANOS.</a:t>
            </a:r>
          </a:p>
          <a:p>
            <a:r>
              <a:rPr lang="es-ES" sz="2400" dirty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2 Marcador de contenido"/>
          <p:cNvSpPr txBox="1">
            <a:spLocks/>
          </p:cNvSpPr>
          <p:nvPr/>
        </p:nvSpPr>
        <p:spPr>
          <a:xfrm>
            <a:off x="407179" y="2324374"/>
            <a:ext cx="8329642" cy="4003306"/>
          </a:xfrm>
          <a:prstGeom prst="rect">
            <a:avLst/>
          </a:prstGeom>
          <a:solidFill>
            <a:schemeClr val="tx1">
              <a:lumMod val="8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CL" sz="3000" dirty="0">
                <a:solidFill>
                  <a:schemeClr val="bg1"/>
                </a:solidFill>
              </a:rPr>
              <a:t>Estado de Derecho:</a:t>
            </a:r>
          </a:p>
          <a:p>
            <a:pPr algn="just"/>
            <a:endParaRPr lang="es-CL" sz="3000" dirty="0">
              <a:solidFill>
                <a:schemeClr val="bg1"/>
              </a:solidFill>
            </a:endParaRPr>
          </a:p>
          <a:p>
            <a:pPr algn="just"/>
            <a:r>
              <a:rPr lang="es-CL" sz="3000" dirty="0">
                <a:solidFill>
                  <a:schemeClr val="bg1"/>
                </a:solidFill>
              </a:rPr>
              <a:t>Es el </a:t>
            </a:r>
            <a:r>
              <a:rPr lang="es-CL" sz="3000" u="sng" dirty="0">
                <a:solidFill>
                  <a:schemeClr val="bg1"/>
                </a:solidFill>
              </a:rPr>
              <a:t>mecanismo de aplicación </a:t>
            </a:r>
            <a:r>
              <a:rPr lang="es-CL" sz="3000" dirty="0">
                <a:solidFill>
                  <a:schemeClr val="bg1"/>
                </a:solidFill>
              </a:rPr>
              <a:t>de los DD.HH. en una realidad práctica.</a:t>
            </a:r>
          </a:p>
          <a:p>
            <a:pPr algn="just"/>
            <a:endParaRPr lang="es-CL" sz="3000" dirty="0">
              <a:solidFill>
                <a:schemeClr val="bg1"/>
              </a:solidFill>
            </a:endParaRPr>
          </a:p>
          <a:p>
            <a:pPr algn="just"/>
            <a:r>
              <a:rPr lang="es-CL" sz="3000" dirty="0" err="1">
                <a:solidFill>
                  <a:schemeClr val="bg1"/>
                </a:solidFill>
              </a:rPr>
              <a:t>E°</a:t>
            </a:r>
            <a:r>
              <a:rPr lang="es-CL" sz="3000" dirty="0">
                <a:solidFill>
                  <a:schemeClr val="bg1"/>
                </a:solidFill>
              </a:rPr>
              <a:t> de </a:t>
            </a:r>
            <a:r>
              <a:rPr lang="es-CL" sz="3000" dirty="0" err="1">
                <a:solidFill>
                  <a:schemeClr val="bg1"/>
                </a:solidFill>
              </a:rPr>
              <a:t>D°</a:t>
            </a:r>
            <a:r>
              <a:rPr lang="es-CL" sz="3000" dirty="0">
                <a:solidFill>
                  <a:schemeClr val="bg1"/>
                </a:solidFill>
              </a:rPr>
              <a:t> debe cimentarse en el </a:t>
            </a:r>
            <a:r>
              <a:rPr lang="es-CL" sz="3000" u="sng" dirty="0">
                <a:solidFill>
                  <a:schemeClr val="bg1"/>
                </a:solidFill>
              </a:rPr>
              <a:t>contexto nacional</a:t>
            </a:r>
            <a:r>
              <a:rPr lang="es-CL" sz="3000" dirty="0">
                <a:solidFill>
                  <a:schemeClr val="bg1"/>
                </a:solidFill>
              </a:rPr>
              <a:t>, e incluir la </a:t>
            </a:r>
            <a:r>
              <a:rPr lang="es-CL" sz="3000" u="sng" dirty="0">
                <a:solidFill>
                  <a:schemeClr val="bg1"/>
                </a:solidFill>
              </a:rPr>
              <a:t>cultura</a:t>
            </a:r>
            <a:r>
              <a:rPr lang="es-CL" sz="3000" dirty="0">
                <a:solidFill>
                  <a:schemeClr val="bg1"/>
                </a:solidFill>
              </a:rPr>
              <a:t>, la </a:t>
            </a:r>
            <a:r>
              <a:rPr lang="es-CL" sz="3000" u="sng" dirty="0">
                <a:solidFill>
                  <a:schemeClr val="bg1"/>
                </a:solidFill>
              </a:rPr>
              <a:t>historia </a:t>
            </a:r>
            <a:r>
              <a:rPr lang="es-CL" sz="3000" dirty="0">
                <a:solidFill>
                  <a:schemeClr val="bg1"/>
                </a:solidFill>
              </a:rPr>
              <a:t>y la </a:t>
            </a:r>
            <a:r>
              <a:rPr lang="es-CL" sz="3000" u="sng" dirty="0">
                <a:solidFill>
                  <a:schemeClr val="bg1"/>
                </a:solidFill>
              </a:rPr>
              <a:t>política del país</a:t>
            </a:r>
            <a:r>
              <a:rPr lang="es-CL" sz="3000" dirty="0">
                <a:solidFill>
                  <a:schemeClr val="bg1"/>
                </a:solidFill>
              </a:rPr>
              <a:t>. 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FF9B4BC4-9308-4D55-BFE2-9FE452F91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10</a:t>
            </a:fld>
            <a:endParaRPr lang="es-ES" sz="1400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97034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08736" y="136525"/>
            <a:ext cx="8378064" cy="6663363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pPr algn="just"/>
            <a:r>
              <a:rPr lang="es-CL" sz="2800" dirty="0">
                <a:solidFill>
                  <a:schemeClr val="bg1"/>
                </a:solidFill>
              </a:rPr>
              <a:t>El Secretario General de la ONU (Antonio </a:t>
            </a:r>
            <a:r>
              <a:rPr lang="es-CL" sz="2800" dirty="0" err="1">
                <a:solidFill>
                  <a:schemeClr val="bg1"/>
                </a:solidFill>
              </a:rPr>
              <a:t>Guterres</a:t>
            </a:r>
            <a:r>
              <a:rPr lang="es-CL" sz="2800" dirty="0">
                <a:solidFill>
                  <a:schemeClr val="bg1"/>
                </a:solidFill>
              </a:rPr>
              <a:t>), señala que el </a:t>
            </a:r>
            <a:r>
              <a:rPr lang="es-CL" sz="2800" dirty="0" err="1">
                <a:solidFill>
                  <a:schemeClr val="bg1"/>
                </a:solidFill>
              </a:rPr>
              <a:t>E°</a:t>
            </a:r>
            <a:r>
              <a:rPr lang="es-CL" sz="2800" dirty="0">
                <a:solidFill>
                  <a:schemeClr val="bg1"/>
                </a:solidFill>
              </a:rPr>
              <a:t> de </a:t>
            </a:r>
            <a:r>
              <a:rPr lang="es-CL" sz="2800" dirty="0" err="1">
                <a:solidFill>
                  <a:schemeClr val="bg1"/>
                </a:solidFill>
              </a:rPr>
              <a:t>D°</a:t>
            </a:r>
            <a:r>
              <a:rPr lang="es-CL" sz="2800" dirty="0">
                <a:solidFill>
                  <a:schemeClr val="bg1"/>
                </a:solidFill>
              </a:rPr>
              <a:t> puede definirse como:</a:t>
            </a:r>
          </a:p>
          <a:p>
            <a:pPr algn="just"/>
            <a:endParaRPr lang="es-CL" sz="1100" dirty="0">
              <a:solidFill>
                <a:schemeClr val="bg1"/>
              </a:solidFill>
            </a:endParaRPr>
          </a:p>
          <a:p>
            <a:pPr algn="just"/>
            <a:r>
              <a:rPr lang="es-CL" sz="1600" dirty="0">
                <a:solidFill>
                  <a:schemeClr val="bg1"/>
                </a:solidFill>
              </a:rPr>
              <a:t>«</a:t>
            </a:r>
            <a:r>
              <a:rPr lang="es-CL" sz="2000" dirty="0">
                <a:solidFill>
                  <a:schemeClr val="bg1"/>
                </a:solidFill>
              </a:rPr>
              <a:t>Un </a:t>
            </a:r>
            <a:r>
              <a:rPr lang="es-CL" sz="2000" b="1" u="sng" dirty="0">
                <a:solidFill>
                  <a:schemeClr val="bg1"/>
                </a:solidFill>
              </a:rPr>
              <a:t>principio de gobernanza </a:t>
            </a:r>
            <a:r>
              <a:rPr lang="es-CL" sz="2000" dirty="0">
                <a:solidFill>
                  <a:schemeClr val="bg1"/>
                </a:solidFill>
              </a:rPr>
              <a:t>en el que </a:t>
            </a:r>
            <a:r>
              <a:rPr lang="es-CL" sz="2000" b="1" u="sng" dirty="0">
                <a:solidFill>
                  <a:schemeClr val="bg1"/>
                </a:solidFill>
              </a:rPr>
              <a:t>todos</a:t>
            </a:r>
            <a:r>
              <a:rPr lang="es-CL" sz="2000" dirty="0">
                <a:solidFill>
                  <a:schemeClr val="bg1"/>
                </a:solidFill>
              </a:rPr>
              <a:t> (personas, instituciones, Estado), están </a:t>
            </a:r>
            <a:r>
              <a:rPr lang="es-CL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sometidos a leyes</a:t>
            </a:r>
            <a:r>
              <a:rPr lang="es-CL" sz="2000" dirty="0">
                <a:solidFill>
                  <a:schemeClr val="bg1"/>
                </a:solidFill>
              </a:rPr>
              <a:t>,  se hacen </a:t>
            </a:r>
            <a:r>
              <a:rPr lang="es-CL" sz="2000" b="1" dirty="0">
                <a:solidFill>
                  <a:schemeClr val="bg1"/>
                </a:solidFill>
              </a:rPr>
              <a:t>cumplir por igual </a:t>
            </a:r>
            <a:r>
              <a:rPr lang="es-CL" sz="2000" dirty="0">
                <a:solidFill>
                  <a:schemeClr val="bg1"/>
                </a:solidFill>
              </a:rPr>
              <a:t>y deben ser compatibles con las normas y los principios internacionales de los DD.HH. </a:t>
            </a:r>
          </a:p>
          <a:p>
            <a:pPr algn="just"/>
            <a:endParaRPr lang="es-CL" sz="2000" dirty="0">
              <a:solidFill>
                <a:schemeClr val="bg1"/>
              </a:solidFill>
            </a:endParaRPr>
          </a:p>
          <a:p>
            <a:pPr algn="just"/>
            <a:r>
              <a:rPr lang="es-CL" sz="2000" dirty="0">
                <a:solidFill>
                  <a:schemeClr val="bg1"/>
                </a:solidFill>
              </a:rPr>
              <a:t>Asimismo, exige que se adopten medidas para garantizar el respeto de los principios de primacía de la ley:</a:t>
            </a:r>
          </a:p>
          <a:p>
            <a:pPr algn="just"/>
            <a:endParaRPr lang="es-CL" sz="2000" dirty="0">
              <a:solidFill>
                <a:schemeClr val="bg1"/>
              </a:solidFill>
            </a:endParaRPr>
          </a:p>
          <a:p>
            <a:pPr marL="989013" indent="-358775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igualdad ante la ley</a:t>
            </a:r>
          </a:p>
          <a:p>
            <a:pPr marL="989013" indent="-358775" algn="just">
              <a:buFont typeface="Arial" panose="020B0604020202020204" pitchFamily="34" charset="0"/>
              <a:buChar char="•"/>
            </a:pPr>
            <a:endParaRPr lang="es-CL" sz="2000" dirty="0">
              <a:solidFill>
                <a:schemeClr val="bg1"/>
              </a:solidFill>
            </a:endParaRPr>
          </a:p>
          <a:p>
            <a:pPr marL="989013" indent="-358775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separación de poderes</a:t>
            </a:r>
          </a:p>
          <a:p>
            <a:pPr marL="989013" indent="-358775" algn="just">
              <a:buFont typeface="Arial" panose="020B0604020202020204" pitchFamily="34" charset="0"/>
              <a:buChar char="•"/>
            </a:pPr>
            <a:endParaRPr lang="es-CL" sz="2000" dirty="0">
              <a:solidFill>
                <a:schemeClr val="bg1"/>
              </a:solidFill>
            </a:endParaRPr>
          </a:p>
          <a:p>
            <a:pPr marL="989013" indent="-358775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participación en la adopción de decisiones</a:t>
            </a:r>
          </a:p>
          <a:p>
            <a:pPr marL="989013" indent="-358775" algn="just">
              <a:buFont typeface="Arial" panose="020B0604020202020204" pitchFamily="34" charset="0"/>
              <a:buChar char="•"/>
            </a:pPr>
            <a:endParaRPr lang="es-CL" sz="2000" dirty="0">
              <a:solidFill>
                <a:schemeClr val="bg1"/>
              </a:solidFill>
            </a:endParaRPr>
          </a:p>
          <a:p>
            <a:pPr marL="989013" indent="-358775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legalidad</a:t>
            </a:r>
          </a:p>
          <a:p>
            <a:pPr marL="989013" indent="-358775" algn="just">
              <a:buFont typeface="Arial" panose="020B0604020202020204" pitchFamily="34" charset="0"/>
              <a:buChar char="•"/>
            </a:pPr>
            <a:endParaRPr lang="es-CL" sz="2000" dirty="0">
              <a:solidFill>
                <a:schemeClr val="bg1"/>
              </a:solidFill>
            </a:endParaRPr>
          </a:p>
          <a:p>
            <a:pPr marL="989013" indent="-358775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no arbitrariedad</a:t>
            </a:r>
          </a:p>
          <a:p>
            <a:pPr marL="989013" indent="-358775" algn="just">
              <a:buFont typeface="Arial" panose="020B0604020202020204" pitchFamily="34" charset="0"/>
              <a:buChar char="•"/>
            </a:pPr>
            <a:endParaRPr lang="es-CL" sz="2000" dirty="0">
              <a:solidFill>
                <a:schemeClr val="bg1"/>
              </a:solidFill>
            </a:endParaRPr>
          </a:p>
          <a:p>
            <a:pPr marL="989013" indent="-358775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transparencia procesal y legal»</a:t>
            </a: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128898A0-4E4A-4937-B185-83A1F74E8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04248" y="6324831"/>
            <a:ext cx="2133600" cy="365125"/>
          </a:xfrm>
        </p:spPr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11</a:t>
            </a:fld>
            <a:endParaRPr lang="es-ES" sz="1400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25099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517184" y="980728"/>
            <a:ext cx="598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/>
              <a:t>3:56</a:t>
            </a:r>
          </a:p>
        </p:txBody>
      </p:sp>
      <p:sp>
        <p:nvSpPr>
          <p:cNvPr id="2" name="Rectángulo 1"/>
          <p:cNvSpPr/>
          <p:nvPr/>
        </p:nvSpPr>
        <p:spPr>
          <a:xfrm>
            <a:off x="251520" y="1444682"/>
            <a:ext cx="8640960" cy="1938992"/>
          </a:xfrm>
          <a:prstGeom prst="rect">
            <a:avLst/>
          </a:prstGeom>
          <a:solidFill>
            <a:schemeClr val="tx1">
              <a:lumMod val="95000"/>
            </a:schemeClr>
          </a:solidFill>
        </p:spPr>
        <p:txBody>
          <a:bodyPr wrap="square" lIns="91440" tIns="45720" rIns="91440" bIns="45720" anchor="ctr">
            <a:spAutoFit/>
          </a:bodyPr>
          <a:lstStyle/>
          <a:p>
            <a:pPr algn="ctr"/>
            <a:endParaRPr lang="es-E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es-ES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¿</a:t>
            </a:r>
            <a:r>
              <a:rPr lang="es-ES" sz="4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Se cumplió el Estado de Derecho?</a:t>
            </a:r>
          </a:p>
          <a:p>
            <a:pPr algn="ctr"/>
            <a:endParaRPr lang="es-ES" sz="40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2415544" y="5389696"/>
            <a:ext cx="43129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https://youtu.be/n6KpM8YkmRA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7452320" y="5430553"/>
            <a:ext cx="7328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</a:rPr>
              <a:t>3:56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0ED94AB-42BC-4A8F-B53C-53A239BFE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12</a:t>
            </a:fld>
            <a:endParaRPr lang="es-ES" sz="14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E070E3B-02F4-0FD8-D56B-57DCF6ADEF97}"/>
              </a:ext>
            </a:extLst>
          </p:cNvPr>
          <p:cNvSpPr txBox="1"/>
          <p:nvPr/>
        </p:nvSpPr>
        <p:spPr>
          <a:xfrm>
            <a:off x="3799192" y="3755240"/>
            <a:ext cx="154561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4400" b="1" dirty="0">
                <a:solidFill>
                  <a:schemeClr val="bg1"/>
                </a:solidFill>
                <a:hlinkClick r:id="rId2" action="ppaction://hlinkfile"/>
              </a:rPr>
              <a:t>Vídeo</a:t>
            </a:r>
            <a:endParaRPr lang="es-CL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713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782824" y="1713383"/>
            <a:ext cx="7776864" cy="461665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400" dirty="0">
                <a:solidFill>
                  <a:srgbClr val="002060"/>
                </a:solidFill>
              </a:rPr>
              <a:t>Estado de derecho y DD.HH.</a:t>
            </a:r>
          </a:p>
        </p:txBody>
      </p:sp>
      <p:sp>
        <p:nvSpPr>
          <p:cNvPr id="13" name="12 CuadroTexto"/>
          <p:cNvSpPr txBox="1"/>
          <p:nvPr/>
        </p:nvSpPr>
        <p:spPr>
          <a:xfrm>
            <a:off x="782824" y="1113219"/>
            <a:ext cx="63814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solidFill>
                  <a:srgbClr val="002060"/>
                </a:solidFill>
              </a:rPr>
              <a:t>A</a:t>
            </a:r>
            <a:r>
              <a:rPr lang="es-ES" sz="2400" dirty="0">
                <a:solidFill>
                  <a:schemeClr val="bg2">
                    <a:lumMod val="75000"/>
                  </a:schemeClr>
                </a:solidFill>
              </a:rPr>
              <a:t>. </a:t>
            </a:r>
            <a:r>
              <a:rPr lang="es-ES_tradnl" sz="2400" dirty="0">
                <a:solidFill>
                  <a:schemeClr val="bg2">
                    <a:lumMod val="75000"/>
                  </a:schemeClr>
                </a:solidFill>
              </a:rPr>
              <a:t>TEORÍA DE LOS DERECHOS HUMANOS.</a:t>
            </a:r>
          </a:p>
          <a:p>
            <a:endParaRPr lang="es-ES" sz="2400" dirty="0">
              <a:solidFill>
                <a:srgbClr val="002060"/>
              </a:solidFill>
            </a:endParaRP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2 Marcador de contenido"/>
          <p:cNvSpPr txBox="1">
            <a:spLocks/>
          </p:cNvSpPr>
          <p:nvPr/>
        </p:nvSpPr>
        <p:spPr>
          <a:xfrm>
            <a:off x="457200" y="2461728"/>
            <a:ext cx="8102488" cy="3939246"/>
          </a:xfrm>
          <a:prstGeom prst="rect">
            <a:avLst/>
          </a:prstGeom>
          <a:solidFill>
            <a:schemeClr val="tx1">
              <a:lumMod val="85000"/>
            </a:schemeClr>
          </a:solidFill>
        </p:spPr>
        <p:txBody>
          <a:bodyPr vert="horz" lIns="91440" tIns="45720" rIns="91440" bIns="45720" rtlCol="0">
            <a:normAutofit fontScale="77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dirty="0">
              <a:solidFill>
                <a:schemeClr val="bg1"/>
              </a:solidFill>
            </a:endParaRPr>
          </a:p>
          <a:p>
            <a:pPr algn="just"/>
            <a:r>
              <a:rPr lang="es-CL" dirty="0">
                <a:solidFill>
                  <a:schemeClr val="bg1"/>
                </a:solidFill>
              </a:rPr>
              <a:t>Cada </a:t>
            </a:r>
            <a:r>
              <a:rPr lang="es-CL" dirty="0" err="1">
                <a:solidFill>
                  <a:schemeClr val="bg1"/>
                </a:solidFill>
              </a:rPr>
              <a:t>E°</a:t>
            </a:r>
            <a:r>
              <a:rPr lang="es-CL" dirty="0">
                <a:solidFill>
                  <a:schemeClr val="bg1"/>
                </a:solidFill>
              </a:rPr>
              <a:t>, experimenta el desarrollo nacional de su sistema de </a:t>
            </a:r>
            <a:r>
              <a:rPr lang="es-CL" dirty="0" err="1">
                <a:solidFill>
                  <a:schemeClr val="bg1"/>
                </a:solidFill>
              </a:rPr>
              <a:t>E°</a:t>
            </a:r>
            <a:r>
              <a:rPr lang="es-CL" dirty="0">
                <a:solidFill>
                  <a:schemeClr val="bg1"/>
                </a:solidFill>
              </a:rPr>
              <a:t> de </a:t>
            </a:r>
            <a:r>
              <a:rPr lang="es-CL" dirty="0" err="1">
                <a:solidFill>
                  <a:schemeClr val="bg1"/>
                </a:solidFill>
              </a:rPr>
              <a:t>D°</a:t>
            </a:r>
            <a:r>
              <a:rPr lang="es-CL" dirty="0">
                <a:solidFill>
                  <a:schemeClr val="bg1"/>
                </a:solidFill>
              </a:rPr>
              <a:t> de manera diferente. </a:t>
            </a:r>
          </a:p>
          <a:p>
            <a:pPr algn="just"/>
            <a:endParaRPr lang="es-CL" dirty="0">
              <a:solidFill>
                <a:schemeClr val="bg1"/>
              </a:solidFill>
            </a:endParaRPr>
          </a:p>
          <a:p>
            <a:pPr algn="just"/>
            <a:r>
              <a:rPr lang="es-CL" dirty="0">
                <a:solidFill>
                  <a:schemeClr val="bg1"/>
                </a:solidFill>
              </a:rPr>
              <a:t>No obstante, comparten </a:t>
            </a:r>
            <a:r>
              <a:rPr lang="es-CL" u="sng" dirty="0">
                <a:solidFill>
                  <a:schemeClr val="bg1"/>
                </a:solidFill>
              </a:rPr>
              <a:t>reglas y normas internacionales</a:t>
            </a:r>
            <a:r>
              <a:rPr lang="es-CL" dirty="0">
                <a:solidFill>
                  <a:schemeClr val="bg1"/>
                </a:solidFill>
              </a:rPr>
              <a:t>. </a:t>
            </a:r>
          </a:p>
          <a:p>
            <a:pPr algn="just"/>
            <a:endParaRPr lang="es-CL" dirty="0">
              <a:solidFill>
                <a:schemeClr val="bg1"/>
              </a:solidFill>
            </a:endParaRPr>
          </a:p>
          <a:p>
            <a:pPr algn="just"/>
            <a:r>
              <a:rPr lang="es-CL" dirty="0" err="1">
                <a:solidFill>
                  <a:schemeClr val="bg1"/>
                </a:solidFill>
              </a:rPr>
              <a:t>E°</a:t>
            </a:r>
            <a:r>
              <a:rPr lang="es-CL" dirty="0">
                <a:solidFill>
                  <a:schemeClr val="bg1"/>
                </a:solidFill>
              </a:rPr>
              <a:t> de </a:t>
            </a:r>
            <a:r>
              <a:rPr lang="es-CL" dirty="0" err="1">
                <a:solidFill>
                  <a:schemeClr val="bg1"/>
                </a:solidFill>
              </a:rPr>
              <a:t>D°</a:t>
            </a:r>
            <a:r>
              <a:rPr lang="es-CL" dirty="0">
                <a:solidFill>
                  <a:schemeClr val="bg1"/>
                </a:solidFill>
              </a:rPr>
              <a:t> y DD.HH. comparten el mismo principio: </a:t>
            </a:r>
          </a:p>
          <a:p>
            <a:pPr algn="just"/>
            <a:endParaRPr lang="es-CL" dirty="0">
              <a:solidFill>
                <a:schemeClr val="bg1"/>
              </a:solidFill>
            </a:endParaRPr>
          </a:p>
          <a:p>
            <a:pPr algn="just"/>
            <a:r>
              <a:rPr lang="es-CL" sz="4100" dirty="0">
                <a:solidFill>
                  <a:schemeClr val="bg1"/>
                </a:solidFill>
              </a:rPr>
              <a:t>         </a:t>
            </a:r>
            <a:r>
              <a:rPr lang="es-CL" sz="4100" u="sng" dirty="0">
                <a:solidFill>
                  <a:schemeClr val="bg1"/>
                </a:solidFill>
              </a:rPr>
              <a:t>La libertad para vivir con dignidad. </a:t>
            </a:r>
          </a:p>
          <a:p>
            <a:pPr algn="just"/>
            <a:endParaRPr lang="es-CL" dirty="0">
              <a:solidFill>
                <a:schemeClr val="bg1"/>
              </a:solidFill>
            </a:endParaRPr>
          </a:p>
          <a:p>
            <a:pPr algn="just"/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D44DDB08-2178-4C7C-836E-B8B74929DB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1"/>
                </a:solidFill>
              </a:rPr>
              <a:pPr/>
              <a:t>13</a:t>
            </a:fld>
            <a:endParaRPr lang="es-E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21374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909936" y="1599183"/>
            <a:ext cx="7776864" cy="461665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r>
              <a:rPr lang="es-CL" sz="2400" dirty="0">
                <a:solidFill>
                  <a:srgbClr val="002060"/>
                </a:solidFill>
              </a:rPr>
              <a:t>2. Definición de DD.HH.</a:t>
            </a: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684213" y="1700213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2" name="Rectángulo 1"/>
          <p:cNvSpPr/>
          <p:nvPr/>
        </p:nvSpPr>
        <p:spPr>
          <a:xfrm>
            <a:off x="395287" y="2624713"/>
            <a:ext cx="829151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2800" i="1" dirty="0">
                <a:solidFill>
                  <a:schemeClr val="bg1"/>
                </a:solidFill>
                <a:latin typeface="Arial Rounded MT Bold" panose="020F0704030504030204" pitchFamily="34" charset="0"/>
              </a:rPr>
              <a:t>¿QUÉ SON LOS DERECHOS HUMANOS?</a:t>
            </a:r>
          </a:p>
          <a:p>
            <a:pPr algn="ctr"/>
            <a:endParaRPr lang="es-CL" sz="2800" i="1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pPr algn="ctr"/>
            <a:r>
              <a:rPr lang="es-CL" sz="2800" i="1" dirty="0">
                <a:solidFill>
                  <a:schemeClr val="bg1"/>
                </a:solidFill>
                <a:latin typeface="Arial Rounded MT Bold" panose="020F0704030504030204" pitchFamily="34" charset="0"/>
              </a:rPr>
              <a:t>Son un </a:t>
            </a:r>
            <a:r>
              <a:rPr lang="es-CL" sz="2800" i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conjunto</a:t>
            </a:r>
            <a:r>
              <a:rPr lang="es-CL" sz="2800" i="1" dirty="0">
                <a:solidFill>
                  <a:schemeClr val="bg1"/>
                </a:solidFill>
                <a:latin typeface="Arial Rounded MT Bold" panose="020F0704030504030204" pitchFamily="34" charset="0"/>
              </a:rPr>
              <a:t> de </a:t>
            </a:r>
            <a:r>
              <a:rPr lang="es-CL" sz="2800" i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cualidades</a:t>
            </a:r>
            <a:r>
              <a:rPr lang="es-CL" sz="2800" i="1" dirty="0">
                <a:solidFill>
                  <a:schemeClr val="bg1"/>
                </a:solidFill>
                <a:latin typeface="Arial Rounded MT Bold" panose="020F0704030504030204" pitchFamily="34" charset="0"/>
              </a:rPr>
              <a:t> y </a:t>
            </a:r>
            <a:r>
              <a:rPr lang="es-CL" sz="2800" i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exigencias</a:t>
            </a:r>
            <a:r>
              <a:rPr lang="es-CL" sz="2800" i="1" dirty="0">
                <a:solidFill>
                  <a:schemeClr val="bg1"/>
                </a:solidFill>
                <a:latin typeface="Arial Rounded MT Bold" panose="020F0704030504030204" pitchFamily="34" charset="0"/>
              </a:rPr>
              <a:t> </a:t>
            </a:r>
            <a:r>
              <a:rPr lang="es-CL" sz="2800" i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básicas</a:t>
            </a:r>
            <a:r>
              <a:rPr lang="es-CL" sz="2800" i="1" dirty="0">
                <a:solidFill>
                  <a:schemeClr val="bg1"/>
                </a:solidFill>
                <a:latin typeface="Arial Rounded MT Bold" panose="020F0704030504030204" pitchFamily="34" charset="0"/>
              </a:rPr>
              <a:t> que todos los </a:t>
            </a:r>
            <a:r>
              <a:rPr lang="es-CL" sz="2800" i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seres humanos </a:t>
            </a:r>
            <a:r>
              <a:rPr lang="es-CL" sz="2800" i="1" dirty="0">
                <a:solidFill>
                  <a:schemeClr val="bg1"/>
                </a:solidFill>
                <a:latin typeface="Arial Rounded MT Bold" panose="020F0704030504030204" pitchFamily="34" charset="0"/>
              </a:rPr>
              <a:t>tienen por el hecho de ser </a:t>
            </a:r>
            <a:r>
              <a:rPr lang="es-CL" sz="2800" i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persona</a:t>
            </a:r>
            <a:r>
              <a:rPr lang="es-CL" sz="2800" i="1" dirty="0">
                <a:solidFill>
                  <a:schemeClr val="bg1"/>
                </a:solidFill>
                <a:latin typeface="Arial Rounded MT Bold" panose="020F0704030504030204" pitchFamily="34" charset="0"/>
              </a:rPr>
              <a:t>. </a:t>
            </a:r>
          </a:p>
          <a:p>
            <a:pPr algn="just"/>
            <a:endParaRPr lang="es-CL" sz="2800" dirty="0">
              <a:solidFill>
                <a:schemeClr val="bg1"/>
              </a:solidFill>
            </a:endParaRPr>
          </a:p>
          <a:p>
            <a:pPr algn="just"/>
            <a:endParaRPr lang="es-CL" sz="2800" dirty="0">
              <a:solidFill>
                <a:schemeClr val="bg1"/>
              </a:solidFill>
            </a:endParaRPr>
          </a:p>
          <a:p>
            <a:pPr algn="ctr"/>
            <a:r>
              <a:rPr lang="es-CL" sz="2800" dirty="0">
                <a:solidFill>
                  <a:schemeClr val="bg1"/>
                </a:solidFill>
              </a:rPr>
              <a:t>En Educación referirse a los DD.HH. es </a:t>
            </a:r>
          </a:p>
          <a:p>
            <a:pPr algn="ctr"/>
            <a:r>
              <a:rPr lang="es-CL" sz="2800" dirty="0">
                <a:solidFill>
                  <a:schemeClr val="bg1"/>
                </a:solidFill>
              </a:rPr>
              <a:t>acercarse a la Ética. </a:t>
            </a:r>
          </a:p>
        </p:txBody>
      </p:sp>
      <p:sp>
        <p:nvSpPr>
          <p:cNvPr id="3" name="Rectángulo 2"/>
          <p:cNvSpPr/>
          <p:nvPr/>
        </p:nvSpPr>
        <p:spPr>
          <a:xfrm>
            <a:off x="909936" y="1061273"/>
            <a:ext cx="44694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dirty="0">
                <a:solidFill>
                  <a:srgbClr val="002060"/>
                </a:solidFill>
              </a:rPr>
              <a:t>A</a:t>
            </a:r>
            <a:r>
              <a:rPr lang="es-ES" sz="2000" dirty="0">
                <a:solidFill>
                  <a:schemeClr val="bg2">
                    <a:lumMod val="75000"/>
                  </a:schemeClr>
                </a:solidFill>
              </a:rPr>
              <a:t>. </a:t>
            </a:r>
            <a:r>
              <a:rPr lang="es-ES_tradnl" sz="2000" dirty="0">
                <a:solidFill>
                  <a:schemeClr val="bg2">
                    <a:lumMod val="75000"/>
                  </a:schemeClr>
                </a:solidFill>
              </a:rPr>
              <a:t>TEORÍA DE LOS DERECHOS HUMANOS.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502AC7C-E689-4BD1-8200-E7CE514AC4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14</a:t>
            </a:fld>
            <a:endParaRPr lang="es-ES" sz="140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07685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50549F-EF2C-4F98-8C8C-635A1A6135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>
                <a:solidFill>
                  <a:schemeClr val="bg1"/>
                </a:solidFill>
              </a:rPr>
              <a:t>DIFERENCIAS ENTRE ÉTICA Y MORAL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EB8561E-C42D-02EF-69EA-CA45B8E03A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4048422" cy="452596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s-ES" sz="2200" b="1" dirty="0">
                <a:solidFill>
                  <a:srgbClr val="242424"/>
                </a:solidFill>
                <a:latin typeface="Segoe UI" panose="020B0502040204020203" pitchFamily="34" charset="0"/>
              </a:rPr>
              <a:t>ÉTICA</a:t>
            </a:r>
            <a:r>
              <a:rPr lang="es-ES" sz="2200" dirty="0">
                <a:solidFill>
                  <a:srgbClr val="242424"/>
                </a:solidFill>
                <a:latin typeface="Segoe UI" panose="020B0502040204020203" pitchFamily="34" charset="0"/>
              </a:rPr>
              <a:t>:</a:t>
            </a:r>
          </a:p>
          <a:p>
            <a:pPr lvl="1" algn="just">
              <a:buFont typeface="+mj-lt"/>
              <a:buAutoNum type="arabicPeriod"/>
            </a:pPr>
            <a:r>
              <a:rPr lang="es-ES" sz="2200" dirty="0">
                <a:solidFill>
                  <a:srgbClr val="242424"/>
                </a:solidFill>
                <a:latin typeface="Segoe UI" panose="020B0502040204020203" pitchFamily="34" charset="0"/>
              </a:rPr>
              <a:t>Conjunto de </a:t>
            </a:r>
            <a:r>
              <a:rPr lang="es-ES" sz="2200" u="sng" dirty="0">
                <a:solidFill>
                  <a:srgbClr val="242424"/>
                </a:solidFill>
                <a:latin typeface="Segoe UI" panose="020B0502040204020203" pitchFamily="34" charset="0"/>
              </a:rPr>
              <a:t>principios</a:t>
            </a:r>
            <a:r>
              <a:rPr lang="es-ES" sz="2200" dirty="0">
                <a:solidFill>
                  <a:srgbClr val="242424"/>
                </a:solidFill>
                <a:latin typeface="Segoe UI" panose="020B0502040204020203" pitchFamily="34" charset="0"/>
              </a:rPr>
              <a:t> y </a:t>
            </a:r>
            <a:r>
              <a:rPr lang="es-ES" sz="2200" u="sng" dirty="0">
                <a:solidFill>
                  <a:srgbClr val="242424"/>
                </a:solidFill>
                <a:latin typeface="Segoe UI" panose="020B0502040204020203" pitchFamily="34" charset="0"/>
              </a:rPr>
              <a:t>normas</a:t>
            </a:r>
            <a:r>
              <a:rPr lang="es-ES" sz="2200" dirty="0">
                <a:solidFill>
                  <a:srgbClr val="242424"/>
                </a:solidFill>
                <a:latin typeface="Segoe UI" panose="020B0502040204020203" pitchFamily="34" charset="0"/>
              </a:rPr>
              <a:t> que guían el comportamiento humano según lo  </a:t>
            </a:r>
            <a:r>
              <a:rPr lang="es-ES" sz="2200" u="sng" dirty="0">
                <a:solidFill>
                  <a:srgbClr val="242424"/>
                </a:solidFill>
                <a:latin typeface="Segoe UI" panose="020B0502040204020203" pitchFamily="34" charset="0"/>
              </a:rPr>
              <a:t>correcto</a:t>
            </a:r>
            <a:r>
              <a:rPr lang="es-ES" sz="2200" dirty="0">
                <a:solidFill>
                  <a:srgbClr val="242424"/>
                </a:solidFill>
                <a:latin typeface="Segoe UI" panose="020B0502040204020203" pitchFamily="34" charset="0"/>
              </a:rPr>
              <a:t> o </a:t>
            </a:r>
            <a:r>
              <a:rPr lang="es-ES" sz="2200" u="sng" dirty="0">
                <a:solidFill>
                  <a:srgbClr val="242424"/>
                </a:solidFill>
                <a:latin typeface="Segoe UI" panose="020B0502040204020203" pitchFamily="34" charset="0"/>
              </a:rPr>
              <a:t>incorrecto</a:t>
            </a:r>
            <a:r>
              <a:rPr lang="es-ES" sz="2200" dirty="0">
                <a:solidFill>
                  <a:srgbClr val="242424"/>
                </a:solidFill>
                <a:latin typeface="Segoe UI" panose="020B0502040204020203" pitchFamily="34" charset="0"/>
              </a:rPr>
              <a:t>.</a:t>
            </a:r>
          </a:p>
          <a:p>
            <a:pPr lvl="1" algn="just">
              <a:buFont typeface="+mj-lt"/>
              <a:buAutoNum type="arabicPeriod"/>
            </a:pPr>
            <a:r>
              <a:rPr lang="es-ES" sz="2200" dirty="0">
                <a:solidFill>
                  <a:srgbClr val="242424"/>
                </a:solidFill>
                <a:latin typeface="Segoe UI" panose="020B0502040204020203" pitchFamily="34" charset="0"/>
              </a:rPr>
              <a:t>La ética es más </a:t>
            </a:r>
            <a:r>
              <a:rPr lang="es-ES" sz="2200" u="sng" dirty="0">
                <a:solidFill>
                  <a:srgbClr val="242424"/>
                </a:solidFill>
                <a:latin typeface="Segoe UI" panose="020B0502040204020203" pitchFamily="34" charset="0"/>
              </a:rPr>
              <a:t>teórica</a:t>
            </a:r>
            <a:r>
              <a:rPr lang="es-ES" sz="2200" dirty="0">
                <a:solidFill>
                  <a:srgbClr val="242424"/>
                </a:solidFill>
                <a:latin typeface="Segoe UI" panose="020B0502040204020203" pitchFamily="34" charset="0"/>
              </a:rPr>
              <a:t> y  reflexiona sobre los valores y principios que guían las  acciones.</a:t>
            </a:r>
          </a:p>
          <a:p>
            <a:pPr lvl="1" algn="just">
              <a:buFont typeface="+mj-lt"/>
              <a:buAutoNum type="arabicPeriod"/>
            </a:pPr>
            <a:r>
              <a:rPr lang="es-ES" sz="2200" dirty="0">
                <a:solidFill>
                  <a:srgbClr val="242424"/>
                </a:solidFill>
                <a:latin typeface="Segoe UI" panose="020B0502040204020203" pitchFamily="34" charset="0"/>
              </a:rPr>
              <a:t>Disciplina filosófica que estudia la moral y la conducta humana.</a:t>
            </a:r>
          </a:p>
          <a:p>
            <a:pPr marL="0" indent="0" algn="just">
              <a:spcBef>
                <a:spcPts val="375"/>
              </a:spcBef>
              <a:spcAft>
                <a:spcPts val="375"/>
              </a:spcAft>
              <a:buNone/>
            </a:pPr>
            <a:endParaRPr lang="es-ES" sz="2200" b="1" dirty="0">
              <a:solidFill>
                <a:srgbClr val="242424"/>
              </a:solidFill>
              <a:latin typeface="Segoe UI" panose="020B0502040204020203" pitchFamily="34" charset="0"/>
            </a:endParaRPr>
          </a:p>
          <a:p>
            <a:endParaRPr lang="es-CL" sz="2200" dirty="0">
              <a:solidFill>
                <a:schemeClr val="bg1"/>
              </a:solidFill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CA72797-BC6D-D4FA-1EE7-680A9F0C1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15</a:t>
            </a:fld>
            <a:endParaRPr lang="es-ES"/>
          </a:p>
        </p:txBody>
      </p:sp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C5571C6A-2B53-5C5D-5621-9B35C1D687F3}"/>
              </a:ext>
            </a:extLst>
          </p:cNvPr>
          <p:cNvSpPr txBox="1">
            <a:spLocks/>
          </p:cNvSpPr>
          <p:nvPr/>
        </p:nvSpPr>
        <p:spPr>
          <a:xfrm>
            <a:off x="4626216" y="1417638"/>
            <a:ext cx="4048422" cy="52879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375"/>
              </a:spcBef>
              <a:spcAft>
                <a:spcPts val="375"/>
              </a:spcAft>
              <a:buFont typeface="Arial" pitchFamily="34" charset="0"/>
              <a:buNone/>
            </a:pPr>
            <a:r>
              <a:rPr lang="es-ES" sz="2200" b="1" dirty="0">
                <a:solidFill>
                  <a:srgbClr val="242424"/>
                </a:solidFill>
                <a:latin typeface="Segoe UI" panose="020B0502040204020203" pitchFamily="34" charset="0"/>
              </a:rPr>
              <a:t>MORAL</a:t>
            </a:r>
            <a:r>
              <a:rPr lang="es-ES" sz="2200" dirty="0">
                <a:solidFill>
                  <a:srgbClr val="242424"/>
                </a:solidFill>
                <a:latin typeface="Segoe UI" panose="020B0502040204020203" pitchFamily="34" charset="0"/>
              </a:rPr>
              <a:t>:</a:t>
            </a:r>
          </a:p>
          <a:p>
            <a:pPr lvl="1" algn="just">
              <a:buFont typeface="+mj-lt"/>
              <a:buAutoNum type="arabicPeriod"/>
            </a:pPr>
            <a:r>
              <a:rPr lang="es-ES" sz="2200" dirty="0">
                <a:solidFill>
                  <a:srgbClr val="242424"/>
                </a:solidFill>
                <a:latin typeface="Segoe UI" panose="020B0502040204020203" pitchFamily="34" charset="0"/>
              </a:rPr>
              <a:t>Conjunto de </a:t>
            </a:r>
            <a:r>
              <a:rPr lang="es-ES" sz="2200" u="sng" dirty="0">
                <a:solidFill>
                  <a:srgbClr val="242424"/>
                </a:solidFill>
                <a:latin typeface="Segoe UI" panose="020B0502040204020203" pitchFamily="34" charset="0"/>
              </a:rPr>
              <a:t>normas</a:t>
            </a:r>
            <a:r>
              <a:rPr lang="es-ES" sz="2200" dirty="0">
                <a:solidFill>
                  <a:srgbClr val="242424"/>
                </a:solidFill>
                <a:latin typeface="Segoe UI" panose="020B0502040204020203" pitchFamily="34" charset="0"/>
              </a:rPr>
              <a:t>, </a:t>
            </a:r>
            <a:r>
              <a:rPr lang="es-ES" sz="2200" u="sng" dirty="0">
                <a:solidFill>
                  <a:srgbClr val="242424"/>
                </a:solidFill>
                <a:latin typeface="Segoe UI" panose="020B0502040204020203" pitchFamily="34" charset="0"/>
              </a:rPr>
              <a:t>costumbres</a:t>
            </a:r>
            <a:r>
              <a:rPr lang="es-ES" sz="2200" dirty="0">
                <a:solidFill>
                  <a:srgbClr val="242424"/>
                </a:solidFill>
                <a:latin typeface="Segoe UI" panose="020B0502040204020203" pitchFamily="34" charset="0"/>
              </a:rPr>
              <a:t> y </a:t>
            </a:r>
            <a:r>
              <a:rPr lang="es-ES" sz="2200" u="sng" dirty="0">
                <a:solidFill>
                  <a:srgbClr val="242424"/>
                </a:solidFill>
                <a:latin typeface="Segoe UI" panose="020B0502040204020203" pitchFamily="34" charset="0"/>
              </a:rPr>
              <a:t>valores</a:t>
            </a:r>
            <a:r>
              <a:rPr lang="es-ES" sz="2200" dirty="0">
                <a:solidFill>
                  <a:srgbClr val="242424"/>
                </a:solidFill>
                <a:latin typeface="Segoe UI" panose="020B0502040204020203" pitchFamily="34" charset="0"/>
              </a:rPr>
              <a:t> que una sociedad  considera </a:t>
            </a:r>
            <a:r>
              <a:rPr lang="es-ES" sz="2200" u="sng" dirty="0">
                <a:solidFill>
                  <a:srgbClr val="242424"/>
                </a:solidFill>
                <a:latin typeface="Segoe UI" panose="020B0502040204020203" pitchFamily="34" charset="0"/>
              </a:rPr>
              <a:t>aceptables</a:t>
            </a:r>
            <a:r>
              <a:rPr lang="es-ES" sz="2200" dirty="0">
                <a:solidFill>
                  <a:srgbClr val="242424"/>
                </a:solidFill>
                <a:latin typeface="Segoe UI" panose="020B0502040204020203" pitchFamily="34" charset="0"/>
              </a:rPr>
              <a:t>.</a:t>
            </a:r>
          </a:p>
          <a:p>
            <a:pPr lvl="1" algn="just">
              <a:buFont typeface="+mj-lt"/>
              <a:buAutoNum type="arabicPeriod"/>
            </a:pPr>
            <a:r>
              <a:rPr lang="es-ES" sz="2200" dirty="0">
                <a:solidFill>
                  <a:srgbClr val="242424"/>
                </a:solidFill>
                <a:latin typeface="Segoe UI" panose="020B0502040204020203" pitchFamily="34" charset="0"/>
              </a:rPr>
              <a:t>La moral es más </a:t>
            </a:r>
            <a:r>
              <a:rPr lang="es-ES" sz="2200" u="sng" dirty="0">
                <a:solidFill>
                  <a:srgbClr val="242424"/>
                </a:solidFill>
                <a:latin typeface="Segoe UI" panose="020B0502040204020203" pitchFamily="34" charset="0"/>
              </a:rPr>
              <a:t>práctica</a:t>
            </a:r>
            <a:r>
              <a:rPr lang="es-ES" sz="2200" dirty="0">
                <a:solidFill>
                  <a:srgbClr val="242424"/>
                </a:solidFill>
                <a:latin typeface="Segoe UI" panose="020B0502040204020203" pitchFamily="34" charset="0"/>
              </a:rPr>
              <a:t> y se manifiesta en las acciones y comportamientos cotidianos de las personas.</a:t>
            </a:r>
          </a:p>
          <a:p>
            <a:pPr lvl="1" algn="just">
              <a:buFont typeface="+mj-lt"/>
              <a:buAutoNum type="arabicPeriod"/>
            </a:pPr>
            <a:r>
              <a:rPr lang="es-ES" sz="2200" dirty="0">
                <a:solidFill>
                  <a:srgbClr val="242424"/>
                </a:solidFill>
                <a:latin typeface="Segoe UI" panose="020B0502040204020203" pitchFamily="34" charset="0"/>
              </a:rPr>
              <a:t>La moral varía según la cultura, la religión y el contexto social.</a:t>
            </a:r>
          </a:p>
          <a:p>
            <a:endParaRPr lang="es-CL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64071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Rectángulo 2"/>
          <p:cNvSpPr/>
          <p:nvPr/>
        </p:nvSpPr>
        <p:spPr>
          <a:xfrm>
            <a:off x="63805" y="2424017"/>
            <a:ext cx="9016389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Los Derechos Humanos</a:t>
            </a:r>
          </a:p>
          <a:p>
            <a:pPr algn="ctr"/>
            <a:endParaRPr lang="es-ES" sz="4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pPr algn="ctr"/>
            <a:r>
              <a:rPr lang="es-ES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linkClick r:id="rId2" action="ppaction://hlinkfile"/>
              </a:rPr>
              <a:t>Vídeo </a:t>
            </a:r>
            <a:endParaRPr lang="es-ES" sz="4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6553200" y="4077072"/>
            <a:ext cx="6431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</a:rPr>
              <a:t>3:14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4A29265-EE13-490F-AFE2-DE28F20E07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chemeClr val="bg2">
                    <a:lumMod val="75000"/>
                  </a:schemeClr>
                </a:solidFill>
              </a:rPr>
              <a:pPr/>
              <a:t>16</a:t>
            </a:fld>
            <a:endParaRPr lang="es-ES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48621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909936" y="1484784"/>
            <a:ext cx="7776864" cy="461665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r>
              <a:rPr lang="es-CL" sz="2400" dirty="0">
                <a:solidFill>
                  <a:srgbClr val="002060"/>
                </a:solidFill>
              </a:rPr>
              <a:t>2. Características de los DD.HH.</a:t>
            </a: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Rectángulo 2"/>
          <p:cNvSpPr/>
          <p:nvPr/>
        </p:nvSpPr>
        <p:spPr>
          <a:xfrm>
            <a:off x="909936" y="1061273"/>
            <a:ext cx="44694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dirty="0">
                <a:solidFill>
                  <a:srgbClr val="002060"/>
                </a:solidFill>
              </a:rPr>
              <a:t>A</a:t>
            </a:r>
            <a:r>
              <a:rPr lang="es-ES" sz="2000" dirty="0">
                <a:solidFill>
                  <a:schemeClr val="bg2">
                    <a:lumMod val="75000"/>
                  </a:schemeClr>
                </a:solidFill>
              </a:rPr>
              <a:t>. </a:t>
            </a:r>
            <a:r>
              <a:rPr lang="es-ES_tradnl" sz="2000" dirty="0">
                <a:solidFill>
                  <a:schemeClr val="bg2">
                    <a:lumMod val="75000"/>
                  </a:schemeClr>
                </a:solidFill>
              </a:rPr>
              <a:t>TEORÍA DE LOS DERECHOS HUMANOS.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847048" y="3828234"/>
            <a:ext cx="160774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400" dirty="0">
                <a:solidFill>
                  <a:srgbClr val="FF0000"/>
                </a:solidFill>
              </a:rPr>
              <a:t>DERECHOS </a:t>
            </a:r>
          </a:p>
          <a:p>
            <a:r>
              <a:rPr lang="es-CL" sz="2400" dirty="0">
                <a:solidFill>
                  <a:srgbClr val="FF0000"/>
                </a:solidFill>
              </a:rPr>
              <a:t>HUMANOS</a:t>
            </a:r>
          </a:p>
        </p:txBody>
      </p:sp>
      <p:sp>
        <p:nvSpPr>
          <p:cNvPr id="4" name="Flecha derecha 3"/>
          <p:cNvSpPr/>
          <p:nvPr/>
        </p:nvSpPr>
        <p:spPr>
          <a:xfrm rot="19017724">
            <a:off x="2333540" y="2847841"/>
            <a:ext cx="1512168" cy="5242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Flecha derecha 4"/>
          <p:cNvSpPr/>
          <p:nvPr/>
        </p:nvSpPr>
        <p:spPr>
          <a:xfrm rot="20654124">
            <a:off x="2671546" y="3758844"/>
            <a:ext cx="1440160" cy="52153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Flecha derecha 5"/>
          <p:cNvSpPr/>
          <p:nvPr/>
        </p:nvSpPr>
        <p:spPr>
          <a:xfrm rot="267138">
            <a:off x="2772251" y="4549108"/>
            <a:ext cx="1368152" cy="44129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Flecha derecha 6"/>
          <p:cNvSpPr/>
          <p:nvPr/>
        </p:nvSpPr>
        <p:spPr>
          <a:xfrm rot="929906">
            <a:off x="2498064" y="5359418"/>
            <a:ext cx="1670798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CuadroTexto 14"/>
          <p:cNvSpPr txBox="1"/>
          <p:nvPr/>
        </p:nvSpPr>
        <p:spPr>
          <a:xfrm>
            <a:off x="4387878" y="2373888"/>
            <a:ext cx="4601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u="sng" dirty="0">
                <a:solidFill>
                  <a:schemeClr val="bg1"/>
                </a:solidFill>
              </a:rPr>
              <a:t>Inherentes</a:t>
            </a:r>
            <a:r>
              <a:rPr lang="es-CL" dirty="0">
                <a:solidFill>
                  <a:schemeClr val="bg1"/>
                </a:solidFill>
              </a:rPr>
              <a:t>: Son parte de la naturaleza humana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4389707" y="3501008"/>
            <a:ext cx="43794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u="sng" dirty="0">
                <a:solidFill>
                  <a:schemeClr val="bg1"/>
                </a:solidFill>
              </a:rPr>
              <a:t>Universales</a:t>
            </a:r>
            <a:r>
              <a:rPr lang="es-CL" dirty="0">
                <a:solidFill>
                  <a:schemeClr val="bg1"/>
                </a:solidFill>
              </a:rPr>
              <a:t>: Son de todos los seres humanos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4457858" y="4583204"/>
            <a:ext cx="3338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u="sng" dirty="0">
                <a:solidFill>
                  <a:schemeClr val="bg1"/>
                </a:solidFill>
              </a:rPr>
              <a:t>Inalienables</a:t>
            </a:r>
            <a:r>
              <a:rPr lang="es-CL" dirty="0">
                <a:solidFill>
                  <a:schemeClr val="bg1"/>
                </a:solidFill>
              </a:rPr>
              <a:t>: No se pueden quitar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4457858" y="5723964"/>
            <a:ext cx="35602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u="sng" dirty="0">
                <a:solidFill>
                  <a:schemeClr val="bg1"/>
                </a:solidFill>
              </a:rPr>
              <a:t>Inviolables</a:t>
            </a:r>
            <a:r>
              <a:rPr lang="es-CL" dirty="0">
                <a:solidFill>
                  <a:schemeClr val="bg1"/>
                </a:solidFill>
              </a:rPr>
              <a:t>: No se deben transgredir</a:t>
            </a:r>
          </a:p>
        </p:txBody>
      </p:sp>
      <p:sp>
        <p:nvSpPr>
          <p:cNvPr id="12" name="Marcador de número de diapositiva 11">
            <a:extLst>
              <a:ext uri="{FF2B5EF4-FFF2-40B4-BE49-F238E27FC236}">
                <a16:creationId xmlns:a16="http://schemas.microsoft.com/office/drawing/2014/main" id="{4E3CCF2E-74E9-45B1-8A21-579EE0445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chemeClr val="bg2">
                    <a:lumMod val="75000"/>
                  </a:schemeClr>
                </a:solidFill>
              </a:rPr>
              <a:pPr/>
              <a:t>17</a:t>
            </a:fld>
            <a:endParaRPr lang="es-ES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98486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622300" y="1484784"/>
            <a:ext cx="8064500" cy="461665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s-CL" sz="2400" dirty="0">
                <a:solidFill>
                  <a:srgbClr val="002060"/>
                </a:solidFill>
              </a:rPr>
              <a:t>2. </a:t>
            </a:r>
            <a:r>
              <a:rPr lang="es-MX" sz="2400" dirty="0">
                <a:solidFill>
                  <a:srgbClr val="002060"/>
                </a:solidFill>
              </a:rPr>
              <a:t>¿Quiénes están obligados a respetar los DD.HH.?</a:t>
            </a:r>
            <a:endParaRPr lang="es-CL" sz="2400" dirty="0">
              <a:solidFill>
                <a:srgbClr val="002060"/>
              </a:solidFill>
            </a:endParaRP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684213" y="1700213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3" name="Rectángulo 2"/>
          <p:cNvSpPr/>
          <p:nvPr/>
        </p:nvSpPr>
        <p:spPr>
          <a:xfrm>
            <a:off x="909936" y="1061273"/>
            <a:ext cx="44694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dirty="0">
                <a:solidFill>
                  <a:srgbClr val="002060"/>
                </a:solidFill>
              </a:rPr>
              <a:t>A</a:t>
            </a:r>
            <a:r>
              <a:rPr lang="es-ES" sz="2000" dirty="0">
                <a:solidFill>
                  <a:schemeClr val="bg2">
                    <a:lumMod val="75000"/>
                  </a:schemeClr>
                </a:solidFill>
              </a:rPr>
              <a:t>. </a:t>
            </a:r>
            <a:r>
              <a:rPr lang="es-ES_tradnl" sz="2000" dirty="0">
                <a:solidFill>
                  <a:schemeClr val="bg2">
                    <a:lumMod val="75000"/>
                  </a:schemeClr>
                </a:solidFill>
              </a:rPr>
              <a:t>TEORÍA DE LOS DERECHOS HUMANOS.</a:t>
            </a:r>
          </a:p>
        </p:txBody>
      </p:sp>
      <p:sp>
        <p:nvSpPr>
          <p:cNvPr id="15" name="Text Box 7"/>
          <p:cNvSpPr txBox="1">
            <a:spLocks noChangeArrowheads="1"/>
          </p:cNvSpPr>
          <p:nvPr/>
        </p:nvSpPr>
        <p:spPr bwMode="auto">
          <a:xfrm>
            <a:off x="251520" y="2771401"/>
            <a:ext cx="4752975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" sz="2400" u="sng" dirty="0">
                <a:solidFill>
                  <a:srgbClr val="000000"/>
                </a:solidFill>
                <a:latin typeface="Arial" charset="0"/>
              </a:rPr>
              <a:t>Todos</a:t>
            </a:r>
            <a:r>
              <a:rPr lang="es-ES" sz="2400" dirty="0">
                <a:solidFill>
                  <a:srgbClr val="000000"/>
                </a:solidFill>
                <a:latin typeface="Arial" charset="0"/>
              </a:rPr>
              <a:t> estamos obligados a respetar los DD.HH.  </a:t>
            </a:r>
          </a:p>
          <a:p>
            <a:pPr algn="just"/>
            <a:endParaRPr lang="es-ES" sz="2400" dirty="0">
              <a:solidFill>
                <a:srgbClr val="000000"/>
              </a:solidFill>
              <a:latin typeface="Arial" charset="0"/>
            </a:endParaRPr>
          </a:p>
          <a:p>
            <a:pPr algn="just"/>
            <a:r>
              <a:rPr lang="es-ES" sz="2400" dirty="0">
                <a:solidFill>
                  <a:srgbClr val="000000"/>
                </a:solidFill>
                <a:latin typeface="Arial" charset="0"/>
              </a:rPr>
              <a:t>Especialmente, las autoridades gubernamentales, que ejercen la función de </a:t>
            </a:r>
            <a:r>
              <a:rPr lang="es-ES" sz="2400" u="sng" dirty="0">
                <a:solidFill>
                  <a:srgbClr val="000000"/>
                </a:solidFill>
                <a:latin typeface="Arial" charset="0"/>
              </a:rPr>
              <a:t>servidores públicos</a:t>
            </a:r>
            <a:r>
              <a:rPr lang="es-ES" sz="2400" dirty="0">
                <a:solidFill>
                  <a:srgbClr val="000000"/>
                </a:solidFill>
                <a:latin typeface="Arial" charset="0"/>
              </a:rPr>
              <a:t>.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0D09078-04C4-4D39-BCC1-D3BA98D310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18</a:t>
            </a:fld>
            <a:endParaRPr lang="es-ES" sz="140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49599AAF-9235-44BC-B23A-ED47CFDB83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1764" y="2252749"/>
            <a:ext cx="3129679" cy="3863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68176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-27384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909936" y="1599183"/>
            <a:ext cx="7776864" cy="461665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r>
              <a:rPr lang="es-CL" sz="2400" dirty="0">
                <a:solidFill>
                  <a:srgbClr val="002060"/>
                </a:solidFill>
              </a:rPr>
              <a:t>2. Definición de DD.HH.</a:t>
            </a: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684213" y="1700213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3" name="Rectángulo 2"/>
          <p:cNvSpPr/>
          <p:nvPr/>
        </p:nvSpPr>
        <p:spPr>
          <a:xfrm>
            <a:off x="909936" y="1061273"/>
            <a:ext cx="44694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dirty="0">
                <a:solidFill>
                  <a:srgbClr val="002060"/>
                </a:solidFill>
              </a:rPr>
              <a:t>A</a:t>
            </a:r>
            <a:r>
              <a:rPr lang="es-ES" sz="2000" dirty="0">
                <a:solidFill>
                  <a:schemeClr val="bg2">
                    <a:lumMod val="75000"/>
                  </a:schemeClr>
                </a:solidFill>
              </a:rPr>
              <a:t>. </a:t>
            </a:r>
            <a:r>
              <a:rPr lang="es-ES_tradnl" sz="2000" dirty="0">
                <a:solidFill>
                  <a:schemeClr val="bg2">
                    <a:lumMod val="75000"/>
                  </a:schemeClr>
                </a:solidFill>
              </a:rPr>
              <a:t>TEORÍA DE LOS DERECHOS HUMANOS.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2951106" y="2132280"/>
            <a:ext cx="3162854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</a:rPr>
              <a:t>DIGNIDAD</a:t>
            </a:r>
            <a:endParaRPr lang="es-ES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197897" y="4633735"/>
            <a:ext cx="3005951" cy="175432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</a:rPr>
              <a:t>Igualdad</a:t>
            </a:r>
          </a:p>
          <a:p>
            <a:pPr algn="ctr"/>
            <a:r>
              <a:rPr lang="es-ES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de </a:t>
            </a:r>
          </a:p>
          <a:p>
            <a:pPr algn="ctr"/>
            <a:r>
              <a:rPr lang="es-ES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oportunidades</a:t>
            </a:r>
            <a:endParaRPr lang="es-ES" sz="36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6012671" y="4632194"/>
            <a:ext cx="2120389" cy="769441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</a:rPr>
              <a:t>Libertad</a:t>
            </a:r>
            <a:endParaRPr lang="es-ES" sz="4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5" name="Flecha derecha 4"/>
          <p:cNvSpPr/>
          <p:nvPr/>
        </p:nvSpPr>
        <p:spPr>
          <a:xfrm rot="8014251">
            <a:off x="1820012" y="3624152"/>
            <a:ext cx="1584176" cy="63616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005530">
            <a:off x="5804604" y="3284391"/>
            <a:ext cx="1255885" cy="1292464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979362">
            <a:off x="3884315" y="3610088"/>
            <a:ext cx="1371719" cy="1335140"/>
          </a:xfrm>
          <a:prstGeom prst="rect">
            <a:avLst/>
          </a:prstGeom>
        </p:spPr>
      </p:pic>
      <p:sp>
        <p:nvSpPr>
          <p:cNvPr id="17" name="Rectángulo 16"/>
          <p:cNvSpPr/>
          <p:nvPr/>
        </p:nvSpPr>
        <p:spPr>
          <a:xfrm>
            <a:off x="3491880" y="5611887"/>
            <a:ext cx="2077813" cy="769441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</a:rPr>
              <a:t>Respeto</a:t>
            </a:r>
            <a:endParaRPr lang="es-ES" sz="4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3246617" y="3149109"/>
            <a:ext cx="2586739" cy="3662541"/>
          </a:xfrm>
          <a:prstGeom prst="rect">
            <a:avLst/>
          </a:prstGeom>
          <a:solidFill>
            <a:schemeClr val="tx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>
                <a:solidFill>
                  <a:srgbClr val="FF0000"/>
                </a:solidFill>
              </a:rPr>
              <a:t>RESPETO:</a:t>
            </a:r>
          </a:p>
          <a:p>
            <a:pPr algn="ctr"/>
            <a:r>
              <a:rPr lang="es-ES" sz="2400" b="1" dirty="0">
                <a:solidFill>
                  <a:schemeClr val="bg1"/>
                </a:solidFill>
              </a:rPr>
              <a:t>Vivienda</a:t>
            </a:r>
          </a:p>
          <a:p>
            <a:pPr algn="ctr"/>
            <a:r>
              <a:rPr lang="es-ES" sz="2400" b="1" dirty="0">
                <a:solidFill>
                  <a:schemeClr val="bg1"/>
                </a:solidFill>
              </a:rPr>
              <a:t>Salud</a:t>
            </a:r>
          </a:p>
          <a:p>
            <a:pPr algn="ctr"/>
            <a:r>
              <a:rPr lang="es-ES" sz="2400" b="1" dirty="0">
                <a:solidFill>
                  <a:schemeClr val="bg1"/>
                </a:solidFill>
              </a:rPr>
              <a:t>Educación</a:t>
            </a:r>
          </a:p>
          <a:p>
            <a:pPr algn="ctr"/>
            <a:r>
              <a:rPr lang="es-ES" sz="2400" b="1" dirty="0">
                <a:solidFill>
                  <a:schemeClr val="bg1"/>
                </a:solidFill>
              </a:rPr>
              <a:t>Cultura</a:t>
            </a:r>
          </a:p>
          <a:p>
            <a:pPr algn="ctr"/>
            <a:r>
              <a:rPr lang="es-ES" sz="2400" b="1" dirty="0">
                <a:solidFill>
                  <a:schemeClr val="bg1"/>
                </a:solidFill>
              </a:rPr>
              <a:t>Trabajo</a:t>
            </a:r>
          </a:p>
          <a:p>
            <a:pPr algn="ctr"/>
            <a:r>
              <a:rPr lang="es-ES" sz="2400" b="1" dirty="0">
                <a:solidFill>
                  <a:schemeClr val="bg1"/>
                </a:solidFill>
              </a:rPr>
              <a:t>Seguridad social</a:t>
            </a:r>
          </a:p>
          <a:p>
            <a:pPr algn="ctr"/>
            <a:r>
              <a:rPr lang="es-ES" sz="2400" b="1" dirty="0">
                <a:solidFill>
                  <a:schemeClr val="bg1"/>
                </a:solidFill>
              </a:rPr>
              <a:t>Protección a la familia y los niños</a:t>
            </a:r>
          </a:p>
        </p:txBody>
      </p:sp>
    </p:spTree>
    <p:extLst>
      <p:ext uri="{BB962C8B-B14F-4D97-AF65-F5344CB8AC3E}">
        <p14:creationId xmlns:p14="http://schemas.microsoft.com/office/powerpoint/2010/main" val="3948471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636217" y="1692252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2" name="CuadroTexto 1"/>
          <p:cNvSpPr txBox="1"/>
          <p:nvPr/>
        </p:nvSpPr>
        <p:spPr>
          <a:xfrm>
            <a:off x="1964235" y="85390"/>
            <a:ext cx="5215531" cy="954107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rtlCol="0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s-ES" sz="2000" b="1" dirty="0">
                <a:solidFill>
                  <a:srgbClr val="FF0000"/>
                </a:solidFill>
              </a:rPr>
              <a:t>5 OBLIGACIONES</a:t>
            </a:r>
            <a:r>
              <a:rPr lang="es-ES" sz="2000" b="1" dirty="0">
                <a:solidFill>
                  <a:schemeClr val="bg1"/>
                </a:solidFill>
              </a:rPr>
              <a:t> EN LOS DERECHOS HUMANOS</a:t>
            </a:r>
            <a:endParaRPr lang="es-ES" sz="2000" b="1" i="1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4067945" y="1216645"/>
            <a:ext cx="4574153" cy="646331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bg1"/>
                </a:solidFill>
              </a:rPr>
              <a:t>No impedir el acceso o realización de Derechos.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4" name="CuadroTexto 23"/>
          <p:cNvSpPr txBox="1"/>
          <p:nvPr/>
        </p:nvSpPr>
        <p:spPr>
          <a:xfrm>
            <a:off x="4067945" y="2082482"/>
            <a:ext cx="4574152" cy="646331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bg1"/>
                </a:solidFill>
              </a:rPr>
              <a:t>Evitar que terceros priven a alguien de sus Derechos.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5" name="CuadroTexto 24"/>
          <p:cNvSpPr txBox="1"/>
          <p:nvPr/>
        </p:nvSpPr>
        <p:spPr>
          <a:xfrm>
            <a:off x="4036182" y="2974776"/>
            <a:ext cx="4574153" cy="646331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bg1"/>
                </a:solidFill>
              </a:rPr>
              <a:t>Generar condiciones para el ejercicio efectivo de los derechos.</a:t>
            </a:r>
          </a:p>
        </p:txBody>
      </p:sp>
      <p:sp>
        <p:nvSpPr>
          <p:cNvPr id="26" name="CuadroTexto 25"/>
          <p:cNvSpPr txBox="1"/>
          <p:nvPr/>
        </p:nvSpPr>
        <p:spPr>
          <a:xfrm>
            <a:off x="4067944" y="3810674"/>
            <a:ext cx="4574152" cy="923330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bg1"/>
                </a:solidFill>
              </a:rPr>
              <a:t>Dar a conocer los derechos para que la ciudadanía pueda ejercerlos y exigir su cumplimiento.</a:t>
            </a:r>
          </a:p>
        </p:txBody>
      </p:sp>
      <p:sp>
        <p:nvSpPr>
          <p:cNvPr id="27" name="CuadroTexto 26"/>
          <p:cNvSpPr txBox="1"/>
          <p:nvPr/>
        </p:nvSpPr>
        <p:spPr>
          <a:xfrm>
            <a:off x="4067944" y="4901827"/>
            <a:ext cx="4574152" cy="646331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bg1"/>
                </a:solidFill>
              </a:rPr>
              <a:t>De forma integral, procurando restablecer la situación anterior a la violación de los DD.HH.</a:t>
            </a:r>
          </a:p>
        </p:txBody>
      </p:sp>
      <p:sp>
        <p:nvSpPr>
          <p:cNvPr id="23" name="CuadroTexto 22"/>
          <p:cNvSpPr txBox="1"/>
          <p:nvPr/>
        </p:nvSpPr>
        <p:spPr>
          <a:xfrm>
            <a:off x="1403648" y="1268760"/>
            <a:ext cx="16225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</a:rPr>
              <a:t>1. Respetar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29" name="CuadroTexto 28"/>
          <p:cNvSpPr txBox="1"/>
          <p:nvPr/>
        </p:nvSpPr>
        <p:spPr>
          <a:xfrm>
            <a:off x="1403648" y="2117718"/>
            <a:ext cx="15908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</a:rPr>
              <a:t>2. Proteger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30" name="CuadroTexto 29"/>
          <p:cNvSpPr txBox="1"/>
          <p:nvPr/>
        </p:nvSpPr>
        <p:spPr>
          <a:xfrm>
            <a:off x="1440836" y="3000434"/>
            <a:ext cx="14971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</a:rPr>
              <a:t>3. Realizar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31" name="CuadroTexto 30"/>
          <p:cNvSpPr txBox="1"/>
          <p:nvPr/>
        </p:nvSpPr>
        <p:spPr>
          <a:xfrm>
            <a:off x="1440836" y="4001289"/>
            <a:ext cx="17464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</a:rPr>
              <a:t>4. Promover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32" name="CuadroTexto 31"/>
          <p:cNvSpPr txBox="1"/>
          <p:nvPr/>
        </p:nvSpPr>
        <p:spPr>
          <a:xfrm>
            <a:off x="1442054" y="4971457"/>
            <a:ext cx="355501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</a:rPr>
              <a:t>5. Reparar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1"/>
                </a:solidFill>
              </a:rPr>
              <a:t>Restituir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1"/>
                </a:solidFill>
              </a:rPr>
              <a:t>Rehabilitar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1"/>
                </a:solidFill>
              </a:rPr>
              <a:t>Satisfacer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1"/>
                </a:solidFill>
              </a:rPr>
              <a:t>Garantizar no repetición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3" name="Elipse 2"/>
          <p:cNvSpPr/>
          <p:nvPr/>
        </p:nvSpPr>
        <p:spPr>
          <a:xfrm>
            <a:off x="997889" y="3810674"/>
            <a:ext cx="2205959" cy="92333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Flecha derecha 3"/>
          <p:cNvSpPr/>
          <p:nvPr/>
        </p:nvSpPr>
        <p:spPr>
          <a:xfrm>
            <a:off x="636217" y="3810674"/>
            <a:ext cx="804619" cy="338406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uadroTexto 4"/>
          <p:cNvSpPr txBox="1"/>
          <p:nvPr/>
        </p:nvSpPr>
        <p:spPr>
          <a:xfrm>
            <a:off x="133793" y="3462099"/>
            <a:ext cx="17935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>
                <a:solidFill>
                  <a:srgbClr val="FF0000"/>
                </a:solidFill>
              </a:rPr>
              <a:t>Clases de DD.HH.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51519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909936" y="1514004"/>
            <a:ext cx="7776864" cy="461665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r>
              <a:rPr lang="es-CL" sz="2400" dirty="0">
                <a:solidFill>
                  <a:srgbClr val="002060"/>
                </a:solidFill>
              </a:rPr>
              <a:t>2. </a:t>
            </a:r>
            <a:r>
              <a:rPr lang="es-MX" sz="2400" dirty="0">
                <a:solidFill>
                  <a:srgbClr val="002060"/>
                </a:solidFill>
              </a:rPr>
              <a:t>Los DD.HH. </a:t>
            </a:r>
            <a:r>
              <a:rPr lang="es-MX" sz="2400" u="sng" dirty="0">
                <a:solidFill>
                  <a:srgbClr val="002060"/>
                </a:solidFill>
              </a:rPr>
              <a:t>protegen</a:t>
            </a:r>
            <a:r>
              <a:rPr lang="es-MX" sz="2400" dirty="0">
                <a:solidFill>
                  <a:srgbClr val="002060"/>
                </a:solidFill>
              </a:rPr>
              <a:t>:</a:t>
            </a:r>
            <a:endParaRPr lang="es-ES" sz="2400" dirty="0">
              <a:solidFill>
                <a:srgbClr val="002060"/>
              </a:solidFill>
            </a:endParaRP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684213" y="1700213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3" name="Rectángulo 2"/>
          <p:cNvSpPr/>
          <p:nvPr/>
        </p:nvSpPr>
        <p:spPr>
          <a:xfrm>
            <a:off x="909936" y="1061273"/>
            <a:ext cx="44694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dirty="0">
                <a:solidFill>
                  <a:srgbClr val="002060"/>
                </a:solidFill>
              </a:rPr>
              <a:t>A</a:t>
            </a:r>
            <a:r>
              <a:rPr lang="es-ES" sz="2000" dirty="0">
                <a:solidFill>
                  <a:schemeClr val="bg2">
                    <a:lumMod val="75000"/>
                  </a:schemeClr>
                </a:solidFill>
              </a:rPr>
              <a:t>. </a:t>
            </a:r>
            <a:r>
              <a:rPr lang="es-ES_tradnl" sz="2000" dirty="0">
                <a:solidFill>
                  <a:schemeClr val="bg2">
                    <a:lumMod val="75000"/>
                  </a:schemeClr>
                </a:solidFill>
              </a:rPr>
              <a:t>TEORÍA DE LOS DERECHOS HUMANOS.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251520" y="3031805"/>
            <a:ext cx="3652396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s-MX" sz="3200" dirty="0">
                <a:solidFill>
                  <a:srgbClr val="000000"/>
                </a:solidFill>
                <a:latin typeface="Arial" charset="0"/>
              </a:rPr>
              <a:t>“Todo aquello que nos permite crecer y desarrollarnos plenamente como personas”.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3916" y="2295728"/>
            <a:ext cx="4474852" cy="4243184"/>
          </a:xfrm>
          <a:prstGeom prst="rect">
            <a:avLst/>
          </a:prstGeom>
        </p:spPr>
      </p:pic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A4F9595A-18A7-4CF0-8CC2-781E09518E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21</a:t>
            </a:fld>
            <a:endParaRPr lang="es-ES" sz="140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36093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684213" y="1700213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5" name="Rectángulo 4"/>
          <p:cNvSpPr/>
          <p:nvPr/>
        </p:nvSpPr>
        <p:spPr>
          <a:xfrm>
            <a:off x="468438" y="2861857"/>
            <a:ext cx="430638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2000" b="1" dirty="0">
                <a:solidFill>
                  <a:srgbClr val="FF0000"/>
                </a:solidFill>
                <a:latin typeface="Arial" panose="020B0604020202020204" pitchFamily="34" charset="0"/>
              </a:rPr>
              <a:t>“Toda persona tiene los derechos y libertades proclamados en esta Declaración</a:t>
            </a:r>
            <a:r>
              <a:rPr lang="es-CL" sz="2000" dirty="0">
                <a:solidFill>
                  <a:schemeClr val="bg1"/>
                </a:solidFill>
                <a:latin typeface="Arial" panose="020B0604020202020204" pitchFamily="34" charset="0"/>
              </a:rPr>
              <a:t>, sin </a:t>
            </a:r>
            <a:r>
              <a:rPr lang="es-CL" sz="2000" u="sng" dirty="0">
                <a:solidFill>
                  <a:schemeClr val="bg1"/>
                </a:solidFill>
                <a:latin typeface="Arial" panose="020B0604020202020204" pitchFamily="34" charset="0"/>
              </a:rPr>
              <a:t>distinción</a:t>
            </a:r>
            <a:r>
              <a:rPr lang="es-CL" sz="2000" dirty="0">
                <a:solidFill>
                  <a:schemeClr val="bg1"/>
                </a:solidFill>
                <a:latin typeface="Arial" panose="020B0604020202020204" pitchFamily="34" charset="0"/>
              </a:rPr>
              <a:t> alguna de </a:t>
            </a:r>
            <a:r>
              <a:rPr lang="es-CL" sz="2000" b="1" dirty="0">
                <a:solidFill>
                  <a:srgbClr val="FF0000"/>
                </a:solidFill>
                <a:latin typeface="Arial" panose="020B0604020202020204" pitchFamily="34" charset="0"/>
              </a:rPr>
              <a:t>raza</a:t>
            </a:r>
            <a:r>
              <a:rPr lang="es-CL" sz="2000" dirty="0">
                <a:solidFill>
                  <a:schemeClr val="bg1"/>
                </a:solidFill>
                <a:latin typeface="Arial" panose="020B0604020202020204" pitchFamily="34" charset="0"/>
              </a:rPr>
              <a:t>, </a:t>
            </a:r>
            <a:r>
              <a:rPr lang="es-CL" sz="2000" b="1" dirty="0">
                <a:solidFill>
                  <a:srgbClr val="FF0000"/>
                </a:solidFill>
                <a:latin typeface="Arial" panose="020B0604020202020204" pitchFamily="34" charset="0"/>
              </a:rPr>
              <a:t>color</a:t>
            </a:r>
            <a:r>
              <a:rPr lang="es-CL" sz="2000" dirty="0">
                <a:solidFill>
                  <a:schemeClr val="bg1"/>
                </a:solidFill>
                <a:latin typeface="Arial" panose="020B0604020202020204" pitchFamily="34" charset="0"/>
              </a:rPr>
              <a:t>, </a:t>
            </a:r>
            <a:r>
              <a:rPr lang="es-CL" sz="2000" b="1" dirty="0">
                <a:solidFill>
                  <a:srgbClr val="FF0000"/>
                </a:solidFill>
                <a:latin typeface="Arial" panose="020B0604020202020204" pitchFamily="34" charset="0"/>
              </a:rPr>
              <a:t>sexo</a:t>
            </a:r>
            <a:r>
              <a:rPr lang="es-CL" sz="2000" dirty="0">
                <a:solidFill>
                  <a:schemeClr val="bg1"/>
                </a:solidFill>
                <a:latin typeface="Arial" panose="020B0604020202020204" pitchFamily="34" charset="0"/>
              </a:rPr>
              <a:t>, </a:t>
            </a:r>
            <a:r>
              <a:rPr lang="es-CL" sz="2000" b="1" dirty="0">
                <a:solidFill>
                  <a:srgbClr val="FF0000"/>
                </a:solidFill>
                <a:latin typeface="Arial" panose="020B0604020202020204" pitchFamily="34" charset="0"/>
              </a:rPr>
              <a:t>idioma</a:t>
            </a:r>
            <a:r>
              <a:rPr lang="es-CL" sz="2000" dirty="0">
                <a:solidFill>
                  <a:schemeClr val="bg1"/>
                </a:solidFill>
                <a:latin typeface="Arial" panose="020B0604020202020204" pitchFamily="34" charset="0"/>
              </a:rPr>
              <a:t>, </a:t>
            </a:r>
            <a:r>
              <a:rPr lang="es-CL" sz="2000" b="1" dirty="0">
                <a:solidFill>
                  <a:srgbClr val="FF0000"/>
                </a:solidFill>
                <a:latin typeface="Arial" panose="020B0604020202020204" pitchFamily="34" charset="0"/>
              </a:rPr>
              <a:t>religión</a:t>
            </a:r>
            <a:r>
              <a:rPr lang="es-CL" sz="2000" dirty="0">
                <a:solidFill>
                  <a:schemeClr val="bg1"/>
                </a:solidFill>
                <a:latin typeface="Arial" panose="020B0604020202020204" pitchFamily="34" charset="0"/>
              </a:rPr>
              <a:t>, </a:t>
            </a:r>
            <a:r>
              <a:rPr lang="es-CL" sz="2000" b="1" dirty="0">
                <a:solidFill>
                  <a:srgbClr val="FF0000"/>
                </a:solidFill>
                <a:latin typeface="Arial" panose="020B0604020202020204" pitchFamily="34" charset="0"/>
              </a:rPr>
              <a:t>opinión política </a:t>
            </a:r>
            <a:r>
              <a:rPr lang="es-CL" sz="2000" dirty="0">
                <a:solidFill>
                  <a:schemeClr val="bg1"/>
                </a:solidFill>
                <a:latin typeface="Arial" panose="020B0604020202020204" pitchFamily="34" charset="0"/>
              </a:rPr>
              <a:t>o de cualquier otra índole, </a:t>
            </a:r>
            <a:r>
              <a:rPr lang="es-CL" sz="2000" b="1" dirty="0">
                <a:solidFill>
                  <a:srgbClr val="FF0000"/>
                </a:solidFill>
                <a:latin typeface="Arial" panose="020B0604020202020204" pitchFamily="34" charset="0"/>
              </a:rPr>
              <a:t>origen</a:t>
            </a:r>
            <a:r>
              <a:rPr lang="es-CL" sz="2000" dirty="0">
                <a:solidFill>
                  <a:schemeClr val="bg1"/>
                </a:solidFill>
                <a:latin typeface="Arial" panose="020B0604020202020204" pitchFamily="34" charset="0"/>
              </a:rPr>
              <a:t> nacional o social, posición económica, nacimiento o cualquier otra condición”. </a:t>
            </a:r>
          </a:p>
          <a:p>
            <a:endParaRPr lang="es-CL" sz="2000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endParaRPr lang="es-CL" sz="20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6" name="CuadroTexto 5">
            <a:hlinkClick r:id="" action="ppaction://noaction" highlightClick="1"/>
          </p:cNvPr>
          <p:cNvSpPr txBox="1"/>
          <p:nvPr/>
        </p:nvSpPr>
        <p:spPr>
          <a:xfrm>
            <a:off x="123053" y="1377047"/>
            <a:ext cx="7128148" cy="523220"/>
          </a:xfrm>
          <a:prstGeom prst="rect">
            <a:avLst/>
          </a:prstGeom>
          <a:solidFill>
            <a:schemeClr val="tx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CL" sz="2800" dirty="0">
                <a:solidFill>
                  <a:schemeClr val="bg1"/>
                </a:solidFill>
              </a:rPr>
              <a:t>Declaración Universal de los Derechos Humanos  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468438" y="2385834"/>
            <a:ext cx="3599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chemeClr val="bg1"/>
                </a:solidFill>
              </a:rPr>
              <a:t>Artículo 2</a:t>
            </a: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160C7E20-3A70-4B84-8DAB-CAB93E07E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22</a:t>
            </a:fld>
            <a:endParaRPr lang="es-ES" sz="140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5122" name="Picture 2" descr="Oficina del Alto Comisionado de las Naciones Unidas para los ...">
            <a:hlinkClick r:id="rId2" action="ppaction://hlinkfile" highlightClick="1"/>
            <a:extLst>
              <a:ext uri="{FF2B5EF4-FFF2-40B4-BE49-F238E27FC236}">
                <a16:creationId xmlns:a16="http://schemas.microsoft.com/office/drawing/2014/main" id="{F78908BE-B9B0-40A7-9C8C-4FD6073456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4655" y="1210470"/>
            <a:ext cx="1162050" cy="985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770106F7-588B-459F-AA6D-D6F106F66C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2922" y="2924575"/>
            <a:ext cx="3623878" cy="2738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7599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684213" y="1700213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6" name="CuadroTexto 5"/>
          <p:cNvSpPr txBox="1"/>
          <p:nvPr/>
        </p:nvSpPr>
        <p:spPr>
          <a:xfrm>
            <a:off x="684212" y="1421671"/>
            <a:ext cx="8002587" cy="523220"/>
          </a:xfrm>
          <a:prstGeom prst="rect">
            <a:avLst/>
          </a:prstGeom>
          <a:solidFill>
            <a:schemeClr val="tx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CL" sz="2800" dirty="0">
                <a:solidFill>
                  <a:schemeClr val="bg1"/>
                </a:solidFill>
              </a:rPr>
              <a:t>Declaración Universal de los Derechos Humanos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640258" y="2242589"/>
            <a:ext cx="8002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400" dirty="0">
                <a:solidFill>
                  <a:schemeClr val="bg1"/>
                </a:solidFill>
              </a:rPr>
              <a:t>A</a:t>
            </a:r>
            <a:r>
              <a:rPr lang="es-CL" sz="2400" i="1" dirty="0">
                <a:solidFill>
                  <a:schemeClr val="bg1"/>
                </a:solidFill>
              </a:rPr>
              <a:t>rtículos del 3 al 11: </a:t>
            </a:r>
            <a:r>
              <a:rPr lang="es-CL" sz="2400" b="1" i="1" dirty="0" err="1">
                <a:solidFill>
                  <a:schemeClr val="bg1"/>
                </a:solidFill>
              </a:rPr>
              <a:t>D’s</a:t>
            </a:r>
            <a:r>
              <a:rPr lang="es-CL" sz="2400" b="1" i="1" dirty="0">
                <a:solidFill>
                  <a:schemeClr val="bg1"/>
                </a:solidFill>
              </a:rPr>
              <a:t> </a:t>
            </a:r>
            <a:r>
              <a:rPr lang="es-CL" sz="2400" b="1" dirty="0">
                <a:solidFill>
                  <a:schemeClr val="bg1"/>
                </a:solidFill>
              </a:rPr>
              <a:t>de carácter personal</a:t>
            </a:r>
            <a:r>
              <a:rPr lang="es-CL" sz="24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" name="Rectángulo 1"/>
          <p:cNvSpPr/>
          <p:nvPr/>
        </p:nvSpPr>
        <p:spPr>
          <a:xfrm>
            <a:off x="640259" y="3257023"/>
            <a:ext cx="80465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2000" b="1" dirty="0">
                <a:solidFill>
                  <a:srgbClr val="FF0000"/>
                </a:solidFill>
                <a:latin typeface="Arial" panose="020B0604020202020204" pitchFamily="34" charset="0"/>
              </a:rPr>
              <a:t>Art. 4 Nadie estará sometido a esclavitud ni a servidumbre</a:t>
            </a:r>
            <a:r>
              <a:rPr lang="es-CL" sz="2000" dirty="0">
                <a:solidFill>
                  <a:srgbClr val="222222"/>
                </a:solidFill>
                <a:latin typeface="Arial" panose="020B0604020202020204" pitchFamily="34" charset="0"/>
              </a:rPr>
              <a:t>, la esclavitud y la </a:t>
            </a:r>
            <a:r>
              <a:rPr lang="es-CL" sz="2000" b="1" dirty="0">
                <a:solidFill>
                  <a:srgbClr val="FF0000"/>
                </a:solidFill>
                <a:latin typeface="Arial" panose="020B0604020202020204" pitchFamily="34" charset="0"/>
              </a:rPr>
              <a:t>trata de esclavos están prohibidas en todas sus   formas.</a:t>
            </a:r>
          </a:p>
          <a:p>
            <a:pPr algn="just"/>
            <a:br>
              <a:rPr lang="es-CL" sz="2000" b="1" dirty="0">
                <a:solidFill>
                  <a:srgbClr val="FF0000"/>
                </a:solidFill>
                <a:latin typeface="Arial" panose="020B0604020202020204" pitchFamily="34" charset="0"/>
              </a:rPr>
            </a:br>
            <a:r>
              <a:rPr lang="es-CL" sz="2000" b="1" dirty="0">
                <a:solidFill>
                  <a:srgbClr val="FF0000"/>
                </a:solidFill>
                <a:latin typeface="Arial" panose="020B0604020202020204" pitchFamily="34" charset="0"/>
              </a:rPr>
              <a:t>Art. 5 Nadie será sometido a torturas</a:t>
            </a:r>
            <a:r>
              <a:rPr lang="es-CL" sz="2000" dirty="0">
                <a:solidFill>
                  <a:srgbClr val="222222"/>
                </a:solidFill>
                <a:latin typeface="Arial" panose="020B0604020202020204" pitchFamily="34" charset="0"/>
              </a:rPr>
              <a:t> ni a penas o tratos crueles, inhumanos o degradantes.</a:t>
            </a:r>
          </a:p>
          <a:p>
            <a:pPr algn="just"/>
            <a:br>
              <a:rPr lang="es-CL" sz="2000" dirty="0"/>
            </a:br>
            <a:r>
              <a:rPr lang="es-CL" sz="2000" b="1" dirty="0">
                <a:solidFill>
                  <a:srgbClr val="FF0000"/>
                </a:solidFill>
              </a:rPr>
              <a:t>Art. 11 </a:t>
            </a:r>
            <a:r>
              <a:rPr lang="es-CL" sz="2000" b="1" dirty="0">
                <a:solidFill>
                  <a:srgbClr val="FF0000"/>
                </a:solidFill>
                <a:latin typeface="Arial" panose="020B0604020202020204" pitchFamily="34" charset="0"/>
              </a:rPr>
              <a:t>Toda persona acusada</a:t>
            </a:r>
            <a:r>
              <a:rPr lang="es-CL" sz="2000" dirty="0">
                <a:solidFill>
                  <a:srgbClr val="222222"/>
                </a:solidFill>
                <a:latin typeface="Arial" panose="020B0604020202020204" pitchFamily="34" charset="0"/>
              </a:rPr>
              <a:t> de </a:t>
            </a:r>
            <a:r>
              <a:rPr lang="es-CL" sz="2000" b="1" dirty="0">
                <a:solidFill>
                  <a:srgbClr val="FF0000"/>
                </a:solidFill>
                <a:latin typeface="Arial" panose="020B0604020202020204" pitchFamily="34" charset="0"/>
              </a:rPr>
              <a:t>delito</a:t>
            </a:r>
            <a:r>
              <a:rPr lang="es-CL" sz="2000" dirty="0">
                <a:solidFill>
                  <a:srgbClr val="222222"/>
                </a:solidFill>
                <a:latin typeface="Arial" panose="020B0604020202020204" pitchFamily="34" charset="0"/>
              </a:rPr>
              <a:t> tiene </a:t>
            </a:r>
            <a:r>
              <a:rPr lang="es-CL" sz="2000" b="1" dirty="0">
                <a:solidFill>
                  <a:srgbClr val="FF0000"/>
                </a:solidFill>
                <a:latin typeface="Arial" panose="020B0604020202020204" pitchFamily="34" charset="0"/>
              </a:rPr>
              <a:t>derecho</a:t>
            </a:r>
            <a:r>
              <a:rPr lang="es-CL" sz="2000" dirty="0">
                <a:solidFill>
                  <a:srgbClr val="222222"/>
                </a:solidFill>
                <a:latin typeface="Arial" panose="020B0604020202020204" pitchFamily="34" charset="0"/>
              </a:rPr>
              <a:t> a que se </a:t>
            </a:r>
            <a:r>
              <a:rPr lang="es-CL" sz="2000" b="1" dirty="0">
                <a:solidFill>
                  <a:srgbClr val="FF0000"/>
                </a:solidFill>
                <a:latin typeface="Arial" panose="020B0604020202020204" pitchFamily="34" charset="0"/>
              </a:rPr>
              <a:t>presuma</a:t>
            </a:r>
            <a:r>
              <a:rPr lang="es-CL" sz="2000" dirty="0">
                <a:solidFill>
                  <a:srgbClr val="222222"/>
                </a:solidFill>
                <a:latin typeface="Arial" panose="020B0604020202020204" pitchFamily="34" charset="0"/>
              </a:rPr>
              <a:t> su </a:t>
            </a:r>
            <a:r>
              <a:rPr lang="es-CL" sz="2000" b="1" dirty="0">
                <a:solidFill>
                  <a:srgbClr val="FF0000"/>
                </a:solidFill>
                <a:latin typeface="Arial" panose="020B0604020202020204" pitchFamily="34" charset="0"/>
              </a:rPr>
              <a:t>inocencia</a:t>
            </a:r>
            <a:r>
              <a:rPr lang="es-CL" sz="2000" dirty="0">
                <a:solidFill>
                  <a:srgbClr val="222222"/>
                </a:solidFill>
                <a:latin typeface="Arial" panose="020B0604020202020204" pitchFamily="34" charset="0"/>
              </a:rPr>
              <a:t> mientras no se pruebe su culpabilidad[...]</a:t>
            </a:r>
            <a:endParaRPr lang="es-CL" sz="2000" dirty="0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CF3F7F88-31C6-49EC-908C-1E2EC59B05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23</a:t>
            </a:fld>
            <a:endParaRPr lang="es-ES" sz="1400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75679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684213" y="1700213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6" name="CuadroTexto 5"/>
          <p:cNvSpPr txBox="1"/>
          <p:nvPr/>
        </p:nvSpPr>
        <p:spPr>
          <a:xfrm>
            <a:off x="684212" y="1421671"/>
            <a:ext cx="8002587" cy="523220"/>
          </a:xfrm>
          <a:prstGeom prst="rect">
            <a:avLst/>
          </a:prstGeom>
          <a:solidFill>
            <a:schemeClr val="tx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CL" sz="2800" dirty="0">
                <a:solidFill>
                  <a:schemeClr val="bg1"/>
                </a:solidFill>
              </a:rPr>
              <a:t>Declaración Universal de los Derechos Humanos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640258" y="2153635"/>
            <a:ext cx="8002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400" i="1" dirty="0">
                <a:solidFill>
                  <a:schemeClr val="bg1"/>
                </a:solidFill>
              </a:rPr>
              <a:t>Artículos 12 a 17: </a:t>
            </a:r>
            <a:r>
              <a:rPr lang="es-CL" sz="2400" b="1" dirty="0" err="1">
                <a:solidFill>
                  <a:schemeClr val="bg1"/>
                </a:solidFill>
              </a:rPr>
              <a:t>D’s</a:t>
            </a:r>
            <a:r>
              <a:rPr lang="es-CL" sz="2400" b="1" dirty="0">
                <a:solidFill>
                  <a:schemeClr val="bg1"/>
                </a:solidFill>
              </a:rPr>
              <a:t> del individuo con la comunidad.</a:t>
            </a:r>
            <a:endParaRPr lang="es-CL" sz="2400" dirty="0">
              <a:solidFill>
                <a:schemeClr val="bg1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710239" y="3546918"/>
            <a:ext cx="793260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2000" b="1" dirty="0">
                <a:solidFill>
                  <a:srgbClr val="FF0000"/>
                </a:solidFill>
                <a:latin typeface="Arial" panose="020B0604020202020204" pitchFamily="34" charset="0"/>
              </a:rPr>
              <a:t>Art. 13 Toda persona tiene derecho a salir </a:t>
            </a:r>
            <a:r>
              <a:rPr lang="es-CL" sz="2000" dirty="0">
                <a:solidFill>
                  <a:srgbClr val="222222"/>
                </a:solidFill>
                <a:latin typeface="Arial" panose="020B0604020202020204" pitchFamily="34" charset="0"/>
              </a:rPr>
              <a:t>de cualquier país, incluso del propio, y a regresar a su país.</a:t>
            </a:r>
          </a:p>
          <a:p>
            <a:pPr algn="just"/>
            <a:br>
              <a:rPr lang="es-CL" sz="2000" dirty="0"/>
            </a:br>
            <a:r>
              <a:rPr lang="es-CL" sz="2000" b="1" dirty="0">
                <a:solidFill>
                  <a:srgbClr val="FF0000"/>
                </a:solidFill>
              </a:rPr>
              <a:t>Art. 17 </a:t>
            </a:r>
            <a:r>
              <a:rPr lang="es-CL" sz="2000" b="1" dirty="0">
                <a:solidFill>
                  <a:srgbClr val="FF0000"/>
                </a:solidFill>
                <a:latin typeface="Arial" panose="020B0604020202020204" pitchFamily="34" charset="0"/>
              </a:rPr>
              <a:t>Toda persona tiene derecho a la propiedad</a:t>
            </a:r>
            <a:r>
              <a:rPr lang="es-CL" sz="2000" dirty="0">
                <a:solidFill>
                  <a:srgbClr val="222222"/>
                </a:solidFill>
                <a:latin typeface="Arial" panose="020B0604020202020204" pitchFamily="34" charset="0"/>
              </a:rPr>
              <a:t>, individual y colectiva.</a:t>
            </a:r>
            <a:endParaRPr lang="es-CL" sz="2000" dirty="0"/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C989C9B3-91FC-48E2-8E1E-759766FD1E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24</a:t>
            </a:fld>
            <a:endParaRPr lang="es-ES" sz="140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1973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684213" y="1700213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6" name="CuadroTexto 5"/>
          <p:cNvSpPr txBox="1"/>
          <p:nvPr/>
        </p:nvSpPr>
        <p:spPr>
          <a:xfrm>
            <a:off x="684212" y="1421671"/>
            <a:ext cx="8002587" cy="523220"/>
          </a:xfrm>
          <a:prstGeom prst="rect">
            <a:avLst/>
          </a:prstGeom>
          <a:solidFill>
            <a:schemeClr val="tx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CL" sz="2800" dirty="0">
                <a:solidFill>
                  <a:schemeClr val="bg1"/>
                </a:solidFill>
              </a:rPr>
              <a:t>Declaración Universal de los Derechos Humanos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654906" y="2324715"/>
            <a:ext cx="81084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400" i="1" dirty="0">
                <a:solidFill>
                  <a:schemeClr val="bg1"/>
                </a:solidFill>
              </a:rPr>
              <a:t>Artículos 18 a 21: </a:t>
            </a:r>
            <a:r>
              <a:rPr lang="es-CL" sz="2400" b="1" i="1" dirty="0" err="1">
                <a:solidFill>
                  <a:schemeClr val="bg1"/>
                </a:solidFill>
              </a:rPr>
              <a:t>D’s</a:t>
            </a:r>
            <a:r>
              <a:rPr lang="es-CL" sz="2400" b="1" i="1" dirty="0">
                <a:solidFill>
                  <a:schemeClr val="bg1"/>
                </a:solidFill>
              </a:rPr>
              <a:t> </a:t>
            </a:r>
            <a:r>
              <a:rPr lang="es-CL" sz="2400" b="1" dirty="0">
                <a:solidFill>
                  <a:schemeClr val="bg1"/>
                </a:solidFill>
              </a:rPr>
              <a:t>pensamiento, conciencia, religión y libertades políticas.</a:t>
            </a:r>
          </a:p>
        </p:txBody>
      </p:sp>
      <p:sp>
        <p:nvSpPr>
          <p:cNvPr id="3" name="Rectángulo 2"/>
          <p:cNvSpPr/>
          <p:nvPr/>
        </p:nvSpPr>
        <p:spPr>
          <a:xfrm>
            <a:off x="651471" y="3780214"/>
            <a:ext cx="811532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2000" b="1" dirty="0">
                <a:solidFill>
                  <a:srgbClr val="FF0000"/>
                </a:solidFill>
                <a:latin typeface="Arial" panose="020B0604020202020204" pitchFamily="34" charset="0"/>
              </a:rPr>
              <a:t>Art. 18 Toda persona tiene derecho a la libertad de pensamiento</a:t>
            </a:r>
            <a:r>
              <a:rPr lang="es-CL" sz="2000" dirty="0">
                <a:solidFill>
                  <a:srgbClr val="222222"/>
                </a:solidFill>
                <a:latin typeface="Arial" panose="020B0604020202020204" pitchFamily="34" charset="0"/>
              </a:rPr>
              <a:t>, de conciencia y de religión.</a:t>
            </a:r>
          </a:p>
          <a:p>
            <a:pPr algn="just"/>
            <a:br>
              <a:rPr lang="es-CL" sz="2000" dirty="0"/>
            </a:br>
            <a:r>
              <a:rPr lang="es-CL" sz="2000" b="1" dirty="0">
                <a:solidFill>
                  <a:srgbClr val="FF0000"/>
                </a:solidFill>
              </a:rPr>
              <a:t>Art. 19 </a:t>
            </a:r>
            <a:r>
              <a:rPr lang="es-CL" sz="2000" b="1" dirty="0">
                <a:solidFill>
                  <a:srgbClr val="FF0000"/>
                </a:solidFill>
                <a:latin typeface="Arial" panose="020B0604020202020204" pitchFamily="34" charset="0"/>
              </a:rPr>
              <a:t>Todo individuo tiene derecho a la libertad de opinión </a:t>
            </a:r>
            <a:r>
              <a:rPr lang="es-CL" sz="2000" dirty="0">
                <a:solidFill>
                  <a:srgbClr val="222222"/>
                </a:solidFill>
                <a:latin typeface="Arial" panose="020B0604020202020204" pitchFamily="34" charset="0"/>
              </a:rPr>
              <a:t>y de expresión.</a:t>
            </a:r>
            <a:endParaRPr lang="es-CL" sz="2000" dirty="0"/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EFBA6869-0BF6-4330-928B-DD2EC6562C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25</a:t>
            </a:fld>
            <a:endParaRPr lang="es-ES" sz="140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7772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684213" y="1700213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6" name="CuadroTexto 5"/>
          <p:cNvSpPr txBox="1"/>
          <p:nvPr/>
        </p:nvSpPr>
        <p:spPr>
          <a:xfrm>
            <a:off x="684212" y="1421671"/>
            <a:ext cx="8002587" cy="523220"/>
          </a:xfrm>
          <a:prstGeom prst="rect">
            <a:avLst/>
          </a:prstGeom>
          <a:solidFill>
            <a:schemeClr val="tx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CL" sz="2800" dirty="0">
                <a:solidFill>
                  <a:schemeClr val="bg1"/>
                </a:solidFill>
              </a:rPr>
              <a:t>Declaración Universal de los Derechos Humanos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608754" y="2442582"/>
            <a:ext cx="81148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400" dirty="0">
                <a:solidFill>
                  <a:schemeClr val="bg1"/>
                </a:solidFill>
              </a:rPr>
              <a:t>Art</a:t>
            </a:r>
            <a:r>
              <a:rPr lang="es-CL" sz="2400" i="1" dirty="0">
                <a:solidFill>
                  <a:schemeClr val="bg1"/>
                </a:solidFill>
              </a:rPr>
              <a:t>ículos 22 a 27: </a:t>
            </a:r>
            <a:r>
              <a:rPr lang="es-CL" sz="2400" b="1" i="1" dirty="0" err="1">
                <a:solidFill>
                  <a:schemeClr val="bg1"/>
                </a:solidFill>
              </a:rPr>
              <a:t>D’s</a:t>
            </a:r>
            <a:r>
              <a:rPr lang="es-CL" sz="2400" b="1" i="1" dirty="0">
                <a:solidFill>
                  <a:schemeClr val="bg1"/>
                </a:solidFill>
              </a:rPr>
              <a:t> </a:t>
            </a:r>
            <a:r>
              <a:rPr lang="es-CL" sz="2400" b="1" dirty="0">
                <a:solidFill>
                  <a:schemeClr val="bg1"/>
                </a:solidFill>
              </a:rPr>
              <a:t>económicos, sociales y culturales.</a:t>
            </a:r>
          </a:p>
        </p:txBody>
      </p:sp>
      <p:sp>
        <p:nvSpPr>
          <p:cNvPr id="2" name="Rectángulo 1"/>
          <p:cNvSpPr/>
          <p:nvPr/>
        </p:nvSpPr>
        <p:spPr>
          <a:xfrm>
            <a:off x="633908" y="3588127"/>
            <a:ext cx="8064499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2000" b="1" dirty="0">
                <a:solidFill>
                  <a:srgbClr val="FF0000"/>
                </a:solidFill>
                <a:latin typeface="Arial" panose="020B0604020202020204" pitchFamily="34" charset="0"/>
              </a:rPr>
              <a:t>Art. 25 Toda persona tiene derecho a un nivel de vida adecuado </a:t>
            </a:r>
            <a:r>
              <a:rPr lang="es-CL" sz="2000" dirty="0">
                <a:solidFill>
                  <a:srgbClr val="222222"/>
                </a:solidFill>
                <a:latin typeface="Arial" panose="020B0604020202020204" pitchFamily="34" charset="0"/>
              </a:rPr>
              <a:t>que le asegure, así como a su familia, la salud, el bienestar, y en especial la alimentación, el vestido, la vivienda, la asistencia médica [...]</a:t>
            </a:r>
          </a:p>
          <a:p>
            <a:br>
              <a:rPr lang="es-CL" dirty="0"/>
            </a:br>
            <a:endParaRPr lang="es-CL" dirty="0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8080BB4E-72EC-4A0A-BF67-3D46E7A96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26</a:t>
            </a:fld>
            <a:endParaRPr lang="es-ES" sz="140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3681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684213" y="1700213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6" name="CuadroTexto 5"/>
          <p:cNvSpPr txBox="1"/>
          <p:nvPr/>
        </p:nvSpPr>
        <p:spPr>
          <a:xfrm>
            <a:off x="684212" y="1421671"/>
            <a:ext cx="8002587" cy="523220"/>
          </a:xfrm>
          <a:prstGeom prst="rect">
            <a:avLst/>
          </a:prstGeom>
          <a:solidFill>
            <a:schemeClr val="tx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CL" sz="2800" dirty="0">
                <a:solidFill>
                  <a:schemeClr val="bg1"/>
                </a:solidFill>
              </a:rPr>
              <a:t>Declaración Universal de los Derechos Humanos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633908" y="2428800"/>
            <a:ext cx="81148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400" dirty="0">
                <a:solidFill>
                  <a:schemeClr val="bg1"/>
                </a:solidFill>
              </a:rPr>
              <a:t>Artículos del 28 al 30: </a:t>
            </a:r>
            <a:r>
              <a:rPr lang="es-CL" sz="2400" b="1" dirty="0">
                <a:solidFill>
                  <a:schemeClr val="bg1"/>
                </a:solidFill>
              </a:rPr>
              <a:t>las condiciones y límites.</a:t>
            </a:r>
          </a:p>
        </p:txBody>
      </p:sp>
      <p:sp>
        <p:nvSpPr>
          <p:cNvPr id="3" name="Rectángulo 2"/>
          <p:cNvSpPr/>
          <p:nvPr/>
        </p:nvSpPr>
        <p:spPr>
          <a:xfrm>
            <a:off x="612154" y="3402031"/>
            <a:ext cx="800258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2000" b="1" dirty="0">
                <a:solidFill>
                  <a:srgbClr val="FF0000"/>
                </a:solidFill>
                <a:latin typeface="Arial" panose="020B0604020202020204" pitchFamily="34" charset="0"/>
              </a:rPr>
              <a:t>Art. 28 Toda persona tiene derecho a que se establezca un orden social</a:t>
            </a:r>
            <a:r>
              <a:rPr lang="es-CL" sz="2000" dirty="0">
                <a:solidFill>
                  <a:srgbClr val="222222"/>
                </a:solidFill>
                <a:latin typeface="Arial" panose="020B0604020202020204" pitchFamily="34" charset="0"/>
              </a:rPr>
              <a:t> e internacional en el que los derechos y libertades proclamados en esta declaración se hagan plenamente efectivos.</a:t>
            </a:r>
            <a:endParaRPr lang="es-CL" sz="2000" dirty="0"/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3DC52B55-1D27-4569-A023-13B77C372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27</a:t>
            </a:fld>
            <a:endParaRPr lang="es-ES" sz="140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549885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909936" y="1514004"/>
            <a:ext cx="7776864" cy="461665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r>
              <a:rPr lang="es-CL" sz="2400" dirty="0">
                <a:solidFill>
                  <a:srgbClr val="002060"/>
                </a:solidFill>
              </a:rPr>
              <a:t>3. Evolución histórica de los DD.HH. </a:t>
            </a:r>
            <a:endParaRPr lang="es-ES" sz="2400" dirty="0">
              <a:solidFill>
                <a:srgbClr val="002060"/>
              </a:solidFill>
            </a:endParaRP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684213" y="1700213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3" name="Rectángulo 2"/>
          <p:cNvSpPr/>
          <p:nvPr/>
        </p:nvSpPr>
        <p:spPr>
          <a:xfrm>
            <a:off x="909936" y="1061273"/>
            <a:ext cx="44694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dirty="0">
                <a:solidFill>
                  <a:srgbClr val="002060"/>
                </a:solidFill>
              </a:rPr>
              <a:t>A</a:t>
            </a:r>
            <a:r>
              <a:rPr lang="es-ES" sz="2000" dirty="0">
                <a:solidFill>
                  <a:schemeClr val="bg2">
                    <a:lumMod val="75000"/>
                  </a:schemeClr>
                </a:solidFill>
              </a:rPr>
              <a:t>. </a:t>
            </a:r>
            <a:r>
              <a:rPr lang="es-ES_tradnl" sz="2000" dirty="0">
                <a:solidFill>
                  <a:schemeClr val="bg2">
                    <a:lumMod val="75000"/>
                  </a:schemeClr>
                </a:solidFill>
              </a:rPr>
              <a:t>TEORÍA DE LOS DERECHOS HUMANOS.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9283" y="5185400"/>
            <a:ext cx="2381250" cy="131445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327543" y="2214499"/>
            <a:ext cx="547982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2000" dirty="0">
                <a:solidFill>
                  <a:schemeClr val="bg1"/>
                </a:solidFill>
              </a:rPr>
              <a:t>Originalmente, los individuos tenían derechos sólo por pertenecer a un grupo (familia o clase social). </a:t>
            </a:r>
          </a:p>
          <a:p>
            <a:pPr algn="just">
              <a:buNone/>
            </a:pPr>
            <a:endParaRPr lang="es-CL" sz="2000" b="1" dirty="0">
              <a:solidFill>
                <a:schemeClr val="bg1"/>
              </a:solidFill>
            </a:endParaRPr>
          </a:p>
          <a:p>
            <a:pPr algn="just">
              <a:buNone/>
            </a:pPr>
            <a:r>
              <a:rPr lang="es-CL" sz="2000" b="1" dirty="0">
                <a:solidFill>
                  <a:schemeClr val="bg1"/>
                </a:solidFill>
              </a:rPr>
              <a:t>ANTIGÜEDAD:</a:t>
            </a:r>
            <a:r>
              <a:rPr lang="es-CL" sz="2000" dirty="0">
                <a:solidFill>
                  <a:schemeClr val="bg1"/>
                </a:solidFill>
              </a:rPr>
              <a:t>	</a:t>
            </a:r>
          </a:p>
          <a:p>
            <a:pPr algn="just"/>
            <a:r>
              <a:rPr lang="es-CL" sz="2000" b="1" dirty="0">
                <a:solidFill>
                  <a:srgbClr val="FF0000"/>
                </a:solidFill>
              </a:rPr>
              <a:t>539 a.C., Ciro el Grande (Rey de Persia)</a:t>
            </a:r>
            <a:r>
              <a:rPr lang="es-CL" sz="2000" dirty="0">
                <a:solidFill>
                  <a:schemeClr val="bg1"/>
                </a:solidFill>
              </a:rPr>
              <a:t>,  conquistó Babilonia, luego: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Liberó a los esclavos.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Mejoró sus vidas.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Otorgó libertad religiosa.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Repatrió a los exiliados. </a:t>
            </a:r>
          </a:p>
          <a:p>
            <a:pPr algn="just"/>
            <a:endParaRPr lang="es-CL" sz="2000" dirty="0">
              <a:solidFill>
                <a:schemeClr val="bg1"/>
              </a:solidFill>
            </a:endParaRPr>
          </a:p>
          <a:p>
            <a:pPr algn="just"/>
            <a:r>
              <a:rPr lang="es-CL" sz="2000" u="sng" dirty="0">
                <a:solidFill>
                  <a:schemeClr val="bg1"/>
                </a:solidFill>
              </a:rPr>
              <a:t>Cilindro de Ciro</a:t>
            </a:r>
            <a:r>
              <a:rPr lang="es-CL" sz="2000" dirty="0">
                <a:solidFill>
                  <a:schemeClr val="bg1"/>
                </a:solidFill>
              </a:rPr>
              <a:t>: es una tablilla de arcilla con estas proclamaciones, se le considera la primera declaración de DD.HH. </a:t>
            </a:r>
            <a:r>
              <a:rPr lang="es-CL" dirty="0">
                <a:solidFill>
                  <a:schemeClr val="bg1"/>
                </a:solidFill>
              </a:rPr>
              <a:t>(Museo Británico).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02E2F36-57ED-42D9-BA6A-B2FBF582F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28</a:t>
            </a:fld>
            <a:endParaRPr lang="es-ES" sz="140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2050" name="Picture 2" descr="Una Breve Historia de los Derechos Humanos, Videos Educacionales">
            <a:extLst>
              <a:ext uri="{FF2B5EF4-FFF2-40B4-BE49-F238E27FC236}">
                <a16:creationId xmlns:a16="http://schemas.microsoft.com/office/drawing/2014/main" id="{B5BCD15B-0901-499A-BE5D-365E5CAAF5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5493" y="2274482"/>
            <a:ext cx="2348830" cy="281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945239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971849" y="1454181"/>
            <a:ext cx="7776864" cy="461665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r>
              <a:rPr lang="es-CL" sz="2400" dirty="0">
                <a:solidFill>
                  <a:srgbClr val="002060"/>
                </a:solidFill>
              </a:rPr>
              <a:t>3. Evolución histórica de los DD.HH. </a:t>
            </a:r>
            <a:endParaRPr lang="es-ES" sz="2400" dirty="0">
              <a:solidFill>
                <a:srgbClr val="002060"/>
              </a:solidFill>
            </a:endParaRP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684213" y="1700213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3" name="Rectángulo 2"/>
          <p:cNvSpPr/>
          <p:nvPr/>
        </p:nvSpPr>
        <p:spPr>
          <a:xfrm>
            <a:off x="909936" y="1061273"/>
            <a:ext cx="44694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dirty="0">
                <a:solidFill>
                  <a:srgbClr val="002060"/>
                </a:solidFill>
              </a:rPr>
              <a:t>A</a:t>
            </a:r>
            <a:r>
              <a:rPr lang="es-ES" sz="2000" dirty="0">
                <a:solidFill>
                  <a:schemeClr val="bg2">
                    <a:lumMod val="75000"/>
                  </a:schemeClr>
                </a:solidFill>
              </a:rPr>
              <a:t>. </a:t>
            </a:r>
            <a:r>
              <a:rPr lang="es-ES_tradnl" sz="2000" dirty="0">
                <a:solidFill>
                  <a:schemeClr val="bg2">
                    <a:lumMod val="75000"/>
                  </a:schemeClr>
                </a:solidFill>
              </a:rPr>
              <a:t>TEORÍA DE LOS DERECHOS HUMANOS.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353569" y="2243272"/>
            <a:ext cx="502586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2000" dirty="0">
                <a:solidFill>
                  <a:schemeClr val="bg1"/>
                </a:solidFill>
              </a:rPr>
              <a:t>La idea de los DD.HH. se difundió rápidamente (Grecia, Roma, India). </a:t>
            </a:r>
          </a:p>
          <a:p>
            <a:pPr algn="just">
              <a:buNone/>
            </a:pPr>
            <a:endParaRPr lang="es-CL" sz="2000" b="1" dirty="0">
              <a:solidFill>
                <a:schemeClr val="bg1"/>
              </a:solidFill>
            </a:endParaRPr>
          </a:p>
          <a:p>
            <a:pPr algn="just">
              <a:buNone/>
            </a:pPr>
            <a:r>
              <a:rPr lang="es-CL" sz="2000" b="1" dirty="0">
                <a:solidFill>
                  <a:schemeClr val="bg1"/>
                </a:solidFill>
              </a:rPr>
              <a:t>EDAD MEDIA:</a:t>
            </a:r>
          </a:p>
          <a:p>
            <a:pPr marL="90488" lvl="1" algn="just"/>
            <a:r>
              <a:rPr lang="es-CL" sz="2000" b="1" dirty="0">
                <a:solidFill>
                  <a:schemeClr val="bg1"/>
                </a:solidFill>
              </a:rPr>
              <a:t>1215:  Carta Magna (Juan I de Inglaterra)</a:t>
            </a:r>
            <a:r>
              <a:rPr lang="es-CL" sz="2000" dirty="0">
                <a:solidFill>
                  <a:schemeClr val="bg1"/>
                </a:solidFill>
              </a:rPr>
              <a:t>, establecía: </a:t>
            </a:r>
          </a:p>
          <a:p>
            <a:pPr marL="90488" lvl="1" algn="just"/>
            <a:endParaRPr lang="es-CL" sz="2000" dirty="0">
              <a:solidFill>
                <a:schemeClr val="bg1"/>
              </a:solidFill>
            </a:endParaRPr>
          </a:p>
          <a:p>
            <a:pPr marL="433388" lvl="1" indent="-342900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Protección a la Iglesia.</a:t>
            </a:r>
          </a:p>
          <a:p>
            <a:pPr marL="433388" lvl="1" indent="-342900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Protección ante una detención ilegal. </a:t>
            </a:r>
          </a:p>
          <a:p>
            <a:pPr marL="433388" lvl="1" indent="-342900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Acceso a justicia inmediata.</a:t>
            </a:r>
          </a:p>
          <a:p>
            <a:pPr marL="433388" lvl="1" indent="-342900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Limitaciones tarifarias feudales.</a:t>
            </a:r>
          </a:p>
          <a:p>
            <a:pPr marL="433388" lvl="1" indent="-342900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Igualdad ante la ley.</a:t>
            </a:r>
          </a:p>
          <a:p>
            <a:pPr lvl="1" algn="just"/>
            <a:endParaRPr lang="es-CL" sz="2000" dirty="0">
              <a:solidFill>
                <a:schemeClr val="bg1"/>
              </a:solidFill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4092" y="4876694"/>
            <a:ext cx="2400169" cy="1283946"/>
          </a:xfrm>
          <a:prstGeom prst="rect">
            <a:avLst/>
          </a:prstGeom>
        </p:spPr>
      </p:pic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D5CEECFF-1A38-42BD-A6E6-83BFB4B6A4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29</a:t>
            </a:fld>
            <a:endParaRPr lang="es-ES" sz="140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3074" name="Picture 2" descr="user uploaded image">
            <a:extLst>
              <a:ext uri="{FF2B5EF4-FFF2-40B4-BE49-F238E27FC236}">
                <a16:creationId xmlns:a16="http://schemas.microsoft.com/office/drawing/2014/main" id="{4AB9EF02-0FE6-4C12-85B7-4938081D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2252" y="2384434"/>
            <a:ext cx="1623848" cy="219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539217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971849" y="1454181"/>
            <a:ext cx="7776864" cy="461665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r>
              <a:rPr lang="es-CL" sz="2400" dirty="0">
                <a:solidFill>
                  <a:srgbClr val="002060"/>
                </a:solidFill>
              </a:rPr>
              <a:t>3. Evolución histórica de los DD.HH. </a:t>
            </a:r>
            <a:endParaRPr lang="es-ES" sz="2400" dirty="0">
              <a:solidFill>
                <a:srgbClr val="002060"/>
              </a:solidFill>
            </a:endParaRP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684213" y="1700213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3" name="Rectángulo 2"/>
          <p:cNvSpPr/>
          <p:nvPr/>
        </p:nvSpPr>
        <p:spPr>
          <a:xfrm>
            <a:off x="909936" y="1061273"/>
            <a:ext cx="44694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dirty="0">
                <a:solidFill>
                  <a:srgbClr val="002060"/>
                </a:solidFill>
              </a:rPr>
              <a:t>A</a:t>
            </a:r>
            <a:r>
              <a:rPr lang="es-ES" sz="2000" dirty="0">
                <a:solidFill>
                  <a:schemeClr val="bg2">
                    <a:lumMod val="75000"/>
                  </a:schemeClr>
                </a:solidFill>
              </a:rPr>
              <a:t>. </a:t>
            </a:r>
            <a:r>
              <a:rPr lang="es-ES_tradnl" sz="2000" dirty="0">
                <a:solidFill>
                  <a:schemeClr val="bg2">
                    <a:lumMod val="75000"/>
                  </a:schemeClr>
                </a:solidFill>
              </a:rPr>
              <a:t>TEORÍA DE LOS DERECHOS HUMANOS.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272928" y="2570698"/>
            <a:ext cx="561361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es-CL" sz="2000" b="1" dirty="0">
                <a:solidFill>
                  <a:schemeClr val="bg1"/>
                </a:solidFill>
              </a:rPr>
              <a:t>ÉPOCA MEDIEVAL:</a:t>
            </a:r>
          </a:p>
          <a:p>
            <a:pPr algn="just">
              <a:buNone/>
            </a:pPr>
            <a:endParaRPr lang="es-CL" sz="2000" b="1" dirty="0">
              <a:solidFill>
                <a:schemeClr val="bg1"/>
              </a:solidFill>
            </a:endParaRPr>
          </a:p>
          <a:p>
            <a:pPr marL="90488" lvl="1" algn="just"/>
            <a:r>
              <a:rPr lang="es-CL" sz="2000" b="1" dirty="0">
                <a:solidFill>
                  <a:schemeClr val="bg1"/>
                </a:solidFill>
              </a:rPr>
              <a:t>1628:  Petición de Derechos (Carlos I de Inglaterra)</a:t>
            </a:r>
            <a:r>
              <a:rPr lang="es-CL" sz="2000" dirty="0">
                <a:solidFill>
                  <a:schemeClr val="bg1"/>
                </a:solidFill>
              </a:rPr>
              <a:t>,  estableció los derechos de la gente:</a:t>
            </a:r>
          </a:p>
          <a:p>
            <a:pPr marL="90488" lvl="1" algn="just"/>
            <a:endParaRPr lang="es-CL" sz="2000" dirty="0">
              <a:solidFill>
                <a:schemeClr val="bg1"/>
              </a:solidFill>
            </a:endParaRPr>
          </a:p>
          <a:p>
            <a:pPr marL="433388" lvl="1" indent="-342900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Los ingleses tienen derechos y libertades.</a:t>
            </a:r>
          </a:p>
          <a:p>
            <a:pPr marL="433388" lvl="1" indent="-342900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Nadie puede ser obligado a efectuar préstamos.</a:t>
            </a:r>
          </a:p>
          <a:p>
            <a:pPr marL="433388" lvl="1" indent="-342900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Ninguna persona puede ser encarcelada sin pruebas.</a:t>
            </a:r>
          </a:p>
          <a:p>
            <a:pPr marL="433388" lvl="1" indent="-342900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Restringió el uso de Ley Marcial a situaciones de guerra.</a:t>
            </a: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3200" y="4545614"/>
            <a:ext cx="1466946" cy="2193564"/>
          </a:xfrm>
          <a:prstGeom prst="rect">
            <a:avLst/>
          </a:prstGeom>
        </p:spPr>
      </p:pic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D5CEECFF-1A38-42BD-A6E6-83BFB4B6A4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30</a:t>
            </a:fld>
            <a:endParaRPr lang="es-ES" sz="140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73D2001B-859D-479E-962D-DB774B3E7A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6768" y="2086918"/>
            <a:ext cx="1735558" cy="219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420765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909936" y="1514004"/>
            <a:ext cx="7776864" cy="461665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r>
              <a:rPr lang="es-CL" sz="2400" dirty="0">
                <a:solidFill>
                  <a:srgbClr val="002060"/>
                </a:solidFill>
              </a:rPr>
              <a:t>3. Evolución histórica de los DD.HH. </a:t>
            </a:r>
            <a:endParaRPr lang="es-ES" sz="2400" dirty="0">
              <a:solidFill>
                <a:srgbClr val="002060"/>
              </a:solidFill>
            </a:endParaRP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684213" y="1700213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3" name="Rectángulo 2"/>
          <p:cNvSpPr/>
          <p:nvPr/>
        </p:nvSpPr>
        <p:spPr>
          <a:xfrm>
            <a:off x="909936" y="1061273"/>
            <a:ext cx="44694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dirty="0">
                <a:solidFill>
                  <a:srgbClr val="002060"/>
                </a:solidFill>
              </a:rPr>
              <a:t>A</a:t>
            </a:r>
            <a:r>
              <a:rPr lang="es-ES" sz="2000" dirty="0">
                <a:solidFill>
                  <a:schemeClr val="bg2">
                    <a:lumMod val="75000"/>
                  </a:schemeClr>
                </a:solidFill>
              </a:rPr>
              <a:t>. </a:t>
            </a:r>
            <a:r>
              <a:rPr lang="es-ES_tradnl" sz="2000" dirty="0">
                <a:solidFill>
                  <a:schemeClr val="bg2">
                    <a:lumMod val="75000"/>
                  </a:schemeClr>
                </a:solidFill>
              </a:rPr>
              <a:t>TEORÍA DE LOS DERECHOS HUMANOS.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213048" y="2519599"/>
            <a:ext cx="5539112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3663" lvl="1" algn="just"/>
            <a:r>
              <a:rPr lang="es-CL" sz="2000" b="1" dirty="0">
                <a:solidFill>
                  <a:schemeClr val="bg1"/>
                </a:solidFill>
              </a:rPr>
              <a:t>ÉPOCA MODERNA</a:t>
            </a:r>
          </a:p>
          <a:p>
            <a:pPr marL="93663" lvl="1" algn="just"/>
            <a:endParaRPr lang="es-CL" sz="2000" b="1" dirty="0">
              <a:solidFill>
                <a:schemeClr val="bg1"/>
              </a:solidFill>
            </a:endParaRPr>
          </a:p>
          <a:p>
            <a:pPr lvl="1" algn="just"/>
            <a:r>
              <a:rPr lang="es-CL" sz="2000" b="1" dirty="0">
                <a:solidFill>
                  <a:schemeClr val="bg1"/>
                </a:solidFill>
              </a:rPr>
              <a:t>1776: Declaración de Independencia de los EE.UU., </a:t>
            </a:r>
            <a:r>
              <a:rPr lang="es-CL" sz="2000" dirty="0">
                <a:solidFill>
                  <a:schemeClr val="bg1"/>
                </a:solidFill>
              </a:rPr>
              <a:t>proclamaba: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Derecho a la vida.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Libertad.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Búsqueda de la felicidad.</a:t>
            </a:r>
          </a:p>
          <a:p>
            <a:pPr lvl="1" algn="just">
              <a:buNone/>
            </a:pPr>
            <a:endParaRPr lang="es-CL" sz="2000" dirty="0">
              <a:solidFill>
                <a:schemeClr val="bg1"/>
              </a:solidFill>
            </a:endParaRPr>
          </a:p>
          <a:p>
            <a:pPr lvl="1" algn="just"/>
            <a:r>
              <a:rPr lang="es-CL" sz="2000" b="1" dirty="0">
                <a:solidFill>
                  <a:schemeClr val="bg1"/>
                </a:solidFill>
              </a:rPr>
              <a:t>1789: Declaración de los Derechos del Hombre y del Ciudadano</a:t>
            </a:r>
            <a:r>
              <a:rPr lang="es-CL" sz="2000" dirty="0">
                <a:solidFill>
                  <a:schemeClr val="bg1"/>
                </a:solidFill>
              </a:rPr>
              <a:t> </a:t>
            </a:r>
            <a:r>
              <a:rPr lang="es-CL" sz="2000" b="1" dirty="0">
                <a:solidFill>
                  <a:schemeClr val="bg1"/>
                </a:solidFill>
              </a:rPr>
              <a:t>Francia,</a:t>
            </a:r>
            <a:r>
              <a:rPr lang="es-CL" sz="2000" dirty="0">
                <a:solidFill>
                  <a:schemeClr val="bg1"/>
                </a:solidFill>
              </a:rPr>
              <a:t>  establecía:</a:t>
            </a:r>
          </a:p>
          <a:p>
            <a:pPr lvl="1" algn="just"/>
            <a:endParaRPr lang="es-CL" sz="2000" dirty="0">
              <a:solidFill>
                <a:schemeClr val="bg1"/>
              </a:solidFill>
            </a:endParaRP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Iguales ante la ley.</a:t>
            </a:r>
          </a:p>
          <a:p>
            <a:pPr lvl="1" algn="just">
              <a:buNone/>
            </a:pPr>
            <a:endParaRPr lang="es-CL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25E8591-9127-4B0F-913B-4D06AC94E7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31</a:t>
            </a:fld>
            <a:endParaRPr lang="es-ES" sz="140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4098" name="Picture 2" descr="El nacimiento de los Estados Unidos">
            <a:extLst>
              <a:ext uri="{FF2B5EF4-FFF2-40B4-BE49-F238E27FC236}">
                <a16:creationId xmlns:a16="http://schemas.microsoft.com/office/drawing/2014/main" id="{15360938-FA76-4B4C-881B-C3BA3CD954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4130" y="2344467"/>
            <a:ext cx="2703886" cy="1691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9638" y="4221834"/>
            <a:ext cx="1661597" cy="2076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63407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Rectángulo 2"/>
          <p:cNvSpPr/>
          <p:nvPr/>
        </p:nvSpPr>
        <p:spPr>
          <a:xfrm>
            <a:off x="63805" y="2424017"/>
            <a:ext cx="9016389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Historia de los Derechos Humanos</a:t>
            </a:r>
          </a:p>
          <a:p>
            <a:pPr algn="ctr"/>
            <a:endParaRPr lang="es-ES" sz="4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pPr algn="ctr"/>
            <a:r>
              <a:rPr lang="es-ES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linkClick r:id="rId2" action="ppaction://hlinkfile"/>
              </a:rPr>
              <a:t>Vídeo</a:t>
            </a:r>
            <a:endParaRPr lang="es-ES" sz="4800" b="1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6553200" y="4077072"/>
            <a:ext cx="6431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</a:rPr>
              <a:t>9:44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4A29265-EE13-490F-AFE2-DE28F20E07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32</a:t>
            </a:fld>
            <a:endParaRPr lang="es-ES" sz="140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566731CE-35E4-47A3-B7F9-99AA610B9D95}"/>
              </a:ext>
            </a:extLst>
          </p:cNvPr>
          <p:cNvSpPr txBox="1"/>
          <p:nvPr/>
        </p:nvSpPr>
        <p:spPr>
          <a:xfrm>
            <a:off x="2270822" y="5731859"/>
            <a:ext cx="46619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dirty="0">
                <a:solidFill>
                  <a:schemeClr val="bg1"/>
                </a:solidFill>
              </a:rPr>
              <a:t>https://youtu.be/sA7AGPc8Fq4</a:t>
            </a:r>
          </a:p>
        </p:txBody>
      </p:sp>
    </p:spTree>
    <p:extLst>
      <p:ext uri="{BB962C8B-B14F-4D97-AF65-F5344CB8AC3E}">
        <p14:creationId xmlns:p14="http://schemas.microsoft.com/office/powerpoint/2010/main" val="154433285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909936" y="1514004"/>
            <a:ext cx="7776864" cy="461665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r>
              <a:rPr lang="es-CL" sz="2400" dirty="0">
                <a:solidFill>
                  <a:srgbClr val="002060"/>
                </a:solidFill>
              </a:rPr>
              <a:t>3. Evolución histórica de los DD.HH. </a:t>
            </a:r>
            <a:endParaRPr lang="es-ES" sz="2400" dirty="0">
              <a:solidFill>
                <a:srgbClr val="002060"/>
              </a:solidFill>
            </a:endParaRP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684213" y="1700213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3" name="Rectángulo 2"/>
          <p:cNvSpPr/>
          <p:nvPr/>
        </p:nvSpPr>
        <p:spPr>
          <a:xfrm>
            <a:off x="909936" y="1061273"/>
            <a:ext cx="44694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dirty="0">
                <a:solidFill>
                  <a:srgbClr val="002060"/>
                </a:solidFill>
              </a:rPr>
              <a:t>A</a:t>
            </a:r>
            <a:r>
              <a:rPr lang="es-ES" sz="2000" dirty="0">
                <a:solidFill>
                  <a:schemeClr val="bg2">
                    <a:lumMod val="75000"/>
                  </a:schemeClr>
                </a:solidFill>
              </a:rPr>
              <a:t>. </a:t>
            </a:r>
            <a:r>
              <a:rPr lang="es-ES_tradnl" sz="2000" dirty="0">
                <a:solidFill>
                  <a:schemeClr val="bg2">
                    <a:lumMod val="75000"/>
                  </a:schemeClr>
                </a:solidFill>
              </a:rPr>
              <a:t>TEORÍA DE LOS DERECHOS HUMANOS.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-92447" y="2154931"/>
            <a:ext cx="33478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/>
            <a:r>
              <a:rPr lang="es-CL" sz="2400" b="1" dirty="0">
                <a:solidFill>
                  <a:schemeClr val="bg1"/>
                </a:solidFill>
              </a:rPr>
              <a:t>SIGLO XX:</a:t>
            </a:r>
          </a:p>
          <a:p>
            <a:pPr lvl="1" algn="just"/>
            <a:endParaRPr lang="es-CL" sz="2400" b="1" dirty="0">
              <a:solidFill>
                <a:schemeClr val="bg1"/>
              </a:solidFill>
            </a:endParaRPr>
          </a:p>
          <a:p>
            <a:pPr lvl="1" algn="just"/>
            <a:r>
              <a:rPr lang="es-CL" sz="2400" b="1" dirty="0">
                <a:solidFill>
                  <a:schemeClr val="bg1"/>
                </a:solidFill>
              </a:rPr>
              <a:t>1948:  </a:t>
            </a:r>
            <a:r>
              <a:rPr lang="es-CL" sz="2400" dirty="0">
                <a:solidFill>
                  <a:schemeClr val="bg1"/>
                </a:solidFill>
              </a:rPr>
              <a:t>Declaración Universal de DD.HH. 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0071" y="2180868"/>
            <a:ext cx="3627439" cy="2038883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0071" y="4491805"/>
            <a:ext cx="3656702" cy="2056895"/>
          </a:xfrm>
          <a:prstGeom prst="rect">
            <a:avLst/>
          </a:prstGeom>
        </p:spPr>
      </p:pic>
      <p:sp>
        <p:nvSpPr>
          <p:cNvPr id="13" name="Rectángulo 12"/>
          <p:cNvSpPr/>
          <p:nvPr/>
        </p:nvSpPr>
        <p:spPr>
          <a:xfrm>
            <a:off x="-74726" y="3838659"/>
            <a:ext cx="32336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/>
            <a:r>
              <a:rPr lang="es-CL" sz="2400" b="1" dirty="0">
                <a:solidFill>
                  <a:schemeClr val="bg1"/>
                </a:solidFill>
              </a:rPr>
              <a:t>1948:  </a:t>
            </a:r>
            <a:r>
              <a:rPr lang="es-CL" sz="2400" dirty="0">
                <a:solidFill>
                  <a:schemeClr val="bg1"/>
                </a:solidFill>
              </a:rPr>
              <a:t>Declaración Americana de los Derechos y Deberes del Hombre.</a:t>
            </a:r>
          </a:p>
        </p:txBody>
      </p:sp>
      <p:sp>
        <p:nvSpPr>
          <p:cNvPr id="15" name="Rectángulo 14"/>
          <p:cNvSpPr/>
          <p:nvPr/>
        </p:nvSpPr>
        <p:spPr>
          <a:xfrm>
            <a:off x="-51036" y="5411280"/>
            <a:ext cx="32336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/>
            <a:r>
              <a:rPr lang="es-CL" sz="2400" b="1" dirty="0">
                <a:solidFill>
                  <a:schemeClr val="bg1"/>
                </a:solidFill>
              </a:rPr>
              <a:t>1969:  </a:t>
            </a:r>
            <a:r>
              <a:rPr lang="es-CL" sz="2400" dirty="0">
                <a:solidFill>
                  <a:schemeClr val="bg1"/>
                </a:solidFill>
              </a:rPr>
              <a:t>Convención Americana sobre los DD.HH.</a:t>
            </a:r>
          </a:p>
        </p:txBody>
      </p:sp>
      <p:sp>
        <p:nvSpPr>
          <p:cNvPr id="6" name="Rectángulo 5"/>
          <p:cNvSpPr/>
          <p:nvPr/>
        </p:nvSpPr>
        <p:spPr>
          <a:xfrm rot="19497529">
            <a:off x="2063395" y="2967335"/>
            <a:ext cx="5017207" cy="923330"/>
          </a:xfrm>
          <a:prstGeom prst="rect">
            <a:avLst/>
          </a:prstGeom>
          <a:solidFill>
            <a:schemeClr val="tx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Término sesión 1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2C8C235-475A-4503-A5E0-192D54F69E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33</a:t>
            </a:fld>
            <a:endParaRPr lang="es-ES" sz="140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709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336C1BE-1BDE-9A78-6162-89B9D5503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chemeClr val="bg1"/>
                </a:solidFill>
              </a:rPr>
              <a:t>GENERACIÓN DE DERECHOS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69C4B5D-3053-1B15-9A7F-D9CA3C4096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42925" indent="-279400"/>
            <a:r>
              <a:rPr lang="es-CL" sz="2800" dirty="0">
                <a:solidFill>
                  <a:schemeClr val="bg1"/>
                </a:solidFill>
              </a:rPr>
              <a:t>3 al 11:	 </a:t>
            </a:r>
            <a:r>
              <a:rPr lang="es-CL" sz="2800" dirty="0" err="1">
                <a:solidFill>
                  <a:schemeClr val="bg1"/>
                </a:solidFill>
              </a:rPr>
              <a:t>D°s</a:t>
            </a:r>
            <a:r>
              <a:rPr lang="es-CL" sz="2800" dirty="0">
                <a:solidFill>
                  <a:schemeClr val="bg1"/>
                </a:solidFill>
              </a:rPr>
              <a:t>  de carácter personal.</a:t>
            </a:r>
          </a:p>
          <a:p>
            <a:pPr marL="542925" indent="-279400"/>
            <a:endParaRPr lang="es-CL" sz="2800" dirty="0">
              <a:solidFill>
                <a:schemeClr val="bg1"/>
              </a:solidFill>
            </a:endParaRPr>
          </a:p>
          <a:p>
            <a:pPr marL="542925" indent="-279400"/>
            <a:r>
              <a:rPr lang="es-CL" sz="2800" dirty="0">
                <a:solidFill>
                  <a:schemeClr val="bg1"/>
                </a:solidFill>
              </a:rPr>
              <a:t>12 al 17:  </a:t>
            </a:r>
            <a:r>
              <a:rPr lang="es-CL" sz="2800" dirty="0" err="1">
                <a:solidFill>
                  <a:schemeClr val="bg1"/>
                </a:solidFill>
              </a:rPr>
              <a:t>D°s</a:t>
            </a:r>
            <a:r>
              <a:rPr lang="es-CL" sz="2800" dirty="0">
                <a:solidFill>
                  <a:schemeClr val="bg1"/>
                </a:solidFill>
              </a:rPr>
              <a:t> del individuo con la comunidad.</a:t>
            </a:r>
          </a:p>
          <a:p>
            <a:pPr marL="542925" indent="-279400"/>
            <a:endParaRPr lang="es-CL" sz="2800" dirty="0">
              <a:solidFill>
                <a:schemeClr val="bg1"/>
              </a:solidFill>
            </a:endParaRPr>
          </a:p>
          <a:p>
            <a:pPr marL="542925" indent="-279400" defTabSz="449263"/>
            <a:r>
              <a:rPr lang="es-CL" sz="2800" dirty="0">
                <a:solidFill>
                  <a:schemeClr val="bg1"/>
                </a:solidFill>
              </a:rPr>
              <a:t>18 al 21:  </a:t>
            </a:r>
            <a:r>
              <a:rPr lang="es-CL" sz="2800" dirty="0" err="1">
                <a:solidFill>
                  <a:schemeClr val="bg1"/>
                </a:solidFill>
              </a:rPr>
              <a:t>D°s</a:t>
            </a:r>
            <a:r>
              <a:rPr lang="es-CL" sz="2800" dirty="0">
                <a:solidFill>
                  <a:schemeClr val="bg1"/>
                </a:solidFill>
              </a:rPr>
              <a:t>  pensamiento, conciencia, religión.</a:t>
            </a:r>
          </a:p>
          <a:p>
            <a:pPr marL="542925" indent="-279400"/>
            <a:endParaRPr lang="es-CL" sz="2800" dirty="0">
              <a:solidFill>
                <a:schemeClr val="bg1"/>
              </a:solidFill>
            </a:endParaRPr>
          </a:p>
          <a:p>
            <a:pPr marL="542925" indent="-279400"/>
            <a:r>
              <a:rPr lang="es-CL" sz="2800" dirty="0">
                <a:solidFill>
                  <a:schemeClr val="bg1"/>
                </a:solidFill>
              </a:rPr>
              <a:t>22 al 27:  </a:t>
            </a:r>
            <a:r>
              <a:rPr lang="es-CL" sz="2800" dirty="0" err="1">
                <a:solidFill>
                  <a:schemeClr val="bg1"/>
                </a:solidFill>
              </a:rPr>
              <a:t>D°s</a:t>
            </a:r>
            <a:r>
              <a:rPr lang="es-CL" sz="2800" dirty="0">
                <a:solidFill>
                  <a:schemeClr val="bg1"/>
                </a:solidFill>
              </a:rPr>
              <a:t> económicos, sociales y culturales.</a:t>
            </a:r>
          </a:p>
          <a:p>
            <a:pPr marL="542925" indent="-279400"/>
            <a:endParaRPr lang="es-CL" sz="2800" dirty="0">
              <a:solidFill>
                <a:schemeClr val="bg1"/>
              </a:solidFill>
            </a:endParaRPr>
          </a:p>
          <a:p>
            <a:pPr marL="542925" indent="-279400"/>
            <a:r>
              <a:rPr lang="es-CL" sz="2800" dirty="0">
                <a:solidFill>
                  <a:schemeClr val="bg1"/>
                </a:solidFill>
              </a:rPr>
              <a:t>28 al 30:  Condiciones y límites de los DD.HH.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BF9F14C-408D-AAB0-6CD5-AEFD38842D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34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0923621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789ADD-4307-3391-713A-20A1BF200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chemeClr val="bg1"/>
                </a:solidFill>
              </a:rPr>
              <a:t>ACTIVIDAD PRÁCTICA INTERACTIVA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641D3A8-0586-077C-82C8-B3F32A2C1D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es-CL" dirty="0">
                <a:solidFill>
                  <a:schemeClr val="bg1"/>
                </a:solidFill>
              </a:rPr>
              <a:t>Formar duplas de trabajo.</a:t>
            </a:r>
          </a:p>
          <a:p>
            <a:pPr algn="just"/>
            <a:r>
              <a:rPr lang="es-CL" dirty="0">
                <a:solidFill>
                  <a:schemeClr val="bg1"/>
                </a:solidFill>
              </a:rPr>
              <a:t>Escoja una generación de derechos.  </a:t>
            </a:r>
          </a:p>
          <a:p>
            <a:pPr algn="just"/>
            <a:r>
              <a:rPr lang="es-CL" dirty="0">
                <a:solidFill>
                  <a:schemeClr val="bg1"/>
                </a:solidFill>
              </a:rPr>
              <a:t>Analice dos derechos según la generación escogida y describa con un ejemplo concreto los derechos seleccionados.</a:t>
            </a:r>
          </a:p>
          <a:p>
            <a:pPr algn="just"/>
            <a:r>
              <a:rPr lang="es-CL" dirty="0">
                <a:solidFill>
                  <a:schemeClr val="bg1"/>
                </a:solidFill>
              </a:rPr>
              <a:t>Elija un representante vocero. </a:t>
            </a:r>
          </a:p>
          <a:p>
            <a:pPr algn="just"/>
            <a:r>
              <a:rPr lang="es-CL" dirty="0">
                <a:solidFill>
                  <a:schemeClr val="bg1"/>
                </a:solidFill>
              </a:rPr>
              <a:t>Terminada la actividad, cada vocero le explicará al curso los derechos con sus respectivos ejemplos.</a:t>
            </a:r>
          </a:p>
          <a:p>
            <a:pPr algn="just"/>
            <a:r>
              <a:rPr lang="es-CL" dirty="0">
                <a:solidFill>
                  <a:schemeClr val="bg1"/>
                </a:solidFill>
              </a:rPr>
              <a:t>Tiempo completo de la actividad: 15 minutos.</a:t>
            </a:r>
          </a:p>
          <a:p>
            <a:pPr algn="just"/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A48710A-0365-1ECA-CE22-90C0C272C6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35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9589741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CA00B7-DF57-4142-B8F5-5B8220E8F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14399"/>
          </a:xfrm>
        </p:spPr>
        <p:txBody>
          <a:bodyPr>
            <a:normAutofit fontScale="90000"/>
          </a:bodyPr>
          <a:lstStyle/>
          <a:p>
            <a:r>
              <a:rPr lang="es-CL" b="1" dirty="0">
                <a:solidFill>
                  <a:schemeClr val="bg1"/>
                </a:solidFill>
              </a:rPr>
              <a:t>Y ¿QUÉ SUCEDE CON LOS  DEBERES?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7834F58-48A1-495A-AD99-4F1CAEFC7C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29263"/>
            <a:ext cx="8229600" cy="553243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s-CL" b="1" dirty="0">
                <a:solidFill>
                  <a:schemeClr val="bg1"/>
                </a:solidFill>
              </a:rPr>
              <a:t>¿QUÉ SON LOS DEBERES?</a:t>
            </a:r>
          </a:p>
          <a:p>
            <a:pPr marL="0" indent="0" algn="just">
              <a:buNone/>
            </a:pPr>
            <a:r>
              <a:rPr lang="es-CL" dirty="0">
                <a:solidFill>
                  <a:schemeClr val="bg1"/>
                </a:solidFill>
              </a:rPr>
              <a:t>Compromisos adquiridos por los ciudadanos para vivir en sociedad.</a:t>
            </a:r>
          </a:p>
          <a:p>
            <a:pPr marL="0" indent="0">
              <a:buNone/>
            </a:pPr>
            <a:endParaRPr lang="es-CL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s-CL" b="1" dirty="0">
                <a:solidFill>
                  <a:schemeClr val="bg1"/>
                </a:solidFill>
              </a:rPr>
              <a:t>¿DE QUIÉNES DEPENDEN?</a:t>
            </a:r>
          </a:p>
          <a:p>
            <a:pPr marL="0" indent="0">
              <a:buNone/>
            </a:pPr>
            <a:r>
              <a:rPr lang="es-CL" dirty="0">
                <a:solidFill>
                  <a:schemeClr val="bg1"/>
                </a:solidFill>
              </a:rPr>
              <a:t>Del Estado a través de sus órganos legales.</a:t>
            </a:r>
          </a:p>
          <a:p>
            <a:pPr marL="0" indent="0">
              <a:buNone/>
            </a:pPr>
            <a:endParaRPr lang="es-CL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s-CL" b="1" dirty="0">
                <a:solidFill>
                  <a:schemeClr val="bg1"/>
                </a:solidFill>
              </a:rPr>
              <a:t>TIPOS</a:t>
            </a:r>
          </a:p>
          <a:p>
            <a:pPr marL="630238" indent="-450850" algn="just"/>
            <a:r>
              <a:rPr lang="es-CL" b="1" dirty="0">
                <a:solidFill>
                  <a:schemeClr val="bg1"/>
                </a:solidFill>
              </a:rPr>
              <a:t>Morales</a:t>
            </a:r>
            <a:r>
              <a:rPr lang="es-CL" dirty="0">
                <a:solidFill>
                  <a:schemeClr val="bg1"/>
                </a:solidFill>
              </a:rPr>
              <a:t>: son compromisos en función de los valores. </a:t>
            </a:r>
          </a:p>
          <a:p>
            <a:pPr marL="1030288" lvl="1" indent="-450850" algn="just"/>
            <a:r>
              <a:rPr lang="es-CL" dirty="0">
                <a:solidFill>
                  <a:schemeClr val="bg1"/>
                </a:solidFill>
              </a:rPr>
              <a:t>Ej. Pago de una deuda – valor: responsabilidad.</a:t>
            </a:r>
          </a:p>
          <a:p>
            <a:pPr marL="179388" indent="0" algn="just">
              <a:buNone/>
            </a:pPr>
            <a:endParaRPr lang="es-CL" dirty="0">
              <a:solidFill>
                <a:schemeClr val="bg1"/>
              </a:solidFill>
            </a:endParaRPr>
          </a:p>
          <a:p>
            <a:pPr marL="630238" indent="-450850" algn="just"/>
            <a:r>
              <a:rPr lang="es-CL" b="1" dirty="0">
                <a:solidFill>
                  <a:schemeClr val="bg1"/>
                </a:solidFill>
              </a:rPr>
              <a:t>Jurídicos</a:t>
            </a:r>
            <a:r>
              <a:rPr lang="es-CL" dirty="0">
                <a:solidFill>
                  <a:schemeClr val="bg1"/>
                </a:solidFill>
              </a:rPr>
              <a:t>: son normas asentadas en la legislación. </a:t>
            </a:r>
          </a:p>
          <a:p>
            <a:pPr marL="1030288" lvl="1" indent="-450850" algn="just"/>
            <a:r>
              <a:rPr lang="es-CL" dirty="0">
                <a:solidFill>
                  <a:schemeClr val="bg1"/>
                </a:solidFill>
              </a:rPr>
              <a:t>Ej. Cometer un robo –  valor: justicia (sanción).</a:t>
            </a:r>
          </a:p>
          <a:p>
            <a:pPr marL="630238" indent="-450850"/>
            <a:endParaRPr lang="es-CL" dirty="0">
              <a:solidFill>
                <a:schemeClr val="bg1"/>
              </a:solidFill>
            </a:endParaRPr>
          </a:p>
          <a:p>
            <a:pPr marL="630238" indent="-450850" algn="just"/>
            <a:r>
              <a:rPr lang="es-CL" b="1" dirty="0">
                <a:solidFill>
                  <a:schemeClr val="bg1"/>
                </a:solidFill>
              </a:rPr>
              <a:t>Sociales: </a:t>
            </a:r>
            <a:r>
              <a:rPr lang="es-CL" dirty="0">
                <a:solidFill>
                  <a:schemeClr val="bg1"/>
                </a:solidFill>
              </a:rPr>
              <a:t>son normas vinculadas con las normas morales. </a:t>
            </a:r>
          </a:p>
          <a:p>
            <a:pPr marL="1030288" lvl="1" indent="-450850" algn="just"/>
            <a:r>
              <a:rPr lang="es-CL" dirty="0">
                <a:solidFill>
                  <a:schemeClr val="bg1"/>
                </a:solidFill>
              </a:rPr>
              <a:t>Ej. No asistir a una reunión – valor: honrar los compromisos. </a:t>
            </a:r>
            <a:r>
              <a:rPr lang="es-CL" b="1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C0E113F-0FED-4676-A9C5-D0251BAC6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36</a:t>
            </a:fld>
            <a:endParaRPr lang="es-ES" sz="140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99430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483201" y="1834084"/>
            <a:ext cx="7776864" cy="461665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r>
              <a:rPr lang="es-CL" sz="2400" dirty="0">
                <a:solidFill>
                  <a:srgbClr val="002060"/>
                </a:solidFill>
              </a:rPr>
              <a:t>1. Los DD.HH. en las Naciones Unidas.</a:t>
            </a:r>
            <a:r>
              <a:rPr lang="es-CL" sz="2400" b="1" dirty="0"/>
              <a:t> </a:t>
            </a:r>
            <a:endParaRPr lang="es-ES" sz="2400" dirty="0">
              <a:solidFill>
                <a:srgbClr val="002060"/>
              </a:solidFill>
            </a:endParaRP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684213" y="1700213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3" name="Rectángulo 2"/>
          <p:cNvSpPr/>
          <p:nvPr/>
        </p:nvSpPr>
        <p:spPr>
          <a:xfrm>
            <a:off x="323528" y="1166922"/>
            <a:ext cx="45584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>
                <a:solidFill>
                  <a:srgbClr val="002060"/>
                </a:solidFill>
              </a:rPr>
              <a:t>B</a:t>
            </a:r>
            <a:r>
              <a:rPr lang="es-ES_tradnl" sz="2400" dirty="0">
                <a:solidFill>
                  <a:schemeClr val="bg2">
                    <a:lumMod val="75000"/>
                  </a:schemeClr>
                </a:solidFill>
              </a:rPr>
              <a:t>. BASES JURÍDICAS EN LOS DD.HH.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298881" y="2691304"/>
            <a:ext cx="4536504" cy="3582228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pPr algn="just"/>
            <a:r>
              <a:rPr lang="es-CL" sz="2000" dirty="0">
                <a:solidFill>
                  <a:schemeClr val="bg1"/>
                </a:solidFill>
              </a:rPr>
              <a:t>ONU ha logrado la creación de un sistema de leyes de DD.HH.:</a:t>
            </a:r>
          </a:p>
          <a:p>
            <a:pPr algn="just"/>
            <a:endParaRPr lang="es-CL" sz="2000" dirty="0">
              <a:solidFill>
                <a:schemeClr val="bg1"/>
              </a:solidFill>
            </a:endParaRPr>
          </a:p>
          <a:p>
            <a:pPr algn="just"/>
            <a:r>
              <a:rPr lang="es-CL" sz="2000" b="1" dirty="0">
                <a:solidFill>
                  <a:schemeClr val="bg1"/>
                </a:solidFill>
              </a:rPr>
              <a:t>Leyes basadas</a:t>
            </a:r>
            <a:r>
              <a:rPr lang="es-CL" sz="2000" dirty="0">
                <a:solidFill>
                  <a:schemeClr val="bg1"/>
                </a:solidFill>
              </a:rPr>
              <a:t>: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Carta de las Naciones Unidas, 1945.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Declaración Universal DD.HH., 1948. </a:t>
            </a:r>
          </a:p>
          <a:p>
            <a:pPr algn="just"/>
            <a:endParaRPr lang="es-CL" sz="2000" dirty="0">
              <a:solidFill>
                <a:schemeClr val="bg1"/>
              </a:solidFill>
            </a:endParaRPr>
          </a:p>
          <a:p>
            <a:pPr algn="just"/>
            <a:r>
              <a:rPr lang="es-CL" sz="2000" b="1" dirty="0">
                <a:solidFill>
                  <a:schemeClr val="bg1"/>
                </a:solidFill>
              </a:rPr>
              <a:t>Permitiendo</a:t>
            </a:r>
            <a:r>
              <a:rPr lang="es-CL" sz="2000" dirty="0">
                <a:solidFill>
                  <a:schemeClr val="bg1"/>
                </a:solidFill>
              </a:rPr>
              <a:t> crear una: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cultura de DD.HH.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instrumentos de freno a las violaciones de DD.HH.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9429" y="2852937"/>
            <a:ext cx="3460330" cy="2346536"/>
          </a:xfrm>
          <a:prstGeom prst="rect">
            <a:avLst/>
          </a:prstGeom>
        </p:spPr>
      </p:pic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50D7C98C-B728-4D75-845A-94E646214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37</a:t>
            </a:fld>
            <a:endParaRPr lang="es-ES" sz="14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C75A28C9-1730-4BD8-8EFB-C10055873B22}"/>
              </a:ext>
            </a:extLst>
          </p:cNvPr>
          <p:cNvSpPr txBox="1"/>
          <p:nvPr/>
        </p:nvSpPr>
        <p:spPr>
          <a:xfrm>
            <a:off x="4884825" y="5406505"/>
            <a:ext cx="42993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1600" b="1" dirty="0">
                <a:solidFill>
                  <a:schemeClr val="bg1"/>
                </a:solidFill>
              </a:rPr>
              <a:t>SEDE ORGANIZACIÓN DE LAS NACIONES UNIDAS</a:t>
            </a:r>
          </a:p>
          <a:p>
            <a:pPr algn="ctr"/>
            <a:r>
              <a:rPr lang="es-CL" sz="1600" b="1" dirty="0">
                <a:solidFill>
                  <a:schemeClr val="bg1"/>
                </a:solidFill>
              </a:rPr>
              <a:t>NUEVA YORK, EE.UU.</a:t>
            </a:r>
          </a:p>
        </p:txBody>
      </p:sp>
    </p:spTree>
    <p:extLst>
      <p:ext uri="{BB962C8B-B14F-4D97-AF65-F5344CB8AC3E}">
        <p14:creationId xmlns:p14="http://schemas.microsoft.com/office/powerpoint/2010/main" val="175710866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755576" y="1515546"/>
            <a:ext cx="3934322" cy="461665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r>
              <a:rPr lang="es-CL" sz="2400" dirty="0">
                <a:solidFill>
                  <a:srgbClr val="002060"/>
                </a:solidFill>
              </a:rPr>
              <a:t>1. Los DD.HH. en las NU.</a:t>
            </a:r>
            <a:r>
              <a:rPr lang="es-CL" sz="2400" b="1" dirty="0"/>
              <a:t> </a:t>
            </a:r>
            <a:endParaRPr lang="es-ES" sz="2400" dirty="0">
              <a:solidFill>
                <a:srgbClr val="002060"/>
              </a:solidFill>
            </a:endParaRP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684213" y="1700213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3" name="Rectángulo 2"/>
          <p:cNvSpPr/>
          <p:nvPr/>
        </p:nvSpPr>
        <p:spPr>
          <a:xfrm>
            <a:off x="684213" y="1089049"/>
            <a:ext cx="45584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>
                <a:solidFill>
                  <a:srgbClr val="002060"/>
                </a:solidFill>
              </a:rPr>
              <a:t>B. </a:t>
            </a:r>
            <a:r>
              <a:rPr lang="es-ES_tradnl" sz="2400" dirty="0">
                <a:solidFill>
                  <a:schemeClr val="bg2">
                    <a:lumMod val="75000"/>
                  </a:schemeClr>
                </a:solidFill>
              </a:rPr>
              <a:t>BASES JURÍDICAS EN LOS DD.HH.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2432313"/>
            <a:ext cx="1871634" cy="1371719"/>
          </a:xfrm>
          <a:prstGeom prst="rect">
            <a:avLst/>
          </a:prstGeom>
        </p:spPr>
      </p:pic>
      <p:sp>
        <p:nvSpPr>
          <p:cNvPr id="15" name="TextBox 5"/>
          <p:cNvSpPr txBox="1">
            <a:spLocks noChangeArrowheads="1"/>
          </p:cNvSpPr>
          <p:nvPr/>
        </p:nvSpPr>
        <p:spPr bwMode="auto">
          <a:xfrm>
            <a:off x="251520" y="3856806"/>
            <a:ext cx="1871662" cy="33972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CO" sz="1600" dirty="0">
                <a:solidFill>
                  <a:schemeClr val="bg1"/>
                </a:solidFill>
              </a:rPr>
              <a:t>Asamblea General</a:t>
            </a: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153" y="4509212"/>
            <a:ext cx="1903818" cy="1395345"/>
          </a:xfrm>
          <a:prstGeom prst="rect">
            <a:avLst/>
          </a:prstGeom>
        </p:spPr>
      </p:pic>
      <p:sp>
        <p:nvSpPr>
          <p:cNvPr id="17" name="TextBox 13"/>
          <p:cNvSpPr txBox="1">
            <a:spLocks noChangeArrowheads="1"/>
          </p:cNvSpPr>
          <p:nvPr/>
        </p:nvSpPr>
        <p:spPr bwMode="auto">
          <a:xfrm>
            <a:off x="179512" y="5940793"/>
            <a:ext cx="1992459" cy="83099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O" sz="1600" dirty="0">
                <a:solidFill>
                  <a:schemeClr val="bg1"/>
                </a:solidFill>
              </a:rPr>
              <a:t>Corte </a:t>
            </a:r>
          </a:p>
          <a:p>
            <a:pPr algn="ctr"/>
            <a:r>
              <a:rPr lang="es-CO" sz="1600" dirty="0">
                <a:solidFill>
                  <a:schemeClr val="bg1"/>
                </a:solidFill>
              </a:rPr>
              <a:t>Internacional de Justicia</a:t>
            </a:r>
          </a:p>
        </p:txBody>
      </p:sp>
      <p:pic>
        <p:nvPicPr>
          <p:cNvPr id="18" name="il_fi" descr="http://rsandino.com/Wpsg/wp-content/uploads/2011/03/ban-ki-moon-secretario-general-de-la-ONU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49676" y="2391278"/>
            <a:ext cx="1873250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extBox 7"/>
          <p:cNvSpPr txBox="1">
            <a:spLocks noChangeArrowheads="1"/>
          </p:cNvSpPr>
          <p:nvPr/>
        </p:nvSpPr>
        <p:spPr bwMode="auto">
          <a:xfrm>
            <a:off x="2549676" y="3853366"/>
            <a:ext cx="1873250" cy="33813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O" sz="1600" dirty="0">
                <a:solidFill>
                  <a:schemeClr val="bg1"/>
                </a:solidFill>
              </a:rPr>
              <a:t>Secretaría General</a:t>
            </a:r>
          </a:p>
        </p:txBody>
      </p:sp>
      <p:pic>
        <p:nvPicPr>
          <p:cNvPr id="20" name="Picture 8" descr="http://t3.gstatic.com/images?q=tbn:ANd9GcToe7BuckEIr_9P0QN0SKGj1D6wHtW3t-IM7WV4CikSqqzkKyup_Q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81701" y="2391278"/>
            <a:ext cx="1873250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extBox 9"/>
          <p:cNvSpPr txBox="1">
            <a:spLocks noChangeArrowheads="1"/>
          </p:cNvSpPr>
          <p:nvPr/>
        </p:nvSpPr>
        <p:spPr bwMode="auto">
          <a:xfrm>
            <a:off x="4689898" y="3853366"/>
            <a:ext cx="1983357" cy="338554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O" sz="1600" dirty="0">
                <a:solidFill>
                  <a:schemeClr val="bg1"/>
                </a:solidFill>
              </a:rPr>
              <a:t>Consejo de Seguridad</a:t>
            </a:r>
          </a:p>
        </p:txBody>
      </p:sp>
      <p:sp>
        <p:nvSpPr>
          <p:cNvPr id="22" name="TextBox 11"/>
          <p:cNvSpPr txBox="1">
            <a:spLocks noChangeArrowheads="1"/>
          </p:cNvSpPr>
          <p:nvPr/>
        </p:nvSpPr>
        <p:spPr bwMode="auto">
          <a:xfrm>
            <a:off x="4754787" y="6015152"/>
            <a:ext cx="1918468" cy="58578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O" sz="1600" dirty="0">
                <a:solidFill>
                  <a:schemeClr val="bg1"/>
                </a:solidFill>
              </a:rPr>
              <a:t>Consejo </a:t>
            </a:r>
          </a:p>
          <a:p>
            <a:pPr algn="ctr"/>
            <a:r>
              <a:rPr lang="es-CO" sz="1600" dirty="0">
                <a:solidFill>
                  <a:schemeClr val="bg1"/>
                </a:solidFill>
              </a:rPr>
              <a:t>Económico y Social</a:t>
            </a:r>
          </a:p>
        </p:txBody>
      </p:sp>
      <p:pic>
        <p:nvPicPr>
          <p:cNvPr id="23" name="Picture 12" descr="Nicaragua electa miembro del Consejo Económico y Social de la ONU.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695801" y="4536132"/>
            <a:ext cx="1959150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6" descr="http://www.ccc.edu.mx/colonmun/imagenes/unitednations/unitednations02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591455" y="4557880"/>
            <a:ext cx="1831472" cy="1366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TextBox 16"/>
          <p:cNvSpPr txBox="1">
            <a:spLocks noChangeArrowheads="1"/>
          </p:cNvSpPr>
          <p:nvPr/>
        </p:nvSpPr>
        <p:spPr bwMode="auto">
          <a:xfrm>
            <a:off x="2474187" y="5969492"/>
            <a:ext cx="2064253" cy="83099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O" sz="1600" dirty="0">
                <a:solidFill>
                  <a:schemeClr val="bg1"/>
                </a:solidFill>
              </a:rPr>
              <a:t>Consejo </a:t>
            </a:r>
          </a:p>
          <a:p>
            <a:pPr algn="ctr"/>
            <a:r>
              <a:rPr lang="es-CO" sz="1600" dirty="0">
                <a:solidFill>
                  <a:schemeClr val="bg1"/>
                </a:solidFill>
              </a:rPr>
              <a:t>de Administración Fiduciaria</a:t>
            </a:r>
          </a:p>
        </p:txBody>
      </p:sp>
      <p:sp>
        <p:nvSpPr>
          <p:cNvPr id="2" name="Rectángulo 1"/>
          <p:cNvSpPr/>
          <p:nvPr/>
        </p:nvSpPr>
        <p:spPr>
          <a:xfrm>
            <a:off x="6177784" y="1245903"/>
            <a:ext cx="2808561" cy="1569660"/>
          </a:xfrm>
          <a:prstGeom prst="rect">
            <a:avLst/>
          </a:prstGeom>
          <a:solidFill>
            <a:schemeClr val="tx1"/>
          </a:solidFill>
          <a:ln w="38100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</a:rPr>
              <a:t>Oficina del Alto Comisionado para los DD.HH. (ACNUDH)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4" name="Flecha curvada hacia la derecha 3"/>
          <p:cNvSpPr/>
          <p:nvPr/>
        </p:nvSpPr>
        <p:spPr>
          <a:xfrm rot="2387607">
            <a:off x="3087673" y="795127"/>
            <a:ext cx="1943299" cy="2737948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FFF40CE-F6B7-45EE-A2D5-AF3D6D34E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38</a:t>
            </a:fld>
            <a:endParaRPr lang="es-ES" sz="140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CEA21F5E-A7ED-4243-89C8-C54AD14ECC76}"/>
              </a:ext>
            </a:extLst>
          </p:cNvPr>
          <p:cNvSpPr/>
          <p:nvPr/>
        </p:nvSpPr>
        <p:spPr>
          <a:xfrm>
            <a:off x="6748659" y="4834621"/>
            <a:ext cx="2276241" cy="646331"/>
          </a:xfrm>
          <a:prstGeom prst="rect">
            <a:avLst/>
          </a:prstGeom>
          <a:solidFill>
            <a:schemeClr val="tx1"/>
          </a:solidFill>
          <a:ln w="38100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dirty="0">
                <a:solidFill>
                  <a:srgbClr val="000000"/>
                </a:solidFill>
                <a:latin typeface="verdana" panose="020B0604030504040204" pitchFamily="34" charset="0"/>
              </a:rPr>
              <a:t> Palacio Wilson en Ginebra, Suiza.</a:t>
            </a:r>
            <a:endParaRPr lang="es-CL" dirty="0"/>
          </a:p>
        </p:txBody>
      </p:sp>
      <p:pic>
        <p:nvPicPr>
          <p:cNvPr id="1026" name="Picture 2" descr="Palais Wilson - Wikipedia, la enciclopedia libre">
            <a:extLst>
              <a:ext uri="{FF2B5EF4-FFF2-40B4-BE49-F238E27FC236}">
                <a16:creationId xmlns:a16="http://schemas.microsoft.com/office/drawing/2014/main" id="{8E7DF738-7AA4-4FD1-944A-493908DDDD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2757" y="3059658"/>
            <a:ext cx="2266951" cy="1700213"/>
          </a:xfrm>
          <a:prstGeom prst="rect">
            <a:avLst/>
          </a:prstGeom>
          <a:solidFill>
            <a:schemeClr val="tx1"/>
          </a:solidFill>
          <a:ln w="38100"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815357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FFAA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755576" y="1515546"/>
            <a:ext cx="3934322" cy="461665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r>
              <a:rPr lang="es-CL" sz="2400" dirty="0">
                <a:solidFill>
                  <a:srgbClr val="002060"/>
                </a:solidFill>
              </a:rPr>
              <a:t>1. Los DD.HH. en las NU.</a:t>
            </a:r>
            <a:r>
              <a:rPr lang="es-CL" sz="2400" b="1" dirty="0"/>
              <a:t> </a:t>
            </a:r>
            <a:endParaRPr lang="es-ES" sz="2400" dirty="0">
              <a:solidFill>
                <a:srgbClr val="002060"/>
              </a:solidFill>
            </a:endParaRP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684213" y="1700213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3" name="Rectángulo 2"/>
          <p:cNvSpPr/>
          <p:nvPr/>
        </p:nvSpPr>
        <p:spPr>
          <a:xfrm>
            <a:off x="684213" y="1089049"/>
            <a:ext cx="45584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>
                <a:solidFill>
                  <a:srgbClr val="002060"/>
                </a:solidFill>
              </a:rPr>
              <a:t>B. </a:t>
            </a:r>
            <a:r>
              <a:rPr lang="es-ES_tradnl" sz="2400" dirty="0">
                <a:solidFill>
                  <a:schemeClr val="bg2">
                    <a:lumMod val="75000"/>
                  </a:schemeClr>
                </a:solidFill>
              </a:rPr>
              <a:t>BASES JURÍDICAS EN LOS DD.HH.</a:t>
            </a:r>
          </a:p>
        </p:txBody>
      </p:sp>
      <p:sp>
        <p:nvSpPr>
          <p:cNvPr id="15" name="TextBox 5"/>
          <p:cNvSpPr txBox="1">
            <a:spLocks noChangeArrowheads="1"/>
          </p:cNvSpPr>
          <p:nvPr/>
        </p:nvSpPr>
        <p:spPr bwMode="auto">
          <a:xfrm>
            <a:off x="252143" y="2126710"/>
            <a:ext cx="8699289" cy="64633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s-CO" sz="1600" b="1" dirty="0">
                <a:solidFill>
                  <a:schemeClr val="bg1"/>
                </a:solidFill>
              </a:rPr>
              <a:t>Asamblea General: </a:t>
            </a:r>
            <a:r>
              <a:rPr lang="es-ES" dirty="0">
                <a:solidFill>
                  <a:schemeClr val="bg1"/>
                </a:solidFill>
              </a:rPr>
              <a:t>193 </a:t>
            </a:r>
            <a:r>
              <a:rPr lang="es-ES" dirty="0" err="1">
                <a:solidFill>
                  <a:schemeClr val="bg1"/>
                </a:solidFill>
              </a:rPr>
              <a:t>E°s</a:t>
            </a:r>
            <a:r>
              <a:rPr lang="es-ES" dirty="0">
                <a:solidFill>
                  <a:schemeClr val="bg1"/>
                </a:solidFill>
              </a:rPr>
              <a:t> están representados con un voto. </a:t>
            </a:r>
          </a:p>
          <a:p>
            <a:pPr algn="just"/>
            <a:r>
              <a:rPr lang="es-ES" dirty="0">
                <a:solidFill>
                  <a:schemeClr val="bg1"/>
                </a:solidFill>
              </a:rPr>
              <a:t>Temas: desarrollo sostenible, paz y  seguridad, cambio climático, igualdad de género, etc.</a:t>
            </a:r>
            <a:r>
              <a:rPr lang="es-CO" sz="16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17" name="TextBox 13"/>
          <p:cNvSpPr txBox="1">
            <a:spLocks noChangeArrowheads="1"/>
          </p:cNvSpPr>
          <p:nvPr/>
        </p:nvSpPr>
        <p:spPr bwMode="auto">
          <a:xfrm>
            <a:off x="247650" y="5107268"/>
            <a:ext cx="8682216" cy="369332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s-CO" sz="1600" b="1" dirty="0">
                <a:solidFill>
                  <a:schemeClr val="bg1"/>
                </a:solidFill>
              </a:rPr>
              <a:t>Corte Internacional de Justicia</a:t>
            </a:r>
            <a:r>
              <a:rPr lang="es-CO" sz="1600" dirty="0">
                <a:solidFill>
                  <a:schemeClr val="bg1"/>
                </a:solidFill>
              </a:rPr>
              <a:t>: </a:t>
            </a:r>
            <a:r>
              <a:rPr lang="es-ES" dirty="0">
                <a:solidFill>
                  <a:schemeClr val="bg1"/>
                </a:solidFill>
              </a:rPr>
              <a:t>decide las controversias jurídicas entre los </a:t>
            </a:r>
            <a:r>
              <a:rPr lang="es-ES" dirty="0" err="1">
                <a:solidFill>
                  <a:schemeClr val="bg1"/>
                </a:solidFill>
              </a:rPr>
              <a:t>E°s</a:t>
            </a:r>
            <a:r>
              <a:rPr lang="es-ES" dirty="0">
                <a:solidFill>
                  <a:schemeClr val="bg1"/>
                </a:solidFill>
              </a:rPr>
              <a:t>. </a:t>
            </a:r>
            <a:endParaRPr lang="es-CO" sz="1600" dirty="0">
              <a:solidFill>
                <a:schemeClr val="bg1"/>
              </a:solidFill>
            </a:endParaRPr>
          </a:p>
        </p:txBody>
      </p:sp>
      <p:sp>
        <p:nvSpPr>
          <p:cNvPr id="19" name="TextBox 7"/>
          <p:cNvSpPr txBox="1">
            <a:spLocks noChangeArrowheads="1"/>
          </p:cNvSpPr>
          <p:nvPr/>
        </p:nvSpPr>
        <p:spPr bwMode="auto">
          <a:xfrm>
            <a:off x="252144" y="3112085"/>
            <a:ext cx="8699289" cy="64633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s-CO" sz="1600" b="1" dirty="0">
                <a:solidFill>
                  <a:schemeClr val="bg1"/>
                </a:solidFill>
              </a:rPr>
              <a:t>Secretaría General: </a:t>
            </a:r>
            <a:r>
              <a:rPr lang="es-ES" dirty="0">
                <a:solidFill>
                  <a:schemeClr val="bg1"/>
                </a:solidFill>
              </a:rPr>
              <a:t>convoca el Consejo de Seguridad, Asamblea General, Consejo Económico y Social, entre otros. </a:t>
            </a:r>
            <a:endParaRPr lang="es-CO" sz="1600" b="1" dirty="0">
              <a:solidFill>
                <a:schemeClr val="bg1"/>
              </a:solidFill>
            </a:endParaRPr>
          </a:p>
        </p:txBody>
      </p:sp>
      <p:sp>
        <p:nvSpPr>
          <p:cNvPr id="21" name="TextBox 9"/>
          <p:cNvSpPr txBox="1">
            <a:spLocks noChangeArrowheads="1"/>
          </p:cNvSpPr>
          <p:nvPr/>
        </p:nvSpPr>
        <p:spPr bwMode="auto">
          <a:xfrm>
            <a:off x="252145" y="4078882"/>
            <a:ext cx="8699289" cy="64633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s-CO" sz="1600" b="1" dirty="0">
                <a:solidFill>
                  <a:schemeClr val="bg1"/>
                </a:solidFill>
              </a:rPr>
              <a:t>Consejo de Seguridad</a:t>
            </a:r>
            <a:r>
              <a:rPr lang="es-CO" sz="1600" dirty="0">
                <a:solidFill>
                  <a:schemeClr val="bg1"/>
                </a:solidFill>
              </a:rPr>
              <a:t>: </a:t>
            </a:r>
            <a:r>
              <a:rPr lang="es-ES" dirty="0">
                <a:solidFill>
                  <a:schemeClr val="bg1"/>
                </a:solidFill>
              </a:rPr>
              <a:t>impone embargos o sanciones económicas, o autoriza el uso de la fuerza para hacer cumplir los mandatos. </a:t>
            </a:r>
            <a:r>
              <a:rPr lang="es-CO" sz="16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2" name="TextBox 11"/>
          <p:cNvSpPr txBox="1">
            <a:spLocks noChangeArrowheads="1"/>
          </p:cNvSpPr>
          <p:nvPr/>
        </p:nvSpPr>
        <p:spPr bwMode="auto">
          <a:xfrm>
            <a:off x="239114" y="5741255"/>
            <a:ext cx="8707826" cy="64633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s-CO" sz="1600" b="1" dirty="0">
                <a:solidFill>
                  <a:schemeClr val="bg1"/>
                </a:solidFill>
              </a:rPr>
              <a:t>Consejo Económico y Social: </a:t>
            </a:r>
            <a:r>
              <a:rPr lang="es-ES" dirty="0">
                <a:solidFill>
                  <a:schemeClr val="bg1"/>
                </a:solidFill>
              </a:rPr>
              <a:t>promociona la cooperación y desarrollo económico, social e internacional. </a:t>
            </a:r>
            <a:endParaRPr lang="es-CO" sz="1600" b="1" dirty="0">
              <a:solidFill>
                <a:schemeClr val="bg1"/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FFF40CE-F6B7-45EE-A2D5-AF3D6D34E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39</a:t>
            </a:fld>
            <a:endParaRPr lang="es-ES" sz="140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824367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A8253D-63CE-4F2C-8B76-08792FE9D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3600" b="1" dirty="0">
                <a:solidFill>
                  <a:schemeClr val="bg1"/>
                </a:solidFill>
              </a:rPr>
              <a:t>OFICINA DEL ALTO COMISIONADO/A  DD.HH. </a:t>
            </a:r>
            <a:r>
              <a:rPr lang="es-ES" sz="3600" dirty="0">
                <a:solidFill>
                  <a:schemeClr val="bg1"/>
                </a:solidFill>
              </a:rPr>
              <a:t>(</a:t>
            </a:r>
            <a:r>
              <a:rPr lang="es-ES" sz="3600" b="1" dirty="0">
                <a:solidFill>
                  <a:schemeClr val="bg1"/>
                </a:solidFill>
              </a:rPr>
              <a:t>ACNUDH</a:t>
            </a:r>
            <a:r>
              <a:rPr lang="es-ES" sz="3600" dirty="0">
                <a:solidFill>
                  <a:schemeClr val="bg1"/>
                </a:solidFill>
              </a:rPr>
              <a:t>) </a:t>
            </a:r>
            <a:endParaRPr lang="es-CL" sz="3600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E2DC664-66E4-47E7-BD47-C7C5BB1DBD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10056"/>
            <a:ext cx="8435280" cy="4973306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es-ES" sz="3600" b="1" dirty="0">
                <a:solidFill>
                  <a:schemeClr val="bg1"/>
                </a:solidFill>
              </a:rPr>
              <a:t>¿QUÉ ES? </a:t>
            </a:r>
          </a:p>
          <a:p>
            <a:pPr marL="360363" indent="0" algn="just">
              <a:buNone/>
            </a:pPr>
            <a:r>
              <a:rPr lang="es-ES" sz="3600" dirty="0">
                <a:solidFill>
                  <a:schemeClr val="bg1"/>
                </a:solidFill>
              </a:rPr>
              <a:t>Organismo especializado de la ONU. </a:t>
            </a:r>
          </a:p>
          <a:p>
            <a:pPr marL="360363" indent="0" algn="just">
              <a:buNone/>
            </a:pPr>
            <a:r>
              <a:rPr lang="es-ES" sz="3600" u="sng" dirty="0">
                <a:solidFill>
                  <a:schemeClr val="bg1"/>
                </a:solidFill>
              </a:rPr>
              <a:t>Objetivo</a:t>
            </a:r>
            <a:r>
              <a:rPr lang="es-ES" sz="3600" dirty="0">
                <a:solidFill>
                  <a:schemeClr val="bg1"/>
                </a:solidFill>
              </a:rPr>
              <a:t>: promover y proteger los DD.HH. en el mundo.​</a:t>
            </a:r>
          </a:p>
          <a:p>
            <a:pPr marL="360363" indent="0" algn="just">
              <a:buNone/>
            </a:pPr>
            <a:endParaRPr lang="es-ES" sz="3600" dirty="0">
              <a:solidFill>
                <a:schemeClr val="bg1"/>
              </a:solidFill>
            </a:endParaRPr>
          </a:p>
          <a:p>
            <a:pPr algn="just"/>
            <a:r>
              <a:rPr lang="es-ES" sz="3600" dirty="0">
                <a:solidFill>
                  <a:schemeClr val="bg1"/>
                </a:solidFill>
              </a:rPr>
              <a:t>¿</a:t>
            </a:r>
            <a:r>
              <a:rPr lang="es-ES" sz="3600" b="1" dirty="0">
                <a:solidFill>
                  <a:schemeClr val="bg1"/>
                </a:solidFill>
              </a:rPr>
              <a:t>QUIÉN ES EL ALTO COMISIONADO</a:t>
            </a:r>
            <a:r>
              <a:rPr lang="es-ES" sz="3600" dirty="0">
                <a:solidFill>
                  <a:schemeClr val="bg1"/>
                </a:solidFill>
              </a:rPr>
              <a:t>?</a:t>
            </a:r>
          </a:p>
          <a:p>
            <a:pPr marL="269875" indent="0" algn="just">
              <a:buNone/>
            </a:pPr>
            <a:r>
              <a:rPr lang="es-ES" sz="3600" dirty="0" err="1">
                <a:solidFill>
                  <a:schemeClr val="bg1"/>
                </a:solidFill>
              </a:rPr>
              <a:t>Volker</a:t>
            </a:r>
            <a:r>
              <a:rPr lang="es-ES" sz="3600" dirty="0">
                <a:solidFill>
                  <a:schemeClr val="bg1"/>
                </a:solidFill>
              </a:rPr>
              <a:t> </a:t>
            </a:r>
            <a:r>
              <a:rPr lang="es-ES" sz="3600" dirty="0" err="1">
                <a:solidFill>
                  <a:schemeClr val="bg1"/>
                </a:solidFill>
              </a:rPr>
              <a:t>Türk</a:t>
            </a:r>
            <a:r>
              <a:rPr lang="es-ES" sz="3600" dirty="0">
                <a:solidFill>
                  <a:schemeClr val="bg1"/>
                </a:solidFill>
              </a:rPr>
              <a:t> de nacionalidad austriaca </a:t>
            </a:r>
          </a:p>
          <a:p>
            <a:pPr marL="269875" indent="0" algn="just">
              <a:buNone/>
            </a:pPr>
            <a:r>
              <a:rPr lang="es-ES" sz="3600" dirty="0">
                <a:solidFill>
                  <a:schemeClr val="bg1"/>
                </a:solidFill>
              </a:rPr>
              <a:t>Desde 17 /10/ 2018 hasta 21/8/2026.  </a:t>
            </a:r>
          </a:p>
          <a:p>
            <a:pPr marL="269875" indent="0" algn="just">
              <a:buNone/>
            </a:pPr>
            <a:endParaRPr lang="es-ES" sz="3600" dirty="0">
              <a:solidFill>
                <a:schemeClr val="bg1"/>
              </a:solidFill>
            </a:endParaRPr>
          </a:p>
          <a:p>
            <a:pPr marL="360363" indent="-360363" algn="just"/>
            <a:r>
              <a:rPr lang="es-ES" sz="3600" dirty="0">
                <a:solidFill>
                  <a:schemeClr val="bg1"/>
                </a:solidFill>
              </a:rPr>
              <a:t>¿</a:t>
            </a:r>
            <a:r>
              <a:rPr lang="es-ES" sz="3600" b="1" dirty="0">
                <a:solidFill>
                  <a:schemeClr val="bg1"/>
                </a:solidFill>
              </a:rPr>
              <a:t>CUÁNDO SE CREÓ EL CARGO</a:t>
            </a:r>
            <a:r>
              <a:rPr lang="es-ES" sz="3600" dirty="0">
                <a:solidFill>
                  <a:schemeClr val="bg1"/>
                </a:solidFill>
              </a:rPr>
              <a:t>?</a:t>
            </a:r>
          </a:p>
          <a:p>
            <a:pPr marL="269875" indent="0" algn="just">
              <a:buNone/>
            </a:pPr>
            <a:r>
              <a:rPr lang="es-ES" sz="3600" dirty="0">
                <a:solidFill>
                  <a:schemeClr val="bg1"/>
                </a:solidFill>
              </a:rPr>
              <a:t>1993.​</a:t>
            </a:r>
          </a:p>
          <a:p>
            <a:pPr marL="269875" indent="0" algn="just">
              <a:buNone/>
            </a:pPr>
            <a:endParaRPr lang="es-ES" sz="3600" dirty="0">
              <a:solidFill>
                <a:schemeClr val="bg1"/>
              </a:solidFill>
            </a:endParaRPr>
          </a:p>
          <a:p>
            <a:pPr algn="just"/>
            <a:r>
              <a:rPr lang="es-ES" sz="3600" dirty="0">
                <a:solidFill>
                  <a:schemeClr val="bg1"/>
                </a:solidFill>
              </a:rPr>
              <a:t>¿</a:t>
            </a:r>
            <a:r>
              <a:rPr lang="es-ES" sz="3600" b="1" dirty="0">
                <a:solidFill>
                  <a:schemeClr val="bg1"/>
                </a:solidFill>
              </a:rPr>
              <a:t>DÓNDE ESTÁ LA SEDE</a:t>
            </a:r>
            <a:r>
              <a:rPr lang="es-ES" sz="3600" dirty="0">
                <a:solidFill>
                  <a:schemeClr val="bg1"/>
                </a:solidFill>
              </a:rPr>
              <a:t>?</a:t>
            </a:r>
          </a:p>
          <a:p>
            <a:pPr marL="269875" indent="0" algn="just">
              <a:buNone/>
            </a:pPr>
            <a:r>
              <a:rPr lang="es-ES" sz="3600" dirty="0">
                <a:solidFill>
                  <a:schemeClr val="bg1"/>
                </a:solidFill>
              </a:rPr>
              <a:t>Palacio Wilson de Ginebra, Suiza (sede en Nueva York). </a:t>
            </a:r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D1B6781-133B-4CB3-BAC1-E8AA858B66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40</a:t>
            </a:fld>
            <a:endParaRPr lang="es-ES" sz="1400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B97132F-22CC-9730-91C1-5B446D1F23A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550" t="27590" r="49213" b="42997"/>
          <a:stretch/>
        </p:blipFill>
        <p:spPr>
          <a:xfrm>
            <a:off x="5664565" y="2996952"/>
            <a:ext cx="936104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78212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732473-E1F9-4242-BFB2-1901E87397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b="1" dirty="0">
                <a:solidFill>
                  <a:schemeClr val="bg1"/>
                </a:solidFill>
              </a:rPr>
              <a:t>FUNCIONES DEL ALTO COMISIONADO</a:t>
            </a:r>
            <a:endParaRPr lang="es-CL" b="1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3D61D68-B9DB-4BBD-937B-25FC44F1DB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983162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s-ES" dirty="0">
                <a:solidFill>
                  <a:schemeClr val="bg1"/>
                </a:solidFill>
              </a:rPr>
              <a:t>​Dirigir el movimiento internacional de DD.HH. </a:t>
            </a:r>
          </a:p>
          <a:p>
            <a:pPr algn="just"/>
            <a:endParaRPr lang="es-ES" dirty="0">
              <a:solidFill>
                <a:schemeClr val="bg1"/>
              </a:solidFill>
            </a:endParaRPr>
          </a:p>
          <a:p>
            <a:pPr algn="just"/>
            <a:r>
              <a:rPr lang="es-ES" dirty="0">
                <a:solidFill>
                  <a:schemeClr val="bg1"/>
                </a:solidFill>
              </a:rPr>
              <a:t>Hacer declaraciones y llamamientos públicos cuando se desatan crisis de DD.HH. </a:t>
            </a:r>
          </a:p>
          <a:p>
            <a:pPr marL="0" indent="0" algn="just">
              <a:buNone/>
            </a:pPr>
            <a:endParaRPr lang="es-ES" dirty="0">
              <a:solidFill>
                <a:schemeClr val="bg1"/>
              </a:solidFill>
            </a:endParaRPr>
          </a:p>
          <a:p>
            <a:pPr algn="just"/>
            <a:r>
              <a:rPr lang="es-ES" dirty="0">
                <a:solidFill>
                  <a:schemeClr val="bg1"/>
                </a:solidFill>
              </a:rPr>
              <a:t>Promover la educación en materia de DD.HH. </a:t>
            </a:r>
          </a:p>
          <a:p>
            <a:pPr algn="just"/>
            <a:endParaRPr lang="es-ES" dirty="0">
              <a:solidFill>
                <a:schemeClr val="bg1"/>
              </a:solidFill>
            </a:endParaRPr>
          </a:p>
          <a:p>
            <a:pPr algn="just"/>
            <a:r>
              <a:rPr lang="es-ES" dirty="0">
                <a:solidFill>
                  <a:schemeClr val="bg1"/>
                </a:solidFill>
              </a:rPr>
              <a:t>Integrar conceptos y normas de DD.HH. </a:t>
            </a:r>
          </a:p>
          <a:p>
            <a:pPr marL="0" indent="0" algn="just">
              <a:buNone/>
            </a:pPr>
            <a:endParaRPr lang="es-ES" dirty="0">
              <a:solidFill>
                <a:schemeClr val="bg1"/>
              </a:solidFill>
            </a:endParaRPr>
          </a:p>
          <a:p>
            <a:pPr algn="just"/>
            <a:r>
              <a:rPr lang="es-ES" dirty="0">
                <a:solidFill>
                  <a:schemeClr val="bg1"/>
                </a:solidFill>
              </a:rPr>
              <a:t>Prestar servicios de apoyo al Consejo de DD.HH. y a su Comité Asesor. </a:t>
            </a:r>
          </a:p>
          <a:p>
            <a:pPr algn="just"/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DDBFFA4-0A6D-4184-B0FE-E14CF17BFE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41</a:t>
            </a:fld>
            <a:endParaRPr lang="es-ES" sz="1400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411330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755576" y="1515546"/>
            <a:ext cx="3720437" cy="461665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r>
              <a:rPr lang="es-CL" sz="2400" dirty="0">
                <a:solidFill>
                  <a:srgbClr val="002060"/>
                </a:solidFill>
              </a:rPr>
              <a:t>1. Los DD.HH. en las NU.</a:t>
            </a:r>
            <a:r>
              <a:rPr lang="es-CL" sz="2400" b="1" dirty="0"/>
              <a:t> </a:t>
            </a:r>
            <a:r>
              <a:rPr lang="es-CL" sz="2400" dirty="0">
                <a:solidFill>
                  <a:srgbClr val="002060"/>
                </a:solidFill>
              </a:rPr>
              <a:t> </a:t>
            </a:r>
            <a:endParaRPr lang="es-ES" sz="2400" dirty="0">
              <a:solidFill>
                <a:srgbClr val="002060"/>
              </a:solidFill>
            </a:endParaRP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684213" y="1772493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3" name="Rectángulo 2"/>
          <p:cNvSpPr/>
          <p:nvPr/>
        </p:nvSpPr>
        <p:spPr>
          <a:xfrm>
            <a:off x="683568" y="1061273"/>
            <a:ext cx="45584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>
                <a:solidFill>
                  <a:srgbClr val="002060"/>
                </a:solidFill>
              </a:rPr>
              <a:t>B. BASES JURÍDICAS EN LOS DD.HH</a:t>
            </a:r>
            <a:r>
              <a:rPr lang="es-ES_tradnl" sz="2400" dirty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</p:txBody>
      </p:sp>
      <p:pic>
        <p:nvPicPr>
          <p:cNvPr id="28" name="Imagen 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436" y="2768898"/>
            <a:ext cx="4429296" cy="2493314"/>
          </a:xfrm>
          <a:prstGeom prst="rect">
            <a:avLst/>
          </a:prstGeom>
        </p:spPr>
      </p:pic>
      <p:sp>
        <p:nvSpPr>
          <p:cNvPr id="29" name="TextBox 11"/>
          <p:cNvSpPr txBox="1">
            <a:spLocks noChangeArrowheads="1"/>
          </p:cNvSpPr>
          <p:nvPr/>
        </p:nvSpPr>
        <p:spPr bwMode="auto">
          <a:xfrm>
            <a:off x="305574" y="5442784"/>
            <a:ext cx="4770482" cy="58477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O" sz="3200" dirty="0">
                <a:solidFill>
                  <a:schemeClr val="bg1"/>
                </a:solidFill>
              </a:rPr>
              <a:t>Corte Penal Internacional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5306850" y="2437939"/>
            <a:ext cx="3441877" cy="2585323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bg1"/>
                </a:solidFill>
              </a:rPr>
              <a:t>Organismo que juzga </a:t>
            </a:r>
            <a:r>
              <a:rPr lang="es-ES" b="1" dirty="0">
                <a:solidFill>
                  <a:schemeClr val="bg1"/>
                </a:solidFill>
              </a:rPr>
              <a:t>crímenes</a:t>
            </a:r>
            <a:r>
              <a:rPr lang="es-ES" dirty="0">
                <a:solidFill>
                  <a:schemeClr val="bg1"/>
                </a:solidFill>
              </a:rPr>
              <a:t> de:</a:t>
            </a:r>
          </a:p>
          <a:p>
            <a:pPr algn="just"/>
            <a:endParaRPr lang="es-ES" dirty="0">
              <a:solidFill>
                <a:schemeClr val="bg1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dirty="0">
                <a:solidFill>
                  <a:schemeClr val="bg1"/>
                </a:solidFill>
              </a:rPr>
              <a:t>Lesa humanidad.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dirty="0">
                <a:solidFill>
                  <a:schemeClr val="bg1"/>
                </a:solidFill>
              </a:rPr>
              <a:t>Genocidio.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dirty="0">
                <a:solidFill>
                  <a:schemeClr val="bg1"/>
                </a:solidFill>
              </a:rPr>
              <a:t>Crímenes de guerra. </a:t>
            </a:r>
          </a:p>
          <a:p>
            <a:pPr algn="just"/>
            <a:endParaRPr lang="es-ES" dirty="0">
              <a:solidFill>
                <a:schemeClr val="bg1"/>
              </a:solidFill>
            </a:endParaRPr>
          </a:p>
          <a:p>
            <a:pPr algn="just"/>
            <a:r>
              <a:rPr lang="es-ES" dirty="0">
                <a:solidFill>
                  <a:schemeClr val="bg1"/>
                </a:solidFill>
              </a:rPr>
              <a:t>Tiene una relación indirecta con las NU, pues funciona de manera autónoma.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EAAE3A3-E91F-4BE5-A437-FECE166CE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42</a:t>
            </a:fld>
            <a:endParaRPr lang="es-ES" sz="140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35915129-2145-4553-A641-E24932EF9203}"/>
              </a:ext>
            </a:extLst>
          </p:cNvPr>
          <p:cNvSpPr txBox="1"/>
          <p:nvPr/>
        </p:nvSpPr>
        <p:spPr>
          <a:xfrm>
            <a:off x="1229483" y="6113482"/>
            <a:ext cx="32465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dirty="0">
                <a:solidFill>
                  <a:schemeClr val="bg1"/>
                </a:solidFill>
              </a:rPr>
              <a:t>SEDE EN LA HAYA, PAÍSES BAJOS</a:t>
            </a:r>
          </a:p>
        </p:txBody>
      </p:sp>
    </p:spTree>
    <p:extLst>
      <p:ext uri="{BB962C8B-B14F-4D97-AF65-F5344CB8AC3E}">
        <p14:creationId xmlns:p14="http://schemas.microsoft.com/office/powerpoint/2010/main" val="746804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3F6C36-104A-4D03-81F9-9F5A84F79C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8113"/>
            <a:ext cx="8229600" cy="1143000"/>
          </a:xfrm>
        </p:spPr>
        <p:txBody>
          <a:bodyPr/>
          <a:lstStyle/>
          <a:p>
            <a:r>
              <a:rPr lang="es-CL" dirty="0">
                <a:solidFill>
                  <a:schemeClr val="bg1"/>
                </a:solidFill>
                <a:highlight>
                  <a:srgbClr val="C0C0C0"/>
                </a:highlight>
              </a:rPr>
              <a:t>CRÍMENES DE LESA HUMANIDAD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BAD5929-2AE8-442B-81A3-10E6B8BCAD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0236" y="1279525"/>
            <a:ext cx="8003232" cy="5440362"/>
          </a:xfrm>
        </p:spPr>
        <p:txBody>
          <a:bodyPr>
            <a:noAutofit/>
          </a:bodyPr>
          <a:lstStyle/>
          <a:p>
            <a:pPr marL="0" indent="0" algn="just" fontAlgn="base">
              <a:buNone/>
            </a:pPr>
            <a:r>
              <a:rPr lang="es-ES" sz="1400" b="1" dirty="0">
                <a:solidFill>
                  <a:schemeClr val="bg1"/>
                </a:solidFill>
              </a:rPr>
              <a:t>La RAE define Lesa: el que ha recibido un daño o una ofensa. </a:t>
            </a:r>
          </a:p>
          <a:p>
            <a:pPr marL="0" indent="0" algn="just" fontAlgn="base">
              <a:buNone/>
            </a:pPr>
            <a:r>
              <a:rPr lang="es-ES" sz="1400" b="1" dirty="0">
                <a:solidFill>
                  <a:schemeClr val="bg1"/>
                </a:solidFill>
              </a:rPr>
              <a:t>Crimen de Lesa Humanidad: son crímenes que dañan a la humanidad.</a:t>
            </a:r>
          </a:p>
          <a:p>
            <a:pPr marL="0" indent="0" algn="just" fontAlgn="base">
              <a:buNone/>
            </a:pPr>
            <a:endParaRPr lang="es-ES" sz="1400" b="1" dirty="0">
              <a:solidFill>
                <a:schemeClr val="bg1"/>
              </a:solidFill>
            </a:endParaRPr>
          </a:p>
          <a:p>
            <a:pPr marL="0" indent="0" algn="just" fontAlgn="base">
              <a:buNone/>
            </a:pPr>
            <a:r>
              <a:rPr lang="es-ES" sz="1400" b="1" dirty="0">
                <a:solidFill>
                  <a:schemeClr val="bg1"/>
                </a:solidFill>
              </a:rPr>
              <a:t>ONU señala que es un ataque generalizado o sistemático contra una población civil, para aplicar una política de </a:t>
            </a:r>
            <a:r>
              <a:rPr lang="es-ES" sz="1400" b="1" u="sng" dirty="0">
                <a:solidFill>
                  <a:schemeClr val="bg1"/>
                </a:solidFill>
              </a:rPr>
              <a:t>Estado</a:t>
            </a:r>
            <a:r>
              <a:rPr lang="es-ES" sz="1400" b="1" dirty="0">
                <a:solidFill>
                  <a:schemeClr val="bg1"/>
                </a:solidFill>
              </a:rPr>
              <a:t>. </a:t>
            </a:r>
          </a:p>
          <a:p>
            <a:pPr marL="0" indent="0" algn="just" fontAlgn="base">
              <a:buNone/>
            </a:pPr>
            <a:endParaRPr lang="es-ES" sz="1400" b="1" dirty="0">
              <a:solidFill>
                <a:schemeClr val="bg1"/>
              </a:solidFill>
            </a:endParaRPr>
          </a:p>
          <a:p>
            <a:pPr marL="0" indent="0" algn="just" fontAlgn="base">
              <a:buNone/>
            </a:pPr>
            <a:r>
              <a:rPr lang="es-ES" sz="1400" b="1" dirty="0">
                <a:solidFill>
                  <a:schemeClr val="bg1"/>
                </a:solidFill>
              </a:rPr>
              <a:t>Son Crímenes de Lesa Humanidad: los ataques a civiles propiciados por el Estado.</a:t>
            </a:r>
            <a:endParaRPr lang="es-ES" sz="1400" dirty="0">
              <a:solidFill>
                <a:schemeClr val="bg1"/>
              </a:solidFill>
            </a:endParaRPr>
          </a:p>
          <a:p>
            <a:pPr indent="196850" algn="just" fontAlgn="base"/>
            <a:r>
              <a:rPr lang="es-ES" sz="1400" dirty="0">
                <a:solidFill>
                  <a:schemeClr val="bg1"/>
                </a:solidFill>
              </a:rPr>
              <a:t>Asesinatos</a:t>
            </a:r>
          </a:p>
          <a:p>
            <a:pPr indent="196850" algn="just" fontAlgn="base"/>
            <a:r>
              <a:rPr lang="es-ES" sz="1400" dirty="0">
                <a:solidFill>
                  <a:schemeClr val="bg1"/>
                </a:solidFill>
              </a:rPr>
              <a:t>Exterminios</a:t>
            </a:r>
          </a:p>
          <a:p>
            <a:pPr indent="196850" algn="just" fontAlgn="base"/>
            <a:r>
              <a:rPr lang="es-ES" sz="1400" dirty="0">
                <a:solidFill>
                  <a:schemeClr val="bg1"/>
                </a:solidFill>
              </a:rPr>
              <a:t>Esclavitud</a:t>
            </a:r>
          </a:p>
          <a:p>
            <a:pPr indent="196850" algn="just" fontAlgn="base"/>
            <a:r>
              <a:rPr lang="es-ES" sz="1400" dirty="0">
                <a:solidFill>
                  <a:schemeClr val="bg1"/>
                </a:solidFill>
              </a:rPr>
              <a:t>Deportación o traslado forzoso de población</a:t>
            </a:r>
          </a:p>
          <a:p>
            <a:pPr indent="196850" algn="just" fontAlgn="base"/>
            <a:r>
              <a:rPr lang="es-ES" sz="1400" dirty="0">
                <a:solidFill>
                  <a:schemeClr val="bg1"/>
                </a:solidFill>
              </a:rPr>
              <a:t>Encarcelación o privación de libertad física que viole el derecho internacional</a:t>
            </a:r>
          </a:p>
          <a:p>
            <a:pPr indent="196850" algn="just" fontAlgn="base"/>
            <a:r>
              <a:rPr lang="es-ES" sz="1400" dirty="0">
                <a:solidFill>
                  <a:schemeClr val="bg1"/>
                </a:solidFill>
              </a:rPr>
              <a:t>Torturas</a:t>
            </a:r>
          </a:p>
          <a:p>
            <a:pPr indent="196850" algn="just" fontAlgn="base"/>
            <a:r>
              <a:rPr lang="es-ES" sz="1400" dirty="0">
                <a:solidFill>
                  <a:schemeClr val="bg1"/>
                </a:solidFill>
              </a:rPr>
              <a:t>Violaciones</a:t>
            </a:r>
          </a:p>
          <a:p>
            <a:pPr indent="196850" algn="just" fontAlgn="base"/>
            <a:r>
              <a:rPr lang="es-ES" sz="1400" dirty="0">
                <a:solidFill>
                  <a:schemeClr val="bg1"/>
                </a:solidFill>
              </a:rPr>
              <a:t>Prostitución forzada o violencia sexual</a:t>
            </a:r>
          </a:p>
          <a:p>
            <a:pPr indent="196850" algn="just" fontAlgn="base"/>
            <a:r>
              <a:rPr lang="es-ES" sz="1400" dirty="0">
                <a:solidFill>
                  <a:schemeClr val="bg1"/>
                </a:solidFill>
              </a:rPr>
              <a:t>Persecución política, racial, nacional, étnica, cultural, religiosa o de género</a:t>
            </a:r>
          </a:p>
          <a:p>
            <a:pPr indent="196850" algn="just" fontAlgn="base"/>
            <a:r>
              <a:rPr lang="es-ES" sz="1400" dirty="0">
                <a:solidFill>
                  <a:schemeClr val="bg1"/>
                </a:solidFill>
              </a:rPr>
              <a:t>Desaparición forzada de personas</a:t>
            </a:r>
          </a:p>
          <a:p>
            <a:pPr indent="196850" algn="just" fontAlgn="base"/>
            <a:r>
              <a:rPr lang="es-ES" sz="1400" dirty="0">
                <a:solidFill>
                  <a:schemeClr val="bg1"/>
                </a:solidFill>
              </a:rPr>
              <a:t>Apartheid</a:t>
            </a:r>
          </a:p>
          <a:p>
            <a:pPr marL="0" indent="0" algn="just" fontAlgn="base">
              <a:buNone/>
            </a:pPr>
            <a:endParaRPr lang="es-ES" sz="1400" dirty="0">
              <a:solidFill>
                <a:schemeClr val="bg1"/>
              </a:solidFill>
            </a:endParaRPr>
          </a:p>
          <a:p>
            <a:pPr marL="0" indent="0" algn="just" fontAlgn="base">
              <a:buNone/>
            </a:pPr>
            <a:r>
              <a:rPr lang="es-ES" sz="1400" dirty="0">
                <a:solidFill>
                  <a:schemeClr val="bg1"/>
                </a:solidFill>
              </a:rPr>
              <a:t>Muchos de ellos han causado los flujos de refugiados más importantes a lo largo de la historia.</a:t>
            </a:r>
          </a:p>
          <a:p>
            <a:pPr marL="0" indent="0" algn="just" fontAlgn="base">
              <a:buNone/>
            </a:pPr>
            <a:r>
              <a:rPr lang="es-ES" sz="1400" dirty="0">
                <a:solidFill>
                  <a:schemeClr val="bg1"/>
                </a:solidFill>
              </a:rPr>
              <a:t>EJ: Holocausto Nazi en la II Guerra Mundial</a:t>
            </a:r>
          </a:p>
          <a:p>
            <a:endParaRPr lang="es-CL" sz="1400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CDAD6C7-6EC6-4C4F-8605-58FE0F9B42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43</a:t>
            </a:fld>
            <a:endParaRPr lang="es-ES" sz="1400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09411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AC24E3B-9CF2-44B6-9F8B-8E9268F36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>
                <a:solidFill>
                  <a:schemeClr val="bg1"/>
                </a:solidFill>
                <a:highlight>
                  <a:srgbClr val="C0C0C0"/>
                </a:highlight>
              </a:rPr>
              <a:t>GENOCIDIO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E4D1A88-7215-4D49-A3E1-F43B199589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83162"/>
          </a:xfrm>
        </p:spPr>
        <p:txBody>
          <a:bodyPr>
            <a:normAutofit fontScale="55000" lnSpcReduction="20000"/>
          </a:bodyPr>
          <a:lstStyle/>
          <a:p>
            <a:pPr marL="0" indent="0" algn="just">
              <a:buNone/>
            </a:pPr>
            <a:r>
              <a:rPr lang="es-ES" dirty="0">
                <a:solidFill>
                  <a:schemeClr val="bg1"/>
                </a:solidFill>
              </a:rPr>
              <a:t>La ONU señala que es el </a:t>
            </a:r>
            <a:r>
              <a:rPr lang="es-ES" b="1" dirty="0">
                <a:solidFill>
                  <a:schemeClr val="bg1"/>
                </a:solidFill>
              </a:rPr>
              <a:t>exterminio sistemático de un grupo social</a:t>
            </a:r>
            <a:r>
              <a:rPr lang="es-ES" dirty="0">
                <a:solidFill>
                  <a:schemeClr val="bg1"/>
                </a:solidFill>
              </a:rPr>
              <a:t>, motivado por cuestiones de:</a:t>
            </a:r>
          </a:p>
          <a:p>
            <a:pPr marL="0" indent="0" algn="just">
              <a:buNone/>
            </a:pPr>
            <a:endParaRPr lang="es-ES" dirty="0">
              <a:solidFill>
                <a:schemeClr val="bg1"/>
              </a:solidFill>
            </a:endParaRPr>
          </a:p>
          <a:p>
            <a:pPr marL="539750" indent="-360363" algn="just"/>
            <a:r>
              <a:rPr lang="es-ES" dirty="0">
                <a:solidFill>
                  <a:schemeClr val="bg1"/>
                </a:solidFill>
              </a:rPr>
              <a:t>Raza</a:t>
            </a:r>
          </a:p>
          <a:p>
            <a:pPr marL="539750" indent="-360363" algn="just"/>
            <a:r>
              <a:rPr lang="es-ES" dirty="0">
                <a:solidFill>
                  <a:schemeClr val="bg1"/>
                </a:solidFill>
              </a:rPr>
              <a:t>Religión</a:t>
            </a:r>
          </a:p>
          <a:p>
            <a:pPr marL="539750" indent="-360363" algn="just"/>
            <a:r>
              <a:rPr lang="es-ES" dirty="0">
                <a:solidFill>
                  <a:schemeClr val="bg1"/>
                </a:solidFill>
              </a:rPr>
              <a:t>Etnia</a:t>
            </a:r>
          </a:p>
          <a:p>
            <a:pPr marL="539750" indent="-360363" algn="just"/>
            <a:r>
              <a:rPr lang="es-ES" dirty="0">
                <a:solidFill>
                  <a:schemeClr val="bg1"/>
                </a:solidFill>
              </a:rPr>
              <a:t>Política</a:t>
            </a:r>
          </a:p>
          <a:p>
            <a:pPr marL="539750" indent="-360363" algn="just"/>
            <a:r>
              <a:rPr lang="es-ES" dirty="0">
                <a:solidFill>
                  <a:schemeClr val="bg1"/>
                </a:solidFill>
              </a:rPr>
              <a:t>Nacionalidad</a:t>
            </a:r>
          </a:p>
          <a:p>
            <a:pPr marL="0" indent="0" algn="just">
              <a:buNone/>
            </a:pPr>
            <a:endParaRPr lang="es-ES" dirty="0">
              <a:solidFill>
                <a:schemeClr val="bg1"/>
              </a:solidFill>
            </a:endParaRPr>
          </a:p>
          <a:p>
            <a:pPr marL="0" indent="0" algn="just">
              <a:buNone/>
            </a:pPr>
            <a:r>
              <a:rPr lang="es-ES" b="1" dirty="0">
                <a:solidFill>
                  <a:schemeClr val="bg1"/>
                </a:solidFill>
              </a:rPr>
              <a:t>¿QUÉ ES UN GENOCIDIO?</a:t>
            </a:r>
          </a:p>
          <a:p>
            <a:pPr marL="0" indent="0" algn="just">
              <a:buNone/>
            </a:pPr>
            <a:r>
              <a:rPr lang="es-ES" dirty="0">
                <a:solidFill>
                  <a:schemeClr val="bg1"/>
                </a:solidFill>
              </a:rPr>
              <a:t>Asesinato de masas.</a:t>
            </a:r>
          </a:p>
          <a:p>
            <a:pPr marL="0" indent="0" algn="just">
              <a:buNone/>
            </a:pPr>
            <a:endParaRPr lang="es-ES" dirty="0">
              <a:solidFill>
                <a:schemeClr val="bg1"/>
              </a:solidFill>
            </a:endParaRPr>
          </a:p>
          <a:p>
            <a:pPr marL="0" indent="0" algn="just">
              <a:buNone/>
            </a:pPr>
            <a:r>
              <a:rPr lang="es-ES" b="1" dirty="0">
                <a:solidFill>
                  <a:schemeClr val="bg1"/>
                </a:solidFill>
              </a:rPr>
              <a:t>¿OBJETIVO?</a:t>
            </a:r>
          </a:p>
          <a:p>
            <a:pPr marL="0" indent="0" algn="just">
              <a:buNone/>
            </a:pPr>
            <a:r>
              <a:rPr lang="es-ES" dirty="0">
                <a:solidFill>
                  <a:schemeClr val="bg1"/>
                </a:solidFill>
              </a:rPr>
              <a:t>Eliminar a un grupo y que, incluso, puede incluir medidas para evitar los nacimientos.</a:t>
            </a:r>
          </a:p>
          <a:p>
            <a:pPr marL="0" indent="0" algn="just">
              <a:buNone/>
            </a:pPr>
            <a:endParaRPr lang="es-ES" dirty="0">
              <a:solidFill>
                <a:schemeClr val="bg1"/>
              </a:solidFill>
            </a:endParaRPr>
          </a:p>
          <a:p>
            <a:pPr marL="0" indent="0" algn="just">
              <a:buNone/>
            </a:pPr>
            <a:r>
              <a:rPr lang="es-ES" dirty="0">
                <a:solidFill>
                  <a:schemeClr val="bg1"/>
                </a:solidFill>
              </a:rPr>
              <a:t>EJ: Genocidio en Ruanda 1994.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269A063-4DAE-4204-9DB9-484EEAA3D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chemeClr val="bg2">
                    <a:lumMod val="75000"/>
                  </a:schemeClr>
                </a:solidFill>
              </a:rPr>
              <a:pPr/>
              <a:t>44</a:t>
            </a:fld>
            <a:endParaRPr lang="es-ES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294265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82BFCA-72C8-4CD5-92EF-760DBA01D1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533" y="112360"/>
            <a:ext cx="8229600" cy="1143000"/>
          </a:xfrm>
        </p:spPr>
        <p:txBody>
          <a:bodyPr/>
          <a:lstStyle/>
          <a:p>
            <a:r>
              <a:rPr lang="es-CL" b="1" dirty="0">
                <a:solidFill>
                  <a:schemeClr val="bg1"/>
                </a:solidFill>
                <a:highlight>
                  <a:srgbClr val="C0C0C0"/>
                </a:highlight>
              </a:rPr>
              <a:t>CRÍMENES DE GUERRA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8E381B8-456D-4E28-9B17-EC19564893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4360" y="1289041"/>
            <a:ext cx="8435280" cy="5715935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es-ES" dirty="0">
                <a:solidFill>
                  <a:schemeClr val="bg1"/>
                </a:solidFill>
              </a:rPr>
              <a:t>Son </a:t>
            </a:r>
            <a:r>
              <a:rPr lang="es-ES" b="1" dirty="0">
                <a:solidFill>
                  <a:schemeClr val="bg1"/>
                </a:solidFill>
              </a:rPr>
              <a:t>infracciones graves del DIH durante un conflicto armado</a:t>
            </a:r>
            <a:r>
              <a:rPr lang="es-ES" dirty="0">
                <a:solidFill>
                  <a:schemeClr val="bg1"/>
                </a:solidFill>
              </a:rPr>
              <a:t>.</a:t>
            </a:r>
          </a:p>
          <a:p>
            <a:pPr marL="0" indent="0" algn="just">
              <a:buNone/>
            </a:pPr>
            <a:endParaRPr lang="es-ES" dirty="0">
              <a:solidFill>
                <a:schemeClr val="bg1"/>
              </a:solidFill>
            </a:endParaRPr>
          </a:p>
          <a:p>
            <a:pPr marL="0" indent="0" fontAlgn="base">
              <a:buNone/>
            </a:pPr>
            <a:r>
              <a:rPr lang="es-ES" b="1" dirty="0">
                <a:solidFill>
                  <a:schemeClr val="bg1"/>
                </a:solidFill>
              </a:rPr>
              <a:t>¿Cuáles están catalogados como crímenes de guerra?</a:t>
            </a:r>
          </a:p>
          <a:p>
            <a:pPr algn="just" fontAlgn="base"/>
            <a:endParaRPr lang="es-ES" b="1" dirty="0">
              <a:solidFill>
                <a:schemeClr val="bg1"/>
              </a:solidFill>
            </a:endParaRPr>
          </a:p>
          <a:p>
            <a:pPr algn="just" fontAlgn="base"/>
            <a:r>
              <a:rPr lang="es-ES" dirty="0">
                <a:solidFill>
                  <a:schemeClr val="bg1"/>
                </a:solidFill>
              </a:rPr>
              <a:t>Asesinato o malos tratos a prisioneros de guerra, civiles o náufragos.</a:t>
            </a:r>
          </a:p>
          <a:p>
            <a:pPr algn="just" fontAlgn="base"/>
            <a:r>
              <a:rPr lang="es-ES" dirty="0">
                <a:solidFill>
                  <a:schemeClr val="bg1"/>
                </a:solidFill>
              </a:rPr>
              <a:t>Deportación para obligar a realizar trabajos forzados a la población civil en territorios ocupados.</a:t>
            </a:r>
          </a:p>
          <a:p>
            <a:pPr algn="just" fontAlgn="base"/>
            <a:r>
              <a:rPr lang="es-ES" dirty="0">
                <a:solidFill>
                  <a:schemeClr val="bg1"/>
                </a:solidFill>
              </a:rPr>
              <a:t>Toma y ejecución de rehenes.</a:t>
            </a:r>
          </a:p>
          <a:p>
            <a:pPr algn="just" fontAlgn="base"/>
            <a:r>
              <a:rPr lang="es-ES" dirty="0">
                <a:solidFill>
                  <a:schemeClr val="bg1"/>
                </a:solidFill>
              </a:rPr>
              <a:t>Destrucción o devastación injustificada de poblaciones.</a:t>
            </a:r>
          </a:p>
          <a:p>
            <a:pPr algn="just" fontAlgn="base"/>
            <a:r>
              <a:rPr lang="es-ES" dirty="0">
                <a:solidFill>
                  <a:schemeClr val="bg1"/>
                </a:solidFill>
              </a:rPr>
              <a:t>Robo de bienes públicos o privados.</a:t>
            </a:r>
          </a:p>
          <a:p>
            <a:pPr marL="0" indent="0" fontAlgn="base">
              <a:buNone/>
            </a:pPr>
            <a:endParaRPr lang="es-ES" dirty="0">
              <a:solidFill>
                <a:schemeClr val="bg1"/>
              </a:solidFill>
            </a:endParaRPr>
          </a:p>
          <a:p>
            <a:pPr marL="0" indent="0" algn="just" fontAlgn="base">
              <a:buNone/>
            </a:pPr>
            <a:r>
              <a:rPr lang="es-ES" dirty="0">
                <a:solidFill>
                  <a:schemeClr val="bg1"/>
                </a:solidFill>
              </a:rPr>
              <a:t>La Comisión de Crímenes de Guerra de la ONU fue la primera organización internacional en incluir la violación como un delito grave.</a:t>
            </a:r>
          </a:p>
          <a:p>
            <a:pPr marL="0" indent="0" algn="just" fontAlgn="base">
              <a:buNone/>
            </a:pPr>
            <a:endParaRPr lang="es-ES" dirty="0">
              <a:solidFill>
                <a:schemeClr val="bg1"/>
              </a:solidFill>
            </a:endParaRPr>
          </a:p>
          <a:p>
            <a:pPr marL="0" indent="0" algn="just" fontAlgn="base">
              <a:buNone/>
            </a:pPr>
            <a:r>
              <a:rPr lang="es-ES" dirty="0">
                <a:solidFill>
                  <a:schemeClr val="bg1"/>
                </a:solidFill>
              </a:rPr>
              <a:t>EJ: Crimen de Guerra en Yemen, 1994.</a:t>
            </a:r>
          </a:p>
          <a:p>
            <a:pPr marL="0" indent="0" algn="just" fontAlgn="base">
              <a:buNone/>
            </a:pPr>
            <a:endParaRPr lang="es-ES" dirty="0">
              <a:solidFill>
                <a:schemeClr val="bg1"/>
              </a:solidFill>
            </a:endParaRPr>
          </a:p>
          <a:p>
            <a:pPr algn="just"/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E8DAF4A-2184-4F73-802A-0AC11D568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chemeClr val="bg2">
                    <a:lumMod val="75000"/>
                  </a:schemeClr>
                </a:solidFill>
              </a:rPr>
              <a:pPr/>
              <a:t>45</a:t>
            </a:fld>
            <a:endParaRPr lang="es-ES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029562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82222C7-68C8-49B9-A335-F0980C40C6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s-CL" b="1" dirty="0">
                <a:solidFill>
                  <a:schemeClr val="bg2">
                    <a:lumMod val="75000"/>
                  </a:schemeClr>
                </a:solidFill>
              </a:rPr>
              <a:t>CRÍMENES DE LESA HUMANIDAD, GENOCIDIO Y DE GUERRA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23C1FB1-D0F0-4166-9428-7BB1AA3CA3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35696" y="3429000"/>
            <a:ext cx="6552728" cy="1143001"/>
          </a:xfrm>
        </p:spPr>
        <p:txBody>
          <a:bodyPr/>
          <a:lstStyle/>
          <a:p>
            <a:pPr marL="0" indent="0" algn="ctr">
              <a:buNone/>
            </a:pPr>
            <a:r>
              <a:rPr lang="es-CL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 action="ppaction://hlinkfil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VÍDEO</a:t>
            </a:r>
            <a:r>
              <a:rPr lang="es-CL" b="1" dirty="0">
                <a:solidFill>
                  <a:schemeClr val="bg2">
                    <a:lumMod val="75000"/>
                  </a:schemeClr>
                </a:solidFill>
              </a:rPr>
              <a:t>            </a:t>
            </a:r>
            <a:r>
              <a:rPr lang="es-CL" sz="1800" b="1" dirty="0">
                <a:solidFill>
                  <a:schemeClr val="bg2">
                    <a:lumMod val="75000"/>
                  </a:schemeClr>
                </a:solidFill>
              </a:rPr>
              <a:t>4,17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FFC41CC-5F2B-40B8-AFDB-38F4CF9738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chemeClr val="bg2">
                    <a:lumMod val="75000"/>
                  </a:schemeClr>
                </a:solidFill>
              </a:rPr>
              <a:pPr/>
              <a:t>46</a:t>
            </a:fld>
            <a:endParaRPr lang="es-ES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025789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684213" y="1700213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3" name="Rectángulo 2"/>
          <p:cNvSpPr/>
          <p:nvPr/>
        </p:nvSpPr>
        <p:spPr>
          <a:xfrm>
            <a:off x="360890" y="1062106"/>
            <a:ext cx="371306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000" dirty="0">
                <a:solidFill>
                  <a:srgbClr val="002060"/>
                </a:solidFill>
              </a:rPr>
              <a:t>B. BASES JURÍDICAS en los DD.HH.</a:t>
            </a:r>
            <a:endParaRPr lang="es-ES_tradnl" sz="20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360890" y="1514004"/>
            <a:ext cx="6192310" cy="461665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r>
              <a:rPr lang="es-CL" sz="2400" dirty="0">
                <a:solidFill>
                  <a:srgbClr val="002060"/>
                </a:solidFill>
              </a:rPr>
              <a:t>2. Otros instrumentos jurídicos de los DD.HH.</a:t>
            </a:r>
            <a:endParaRPr lang="es-ES" sz="2400" dirty="0">
              <a:solidFill>
                <a:srgbClr val="002060"/>
              </a:solidFill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822" y="2226325"/>
            <a:ext cx="3442136" cy="341632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572000" y="2635980"/>
            <a:ext cx="3955105" cy="3046988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s-ES" sz="2400" dirty="0">
                <a:solidFill>
                  <a:schemeClr val="bg1"/>
                </a:solidFill>
              </a:rPr>
              <a:t>Tribunal autónomo de la OEA:</a:t>
            </a:r>
          </a:p>
          <a:p>
            <a:pPr algn="just"/>
            <a:endParaRPr lang="es-ES" sz="2400" dirty="0">
              <a:solidFill>
                <a:schemeClr val="bg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1"/>
                </a:solidFill>
              </a:rPr>
              <a:t>Recibe demandas de violaciones a los DD.HH. </a:t>
            </a:r>
          </a:p>
          <a:p>
            <a:pPr algn="just"/>
            <a:endParaRPr lang="es-ES" sz="2400" dirty="0">
              <a:solidFill>
                <a:schemeClr val="bg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1"/>
                </a:solidFill>
              </a:rPr>
              <a:t>Actúa cuando las instancias internas de ese </a:t>
            </a:r>
            <a:r>
              <a:rPr lang="es-ES" sz="2400" dirty="0" err="1">
                <a:solidFill>
                  <a:schemeClr val="bg1"/>
                </a:solidFill>
              </a:rPr>
              <a:t>E°</a:t>
            </a:r>
            <a:r>
              <a:rPr lang="es-ES" sz="2400" dirty="0">
                <a:solidFill>
                  <a:schemeClr val="bg1"/>
                </a:solidFill>
              </a:rPr>
              <a:t> ya han sido agotadas.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2192403" y="6322341"/>
            <a:ext cx="6431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</a:rPr>
              <a:t>3:28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1A98133-940A-4956-9C19-C4B309707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393505" y="6137092"/>
            <a:ext cx="2133600" cy="365125"/>
          </a:xfrm>
        </p:spPr>
        <p:txBody>
          <a:bodyPr/>
          <a:lstStyle/>
          <a:p>
            <a:fld id="{71E8ED36-391F-41F1-8171-AE9E833F9033}" type="slidenum">
              <a:rPr lang="es-ES" smtClean="0">
                <a:solidFill>
                  <a:schemeClr val="bg2">
                    <a:lumMod val="75000"/>
                  </a:schemeClr>
                </a:solidFill>
              </a:rPr>
              <a:pPr/>
              <a:t>47</a:t>
            </a:fld>
            <a:endParaRPr lang="es-ES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88DC7D38-690F-4537-8CC0-EA6AE6BA92DE}"/>
              </a:ext>
            </a:extLst>
          </p:cNvPr>
          <p:cNvSpPr/>
          <p:nvPr/>
        </p:nvSpPr>
        <p:spPr>
          <a:xfrm>
            <a:off x="257579" y="5808888"/>
            <a:ext cx="43524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solidFill>
                  <a:srgbClr val="202122"/>
                </a:solidFill>
                <a:latin typeface="Arial" panose="020B0604020202020204" pitchFamily="34" charset="0"/>
              </a:rPr>
              <a:t>SEDE EN </a:t>
            </a:r>
            <a:r>
              <a:rPr lang="es-ES" b="1" dirty="0">
                <a:solidFill>
                  <a:schemeClr val="bg1"/>
                </a:solidFill>
                <a:latin typeface="Arial" panose="020B0604020202020204" pitchFamily="34" charset="0"/>
              </a:rPr>
              <a:t>SAN JOSÉ DE COSTA RICA</a:t>
            </a:r>
            <a:r>
              <a:rPr lang="es-ES" dirty="0">
                <a:solidFill>
                  <a:schemeClr val="bg1"/>
                </a:solidFill>
                <a:latin typeface="Arial" panose="020B0604020202020204" pitchFamily="34" charset="0"/>
              </a:rPr>
              <a:t>.</a:t>
            </a:r>
            <a:endParaRPr lang="es-CL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387197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684213" y="1700213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3" name="Rectángulo 2"/>
          <p:cNvSpPr/>
          <p:nvPr/>
        </p:nvSpPr>
        <p:spPr>
          <a:xfrm>
            <a:off x="360890" y="1062106"/>
            <a:ext cx="371306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000" dirty="0">
                <a:solidFill>
                  <a:srgbClr val="002060"/>
                </a:solidFill>
              </a:rPr>
              <a:t>B. BASES JURÍDICAS en los DD.HH.</a:t>
            </a:r>
            <a:endParaRPr lang="es-ES_tradnl" sz="20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360890" y="1514004"/>
            <a:ext cx="6192310" cy="461665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r>
              <a:rPr lang="es-CL" sz="2400" dirty="0">
                <a:solidFill>
                  <a:srgbClr val="002060"/>
                </a:solidFill>
              </a:rPr>
              <a:t>2. Otros instrumentos jurídicos de los DD.HH.</a:t>
            </a:r>
            <a:endParaRPr lang="es-ES" sz="2400" dirty="0">
              <a:solidFill>
                <a:srgbClr val="002060"/>
              </a:solidFill>
            </a:endParaRP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313893" y="2254672"/>
            <a:ext cx="8578587" cy="421484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itchFamily="2" charset="2"/>
              <a:buNone/>
            </a:pPr>
            <a:r>
              <a:rPr lang="es-CL" sz="2300" dirty="0">
                <a:solidFill>
                  <a:schemeClr val="bg1"/>
                </a:solidFill>
              </a:rPr>
              <a:t>Entre los muchos antecedentes existentes, cabe mencionar: </a:t>
            </a:r>
          </a:p>
          <a:p>
            <a:pPr algn="just"/>
            <a:endParaRPr lang="es-CL" sz="2300" dirty="0">
              <a:solidFill>
                <a:schemeClr val="bg1"/>
              </a:solidFill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300" b="1" dirty="0">
                <a:solidFill>
                  <a:schemeClr val="bg1"/>
                </a:solidFill>
              </a:rPr>
              <a:t>Pacto Internacional de Derechos Civiles y Políticos.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300" b="1" dirty="0">
                <a:solidFill>
                  <a:schemeClr val="bg1"/>
                </a:solidFill>
              </a:rPr>
              <a:t>Convención Americana sobre DD.HH.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300" b="1" dirty="0">
                <a:solidFill>
                  <a:schemeClr val="bg1"/>
                </a:solidFill>
              </a:rPr>
              <a:t>Otras Convenciones (tratados) internacionales.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300" b="1" dirty="0">
                <a:solidFill>
                  <a:schemeClr val="bg1"/>
                </a:solidFill>
              </a:rPr>
              <a:t>Costumbres internacionales como prueba de una práctica sobre DD.HH.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300" b="1" dirty="0">
                <a:solidFill>
                  <a:schemeClr val="bg1"/>
                </a:solidFill>
              </a:rPr>
              <a:t>Principios generales de derecho.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300" b="1" dirty="0">
                <a:solidFill>
                  <a:schemeClr val="bg1"/>
                </a:solidFill>
              </a:rPr>
              <a:t>Decisiones judiciales.</a:t>
            </a: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45735F0E-0F5A-46E0-A833-EE1A88BCC8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chemeClr val="bg2">
                    <a:lumMod val="75000"/>
                  </a:schemeClr>
                </a:solidFill>
              </a:rPr>
              <a:pPr/>
              <a:t>48</a:t>
            </a:fld>
            <a:endParaRPr lang="es-ES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50050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684213" y="1700213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3" name="Rectángulo 2"/>
          <p:cNvSpPr/>
          <p:nvPr/>
        </p:nvSpPr>
        <p:spPr>
          <a:xfrm>
            <a:off x="360890" y="1100848"/>
            <a:ext cx="383566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000" dirty="0">
                <a:solidFill>
                  <a:srgbClr val="002060"/>
                </a:solidFill>
              </a:rPr>
              <a:t>B. BASES JURÍDICAS EN LOS DD.HH.</a:t>
            </a:r>
            <a:endParaRPr lang="es-ES_tradnl" sz="2000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017" y="1124744"/>
            <a:ext cx="8677472" cy="5544344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425" y="1412776"/>
            <a:ext cx="1788071" cy="846981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69850" y="2279429"/>
            <a:ext cx="14058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600" dirty="0">
                <a:solidFill>
                  <a:schemeClr val="bg1"/>
                </a:solidFill>
              </a:rPr>
              <a:t>CPI no es parte de la estructura de la ONU pero se relaciona.</a:t>
            </a:r>
          </a:p>
        </p:txBody>
      </p:sp>
      <p:sp>
        <p:nvSpPr>
          <p:cNvPr id="6" name="Rectángulo redondeado 5"/>
          <p:cNvSpPr/>
          <p:nvPr/>
        </p:nvSpPr>
        <p:spPr>
          <a:xfrm>
            <a:off x="0" y="1412776"/>
            <a:ext cx="1886496" cy="262097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noFill/>
            </a:endParaRPr>
          </a:p>
        </p:txBody>
      </p:sp>
      <p:sp>
        <p:nvSpPr>
          <p:cNvPr id="7" name="Elipse 6"/>
          <p:cNvSpPr/>
          <p:nvPr/>
        </p:nvSpPr>
        <p:spPr>
          <a:xfrm>
            <a:off x="4572000" y="5517232"/>
            <a:ext cx="2376264" cy="11518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Marcador de número de diapositiva 10">
            <a:extLst>
              <a:ext uri="{FF2B5EF4-FFF2-40B4-BE49-F238E27FC236}">
                <a16:creationId xmlns:a16="http://schemas.microsoft.com/office/drawing/2014/main" id="{9E9E0677-B953-46A3-8DFA-98B0CA5F4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49</a:t>
            </a:fld>
            <a:endParaRPr lang="es-ES" sz="1400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4361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Rectángulo 2"/>
          <p:cNvSpPr/>
          <p:nvPr/>
        </p:nvSpPr>
        <p:spPr>
          <a:xfrm>
            <a:off x="360890" y="1062106"/>
            <a:ext cx="383566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000" dirty="0">
                <a:solidFill>
                  <a:srgbClr val="002060"/>
                </a:solidFill>
              </a:rPr>
              <a:t>B. BASES JURÍDICAS EN LOS DD.HH.</a:t>
            </a:r>
            <a:endParaRPr lang="es-ES_tradnl" sz="20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248270" y="4914997"/>
            <a:ext cx="2761205" cy="707886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rtlCol="0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highlight>
                  <a:srgbClr val="FFFF00"/>
                </a:highlight>
              </a:rPr>
              <a:t>Tratados </a:t>
            </a:r>
            <a:r>
              <a:rPr lang="es-ES" sz="2000" b="1" dirty="0">
                <a:solidFill>
                  <a:srgbClr val="FF0000"/>
                </a:solidFill>
                <a:highlight>
                  <a:srgbClr val="FFFF00"/>
                </a:highlight>
              </a:rPr>
              <a:t>americanos</a:t>
            </a:r>
          </a:p>
          <a:p>
            <a:pPr algn="ctr"/>
            <a:r>
              <a:rPr lang="es-ES" sz="2000" dirty="0">
                <a:solidFill>
                  <a:schemeClr val="bg1"/>
                </a:solidFill>
                <a:highlight>
                  <a:srgbClr val="FFFF00"/>
                </a:highlight>
              </a:rPr>
              <a:t>y órganos de supervisión</a:t>
            </a:r>
            <a:endParaRPr lang="en-US" sz="2000" dirty="0">
              <a:solidFill>
                <a:schemeClr val="bg1"/>
              </a:solidFill>
              <a:highlight>
                <a:srgbClr val="FFFF00"/>
              </a:highlight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248270" y="2265273"/>
            <a:ext cx="2761205" cy="707886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rtlCol="0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highlight>
                  <a:srgbClr val="FFFF00"/>
                </a:highlight>
              </a:rPr>
              <a:t>Tratados </a:t>
            </a:r>
            <a:r>
              <a:rPr lang="es-ES" sz="2000" b="1" dirty="0">
                <a:solidFill>
                  <a:srgbClr val="FF0000"/>
                </a:solidFill>
                <a:highlight>
                  <a:srgbClr val="FFFF00"/>
                </a:highlight>
              </a:rPr>
              <a:t>internacionales</a:t>
            </a:r>
          </a:p>
          <a:p>
            <a:pPr algn="ctr"/>
            <a:r>
              <a:rPr lang="es-ES" sz="2000" dirty="0">
                <a:solidFill>
                  <a:schemeClr val="bg1"/>
                </a:solidFill>
                <a:highlight>
                  <a:srgbClr val="FFFF00"/>
                </a:highlight>
              </a:rPr>
              <a:t>y órganos de supervisión</a:t>
            </a:r>
            <a:endParaRPr lang="en-US" sz="2000" dirty="0">
              <a:solidFill>
                <a:schemeClr val="bg1"/>
              </a:solidFill>
              <a:highlight>
                <a:srgbClr val="FFFF00"/>
              </a:highlight>
            </a:endParaRPr>
          </a:p>
        </p:txBody>
      </p:sp>
      <p:sp>
        <p:nvSpPr>
          <p:cNvPr id="6" name="Flecha derecha 5"/>
          <p:cNvSpPr/>
          <p:nvPr/>
        </p:nvSpPr>
        <p:spPr>
          <a:xfrm rot="21122795">
            <a:off x="3110010" y="4945978"/>
            <a:ext cx="1216266" cy="5138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478187">
            <a:off x="3064179" y="2284092"/>
            <a:ext cx="1307926" cy="706110"/>
          </a:xfrm>
          <a:prstGeom prst="rect">
            <a:avLst/>
          </a:prstGeom>
        </p:spPr>
      </p:pic>
      <p:sp>
        <p:nvSpPr>
          <p:cNvPr id="11" name="Elipse 10"/>
          <p:cNvSpPr/>
          <p:nvPr/>
        </p:nvSpPr>
        <p:spPr>
          <a:xfrm>
            <a:off x="4355976" y="1820833"/>
            <a:ext cx="2304256" cy="162606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u="sng" dirty="0"/>
              <a:t>Sistema Universal </a:t>
            </a:r>
            <a:r>
              <a:rPr lang="es-ES" dirty="0"/>
              <a:t>de protección  DD.HH.</a:t>
            </a:r>
            <a:endParaRPr lang="en-US" dirty="0"/>
          </a:p>
        </p:txBody>
      </p:sp>
      <p:sp>
        <p:nvSpPr>
          <p:cNvPr id="18" name="Elipse 17"/>
          <p:cNvSpPr/>
          <p:nvPr/>
        </p:nvSpPr>
        <p:spPr>
          <a:xfrm>
            <a:off x="4355975" y="4015410"/>
            <a:ext cx="2497825" cy="178985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u="sng" dirty="0"/>
              <a:t>Sistema Interamericano </a:t>
            </a:r>
            <a:r>
              <a:rPr lang="es-ES" dirty="0"/>
              <a:t>de protección  DD.HH.</a:t>
            </a:r>
            <a:endParaRPr lang="en-US" dirty="0"/>
          </a:p>
        </p:txBody>
      </p:sp>
      <p:sp>
        <p:nvSpPr>
          <p:cNvPr id="15" name="Flecha derecha 14"/>
          <p:cNvSpPr/>
          <p:nvPr/>
        </p:nvSpPr>
        <p:spPr>
          <a:xfrm>
            <a:off x="5875481" y="3446894"/>
            <a:ext cx="978320" cy="56851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ángulo redondeado 18"/>
          <p:cNvSpPr/>
          <p:nvPr/>
        </p:nvSpPr>
        <p:spPr>
          <a:xfrm>
            <a:off x="6883123" y="2182738"/>
            <a:ext cx="2038679" cy="362252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Sistema Nacional de Protección de DD.HH.</a:t>
            </a:r>
          </a:p>
          <a:p>
            <a:pPr algn="ctr"/>
            <a:endParaRPr lang="es-E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Fiscalía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Tribunales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INDH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Defensoría de la Niñez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 err="1"/>
              <a:t>Minist</a:t>
            </a:r>
            <a:r>
              <a:rPr lang="es-ES" dirty="0"/>
              <a:t>. Justicia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Contraloría</a:t>
            </a:r>
          </a:p>
        </p:txBody>
      </p:sp>
      <p:sp>
        <p:nvSpPr>
          <p:cNvPr id="2" name="Elipse 1"/>
          <p:cNvSpPr/>
          <p:nvPr/>
        </p:nvSpPr>
        <p:spPr>
          <a:xfrm>
            <a:off x="7164288" y="4015410"/>
            <a:ext cx="936104" cy="49371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E8086B5-7610-4F04-A937-BD775AB377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50</a:t>
            </a:fld>
            <a:endParaRPr lang="es-ES" sz="140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256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Rectángulo 2"/>
          <p:cNvSpPr/>
          <p:nvPr/>
        </p:nvSpPr>
        <p:spPr>
          <a:xfrm>
            <a:off x="360890" y="1062106"/>
            <a:ext cx="383566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000" dirty="0">
                <a:solidFill>
                  <a:srgbClr val="002060"/>
                </a:solidFill>
              </a:rPr>
              <a:t>B. BASES JURÍDICAS EN LOS DD.HH.</a:t>
            </a:r>
            <a:endParaRPr lang="es-ES_tradnl" sz="20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579432" y="1932856"/>
            <a:ext cx="8064896" cy="3539430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just"/>
            <a:r>
              <a:rPr lang="es-ES" sz="2800" dirty="0">
                <a:solidFill>
                  <a:schemeClr val="bg1"/>
                </a:solidFill>
              </a:rPr>
              <a:t>El INDH se creó cumpliendo un tratado que Chile firmó, al igual que otros países del mundo.</a:t>
            </a:r>
          </a:p>
          <a:p>
            <a:pPr algn="just"/>
            <a:endParaRPr lang="es-ES" sz="2800" dirty="0">
              <a:solidFill>
                <a:schemeClr val="bg1"/>
              </a:solidFill>
            </a:endParaRPr>
          </a:p>
          <a:p>
            <a:pPr algn="just"/>
            <a:r>
              <a:rPr lang="es-ES" sz="2800" dirty="0">
                <a:solidFill>
                  <a:schemeClr val="bg1"/>
                </a:solidFill>
              </a:rPr>
              <a:t>Cada nación debe tener un organismo del Estado,  que debe ser autónomo y que se preocupe por el respeto y  preservación de los DD.HH.</a:t>
            </a:r>
          </a:p>
          <a:p>
            <a:pPr algn="just"/>
            <a:endParaRPr lang="es-ES" sz="2800" dirty="0">
              <a:solidFill>
                <a:schemeClr val="bg1"/>
              </a:solidFill>
            </a:endParaRPr>
          </a:p>
          <a:p>
            <a:pPr algn="ctr"/>
            <a:r>
              <a:rPr lang="es-ES" sz="2800" dirty="0">
                <a:solidFill>
                  <a:schemeClr val="bg1"/>
                </a:solidFill>
                <a:hlinkClick r:id="rId2" action="ppaction://hlinkfile"/>
              </a:rPr>
              <a:t>VÍDEO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8E692A21-75DD-4FA8-A709-8334D6A503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51</a:t>
            </a:fld>
            <a:endParaRPr lang="es-ES" sz="140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40132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684213" y="1700213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5" name="Rectángulo 4"/>
          <p:cNvSpPr/>
          <p:nvPr/>
        </p:nvSpPr>
        <p:spPr>
          <a:xfrm>
            <a:off x="251520" y="1260043"/>
            <a:ext cx="3998215" cy="3785652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es-CL" sz="2000" b="1" dirty="0">
                <a:solidFill>
                  <a:schemeClr val="bg1"/>
                </a:solidFill>
                <a:highlight>
                  <a:srgbClr val="FFFF00"/>
                </a:highlight>
              </a:rPr>
              <a:t>Declaración Universal de los DD.HH</a:t>
            </a:r>
            <a:r>
              <a:rPr lang="es-CL" sz="2000" b="1" dirty="0">
                <a:solidFill>
                  <a:schemeClr val="bg1"/>
                </a:solidFill>
              </a:rPr>
              <a:t>.</a:t>
            </a:r>
          </a:p>
          <a:p>
            <a:r>
              <a:rPr lang="es-CL" sz="2000" b="1" u="sng" dirty="0">
                <a:solidFill>
                  <a:schemeClr val="bg1"/>
                </a:solidFill>
              </a:rPr>
              <a:t>Tratados</a:t>
            </a:r>
            <a:r>
              <a:rPr lang="es-CL" sz="2000" dirty="0">
                <a:solidFill>
                  <a:schemeClr val="bg1"/>
                </a:solidFill>
              </a:rPr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Eliminación de toda discriminación racial. 1971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Derechos Civiles. 1972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Contra discriminación hacia la mujer. 1989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Contra la tortura. 1988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Derechos del niño. 1990.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Trabajadores migrantes. 2005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Desaparecidos. 2009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Discapacitados. 2008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655613" y="113679"/>
            <a:ext cx="8002587" cy="523220"/>
          </a:xfrm>
          <a:prstGeom prst="rect">
            <a:avLst/>
          </a:prstGeom>
          <a:solidFill>
            <a:schemeClr val="tx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CL" sz="2800" dirty="0">
                <a:solidFill>
                  <a:schemeClr val="bg1"/>
                </a:solidFill>
              </a:rPr>
              <a:t>¿Cómo se articulan los Derechos Humanos en Chile?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1179608" y="754518"/>
            <a:ext cx="2052642" cy="461665"/>
          </a:xfrm>
          <a:prstGeom prst="rect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dirty="0">
                <a:solidFill>
                  <a:schemeClr val="bg1"/>
                </a:solidFill>
              </a:rPr>
              <a:t>SUDH (ONU) 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5702589" y="769752"/>
            <a:ext cx="2261803" cy="461665"/>
          </a:xfrm>
          <a:prstGeom prst="rect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dirty="0">
                <a:solidFill>
                  <a:schemeClr val="bg1"/>
                </a:solidFill>
              </a:rPr>
              <a:t>SIADH (OEA)</a:t>
            </a:r>
          </a:p>
        </p:txBody>
      </p:sp>
      <p:sp>
        <p:nvSpPr>
          <p:cNvPr id="13" name="Rectángulo 12"/>
          <p:cNvSpPr/>
          <p:nvPr/>
        </p:nvSpPr>
        <p:spPr>
          <a:xfrm>
            <a:off x="4776576" y="1268760"/>
            <a:ext cx="4115904" cy="3785652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es-CL" sz="2000" b="1" dirty="0">
                <a:solidFill>
                  <a:schemeClr val="bg1"/>
                </a:solidFill>
                <a:highlight>
                  <a:srgbClr val="FFFF00"/>
                </a:highlight>
              </a:rPr>
              <a:t>Convención Americana de los DD.HH.</a:t>
            </a:r>
          </a:p>
          <a:p>
            <a:r>
              <a:rPr lang="es-CL" sz="2000" b="1" u="sng" dirty="0">
                <a:solidFill>
                  <a:schemeClr val="bg1"/>
                </a:solidFill>
              </a:rPr>
              <a:t>Convenciones</a:t>
            </a:r>
            <a:r>
              <a:rPr lang="es-CL" sz="2000" dirty="0">
                <a:solidFill>
                  <a:schemeClr val="bg1"/>
                </a:solidFill>
              </a:rPr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Contra la tortura. 1971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Erradicar la violencia contra la mujer. 1996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Desaparición forzada de personas. 2010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Contra discriminación por discapacidad. 1999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Derechos de las personas mayores. 2017</a:t>
            </a:r>
          </a:p>
          <a:p>
            <a:endParaRPr lang="es-CL" sz="2000" dirty="0">
              <a:solidFill>
                <a:schemeClr val="bg1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2844237" y="5518973"/>
            <a:ext cx="3005633" cy="646331"/>
          </a:xfrm>
          <a:prstGeom prst="rect">
            <a:avLst/>
          </a:prstGeom>
          <a:solidFill>
            <a:schemeClr val="tx1">
              <a:lumMod val="85000"/>
            </a:schemeClr>
          </a:solidFill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  <a:highlight>
                  <a:srgbClr val="FFFF00"/>
                </a:highlight>
              </a:rPr>
              <a:t>Constitución Política de Chile. Artículo 5.</a:t>
            </a:r>
            <a:endParaRPr lang="en-US" dirty="0">
              <a:solidFill>
                <a:schemeClr val="bg1"/>
              </a:solidFill>
              <a:highlight>
                <a:srgbClr val="FFFF00"/>
              </a:highlight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179512" y="6080909"/>
            <a:ext cx="1271695" cy="646331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</a:rPr>
              <a:t>Fallos de la </a:t>
            </a:r>
          </a:p>
          <a:p>
            <a:pPr algn="ctr"/>
            <a:r>
              <a:rPr lang="es-ES" dirty="0">
                <a:solidFill>
                  <a:schemeClr val="bg1"/>
                </a:solidFill>
              </a:rPr>
              <a:t>CIDH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7" name="CuadroTexto 16"/>
          <p:cNvSpPr txBox="1"/>
          <p:nvPr/>
        </p:nvSpPr>
        <p:spPr>
          <a:xfrm>
            <a:off x="7354533" y="5750790"/>
            <a:ext cx="1258871" cy="923330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</a:rPr>
              <a:t>E</a:t>
            </a:r>
            <a:r>
              <a:rPr lang="es-ES" dirty="0">
                <a:solidFill>
                  <a:schemeClr val="bg1"/>
                </a:solidFill>
              </a:rPr>
              <a:t>xámenes</a:t>
            </a:r>
          </a:p>
          <a:p>
            <a:r>
              <a:rPr lang="es-ES" b="1" dirty="0">
                <a:solidFill>
                  <a:srgbClr val="FF0000"/>
                </a:solidFill>
              </a:rPr>
              <a:t>P</a:t>
            </a:r>
            <a:r>
              <a:rPr lang="es-ES" dirty="0">
                <a:solidFill>
                  <a:schemeClr val="bg1"/>
                </a:solidFill>
              </a:rPr>
              <a:t>eriódicos</a:t>
            </a:r>
          </a:p>
          <a:p>
            <a:r>
              <a:rPr lang="es-ES" b="1" dirty="0">
                <a:solidFill>
                  <a:srgbClr val="FF0000"/>
                </a:solidFill>
              </a:rPr>
              <a:t>U</a:t>
            </a:r>
            <a:r>
              <a:rPr lang="es-ES" dirty="0">
                <a:solidFill>
                  <a:schemeClr val="bg1"/>
                </a:solidFill>
              </a:rPr>
              <a:t>niversales</a:t>
            </a:r>
          </a:p>
        </p:txBody>
      </p:sp>
      <p:cxnSp>
        <p:nvCxnSpPr>
          <p:cNvPr id="18" name="Conector recto de flecha 17"/>
          <p:cNvCxnSpPr/>
          <p:nvPr/>
        </p:nvCxnSpPr>
        <p:spPr>
          <a:xfrm>
            <a:off x="1907704" y="5429752"/>
            <a:ext cx="702963" cy="579149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cto de flecha 21"/>
          <p:cNvCxnSpPr/>
          <p:nvPr/>
        </p:nvCxnSpPr>
        <p:spPr>
          <a:xfrm flipH="1">
            <a:off x="5960532" y="5436529"/>
            <a:ext cx="592667" cy="57662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cto de flecha 23"/>
          <p:cNvCxnSpPr/>
          <p:nvPr/>
        </p:nvCxnSpPr>
        <p:spPr>
          <a:xfrm>
            <a:off x="1547497" y="6347544"/>
            <a:ext cx="936104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ctor recto de flecha 25"/>
          <p:cNvCxnSpPr/>
          <p:nvPr/>
        </p:nvCxnSpPr>
        <p:spPr>
          <a:xfrm flipH="1">
            <a:off x="6038529" y="6299780"/>
            <a:ext cx="1029339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ángulo 18"/>
          <p:cNvSpPr/>
          <p:nvPr/>
        </p:nvSpPr>
        <p:spPr>
          <a:xfrm>
            <a:off x="2844237" y="6165304"/>
            <a:ext cx="3005633" cy="369332"/>
          </a:xfrm>
          <a:prstGeom prst="rect">
            <a:avLst/>
          </a:prstGeom>
          <a:solidFill>
            <a:schemeClr val="tx1">
              <a:lumMod val="85000"/>
            </a:schemeClr>
          </a:solidFill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</a:rPr>
              <a:t>Leyes: ámbito local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3C4D0C2-AA55-4AFF-BE58-B830804A3A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21176" y="6353829"/>
            <a:ext cx="2133600" cy="365125"/>
          </a:xfrm>
        </p:spPr>
        <p:txBody>
          <a:bodyPr/>
          <a:lstStyle/>
          <a:p>
            <a:fld id="{71E8ED36-391F-41F1-8171-AE9E833F9033}" type="slidenum">
              <a:rPr lang="es-ES" smtClean="0">
                <a:solidFill>
                  <a:schemeClr val="bg2">
                    <a:lumMod val="75000"/>
                  </a:schemeClr>
                </a:solidFill>
              </a:rPr>
              <a:pPr/>
              <a:t>52</a:t>
            </a:fld>
            <a:endParaRPr lang="es-ES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9535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11" grpId="0" animBg="1"/>
      <p:bldP spid="13" grpId="0" animBg="1"/>
      <p:bldP spid="3" grpId="0" animBg="1"/>
      <p:bldP spid="4" grpId="0" animBg="1"/>
      <p:bldP spid="17" grpId="0" animBg="1"/>
      <p:bldP spid="19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684213" y="1700213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5" name="Rectángulo 4"/>
          <p:cNvSpPr/>
          <p:nvPr/>
        </p:nvSpPr>
        <p:spPr>
          <a:xfrm>
            <a:off x="468438" y="1916832"/>
            <a:ext cx="82802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CL" sz="2000" dirty="0">
              <a:solidFill>
                <a:schemeClr val="bg1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179512" y="322026"/>
            <a:ext cx="8569202" cy="461665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</a:rPr>
              <a:t> </a:t>
            </a:r>
            <a:r>
              <a:rPr lang="es-ES" sz="2400" b="1" dirty="0">
                <a:solidFill>
                  <a:schemeClr val="bg1"/>
                </a:solidFill>
              </a:rPr>
              <a:t>ORGANISMOS DEL </a:t>
            </a:r>
            <a:r>
              <a:rPr lang="es-ES" sz="2400" b="1" dirty="0" err="1">
                <a:solidFill>
                  <a:schemeClr val="bg1"/>
                </a:solidFill>
              </a:rPr>
              <a:t>E°</a:t>
            </a:r>
            <a:r>
              <a:rPr lang="es-ES" sz="2400" b="1" dirty="0">
                <a:solidFill>
                  <a:schemeClr val="bg1"/>
                </a:solidFill>
              </a:rPr>
              <a:t> DE CHILE RELACIONADOS CON LOS  DD.HH. 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179512" y="1409000"/>
            <a:ext cx="2215478" cy="1015663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rtlCol="0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</a:rPr>
              <a:t>Subsecretaría</a:t>
            </a:r>
          </a:p>
          <a:p>
            <a:pPr algn="ctr"/>
            <a:r>
              <a:rPr lang="es-ES" sz="2000" dirty="0">
                <a:solidFill>
                  <a:schemeClr val="bg1"/>
                </a:solidFill>
              </a:rPr>
              <a:t>de</a:t>
            </a:r>
          </a:p>
          <a:p>
            <a:pPr algn="ctr"/>
            <a:r>
              <a:rPr lang="es-ES" sz="2000" dirty="0">
                <a:solidFill>
                  <a:schemeClr val="bg1"/>
                </a:solidFill>
              </a:rPr>
              <a:t>Derechos Humanos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7309965" y="1408999"/>
            <a:ext cx="1300706" cy="707886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</a:rPr>
              <a:t>Fiscalía</a:t>
            </a:r>
          </a:p>
          <a:p>
            <a:pPr algn="ctr"/>
            <a:r>
              <a:rPr lang="es-ES" sz="2000" dirty="0">
                <a:solidFill>
                  <a:schemeClr val="bg1"/>
                </a:solidFill>
              </a:rPr>
              <a:t>Nacional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4990" y="1406649"/>
            <a:ext cx="1122670" cy="1018014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7318" y="1406649"/>
            <a:ext cx="1292647" cy="710236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11" name="CuadroTexto 10"/>
          <p:cNvSpPr txBox="1"/>
          <p:nvPr/>
        </p:nvSpPr>
        <p:spPr>
          <a:xfrm>
            <a:off x="179512" y="5171787"/>
            <a:ext cx="1368644" cy="1015663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rtlCol="0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</a:rPr>
              <a:t>Defensoría </a:t>
            </a:r>
          </a:p>
          <a:p>
            <a:pPr algn="ctr"/>
            <a:r>
              <a:rPr lang="es-ES" sz="2000" dirty="0">
                <a:solidFill>
                  <a:schemeClr val="bg1"/>
                </a:solidFill>
              </a:rPr>
              <a:t>de la</a:t>
            </a:r>
          </a:p>
          <a:p>
            <a:pPr algn="ctr"/>
            <a:r>
              <a:rPr lang="es-ES" sz="2000" dirty="0">
                <a:solidFill>
                  <a:schemeClr val="bg1"/>
                </a:solidFill>
              </a:rPr>
              <a:t>Niñez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8155" y="5171787"/>
            <a:ext cx="997495" cy="997495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13" name="CuadroTexto 12"/>
          <p:cNvSpPr txBox="1"/>
          <p:nvPr/>
        </p:nvSpPr>
        <p:spPr>
          <a:xfrm>
            <a:off x="7663782" y="5171787"/>
            <a:ext cx="1300706" cy="1015663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</a:rPr>
              <a:t>Defensoría</a:t>
            </a:r>
          </a:p>
          <a:p>
            <a:pPr algn="ctr"/>
            <a:r>
              <a:rPr lang="es-ES" sz="2000" dirty="0">
                <a:solidFill>
                  <a:schemeClr val="bg1"/>
                </a:solidFill>
              </a:rPr>
              <a:t>Penal</a:t>
            </a:r>
          </a:p>
          <a:p>
            <a:pPr algn="ctr"/>
            <a:r>
              <a:rPr lang="es-ES" sz="2000" dirty="0">
                <a:solidFill>
                  <a:schemeClr val="bg1"/>
                </a:solidFill>
              </a:rPr>
              <a:t>Pública</a:t>
            </a: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6288" y="5165160"/>
            <a:ext cx="1044408" cy="1044408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15" name="CuadroTexto 14"/>
          <p:cNvSpPr txBox="1"/>
          <p:nvPr/>
        </p:nvSpPr>
        <p:spPr>
          <a:xfrm>
            <a:off x="107504" y="2969520"/>
            <a:ext cx="2018181" cy="1015663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rtlCol="0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</a:rPr>
              <a:t>Superintendencia</a:t>
            </a:r>
          </a:p>
          <a:p>
            <a:pPr algn="ctr"/>
            <a:r>
              <a:rPr lang="es-ES" sz="2000" dirty="0">
                <a:solidFill>
                  <a:schemeClr val="bg1"/>
                </a:solidFill>
              </a:rPr>
              <a:t>del</a:t>
            </a:r>
          </a:p>
          <a:p>
            <a:pPr algn="ctr"/>
            <a:r>
              <a:rPr lang="es-ES" sz="2000" dirty="0">
                <a:solidFill>
                  <a:schemeClr val="bg1"/>
                </a:solidFill>
              </a:rPr>
              <a:t>Medio Ambiente</a:t>
            </a: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25686" y="2976388"/>
            <a:ext cx="1471772" cy="100980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17" name="CuadroTexto 16"/>
          <p:cNvSpPr txBox="1"/>
          <p:nvPr/>
        </p:nvSpPr>
        <p:spPr>
          <a:xfrm>
            <a:off x="7223371" y="2724257"/>
            <a:ext cx="1856010" cy="1015663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</a:rPr>
              <a:t>Contraloría</a:t>
            </a:r>
          </a:p>
          <a:p>
            <a:pPr algn="ctr"/>
            <a:r>
              <a:rPr lang="es-ES" sz="2000" dirty="0">
                <a:solidFill>
                  <a:schemeClr val="bg1"/>
                </a:solidFill>
              </a:rPr>
              <a:t>General de la</a:t>
            </a:r>
          </a:p>
          <a:p>
            <a:pPr algn="ctr"/>
            <a:r>
              <a:rPr lang="es-ES" sz="2000" dirty="0">
                <a:solidFill>
                  <a:schemeClr val="bg1"/>
                </a:solidFill>
              </a:rPr>
              <a:t>República</a:t>
            </a:r>
          </a:p>
        </p:txBody>
      </p:sp>
      <p:pic>
        <p:nvPicPr>
          <p:cNvPr id="18" name="Imagen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19939" y="2753862"/>
            <a:ext cx="1012251" cy="1012251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19" name="CuadroTexto 18"/>
          <p:cNvSpPr txBox="1"/>
          <p:nvPr/>
        </p:nvSpPr>
        <p:spPr>
          <a:xfrm>
            <a:off x="4116832" y="5179532"/>
            <a:ext cx="2381998" cy="1015663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</a:rPr>
              <a:t>Instituto</a:t>
            </a:r>
          </a:p>
          <a:p>
            <a:pPr algn="ctr"/>
            <a:r>
              <a:rPr lang="es-ES" sz="2000" dirty="0">
                <a:solidFill>
                  <a:schemeClr val="bg1"/>
                </a:solidFill>
              </a:rPr>
              <a:t>Nacional de los </a:t>
            </a:r>
          </a:p>
          <a:p>
            <a:pPr algn="ctr"/>
            <a:r>
              <a:rPr lang="es-ES" sz="2000" dirty="0">
                <a:solidFill>
                  <a:schemeClr val="bg1"/>
                </a:solidFill>
              </a:rPr>
              <a:t>Derechos Humanos</a:t>
            </a:r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61425" y="5173377"/>
            <a:ext cx="1449832" cy="1033005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21" name="CuadroTexto 20"/>
          <p:cNvSpPr txBox="1"/>
          <p:nvPr/>
        </p:nvSpPr>
        <p:spPr>
          <a:xfrm>
            <a:off x="4347887" y="2269269"/>
            <a:ext cx="1095172" cy="830997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rtlCol="0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</a:rPr>
              <a:t>Poder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</a:rPr>
              <a:t>Judicial</a:t>
            </a:r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47887" y="3100266"/>
            <a:ext cx="1095172" cy="109517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064753B-EA16-40A7-9E75-D51976C08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53</a:t>
            </a:fld>
            <a:endParaRPr lang="es-ES" sz="140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862083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C48C389-345A-4EAF-AA7C-AAAC9473C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756" y="243579"/>
            <a:ext cx="8964488" cy="706090"/>
          </a:xfrm>
        </p:spPr>
        <p:txBody>
          <a:bodyPr>
            <a:normAutofit/>
          </a:bodyPr>
          <a:lstStyle/>
          <a:p>
            <a:r>
              <a:rPr lang="es-ES" sz="2800" b="1" dirty="0">
                <a:solidFill>
                  <a:schemeClr val="bg1"/>
                </a:solidFill>
                <a:highlight>
                  <a:srgbClr val="C0C0C0"/>
                </a:highlight>
              </a:rPr>
              <a:t>ORGANISMOS DE CHILE RELACIONADOS CON LOS  DD.HH.</a:t>
            </a:r>
            <a:endParaRPr lang="es-CL" sz="2800" dirty="0">
              <a:highlight>
                <a:srgbClr val="C0C0C0"/>
              </a:highlight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13DF8CB-5E3B-468F-AE30-2CAED95127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9334" y="1196752"/>
            <a:ext cx="8784976" cy="5771806"/>
          </a:xfrm>
        </p:spPr>
        <p:txBody>
          <a:bodyPr>
            <a:noAutofit/>
          </a:bodyPr>
          <a:lstStyle/>
          <a:p>
            <a:pPr algn="just"/>
            <a:r>
              <a:rPr lang="es-ES" sz="2000" b="1" dirty="0">
                <a:solidFill>
                  <a:schemeClr val="bg1"/>
                </a:solidFill>
              </a:rPr>
              <a:t>Subsecretaría de DD.HH. (2016): </a:t>
            </a:r>
            <a:r>
              <a:rPr lang="es-ES" sz="2000" dirty="0">
                <a:solidFill>
                  <a:schemeClr val="bg1"/>
                </a:solidFill>
              </a:rPr>
              <a:t>depende del Ministerio de Justicia. </a:t>
            </a:r>
          </a:p>
          <a:p>
            <a:pPr marL="0" indent="0" algn="just">
              <a:buNone/>
            </a:pPr>
            <a:r>
              <a:rPr lang="es-ES" sz="2000" b="1" u="sng" dirty="0">
                <a:solidFill>
                  <a:schemeClr val="bg1"/>
                </a:solidFill>
              </a:rPr>
              <a:t>Función</a:t>
            </a:r>
            <a:r>
              <a:rPr lang="es-ES" sz="2000" dirty="0">
                <a:solidFill>
                  <a:schemeClr val="bg1"/>
                </a:solidFill>
              </a:rPr>
              <a:t>: prestar asesoría en el diseño y elaboración de políticas, planes y programas de promoción y protección de los DD.HH.</a:t>
            </a:r>
          </a:p>
          <a:p>
            <a:pPr algn="just"/>
            <a:endParaRPr lang="es-ES" sz="2000" b="1" dirty="0">
              <a:solidFill>
                <a:schemeClr val="bg1"/>
              </a:solidFill>
            </a:endParaRPr>
          </a:p>
          <a:p>
            <a:pPr algn="just"/>
            <a:r>
              <a:rPr lang="es-ES" sz="2000" b="1" dirty="0">
                <a:solidFill>
                  <a:schemeClr val="bg1"/>
                </a:solidFill>
              </a:rPr>
              <a:t>Superintendencia del Medio Ambiente (2010)</a:t>
            </a:r>
            <a:r>
              <a:rPr lang="es-ES" sz="2000" dirty="0">
                <a:solidFill>
                  <a:schemeClr val="bg1"/>
                </a:solidFill>
              </a:rPr>
              <a:t>: depende del Ministerio de Medio Ambiente. </a:t>
            </a:r>
          </a:p>
          <a:p>
            <a:pPr marL="0" indent="0" algn="just">
              <a:buNone/>
            </a:pPr>
            <a:r>
              <a:rPr lang="es-ES" sz="2000" b="1" u="sng" dirty="0">
                <a:solidFill>
                  <a:schemeClr val="bg1"/>
                </a:solidFill>
              </a:rPr>
              <a:t>Función</a:t>
            </a:r>
            <a:r>
              <a:rPr lang="es-ES" sz="2000" dirty="0">
                <a:solidFill>
                  <a:schemeClr val="bg1"/>
                </a:solidFill>
              </a:rPr>
              <a:t>: ejecutar, organizar y coordinar el seguimiento y fiscalización ambiental.  </a:t>
            </a:r>
          </a:p>
          <a:p>
            <a:pPr algn="just"/>
            <a:endParaRPr lang="es-ES" sz="2000" b="1" dirty="0">
              <a:solidFill>
                <a:schemeClr val="bg1"/>
              </a:solidFill>
            </a:endParaRPr>
          </a:p>
          <a:p>
            <a:pPr algn="just"/>
            <a:r>
              <a:rPr lang="es-ES" sz="2000" b="1" dirty="0">
                <a:solidFill>
                  <a:schemeClr val="bg1"/>
                </a:solidFill>
              </a:rPr>
              <a:t>Defensoría de la Niñez (2018)</a:t>
            </a:r>
            <a:r>
              <a:rPr lang="es-ES" sz="2000" dirty="0">
                <a:solidFill>
                  <a:schemeClr val="bg1"/>
                </a:solidFill>
              </a:rPr>
              <a:t>: corporación autónoma de derecho público.</a:t>
            </a:r>
          </a:p>
          <a:p>
            <a:pPr marL="0" indent="0" algn="just">
              <a:buNone/>
            </a:pPr>
            <a:r>
              <a:rPr lang="es-ES" sz="2000" b="1" u="sng" dirty="0">
                <a:solidFill>
                  <a:schemeClr val="bg1"/>
                </a:solidFill>
              </a:rPr>
              <a:t>Función</a:t>
            </a:r>
            <a:r>
              <a:rPr lang="es-ES" sz="2000" dirty="0">
                <a:solidFill>
                  <a:schemeClr val="bg1"/>
                </a:solidFill>
              </a:rPr>
              <a:t>: difundir, promover y proteger los derechos de los niños, niñas y adolescentes. </a:t>
            </a:r>
          </a:p>
          <a:p>
            <a:pPr algn="just"/>
            <a:endParaRPr lang="es-ES" sz="2000" b="1" dirty="0">
              <a:solidFill>
                <a:schemeClr val="bg1"/>
              </a:solidFill>
            </a:endParaRPr>
          </a:p>
          <a:p>
            <a:pPr algn="just"/>
            <a:r>
              <a:rPr lang="es-ES" sz="2000" b="1" dirty="0">
                <a:solidFill>
                  <a:schemeClr val="bg1"/>
                </a:solidFill>
              </a:rPr>
              <a:t>Poder Judicial</a:t>
            </a:r>
            <a:r>
              <a:rPr lang="es-ES" sz="2000" dirty="0">
                <a:solidFill>
                  <a:schemeClr val="bg1"/>
                </a:solidFill>
              </a:rPr>
              <a:t>:</a:t>
            </a:r>
            <a:r>
              <a:rPr lang="es-ES" sz="2000" dirty="0"/>
              <a:t> </a:t>
            </a:r>
            <a:r>
              <a:rPr lang="es-ES" sz="2000" dirty="0">
                <a:solidFill>
                  <a:schemeClr val="bg1"/>
                </a:solidFill>
              </a:rPr>
              <a:t>es un poder del Estado. </a:t>
            </a:r>
          </a:p>
          <a:p>
            <a:pPr marL="0" indent="0" algn="just">
              <a:buNone/>
            </a:pPr>
            <a:r>
              <a:rPr lang="es-ES" sz="2000" b="1" u="sng" dirty="0">
                <a:solidFill>
                  <a:schemeClr val="bg1"/>
                </a:solidFill>
              </a:rPr>
              <a:t>Función</a:t>
            </a:r>
            <a:r>
              <a:rPr lang="es-ES" sz="2000" dirty="0">
                <a:solidFill>
                  <a:schemeClr val="bg1"/>
                </a:solidFill>
              </a:rPr>
              <a:t>: impartir Justicia en una sociedad.</a:t>
            </a:r>
          </a:p>
          <a:p>
            <a:pPr algn="just"/>
            <a:endParaRPr lang="es-ES" sz="800" b="1" dirty="0">
              <a:solidFill>
                <a:schemeClr val="bg1"/>
              </a:solidFill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824C4AE-77EE-4E84-8C1C-388756517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54</a:t>
            </a:fld>
            <a:endParaRPr lang="es-ES" sz="1400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47378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C48C389-345A-4EAF-AA7C-AAAC9473C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756" y="243579"/>
            <a:ext cx="8964488" cy="706090"/>
          </a:xfrm>
        </p:spPr>
        <p:txBody>
          <a:bodyPr>
            <a:normAutofit/>
          </a:bodyPr>
          <a:lstStyle/>
          <a:p>
            <a:r>
              <a:rPr lang="es-ES" sz="2800" b="1" dirty="0">
                <a:solidFill>
                  <a:schemeClr val="bg1"/>
                </a:solidFill>
                <a:highlight>
                  <a:srgbClr val="C0C0C0"/>
                </a:highlight>
              </a:rPr>
              <a:t>ORGANISMOS DE CHILE RELACIONADOS CON LOS  DD.HH.</a:t>
            </a:r>
            <a:endParaRPr lang="es-CL" sz="2800" dirty="0">
              <a:highlight>
                <a:srgbClr val="C0C0C0"/>
              </a:highlight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13DF8CB-5E3B-468F-AE30-2CAED95127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9334" y="1196752"/>
            <a:ext cx="8784976" cy="5771806"/>
          </a:xfrm>
        </p:spPr>
        <p:txBody>
          <a:bodyPr>
            <a:noAutofit/>
          </a:bodyPr>
          <a:lstStyle/>
          <a:p>
            <a:pPr algn="just"/>
            <a:r>
              <a:rPr lang="es-ES" sz="2000" b="1" dirty="0">
                <a:solidFill>
                  <a:schemeClr val="bg1"/>
                </a:solidFill>
              </a:rPr>
              <a:t>Instituto Nacional de los DD.HH. (2015)</a:t>
            </a:r>
            <a:r>
              <a:rPr lang="es-ES" sz="2000" dirty="0">
                <a:solidFill>
                  <a:schemeClr val="bg1"/>
                </a:solidFill>
              </a:rPr>
              <a:t>:</a:t>
            </a:r>
            <a:r>
              <a:rPr lang="es-ES" sz="2000" dirty="0"/>
              <a:t> </a:t>
            </a:r>
            <a:r>
              <a:rPr lang="es-ES" sz="2000" dirty="0">
                <a:solidFill>
                  <a:schemeClr val="bg1"/>
                </a:solidFill>
              </a:rPr>
              <a:t>corporación autónoma de derecho público. </a:t>
            </a:r>
            <a:r>
              <a:rPr lang="es-ES" sz="2000" dirty="0"/>
              <a:t> </a:t>
            </a:r>
          </a:p>
          <a:p>
            <a:pPr marL="0" indent="0" algn="just">
              <a:buNone/>
            </a:pPr>
            <a:r>
              <a:rPr lang="es-ES" sz="2000" b="1" u="sng" dirty="0">
                <a:solidFill>
                  <a:schemeClr val="bg1"/>
                </a:solidFill>
              </a:rPr>
              <a:t>Función</a:t>
            </a:r>
            <a:r>
              <a:rPr lang="es-ES" sz="2000" dirty="0">
                <a:solidFill>
                  <a:schemeClr val="bg1"/>
                </a:solidFill>
              </a:rPr>
              <a:t>:  promover y proteger  los DD.HH. de los habitantes del país.  </a:t>
            </a:r>
          </a:p>
          <a:p>
            <a:pPr algn="just"/>
            <a:endParaRPr lang="es-ES" sz="2000" b="1" dirty="0">
              <a:solidFill>
                <a:schemeClr val="bg1"/>
              </a:solidFill>
            </a:endParaRPr>
          </a:p>
          <a:p>
            <a:pPr algn="just"/>
            <a:r>
              <a:rPr lang="es-ES" sz="2000" b="1" dirty="0">
                <a:solidFill>
                  <a:schemeClr val="bg1"/>
                </a:solidFill>
              </a:rPr>
              <a:t>Fiscalía Nacional (1997)</a:t>
            </a:r>
            <a:r>
              <a:rPr lang="es-ES" sz="2000" dirty="0">
                <a:solidFill>
                  <a:schemeClr val="bg1"/>
                </a:solidFill>
              </a:rPr>
              <a:t>: organismo autónomo. </a:t>
            </a:r>
          </a:p>
          <a:p>
            <a:pPr marL="0" indent="0" algn="just">
              <a:buNone/>
            </a:pPr>
            <a:r>
              <a:rPr lang="es-ES" sz="2000" b="1" u="sng" dirty="0">
                <a:solidFill>
                  <a:schemeClr val="bg1"/>
                </a:solidFill>
              </a:rPr>
              <a:t>Función</a:t>
            </a:r>
            <a:r>
              <a:rPr lang="es-ES" sz="2000" dirty="0">
                <a:solidFill>
                  <a:schemeClr val="bg1"/>
                </a:solidFill>
              </a:rPr>
              <a:t>: dirigir la investigación de los hechos constitutivos de delito, ejercer la acción penal, y la adopción de medidas para proteger a las víctimas y a los testigos.</a:t>
            </a:r>
          </a:p>
          <a:p>
            <a:pPr algn="just"/>
            <a:endParaRPr lang="es-ES" sz="2000" b="1" dirty="0">
              <a:solidFill>
                <a:schemeClr val="bg1"/>
              </a:solidFill>
            </a:endParaRPr>
          </a:p>
          <a:p>
            <a:pPr algn="just"/>
            <a:r>
              <a:rPr lang="es-ES" sz="2000" b="1" dirty="0">
                <a:solidFill>
                  <a:schemeClr val="bg1"/>
                </a:solidFill>
              </a:rPr>
              <a:t>Contraloría General de la República (1927)</a:t>
            </a:r>
            <a:r>
              <a:rPr lang="es-ES" sz="2000" dirty="0">
                <a:solidFill>
                  <a:schemeClr val="bg1"/>
                </a:solidFill>
              </a:rPr>
              <a:t>: entidad fiscalizadora superior.</a:t>
            </a:r>
          </a:p>
          <a:p>
            <a:pPr marL="0" indent="0" algn="just">
              <a:buNone/>
            </a:pPr>
            <a:r>
              <a:rPr lang="es-ES" sz="2000" b="1" u="sng" dirty="0">
                <a:solidFill>
                  <a:schemeClr val="bg1"/>
                </a:solidFill>
              </a:rPr>
              <a:t>Función</a:t>
            </a:r>
            <a:r>
              <a:rPr lang="es-ES" sz="2000" dirty="0">
                <a:solidFill>
                  <a:schemeClr val="bg1"/>
                </a:solidFill>
              </a:rPr>
              <a:t>: velar por el  cumplimiento y control de los procedimientos administrativos y presupuestarios del Estado.</a:t>
            </a:r>
          </a:p>
          <a:p>
            <a:pPr algn="just"/>
            <a:endParaRPr lang="es-ES" sz="2000" dirty="0">
              <a:solidFill>
                <a:schemeClr val="bg1"/>
              </a:solidFill>
            </a:endParaRPr>
          </a:p>
          <a:p>
            <a:pPr algn="just"/>
            <a:r>
              <a:rPr lang="es-ES" sz="2000" b="1" dirty="0">
                <a:solidFill>
                  <a:schemeClr val="bg1"/>
                </a:solidFill>
              </a:rPr>
              <a:t>Defensoría Penal Pública (2001)</a:t>
            </a:r>
            <a:r>
              <a:rPr lang="es-ES" sz="2000" dirty="0">
                <a:solidFill>
                  <a:schemeClr val="bg1"/>
                </a:solidFill>
              </a:rPr>
              <a:t>: dependiente del Ministerio de Justicia.</a:t>
            </a:r>
          </a:p>
          <a:p>
            <a:pPr marL="0" indent="0" algn="just">
              <a:buNone/>
            </a:pPr>
            <a:r>
              <a:rPr lang="es-ES" sz="2000" b="1" u="sng" dirty="0">
                <a:solidFill>
                  <a:schemeClr val="bg1"/>
                </a:solidFill>
              </a:rPr>
              <a:t>Función</a:t>
            </a:r>
            <a:r>
              <a:rPr lang="es-ES" sz="2000" dirty="0">
                <a:solidFill>
                  <a:schemeClr val="bg1"/>
                </a:solidFill>
              </a:rPr>
              <a:t>: defensa de los imputados y acusados en el sistema procesal penal chileno.</a:t>
            </a:r>
            <a:endParaRPr lang="es-CL" sz="2000" dirty="0">
              <a:solidFill>
                <a:schemeClr val="bg1"/>
              </a:solidFill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824C4AE-77EE-4E84-8C1C-388756517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55</a:t>
            </a:fld>
            <a:endParaRPr lang="es-ES" sz="1400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079646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684213" y="1700213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5" name="Rectángulo 4"/>
          <p:cNvSpPr/>
          <p:nvPr/>
        </p:nvSpPr>
        <p:spPr>
          <a:xfrm>
            <a:off x="468438" y="1916832"/>
            <a:ext cx="82802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CL" sz="2000" dirty="0">
              <a:solidFill>
                <a:schemeClr val="bg1"/>
              </a:solidFill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941067" y="406874"/>
            <a:ext cx="6229672" cy="584775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es-CL" sz="3200" dirty="0">
                <a:solidFill>
                  <a:schemeClr val="bg1"/>
                </a:solidFill>
              </a:rPr>
              <a:t>JERARQUÍA DE LOS DD.HH. EN CHILE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483017" y="1627201"/>
            <a:ext cx="8280276" cy="3046988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</a:rPr>
              <a:t>CONSTITUCIÓN POLÍTICA DE LA REPÚBLICA DE CHILE. </a:t>
            </a:r>
          </a:p>
          <a:p>
            <a:pPr algn="ctr"/>
            <a:endParaRPr lang="es-ES" sz="2400" dirty="0">
              <a:solidFill>
                <a:schemeClr val="bg1"/>
              </a:solidFill>
            </a:endParaRPr>
          </a:p>
          <a:p>
            <a:pPr algn="ctr"/>
            <a:r>
              <a:rPr lang="es-ES" sz="2400" b="1" dirty="0">
                <a:solidFill>
                  <a:schemeClr val="bg1"/>
                </a:solidFill>
              </a:rPr>
              <a:t>Capítulo 1  Bases de la Institucionalidad</a:t>
            </a:r>
            <a:r>
              <a:rPr lang="es-ES" sz="2400" dirty="0">
                <a:solidFill>
                  <a:schemeClr val="bg1"/>
                </a:solidFill>
              </a:rPr>
              <a:t>.</a:t>
            </a:r>
          </a:p>
          <a:p>
            <a:pPr algn="ctr"/>
            <a:r>
              <a:rPr lang="es-ES" sz="2400" b="1" u="sng" dirty="0">
                <a:solidFill>
                  <a:schemeClr val="bg1"/>
                </a:solidFill>
              </a:rPr>
              <a:t>Artículo 5</a:t>
            </a:r>
            <a:r>
              <a:rPr lang="es-ES" sz="2400" dirty="0">
                <a:solidFill>
                  <a:schemeClr val="bg1"/>
                </a:solidFill>
              </a:rPr>
              <a:t>, indica que:</a:t>
            </a:r>
          </a:p>
          <a:p>
            <a:pPr algn="ctr"/>
            <a:r>
              <a:rPr lang="es-ES" sz="2400" i="1" dirty="0">
                <a:solidFill>
                  <a:schemeClr val="bg1"/>
                </a:solidFill>
              </a:rPr>
              <a:t>“es deber de los órganos del Estado respetar y promover</a:t>
            </a:r>
          </a:p>
          <a:p>
            <a:pPr algn="ctr"/>
            <a:r>
              <a:rPr lang="es-ES" sz="2400" i="1" dirty="0">
                <a:solidFill>
                  <a:schemeClr val="bg1"/>
                </a:solidFill>
              </a:rPr>
              <a:t>tales derechos (derechos esenciales que emanan de la </a:t>
            </a:r>
          </a:p>
          <a:p>
            <a:pPr algn="ctr"/>
            <a:r>
              <a:rPr lang="es-ES" sz="2400" i="1" dirty="0">
                <a:solidFill>
                  <a:schemeClr val="bg1"/>
                </a:solidFill>
              </a:rPr>
              <a:t>naturaleza humana), garantizados por esta Constitución, así</a:t>
            </a:r>
          </a:p>
          <a:p>
            <a:pPr algn="ctr"/>
            <a:r>
              <a:rPr lang="es-ES" sz="2400" i="1" dirty="0">
                <a:solidFill>
                  <a:schemeClr val="bg1"/>
                </a:solidFill>
              </a:rPr>
              <a:t>como por los tratados internacionales ratificados por Chile”.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964846" y="4939222"/>
            <a:ext cx="7316618" cy="1631216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rtlCol="0">
            <a:spAutoFit/>
          </a:bodyPr>
          <a:lstStyle/>
          <a:p>
            <a:pPr algn="just"/>
            <a:r>
              <a:rPr lang="es-ES" sz="2000" dirty="0">
                <a:solidFill>
                  <a:schemeClr val="bg1"/>
                </a:solidFill>
              </a:rPr>
              <a:t>Sobre lo anterior existen 2 visiones en Chile sobre la jerarquía de los </a:t>
            </a:r>
          </a:p>
          <a:p>
            <a:pPr algn="just"/>
            <a:r>
              <a:rPr lang="es-ES" sz="2000" dirty="0">
                <a:solidFill>
                  <a:schemeClr val="bg1"/>
                </a:solidFill>
              </a:rPr>
              <a:t>Tratados y Convenciones de DD.HH.:</a:t>
            </a:r>
          </a:p>
          <a:p>
            <a:pPr algn="just"/>
            <a:endParaRPr lang="es-ES" sz="2000" dirty="0">
              <a:solidFill>
                <a:schemeClr val="bg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Que están al mismo nivel de la Constitución.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Que están bajo la Constitución, pero sobre las leyes.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6700516-081B-46E7-BECD-A3792D0955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56</a:t>
            </a:fld>
            <a:endParaRPr lang="es-ES" sz="140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1028" name="Picture 4" descr="Constitución Política de la República de Chile de 1980 - Wikipedia ...">
            <a:extLst>
              <a:ext uri="{FF2B5EF4-FFF2-40B4-BE49-F238E27FC236}">
                <a16:creationId xmlns:a16="http://schemas.microsoft.com/office/drawing/2014/main" id="{A1609E3D-4AED-4258-8538-9C1C84896D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423642" y="464956"/>
            <a:ext cx="1354230" cy="2316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057775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7" name="AutoShape 7">
            <a:extLst>
              <a:ext uri="{FF2B5EF4-FFF2-40B4-BE49-F238E27FC236}">
                <a16:creationId xmlns:a16="http://schemas.microsoft.com/office/drawing/2014/main" id="{CCD33F0E-E34B-45BE-A763-038619D5B9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26354" y="381001"/>
            <a:ext cx="6097494" cy="5892900"/>
          </a:xfrm>
          <a:prstGeom prst="triangle">
            <a:avLst>
              <a:gd name="adj" fmla="val 50000"/>
            </a:avLst>
          </a:prstGeom>
          <a:solidFill>
            <a:srgbClr val="00B8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 sz="1693">
              <a:solidFill>
                <a:schemeClr val="bg1"/>
              </a:solidFill>
            </a:endParaRPr>
          </a:p>
        </p:txBody>
      </p:sp>
      <p:sp>
        <p:nvSpPr>
          <p:cNvPr id="66568" name="Line 8">
            <a:extLst>
              <a:ext uri="{FF2B5EF4-FFF2-40B4-BE49-F238E27FC236}">
                <a16:creationId xmlns:a16="http://schemas.microsoft.com/office/drawing/2014/main" id="{930C8DC0-F88D-4519-9E41-5AA3D921B531}"/>
              </a:ext>
            </a:extLst>
          </p:cNvPr>
          <p:cNvSpPr>
            <a:spLocks noChangeShapeType="1"/>
          </p:cNvSpPr>
          <p:nvPr/>
        </p:nvSpPr>
        <p:spPr bwMode="auto">
          <a:xfrm>
            <a:off x="3827548" y="2277600"/>
            <a:ext cx="1896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 sz="1693"/>
          </a:p>
        </p:txBody>
      </p:sp>
      <p:sp>
        <p:nvSpPr>
          <p:cNvPr id="66569" name="Line 9">
            <a:extLst>
              <a:ext uri="{FF2B5EF4-FFF2-40B4-BE49-F238E27FC236}">
                <a16:creationId xmlns:a16="http://schemas.microsoft.com/office/drawing/2014/main" id="{2D954C62-3621-4853-A08D-14569A7F6004}"/>
              </a:ext>
            </a:extLst>
          </p:cNvPr>
          <p:cNvSpPr>
            <a:spLocks noChangeShapeType="1"/>
          </p:cNvSpPr>
          <p:nvPr/>
        </p:nvSpPr>
        <p:spPr bwMode="auto">
          <a:xfrm>
            <a:off x="3149551" y="3496203"/>
            <a:ext cx="318389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 sz="1693"/>
          </a:p>
        </p:txBody>
      </p:sp>
      <p:sp>
        <p:nvSpPr>
          <p:cNvPr id="66570" name="Rectangle 10">
            <a:extLst>
              <a:ext uri="{FF2B5EF4-FFF2-40B4-BE49-F238E27FC236}">
                <a16:creationId xmlns:a16="http://schemas.microsoft.com/office/drawing/2014/main" id="{13EC501D-3696-4BA6-9C62-364D7DD41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65054" y="1735502"/>
            <a:ext cx="1287298" cy="406201"/>
          </a:xfrm>
          <a:prstGeom prst="rect">
            <a:avLst/>
          </a:prstGeom>
          <a:solidFill>
            <a:srgbClr val="00B8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ES" altLang="es-CL" sz="1317" b="1" dirty="0">
                <a:solidFill>
                  <a:schemeClr val="bg1"/>
                </a:solidFill>
              </a:rPr>
              <a:t>CONSTITUCIÓN</a:t>
            </a:r>
          </a:p>
        </p:txBody>
      </p:sp>
      <p:sp>
        <p:nvSpPr>
          <p:cNvPr id="66571" name="Line 11">
            <a:extLst>
              <a:ext uri="{FF2B5EF4-FFF2-40B4-BE49-F238E27FC236}">
                <a16:creationId xmlns:a16="http://schemas.microsoft.com/office/drawing/2014/main" id="{0B904D4B-F700-49DC-AB91-14D66D4F7B60}"/>
              </a:ext>
            </a:extLst>
          </p:cNvPr>
          <p:cNvSpPr>
            <a:spLocks noChangeShapeType="1"/>
          </p:cNvSpPr>
          <p:nvPr/>
        </p:nvSpPr>
        <p:spPr bwMode="auto">
          <a:xfrm>
            <a:off x="2674655" y="4513199"/>
            <a:ext cx="4268096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 sz="1693"/>
          </a:p>
        </p:txBody>
      </p:sp>
      <p:sp>
        <p:nvSpPr>
          <p:cNvPr id="66572" name="Line 12">
            <a:extLst>
              <a:ext uri="{FF2B5EF4-FFF2-40B4-BE49-F238E27FC236}">
                <a16:creationId xmlns:a16="http://schemas.microsoft.com/office/drawing/2014/main" id="{751C54DD-E288-4BE8-84D7-E64E053612A3}"/>
              </a:ext>
            </a:extLst>
          </p:cNvPr>
          <p:cNvSpPr>
            <a:spLocks noChangeShapeType="1"/>
          </p:cNvSpPr>
          <p:nvPr/>
        </p:nvSpPr>
        <p:spPr bwMode="auto">
          <a:xfrm>
            <a:off x="2134049" y="5461498"/>
            <a:ext cx="528359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 sz="1693"/>
          </a:p>
        </p:txBody>
      </p:sp>
      <p:sp>
        <p:nvSpPr>
          <p:cNvPr id="66573" name="Rectangle 13">
            <a:extLst>
              <a:ext uri="{FF2B5EF4-FFF2-40B4-BE49-F238E27FC236}">
                <a16:creationId xmlns:a16="http://schemas.microsoft.com/office/drawing/2014/main" id="{F0B5EB7C-E291-4859-A17C-67F2806B3A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94750" y="2480701"/>
            <a:ext cx="1693499" cy="881098"/>
          </a:xfrm>
          <a:prstGeom prst="rect">
            <a:avLst/>
          </a:prstGeom>
          <a:solidFill>
            <a:srgbClr val="00B8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ES" altLang="es-CL" sz="1317" b="1">
                <a:solidFill>
                  <a:schemeClr val="bg1"/>
                </a:solidFill>
              </a:rPr>
              <a:t>LEYES ORGÁNICAS</a:t>
            </a:r>
          </a:p>
        </p:txBody>
      </p:sp>
      <p:sp>
        <p:nvSpPr>
          <p:cNvPr id="66574" name="Rectangle 14">
            <a:extLst>
              <a:ext uri="{FF2B5EF4-FFF2-40B4-BE49-F238E27FC236}">
                <a16:creationId xmlns:a16="http://schemas.microsoft.com/office/drawing/2014/main" id="{651EBD73-A148-46EF-8A6D-DC83B9C3A1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91650" y="3835202"/>
            <a:ext cx="2032498" cy="406201"/>
          </a:xfrm>
          <a:prstGeom prst="rect">
            <a:avLst/>
          </a:prstGeom>
          <a:solidFill>
            <a:srgbClr val="00B8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ES" altLang="es-CL" sz="1317" b="1" dirty="0">
                <a:solidFill>
                  <a:schemeClr val="bg1"/>
                </a:solidFill>
              </a:rPr>
              <a:t>LEYES ORDINARIAS</a:t>
            </a:r>
          </a:p>
        </p:txBody>
      </p:sp>
      <p:sp>
        <p:nvSpPr>
          <p:cNvPr id="66575" name="Rectangle 15">
            <a:extLst>
              <a:ext uri="{FF2B5EF4-FFF2-40B4-BE49-F238E27FC236}">
                <a16:creationId xmlns:a16="http://schemas.microsoft.com/office/drawing/2014/main" id="{E037BF3B-BCB7-400A-980E-BFF028494C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22954" y="4716299"/>
            <a:ext cx="1965295" cy="406201"/>
          </a:xfrm>
          <a:prstGeom prst="rect">
            <a:avLst/>
          </a:prstGeom>
          <a:solidFill>
            <a:srgbClr val="00B8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ES" altLang="es-CL" sz="1317" b="1" dirty="0">
                <a:solidFill>
                  <a:schemeClr val="bg1"/>
                </a:solidFill>
              </a:rPr>
              <a:t>DECRETOS LEYES</a:t>
            </a:r>
          </a:p>
        </p:txBody>
      </p:sp>
      <p:sp>
        <p:nvSpPr>
          <p:cNvPr id="66576" name="Rectangle 16">
            <a:extLst>
              <a:ext uri="{FF2B5EF4-FFF2-40B4-BE49-F238E27FC236}">
                <a16:creationId xmlns:a16="http://schemas.microsoft.com/office/drawing/2014/main" id="{5BEFF140-AABF-4E01-B593-F8827E1C06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8549" y="5664599"/>
            <a:ext cx="2302801" cy="406201"/>
          </a:xfrm>
          <a:prstGeom prst="rect">
            <a:avLst/>
          </a:prstGeom>
          <a:solidFill>
            <a:srgbClr val="00B8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ES" altLang="es-CL" sz="1317" b="1" dirty="0">
                <a:solidFill>
                  <a:schemeClr val="bg1"/>
                </a:solidFill>
              </a:rPr>
              <a:t>REGLAMENTOS</a:t>
            </a:r>
          </a:p>
        </p:txBody>
      </p:sp>
      <p:sp>
        <p:nvSpPr>
          <p:cNvPr id="66577" name="Rectangle 17">
            <a:extLst>
              <a:ext uri="{FF2B5EF4-FFF2-40B4-BE49-F238E27FC236}">
                <a16:creationId xmlns:a16="http://schemas.microsoft.com/office/drawing/2014/main" id="{8A1FD6F1-B77F-4A65-9559-9950234638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1230" y="305766"/>
            <a:ext cx="2304294" cy="101550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ES" altLang="es-CL" sz="1693" b="1"/>
              <a:t>JERARQUIZACIÓN </a:t>
            </a:r>
          </a:p>
          <a:p>
            <a:pPr algn="ctr"/>
            <a:r>
              <a:rPr lang="es-ES" altLang="es-CL" sz="1693" b="1"/>
              <a:t>DE LAS LEYES</a:t>
            </a:r>
          </a:p>
        </p:txBody>
      </p:sp>
      <p:pic>
        <p:nvPicPr>
          <p:cNvPr id="66578" name="Picture 18">
            <a:extLst>
              <a:ext uri="{FF2B5EF4-FFF2-40B4-BE49-F238E27FC236}">
                <a16:creationId xmlns:a16="http://schemas.microsoft.com/office/drawing/2014/main" id="{CBE2916A-14DA-4C97-A84F-5E8FB4B5B4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1593" y="754216"/>
            <a:ext cx="930380" cy="12186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6582" name="Picture 22">
            <a:extLst>
              <a:ext uri="{FF2B5EF4-FFF2-40B4-BE49-F238E27FC236}">
                <a16:creationId xmlns:a16="http://schemas.microsoft.com/office/drawing/2014/main" id="{7BC64B6D-60F3-4441-AA6D-7E535D885A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155" y="2344803"/>
            <a:ext cx="1989190" cy="958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584" name="Picture 24">
            <a:extLst>
              <a:ext uri="{FF2B5EF4-FFF2-40B4-BE49-F238E27FC236}">
                <a16:creationId xmlns:a16="http://schemas.microsoft.com/office/drawing/2014/main" id="{4B89AF44-F057-41D7-A93E-58ABA1818A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851" y="3632102"/>
            <a:ext cx="1553121" cy="53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586" name="Picture 26">
            <a:extLst>
              <a:ext uri="{FF2B5EF4-FFF2-40B4-BE49-F238E27FC236}">
                <a16:creationId xmlns:a16="http://schemas.microsoft.com/office/drawing/2014/main" id="{6359FC43-CFFA-4EB7-A9EC-C5326A2C66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751" y="4444504"/>
            <a:ext cx="1070758" cy="1070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588" name="Picture 28">
            <a:extLst>
              <a:ext uri="{FF2B5EF4-FFF2-40B4-BE49-F238E27FC236}">
                <a16:creationId xmlns:a16="http://schemas.microsoft.com/office/drawing/2014/main" id="{F7DF1568-9C0A-4C17-8630-BFACCE47FC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2411" y="5395074"/>
            <a:ext cx="958754" cy="899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590" name="Rectangle 30">
            <a:extLst>
              <a:ext uri="{FF2B5EF4-FFF2-40B4-BE49-F238E27FC236}">
                <a16:creationId xmlns:a16="http://schemas.microsoft.com/office/drawing/2014/main" id="{AC6DCFAD-F45B-4A70-90A1-41365EB276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00651" y="2380513"/>
            <a:ext cx="2099700" cy="873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n-GB" altLang="es-CL" sz="1693" b="1" dirty="0" err="1">
                <a:solidFill>
                  <a:schemeClr val="bg1"/>
                </a:solidFill>
              </a:rPr>
              <a:t>Normas</a:t>
            </a:r>
            <a:r>
              <a:rPr lang="en-GB" altLang="es-CL" sz="1693" b="1" dirty="0">
                <a:solidFill>
                  <a:schemeClr val="bg1"/>
                </a:solidFill>
              </a:rPr>
              <a:t> </a:t>
            </a:r>
            <a:r>
              <a:rPr lang="en-GB" altLang="es-CL" sz="1693" b="1" dirty="0" err="1">
                <a:solidFill>
                  <a:schemeClr val="bg1"/>
                </a:solidFill>
              </a:rPr>
              <a:t>complementarias</a:t>
            </a:r>
            <a:r>
              <a:rPr lang="en-GB" altLang="es-CL" sz="1693" b="1" dirty="0">
                <a:solidFill>
                  <a:schemeClr val="bg1"/>
                </a:solidFill>
              </a:rPr>
              <a:t> de la </a:t>
            </a:r>
            <a:r>
              <a:rPr lang="en-GB" altLang="es-CL" sz="1693" b="1" dirty="0" err="1">
                <a:solidFill>
                  <a:schemeClr val="bg1"/>
                </a:solidFill>
              </a:rPr>
              <a:t>Constitución</a:t>
            </a:r>
            <a:r>
              <a:rPr lang="en-GB" altLang="es-CL" sz="1693" b="1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66591" name="Rectangle 31">
            <a:extLst>
              <a:ext uri="{FF2B5EF4-FFF2-40B4-BE49-F238E27FC236}">
                <a16:creationId xmlns:a16="http://schemas.microsoft.com/office/drawing/2014/main" id="{5EFD42EA-332C-4070-AFC8-FAB1803F25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6762" y="3582734"/>
            <a:ext cx="2398377" cy="873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n-GB" altLang="es-CL" sz="1693" b="1" dirty="0" err="1">
                <a:solidFill>
                  <a:schemeClr val="bg1"/>
                </a:solidFill>
              </a:rPr>
              <a:t>Normas</a:t>
            </a:r>
            <a:r>
              <a:rPr lang="en-GB" altLang="es-CL" sz="1693" b="1" dirty="0">
                <a:solidFill>
                  <a:schemeClr val="bg1"/>
                </a:solidFill>
              </a:rPr>
              <a:t> que </a:t>
            </a:r>
            <a:r>
              <a:rPr lang="en-GB" altLang="es-CL" sz="1693" b="1" dirty="0" err="1">
                <a:solidFill>
                  <a:schemeClr val="bg1"/>
                </a:solidFill>
              </a:rPr>
              <a:t>regulan</a:t>
            </a:r>
            <a:r>
              <a:rPr lang="en-GB" altLang="es-CL" sz="1693" b="1" dirty="0">
                <a:solidFill>
                  <a:schemeClr val="bg1"/>
                </a:solidFill>
              </a:rPr>
              <a:t> </a:t>
            </a:r>
            <a:r>
              <a:rPr lang="en-GB" altLang="es-CL" sz="1693" b="1" dirty="0" err="1">
                <a:solidFill>
                  <a:schemeClr val="bg1"/>
                </a:solidFill>
              </a:rPr>
              <a:t>aspectos</a:t>
            </a:r>
            <a:r>
              <a:rPr lang="en-GB" altLang="es-CL" sz="1693" b="1" dirty="0">
                <a:solidFill>
                  <a:schemeClr val="bg1"/>
                </a:solidFill>
              </a:rPr>
              <a:t> de la </a:t>
            </a:r>
            <a:r>
              <a:rPr lang="en-GB" altLang="es-CL" sz="1693" b="1" dirty="0" err="1">
                <a:solidFill>
                  <a:schemeClr val="bg1"/>
                </a:solidFill>
              </a:rPr>
              <a:t>vida</a:t>
            </a:r>
            <a:r>
              <a:rPr lang="en-GB" altLang="es-CL" sz="1693" b="1" dirty="0">
                <a:solidFill>
                  <a:schemeClr val="bg1"/>
                </a:solidFill>
              </a:rPr>
              <a:t> social.  </a:t>
            </a:r>
          </a:p>
        </p:txBody>
      </p:sp>
      <p:sp>
        <p:nvSpPr>
          <p:cNvPr id="66592" name="Rectangle 32">
            <a:extLst>
              <a:ext uri="{FF2B5EF4-FFF2-40B4-BE49-F238E27FC236}">
                <a16:creationId xmlns:a16="http://schemas.microsoft.com/office/drawing/2014/main" id="{913593D4-D79B-48EC-96BD-F0C9895F3F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80873" y="4503503"/>
            <a:ext cx="240435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n-GB" altLang="es-CL" sz="1600" b="1" dirty="0" err="1">
                <a:solidFill>
                  <a:schemeClr val="bg1"/>
                </a:solidFill>
              </a:rPr>
              <a:t>Normas</a:t>
            </a:r>
            <a:r>
              <a:rPr lang="en-GB" altLang="es-CL" sz="1600" b="1" dirty="0">
                <a:solidFill>
                  <a:schemeClr val="bg1"/>
                </a:solidFill>
              </a:rPr>
              <a:t> del </a:t>
            </a:r>
            <a:r>
              <a:rPr lang="en-GB" altLang="es-CL" sz="1600" b="1" dirty="0" err="1">
                <a:solidFill>
                  <a:schemeClr val="bg1"/>
                </a:solidFill>
              </a:rPr>
              <a:t>Presidente</a:t>
            </a:r>
            <a:r>
              <a:rPr lang="en-GB" altLang="es-CL" sz="1600" b="1" dirty="0">
                <a:solidFill>
                  <a:schemeClr val="bg1"/>
                </a:solidFill>
              </a:rPr>
              <a:t>,  sin </a:t>
            </a:r>
            <a:r>
              <a:rPr lang="en-GB" altLang="es-CL" sz="1600" b="1" dirty="0" err="1">
                <a:solidFill>
                  <a:schemeClr val="bg1"/>
                </a:solidFill>
              </a:rPr>
              <a:t>autorización</a:t>
            </a:r>
            <a:r>
              <a:rPr lang="en-GB" altLang="es-CL" sz="1600" b="1" dirty="0">
                <a:solidFill>
                  <a:schemeClr val="bg1"/>
                </a:solidFill>
              </a:rPr>
              <a:t> del </a:t>
            </a:r>
            <a:r>
              <a:rPr lang="en-GB" altLang="es-CL" sz="1600" b="1" dirty="0" err="1">
                <a:solidFill>
                  <a:schemeClr val="bg1"/>
                </a:solidFill>
              </a:rPr>
              <a:t>Congreso</a:t>
            </a:r>
            <a:r>
              <a:rPr lang="en-GB" altLang="es-CL" sz="1600" b="1" dirty="0">
                <a:solidFill>
                  <a:schemeClr val="bg1"/>
                </a:solidFill>
              </a:rPr>
              <a:t> Nacional </a:t>
            </a:r>
          </a:p>
        </p:txBody>
      </p:sp>
      <p:sp>
        <p:nvSpPr>
          <p:cNvPr id="66593" name="Rectangle 33">
            <a:extLst>
              <a:ext uri="{FF2B5EF4-FFF2-40B4-BE49-F238E27FC236}">
                <a16:creationId xmlns:a16="http://schemas.microsoft.com/office/drawing/2014/main" id="{9EABA8BC-FBBA-437D-839F-7A6C28C9C7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36701" y="5486537"/>
            <a:ext cx="2573103" cy="873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n-GB" altLang="es-CL" sz="1693" b="1" dirty="0">
                <a:solidFill>
                  <a:schemeClr val="bg1"/>
                </a:solidFill>
              </a:rPr>
              <a:t>Norma general </a:t>
            </a:r>
            <a:r>
              <a:rPr lang="en-GB" altLang="es-CL" sz="1693" b="1" dirty="0" err="1">
                <a:solidFill>
                  <a:schemeClr val="bg1"/>
                </a:solidFill>
              </a:rPr>
              <a:t>dictada</a:t>
            </a:r>
            <a:r>
              <a:rPr lang="en-GB" altLang="es-CL" sz="1693" b="1" dirty="0">
                <a:solidFill>
                  <a:schemeClr val="bg1"/>
                </a:solidFill>
              </a:rPr>
              <a:t> por la </a:t>
            </a:r>
            <a:r>
              <a:rPr lang="en-GB" altLang="es-CL" sz="1693" b="1" dirty="0" err="1">
                <a:solidFill>
                  <a:schemeClr val="bg1"/>
                </a:solidFill>
              </a:rPr>
              <a:t>Administración</a:t>
            </a:r>
            <a:r>
              <a:rPr lang="en-GB" altLang="es-CL" sz="1693" b="1" dirty="0">
                <a:solidFill>
                  <a:schemeClr val="bg1"/>
                </a:solidFill>
              </a:rPr>
              <a:t> </a:t>
            </a:r>
            <a:r>
              <a:rPr lang="en-GB" altLang="es-CL" sz="1693" b="1" dirty="0" err="1">
                <a:solidFill>
                  <a:schemeClr val="bg1"/>
                </a:solidFill>
              </a:rPr>
              <a:t>Pública</a:t>
            </a:r>
            <a:r>
              <a:rPr lang="en-GB" altLang="es-CL" sz="1693" b="1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2" name="Marcador de número de diapositiva 3">
            <a:extLst>
              <a:ext uri="{FF2B5EF4-FFF2-40B4-BE49-F238E27FC236}">
                <a16:creationId xmlns:a16="http://schemas.microsoft.com/office/drawing/2014/main" id="{D37052D8-ACDC-4299-833D-6436895DD7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57</a:t>
            </a:fld>
            <a:endParaRPr lang="es-ES" sz="140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44624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684213" y="1700213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5" name="Rectángulo 4"/>
          <p:cNvSpPr/>
          <p:nvPr/>
        </p:nvSpPr>
        <p:spPr>
          <a:xfrm>
            <a:off x="684213" y="-1187648"/>
            <a:ext cx="784822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dirty="0"/>
              <a:t>Violación de los Derechos Humanos</a:t>
            </a:r>
          </a:p>
          <a:p>
            <a:r>
              <a:rPr lang="es-CL" dirty="0"/>
              <a:t> Los particulares, al usar violencia en contra de los policías, no cometen violación a los</a:t>
            </a:r>
          </a:p>
          <a:p>
            <a:r>
              <a:rPr lang="es-CL" dirty="0"/>
              <a:t>DD.HH., sino delitos que deben ser perseguidos por el Estado, aplicando la</a:t>
            </a:r>
          </a:p>
        </p:txBody>
      </p:sp>
      <p:sp>
        <p:nvSpPr>
          <p:cNvPr id="7" name="Rectángulo 6"/>
          <p:cNvSpPr/>
          <p:nvPr/>
        </p:nvSpPr>
        <p:spPr>
          <a:xfrm>
            <a:off x="179512" y="1225689"/>
            <a:ext cx="5254543" cy="5632311"/>
          </a:xfrm>
          <a:prstGeom prst="rect">
            <a:avLst/>
          </a:prstGeom>
          <a:solidFill>
            <a:schemeClr val="tx1">
              <a:lumMod val="85000"/>
            </a:schemeClr>
          </a:solidFill>
        </p:spPr>
        <p:txBody>
          <a:bodyPr wrap="square">
            <a:spAutoFit/>
          </a:bodyPr>
          <a:lstStyle/>
          <a:p>
            <a:r>
              <a:rPr lang="es-CL" sz="2000" b="1" dirty="0">
                <a:solidFill>
                  <a:schemeClr val="bg1"/>
                </a:solidFill>
              </a:rPr>
              <a:t>VIOLACIÓN DE LOS DERECHOS HUMANOS </a:t>
            </a:r>
          </a:p>
          <a:p>
            <a:endParaRPr lang="es-CL" sz="2000" b="1" dirty="0">
              <a:solidFill>
                <a:schemeClr val="bg1"/>
              </a:solidFill>
            </a:endParaRPr>
          </a:p>
          <a:p>
            <a:pPr algn="just"/>
            <a:r>
              <a:rPr lang="es-CL" sz="2000" b="1" dirty="0">
                <a:solidFill>
                  <a:schemeClr val="bg1"/>
                </a:solidFill>
              </a:rPr>
              <a:t>Los Particulares</a:t>
            </a:r>
            <a:r>
              <a:rPr lang="es-CL" sz="2000" dirty="0">
                <a:solidFill>
                  <a:schemeClr val="bg1"/>
                </a:solidFill>
              </a:rPr>
              <a:t>, al usar </a:t>
            </a:r>
            <a:r>
              <a:rPr lang="es-CL" sz="2000" u="sng" dirty="0">
                <a:solidFill>
                  <a:schemeClr val="bg1"/>
                </a:solidFill>
              </a:rPr>
              <a:t>violencia</a:t>
            </a:r>
            <a:r>
              <a:rPr lang="es-CL" sz="2000" dirty="0">
                <a:solidFill>
                  <a:schemeClr val="bg1"/>
                </a:solidFill>
              </a:rPr>
              <a:t> en contra de los policías, no cometen violación a los DD.HH., sino </a:t>
            </a:r>
            <a:r>
              <a:rPr lang="es-CL" sz="2000" u="sng" dirty="0">
                <a:solidFill>
                  <a:schemeClr val="bg1"/>
                </a:solidFill>
              </a:rPr>
              <a:t>delitos</a:t>
            </a:r>
            <a:r>
              <a:rPr lang="es-CL" sz="2000" dirty="0">
                <a:solidFill>
                  <a:schemeClr val="bg1"/>
                </a:solidFill>
              </a:rPr>
              <a:t>  (</a:t>
            </a:r>
            <a:r>
              <a:rPr lang="es-CL" sz="2000" dirty="0" err="1">
                <a:solidFill>
                  <a:schemeClr val="bg1"/>
                </a:solidFill>
              </a:rPr>
              <a:t>E°</a:t>
            </a:r>
            <a:r>
              <a:rPr lang="es-CL" sz="2000" dirty="0">
                <a:solidFill>
                  <a:schemeClr val="bg1"/>
                </a:solidFill>
              </a:rPr>
              <a:t> debe aplicar la legislación y la participación de sus órganos competentes: policía, fiscales, jueces, etc.). </a:t>
            </a:r>
          </a:p>
          <a:p>
            <a:pPr algn="just"/>
            <a:endParaRPr lang="es-CL" sz="2000" dirty="0">
              <a:solidFill>
                <a:schemeClr val="bg1"/>
              </a:solidFill>
            </a:endParaRPr>
          </a:p>
          <a:p>
            <a:pPr algn="just"/>
            <a:r>
              <a:rPr lang="es-CL" sz="2000" b="1" dirty="0">
                <a:solidFill>
                  <a:schemeClr val="bg1"/>
                </a:solidFill>
              </a:rPr>
              <a:t>Los Policías</a:t>
            </a:r>
            <a:r>
              <a:rPr lang="es-CL" sz="2000" dirty="0">
                <a:solidFill>
                  <a:schemeClr val="bg1"/>
                </a:solidFill>
              </a:rPr>
              <a:t>, al usar violencia en </a:t>
            </a:r>
            <a:r>
              <a:rPr lang="es-CL" sz="2000" u="sng" dirty="0">
                <a:solidFill>
                  <a:schemeClr val="bg1"/>
                </a:solidFill>
              </a:rPr>
              <a:t>contra</a:t>
            </a:r>
            <a:r>
              <a:rPr lang="es-CL" sz="2000" dirty="0">
                <a:solidFill>
                  <a:schemeClr val="bg1"/>
                </a:solidFill>
              </a:rPr>
              <a:t> de </a:t>
            </a:r>
            <a:r>
              <a:rPr lang="es-CL" sz="2000" u="sng" dirty="0">
                <a:solidFill>
                  <a:schemeClr val="bg1"/>
                </a:solidFill>
              </a:rPr>
              <a:t>particulares</a:t>
            </a:r>
            <a:r>
              <a:rPr lang="es-CL" sz="2000" dirty="0">
                <a:solidFill>
                  <a:schemeClr val="bg1"/>
                </a:solidFill>
              </a:rPr>
              <a:t>, es el </a:t>
            </a:r>
            <a:r>
              <a:rPr lang="es-CL" sz="2000" u="sng" dirty="0">
                <a:solidFill>
                  <a:schemeClr val="bg1"/>
                </a:solidFill>
              </a:rPr>
              <a:t>Estado</a:t>
            </a:r>
            <a:r>
              <a:rPr lang="es-CL" sz="2000" dirty="0">
                <a:solidFill>
                  <a:schemeClr val="bg1"/>
                </a:solidFill>
              </a:rPr>
              <a:t>, a través de sus </a:t>
            </a:r>
            <a:r>
              <a:rPr lang="es-CL" sz="2000" u="sng" dirty="0">
                <a:solidFill>
                  <a:schemeClr val="bg1"/>
                </a:solidFill>
              </a:rPr>
              <a:t>agentes</a:t>
            </a:r>
            <a:r>
              <a:rPr lang="es-CL" sz="2000" dirty="0">
                <a:solidFill>
                  <a:schemeClr val="bg1"/>
                </a:solidFill>
              </a:rPr>
              <a:t>, quien está </a:t>
            </a:r>
            <a:r>
              <a:rPr lang="es-CL" sz="2000" u="sng" dirty="0">
                <a:solidFill>
                  <a:schemeClr val="bg1"/>
                </a:solidFill>
              </a:rPr>
              <a:t>violando los DD.HH</a:t>
            </a:r>
            <a:r>
              <a:rPr lang="es-CL" sz="2000" dirty="0">
                <a:solidFill>
                  <a:schemeClr val="bg1"/>
                </a:solidFill>
              </a:rPr>
              <a:t>. </a:t>
            </a:r>
          </a:p>
          <a:p>
            <a:pPr algn="just"/>
            <a:endParaRPr lang="es-CL" sz="2000" dirty="0">
              <a:solidFill>
                <a:schemeClr val="bg1"/>
              </a:solidFill>
            </a:endParaRPr>
          </a:p>
          <a:p>
            <a:pPr algn="just"/>
            <a:r>
              <a:rPr lang="es-CL" sz="2000" b="1" dirty="0">
                <a:solidFill>
                  <a:schemeClr val="bg1"/>
                </a:solidFill>
              </a:rPr>
              <a:t>En síntesis: </a:t>
            </a:r>
          </a:p>
          <a:p>
            <a:pPr algn="just"/>
            <a:endParaRPr lang="es-CL" sz="2000" b="1" dirty="0">
              <a:solidFill>
                <a:schemeClr val="bg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000" b="1" dirty="0">
                <a:solidFill>
                  <a:schemeClr val="bg1"/>
                </a:solidFill>
              </a:rPr>
              <a:t>PARTICULARES: </a:t>
            </a:r>
            <a:r>
              <a:rPr lang="es-CL" sz="2000" dirty="0">
                <a:solidFill>
                  <a:schemeClr val="bg1"/>
                </a:solidFill>
              </a:rPr>
              <a:t>podrían</a:t>
            </a:r>
            <a:r>
              <a:rPr lang="es-CL" sz="2000" b="1" dirty="0">
                <a:solidFill>
                  <a:schemeClr val="bg1"/>
                </a:solidFill>
              </a:rPr>
              <a:t> </a:t>
            </a:r>
            <a:r>
              <a:rPr lang="es-CL" sz="2000" dirty="0">
                <a:solidFill>
                  <a:schemeClr val="bg1"/>
                </a:solidFill>
              </a:rPr>
              <a:t>cometer  </a:t>
            </a:r>
            <a:r>
              <a:rPr lang="es-CL" sz="2000" u="sng" dirty="0">
                <a:solidFill>
                  <a:schemeClr val="bg1"/>
                </a:solidFill>
              </a:rPr>
              <a:t>DELITO</a:t>
            </a:r>
            <a:r>
              <a:rPr lang="es-CL" sz="2000" dirty="0">
                <a:solidFill>
                  <a:schemeClr val="bg1"/>
                </a:solidFill>
              </a:rPr>
              <a:t>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CL" sz="2000" dirty="0">
              <a:solidFill>
                <a:schemeClr val="bg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000" b="1" dirty="0">
                <a:solidFill>
                  <a:schemeClr val="bg1"/>
                </a:solidFill>
              </a:rPr>
              <a:t>ESTADO: </a:t>
            </a:r>
            <a:r>
              <a:rPr lang="es-CL" sz="2000" dirty="0">
                <a:solidFill>
                  <a:schemeClr val="bg1"/>
                </a:solidFill>
              </a:rPr>
              <a:t>podría </a:t>
            </a:r>
            <a:r>
              <a:rPr lang="es-CL" sz="2000" u="sng" dirty="0">
                <a:solidFill>
                  <a:schemeClr val="bg1"/>
                </a:solidFill>
              </a:rPr>
              <a:t>violar los DD.HH.</a:t>
            </a:r>
          </a:p>
          <a:p>
            <a:pPr algn="just"/>
            <a:endParaRPr lang="es-CL" sz="2000" b="1" dirty="0">
              <a:solidFill>
                <a:schemeClr val="bg1"/>
              </a:solidFill>
            </a:endParaRP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5748" y="1200329"/>
            <a:ext cx="2951272" cy="391254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8307" y="5357975"/>
            <a:ext cx="1066800" cy="1200150"/>
          </a:xfrm>
          <a:prstGeom prst="rect">
            <a:avLst/>
          </a:prstGeom>
        </p:spPr>
      </p:pic>
      <p:sp>
        <p:nvSpPr>
          <p:cNvPr id="18" name="CuadroTexto 17"/>
          <p:cNvSpPr txBox="1"/>
          <p:nvPr/>
        </p:nvSpPr>
        <p:spPr>
          <a:xfrm>
            <a:off x="7262304" y="5429315"/>
            <a:ext cx="130471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solidFill>
                  <a:schemeClr val="bg1"/>
                </a:solidFill>
              </a:rPr>
              <a:t>Manual de</a:t>
            </a:r>
          </a:p>
          <a:p>
            <a:r>
              <a:rPr lang="es-CL" dirty="0">
                <a:solidFill>
                  <a:schemeClr val="bg1"/>
                </a:solidFill>
              </a:rPr>
              <a:t>Carabineros</a:t>
            </a:r>
          </a:p>
          <a:p>
            <a:r>
              <a:rPr lang="es-CL" dirty="0">
                <a:solidFill>
                  <a:schemeClr val="bg1"/>
                </a:solidFill>
              </a:rPr>
              <a:t>de Chile.</a:t>
            </a: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5F51CAA7-519C-49F3-8558-8538E20C01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58</a:t>
            </a:fld>
            <a:endParaRPr lang="es-ES" sz="140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40105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684213" y="1700213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2" name="Rectángulo 1"/>
          <p:cNvSpPr/>
          <p:nvPr/>
        </p:nvSpPr>
        <p:spPr>
          <a:xfrm>
            <a:off x="144462" y="1086136"/>
            <a:ext cx="8892033" cy="1938992"/>
          </a:xfrm>
          <a:prstGeom prst="rect">
            <a:avLst/>
          </a:prstGeom>
          <a:solidFill>
            <a:schemeClr val="tx1">
              <a:lumMod val="8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s-CL" sz="2000" dirty="0">
                <a:solidFill>
                  <a:schemeClr val="bg1"/>
                </a:solidFill>
              </a:rPr>
              <a:t>El </a:t>
            </a:r>
            <a:r>
              <a:rPr lang="es-CL" sz="2000" u="sng" dirty="0">
                <a:solidFill>
                  <a:schemeClr val="bg1"/>
                </a:solidFill>
              </a:rPr>
              <a:t>Estado</a:t>
            </a:r>
            <a:r>
              <a:rPr lang="es-CL" sz="2000" dirty="0">
                <a:solidFill>
                  <a:schemeClr val="bg1"/>
                </a:solidFill>
              </a:rPr>
              <a:t> sí puede cometer </a:t>
            </a:r>
            <a:r>
              <a:rPr lang="es-CL" sz="2000" u="sng" dirty="0">
                <a:solidFill>
                  <a:schemeClr val="bg1"/>
                </a:solidFill>
              </a:rPr>
              <a:t>violación</a:t>
            </a:r>
            <a:r>
              <a:rPr lang="es-CL" sz="2000" dirty="0">
                <a:solidFill>
                  <a:schemeClr val="bg1"/>
                </a:solidFill>
              </a:rPr>
              <a:t> a los DD.HH. de los </a:t>
            </a:r>
            <a:r>
              <a:rPr lang="es-CL" sz="2000" u="sng" dirty="0">
                <a:solidFill>
                  <a:schemeClr val="bg1"/>
                </a:solidFill>
              </a:rPr>
              <a:t>policías</a:t>
            </a:r>
            <a:r>
              <a:rPr lang="es-CL" sz="2000" dirty="0">
                <a:solidFill>
                  <a:schemeClr val="bg1"/>
                </a:solidFill>
              </a:rPr>
              <a:t>. </a:t>
            </a:r>
          </a:p>
          <a:p>
            <a:pPr algn="just"/>
            <a:endParaRPr lang="es-CL" sz="2000" dirty="0">
              <a:solidFill>
                <a:schemeClr val="bg1"/>
              </a:solidFill>
            </a:endParaRPr>
          </a:p>
          <a:p>
            <a:pPr algn="just"/>
            <a:r>
              <a:rPr lang="es-CL" sz="2000" dirty="0">
                <a:solidFill>
                  <a:schemeClr val="bg1"/>
                </a:solidFill>
              </a:rPr>
              <a:t>¿</a:t>
            </a:r>
            <a:r>
              <a:rPr lang="es-CL" sz="2000" b="1" dirty="0">
                <a:solidFill>
                  <a:schemeClr val="bg1"/>
                </a:solidFill>
              </a:rPr>
              <a:t>Cuándo</a:t>
            </a:r>
            <a:r>
              <a:rPr lang="es-CL" sz="2000" dirty="0">
                <a:solidFill>
                  <a:schemeClr val="bg1"/>
                </a:solidFill>
              </a:rPr>
              <a:t>? Por ejemplo: </a:t>
            </a:r>
          </a:p>
          <a:p>
            <a:pPr marL="342900" indent="-163513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No los provee del </a:t>
            </a:r>
            <a:r>
              <a:rPr lang="es-CL" sz="2000" u="sng" dirty="0">
                <a:solidFill>
                  <a:schemeClr val="bg1"/>
                </a:solidFill>
              </a:rPr>
              <a:t>equipo adecuado </a:t>
            </a:r>
            <a:r>
              <a:rPr lang="es-CL" sz="2000" dirty="0">
                <a:solidFill>
                  <a:schemeClr val="bg1"/>
                </a:solidFill>
              </a:rPr>
              <a:t>para controlar los desórdenes públicos.</a:t>
            </a:r>
          </a:p>
          <a:p>
            <a:pPr marL="342900" indent="-163513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No están </a:t>
            </a:r>
            <a:r>
              <a:rPr lang="es-CL" sz="2000" u="sng" dirty="0">
                <a:solidFill>
                  <a:schemeClr val="bg1"/>
                </a:solidFill>
              </a:rPr>
              <a:t>capacitados para enfrentarlos.</a:t>
            </a:r>
          </a:p>
          <a:p>
            <a:pPr marL="342900" indent="-163513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Reciben </a:t>
            </a:r>
            <a:r>
              <a:rPr lang="es-CL" sz="2000" u="sng" dirty="0">
                <a:solidFill>
                  <a:schemeClr val="bg1"/>
                </a:solidFill>
              </a:rPr>
              <a:t>órdenes</a:t>
            </a:r>
            <a:r>
              <a:rPr lang="es-CL" sz="2000" dirty="0">
                <a:solidFill>
                  <a:schemeClr val="bg1"/>
                </a:solidFill>
              </a:rPr>
              <a:t> que los </a:t>
            </a:r>
            <a:r>
              <a:rPr lang="es-CL" sz="2000" u="sng" dirty="0">
                <a:solidFill>
                  <a:schemeClr val="bg1"/>
                </a:solidFill>
              </a:rPr>
              <a:t>pongan en peligro</a:t>
            </a:r>
            <a:r>
              <a:rPr lang="es-CL" sz="200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3" name="Rectángulo 2"/>
          <p:cNvSpPr/>
          <p:nvPr/>
        </p:nvSpPr>
        <p:spPr>
          <a:xfrm>
            <a:off x="174441" y="3056853"/>
            <a:ext cx="8892033" cy="1631216"/>
          </a:xfrm>
          <a:prstGeom prst="rect">
            <a:avLst/>
          </a:prstGeom>
          <a:solidFill>
            <a:schemeClr val="tx1">
              <a:lumMod val="8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s-CL" sz="2000" dirty="0">
                <a:solidFill>
                  <a:schemeClr val="bg1"/>
                </a:solidFill>
              </a:rPr>
              <a:t>Si un policía es víctima de violencia y no hay persecución diligente de los responsables, podría existir violación de DD.HH. en perjuicio del funcionario. </a:t>
            </a:r>
          </a:p>
          <a:p>
            <a:pPr algn="just"/>
            <a:endParaRPr lang="es-CL" sz="2000" dirty="0">
              <a:solidFill>
                <a:schemeClr val="bg1"/>
              </a:solidFill>
            </a:endParaRPr>
          </a:p>
          <a:p>
            <a:pPr algn="just"/>
            <a:r>
              <a:rPr lang="es-CL" sz="2000" dirty="0">
                <a:solidFill>
                  <a:schemeClr val="bg1"/>
                </a:solidFill>
              </a:rPr>
              <a:t>Tanto particulares como los policías pueden recurrir a Cortes Internacionales de Justicia si el Estado no les brinda la justicia a la que tienen derecho.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4930" y="4978970"/>
            <a:ext cx="2615153" cy="174250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4633" y="4994102"/>
            <a:ext cx="2615154" cy="174343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87012" y="5201729"/>
            <a:ext cx="1066892" cy="1201016"/>
          </a:xfrm>
          <a:prstGeom prst="rect">
            <a:avLst/>
          </a:prstGeom>
        </p:spPr>
      </p:pic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C390133-72F9-4239-91BB-AF23F83361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02895" y="6338187"/>
            <a:ext cx="2133600" cy="365125"/>
          </a:xfrm>
        </p:spPr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59</a:t>
            </a:fld>
            <a:endParaRPr lang="es-ES" sz="140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7153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684213" y="1700213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2" name="Rectángulo 1"/>
          <p:cNvSpPr/>
          <p:nvPr/>
        </p:nvSpPr>
        <p:spPr>
          <a:xfrm>
            <a:off x="144462" y="1086136"/>
            <a:ext cx="8892033" cy="1938992"/>
          </a:xfrm>
          <a:prstGeom prst="rect">
            <a:avLst/>
          </a:prstGeom>
          <a:solidFill>
            <a:schemeClr val="tx1">
              <a:lumMod val="8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s-CL" sz="2000" dirty="0">
                <a:solidFill>
                  <a:schemeClr val="bg1"/>
                </a:solidFill>
              </a:rPr>
              <a:t>Existe la tesis que SÓLO LOS ESTADOS son los responsables de garantizar el cumplimiento de los DD.HH.</a:t>
            </a:r>
          </a:p>
          <a:p>
            <a:endParaRPr lang="es-CL" sz="2000" dirty="0">
              <a:solidFill>
                <a:schemeClr val="bg1"/>
              </a:solidFill>
            </a:endParaRPr>
          </a:p>
          <a:p>
            <a:r>
              <a:rPr lang="es-CL" sz="2000" dirty="0">
                <a:solidFill>
                  <a:schemeClr val="bg1"/>
                </a:solidFill>
              </a:rPr>
              <a:t>Por lo tanto, SÓLO LOS ESTADOS  los pueden violar.</a:t>
            </a:r>
          </a:p>
          <a:p>
            <a:endParaRPr lang="es-CL" sz="2000" dirty="0">
              <a:solidFill>
                <a:schemeClr val="bg1"/>
              </a:solidFill>
            </a:endParaRPr>
          </a:p>
          <a:p>
            <a:r>
              <a:rPr lang="es-CL" sz="2000" dirty="0">
                <a:solidFill>
                  <a:schemeClr val="bg1"/>
                </a:solidFill>
              </a:rPr>
              <a:t>La tesis es que, si no soy responsable de algo, no me pueden imputar.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431" y="4459180"/>
            <a:ext cx="3635896" cy="196702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2905" y="3502025"/>
            <a:ext cx="4286250" cy="2924175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1008636" y="3782810"/>
            <a:ext cx="3023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>
                <a:solidFill>
                  <a:schemeClr val="bg1"/>
                </a:solidFill>
              </a:rPr>
              <a:t>LA VIOLENCIA POLÍTICA </a:t>
            </a:r>
            <a:r>
              <a:rPr lang="es-CL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78A19570-3547-40C6-AF2D-2D56C07667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60</a:t>
            </a:fld>
            <a:endParaRPr lang="es-ES" sz="140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959104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378710" y="1175788"/>
            <a:ext cx="8064500" cy="5158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CL" sz="2800" b="1" dirty="0">
                <a:solidFill>
                  <a:srgbClr val="FF0000"/>
                </a:solidFill>
              </a:rPr>
              <a:t>Cuestionando la tesis </a:t>
            </a:r>
          </a:p>
        </p:txBody>
      </p:sp>
      <p:sp>
        <p:nvSpPr>
          <p:cNvPr id="2" name="Rectángulo 1"/>
          <p:cNvSpPr/>
          <p:nvPr/>
        </p:nvSpPr>
        <p:spPr>
          <a:xfrm>
            <a:off x="179510" y="1874535"/>
            <a:ext cx="8784975" cy="5016758"/>
          </a:xfrm>
          <a:prstGeom prst="rect">
            <a:avLst/>
          </a:prstGeom>
          <a:solidFill>
            <a:schemeClr val="tx1">
              <a:lumMod val="8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s-CL" sz="2000" dirty="0">
                <a:solidFill>
                  <a:schemeClr val="bg1"/>
                </a:solidFill>
              </a:rPr>
              <a:t>No se conoce ninguna fuente formal de DD.HH. que respalde esta tesis.</a:t>
            </a:r>
          </a:p>
          <a:p>
            <a:pPr algn="just"/>
            <a:endParaRPr lang="es-CL" sz="2000" dirty="0">
              <a:solidFill>
                <a:schemeClr val="bg1"/>
              </a:solidFill>
            </a:endParaRPr>
          </a:p>
          <a:p>
            <a:pPr algn="just"/>
            <a:r>
              <a:rPr lang="es-CL" sz="2000" dirty="0">
                <a:solidFill>
                  <a:schemeClr val="bg1"/>
                </a:solidFill>
              </a:rPr>
              <a:t>Tampoco es cierto que los instrumentos internacionales que tipifican violaciones a los DD.HH. exijan que el autor sea funcionario público.</a:t>
            </a:r>
          </a:p>
          <a:p>
            <a:pPr algn="just"/>
            <a:endParaRPr lang="es-CL" sz="2000" dirty="0">
              <a:solidFill>
                <a:schemeClr val="bg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000" b="1" u="sng" dirty="0">
                <a:solidFill>
                  <a:schemeClr val="bg1"/>
                </a:solidFill>
              </a:rPr>
              <a:t>Convención para la Prevención y Sanción del Delito de Genocidio</a:t>
            </a:r>
            <a:r>
              <a:rPr lang="es-CL" sz="2000" dirty="0">
                <a:solidFill>
                  <a:schemeClr val="bg1"/>
                </a:solidFill>
              </a:rPr>
              <a:t>: los genocidas serán castigados, “ya se tratase de gobernantes, funcionarios o particulares”.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000" b="1" u="sng" dirty="0">
                <a:solidFill>
                  <a:schemeClr val="bg1"/>
                </a:solidFill>
              </a:rPr>
              <a:t>Estatuto de la Corte Penal Internacional</a:t>
            </a:r>
            <a:r>
              <a:rPr lang="es-CL" sz="2000" dirty="0">
                <a:solidFill>
                  <a:schemeClr val="bg1"/>
                </a:solidFill>
              </a:rPr>
              <a:t>: personas que integren grupos organizados no estatales pueden cometer delitos de lesa humanidad o crímenes de guerra.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000" b="1" u="sng" dirty="0">
                <a:solidFill>
                  <a:schemeClr val="bg1"/>
                </a:solidFill>
              </a:rPr>
              <a:t>Constitución Política de Chile (Art. 9)</a:t>
            </a:r>
            <a:r>
              <a:rPr lang="es-CL" sz="2000" dirty="0">
                <a:solidFill>
                  <a:schemeClr val="bg1"/>
                </a:solidFill>
              </a:rPr>
              <a:t>: los actos de terrorismo son contrarios a los DD.HH.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000" b="1" u="sng" dirty="0">
                <a:solidFill>
                  <a:schemeClr val="bg1"/>
                </a:solidFill>
              </a:rPr>
              <a:t>Código Penal</a:t>
            </a:r>
            <a:r>
              <a:rPr lang="es-CL" sz="2000" dirty="0">
                <a:solidFill>
                  <a:schemeClr val="bg1"/>
                </a:solidFill>
              </a:rPr>
              <a:t>: no distingue entre delitos que violan los DD.HH. y delitos que no lo hacen. Hay delitos que exigen que sean cometidos por agentes del Estado (tortura) y otros esto no se exige (tráfico de inmigrantes). 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6257" y="1163648"/>
            <a:ext cx="1026779" cy="1026779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5980049" y="1174425"/>
            <a:ext cx="19555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>
                <a:solidFill>
                  <a:srgbClr val="FF0000"/>
                </a:solidFill>
              </a:rPr>
              <a:t>Hernán Corral</a:t>
            </a:r>
          </a:p>
          <a:p>
            <a:r>
              <a:rPr lang="es-ES" dirty="0">
                <a:solidFill>
                  <a:srgbClr val="FF0000"/>
                </a:solidFill>
              </a:rPr>
              <a:t>Abogado U.  Andes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1" name="Rectángulo 10"/>
          <p:cNvSpPr/>
          <p:nvPr/>
        </p:nvSpPr>
        <p:spPr>
          <a:xfrm rot="19497529">
            <a:off x="2294129" y="3547098"/>
            <a:ext cx="5017207" cy="923330"/>
          </a:xfrm>
          <a:prstGeom prst="rect">
            <a:avLst/>
          </a:prstGeom>
          <a:solidFill>
            <a:schemeClr val="tx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Término sesión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C220F37-D348-4AC6-A7D4-7031C768B4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83203" y="6355781"/>
            <a:ext cx="2133600" cy="365125"/>
          </a:xfrm>
        </p:spPr>
        <p:txBody>
          <a:bodyPr/>
          <a:lstStyle/>
          <a:p>
            <a:fld id="{71E8ED36-391F-41F1-8171-AE9E833F9033}" type="slidenum">
              <a:rPr lang="es-ES" smtClean="0">
                <a:solidFill>
                  <a:schemeClr val="bg2">
                    <a:lumMod val="75000"/>
                  </a:schemeClr>
                </a:solidFill>
              </a:rPr>
              <a:pPr/>
              <a:t>61</a:t>
            </a:fld>
            <a:endParaRPr lang="es-ES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981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684213" y="1700213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3" name="Rectángulo 2"/>
          <p:cNvSpPr/>
          <p:nvPr/>
        </p:nvSpPr>
        <p:spPr>
          <a:xfrm>
            <a:off x="360890" y="1083468"/>
            <a:ext cx="40533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000" dirty="0">
                <a:solidFill>
                  <a:srgbClr val="002060"/>
                </a:solidFill>
              </a:rPr>
              <a:t>C. </a:t>
            </a:r>
            <a:r>
              <a:rPr lang="es-CL" sz="2000" dirty="0">
                <a:solidFill>
                  <a:schemeClr val="bg2">
                    <a:lumMod val="75000"/>
                  </a:schemeClr>
                </a:solidFill>
              </a:rPr>
              <a:t>REGÍMENES JURÍDICOS EN DD.HH. 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59961" y="5147133"/>
            <a:ext cx="8976535" cy="1200329"/>
          </a:xfrm>
          <a:prstGeom prst="rect">
            <a:avLst/>
          </a:prstGeom>
          <a:solidFill>
            <a:schemeClr val="tx1"/>
          </a:solidFill>
        </p:spPr>
        <p:txBody>
          <a:bodyPr wrap="square" numCol="2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1"/>
                </a:solidFill>
              </a:rPr>
              <a:t>Derecho a la vida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1"/>
                </a:solidFill>
              </a:rPr>
              <a:t>Derecho a la integridad personal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1"/>
                </a:solidFill>
              </a:rPr>
              <a:t>Derecho a la libertad de culto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1"/>
                </a:solidFill>
              </a:rPr>
              <a:t> Derecho a la protección familiar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1"/>
                </a:solidFill>
              </a:rPr>
              <a:t>Derechos del niño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1"/>
                </a:solidFill>
              </a:rPr>
              <a:t> Prohibición de esclavitud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77566" y="1780854"/>
            <a:ext cx="8958930" cy="3046988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</a:rPr>
              <a:t>CONVENCIÓN AMERICANA DE LOS DD.HH.</a:t>
            </a:r>
            <a:br>
              <a:rPr lang="es-ES" sz="2400" b="1" dirty="0">
                <a:solidFill>
                  <a:schemeClr val="bg1"/>
                </a:solidFill>
              </a:rPr>
            </a:br>
            <a:endParaRPr lang="es-ES" sz="2400" b="1" dirty="0">
              <a:solidFill>
                <a:schemeClr val="bg1"/>
              </a:solidFill>
            </a:endParaRPr>
          </a:p>
          <a:p>
            <a:pPr algn="just"/>
            <a:r>
              <a:rPr lang="es-ES" sz="2400" dirty="0">
                <a:solidFill>
                  <a:schemeClr val="bg1"/>
                </a:solidFill>
              </a:rPr>
              <a:t>Señala que los DD.HH. pueden ser suspendidos, en casos de emergencia nacional, catástrofe o guerra.  </a:t>
            </a:r>
          </a:p>
          <a:p>
            <a:pPr algn="just"/>
            <a:endParaRPr lang="es-ES" sz="2400" dirty="0">
              <a:solidFill>
                <a:schemeClr val="bg1"/>
              </a:solidFill>
            </a:endParaRPr>
          </a:p>
          <a:p>
            <a:pPr algn="just"/>
            <a:r>
              <a:rPr lang="es-ES" sz="2400" dirty="0">
                <a:solidFill>
                  <a:schemeClr val="bg1"/>
                </a:solidFill>
              </a:rPr>
              <a:t>Según el </a:t>
            </a:r>
            <a:r>
              <a:rPr lang="es-ES" sz="2400" b="1" u="sng" dirty="0">
                <a:solidFill>
                  <a:schemeClr val="bg1"/>
                </a:solidFill>
              </a:rPr>
              <a:t>principio “ius cogens</a:t>
            </a:r>
            <a:r>
              <a:rPr lang="es-ES" sz="2400" b="1" dirty="0">
                <a:solidFill>
                  <a:schemeClr val="bg1"/>
                </a:solidFill>
              </a:rPr>
              <a:t>” </a:t>
            </a:r>
            <a:r>
              <a:rPr lang="es-ES" sz="2400" dirty="0">
                <a:solidFill>
                  <a:schemeClr val="bg1"/>
                </a:solidFill>
              </a:rPr>
              <a:t>(derecho imperativo) existen DD.HH.  que en ninguna circunstancia se pueden dejar de cumplir como, por ejemplo: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5666EFD-BEF2-4FD6-8C43-FDB0C10A2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62</a:t>
            </a:fld>
            <a:endParaRPr lang="es-ES" sz="140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29413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684213" y="1700213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3" name="Rectángulo 2"/>
          <p:cNvSpPr/>
          <p:nvPr/>
        </p:nvSpPr>
        <p:spPr>
          <a:xfrm>
            <a:off x="360890" y="1083468"/>
            <a:ext cx="40533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000" dirty="0">
                <a:solidFill>
                  <a:srgbClr val="002060"/>
                </a:solidFill>
              </a:rPr>
              <a:t>C. </a:t>
            </a:r>
            <a:r>
              <a:rPr lang="es-CL" sz="2000" dirty="0">
                <a:solidFill>
                  <a:schemeClr val="bg2">
                    <a:lumMod val="75000"/>
                  </a:schemeClr>
                </a:solidFill>
              </a:rPr>
              <a:t>REGÍMENES JURÍDICOS EN DD.HH. 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138865" y="1775375"/>
            <a:ext cx="8825623" cy="4524315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es-ES" sz="2400" b="1" u="sng" dirty="0">
                <a:solidFill>
                  <a:schemeClr val="bg1"/>
                </a:solidFill>
              </a:rPr>
              <a:t>Principio “pro homine”.</a:t>
            </a:r>
          </a:p>
          <a:p>
            <a:endParaRPr lang="es-ES" sz="2400" dirty="0">
              <a:solidFill>
                <a:schemeClr val="bg1"/>
              </a:solidFill>
            </a:endParaRPr>
          </a:p>
          <a:p>
            <a:pPr algn="just"/>
            <a:r>
              <a:rPr lang="es-ES" sz="2400" b="1" u="sng" dirty="0">
                <a:solidFill>
                  <a:schemeClr val="bg1"/>
                </a:solidFill>
              </a:rPr>
              <a:t>Criterio interpretativo</a:t>
            </a:r>
            <a:r>
              <a:rPr lang="es-ES" sz="2400" b="1" dirty="0">
                <a:solidFill>
                  <a:schemeClr val="bg1"/>
                </a:solidFill>
              </a:rPr>
              <a:t> </a:t>
            </a:r>
            <a:r>
              <a:rPr lang="es-ES" sz="2400" dirty="0">
                <a:solidFill>
                  <a:schemeClr val="bg1"/>
                </a:solidFill>
              </a:rPr>
              <a:t>de las leyes.</a:t>
            </a:r>
          </a:p>
          <a:p>
            <a:pPr algn="just"/>
            <a:endParaRPr lang="es-ES" sz="2400" dirty="0">
              <a:solidFill>
                <a:schemeClr val="bg1"/>
              </a:solidFill>
            </a:endParaRPr>
          </a:p>
          <a:p>
            <a:pPr algn="just"/>
            <a:r>
              <a:rPr lang="es-ES" sz="2400" dirty="0">
                <a:solidFill>
                  <a:schemeClr val="bg1"/>
                </a:solidFill>
              </a:rPr>
              <a:t>Autoridad debe aplicar la norma </a:t>
            </a:r>
            <a:r>
              <a:rPr lang="es-ES" sz="2400" b="1" u="sng" dirty="0">
                <a:solidFill>
                  <a:schemeClr val="bg1"/>
                </a:solidFill>
              </a:rPr>
              <a:t>más favorable</a:t>
            </a:r>
            <a:r>
              <a:rPr lang="es-ES" sz="2400" b="1" dirty="0">
                <a:solidFill>
                  <a:schemeClr val="bg1"/>
                </a:solidFill>
              </a:rPr>
              <a:t> </a:t>
            </a:r>
            <a:r>
              <a:rPr lang="es-ES" sz="2400" dirty="0">
                <a:solidFill>
                  <a:schemeClr val="bg1"/>
                </a:solidFill>
              </a:rPr>
              <a:t>a la persona o comunidad.</a:t>
            </a:r>
          </a:p>
          <a:p>
            <a:endParaRPr lang="es-ES" sz="2400" dirty="0">
              <a:solidFill>
                <a:schemeClr val="bg1"/>
              </a:solidFill>
            </a:endParaRPr>
          </a:p>
          <a:p>
            <a:pPr algn="just"/>
            <a:r>
              <a:rPr lang="es-ES" sz="2400" dirty="0">
                <a:solidFill>
                  <a:schemeClr val="bg1"/>
                </a:solidFill>
              </a:rPr>
              <a:t>Este principio, ha hecho que los tribunales de justicia (</a:t>
            </a:r>
            <a:r>
              <a:rPr lang="es-ES" sz="2400" dirty="0" err="1">
                <a:solidFill>
                  <a:schemeClr val="bg1"/>
                </a:solidFill>
              </a:rPr>
              <a:t>nac</a:t>
            </a:r>
            <a:r>
              <a:rPr lang="es-ES" sz="2400" dirty="0">
                <a:solidFill>
                  <a:schemeClr val="bg1"/>
                </a:solidFill>
              </a:rPr>
              <a:t>. e inter.) hayan fallado en beneficio de particulares por sobre los Estados.</a:t>
            </a:r>
          </a:p>
          <a:p>
            <a:pPr algn="just"/>
            <a:endParaRPr lang="es-ES" sz="2400" dirty="0">
              <a:solidFill>
                <a:schemeClr val="bg1"/>
              </a:solidFill>
            </a:endParaRPr>
          </a:p>
          <a:p>
            <a:pPr algn="just"/>
            <a:r>
              <a:rPr lang="es-ES" sz="2400" dirty="0">
                <a:solidFill>
                  <a:schemeClr val="bg1"/>
                </a:solidFill>
              </a:rPr>
              <a:t>Se estableció que los DD.HH. están por sobre los tratados, constituciones, leyes, etc. </a:t>
            </a: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3BEF6A3E-41DA-4070-92BD-C18E185190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63</a:t>
            </a:fld>
            <a:endParaRPr lang="es-ES" sz="140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081261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684213" y="1700213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3" name="Rectángulo 2"/>
          <p:cNvSpPr/>
          <p:nvPr/>
        </p:nvSpPr>
        <p:spPr>
          <a:xfrm>
            <a:off x="360890" y="1083468"/>
            <a:ext cx="40533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000" dirty="0">
                <a:solidFill>
                  <a:srgbClr val="002060"/>
                </a:solidFill>
              </a:rPr>
              <a:t>C. </a:t>
            </a:r>
            <a:r>
              <a:rPr lang="es-CL" sz="2000" dirty="0">
                <a:solidFill>
                  <a:schemeClr val="bg2">
                    <a:lumMod val="75000"/>
                  </a:schemeClr>
                </a:solidFill>
              </a:rPr>
              <a:t>REGÍMENES JURÍDICOS EN DD.HH. 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138865" y="1950790"/>
            <a:ext cx="9005135" cy="378565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es-ES" sz="3200" dirty="0">
                <a:solidFill>
                  <a:schemeClr val="bg1"/>
                </a:solidFill>
              </a:rPr>
              <a:t>Normas específicas sobre DD. HH.</a:t>
            </a:r>
          </a:p>
          <a:p>
            <a:endParaRPr lang="es-ES" sz="3200" dirty="0">
              <a:solidFill>
                <a:schemeClr val="bg1"/>
              </a:solidFill>
            </a:endParaRPr>
          </a:p>
          <a:p>
            <a:pPr algn="just"/>
            <a:r>
              <a:rPr lang="es-ES" sz="2400" dirty="0">
                <a:solidFill>
                  <a:schemeClr val="bg1"/>
                </a:solidFill>
              </a:rPr>
              <a:t>Se deben cumplir las normas que el país suscribió internacionalmente.</a:t>
            </a:r>
            <a:r>
              <a:rPr lang="es-ES" sz="3200" dirty="0">
                <a:solidFill>
                  <a:schemeClr val="bg1"/>
                </a:solidFill>
              </a:rPr>
              <a:t> </a:t>
            </a:r>
          </a:p>
          <a:p>
            <a:pPr algn="just"/>
            <a:endParaRPr lang="es-ES" sz="2400" dirty="0">
              <a:solidFill>
                <a:schemeClr val="bg1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1"/>
                </a:solidFill>
              </a:rPr>
              <a:t>Prevenir las violaciones a los DD.HH.: 	INDH.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1"/>
                </a:solidFill>
              </a:rPr>
              <a:t>Investigación: 				Brigada especial de la PDI.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1"/>
                </a:solidFill>
              </a:rPr>
              <a:t>Sanción: 					Cárcel: Punta Peuco. 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1"/>
                </a:solidFill>
              </a:rPr>
              <a:t>Restablecimiento de los daños: 		Ej. Exonerados políticos.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1"/>
                </a:solidFill>
              </a:rPr>
              <a:t>Reparación: 					Ej. Museo de la Memoria.</a:t>
            </a: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36D6D9FD-F2C6-4C6A-BB5B-BAD6D1CA7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64</a:t>
            </a:fld>
            <a:endParaRPr lang="es-ES" sz="140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267020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CuadroTexto 3"/>
          <p:cNvSpPr txBox="1"/>
          <p:nvPr/>
        </p:nvSpPr>
        <p:spPr>
          <a:xfrm>
            <a:off x="1530695" y="1136554"/>
            <a:ext cx="6142194" cy="46166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rgbClr val="FF0000"/>
                </a:solidFill>
              </a:rPr>
              <a:t>¿Qué es una violación a los derechos humanos?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663398" y="1930098"/>
            <a:ext cx="36407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>
                <a:solidFill>
                  <a:schemeClr val="accent1">
                    <a:lumMod val="75000"/>
                  </a:schemeClr>
                </a:solidFill>
                <a:latin typeface="Goudy Stout" panose="0202090407030B020401" pitchFamily="18" charset="0"/>
              </a:rPr>
              <a:t>Trato indigno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Goudy Stout" panose="0202090407030B020401" pitchFamily="18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5393315" y="2889897"/>
            <a:ext cx="33089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i="1" dirty="0">
                <a:solidFill>
                  <a:schemeClr val="accent6">
                    <a:lumMod val="75000"/>
                  </a:schemeClr>
                </a:solidFill>
                <a:latin typeface="SimSun-ExtB" panose="02010609060101010101" pitchFamily="49" charset="-122"/>
                <a:ea typeface="SimSun-ExtB" panose="02010609060101010101" pitchFamily="49" charset="-122"/>
              </a:rPr>
              <a:t>Privación injustificada </a:t>
            </a:r>
          </a:p>
          <a:p>
            <a:pPr algn="ctr"/>
            <a:r>
              <a:rPr lang="es-ES" sz="2000" b="1" i="1" dirty="0">
                <a:solidFill>
                  <a:schemeClr val="accent6">
                    <a:lumMod val="75000"/>
                  </a:schemeClr>
                </a:solidFill>
                <a:latin typeface="SimSun-ExtB" panose="02010609060101010101" pitchFamily="49" charset="-122"/>
                <a:ea typeface="SimSun-ExtB" panose="02010609060101010101" pitchFamily="49" charset="-122"/>
              </a:rPr>
              <a:t>de la libertad</a:t>
            </a:r>
            <a:endParaRPr lang="en-US" sz="2000" b="1" i="1" dirty="0">
              <a:solidFill>
                <a:schemeClr val="accent6">
                  <a:lumMod val="75000"/>
                </a:schemeClr>
              </a:solidFill>
              <a:latin typeface="SimSun-ExtB" panose="02010609060101010101" pitchFamily="49" charset="-122"/>
              <a:ea typeface="SimSun-ExtB" panose="02010609060101010101" pitchFamily="49" charset="-122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654253" y="5755184"/>
            <a:ext cx="77181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>
                <a:solidFill>
                  <a:schemeClr val="bg2">
                    <a:lumMod val="75000"/>
                  </a:schemeClr>
                </a:solidFill>
                <a:latin typeface="Castellar" panose="020A0402060406010301" pitchFamily="18" charset="0"/>
              </a:rPr>
              <a:t>Mal trato en centros asistenciales del Estado</a:t>
            </a:r>
            <a:endParaRPr lang="en-US" sz="2000" b="1" dirty="0">
              <a:solidFill>
                <a:schemeClr val="bg2">
                  <a:lumMod val="75000"/>
                </a:schemeClr>
              </a:solidFill>
              <a:latin typeface="Castellar" panose="020A0402060406010301" pitchFamily="18" charset="0"/>
            </a:endParaRPr>
          </a:p>
        </p:txBody>
      </p:sp>
      <p:sp>
        <p:nvSpPr>
          <p:cNvPr id="15" name="CuadroTexto 14"/>
          <p:cNvSpPr txBox="1"/>
          <p:nvPr/>
        </p:nvSpPr>
        <p:spPr>
          <a:xfrm rot="20909889">
            <a:off x="663398" y="4471368"/>
            <a:ext cx="3062120" cy="400110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es-ES" dirty="0">
                <a:solidFill>
                  <a:srgbClr val="FFFF00"/>
                </a:solidFill>
              </a:rPr>
              <a:t>Falta de libertad de </a:t>
            </a:r>
            <a:r>
              <a:rPr lang="es-ES" sz="2000" dirty="0">
                <a:solidFill>
                  <a:srgbClr val="FFFF00"/>
                </a:solidFill>
              </a:rPr>
              <a:t>expresión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17" name="CuadroTexto 16"/>
          <p:cNvSpPr txBox="1"/>
          <p:nvPr/>
        </p:nvSpPr>
        <p:spPr>
          <a:xfrm rot="1207983">
            <a:off x="2371946" y="3937360"/>
            <a:ext cx="66073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>
                <a:solidFill>
                  <a:schemeClr val="accent2">
                    <a:lumMod val="75000"/>
                  </a:schemeClr>
                </a:solidFill>
              </a:rPr>
              <a:t>Tortura o trato violento por parte del Estado</a:t>
            </a:r>
            <a:endParaRPr lang="en-US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8" name="CuadroTexto 17"/>
          <p:cNvSpPr txBox="1"/>
          <p:nvPr/>
        </p:nvSpPr>
        <p:spPr>
          <a:xfrm rot="20981399">
            <a:off x="5714478" y="1868525"/>
            <a:ext cx="3035703" cy="707886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pPr algn="r"/>
            <a:r>
              <a:rPr lang="es-ES" sz="2000" b="1" dirty="0">
                <a:solidFill>
                  <a:schemeClr val="tx1">
                    <a:lumMod val="65000"/>
                  </a:schemeClr>
                </a:solidFill>
              </a:rPr>
              <a:t>Falta de accesibilidad para </a:t>
            </a:r>
          </a:p>
          <a:p>
            <a:pPr algn="r"/>
            <a:r>
              <a:rPr lang="es-ES" sz="2000" b="1" dirty="0">
                <a:solidFill>
                  <a:schemeClr val="tx1">
                    <a:lumMod val="65000"/>
                  </a:schemeClr>
                </a:solidFill>
              </a:rPr>
              <a:t>discapacitados. </a:t>
            </a:r>
            <a:endParaRPr lang="en-US" sz="2000" b="1" dirty="0">
              <a:solidFill>
                <a:schemeClr val="tx1">
                  <a:lumMod val="65000"/>
                </a:schemeClr>
              </a:solidFill>
            </a:endParaRPr>
          </a:p>
        </p:txBody>
      </p:sp>
      <p:sp>
        <p:nvSpPr>
          <p:cNvPr id="19" name="CuadroTexto 18"/>
          <p:cNvSpPr txBox="1"/>
          <p:nvPr/>
        </p:nvSpPr>
        <p:spPr>
          <a:xfrm rot="438385">
            <a:off x="3126237" y="4988088"/>
            <a:ext cx="37797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>
                <a:solidFill>
                  <a:schemeClr val="accent3">
                    <a:lumMod val="50000"/>
                  </a:schemeClr>
                </a:solidFill>
                <a:latin typeface="Elephant" panose="02020904090505020303" pitchFamily="18" charset="0"/>
              </a:rPr>
              <a:t>No realizar consultas indígenas</a:t>
            </a:r>
            <a:endParaRPr lang="en-US" b="1" dirty="0">
              <a:solidFill>
                <a:schemeClr val="accent3">
                  <a:lumMod val="50000"/>
                </a:schemeClr>
              </a:solidFill>
              <a:latin typeface="Elephant" panose="02020904090505020303" pitchFamily="18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 rot="20851393">
            <a:off x="328051" y="2515453"/>
            <a:ext cx="20906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>
                <a:solidFill>
                  <a:srgbClr val="CC9900"/>
                </a:solidFill>
              </a:rPr>
              <a:t>Discriminación </a:t>
            </a:r>
          </a:p>
          <a:p>
            <a:pPr algn="ctr"/>
            <a:r>
              <a:rPr lang="es-ES" sz="2400" dirty="0">
                <a:solidFill>
                  <a:srgbClr val="CC9900"/>
                </a:solidFill>
              </a:rPr>
              <a:t>arbitraria </a:t>
            </a:r>
            <a:endParaRPr lang="en-US" sz="2400" dirty="0">
              <a:solidFill>
                <a:srgbClr val="CC9900"/>
              </a:solidFill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3636139" y="2340008"/>
            <a:ext cx="185820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>
                <a:solidFill>
                  <a:srgbClr val="2DA8DF"/>
                </a:solidFill>
                <a:latin typeface="Castellar" panose="020A0402060406010301" pitchFamily="18" charset="0"/>
              </a:rPr>
              <a:t>Falta de </a:t>
            </a:r>
          </a:p>
          <a:p>
            <a:pPr algn="ctr"/>
            <a:r>
              <a:rPr lang="es-ES" b="1" dirty="0">
                <a:solidFill>
                  <a:srgbClr val="2DA8DF"/>
                </a:solidFill>
                <a:latin typeface="Castellar" panose="020A0402060406010301" pitchFamily="18" charset="0"/>
              </a:rPr>
              <a:t>Acceso a la</a:t>
            </a:r>
          </a:p>
          <a:p>
            <a:pPr algn="ctr"/>
            <a:r>
              <a:rPr lang="es-ES" b="1" dirty="0">
                <a:solidFill>
                  <a:srgbClr val="2DA8DF"/>
                </a:solidFill>
                <a:latin typeface="Castellar" panose="020A0402060406010301" pitchFamily="18" charset="0"/>
              </a:rPr>
              <a:t>justicia</a:t>
            </a:r>
          </a:p>
        </p:txBody>
      </p:sp>
      <p:sp>
        <p:nvSpPr>
          <p:cNvPr id="12" name="Marcador de número de diapositiva 11">
            <a:extLst>
              <a:ext uri="{FF2B5EF4-FFF2-40B4-BE49-F238E27FC236}">
                <a16:creationId xmlns:a16="http://schemas.microsoft.com/office/drawing/2014/main" id="{6A7D6C71-1365-4F16-A61F-5F99E2035A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65</a:t>
            </a:fld>
            <a:endParaRPr lang="es-ES" sz="140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2C3093AE-4EAC-4FF1-8588-E0804C5B628D}"/>
              </a:ext>
            </a:extLst>
          </p:cNvPr>
          <p:cNvSpPr txBox="1"/>
          <p:nvPr/>
        </p:nvSpPr>
        <p:spPr>
          <a:xfrm>
            <a:off x="4208605" y="6255308"/>
            <a:ext cx="22869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800" dirty="0">
                <a:solidFill>
                  <a:schemeClr val="bg2">
                    <a:lumMod val="75000"/>
                  </a:schemeClr>
                </a:solidFill>
                <a:hlinkClick r:id="rId2" action="ppaction://hlinkfile"/>
              </a:rPr>
              <a:t>VÍDEO</a:t>
            </a:r>
            <a:r>
              <a:rPr lang="es-CL" sz="2800" dirty="0">
                <a:solidFill>
                  <a:schemeClr val="bg2">
                    <a:lumMod val="75000"/>
                  </a:schemeClr>
                </a:solidFill>
              </a:rPr>
              <a:t>          </a:t>
            </a:r>
            <a:r>
              <a:rPr lang="es-CL" sz="1600" dirty="0">
                <a:solidFill>
                  <a:schemeClr val="bg2">
                    <a:lumMod val="75000"/>
                  </a:schemeClr>
                </a:solidFill>
              </a:rPr>
              <a:t>9,20</a:t>
            </a: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C3C13C62-8245-9276-B7BF-312F52CE409F}"/>
              </a:ext>
            </a:extLst>
          </p:cNvPr>
          <p:cNvSpPr/>
          <p:nvPr/>
        </p:nvSpPr>
        <p:spPr>
          <a:xfrm rot="19497529">
            <a:off x="2063396" y="2847502"/>
            <a:ext cx="5017207" cy="923330"/>
          </a:xfrm>
          <a:prstGeom prst="rect">
            <a:avLst/>
          </a:prstGeom>
          <a:solidFill>
            <a:schemeClr val="tx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Término sesión 3</a:t>
            </a:r>
          </a:p>
        </p:txBody>
      </p:sp>
    </p:spTree>
    <p:extLst>
      <p:ext uri="{BB962C8B-B14F-4D97-AF65-F5344CB8AC3E}">
        <p14:creationId xmlns:p14="http://schemas.microsoft.com/office/powerpoint/2010/main" val="2651483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" grpId="0"/>
      <p:bldP spid="15" grpId="0" animBg="1"/>
      <p:bldP spid="17" grpId="0"/>
      <p:bldP spid="18" grpId="0" animBg="1"/>
      <p:bldP spid="2" grpId="0"/>
      <p:bldP spid="3" grpId="0"/>
      <p:bldP spid="20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684213" y="1700213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3" name="Rectángulo 2"/>
          <p:cNvSpPr/>
          <p:nvPr/>
        </p:nvSpPr>
        <p:spPr>
          <a:xfrm>
            <a:off x="360890" y="1083468"/>
            <a:ext cx="40533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000" dirty="0">
                <a:solidFill>
                  <a:srgbClr val="002060"/>
                </a:solidFill>
              </a:rPr>
              <a:t>C. </a:t>
            </a:r>
            <a:r>
              <a:rPr lang="es-CL" sz="2000" dirty="0">
                <a:solidFill>
                  <a:schemeClr val="bg2">
                    <a:lumMod val="75000"/>
                  </a:schemeClr>
                </a:solidFill>
              </a:rPr>
              <a:t>REGÍMENES JURÍDICOS EN DD.HH. </a:t>
            </a:r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>
          <a:xfrm>
            <a:off x="467544" y="2132856"/>
            <a:ext cx="8568952" cy="45362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 algn="just">
              <a:lnSpc>
                <a:spcPct val="15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600" noProof="0" dirty="0">
                <a:solidFill>
                  <a:schemeClr val="bg1"/>
                </a:solidFill>
              </a:rPr>
              <a:t>Para prevenir y sancionar hechos de tortura. </a:t>
            </a:r>
            <a:r>
              <a:rPr lang="es-ES" sz="2600" noProof="0" dirty="0">
                <a:solidFill>
                  <a:srgbClr val="FF0000"/>
                </a:solidFill>
              </a:rPr>
              <a:t>Ratificado por Chile en 1988. </a:t>
            </a:r>
            <a:endParaRPr kumimoji="0" lang="es-ES" sz="2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ES" sz="2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Erradicar violencia</a:t>
            </a:r>
            <a:r>
              <a:rPr kumimoji="0" lang="es-ES" sz="2600" b="0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 contra la </a:t>
            </a:r>
            <a:r>
              <a:rPr kumimoji="0" lang="es-ES" sz="2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Mujer. </a:t>
            </a:r>
            <a:r>
              <a:rPr kumimoji="0" lang="es-ES" sz="2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Ratificado por Chile en 1996. </a:t>
            </a:r>
            <a:r>
              <a:rPr kumimoji="0" lang="es-ES" sz="2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 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ES" sz="2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Derechos de los niños. </a:t>
            </a:r>
            <a:r>
              <a:rPr lang="es-ES" sz="2600" dirty="0">
                <a:solidFill>
                  <a:srgbClr val="FF0000"/>
                </a:solidFill>
              </a:rPr>
              <a:t>Ratificado por Chile en 1990.</a:t>
            </a:r>
            <a:endParaRPr kumimoji="0" lang="es-ES" sz="2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ES" sz="2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Convenio sobre pueblos indígenas. </a:t>
            </a:r>
            <a:r>
              <a:rPr lang="es-ES" sz="2600" dirty="0">
                <a:solidFill>
                  <a:srgbClr val="FF0000"/>
                </a:solidFill>
              </a:rPr>
              <a:t>Ratificado por Chile en 2008. </a:t>
            </a:r>
            <a:endParaRPr kumimoji="0" lang="es-ES" sz="2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s-ES" sz="23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389271" y="1595126"/>
            <a:ext cx="59077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chemeClr val="bg1"/>
                </a:solidFill>
              </a:rPr>
              <a:t>Tratados firmados por Chile. </a:t>
            </a:r>
          </a:p>
        </p:txBody>
      </p:sp>
      <p:sp>
        <p:nvSpPr>
          <p:cNvPr id="19" name="Estrella de 5 puntas 18">
            <a:hlinkClick r:id="rId2" action="ppaction://hlinksldjump"/>
          </p:cNvPr>
          <p:cNvSpPr/>
          <p:nvPr/>
        </p:nvSpPr>
        <p:spPr>
          <a:xfrm>
            <a:off x="1661794" y="6079766"/>
            <a:ext cx="432048" cy="41034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Estrella de 5 puntas 1">
            <a:hlinkClick r:id="rId3" action="ppaction://hlinksldjump"/>
          </p:cNvPr>
          <p:cNvSpPr/>
          <p:nvPr/>
        </p:nvSpPr>
        <p:spPr>
          <a:xfrm>
            <a:off x="1716974" y="4159719"/>
            <a:ext cx="432048" cy="45496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Estrella de 5 puntas 3">
            <a:hlinkClick r:id="rId4" action="ppaction://hlinksldjump"/>
          </p:cNvPr>
          <p:cNvSpPr/>
          <p:nvPr/>
        </p:nvSpPr>
        <p:spPr>
          <a:xfrm>
            <a:off x="7899816" y="4701324"/>
            <a:ext cx="559971" cy="480857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D07DD84-148B-4B4B-A296-557F7A29F4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66</a:t>
            </a:fld>
            <a:endParaRPr lang="es-ES" sz="1400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488206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FFAA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539750" y="1786026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3" name="Rectángulo 2"/>
          <p:cNvSpPr/>
          <p:nvPr/>
        </p:nvSpPr>
        <p:spPr>
          <a:xfrm>
            <a:off x="360890" y="1083468"/>
            <a:ext cx="40533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000" dirty="0">
                <a:solidFill>
                  <a:srgbClr val="002060"/>
                </a:solidFill>
              </a:rPr>
              <a:t>C. </a:t>
            </a:r>
            <a:r>
              <a:rPr lang="es-CL" sz="2000" dirty="0">
                <a:solidFill>
                  <a:schemeClr val="bg2">
                    <a:lumMod val="75000"/>
                  </a:schemeClr>
                </a:solidFill>
              </a:rPr>
              <a:t>REGÍMENES JURÍDICOS EN DD.HH. </a:t>
            </a:r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>
          <a:xfrm>
            <a:off x="179511" y="2132144"/>
            <a:ext cx="8569201" cy="42148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Personas con discapacidad.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Diversidades sexuales. </a:t>
            </a:r>
            <a:r>
              <a:rPr lang="es-ES" sz="2800" dirty="0">
                <a:solidFill>
                  <a:srgbClr val="FF0000"/>
                </a:solidFill>
              </a:rPr>
              <a:t>Ley de identidad de género. </a:t>
            </a:r>
            <a:endParaRPr kumimoji="0" lang="es-ES" sz="2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s-ES" sz="2800" dirty="0">
                <a:solidFill>
                  <a:schemeClr val="bg1"/>
                </a:solidFill>
              </a:rPr>
              <a:t>M</a:t>
            </a:r>
            <a:r>
              <a:rPr kumimoji="0" lang="es-ES" sz="28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igrantes</a:t>
            </a:r>
            <a:r>
              <a:rPr kumimoji="0" lang="es-E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Refugiados</a:t>
            </a:r>
            <a:r>
              <a:rPr kumimoji="0" lang="es-ES" sz="23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s-ES" sz="23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2628744" y="3597237"/>
            <a:ext cx="6079331" cy="646331"/>
          </a:xfrm>
          <a:prstGeom prst="rect">
            <a:avLst/>
          </a:prstGeom>
          <a:solidFill>
            <a:schemeClr val="tx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es-CL" dirty="0">
                <a:solidFill>
                  <a:schemeClr val="bg1"/>
                </a:solidFill>
              </a:rPr>
              <a:t>Personas que se trasladan de un lugar a otro de manera “voluntaria”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389271" y="1595126"/>
            <a:ext cx="59077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chemeClr val="bg1"/>
                </a:solidFill>
              </a:rPr>
              <a:t>Tratados firmados por Chile. 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2628744" y="4426311"/>
            <a:ext cx="6119969" cy="1200329"/>
          </a:xfrm>
          <a:prstGeom prst="rect">
            <a:avLst/>
          </a:prstGeom>
          <a:solidFill>
            <a:schemeClr val="tx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es-CL" dirty="0">
                <a:solidFill>
                  <a:schemeClr val="bg1"/>
                </a:solidFill>
              </a:rPr>
              <a:t>Personas que se fueran de su país de donde es originario o bien donde reside habitualmente, debido a un temor fundamentado de persecución por razones étnicas, religión, nacionalidad u opiniones políticas.</a:t>
            </a:r>
          </a:p>
        </p:txBody>
      </p:sp>
      <p:sp>
        <p:nvSpPr>
          <p:cNvPr id="4" name="Estrella de 5 puntas 3">
            <a:hlinkClick r:id="rId2" action="ppaction://hlinksldjump"/>
          </p:cNvPr>
          <p:cNvSpPr/>
          <p:nvPr/>
        </p:nvSpPr>
        <p:spPr>
          <a:xfrm>
            <a:off x="4601792" y="2441374"/>
            <a:ext cx="301772" cy="21602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Estrella de 5 puntas 18">
            <a:hlinkClick r:id="rId3" action="ppaction://hlinksldjump"/>
          </p:cNvPr>
          <p:cNvSpPr/>
          <p:nvPr/>
        </p:nvSpPr>
        <p:spPr>
          <a:xfrm>
            <a:off x="7960842" y="3076158"/>
            <a:ext cx="288032" cy="33833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uadroTexto 5"/>
          <p:cNvSpPr txBox="1"/>
          <p:nvPr/>
        </p:nvSpPr>
        <p:spPr>
          <a:xfrm>
            <a:off x="8449592" y="2320941"/>
            <a:ext cx="598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>
                <a:solidFill>
                  <a:schemeClr val="bg1"/>
                </a:solidFill>
              </a:rPr>
              <a:t>4:05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5198506" y="2346481"/>
            <a:ext cx="32227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bg1"/>
                </a:solidFill>
                <a:hlinkClick r:id="rId4" action="ppaction://hlinkfile"/>
              </a:rPr>
              <a:t>https://youtu.be/pR1-04HmQ68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1" name="Marcador de número de diapositiva 10">
            <a:extLst>
              <a:ext uri="{FF2B5EF4-FFF2-40B4-BE49-F238E27FC236}">
                <a16:creationId xmlns:a16="http://schemas.microsoft.com/office/drawing/2014/main" id="{F579B4D5-7706-4A85-B7EB-FB45EA210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113960" y="5777577"/>
            <a:ext cx="2133600" cy="365125"/>
          </a:xfrm>
        </p:spPr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67</a:t>
            </a:fld>
            <a:endParaRPr lang="es-ES" sz="140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769173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684213" y="1700213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3" name="Rectángulo 2"/>
          <p:cNvSpPr/>
          <p:nvPr/>
        </p:nvSpPr>
        <p:spPr>
          <a:xfrm>
            <a:off x="360890" y="1083468"/>
            <a:ext cx="816730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000" dirty="0">
                <a:solidFill>
                  <a:srgbClr val="002060"/>
                </a:solidFill>
              </a:rPr>
              <a:t>C. </a:t>
            </a:r>
            <a:r>
              <a:rPr lang="es-CL" sz="2000" dirty="0">
                <a:solidFill>
                  <a:schemeClr val="bg2">
                    <a:lumMod val="75000"/>
                  </a:schemeClr>
                </a:solidFill>
              </a:rPr>
              <a:t>REGÍMENES JURÍDICOS EN DD.HH. DE INCLUSIÓN Y NO DISCRIMINACIÓN.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384149" y="1846827"/>
            <a:ext cx="8364564" cy="4031873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just"/>
            <a:r>
              <a:rPr lang="es-ES" sz="3200" dirty="0">
                <a:solidFill>
                  <a:schemeClr val="bg1"/>
                </a:solidFill>
              </a:rPr>
              <a:t>Ley de Identidad de Género </a:t>
            </a:r>
            <a:r>
              <a:rPr lang="es-ES" sz="3200" dirty="0" err="1">
                <a:solidFill>
                  <a:schemeClr val="bg1"/>
                </a:solidFill>
              </a:rPr>
              <a:t>N°</a:t>
            </a:r>
            <a:r>
              <a:rPr lang="es-ES" sz="3200" dirty="0">
                <a:solidFill>
                  <a:schemeClr val="bg1"/>
                </a:solidFill>
              </a:rPr>
              <a:t> 21.120 (Chile).</a:t>
            </a:r>
          </a:p>
          <a:p>
            <a:pPr algn="just"/>
            <a:endParaRPr lang="es-ES" sz="3200" dirty="0">
              <a:solidFill>
                <a:schemeClr val="bg1"/>
              </a:solidFill>
            </a:endParaRPr>
          </a:p>
          <a:p>
            <a:pPr algn="just"/>
            <a:r>
              <a:rPr lang="es-ES" sz="2400" dirty="0">
                <a:solidFill>
                  <a:schemeClr val="bg1"/>
                </a:solidFill>
              </a:rPr>
              <a:t>Reconoce y da protección al derecho y a la identidad de género. </a:t>
            </a:r>
          </a:p>
          <a:p>
            <a:pPr algn="just"/>
            <a:endParaRPr lang="es-ES" sz="2400" dirty="0">
              <a:solidFill>
                <a:schemeClr val="bg1"/>
              </a:solidFill>
            </a:endParaRPr>
          </a:p>
          <a:p>
            <a:pPr algn="just"/>
            <a:r>
              <a:rPr lang="es-ES" sz="2400" b="1" u="sng" dirty="0">
                <a:solidFill>
                  <a:schemeClr val="bg1"/>
                </a:solidFill>
              </a:rPr>
              <a:t>Objetivo</a:t>
            </a:r>
            <a:r>
              <a:rPr lang="es-ES" sz="2400" dirty="0">
                <a:solidFill>
                  <a:schemeClr val="bg1"/>
                </a:solidFill>
              </a:rPr>
              <a:t>: permitir el cambio de nombre y sexo registral de una persona, cuando dicha partida no se corresponda o no sea congruente con su identidad de género.</a:t>
            </a:r>
          </a:p>
          <a:p>
            <a:pPr algn="just"/>
            <a:endParaRPr lang="es-ES" sz="2400" dirty="0">
              <a:solidFill>
                <a:schemeClr val="bg1"/>
              </a:solidFill>
            </a:endParaRPr>
          </a:p>
          <a:p>
            <a:pPr algn="just"/>
            <a:r>
              <a:rPr lang="es-ES" sz="2400" u="sng" dirty="0">
                <a:solidFill>
                  <a:schemeClr val="bg1"/>
                </a:solidFill>
              </a:rPr>
              <a:t>Promulgada</a:t>
            </a:r>
            <a:r>
              <a:rPr lang="es-ES" sz="2400" dirty="0">
                <a:solidFill>
                  <a:schemeClr val="bg1"/>
                </a:solidFill>
              </a:rPr>
              <a:t>: Presidente Sebastián Piñera 28/11/2018.</a:t>
            </a:r>
          </a:p>
          <a:p>
            <a:pPr algn="just"/>
            <a:r>
              <a:rPr lang="es-ES" sz="2400" u="sng" dirty="0">
                <a:solidFill>
                  <a:schemeClr val="bg1"/>
                </a:solidFill>
              </a:rPr>
              <a:t>Publicada</a:t>
            </a:r>
            <a:r>
              <a:rPr lang="es-ES" sz="2400" dirty="0">
                <a:solidFill>
                  <a:schemeClr val="bg1"/>
                </a:solidFill>
              </a:rPr>
              <a:t>:     Diario Oficial el 10/12/2018.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A3A8A515-6AC4-4D59-9697-21D4EF004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68</a:t>
            </a:fld>
            <a:endParaRPr lang="es-ES" sz="140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529644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1487524" y="1935450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>
          <a:xfrm>
            <a:off x="19381" y="-27384"/>
            <a:ext cx="9144000" cy="6904325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>
            <a:norm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s-ES" sz="2300" b="1" dirty="0">
                <a:solidFill>
                  <a:schemeClr val="bg1"/>
                </a:solidFill>
              </a:rPr>
              <a:t>DIVERSIDAD SEXUAL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s-ES" sz="2300" b="1" dirty="0">
                <a:solidFill>
                  <a:schemeClr val="bg1"/>
                </a:solidFill>
              </a:rPr>
              <a:t>Ley </a:t>
            </a:r>
            <a:r>
              <a:rPr lang="es-ES" sz="2300" b="1" dirty="0" err="1">
                <a:solidFill>
                  <a:schemeClr val="bg1"/>
                </a:solidFill>
              </a:rPr>
              <a:t>N°</a:t>
            </a:r>
            <a:r>
              <a:rPr lang="es-ES" sz="2300" b="1" dirty="0">
                <a:solidFill>
                  <a:schemeClr val="bg1"/>
                </a:solidFill>
              </a:rPr>
              <a:t> 21.120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s-ES" sz="2300" b="1" dirty="0">
              <a:solidFill>
                <a:schemeClr val="bg1"/>
              </a:solidFill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s-ES" sz="2300" b="1" dirty="0">
              <a:solidFill>
                <a:schemeClr val="bg1"/>
              </a:solidFill>
            </a:endParaRPr>
          </a:p>
          <a:p>
            <a:pPr lvl="0">
              <a:spcBef>
                <a:spcPct val="20000"/>
              </a:spcBef>
              <a:defRPr/>
            </a:pPr>
            <a:endParaRPr lang="es-ES" sz="2300" dirty="0">
              <a:solidFill>
                <a:schemeClr val="bg1"/>
              </a:solidFill>
            </a:endParaRPr>
          </a:p>
          <a:p>
            <a:pPr lvl="0">
              <a:spcBef>
                <a:spcPct val="20000"/>
              </a:spcBef>
              <a:defRPr/>
            </a:pPr>
            <a:endParaRPr kumimoji="0" lang="es-ES" sz="23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  <a:p>
            <a:pPr marR="0" lvl="0" algn="just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s-ES" sz="23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270901" y="821913"/>
            <a:ext cx="8640960" cy="267765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1"/>
                </a:solidFill>
              </a:rPr>
              <a:t>Toda persona tiene el derecho a cambiar su identidad registral.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1"/>
                </a:solidFill>
              </a:rPr>
              <a:t>El reconocimiento y protección de su identidad de género tanto en el ambiente público como privado.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1"/>
                </a:solidFill>
              </a:rPr>
              <a:t>De no ser tratado como una persona enferma.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1"/>
                </a:solidFill>
              </a:rPr>
              <a:t>No discriminación arbitraria.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1"/>
                </a:solidFill>
              </a:rPr>
              <a:t>Dignidad en el trato.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1"/>
                </a:solidFill>
              </a:rPr>
              <a:t>Autonomía progresiva para los niños.  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0030" y="3882008"/>
            <a:ext cx="5153025" cy="2581275"/>
          </a:xfrm>
          <a:prstGeom prst="rect">
            <a:avLst/>
          </a:prstGeom>
        </p:spPr>
      </p:pic>
      <p:pic>
        <p:nvPicPr>
          <p:cNvPr id="2" name="Imagen 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31058" y="5493634"/>
            <a:ext cx="457240" cy="611895"/>
          </a:xfrm>
          <a:prstGeom prst="rect">
            <a:avLst/>
          </a:prstGeom>
        </p:spPr>
      </p:pic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3F84A92-0BB0-490A-9923-B0924BA81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69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6062228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1487524" y="1935450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>
          <a:xfrm>
            <a:off x="179512" y="136525"/>
            <a:ext cx="8856984" cy="6584950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s-ES" sz="2300" b="1" dirty="0">
                <a:solidFill>
                  <a:schemeClr val="bg1"/>
                </a:solidFill>
              </a:rPr>
              <a:t>CONVENCIÓN SOBRE LA ELIMINACIÓN DE TODAS LAS FORMAS DE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s-ES" sz="2300" b="1" dirty="0">
                <a:solidFill>
                  <a:schemeClr val="bg1"/>
                </a:solidFill>
              </a:rPr>
              <a:t> DISCRIMINACIÓN CONTRA LA MUJER (1979).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s-ES" sz="23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s-ES" sz="2300" noProof="0" dirty="0">
                <a:solidFill>
                  <a:schemeClr val="bg1"/>
                </a:solidFill>
              </a:rPr>
              <a:t>Se condena todo tipo de discriminación hacia la mujer. 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s-ES" sz="2300" noProof="0" dirty="0">
                <a:solidFill>
                  <a:schemeClr val="bg1"/>
                </a:solidFill>
              </a:rPr>
              <a:t>Los Estados deben tomar medidas para modificar los patrones socio culturales.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300" i="0" u="none" strike="noStrike" kern="1200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Eliminar</a:t>
            </a:r>
            <a:r>
              <a:rPr kumimoji="0" lang="es-ES" sz="2300" i="0" u="none" strike="noStrike" kern="1200" cap="none" spc="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 la discriminación en la vida política.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s-ES" sz="2300" baseline="0" noProof="0" dirty="0">
                <a:solidFill>
                  <a:schemeClr val="bg1"/>
                </a:solidFill>
              </a:rPr>
              <a:t>Misma</a:t>
            </a:r>
            <a:r>
              <a:rPr lang="es-ES" sz="2300" noProof="0" dirty="0">
                <a:solidFill>
                  <a:schemeClr val="bg1"/>
                </a:solidFill>
              </a:rPr>
              <a:t> educación que los hombres.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300" i="0" u="none" strike="noStrike" kern="1200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Mismas</a:t>
            </a:r>
            <a:r>
              <a:rPr kumimoji="0" lang="es-ES" sz="2300" i="0" u="none" strike="noStrike" kern="1200" cap="none" spc="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 oportunidades en lo laboral.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s-ES" sz="2300" baseline="0" noProof="0" dirty="0">
                <a:solidFill>
                  <a:schemeClr val="bg1"/>
                </a:solidFill>
              </a:rPr>
              <a:t>Igual</a:t>
            </a:r>
            <a:r>
              <a:rPr lang="es-ES" sz="2300" noProof="0" dirty="0">
                <a:solidFill>
                  <a:schemeClr val="bg1"/>
                </a:solidFill>
              </a:rPr>
              <a:t> remuneración.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300" i="0" u="none" strike="noStrike" kern="1200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Prohibir discriminación por la maternidad.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s-ES" sz="2300" dirty="0">
                <a:solidFill>
                  <a:schemeClr val="bg1"/>
                </a:solidFill>
              </a:rPr>
              <a:t>Atención médica.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300" i="0" u="none" strike="noStrike" kern="1200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Eliminar la discriminación rural.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s-ES" sz="2300" dirty="0">
                <a:solidFill>
                  <a:schemeClr val="bg1"/>
                </a:solidFill>
              </a:rPr>
              <a:t>Igualdad ante la ley.</a:t>
            </a:r>
            <a:endParaRPr kumimoji="0" lang="es-ES" sz="2300" i="0" u="none" strike="noStrike" kern="1200" cap="none" spc="0" normalizeH="0" baseline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s-ES" sz="23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4822" y="4450290"/>
            <a:ext cx="3561978" cy="2237653"/>
          </a:xfrm>
          <a:prstGeom prst="rect">
            <a:avLst/>
          </a:prstGeom>
        </p:spPr>
      </p:pic>
      <p:sp>
        <p:nvSpPr>
          <p:cNvPr id="3" name="Estrella de 5 puntas 2">
            <a:hlinkClick r:id="rId4" action="ppaction://hlinksldjump"/>
          </p:cNvPr>
          <p:cNvSpPr/>
          <p:nvPr/>
        </p:nvSpPr>
        <p:spPr>
          <a:xfrm>
            <a:off x="7956376" y="3501008"/>
            <a:ext cx="360040" cy="48235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43F9472-D7AA-49F7-9C72-A6BB12E677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70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4115859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1487524" y="1935450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>
          <a:xfrm>
            <a:off x="251520" y="249807"/>
            <a:ext cx="8640960" cy="6219825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>
            <a:norm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s-ES" sz="2300" b="1" dirty="0">
                <a:solidFill>
                  <a:schemeClr val="bg1"/>
                </a:solidFill>
              </a:rPr>
              <a:t>CONVENCIÓN SOBRE LOS DERECHOS DE LOS NIÑOS. 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s-ES" sz="2300" b="1" dirty="0">
                <a:solidFill>
                  <a:schemeClr val="bg1"/>
                </a:solidFill>
              </a:rPr>
              <a:t>ASAMBLEA GENERAL ONU (1989).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s-ES" sz="23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30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Tener un nombre y una nacionalidad.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s-ES" sz="2300" dirty="0">
                <a:solidFill>
                  <a:schemeClr val="bg1"/>
                </a:solidFill>
              </a:rPr>
              <a:t>Expresarse libremente.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30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Acceso a la información. 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s-ES" sz="2300" dirty="0">
                <a:solidFill>
                  <a:schemeClr val="bg1"/>
                </a:solidFill>
              </a:rPr>
              <a:t>Protección contra el abuso.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30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No discriminación.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s-ES" sz="2300" dirty="0">
                <a:solidFill>
                  <a:schemeClr val="bg1"/>
                </a:solidFill>
              </a:rPr>
              <a:t>A la educación.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30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Una</a:t>
            </a:r>
            <a:r>
              <a:rPr kumimoji="0" lang="es-ES" sz="2300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 vida segura y sana.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s-ES" sz="2300" baseline="0" dirty="0">
                <a:solidFill>
                  <a:schemeClr val="bg1"/>
                </a:solidFill>
              </a:rPr>
              <a:t>Los</a:t>
            </a:r>
            <a:r>
              <a:rPr lang="es-ES" sz="2300" dirty="0">
                <a:solidFill>
                  <a:schemeClr val="bg1"/>
                </a:solidFill>
              </a:rPr>
              <a:t> niños impedidos deben tener atención especial.</a:t>
            </a:r>
            <a:endParaRPr kumimoji="0" lang="es-ES" sz="23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9951" y="1547133"/>
            <a:ext cx="2636849" cy="3749873"/>
          </a:xfrm>
          <a:prstGeom prst="rect">
            <a:avLst/>
          </a:prstGeom>
        </p:spPr>
      </p:pic>
      <p:sp>
        <p:nvSpPr>
          <p:cNvPr id="3" name="Estrella de 5 puntas 2">
            <a:hlinkClick r:id="rId4" action="ppaction://hlinksldjump"/>
          </p:cNvPr>
          <p:cNvSpPr/>
          <p:nvPr/>
        </p:nvSpPr>
        <p:spPr>
          <a:xfrm>
            <a:off x="7476456" y="5548849"/>
            <a:ext cx="360040" cy="474156"/>
          </a:xfrm>
          <a:prstGeom prst="star5">
            <a:avLst>
              <a:gd name="adj" fmla="val 16329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C6099F6-59B9-407F-AE06-8C1BFB15F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71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84114058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1487524" y="1935450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>
          <a:xfrm>
            <a:off x="256999" y="260648"/>
            <a:ext cx="8630002" cy="6460827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>
            <a:norm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s-ES" sz="2300" b="1" dirty="0">
                <a:solidFill>
                  <a:schemeClr val="bg1"/>
                </a:solidFill>
              </a:rPr>
              <a:t>DERECHOS DE LAS PERSONAS CON DISCAPACIDAD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s-ES" sz="2300" b="1" dirty="0">
                <a:solidFill>
                  <a:schemeClr val="bg1"/>
                </a:solidFill>
              </a:rPr>
              <a:t>ASAMBLEA GENERAL ONU (1999).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s-ES" sz="2300" b="1" dirty="0">
              <a:solidFill>
                <a:schemeClr val="bg1"/>
              </a:solidFill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s-ES" sz="2300" b="1" dirty="0">
              <a:solidFill>
                <a:schemeClr val="bg1"/>
              </a:solidFill>
            </a:endParaRPr>
          </a:p>
          <a:p>
            <a:pPr lvl="0">
              <a:spcBef>
                <a:spcPct val="20000"/>
              </a:spcBef>
              <a:defRPr/>
            </a:pPr>
            <a:endParaRPr lang="es-ES" sz="2300" dirty="0">
              <a:solidFill>
                <a:schemeClr val="bg1"/>
              </a:solidFill>
            </a:endParaRPr>
          </a:p>
          <a:p>
            <a:pPr lvl="0">
              <a:spcBef>
                <a:spcPct val="20000"/>
              </a:spcBef>
              <a:defRPr/>
            </a:pPr>
            <a:endParaRPr kumimoji="0" lang="es-ES" sz="23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  <a:p>
            <a:pPr marR="0" lvl="0" algn="just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s-ES" sz="23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451721" y="1159908"/>
            <a:ext cx="8435280" cy="369331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1"/>
                </a:solidFill>
              </a:rPr>
              <a:t>Respeto de la dignidad inherente, libertad para tomar sus propias decisiones.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1"/>
                </a:solidFill>
              </a:rPr>
              <a:t>No discriminación.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1"/>
                </a:solidFill>
              </a:rPr>
              <a:t>Respeto hacia las personas con discapacidad.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1"/>
                </a:solidFill>
              </a:rPr>
              <a:t>Igualdad de oportunidades.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1"/>
                </a:solidFill>
              </a:rPr>
              <a:t>Accesibilidad.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1"/>
                </a:solidFill>
              </a:rPr>
              <a:t>Igualdad entre hombres y mujeres.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1"/>
                </a:solidFill>
              </a:rPr>
              <a:t>Respeto a la evolución de las facultades de los niños con discapacidad.</a:t>
            </a:r>
          </a:p>
          <a:p>
            <a:pPr algn="just"/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7306" y="4215839"/>
            <a:ext cx="3179443" cy="2381513"/>
          </a:xfrm>
          <a:prstGeom prst="rect">
            <a:avLst/>
          </a:prstGeom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1861D279-E1C3-4E24-BE53-08C04DED4B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72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3401535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684213" y="1700213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3" name="Rectángulo 2"/>
          <p:cNvSpPr/>
          <p:nvPr/>
        </p:nvSpPr>
        <p:spPr>
          <a:xfrm>
            <a:off x="360890" y="1083468"/>
            <a:ext cx="816730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000" dirty="0">
                <a:solidFill>
                  <a:srgbClr val="002060"/>
                </a:solidFill>
              </a:rPr>
              <a:t>C. </a:t>
            </a:r>
            <a:r>
              <a:rPr lang="es-CL" sz="2000" dirty="0">
                <a:solidFill>
                  <a:schemeClr val="bg2">
                    <a:lumMod val="75000"/>
                  </a:schemeClr>
                </a:solidFill>
              </a:rPr>
              <a:t>REGÍMENES JURÍDICOS EN DD.HH. DE INCLUSIÓN Y NO DISCRIMINACIÓN.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532691"/>
            <a:ext cx="7474486" cy="5274080"/>
          </a:xfrm>
          <a:prstGeom prst="rect">
            <a:avLst/>
          </a:prstGeom>
        </p:spPr>
      </p:pic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3FE3057-6428-4035-8F76-432F22D6C2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73</a:t>
            </a:fld>
            <a:endParaRPr lang="es-ES" sz="140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0463965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684213" y="1700213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3" name="Rectángulo 2"/>
          <p:cNvSpPr/>
          <p:nvPr/>
        </p:nvSpPr>
        <p:spPr>
          <a:xfrm>
            <a:off x="360890" y="1083468"/>
            <a:ext cx="816730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000" dirty="0">
                <a:solidFill>
                  <a:srgbClr val="002060"/>
                </a:solidFill>
              </a:rPr>
              <a:t>C. </a:t>
            </a:r>
            <a:r>
              <a:rPr lang="es-CL" sz="2000" dirty="0">
                <a:solidFill>
                  <a:schemeClr val="bg2">
                    <a:lumMod val="75000"/>
                  </a:schemeClr>
                </a:solidFill>
              </a:rPr>
              <a:t>REGÍMENES JURÍDICOS EN DD.HH. DE INCLUSIÓN Y NO DISCRIMINACIÓN.</a:t>
            </a:r>
          </a:p>
        </p:txBody>
      </p:sp>
      <p:sp>
        <p:nvSpPr>
          <p:cNvPr id="11" name="1 Título"/>
          <p:cNvSpPr txBox="1">
            <a:spLocks/>
          </p:cNvSpPr>
          <p:nvPr/>
        </p:nvSpPr>
        <p:spPr bwMode="auto">
          <a:xfrm>
            <a:off x="447" y="1484784"/>
            <a:ext cx="9108057" cy="72008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AR" sz="2600" b="1" dirty="0">
                <a:solidFill>
                  <a:schemeClr val="bg1"/>
                </a:solidFill>
                <a:sym typeface="Verdana Bold"/>
              </a:rPr>
              <a:t>Convención sobre los </a:t>
            </a:r>
            <a:r>
              <a:rPr lang="es-AR" sz="2600" b="1" dirty="0" err="1">
                <a:solidFill>
                  <a:schemeClr val="bg1"/>
                </a:solidFill>
                <a:sym typeface="Verdana Bold"/>
              </a:rPr>
              <a:t>D°s</a:t>
            </a:r>
            <a:r>
              <a:rPr lang="es-AR" sz="2600" b="1" dirty="0">
                <a:solidFill>
                  <a:schemeClr val="bg1"/>
                </a:solidFill>
                <a:sym typeface="Verdana Bold"/>
              </a:rPr>
              <a:t> de las Personas con Discapacidad</a:t>
            </a:r>
            <a:endParaRPr lang="es-CL" sz="2600" b="1" dirty="0">
              <a:solidFill>
                <a:schemeClr val="bg1"/>
              </a:solidFill>
              <a:sym typeface="Verdana Bold"/>
            </a:endParaRPr>
          </a:p>
        </p:txBody>
      </p:sp>
      <p:sp>
        <p:nvSpPr>
          <p:cNvPr id="13" name="1 Título"/>
          <p:cNvSpPr txBox="1">
            <a:spLocks/>
          </p:cNvSpPr>
          <p:nvPr/>
        </p:nvSpPr>
        <p:spPr bwMode="auto">
          <a:xfrm>
            <a:off x="35496" y="2288267"/>
            <a:ext cx="5184576" cy="4433208"/>
          </a:xfrm>
          <a:prstGeom prst="rect">
            <a:avLst/>
          </a:prstGeom>
          <a:solidFill>
            <a:schemeClr val="tx1">
              <a:lumMod val="95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 defTabSz="914400">
              <a:lnSpc>
                <a:spcPct val="150000"/>
              </a:lnSpc>
            </a:pPr>
            <a:r>
              <a:rPr lang="es-MX" b="1" dirty="0">
                <a:solidFill>
                  <a:schemeClr val="bg1"/>
                </a:solidFill>
                <a:sym typeface="Verdana Bold"/>
              </a:rPr>
              <a:t>Propósito:</a:t>
            </a:r>
            <a:endParaRPr lang="es-MX" b="1" dirty="0">
              <a:solidFill>
                <a:schemeClr val="bg1"/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es-CL" dirty="0">
                <a:solidFill>
                  <a:schemeClr val="bg1"/>
                </a:solidFill>
                <a:sym typeface="Verdana Bold"/>
              </a:rPr>
              <a:t>“…</a:t>
            </a:r>
            <a:r>
              <a:rPr lang="es-CL" u="sng" dirty="0">
                <a:solidFill>
                  <a:schemeClr val="bg1"/>
                </a:solidFill>
                <a:sym typeface="Verdana Bold"/>
              </a:rPr>
              <a:t>promover</a:t>
            </a:r>
            <a:r>
              <a:rPr lang="es-CL" dirty="0">
                <a:solidFill>
                  <a:schemeClr val="bg1"/>
                </a:solidFill>
                <a:sym typeface="Verdana Bold"/>
              </a:rPr>
              <a:t>, </a:t>
            </a:r>
            <a:r>
              <a:rPr lang="es-CL" u="sng" dirty="0">
                <a:solidFill>
                  <a:schemeClr val="bg1"/>
                </a:solidFill>
                <a:sym typeface="Verdana Bold"/>
              </a:rPr>
              <a:t>proteger</a:t>
            </a:r>
            <a:r>
              <a:rPr lang="es-CL" dirty="0">
                <a:solidFill>
                  <a:schemeClr val="bg1"/>
                </a:solidFill>
                <a:sym typeface="Verdana Bold"/>
              </a:rPr>
              <a:t> y </a:t>
            </a:r>
            <a:r>
              <a:rPr lang="es-CL" u="sng" dirty="0">
                <a:solidFill>
                  <a:schemeClr val="bg1"/>
                </a:solidFill>
                <a:sym typeface="Verdana Bold"/>
              </a:rPr>
              <a:t>asegurar</a:t>
            </a:r>
            <a:r>
              <a:rPr lang="es-CL" dirty="0">
                <a:solidFill>
                  <a:schemeClr val="bg1"/>
                </a:solidFill>
                <a:sym typeface="Verdana Bold"/>
              </a:rPr>
              <a:t> el goce pleno y en condiciones de igualdad de todos los derechos humanos y libertades fundamentales por todas las personas con discapacidad, y </a:t>
            </a:r>
            <a:r>
              <a:rPr lang="es-CL" u="sng" dirty="0">
                <a:solidFill>
                  <a:schemeClr val="bg1"/>
                </a:solidFill>
                <a:sym typeface="Verdana Bold"/>
              </a:rPr>
              <a:t>promover</a:t>
            </a:r>
            <a:r>
              <a:rPr lang="es-CL" dirty="0">
                <a:solidFill>
                  <a:schemeClr val="bg1"/>
                </a:solidFill>
                <a:sym typeface="Verdana Bold"/>
              </a:rPr>
              <a:t> el </a:t>
            </a:r>
            <a:r>
              <a:rPr lang="es-CL" u="sng" dirty="0">
                <a:solidFill>
                  <a:schemeClr val="bg1"/>
                </a:solidFill>
                <a:sym typeface="Verdana Bold"/>
              </a:rPr>
              <a:t>respeto</a:t>
            </a:r>
            <a:r>
              <a:rPr lang="es-CL" dirty="0">
                <a:solidFill>
                  <a:schemeClr val="bg1"/>
                </a:solidFill>
                <a:sym typeface="Verdana Bold"/>
              </a:rPr>
              <a:t> de su dignidad inherente.”  Artículo 1, párrafo 1</a:t>
            </a:r>
          </a:p>
          <a:p>
            <a:pPr algn="just">
              <a:lnSpc>
                <a:spcPct val="150000"/>
              </a:lnSpc>
            </a:pPr>
            <a:r>
              <a:rPr lang="es-MX" dirty="0">
                <a:solidFill>
                  <a:schemeClr val="bg1"/>
                </a:solidFill>
                <a:sym typeface="Verdana Bold"/>
              </a:rPr>
              <a:t>Los Estados Parte están obligados a  introducir medidas destinadas a promover los derechos de las personas con discapacidad y a garantizar su ejercicio sin discriminación.</a:t>
            </a:r>
            <a:endParaRPr lang="es-CL" dirty="0">
              <a:solidFill>
                <a:schemeClr val="bg1"/>
              </a:solidFill>
              <a:sym typeface="Verdana Bold"/>
            </a:endParaRPr>
          </a:p>
          <a:p>
            <a:pPr algn="just" defTabSz="914400">
              <a:lnSpc>
                <a:spcPct val="150000"/>
              </a:lnSpc>
            </a:pPr>
            <a:endParaRPr lang="es-CL" dirty="0">
              <a:solidFill>
                <a:schemeClr val="tx2">
                  <a:lumMod val="50000"/>
                </a:schemeClr>
              </a:solidFill>
              <a:sym typeface="Verdana Bold"/>
            </a:endParaRPr>
          </a:p>
          <a:p>
            <a:pPr algn="just" defTabSz="914400">
              <a:lnSpc>
                <a:spcPct val="150000"/>
              </a:lnSpc>
            </a:pPr>
            <a:endParaRPr lang="es-CL" dirty="0">
              <a:solidFill>
                <a:schemeClr val="tx2">
                  <a:lumMod val="50000"/>
                </a:schemeClr>
              </a:solidFill>
              <a:sym typeface="Verdana Bold"/>
            </a:endParaRPr>
          </a:p>
          <a:p>
            <a:pPr algn="just" defTabSz="914400"/>
            <a:endParaRPr lang="es-MX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4824" y="2288267"/>
            <a:ext cx="3490555" cy="4787629"/>
          </a:xfrm>
          <a:prstGeom prst="rect">
            <a:avLst/>
          </a:prstGeom>
        </p:spPr>
      </p:pic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A88BEEF-0141-4C1C-A981-286C3343D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chemeClr val="bg2">
                    <a:lumMod val="75000"/>
                  </a:schemeClr>
                </a:solidFill>
              </a:rPr>
              <a:pPr/>
              <a:t>74</a:t>
            </a:fld>
            <a:endParaRPr lang="es-ES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5342849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89624" y="3397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>
                    <a:lumMod val="75000"/>
                  </a:schemeClr>
                </a:solidFill>
              </a:rPr>
              <a:t>UT 2: DERECHO PENAL EN DERECHOS HUMANOS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UT 1: DERECHOS HUMANOS</a:t>
            </a:r>
          </a:p>
        </p:txBody>
      </p:sp>
      <p:sp>
        <p:nvSpPr>
          <p:cNvPr id="16" name="15 Elipse"/>
          <p:cNvSpPr/>
          <p:nvPr/>
        </p:nvSpPr>
        <p:spPr>
          <a:xfrm>
            <a:off x="-146742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684213" y="1700213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3" name="Rectángulo 2"/>
          <p:cNvSpPr/>
          <p:nvPr/>
        </p:nvSpPr>
        <p:spPr>
          <a:xfrm>
            <a:off x="360890" y="1083468"/>
            <a:ext cx="816730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000" dirty="0">
                <a:solidFill>
                  <a:srgbClr val="002060"/>
                </a:solidFill>
              </a:rPr>
              <a:t>C. </a:t>
            </a:r>
            <a:r>
              <a:rPr lang="es-CL" sz="2000" dirty="0">
                <a:solidFill>
                  <a:schemeClr val="bg2">
                    <a:lumMod val="75000"/>
                  </a:schemeClr>
                </a:solidFill>
              </a:rPr>
              <a:t>REGÍMENES JURÍDICOS EN DD.HH. DE INCLUSIÓN Y NO DISCRIMINACIÓN.</a:t>
            </a:r>
          </a:p>
        </p:txBody>
      </p:sp>
      <p:sp>
        <p:nvSpPr>
          <p:cNvPr id="15" name="12 CuadroTexto"/>
          <p:cNvSpPr txBox="1"/>
          <p:nvPr/>
        </p:nvSpPr>
        <p:spPr>
          <a:xfrm>
            <a:off x="467544" y="1556792"/>
            <a:ext cx="5085059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CL" sz="2800" b="1" dirty="0">
                <a:solidFill>
                  <a:schemeClr val="bg1"/>
                </a:solidFill>
              </a:rPr>
              <a:t>Contexto Legal - Ley N° 20.422</a:t>
            </a:r>
          </a:p>
        </p:txBody>
      </p:sp>
      <p:sp>
        <p:nvSpPr>
          <p:cNvPr id="17" name="6 Rectángulo redondeado"/>
          <p:cNvSpPr/>
          <p:nvPr/>
        </p:nvSpPr>
        <p:spPr>
          <a:xfrm>
            <a:off x="4509715" y="2474220"/>
            <a:ext cx="4032448" cy="3980045"/>
          </a:xfrm>
          <a:prstGeom prst="roundRect">
            <a:avLst>
              <a:gd name="adj" fmla="val 6908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 lIns="91433" tIns="45717" rIns="91433" bIns="45717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CL" b="1" u="sng" dirty="0">
                <a:solidFill>
                  <a:schemeClr val="bg1"/>
                </a:solidFill>
                <a:cs typeface="ヒラギノ角ゴ Pro W3" charset="-128"/>
              </a:rPr>
              <a:t>Objetivo</a:t>
            </a:r>
          </a:p>
          <a:p>
            <a:pPr algn="just">
              <a:lnSpc>
                <a:spcPct val="150000"/>
              </a:lnSpc>
            </a:pPr>
            <a:r>
              <a:rPr lang="es-CL" dirty="0">
                <a:solidFill>
                  <a:schemeClr val="bg1"/>
                </a:solidFill>
                <a:cs typeface="ヒラギノ角ゴ Pro W3" charset="-128"/>
              </a:rPr>
              <a:t>Asegurar el derecho a la igualdad de oportunidades de las personas con discapacidad, con el fin de obtener plena inclusión social, asegurando el disfrute de sus derechos y </a:t>
            </a:r>
            <a:r>
              <a:rPr lang="es-CL" u="sng" dirty="0">
                <a:solidFill>
                  <a:schemeClr val="bg1"/>
                </a:solidFill>
                <a:cs typeface="ヒラギノ角ゴ Pro W3" charset="-128"/>
              </a:rPr>
              <a:t>la eliminación de cualquier forma de discriminación fundada en la discapacidad</a:t>
            </a:r>
            <a:r>
              <a:rPr lang="es-CL" u="sng" dirty="0">
                <a:solidFill>
                  <a:schemeClr val="bg1"/>
                </a:solidFill>
              </a:rPr>
              <a:t>. </a:t>
            </a:r>
          </a:p>
        </p:txBody>
      </p:sp>
      <p:grpSp>
        <p:nvGrpSpPr>
          <p:cNvPr id="18" name="16 Grupo"/>
          <p:cNvGrpSpPr/>
          <p:nvPr/>
        </p:nvGrpSpPr>
        <p:grpSpPr>
          <a:xfrm>
            <a:off x="477267" y="2330204"/>
            <a:ext cx="3744403" cy="1224136"/>
            <a:chOff x="216006" y="1152128"/>
            <a:chExt cx="3744403" cy="1224136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19" name="17 Rectángulo redondeado"/>
            <p:cNvSpPr/>
            <p:nvPr/>
          </p:nvSpPr>
          <p:spPr>
            <a:xfrm>
              <a:off x="216006" y="1296144"/>
              <a:ext cx="3744403" cy="917740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0" name="18 Rectángulo"/>
            <p:cNvSpPr/>
            <p:nvPr/>
          </p:nvSpPr>
          <p:spPr>
            <a:xfrm>
              <a:off x="242886" y="1152128"/>
              <a:ext cx="3690643" cy="1224136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34290" rIns="45720" bIns="3429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800" b="1" kern="1200" dirty="0">
                  <a:solidFill>
                    <a:schemeClr val="bg1"/>
                  </a:solidFill>
                </a:rPr>
                <a:t>Establece normas de igualdad de oportunidades e inclusión social de las personas con discapacidad,</a:t>
              </a:r>
            </a:p>
          </p:txBody>
        </p:sp>
      </p:grpSp>
      <p:grpSp>
        <p:nvGrpSpPr>
          <p:cNvPr id="21" name="19 Grupo"/>
          <p:cNvGrpSpPr/>
          <p:nvPr/>
        </p:nvGrpSpPr>
        <p:grpSpPr>
          <a:xfrm>
            <a:off x="477267" y="3914380"/>
            <a:ext cx="3772296" cy="2520280"/>
            <a:chOff x="216023" y="1211632"/>
            <a:chExt cx="3772296" cy="2873132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22" name="20 Rectángulo redondeado"/>
            <p:cNvSpPr/>
            <p:nvPr/>
          </p:nvSpPr>
          <p:spPr>
            <a:xfrm>
              <a:off x="216023" y="1246642"/>
              <a:ext cx="3772296" cy="2838122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3" name="21 Rectángulo"/>
            <p:cNvSpPr/>
            <p:nvPr/>
          </p:nvSpPr>
          <p:spPr>
            <a:xfrm>
              <a:off x="311803" y="1211632"/>
              <a:ext cx="3580736" cy="2777352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34290" rIns="45720" bIns="3429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800" b="1" u="sng" kern="1200" dirty="0">
                  <a:solidFill>
                    <a:schemeClr val="bg1"/>
                  </a:solidFill>
                </a:rPr>
                <a:t>Principios</a:t>
              </a:r>
              <a:r>
                <a:rPr lang="es-CL" sz="1800" b="1" kern="1200" dirty="0">
                  <a:solidFill>
                    <a:schemeClr val="bg1"/>
                  </a:solidFill>
                </a:rPr>
                <a:t>:</a:t>
              </a:r>
            </a:p>
            <a:p>
              <a:pPr marL="285750" lvl="0" indent="-285750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r>
                <a:rPr lang="es-CL" sz="1800" kern="1200" dirty="0">
                  <a:solidFill>
                    <a:schemeClr val="bg1"/>
                  </a:solidFill>
                </a:rPr>
                <a:t>Vida Independiente.</a:t>
              </a:r>
            </a:p>
            <a:p>
              <a:pPr marL="285750" lvl="0" indent="-285750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r>
                <a:rPr lang="es-CL" sz="1800" kern="1200" dirty="0">
                  <a:solidFill>
                    <a:schemeClr val="bg1"/>
                  </a:solidFill>
                </a:rPr>
                <a:t>Accesibilidad.</a:t>
              </a:r>
            </a:p>
            <a:p>
              <a:pPr marL="285750" lvl="0" indent="-285750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r>
                <a:rPr lang="es-CL" sz="1800" kern="1200" dirty="0">
                  <a:solidFill>
                    <a:schemeClr val="bg1"/>
                  </a:solidFill>
                </a:rPr>
                <a:t>Diseño Universal.</a:t>
              </a:r>
            </a:p>
            <a:p>
              <a:pPr marL="285750" lvl="0" indent="-285750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r>
                <a:rPr lang="es-CL" sz="1800" kern="1200" dirty="0">
                  <a:solidFill>
                    <a:schemeClr val="bg1"/>
                  </a:solidFill>
                </a:rPr>
                <a:t>Participación y Diálogo Social.</a:t>
              </a:r>
            </a:p>
            <a:p>
              <a:pPr marL="285750" lvl="0" indent="-285750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r>
                <a:rPr lang="es-CL" sz="1800" kern="1200" dirty="0">
                  <a:solidFill>
                    <a:schemeClr val="bg1"/>
                  </a:solidFill>
                </a:rPr>
                <a:t>Intersectorialidad.</a:t>
              </a:r>
            </a:p>
          </p:txBody>
        </p:sp>
      </p:grpSp>
      <p:sp>
        <p:nvSpPr>
          <p:cNvPr id="2" name="Estrella de 5 puntas 1">
            <a:hlinkClick r:id="rId2" action="ppaction://hlinksldjump"/>
          </p:cNvPr>
          <p:cNvSpPr/>
          <p:nvPr/>
        </p:nvSpPr>
        <p:spPr>
          <a:xfrm>
            <a:off x="6732240" y="6350643"/>
            <a:ext cx="432048" cy="31844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7FE22DD-8EEB-44CB-92C1-189897E9C3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chemeClr val="bg2">
                    <a:lumMod val="75000"/>
                  </a:schemeClr>
                </a:solidFill>
              </a:rPr>
              <a:pPr/>
              <a:t>75</a:t>
            </a:fld>
            <a:endParaRPr lang="es-ES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6456683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1487524" y="1935450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>
          <a:xfrm>
            <a:off x="251520" y="136525"/>
            <a:ext cx="8640960" cy="6584950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>
            <a:norm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s-ES" sz="2300" b="1" dirty="0">
              <a:solidFill>
                <a:schemeClr val="bg1"/>
              </a:solidFill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s-ES" sz="2300" b="1" dirty="0">
                <a:solidFill>
                  <a:schemeClr val="bg1"/>
                </a:solidFill>
              </a:rPr>
              <a:t>DERECHOS DE LOS PUEBLOS INDÍGENAS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s-ES" sz="2300" b="1" dirty="0">
                <a:solidFill>
                  <a:schemeClr val="bg1"/>
                </a:solidFill>
              </a:rPr>
              <a:t>DECLARACIÓN DE LA ONU.  NO VINCULANTE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s-ES" sz="2300" b="1" dirty="0">
              <a:solidFill>
                <a:schemeClr val="bg1"/>
              </a:solidFill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s-ES" sz="2300" b="1" dirty="0">
              <a:solidFill>
                <a:schemeClr val="bg1"/>
              </a:solidFill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s-ES" sz="23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  <a:p>
            <a:pPr marR="0" lvl="0" algn="just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s-ES" sz="23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899592" y="1837576"/>
            <a:ext cx="7165304" cy="341632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1"/>
                </a:solidFill>
              </a:rPr>
              <a:t>Existen derechos colectivos e individuales de los pueblos indígenas,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ES" sz="2400" dirty="0">
              <a:solidFill>
                <a:schemeClr val="bg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1"/>
                </a:solidFill>
              </a:rPr>
              <a:t>especialmente sus derechos a sus tierras, bienes, recursos vitales, territorios y recursos, a su cultura, identidad y lengua, al empleo, la salud, la educación y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ES" sz="2400" u="sng" dirty="0">
              <a:solidFill>
                <a:schemeClr val="bg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1"/>
                </a:solidFill>
              </a:rPr>
              <a:t> a determinar libremente su </a:t>
            </a:r>
            <a:r>
              <a:rPr lang="es-ES" sz="2400" u="sng" dirty="0">
                <a:solidFill>
                  <a:schemeClr val="bg1"/>
                </a:solidFill>
              </a:rPr>
              <a:t>condición política</a:t>
            </a:r>
            <a:r>
              <a:rPr lang="es-ES" sz="2400" dirty="0">
                <a:solidFill>
                  <a:schemeClr val="bg1"/>
                </a:solidFill>
              </a:rPr>
              <a:t> y su </a:t>
            </a:r>
            <a:r>
              <a:rPr lang="es-ES" sz="2400" u="sng" dirty="0">
                <a:solidFill>
                  <a:schemeClr val="bg1"/>
                </a:solidFill>
              </a:rPr>
              <a:t>desarrollo económico</a:t>
            </a:r>
            <a:r>
              <a:rPr lang="es-ES" sz="24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77B7A67B-ACB3-4ED7-A7F4-20653DBA20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76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4391862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1487524" y="1935450"/>
            <a:ext cx="8064500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400" dirty="0"/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>
          <a:xfrm>
            <a:off x="19381" y="28092"/>
            <a:ext cx="9144000" cy="6904325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>
            <a:norm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s-ES" sz="2400" b="1" dirty="0">
                <a:solidFill>
                  <a:schemeClr val="bg1"/>
                </a:solidFill>
              </a:rPr>
              <a:t>DERECHOS DE LOS PUEBLOS INDÍGENAS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s-ES" sz="2400" b="1" dirty="0">
                <a:solidFill>
                  <a:schemeClr val="bg1"/>
                </a:solidFill>
              </a:rPr>
              <a:t>CONVENIO 169 OIT - VINCULANTE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s-ES" sz="2300" b="1" dirty="0">
              <a:solidFill>
                <a:schemeClr val="bg1"/>
              </a:solidFill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s-ES" sz="2300" b="1" dirty="0">
              <a:solidFill>
                <a:schemeClr val="bg1"/>
              </a:solidFill>
            </a:endParaRPr>
          </a:p>
          <a:p>
            <a:pPr lvl="0">
              <a:spcBef>
                <a:spcPct val="20000"/>
              </a:spcBef>
              <a:defRPr/>
            </a:pPr>
            <a:endParaRPr lang="es-ES" sz="2300" dirty="0">
              <a:solidFill>
                <a:schemeClr val="bg1"/>
              </a:solidFill>
            </a:endParaRPr>
          </a:p>
          <a:p>
            <a:pPr lvl="0">
              <a:spcBef>
                <a:spcPct val="20000"/>
              </a:spcBef>
              <a:defRPr/>
            </a:pPr>
            <a:endParaRPr kumimoji="0" lang="es-ES" sz="23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  <a:p>
            <a:pPr marR="0" lvl="0" algn="just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s-ES" sz="23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382569" y="1095024"/>
            <a:ext cx="8690596" cy="3564053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just"/>
            <a:r>
              <a:rPr lang="es-ES" sz="2400" dirty="0">
                <a:solidFill>
                  <a:schemeClr val="bg1"/>
                </a:solidFill>
              </a:rPr>
              <a:t>Se fundamenta en el respeto a las culturas y las formas de vida de los pueblos indígenas y reconoce sus derechos sobre las tierras y los recursos naturales, así como </a:t>
            </a:r>
            <a:r>
              <a:rPr lang="es-ES" sz="2400" u="sng" dirty="0">
                <a:solidFill>
                  <a:schemeClr val="bg1"/>
                </a:solidFill>
              </a:rPr>
              <a:t>el derecho a decidir sus propias prioridades</a:t>
            </a:r>
            <a:r>
              <a:rPr lang="es-ES" sz="2400" dirty="0">
                <a:solidFill>
                  <a:schemeClr val="bg1"/>
                </a:solidFill>
              </a:rPr>
              <a:t> en lo que atañe al proceso de desarrollo.</a:t>
            </a:r>
          </a:p>
          <a:p>
            <a:endParaRPr lang="es-ES" sz="2400" dirty="0">
              <a:solidFill>
                <a:schemeClr val="bg1"/>
              </a:solidFill>
            </a:endParaRPr>
          </a:p>
          <a:p>
            <a:pPr lvl="0">
              <a:spcBef>
                <a:spcPct val="20000"/>
              </a:spcBef>
              <a:defRPr/>
            </a:pPr>
            <a:r>
              <a:rPr lang="es-ES" sz="2400" dirty="0">
                <a:solidFill>
                  <a:srgbClr val="FF0000"/>
                </a:solidFill>
              </a:rPr>
              <a:t>¿Qué significa para Chile este Convenio?</a:t>
            </a:r>
          </a:p>
          <a:p>
            <a:pPr lvl="0" algn="just">
              <a:spcBef>
                <a:spcPct val="20000"/>
              </a:spcBef>
              <a:defRPr/>
            </a:pPr>
            <a:r>
              <a:rPr lang="es-ES" sz="2400" dirty="0">
                <a:solidFill>
                  <a:schemeClr val="bg1"/>
                </a:solidFill>
              </a:rPr>
              <a:t>Deber del Estado de Chile de </a:t>
            </a:r>
            <a:r>
              <a:rPr lang="es-ES" sz="2400" u="sng" dirty="0">
                <a:solidFill>
                  <a:schemeClr val="bg1"/>
                </a:solidFill>
              </a:rPr>
              <a:t>consultar las medidas legislativas y administrativas susceptibles de afectar directamente a los pueblos originarios</a:t>
            </a:r>
            <a:r>
              <a:rPr lang="es-ES" sz="2400" dirty="0">
                <a:solidFill>
                  <a:schemeClr val="bg1"/>
                </a:solidFill>
              </a:rPr>
              <a:t>.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4692" y="4824656"/>
            <a:ext cx="2833378" cy="2088355"/>
          </a:xfrm>
          <a:prstGeom prst="rect">
            <a:avLst/>
          </a:prstGeom>
        </p:spPr>
      </p:pic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E7477129-14C8-4347-B35A-13893B99AA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77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13940326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3968" y="-9178"/>
            <a:ext cx="4118232" cy="685800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539552" y="188640"/>
            <a:ext cx="1598771" cy="70173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s-CL" sz="2400" dirty="0" err="1">
                <a:solidFill>
                  <a:schemeClr val="bg1"/>
                </a:solidFill>
              </a:rPr>
              <a:t>Aymara</a:t>
            </a:r>
            <a:endParaRPr lang="es-CL" sz="2400" dirty="0">
              <a:solidFill>
                <a:schemeClr val="bg1"/>
              </a:solidFill>
            </a:endParaRPr>
          </a:p>
          <a:p>
            <a:pPr>
              <a:lnSpc>
                <a:spcPct val="200000"/>
              </a:lnSpc>
            </a:pPr>
            <a:r>
              <a:rPr lang="es-CL" sz="2400" dirty="0">
                <a:solidFill>
                  <a:schemeClr val="bg1"/>
                </a:solidFill>
              </a:rPr>
              <a:t>Quechua</a:t>
            </a:r>
          </a:p>
          <a:p>
            <a:pPr>
              <a:lnSpc>
                <a:spcPct val="200000"/>
              </a:lnSpc>
            </a:pPr>
            <a:r>
              <a:rPr lang="es-CL" sz="2400" dirty="0">
                <a:solidFill>
                  <a:schemeClr val="bg1"/>
                </a:solidFill>
              </a:rPr>
              <a:t>Atacameño</a:t>
            </a:r>
          </a:p>
          <a:p>
            <a:pPr>
              <a:lnSpc>
                <a:spcPct val="200000"/>
              </a:lnSpc>
            </a:pPr>
            <a:r>
              <a:rPr lang="es-CL" sz="2400" dirty="0" err="1">
                <a:solidFill>
                  <a:schemeClr val="bg1"/>
                </a:solidFill>
              </a:rPr>
              <a:t>Kolla</a:t>
            </a:r>
            <a:endParaRPr lang="es-CL" sz="2400" dirty="0">
              <a:solidFill>
                <a:schemeClr val="bg1"/>
              </a:solidFill>
            </a:endParaRPr>
          </a:p>
          <a:p>
            <a:pPr>
              <a:lnSpc>
                <a:spcPct val="200000"/>
              </a:lnSpc>
            </a:pPr>
            <a:r>
              <a:rPr lang="es-CL" sz="2400" dirty="0">
                <a:solidFill>
                  <a:schemeClr val="bg1"/>
                </a:solidFill>
              </a:rPr>
              <a:t>Diaguita</a:t>
            </a:r>
          </a:p>
          <a:p>
            <a:pPr>
              <a:lnSpc>
                <a:spcPct val="200000"/>
              </a:lnSpc>
            </a:pPr>
            <a:r>
              <a:rPr lang="es-CL" sz="2400" dirty="0">
                <a:solidFill>
                  <a:schemeClr val="bg1"/>
                </a:solidFill>
              </a:rPr>
              <a:t>Rapa </a:t>
            </a:r>
            <a:r>
              <a:rPr lang="es-CL" sz="2400" dirty="0" err="1">
                <a:solidFill>
                  <a:schemeClr val="bg1"/>
                </a:solidFill>
              </a:rPr>
              <a:t>Nui</a:t>
            </a:r>
            <a:endParaRPr lang="es-CL" sz="2400" dirty="0">
              <a:solidFill>
                <a:schemeClr val="bg1"/>
              </a:solidFill>
            </a:endParaRPr>
          </a:p>
          <a:p>
            <a:pPr>
              <a:lnSpc>
                <a:spcPct val="200000"/>
              </a:lnSpc>
            </a:pPr>
            <a:r>
              <a:rPr lang="es-CL" sz="2400" dirty="0">
                <a:solidFill>
                  <a:schemeClr val="bg1"/>
                </a:solidFill>
              </a:rPr>
              <a:t>Mapuche</a:t>
            </a:r>
          </a:p>
          <a:p>
            <a:pPr>
              <a:lnSpc>
                <a:spcPct val="200000"/>
              </a:lnSpc>
            </a:pPr>
            <a:r>
              <a:rPr lang="es-CL" sz="2400" dirty="0" err="1">
                <a:solidFill>
                  <a:schemeClr val="bg1"/>
                </a:solidFill>
              </a:rPr>
              <a:t>Yagán</a:t>
            </a:r>
            <a:endParaRPr lang="es-CL" sz="2400" dirty="0">
              <a:solidFill>
                <a:schemeClr val="bg1"/>
              </a:solidFill>
            </a:endParaRPr>
          </a:p>
          <a:p>
            <a:pPr>
              <a:lnSpc>
                <a:spcPct val="200000"/>
              </a:lnSpc>
            </a:pPr>
            <a:r>
              <a:rPr lang="es-CL" sz="2400" dirty="0" err="1">
                <a:solidFill>
                  <a:schemeClr val="bg1"/>
                </a:solidFill>
              </a:rPr>
              <a:t>Kawéskar</a:t>
            </a:r>
            <a:endParaRPr lang="es-CL" dirty="0">
              <a:solidFill>
                <a:schemeClr val="bg1"/>
              </a:solidFill>
            </a:endParaRPr>
          </a:p>
          <a:p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7" name="Estrella de 5 puntas 6">
            <a:hlinkClick r:id="rId3" action="ppaction://hlinksldjump"/>
          </p:cNvPr>
          <p:cNvSpPr/>
          <p:nvPr/>
        </p:nvSpPr>
        <p:spPr>
          <a:xfrm>
            <a:off x="2771800" y="6165304"/>
            <a:ext cx="432048" cy="37360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42BF5A7C-F932-4BB7-856C-B5A283CA5B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660232" y="6356349"/>
            <a:ext cx="2133600" cy="365125"/>
          </a:xfrm>
        </p:spPr>
        <p:txBody>
          <a:bodyPr/>
          <a:lstStyle/>
          <a:p>
            <a:fld id="{71E8ED36-391F-41F1-8171-AE9E833F9033}" type="slidenum">
              <a:rPr lang="es-ES" smtClean="0">
                <a:solidFill>
                  <a:schemeClr val="bg2">
                    <a:lumMod val="75000"/>
                  </a:schemeClr>
                </a:solidFill>
              </a:rPr>
              <a:pPr/>
              <a:t>78</a:t>
            </a:fld>
            <a:endParaRPr lang="es-ES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575672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lipse 2"/>
          <p:cNvSpPr/>
          <p:nvPr/>
        </p:nvSpPr>
        <p:spPr>
          <a:xfrm>
            <a:off x="179510" y="620688"/>
            <a:ext cx="2880320" cy="16561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b="1" dirty="0"/>
              <a:t>ESTADO DE DERECHO</a:t>
            </a:r>
          </a:p>
        </p:txBody>
      </p:sp>
      <p:sp>
        <p:nvSpPr>
          <p:cNvPr id="5" name="Rectángulo 4"/>
          <p:cNvSpPr/>
          <p:nvPr/>
        </p:nvSpPr>
        <p:spPr>
          <a:xfrm>
            <a:off x="3221595" y="202973"/>
            <a:ext cx="5760639" cy="1857875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bg1"/>
                </a:solidFill>
              </a:rPr>
              <a:t>Procesos jurídicos, instituciones y normas compatibles con los DD.HH.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bg1"/>
                </a:solidFill>
              </a:rPr>
              <a:t>El Estado de Derecho es el mecanismo de aplicación de los DD.HH.</a:t>
            </a:r>
          </a:p>
        </p:txBody>
      </p:sp>
      <p:sp>
        <p:nvSpPr>
          <p:cNvPr id="11" name="Elipse 10"/>
          <p:cNvSpPr/>
          <p:nvPr/>
        </p:nvSpPr>
        <p:spPr>
          <a:xfrm>
            <a:off x="179510" y="3419053"/>
            <a:ext cx="2880320" cy="19442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b="1" dirty="0"/>
              <a:t>DERECHOS</a:t>
            </a:r>
          </a:p>
          <a:p>
            <a:pPr algn="ctr"/>
            <a:r>
              <a:rPr lang="es-CL" sz="2800" b="1" dirty="0"/>
              <a:t>HUMANOS</a:t>
            </a:r>
          </a:p>
        </p:txBody>
      </p:sp>
      <p:sp>
        <p:nvSpPr>
          <p:cNvPr id="13" name="Rectángulo 12"/>
          <p:cNvSpPr/>
          <p:nvPr/>
        </p:nvSpPr>
        <p:spPr>
          <a:xfrm>
            <a:off x="3221595" y="2060848"/>
            <a:ext cx="5760640" cy="4660626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bg1"/>
                </a:solidFill>
              </a:rPr>
              <a:t>Son parte de la naturaleza humana, de todos los seres humanos, no se pueden quitar y  no se deben transgredir.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bg1"/>
                </a:solidFill>
              </a:rPr>
              <a:t>Protegen la libertad, la vida, la integridad, la seguridad jurídica, la propiedad y la </a:t>
            </a:r>
            <a:r>
              <a:rPr lang="es-CL" sz="2400" b="1" dirty="0">
                <a:solidFill>
                  <a:srgbClr val="FF0000"/>
                </a:solidFill>
              </a:rPr>
              <a:t>dignidad</a:t>
            </a:r>
            <a:r>
              <a:rPr lang="es-CL" sz="2400" dirty="0">
                <a:solidFill>
                  <a:schemeClr val="bg1"/>
                </a:solidFill>
              </a:rPr>
              <a:t>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bg1"/>
                </a:solidFill>
              </a:rPr>
              <a:t>Existe una declaración universal de DD.HH.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bg1"/>
                </a:solidFill>
              </a:rPr>
              <a:t>Los DD.HH. son una evolución de la sociedad, que nacen hace más de 2.500 años  y que culminan, con un documento formal, recién en el siglo pasado.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618027" y="87015"/>
            <a:ext cx="2228687" cy="461665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</a:rPr>
              <a:t>RESUMEN  UT  1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BE23439-273C-4F61-A45A-BD7074A353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79</a:t>
            </a:fld>
            <a:endParaRPr lang="es-ES" sz="1400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5385615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lipse 2"/>
          <p:cNvSpPr/>
          <p:nvPr/>
        </p:nvSpPr>
        <p:spPr>
          <a:xfrm>
            <a:off x="179510" y="620688"/>
            <a:ext cx="2880320" cy="16561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b="1" dirty="0"/>
              <a:t>BASES JURÍDICAS</a:t>
            </a:r>
          </a:p>
        </p:txBody>
      </p:sp>
      <p:sp>
        <p:nvSpPr>
          <p:cNvPr id="5" name="Rectángulo 4"/>
          <p:cNvSpPr/>
          <p:nvPr/>
        </p:nvSpPr>
        <p:spPr>
          <a:xfrm>
            <a:off x="3272636" y="95116"/>
            <a:ext cx="5760639" cy="3658075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bg1"/>
                </a:solidFill>
              </a:rPr>
              <a:t>En el ámbito internacional se han desarrollado bases jurídicas  para la protección de los DD.HH.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bg1"/>
                </a:solidFill>
              </a:rPr>
              <a:t>Estas bases jurídicas, para Chile, son en el contexto mundial (ONU) como en el contexto americano. (OEA).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bg1"/>
                </a:solidFill>
              </a:rPr>
              <a:t>Chile también ha debido ajustar su normativa interna, para poder cumplir con las exigencia internacionales sobre DD.HH.</a:t>
            </a:r>
          </a:p>
        </p:txBody>
      </p:sp>
      <p:sp>
        <p:nvSpPr>
          <p:cNvPr id="11" name="Elipse 10"/>
          <p:cNvSpPr/>
          <p:nvPr/>
        </p:nvSpPr>
        <p:spPr>
          <a:xfrm>
            <a:off x="0" y="3717032"/>
            <a:ext cx="3779912" cy="19442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b="1" dirty="0"/>
              <a:t>INSTRUMENTOS JURÍDICOS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618027" y="87015"/>
            <a:ext cx="2228687" cy="461665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</a:rPr>
              <a:t>RESUMEN  UT  1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3779912" y="4062739"/>
            <a:ext cx="5220070" cy="2592288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bg1"/>
                </a:solidFill>
              </a:rPr>
              <a:t>Sistemas Universal y Sistema americano de DD.HH.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bg1"/>
                </a:solidFill>
              </a:rPr>
              <a:t>Corte Penal Internacional.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bg1"/>
                </a:solidFill>
              </a:rPr>
              <a:t>CIDH.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bg1"/>
                </a:solidFill>
              </a:rPr>
              <a:t>Sistema nacional (tribunales, INDH, Ministerio de Justicia, Contraloría, Fiscalía, etc.).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D251C1B-94E2-4A67-89EF-CA4A05CC2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80</a:t>
            </a:fld>
            <a:endParaRPr lang="es-ES" sz="1400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1878499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lipse 2"/>
          <p:cNvSpPr/>
          <p:nvPr/>
        </p:nvSpPr>
        <p:spPr>
          <a:xfrm>
            <a:off x="144961" y="2420888"/>
            <a:ext cx="2880320" cy="16561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b="1" dirty="0"/>
              <a:t>REGÍMENES </a:t>
            </a:r>
          </a:p>
          <a:p>
            <a:pPr algn="ctr"/>
            <a:r>
              <a:rPr lang="es-CL" sz="2800" b="1" dirty="0"/>
              <a:t>JURÍDICOS</a:t>
            </a:r>
          </a:p>
        </p:txBody>
      </p:sp>
      <p:sp>
        <p:nvSpPr>
          <p:cNvPr id="5" name="Rectángulo 4"/>
          <p:cNvSpPr/>
          <p:nvPr/>
        </p:nvSpPr>
        <p:spPr>
          <a:xfrm>
            <a:off x="3131840" y="44624"/>
            <a:ext cx="5940151" cy="6826427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bg1"/>
                </a:solidFill>
              </a:rPr>
              <a:t>Derechos que pueden ser suspendidos y aquellos que no (</a:t>
            </a:r>
            <a:r>
              <a:rPr lang="es-CL" sz="2400" dirty="0" err="1">
                <a:solidFill>
                  <a:schemeClr val="bg1"/>
                </a:solidFill>
              </a:rPr>
              <a:t>ius</a:t>
            </a:r>
            <a:r>
              <a:rPr lang="es-CL" sz="2400" dirty="0">
                <a:solidFill>
                  <a:schemeClr val="bg1"/>
                </a:solidFill>
              </a:rPr>
              <a:t> </a:t>
            </a:r>
            <a:r>
              <a:rPr lang="es-CL" sz="2400" dirty="0" err="1">
                <a:solidFill>
                  <a:schemeClr val="bg1"/>
                </a:solidFill>
              </a:rPr>
              <a:t>cogens</a:t>
            </a:r>
            <a:r>
              <a:rPr lang="es-CL" sz="2400" dirty="0">
                <a:solidFill>
                  <a:schemeClr val="bg1"/>
                </a:solidFill>
              </a:rPr>
              <a:t>).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bg1"/>
                </a:solidFill>
              </a:rPr>
              <a:t>Principio pro </a:t>
            </a:r>
            <a:r>
              <a:rPr lang="es-CL" sz="2400" dirty="0" err="1">
                <a:solidFill>
                  <a:schemeClr val="bg1"/>
                </a:solidFill>
              </a:rPr>
              <a:t>homine</a:t>
            </a:r>
            <a:r>
              <a:rPr lang="es-CL" sz="2400" dirty="0">
                <a:solidFill>
                  <a:schemeClr val="bg1"/>
                </a:solidFill>
              </a:rPr>
              <a:t> donde se debe aplicar la norma que favorezca a la persona.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bg1"/>
                </a:solidFill>
              </a:rPr>
              <a:t>Existen obligaciones sobre los DD.HH. (respeto, prevención, reparación y promoción)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bg1"/>
                </a:solidFill>
              </a:rPr>
              <a:t>Chile, dentro de la normativa que los organismos internacionales de DD.HH. regulan, ha suscritos tratados sobre DD.HH. tales como:</a:t>
            </a:r>
          </a:p>
          <a:p>
            <a:pPr algn="just"/>
            <a:r>
              <a:rPr lang="es-CL" sz="2400" dirty="0">
                <a:solidFill>
                  <a:schemeClr val="bg1"/>
                </a:solidFill>
              </a:rPr>
              <a:t>	Prevención de la tortura</a:t>
            </a:r>
          </a:p>
          <a:p>
            <a:pPr algn="just"/>
            <a:r>
              <a:rPr lang="es-CL" sz="2400" dirty="0">
                <a:solidFill>
                  <a:schemeClr val="bg1"/>
                </a:solidFill>
              </a:rPr>
              <a:t>	Erradicación de la violencia contra la 	mujer	</a:t>
            </a:r>
          </a:p>
          <a:p>
            <a:pPr algn="just"/>
            <a:r>
              <a:rPr lang="es-CL" sz="2400" dirty="0">
                <a:solidFill>
                  <a:schemeClr val="bg1"/>
                </a:solidFill>
              </a:rPr>
              <a:t>	Protección de los pueblos indígenas</a:t>
            </a:r>
          </a:p>
          <a:p>
            <a:pPr algn="just"/>
            <a:r>
              <a:rPr lang="es-CL" sz="2400" dirty="0">
                <a:solidFill>
                  <a:schemeClr val="bg1"/>
                </a:solidFill>
              </a:rPr>
              <a:t>	Protección de los niños</a:t>
            </a:r>
          </a:p>
          <a:p>
            <a:pPr algn="just"/>
            <a:r>
              <a:rPr lang="es-CL" sz="2400" dirty="0">
                <a:solidFill>
                  <a:schemeClr val="bg1"/>
                </a:solidFill>
              </a:rPr>
              <a:t>	Diversidad sexual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618027" y="87015"/>
            <a:ext cx="2228687" cy="461665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</a:rPr>
              <a:t>RESUMEN  UT  1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ECD9F9A-A002-4065-BFB6-0918571DF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z="1400" smtClean="0">
                <a:solidFill>
                  <a:schemeClr val="bg2">
                    <a:lumMod val="75000"/>
                  </a:schemeClr>
                </a:solidFill>
              </a:rPr>
              <a:pPr/>
              <a:t>81</a:t>
            </a:fld>
            <a:endParaRPr lang="es-ES" sz="14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A689F58C-DE3E-4F4F-B316-975D831CFF7B}"/>
              </a:ext>
            </a:extLst>
          </p:cNvPr>
          <p:cNvSpPr/>
          <p:nvPr/>
        </p:nvSpPr>
        <p:spPr>
          <a:xfrm rot="19497529">
            <a:off x="2063396" y="2847502"/>
            <a:ext cx="5017207" cy="923330"/>
          </a:xfrm>
          <a:prstGeom prst="rect">
            <a:avLst/>
          </a:prstGeom>
          <a:solidFill>
            <a:schemeClr val="tx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Término sesión 4</a:t>
            </a:r>
          </a:p>
        </p:txBody>
      </p:sp>
    </p:spTree>
    <p:extLst>
      <p:ext uri="{BB962C8B-B14F-4D97-AF65-F5344CB8AC3E}">
        <p14:creationId xmlns:p14="http://schemas.microsoft.com/office/powerpoint/2010/main" val="1395400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13625</TotalTime>
  <Words>7171</Words>
  <Application>Microsoft Office PowerPoint</Application>
  <PresentationFormat>Presentación en pantalla (4:3)</PresentationFormat>
  <Paragraphs>1032</Paragraphs>
  <Slides>81</Slides>
  <Notes>7</Notes>
  <HiddenSlides>11</HiddenSlides>
  <MMClips>0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81</vt:i4>
      </vt:variant>
    </vt:vector>
  </HeadingPairs>
  <TitlesOfParts>
    <vt:vector size="94" baseType="lpstr">
      <vt:lpstr>SimSun-ExtB</vt:lpstr>
      <vt:lpstr>Arial</vt:lpstr>
      <vt:lpstr>Arial Rounded MT Bold</vt:lpstr>
      <vt:lpstr>Calibri</vt:lpstr>
      <vt:lpstr>Castellar</vt:lpstr>
      <vt:lpstr>Elephant</vt:lpstr>
      <vt:lpstr>Goudy Stout</vt:lpstr>
      <vt:lpstr>Segoe UI</vt:lpstr>
      <vt:lpstr>verdana</vt:lpstr>
      <vt:lpstr>Verdana Bold</vt:lpstr>
      <vt:lpstr>Wingdings</vt:lpstr>
      <vt:lpstr>ヒラギノ角ゴ Pro W3</vt:lpstr>
      <vt:lpstr>Tema de Office</vt:lpstr>
      <vt:lpstr>ASIGNATURA: EDUCACIÓN CÍVICA CURSOS:   4° EJ - IM - AB - LT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DIFERENCIAS ENTRE ÉTICA Y MORAL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GENERACIÓN DE DERECHOS</vt:lpstr>
      <vt:lpstr>ACTIVIDAD PRÁCTICA INTERACTIVA</vt:lpstr>
      <vt:lpstr>Y ¿QUÉ SUCEDE CON LOS  DEBERES?</vt:lpstr>
      <vt:lpstr>Presentación de PowerPoint</vt:lpstr>
      <vt:lpstr>Presentación de PowerPoint</vt:lpstr>
      <vt:lpstr>Presentación de PowerPoint</vt:lpstr>
      <vt:lpstr>OFICINA DEL ALTO COMISIONADO/A  DD.HH. (ACNUDH) </vt:lpstr>
      <vt:lpstr>FUNCIONES DEL ALTO COMISIONADO</vt:lpstr>
      <vt:lpstr>Presentación de PowerPoint</vt:lpstr>
      <vt:lpstr>CRÍMENES DE LESA HUMANIDAD</vt:lpstr>
      <vt:lpstr>GENOCIDIO</vt:lpstr>
      <vt:lpstr>CRÍMENES DE GUERRA</vt:lpstr>
      <vt:lpstr>CRÍMENES DE LESA HUMANIDAD, GENOCIDIO Y DE GUERRA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ORGANISMOS DE CHILE RELACIONADOS CON LOS  DD.HH.</vt:lpstr>
      <vt:lpstr>ORGANISMOS DE CHILE RELACIONADOS CON LOS  DD.HH.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RevolucionUnattended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7347538-4</dc:creator>
  <cp:lastModifiedBy>Blanca Ramírez Torrejon</cp:lastModifiedBy>
  <cp:revision>373</cp:revision>
  <dcterms:created xsi:type="dcterms:W3CDTF">2018-04-03T15:51:23Z</dcterms:created>
  <dcterms:modified xsi:type="dcterms:W3CDTF">2025-07-20T11:15:46Z</dcterms:modified>
</cp:coreProperties>
</file>