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54"/>
    <p:restoredTop sz="94590"/>
  </p:normalViewPr>
  <p:slideViewPr>
    <p:cSldViewPr>
      <p:cViewPr varScale="1">
        <p:scale>
          <a:sx n="105" d="100"/>
          <a:sy n="105" d="100"/>
        </p:scale>
        <p:origin x="152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E861C-486B-4E18-A0E9-A790238A915C}" type="datetimeFigureOut">
              <a:rPr lang="en-US" smtClean="0"/>
              <a:t>8/29/19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811066-0135-4CAA-8AD4-89A97190AC00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811066-0135-4CAA-8AD4-89A97190AC00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2BAB4-8B8D-41DD-85C7-81A0CA962007}" type="datetimeFigureOut">
              <a:rPr lang="en-US" smtClean="0"/>
              <a:t>8/29/19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4824F-EBE0-443F-8A8F-F64816AF04DC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>
                <a:cs typeface="Calibri"/>
              </a:rPr>
              <a:t>Error aleatorio y propagación de errores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Escuela Naval Arturo Prat</a:t>
            </a:r>
          </a:p>
          <a:p>
            <a:r>
              <a:rPr lang="en-US" dirty="0" err="1">
                <a:cs typeface="Calibri"/>
              </a:rPr>
              <a:t>Fisica</a:t>
            </a:r>
            <a:r>
              <a:rPr lang="en-US" dirty="0">
                <a:cs typeface="Calibri"/>
              </a:rPr>
              <a:t> I 2</a:t>
            </a:r>
            <a:r>
              <a:rPr lang="en-US" baseline="30000" dirty="0">
                <a:cs typeface="Calibri"/>
              </a:rPr>
              <a:t>do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Semestre</a:t>
            </a:r>
            <a:r>
              <a:rPr lang="en-US" dirty="0">
                <a:cs typeface="Calibri"/>
              </a:rPr>
              <a:t> 2019 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296D63-3B40-4F13-91F6-66CEC39FB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cs typeface="Calibri"/>
              </a:rPr>
              <a:t>Distribución</a:t>
            </a:r>
            <a:r>
              <a:rPr lang="es-ES" dirty="0">
                <a:cs typeface="Calibri"/>
              </a:rPr>
              <a:t> normal </a:t>
            </a:r>
            <a:endParaRPr lang="es-ES" dirty="0"/>
          </a:p>
        </p:txBody>
      </p:sp>
      <p:pic>
        <p:nvPicPr>
          <p:cNvPr id="6" name="Imagen 6" descr="Imagen que contiene texto, mapa&#10;&#10;Descripción generada con confianza muy alta">
            <a:extLst>
              <a:ext uri="{FF2B5EF4-FFF2-40B4-BE49-F238E27FC236}">
                <a16:creationId xmlns:a16="http://schemas.microsoft.com/office/drawing/2014/main" id="{343AA176-97A3-428E-BE35-A5158F8779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556" y="1195387"/>
            <a:ext cx="6160293" cy="309800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A245FAA-5397-414A-9239-0110906B481D}"/>
              </a:ext>
            </a:extLst>
          </p:cNvPr>
          <p:cNvSpPr txBox="1"/>
          <p:nvPr/>
        </p:nvSpPr>
        <p:spPr>
          <a:xfrm>
            <a:off x="5522118" y="1319211"/>
            <a:ext cx="275510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cs typeface="Calibri"/>
              </a:rPr>
              <a:t>Promedio </a:t>
            </a:r>
          </a:p>
          <a:p>
            <a:r>
              <a:rPr lang="es-ES" dirty="0">
                <a:cs typeface="Calibri"/>
              </a:rPr>
              <a:t>Valor </a:t>
            </a:r>
            <a:r>
              <a:rPr lang="es-CL" dirty="0">
                <a:cs typeface="Calibri"/>
              </a:rPr>
              <a:t>más</a:t>
            </a:r>
            <a:r>
              <a:rPr lang="es-ES" dirty="0">
                <a:cs typeface="Calibri"/>
              </a:rPr>
              <a:t> probable 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895686B-1182-4746-A9AC-3A0F422E2915}"/>
              </a:ext>
            </a:extLst>
          </p:cNvPr>
          <p:cNvSpPr txBox="1"/>
          <p:nvPr/>
        </p:nvSpPr>
        <p:spPr>
          <a:xfrm>
            <a:off x="1831180" y="4200524"/>
            <a:ext cx="275510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cs typeface="Calibri"/>
              </a:rPr>
              <a:t>Desviación estándar </a:t>
            </a:r>
            <a:endParaRPr lang="es-ES"/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3B68548D-BCE2-4AC2-95F1-3E244F438C99}"/>
              </a:ext>
            </a:extLst>
          </p:cNvPr>
          <p:cNvCxnSpPr/>
          <p:nvPr/>
        </p:nvCxnSpPr>
        <p:spPr>
          <a:xfrm flipV="1">
            <a:off x="3245644" y="3219450"/>
            <a:ext cx="914399" cy="9786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01D0E65E-B330-4F5C-A588-BF09115C6AD0}"/>
              </a:ext>
            </a:extLst>
          </p:cNvPr>
          <p:cNvCxnSpPr/>
          <p:nvPr/>
        </p:nvCxnSpPr>
        <p:spPr>
          <a:xfrm flipH="1">
            <a:off x="4624387" y="1983581"/>
            <a:ext cx="1645443" cy="5095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4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5CE7B088-CF20-4BBA-B056-3F4D82C1BE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4025" y="4692441"/>
            <a:ext cx="2743200" cy="1330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71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499A5D-9FB2-479A-8DBB-D7ED6E18A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cs typeface="Calibri"/>
              </a:rPr>
              <a:t>Desviación estándar</a:t>
            </a:r>
            <a:endParaRPr lang="es-ES" dirty="0" err="1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238D6969-E262-0F48-84B0-D46D3D0C37C6}"/>
                  </a:ext>
                </a:extLst>
              </p:cNvPr>
              <p:cNvSpPr txBox="1"/>
              <p:nvPr/>
            </p:nvSpPr>
            <p:spPr>
              <a:xfrm>
                <a:off x="914400" y="3048000"/>
                <a:ext cx="4114524" cy="26726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𝑝𝑟𝑜𝑚</m:t>
                          </m: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</m:oMath>
                  </m:oMathPara>
                </a14:m>
                <a:endParaRPr lang="es-ES_tradnl" sz="28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s-ES_tradnl" sz="28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s-E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nary>
                                <m:naryPr>
                                  <m:chr m:val="∑"/>
                                  <m:ctrlP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s-E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𝑁</m:t>
                                  </m:r>
                                </m:sup>
                                <m:e>
                                  <m:sSup>
                                    <m:sSupPr>
                                      <m:ctrlPr>
                                        <a:rPr lang="es-E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s-ES" sz="28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  <m:sub>
                                              <m: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𝑝𝑟𝑜𝑚</m:t>
                                              </m:r>
                                            </m:sub>
                                          </m:sSub>
                                          <m:r>
                                            <a:rPr lang="es-ES" sz="28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sSub>
                                            <m:sSubPr>
                                              <m:ctrlP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  <m:sub>
                                              <m:r>
                                                <a:rPr lang="es-ES" sz="28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</m:e>
                                    <m:sup>
                                      <m:r>
                                        <a:rPr lang="es-ES" sz="2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nary>
                            </m:num>
                            <m:den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es-ES_tradnl" sz="28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238D6969-E262-0F48-84B0-D46D3D0C37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3048000"/>
                <a:ext cx="4114524" cy="2672655"/>
              </a:xfrm>
              <a:prstGeom prst="rect">
                <a:avLst/>
              </a:prstGeom>
              <a:blipFill>
                <a:blip r:embed="rId2"/>
                <a:stretch>
                  <a:fillRect t="-24286" b="-1761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adroTexto 3">
            <a:extLst>
              <a:ext uri="{FF2B5EF4-FFF2-40B4-BE49-F238E27FC236}">
                <a16:creationId xmlns:a16="http://schemas.microsoft.com/office/drawing/2014/main" id="{779E30F5-DF45-7943-9B50-A0769E7E00EB}"/>
              </a:ext>
            </a:extLst>
          </p:cNvPr>
          <p:cNvSpPr txBox="1"/>
          <p:nvPr/>
        </p:nvSpPr>
        <p:spPr>
          <a:xfrm>
            <a:off x="734026" y="1712436"/>
            <a:ext cx="5602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Para un conjunto de N mediciones de x (cantidad medida)</a:t>
            </a:r>
          </a:p>
        </p:txBody>
      </p:sp>
    </p:spTree>
    <p:extLst>
      <p:ext uri="{BB962C8B-B14F-4D97-AF65-F5344CB8AC3E}">
        <p14:creationId xmlns:p14="http://schemas.microsoft.com/office/powerpoint/2010/main" val="868734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742D73-81C5-4643-B78D-8B694CF80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/>
              <a:t>Error aleatorio </a:t>
            </a:r>
            <a:br>
              <a:rPr lang="es-ES_tradnl" dirty="0"/>
            </a:br>
            <a:r>
              <a:rPr lang="es-ES_tradnl" dirty="0"/>
              <a:t>(10 o más mediciones 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C26572FE-A08E-B942-B666-E64ACFC5D372}"/>
                  </a:ext>
                </a:extLst>
              </p:cNvPr>
              <p:cNvSpPr/>
              <p:nvPr/>
            </p:nvSpPr>
            <p:spPr>
              <a:xfrm>
                <a:off x="3505200" y="1828800"/>
                <a:ext cx="2675028" cy="5618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s-E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s-E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𝒑𝒓𝒐𝒎</m:t>
                          </m:r>
                        </m:sub>
                      </m:sSub>
                      <m:r>
                        <a:rPr lang="es-E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sSub>
                        <m:sSubPr>
                          <m:ctrlPr>
                            <a:rPr lang="es-E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𝝈</m:t>
                          </m:r>
                        </m:e>
                        <m:sub>
                          <m:r>
                            <a:rPr lang="es-E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sub>
                      </m:sSub>
                    </m:oMath>
                  </m:oMathPara>
                </a14:m>
                <a:endParaRPr lang="es-ES_tradnl" sz="28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C26572FE-A08E-B942-B666-E64ACFC5D3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5200" y="1828800"/>
                <a:ext cx="2675028" cy="561820"/>
              </a:xfrm>
              <a:prstGeom prst="rect">
                <a:avLst/>
              </a:prstGeom>
              <a:blipFill>
                <a:blip r:embed="rId2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adroTexto 5">
            <a:extLst>
              <a:ext uri="{FF2B5EF4-FFF2-40B4-BE49-F238E27FC236}">
                <a16:creationId xmlns:a16="http://schemas.microsoft.com/office/drawing/2014/main" id="{98CD25FD-0402-224D-9851-4A8B9690DB9A}"/>
              </a:ext>
            </a:extLst>
          </p:cNvPr>
          <p:cNvSpPr txBox="1"/>
          <p:nvPr/>
        </p:nvSpPr>
        <p:spPr>
          <a:xfrm>
            <a:off x="804525" y="2834261"/>
            <a:ext cx="821545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rgbClr val="0070C0"/>
                </a:solidFill>
              </a:rPr>
              <a:t>Ejemplo: Determine el promedio y la desviación estándar para el siguiente conjunto </a:t>
            </a:r>
          </a:p>
          <a:p>
            <a:r>
              <a:rPr lang="es-ES_tradnl" b="1" dirty="0">
                <a:solidFill>
                  <a:srgbClr val="0070C0"/>
                </a:solidFill>
              </a:rPr>
              <a:t>de mediciones de la masa de una moneda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1</a:t>
            </a:r>
            <a:r>
              <a:rPr lang="es-ES_tradnl" b="1" dirty="0">
                <a:solidFill>
                  <a:srgbClr val="002060"/>
                </a:solidFill>
              </a:rPr>
              <a:t>= 5,25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dirty="0">
                <a:solidFill>
                  <a:srgbClr val="002060"/>
                </a:solidFill>
              </a:rPr>
              <a:t>= 5,20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dirty="0">
                <a:solidFill>
                  <a:srgbClr val="002060"/>
                </a:solidFill>
              </a:rPr>
              <a:t>= 5,28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4</a:t>
            </a:r>
            <a:r>
              <a:rPr lang="es-ES_tradnl" b="1" dirty="0">
                <a:solidFill>
                  <a:srgbClr val="002060"/>
                </a:solidFill>
              </a:rPr>
              <a:t>= 5,24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5</a:t>
            </a:r>
            <a:r>
              <a:rPr lang="es-ES_tradnl" b="1" dirty="0">
                <a:solidFill>
                  <a:srgbClr val="002060"/>
                </a:solidFill>
              </a:rPr>
              <a:t>= 5,17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6</a:t>
            </a:r>
            <a:r>
              <a:rPr lang="es-ES_tradnl" b="1" dirty="0">
                <a:solidFill>
                  <a:srgbClr val="002060"/>
                </a:solidFill>
              </a:rPr>
              <a:t>= 5,25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7</a:t>
            </a:r>
            <a:r>
              <a:rPr lang="es-ES_tradnl" b="1" dirty="0">
                <a:solidFill>
                  <a:srgbClr val="002060"/>
                </a:solidFill>
              </a:rPr>
              <a:t>= 5,29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8</a:t>
            </a:r>
            <a:r>
              <a:rPr lang="es-ES_tradnl" b="1" dirty="0">
                <a:solidFill>
                  <a:srgbClr val="002060"/>
                </a:solidFill>
              </a:rPr>
              <a:t>= 5,26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9</a:t>
            </a:r>
            <a:r>
              <a:rPr lang="es-ES_tradnl" b="1" dirty="0">
                <a:solidFill>
                  <a:srgbClr val="002060"/>
                </a:solidFill>
              </a:rPr>
              <a:t>= 5,30 g</a:t>
            </a:r>
          </a:p>
          <a:p>
            <a:pPr lvl="3"/>
            <a:r>
              <a:rPr lang="es-ES_tradnl" b="1" dirty="0">
                <a:solidFill>
                  <a:srgbClr val="002060"/>
                </a:solidFill>
              </a:rPr>
              <a:t>m</a:t>
            </a:r>
            <a:r>
              <a:rPr lang="es-ES_tradnl" b="1" baseline="-25000" dirty="0">
                <a:solidFill>
                  <a:srgbClr val="002060"/>
                </a:solidFill>
              </a:rPr>
              <a:t>10</a:t>
            </a:r>
            <a:r>
              <a:rPr lang="es-ES_tradnl" b="1" dirty="0">
                <a:solidFill>
                  <a:srgbClr val="002060"/>
                </a:solidFill>
              </a:rPr>
              <a:t>= 5,23 g</a:t>
            </a:r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07850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8251BB-12E1-4949-80E7-AE9A41BC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Propagación de errores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FBC6CF8-6B90-D24C-A2D9-939B0B0FE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36" y="2286000"/>
            <a:ext cx="3810000" cy="3810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813D1FC-0521-9449-99CB-68EAB1E8DC02}"/>
              </a:ext>
            </a:extLst>
          </p:cNvPr>
          <p:cNvSpPr txBox="1"/>
          <p:nvPr/>
        </p:nvSpPr>
        <p:spPr>
          <a:xfrm>
            <a:off x="304800" y="1526421"/>
            <a:ext cx="4695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Determinaremos el área del siguiente triangulo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96FA26C9-5875-2845-8689-060E57142403}"/>
                  </a:ext>
                </a:extLst>
              </p:cNvPr>
              <p:cNvSpPr txBox="1"/>
              <p:nvPr/>
            </p:nvSpPr>
            <p:spPr>
              <a:xfrm>
                <a:off x="5141626" y="2068643"/>
                <a:ext cx="2969852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32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𝒃</m:t>
                    </m:r>
                    <m:r>
                      <a:rPr lang="es-ES" sz="32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32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  <m: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e>
                    </m:d>
                  </m:oMath>
                </a14:m>
                <a:r>
                  <a:rPr lang="es-ES_tradnl" sz="3200" b="1" dirty="0">
                    <a:solidFill>
                      <a:schemeClr val="accent4"/>
                    </a:solidFill>
                  </a:rPr>
                  <a:t> m</a:t>
                </a:r>
              </a:p>
              <a:p>
                <a14:m>
                  <m:oMath xmlns:m="http://schemas.openxmlformats.org/officeDocument/2006/math">
                    <m:r>
                      <a:rPr lang="es-ES" sz="32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𝒉</m:t>
                    </m:r>
                    <m:r>
                      <a:rPr lang="es-ES" sz="3200" b="1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32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𝟐𝟎</m:t>
                        </m:r>
                        <m:r>
                          <a:rPr lang="es-ES" sz="32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sz="32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</m:e>
                    </m:d>
                  </m:oMath>
                </a14:m>
                <a:r>
                  <a:rPr lang="es-ES_tradnl" sz="3200" b="1" dirty="0">
                    <a:solidFill>
                      <a:schemeClr val="accent4"/>
                    </a:solidFill>
                  </a:rPr>
                  <a:t> m</a:t>
                </a: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96FA26C9-5875-2845-8689-060E571424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1626" y="2068643"/>
                <a:ext cx="2969852" cy="1077218"/>
              </a:xfrm>
              <a:prstGeom prst="rect">
                <a:avLst/>
              </a:prstGeom>
              <a:blipFill>
                <a:blip r:embed="rId3"/>
                <a:stretch>
                  <a:fillRect l="-1702" t="-6977" r="-3830" b="-1511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704A38DA-9398-604F-98E2-DCE0AD5624B1}"/>
                  </a:ext>
                </a:extLst>
              </p:cNvPr>
              <p:cNvSpPr/>
              <p:nvPr/>
            </p:nvSpPr>
            <p:spPr>
              <a:xfrm>
                <a:off x="5287852" y="3626999"/>
                <a:ext cx="3410998" cy="5640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800" b="1" dirty="0">
                    <a:solidFill>
                      <a:schemeClr val="accent4"/>
                    </a:solidFill>
                  </a:rPr>
                  <a:t>A</a:t>
                </a:r>
                <a14:m>
                  <m:oMath xmlns:m="http://schemas.openxmlformats.org/officeDocument/2006/math">
                    <m:r>
                      <a:rPr lang="es-ES" sz="2800" b="1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ES" sz="28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8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s-ES" sz="28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𝒎𝒆𝒋𝒐𝒓</m:t>
                        </m:r>
                      </m:sub>
                    </m:sSub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𝜹</m:t>
                    </m:r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</m:t>
                    </m:r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???</m:t>
                    </m:r>
                  </m:oMath>
                </a14:m>
                <a:endParaRPr lang="es-ES_tradnl" sz="2800" b="1" dirty="0">
                  <a:solidFill>
                    <a:schemeClr val="accent4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704A38DA-9398-604F-98E2-DCE0AD5624B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7852" y="3626999"/>
                <a:ext cx="3410998" cy="564001"/>
              </a:xfrm>
              <a:prstGeom prst="rect">
                <a:avLst/>
              </a:prstGeom>
              <a:blipFill>
                <a:blip r:embed="rId4"/>
                <a:stretch>
                  <a:fillRect l="-3333" t="-8889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7318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57D546-66B1-D94D-B168-F926F5A03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aproximación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22767932-C00E-4D4E-8C48-3D71DFDE6896}"/>
                  </a:ext>
                </a:extLst>
              </p:cNvPr>
              <p:cNvSpPr/>
              <p:nvPr/>
            </p:nvSpPr>
            <p:spPr>
              <a:xfrm>
                <a:off x="780002" y="1952469"/>
                <a:ext cx="3410998" cy="5640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800" b="1" dirty="0">
                    <a:solidFill>
                      <a:schemeClr val="accent4"/>
                    </a:solidFill>
                  </a:rPr>
                  <a:t>A</a:t>
                </a:r>
                <a14:m>
                  <m:oMath xmlns:m="http://schemas.openxmlformats.org/officeDocument/2006/math">
                    <m:r>
                      <a:rPr lang="es-ES" sz="2800" b="1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ES" sz="28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8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s-ES" sz="28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𝒎𝒆𝒋𝒐𝒓</m:t>
                        </m:r>
                      </m:sub>
                    </m:sSub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𝜹</m:t>
                    </m:r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𝑨</m:t>
                    </m:r>
                    <m:r>
                      <a:rPr lang="es-ES" sz="28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???</m:t>
                    </m:r>
                  </m:oMath>
                </a14:m>
                <a:endParaRPr lang="es-ES_tradnl" sz="2800" b="1" dirty="0">
                  <a:solidFill>
                    <a:schemeClr val="accent4"/>
                  </a:solidFill>
                </a:endParaRPr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22767932-C00E-4D4E-8C48-3D71DFDE689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002" y="1952469"/>
                <a:ext cx="3410998" cy="564001"/>
              </a:xfrm>
              <a:prstGeom prst="rect">
                <a:avLst/>
              </a:prstGeom>
              <a:blipFill>
                <a:blip r:embed="rId2"/>
                <a:stretch>
                  <a:fillRect l="-3333" t="-8889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9341095-BEDC-934A-82A1-3D70FEE10962}"/>
                  </a:ext>
                </a:extLst>
              </p:cNvPr>
              <p:cNvSpPr/>
              <p:nvPr/>
            </p:nvSpPr>
            <p:spPr>
              <a:xfrm>
                <a:off x="780002" y="3108763"/>
                <a:ext cx="3254224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𝒎𝒆𝒋𝒐𝒓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𝒎𝒂𝒙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𝒎𝒊𝒏</m:t>
                              </m:r>
                            </m:sub>
                          </m:sSub>
                        </m:num>
                        <m:den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s-ES_tradnl" sz="2400" dirty="0"/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9341095-BEDC-934A-82A1-3D70FEE1096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002" y="3108763"/>
                <a:ext cx="3254224" cy="782458"/>
              </a:xfrm>
              <a:prstGeom prst="rect">
                <a:avLst/>
              </a:prstGeom>
              <a:blipFill>
                <a:blip r:embed="rId3"/>
                <a:stretch>
                  <a:fillRect b="-645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C691DAFD-9741-9C4D-9296-96AB42B4E50A}"/>
                  </a:ext>
                </a:extLst>
              </p:cNvPr>
              <p:cNvSpPr/>
              <p:nvPr/>
            </p:nvSpPr>
            <p:spPr>
              <a:xfrm>
                <a:off x="780002" y="4328971"/>
                <a:ext cx="2749342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𝜹</m:t>
                      </m:r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  <m:r>
                        <a:rPr lang="es-ES" sz="2400" b="1" i="1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s-ES" sz="2400" b="1" i="1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𝒎𝒂𝒙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1" i="1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s-ES" sz="2400" b="1" i="1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𝒎𝒊𝒏</m:t>
                              </m:r>
                            </m:sub>
                          </m:sSub>
                        </m:num>
                        <m:den>
                          <m:r>
                            <a:rPr lang="es-ES" sz="2400" b="1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C691DAFD-9741-9C4D-9296-96AB42B4E50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002" y="4328971"/>
                <a:ext cx="2749342" cy="782458"/>
              </a:xfrm>
              <a:prstGeom prst="rect">
                <a:avLst/>
              </a:prstGeom>
              <a:blipFill>
                <a:blip r:embed="rId4"/>
                <a:stretch>
                  <a:fillRect b="-645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5192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1B374C-9FD4-3D45-9174-B370F1DE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1257125-5006-CB42-966A-2193E5CE0091}"/>
                  </a:ext>
                </a:extLst>
              </p:cNvPr>
              <p:cNvSpPr txBox="1"/>
              <p:nvPr/>
            </p:nvSpPr>
            <p:spPr>
              <a:xfrm>
                <a:off x="484682" y="1451366"/>
                <a:ext cx="7967502" cy="88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s-ES_tradnl" dirty="0">
                    <a:solidFill>
                      <a:srgbClr val="0070C0"/>
                    </a:solidFill>
                  </a:rPr>
                  <a:t>Considere un cilindro de radio </a:t>
                </a:r>
                <a14:m>
                  <m:oMath xmlns:m="http://schemas.openxmlformats.org/officeDocument/2006/math"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0,25</m:t>
                        </m:r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±0,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𝑓𝑡</m:t>
                    </m:r>
                  </m:oMath>
                </a14:m>
                <a:r>
                  <a:rPr lang="es-ES_tradnl" dirty="0">
                    <a:solidFill>
                      <a:srgbClr val="0070C0"/>
                    </a:solidFill>
                  </a:rPr>
                  <a:t> y altura H</a:t>
                </a:r>
                <a14:m>
                  <m:oMath xmlns:m="http://schemas.openxmlformats.org/officeDocument/2006/math">
                    <m:r>
                      <a:rPr lang="es-E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1,01</m:t>
                        </m:r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±0,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04</m:t>
                        </m:r>
                      </m:e>
                    </m:d>
                    <m:r>
                      <a:rPr lang="es-E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𝑓𝑡</m:t>
                    </m:r>
                  </m:oMath>
                </a14:m>
                <a:r>
                  <a:rPr lang="es-ES_tradnl" dirty="0">
                    <a:solidFill>
                      <a:srgbClr val="0070C0"/>
                    </a:solidFill>
                  </a:rPr>
                  <a:t>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s-ES_tradnl" dirty="0">
                    <a:solidFill>
                      <a:srgbClr val="0070C0"/>
                    </a:solidFill>
                  </a:rPr>
                  <a:t>Determine su volumen y área total, considerando propagación e errores.  </a:t>
                </a:r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1257125-5006-CB42-966A-2193E5CE00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682" y="1451366"/>
                <a:ext cx="7967502" cy="880369"/>
              </a:xfrm>
              <a:prstGeom prst="rect">
                <a:avLst/>
              </a:prstGeom>
              <a:blipFill>
                <a:blip r:embed="rId2"/>
                <a:stretch>
                  <a:fillRect l="-477" b="-98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4438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</Words>
  <Application>Microsoft Macintosh PowerPoint</Application>
  <PresentationFormat>Presentación en pantalla (4:3)</PresentationFormat>
  <Paragraphs>39</Paragraphs>
  <Slides>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 Math</vt:lpstr>
      <vt:lpstr>Office Theme</vt:lpstr>
      <vt:lpstr>Error aleatorio y propagación de errores</vt:lpstr>
      <vt:lpstr>Distribución normal </vt:lpstr>
      <vt:lpstr>Desviación estándar</vt:lpstr>
      <vt:lpstr>Error aleatorio  (10 o más mediciones )</vt:lpstr>
      <vt:lpstr>Propagación de errores</vt:lpstr>
      <vt:lpstr>aproximación</vt:lpstr>
      <vt:lpstr>Actividad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Error aleatorio y propagacion de e</dc:title>
  <dc:creator/>
  <cp:lastModifiedBy/>
  <cp:revision>40</cp:revision>
  <dcterms:created xsi:type="dcterms:W3CDTF">2012-08-24T00:53:15Z</dcterms:created>
  <dcterms:modified xsi:type="dcterms:W3CDTF">2019-08-29T16:55:38Z</dcterms:modified>
</cp:coreProperties>
</file>