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9" r:id="rId14"/>
    <p:sldId id="268" r:id="rId15"/>
    <p:sldId id="270" r:id="rId16"/>
    <p:sldId id="275" r:id="rId17"/>
    <p:sldId id="272" r:id="rId18"/>
    <p:sldId id="274" r:id="rId19"/>
    <p:sldId id="276" r:id="rId20"/>
    <p:sldId id="277" r:id="rId21"/>
    <p:sldId id="279" r:id="rId22"/>
    <p:sldId id="278" r:id="rId23"/>
    <p:sldId id="280" r:id="rId24"/>
    <p:sldId id="281" r:id="rId25"/>
    <p:sldId id="282" r:id="rId26"/>
    <p:sldId id="283" r:id="rId27"/>
    <p:sldId id="284" r:id="rId28"/>
    <p:sldId id="285" r:id="rId29"/>
    <p:sldId id="286" r:id="rId30"/>
    <p:sldId id="287" r:id="rId31"/>
    <p:sldId id="288" r:id="rId32"/>
    <p:sldId id="289" r:id="rId33"/>
    <p:sldId id="290" r:id="rId34"/>
    <p:sldId id="291" r:id="rId35"/>
    <p:sldId id="292" r:id="rId36"/>
    <p:sldId id="293" r:id="rId37"/>
    <p:sldId id="294" r:id="rId38"/>
    <p:sldId id="295" r:id="rId39"/>
    <p:sldId id="296" r:id="rId40"/>
    <p:sldId id="297" r:id="rId41"/>
    <p:sldId id="298" r:id="rId42"/>
    <p:sldId id="299" r:id="rId43"/>
    <p:sldId id="300" r:id="rId44"/>
    <p:sldId id="301" r:id="rId45"/>
    <p:sldId id="302" r:id="rId46"/>
    <p:sldId id="303" r:id="rId47"/>
    <p:sldId id="271" r:id="rId48"/>
  </p:sldIdLst>
  <p:sldSz cx="9144000" cy="6858000" type="screen4x3"/>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7" d="100"/>
          <a:sy n="87" d="100"/>
        </p:scale>
        <p:origin x="1494" y="90"/>
      </p:cViewPr>
      <p:guideLst>
        <p:guide orient="horz" pos="2160"/>
        <p:guide pos="2880"/>
      </p:guideLst>
    </p:cSldViewPr>
  </p:slid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grpSp>
        <p:nvGrpSpPr>
          <p:cNvPr id="7" name="Group 15"/>
          <p:cNvGrpSpPr/>
          <p:nvPr/>
        </p:nvGrpSpPr>
        <p:grpSpPr>
          <a:xfrm>
            <a:off x="0" y="0"/>
            <a:ext cx="9144000" cy="6858000"/>
            <a:chOff x="0" y="0"/>
            <a:chExt cx="9144000" cy="6858000"/>
          </a:xfrm>
        </p:grpSpPr>
        <p:sp>
          <p:nvSpPr>
            <p:cNvPr id="8" name="Rectangle 7"/>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0" name="Freeform 9"/>
          <p:cNvSpPr/>
          <p:nvPr/>
        </p:nvSpPr>
        <p:spPr>
          <a:xfrm rot="10800000">
            <a:off x="891821" y="5617774"/>
            <a:ext cx="7382935"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989952" y="1016990"/>
            <a:ext cx="7179733" cy="4831643"/>
          </a:xfrm>
          <a:prstGeom prst="rect">
            <a:avLst/>
          </a:prstGeom>
          <a:solidFill>
            <a:schemeClr val="bg1">
              <a:lumMod val="75000"/>
              <a:lumOff val="25000"/>
            </a:schemeClr>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p:cNvSpPr/>
          <p:nvPr/>
        </p:nvSpPr>
        <p:spPr>
          <a:xfrm>
            <a:off x="990600" y="1009650"/>
            <a:ext cx="7179733" cy="4831643"/>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769521" y="702069"/>
            <a:ext cx="567831" cy="567830"/>
          </a:xfrm>
          <a:prstGeom prst="rect">
            <a:avLst/>
          </a:prstGeom>
          <a:noFill/>
        </p:spPr>
      </p:pic>
      <p:pic>
        <p:nvPicPr>
          <p:cNvPr id="14"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7855433" y="749720"/>
            <a:ext cx="566928" cy="566928"/>
          </a:xfrm>
          <a:prstGeom prst="rect">
            <a:avLst/>
          </a:prstGeom>
          <a:noFill/>
        </p:spPr>
      </p:pic>
      <p:sp>
        <p:nvSpPr>
          <p:cNvPr id="2" name="Title 1"/>
          <p:cNvSpPr>
            <a:spLocks noGrp="1"/>
          </p:cNvSpPr>
          <p:nvPr>
            <p:ph type="ctrTitle"/>
          </p:nvPr>
        </p:nvSpPr>
        <p:spPr>
          <a:xfrm>
            <a:off x="1727201" y="1794935"/>
            <a:ext cx="5723468" cy="1828090"/>
          </a:xfrm>
        </p:spPr>
        <p:txBody>
          <a:bodyPr anchor="b">
            <a:normAutofit/>
          </a:bodyPr>
          <a:lstStyle>
            <a:lvl1pPr>
              <a:defRPr sz="4800"/>
            </a:lvl1pPr>
          </a:lstStyle>
          <a:p>
            <a:r>
              <a:rPr lang="es-ES" smtClean="0"/>
              <a:t>Haga clic para modificar el estilo de título del patrón</a:t>
            </a:r>
            <a:endParaRPr lang="en-US"/>
          </a:p>
        </p:txBody>
      </p:sp>
      <p:sp>
        <p:nvSpPr>
          <p:cNvPr id="3" name="Subtitle 2"/>
          <p:cNvSpPr>
            <a:spLocks noGrp="1"/>
          </p:cNvSpPr>
          <p:nvPr>
            <p:ph type="subTitle" idx="1"/>
          </p:nvPr>
        </p:nvSpPr>
        <p:spPr>
          <a:xfrm>
            <a:off x="1727200" y="3736622"/>
            <a:ext cx="5712179" cy="1524000"/>
          </a:xfrm>
        </p:spPr>
        <p:txBody>
          <a:bodyPr/>
          <a:lstStyle>
            <a:lvl1pPr marL="0" indent="0" algn="ctr">
              <a:buNone/>
              <a:defRPr>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a:xfrm>
            <a:off x="6770676" y="5357592"/>
            <a:ext cx="1213821" cy="365125"/>
          </a:xfrm>
        </p:spPr>
        <p:txBody>
          <a:bodyPr/>
          <a:lstStyle/>
          <a:p>
            <a:fld id="{F57CEF43-E3DD-4744-A097-61E59C00AF6F}" type="datetimeFigureOut">
              <a:rPr lang="es-CL" smtClean="0"/>
              <a:pPr/>
              <a:t>15-02-2021</a:t>
            </a:fld>
            <a:endParaRPr lang="es-CL" dirty="0"/>
          </a:p>
        </p:txBody>
      </p:sp>
      <p:sp>
        <p:nvSpPr>
          <p:cNvPr id="5" name="Footer Placeholder 4"/>
          <p:cNvSpPr>
            <a:spLocks noGrp="1"/>
          </p:cNvSpPr>
          <p:nvPr>
            <p:ph type="ftr" sz="quarter" idx="11"/>
          </p:nvPr>
        </p:nvSpPr>
        <p:spPr>
          <a:xfrm>
            <a:off x="1174044" y="5357592"/>
            <a:ext cx="5034845" cy="365125"/>
          </a:xfrm>
        </p:spPr>
        <p:txBody>
          <a:bodyPr/>
          <a:lstStyle/>
          <a:p>
            <a:endParaRPr lang="es-CL" dirty="0"/>
          </a:p>
        </p:txBody>
      </p:sp>
      <p:sp>
        <p:nvSpPr>
          <p:cNvPr id="6" name="Slide Number Placeholder 5"/>
          <p:cNvSpPr>
            <a:spLocks noGrp="1"/>
          </p:cNvSpPr>
          <p:nvPr>
            <p:ph type="sldNum" sz="quarter" idx="12"/>
          </p:nvPr>
        </p:nvSpPr>
        <p:spPr>
          <a:xfrm>
            <a:off x="6213930" y="5357592"/>
            <a:ext cx="554023" cy="365125"/>
          </a:xfrm>
        </p:spPr>
        <p:txBody>
          <a:bodyPr/>
          <a:lstStyle>
            <a:lvl1pPr algn="ctr">
              <a:defRPr/>
            </a:lvl1pPr>
          </a:lstStyle>
          <a:p>
            <a:fld id="{20A402B2-A0ED-4127-AB41-4490C1A25209}" type="slidenum">
              <a:rPr lang="es-CL" smtClean="0"/>
              <a:pPr/>
              <a:t>‹Nº›</a:t>
            </a:fld>
            <a:endParaRPr lang="es-CL"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fld id="{F57CEF43-E3DD-4744-A097-61E59C00AF6F}" type="datetimeFigureOut">
              <a:rPr lang="es-CL" smtClean="0"/>
              <a:pPr/>
              <a:t>15-02-2021</a:t>
            </a:fld>
            <a:endParaRPr lang="es-CL" dirty="0"/>
          </a:p>
        </p:txBody>
      </p:sp>
      <p:sp>
        <p:nvSpPr>
          <p:cNvPr id="5" name="Footer Placeholder 4"/>
          <p:cNvSpPr>
            <a:spLocks noGrp="1"/>
          </p:cNvSpPr>
          <p:nvPr>
            <p:ph type="ftr" sz="quarter" idx="11"/>
          </p:nvPr>
        </p:nvSpPr>
        <p:spPr/>
        <p:txBody>
          <a:bodyPr/>
          <a:lstStyle/>
          <a:p>
            <a:endParaRPr lang="es-CL" dirty="0"/>
          </a:p>
        </p:txBody>
      </p:sp>
      <p:sp>
        <p:nvSpPr>
          <p:cNvPr id="6" name="Slide Number Placeholder 5"/>
          <p:cNvSpPr>
            <a:spLocks noGrp="1"/>
          </p:cNvSpPr>
          <p:nvPr>
            <p:ph type="sldNum" sz="quarter" idx="12"/>
          </p:nvPr>
        </p:nvSpPr>
        <p:spPr/>
        <p:txBody>
          <a:bodyPr/>
          <a:lstStyle/>
          <a:p>
            <a:fld id="{20A402B2-A0ED-4127-AB41-4490C1A25209}" type="slidenum">
              <a:rPr lang="es-CL" smtClean="0"/>
              <a:pPr/>
              <a:t>‹Nº›</a:t>
            </a:fld>
            <a:endParaRPr lang="es-CL"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1444979" y="2239430"/>
            <a:ext cx="6254044" cy="1362075"/>
          </a:xfrm>
        </p:spPr>
        <p:txBody>
          <a:bodyPr anchor="b"/>
          <a:lstStyle>
            <a:lvl1pPr algn="ctr">
              <a:defRPr sz="4000" b="0" cap="none" baseline="0"/>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456267" y="3725334"/>
            <a:ext cx="6231467" cy="1309511"/>
          </a:xfrm>
        </p:spPr>
        <p:txBody>
          <a:bodyPr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F57CEF43-E3DD-4744-A097-61E59C00AF6F}" type="datetimeFigureOut">
              <a:rPr lang="es-CL" smtClean="0"/>
              <a:pPr/>
              <a:t>15-02-2021</a:t>
            </a:fld>
            <a:endParaRPr lang="es-CL" dirty="0"/>
          </a:p>
        </p:txBody>
      </p:sp>
      <p:sp>
        <p:nvSpPr>
          <p:cNvPr id="5" name="Footer Placeholder 4"/>
          <p:cNvSpPr>
            <a:spLocks noGrp="1"/>
          </p:cNvSpPr>
          <p:nvPr>
            <p:ph type="ftr" sz="quarter" idx="11"/>
          </p:nvPr>
        </p:nvSpPr>
        <p:spPr/>
        <p:txBody>
          <a:bodyPr/>
          <a:lstStyle/>
          <a:p>
            <a:endParaRPr lang="es-CL" dirty="0"/>
          </a:p>
        </p:txBody>
      </p:sp>
      <p:sp>
        <p:nvSpPr>
          <p:cNvPr id="6" name="Slide Number Placeholder 5"/>
          <p:cNvSpPr>
            <a:spLocks noGrp="1"/>
          </p:cNvSpPr>
          <p:nvPr>
            <p:ph type="sldNum" sz="quarter" idx="12"/>
          </p:nvPr>
        </p:nvSpPr>
        <p:spPr/>
        <p:txBody>
          <a:bodyPr/>
          <a:lstStyle/>
          <a:p>
            <a:fld id="{20A402B2-A0ED-4127-AB41-4490C1A25209}" type="slidenum">
              <a:rPr lang="es-CL" smtClean="0"/>
              <a:pPr/>
              <a:t>‹Nº›</a:t>
            </a:fld>
            <a:endParaRPr lang="es-CL"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5" name="Date Placeholder 4"/>
          <p:cNvSpPr>
            <a:spLocks noGrp="1"/>
          </p:cNvSpPr>
          <p:nvPr>
            <p:ph type="dt" sz="half" idx="10"/>
          </p:nvPr>
        </p:nvSpPr>
        <p:spPr/>
        <p:txBody>
          <a:bodyPr/>
          <a:lstStyle/>
          <a:p>
            <a:fld id="{F57CEF43-E3DD-4744-A097-61E59C00AF6F}" type="datetimeFigureOut">
              <a:rPr lang="es-CL" smtClean="0"/>
              <a:pPr/>
              <a:t>15-02-2021</a:t>
            </a:fld>
            <a:endParaRPr lang="es-CL" dirty="0"/>
          </a:p>
        </p:txBody>
      </p:sp>
      <p:sp>
        <p:nvSpPr>
          <p:cNvPr id="6" name="Footer Placeholder 5"/>
          <p:cNvSpPr>
            <a:spLocks noGrp="1"/>
          </p:cNvSpPr>
          <p:nvPr>
            <p:ph type="ftr" sz="quarter" idx="11"/>
          </p:nvPr>
        </p:nvSpPr>
        <p:spPr/>
        <p:txBody>
          <a:bodyPr/>
          <a:lstStyle/>
          <a:p>
            <a:endParaRPr lang="es-CL" dirty="0"/>
          </a:p>
        </p:txBody>
      </p:sp>
      <p:sp>
        <p:nvSpPr>
          <p:cNvPr id="7" name="Slide Number Placeholder 6"/>
          <p:cNvSpPr>
            <a:spLocks noGrp="1"/>
          </p:cNvSpPr>
          <p:nvPr>
            <p:ph type="sldNum" sz="quarter" idx="12"/>
          </p:nvPr>
        </p:nvSpPr>
        <p:spPr/>
        <p:txBody>
          <a:bodyPr/>
          <a:lstStyle/>
          <a:p>
            <a:fld id="{20A402B2-A0ED-4127-AB41-4490C1A25209}" type="slidenum">
              <a:rPr lang="es-CL" smtClean="0"/>
              <a:pPr/>
              <a:t>‹Nº›</a:t>
            </a:fld>
            <a:endParaRPr lang="es-CL" dirty="0"/>
          </a:p>
        </p:txBody>
      </p:sp>
      <p:sp>
        <p:nvSpPr>
          <p:cNvPr id="9" name="Content Placeholder 8"/>
          <p:cNvSpPr>
            <a:spLocks noGrp="1"/>
          </p:cNvSpPr>
          <p:nvPr>
            <p:ph sz="quarter" idx="13"/>
          </p:nvPr>
        </p:nvSpPr>
        <p:spPr>
          <a:xfrm>
            <a:off x="1298448" y="2121407"/>
            <a:ext cx="3200400" cy="3602736"/>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11" name="Content Placeholder 10"/>
          <p:cNvSpPr>
            <a:spLocks noGrp="1"/>
          </p:cNvSpPr>
          <p:nvPr>
            <p:ph sz="quarter" idx="14"/>
          </p:nvPr>
        </p:nvSpPr>
        <p:spPr>
          <a:xfrm>
            <a:off x="4663440" y="2119313"/>
            <a:ext cx="3200400" cy="3605212"/>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smtClean="0"/>
              <a:t>Haga clic para modificar el estilo de título del patrón</a:t>
            </a:r>
            <a:endParaRPr lang="en-US"/>
          </a:p>
        </p:txBody>
      </p:sp>
      <p:sp>
        <p:nvSpPr>
          <p:cNvPr id="3" name="Text Placeholder 2"/>
          <p:cNvSpPr>
            <a:spLocks noGrp="1"/>
          </p:cNvSpPr>
          <p:nvPr>
            <p:ph type="body" idx="1"/>
          </p:nvPr>
        </p:nvSpPr>
        <p:spPr>
          <a:xfrm>
            <a:off x="1557869" y="2122312"/>
            <a:ext cx="2939521" cy="820208"/>
          </a:xfrm>
        </p:spPr>
        <p:txBody>
          <a:bodyPr anchor="b">
            <a:norm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5" name="Text Placeholder 4"/>
          <p:cNvSpPr>
            <a:spLocks noGrp="1"/>
          </p:cNvSpPr>
          <p:nvPr>
            <p:ph type="body" sz="quarter" idx="3"/>
          </p:nvPr>
        </p:nvSpPr>
        <p:spPr>
          <a:xfrm>
            <a:off x="4910669" y="2122311"/>
            <a:ext cx="2944368" cy="822960"/>
          </a:xfrm>
        </p:spPr>
        <p:txBody>
          <a:bodyPr anchor="b">
            <a:norm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7" name="Date Placeholder 6"/>
          <p:cNvSpPr>
            <a:spLocks noGrp="1"/>
          </p:cNvSpPr>
          <p:nvPr>
            <p:ph type="dt" sz="half" idx="10"/>
          </p:nvPr>
        </p:nvSpPr>
        <p:spPr/>
        <p:txBody>
          <a:bodyPr/>
          <a:lstStyle/>
          <a:p>
            <a:fld id="{F57CEF43-E3DD-4744-A097-61E59C00AF6F}" type="datetimeFigureOut">
              <a:rPr lang="es-CL" smtClean="0"/>
              <a:pPr/>
              <a:t>15-02-2021</a:t>
            </a:fld>
            <a:endParaRPr lang="es-CL" dirty="0"/>
          </a:p>
        </p:txBody>
      </p:sp>
      <p:sp>
        <p:nvSpPr>
          <p:cNvPr id="8" name="Footer Placeholder 7"/>
          <p:cNvSpPr>
            <a:spLocks noGrp="1"/>
          </p:cNvSpPr>
          <p:nvPr>
            <p:ph type="ftr" sz="quarter" idx="11"/>
          </p:nvPr>
        </p:nvSpPr>
        <p:spPr/>
        <p:txBody>
          <a:bodyPr/>
          <a:lstStyle/>
          <a:p>
            <a:endParaRPr lang="es-CL" dirty="0"/>
          </a:p>
        </p:txBody>
      </p:sp>
      <p:sp>
        <p:nvSpPr>
          <p:cNvPr id="9" name="Slide Number Placeholder 8"/>
          <p:cNvSpPr>
            <a:spLocks noGrp="1"/>
          </p:cNvSpPr>
          <p:nvPr>
            <p:ph type="sldNum" sz="quarter" idx="12"/>
          </p:nvPr>
        </p:nvSpPr>
        <p:spPr/>
        <p:txBody>
          <a:bodyPr/>
          <a:lstStyle/>
          <a:p>
            <a:fld id="{20A402B2-A0ED-4127-AB41-4490C1A25209}" type="slidenum">
              <a:rPr lang="es-CL" smtClean="0"/>
              <a:pPr/>
              <a:t>‹Nº›</a:t>
            </a:fld>
            <a:endParaRPr lang="es-CL" dirty="0"/>
          </a:p>
        </p:txBody>
      </p:sp>
      <p:sp>
        <p:nvSpPr>
          <p:cNvPr id="11" name="Content Placeholder 10"/>
          <p:cNvSpPr>
            <a:spLocks noGrp="1"/>
          </p:cNvSpPr>
          <p:nvPr>
            <p:ph sz="quarter" idx="13"/>
          </p:nvPr>
        </p:nvSpPr>
        <p:spPr>
          <a:xfrm>
            <a:off x="1298448" y="2944368"/>
            <a:ext cx="3227832" cy="2779776"/>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13" name="Content Placeholder 12"/>
          <p:cNvSpPr>
            <a:spLocks noGrp="1"/>
          </p:cNvSpPr>
          <p:nvPr>
            <p:ph sz="quarter" idx="14"/>
          </p:nvPr>
        </p:nvSpPr>
        <p:spPr>
          <a:xfrm>
            <a:off x="4645151" y="2944813"/>
            <a:ext cx="3227832" cy="2779776"/>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Date Placeholder 2"/>
          <p:cNvSpPr>
            <a:spLocks noGrp="1"/>
          </p:cNvSpPr>
          <p:nvPr>
            <p:ph type="dt" sz="half" idx="10"/>
          </p:nvPr>
        </p:nvSpPr>
        <p:spPr/>
        <p:txBody>
          <a:bodyPr/>
          <a:lstStyle/>
          <a:p>
            <a:fld id="{F57CEF43-E3DD-4744-A097-61E59C00AF6F}" type="datetimeFigureOut">
              <a:rPr lang="es-CL" smtClean="0"/>
              <a:pPr/>
              <a:t>15-02-2021</a:t>
            </a:fld>
            <a:endParaRPr lang="es-CL" dirty="0"/>
          </a:p>
        </p:txBody>
      </p:sp>
      <p:sp>
        <p:nvSpPr>
          <p:cNvPr id="4" name="Footer Placeholder 3"/>
          <p:cNvSpPr>
            <a:spLocks noGrp="1"/>
          </p:cNvSpPr>
          <p:nvPr>
            <p:ph type="ftr" sz="quarter" idx="11"/>
          </p:nvPr>
        </p:nvSpPr>
        <p:spPr/>
        <p:txBody>
          <a:bodyPr/>
          <a:lstStyle/>
          <a:p>
            <a:endParaRPr lang="es-CL" dirty="0"/>
          </a:p>
        </p:txBody>
      </p:sp>
      <p:sp>
        <p:nvSpPr>
          <p:cNvPr id="5" name="Slide Number Placeholder 4"/>
          <p:cNvSpPr>
            <a:spLocks noGrp="1"/>
          </p:cNvSpPr>
          <p:nvPr>
            <p:ph type="sldNum" sz="quarter" idx="12"/>
          </p:nvPr>
        </p:nvSpPr>
        <p:spPr/>
        <p:txBody>
          <a:bodyPr/>
          <a:lstStyle/>
          <a:p>
            <a:fld id="{20A402B2-A0ED-4127-AB41-4490C1A25209}" type="slidenum">
              <a:rPr lang="es-CL" smtClean="0"/>
              <a:pPr/>
              <a:t>‹Nº›</a:t>
            </a:fld>
            <a:endParaRPr lang="es-CL"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57CEF43-E3DD-4744-A097-61E59C00AF6F}" type="datetimeFigureOut">
              <a:rPr lang="es-CL" smtClean="0"/>
              <a:pPr/>
              <a:t>15-02-2021</a:t>
            </a:fld>
            <a:endParaRPr lang="es-CL" dirty="0"/>
          </a:p>
        </p:txBody>
      </p:sp>
      <p:sp>
        <p:nvSpPr>
          <p:cNvPr id="3" name="Footer Placeholder 2"/>
          <p:cNvSpPr>
            <a:spLocks noGrp="1"/>
          </p:cNvSpPr>
          <p:nvPr>
            <p:ph type="ftr" sz="quarter" idx="11"/>
          </p:nvPr>
        </p:nvSpPr>
        <p:spPr/>
        <p:txBody>
          <a:bodyPr/>
          <a:lstStyle/>
          <a:p>
            <a:endParaRPr lang="es-CL" dirty="0"/>
          </a:p>
        </p:txBody>
      </p:sp>
      <p:sp>
        <p:nvSpPr>
          <p:cNvPr id="4" name="Slide Number Placeholder 3"/>
          <p:cNvSpPr>
            <a:spLocks noGrp="1"/>
          </p:cNvSpPr>
          <p:nvPr>
            <p:ph type="sldNum" sz="quarter" idx="12"/>
          </p:nvPr>
        </p:nvSpPr>
        <p:spPr/>
        <p:txBody>
          <a:bodyPr/>
          <a:lstStyle/>
          <a:p>
            <a:fld id="{20A402B2-A0ED-4127-AB41-4490C1A25209}" type="slidenum">
              <a:rPr lang="es-CL" smtClean="0"/>
              <a:pPr/>
              <a:t>‹Nº›</a:t>
            </a:fld>
            <a:endParaRPr lang="es-CL"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grpSp>
        <p:nvGrpSpPr>
          <p:cNvPr id="8" name="Group 15"/>
          <p:cNvGrpSpPr/>
          <p:nvPr/>
        </p:nvGrpSpPr>
        <p:grpSpPr>
          <a:xfrm>
            <a:off x="0" y="0"/>
            <a:ext cx="9144000" cy="6858000"/>
            <a:chOff x="0" y="0"/>
            <a:chExt cx="9144000" cy="6858000"/>
          </a:xfrm>
        </p:grpSpPr>
        <p:sp>
          <p:nvSpPr>
            <p:cNvPr id="9" name="Rectangle 8"/>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1" name="Freeform 10"/>
          <p:cNvSpPr/>
          <p:nvPr/>
        </p:nvSpPr>
        <p:spPr>
          <a:xfrm rot="10800000">
            <a:off x="632177" y="6058038"/>
            <a:ext cx="772160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p:cNvSpPr/>
          <p:nvPr/>
        </p:nvSpPr>
        <p:spPr>
          <a:xfrm rot="60000">
            <a:off x="4468872" y="605163"/>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p:cNvSpPr/>
          <p:nvPr/>
        </p:nvSpPr>
        <p:spPr>
          <a:xfrm rot="60000">
            <a:off x="4471416" y="603504"/>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rot="21540000">
            <a:off x="749204" y="576868"/>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p:cNvSpPr/>
          <p:nvPr/>
        </p:nvSpPr>
        <p:spPr>
          <a:xfrm rot="21540000">
            <a:off x="749808" y="576072"/>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8"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2371106" y="293953"/>
            <a:ext cx="567831" cy="567830"/>
          </a:xfrm>
          <a:prstGeom prst="rect">
            <a:avLst/>
          </a:prstGeom>
          <a:noFill/>
        </p:spPr>
      </p:pic>
      <p:pic>
        <p:nvPicPr>
          <p:cNvPr id="19"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6279647" y="333163"/>
            <a:ext cx="566928" cy="566928"/>
          </a:xfrm>
          <a:prstGeom prst="rect">
            <a:avLst/>
          </a:prstGeom>
          <a:noFill/>
        </p:spPr>
      </p:pic>
      <p:sp>
        <p:nvSpPr>
          <p:cNvPr id="2" name="Title 1"/>
          <p:cNvSpPr>
            <a:spLocks noGrp="1"/>
          </p:cNvSpPr>
          <p:nvPr>
            <p:ph type="title"/>
          </p:nvPr>
        </p:nvSpPr>
        <p:spPr>
          <a:xfrm rot="-60000">
            <a:off x="1108976" y="2020042"/>
            <a:ext cx="3064827" cy="1503037"/>
          </a:xfrm>
        </p:spPr>
        <p:txBody>
          <a:bodyPr anchor="b">
            <a:normAutofit/>
          </a:bodyPr>
          <a:lstStyle>
            <a:lvl1pPr algn="ctr">
              <a:defRPr sz="2400" b="0"/>
            </a:lvl1pPr>
          </a:lstStyle>
          <a:p>
            <a:r>
              <a:rPr lang="es-ES" smtClean="0"/>
              <a:t>Haga clic para modificar el estilo de título del patrón</a:t>
            </a:r>
            <a:endParaRPr lang="en-US"/>
          </a:p>
        </p:txBody>
      </p:sp>
      <p:sp>
        <p:nvSpPr>
          <p:cNvPr id="3" name="Content Placeholder 2"/>
          <p:cNvSpPr>
            <a:spLocks noGrp="1"/>
          </p:cNvSpPr>
          <p:nvPr>
            <p:ph idx="1"/>
          </p:nvPr>
        </p:nvSpPr>
        <p:spPr>
          <a:xfrm rot="60000">
            <a:off x="4854291" y="1150993"/>
            <a:ext cx="3020792" cy="4625489"/>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rot="-60000">
            <a:off x="1148125" y="3623748"/>
            <a:ext cx="3048891" cy="21004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a:xfrm rot="60000">
            <a:off x="6341698" y="5885672"/>
            <a:ext cx="1213821" cy="365125"/>
          </a:xfrm>
        </p:spPr>
        <p:txBody>
          <a:bodyPr/>
          <a:lstStyle/>
          <a:p>
            <a:fld id="{F57CEF43-E3DD-4744-A097-61E59C00AF6F}" type="datetimeFigureOut">
              <a:rPr lang="es-CL" smtClean="0"/>
              <a:pPr/>
              <a:t>15-02-2021</a:t>
            </a:fld>
            <a:endParaRPr lang="es-CL" dirty="0"/>
          </a:p>
        </p:txBody>
      </p:sp>
      <p:sp>
        <p:nvSpPr>
          <p:cNvPr id="6" name="Footer Placeholder 5"/>
          <p:cNvSpPr>
            <a:spLocks noGrp="1"/>
          </p:cNvSpPr>
          <p:nvPr>
            <p:ph type="ftr" sz="quarter" idx="11"/>
          </p:nvPr>
        </p:nvSpPr>
        <p:spPr>
          <a:xfrm rot="-60000">
            <a:off x="914554" y="5829261"/>
            <a:ext cx="3522607" cy="365125"/>
          </a:xfrm>
        </p:spPr>
        <p:txBody>
          <a:bodyPr/>
          <a:lstStyle/>
          <a:p>
            <a:endParaRPr lang="es-CL" dirty="0"/>
          </a:p>
        </p:txBody>
      </p:sp>
      <p:sp>
        <p:nvSpPr>
          <p:cNvPr id="7" name="Slide Number Placeholder 6"/>
          <p:cNvSpPr>
            <a:spLocks noGrp="1"/>
          </p:cNvSpPr>
          <p:nvPr>
            <p:ph type="sldNum" sz="quarter" idx="12"/>
          </p:nvPr>
        </p:nvSpPr>
        <p:spPr>
          <a:xfrm rot="60000">
            <a:off x="7557313" y="5896961"/>
            <a:ext cx="554023" cy="365125"/>
          </a:xfrm>
        </p:spPr>
        <p:txBody>
          <a:bodyPr/>
          <a:lstStyle/>
          <a:p>
            <a:fld id="{20A402B2-A0ED-4127-AB41-4490C1A25209}" type="slidenum">
              <a:rPr lang="es-CL" smtClean="0"/>
              <a:pPr/>
              <a:t>‹Nº›</a:t>
            </a:fld>
            <a:endParaRPr lang="es-CL"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grpSp>
        <p:nvGrpSpPr>
          <p:cNvPr id="8" name="Group 15"/>
          <p:cNvGrpSpPr/>
          <p:nvPr/>
        </p:nvGrpSpPr>
        <p:grpSpPr>
          <a:xfrm>
            <a:off x="0" y="0"/>
            <a:ext cx="9144000" cy="6858000"/>
            <a:chOff x="0" y="0"/>
            <a:chExt cx="9144000" cy="6858000"/>
          </a:xfrm>
        </p:grpSpPr>
        <p:sp>
          <p:nvSpPr>
            <p:cNvPr id="9" name="Rectangle 8"/>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31" name="Freeform 30"/>
          <p:cNvSpPr/>
          <p:nvPr/>
        </p:nvSpPr>
        <p:spPr>
          <a:xfrm rot="10800000">
            <a:off x="632177" y="6058038"/>
            <a:ext cx="772160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p:cNvSpPr/>
          <p:nvPr/>
        </p:nvSpPr>
        <p:spPr>
          <a:xfrm rot="21540000">
            <a:off x="749204" y="576868"/>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rot="21540000">
            <a:off x="745058" y="575769"/>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Rectangle 28"/>
          <p:cNvSpPr/>
          <p:nvPr/>
        </p:nvSpPr>
        <p:spPr>
          <a:xfrm rot="60000">
            <a:off x="4468872" y="605163"/>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Rectangle 29"/>
          <p:cNvSpPr/>
          <p:nvPr/>
        </p:nvSpPr>
        <p:spPr>
          <a:xfrm rot="60000">
            <a:off x="4464768" y="603920"/>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4"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2371106" y="293953"/>
            <a:ext cx="567831" cy="567830"/>
          </a:xfrm>
          <a:prstGeom prst="rect">
            <a:avLst/>
          </a:prstGeom>
          <a:noFill/>
        </p:spPr>
      </p:pic>
      <p:pic>
        <p:nvPicPr>
          <p:cNvPr id="15"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6279647" y="333163"/>
            <a:ext cx="566928" cy="566928"/>
          </a:xfrm>
          <a:prstGeom prst="rect">
            <a:avLst/>
          </a:prstGeom>
          <a:noFill/>
        </p:spPr>
      </p:pic>
      <p:sp>
        <p:nvSpPr>
          <p:cNvPr id="2" name="Title 1"/>
          <p:cNvSpPr>
            <a:spLocks noGrp="1"/>
          </p:cNvSpPr>
          <p:nvPr>
            <p:ph type="title"/>
          </p:nvPr>
        </p:nvSpPr>
        <p:spPr>
          <a:xfrm rot="-60000">
            <a:off x="1106424" y="2020824"/>
            <a:ext cx="3063240" cy="1499616"/>
          </a:xfrm>
        </p:spPr>
        <p:txBody>
          <a:bodyPr anchor="b">
            <a:normAutofit/>
          </a:bodyPr>
          <a:lstStyle>
            <a:lvl1pPr algn="ctr">
              <a:defRPr sz="2400" b="0"/>
            </a:lvl1pPr>
          </a:lstStyle>
          <a:p>
            <a:r>
              <a:rPr lang="es-ES" smtClean="0"/>
              <a:t>Haga clic para modificar el estilo de título del patrón</a:t>
            </a:r>
            <a:endParaRPr lang="en-US" dirty="0"/>
          </a:p>
        </p:txBody>
      </p:sp>
      <p:sp>
        <p:nvSpPr>
          <p:cNvPr id="3" name="Picture Placeholder 2"/>
          <p:cNvSpPr>
            <a:spLocks noGrp="1"/>
          </p:cNvSpPr>
          <p:nvPr>
            <p:ph type="pic" idx="1"/>
          </p:nvPr>
        </p:nvSpPr>
        <p:spPr>
          <a:xfrm rot="60000">
            <a:off x="4898615" y="1207272"/>
            <a:ext cx="2913863" cy="4539412"/>
          </a:xfrm>
          <a:ln w="101600" cap="rnd">
            <a:solidFill>
              <a:srgbClr val="FFFFFF"/>
            </a:solidFill>
          </a:ln>
          <a:effectLst>
            <a:outerShdw blurRad="88900" dir="2700000" algn="tl" rotWithShape="0">
              <a:prstClr val="black">
                <a:alpha val="40000"/>
              </a:prstClr>
            </a:outerShdw>
          </a:effectLst>
        </p:spPr>
        <p:txBody>
          <a:bodyPr>
            <a:normAutofit/>
          </a:bodyPr>
          <a:lstStyle>
            <a:lvl1pPr marL="0" indent="0">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dirty="0" smtClean="0"/>
              <a:t>Haga clic en el icono para agregar una imagen</a:t>
            </a:r>
            <a:endParaRPr lang="en-US" dirty="0"/>
          </a:p>
        </p:txBody>
      </p:sp>
      <p:sp>
        <p:nvSpPr>
          <p:cNvPr id="4" name="Text Placeholder 3"/>
          <p:cNvSpPr>
            <a:spLocks noGrp="1"/>
          </p:cNvSpPr>
          <p:nvPr>
            <p:ph type="body" sz="half" idx="2"/>
          </p:nvPr>
        </p:nvSpPr>
        <p:spPr>
          <a:xfrm rot="-60000">
            <a:off x="1152144" y="3621024"/>
            <a:ext cx="3044952" cy="210312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a:xfrm rot="60000">
            <a:off x="6345936" y="5888737"/>
            <a:ext cx="1213821" cy="365125"/>
          </a:xfrm>
        </p:spPr>
        <p:txBody>
          <a:bodyPr/>
          <a:lstStyle/>
          <a:p>
            <a:fld id="{F57CEF43-E3DD-4744-A097-61E59C00AF6F}" type="datetimeFigureOut">
              <a:rPr lang="es-CL" smtClean="0"/>
              <a:pPr/>
              <a:t>15-02-2021</a:t>
            </a:fld>
            <a:endParaRPr lang="es-CL" dirty="0"/>
          </a:p>
        </p:txBody>
      </p:sp>
      <p:sp>
        <p:nvSpPr>
          <p:cNvPr id="6" name="Footer Placeholder 5"/>
          <p:cNvSpPr>
            <a:spLocks noGrp="1"/>
          </p:cNvSpPr>
          <p:nvPr>
            <p:ph type="ftr" sz="quarter" idx="11"/>
          </p:nvPr>
        </p:nvSpPr>
        <p:spPr>
          <a:xfrm rot="-60000">
            <a:off x="914569" y="5831037"/>
            <a:ext cx="3319043" cy="365125"/>
          </a:xfrm>
        </p:spPr>
        <p:txBody>
          <a:bodyPr/>
          <a:lstStyle/>
          <a:p>
            <a:endParaRPr lang="es-CL" dirty="0"/>
          </a:p>
        </p:txBody>
      </p:sp>
      <p:sp>
        <p:nvSpPr>
          <p:cNvPr id="7" name="Slide Number Placeholder 6"/>
          <p:cNvSpPr>
            <a:spLocks noGrp="1"/>
          </p:cNvSpPr>
          <p:nvPr>
            <p:ph type="sldNum" sz="quarter" idx="12"/>
          </p:nvPr>
        </p:nvSpPr>
        <p:spPr>
          <a:xfrm rot="60000">
            <a:off x="7562089" y="5900026"/>
            <a:ext cx="554023" cy="365125"/>
          </a:xfrm>
        </p:spPr>
        <p:txBody>
          <a:bodyPr/>
          <a:lstStyle/>
          <a:p>
            <a:fld id="{20A402B2-A0ED-4127-AB41-4490C1A25209}" type="slidenum">
              <a:rPr lang="es-CL" smtClean="0"/>
              <a:pPr/>
              <a:t>‹Nº›</a:t>
            </a:fld>
            <a:endParaRPr lang="es-CL"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Vertical Text Placeholder 2"/>
          <p:cNvSpPr>
            <a:spLocks noGrp="1"/>
          </p:cNvSpPr>
          <p:nvPr>
            <p:ph type="body" orient="vert" idx="1"/>
          </p:nvPr>
        </p:nvSpPr>
        <p:spPr/>
        <p:txBody>
          <a:bodyPr vert="eaVert" anchor="ct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fld id="{F57CEF43-E3DD-4744-A097-61E59C00AF6F}" type="datetimeFigureOut">
              <a:rPr lang="es-CL" smtClean="0"/>
              <a:pPr/>
              <a:t>15-02-2021</a:t>
            </a:fld>
            <a:endParaRPr lang="es-CL" dirty="0"/>
          </a:p>
        </p:txBody>
      </p:sp>
      <p:sp>
        <p:nvSpPr>
          <p:cNvPr id="5" name="Footer Placeholder 4"/>
          <p:cNvSpPr>
            <a:spLocks noGrp="1"/>
          </p:cNvSpPr>
          <p:nvPr>
            <p:ph type="ftr" sz="quarter" idx="11"/>
          </p:nvPr>
        </p:nvSpPr>
        <p:spPr/>
        <p:txBody>
          <a:bodyPr/>
          <a:lstStyle/>
          <a:p>
            <a:endParaRPr lang="es-CL" dirty="0"/>
          </a:p>
        </p:txBody>
      </p:sp>
      <p:sp>
        <p:nvSpPr>
          <p:cNvPr id="6" name="Slide Number Placeholder 5"/>
          <p:cNvSpPr>
            <a:spLocks noGrp="1"/>
          </p:cNvSpPr>
          <p:nvPr>
            <p:ph type="sldNum" sz="quarter" idx="12"/>
          </p:nvPr>
        </p:nvSpPr>
        <p:spPr/>
        <p:txBody>
          <a:bodyPr/>
          <a:lstStyle/>
          <a:p>
            <a:fld id="{20A402B2-A0ED-4127-AB41-4490C1A25209}" type="slidenum">
              <a:rPr lang="es-CL" smtClean="0"/>
              <a:pPr/>
              <a:t>‹Nº›</a:t>
            </a:fld>
            <a:endParaRPr lang="es-CL"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1" y="925690"/>
            <a:ext cx="1430867" cy="4763911"/>
          </a:xfrm>
        </p:spPr>
        <p:txBody>
          <a:bodyPr vert="eaVert"/>
          <a:lstStyle>
            <a:lvl1pPr algn="l">
              <a:defRPr/>
            </a:lvl1p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1298221" y="1106312"/>
            <a:ext cx="5178779" cy="4402667"/>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fld id="{F57CEF43-E3DD-4744-A097-61E59C00AF6F}" type="datetimeFigureOut">
              <a:rPr lang="es-CL" smtClean="0"/>
              <a:pPr/>
              <a:t>15-02-2021</a:t>
            </a:fld>
            <a:endParaRPr lang="es-CL" dirty="0"/>
          </a:p>
        </p:txBody>
      </p:sp>
      <p:sp>
        <p:nvSpPr>
          <p:cNvPr id="5" name="Footer Placeholder 4"/>
          <p:cNvSpPr>
            <a:spLocks noGrp="1"/>
          </p:cNvSpPr>
          <p:nvPr>
            <p:ph type="ftr" sz="quarter" idx="11"/>
          </p:nvPr>
        </p:nvSpPr>
        <p:spPr/>
        <p:txBody>
          <a:bodyPr/>
          <a:lstStyle/>
          <a:p>
            <a:endParaRPr lang="es-CL" dirty="0"/>
          </a:p>
        </p:txBody>
      </p:sp>
      <p:sp>
        <p:nvSpPr>
          <p:cNvPr id="6" name="Slide Number Placeholder 5"/>
          <p:cNvSpPr>
            <a:spLocks noGrp="1"/>
          </p:cNvSpPr>
          <p:nvPr>
            <p:ph type="sldNum" sz="quarter" idx="12"/>
          </p:nvPr>
        </p:nvSpPr>
        <p:spPr/>
        <p:txBody>
          <a:bodyPr/>
          <a:lstStyle/>
          <a:p>
            <a:fld id="{20A402B2-A0ED-4127-AB41-4490C1A25209}" type="slidenum">
              <a:rPr lang="es-CL" smtClean="0"/>
              <a:pPr/>
              <a:t>‹Nº›</a:t>
            </a:fld>
            <a:endParaRPr lang="es-CL"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3.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4.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15"/>
          <p:cNvGrpSpPr/>
          <p:nvPr/>
        </p:nvGrpSpPr>
        <p:grpSpPr>
          <a:xfrm>
            <a:off x="0" y="0"/>
            <a:ext cx="9144000" cy="6858000"/>
            <a:chOff x="0" y="0"/>
            <a:chExt cx="9144000" cy="6858000"/>
          </a:xfrm>
        </p:grpSpPr>
        <p:sp>
          <p:nvSpPr>
            <p:cNvPr id="8" name="Rectangle 7"/>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0" name="Freeform 9"/>
          <p:cNvSpPr/>
          <p:nvPr/>
        </p:nvSpPr>
        <p:spPr>
          <a:xfrm rot="10800000">
            <a:off x="628650" y="6069330"/>
            <a:ext cx="792099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731520" y="575310"/>
            <a:ext cx="7696200" cy="5715000"/>
          </a:xfrm>
          <a:prstGeom prst="rect">
            <a:avLst/>
          </a:prstGeom>
          <a:solidFill>
            <a:schemeClr val="bg1">
              <a:lumMod val="75000"/>
              <a:lumOff val="25000"/>
            </a:schemeClr>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p:cNvSpPr/>
          <p:nvPr/>
        </p:nvSpPr>
        <p:spPr>
          <a:xfrm>
            <a:off x="731520" y="576072"/>
            <a:ext cx="7696200" cy="5715000"/>
          </a:xfrm>
          <a:prstGeom prst="rect">
            <a:avLst/>
          </a:prstGeom>
          <a:blipFill dpi="0" rotWithShape="1">
            <a:blip r:embed="rId13"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2" descr="C:\Users\Administrator\Desktop\Pushpin Dev\Assets\pushpinLeft.png"/>
          <p:cNvPicPr>
            <a:picLocks noChangeAspect="1" noChangeArrowheads="1"/>
          </p:cNvPicPr>
          <p:nvPr/>
        </p:nvPicPr>
        <p:blipFill>
          <a:blip r:embed="rId14" cstate="print"/>
          <a:srcRect/>
          <a:stretch>
            <a:fillRect/>
          </a:stretch>
        </p:blipFill>
        <p:spPr bwMode="auto">
          <a:xfrm rot="1435684">
            <a:off x="543741" y="273091"/>
            <a:ext cx="567831" cy="567830"/>
          </a:xfrm>
          <a:prstGeom prst="rect">
            <a:avLst/>
          </a:prstGeom>
          <a:noFill/>
        </p:spPr>
      </p:pic>
      <p:pic>
        <p:nvPicPr>
          <p:cNvPr id="14" name="Picture 2" descr="C:\Users\Administrator\Desktop\Pushpin Dev\Assets\pushpinLeft.png"/>
          <p:cNvPicPr>
            <a:picLocks noChangeAspect="1" noChangeArrowheads="1"/>
          </p:cNvPicPr>
          <p:nvPr/>
        </p:nvPicPr>
        <p:blipFill>
          <a:blip r:embed="rId14" cstate="print"/>
          <a:srcRect/>
          <a:stretch>
            <a:fillRect/>
          </a:stretch>
        </p:blipFill>
        <p:spPr bwMode="auto">
          <a:xfrm rot="4096196">
            <a:off x="8115079" y="298163"/>
            <a:ext cx="566928" cy="566928"/>
          </a:xfrm>
          <a:prstGeom prst="rect">
            <a:avLst/>
          </a:prstGeom>
          <a:noFill/>
        </p:spPr>
      </p:pic>
      <p:sp>
        <p:nvSpPr>
          <p:cNvPr id="2" name="Title Placeholder 1"/>
          <p:cNvSpPr>
            <a:spLocks noGrp="1"/>
          </p:cNvSpPr>
          <p:nvPr>
            <p:ph type="title"/>
          </p:nvPr>
        </p:nvSpPr>
        <p:spPr>
          <a:xfrm>
            <a:off x="1095023" y="817582"/>
            <a:ext cx="6965245" cy="1202485"/>
          </a:xfrm>
          <a:prstGeom prst="rect">
            <a:avLst/>
          </a:prstGeom>
        </p:spPr>
        <p:txBody>
          <a:bodyPr vert="horz" lIns="91440" tIns="45720" rIns="91440" bIns="45720" rtlCol="0" anchor="ctr">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463040" y="2119257"/>
            <a:ext cx="6196405" cy="3603812"/>
          </a:xfrm>
          <a:prstGeom prst="rect">
            <a:avLst/>
          </a:prstGeom>
        </p:spPr>
        <p:txBody>
          <a:bodyPr vert="horz" lIns="91440" tIns="45720" rIns="91440" bIns="45720" rtlCol="0" anchor="t">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6454588" y="5809152"/>
            <a:ext cx="1213821" cy="365125"/>
          </a:xfrm>
          <a:prstGeom prst="rect">
            <a:avLst/>
          </a:prstGeom>
        </p:spPr>
        <p:txBody>
          <a:bodyPr vert="horz" lIns="91440" tIns="45720" rIns="91440" bIns="45720" rtlCol="0" anchor="ctr"/>
          <a:lstStyle>
            <a:lvl1pPr algn="r">
              <a:defRPr sz="1200">
                <a:solidFill>
                  <a:schemeClr val="tx2"/>
                </a:solidFill>
                <a:latin typeface="Rage Italic" pitchFamily="66" charset="0"/>
              </a:defRPr>
            </a:lvl1pPr>
          </a:lstStyle>
          <a:p>
            <a:fld id="{F57CEF43-E3DD-4744-A097-61E59C00AF6F}" type="datetimeFigureOut">
              <a:rPr lang="es-CL" smtClean="0"/>
              <a:pPr/>
              <a:t>15-02-2021</a:t>
            </a:fld>
            <a:endParaRPr lang="es-CL" dirty="0"/>
          </a:p>
        </p:txBody>
      </p:sp>
      <p:sp>
        <p:nvSpPr>
          <p:cNvPr id="5" name="Footer Placeholder 4"/>
          <p:cNvSpPr>
            <a:spLocks noGrp="1"/>
          </p:cNvSpPr>
          <p:nvPr>
            <p:ph type="ftr" sz="quarter" idx="3"/>
          </p:nvPr>
        </p:nvSpPr>
        <p:spPr>
          <a:xfrm>
            <a:off x="914401" y="5809152"/>
            <a:ext cx="5540188" cy="365125"/>
          </a:xfrm>
          <a:prstGeom prst="rect">
            <a:avLst/>
          </a:prstGeom>
        </p:spPr>
        <p:txBody>
          <a:bodyPr vert="horz" lIns="91440" tIns="45720" rIns="91440" bIns="45720" rtlCol="0" anchor="ctr"/>
          <a:lstStyle>
            <a:lvl1pPr algn="l">
              <a:defRPr sz="1400">
                <a:solidFill>
                  <a:schemeClr val="tx2"/>
                </a:solidFill>
                <a:latin typeface="Rage Italic" pitchFamily="66" charset="0"/>
              </a:defRPr>
            </a:lvl1pPr>
          </a:lstStyle>
          <a:p>
            <a:endParaRPr lang="es-CL" dirty="0"/>
          </a:p>
        </p:txBody>
      </p:sp>
      <p:sp>
        <p:nvSpPr>
          <p:cNvPr id="6" name="Slide Number Placeholder 5"/>
          <p:cNvSpPr>
            <a:spLocks noGrp="1"/>
          </p:cNvSpPr>
          <p:nvPr>
            <p:ph type="sldNum" sz="quarter" idx="4"/>
          </p:nvPr>
        </p:nvSpPr>
        <p:spPr>
          <a:xfrm>
            <a:off x="7670202" y="5809152"/>
            <a:ext cx="554023" cy="365125"/>
          </a:xfrm>
          <a:prstGeom prst="rect">
            <a:avLst/>
          </a:prstGeom>
        </p:spPr>
        <p:txBody>
          <a:bodyPr vert="horz" lIns="91440" tIns="45720" rIns="91440" bIns="45720" rtlCol="0" anchor="ctr"/>
          <a:lstStyle>
            <a:lvl1pPr algn="r">
              <a:defRPr sz="1400">
                <a:solidFill>
                  <a:schemeClr val="tx2"/>
                </a:solidFill>
                <a:latin typeface="Rage Italic" pitchFamily="66" charset="0"/>
              </a:defRPr>
            </a:lvl1pPr>
          </a:lstStyle>
          <a:p>
            <a:fld id="{20A402B2-A0ED-4127-AB41-4490C1A25209}" type="slidenum">
              <a:rPr lang="es-CL" smtClean="0"/>
              <a:pPr/>
              <a:t>‹Nº›</a:t>
            </a:fld>
            <a:endParaRPr lang="es-CL" dirty="0"/>
          </a:p>
        </p:txBody>
      </p:sp>
    </p:spTree>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2"/>
        </a:buClr>
        <a:buSzPct val="85000"/>
        <a:buFont typeface="Brush Script MT" pitchFamily="66" charset="0"/>
        <a:buChar char="O"/>
        <a:defRPr sz="2400" kern="1200">
          <a:solidFill>
            <a:schemeClr val="tx1"/>
          </a:solidFill>
          <a:latin typeface="+mn-lt"/>
          <a:ea typeface="+mn-ea"/>
          <a:cs typeface="+mn-cs"/>
        </a:defRPr>
      </a:lvl1pPr>
      <a:lvl2pPr marL="640080" indent="-274320" algn="l" defTabSz="914400" rtl="0" eaLnBrk="1" latinLnBrk="0" hangingPunct="1">
        <a:spcBef>
          <a:spcPct val="20000"/>
        </a:spcBef>
        <a:buClr>
          <a:schemeClr val="accent2"/>
        </a:buClr>
        <a:buSzPct val="85000"/>
        <a:buFont typeface="Brush Script MT" pitchFamily="66" charset="0"/>
        <a:buChar char="O"/>
        <a:defRPr sz="22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SzPct val="85000"/>
        <a:buFont typeface="Brush Script MT" pitchFamily="66" charset="0"/>
        <a:buChar char="O"/>
        <a:defRPr sz="2000" kern="1200">
          <a:solidFill>
            <a:schemeClr val="tx1"/>
          </a:solidFill>
          <a:latin typeface="+mn-lt"/>
          <a:ea typeface="+mn-ea"/>
          <a:cs typeface="+mn-cs"/>
        </a:defRPr>
      </a:lvl3pPr>
      <a:lvl4pPr marL="1280160" indent="-228600" algn="l" defTabSz="914400" rtl="0" eaLnBrk="1" latinLnBrk="0" hangingPunct="1">
        <a:spcBef>
          <a:spcPct val="20000"/>
        </a:spcBef>
        <a:buClr>
          <a:schemeClr val="accent2"/>
        </a:buClr>
        <a:buSzPct val="85000"/>
        <a:buFont typeface="Brush Script MT" pitchFamily="66" charset="0"/>
        <a:buChar char="O"/>
        <a:defRPr sz="1800" kern="1200">
          <a:solidFill>
            <a:schemeClr val="tx1"/>
          </a:solidFill>
          <a:latin typeface="+mn-lt"/>
          <a:ea typeface="+mn-ea"/>
          <a:cs typeface="+mn-cs"/>
        </a:defRPr>
      </a:lvl4pPr>
      <a:lvl5pPr marL="164592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5.wm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727201" y="1196753"/>
            <a:ext cx="5723468" cy="1296144"/>
          </a:xfrm>
        </p:spPr>
        <p:txBody>
          <a:bodyPr>
            <a:normAutofit fontScale="90000"/>
          </a:bodyPr>
          <a:lstStyle/>
          <a:p>
            <a:r>
              <a:rPr lang="es-CL" dirty="0" smtClean="0"/>
              <a:t>Historia Administración</a:t>
            </a:r>
            <a:endParaRPr lang="es-CL" dirty="0"/>
          </a:p>
        </p:txBody>
      </p:sp>
      <p:sp>
        <p:nvSpPr>
          <p:cNvPr id="3" name="2 Subtítulo"/>
          <p:cNvSpPr>
            <a:spLocks noGrp="1"/>
          </p:cNvSpPr>
          <p:nvPr>
            <p:ph type="subTitle" idx="1"/>
          </p:nvPr>
        </p:nvSpPr>
        <p:spPr>
          <a:xfrm>
            <a:off x="1727200" y="2564904"/>
            <a:ext cx="5712179" cy="2695718"/>
          </a:xfrm>
        </p:spPr>
        <p:txBody>
          <a:bodyPr>
            <a:normAutofit fontScale="92500" lnSpcReduction="10000"/>
          </a:bodyPr>
          <a:lstStyle/>
          <a:p>
            <a:r>
              <a:rPr lang="es-CL" dirty="0" smtClean="0"/>
              <a:t>1.-Era Prehistórica:</a:t>
            </a:r>
          </a:p>
          <a:p>
            <a:r>
              <a:rPr lang="es-CL" b="0" i="1" dirty="0" smtClean="0">
                <a:solidFill>
                  <a:schemeClr val="accent2">
                    <a:lumMod val="50000"/>
                  </a:schemeClr>
                </a:solidFill>
              </a:rPr>
              <a:t>a.-Posterior a la retirada de los glaciares          ( 10.000 a/c ), la adaptación a las nuevas condiciones de vida produjo las denominadas culturas mesolíticas .En lo concreto los hombres eran recolectores, vivían de la caza, de la  pesca y recogían frutas y todo tipo de nueces y frutos silvestres.</a:t>
            </a:r>
            <a:endParaRPr lang="es-CL" b="0" i="1" dirty="0">
              <a:solidFill>
                <a:schemeClr val="accent2">
                  <a:lumMod val="50000"/>
                </a:schemeClr>
              </a:solidFill>
            </a:endParaRPr>
          </a:p>
        </p:txBody>
      </p:sp>
    </p:spTree>
    <p:extLst>
      <p:ext uri="{BB962C8B-B14F-4D97-AF65-F5344CB8AC3E}">
        <p14:creationId xmlns:p14="http://schemas.microsoft.com/office/powerpoint/2010/main" val="63414313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727201" y="1196753"/>
            <a:ext cx="5723468" cy="1296144"/>
          </a:xfrm>
        </p:spPr>
        <p:txBody>
          <a:bodyPr>
            <a:normAutofit fontScale="90000"/>
          </a:bodyPr>
          <a:lstStyle/>
          <a:p>
            <a:r>
              <a:rPr lang="es-CL" dirty="0" smtClean="0"/>
              <a:t>Historia Administración</a:t>
            </a:r>
            <a:endParaRPr lang="es-CL" dirty="0"/>
          </a:p>
        </p:txBody>
      </p:sp>
      <p:sp>
        <p:nvSpPr>
          <p:cNvPr id="3" name="2 Subtítulo"/>
          <p:cNvSpPr>
            <a:spLocks noGrp="1"/>
          </p:cNvSpPr>
          <p:nvPr>
            <p:ph type="subTitle" idx="1"/>
          </p:nvPr>
        </p:nvSpPr>
        <p:spPr>
          <a:xfrm>
            <a:off x="1727200" y="2564904"/>
            <a:ext cx="5712179" cy="2695718"/>
          </a:xfrm>
        </p:spPr>
        <p:txBody>
          <a:bodyPr>
            <a:normAutofit lnSpcReduction="10000"/>
          </a:bodyPr>
          <a:lstStyle/>
          <a:p>
            <a:r>
              <a:rPr lang="es-CL" dirty="0" smtClean="0"/>
              <a:t>1.-Era Prehistórica:</a:t>
            </a:r>
          </a:p>
          <a:p>
            <a:r>
              <a:rPr lang="es-CL" b="0" i="1" dirty="0" smtClean="0">
                <a:solidFill>
                  <a:schemeClr val="accent2">
                    <a:lumMod val="50000"/>
                  </a:schemeClr>
                </a:solidFill>
              </a:rPr>
              <a:t>b.-Fue en ese tiempo cuando inicialmente los grupos familiares, y mas tarde las tribus enteras, unieron sus esfuerzos para así ayudarse mutuamente en las labores de cacería y defenderse contra los invasores.</a:t>
            </a:r>
            <a:endParaRPr lang="es-CL" b="0" i="1" dirty="0">
              <a:solidFill>
                <a:schemeClr val="accent2">
                  <a:lumMod val="50000"/>
                </a:schemeClr>
              </a:solidFill>
            </a:endParaRPr>
          </a:p>
        </p:txBody>
      </p:sp>
    </p:spTree>
    <p:extLst>
      <p:ext uri="{BB962C8B-B14F-4D97-AF65-F5344CB8AC3E}">
        <p14:creationId xmlns:p14="http://schemas.microsoft.com/office/powerpoint/2010/main" val="110510664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727201" y="1196753"/>
            <a:ext cx="5723468" cy="1296144"/>
          </a:xfrm>
        </p:spPr>
        <p:txBody>
          <a:bodyPr>
            <a:normAutofit fontScale="90000"/>
          </a:bodyPr>
          <a:lstStyle/>
          <a:p>
            <a:r>
              <a:rPr lang="es-CL" dirty="0" smtClean="0"/>
              <a:t>Historia Administración</a:t>
            </a:r>
            <a:endParaRPr lang="es-CL" dirty="0"/>
          </a:p>
        </p:txBody>
      </p:sp>
      <p:sp>
        <p:nvSpPr>
          <p:cNvPr id="3" name="2 Subtítulo"/>
          <p:cNvSpPr>
            <a:spLocks noGrp="1"/>
          </p:cNvSpPr>
          <p:nvPr>
            <p:ph type="subTitle" idx="1"/>
          </p:nvPr>
        </p:nvSpPr>
        <p:spPr>
          <a:xfrm>
            <a:off x="1727200" y="2564904"/>
            <a:ext cx="5712179" cy="2695718"/>
          </a:xfrm>
        </p:spPr>
        <p:txBody>
          <a:bodyPr>
            <a:normAutofit fontScale="92500"/>
          </a:bodyPr>
          <a:lstStyle/>
          <a:p>
            <a:r>
              <a:rPr lang="es-CL" dirty="0" smtClean="0"/>
              <a:t>1.-Era Prehistórica:</a:t>
            </a:r>
          </a:p>
          <a:p>
            <a:r>
              <a:rPr lang="es-CL" i="1" dirty="0">
                <a:solidFill>
                  <a:schemeClr val="accent2">
                    <a:lumMod val="50000"/>
                  </a:schemeClr>
                </a:solidFill>
              </a:rPr>
              <a:t>c</a:t>
            </a:r>
            <a:r>
              <a:rPr lang="es-CL" b="0" i="1" dirty="0" smtClean="0">
                <a:solidFill>
                  <a:schemeClr val="accent2">
                    <a:lumMod val="50000"/>
                  </a:schemeClr>
                </a:solidFill>
              </a:rPr>
              <a:t>.-Eventualmente, por supuesto, las culturas mesolíticas fueron reemplazadas por nuevas culturas que al emplear una agricultura rudimentaria  y la domesticación de animales, proporcionaron una vital contribución a la producción y conservación de los bienes.</a:t>
            </a:r>
            <a:endParaRPr lang="es-CL" b="0" i="1" dirty="0">
              <a:solidFill>
                <a:schemeClr val="accent2">
                  <a:lumMod val="50000"/>
                </a:schemeClr>
              </a:solidFill>
            </a:endParaRPr>
          </a:p>
        </p:txBody>
      </p:sp>
    </p:spTree>
    <p:extLst>
      <p:ext uri="{BB962C8B-B14F-4D97-AF65-F5344CB8AC3E}">
        <p14:creationId xmlns:p14="http://schemas.microsoft.com/office/powerpoint/2010/main" val="182401869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727201" y="1196753"/>
            <a:ext cx="5723468" cy="1296144"/>
          </a:xfrm>
        </p:spPr>
        <p:txBody>
          <a:bodyPr>
            <a:normAutofit fontScale="90000"/>
          </a:bodyPr>
          <a:lstStyle/>
          <a:p>
            <a:r>
              <a:rPr lang="es-CL" dirty="0" smtClean="0"/>
              <a:t>Historia Administración</a:t>
            </a:r>
            <a:endParaRPr lang="es-CL" dirty="0"/>
          </a:p>
        </p:txBody>
      </p:sp>
      <p:sp>
        <p:nvSpPr>
          <p:cNvPr id="3" name="2 Subtítulo"/>
          <p:cNvSpPr>
            <a:spLocks noGrp="1"/>
          </p:cNvSpPr>
          <p:nvPr>
            <p:ph type="subTitle" idx="1"/>
          </p:nvPr>
        </p:nvSpPr>
        <p:spPr>
          <a:xfrm>
            <a:off x="1727200" y="2564904"/>
            <a:ext cx="5712179" cy="2695718"/>
          </a:xfrm>
        </p:spPr>
        <p:txBody>
          <a:bodyPr>
            <a:normAutofit fontScale="92500" lnSpcReduction="10000"/>
          </a:bodyPr>
          <a:lstStyle/>
          <a:p>
            <a:r>
              <a:rPr lang="es-CL" dirty="0" smtClean="0"/>
              <a:t>1.-Era Prehistórica:</a:t>
            </a:r>
          </a:p>
          <a:p>
            <a:r>
              <a:rPr lang="es-CL" i="1" dirty="0">
                <a:solidFill>
                  <a:schemeClr val="accent2">
                    <a:lumMod val="50000"/>
                  </a:schemeClr>
                </a:solidFill>
              </a:rPr>
              <a:t>d</a:t>
            </a:r>
            <a:r>
              <a:rPr lang="es-CL" b="0" i="1" dirty="0" smtClean="0">
                <a:solidFill>
                  <a:schemeClr val="accent2">
                    <a:lumMod val="50000"/>
                  </a:schemeClr>
                </a:solidFill>
              </a:rPr>
              <a:t>.-Con el advenimiento de las labores agrícolas, el hombre dejo de vagar, y  los pueblos se organizaron en grandes comunidades .Es aquí cuando aparecen las primeras señales de la Administración, que se baso en la astucia , vigilancia, prudencia y sagacidad.</a:t>
            </a:r>
            <a:endParaRPr lang="es-CL" b="0" i="1" dirty="0">
              <a:solidFill>
                <a:schemeClr val="accent2">
                  <a:lumMod val="50000"/>
                </a:schemeClr>
              </a:solidFill>
            </a:endParaRPr>
          </a:p>
        </p:txBody>
      </p:sp>
    </p:spTree>
    <p:extLst>
      <p:ext uri="{BB962C8B-B14F-4D97-AF65-F5344CB8AC3E}">
        <p14:creationId xmlns:p14="http://schemas.microsoft.com/office/powerpoint/2010/main" val="388447333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727201" y="1196753"/>
            <a:ext cx="5723468" cy="1296144"/>
          </a:xfrm>
        </p:spPr>
        <p:txBody>
          <a:bodyPr>
            <a:normAutofit fontScale="90000"/>
          </a:bodyPr>
          <a:lstStyle/>
          <a:p>
            <a:r>
              <a:rPr lang="es-CL" dirty="0" smtClean="0"/>
              <a:t>Historia Administración</a:t>
            </a:r>
            <a:endParaRPr lang="es-CL" dirty="0"/>
          </a:p>
        </p:txBody>
      </p:sp>
      <p:sp>
        <p:nvSpPr>
          <p:cNvPr id="3" name="2 Subtítulo"/>
          <p:cNvSpPr>
            <a:spLocks noGrp="1"/>
          </p:cNvSpPr>
          <p:nvPr>
            <p:ph type="subTitle" idx="1"/>
          </p:nvPr>
        </p:nvSpPr>
        <p:spPr>
          <a:xfrm>
            <a:off x="1727200" y="2564904"/>
            <a:ext cx="5712179" cy="2695718"/>
          </a:xfrm>
        </p:spPr>
        <p:txBody>
          <a:bodyPr>
            <a:normAutofit fontScale="92500" lnSpcReduction="10000"/>
          </a:bodyPr>
          <a:lstStyle/>
          <a:p>
            <a:r>
              <a:rPr lang="es-CL" dirty="0" smtClean="0"/>
              <a:t>1.-Era Prehistórica:</a:t>
            </a:r>
          </a:p>
          <a:p>
            <a:r>
              <a:rPr lang="es-CL" i="1" dirty="0">
                <a:solidFill>
                  <a:schemeClr val="accent2">
                    <a:lumMod val="50000"/>
                  </a:schemeClr>
                </a:solidFill>
              </a:rPr>
              <a:t>e</a:t>
            </a:r>
            <a:r>
              <a:rPr lang="es-CL" b="0" i="1" dirty="0" smtClean="0">
                <a:solidFill>
                  <a:schemeClr val="accent2">
                    <a:lumMod val="50000"/>
                  </a:schemeClr>
                </a:solidFill>
              </a:rPr>
              <a:t>.-Los problemas típicos para los administradores de las primitivas sociedades prominentes, fueron con toda certeza  de tributación, el uso eficiente de los recursos, la división del trabajo, los arreglos y acuerdos comerciales, así como también la conducción de la guerra y la paz. </a:t>
            </a:r>
            <a:endParaRPr lang="es-CL" b="0" i="1" dirty="0">
              <a:solidFill>
                <a:schemeClr val="accent2">
                  <a:lumMod val="50000"/>
                </a:schemeClr>
              </a:solidFill>
            </a:endParaRPr>
          </a:p>
        </p:txBody>
      </p:sp>
    </p:spTree>
    <p:extLst>
      <p:ext uri="{BB962C8B-B14F-4D97-AF65-F5344CB8AC3E}">
        <p14:creationId xmlns:p14="http://schemas.microsoft.com/office/powerpoint/2010/main" val="153522791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727201" y="1196753"/>
            <a:ext cx="5723468" cy="1296144"/>
          </a:xfrm>
        </p:spPr>
        <p:txBody>
          <a:bodyPr>
            <a:normAutofit fontScale="90000"/>
          </a:bodyPr>
          <a:lstStyle/>
          <a:p>
            <a:r>
              <a:rPr lang="es-CL" dirty="0" smtClean="0"/>
              <a:t>Historia Administración</a:t>
            </a:r>
            <a:endParaRPr lang="es-CL" dirty="0"/>
          </a:p>
        </p:txBody>
      </p:sp>
      <p:sp>
        <p:nvSpPr>
          <p:cNvPr id="3" name="2 Subtítulo"/>
          <p:cNvSpPr>
            <a:spLocks noGrp="1"/>
          </p:cNvSpPr>
          <p:nvPr>
            <p:ph type="subTitle" idx="1"/>
          </p:nvPr>
        </p:nvSpPr>
        <p:spPr>
          <a:xfrm>
            <a:off x="1727200" y="2564904"/>
            <a:ext cx="5712179" cy="2695718"/>
          </a:xfrm>
        </p:spPr>
        <p:txBody>
          <a:bodyPr>
            <a:normAutofit fontScale="92500" lnSpcReduction="20000"/>
          </a:bodyPr>
          <a:lstStyle/>
          <a:p>
            <a:r>
              <a:rPr lang="es-CL" dirty="0" smtClean="0"/>
              <a:t>1.-Era Prehistórica:</a:t>
            </a:r>
          </a:p>
          <a:p>
            <a:r>
              <a:rPr lang="es-CL" i="1" dirty="0">
                <a:solidFill>
                  <a:schemeClr val="accent2">
                    <a:lumMod val="50000"/>
                  </a:schemeClr>
                </a:solidFill>
              </a:rPr>
              <a:t>f</a:t>
            </a:r>
            <a:r>
              <a:rPr lang="es-CL" b="0" i="1" dirty="0" smtClean="0">
                <a:solidFill>
                  <a:schemeClr val="accent2">
                    <a:lumMod val="50000"/>
                  </a:schemeClr>
                </a:solidFill>
              </a:rPr>
              <a:t>.-Los orígenes de algunos de los llamados conceptos y practicas de administración moderna, fácilmente se descubren en la antigüedad. El famoso legislador bíblico, Salomón, dirigió el establecimiento de elaborados acuerdos comerciales, manejo proyectos de construcción y conformo tratados de paz en el siglo X a.C.</a:t>
            </a:r>
            <a:endParaRPr lang="es-CL" b="0" i="1" dirty="0">
              <a:solidFill>
                <a:schemeClr val="accent2">
                  <a:lumMod val="50000"/>
                </a:schemeClr>
              </a:solidFill>
            </a:endParaRPr>
          </a:p>
        </p:txBody>
      </p:sp>
    </p:spTree>
    <p:extLst>
      <p:ext uri="{BB962C8B-B14F-4D97-AF65-F5344CB8AC3E}">
        <p14:creationId xmlns:p14="http://schemas.microsoft.com/office/powerpoint/2010/main" val="66029475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727201" y="1196753"/>
            <a:ext cx="5723468" cy="1296144"/>
          </a:xfrm>
        </p:spPr>
        <p:txBody>
          <a:bodyPr>
            <a:normAutofit fontScale="90000"/>
          </a:bodyPr>
          <a:lstStyle/>
          <a:p>
            <a:r>
              <a:rPr lang="es-CL" dirty="0" smtClean="0"/>
              <a:t>Historia Administración</a:t>
            </a:r>
            <a:endParaRPr lang="es-CL" dirty="0"/>
          </a:p>
        </p:txBody>
      </p:sp>
      <p:sp>
        <p:nvSpPr>
          <p:cNvPr id="3" name="2 Subtítulo"/>
          <p:cNvSpPr>
            <a:spLocks noGrp="1"/>
          </p:cNvSpPr>
          <p:nvPr>
            <p:ph type="subTitle" idx="1"/>
          </p:nvPr>
        </p:nvSpPr>
        <p:spPr>
          <a:xfrm>
            <a:off x="1727200" y="2564904"/>
            <a:ext cx="5712179" cy="2695718"/>
          </a:xfrm>
        </p:spPr>
        <p:txBody>
          <a:bodyPr>
            <a:normAutofit fontScale="92500" lnSpcReduction="10000"/>
          </a:bodyPr>
          <a:lstStyle/>
          <a:p>
            <a:r>
              <a:rPr lang="es-CL" dirty="0" smtClean="0"/>
              <a:t>1.-Era Prehistórica:</a:t>
            </a:r>
          </a:p>
          <a:p>
            <a:r>
              <a:rPr lang="es-CL" i="1" dirty="0">
                <a:solidFill>
                  <a:schemeClr val="accent2">
                    <a:lumMod val="50000"/>
                  </a:schemeClr>
                </a:solidFill>
              </a:rPr>
              <a:t>g</a:t>
            </a:r>
            <a:r>
              <a:rPr lang="es-CL" b="0" i="1" dirty="0" smtClean="0">
                <a:solidFill>
                  <a:schemeClr val="accent2">
                    <a:lumMod val="50000"/>
                  </a:schemeClr>
                </a:solidFill>
              </a:rPr>
              <a:t>.-</a:t>
            </a:r>
            <a:r>
              <a:rPr lang="es-CL" i="1" dirty="0" smtClean="0">
                <a:solidFill>
                  <a:schemeClr val="accent2">
                    <a:lumMod val="50000"/>
                  </a:schemeClr>
                </a:solidFill>
              </a:rPr>
              <a:t>De todo lo anterior es que surge la urgente necesidad de tener un método o sistema, con el fin de gobernar y administrar al pueblo. Muchos legisladores antiguos emplearon a sus servidores de confianza para llevar a cabo su voluntad o deseos, dándole la autoridad suficiente para actuar en su nombre.</a:t>
            </a:r>
            <a:endParaRPr lang="es-CL" b="0" i="1" dirty="0">
              <a:solidFill>
                <a:schemeClr val="accent2">
                  <a:lumMod val="50000"/>
                </a:schemeClr>
              </a:solidFill>
            </a:endParaRPr>
          </a:p>
        </p:txBody>
      </p:sp>
    </p:spTree>
    <p:extLst>
      <p:ext uri="{BB962C8B-B14F-4D97-AF65-F5344CB8AC3E}">
        <p14:creationId xmlns:p14="http://schemas.microsoft.com/office/powerpoint/2010/main" val="24132207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727201" y="1196753"/>
            <a:ext cx="5723468" cy="1296144"/>
          </a:xfrm>
        </p:spPr>
        <p:txBody>
          <a:bodyPr>
            <a:normAutofit fontScale="90000"/>
          </a:bodyPr>
          <a:lstStyle/>
          <a:p>
            <a:r>
              <a:rPr lang="es-CL" dirty="0" smtClean="0"/>
              <a:t>Historia Administración</a:t>
            </a:r>
            <a:endParaRPr lang="es-CL" dirty="0"/>
          </a:p>
        </p:txBody>
      </p:sp>
      <p:sp>
        <p:nvSpPr>
          <p:cNvPr id="3" name="2 Subtítulo"/>
          <p:cNvSpPr>
            <a:spLocks noGrp="1"/>
          </p:cNvSpPr>
          <p:nvPr>
            <p:ph type="subTitle" idx="1"/>
          </p:nvPr>
        </p:nvSpPr>
        <p:spPr>
          <a:xfrm>
            <a:off x="1727200" y="2564904"/>
            <a:ext cx="5712179" cy="2695718"/>
          </a:xfrm>
        </p:spPr>
        <p:txBody>
          <a:bodyPr>
            <a:normAutofit fontScale="92500" lnSpcReduction="10000"/>
          </a:bodyPr>
          <a:lstStyle/>
          <a:p>
            <a:r>
              <a:rPr lang="es-CL" dirty="0" smtClean="0"/>
              <a:t>1.-Era Prehistórica:</a:t>
            </a:r>
          </a:p>
          <a:p>
            <a:r>
              <a:rPr lang="es-CL" i="1" dirty="0">
                <a:solidFill>
                  <a:schemeClr val="accent2">
                    <a:lumMod val="50000"/>
                  </a:schemeClr>
                </a:solidFill>
              </a:rPr>
              <a:t>h</a:t>
            </a:r>
            <a:r>
              <a:rPr lang="es-CL" b="0" i="1" dirty="0" smtClean="0">
                <a:solidFill>
                  <a:schemeClr val="accent2">
                    <a:lumMod val="50000"/>
                  </a:schemeClr>
                </a:solidFill>
              </a:rPr>
              <a:t>.-</a:t>
            </a:r>
            <a:r>
              <a:rPr lang="es-CL" i="1" dirty="0" smtClean="0">
                <a:solidFill>
                  <a:schemeClr val="accent2">
                    <a:lumMod val="50000"/>
                  </a:schemeClr>
                </a:solidFill>
              </a:rPr>
              <a:t>Con posterioridad a lo precedentemente explicitado los referidos servidores colectivamente llegaron a conformar un consejo o junta de consultores para Jefes . En la medida que creció su reputación y poder , muchos de los Jefes asumieron posiciones teocráticas al interior de sus tribus.</a:t>
            </a:r>
            <a:endParaRPr lang="es-CL" b="0" i="1" dirty="0">
              <a:solidFill>
                <a:schemeClr val="accent2">
                  <a:lumMod val="50000"/>
                </a:schemeClr>
              </a:solidFill>
            </a:endParaRPr>
          </a:p>
        </p:txBody>
      </p:sp>
    </p:spTree>
    <p:extLst>
      <p:ext uri="{BB962C8B-B14F-4D97-AF65-F5344CB8AC3E}">
        <p14:creationId xmlns:p14="http://schemas.microsoft.com/office/powerpoint/2010/main" val="237583638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727201" y="1196753"/>
            <a:ext cx="5723468" cy="1296144"/>
          </a:xfrm>
        </p:spPr>
        <p:txBody>
          <a:bodyPr>
            <a:normAutofit/>
          </a:bodyPr>
          <a:lstStyle/>
          <a:p>
            <a:r>
              <a:rPr lang="es-CL" sz="2800" dirty="0" smtClean="0"/>
              <a:t>Antecedentes Administración Publica</a:t>
            </a:r>
            <a:endParaRPr lang="es-CL" sz="2800" dirty="0"/>
          </a:p>
        </p:txBody>
      </p:sp>
      <p:sp>
        <p:nvSpPr>
          <p:cNvPr id="3" name="2 Subtítulo"/>
          <p:cNvSpPr>
            <a:spLocks noGrp="1"/>
          </p:cNvSpPr>
          <p:nvPr>
            <p:ph type="subTitle" idx="1"/>
          </p:nvPr>
        </p:nvSpPr>
        <p:spPr>
          <a:xfrm>
            <a:off x="1727200" y="2564904"/>
            <a:ext cx="5712179" cy="2695718"/>
          </a:xfrm>
        </p:spPr>
        <p:txBody>
          <a:bodyPr>
            <a:normAutofit lnSpcReduction="10000"/>
          </a:bodyPr>
          <a:lstStyle/>
          <a:p>
            <a:endParaRPr lang="es-CL" dirty="0" smtClean="0"/>
          </a:p>
          <a:p>
            <a:r>
              <a:rPr lang="es-CL" i="1" dirty="0">
                <a:solidFill>
                  <a:schemeClr val="accent2">
                    <a:lumMod val="50000"/>
                  </a:schemeClr>
                </a:solidFill>
              </a:rPr>
              <a:t>1</a:t>
            </a:r>
            <a:r>
              <a:rPr lang="es-CL" b="0" i="1" dirty="0" smtClean="0">
                <a:solidFill>
                  <a:schemeClr val="accent2">
                    <a:lumMod val="50000"/>
                  </a:schemeClr>
                </a:solidFill>
              </a:rPr>
              <a:t>.-</a:t>
            </a:r>
            <a:r>
              <a:rPr lang="es-CL" i="1" dirty="0" smtClean="0">
                <a:solidFill>
                  <a:schemeClr val="accent2">
                    <a:lumMod val="50000"/>
                  </a:schemeClr>
                </a:solidFill>
              </a:rPr>
              <a:t>La voz administración publica enuncia la existencia de una relación social desarrollada en una etapa de la historia, que comienza con la irrupción de los regímenes constitucionales y la extinción del Estado absolutista.</a:t>
            </a:r>
            <a:endParaRPr lang="es-CL" b="0" i="1" dirty="0">
              <a:solidFill>
                <a:schemeClr val="accent2">
                  <a:lumMod val="50000"/>
                </a:schemeClr>
              </a:solidFill>
            </a:endParaRPr>
          </a:p>
        </p:txBody>
      </p:sp>
    </p:spTree>
    <p:extLst>
      <p:ext uri="{BB962C8B-B14F-4D97-AF65-F5344CB8AC3E}">
        <p14:creationId xmlns:p14="http://schemas.microsoft.com/office/powerpoint/2010/main" val="181676852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727201" y="1196753"/>
            <a:ext cx="5723468" cy="1296144"/>
          </a:xfrm>
        </p:spPr>
        <p:txBody>
          <a:bodyPr>
            <a:normAutofit/>
          </a:bodyPr>
          <a:lstStyle/>
          <a:p>
            <a:r>
              <a:rPr lang="es-CL" sz="2800" dirty="0" smtClean="0"/>
              <a:t>Antecedentes Administración Publica</a:t>
            </a:r>
            <a:endParaRPr lang="es-CL" sz="2800" dirty="0"/>
          </a:p>
        </p:txBody>
      </p:sp>
      <p:sp>
        <p:nvSpPr>
          <p:cNvPr id="3" name="2 Subtítulo"/>
          <p:cNvSpPr>
            <a:spLocks noGrp="1"/>
          </p:cNvSpPr>
          <p:nvPr>
            <p:ph type="subTitle" idx="1"/>
          </p:nvPr>
        </p:nvSpPr>
        <p:spPr>
          <a:xfrm>
            <a:off x="1727200" y="2564904"/>
            <a:ext cx="5712179" cy="2695718"/>
          </a:xfrm>
        </p:spPr>
        <p:txBody>
          <a:bodyPr>
            <a:normAutofit fontScale="92500"/>
          </a:bodyPr>
          <a:lstStyle/>
          <a:p>
            <a:endParaRPr lang="es-CL" dirty="0" smtClean="0"/>
          </a:p>
          <a:p>
            <a:r>
              <a:rPr lang="es-CL" i="1" dirty="0">
                <a:solidFill>
                  <a:schemeClr val="accent2">
                    <a:lumMod val="50000"/>
                  </a:schemeClr>
                </a:solidFill>
              </a:rPr>
              <a:t>2</a:t>
            </a:r>
            <a:r>
              <a:rPr lang="es-CL" b="0" i="1" dirty="0" smtClean="0">
                <a:solidFill>
                  <a:schemeClr val="accent2">
                    <a:lumMod val="50000"/>
                  </a:schemeClr>
                </a:solidFill>
              </a:rPr>
              <a:t>.- Los fenómenos políticos han sido tema de gran interés para la administración publica desde que estaban activos Platón y Aristóteles .Sus obras clásicas tituladas Politeia y Política, tratan de la Polis, entonces referida al Estado y la ciudadanía</a:t>
            </a:r>
            <a:r>
              <a:rPr lang="es-CL" i="1" dirty="0" smtClean="0">
                <a:solidFill>
                  <a:schemeClr val="accent2">
                    <a:lumMod val="50000"/>
                  </a:schemeClr>
                </a:solidFill>
              </a:rPr>
              <a:t>.</a:t>
            </a:r>
            <a:endParaRPr lang="es-CL" b="0" i="1" dirty="0">
              <a:solidFill>
                <a:schemeClr val="accent2">
                  <a:lumMod val="50000"/>
                </a:schemeClr>
              </a:solidFill>
            </a:endParaRPr>
          </a:p>
        </p:txBody>
      </p:sp>
    </p:spTree>
    <p:extLst>
      <p:ext uri="{BB962C8B-B14F-4D97-AF65-F5344CB8AC3E}">
        <p14:creationId xmlns:p14="http://schemas.microsoft.com/office/powerpoint/2010/main" val="409293147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727201" y="1196753"/>
            <a:ext cx="5723468" cy="1296144"/>
          </a:xfrm>
        </p:spPr>
        <p:txBody>
          <a:bodyPr>
            <a:normAutofit/>
          </a:bodyPr>
          <a:lstStyle/>
          <a:p>
            <a:r>
              <a:rPr lang="es-CL" sz="2800" dirty="0" smtClean="0"/>
              <a:t>Antecedentes Administración Publica</a:t>
            </a:r>
            <a:endParaRPr lang="es-CL" sz="2800" dirty="0"/>
          </a:p>
        </p:txBody>
      </p:sp>
      <p:sp>
        <p:nvSpPr>
          <p:cNvPr id="3" name="2 Subtítulo"/>
          <p:cNvSpPr>
            <a:spLocks noGrp="1"/>
          </p:cNvSpPr>
          <p:nvPr>
            <p:ph type="subTitle" idx="1"/>
          </p:nvPr>
        </p:nvSpPr>
        <p:spPr>
          <a:xfrm>
            <a:off x="1727200" y="2564904"/>
            <a:ext cx="5712179" cy="2695718"/>
          </a:xfrm>
        </p:spPr>
        <p:txBody>
          <a:bodyPr>
            <a:normAutofit/>
          </a:bodyPr>
          <a:lstStyle/>
          <a:p>
            <a:endParaRPr lang="es-CL" dirty="0" smtClean="0"/>
          </a:p>
          <a:p>
            <a:r>
              <a:rPr lang="es-CL" i="1" dirty="0" smtClean="0">
                <a:solidFill>
                  <a:schemeClr val="accent2">
                    <a:lumMod val="50000"/>
                  </a:schemeClr>
                </a:solidFill>
              </a:rPr>
              <a:t>2( continuación )</a:t>
            </a:r>
            <a:r>
              <a:rPr lang="es-CL" b="0" i="1" dirty="0" smtClean="0">
                <a:solidFill>
                  <a:schemeClr val="accent2">
                    <a:lumMod val="50000"/>
                  </a:schemeClr>
                </a:solidFill>
              </a:rPr>
              <a:t>.- Entre los griegos, la política denotaba las cosas inherentes a la polis</a:t>
            </a:r>
            <a:r>
              <a:rPr lang="es-CL" i="1" dirty="0" smtClean="0">
                <a:solidFill>
                  <a:schemeClr val="accent2">
                    <a:lumMod val="50000"/>
                  </a:schemeClr>
                </a:solidFill>
              </a:rPr>
              <a:t>., en tanto que politeia significaba la organización gubernamental especifica en ella instituida.</a:t>
            </a:r>
            <a:endParaRPr lang="es-CL" b="0" i="1" dirty="0">
              <a:solidFill>
                <a:schemeClr val="accent2">
                  <a:lumMod val="50000"/>
                </a:schemeClr>
              </a:solidFill>
            </a:endParaRPr>
          </a:p>
        </p:txBody>
      </p:sp>
    </p:spTree>
    <p:extLst>
      <p:ext uri="{BB962C8B-B14F-4D97-AF65-F5344CB8AC3E}">
        <p14:creationId xmlns:p14="http://schemas.microsoft.com/office/powerpoint/2010/main" val="49361404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727201" y="1196753"/>
            <a:ext cx="5723468" cy="1296144"/>
          </a:xfrm>
        </p:spPr>
        <p:txBody>
          <a:bodyPr>
            <a:normAutofit/>
          </a:bodyPr>
          <a:lstStyle/>
          <a:p>
            <a:r>
              <a:rPr lang="es-CL" sz="2800" dirty="0" smtClean="0"/>
              <a:t>Antecedentes Administración Publica</a:t>
            </a:r>
            <a:endParaRPr lang="es-CL" sz="2800" dirty="0"/>
          </a:p>
        </p:txBody>
      </p:sp>
      <p:sp>
        <p:nvSpPr>
          <p:cNvPr id="3" name="2 Subtítulo"/>
          <p:cNvSpPr>
            <a:spLocks noGrp="1"/>
          </p:cNvSpPr>
          <p:nvPr>
            <p:ph type="subTitle" idx="1"/>
          </p:nvPr>
        </p:nvSpPr>
        <p:spPr>
          <a:xfrm>
            <a:off x="1727200" y="2564904"/>
            <a:ext cx="5712179" cy="2695718"/>
          </a:xfrm>
        </p:spPr>
        <p:txBody>
          <a:bodyPr>
            <a:normAutofit lnSpcReduction="10000"/>
          </a:bodyPr>
          <a:lstStyle/>
          <a:p>
            <a:endParaRPr lang="es-CL" dirty="0" smtClean="0"/>
          </a:p>
          <a:p>
            <a:r>
              <a:rPr lang="es-CL" i="1" dirty="0">
                <a:solidFill>
                  <a:schemeClr val="accent2">
                    <a:lumMod val="50000"/>
                  </a:schemeClr>
                </a:solidFill>
              </a:rPr>
              <a:t>3</a:t>
            </a:r>
            <a:r>
              <a:rPr lang="es-CL" b="0" i="1" dirty="0" smtClean="0">
                <a:solidFill>
                  <a:schemeClr val="accent2">
                    <a:lumMod val="50000"/>
                  </a:schemeClr>
                </a:solidFill>
              </a:rPr>
              <a:t>.- La cultura románica asimilo la politeia, y la transformo en politia y con posterioridad la heredo a los idiomas europeos como policía, police, </a:t>
            </a:r>
            <a:r>
              <a:rPr lang="es-CL" b="0" i="1" dirty="0" err="1" smtClean="0">
                <a:solidFill>
                  <a:schemeClr val="accent2">
                    <a:lumMod val="50000"/>
                  </a:schemeClr>
                </a:solidFill>
              </a:rPr>
              <a:t>policey</a:t>
            </a:r>
            <a:r>
              <a:rPr lang="es-CL" b="0" i="1" dirty="0" smtClean="0">
                <a:solidFill>
                  <a:schemeClr val="accent2">
                    <a:lumMod val="50000"/>
                  </a:schemeClr>
                </a:solidFill>
              </a:rPr>
              <a:t> y </a:t>
            </a:r>
            <a:r>
              <a:rPr lang="es-CL" b="0" i="1" dirty="0" err="1" smtClean="0">
                <a:solidFill>
                  <a:schemeClr val="accent2">
                    <a:lumMod val="50000"/>
                  </a:schemeClr>
                </a:solidFill>
              </a:rPr>
              <a:t>policy</a:t>
            </a:r>
            <a:r>
              <a:rPr lang="es-CL" b="0" i="1" dirty="0" smtClean="0">
                <a:solidFill>
                  <a:schemeClr val="accent2">
                    <a:lumMod val="50000"/>
                  </a:schemeClr>
                </a:solidFill>
              </a:rPr>
              <a:t>, respectivamente en español, francés, alemán e ingles.</a:t>
            </a:r>
            <a:endParaRPr lang="es-CL" b="0" i="1" dirty="0">
              <a:solidFill>
                <a:schemeClr val="accent2">
                  <a:lumMod val="50000"/>
                </a:schemeClr>
              </a:solidFill>
            </a:endParaRPr>
          </a:p>
        </p:txBody>
      </p:sp>
    </p:spTree>
    <p:extLst>
      <p:ext uri="{BB962C8B-B14F-4D97-AF65-F5344CB8AC3E}">
        <p14:creationId xmlns:p14="http://schemas.microsoft.com/office/powerpoint/2010/main" val="148696747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727201" y="1196753"/>
            <a:ext cx="5723468" cy="1296144"/>
          </a:xfrm>
        </p:spPr>
        <p:txBody>
          <a:bodyPr>
            <a:normAutofit/>
          </a:bodyPr>
          <a:lstStyle/>
          <a:p>
            <a:r>
              <a:rPr lang="es-CL" sz="2800" dirty="0" smtClean="0"/>
              <a:t>Antecedentes Administración Publica</a:t>
            </a:r>
            <a:endParaRPr lang="es-CL" sz="2800" dirty="0"/>
          </a:p>
        </p:txBody>
      </p:sp>
      <p:sp>
        <p:nvSpPr>
          <p:cNvPr id="3" name="2 Subtítulo"/>
          <p:cNvSpPr>
            <a:spLocks noGrp="1"/>
          </p:cNvSpPr>
          <p:nvPr>
            <p:ph type="subTitle" idx="1"/>
          </p:nvPr>
        </p:nvSpPr>
        <p:spPr>
          <a:xfrm>
            <a:off x="1727200" y="2564904"/>
            <a:ext cx="5712179" cy="2695718"/>
          </a:xfrm>
        </p:spPr>
        <p:txBody>
          <a:bodyPr>
            <a:normAutofit fontScale="85000" lnSpcReduction="20000"/>
          </a:bodyPr>
          <a:lstStyle/>
          <a:p>
            <a:endParaRPr lang="es-CL" dirty="0" smtClean="0"/>
          </a:p>
          <a:p>
            <a:r>
              <a:rPr lang="es-CL" i="1" dirty="0">
                <a:solidFill>
                  <a:schemeClr val="accent2">
                    <a:lumMod val="50000"/>
                  </a:schemeClr>
                </a:solidFill>
              </a:rPr>
              <a:t>4</a:t>
            </a:r>
            <a:r>
              <a:rPr lang="es-CL" b="0" i="1" dirty="0" smtClean="0">
                <a:solidFill>
                  <a:schemeClr val="accent2">
                    <a:lumMod val="50000"/>
                  </a:schemeClr>
                </a:solidFill>
              </a:rPr>
              <a:t>.- Con posterioridad en Alemana, a mediados del siglo xviii. Juan Enrique von </a:t>
            </a:r>
            <a:r>
              <a:rPr lang="es-CL" b="0" i="1" dirty="0" err="1" smtClean="0">
                <a:solidFill>
                  <a:schemeClr val="accent2">
                    <a:lumMod val="50000"/>
                  </a:schemeClr>
                </a:solidFill>
              </a:rPr>
              <a:t>Justi</a:t>
            </a:r>
            <a:r>
              <a:rPr lang="es-CL" b="0" i="1" dirty="0" smtClean="0">
                <a:solidFill>
                  <a:schemeClr val="accent2">
                    <a:lumMod val="50000"/>
                  </a:schemeClr>
                </a:solidFill>
              </a:rPr>
              <a:t> explicito que la voz </a:t>
            </a:r>
            <a:r>
              <a:rPr lang="es-CL" b="0" i="1" dirty="0" err="1" smtClean="0">
                <a:solidFill>
                  <a:schemeClr val="accent2">
                    <a:lumMod val="50000"/>
                  </a:schemeClr>
                </a:solidFill>
              </a:rPr>
              <a:t>policey</a:t>
            </a:r>
            <a:r>
              <a:rPr lang="es-CL" b="0" i="1" dirty="0" smtClean="0">
                <a:solidFill>
                  <a:schemeClr val="accent2">
                    <a:lumMod val="50000"/>
                  </a:schemeClr>
                </a:solidFill>
              </a:rPr>
              <a:t> tenia dos sentidos: uno estricto y otro lato. El primero comprende todo lo que puede contribuir a la felicidad de los ciudadanos, y principalmente a la conservación del orden y de la disciplina, los reglamentos que miran a hacerles la vida mas cómoda, a procurarles las cosas que necesitan para subsistir</a:t>
            </a:r>
            <a:endParaRPr lang="es-CL" b="0" i="1" dirty="0">
              <a:solidFill>
                <a:schemeClr val="accent2">
                  <a:lumMod val="50000"/>
                </a:schemeClr>
              </a:solidFill>
            </a:endParaRPr>
          </a:p>
        </p:txBody>
      </p:sp>
    </p:spTree>
    <p:extLst>
      <p:ext uri="{BB962C8B-B14F-4D97-AF65-F5344CB8AC3E}">
        <p14:creationId xmlns:p14="http://schemas.microsoft.com/office/powerpoint/2010/main" val="315888730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727201" y="1196753"/>
            <a:ext cx="5723468" cy="1296144"/>
          </a:xfrm>
        </p:spPr>
        <p:txBody>
          <a:bodyPr>
            <a:normAutofit/>
          </a:bodyPr>
          <a:lstStyle/>
          <a:p>
            <a:r>
              <a:rPr lang="es-CL" sz="2800" dirty="0" smtClean="0"/>
              <a:t>Antecedentes Administración Publica</a:t>
            </a:r>
            <a:endParaRPr lang="es-CL" sz="2800" dirty="0"/>
          </a:p>
        </p:txBody>
      </p:sp>
      <p:sp>
        <p:nvSpPr>
          <p:cNvPr id="3" name="2 Subtítulo"/>
          <p:cNvSpPr>
            <a:spLocks noGrp="1"/>
          </p:cNvSpPr>
          <p:nvPr>
            <p:ph type="subTitle" idx="1"/>
          </p:nvPr>
        </p:nvSpPr>
        <p:spPr>
          <a:xfrm>
            <a:off x="1727200" y="2204864"/>
            <a:ext cx="5712179" cy="3055758"/>
          </a:xfrm>
        </p:spPr>
        <p:txBody>
          <a:bodyPr>
            <a:normAutofit fontScale="85000" lnSpcReduction="20000"/>
          </a:bodyPr>
          <a:lstStyle/>
          <a:p>
            <a:endParaRPr lang="es-CL" dirty="0" smtClean="0"/>
          </a:p>
          <a:p>
            <a:r>
              <a:rPr lang="es-CL" i="1" dirty="0">
                <a:solidFill>
                  <a:schemeClr val="accent2">
                    <a:lumMod val="50000"/>
                  </a:schemeClr>
                </a:solidFill>
              </a:rPr>
              <a:t>5</a:t>
            </a:r>
            <a:r>
              <a:rPr lang="es-CL" b="0" i="1" dirty="0" smtClean="0">
                <a:solidFill>
                  <a:schemeClr val="accent2">
                    <a:lumMod val="50000"/>
                  </a:schemeClr>
                </a:solidFill>
              </a:rPr>
              <a:t>.-  El </a:t>
            </a:r>
            <a:r>
              <a:rPr lang="es-CL" i="1" dirty="0" smtClean="0">
                <a:solidFill>
                  <a:schemeClr val="accent2">
                    <a:lumMod val="50000"/>
                  </a:schemeClr>
                </a:solidFill>
              </a:rPr>
              <a:t>segundo significado</a:t>
            </a:r>
            <a:r>
              <a:rPr lang="es-CL" b="0" i="1" dirty="0" smtClean="0">
                <a:solidFill>
                  <a:schemeClr val="accent2">
                    <a:lumMod val="50000"/>
                  </a:schemeClr>
                </a:solidFill>
              </a:rPr>
              <a:t> comprende bajo el nombre de policía, las leyes y reglamentos que conciernen al interior de un Estado, que tienden a afirmar su poder, a hacer  buen uso de las fuerzas, a procurar la felicidad de los súbditos en una palabra: el comercio, la hacienda, la agricultura, el descubrimiento de minas, las maderas , los bosques, atendiendo a que la felicidad del Estado depende de la inteligencia con que todas las cosas estén administradas.</a:t>
            </a:r>
            <a:endParaRPr lang="es-CL" b="0" i="1" dirty="0">
              <a:solidFill>
                <a:schemeClr val="accent2">
                  <a:lumMod val="50000"/>
                </a:schemeClr>
              </a:solidFill>
            </a:endParaRPr>
          </a:p>
        </p:txBody>
      </p:sp>
    </p:spTree>
    <p:extLst>
      <p:ext uri="{BB962C8B-B14F-4D97-AF65-F5344CB8AC3E}">
        <p14:creationId xmlns:p14="http://schemas.microsoft.com/office/powerpoint/2010/main" val="84242689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727201" y="1196753"/>
            <a:ext cx="5723468" cy="1296144"/>
          </a:xfrm>
        </p:spPr>
        <p:txBody>
          <a:bodyPr>
            <a:normAutofit/>
          </a:bodyPr>
          <a:lstStyle/>
          <a:p>
            <a:r>
              <a:rPr lang="es-CL" sz="2800" dirty="0" smtClean="0"/>
              <a:t>Antecedentes Administración Publica</a:t>
            </a:r>
            <a:endParaRPr lang="es-CL" sz="2800" dirty="0"/>
          </a:p>
        </p:txBody>
      </p:sp>
      <p:sp>
        <p:nvSpPr>
          <p:cNvPr id="3" name="2 Subtítulo"/>
          <p:cNvSpPr>
            <a:spLocks noGrp="1"/>
          </p:cNvSpPr>
          <p:nvPr>
            <p:ph type="subTitle" idx="1"/>
          </p:nvPr>
        </p:nvSpPr>
        <p:spPr>
          <a:xfrm>
            <a:off x="1727200" y="2204864"/>
            <a:ext cx="5712179" cy="3055758"/>
          </a:xfrm>
        </p:spPr>
        <p:txBody>
          <a:bodyPr>
            <a:normAutofit/>
          </a:bodyPr>
          <a:lstStyle/>
          <a:p>
            <a:endParaRPr lang="es-CL" dirty="0" smtClean="0"/>
          </a:p>
          <a:p>
            <a:r>
              <a:rPr lang="es-CL" i="1" dirty="0">
                <a:solidFill>
                  <a:schemeClr val="accent2">
                    <a:lumMod val="50000"/>
                  </a:schemeClr>
                </a:solidFill>
              </a:rPr>
              <a:t>6</a:t>
            </a:r>
            <a:r>
              <a:rPr lang="es-CL" b="0" i="1" dirty="0" smtClean="0">
                <a:solidFill>
                  <a:schemeClr val="accent2">
                    <a:lumMod val="50000"/>
                  </a:schemeClr>
                </a:solidFill>
              </a:rPr>
              <a:t>.-  En base a lo anterior surge entonces la ciencia de la policía (Policey-Wissenschaft) como eje de los estudios administrativos, que entonces se conocían </a:t>
            </a:r>
            <a:r>
              <a:rPr lang="es-CL" b="0" i="1" smtClean="0">
                <a:solidFill>
                  <a:schemeClr val="accent2">
                    <a:lumMod val="50000"/>
                  </a:schemeClr>
                </a:solidFill>
              </a:rPr>
              <a:t>como ciencias </a:t>
            </a:r>
            <a:r>
              <a:rPr lang="es-CL" b="0" i="1" dirty="0" smtClean="0">
                <a:solidFill>
                  <a:schemeClr val="accent2">
                    <a:lumMod val="50000"/>
                  </a:schemeClr>
                </a:solidFill>
              </a:rPr>
              <a:t>camerales .</a:t>
            </a:r>
            <a:endParaRPr lang="es-CL" b="0" i="1" dirty="0">
              <a:solidFill>
                <a:schemeClr val="accent2">
                  <a:lumMod val="50000"/>
                </a:schemeClr>
              </a:solidFill>
            </a:endParaRPr>
          </a:p>
        </p:txBody>
      </p:sp>
    </p:spTree>
    <p:extLst>
      <p:ext uri="{BB962C8B-B14F-4D97-AF65-F5344CB8AC3E}">
        <p14:creationId xmlns:p14="http://schemas.microsoft.com/office/powerpoint/2010/main" val="194196091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727201" y="1196753"/>
            <a:ext cx="5723468" cy="1296144"/>
          </a:xfrm>
        </p:spPr>
        <p:txBody>
          <a:bodyPr>
            <a:normAutofit/>
          </a:bodyPr>
          <a:lstStyle/>
          <a:p>
            <a:r>
              <a:rPr lang="es-CL" sz="2800" dirty="0" smtClean="0"/>
              <a:t>Antecedentes Administración Publica</a:t>
            </a:r>
            <a:endParaRPr lang="es-CL" sz="2800" dirty="0"/>
          </a:p>
        </p:txBody>
      </p:sp>
      <p:sp>
        <p:nvSpPr>
          <p:cNvPr id="3" name="2 Subtítulo"/>
          <p:cNvSpPr>
            <a:spLocks noGrp="1"/>
          </p:cNvSpPr>
          <p:nvPr>
            <p:ph type="subTitle" idx="1"/>
          </p:nvPr>
        </p:nvSpPr>
        <p:spPr>
          <a:xfrm>
            <a:off x="1727200" y="2204864"/>
            <a:ext cx="5712179" cy="3055758"/>
          </a:xfrm>
        </p:spPr>
        <p:txBody>
          <a:bodyPr>
            <a:normAutofit lnSpcReduction="10000"/>
          </a:bodyPr>
          <a:lstStyle/>
          <a:p>
            <a:endParaRPr lang="es-CL" dirty="0" smtClean="0"/>
          </a:p>
          <a:p>
            <a:r>
              <a:rPr lang="es-CL" i="1" dirty="0" smtClean="0">
                <a:solidFill>
                  <a:schemeClr val="accent2">
                    <a:lumMod val="50000"/>
                  </a:schemeClr>
                </a:solidFill>
              </a:rPr>
              <a:t>7</a:t>
            </a:r>
            <a:r>
              <a:rPr lang="es-CL" b="0" i="1" dirty="0" smtClean="0">
                <a:solidFill>
                  <a:schemeClr val="accent2">
                    <a:lumMod val="50000"/>
                  </a:schemeClr>
                </a:solidFill>
              </a:rPr>
              <a:t>.-  La ciencia de la policía fue aquella disciplina cuyas enseñanzas estaban destinadas a preparar a los estadistas y funcionarios públicos para comprender el modo en que se podía incrementar el poder del Estado y acrecentar sus fuerzas interiores .</a:t>
            </a:r>
            <a:endParaRPr lang="es-CL" b="0" i="1" dirty="0">
              <a:solidFill>
                <a:schemeClr val="accent2">
                  <a:lumMod val="50000"/>
                </a:schemeClr>
              </a:solidFill>
            </a:endParaRPr>
          </a:p>
        </p:txBody>
      </p:sp>
    </p:spTree>
    <p:extLst>
      <p:ext uri="{BB962C8B-B14F-4D97-AF65-F5344CB8AC3E}">
        <p14:creationId xmlns:p14="http://schemas.microsoft.com/office/powerpoint/2010/main" val="194196091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727201" y="928670"/>
            <a:ext cx="5723468" cy="1564227"/>
          </a:xfrm>
        </p:spPr>
        <p:txBody>
          <a:bodyPr>
            <a:normAutofit/>
          </a:bodyPr>
          <a:lstStyle/>
          <a:p>
            <a:r>
              <a:rPr lang="es-CL" sz="2800" dirty="0" smtClean="0"/>
              <a:t>Antecedentes Administración Publica</a:t>
            </a:r>
            <a:endParaRPr lang="es-CL" sz="2800" dirty="0"/>
          </a:p>
        </p:txBody>
      </p:sp>
      <p:sp>
        <p:nvSpPr>
          <p:cNvPr id="3" name="2 Subtítulo"/>
          <p:cNvSpPr>
            <a:spLocks noGrp="1"/>
          </p:cNvSpPr>
          <p:nvPr>
            <p:ph type="subTitle" idx="1"/>
          </p:nvPr>
        </p:nvSpPr>
        <p:spPr>
          <a:xfrm>
            <a:off x="1428728" y="2071678"/>
            <a:ext cx="5712179" cy="3198634"/>
          </a:xfrm>
        </p:spPr>
        <p:txBody>
          <a:bodyPr>
            <a:normAutofit fontScale="92500" lnSpcReduction="10000"/>
          </a:bodyPr>
          <a:lstStyle/>
          <a:p>
            <a:endParaRPr lang="es-CL" dirty="0" smtClean="0"/>
          </a:p>
          <a:p>
            <a:r>
              <a:rPr lang="es-CL" b="0" i="1" dirty="0">
                <a:solidFill>
                  <a:schemeClr val="accent2">
                    <a:lumMod val="50000"/>
                  </a:schemeClr>
                </a:solidFill>
              </a:rPr>
              <a:t>8</a:t>
            </a:r>
            <a:r>
              <a:rPr lang="es-CL" b="0" i="1" dirty="0" smtClean="0">
                <a:solidFill>
                  <a:schemeClr val="accent2">
                    <a:lumMod val="50000"/>
                  </a:schemeClr>
                </a:solidFill>
              </a:rPr>
              <a:t>.-   </a:t>
            </a:r>
            <a:r>
              <a:rPr lang="es-CL" i="1" dirty="0" smtClean="0">
                <a:solidFill>
                  <a:schemeClr val="accent2">
                    <a:lumMod val="50000"/>
                  </a:schemeClr>
                </a:solidFill>
              </a:rPr>
              <a:t>Un autor anónimo explicaba en 1786 que la administración publica es esa dirección general que mantiene el orden de la sociedad política .Se relaciona con la naturaleza y el principio del gobierno que busca establecer o bien restablecer. Es relativa a la situación física del país, su clima frio o caliente, al temperamento de sus habitantes y a la calidad de sus tierras.</a:t>
            </a:r>
            <a:endParaRPr lang="es-CL" b="0" i="1" dirty="0">
              <a:solidFill>
                <a:schemeClr val="accent2">
                  <a:lumMod val="50000"/>
                </a:schemeClr>
              </a:solidFill>
            </a:endParaRPr>
          </a:p>
        </p:txBody>
      </p:sp>
    </p:spTree>
    <p:extLst>
      <p:ext uri="{BB962C8B-B14F-4D97-AF65-F5344CB8AC3E}">
        <p14:creationId xmlns:p14="http://schemas.microsoft.com/office/powerpoint/2010/main" val="194196091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727201" y="928670"/>
            <a:ext cx="5723468" cy="1564227"/>
          </a:xfrm>
        </p:spPr>
        <p:txBody>
          <a:bodyPr>
            <a:normAutofit/>
          </a:bodyPr>
          <a:lstStyle/>
          <a:p>
            <a:r>
              <a:rPr lang="es-CL" sz="2800" dirty="0" smtClean="0"/>
              <a:t>Antecedentes Administración Publica</a:t>
            </a:r>
            <a:endParaRPr lang="es-CL" sz="2800" dirty="0"/>
          </a:p>
        </p:txBody>
      </p:sp>
      <p:sp>
        <p:nvSpPr>
          <p:cNvPr id="3" name="2 Subtítulo"/>
          <p:cNvSpPr>
            <a:spLocks noGrp="1"/>
          </p:cNvSpPr>
          <p:nvPr>
            <p:ph type="subTitle" idx="1"/>
          </p:nvPr>
        </p:nvSpPr>
        <p:spPr>
          <a:xfrm>
            <a:off x="1428728" y="2071678"/>
            <a:ext cx="5712179" cy="3198634"/>
          </a:xfrm>
        </p:spPr>
        <p:txBody>
          <a:bodyPr>
            <a:normAutofit/>
          </a:bodyPr>
          <a:lstStyle/>
          <a:p>
            <a:endParaRPr lang="es-CL" dirty="0" smtClean="0"/>
          </a:p>
          <a:p>
            <a:r>
              <a:rPr lang="es-CL" b="0" i="1" dirty="0" smtClean="0">
                <a:solidFill>
                  <a:schemeClr val="accent2">
                    <a:lumMod val="50000"/>
                  </a:schemeClr>
                </a:solidFill>
              </a:rPr>
              <a:t>8 (continuación).-   </a:t>
            </a:r>
            <a:r>
              <a:rPr lang="es-CL" i="1" dirty="0" smtClean="0">
                <a:solidFill>
                  <a:schemeClr val="accent2">
                    <a:lumMod val="50000"/>
                  </a:schemeClr>
                </a:solidFill>
              </a:rPr>
              <a:t> Ella se interesa por la grandeza del país, por su producción y riqueza, así como por el genio del pueblo, por sus costumbres y maneras, y por las artes, comercio e industria de sus habitantes.</a:t>
            </a:r>
            <a:endParaRPr lang="es-CL" b="0" i="1" dirty="0">
              <a:solidFill>
                <a:schemeClr val="accent2">
                  <a:lumMod val="50000"/>
                </a:schemeClr>
              </a:solidFill>
            </a:endParaRPr>
          </a:p>
        </p:txBody>
      </p:sp>
    </p:spTree>
    <p:extLst>
      <p:ext uri="{BB962C8B-B14F-4D97-AF65-F5344CB8AC3E}">
        <p14:creationId xmlns:p14="http://schemas.microsoft.com/office/powerpoint/2010/main" val="194196091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727201" y="1196753"/>
            <a:ext cx="5723468" cy="1296144"/>
          </a:xfrm>
        </p:spPr>
        <p:txBody>
          <a:bodyPr>
            <a:normAutofit/>
          </a:bodyPr>
          <a:lstStyle/>
          <a:p>
            <a:r>
              <a:rPr lang="es-CL" sz="2800" dirty="0" smtClean="0"/>
              <a:t>Antecedentes Administración Publica</a:t>
            </a:r>
            <a:endParaRPr lang="es-CL" sz="2800" dirty="0"/>
          </a:p>
        </p:txBody>
      </p:sp>
      <p:sp>
        <p:nvSpPr>
          <p:cNvPr id="3" name="2 Subtítulo"/>
          <p:cNvSpPr>
            <a:spLocks noGrp="1"/>
          </p:cNvSpPr>
          <p:nvPr>
            <p:ph type="subTitle" idx="1"/>
          </p:nvPr>
        </p:nvSpPr>
        <p:spPr>
          <a:xfrm>
            <a:off x="1727200" y="2204864"/>
            <a:ext cx="5712179" cy="3055758"/>
          </a:xfrm>
        </p:spPr>
        <p:txBody>
          <a:bodyPr>
            <a:normAutofit fontScale="85000" lnSpcReduction="10000"/>
          </a:bodyPr>
          <a:lstStyle/>
          <a:p>
            <a:endParaRPr lang="es-CL" dirty="0" smtClean="0"/>
          </a:p>
          <a:p>
            <a:r>
              <a:rPr lang="es-CL" b="0" i="1" dirty="0" smtClean="0">
                <a:solidFill>
                  <a:schemeClr val="accent2">
                    <a:lumMod val="50000"/>
                  </a:schemeClr>
                </a:solidFill>
              </a:rPr>
              <a:t>9.-  El concepto actual de la voz administración publica hubo de esperar hasta la aparición de los regímenes constitucionales, cuando en 1808 Carlos Bonnin, dio un contenido distinto al de policía:” resulta fácil conocer que la policía de que se trata no es aquella inquisición política obra del absolutismo ,monstruo alimentado y formado con una predilección particular por las monarquías europeas” .</a:t>
            </a:r>
            <a:endParaRPr lang="es-CL" b="0" i="1" dirty="0">
              <a:solidFill>
                <a:schemeClr val="accent2">
                  <a:lumMod val="50000"/>
                </a:schemeClr>
              </a:solidFill>
            </a:endParaRPr>
          </a:p>
        </p:txBody>
      </p:sp>
    </p:spTree>
    <p:extLst>
      <p:ext uri="{BB962C8B-B14F-4D97-AF65-F5344CB8AC3E}">
        <p14:creationId xmlns:p14="http://schemas.microsoft.com/office/powerpoint/2010/main" val="194196091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727201" y="1196753"/>
            <a:ext cx="5723468" cy="1296144"/>
          </a:xfrm>
        </p:spPr>
        <p:txBody>
          <a:bodyPr>
            <a:normAutofit/>
          </a:bodyPr>
          <a:lstStyle/>
          <a:p>
            <a:r>
              <a:rPr lang="es-CL" sz="2800" dirty="0" smtClean="0"/>
              <a:t>Antecedentes Administración Publica</a:t>
            </a:r>
            <a:endParaRPr lang="es-CL" sz="2800" dirty="0"/>
          </a:p>
        </p:txBody>
      </p:sp>
      <p:sp>
        <p:nvSpPr>
          <p:cNvPr id="3" name="2 Subtítulo"/>
          <p:cNvSpPr>
            <a:spLocks noGrp="1"/>
          </p:cNvSpPr>
          <p:nvPr>
            <p:ph type="subTitle" idx="1"/>
          </p:nvPr>
        </p:nvSpPr>
        <p:spPr>
          <a:xfrm>
            <a:off x="1727200" y="2204864"/>
            <a:ext cx="5712179" cy="3055758"/>
          </a:xfrm>
        </p:spPr>
        <p:txBody>
          <a:bodyPr>
            <a:normAutofit fontScale="92500"/>
          </a:bodyPr>
          <a:lstStyle/>
          <a:p>
            <a:endParaRPr lang="es-CL" dirty="0" smtClean="0"/>
          </a:p>
          <a:p>
            <a:r>
              <a:rPr lang="es-CL" b="0" i="1" dirty="0" smtClean="0">
                <a:solidFill>
                  <a:schemeClr val="accent2">
                    <a:lumMod val="50000"/>
                  </a:schemeClr>
                </a:solidFill>
              </a:rPr>
              <a:t>9( continuación ).-  Se había extinguido el uso de policía como aquella ciencia y arte del gobierno en las sociedades absolutistas de Europa occidental, empleándose desde entonces la noción de administración publica como propia de un Estado basado en los derechos del hombre y el ciudadano .</a:t>
            </a:r>
            <a:endParaRPr lang="es-CL" b="0" i="1" dirty="0">
              <a:solidFill>
                <a:schemeClr val="accent2">
                  <a:lumMod val="50000"/>
                </a:schemeClr>
              </a:solidFill>
            </a:endParaRPr>
          </a:p>
        </p:txBody>
      </p:sp>
    </p:spTree>
    <p:extLst>
      <p:ext uri="{BB962C8B-B14F-4D97-AF65-F5344CB8AC3E}">
        <p14:creationId xmlns:p14="http://schemas.microsoft.com/office/powerpoint/2010/main" val="194196091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727201" y="1196753"/>
            <a:ext cx="5723468" cy="1296144"/>
          </a:xfrm>
        </p:spPr>
        <p:txBody>
          <a:bodyPr>
            <a:normAutofit/>
          </a:bodyPr>
          <a:lstStyle/>
          <a:p>
            <a:r>
              <a:rPr lang="es-CL" sz="2800" dirty="0" smtClean="0"/>
              <a:t>Antecedentes Administración Publica</a:t>
            </a:r>
            <a:endParaRPr lang="es-CL" sz="2800" dirty="0"/>
          </a:p>
        </p:txBody>
      </p:sp>
      <p:sp>
        <p:nvSpPr>
          <p:cNvPr id="3" name="2 Subtítulo"/>
          <p:cNvSpPr>
            <a:spLocks noGrp="1"/>
          </p:cNvSpPr>
          <p:nvPr>
            <p:ph type="subTitle" idx="1"/>
          </p:nvPr>
        </p:nvSpPr>
        <p:spPr>
          <a:xfrm>
            <a:off x="1727200" y="2204864"/>
            <a:ext cx="5712179" cy="3055758"/>
          </a:xfrm>
        </p:spPr>
        <p:txBody>
          <a:bodyPr>
            <a:normAutofit fontScale="92500" lnSpcReduction="20000"/>
          </a:bodyPr>
          <a:lstStyle/>
          <a:p>
            <a:endParaRPr lang="es-CL" dirty="0" smtClean="0"/>
          </a:p>
          <a:p>
            <a:r>
              <a:rPr lang="es-CL" i="1" dirty="0" smtClean="0">
                <a:solidFill>
                  <a:schemeClr val="accent2">
                    <a:lumMod val="50000"/>
                  </a:schemeClr>
                </a:solidFill>
              </a:rPr>
              <a:t>10</a:t>
            </a:r>
            <a:r>
              <a:rPr lang="es-CL" b="0" i="1" dirty="0" smtClean="0">
                <a:solidFill>
                  <a:schemeClr val="accent2">
                    <a:lumMod val="50000"/>
                  </a:schemeClr>
                </a:solidFill>
              </a:rPr>
              <a:t>.-  Atendiendo a sus raíces grecolatinas, tanto en lo referido a la Polis como a la </a:t>
            </a:r>
            <a:r>
              <a:rPr lang="es-CL" b="0" i="1" dirty="0" err="1" smtClean="0">
                <a:solidFill>
                  <a:schemeClr val="accent2">
                    <a:lumMod val="50000"/>
                  </a:schemeClr>
                </a:solidFill>
              </a:rPr>
              <a:t>Politeia</a:t>
            </a:r>
            <a:r>
              <a:rPr lang="es-CL" b="0" i="1" dirty="0" smtClean="0">
                <a:solidFill>
                  <a:schemeClr val="accent2">
                    <a:lumMod val="50000"/>
                  </a:schemeClr>
                </a:solidFill>
              </a:rPr>
              <a:t> ,resulta evidente que la administración publica esta caracterizada por atributos propiamente estatales .Dicha administración, por principio, es una cualidad inherente al Estado y solo se puede explicar a partir del Estado como la forma fundamental de organización política de la sociedad.</a:t>
            </a:r>
            <a:endParaRPr lang="es-CL" b="0" i="1" dirty="0">
              <a:solidFill>
                <a:schemeClr val="accent2">
                  <a:lumMod val="50000"/>
                </a:schemeClr>
              </a:solidFill>
            </a:endParaRPr>
          </a:p>
        </p:txBody>
      </p:sp>
    </p:spTree>
    <p:extLst>
      <p:ext uri="{BB962C8B-B14F-4D97-AF65-F5344CB8AC3E}">
        <p14:creationId xmlns:p14="http://schemas.microsoft.com/office/powerpoint/2010/main" val="194196091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727201" y="1196753"/>
            <a:ext cx="5723468" cy="1296144"/>
          </a:xfrm>
        </p:spPr>
        <p:txBody>
          <a:bodyPr>
            <a:normAutofit/>
          </a:bodyPr>
          <a:lstStyle/>
          <a:p>
            <a:r>
              <a:rPr lang="es-CL" sz="2800" dirty="0" smtClean="0"/>
              <a:t>Antecedentes Administración Publica</a:t>
            </a:r>
            <a:endParaRPr lang="es-CL" sz="2800" dirty="0"/>
          </a:p>
        </p:txBody>
      </p:sp>
      <p:sp>
        <p:nvSpPr>
          <p:cNvPr id="3" name="2 Subtítulo"/>
          <p:cNvSpPr>
            <a:spLocks noGrp="1"/>
          </p:cNvSpPr>
          <p:nvPr>
            <p:ph type="subTitle" idx="1"/>
          </p:nvPr>
        </p:nvSpPr>
        <p:spPr>
          <a:xfrm>
            <a:off x="1727200" y="2204864"/>
            <a:ext cx="5712179" cy="3055758"/>
          </a:xfrm>
        </p:spPr>
        <p:txBody>
          <a:bodyPr>
            <a:normAutofit lnSpcReduction="10000"/>
          </a:bodyPr>
          <a:lstStyle/>
          <a:p>
            <a:endParaRPr lang="es-CL" dirty="0" smtClean="0"/>
          </a:p>
          <a:p>
            <a:r>
              <a:rPr lang="es-CL" i="1" dirty="0" smtClean="0">
                <a:solidFill>
                  <a:schemeClr val="accent2">
                    <a:lumMod val="50000"/>
                  </a:schemeClr>
                </a:solidFill>
              </a:rPr>
              <a:t>11</a:t>
            </a:r>
            <a:r>
              <a:rPr lang="es-CL" b="0" i="1" dirty="0" smtClean="0">
                <a:solidFill>
                  <a:schemeClr val="accent2">
                    <a:lumMod val="50000"/>
                  </a:schemeClr>
                </a:solidFill>
              </a:rPr>
              <a:t>.-  El objeto de la administración publica consiste en facilitar el desarrollo libre y perfecto del hombre en su singularidad, pero tal desenvolvimiento esta condicionado por el grado de comunidad cooperante que pueda alcanzar la sociedad .</a:t>
            </a:r>
            <a:endParaRPr lang="es-CL" b="0" i="1" dirty="0">
              <a:solidFill>
                <a:schemeClr val="accent2">
                  <a:lumMod val="50000"/>
                </a:schemeClr>
              </a:solidFill>
            </a:endParaRPr>
          </a:p>
        </p:txBody>
      </p:sp>
    </p:spTree>
    <p:extLst>
      <p:ext uri="{BB962C8B-B14F-4D97-AF65-F5344CB8AC3E}">
        <p14:creationId xmlns:p14="http://schemas.microsoft.com/office/powerpoint/2010/main" val="194196091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727201" y="1196753"/>
            <a:ext cx="5723468" cy="1296144"/>
          </a:xfrm>
        </p:spPr>
        <p:txBody>
          <a:bodyPr>
            <a:normAutofit/>
          </a:bodyPr>
          <a:lstStyle/>
          <a:p>
            <a:r>
              <a:rPr lang="es-CL" sz="2800" dirty="0" smtClean="0"/>
              <a:t>Antecedentes Administración Publica</a:t>
            </a:r>
            <a:endParaRPr lang="es-CL" sz="2800" dirty="0"/>
          </a:p>
        </p:txBody>
      </p:sp>
      <p:sp>
        <p:nvSpPr>
          <p:cNvPr id="3" name="2 Subtítulo"/>
          <p:cNvSpPr>
            <a:spLocks noGrp="1"/>
          </p:cNvSpPr>
          <p:nvPr>
            <p:ph type="subTitle" idx="1"/>
          </p:nvPr>
        </p:nvSpPr>
        <p:spPr>
          <a:xfrm>
            <a:off x="1727200" y="2204864"/>
            <a:ext cx="5712179" cy="3055758"/>
          </a:xfrm>
        </p:spPr>
        <p:txBody>
          <a:bodyPr>
            <a:normAutofit lnSpcReduction="10000"/>
          </a:bodyPr>
          <a:lstStyle/>
          <a:p>
            <a:endParaRPr lang="es-CL" dirty="0" smtClean="0"/>
          </a:p>
          <a:p>
            <a:r>
              <a:rPr lang="es-CL" i="1" dirty="0" smtClean="0">
                <a:solidFill>
                  <a:schemeClr val="accent2">
                    <a:lumMod val="50000"/>
                  </a:schemeClr>
                </a:solidFill>
              </a:rPr>
              <a:t>11( continuación)</a:t>
            </a:r>
            <a:r>
              <a:rPr lang="es-CL" b="0" i="1" dirty="0" smtClean="0">
                <a:solidFill>
                  <a:schemeClr val="accent2">
                    <a:lumMod val="50000"/>
                  </a:schemeClr>
                </a:solidFill>
              </a:rPr>
              <a:t>.-  El autor  </a:t>
            </a:r>
            <a:r>
              <a:rPr lang="es-CL" b="0" i="1" dirty="0" err="1" smtClean="0">
                <a:solidFill>
                  <a:schemeClr val="accent2">
                    <a:lumMod val="50000"/>
                  </a:schemeClr>
                </a:solidFill>
              </a:rPr>
              <a:t>Lorenz</a:t>
            </a:r>
            <a:r>
              <a:rPr lang="es-CL" b="0" i="1" dirty="0" smtClean="0">
                <a:solidFill>
                  <a:schemeClr val="accent2">
                    <a:lumMod val="50000"/>
                  </a:schemeClr>
                </a:solidFill>
              </a:rPr>
              <a:t> von </a:t>
            </a:r>
            <a:r>
              <a:rPr lang="es-CL" b="0" i="1" dirty="0" err="1" smtClean="0">
                <a:solidFill>
                  <a:schemeClr val="accent2">
                    <a:lumMod val="50000"/>
                  </a:schemeClr>
                </a:solidFill>
              </a:rPr>
              <a:t>Stein</a:t>
            </a:r>
            <a:r>
              <a:rPr lang="es-CL" b="0" i="1" dirty="0" smtClean="0">
                <a:solidFill>
                  <a:schemeClr val="accent2">
                    <a:lumMod val="50000"/>
                  </a:schemeClr>
                </a:solidFill>
              </a:rPr>
              <a:t> (1897) explico que la prosperidad de la singularidad humana depende directamente del  “ subsidio” que le ofrece la colectividad  .Referido subsidio es la materia prima con que trabaja la administración  publica.</a:t>
            </a:r>
            <a:endParaRPr lang="es-CL" b="0" i="1" dirty="0">
              <a:solidFill>
                <a:schemeClr val="accent2">
                  <a:lumMod val="50000"/>
                </a:schemeClr>
              </a:solidFill>
            </a:endParaRPr>
          </a:p>
        </p:txBody>
      </p:sp>
    </p:spTree>
    <p:extLst>
      <p:ext uri="{BB962C8B-B14F-4D97-AF65-F5344CB8AC3E}">
        <p14:creationId xmlns:p14="http://schemas.microsoft.com/office/powerpoint/2010/main" val="194196091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727201" y="1196753"/>
            <a:ext cx="5723468" cy="1296144"/>
          </a:xfrm>
        </p:spPr>
        <p:txBody>
          <a:bodyPr>
            <a:normAutofit/>
          </a:bodyPr>
          <a:lstStyle/>
          <a:p>
            <a:r>
              <a:rPr lang="es-CL" sz="2800" dirty="0" smtClean="0"/>
              <a:t>Antecedentes Administración Publica</a:t>
            </a:r>
            <a:endParaRPr lang="es-CL" sz="2800" dirty="0"/>
          </a:p>
        </p:txBody>
      </p:sp>
      <p:sp>
        <p:nvSpPr>
          <p:cNvPr id="3" name="2 Subtítulo"/>
          <p:cNvSpPr>
            <a:spLocks noGrp="1"/>
          </p:cNvSpPr>
          <p:nvPr>
            <p:ph type="subTitle" idx="1"/>
          </p:nvPr>
        </p:nvSpPr>
        <p:spPr>
          <a:xfrm>
            <a:off x="1727200" y="2204864"/>
            <a:ext cx="5712179" cy="3055758"/>
          </a:xfrm>
        </p:spPr>
        <p:txBody>
          <a:bodyPr>
            <a:normAutofit lnSpcReduction="10000"/>
          </a:bodyPr>
          <a:lstStyle/>
          <a:p>
            <a:endParaRPr lang="es-CL" dirty="0" smtClean="0"/>
          </a:p>
          <a:p>
            <a:r>
              <a:rPr lang="es-CL" i="1" dirty="0" smtClean="0">
                <a:solidFill>
                  <a:schemeClr val="accent2">
                    <a:lumMod val="50000"/>
                  </a:schemeClr>
                </a:solidFill>
              </a:rPr>
              <a:t>12)</a:t>
            </a:r>
            <a:r>
              <a:rPr lang="es-CL" b="0" i="1" dirty="0" smtClean="0">
                <a:solidFill>
                  <a:schemeClr val="accent2">
                    <a:lumMod val="50000"/>
                  </a:schemeClr>
                </a:solidFill>
              </a:rPr>
              <a:t>.- El autor Juan Carlos Bonnin, entendía que la </a:t>
            </a:r>
            <a:r>
              <a:rPr lang="es-CL" b="1" dirty="0" smtClean="0"/>
              <a:t>“ administración es  la que  forma la acción propiamente del Estado, ya que abraza todo lo que constituye las relaciones de los administrados con Estado, dentro del interés del orden social”.</a:t>
            </a:r>
            <a:endParaRPr lang="es-CL" b="1" dirty="0"/>
          </a:p>
        </p:txBody>
      </p:sp>
    </p:spTree>
    <p:extLst>
      <p:ext uri="{BB962C8B-B14F-4D97-AF65-F5344CB8AC3E}">
        <p14:creationId xmlns:p14="http://schemas.microsoft.com/office/powerpoint/2010/main" val="194196091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727201" y="1196753"/>
            <a:ext cx="5723468" cy="1296144"/>
          </a:xfrm>
        </p:spPr>
        <p:txBody>
          <a:bodyPr>
            <a:normAutofit/>
          </a:bodyPr>
          <a:lstStyle/>
          <a:p>
            <a:r>
              <a:rPr lang="es-CL" sz="2800" dirty="0" smtClean="0"/>
              <a:t>Antecedentes Administración Publica</a:t>
            </a:r>
            <a:endParaRPr lang="es-CL" sz="2800" dirty="0"/>
          </a:p>
        </p:txBody>
      </p:sp>
      <p:sp>
        <p:nvSpPr>
          <p:cNvPr id="3" name="2 Subtítulo"/>
          <p:cNvSpPr>
            <a:spLocks noGrp="1"/>
          </p:cNvSpPr>
          <p:nvPr>
            <p:ph type="subTitle" idx="1"/>
          </p:nvPr>
        </p:nvSpPr>
        <p:spPr>
          <a:xfrm>
            <a:off x="1727200" y="2204864"/>
            <a:ext cx="5712179" cy="3055758"/>
          </a:xfrm>
        </p:spPr>
        <p:txBody>
          <a:bodyPr>
            <a:normAutofit/>
          </a:bodyPr>
          <a:lstStyle/>
          <a:p>
            <a:endParaRPr lang="es-CL" dirty="0" smtClean="0"/>
          </a:p>
          <a:p>
            <a:r>
              <a:rPr lang="es-CL" i="1" dirty="0" smtClean="0">
                <a:solidFill>
                  <a:schemeClr val="accent2">
                    <a:lumMod val="50000"/>
                  </a:schemeClr>
                </a:solidFill>
              </a:rPr>
              <a:t>12 (continuación )</a:t>
            </a:r>
            <a:r>
              <a:rPr lang="es-CL" b="0" i="1" dirty="0" smtClean="0">
                <a:solidFill>
                  <a:schemeClr val="accent2">
                    <a:lumMod val="50000"/>
                  </a:schemeClr>
                </a:solidFill>
              </a:rPr>
              <a:t>.-  Bonnin, planteaba que: </a:t>
            </a:r>
            <a:r>
              <a:rPr lang="es-CL" b="1" i="1" dirty="0" smtClean="0"/>
              <a:t>“ gobernar es dirigir, ordenar, supervisar; y por otra parte administrar es obrar directamente”.</a:t>
            </a:r>
            <a:endParaRPr lang="es-CL" b="1" i="1" dirty="0"/>
          </a:p>
        </p:txBody>
      </p:sp>
    </p:spTree>
    <p:extLst>
      <p:ext uri="{BB962C8B-B14F-4D97-AF65-F5344CB8AC3E}">
        <p14:creationId xmlns:p14="http://schemas.microsoft.com/office/powerpoint/2010/main" val="194196091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727201" y="1196753"/>
            <a:ext cx="5723468" cy="1296144"/>
          </a:xfrm>
        </p:spPr>
        <p:txBody>
          <a:bodyPr>
            <a:normAutofit/>
          </a:bodyPr>
          <a:lstStyle/>
          <a:p>
            <a:r>
              <a:rPr lang="es-CL" sz="2800" dirty="0" smtClean="0"/>
              <a:t>Antecedentes Administración Publica</a:t>
            </a:r>
            <a:endParaRPr lang="es-CL" sz="2800" dirty="0"/>
          </a:p>
        </p:txBody>
      </p:sp>
      <p:sp>
        <p:nvSpPr>
          <p:cNvPr id="3" name="2 Subtítulo"/>
          <p:cNvSpPr>
            <a:spLocks noGrp="1"/>
          </p:cNvSpPr>
          <p:nvPr>
            <p:ph type="subTitle" idx="1"/>
          </p:nvPr>
        </p:nvSpPr>
        <p:spPr>
          <a:xfrm>
            <a:off x="1727200" y="2204864"/>
            <a:ext cx="5712179" cy="3055758"/>
          </a:xfrm>
        </p:spPr>
        <p:txBody>
          <a:bodyPr>
            <a:normAutofit fontScale="85000" lnSpcReduction="20000"/>
          </a:bodyPr>
          <a:lstStyle/>
          <a:p>
            <a:endParaRPr lang="es-CL" dirty="0" smtClean="0"/>
          </a:p>
          <a:p>
            <a:r>
              <a:rPr lang="es-CL" i="1" dirty="0" smtClean="0">
                <a:solidFill>
                  <a:schemeClr val="accent2">
                    <a:lumMod val="50000"/>
                  </a:schemeClr>
                </a:solidFill>
              </a:rPr>
              <a:t>12 (continuación)</a:t>
            </a:r>
            <a:r>
              <a:rPr lang="es-CL" b="0" i="1" dirty="0" smtClean="0">
                <a:solidFill>
                  <a:schemeClr val="accent2">
                    <a:lumMod val="50000"/>
                  </a:schemeClr>
                </a:solidFill>
              </a:rPr>
              <a:t>.-Es así como  Bonnin, formulo la primera definición del concepto de administración publica, que sigue manteniendo vigencia: </a:t>
            </a:r>
            <a:r>
              <a:rPr lang="es-CL" b="1" i="1" dirty="0" smtClean="0"/>
              <a:t>“ La administración publica es la autoridad común  que ejecuta las leyes de interés general que se estatuyen sobre las relaciones necesarias de cada administrado con la sociedad, y de la sociedad con cada uno de ellos; así como también de las personas, los bienes y las acciones, como interesantes al orden publico”.</a:t>
            </a:r>
            <a:endParaRPr lang="es-CL" b="1" i="1" dirty="0"/>
          </a:p>
        </p:txBody>
      </p:sp>
    </p:spTree>
    <p:extLst>
      <p:ext uri="{BB962C8B-B14F-4D97-AF65-F5344CB8AC3E}">
        <p14:creationId xmlns:p14="http://schemas.microsoft.com/office/powerpoint/2010/main" val="194196091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727201" y="1196753"/>
            <a:ext cx="5723468" cy="1296144"/>
          </a:xfrm>
        </p:spPr>
        <p:txBody>
          <a:bodyPr>
            <a:normAutofit/>
          </a:bodyPr>
          <a:lstStyle/>
          <a:p>
            <a:r>
              <a:rPr lang="es-CL" sz="2800" dirty="0" smtClean="0"/>
              <a:t>Antecedentes Administración Publica</a:t>
            </a:r>
            <a:endParaRPr lang="es-CL" sz="2800" dirty="0"/>
          </a:p>
        </p:txBody>
      </p:sp>
      <p:sp>
        <p:nvSpPr>
          <p:cNvPr id="3" name="2 Subtítulo"/>
          <p:cNvSpPr>
            <a:spLocks noGrp="1"/>
          </p:cNvSpPr>
          <p:nvPr>
            <p:ph type="subTitle" idx="1"/>
          </p:nvPr>
        </p:nvSpPr>
        <p:spPr>
          <a:xfrm>
            <a:off x="1714480" y="2071678"/>
            <a:ext cx="5712179" cy="3055758"/>
          </a:xfrm>
        </p:spPr>
        <p:txBody>
          <a:bodyPr>
            <a:normAutofit fontScale="92500" lnSpcReduction="20000"/>
          </a:bodyPr>
          <a:lstStyle/>
          <a:p>
            <a:endParaRPr lang="es-CL" dirty="0" smtClean="0"/>
          </a:p>
          <a:p>
            <a:r>
              <a:rPr lang="es-CL" i="1" dirty="0" smtClean="0">
                <a:solidFill>
                  <a:schemeClr val="accent2">
                    <a:lumMod val="50000"/>
                  </a:schemeClr>
                </a:solidFill>
              </a:rPr>
              <a:t>13</a:t>
            </a:r>
            <a:r>
              <a:rPr lang="es-CL" b="0" i="1" dirty="0" smtClean="0">
                <a:solidFill>
                  <a:schemeClr val="accent2">
                    <a:lumMod val="50000"/>
                  </a:schemeClr>
                </a:solidFill>
              </a:rPr>
              <a:t>.-  </a:t>
            </a:r>
            <a:r>
              <a:rPr lang="es-CL" b="1" dirty="0" smtClean="0"/>
              <a:t>Idea de Administración.-</a:t>
            </a:r>
            <a:r>
              <a:rPr lang="es-CL" i="1" dirty="0" smtClean="0">
                <a:solidFill>
                  <a:schemeClr val="tx1"/>
                </a:solidFill>
              </a:rPr>
              <a:t>Tal como es observable</a:t>
            </a:r>
            <a:r>
              <a:rPr lang="es-CL" i="1" dirty="0" smtClean="0"/>
              <a:t> </a:t>
            </a:r>
            <a:r>
              <a:rPr lang="es-CL" i="1" dirty="0" smtClean="0">
                <a:solidFill>
                  <a:schemeClr val="tx1"/>
                </a:solidFill>
              </a:rPr>
              <a:t>, la voz administración publica esta integrada por dos palabras: administración y publica. Etimológicamente  la voz deriva del  latín </a:t>
            </a:r>
            <a:r>
              <a:rPr lang="es-CL" b="1" dirty="0" err="1" smtClean="0"/>
              <a:t>administratio</a:t>
            </a:r>
            <a:r>
              <a:rPr lang="es-CL" b="1" dirty="0" smtClean="0"/>
              <a:t>, que esta compuesta por ad ( a) y ministrare ( servir ,cuidar), </a:t>
            </a:r>
            <a:r>
              <a:rPr lang="es-CL" i="1" dirty="0" smtClean="0">
                <a:solidFill>
                  <a:schemeClr val="tx1"/>
                </a:solidFill>
              </a:rPr>
              <a:t>y que era empleada por los romanos para referirse al acto o la función </a:t>
            </a:r>
            <a:r>
              <a:rPr lang="es-CL" i="1" smtClean="0">
                <a:solidFill>
                  <a:schemeClr val="tx1"/>
                </a:solidFill>
              </a:rPr>
              <a:t>de prestar un </a:t>
            </a:r>
            <a:r>
              <a:rPr lang="es-CL" i="1" dirty="0" smtClean="0">
                <a:solidFill>
                  <a:schemeClr val="tx1"/>
                </a:solidFill>
              </a:rPr>
              <a:t>servicio a otras personas.</a:t>
            </a:r>
            <a:endParaRPr lang="es-CL" i="1" dirty="0">
              <a:solidFill>
                <a:schemeClr val="tx1"/>
              </a:solidFill>
            </a:endParaRPr>
          </a:p>
        </p:txBody>
      </p:sp>
    </p:spTree>
    <p:extLst>
      <p:ext uri="{BB962C8B-B14F-4D97-AF65-F5344CB8AC3E}">
        <p14:creationId xmlns:p14="http://schemas.microsoft.com/office/powerpoint/2010/main" val="194196091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714480" y="1071547"/>
            <a:ext cx="5736189" cy="1071570"/>
          </a:xfrm>
        </p:spPr>
        <p:txBody>
          <a:bodyPr>
            <a:normAutofit/>
          </a:bodyPr>
          <a:lstStyle/>
          <a:p>
            <a:r>
              <a:rPr lang="es-CL" sz="2800" dirty="0" smtClean="0"/>
              <a:t>Antecedentes Administración Publica</a:t>
            </a:r>
            <a:endParaRPr lang="es-CL" sz="2800" dirty="0"/>
          </a:p>
        </p:txBody>
      </p:sp>
      <p:sp>
        <p:nvSpPr>
          <p:cNvPr id="3" name="2 Subtítulo"/>
          <p:cNvSpPr>
            <a:spLocks noGrp="1"/>
          </p:cNvSpPr>
          <p:nvPr>
            <p:ph type="subTitle" idx="1"/>
          </p:nvPr>
        </p:nvSpPr>
        <p:spPr>
          <a:xfrm>
            <a:off x="1428728" y="2143116"/>
            <a:ext cx="5712179" cy="3000396"/>
          </a:xfrm>
        </p:spPr>
        <p:txBody>
          <a:bodyPr>
            <a:normAutofit fontScale="85000" lnSpcReduction="10000"/>
          </a:bodyPr>
          <a:lstStyle/>
          <a:p>
            <a:endParaRPr lang="es-CL" dirty="0" smtClean="0"/>
          </a:p>
          <a:p>
            <a:r>
              <a:rPr lang="es-CL" i="1" dirty="0" smtClean="0">
                <a:solidFill>
                  <a:schemeClr val="accent2">
                    <a:lumMod val="50000"/>
                  </a:schemeClr>
                </a:solidFill>
              </a:rPr>
              <a:t>13( continuación )</a:t>
            </a:r>
            <a:r>
              <a:rPr lang="es-CL" b="0" i="1" dirty="0" smtClean="0">
                <a:solidFill>
                  <a:schemeClr val="accent2">
                    <a:lumMod val="50000"/>
                  </a:schemeClr>
                </a:solidFill>
              </a:rPr>
              <a:t>.-  </a:t>
            </a:r>
            <a:r>
              <a:rPr lang="es-CL" b="1" dirty="0" smtClean="0"/>
              <a:t>Idea de Administración.-</a:t>
            </a:r>
            <a:r>
              <a:rPr lang="es-CL" b="1" i="1" dirty="0" smtClean="0">
                <a:solidFill>
                  <a:schemeClr val="tx1"/>
                </a:solidFill>
              </a:rPr>
              <a:t>La raíz de la palabra </a:t>
            </a:r>
            <a:r>
              <a:rPr lang="es-CL" b="1" dirty="0" err="1" smtClean="0"/>
              <a:t>administratio</a:t>
            </a:r>
            <a:r>
              <a:rPr lang="es-CL" b="1" dirty="0" smtClean="0"/>
              <a:t>  </a:t>
            </a:r>
            <a:r>
              <a:rPr lang="es-CL" b="1" dirty="0" smtClean="0">
                <a:solidFill>
                  <a:schemeClr val="tx1"/>
                </a:solidFill>
              </a:rPr>
              <a:t>es el vocablo </a:t>
            </a:r>
            <a:r>
              <a:rPr lang="es-CL" b="1" dirty="0" smtClean="0"/>
              <a:t>ministrare </a:t>
            </a:r>
            <a:r>
              <a:rPr lang="es-CL" b="1" dirty="0" smtClean="0">
                <a:solidFill>
                  <a:schemeClr val="tx1"/>
                </a:solidFill>
              </a:rPr>
              <a:t>,que emana del sustantivo </a:t>
            </a:r>
            <a:r>
              <a:rPr lang="es-CL" b="1" dirty="0" err="1" smtClean="0"/>
              <a:t>minister</a:t>
            </a:r>
            <a:r>
              <a:rPr lang="es-CL" b="1" dirty="0" smtClean="0"/>
              <a:t>  ( el que sirve o ayuda). </a:t>
            </a:r>
            <a:r>
              <a:rPr lang="es-CL" b="1" dirty="0" err="1" smtClean="0"/>
              <a:t>Minister</a:t>
            </a:r>
            <a:r>
              <a:rPr lang="es-CL" b="1" dirty="0" smtClean="0"/>
              <a:t> a su vez, proviene de minis, voz referida a lo “menor”, como contraste de  </a:t>
            </a:r>
            <a:r>
              <a:rPr lang="es-CL" b="1" dirty="0" err="1" smtClean="0"/>
              <a:t>magis</a:t>
            </a:r>
            <a:r>
              <a:rPr lang="es-CL" b="1" dirty="0" smtClean="0"/>
              <a:t>, lo “mayor” .Por consiguiente el </a:t>
            </a:r>
            <a:r>
              <a:rPr lang="es-CL" b="1" dirty="0" err="1" smtClean="0"/>
              <a:t>minister</a:t>
            </a:r>
            <a:r>
              <a:rPr lang="es-CL" b="1" dirty="0" smtClean="0"/>
              <a:t> era el funcionario subordinado a la autoridad del magister, y su tarea se circunscribía a la realización de funciones subalternas.</a:t>
            </a:r>
            <a:endParaRPr lang="es-CL" b="1" dirty="0"/>
          </a:p>
        </p:txBody>
      </p:sp>
    </p:spTree>
    <p:extLst>
      <p:ext uri="{BB962C8B-B14F-4D97-AF65-F5344CB8AC3E}">
        <p14:creationId xmlns:p14="http://schemas.microsoft.com/office/powerpoint/2010/main" val="194196091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714480" y="1071547"/>
            <a:ext cx="5736189" cy="1071570"/>
          </a:xfrm>
        </p:spPr>
        <p:txBody>
          <a:bodyPr>
            <a:normAutofit/>
          </a:bodyPr>
          <a:lstStyle/>
          <a:p>
            <a:r>
              <a:rPr lang="es-CL" sz="2800" dirty="0" smtClean="0"/>
              <a:t>Antecedentes Administración Publica</a:t>
            </a:r>
            <a:endParaRPr lang="es-CL" sz="2800" dirty="0"/>
          </a:p>
        </p:txBody>
      </p:sp>
      <p:sp>
        <p:nvSpPr>
          <p:cNvPr id="3" name="2 Subtítulo"/>
          <p:cNvSpPr>
            <a:spLocks noGrp="1"/>
          </p:cNvSpPr>
          <p:nvPr>
            <p:ph type="subTitle" idx="1"/>
          </p:nvPr>
        </p:nvSpPr>
        <p:spPr>
          <a:xfrm>
            <a:off x="1428728" y="2143116"/>
            <a:ext cx="5712179" cy="3000396"/>
          </a:xfrm>
        </p:spPr>
        <p:txBody>
          <a:bodyPr>
            <a:normAutofit lnSpcReduction="10000"/>
          </a:bodyPr>
          <a:lstStyle/>
          <a:p>
            <a:endParaRPr lang="es-CL" dirty="0" smtClean="0"/>
          </a:p>
          <a:p>
            <a:r>
              <a:rPr lang="es-CL" i="1" dirty="0" smtClean="0">
                <a:solidFill>
                  <a:schemeClr val="accent2">
                    <a:lumMod val="50000"/>
                  </a:schemeClr>
                </a:solidFill>
              </a:rPr>
              <a:t>13( continuación )</a:t>
            </a:r>
            <a:r>
              <a:rPr lang="es-CL" b="0" i="1" dirty="0" smtClean="0">
                <a:solidFill>
                  <a:schemeClr val="accent2">
                    <a:lumMod val="50000"/>
                  </a:schemeClr>
                </a:solidFill>
              </a:rPr>
              <a:t>.-  </a:t>
            </a:r>
            <a:r>
              <a:rPr lang="es-CL" b="1" dirty="0" smtClean="0"/>
              <a:t>Idea de Administración .- </a:t>
            </a:r>
            <a:r>
              <a:rPr lang="es-CL" b="1" i="1" dirty="0" smtClean="0">
                <a:solidFill>
                  <a:schemeClr val="tx1"/>
                </a:solidFill>
              </a:rPr>
              <a:t>En lo concreto </a:t>
            </a:r>
            <a:r>
              <a:rPr lang="es-CL" b="1" i="1" dirty="0" smtClean="0"/>
              <a:t>administrare  </a:t>
            </a:r>
            <a:r>
              <a:rPr lang="es-CL" b="1" i="1" dirty="0" smtClean="0">
                <a:solidFill>
                  <a:schemeClr val="tx1"/>
                </a:solidFill>
              </a:rPr>
              <a:t>significaba</a:t>
            </a:r>
            <a:r>
              <a:rPr lang="es-CL" b="1" i="1" dirty="0" smtClean="0"/>
              <a:t> </a:t>
            </a:r>
            <a:r>
              <a:rPr lang="es-CL" b="1" i="1" dirty="0" smtClean="0">
                <a:solidFill>
                  <a:schemeClr val="tx1"/>
                </a:solidFill>
              </a:rPr>
              <a:t>entre los romanos la satisfacción de las necesidades de la sociedad mediante un esfuerzo adicional por parte de los oficiales: </a:t>
            </a:r>
            <a:r>
              <a:rPr lang="es-CL" b="1" i="1" dirty="0" smtClean="0"/>
              <a:t>ad ministrare.</a:t>
            </a:r>
            <a:endParaRPr lang="es-CL" b="1" dirty="0"/>
          </a:p>
        </p:txBody>
      </p:sp>
    </p:spTree>
    <p:extLst>
      <p:ext uri="{BB962C8B-B14F-4D97-AF65-F5344CB8AC3E}">
        <p14:creationId xmlns:p14="http://schemas.microsoft.com/office/powerpoint/2010/main" val="194196091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714480" y="1071547"/>
            <a:ext cx="5736189" cy="1071570"/>
          </a:xfrm>
        </p:spPr>
        <p:txBody>
          <a:bodyPr>
            <a:normAutofit/>
          </a:bodyPr>
          <a:lstStyle/>
          <a:p>
            <a:r>
              <a:rPr lang="es-CL" sz="2800" dirty="0" smtClean="0"/>
              <a:t>Antecedentes Administración Publica</a:t>
            </a:r>
            <a:endParaRPr lang="es-CL" sz="2800" dirty="0"/>
          </a:p>
        </p:txBody>
      </p:sp>
      <p:sp>
        <p:nvSpPr>
          <p:cNvPr id="3" name="2 Subtítulo"/>
          <p:cNvSpPr>
            <a:spLocks noGrp="1"/>
          </p:cNvSpPr>
          <p:nvPr>
            <p:ph type="subTitle" idx="1"/>
          </p:nvPr>
        </p:nvSpPr>
        <p:spPr>
          <a:xfrm>
            <a:off x="1428728" y="2143116"/>
            <a:ext cx="5712179" cy="3000396"/>
          </a:xfrm>
        </p:spPr>
        <p:txBody>
          <a:bodyPr>
            <a:normAutofit fontScale="92500" lnSpcReduction="20000"/>
          </a:bodyPr>
          <a:lstStyle/>
          <a:p>
            <a:endParaRPr lang="es-CL" dirty="0" smtClean="0"/>
          </a:p>
          <a:p>
            <a:r>
              <a:rPr lang="es-CL" i="1" dirty="0" smtClean="0">
                <a:solidFill>
                  <a:schemeClr val="accent2">
                    <a:lumMod val="50000"/>
                  </a:schemeClr>
                </a:solidFill>
              </a:rPr>
              <a:t>13( continuación )</a:t>
            </a:r>
            <a:r>
              <a:rPr lang="es-CL" b="0" i="1" dirty="0" smtClean="0">
                <a:solidFill>
                  <a:schemeClr val="accent2">
                    <a:lumMod val="50000"/>
                  </a:schemeClr>
                </a:solidFill>
              </a:rPr>
              <a:t>.-  </a:t>
            </a:r>
            <a:r>
              <a:rPr lang="es-CL" b="1" dirty="0" smtClean="0"/>
              <a:t>Idea de Administración .- </a:t>
            </a:r>
            <a:r>
              <a:rPr lang="es-CL" b="1" i="1" dirty="0" smtClean="0">
                <a:solidFill>
                  <a:schemeClr val="tx1"/>
                </a:solidFill>
              </a:rPr>
              <a:t>Sexto Julio Frontino un funcionario romano que estuvo a cargo de la gestión del agua potable de la ciudad, en un documento donde describió sus labores que se remonta 70 </a:t>
            </a:r>
            <a:r>
              <a:rPr lang="es-CL" b="1" i="1" dirty="0" err="1" smtClean="0">
                <a:solidFill>
                  <a:schemeClr val="tx1"/>
                </a:solidFill>
              </a:rPr>
              <a:t>d.c.</a:t>
            </a:r>
            <a:r>
              <a:rPr lang="es-CL" b="1" i="1" dirty="0" smtClean="0">
                <a:solidFill>
                  <a:schemeClr val="tx1"/>
                </a:solidFill>
              </a:rPr>
              <a:t>, explico que estaba desempeñando una función delegada por el emperador, cuyo objeto era la administración ( </a:t>
            </a:r>
            <a:r>
              <a:rPr lang="es-CL" b="1" i="1" dirty="0" err="1" smtClean="0">
                <a:solidFill>
                  <a:schemeClr val="tx1"/>
                </a:solidFill>
              </a:rPr>
              <a:t>administratum</a:t>
            </a:r>
            <a:r>
              <a:rPr lang="es-CL" b="1" i="1" dirty="0" smtClean="0">
                <a:solidFill>
                  <a:schemeClr val="tx1"/>
                </a:solidFill>
              </a:rPr>
              <a:t> ) de los acueductos de Roma.</a:t>
            </a:r>
            <a:endParaRPr lang="es-CL" b="1" dirty="0"/>
          </a:p>
        </p:txBody>
      </p:sp>
    </p:spTree>
    <p:extLst>
      <p:ext uri="{BB962C8B-B14F-4D97-AF65-F5344CB8AC3E}">
        <p14:creationId xmlns:p14="http://schemas.microsoft.com/office/powerpoint/2010/main" val="194196091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714480" y="1071547"/>
            <a:ext cx="5736189" cy="1071570"/>
          </a:xfrm>
        </p:spPr>
        <p:txBody>
          <a:bodyPr>
            <a:normAutofit/>
          </a:bodyPr>
          <a:lstStyle/>
          <a:p>
            <a:r>
              <a:rPr lang="es-CL" sz="2800" dirty="0" smtClean="0"/>
              <a:t>Antecedentes Administración Publica</a:t>
            </a:r>
            <a:endParaRPr lang="es-CL" sz="2800" dirty="0"/>
          </a:p>
        </p:txBody>
      </p:sp>
      <p:sp>
        <p:nvSpPr>
          <p:cNvPr id="3" name="2 Subtítulo"/>
          <p:cNvSpPr>
            <a:spLocks noGrp="1"/>
          </p:cNvSpPr>
          <p:nvPr>
            <p:ph type="subTitle" idx="1"/>
          </p:nvPr>
        </p:nvSpPr>
        <p:spPr>
          <a:xfrm>
            <a:off x="1428728" y="2143116"/>
            <a:ext cx="5712179" cy="3000396"/>
          </a:xfrm>
        </p:spPr>
        <p:txBody>
          <a:bodyPr>
            <a:normAutofit fontScale="92500" lnSpcReduction="20000"/>
          </a:bodyPr>
          <a:lstStyle/>
          <a:p>
            <a:endParaRPr lang="es-CL" dirty="0" smtClean="0"/>
          </a:p>
          <a:p>
            <a:r>
              <a:rPr lang="es-CL" i="1" dirty="0" smtClean="0">
                <a:solidFill>
                  <a:schemeClr val="accent2">
                    <a:lumMod val="50000"/>
                  </a:schemeClr>
                </a:solidFill>
              </a:rPr>
              <a:t>13( continuación )</a:t>
            </a:r>
            <a:r>
              <a:rPr lang="es-CL" b="0" i="1" dirty="0" smtClean="0">
                <a:solidFill>
                  <a:schemeClr val="accent2">
                    <a:lumMod val="50000"/>
                  </a:schemeClr>
                </a:solidFill>
              </a:rPr>
              <a:t>.-  </a:t>
            </a:r>
            <a:r>
              <a:rPr lang="es-CL" b="1" dirty="0" smtClean="0"/>
              <a:t>Idea de Administración .- </a:t>
            </a:r>
            <a:r>
              <a:rPr lang="es-CL" b="1" i="1" dirty="0" smtClean="0">
                <a:solidFill>
                  <a:schemeClr val="tx1"/>
                </a:solidFill>
              </a:rPr>
              <a:t>Desde su origen y hasta el siglo  </a:t>
            </a:r>
            <a:r>
              <a:rPr lang="es-CL" b="1" i="1" dirty="0" err="1" smtClean="0">
                <a:solidFill>
                  <a:schemeClr val="tx1"/>
                </a:solidFill>
              </a:rPr>
              <a:t>xvii</a:t>
            </a:r>
            <a:r>
              <a:rPr lang="es-CL" b="1" i="1" dirty="0" smtClean="0">
                <a:solidFill>
                  <a:schemeClr val="tx1"/>
                </a:solidFill>
              </a:rPr>
              <a:t>, lo administrativo estuvo confundido con otras materias gubernativas como la justicia, la economía y las finanzas</a:t>
            </a:r>
            <a:r>
              <a:rPr lang="es-CL" b="1" i="1" dirty="0" smtClean="0"/>
              <a:t>. </a:t>
            </a:r>
            <a:r>
              <a:rPr lang="es-CL" b="1" i="1" dirty="0" smtClean="0">
                <a:solidFill>
                  <a:schemeClr val="tx1"/>
                </a:solidFill>
              </a:rPr>
              <a:t>Por este motivo, cada organización del gobierno tenia una índole </a:t>
            </a:r>
            <a:r>
              <a:rPr lang="es-CL" b="1" i="1" dirty="0" err="1" smtClean="0">
                <a:solidFill>
                  <a:schemeClr val="tx1"/>
                </a:solidFill>
              </a:rPr>
              <a:t>plurifuncional</a:t>
            </a:r>
            <a:r>
              <a:rPr lang="es-CL" b="1" i="1" dirty="0" smtClean="0">
                <a:solidFill>
                  <a:schemeClr val="tx1"/>
                </a:solidFill>
              </a:rPr>
              <a:t> y realizaba al mismo tiempo actividades administrativas, jurisdiccionales y financieras.</a:t>
            </a:r>
            <a:endParaRPr lang="es-CL" b="1" dirty="0">
              <a:solidFill>
                <a:schemeClr val="tx1"/>
              </a:solidFill>
            </a:endParaRPr>
          </a:p>
        </p:txBody>
      </p:sp>
    </p:spTree>
    <p:extLst>
      <p:ext uri="{BB962C8B-B14F-4D97-AF65-F5344CB8AC3E}">
        <p14:creationId xmlns:p14="http://schemas.microsoft.com/office/powerpoint/2010/main" val="194196091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714480" y="1071547"/>
            <a:ext cx="5736189" cy="1071570"/>
          </a:xfrm>
        </p:spPr>
        <p:txBody>
          <a:bodyPr>
            <a:normAutofit/>
          </a:bodyPr>
          <a:lstStyle/>
          <a:p>
            <a:r>
              <a:rPr lang="es-CL" sz="2800" dirty="0" smtClean="0"/>
              <a:t>Antecedentes Administración Publica</a:t>
            </a:r>
            <a:endParaRPr lang="es-CL" sz="2800" dirty="0"/>
          </a:p>
        </p:txBody>
      </p:sp>
      <p:sp>
        <p:nvSpPr>
          <p:cNvPr id="3" name="2 Subtítulo"/>
          <p:cNvSpPr>
            <a:spLocks noGrp="1"/>
          </p:cNvSpPr>
          <p:nvPr>
            <p:ph type="subTitle" idx="1"/>
          </p:nvPr>
        </p:nvSpPr>
        <p:spPr>
          <a:xfrm>
            <a:off x="1428728" y="2143116"/>
            <a:ext cx="5712179" cy="3000396"/>
          </a:xfrm>
        </p:spPr>
        <p:txBody>
          <a:bodyPr>
            <a:normAutofit fontScale="92500" lnSpcReduction="10000"/>
          </a:bodyPr>
          <a:lstStyle/>
          <a:p>
            <a:endParaRPr lang="es-CL" dirty="0" smtClean="0"/>
          </a:p>
          <a:p>
            <a:r>
              <a:rPr lang="es-CL" i="1" dirty="0" smtClean="0">
                <a:solidFill>
                  <a:schemeClr val="accent2">
                    <a:lumMod val="50000"/>
                  </a:schemeClr>
                </a:solidFill>
              </a:rPr>
              <a:t>13( continuación )</a:t>
            </a:r>
            <a:r>
              <a:rPr lang="es-CL" b="0" i="1" dirty="0" smtClean="0">
                <a:solidFill>
                  <a:schemeClr val="accent2">
                    <a:lumMod val="50000"/>
                  </a:schemeClr>
                </a:solidFill>
              </a:rPr>
              <a:t>.-  </a:t>
            </a:r>
            <a:r>
              <a:rPr lang="es-CL" b="1" dirty="0" smtClean="0"/>
              <a:t>Idea de Administración .- </a:t>
            </a:r>
            <a:r>
              <a:rPr lang="es-CL" b="1" dirty="0" smtClean="0">
                <a:solidFill>
                  <a:schemeClr val="tx1"/>
                </a:solidFill>
              </a:rPr>
              <a:t>Hacia el siglo </a:t>
            </a:r>
            <a:r>
              <a:rPr lang="es-CL" b="1" dirty="0" err="1" smtClean="0">
                <a:solidFill>
                  <a:schemeClr val="tx1"/>
                </a:solidFill>
              </a:rPr>
              <a:t>xviii</a:t>
            </a:r>
            <a:r>
              <a:rPr lang="es-CL" b="1" dirty="0" smtClean="0">
                <a:solidFill>
                  <a:schemeClr val="tx1"/>
                </a:solidFill>
              </a:rPr>
              <a:t>, un movimiento administrativo conocido como el</a:t>
            </a:r>
            <a:r>
              <a:rPr lang="es-CL" b="1" dirty="0" smtClean="0"/>
              <a:t> </a:t>
            </a:r>
            <a:r>
              <a:rPr lang="es-CL" b="1" dirty="0" err="1" smtClean="0"/>
              <a:t>cameralismo</a:t>
            </a:r>
            <a:r>
              <a:rPr lang="es-CL" b="1" dirty="0" smtClean="0"/>
              <a:t> </a:t>
            </a:r>
            <a:r>
              <a:rPr lang="es-CL" b="1" dirty="0" smtClean="0">
                <a:solidFill>
                  <a:schemeClr val="tx1"/>
                </a:solidFill>
              </a:rPr>
              <a:t>inundo a  Europa, e incito una formidable fuerza intelectual de definición de lo propiamente administrativo a través de la policía, después llamada administración publica </a:t>
            </a:r>
            <a:r>
              <a:rPr lang="es-CL" b="1" i="1" dirty="0" smtClean="0">
                <a:solidFill>
                  <a:schemeClr val="tx1"/>
                </a:solidFill>
              </a:rPr>
              <a:t>.</a:t>
            </a:r>
            <a:endParaRPr lang="es-CL" b="1" dirty="0">
              <a:solidFill>
                <a:schemeClr val="tx1"/>
              </a:solidFill>
            </a:endParaRPr>
          </a:p>
        </p:txBody>
      </p:sp>
    </p:spTree>
    <p:extLst>
      <p:ext uri="{BB962C8B-B14F-4D97-AF65-F5344CB8AC3E}">
        <p14:creationId xmlns:p14="http://schemas.microsoft.com/office/powerpoint/2010/main" val="194196091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714480" y="1071547"/>
            <a:ext cx="5736189" cy="1071570"/>
          </a:xfrm>
        </p:spPr>
        <p:txBody>
          <a:bodyPr>
            <a:normAutofit/>
          </a:bodyPr>
          <a:lstStyle/>
          <a:p>
            <a:r>
              <a:rPr lang="es-CL" sz="2800" dirty="0" smtClean="0"/>
              <a:t>Antecedentes Administración Publica</a:t>
            </a:r>
            <a:endParaRPr lang="es-CL" sz="2800" dirty="0"/>
          </a:p>
        </p:txBody>
      </p:sp>
      <p:sp>
        <p:nvSpPr>
          <p:cNvPr id="3" name="2 Subtítulo"/>
          <p:cNvSpPr>
            <a:spLocks noGrp="1"/>
          </p:cNvSpPr>
          <p:nvPr>
            <p:ph type="subTitle" idx="1"/>
          </p:nvPr>
        </p:nvSpPr>
        <p:spPr>
          <a:xfrm>
            <a:off x="1428728" y="2143116"/>
            <a:ext cx="5712179" cy="3000396"/>
          </a:xfrm>
        </p:spPr>
        <p:txBody>
          <a:bodyPr>
            <a:normAutofit fontScale="92500" lnSpcReduction="10000"/>
          </a:bodyPr>
          <a:lstStyle/>
          <a:p>
            <a:endParaRPr lang="es-CL" dirty="0" smtClean="0"/>
          </a:p>
          <a:p>
            <a:r>
              <a:rPr lang="es-CL" i="1" dirty="0" smtClean="0">
                <a:solidFill>
                  <a:schemeClr val="accent2">
                    <a:lumMod val="50000"/>
                  </a:schemeClr>
                </a:solidFill>
              </a:rPr>
              <a:t>13( continuación )</a:t>
            </a:r>
            <a:r>
              <a:rPr lang="es-CL" b="0" i="1" dirty="0" smtClean="0">
                <a:solidFill>
                  <a:schemeClr val="accent2">
                    <a:lumMod val="50000"/>
                  </a:schemeClr>
                </a:solidFill>
              </a:rPr>
              <a:t>.-  </a:t>
            </a:r>
            <a:r>
              <a:rPr lang="es-CL" b="1" dirty="0" smtClean="0"/>
              <a:t>Idea de Administración .- </a:t>
            </a:r>
            <a:r>
              <a:rPr lang="es-CL" b="1" dirty="0" smtClean="0">
                <a:solidFill>
                  <a:schemeClr val="tx1"/>
                </a:solidFill>
              </a:rPr>
              <a:t>Un pensador explico que </a:t>
            </a:r>
            <a:r>
              <a:rPr lang="es-CL" b="1" dirty="0" smtClean="0"/>
              <a:t>“ administrando se lleva con regularidad los servicios públicos. Estos servicios determinan la materia administrativa, los servicios públicos que determinan la materia administrativa corresponden a las diversas necesidades sociales colectivas o individuales”.</a:t>
            </a:r>
            <a:endParaRPr lang="es-CL" b="1" dirty="0"/>
          </a:p>
        </p:txBody>
      </p:sp>
    </p:spTree>
    <p:extLst>
      <p:ext uri="{BB962C8B-B14F-4D97-AF65-F5344CB8AC3E}">
        <p14:creationId xmlns:p14="http://schemas.microsoft.com/office/powerpoint/2010/main" val="1941960919"/>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714480" y="1071547"/>
            <a:ext cx="5736189" cy="1071570"/>
          </a:xfrm>
        </p:spPr>
        <p:txBody>
          <a:bodyPr>
            <a:normAutofit/>
          </a:bodyPr>
          <a:lstStyle/>
          <a:p>
            <a:r>
              <a:rPr lang="es-CL" sz="2800" dirty="0" smtClean="0"/>
              <a:t>Antecedentes Administración Publica</a:t>
            </a:r>
            <a:endParaRPr lang="es-CL" sz="2800" dirty="0"/>
          </a:p>
        </p:txBody>
      </p:sp>
      <p:sp>
        <p:nvSpPr>
          <p:cNvPr id="3" name="2 Subtítulo"/>
          <p:cNvSpPr>
            <a:spLocks noGrp="1"/>
          </p:cNvSpPr>
          <p:nvPr>
            <p:ph type="subTitle" idx="1"/>
          </p:nvPr>
        </p:nvSpPr>
        <p:spPr>
          <a:xfrm>
            <a:off x="1428728" y="2143116"/>
            <a:ext cx="5712179" cy="3000396"/>
          </a:xfrm>
        </p:spPr>
        <p:txBody>
          <a:bodyPr>
            <a:normAutofit fontScale="92500" lnSpcReduction="20000"/>
          </a:bodyPr>
          <a:lstStyle/>
          <a:p>
            <a:endParaRPr lang="es-CL" dirty="0" smtClean="0"/>
          </a:p>
          <a:p>
            <a:r>
              <a:rPr lang="es-CL" i="1" dirty="0" smtClean="0">
                <a:solidFill>
                  <a:schemeClr val="accent2">
                    <a:lumMod val="50000"/>
                  </a:schemeClr>
                </a:solidFill>
              </a:rPr>
              <a:t>14)</a:t>
            </a:r>
            <a:r>
              <a:rPr lang="es-CL" b="0" i="1" dirty="0" smtClean="0">
                <a:solidFill>
                  <a:schemeClr val="accent2">
                    <a:lumMod val="50000"/>
                  </a:schemeClr>
                </a:solidFill>
              </a:rPr>
              <a:t>.-  </a:t>
            </a:r>
            <a:r>
              <a:rPr lang="es-CL" b="1" dirty="0" smtClean="0"/>
              <a:t>Idea de lo Publico .- </a:t>
            </a:r>
            <a:r>
              <a:rPr lang="es-CL" b="1" dirty="0" smtClean="0">
                <a:solidFill>
                  <a:schemeClr val="tx1"/>
                </a:solidFill>
              </a:rPr>
              <a:t>De acuerdo con lo planteado por </a:t>
            </a:r>
            <a:r>
              <a:rPr lang="es-CL" b="1" dirty="0" err="1" smtClean="0">
                <a:solidFill>
                  <a:schemeClr val="tx1"/>
                </a:solidFill>
              </a:rPr>
              <a:t>Bonnin</a:t>
            </a:r>
            <a:r>
              <a:rPr lang="es-CL" b="1" dirty="0" smtClean="0">
                <a:solidFill>
                  <a:schemeClr val="tx1"/>
                </a:solidFill>
              </a:rPr>
              <a:t> : la administración es una  consecuencia natural del estado social, como este lo es de la sociedad natural del hombre; su naturaleza es un resultado de la comunidad, pues desde el momento que existe el pacto social hay administración ;así es que siempre encontramos la naturaleza, hasta en el despotismo</a:t>
            </a:r>
            <a:r>
              <a:rPr lang="es-CL" b="1" i="1" dirty="0" smtClean="0"/>
              <a:t>.</a:t>
            </a:r>
            <a:endParaRPr lang="es-CL" b="1" dirty="0"/>
          </a:p>
        </p:txBody>
      </p:sp>
    </p:spTree>
    <p:extLst>
      <p:ext uri="{BB962C8B-B14F-4D97-AF65-F5344CB8AC3E}">
        <p14:creationId xmlns:p14="http://schemas.microsoft.com/office/powerpoint/2010/main" val="1941960919"/>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714480" y="1071547"/>
            <a:ext cx="5736189" cy="1071570"/>
          </a:xfrm>
        </p:spPr>
        <p:txBody>
          <a:bodyPr>
            <a:normAutofit/>
          </a:bodyPr>
          <a:lstStyle/>
          <a:p>
            <a:r>
              <a:rPr lang="es-CL" sz="2800" dirty="0" smtClean="0"/>
              <a:t>Antecedentes Administración Publica</a:t>
            </a:r>
            <a:endParaRPr lang="es-CL" sz="2800" dirty="0"/>
          </a:p>
        </p:txBody>
      </p:sp>
      <p:sp>
        <p:nvSpPr>
          <p:cNvPr id="3" name="2 Subtítulo"/>
          <p:cNvSpPr>
            <a:spLocks noGrp="1"/>
          </p:cNvSpPr>
          <p:nvPr>
            <p:ph type="subTitle" idx="1"/>
          </p:nvPr>
        </p:nvSpPr>
        <p:spPr>
          <a:xfrm>
            <a:off x="1428728" y="2143116"/>
            <a:ext cx="5712179" cy="3000396"/>
          </a:xfrm>
        </p:spPr>
        <p:txBody>
          <a:bodyPr>
            <a:normAutofit fontScale="85000" lnSpcReduction="10000"/>
          </a:bodyPr>
          <a:lstStyle/>
          <a:p>
            <a:endParaRPr lang="es-CL" dirty="0" smtClean="0"/>
          </a:p>
          <a:p>
            <a:r>
              <a:rPr lang="es-CL" i="1" dirty="0" smtClean="0">
                <a:solidFill>
                  <a:schemeClr val="accent2">
                    <a:lumMod val="50000"/>
                  </a:schemeClr>
                </a:solidFill>
              </a:rPr>
              <a:t>14( continuación ))</a:t>
            </a:r>
            <a:r>
              <a:rPr lang="es-CL" b="0" i="1" dirty="0" smtClean="0">
                <a:solidFill>
                  <a:schemeClr val="accent2">
                    <a:lumMod val="50000"/>
                  </a:schemeClr>
                </a:solidFill>
              </a:rPr>
              <a:t>.-  </a:t>
            </a:r>
            <a:r>
              <a:rPr lang="es-CL" b="1" dirty="0" smtClean="0"/>
              <a:t>Idea de lo Publico .- </a:t>
            </a:r>
            <a:r>
              <a:rPr lang="es-CL" b="1" dirty="0" smtClean="0">
                <a:solidFill>
                  <a:schemeClr val="tx1"/>
                </a:solidFill>
              </a:rPr>
              <a:t>De acuerdo con lo planteado por </a:t>
            </a:r>
            <a:r>
              <a:rPr lang="es-CL" b="1" dirty="0" err="1" smtClean="0">
                <a:solidFill>
                  <a:schemeClr val="tx1"/>
                </a:solidFill>
              </a:rPr>
              <a:t>Bonnin</a:t>
            </a:r>
            <a:r>
              <a:rPr lang="es-CL" b="1" dirty="0" smtClean="0">
                <a:solidFill>
                  <a:schemeClr val="tx1"/>
                </a:solidFill>
              </a:rPr>
              <a:t> : Resulta pues evidente que la administración no toma su principio en convenios humanos, sino que es un fenómeno procedente de la existencia de la misma sociedad, sin que </a:t>
            </a:r>
            <a:r>
              <a:rPr lang="es-CL" b="1" dirty="0" err="1" smtClean="0">
                <a:solidFill>
                  <a:schemeClr val="tx1"/>
                </a:solidFill>
              </a:rPr>
              <a:t>que</a:t>
            </a:r>
            <a:r>
              <a:rPr lang="es-CL" b="1" dirty="0" smtClean="0">
                <a:solidFill>
                  <a:schemeClr val="tx1"/>
                </a:solidFill>
              </a:rPr>
              <a:t> los convenios o leyes sirvan mas que para organizarla, es decir, para determinar su modo de existir; pues su existencia procede de los mismos principios de la sociedad.</a:t>
            </a:r>
            <a:endParaRPr lang="es-CL" b="1" dirty="0"/>
          </a:p>
        </p:txBody>
      </p:sp>
    </p:spTree>
    <p:extLst>
      <p:ext uri="{BB962C8B-B14F-4D97-AF65-F5344CB8AC3E}">
        <p14:creationId xmlns:p14="http://schemas.microsoft.com/office/powerpoint/2010/main" val="1941960919"/>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714480" y="1071547"/>
            <a:ext cx="5736189" cy="1071570"/>
          </a:xfrm>
        </p:spPr>
        <p:txBody>
          <a:bodyPr>
            <a:normAutofit/>
          </a:bodyPr>
          <a:lstStyle/>
          <a:p>
            <a:r>
              <a:rPr lang="es-CL" sz="2800" dirty="0" smtClean="0"/>
              <a:t>Antecedentes Administración Publica</a:t>
            </a:r>
            <a:endParaRPr lang="es-CL" sz="2800" dirty="0"/>
          </a:p>
        </p:txBody>
      </p:sp>
      <p:sp>
        <p:nvSpPr>
          <p:cNvPr id="3" name="2 Subtítulo"/>
          <p:cNvSpPr>
            <a:spLocks noGrp="1"/>
          </p:cNvSpPr>
          <p:nvPr>
            <p:ph type="subTitle" idx="1"/>
          </p:nvPr>
        </p:nvSpPr>
        <p:spPr>
          <a:xfrm>
            <a:off x="1428728" y="2143116"/>
            <a:ext cx="5712179" cy="3000396"/>
          </a:xfrm>
        </p:spPr>
        <p:txBody>
          <a:bodyPr>
            <a:normAutofit fontScale="92500" lnSpcReduction="10000"/>
          </a:bodyPr>
          <a:lstStyle/>
          <a:p>
            <a:endParaRPr lang="es-CL" dirty="0" smtClean="0"/>
          </a:p>
          <a:p>
            <a:r>
              <a:rPr lang="es-CL" i="1" dirty="0" smtClean="0">
                <a:solidFill>
                  <a:schemeClr val="accent2">
                    <a:lumMod val="50000"/>
                  </a:schemeClr>
                </a:solidFill>
              </a:rPr>
              <a:t>14( continuación ))</a:t>
            </a:r>
            <a:r>
              <a:rPr lang="es-CL" b="0" i="1" dirty="0" smtClean="0">
                <a:solidFill>
                  <a:schemeClr val="accent2">
                    <a:lumMod val="50000"/>
                  </a:schemeClr>
                </a:solidFill>
              </a:rPr>
              <a:t>.-  </a:t>
            </a:r>
            <a:r>
              <a:rPr lang="es-CL" b="1" dirty="0" smtClean="0"/>
              <a:t>Idea de lo Publico .- </a:t>
            </a:r>
            <a:r>
              <a:rPr lang="es-CL" b="1" dirty="0" smtClean="0">
                <a:solidFill>
                  <a:schemeClr val="tx1"/>
                </a:solidFill>
              </a:rPr>
              <a:t>Tal es la razón por la cual el orden jurídico no instituye a la sociedad ni tampoco a la administración publica, sino que solamente establece su organización, Debido a que la administración publica debe su vida al proceso social, dichas leyes únicamente le dan su impulso vital en determinada dirección.</a:t>
            </a:r>
            <a:endParaRPr lang="es-CL" b="1" dirty="0"/>
          </a:p>
        </p:txBody>
      </p:sp>
    </p:spTree>
    <p:extLst>
      <p:ext uri="{BB962C8B-B14F-4D97-AF65-F5344CB8AC3E}">
        <p14:creationId xmlns:p14="http://schemas.microsoft.com/office/powerpoint/2010/main" val="1941960919"/>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714480" y="1071547"/>
            <a:ext cx="5736189" cy="1071570"/>
          </a:xfrm>
        </p:spPr>
        <p:txBody>
          <a:bodyPr>
            <a:normAutofit/>
          </a:bodyPr>
          <a:lstStyle/>
          <a:p>
            <a:r>
              <a:rPr lang="es-CL" sz="2800" dirty="0" smtClean="0"/>
              <a:t>Antecedentes Administración Publica</a:t>
            </a:r>
            <a:endParaRPr lang="es-CL" sz="2800" dirty="0"/>
          </a:p>
        </p:txBody>
      </p:sp>
      <p:sp>
        <p:nvSpPr>
          <p:cNvPr id="3" name="2 Subtítulo"/>
          <p:cNvSpPr>
            <a:spLocks noGrp="1"/>
          </p:cNvSpPr>
          <p:nvPr>
            <p:ph type="subTitle" idx="1"/>
          </p:nvPr>
        </p:nvSpPr>
        <p:spPr>
          <a:xfrm>
            <a:off x="1428728" y="2143116"/>
            <a:ext cx="5712179" cy="3000396"/>
          </a:xfrm>
        </p:spPr>
        <p:txBody>
          <a:bodyPr>
            <a:normAutofit fontScale="85000" lnSpcReduction="10000"/>
          </a:bodyPr>
          <a:lstStyle/>
          <a:p>
            <a:endParaRPr lang="es-CL" dirty="0" smtClean="0"/>
          </a:p>
          <a:p>
            <a:r>
              <a:rPr lang="es-CL" i="1" dirty="0" smtClean="0">
                <a:solidFill>
                  <a:schemeClr val="accent2">
                    <a:lumMod val="50000"/>
                  </a:schemeClr>
                </a:solidFill>
              </a:rPr>
              <a:t>14( continuación ))</a:t>
            </a:r>
            <a:r>
              <a:rPr lang="es-CL" b="0" i="1" dirty="0" smtClean="0">
                <a:solidFill>
                  <a:schemeClr val="accent2">
                    <a:lumMod val="50000"/>
                  </a:schemeClr>
                </a:solidFill>
              </a:rPr>
              <a:t>.-  </a:t>
            </a:r>
            <a:r>
              <a:rPr lang="es-CL" b="1" dirty="0" smtClean="0"/>
              <a:t>Idea de lo Publico .- </a:t>
            </a:r>
            <a:r>
              <a:rPr lang="es-CL" b="1" dirty="0" smtClean="0">
                <a:solidFill>
                  <a:schemeClr val="tx1"/>
                </a:solidFill>
              </a:rPr>
              <a:t>Etimología :  la voz </a:t>
            </a:r>
            <a:r>
              <a:rPr lang="es-CL" b="1" dirty="0" smtClean="0"/>
              <a:t>publica , al igual que el vocablo política, poseen la misma raíz etimológica; ambas palabras proceden del raíz pul ( multiplicidad, amplitud)</a:t>
            </a:r>
            <a:r>
              <a:rPr lang="es-CL" b="1" dirty="0" smtClean="0">
                <a:solidFill>
                  <a:schemeClr val="tx1"/>
                </a:solidFill>
              </a:rPr>
              <a:t>; de esta misma raíz derivo en el griego la palabra polis( ciudad, Estado), origen del concepto de política, y en el latín  </a:t>
            </a:r>
            <a:r>
              <a:rPr lang="es-CL" b="1" dirty="0" err="1" smtClean="0">
                <a:solidFill>
                  <a:schemeClr val="tx1"/>
                </a:solidFill>
              </a:rPr>
              <a:t>populus</a:t>
            </a:r>
            <a:r>
              <a:rPr lang="es-CL" b="1" dirty="0" smtClean="0">
                <a:solidFill>
                  <a:schemeClr val="tx1"/>
                </a:solidFill>
              </a:rPr>
              <a:t> ( pueblo), que es un sustantivo producido por la reduplicación de la voz pul.</a:t>
            </a:r>
            <a:endParaRPr lang="es-CL" b="1" dirty="0"/>
          </a:p>
        </p:txBody>
      </p:sp>
    </p:spTree>
    <p:extLst>
      <p:ext uri="{BB962C8B-B14F-4D97-AF65-F5344CB8AC3E}">
        <p14:creationId xmlns:p14="http://schemas.microsoft.com/office/powerpoint/2010/main" val="1941960919"/>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714480" y="1071547"/>
            <a:ext cx="5736189" cy="1071570"/>
          </a:xfrm>
        </p:spPr>
        <p:txBody>
          <a:bodyPr>
            <a:normAutofit/>
          </a:bodyPr>
          <a:lstStyle/>
          <a:p>
            <a:r>
              <a:rPr lang="es-CL" sz="2800" dirty="0" smtClean="0"/>
              <a:t>Antecedentes Administración Publica</a:t>
            </a:r>
            <a:endParaRPr lang="es-CL" sz="2800" dirty="0"/>
          </a:p>
        </p:txBody>
      </p:sp>
      <p:sp>
        <p:nvSpPr>
          <p:cNvPr id="3" name="2 Subtítulo"/>
          <p:cNvSpPr>
            <a:spLocks noGrp="1"/>
          </p:cNvSpPr>
          <p:nvPr>
            <p:ph type="subTitle" idx="1"/>
          </p:nvPr>
        </p:nvSpPr>
        <p:spPr>
          <a:xfrm>
            <a:off x="1428728" y="2143116"/>
            <a:ext cx="5712179" cy="3000396"/>
          </a:xfrm>
        </p:spPr>
        <p:txBody>
          <a:bodyPr>
            <a:normAutofit fontScale="92500" lnSpcReduction="10000"/>
          </a:bodyPr>
          <a:lstStyle/>
          <a:p>
            <a:endParaRPr lang="es-CL" dirty="0" smtClean="0"/>
          </a:p>
          <a:p>
            <a:r>
              <a:rPr lang="es-CL" i="1" dirty="0" smtClean="0">
                <a:solidFill>
                  <a:schemeClr val="accent2">
                    <a:lumMod val="50000"/>
                  </a:schemeClr>
                </a:solidFill>
              </a:rPr>
              <a:t>14( continuación ))</a:t>
            </a:r>
            <a:r>
              <a:rPr lang="es-CL" b="0" i="1" dirty="0" smtClean="0">
                <a:solidFill>
                  <a:schemeClr val="accent2">
                    <a:lumMod val="50000"/>
                  </a:schemeClr>
                </a:solidFill>
              </a:rPr>
              <a:t>.-  </a:t>
            </a:r>
            <a:r>
              <a:rPr lang="es-CL" b="1" dirty="0" smtClean="0"/>
              <a:t>Idea de lo Publico .- </a:t>
            </a:r>
            <a:r>
              <a:rPr lang="es-CL" b="1" dirty="0" smtClean="0">
                <a:solidFill>
                  <a:schemeClr val="tx1"/>
                </a:solidFill>
              </a:rPr>
              <a:t>Etimología : El sustantivo </a:t>
            </a:r>
            <a:r>
              <a:rPr lang="es-CL" b="1" dirty="0" err="1" smtClean="0">
                <a:solidFill>
                  <a:schemeClr val="tx1"/>
                </a:solidFill>
              </a:rPr>
              <a:t>populus</a:t>
            </a:r>
            <a:r>
              <a:rPr lang="es-CL" b="1" dirty="0" smtClean="0">
                <a:solidFill>
                  <a:schemeClr val="tx1"/>
                </a:solidFill>
              </a:rPr>
              <a:t> se transformo en el adjetivo </a:t>
            </a:r>
            <a:r>
              <a:rPr lang="es-CL" b="1" dirty="0" err="1" smtClean="0">
                <a:solidFill>
                  <a:schemeClr val="tx1"/>
                </a:solidFill>
              </a:rPr>
              <a:t>puplicus</a:t>
            </a:r>
            <a:r>
              <a:rPr lang="es-CL" b="1" dirty="0" smtClean="0">
                <a:solidFill>
                  <a:schemeClr val="tx1"/>
                </a:solidFill>
              </a:rPr>
              <a:t> y luego en </a:t>
            </a:r>
            <a:r>
              <a:rPr lang="es-CL" b="1" dirty="0" err="1" smtClean="0">
                <a:solidFill>
                  <a:schemeClr val="tx1"/>
                </a:solidFill>
              </a:rPr>
              <a:t>publicus</a:t>
            </a:r>
            <a:r>
              <a:rPr lang="es-CL" b="1" dirty="0" smtClean="0">
                <a:solidFill>
                  <a:schemeClr val="tx1"/>
                </a:solidFill>
              </a:rPr>
              <a:t>, de donde derivo la palabra publico . Así , política y publica, además de este parentesco etimológico, tienen un significado conceptual común: ambas se refieren a lo colectivo , lo comunitario.</a:t>
            </a:r>
            <a:endParaRPr lang="es-CL" b="1" dirty="0"/>
          </a:p>
        </p:txBody>
      </p:sp>
    </p:spTree>
    <p:extLst>
      <p:ext uri="{BB962C8B-B14F-4D97-AF65-F5344CB8AC3E}">
        <p14:creationId xmlns:p14="http://schemas.microsoft.com/office/powerpoint/2010/main" val="1941960919"/>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714480" y="1071547"/>
            <a:ext cx="5736189" cy="1071570"/>
          </a:xfrm>
        </p:spPr>
        <p:txBody>
          <a:bodyPr>
            <a:normAutofit/>
          </a:bodyPr>
          <a:lstStyle/>
          <a:p>
            <a:r>
              <a:rPr lang="es-CL" sz="2800" dirty="0" smtClean="0"/>
              <a:t>Antecedentes Administración Publica</a:t>
            </a:r>
            <a:endParaRPr lang="es-CL" sz="2800" dirty="0"/>
          </a:p>
        </p:txBody>
      </p:sp>
      <p:sp>
        <p:nvSpPr>
          <p:cNvPr id="3" name="2 Subtítulo"/>
          <p:cNvSpPr>
            <a:spLocks noGrp="1"/>
          </p:cNvSpPr>
          <p:nvPr>
            <p:ph type="subTitle" idx="1"/>
          </p:nvPr>
        </p:nvSpPr>
        <p:spPr>
          <a:xfrm>
            <a:off x="1428728" y="2143116"/>
            <a:ext cx="5712179" cy="3000396"/>
          </a:xfrm>
        </p:spPr>
        <p:txBody>
          <a:bodyPr>
            <a:normAutofit fontScale="92500"/>
          </a:bodyPr>
          <a:lstStyle/>
          <a:p>
            <a:endParaRPr lang="es-CL" dirty="0" smtClean="0"/>
          </a:p>
          <a:p>
            <a:r>
              <a:rPr lang="es-CL" i="1" dirty="0" smtClean="0">
                <a:solidFill>
                  <a:schemeClr val="accent2">
                    <a:lumMod val="50000"/>
                  </a:schemeClr>
                </a:solidFill>
              </a:rPr>
              <a:t>14( continuación ))</a:t>
            </a:r>
            <a:r>
              <a:rPr lang="es-CL" b="0" i="1" dirty="0" smtClean="0">
                <a:solidFill>
                  <a:schemeClr val="accent2">
                    <a:lumMod val="50000"/>
                  </a:schemeClr>
                </a:solidFill>
              </a:rPr>
              <a:t>.-  </a:t>
            </a:r>
            <a:r>
              <a:rPr lang="es-CL" b="1" dirty="0" smtClean="0"/>
              <a:t>Idea de lo Publico .- </a:t>
            </a:r>
            <a:r>
              <a:rPr lang="es-CL" b="1" dirty="0" smtClean="0">
                <a:solidFill>
                  <a:schemeClr val="tx1"/>
                </a:solidFill>
              </a:rPr>
              <a:t>Etimología : Es la palabra publica la que define el campo de problemas y responsabilidades de la administración publica, que es mas que una técnica y dirección eficientes, pues en lo concreto se interesa primordialmente por los problemas que afectan ala sociedad.</a:t>
            </a:r>
            <a:endParaRPr lang="es-CL" b="1" dirty="0"/>
          </a:p>
        </p:txBody>
      </p:sp>
    </p:spTree>
    <p:extLst>
      <p:ext uri="{BB962C8B-B14F-4D97-AF65-F5344CB8AC3E}">
        <p14:creationId xmlns:p14="http://schemas.microsoft.com/office/powerpoint/2010/main" val="1941960919"/>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714480" y="1071547"/>
            <a:ext cx="5736189" cy="1071570"/>
          </a:xfrm>
        </p:spPr>
        <p:txBody>
          <a:bodyPr>
            <a:normAutofit/>
          </a:bodyPr>
          <a:lstStyle/>
          <a:p>
            <a:r>
              <a:rPr lang="es-CL" sz="2800" dirty="0" smtClean="0"/>
              <a:t>Antecedentes Administración Publica</a:t>
            </a:r>
            <a:endParaRPr lang="es-CL" sz="2800" dirty="0"/>
          </a:p>
        </p:txBody>
      </p:sp>
      <p:sp>
        <p:nvSpPr>
          <p:cNvPr id="3" name="2 Subtítulo"/>
          <p:cNvSpPr>
            <a:spLocks noGrp="1"/>
          </p:cNvSpPr>
          <p:nvPr>
            <p:ph type="subTitle" idx="1"/>
          </p:nvPr>
        </p:nvSpPr>
        <p:spPr>
          <a:xfrm>
            <a:off x="1428728" y="2143116"/>
            <a:ext cx="5712179" cy="3000396"/>
          </a:xfrm>
        </p:spPr>
        <p:txBody>
          <a:bodyPr>
            <a:normAutofit fontScale="85000" lnSpcReduction="10000"/>
          </a:bodyPr>
          <a:lstStyle/>
          <a:p>
            <a:endParaRPr lang="es-CL" dirty="0" smtClean="0"/>
          </a:p>
          <a:p>
            <a:r>
              <a:rPr lang="es-CL" b="0" i="1" dirty="0" smtClean="0"/>
              <a:t>  </a:t>
            </a:r>
            <a:r>
              <a:rPr lang="es-CL" b="1" i="1" dirty="0" smtClean="0"/>
              <a:t>Palabras afines con administración</a:t>
            </a:r>
            <a:r>
              <a:rPr lang="es-CL" b="1" dirty="0" smtClean="0"/>
              <a:t> .-</a:t>
            </a:r>
            <a:r>
              <a:rPr lang="es-CL" b="1" dirty="0" smtClean="0">
                <a:solidFill>
                  <a:schemeClr val="tx1"/>
                </a:solidFill>
              </a:rPr>
              <a:t>Existen varios vocablos que suelen usarse como sinónimos o sustitutos del termino administración, a</a:t>
            </a:r>
            <a:r>
              <a:rPr lang="es-CL" b="1" dirty="0" smtClean="0"/>
              <a:t> </a:t>
            </a:r>
            <a:r>
              <a:rPr lang="es-CL" b="1" dirty="0" smtClean="0">
                <a:solidFill>
                  <a:schemeClr val="tx1"/>
                </a:solidFill>
              </a:rPr>
              <a:t>saber</a:t>
            </a:r>
            <a:r>
              <a:rPr lang="es-CL" b="1" dirty="0" smtClean="0"/>
              <a:t>:  a)MANEJO  ( </a:t>
            </a:r>
            <a:r>
              <a:rPr lang="es-CL" b="1" dirty="0" err="1" smtClean="0"/>
              <a:t>management</a:t>
            </a:r>
            <a:r>
              <a:rPr lang="es-CL" b="1" dirty="0" smtClean="0"/>
              <a:t> ). </a:t>
            </a:r>
            <a:r>
              <a:rPr lang="es-CL" b="1" dirty="0" smtClean="0">
                <a:solidFill>
                  <a:schemeClr val="tx1"/>
                </a:solidFill>
              </a:rPr>
              <a:t>Este vocablo fue conceptualizado inicialmente dentro del emergente estudio del administración publica estadounidense. Según el tratadista americano White ( 1926) se trataba de  el manejo de hombres y materiales para lograr los propósitos del Estado.</a:t>
            </a:r>
            <a:endParaRPr lang="es-CL" b="1" dirty="0"/>
          </a:p>
        </p:txBody>
      </p:sp>
    </p:spTree>
    <p:extLst>
      <p:ext uri="{BB962C8B-B14F-4D97-AF65-F5344CB8AC3E}">
        <p14:creationId xmlns:p14="http://schemas.microsoft.com/office/powerpoint/2010/main" val="1941960919"/>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714480" y="1071547"/>
            <a:ext cx="5736189" cy="1071570"/>
          </a:xfrm>
        </p:spPr>
        <p:txBody>
          <a:bodyPr>
            <a:normAutofit/>
          </a:bodyPr>
          <a:lstStyle/>
          <a:p>
            <a:r>
              <a:rPr lang="es-CL" sz="2800" dirty="0" smtClean="0"/>
              <a:t>Antecedentes Administración Publica</a:t>
            </a:r>
            <a:endParaRPr lang="es-CL" sz="2800" dirty="0"/>
          </a:p>
        </p:txBody>
      </p:sp>
      <p:sp>
        <p:nvSpPr>
          <p:cNvPr id="3" name="2 Subtítulo"/>
          <p:cNvSpPr>
            <a:spLocks noGrp="1"/>
          </p:cNvSpPr>
          <p:nvPr>
            <p:ph type="subTitle" idx="1"/>
          </p:nvPr>
        </p:nvSpPr>
        <p:spPr>
          <a:xfrm>
            <a:off x="1428728" y="2143116"/>
            <a:ext cx="5712179" cy="3000396"/>
          </a:xfrm>
        </p:spPr>
        <p:txBody>
          <a:bodyPr>
            <a:normAutofit fontScale="85000" lnSpcReduction="10000"/>
          </a:bodyPr>
          <a:lstStyle/>
          <a:p>
            <a:endParaRPr lang="es-CL" dirty="0" smtClean="0"/>
          </a:p>
          <a:p>
            <a:r>
              <a:rPr lang="es-CL" b="0" i="1" dirty="0" smtClean="0"/>
              <a:t>  </a:t>
            </a:r>
            <a:r>
              <a:rPr lang="es-CL" b="1" i="1" dirty="0" smtClean="0"/>
              <a:t>Palabras afines con administración</a:t>
            </a:r>
            <a:r>
              <a:rPr lang="es-CL" b="1" dirty="0" smtClean="0"/>
              <a:t> .-</a:t>
            </a:r>
            <a:r>
              <a:rPr lang="es-CL" b="1" dirty="0" smtClean="0">
                <a:solidFill>
                  <a:schemeClr val="tx1"/>
                </a:solidFill>
              </a:rPr>
              <a:t>Existen varios vocablos que suelen usarse como sinónimos o sustitutos del termino administración, a</a:t>
            </a:r>
            <a:r>
              <a:rPr lang="es-CL" b="1" dirty="0" smtClean="0"/>
              <a:t> </a:t>
            </a:r>
            <a:r>
              <a:rPr lang="es-CL" b="1" dirty="0" smtClean="0">
                <a:solidFill>
                  <a:schemeClr val="tx1"/>
                </a:solidFill>
              </a:rPr>
              <a:t>saber</a:t>
            </a:r>
            <a:r>
              <a:rPr lang="es-CL" b="1" dirty="0" smtClean="0"/>
              <a:t>:  White declaro haber minimizado deliberadamente los aspectos jurídicos de la administración publica enfatizando  su fase </a:t>
            </a:r>
            <a:r>
              <a:rPr lang="es-CL" b="1" dirty="0" err="1" smtClean="0"/>
              <a:t>managerial</a:t>
            </a:r>
            <a:r>
              <a:rPr lang="es-CL" b="1" dirty="0" smtClean="0"/>
              <a:t>, pues ella trata de la conducción  de los negocios del gobierno de manera similar a como se hace en  una organización comercial o de servicios </a:t>
            </a:r>
            <a:r>
              <a:rPr lang="es-CL" b="1" dirty="0" smtClean="0">
                <a:solidFill>
                  <a:schemeClr val="tx1"/>
                </a:solidFill>
              </a:rPr>
              <a:t>.</a:t>
            </a:r>
            <a:endParaRPr lang="es-CL" b="1" dirty="0"/>
          </a:p>
        </p:txBody>
      </p:sp>
    </p:spTree>
    <p:extLst>
      <p:ext uri="{BB962C8B-B14F-4D97-AF65-F5344CB8AC3E}">
        <p14:creationId xmlns:p14="http://schemas.microsoft.com/office/powerpoint/2010/main" val="1941960919"/>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714480" y="1071547"/>
            <a:ext cx="5736189" cy="1071570"/>
          </a:xfrm>
        </p:spPr>
        <p:txBody>
          <a:bodyPr>
            <a:normAutofit/>
          </a:bodyPr>
          <a:lstStyle/>
          <a:p>
            <a:r>
              <a:rPr lang="es-CL" sz="2800" dirty="0" smtClean="0"/>
              <a:t>Antecedentes Administración Publica</a:t>
            </a:r>
            <a:endParaRPr lang="es-CL" sz="2800" dirty="0"/>
          </a:p>
        </p:txBody>
      </p:sp>
      <p:sp>
        <p:nvSpPr>
          <p:cNvPr id="3" name="2 Subtítulo"/>
          <p:cNvSpPr>
            <a:spLocks noGrp="1"/>
          </p:cNvSpPr>
          <p:nvPr>
            <p:ph type="subTitle" idx="1"/>
          </p:nvPr>
        </p:nvSpPr>
        <p:spPr>
          <a:xfrm>
            <a:off x="1428728" y="2143116"/>
            <a:ext cx="5712179" cy="3000396"/>
          </a:xfrm>
        </p:spPr>
        <p:txBody>
          <a:bodyPr>
            <a:normAutofit fontScale="92500" lnSpcReduction="10000"/>
          </a:bodyPr>
          <a:lstStyle/>
          <a:p>
            <a:endParaRPr lang="es-CL" dirty="0" smtClean="0"/>
          </a:p>
          <a:p>
            <a:r>
              <a:rPr lang="es-CL" b="0" i="1" dirty="0" smtClean="0"/>
              <a:t>  </a:t>
            </a:r>
            <a:r>
              <a:rPr lang="es-CL" b="1" i="1" dirty="0" smtClean="0"/>
              <a:t>Palabras afines con administración</a:t>
            </a:r>
            <a:r>
              <a:rPr lang="es-CL" b="1" dirty="0" smtClean="0"/>
              <a:t> .-</a:t>
            </a:r>
            <a:r>
              <a:rPr lang="es-CL" b="1" dirty="0" smtClean="0">
                <a:solidFill>
                  <a:schemeClr val="tx1"/>
                </a:solidFill>
              </a:rPr>
              <a:t>Existen varios vocablos que suelen usarse como sinónimos o sustitutos del termino administración, a</a:t>
            </a:r>
            <a:r>
              <a:rPr lang="es-CL" b="1" dirty="0" smtClean="0"/>
              <a:t> </a:t>
            </a:r>
            <a:r>
              <a:rPr lang="es-CL" b="1" dirty="0" smtClean="0">
                <a:solidFill>
                  <a:schemeClr val="tx1"/>
                </a:solidFill>
              </a:rPr>
              <a:t>saber</a:t>
            </a:r>
            <a:r>
              <a:rPr lang="es-CL" b="1" dirty="0" smtClean="0"/>
              <a:t>:  b) DIRECCION</a:t>
            </a:r>
            <a:r>
              <a:rPr lang="es-CL" dirty="0" smtClean="0"/>
              <a:t>: </a:t>
            </a:r>
            <a:r>
              <a:rPr lang="es-CL" b="1" dirty="0" smtClean="0">
                <a:solidFill>
                  <a:schemeClr val="tx1"/>
                </a:solidFill>
              </a:rPr>
              <a:t>La</a:t>
            </a:r>
            <a:r>
              <a:rPr lang="es-CL" b="1" dirty="0" smtClean="0"/>
              <a:t> </a:t>
            </a:r>
            <a:r>
              <a:rPr lang="es-CL" b="1" dirty="0" smtClean="0">
                <a:solidFill>
                  <a:schemeClr val="tx1"/>
                </a:solidFill>
              </a:rPr>
              <a:t>palabra dirección es utilizada en español para hacer referencia al proceso de gobernar, con el significado de mandar, regular  y  conducir, igualmente implica manejar o administrar .</a:t>
            </a:r>
            <a:endParaRPr lang="es-CL" b="1" dirty="0">
              <a:solidFill>
                <a:schemeClr val="tx1"/>
              </a:solidFill>
            </a:endParaRPr>
          </a:p>
        </p:txBody>
      </p:sp>
    </p:spTree>
    <p:extLst>
      <p:ext uri="{BB962C8B-B14F-4D97-AF65-F5344CB8AC3E}">
        <p14:creationId xmlns:p14="http://schemas.microsoft.com/office/powerpoint/2010/main" val="1941960919"/>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714480" y="1071547"/>
            <a:ext cx="5736189" cy="1071570"/>
          </a:xfrm>
        </p:spPr>
        <p:txBody>
          <a:bodyPr>
            <a:normAutofit/>
          </a:bodyPr>
          <a:lstStyle/>
          <a:p>
            <a:r>
              <a:rPr lang="es-CL" sz="2800" dirty="0" smtClean="0"/>
              <a:t>Antecedentes Administración Publica</a:t>
            </a:r>
            <a:endParaRPr lang="es-CL" sz="2800" dirty="0"/>
          </a:p>
        </p:txBody>
      </p:sp>
      <p:sp>
        <p:nvSpPr>
          <p:cNvPr id="3" name="2 Subtítulo"/>
          <p:cNvSpPr>
            <a:spLocks noGrp="1"/>
          </p:cNvSpPr>
          <p:nvPr>
            <p:ph type="subTitle" idx="1"/>
          </p:nvPr>
        </p:nvSpPr>
        <p:spPr>
          <a:xfrm>
            <a:off x="1428728" y="2143116"/>
            <a:ext cx="5712179" cy="3000396"/>
          </a:xfrm>
        </p:spPr>
        <p:txBody>
          <a:bodyPr>
            <a:normAutofit fontScale="92500" lnSpcReduction="20000"/>
          </a:bodyPr>
          <a:lstStyle/>
          <a:p>
            <a:endParaRPr lang="es-CL" dirty="0" smtClean="0"/>
          </a:p>
          <a:p>
            <a:r>
              <a:rPr lang="es-CL" b="0" i="1" dirty="0" smtClean="0"/>
              <a:t>  </a:t>
            </a:r>
            <a:r>
              <a:rPr lang="es-CL" b="1" i="1" dirty="0" smtClean="0"/>
              <a:t>Palabras afines con administración</a:t>
            </a:r>
            <a:r>
              <a:rPr lang="es-CL" b="1" dirty="0" smtClean="0"/>
              <a:t> .-</a:t>
            </a:r>
            <a:r>
              <a:rPr lang="es-CL" b="1" dirty="0" smtClean="0">
                <a:solidFill>
                  <a:schemeClr val="tx1"/>
                </a:solidFill>
              </a:rPr>
              <a:t>Existen varios vocablos que suelen usarse como sinónimos o sustitutos del termino administración, a</a:t>
            </a:r>
            <a:r>
              <a:rPr lang="es-CL" b="1" dirty="0" smtClean="0"/>
              <a:t> </a:t>
            </a:r>
            <a:r>
              <a:rPr lang="es-CL" b="1" dirty="0" smtClean="0">
                <a:solidFill>
                  <a:schemeClr val="tx1"/>
                </a:solidFill>
              </a:rPr>
              <a:t>saber</a:t>
            </a:r>
            <a:r>
              <a:rPr lang="es-CL" b="1" dirty="0" smtClean="0"/>
              <a:t>:  b) DIRECCION      </a:t>
            </a:r>
          </a:p>
          <a:p>
            <a:r>
              <a:rPr lang="es-CL" b="1" dirty="0" smtClean="0"/>
              <a:t>( continuación)</a:t>
            </a:r>
            <a:r>
              <a:rPr lang="es-CL" dirty="0" smtClean="0"/>
              <a:t>: </a:t>
            </a:r>
            <a:r>
              <a:rPr lang="es-CL" dirty="0" smtClean="0">
                <a:solidFill>
                  <a:schemeClr val="tx1"/>
                </a:solidFill>
              </a:rPr>
              <a:t>La palabra se refiere a las funciones inherentes al gobierno y esta emparentada con los vocablos </a:t>
            </a:r>
            <a:r>
              <a:rPr lang="es-CL" dirty="0" err="1" smtClean="0">
                <a:solidFill>
                  <a:schemeClr val="tx1"/>
                </a:solidFill>
              </a:rPr>
              <a:t>rex</a:t>
            </a:r>
            <a:r>
              <a:rPr lang="es-CL" dirty="0" smtClean="0">
                <a:solidFill>
                  <a:schemeClr val="tx1"/>
                </a:solidFill>
              </a:rPr>
              <a:t>, </a:t>
            </a:r>
            <a:r>
              <a:rPr lang="es-CL" dirty="0" err="1" smtClean="0">
                <a:solidFill>
                  <a:schemeClr val="tx1"/>
                </a:solidFill>
              </a:rPr>
              <a:t>regere</a:t>
            </a:r>
            <a:r>
              <a:rPr lang="es-CL" dirty="0" smtClean="0">
                <a:solidFill>
                  <a:schemeClr val="tx1"/>
                </a:solidFill>
              </a:rPr>
              <a:t> </a:t>
            </a:r>
            <a:r>
              <a:rPr lang="es-CL" dirty="0" smtClean="0"/>
              <a:t>y </a:t>
            </a:r>
            <a:r>
              <a:rPr lang="es-CL" dirty="0" err="1" smtClean="0">
                <a:solidFill>
                  <a:schemeClr val="tx1"/>
                </a:solidFill>
              </a:rPr>
              <a:t>regulatio</a:t>
            </a:r>
            <a:r>
              <a:rPr lang="es-CL" dirty="0" smtClean="0"/>
              <a:t> </a:t>
            </a:r>
            <a:r>
              <a:rPr lang="es-CL" b="1" dirty="0" smtClean="0">
                <a:solidFill>
                  <a:schemeClr val="tx1"/>
                </a:solidFill>
              </a:rPr>
              <a:t>.</a:t>
            </a:r>
            <a:r>
              <a:rPr lang="es-CL" dirty="0" smtClean="0">
                <a:solidFill>
                  <a:schemeClr val="tx1"/>
                </a:solidFill>
              </a:rPr>
              <a:t>En efecto, inicialmente la palabra era asociada al concepto de gobierno.</a:t>
            </a:r>
            <a:endParaRPr lang="es-CL" dirty="0">
              <a:solidFill>
                <a:schemeClr val="tx1"/>
              </a:solidFill>
            </a:endParaRPr>
          </a:p>
        </p:txBody>
      </p:sp>
    </p:spTree>
    <p:extLst>
      <p:ext uri="{BB962C8B-B14F-4D97-AF65-F5344CB8AC3E}">
        <p14:creationId xmlns:p14="http://schemas.microsoft.com/office/powerpoint/2010/main" val="1941960919"/>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714480" y="1071547"/>
            <a:ext cx="5736189" cy="1071570"/>
          </a:xfrm>
        </p:spPr>
        <p:txBody>
          <a:bodyPr>
            <a:normAutofit/>
          </a:bodyPr>
          <a:lstStyle/>
          <a:p>
            <a:r>
              <a:rPr lang="es-CL" sz="2800" dirty="0" smtClean="0"/>
              <a:t>Antecedentes Administración Publica</a:t>
            </a:r>
            <a:endParaRPr lang="es-CL" sz="2800" dirty="0"/>
          </a:p>
        </p:txBody>
      </p:sp>
      <p:sp>
        <p:nvSpPr>
          <p:cNvPr id="3" name="2 Subtítulo"/>
          <p:cNvSpPr>
            <a:spLocks noGrp="1"/>
          </p:cNvSpPr>
          <p:nvPr>
            <p:ph type="subTitle" idx="1"/>
          </p:nvPr>
        </p:nvSpPr>
        <p:spPr>
          <a:xfrm>
            <a:off x="1428728" y="2143116"/>
            <a:ext cx="5712179" cy="3000396"/>
          </a:xfrm>
        </p:spPr>
        <p:txBody>
          <a:bodyPr>
            <a:normAutofit fontScale="70000" lnSpcReduction="20000"/>
          </a:bodyPr>
          <a:lstStyle/>
          <a:p>
            <a:endParaRPr lang="es-CL" dirty="0" smtClean="0"/>
          </a:p>
          <a:p>
            <a:r>
              <a:rPr lang="es-CL" b="0" i="1" dirty="0" smtClean="0"/>
              <a:t>  </a:t>
            </a:r>
            <a:r>
              <a:rPr lang="es-CL" b="1" i="1" dirty="0" smtClean="0"/>
              <a:t>Palabras afines con administración</a:t>
            </a:r>
            <a:r>
              <a:rPr lang="es-CL" b="1" dirty="0" smtClean="0"/>
              <a:t> .-</a:t>
            </a:r>
            <a:r>
              <a:rPr lang="es-CL" b="1" dirty="0" smtClean="0">
                <a:solidFill>
                  <a:schemeClr val="tx1"/>
                </a:solidFill>
              </a:rPr>
              <a:t>Existen varios vocablos que suelen usarse como sinónimos o sustitutos del termino administración, a</a:t>
            </a:r>
            <a:r>
              <a:rPr lang="es-CL" b="1" dirty="0" smtClean="0"/>
              <a:t> </a:t>
            </a:r>
            <a:r>
              <a:rPr lang="es-CL" b="1" dirty="0" smtClean="0">
                <a:solidFill>
                  <a:schemeClr val="tx1"/>
                </a:solidFill>
              </a:rPr>
              <a:t>saber</a:t>
            </a:r>
            <a:r>
              <a:rPr lang="es-CL" b="1" dirty="0" smtClean="0"/>
              <a:t>: </a:t>
            </a:r>
          </a:p>
          <a:p>
            <a:r>
              <a:rPr lang="es-CL" b="1" dirty="0" smtClean="0"/>
              <a:t> b) DIRECCION ( continuación)</a:t>
            </a:r>
            <a:r>
              <a:rPr lang="es-CL" dirty="0" smtClean="0"/>
              <a:t>:</a:t>
            </a:r>
            <a:r>
              <a:rPr lang="es-CL" b="1" dirty="0" smtClean="0"/>
              <a:t>      </a:t>
            </a:r>
          </a:p>
          <a:p>
            <a:r>
              <a:rPr lang="es-CL" dirty="0" smtClean="0">
                <a:solidFill>
                  <a:schemeClr val="tx1"/>
                </a:solidFill>
              </a:rPr>
              <a:t>Para Juan Carlos </a:t>
            </a:r>
            <a:r>
              <a:rPr lang="es-CL" dirty="0" err="1" smtClean="0">
                <a:solidFill>
                  <a:schemeClr val="tx1"/>
                </a:solidFill>
              </a:rPr>
              <a:t>Bonnin</a:t>
            </a:r>
            <a:r>
              <a:rPr lang="es-CL" dirty="0" smtClean="0">
                <a:solidFill>
                  <a:schemeClr val="tx1"/>
                </a:solidFill>
              </a:rPr>
              <a:t>, el gobierno significaba “ al autoridad creada para dar movimiento al Estado ( cuerpo político)   y una dirección común a todos los individuos para la ejecución de las leyes” . Con posterioridad la voz dirección fue subordinada al concepto de administración que conocemos en al actualidad.</a:t>
            </a:r>
            <a:endParaRPr lang="es-CL" dirty="0">
              <a:solidFill>
                <a:schemeClr val="tx1"/>
              </a:solidFill>
            </a:endParaRPr>
          </a:p>
        </p:txBody>
      </p:sp>
    </p:spTree>
    <p:extLst>
      <p:ext uri="{BB962C8B-B14F-4D97-AF65-F5344CB8AC3E}">
        <p14:creationId xmlns:p14="http://schemas.microsoft.com/office/powerpoint/2010/main" val="1941960919"/>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714480" y="1071547"/>
            <a:ext cx="5736189" cy="1071570"/>
          </a:xfrm>
        </p:spPr>
        <p:txBody>
          <a:bodyPr>
            <a:normAutofit/>
          </a:bodyPr>
          <a:lstStyle/>
          <a:p>
            <a:r>
              <a:rPr lang="es-CL" sz="2800" dirty="0" smtClean="0"/>
              <a:t>Antecedentes Administración Publica</a:t>
            </a:r>
            <a:endParaRPr lang="es-CL" sz="2800" dirty="0"/>
          </a:p>
        </p:txBody>
      </p:sp>
      <p:sp>
        <p:nvSpPr>
          <p:cNvPr id="3" name="2 Subtítulo"/>
          <p:cNvSpPr>
            <a:spLocks noGrp="1"/>
          </p:cNvSpPr>
          <p:nvPr>
            <p:ph type="subTitle" idx="1"/>
          </p:nvPr>
        </p:nvSpPr>
        <p:spPr>
          <a:xfrm>
            <a:off x="1428728" y="2000240"/>
            <a:ext cx="5712179" cy="3000396"/>
          </a:xfrm>
        </p:spPr>
        <p:txBody>
          <a:bodyPr>
            <a:normAutofit fontScale="70000" lnSpcReduction="20000"/>
          </a:bodyPr>
          <a:lstStyle/>
          <a:p>
            <a:endParaRPr lang="es-CL" dirty="0" smtClean="0"/>
          </a:p>
          <a:p>
            <a:r>
              <a:rPr lang="es-CL" b="0" i="1" dirty="0" smtClean="0"/>
              <a:t>  </a:t>
            </a:r>
            <a:r>
              <a:rPr lang="es-CL" b="1" i="1" dirty="0" smtClean="0"/>
              <a:t>Palabras afines con administración</a:t>
            </a:r>
            <a:r>
              <a:rPr lang="es-CL" b="1" dirty="0" smtClean="0"/>
              <a:t> .-</a:t>
            </a:r>
            <a:r>
              <a:rPr lang="es-CL" b="1" dirty="0" smtClean="0">
                <a:solidFill>
                  <a:schemeClr val="tx1"/>
                </a:solidFill>
              </a:rPr>
              <a:t>Existen varios vocablos que suelen usarse como sinónimos o sustitutos del termino administración, a</a:t>
            </a:r>
            <a:r>
              <a:rPr lang="es-CL" b="1" dirty="0" smtClean="0"/>
              <a:t> </a:t>
            </a:r>
            <a:r>
              <a:rPr lang="es-CL" b="1" dirty="0" smtClean="0">
                <a:solidFill>
                  <a:schemeClr val="tx1"/>
                </a:solidFill>
              </a:rPr>
              <a:t>saber</a:t>
            </a:r>
            <a:r>
              <a:rPr lang="es-CL" b="1" dirty="0" smtClean="0"/>
              <a:t>:</a:t>
            </a:r>
          </a:p>
          <a:p>
            <a:r>
              <a:rPr lang="es-CL" b="1" dirty="0" smtClean="0"/>
              <a:t>  c) GESTION: </a:t>
            </a:r>
            <a:r>
              <a:rPr lang="es-CL" i="1" dirty="0" smtClean="0">
                <a:solidFill>
                  <a:schemeClr val="tx1"/>
                </a:solidFill>
              </a:rPr>
              <a:t>Este vocablo es también usado generalmente como sinónimo de administración. Su origen se remonta a la palabra latina </a:t>
            </a:r>
            <a:r>
              <a:rPr lang="es-CL" b="1" dirty="0" err="1" smtClean="0"/>
              <a:t>gestio-onem</a:t>
            </a:r>
            <a:r>
              <a:rPr lang="es-CL" b="1" dirty="0" smtClean="0"/>
              <a:t> ,</a:t>
            </a:r>
            <a:r>
              <a:rPr lang="es-CL" i="1" dirty="0" smtClean="0">
                <a:solidFill>
                  <a:schemeClr val="tx1"/>
                </a:solidFill>
              </a:rPr>
              <a:t> de modo</a:t>
            </a:r>
            <a:r>
              <a:rPr lang="es-CL" i="1" dirty="0" smtClean="0"/>
              <a:t> </a:t>
            </a:r>
            <a:r>
              <a:rPr lang="es-CL" i="1" dirty="0" smtClean="0">
                <a:solidFill>
                  <a:schemeClr val="tx1"/>
                </a:solidFill>
              </a:rPr>
              <a:t> que el gestor es un procesador, un hacedor de acciones. El autor Alejandro Olivan expreso en 1843 que la administración era el cuidado de la cosa publica una” gestión de responsabilidad”.      </a:t>
            </a:r>
          </a:p>
          <a:p>
            <a:r>
              <a:rPr lang="es-CL" dirty="0" smtClean="0"/>
              <a:t>:</a:t>
            </a:r>
            <a:r>
              <a:rPr lang="es-CL" dirty="0" smtClean="0">
                <a:solidFill>
                  <a:schemeClr val="tx1"/>
                </a:solidFill>
              </a:rPr>
              <a:t>.</a:t>
            </a:r>
            <a:endParaRPr lang="es-CL" dirty="0">
              <a:solidFill>
                <a:schemeClr val="tx1"/>
              </a:solidFill>
            </a:endParaRPr>
          </a:p>
        </p:txBody>
      </p:sp>
    </p:spTree>
    <p:extLst>
      <p:ext uri="{BB962C8B-B14F-4D97-AF65-F5344CB8AC3E}">
        <p14:creationId xmlns:p14="http://schemas.microsoft.com/office/powerpoint/2010/main" val="1941960919"/>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714480" y="1071547"/>
            <a:ext cx="5736189" cy="1071570"/>
          </a:xfrm>
        </p:spPr>
        <p:txBody>
          <a:bodyPr>
            <a:normAutofit/>
          </a:bodyPr>
          <a:lstStyle/>
          <a:p>
            <a:r>
              <a:rPr lang="es-CL" sz="2800" dirty="0" smtClean="0"/>
              <a:t>Antecedentes Administración Publica</a:t>
            </a:r>
            <a:endParaRPr lang="es-CL" sz="2800" dirty="0"/>
          </a:p>
        </p:txBody>
      </p:sp>
      <p:sp>
        <p:nvSpPr>
          <p:cNvPr id="3" name="2 Subtítulo"/>
          <p:cNvSpPr>
            <a:spLocks noGrp="1"/>
          </p:cNvSpPr>
          <p:nvPr>
            <p:ph type="subTitle" idx="1"/>
          </p:nvPr>
        </p:nvSpPr>
        <p:spPr>
          <a:xfrm>
            <a:off x="1428728" y="2000240"/>
            <a:ext cx="5712179" cy="3000396"/>
          </a:xfrm>
        </p:spPr>
        <p:txBody>
          <a:bodyPr>
            <a:normAutofit fontScale="62500" lnSpcReduction="20000"/>
          </a:bodyPr>
          <a:lstStyle/>
          <a:p>
            <a:endParaRPr lang="es-CL" dirty="0" smtClean="0"/>
          </a:p>
          <a:p>
            <a:r>
              <a:rPr lang="es-CL" b="0" i="1" dirty="0" smtClean="0"/>
              <a:t>  </a:t>
            </a:r>
            <a:r>
              <a:rPr lang="es-CL" b="1" i="1" dirty="0" smtClean="0"/>
              <a:t>Palabras afines con administración</a:t>
            </a:r>
            <a:r>
              <a:rPr lang="es-CL" b="1" dirty="0" smtClean="0"/>
              <a:t> .-</a:t>
            </a:r>
            <a:r>
              <a:rPr lang="es-CL" b="1" dirty="0" smtClean="0">
                <a:solidFill>
                  <a:schemeClr val="tx1"/>
                </a:solidFill>
              </a:rPr>
              <a:t>Existen varios vocablos que suelen usarse como sinónimos o sustitutos del termino administración, a</a:t>
            </a:r>
            <a:r>
              <a:rPr lang="es-CL" b="1" dirty="0" smtClean="0"/>
              <a:t> </a:t>
            </a:r>
            <a:r>
              <a:rPr lang="es-CL" b="1" dirty="0" smtClean="0">
                <a:solidFill>
                  <a:schemeClr val="tx1"/>
                </a:solidFill>
              </a:rPr>
              <a:t>saber</a:t>
            </a:r>
            <a:r>
              <a:rPr lang="es-CL" b="1" dirty="0" smtClean="0"/>
              <a:t>:</a:t>
            </a:r>
          </a:p>
          <a:p>
            <a:r>
              <a:rPr lang="es-CL" b="1" dirty="0" smtClean="0"/>
              <a:t>  d) GERENCIA: </a:t>
            </a:r>
            <a:r>
              <a:rPr lang="es-CL" dirty="0" smtClean="0">
                <a:solidFill>
                  <a:schemeClr val="tx1"/>
                </a:solidFill>
              </a:rPr>
              <a:t>Esta palabra  deriva de la voz latina </a:t>
            </a:r>
            <a:r>
              <a:rPr lang="es-CL" b="1" i="1" dirty="0" smtClean="0"/>
              <a:t>genere</a:t>
            </a:r>
            <a:r>
              <a:rPr lang="es-CL" b="1" dirty="0" smtClean="0"/>
              <a:t>  </a:t>
            </a:r>
            <a:r>
              <a:rPr lang="es-CL" i="1" dirty="0" smtClean="0">
                <a:solidFill>
                  <a:schemeClr val="tx1"/>
                </a:solidFill>
              </a:rPr>
              <a:t>, que significa dirigir, mandar. Debido  a que constituye la capacidad de ordenar, se le suele identificar con  </a:t>
            </a:r>
            <a:r>
              <a:rPr lang="es-CL" i="1" dirty="0" err="1" smtClean="0">
                <a:solidFill>
                  <a:schemeClr val="tx1"/>
                </a:solidFill>
              </a:rPr>
              <a:t>management</a:t>
            </a:r>
            <a:r>
              <a:rPr lang="es-CL" i="1" dirty="0" smtClean="0">
                <a:solidFill>
                  <a:schemeClr val="tx1"/>
                </a:solidFill>
              </a:rPr>
              <a:t> y dirección. En su origen, la palabra administración se refería exclusivamente a la administración publica; no fue hasta la aparición de la obra de Henry </a:t>
            </a:r>
            <a:r>
              <a:rPr lang="es-CL" i="1" dirty="0" err="1" smtClean="0">
                <a:solidFill>
                  <a:schemeClr val="tx1"/>
                </a:solidFill>
              </a:rPr>
              <a:t>Fayol</a:t>
            </a:r>
            <a:r>
              <a:rPr lang="es-CL" i="1" dirty="0" smtClean="0">
                <a:solidFill>
                  <a:schemeClr val="tx1"/>
                </a:solidFill>
              </a:rPr>
              <a:t> , en la segunda d del siglo </a:t>
            </a:r>
            <a:r>
              <a:rPr lang="es-CL" i="1" dirty="0" err="1" smtClean="0">
                <a:solidFill>
                  <a:schemeClr val="tx1"/>
                </a:solidFill>
              </a:rPr>
              <a:t>xx</a:t>
            </a:r>
            <a:r>
              <a:rPr lang="es-CL" i="1" dirty="0" smtClean="0">
                <a:solidFill>
                  <a:schemeClr val="tx1"/>
                </a:solidFill>
              </a:rPr>
              <a:t>, cuando el vocablo se comenzó a utilizar para significar también la administración de empresas privadas.      </a:t>
            </a:r>
          </a:p>
          <a:p>
            <a:r>
              <a:rPr lang="es-CL" dirty="0" smtClean="0"/>
              <a:t>:</a:t>
            </a:r>
            <a:r>
              <a:rPr lang="es-CL" dirty="0" smtClean="0">
                <a:solidFill>
                  <a:schemeClr val="tx1"/>
                </a:solidFill>
              </a:rPr>
              <a:t>.</a:t>
            </a:r>
            <a:endParaRPr lang="es-CL" dirty="0">
              <a:solidFill>
                <a:schemeClr val="tx1"/>
              </a:solidFill>
            </a:endParaRPr>
          </a:p>
        </p:txBody>
      </p:sp>
    </p:spTree>
    <p:extLst>
      <p:ext uri="{BB962C8B-B14F-4D97-AF65-F5344CB8AC3E}">
        <p14:creationId xmlns:p14="http://schemas.microsoft.com/office/powerpoint/2010/main" val="1941960919"/>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smtClean="0"/>
              <a:t>FIN</a:t>
            </a:r>
            <a:endParaRPr lang="es-CL" dirty="0"/>
          </a:p>
        </p:txBody>
      </p:sp>
      <p:pic>
        <p:nvPicPr>
          <p:cNvPr id="1026" name="Picture 2" descr="C:\Program Files\Microsoft Office\MEDIA\CAGCAT10\j0300912.wmf"/>
          <p:cNvPicPr>
            <a:picLocks noGrp="1" noChangeAspect="1" noChangeArrowheads="1"/>
          </p:cNvPicPr>
          <p:nvPr>
            <p:ph idx="1"/>
          </p:nvPr>
        </p:nvPicPr>
        <p:blipFill>
          <a:blip r:embed="rId2"/>
          <a:srcRect/>
          <a:stretch>
            <a:fillRect/>
          </a:stretch>
        </p:blipFill>
        <p:spPr bwMode="auto">
          <a:xfrm>
            <a:off x="1071538" y="2000240"/>
            <a:ext cx="7215238" cy="4143404"/>
          </a:xfrm>
          <a:prstGeom prst="rect">
            <a:avLst/>
          </a:prstGeom>
          <a:noFill/>
        </p:spPr>
      </p:pic>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Chincheta">
  <a:themeElements>
    <a:clrScheme name="Chincheta">
      <a:dk1>
        <a:sysClr val="windowText" lastClr="000000"/>
      </a:dk1>
      <a:lt1>
        <a:sysClr val="window" lastClr="FFFFFF"/>
      </a:lt1>
      <a:dk2>
        <a:srgbClr val="465E9C"/>
      </a:dk2>
      <a:lt2>
        <a:srgbClr val="CCDDEA"/>
      </a:lt2>
      <a:accent1>
        <a:srgbClr val="FDA023"/>
      </a:accent1>
      <a:accent2>
        <a:srgbClr val="AA2B1E"/>
      </a:accent2>
      <a:accent3>
        <a:srgbClr val="71685C"/>
      </a:accent3>
      <a:accent4>
        <a:srgbClr val="64A73B"/>
      </a:accent4>
      <a:accent5>
        <a:srgbClr val="EB5605"/>
      </a:accent5>
      <a:accent6>
        <a:srgbClr val="B9CA1A"/>
      </a:accent6>
      <a:hlink>
        <a:srgbClr val="D83E2C"/>
      </a:hlink>
      <a:folHlink>
        <a:srgbClr val="ED7D27"/>
      </a:folHlink>
    </a:clrScheme>
    <a:fontScheme name="Chincheta">
      <a:majorFont>
        <a:latin typeface="Constantia"/>
        <a:ea typeface=""/>
        <a:cs typeface=""/>
        <a:font script="Jpan" typeface="HGS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Franklin Gothic Book"/>
        <a:ea typeface=""/>
        <a:cs typeface=""/>
        <a:font script="Grek" typeface="Arial"/>
        <a:font script="Cyrl" typeface="Arial"/>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hincheta">
      <a:fillStyleLst>
        <a:solidFill>
          <a:schemeClr val="phClr"/>
        </a:solidFill>
        <a:gradFill rotWithShape="1">
          <a:gsLst>
            <a:gs pos="0">
              <a:schemeClr val="phClr">
                <a:tint val="50000"/>
                <a:satMod val="180000"/>
                <a:lumMod val="100000"/>
              </a:schemeClr>
            </a:gs>
            <a:gs pos="40000">
              <a:schemeClr val="phClr">
                <a:tint val="60000"/>
                <a:satMod val="130000"/>
                <a:lumMod val="100000"/>
              </a:schemeClr>
            </a:gs>
            <a:gs pos="100000">
              <a:schemeClr val="phClr">
                <a:tint val="96000"/>
                <a:lumMod val="108000"/>
              </a:schemeClr>
            </a:gs>
          </a:gsLst>
          <a:lin ang="5400000" scaled="0"/>
        </a:gradFill>
        <a:gradFill rotWithShape="1">
          <a:gsLst>
            <a:gs pos="0">
              <a:schemeClr val="phClr"/>
            </a:gs>
            <a:gs pos="100000">
              <a:schemeClr val="phClr">
                <a:shade val="76000"/>
                <a:lumMod val="90000"/>
              </a:schemeClr>
            </a:gs>
          </a:gsLst>
          <a:lin ang="5400000" scaled="0"/>
        </a:gradFill>
      </a:fillStyleLst>
      <a:lnStyleLst>
        <a:ln w="9525" cap="flat" cmpd="sng" algn="ctr">
          <a:solidFill>
            <a:schemeClr val="phClr"/>
          </a:solidFill>
          <a:prstDash val="solid"/>
        </a:ln>
        <a:ln w="15875" cap="flat" cmpd="sng" algn="ctr">
          <a:solidFill>
            <a:schemeClr val="phClr">
              <a:shade val="80000"/>
              <a:lumMod val="90000"/>
            </a:schemeClr>
          </a:solidFill>
          <a:prstDash val="solid"/>
        </a:ln>
        <a:ln w="25400" cap="flat" cmpd="sng" algn="ctr">
          <a:solidFill>
            <a:schemeClr val="phClr"/>
          </a:solidFill>
          <a:prstDash val="solid"/>
        </a:ln>
      </a:lnStyleLst>
      <a:effectStyleLst>
        <a:effectStyle>
          <a:effectLst/>
        </a:effectStyle>
        <a:effectStyle>
          <a:effectLst>
            <a:outerShdw blurRad="38100" dist="38100" dir="4800000" sx="98000" sy="98000" rotWithShape="0">
              <a:srgbClr val="000000">
                <a:alpha val="32000"/>
              </a:srgbClr>
            </a:outerShdw>
          </a:effectLst>
        </a:effectStyle>
        <a:effectStyle>
          <a:effectLst>
            <a:outerShdw blurRad="38100" dist="38100" dir="4800000" sx="96000" sy="96000" rotWithShape="0">
              <a:srgbClr val="000000">
                <a:alpha val="40000"/>
              </a:srgbClr>
            </a:outerShdw>
          </a:effectLst>
          <a:scene3d>
            <a:camera prst="orthographicFront">
              <a:rot lat="0" lon="0" rev="0"/>
            </a:camera>
            <a:lightRig rig="threePt" dir="t">
              <a:rot lat="0" lon="0" rev="3240000"/>
            </a:lightRig>
          </a:scene3d>
          <a:sp3d>
            <a:bevelT w="28575" h="28575"/>
          </a:sp3d>
        </a:effectStyle>
      </a:effectStyleLst>
      <a:bgFillStyleLst>
        <a:solidFill>
          <a:schemeClr val="phClr">
            <a:tint val="93000"/>
          </a:schemeClr>
        </a:solidFill>
        <a:blipFill rotWithShape="1">
          <a:blip xmlns:r="http://schemas.openxmlformats.org/officeDocument/2006/relationships" r:embed="rId1">
            <a:duotone>
              <a:schemeClr val="phClr">
                <a:shade val="80000"/>
                <a:satMod val="140000"/>
                <a:lumMod val="50000"/>
              </a:schemeClr>
              <a:schemeClr val="phClr">
                <a:tint val="95000"/>
                <a:satMod val="180000"/>
                <a:lumMod val="160000"/>
              </a:schemeClr>
            </a:duotone>
          </a:blip>
          <a:stretch/>
        </a:blipFill>
        <a:blipFill rotWithShape="1">
          <a:blip xmlns:r="http://schemas.openxmlformats.org/officeDocument/2006/relationships" r:embed="rId2">
            <a:duotone>
              <a:schemeClr val="phClr">
                <a:tint val="98000"/>
                <a:shade val="90000"/>
                <a:satMod val="120000"/>
                <a:lumMod val="54000"/>
              </a:schemeClr>
              <a:schemeClr val="phClr">
                <a:tint val="80000"/>
                <a:satMod val="160000"/>
                <a:lumMod val="140000"/>
              </a:schemeClr>
            </a:duotone>
          </a:blip>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Pushpin</Template>
  <TotalTime>675</TotalTime>
  <Words>2844</Words>
  <Application>Microsoft Office PowerPoint</Application>
  <PresentationFormat>Presentación en pantalla (4:3)</PresentationFormat>
  <Paragraphs>146</Paragraphs>
  <Slides>47</Slides>
  <Notes>0</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47</vt:i4>
      </vt:variant>
    </vt:vector>
  </HeadingPairs>
  <TitlesOfParts>
    <vt:vector size="52" baseType="lpstr">
      <vt:lpstr>Brush Script MT</vt:lpstr>
      <vt:lpstr>Constantia</vt:lpstr>
      <vt:lpstr>Franklin Gothic Book</vt:lpstr>
      <vt:lpstr>Rage Italic</vt:lpstr>
      <vt:lpstr>Chincheta</vt:lpstr>
      <vt:lpstr>Historia Administración</vt:lpstr>
      <vt:lpstr>Historia Administración</vt:lpstr>
      <vt:lpstr>Historia Administración</vt:lpstr>
      <vt:lpstr>Historia Administración</vt:lpstr>
      <vt:lpstr>Historia Administración</vt:lpstr>
      <vt:lpstr>Historia Administración</vt:lpstr>
      <vt:lpstr>Historia Administración</vt:lpstr>
      <vt:lpstr>Historia Administración</vt:lpstr>
      <vt:lpstr>Antecedentes Administración Publica</vt:lpstr>
      <vt:lpstr>Antecedentes Administración Publica</vt:lpstr>
      <vt:lpstr>Antecedentes Administración Publica</vt:lpstr>
      <vt:lpstr>Antecedentes Administración Publica</vt:lpstr>
      <vt:lpstr>Antecedentes Administración Publica</vt:lpstr>
      <vt:lpstr>Antecedentes Administración Publica</vt:lpstr>
      <vt:lpstr>Antecedentes Administración Publica</vt:lpstr>
      <vt:lpstr>Antecedentes Administración Publica</vt:lpstr>
      <vt:lpstr>Antecedentes Administración Publica</vt:lpstr>
      <vt:lpstr>Antecedentes Administración Publica</vt:lpstr>
      <vt:lpstr>Antecedentes Administración Publica</vt:lpstr>
      <vt:lpstr>Antecedentes Administración Publica</vt:lpstr>
      <vt:lpstr>Antecedentes Administración Publica</vt:lpstr>
      <vt:lpstr>Antecedentes Administración Publica</vt:lpstr>
      <vt:lpstr>Antecedentes Administración Publica</vt:lpstr>
      <vt:lpstr>Antecedentes Administración Publica</vt:lpstr>
      <vt:lpstr>Antecedentes Administración Publica</vt:lpstr>
      <vt:lpstr>Antecedentes Administración Publica</vt:lpstr>
      <vt:lpstr>Antecedentes Administración Publica</vt:lpstr>
      <vt:lpstr>Antecedentes Administración Publica</vt:lpstr>
      <vt:lpstr>Antecedentes Administración Publica</vt:lpstr>
      <vt:lpstr>Antecedentes Administración Publica</vt:lpstr>
      <vt:lpstr>Antecedentes Administración Publica</vt:lpstr>
      <vt:lpstr>Antecedentes Administración Publica</vt:lpstr>
      <vt:lpstr>Antecedentes Administración Publica</vt:lpstr>
      <vt:lpstr>Antecedentes Administración Publica</vt:lpstr>
      <vt:lpstr>Antecedentes Administración Publica</vt:lpstr>
      <vt:lpstr>Antecedentes Administración Publica</vt:lpstr>
      <vt:lpstr>Antecedentes Administración Publica</vt:lpstr>
      <vt:lpstr>Antecedentes Administración Publica</vt:lpstr>
      <vt:lpstr>Antecedentes Administración Publica</vt:lpstr>
      <vt:lpstr>Antecedentes Administración Publica</vt:lpstr>
      <vt:lpstr>Antecedentes Administración Publica</vt:lpstr>
      <vt:lpstr>Antecedentes Administración Publica</vt:lpstr>
      <vt:lpstr>Antecedentes Administración Publica</vt:lpstr>
      <vt:lpstr>Antecedentes Administración Publica</vt:lpstr>
      <vt:lpstr>Antecedentes Administración Publica</vt:lpstr>
      <vt:lpstr>Antecedentes Administración Publica</vt:lpstr>
      <vt:lpstr>FIN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Historia Administracion</dc:title>
  <dc:creator>Norman Rodríguez Ortega</dc:creator>
  <cp:lastModifiedBy>Norman Rodriguez Ortega</cp:lastModifiedBy>
  <cp:revision>149</cp:revision>
  <dcterms:created xsi:type="dcterms:W3CDTF">2013-12-18T14:22:11Z</dcterms:created>
  <dcterms:modified xsi:type="dcterms:W3CDTF">2021-02-15T15:04:59Z</dcterms:modified>
</cp:coreProperties>
</file>