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09" r:id="rId1"/>
  </p:sldMasterIdLst>
  <p:notesMasterIdLst>
    <p:notesMasterId r:id="rId39"/>
  </p:notesMasterIdLst>
  <p:sldIdLst>
    <p:sldId id="256" r:id="rId2"/>
    <p:sldId id="265" r:id="rId3"/>
    <p:sldId id="257" r:id="rId4"/>
    <p:sldId id="564" r:id="rId5"/>
    <p:sldId id="683" r:id="rId6"/>
    <p:sldId id="682" r:id="rId7"/>
    <p:sldId id="565" r:id="rId8"/>
    <p:sldId id="684" r:id="rId9"/>
    <p:sldId id="686" r:id="rId10"/>
    <p:sldId id="685" r:id="rId11"/>
    <p:sldId id="689" r:id="rId12"/>
    <p:sldId id="566" r:id="rId13"/>
    <p:sldId id="630" r:id="rId14"/>
    <p:sldId id="568" r:id="rId15"/>
    <p:sldId id="569" r:id="rId16"/>
    <p:sldId id="570" r:id="rId17"/>
    <p:sldId id="571" r:id="rId18"/>
    <p:sldId id="572" r:id="rId19"/>
    <p:sldId id="573" r:id="rId20"/>
    <p:sldId id="268" r:id="rId21"/>
    <p:sldId id="567" r:id="rId22"/>
    <p:sldId id="548" r:id="rId23"/>
    <p:sldId id="547" r:id="rId24"/>
    <p:sldId id="581" r:id="rId25"/>
    <p:sldId id="577" r:id="rId26"/>
    <p:sldId id="551" r:id="rId27"/>
    <p:sldId id="553" r:id="rId28"/>
    <p:sldId id="558" r:id="rId29"/>
    <p:sldId id="560" r:id="rId30"/>
    <p:sldId id="562" r:id="rId31"/>
    <p:sldId id="563" r:id="rId32"/>
    <p:sldId id="690" r:id="rId33"/>
    <p:sldId id="615" r:id="rId34"/>
    <p:sldId id="616" r:id="rId35"/>
    <p:sldId id="617" r:id="rId36"/>
    <p:sldId id="546" r:id="rId37"/>
    <p:sldId id="688" r:id="rId38"/>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4" autoAdjust="0"/>
  </p:normalViewPr>
  <p:slideViewPr>
    <p:cSldViewPr>
      <p:cViewPr varScale="1">
        <p:scale>
          <a:sx n="88" d="100"/>
          <a:sy n="88" d="100"/>
        </p:scale>
        <p:origin x="1334" y="5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s-ES"/>
          </a:p>
        </p:txBody>
      </p:sp>
      <p:sp>
        <p:nvSpPr>
          <p:cNvPr id="115716"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C49C0EB4-0D88-45EA-AD03-6E339152A89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dirty="0"/>
              <a:t>Convención de las Naciones Unidas sobre el Derecho del Mar, Convención de Jamaica o CONVEMAR</a:t>
            </a:r>
          </a:p>
        </p:txBody>
      </p:sp>
      <p:sp>
        <p:nvSpPr>
          <p:cNvPr id="4" name="3 Marcador de número de diapositiva"/>
          <p:cNvSpPr>
            <a:spLocks noGrp="1"/>
          </p:cNvSpPr>
          <p:nvPr>
            <p:ph type="sldNum" sz="quarter" idx="10"/>
          </p:nvPr>
        </p:nvSpPr>
        <p:spPr/>
        <p:txBody>
          <a:bodyPr/>
          <a:lstStyle/>
          <a:p>
            <a:pPr>
              <a:defRPr/>
            </a:pPr>
            <a:fld id="{C49C0EB4-0D88-45EA-AD03-6E339152A895}" type="slidenum">
              <a:rPr lang="es-ES" smtClean="0"/>
              <a:pPr>
                <a:defRPr/>
              </a:pPr>
              <a:t>28</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dirty="0"/>
              <a:t>Convención de las Naciones Unidas sobre el Derecho del Mar, Convención de Jamaica o CONVEMAR</a:t>
            </a:r>
          </a:p>
        </p:txBody>
      </p:sp>
      <p:sp>
        <p:nvSpPr>
          <p:cNvPr id="4" name="3 Marcador de número de diapositiva"/>
          <p:cNvSpPr>
            <a:spLocks noGrp="1"/>
          </p:cNvSpPr>
          <p:nvPr>
            <p:ph type="sldNum" sz="quarter" idx="10"/>
          </p:nvPr>
        </p:nvSpPr>
        <p:spPr/>
        <p:txBody>
          <a:bodyPr/>
          <a:lstStyle/>
          <a:p>
            <a:pPr>
              <a:defRPr/>
            </a:pPr>
            <a:fld id="{C49C0EB4-0D88-45EA-AD03-6E339152A895}" type="slidenum">
              <a:rPr lang="es-ES" smtClean="0"/>
              <a:pPr>
                <a:defRPr/>
              </a:pPr>
              <a:t>29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pPr>
              <a:defRPr/>
            </a:pPr>
            <a:fld id="{C49C0EB4-0D88-45EA-AD03-6E339152A895}" type="slidenum">
              <a:rPr lang="es-ES" smtClean="0"/>
              <a:pPr>
                <a:defRPr/>
              </a:pPr>
              <a:t>35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pPr>
              <a:defRPr/>
            </a:pPr>
            <a:r>
              <a:rPr lang="es-ES"/>
              <a:t>Abril 2008</a:t>
            </a:r>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C0A89749-771D-4773-9046-528091631E70}" type="slidenum">
              <a:rPr lang="es-ES" smtClean="0"/>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512A34C5-A7E8-4629-B921-404C04172488}" type="slidenum">
              <a:rPr lang="es-ES" smtClean="0"/>
              <a:pPr>
                <a:defRPr/>
              </a:pPr>
              <a:t>‹Nº›</a:t>
            </a:fld>
            <a:endParaRPr lang="es-ES"/>
          </a:p>
        </p:txBody>
      </p:sp>
      <p:sp>
        <p:nvSpPr>
          <p:cNvPr id="7" name="6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a:t>Haga clic para modificar el estilo de texto del patrón</a:t>
            </a:r>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BDABC050-5ECE-4420-AA49-21AC7FA4F390}" type="slidenum">
              <a:rPr lang="es-ES" smtClean="0"/>
              <a:pPr>
                <a:defRPr/>
              </a:pPr>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p:txBody>
          <a:bodyPr/>
          <a:lstStyle/>
          <a:p>
            <a:pPr>
              <a:defRPr/>
            </a:pPr>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98C7F8E6-B13C-433A-AD0F-1BD0253ED50E}" type="slidenum">
              <a:rPr lang="es-ES" smtClean="0"/>
              <a:pPr>
                <a:defRPr/>
              </a:pPr>
              <a:t>‹Nº›</a:t>
            </a:fld>
            <a:endParaRPr lang="es-ES"/>
          </a:p>
        </p:txBody>
      </p:sp>
      <p:sp>
        <p:nvSpPr>
          <p:cNvPr id="8" name="7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7" name="6 Marcador de fecha"/>
          <p:cNvSpPr>
            <a:spLocks noGrp="1"/>
          </p:cNvSpPr>
          <p:nvPr>
            <p:ph type="dt" sz="half" idx="10"/>
          </p:nvPr>
        </p:nvSpPr>
        <p:spPr/>
        <p:txBody>
          <a:bodyPr/>
          <a:lstStyle/>
          <a:p>
            <a:pPr>
              <a:defRPr/>
            </a:pPr>
            <a:endParaRPr lang="es-ES"/>
          </a:p>
        </p:txBody>
      </p:sp>
      <p:sp>
        <p:nvSpPr>
          <p:cNvPr id="8" name="7 Marcador de pie de página"/>
          <p:cNvSpPr>
            <a:spLocks noGrp="1"/>
          </p:cNvSpPr>
          <p:nvPr>
            <p:ph type="ftr" sz="quarter" idx="11"/>
          </p:nvPr>
        </p:nvSpPr>
        <p:spPr/>
        <p:txBody>
          <a:bodyPr/>
          <a:lstStyle/>
          <a:p>
            <a:pPr>
              <a:defRPr/>
            </a:pPr>
            <a:endParaRPr lang="es-ES"/>
          </a:p>
        </p:txBody>
      </p:sp>
      <p:sp>
        <p:nvSpPr>
          <p:cNvPr id="9" name="8 Marcador de número de diapositiva"/>
          <p:cNvSpPr>
            <a:spLocks noGrp="1"/>
          </p:cNvSpPr>
          <p:nvPr>
            <p:ph type="sldNum" sz="quarter" idx="12"/>
          </p:nvPr>
        </p:nvSpPr>
        <p:spPr/>
        <p:txBody>
          <a:bodyPr/>
          <a:lstStyle/>
          <a:p>
            <a:pPr>
              <a:defRPr/>
            </a:pPr>
            <a:fld id="{1A642D2A-D80B-46DB-B70F-213340C71A31}"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pPr>
              <a:defRPr/>
            </a:pPr>
            <a:endParaRPr lang="es-ES"/>
          </a:p>
        </p:txBody>
      </p:sp>
      <p:sp>
        <p:nvSpPr>
          <p:cNvPr id="4" name="3 Marcador de pie de página"/>
          <p:cNvSpPr>
            <a:spLocks noGrp="1"/>
          </p:cNvSpPr>
          <p:nvPr>
            <p:ph type="ftr" sz="quarter" idx="11"/>
          </p:nvPr>
        </p:nvSpPr>
        <p:spPr/>
        <p:txBody>
          <a:bodyPr/>
          <a:lstStyle/>
          <a:p>
            <a:pPr>
              <a:defRPr/>
            </a:pPr>
            <a:endParaRPr lang="es-ES"/>
          </a:p>
        </p:txBody>
      </p:sp>
      <p:sp>
        <p:nvSpPr>
          <p:cNvPr id="5" name="4 Marcador de número de diapositiva"/>
          <p:cNvSpPr>
            <a:spLocks noGrp="1"/>
          </p:cNvSpPr>
          <p:nvPr>
            <p:ph type="sldNum" sz="quarter" idx="12"/>
          </p:nvPr>
        </p:nvSpPr>
        <p:spPr/>
        <p:txBody>
          <a:bodyPr/>
          <a:lstStyle/>
          <a:p>
            <a:pPr>
              <a:defRPr/>
            </a:pPr>
            <a:fld id="{1EDDACC4-A0AB-4440-9320-B5E0E34F4CB4}" type="slidenum">
              <a:rPr lang="es-ES" smtClean="0"/>
              <a:pPr>
                <a:defRPr/>
              </a:pPr>
              <a:t>‹Nº›</a:t>
            </a:fld>
            <a:endParaRPr lang="es-ES"/>
          </a:p>
        </p:txBody>
      </p:sp>
      <p:sp>
        <p:nvSpPr>
          <p:cNvPr id="6" name="5 Título"/>
          <p:cNvSpPr>
            <a:spLocks noGrp="1"/>
          </p:cNvSpPr>
          <p:nvPr>
            <p:ph type="title"/>
          </p:nvPr>
        </p:nvSpPr>
        <p:spPr/>
        <p:txBody>
          <a:bodyPr rtlCol="0"/>
          <a:lstStyle/>
          <a:p>
            <a:r>
              <a:rPr kumimoji="0" lang="es-ES"/>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p:txBody>
          <a:bodyPr/>
          <a:lstStyle/>
          <a:p>
            <a:pPr>
              <a:defRPr/>
            </a:pPr>
            <a:fld id="{90111581-DA39-4E98-B9BB-2C3642245267}" type="slidenum">
              <a:rPr lang="es-ES" smtClean="0"/>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p>
            <a:pPr>
              <a:defRPr/>
            </a:pPr>
            <a:endParaRPr lang="es-ES"/>
          </a:p>
        </p:txBody>
      </p:sp>
      <p:sp>
        <p:nvSpPr>
          <p:cNvPr id="6" name="5 Marcador de pie de página"/>
          <p:cNvSpPr>
            <a:spLocks noGrp="1"/>
          </p:cNvSpPr>
          <p:nvPr>
            <p:ph type="ftr" sz="quarter" idx="11"/>
          </p:nvPr>
        </p:nvSpPr>
        <p:spPr/>
        <p:txBody>
          <a:bodyPr/>
          <a:lstStyle/>
          <a:p>
            <a:pPr>
              <a:defRPr/>
            </a:pPr>
            <a:endParaRPr lang="es-ES"/>
          </a:p>
        </p:txBody>
      </p:sp>
      <p:sp>
        <p:nvSpPr>
          <p:cNvPr id="7" name="6 Marcador de número de diapositiva"/>
          <p:cNvSpPr>
            <a:spLocks noGrp="1"/>
          </p:cNvSpPr>
          <p:nvPr>
            <p:ph type="sldNum" sz="quarter" idx="12"/>
          </p:nvPr>
        </p:nvSpPr>
        <p:spPr/>
        <p:txBody>
          <a:bodyPr/>
          <a:lstStyle/>
          <a:p>
            <a:pPr>
              <a:defRPr/>
            </a:pPr>
            <a:fld id="{5C44E263-5F5A-4F9D-99AD-B35F163DF5F3}" type="slidenum">
              <a:rPr lang="es-ES" smtClean="0"/>
              <a:pPr>
                <a:defRPr/>
              </a:pPr>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pPr>
              <a:defRPr/>
            </a:pPr>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pPr>
              <a:defRPr/>
            </a:pPr>
            <a:fld id="{91A2BDA9-FEC8-4EE0-9243-593511C8B572}" type="slidenum">
              <a:rPr lang="es-ES" smtClean="0"/>
              <a:pPr>
                <a:defRPr/>
              </a:pPr>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CE216814-D6F1-45F4-85F0-FC804BF91361}" type="slidenum">
              <a:rPr lang="es-ES" smtClean="0"/>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pPr>
              <a:defRPr/>
            </a:pPr>
            <a:endParaRPr lang="es-ES"/>
          </a:p>
        </p:txBody>
      </p:sp>
      <p:sp>
        <p:nvSpPr>
          <p:cNvPr id="5" name="4 Marcador de pie de página"/>
          <p:cNvSpPr>
            <a:spLocks noGrp="1"/>
          </p:cNvSpPr>
          <p:nvPr>
            <p:ph type="ftr" sz="quarter" idx="11"/>
          </p:nvPr>
        </p:nvSpPr>
        <p:spPr/>
        <p:txBody>
          <a:bodyPr/>
          <a:lstStyle/>
          <a:p>
            <a:pPr>
              <a:defRPr/>
            </a:pPr>
            <a:endParaRPr lang="es-ES"/>
          </a:p>
        </p:txBody>
      </p:sp>
      <p:sp>
        <p:nvSpPr>
          <p:cNvPr id="6" name="5 Marcador de número de diapositiva"/>
          <p:cNvSpPr>
            <a:spLocks noGrp="1"/>
          </p:cNvSpPr>
          <p:nvPr>
            <p:ph type="sldNum" sz="quarter" idx="12"/>
          </p:nvPr>
        </p:nvSpPr>
        <p:spPr/>
        <p:txBody>
          <a:bodyPr/>
          <a:lstStyle/>
          <a:p>
            <a:pPr>
              <a:defRPr/>
            </a:pPr>
            <a:fld id="{84AAC83C-07D6-461E-A838-00C8005EB699}" type="slidenum">
              <a:rPr lang="es-ES" smtClean="0"/>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178CB3D-2E8A-4240-8991-367CC81DF090}"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319301B-C8DD-4E2C-8C11-EA7AD44E6A18}"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s-ES"/>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es-ES"/>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8CE0E627-7E44-4529-A67F-BA03B262E588}" type="slidenum">
              <a:rPr lang="es-ES" smtClean="0"/>
              <a:pPr>
                <a:defRPr/>
              </a:pPr>
              <a:t>‹Nº›</a:t>
            </a:fld>
            <a:endParaRPr lang="es-ES"/>
          </a:p>
        </p:txBody>
      </p:sp>
    </p:spTree>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1" r:id="rId12"/>
    <p:sldLayoutId id="2147484122" r:id="rId13"/>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3L%202022\Estabilidad%20y%20Estiba\UT%201%20EST&amp;EST\Why%20do%20ships%20sink\Full%20Documentary%20-%20Reason%20why%20ships%20sink%20_%20Ship%20World%20_%20HD%20PBS%20_%20NOVA%20(360p_30fps_H264-128kbit_AAC).mp4" TargetMode="External"/><Relationship Id="rId1" Type="http://schemas.microsoft.com/office/2007/relationships/media" Target="file:///D:\Clases%202021\Primer%20semestre%202022\ESNAVAL\3L%202022\Estabilidad%20y%20Estiba\UT%201%20EST&amp;EST\Why%20do%20ships%20sink\Full%20Documentary%20-%20Reason%20why%20ships%20sink%20_%20Ship%20World%20_%20HD%20PBS%20_%20NOVA%20(360p_30fps_H264-128kbit_AAC).mp4" TargetMode="External"/><Relationship Id="rId5" Type="http://schemas.openxmlformats.org/officeDocument/2006/relationships/image" Target="../media/image11.png"/><Relationship Id="rId4" Type="http://schemas.openxmlformats.org/officeDocument/2006/relationships/hyperlink" Target="https://www.youtube.com/watch?v=E6tyKOja9Oo"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3L%202022\Estabilidad%20y%20Estiba\UT%201%20EST&amp;EST\Tipos%20de%20buques%20en%20transporte%20mar&#237;timo.mp4" TargetMode="External"/><Relationship Id="rId1" Type="http://schemas.microsoft.com/office/2007/relationships/media" Target="file:///D:\Clases%202021\Primer%20semestre%202022\ESNAVAL\3L%202022\Estabilidad%20y%20Estiba\UT%201%20EST&amp;EST\Tipos%20de%20buques%20en%20transporte%20mar&#237;timo.mp4" TargetMode="Externa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2.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1\Primer%20semestre%202022\ESNAVAL\3L%202022\Estabilidad%20y%20Estiba\UT%201%20EST&amp;EST\TOP%2010%20Accidentes%20de%20Barcos%20m&#225;s%20Comunes.mp4" TargetMode="External"/><Relationship Id="rId1" Type="http://schemas.microsoft.com/office/2007/relationships/media" Target="file:///D:\Clases%202021\Primer%20semestre%202022\ESNAVAL\3L%202022\Estabilidad%20y%20Estiba\UT%201%20EST&amp;EST\TOP%2010%20Accidentes%20de%20Barcos%20m&#225;s%20Comunes.mp4" TargetMode="Externa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4.jpeg"/><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ctrTitle"/>
          </p:nvPr>
        </p:nvSpPr>
        <p:spPr/>
        <p:txBody>
          <a:bodyPr/>
          <a:lstStyle/>
          <a:p>
            <a:pPr eaLnBrk="1" hangingPunct="1"/>
            <a:r>
              <a:rPr lang="es-MX" dirty="0"/>
              <a:t>Estabilidad y Estiba</a:t>
            </a:r>
            <a:endParaRPr lang="es-ES" dirty="0"/>
          </a:p>
        </p:txBody>
      </p:sp>
      <p:sp>
        <p:nvSpPr>
          <p:cNvPr id="8196" name="Rectangle 3"/>
          <p:cNvSpPr>
            <a:spLocks noGrp="1" noChangeArrowheads="1"/>
          </p:cNvSpPr>
          <p:nvPr>
            <p:ph type="subTitle" idx="1"/>
          </p:nvPr>
        </p:nvSpPr>
        <p:spPr/>
        <p:txBody>
          <a:bodyPr>
            <a:normAutofit fontScale="70000" lnSpcReduction="20000"/>
          </a:bodyPr>
          <a:lstStyle/>
          <a:p>
            <a:pPr eaLnBrk="1" hangingPunct="1"/>
            <a:r>
              <a:rPr lang="es-MX" dirty="0"/>
              <a:t>Cátedra Especialidad Litoral.</a:t>
            </a:r>
          </a:p>
          <a:p>
            <a:pPr eaLnBrk="1" hangingPunct="1"/>
            <a:r>
              <a:rPr lang="es-MX" dirty="0"/>
              <a:t>CF (R) Alberto García Covacevich</a:t>
            </a:r>
          </a:p>
          <a:p>
            <a:pPr eaLnBrk="1" hangingPunct="1"/>
            <a:r>
              <a:rPr lang="es-MX" dirty="0"/>
              <a:t>garcov04@gmail.com</a:t>
            </a:r>
          </a:p>
          <a:p>
            <a:pPr eaLnBrk="1" hangingPunct="1"/>
            <a:r>
              <a:rPr lang="es-MX" dirty="0"/>
              <a:t>+56 9 9732 8537</a:t>
            </a:r>
          </a:p>
        </p:txBody>
      </p:sp>
      <p:sp>
        <p:nvSpPr>
          <p:cNvPr id="7170" name="Rectangle 8"/>
          <p:cNvSpPr>
            <a:spLocks noGrp="1" noChangeArrowheads="1"/>
          </p:cNvSpPr>
          <p:nvPr>
            <p:ph type="dt" sz="half" idx="10"/>
          </p:nvPr>
        </p:nvSpPr>
        <p:spPr/>
        <p:txBody>
          <a:bodyPr/>
          <a:lstStyle/>
          <a:p>
            <a:pPr>
              <a:defRPr/>
            </a:pPr>
            <a:r>
              <a:rPr lang="es-ES" dirty="0"/>
              <a:t>Febrero 2’021</a:t>
            </a:r>
          </a:p>
        </p:txBody>
      </p:sp>
      <p:sp>
        <p:nvSpPr>
          <p:cNvPr id="8203" name="AutoShape 11" descr="Resultado de imagen para escuela naval logo"/>
          <p:cNvSpPr>
            <a:spLocks noChangeAspect="1" noChangeArrowheads="1"/>
          </p:cNvSpPr>
          <p:nvPr/>
        </p:nvSpPr>
        <p:spPr bwMode="auto">
          <a:xfrm>
            <a:off x="1730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1" name="10 Imagen" descr="FOTO_0820060307102800.jpg"/>
          <p:cNvPicPr>
            <a:picLocks noChangeAspect="1"/>
          </p:cNvPicPr>
          <p:nvPr/>
        </p:nvPicPr>
        <p:blipFill>
          <a:blip r:embed="rId2" cstate="print"/>
          <a:stretch>
            <a:fillRect/>
          </a:stretch>
        </p:blipFill>
        <p:spPr>
          <a:xfrm>
            <a:off x="500034" y="428604"/>
            <a:ext cx="1669097" cy="1928802"/>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idx="1"/>
          </p:nvPr>
        </p:nvSpPr>
        <p:spPr/>
        <p:txBody>
          <a:bodyPr>
            <a:normAutofit/>
          </a:bodyPr>
          <a:lstStyle/>
          <a:p>
            <a:pPr eaLnBrk="1" hangingPunct="1"/>
            <a:r>
              <a:rPr lang="es-ES" dirty="0"/>
              <a:t>Entregar al futuro Oficial del Litoral los conocimientos necesarios de Estabilidad y Estiba para contribuir a su formación profesional como fiscalizador de las actividades marítimas, el cumplimiento de la normativa vigente y la salvaguarda de la vida en el mar mediante un adecuado control de naves seguras para navegar.</a:t>
            </a:r>
          </a:p>
        </p:txBody>
      </p:sp>
      <p:sp>
        <p:nvSpPr>
          <p:cNvPr id="10242" name="Rectangle 2"/>
          <p:cNvSpPr>
            <a:spLocks noGrp="1" noChangeArrowheads="1"/>
          </p:cNvSpPr>
          <p:nvPr>
            <p:ph type="title"/>
          </p:nvPr>
        </p:nvSpPr>
        <p:spPr/>
        <p:txBody>
          <a:bodyPr/>
          <a:lstStyle/>
          <a:p>
            <a:pPr eaLnBrk="1" hangingPunct="1"/>
            <a:r>
              <a:rPr lang="es-ES"/>
              <a:t>OBJETIVOS DEL RAMO</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p:txBody>
          <a:bodyPr>
            <a:normAutofit lnSpcReduction="10000"/>
          </a:bodyPr>
          <a:lstStyle/>
          <a:p>
            <a:pPr eaLnBrk="1" hangingPunct="1"/>
            <a:r>
              <a:rPr lang="es-ES" dirty="0"/>
              <a:t>Introducción</a:t>
            </a:r>
          </a:p>
          <a:p>
            <a:pPr eaLnBrk="1" hangingPunct="1"/>
            <a:r>
              <a:rPr lang="es-ES" dirty="0"/>
              <a:t>U.T.1 Fundamentos de Estabilidad</a:t>
            </a:r>
          </a:p>
          <a:p>
            <a:pPr eaLnBrk="1" hangingPunct="1"/>
            <a:r>
              <a:rPr lang="es-ES" dirty="0"/>
              <a:t>U.T.2 Estabilidad Estática Transversal</a:t>
            </a:r>
          </a:p>
          <a:p>
            <a:pPr eaLnBrk="1" hangingPunct="1"/>
            <a:r>
              <a:rPr lang="es-ES" dirty="0"/>
              <a:t>U.T.3 Superficie Libre y Estabilidad Dinámica</a:t>
            </a:r>
          </a:p>
          <a:p>
            <a:pPr eaLnBrk="1" hangingPunct="1"/>
            <a:r>
              <a:rPr lang="es-ES" dirty="0"/>
              <a:t>U.T.4 Estabilidad Longitudinal</a:t>
            </a:r>
          </a:p>
          <a:p>
            <a:pPr eaLnBrk="1" hangingPunct="1"/>
            <a:r>
              <a:rPr lang="es-ES" dirty="0"/>
              <a:t>U.T.5 Estabilidad con Averías y Varada</a:t>
            </a:r>
          </a:p>
          <a:p>
            <a:pPr eaLnBrk="1" hangingPunct="1"/>
            <a:r>
              <a:rPr lang="es-ES" dirty="0"/>
              <a:t>U.T.6 Taller Interrogador</a:t>
            </a:r>
          </a:p>
          <a:p>
            <a:pPr eaLnBrk="1" hangingPunct="1"/>
            <a:r>
              <a:rPr lang="es-ES" dirty="0"/>
              <a:t>U.T.7 Esfuerzo en un Buque</a:t>
            </a:r>
          </a:p>
          <a:p>
            <a:pPr eaLnBrk="1" hangingPunct="1"/>
            <a:r>
              <a:rPr lang="es-ES" dirty="0"/>
              <a:t>U.T.8 Fundamentos de Estiba</a:t>
            </a:r>
          </a:p>
          <a:p>
            <a:pPr eaLnBrk="1" hangingPunct="1"/>
            <a:r>
              <a:rPr lang="es-ES" dirty="0"/>
              <a:t>U.T.9 Planificación de Estiba</a:t>
            </a:r>
          </a:p>
        </p:txBody>
      </p:sp>
      <p:sp>
        <p:nvSpPr>
          <p:cNvPr id="9218" name="Rectangle 2"/>
          <p:cNvSpPr>
            <a:spLocks noGrp="1" noChangeArrowheads="1"/>
          </p:cNvSpPr>
          <p:nvPr>
            <p:ph type="title"/>
          </p:nvPr>
        </p:nvSpPr>
        <p:spPr/>
        <p:txBody>
          <a:bodyPr>
            <a:noAutofit/>
          </a:bodyPr>
          <a:lstStyle/>
          <a:p>
            <a:r>
              <a:rPr lang="es-ES" sz="3700" dirty="0"/>
              <a:t>Programa de Asignatura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mph" presetSubtype="2" fill="hold" nodeType="clickEffect">
                                  <p:stCondLst>
                                    <p:cond delay="0"/>
                                  </p:stCondLst>
                                  <p:childTnLst>
                                    <p:anim to="1.5" calcmode="lin" valueType="num">
                                      <p:cBhvr override="childStyle">
                                        <p:cTn id="6" dur="2000" fill="hold"/>
                                        <p:tgtEl>
                                          <p:spTgt spid="9219">
                                            <p:txEl>
                                              <p:pRg st="0" end="0"/>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r>
              <a:rPr lang="es-CL" dirty="0"/>
              <a:t>Chile es un país </a:t>
            </a:r>
            <a:r>
              <a:rPr lang="es-CL" dirty="0" err="1"/>
              <a:t>tricontinental</a:t>
            </a:r>
            <a:endParaRPr lang="es-CL" dirty="0"/>
          </a:p>
          <a:p>
            <a:pPr lvl="1"/>
            <a:r>
              <a:rPr lang="es-CL" dirty="0"/>
              <a:t>El territorio nacional está constituido por su posición en América del Sur, Chile Insular y el continente Antártico.</a:t>
            </a:r>
          </a:p>
          <a:p>
            <a:pPr lvl="1"/>
            <a:r>
              <a:rPr lang="es-CL" dirty="0"/>
              <a:t> El océano Pacífico es el más extenso del planeta con 166.241.000 km2, lo que equivale al 46% de la superficie de la Tierra. </a:t>
            </a:r>
          </a:p>
          <a:p>
            <a:pPr lvl="2"/>
            <a:r>
              <a:rPr lang="es-CL" dirty="0"/>
              <a:t>Baña el territorio chileno en una extensión de más de 4.000 km de norte a sur desde Arica al canal de Chacao, en su sector desmembrado de islas y canales de Chiloé al sur, la Isla de Pascua y las de Salas y Gómez, al archipiélago de Juan Fernández y las islas San Félix y San Ambrosio</a:t>
            </a:r>
          </a:p>
        </p:txBody>
      </p:sp>
      <p:sp>
        <p:nvSpPr>
          <p:cNvPr id="3" name="2 Título"/>
          <p:cNvSpPr>
            <a:spLocks noGrp="1"/>
          </p:cNvSpPr>
          <p:nvPr>
            <p:ph type="title"/>
          </p:nvPr>
        </p:nvSpPr>
        <p:spPr/>
        <p:txBody>
          <a:bodyPr/>
          <a:lstStyle/>
          <a:p>
            <a:r>
              <a:rPr lang="es-CL" dirty="0"/>
              <a:t>Introducción</a:t>
            </a:r>
          </a:p>
        </p:txBody>
      </p:sp>
      <p:pic>
        <p:nvPicPr>
          <p:cNvPr id="5" name="4 Imagen" descr="f02a0105.jpg"/>
          <p:cNvPicPr>
            <a:picLocks noChangeAspect="1"/>
          </p:cNvPicPr>
          <p:nvPr/>
        </p:nvPicPr>
        <p:blipFill>
          <a:blip r:embed="rId2"/>
          <a:stretch>
            <a:fillRect/>
          </a:stretch>
        </p:blipFill>
        <p:spPr>
          <a:xfrm>
            <a:off x="6715140" y="214290"/>
            <a:ext cx="1787185" cy="1131884"/>
          </a:xfrm>
          <a:prstGeom prst="rect">
            <a:avLst/>
          </a:prstGeom>
          <a:ln>
            <a:noFill/>
          </a:ln>
          <a:effectLst>
            <a:outerShdw blurRad="292100" dist="139700" dir="2700000" algn="tl" rotWithShape="0">
              <a:srgbClr val="333333">
                <a:alpha val="65000"/>
              </a:srgbClr>
            </a:outerShdw>
          </a:effectLst>
        </p:spPr>
      </p:pic>
      <p:pic>
        <p:nvPicPr>
          <p:cNvPr id="4" name="Imagen 3">
            <a:extLst>
              <a:ext uri="{FF2B5EF4-FFF2-40B4-BE49-F238E27FC236}">
                <a16:creationId xmlns:a16="http://schemas.microsoft.com/office/drawing/2014/main" id="{EA0A79EA-6BD7-43DA-B995-6198BFF91DE1}"/>
              </a:ext>
            </a:extLst>
          </p:cNvPr>
          <p:cNvPicPr>
            <a:picLocks noChangeAspect="1"/>
          </p:cNvPicPr>
          <p:nvPr/>
        </p:nvPicPr>
        <p:blipFill>
          <a:blip r:embed="rId3"/>
          <a:stretch>
            <a:fillRect/>
          </a:stretch>
        </p:blipFill>
        <p:spPr>
          <a:xfrm>
            <a:off x="0" y="3065987"/>
            <a:ext cx="9163923" cy="375840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500"/>
                                        <p:tgtEl>
                                          <p:spTgt spid="2">
                                            <p:txEl>
                                              <p:pRg st="3" end="3"/>
                                            </p:txEl>
                                          </p:spTgt>
                                        </p:tgtEl>
                                      </p:cBhvr>
                                    </p:animEffect>
                                  </p:childTnLst>
                                </p:cTn>
                              </p:par>
                              <p:par>
                                <p:cTn id="16" presetID="10" presetClass="exit" presetSubtype="0" fill="hold" nodeType="withEffect">
                                  <p:stCondLst>
                                    <p:cond delay="0"/>
                                  </p:stCondLst>
                                  <p:childTnLst>
                                    <p:animEffect transition="out" filter="fade">
                                      <p:cBhvr>
                                        <p:cTn id="17" dur="500"/>
                                        <p:tgtEl>
                                          <p:spTgt spid="4"/>
                                        </p:tgtEl>
                                      </p:cBhvr>
                                    </p:animEffect>
                                    <p:set>
                                      <p:cBhvr>
                                        <p:cTn id="1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r>
              <a:rPr lang="es-CL" dirty="0"/>
              <a:t>Introducción</a:t>
            </a:r>
          </a:p>
        </p:txBody>
      </p:sp>
      <p:pic>
        <p:nvPicPr>
          <p:cNvPr id="14" name="13 Marcador de contenido" descr="pantallazo-2017-09-20-a-las-18.24.03-810x540.png"/>
          <p:cNvPicPr>
            <a:picLocks noGrp="1" noChangeAspect="1"/>
          </p:cNvPicPr>
          <p:nvPr>
            <p:ph sz="quarter" idx="2"/>
          </p:nvPr>
        </p:nvPicPr>
        <p:blipFill>
          <a:blip r:embed="rId2" cstate="print"/>
          <a:stretch>
            <a:fillRect/>
          </a:stretch>
        </p:blipFill>
        <p:spPr>
          <a:xfrm>
            <a:off x="5407025" y="2662246"/>
            <a:ext cx="2971800" cy="1981200"/>
          </a:xfrm>
          <a:prstGeom prst="rect">
            <a:avLst/>
          </a:prstGeom>
          <a:ln>
            <a:noFill/>
          </a:ln>
          <a:effectLst>
            <a:outerShdw blurRad="292100" dist="139700" dir="2700000" algn="tl" rotWithShape="0">
              <a:srgbClr val="333333">
                <a:alpha val="65000"/>
              </a:srgbClr>
            </a:outerShdw>
          </a:effectLst>
        </p:spPr>
      </p:pic>
      <p:pic>
        <p:nvPicPr>
          <p:cNvPr id="15" name="14 Marcador de contenido" descr="descarga.jpg"/>
          <p:cNvPicPr>
            <a:picLocks noGrp="1" noChangeAspect="1"/>
          </p:cNvPicPr>
          <p:nvPr>
            <p:ph sz="quarter" idx="3"/>
          </p:nvPr>
        </p:nvPicPr>
        <p:blipFill>
          <a:blip r:embed="rId3"/>
          <a:stretch>
            <a:fillRect/>
          </a:stretch>
        </p:blipFill>
        <p:spPr>
          <a:xfrm>
            <a:off x="5187950" y="4729181"/>
            <a:ext cx="3409950" cy="1343025"/>
          </a:xfrm>
          <a:prstGeom prst="rect">
            <a:avLst/>
          </a:prstGeom>
          <a:ln>
            <a:noFill/>
          </a:ln>
          <a:effectLst>
            <a:outerShdw blurRad="292100" dist="139700" dir="2700000" algn="tl" rotWithShape="0">
              <a:srgbClr val="333333">
                <a:alpha val="65000"/>
              </a:srgbClr>
            </a:outerShdw>
          </a:effectLst>
        </p:spPr>
      </p:pic>
      <p:sp>
        <p:nvSpPr>
          <p:cNvPr id="13" name="12 Marcador de contenido"/>
          <p:cNvSpPr>
            <a:spLocks noGrp="1"/>
          </p:cNvSpPr>
          <p:nvPr>
            <p:ph sz="half" idx="1"/>
          </p:nvPr>
        </p:nvSpPr>
        <p:spPr/>
        <p:txBody>
          <a:bodyPr>
            <a:normAutofit fontScale="62500" lnSpcReduction="20000"/>
          </a:bodyPr>
          <a:lstStyle/>
          <a:p>
            <a:r>
              <a:rPr lang="es-CL" dirty="0"/>
              <a:t>Como país ribereño del océano Pacífico Chile tiene una geopolítica de privilegio que le permite conectarse con numerosos países mediante un contacto marítimo expedito. </a:t>
            </a:r>
          </a:p>
          <a:p>
            <a:r>
              <a:rPr lang="es-CL" dirty="0"/>
              <a:t>Bajo el punto de vista de la economía nacional y recreativa, requiere un ambiente seguro y sustentable reconocido por todos sus ciudadanos. </a:t>
            </a:r>
          </a:p>
          <a:p>
            <a:r>
              <a:rPr lang="es-CL" dirty="0"/>
              <a:t>La responsabilidad de toda su fiscalización descansa en el Servicio de Litoral de la Armada de Chile.</a:t>
            </a:r>
          </a:p>
          <a:p>
            <a:endParaRPr lang="es-CL" dirty="0"/>
          </a:p>
          <a:p>
            <a:endParaRPr lang="es-CL" dirty="0"/>
          </a:p>
          <a:p>
            <a:endParaRPr lang="es-CL" dirty="0"/>
          </a:p>
        </p:txBody>
      </p:sp>
      <p:pic>
        <p:nvPicPr>
          <p:cNvPr id="16" name="15 Imagen" descr="images.jpg"/>
          <p:cNvPicPr>
            <a:picLocks noChangeAspect="1"/>
          </p:cNvPicPr>
          <p:nvPr/>
        </p:nvPicPr>
        <p:blipFill>
          <a:blip r:embed="rId4"/>
          <a:srcRect t="2701"/>
          <a:stretch>
            <a:fillRect/>
          </a:stretch>
        </p:blipFill>
        <p:spPr>
          <a:xfrm>
            <a:off x="4929190" y="1175657"/>
            <a:ext cx="3771900" cy="117700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 calcmode="lin" valueType="num">
                                      <p:cBhvr>
                                        <p:cTn id="7" dur="1000" fill="hold"/>
                                        <p:tgtEl>
                                          <p:spTgt spid="13">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13">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13">
                                            <p:txEl>
                                              <p:pRg st="1" end="1"/>
                                            </p:txEl>
                                          </p:spTgt>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strVal val="#ppt_w*0.70"/>
                                          </p:val>
                                        </p:tav>
                                        <p:tav tm="100000">
                                          <p:val>
                                            <p:strVal val="#ppt_w"/>
                                          </p:val>
                                        </p:tav>
                                      </p:tavLst>
                                    </p:anim>
                                    <p:anim calcmode="lin" valueType="num">
                                      <p:cBhvr>
                                        <p:cTn id="14" dur="1000" fill="hold"/>
                                        <p:tgtEl>
                                          <p:spTgt spid="14"/>
                                        </p:tgtEl>
                                        <p:attrNameLst>
                                          <p:attrName>ppt_h</p:attrName>
                                        </p:attrNameLst>
                                      </p:cBhvr>
                                      <p:tavLst>
                                        <p:tav tm="0">
                                          <p:val>
                                            <p:strVal val="#ppt_h"/>
                                          </p:val>
                                        </p:tav>
                                        <p:tav tm="100000">
                                          <p:val>
                                            <p:strVal val="#ppt_h"/>
                                          </p:val>
                                        </p:tav>
                                      </p:tavLst>
                                    </p:anim>
                                    <p:animEffect transition="in" filter="fade">
                                      <p:cBhvr>
                                        <p:cTn id="15" dur="1000"/>
                                        <p:tgtEl>
                                          <p:spTgt spid="14"/>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strVal val="#ppt_w*0.70"/>
                                          </p:val>
                                        </p:tav>
                                        <p:tav tm="100000">
                                          <p:val>
                                            <p:strVal val="#ppt_w"/>
                                          </p:val>
                                        </p:tav>
                                      </p:tavLst>
                                    </p:anim>
                                    <p:anim calcmode="lin" valueType="num">
                                      <p:cBhvr>
                                        <p:cTn id="20" dur="1000" fill="hold"/>
                                        <p:tgtEl>
                                          <p:spTgt spid="15"/>
                                        </p:tgtEl>
                                        <p:attrNameLst>
                                          <p:attrName>ppt_h</p:attrName>
                                        </p:attrNameLst>
                                      </p:cBhvr>
                                      <p:tavLst>
                                        <p:tav tm="0">
                                          <p:val>
                                            <p:strVal val="#ppt_h"/>
                                          </p:val>
                                        </p:tav>
                                        <p:tav tm="100000">
                                          <p:val>
                                            <p:strVal val="#ppt_h"/>
                                          </p:val>
                                        </p:tav>
                                      </p:tavLst>
                                    </p:anim>
                                    <p:animEffect transition="in" filter="fade">
                                      <p:cBhvr>
                                        <p:cTn id="21" dur="10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13">
                                            <p:txEl>
                                              <p:pRg st="2" end="2"/>
                                            </p:txEl>
                                          </p:spTgt>
                                        </p:tgtEl>
                                        <p:attrNameLst>
                                          <p:attrName>style.visibility</p:attrName>
                                        </p:attrNameLst>
                                      </p:cBhvr>
                                      <p:to>
                                        <p:strVal val="visible"/>
                                      </p:to>
                                    </p:set>
                                    <p:anim calcmode="lin" valueType="num">
                                      <p:cBhvr>
                                        <p:cTn id="26" dur="1000" fill="hold"/>
                                        <p:tgtEl>
                                          <p:spTgt spid="13">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13">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13">
                                            <p:txEl>
                                              <p:pRg st="2" end="2"/>
                                            </p:txEl>
                                          </p:spTgt>
                                        </p:tgtEl>
                                      </p:cBhvr>
                                    </p:animEffect>
                                  </p:childTnLst>
                                </p:cTn>
                              </p:par>
                            </p:childTnLst>
                          </p:cTn>
                        </p:par>
                        <p:par>
                          <p:cTn id="29" fill="hold">
                            <p:stCondLst>
                              <p:cond delay="1000"/>
                            </p:stCondLst>
                            <p:childTnLst>
                              <p:par>
                                <p:cTn id="30" presetID="3" presetClass="emph" presetSubtype="2" fill="hold" nodeType="afterEffect">
                                  <p:stCondLst>
                                    <p:cond delay="2000"/>
                                  </p:stCondLst>
                                  <p:childTnLst>
                                    <p:animClr clrSpc="rgb" dir="cw">
                                      <p:cBhvr override="childStyle">
                                        <p:cTn id="31" dur="2000" fill="hold"/>
                                        <p:tgtEl>
                                          <p:spTgt spid="13">
                                            <p:txEl>
                                              <p:pRg st="2" end="2"/>
                                            </p:txEl>
                                          </p:spTgt>
                                        </p:tgtEl>
                                        <p:attrNameLst>
                                          <p:attrName>style.color</p:attrName>
                                        </p:attrNameLst>
                                      </p:cBhvr>
                                      <p:to>
                                        <a:schemeClr val="accent2"/>
                                      </p:to>
                                    </p:animClr>
                                  </p:childTnLst>
                                </p:cTn>
                              </p:par>
                              <p:par>
                                <p:cTn id="32" presetID="6" presetClass="emph" presetSubtype="0" fill="hold" nodeType="withEffect">
                                  <p:stCondLst>
                                    <p:cond delay="2000"/>
                                  </p:stCondLst>
                                  <p:childTnLst>
                                    <p:animScale>
                                      <p:cBhvr>
                                        <p:cTn id="33" dur="2000" fill="hold"/>
                                        <p:tgtEl>
                                          <p:spTgt spid="13">
                                            <p:txEl>
                                              <p:pRg st="2" end="2"/>
                                            </p:txEl>
                                          </p:spTgt>
                                        </p:tgtEl>
                                      </p:cBhvr>
                                      <p:by x="130000" y="13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0000" lnSpcReduction="20000"/>
          </a:bodyPr>
          <a:lstStyle/>
          <a:p>
            <a:r>
              <a:rPr lang="es-CL" dirty="0"/>
              <a:t>Como Chile es virtualmente una Isla, su sustento y economía depende de manera importante de su comercio marítimo.</a:t>
            </a:r>
          </a:p>
          <a:p>
            <a:r>
              <a:rPr lang="es-CL" dirty="0"/>
              <a:t>El transporte marítimo, en el ámbito mundial, es el modo más utilizado para el comercio internacional y de cabotaje.</a:t>
            </a:r>
          </a:p>
          <a:p>
            <a:pPr lvl="1"/>
            <a:r>
              <a:rPr lang="es-CL" dirty="0"/>
              <a:t>Es el que soporta mayor movimiento de carga, tanto en contenedores, como a granel seco o líquido.</a:t>
            </a:r>
          </a:p>
          <a:p>
            <a:pPr lvl="1"/>
            <a:r>
              <a:rPr lang="es-CL" dirty="0"/>
              <a:t>Alrededor del 90% del comercio mundial se realiza por vía marítima. </a:t>
            </a:r>
          </a:p>
          <a:p>
            <a:pPr lvl="1"/>
            <a:r>
              <a:rPr lang="es-CL" dirty="0"/>
              <a:t>Sin el transporte marítimo, no sería posible la importación y exportación de mercancías en la escala necesaria que se requiere en el mundo actual.</a:t>
            </a:r>
          </a:p>
          <a:p>
            <a:r>
              <a:rPr lang="es-CL" dirty="0"/>
              <a:t>Hay más 50.000 buques mercantes dedicados al comercio internacional, que transportan todo tipo de mercancías. </a:t>
            </a:r>
          </a:p>
          <a:p>
            <a:pPr lvl="1"/>
            <a:r>
              <a:rPr lang="es-CL" dirty="0"/>
              <a:t>La flota mercante mundial se encuentra registrada en más de 150 países y emplea a más de un millón de marinos. </a:t>
            </a:r>
          </a:p>
          <a:p>
            <a:r>
              <a:rPr lang="es-CL" dirty="0"/>
              <a:t>El transporte de personas por vía marítima se ha visto disminuido debido al desarrollo de la aviación comercial. </a:t>
            </a:r>
          </a:p>
          <a:p>
            <a:pPr lvl="1"/>
            <a:r>
              <a:rPr lang="es-CL" dirty="0"/>
              <a:t>Subsiste en dos ámbitos: las travesías cortas (pequeñas distancias entre islas o dos orillas de un río) y los cruceros turísticos.</a:t>
            </a:r>
          </a:p>
        </p:txBody>
      </p:sp>
      <p:sp>
        <p:nvSpPr>
          <p:cNvPr id="3" name="2 Título"/>
          <p:cNvSpPr>
            <a:spLocks noGrp="1"/>
          </p:cNvSpPr>
          <p:nvPr>
            <p:ph type="title"/>
          </p:nvPr>
        </p:nvSpPr>
        <p:spPr/>
        <p:txBody>
          <a:bodyPr/>
          <a:lstStyle/>
          <a:p>
            <a:r>
              <a:rPr lang="es-CL" dirty="0"/>
              <a:t>Introducción</a:t>
            </a:r>
          </a:p>
        </p:txBody>
      </p:sp>
      <p:pic>
        <p:nvPicPr>
          <p:cNvPr id="4" name="3 Imagen" descr="stock-photo-the-large-world-shipping-routes-map-120091480.jpg"/>
          <p:cNvPicPr>
            <a:picLocks noChangeAspect="1"/>
          </p:cNvPicPr>
          <p:nvPr/>
        </p:nvPicPr>
        <p:blipFill>
          <a:blip r:embed="rId2" cstate="print"/>
          <a:srcRect b="10705"/>
          <a:stretch>
            <a:fillRect/>
          </a:stretch>
        </p:blipFill>
        <p:spPr>
          <a:xfrm>
            <a:off x="6286512" y="500042"/>
            <a:ext cx="1701704" cy="763144"/>
          </a:xfrm>
          <a:prstGeom prst="rect">
            <a:avLst/>
          </a:prstGeom>
          <a:ln>
            <a:noFill/>
          </a:ln>
          <a:effectLst>
            <a:outerShdw blurRad="292100" dist="139700" dir="2700000" algn="tl" rotWithShape="0">
              <a:srgbClr val="333333">
                <a:alpha val="65000"/>
              </a:srgbClr>
            </a:outerShdw>
          </a:effectLst>
        </p:spPr>
      </p:pic>
      <p:pic>
        <p:nvPicPr>
          <p:cNvPr id="5" name="Imagen 4">
            <a:extLst>
              <a:ext uri="{FF2B5EF4-FFF2-40B4-BE49-F238E27FC236}">
                <a16:creationId xmlns:a16="http://schemas.microsoft.com/office/drawing/2014/main" id="{43C3285B-B788-4A69-B64B-2A0293B040D3}"/>
              </a:ext>
            </a:extLst>
          </p:cNvPr>
          <p:cNvPicPr>
            <a:picLocks noChangeAspect="1"/>
          </p:cNvPicPr>
          <p:nvPr/>
        </p:nvPicPr>
        <p:blipFill>
          <a:blip r:embed="rId3"/>
          <a:stretch>
            <a:fillRect/>
          </a:stretch>
        </p:blipFill>
        <p:spPr>
          <a:xfrm>
            <a:off x="1835696" y="1609017"/>
            <a:ext cx="5767316" cy="376765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5" end="5"/>
                                            </p:txEl>
                                          </p:spTgt>
                                        </p:tgtEl>
                                        <p:attrNameLst>
                                          <p:attrName>style.visibility</p:attrName>
                                        </p:attrNameLst>
                                      </p:cBhvr>
                                      <p:to>
                                        <p:strVal val="visible"/>
                                      </p:to>
                                    </p:set>
                                    <p:animEffect transition="in" filter="fade">
                                      <p:cBhvr>
                                        <p:cTn id="12" dur="500"/>
                                        <p:tgtEl>
                                          <p:spTgt spid="2">
                                            <p:txEl>
                                              <p:pRg st="5" end="5"/>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animEffect transition="in" filter="fade">
                                      <p:cBhvr>
                                        <p:cTn id="15" dur="500"/>
                                        <p:tgtEl>
                                          <p:spTgt spid="2">
                                            <p:txEl>
                                              <p:pRg st="6" end="6"/>
                                            </p:txEl>
                                          </p:spTgt>
                                        </p:tgtEl>
                                      </p:cBhvr>
                                    </p:animEffect>
                                  </p:childTnLst>
                                </p:cTn>
                              </p:par>
                              <p:par>
                                <p:cTn id="16" presetID="10" presetClass="exit" presetSubtype="0" fill="hold" nodeType="withEffect">
                                  <p:stCondLst>
                                    <p:cond delay="0"/>
                                  </p:stCondLst>
                                  <p:childTnLst>
                                    <p:animEffect transition="out" filter="fad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animEffect transition="in" filter="fade">
                                      <p:cBhvr>
                                        <p:cTn id="23" dur="500"/>
                                        <p:tgtEl>
                                          <p:spTgt spid="2">
                                            <p:txEl>
                                              <p:pRg st="7" end="7"/>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
                                            <p:txEl>
                                              <p:pRg st="8" end="8"/>
                                            </p:txEl>
                                          </p:spTgt>
                                        </p:tgtEl>
                                        <p:attrNameLst>
                                          <p:attrName>style.visibility</p:attrName>
                                        </p:attrNameLst>
                                      </p:cBhvr>
                                      <p:to>
                                        <p:strVal val="visible"/>
                                      </p:to>
                                    </p:set>
                                    <p:animEffect transition="in" filter="fade">
                                      <p:cBhvr>
                                        <p:cTn id="26"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r>
              <a:rPr lang="es-CL" dirty="0"/>
              <a:t>Por otro lado, el transporte marítimo es una de las causas de mayor daño al medio ambiente oceánico. </a:t>
            </a:r>
          </a:p>
          <a:p>
            <a:pPr lvl="1"/>
            <a:r>
              <a:rPr lang="es-CL" dirty="0"/>
              <a:t>Miles de toneladas de residuos tóxicos así como de petróleo son vertidas al mar.</a:t>
            </a:r>
          </a:p>
          <a:p>
            <a:r>
              <a:rPr lang="es-CL" dirty="0"/>
              <a:t>La Organización Marítima Internacional (OMI), es el organismo normativo mundial del transporte marítimo internacional,.</a:t>
            </a:r>
          </a:p>
          <a:p>
            <a:pPr lvl="1"/>
            <a:r>
              <a:rPr lang="es-CL" dirty="0"/>
              <a:t>Ha generado un marco general de normas mundiales relativas a la seguridad marítima, la protección del medio ambiente, las cuestiones jurídicas y otras áreas relacionadas.</a:t>
            </a:r>
          </a:p>
          <a:p>
            <a:endParaRPr lang="es-CL" dirty="0"/>
          </a:p>
        </p:txBody>
      </p:sp>
      <p:sp>
        <p:nvSpPr>
          <p:cNvPr id="3" name="2 Título"/>
          <p:cNvSpPr>
            <a:spLocks noGrp="1"/>
          </p:cNvSpPr>
          <p:nvPr>
            <p:ph type="title"/>
          </p:nvPr>
        </p:nvSpPr>
        <p:spPr/>
        <p:txBody>
          <a:bodyPr/>
          <a:lstStyle/>
          <a:p>
            <a:r>
              <a:rPr lang="es-CL" dirty="0"/>
              <a:t>Introducción</a:t>
            </a:r>
          </a:p>
        </p:txBody>
      </p:sp>
      <p:pic>
        <p:nvPicPr>
          <p:cNvPr id="5" name="4 Imagen" descr="oil_weathering_900.jpg"/>
          <p:cNvPicPr>
            <a:picLocks noChangeAspect="1"/>
          </p:cNvPicPr>
          <p:nvPr/>
        </p:nvPicPr>
        <p:blipFill>
          <a:blip r:embed="rId2" cstate="print"/>
          <a:stretch>
            <a:fillRect/>
          </a:stretch>
        </p:blipFill>
        <p:spPr>
          <a:xfrm>
            <a:off x="1307592" y="1065276"/>
            <a:ext cx="6528816" cy="472744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p:cTn id="14"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2" end="2"/>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p:cTn id="19"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0"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21" dur="1000"/>
                                        <p:tgtEl>
                                          <p:spTgt spid="2">
                                            <p:txEl>
                                              <p:pRg st="3" end="3"/>
                                            </p:txEl>
                                          </p:spTgt>
                                        </p:tgtEl>
                                      </p:cBhvr>
                                    </p:animEffect>
                                  </p:childTnLst>
                                </p:cTn>
                              </p:par>
                              <p:par>
                                <p:cTn id="22" presetID="10" presetClass="exit" presetSubtype="0" fill="hold" nodeType="withEffect">
                                  <p:stCondLst>
                                    <p:cond delay="0"/>
                                  </p:stCondLst>
                                  <p:childTnLst>
                                    <p:animEffect transition="out" filter="fade">
                                      <p:cBhvr>
                                        <p:cTn id="23" dur="2000"/>
                                        <p:tgtEl>
                                          <p:spTgt spid="5"/>
                                        </p:tgtEl>
                                      </p:cBhvr>
                                    </p:animEffect>
                                    <p:set>
                                      <p:cBhvr>
                                        <p:cTn id="24"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CL" dirty="0"/>
              <a:t>Ver el siguiente video en </a:t>
            </a:r>
            <a:r>
              <a:rPr lang="es-CL" dirty="0" err="1"/>
              <a:t>You</a:t>
            </a:r>
            <a:r>
              <a:rPr lang="es-CL" dirty="0"/>
              <a:t> </a:t>
            </a:r>
            <a:r>
              <a:rPr lang="es-CL" dirty="0" err="1"/>
              <a:t>Tube</a:t>
            </a:r>
            <a:r>
              <a:rPr lang="es-CL" dirty="0"/>
              <a:t>:</a:t>
            </a:r>
          </a:p>
          <a:p>
            <a:pPr lvl="1"/>
            <a:r>
              <a:rPr lang="es-CL" dirty="0">
                <a:hlinkClick r:id="rId4"/>
              </a:rPr>
              <a:t>https://www.youtube.com/watch?v=E6tyKOja9Oo</a:t>
            </a:r>
            <a:endParaRPr lang="es-CL" dirty="0"/>
          </a:p>
          <a:p>
            <a:pPr lvl="1"/>
            <a:r>
              <a:rPr lang="es-CL" dirty="0"/>
              <a:t>Bajo el punto de vista de su futuro servicio como Oficial del Litoral, indique que aspectos de los mostrados en el video son motivos de preocupación y qué estima que es necesario realizar para evitarlos.</a:t>
            </a:r>
          </a:p>
          <a:p>
            <a:pPr lvl="1"/>
            <a:r>
              <a:rPr lang="es-CL" dirty="0"/>
              <a:t>Trabajo puede ser realizado en grupo, pero debe ser presentado en forma individual y debe ser original.</a:t>
            </a:r>
          </a:p>
          <a:p>
            <a:pPr lvl="1"/>
            <a:r>
              <a:rPr lang="es-CL" dirty="0"/>
              <a:t>El plazo para su entrega es la clase anterior al certamen N°1.</a:t>
            </a:r>
          </a:p>
        </p:txBody>
      </p:sp>
      <p:sp>
        <p:nvSpPr>
          <p:cNvPr id="3" name="2 Título"/>
          <p:cNvSpPr>
            <a:spLocks noGrp="1"/>
          </p:cNvSpPr>
          <p:nvPr>
            <p:ph type="title"/>
          </p:nvPr>
        </p:nvSpPr>
        <p:spPr/>
        <p:txBody>
          <a:bodyPr/>
          <a:lstStyle/>
          <a:p>
            <a:r>
              <a:rPr lang="es-CL" dirty="0"/>
              <a:t>Trabajo de investigación</a:t>
            </a:r>
          </a:p>
        </p:txBody>
      </p:sp>
      <p:pic>
        <p:nvPicPr>
          <p:cNvPr id="4" name="Full Documentary - Reason why ships sink _ Ship World _ HD PBS _ NOVA (360p_30fps_H264-128kbit_AAC).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5"/>
          <a:stretch>
            <a:fillRect/>
          </a:stretch>
        </p:blipFill>
        <p:spPr>
          <a:xfrm>
            <a:off x="3048000" y="2286000"/>
            <a:ext cx="3048000" cy="2286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579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p:txBody>
          <a:bodyPr>
            <a:normAutofit fontScale="62500" lnSpcReduction="20000"/>
          </a:bodyPr>
          <a:lstStyle/>
          <a:p>
            <a:pPr>
              <a:lnSpc>
                <a:spcPct val="120000"/>
              </a:lnSpc>
            </a:pPr>
            <a:r>
              <a:rPr lang="es-CL" dirty="0"/>
              <a:t>El término "buque“ utiliza para representar una amplia gama de aparatos navales que operan en, por encima o por debajo la superficie del agua. </a:t>
            </a:r>
          </a:p>
          <a:p>
            <a:pPr>
              <a:lnSpc>
                <a:spcPct val="120000"/>
              </a:lnSpc>
            </a:pPr>
            <a:r>
              <a:rPr lang="es-CL" dirty="0"/>
              <a:t>A menudo se clasifican en grupos según su uso, forma en que interactúa con el medio acuático o ambos.</a:t>
            </a:r>
          </a:p>
          <a:p>
            <a:pPr>
              <a:lnSpc>
                <a:spcPct val="120000"/>
              </a:lnSpc>
            </a:pPr>
            <a:r>
              <a:rPr lang="es-CL" dirty="0"/>
              <a:t>La siguiente clasificación incluye a los siguientes.</a:t>
            </a:r>
          </a:p>
          <a:p>
            <a:pPr lvl="1">
              <a:lnSpc>
                <a:spcPct val="120000"/>
              </a:lnSpc>
            </a:pPr>
            <a:r>
              <a:rPr lang="es-CL" sz="2400" b="1" dirty="0"/>
              <a:t>Buques mercantes</a:t>
            </a:r>
            <a:r>
              <a:rPr lang="es-CL" sz="2400" dirty="0"/>
              <a:t>: Destinados a obtener ganancias en la distribución de bienes. Un análisis de flujo económico permite determinar  el rendimiento de la inversión. Estos estudios la facturación, costos de adquisición, de operación y mantenimiento, y cualquier valor residual cuando el barco se venda en un tiempo determinado.</a:t>
            </a:r>
          </a:p>
          <a:p>
            <a:pPr lvl="1">
              <a:lnSpc>
                <a:spcPct val="120000"/>
              </a:lnSpc>
            </a:pPr>
            <a:r>
              <a:rPr lang="es-CL" sz="2400" b="1" dirty="0"/>
              <a:t>Buques Navales y de Guardacostas</a:t>
            </a:r>
            <a:r>
              <a:rPr lang="es-CL" sz="2400" dirty="0"/>
              <a:t>: Se clasifican como de combate o auxiliares. Tienen un alto costo de adquisición por los roles que deben cumplir y a las capacidades requeridas como velocidad, resistencia, armamento, capacidad de operar en forma confiable y sobrevivir en ambientes hostiles de combate.</a:t>
            </a:r>
          </a:p>
          <a:p>
            <a:pPr lvl="1">
              <a:lnSpc>
                <a:spcPct val="120000"/>
              </a:lnSpc>
            </a:pPr>
            <a:r>
              <a:rPr lang="es-CL" sz="2400" b="1" dirty="0"/>
              <a:t>Embarcaciones recreativas y de recreo</a:t>
            </a:r>
            <a:r>
              <a:rPr lang="es-CL" sz="2400" dirty="0"/>
              <a:t>: Los artefactos navales de placer que funcionan con fines de lucro brindando servicios recreativos al público general. El confort y la seguridad son de la mayor importancia.</a:t>
            </a:r>
          </a:p>
        </p:txBody>
      </p:sp>
      <p:sp>
        <p:nvSpPr>
          <p:cNvPr id="4" name="3 Título"/>
          <p:cNvSpPr>
            <a:spLocks noGrp="1"/>
          </p:cNvSpPr>
          <p:nvPr>
            <p:ph type="title"/>
          </p:nvPr>
        </p:nvSpPr>
        <p:spPr/>
        <p:txBody>
          <a:bodyPr>
            <a:normAutofit/>
          </a:bodyPr>
          <a:lstStyle/>
          <a:p>
            <a:r>
              <a:rPr lang="es-CL" dirty="0"/>
              <a:t>Introducción – Tipo de Buques</a:t>
            </a:r>
          </a:p>
        </p:txBody>
      </p:sp>
      <p:pic>
        <p:nvPicPr>
          <p:cNvPr id="5" name="Tipos de buques en transporte marítimo.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817170" y="1071546"/>
            <a:ext cx="7715270" cy="578645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702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showWhenStopped="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Marcador de contenido"/>
          <p:cNvSpPr>
            <a:spLocks noGrp="1"/>
          </p:cNvSpPr>
          <p:nvPr>
            <p:ph idx="1"/>
          </p:nvPr>
        </p:nvSpPr>
        <p:spPr/>
        <p:txBody>
          <a:bodyPr>
            <a:noAutofit/>
          </a:bodyPr>
          <a:lstStyle/>
          <a:p>
            <a:pPr>
              <a:lnSpc>
                <a:spcPct val="120000"/>
              </a:lnSpc>
            </a:pPr>
            <a:r>
              <a:rPr lang="es-CL" sz="1800" dirty="0"/>
              <a:t>La siguiente clasificación incluye a los siguientes (continuación).</a:t>
            </a:r>
          </a:p>
          <a:p>
            <a:pPr lvl="1">
              <a:lnSpc>
                <a:spcPct val="120000"/>
              </a:lnSpc>
            </a:pPr>
            <a:r>
              <a:rPr lang="es-CL" sz="1600" b="1" dirty="0"/>
              <a:t>Utilitarios: </a:t>
            </a:r>
            <a:r>
              <a:rPr lang="es-CL" sz="1600" dirty="0"/>
              <a:t>(Remolcadores, pesqueros y similares): diseñado para una operación prolongada y fácil mantenimiento sin enfoque de lujo.</a:t>
            </a:r>
            <a:r>
              <a:rPr lang="es-CL" sz="1600" b="1" dirty="0"/>
              <a:t> </a:t>
            </a:r>
            <a:endParaRPr lang="es-CL" sz="1600" dirty="0"/>
          </a:p>
          <a:p>
            <a:pPr lvl="1">
              <a:lnSpc>
                <a:spcPct val="120000"/>
              </a:lnSpc>
            </a:pPr>
            <a:r>
              <a:rPr lang="es-CL" sz="1600" b="1" dirty="0"/>
              <a:t>Buques de investigación y medioambientales</a:t>
            </a:r>
            <a:r>
              <a:rPr lang="es-CL" sz="1600" dirty="0"/>
              <a:t>: dotados de equipos altamente especializados que se despliega dentro y fuera del agua.</a:t>
            </a:r>
          </a:p>
          <a:p>
            <a:pPr lvl="1">
              <a:lnSpc>
                <a:spcPct val="120000"/>
              </a:lnSpc>
            </a:pPr>
            <a:r>
              <a:rPr lang="es-CL" sz="1600" b="1" dirty="0" err="1"/>
              <a:t>Ferries</a:t>
            </a:r>
            <a:r>
              <a:rPr lang="es-CL" sz="1600" dirty="0"/>
              <a:t>: Deben permitir la carga y descarga de personas y de vehículos con eficiencia y seguridad, cumpliendo un horario estricto en cualquier condición climática.</a:t>
            </a:r>
          </a:p>
          <a:p>
            <a:pPr lvl="1">
              <a:lnSpc>
                <a:spcPct val="120000"/>
              </a:lnSpc>
            </a:pPr>
            <a:r>
              <a:rPr lang="es-CL" sz="1600" b="1" dirty="0"/>
              <a:t>Plataformas Costa Afuera:</a:t>
            </a:r>
            <a:r>
              <a:rPr lang="es-CL" sz="1600" dirty="0"/>
              <a:t> Artefactos utilizados en el servicio de extracción de petróleo del fondo marino con alta permanencia en el lugar.</a:t>
            </a:r>
          </a:p>
          <a:p>
            <a:pPr lvl="1">
              <a:lnSpc>
                <a:spcPct val="120000"/>
              </a:lnSpc>
            </a:pPr>
            <a:r>
              <a:rPr lang="es-CL" sz="1600" b="1" dirty="0"/>
              <a:t>Especiales: </a:t>
            </a:r>
            <a:r>
              <a:rPr lang="es-CL" sz="1600" dirty="0"/>
              <a:t>Buques construido para un fin específico y normalmente muy voluminosos por el tipo de carga</a:t>
            </a:r>
            <a:endParaRPr lang="es-CL" sz="1600" b="1" dirty="0"/>
          </a:p>
        </p:txBody>
      </p:sp>
      <p:sp>
        <p:nvSpPr>
          <p:cNvPr id="4" name="3 Título"/>
          <p:cNvSpPr>
            <a:spLocks noGrp="1"/>
          </p:cNvSpPr>
          <p:nvPr>
            <p:ph type="title"/>
          </p:nvPr>
        </p:nvSpPr>
        <p:spPr/>
        <p:txBody>
          <a:bodyPr>
            <a:normAutofit/>
          </a:bodyPr>
          <a:lstStyle/>
          <a:p>
            <a:r>
              <a:rPr lang="es-CL" dirty="0"/>
              <a:t>Introducción – Tipo de Buques</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pPr>
              <a:lnSpc>
                <a:spcPct val="120000"/>
              </a:lnSpc>
            </a:pPr>
            <a:r>
              <a:rPr lang="es-CL" sz="2000" dirty="0"/>
              <a:t>También pueden clasificarse conforme a cómo obtienen la sustentación en el medio acuático cuando operan. </a:t>
            </a:r>
          </a:p>
          <a:p>
            <a:pPr>
              <a:lnSpc>
                <a:spcPct val="120000"/>
              </a:lnSpc>
            </a:pPr>
            <a:r>
              <a:rPr lang="es-CL" sz="2000" dirty="0"/>
              <a:t>La siguiente diapositiva muestra tres grandes clasificaciones reproducidas por </a:t>
            </a:r>
            <a:r>
              <a:rPr lang="es-CL" sz="2000" dirty="0" err="1"/>
              <a:t>Gillmer</a:t>
            </a:r>
            <a:r>
              <a:rPr lang="es-CL" sz="2000" dirty="0"/>
              <a:t> y Johnson en "Introducción a la arquitectura naval".</a:t>
            </a:r>
          </a:p>
          <a:p>
            <a:pPr lvl="1">
              <a:lnSpc>
                <a:spcPct val="120000"/>
              </a:lnSpc>
            </a:pPr>
            <a:r>
              <a:rPr lang="es-CL" sz="1800" dirty="0"/>
              <a:t>Soporte aerostático </a:t>
            </a:r>
          </a:p>
          <a:p>
            <a:pPr lvl="1">
              <a:lnSpc>
                <a:spcPct val="120000"/>
              </a:lnSpc>
            </a:pPr>
            <a:r>
              <a:rPr lang="es-CL" sz="1800" dirty="0"/>
              <a:t>Soporte hidrodinámico </a:t>
            </a:r>
          </a:p>
          <a:p>
            <a:pPr lvl="1">
              <a:lnSpc>
                <a:spcPct val="120000"/>
              </a:lnSpc>
            </a:pPr>
            <a:r>
              <a:rPr lang="es-CL" sz="1800" dirty="0"/>
              <a:t>Soporte hidrostático</a:t>
            </a:r>
          </a:p>
          <a:p>
            <a:endParaRPr lang="es-CL" dirty="0"/>
          </a:p>
        </p:txBody>
      </p:sp>
      <p:sp>
        <p:nvSpPr>
          <p:cNvPr id="3" name="2 Título"/>
          <p:cNvSpPr>
            <a:spLocks noGrp="1"/>
          </p:cNvSpPr>
          <p:nvPr>
            <p:ph type="title"/>
          </p:nvPr>
        </p:nvSpPr>
        <p:spPr/>
        <p:txBody>
          <a:bodyPr/>
          <a:lstStyle/>
          <a:p>
            <a:r>
              <a:rPr lang="es-CL" dirty="0"/>
              <a:t>Introducción – Tipo de Buques</a:t>
            </a:r>
          </a:p>
        </p:txBody>
      </p:sp>
      <p:pic>
        <p:nvPicPr>
          <p:cNvPr id="4" name="Picture 2"/>
          <p:cNvPicPr>
            <a:picLocks noChangeAspect="1" noChangeArrowheads="1"/>
          </p:cNvPicPr>
          <p:nvPr/>
        </p:nvPicPr>
        <p:blipFill>
          <a:blip r:embed="rId2"/>
          <a:srcRect/>
          <a:stretch>
            <a:fillRect/>
          </a:stretch>
        </p:blipFill>
        <p:spPr bwMode="auto">
          <a:xfrm>
            <a:off x="1000100" y="1357298"/>
            <a:ext cx="7072362" cy="4374328"/>
          </a:xfrm>
          <a:prstGeom prst="rect">
            <a:avLst/>
          </a:prstGeom>
          <a:ln>
            <a:noFill/>
          </a:ln>
          <a:effectLst>
            <a:outerShdw blurRad="292100" dist="139700" dir="2700000" algn="tl" rotWithShape="0">
              <a:srgbClr val="333333">
                <a:alpha val="65000"/>
              </a:srgbClr>
            </a:outerShdw>
          </a:effectLst>
        </p:spPr>
      </p:pic>
      <p:sp>
        <p:nvSpPr>
          <p:cNvPr id="5" name="4 Elipse"/>
          <p:cNvSpPr/>
          <p:nvPr/>
        </p:nvSpPr>
        <p:spPr>
          <a:xfrm>
            <a:off x="4500562" y="2714620"/>
            <a:ext cx="3571900" cy="278608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6" name="5 Grupo"/>
          <p:cNvGrpSpPr/>
          <p:nvPr/>
        </p:nvGrpSpPr>
        <p:grpSpPr>
          <a:xfrm rot="515346">
            <a:off x="500066" y="2357430"/>
            <a:ext cx="4143372" cy="714380"/>
            <a:chOff x="0" y="1741204"/>
            <a:chExt cx="4143372" cy="714380"/>
          </a:xfrm>
        </p:grpSpPr>
        <p:sp>
          <p:nvSpPr>
            <p:cNvPr id="7" name="6 CuadroTexto"/>
            <p:cNvSpPr txBox="1"/>
            <p:nvPr/>
          </p:nvSpPr>
          <p:spPr>
            <a:xfrm rot="496938">
              <a:off x="73229" y="1924195"/>
              <a:ext cx="3815381" cy="276999"/>
            </a:xfrm>
            <a:prstGeom prst="rect">
              <a:avLst/>
            </a:prstGeom>
            <a:solidFill>
              <a:schemeClr val="bg1"/>
            </a:solidFill>
          </p:spPr>
          <p:txBody>
            <a:bodyPr wrap="square" rtlCol="0">
              <a:spAutoFit/>
              <a:scene3d>
                <a:camera prst="orthographicFront"/>
                <a:lightRig rig="threePt" dir="t"/>
              </a:scene3d>
              <a:sp3d prstMaterial="dkEdge"/>
            </a:bodyPr>
            <a:lstStyle/>
            <a:p>
              <a:r>
                <a:rPr lang="es-CL" sz="1200" dirty="0"/>
                <a:t>Nos preocuparemos principalmente de éstas</a:t>
              </a:r>
            </a:p>
          </p:txBody>
        </p:sp>
        <p:sp>
          <p:nvSpPr>
            <p:cNvPr id="8" name="7 Flecha derecha"/>
            <p:cNvSpPr/>
            <p:nvPr/>
          </p:nvSpPr>
          <p:spPr>
            <a:xfrm rot="488104">
              <a:off x="0" y="1741204"/>
              <a:ext cx="4143372" cy="714380"/>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par>
                                <p:cTn id="17" presetID="55"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sp>
        <p:nvSpPr>
          <p:cNvPr id="5" name="4 Marcador de contenido"/>
          <p:cNvSpPr>
            <a:spLocks noGrp="1"/>
          </p:cNvSpPr>
          <p:nvPr>
            <p:ph sz="half" idx="1"/>
          </p:nvPr>
        </p:nvSpPr>
        <p:spPr/>
        <p:txBody>
          <a:bodyPr>
            <a:normAutofit lnSpcReduction="10000"/>
          </a:bodyPr>
          <a:lstStyle/>
          <a:p>
            <a:r>
              <a:rPr lang="es-CL" dirty="0"/>
              <a:t>Existen diferentes tipos de buques dependiendo de la carga y la función que realizan.</a:t>
            </a:r>
          </a:p>
          <a:p>
            <a:r>
              <a:rPr lang="es-CL" dirty="0"/>
              <a:t>Mencionaremos los más comunes del área transporte.</a:t>
            </a:r>
          </a:p>
        </p:txBody>
      </p:sp>
      <p:pic>
        <p:nvPicPr>
          <p:cNvPr id="12" name="11 Marcador de contenido" descr="02-curso-apeseg-parte-2-tipos-de-buques-navegabilidad-2-638.jpg"/>
          <p:cNvPicPr>
            <a:picLocks noGrp="1" noChangeAspect="1"/>
          </p:cNvPicPr>
          <p:nvPr>
            <p:ph sz="quarter" idx="2"/>
          </p:nvPr>
        </p:nvPicPr>
        <p:blipFill>
          <a:blip r:embed="rId2"/>
          <a:srcRect l="48752" t="1522" r="9396"/>
          <a:stretch>
            <a:fillRect/>
          </a:stretch>
        </p:blipFill>
        <p:spPr>
          <a:xfrm>
            <a:off x="5572132" y="1118840"/>
            <a:ext cx="2928958" cy="4882570"/>
          </a:xfrm>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sp>
        <p:nvSpPr>
          <p:cNvPr id="5" name="4 Marcador de contenido"/>
          <p:cNvSpPr>
            <a:spLocks noGrp="1"/>
          </p:cNvSpPr>
          <p:nvPr>
            <p:ph sz="half" idx="1"/>
          </p:nvPr>
        </p:nvSpPr>
        <p:spPr/>
        <p:txBody>
          <a:bodyPr/>
          <a:lstStyle/>
          <a:p>
            <a:r>
              <a:rPr lang="es-CL" dirty="0"/>
              <a:t>De Carga General</a:t>
            </a:r>
          </a:p>
          <a:p>
            <a:pPr lvl="1"/>
            <a:r>
              <a:rPr lang="es-CL" dirty="0"/>
              <a:t>Carga suelta o Break Bull o no Consolidada.</a:t>
            </a:r>
          </a:p>
          <a:p>
            <a:pPr lvl="1"/>
            <a:r>
              <a:rPr lang="es-CL" dirty="0"/>
              <a:t>Carga consolidada.</a:t>
            </a:r>
          </a:p>
        </p:txBody>
      </p:sp>
      <p:pic>
        <p:nvPicPr>
          <p:cNvPr id="8" name="7 Marcador de contenido" descr="transporte-maritimo-internacional-8-728.jpg"/>
          <p:cNvPicPr>
            <a:picLocks noGrp="1" noChangeAspect="1"/>
          </p:cNvPicPr>
          <p:nvPr>
            <p:ph sz="quarter" idx="2"/>
          </p:nvPr>
        </p:nvPicPr>
        <p:blipFill>
          <a:blip r:embed="rId2" cstate="print"/>
          <a:srcRect l="8839" t="8733" r="8782" b="4727"/>
          <a:stretch>
            <a:fillRect/>
          </a:stretch>
        </p:blipFill>
        <p:spPr>
          <a:xfrm>
            <a:off x="5572132" y="1857364"/>
            <a:ext cx="2357454" cy="1714512"/>
          </a:xfrm>
          <a:prstGeom prst="rect">
            <a:avLst/>
          </a:prstGeom>
          <a:ln>
            <a:noFill/>
          </a:ln>
          <a:effectLst>
            <a:outerShdw blurRad="292100" dist="139700" dir="2700000" algn="tl" rotWithShape="0">
              <a:srgbClr val="333333">
                <a:alpha val="65000"/>
              </a:srgbClr>
            </a:outerShdw>
          </a:effectLst>
        </p:spPr>
      </p:pic>
      <p:pic>
        <p:nvPicPr>
          <p:cNvPr id="9" name="8 Marcador de contenido" descr="transporte-maritimo-internacional-9-728.jpg"/>
          <p:cNvPicPr>
            <a:picLocks noGrp="1" noChangeAspect="1"/>
          </p:cNvPicPr>
          <p:nvPr>
            <p:ph sz="quarter" idx="3"/>
          </p:nvPr>
        </p:nvPicPr>
        <p:blipFill>
          <a:blip r:embed="rId3" cstate="print"/>
          <a:srcRect l="9985" t="10818" r="7636" b="6249"/>
          <a:stretch>
            <a:fillRect/>
          </a:stretch>
        </p:blipFill>
        <p:spPr>
          <a:xfrm>
            <a:off x="5572132" y="4143380"/>
            <a:ext cx="2357454" cy="1643074"/>
          </a:xfrm>
          <a:prstGeom prst="rect">
            <a:avLst/>
          </a:prstGeom>
          <a:ln>
            <a:noFill/>
          </a:ln>
          <a:effectLst>
            <a:outerShdw blurRad="292100" dist="139700" dir="2700000" algn="tl" rotWithShape="0">
              <a:srgbClr val="333333">
                <a:alpha val="65000"/>
              </a:srgbClr>
            </a:outerShdw>
          </a:effectLst>
        </p:spPr>
      </p:pic>
      <p:pic>
        <p:nvPicPr>
          <p:cNvPr id="10" name="9 Imagen" descr="transporte-maritimo-internacional-10-728.jpg"/>
          <p:cNvPicPr>
            <a:picLocks noChangeAspect="1"/>
          </p:cNvPicPr>
          <p:nvPr/>
        </p:nvPicPr>
        <p:blipFill>
          <a:blip r:embed="rId4"/>
          <a:srcRect l="22184" t="8333" r="25275" b="8333"/>
          <a:stretch>
            <a:fillRect/>
          </a:stretch>
        </p:blipFill>
        <p:spPr>
          <a:xfrm>
            <a:off x="2857488" y="4143380"/>
            <a:ext cx="1561431" cy="171451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sp>
        <p:nvSpPr>
          <p:cNvPr id="5" name="4 Marcador de contenido"/>
          <p:cNvSpPr>
            <a:spLocks noGrp="1"/>
          </p:cNvSpPr>
          <p:nvPr>
            <p:ph sz="half" idx="1"/>
          </p:nvPr>
        </p:nvSpPr>
        <p:spPr>
          <a:xfrm>
            <a:off x="857224" y="1857364"/>
            <a:ext cx="3579812" cy="4114800"/>
          </a:xfrm>
        </p:spPr>
        <p:txBody>
          <a:bodyPr/>
          <a:lstStyle/>
          <a:p>
            <a:r>
              <a:rPr lang="es-CL" dirty="0"/>
              <a:t>Tanqueros o </a:t>
            </a:r>
            <a:r>
              <a:rPr lang="es-CL" dirty="0" err="1"/>
              <a:t>Tankers</a:t>
            </a:r>
            <a:endParaRPr lang="es-CL" dirty="0"/>
          </a:p>
          <a:p>
            <a:pPr lvl="2"/>
            <a:r>
              <a:rPr lang="es-CL" dirty="0"/>
              <a:t>Carga a granel líquida (Petróleo crudo o refinado, químicos, gases licuados y similares).</a:t>
            </a:r>
          </a:p>
        </p:txBody>
      </p:sp>
      <p:pic>
        <p:nvPicPr>
          <p:cNvPr id="12" name="11 Marcador de contenido" descr="transporte-maritimo-internacional-12-728.jpg"/>
          <p:cNvPicPr>
            <a:picLocks noGrp="1" noChangeAspect="1"/>
          </p:cNvPicPr>
          <p:nvPr>
            <p:ph sz="quarter" idx="2"/>
          </p:nvPr>
        </p:nvPicPr>
        <p:blipFill>
          <a:blip r:embed="rId2" cstate="print"/>
          <a:srcRect l="8839" t="5128" r="11279" b="8333"/>
          <a:stretch>
            <a:fillRect/>
          </a:stretch>
        </p:blipFill>
        <p:spPr>
          <a:xfrm>
            <a:off x="4643438" y="2071678"/>
            <a:ext cx="2286016" cy="1714512"/>
          </a:xfrm>
          <a:prstGeom prst="rect">
            <a:avLst/>
          </a:prstGeom>
          <a:ln>
            <a:noFill/>
          </a:ln>
          <a:effectLst>
            <a:outerShdw blurRad="292100" dist="139700" dir="2700000" algn="tl" rotWithShape="0">
              <a:srgbClr val="333333">
                <a:alpha val="65000"/>
              </a:srgbClr>
            </a:outerShdw>
          </a:effectLst>
        </p:spPr>
      </p:pic>
      <p:pic>
        <p:nvPicPr>
          <p:cNvPr id="13" name="12 Marcador de contenido" descr="transporte-maritimo-internacional-13-728.jpg"/>
          <p:cNvPicPr>
            <a:picLocks noGrp="1" noChangeAspect="1"/>
          </p:cNvPicPr>
          <p:nvPr>
            <p:ph sz="quarter" idx="3"/>
          </p:nvPr>
        </p:nvPicPr>
        <p:blipFill>
          <a:blip r:embed="rId3" cstate="print"/>
          <a:srcRect l="11335" t="5609" r="13775" b="11458"/>
          <a:stretch>
            <a:fillRect/>
          </a:stretch>
        </p:blipFill>
        <p:spPr>
          <a:xfrm>
            <a:off x="7000860" y="2071678"/>
            <a:ext cx="2143140" cy="1643074"/>
          </a:xfrm>
          <a:prstGeom prst="rect">
            <a:avLst/>
          </a:prstGeom>
          <a:ln>
            <a:noFill/>
          </a:ln>
          <a:effectLst>
            <a:outerShdw blurRad="292100" dist="139700" dir="2700000" algn="tl" rotWithShape="0">
              <a:srgbClr val="333333">
                <a:alpha val="65000"/>
              </a:srgbClr>
            </a:outerShdw>
          </a:effectLst>
        </p:spPr>
      </p:pic>
      <p:pic>
        <p:nvPicPr>
          <p:cNvPr id="14" name="13 Imagen" descr="transporte-maritimo-internacional-14-728.jpg"/>
          <p:cNvPicPr>
            <a:picLocks noChangeAspect="1"/>
          </p:cNvPicPr>
          <p:nvPr/>
        </p:nvPicPr>
        <p:blipFill>
          <a:blip r:embed="rId4"/>
          <a:srcRect l="22184" t="3869" r="26305" b="8333"/>
          <a:stretch>
            <a:fillRect/>
          </a:stretch>
        </p:blipFill>
        <p:spPr>
          <a:xfrm>
            <a:off x="5786446" y="4143380"/>
            <a:ext cx="2058383" cy="24288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pic>
        <p:nvPicPr>
          <p:cNvPr id="10" name="9 Marcador de contenido" descr="transporte-maritimo-internacional-16-728.jpg"/>
          <p:cNvPicPr>
            <a:picLocks noGrp="1" noChangeAspect="1"/>
          </p:cNvPicPr>
          <p:nvPr>
            <p:ph sz="half" idx="1"/>
          </p:nvPr>
        </p:nvPicPr>
        <p:blipFill>
          <a:blip r:embed="rId2"/>
          <a:srcRect l="5632" t="8556" r="4568" b="10734"/>
          <a:stretch>
            <a:fillRect/>
          </a:stretch>
        </p:blipFill>
        <p:spPr>
          <a:xfrm>
            <a:off x="4500562" y="2571744"/>
            <a:ext cx="4248010" cy="2643206"/>
          </a:xfrm>
          <a:prstGeom prst="rect">
            <a:avLst/>
          </a:prstGeom>
          <a:ln>
            <a:noFill/>
          </a:ln>
          <a:effectLst>
            <a:outerShdw blurRad="292100" dist="139700" dir="2700000" algn="tl" rotWithShape="0">
              <a:srgbClr val="333333">
                <a:alpha val="65000"/>
              </a:srgbClr>
            </a:outerShdw>
          </a:effectLst>
        </p:spPr>
      </p:pic>
      <p:sp>
        <p:nvSpPr>
          <p:cNvPr id="9" name="8 Marcador de texto"/>
          <p:cNvSpPr>
            <a:spLocks noGrp="1"/>
          </p:cNvSpPr>
          <p:nvPr>
            <p:ph type="body" sz="half" idx="2"/>
          </p:nvPr>
        </p:nvSpPr>
        <p:spPr>
          <a:xfrm>
            <a:off x="1000100" y="1571612"/>
            <a:ext cx="3581400" cy="4114800"/>
          </a:xfrm>
        </p:spPr>
        <p:txBody>
          <a:bodyPr/>
          <a:lstStyle/>
          <a:p>
            <a:r>
              <a:rPr lang="es-CL" dirty="0"/>
              <a:t>Graneleros o </a:t>
            </a:r>
            <a:r>
              <a:rPr lang="es-CL" dirty="0" err="1"/>
              <a:t>Bulk</a:t>
            </a:r>
            <a:r>
              <a:rPr lang="es-CL" dirty="0"/>
              <a:t> </a:t>
            </a:r>
            <a:r>
              <a:rPr lang="es-CL" dirty="0" err="1"/>
              <a:t>Carriers</a:t>
            </a:r>
            <a:endParaRPr lang="es-CL" dirty="0"/>
          </a:p>
          <a:p>
            <a:pPr lvl="2"/>
            <a:r>
              <a:rPr lang="es-CL" dirty="0"/>
              <a:t>Carga a granel sólida y cereales.</a:t>
            </a:r>
          </a:p>
          <a:p>
            <a:endParaRPr lang="es-CL"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sp>
        <p:nvSpPr>
          <p:cNvPr id="9" name="8 Marcador de texto"/>
          <p:cNvSpPr>
            <a:spLocks noGrp="1"/>
          </p:cNvSpPr>
          <p:nvPr>
            <p:ph sz="half" idx="1"/>
          </p:nvPr>
        </p:nvSpPr>
        <p:spPr>
          <a:xfrm>
            <a:off x="1071538" y="1827213"/>
            <a:ext cx="3878287" cy="4114800"/>
          </a:xfrm>
        </p:spPr>
        <p:txBody>
          <a:bodyPr/>
          <a:lstStyle/>
          <a:p>
            <a:r>
              <a:rPr lang="es-CL" dirty="0"/>
              <a:t>Portacontenedores o </a:t>
            </a:r>
            <a:r>
              <a:rPr lang="es-CL" dirty="0" err="1"/>
              <a:t>Containers</a:t>
            </a:r>
            <a:r>
              <a:rPr lang="es-CL" dirty="0"/>
              <a:t> </a:t>
            </a:r>
            <a:r>
              <a:rPr lang="es-CL" dirty="0" err="1"/>
              <a:t>Carriers</a:t>
            </a:r>
            <a:endParaRPr lang="es-CL" dirty="0"/>
          </a:p>
          <a:p>
            <a:pPr lvl="2"/>
            <a:r>
              <a:rPr lang="es-CL" dirty="0"/>
              <a:t>Transporte de contenedores</a:t>
            </a:r>
          </a:p>
          <a:p>
            <a:pPr lvl="3"/>
            <a:r>
              <a:rPr lang="es-CL" dirty="0"/>
              <a:t>TEU (contendores de 20 pie)</a:t>
            </a:r>
          </a:p>
          <a:p>
            <a:pPr lvl="3"/>
            <a:r>
              <a:rPr lang="es-CL" dirty="0"/>
              <a:t>FEU (contenedores de 40 pie) </a:t>
            </a:r>
          </a:p>
        </p:txBody>
      </p:sp>
      <p:pic>
        <p:nvPicPr>
          <p:cNvPr id="8" name="7 Marcador de contenido" descr="transporte-maritimo-internacional-18-728.jpg"/>
          <p:cNvPicPr>
            <a:picLocks noGrp="1" noChangeAspect="1"/>
          </p:cNvPicPr>
          <p:nvPr>
            <p:ph sz="quarter" idx="2"/>
          </p:nvPr>
        </p:nvPicPr>
        <p:blipFill>
          <a:blip r:embed="rId2" cstate="print"/>
          <a:srcRect l="3846" t="8733" r="6286" b="11939"/>
          <a:stretch>
            <a:fillRect/>
          </a:stretch>
        </p:blipFill>
        <p:spPr>
          <a:xfrm>
            <a:off x="5572132" y="2000240"/>
            <a:ext cx="2571768" cy="1571636"/>
          </a:xfrm>
          <a:prstGeom prst="rect">
            <a:avLst/>
          </a:prstGeom>
          <a:ln>
            <a:noFill/>
          </a:ln>
          <a:effectLst>
            <a:outerShdw blurRad="292100" dist="139700" dir="2700000" algn="tl" rotWithShape="0">
              <a:srgbClr val="333333">
                <a:alpha val="65000"/>
              </a:srgbClr>
            </a:outerShdw>
          </a:effectLst>
        </p:spPr>
      </p:pic>
      <p:pic>
        <p:nvPicPr>
          <p:cNvPr id="14" name="13 Marcador de contenido" descr="transporte-maritimo-internacional-21-728.jpg"/>
          <p:cNvPicPr>
            <a:picLocks noGrp="1" noChangeAspect="1"/>
          </p:cNvPicPr>
          <p:nvPr>
            <p:ph sz="quarter" idx="3"/>
          </p:nvPr>
        </p:nvPicPr>
        <p:blipFill>
          <a:blip r:embed="rId3"/>
          <a:srcRect l="5700" t="12797" r="6730" b="11309"/>
          <a:stretch>
            <a:fillRect/>
          </a:stretch>
        </p:blipFill>
        <p:spPr>
          <a:xfrm>
            <a:off x="5241925" y="3960813"/>
            <a:ext cx="3302000" cy="1981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L" dirty="0"/>
              <a:t>Introducción – Tipo de Buques</a:t>
            </a:r>
          </a:p>
        </p:txBody>
      </p:sp>
      <p:sp>
        <p:nvSpPr>
          <p:cNvPr id="9" name="8 Marcador de texto"/>
          <p:cNvSpPr>
            <a:spLocks noGrp="1"/>
          </p:cNvSpPr>
          <p:nvPr>
            <p:ph sz="half" idx="1"/>
          </p:nvPr>
        </p:nvSpPr>
        <p:spPr>
          <a:xfrm>
            <a:off x="1071538" y="1827213"/>
            <a:ext cx="3878287" cy="4114800"/>
          </a:xfrm>
        </p:spPr>
        <p:txBody>
          <a:bodyPr/>
          <a:lstStyle/>
          <a:p>
            <a:r>
              <a:rPr lang="es-CL" dirty="0"/>
              <a:t>Buques de Rodado o Roll </a:t>
            </a:r>
            <a:r>
              <a:rPr lang="es-CL" dirty="0" err="1"/>
              <a:t>On</a:t>
            </a:r>
            <a:r>
              <a:rPr lang="es-CL" dirty="0"/>
              <a:t> - Roll Off</a:t>
            </a:r>
          </a:p>
          <a:p>
            <a:pPr lvl="1"/>
            <a:r>
              <a:rPr lang="es-CL" dirty="0"/>
              <a:t>Carga de vehículos en general</a:t>
            </a:r>
          </a:p>
        </p:txBody>
      </p:sp>
      <p:pic>
        <p:nvPicPr>
          <p:cNvPr id="10" name="9 Marcador de contenido" descr="transporte-maritimo-internacional-25-728.jpg"/>
          <p:cNvPicPr>
            <a:picLocks noGrp="1" noChangeAspect="1"/>
          </p:cNvPicPr>
          <p:nvPr>
            <p:ph sz="quarter" idx="2"/>
          </p:nvPr>
        </p:nvPicPr>
        <p:blipFill>
          <a:blip r:embed="rId2" cstate="print"/>
          <a:srcRect l="6343" t="5128" r="6286" b="11939"/>
          <a:stretch>
            <a:fillRect/>
          </a:stretch>
        </p:blipFill>
        <p:spPr>
          <a:xfrm>
            <a:off x="5643570" y="1928802"/>
            <a:ext cx="2500330" cy="1643074"/>
          </a:xfrm>
          <a:prstGeom prst="rect">
            <a:avLst/>
          </a:prstGeom>
          <a:ln>
            <a:noFill/>
          </a:ln>
          <a:effectLst>
            <a:outerShdw blurRad="292100" dist="139700" dir="2700000" algn="tl" rotWithShape="0">
              <a:srgbClr val="333333">
                <a:alpha val="65000"/>
              </a:srgbClr>
            </a:outerShdw>
          </a:effectLst>
        </p:spPr>
      </p:pic>
      <p:pic>
        <p:nvPicPr>
          <p:cNvPr id="11" name="10 Marcador de contenido" descr="transporte-maritimo-internacional-26-728.jpg"/>
          <p:cNvPicPr>
            <a:picLocks noGrp="1" noChangeAspect="1"/>
          </p:cNvPicPr>
          <p:nvPr>
            <p:ph sz="quarter" idx="3"/>
          </p:nvPr>
        </p:nvPicPr>
        <p:blipFill>
          <a:blip r:embed="rId3" cstate="print"/>
          <a:srcRect l="8839" t="12821" r="8782" b="11458"/>
          <a:stretch>
            <a:fillRect/>
          </a:stretch>
        </p:blipFill>
        <p:spPr>
          <a:xfrm>
            <a:off x="5715008" y="4143380"/>
            <a:ext cx="2469714" cy="1571636"/>
          </a:xfrm>
          <a:prstGeom prst="rect">
            <a:avLst/>
          </a:prstGeom>
          <a:ln>
            <a:noFill/>
          </a:ln>
          <a:effectLst>
            <a:outerShdw blurRad="292100" dist="139700" dir="2700000" algn="tl" rotWithShape="0">
              <a:srgbClr val="333333">
                <a:alpha val="65000"/>
              </a:srgbClr>
            </a:outerShdw>
          </a:effectLst>
        </p:spPr>
      </p:pic>
      <p:pic>
        <p:nvPicPr>
          <p:cNvPr id="12" name="11 Imagen" descr="transporte-maritimo-internacional-28-728.jpg"/>
          <p:cNvPicPr>
            <a:picLocks noChangeAspect="1"/>
          </p:cNvPicPr>
          <p:nvPr/>
        </p:nvPicPr>
        <p:blipFill>
          <a:blip r:embed="rId4"/>
          <a:srcRect l="8791" t="8333" r="8791" b="6845"/>
          <a:stretch>
            <a:fillRect/>
          </a:stretch>
        </p:blipFill>
        <p:spPr>
          <a:xfrm>
            <a:off x="1857356" y="3929066"/>
            <a:ext cx="2714644" cy="1934184"/>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arcador de contenido"/>
          <p:cNvSpPr>
            <a:spLocks noGrp="1"/>
          </p:cNvSpPr>
          <p:nvPr>
            <p:ph idx="1"/>
          </p:nvPr>
        </p:nvSpPr>
        <p:spPr/>
        <p:txBody>
          <a:bodyPr/>
          <a:lstStyle/>
          <a:p>
            <a:r>
              <a:rPr lang="es-CL" dirty="0"/>
              <a:t>Cada uno de los tipos de buques vistos tiene sus características y desempeños particulares</a:t>
            </a:r>
          </a:p>
          <a:p>
            <a:pPr lvl="1"/>
            <a:r>
              <a:rPr lang="es-CL" dirty="0"/>
              <a:t>La seguridad de su tripulación, su carga e interacción con el medio ambiente depende entre otras, de las consideraciones de Estabilidad y de Estiba que deben estar definidas y establecidas antes de su zarpe.</a:t>
            </a:r>
          </a:p>
          <a:p>
            <a:pPr lvl="2"/>
            <a:r>
              <a:rPr lang="es-CL" dirty="0"/>
              <a:t>Una vez que el buque está navegando, las alternativas de solución de un problema no previsto, se ven drásticamente reducidas.</a:t>
            </a:r>
          </a:p>
        </p:txBody>
      </p:sp>
      <p:sp>
        <p:nvSpPr>
          <p:cNvPr id="2" name="1 Título"/>
          <p:cNvSpPr>
            <a:spLocks noGrp="1"/>
          </p:cNvSpPr>
          <p:nvPr>
            <p:ph type="title"/>
          </p:nvPr>
        </p:nvSpPr>
        <p:spPr/>
        <p:txBody>
          <a:bodyPr>
            <a:normAutofit fontScale="90000"/>
          </a:bodyPr>
          <a:lstStyle/>
          <a:p>
            <a:r>
              <a:rPr lang="es-CL" dirty="0"/>
              <a:t>Introducción – Estabilidad y Estiba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6">
                                            <p:txEl>
                                              <p:pRg st="2" end="2"/>
                                            </p:txEl>
                                          </p:spTgt>
                                        </p:tgtEl>
                                      </p:cBhvr>
                                      <p:by x="120000" y="12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idx="1"/>
          </p:nvPr>
        </p:nvSpPr>
        <p:spPr/>
        <p:txBody>
          <a:bodyPr>
            <a:normAutofit lnSpcReduction="10000"/>
          </a:bodyPr>
          <a:lstStyle/>
          <a:p>
            <a:pPr eaLnBrk="1" hangingPunct="1">
              <a:buBlip>
                <a:blip r:embed="rId2"/>
              </a:buBlip>
            </a:pPr>
            <a:r>
              <a:rPr lang="es-ES" dirty="0">
                <a:solidFill>
                  <a:schemeClr val="bg2"/>
                </a:solidFill>
              </a:rPr>
              <a:t>Introducción</a:t>
            </a:r>
          </a:p>
          <a:p>
            <a:pPr eaLnBrk="1" hangingPunct="1"/>
            <a:r>
              <a:rPr lang="es-ES" dirty="0"/>
              <a:t>U.T.1 Fundamentos de Estabilidad</a:t>
            </a:r>
          </a:p>
          <a:p>
            <a:pPr eaLnBrk="1" hangingPunct="1"/>
            <a:r>
              <a:rPr lang="es-ES" dirty="0"/>
              <a:t>U.T.2 Estabilidad Estática Transversal</a:t>
            </a:r>
          </a:p>
          <a:p>
            <a:pPr eaLnBrk="1" hangingPunct="1"/>
            <a:r>
              <a:rPr lang="es-ES" dirty="0"/>
              <a:t>U.T.3 Superficie Libre y Estabilidad Dinámica</a:t>
            </a:r>
          </a:p>
          <a:p>
            <a:pPr eaLnBrk="1" hangingPunct="1"/>
            <a:r>
              <a:rPr lang="es-ES" dirty="0"/>
              <a:t>U.T.4 Estabilidad Longitudinal</a:t>
            </a:r>
          </a:p>
          <a:p>
            <a:pPr eaLnBrk="1" hangingPunct="1"/>
            <a:r>
              <a:rPr lang="es-ES" dirty="0"/>
              <a:t>U.T.5 Estabilidad con Averías y Varada</a:t>
            </a:r>
          </a:p>
          <a:p>
            <a:pPr eaLnBrk="1" hangingPunct="1"/>
            <a:r>
              <a:rPr lang="es-ES" dirty="0"/>
              <a:t>U.T.6 Taller Interrogador</a:t>
            </a:r>
          </a:p>
          <a:p>
            <a:pPr eaLnBrk="1" hangingPunct="1"/>
            <a:r>
              <a:rPr lang="es-ES" dirty="0"/>
              <a:t>U.T.7 Esfuerzo en un Buque</a:t>
            </a:r>
          </a:p>
          <a:p>
            <a:pPr eaLnBrk="1" hangingPunct="1"/>
            <a:r>
              <a:rPr lang="es-ES" dirty="0"/>
              <a:t>U.T.8 Fundamentos de Estiba</a:t>
            </a:r>
          </a:p>
          <a:p>
            <a:pPr eaLnBrk="1" hangingPunct="1"/>
            <a:r>
              <a:rPr lang="es-ES" dirty="0"/>
              <a:t>U.T.9 Planificación de Estiba</a:t>
            </a:r>
          </a:p>
        </p:txBody>
      </p:sp>
      <p:sp>
        <p:nvSpPr>
          <p:cNvPr id="9218" name="Rectangle 2"/>
          <p:cNvSpPr>
            <a:spLocks noGrp="1" noChangeArrowheads="1"/>
          </p:cNvSpPr>
          <p:nvPr>
            <p:ph type="title"/>
          </p:nvPr>
        </p:nvSpPr>
        <p:spPr/>
        <p:txBody>
          <a:bodyPr>
            <a:noAutofit/>
          </a:bodyPr>
          <a:lstStyle/>
          <a:p>
            <a:r>
              <a:rPr lang="es-ES" sz="3700" dirty="0"/>
              <a:t>Programa de Asignatura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mph" presetSubtype="2" fill="hold" nodeType="clickEffect">
                                  <p:stCondLst>
                                    <p:cond delay="0"/>
                                  </p:stCondLst>
                                  <p:childTnLst>
                                    <p:anim to="1.2" calcmode="lin" valueType="num">
                                      <p:cBhvr override="childStyle">
                                        <p:cTn id="6" dur="1000" fill="hold"/>
                                        <p:tgtEl>
                                          <p:spTgt spid="9219">
                                            <p:txEl>
                                              <p:pRg st="1" end="1"/>
                                            </p:txEl>
                                          </p:spTgt>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lstStyle/>
          <a:p>
            <a:pPr eaLnBrk="1" hangingPunct="1"/>
            <a:r>
              <a:rPr lang="es-ES" dirty="0"/>
              <a:t>Objetivo</a:t>
            </a:r>
          </a:p>
          <a:p>
            <a:pPr lvl="1" eaLnBrk="1" hangingPunct="1"/>
            <a:r>
              <a:rPr lang="es-ES" dirty="0"/>
              <a:t>Identificar variables del buque como dimensiones tipos de esloras, centros de gravedad y </a:t>
            </a:r>
            <a:r>
              <a:rPr lang="es-ES" dirty="0" err="1"/>
              <a:t>boyantez</a:t>
            </a:r>
            <a:r>
              <a:rPr lang="es-ES" dirty="0"/>
              <a:t>.</a:t>
            </a:r>
          </a:p>
          <a:p>
            <a:pPr lvl="1" eaLnBrk="1" hangingPunct="1"/>
            <a:r>
              <a:rPr lang="es-ES" dirty="0"/>
              <a:t>Definir problemas de estabilidad para diferentes tipos de buques.</a:t>
            </a:r>
          </a:p>
          <a:p>
            <a:pPr lvl="1" eaLnBrk="1" hangingPunct="1"/>
            <a:endParaRPr lang="es-ES" dirty="0"/>
          </a:p>
          <a:p>
            <a:pPr eaLnBrk="1" hangingPunct="1"/>
            <a:endParaRPr lang="es-ES" dirty="0"/>
          </a:p>
        </p:txBody>
      </p:sp>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lstStyle/>
          <a:p>
            <a:pPr eaLnBrk="1" hangingPunct="1"/>
            <a:r>
              <a:rPr lang="es-ES" dirty="0"/>
              <a:t>Objetivo</a:t>
            </a:r>
          </a:p>
          <a:p>
            <a:pPr lvl="1" eaLnBrk="1" hangingPunct="1"/>
            <a:r>
              <a:rPr lang="es-ES" dirty="0"/>
              <a:t>Identificar variables del buque como dimensiones tipos de esloras, centros de gravedad y </a:t>
            </a:r>
            <a:r>
              <a:rPr lang="es-ES" dirty="0" err="1"/>
              <a:t>boyantez</a:t>
            </a:r>
            <a:r>
              <a:rPr lang="es-ES" dirty="0"/>
              <a:t>.</a:t>
            </a:r>
          </a:p>
          <a:p>
            <a:pPr lvl="1" eaLnBrk="1" hangingPunct="1"/>
            <a:r>
              <a:rPr lang="es-ES" dirty="0"/>
              <a:t>Definir problemas de estabilidad para diferentes tipos de buques.</a:t>
            </a:r>
          </a:p>
          <a:p>
            <a:pPr lvl="1" eaLnBrk="1" hangingPunct="1"/>
            <a:endParaRPr lang="es-ES" dirty="0"/>
          </a:p>
          <a:p>
            <a:pPr eaLnBrk="1" hangingPunct="1"/>
            <a:endParaRPr lang="es-ES" dirty="0"/>
          </a:p>
        </p:txBody>
      </p:sp>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normAutofit/>
          </a:bodyPr>
          <a:lstStyle/>
          <a:p>
            <a:pPr eaLnBrk="1" hangingPunct="1"/>
            <a:r>
              <a:rPr lang="es-ES" dirty="0"/>
              <a:t>Contenido</a:t>
            </a:r>
          </a:p>
          <a:p>
            <a:pPr lvl="1" eaLnBrk="1" hangingPunct="1"/>
            <a:r>
              <a:rPr lang="es-ES" dirty="0"/>
              <a:t>El problema de Estabilidad de buques:</a:t>
            </a:r>
          </a:p>
          <a:p>
            <a:pPr lvl="2"/>
            <a:r>
              <a:rPr lang="es-ES" dirty="0"/>
              <a:t>Siniestros marítimos por fallas en la Estabilidad.</a:t>
            </a:r>
          </a:p>
          <a:p>
            <a:pPr lvl="2"/>
            <a:r>
              <a:rPr lang="es-ES" dirty="0"/>
              <a:t>Responsabilidad del Estado (Autoridad Marítima) en la prevención y contención.</a:t>
            </a:r>
          </a:p>
          <a:p>
            <a:pPr lvl="2"/>
            <a:r>
              <a:rPr lang="es-ES" dirty="0"/>
              <a:t>Roles y responsabilidades de otros actores (Armador, Capitán, Agencia, Casa Clasificadora, Puerto) </a:t>
            </a:r>
          </a:p>
          <a:p>
            <a:pPr lvl="1" eaLnBrk="1" hangingPunct="1"/>
            <a:r>
              <a:rPr lang="es-ES" dirty="0"/>
              <a:t>Física aplicada a la estabilidad.</a:t>
            </a:r>
          </a:p>
          <a:p>
            <a:pPr lvl="2"/>
            <a:r>
              <a:rPr lang="es-ES" dirty="0"/>
              <a:t>Masa, peso, Volumen y densidad.</a:t>
            </a:r>
          </a:p>
          <a:p>
            <a:pPr lvl="2"/>
            <a:r>
              <a:rPr lang="es-ES" dirty="0"/>
              <a:t>Centro geométrico</a:t>
            </a:r>
          </a:p>
          <a:p>
            <a:pPr lvl="2"/>
            <a:r>
              <a:rPr lang="es-ES" dirty="0"/>
              <a:t>Torque o Momento</a:t>
            </a:r>
          </a:p>
          <a:p>
            <a:pPr lvl="2"/>
            <a:r>
              <a:rPr lang="es-ES" dirty="0"/>
              <a:t>Principio de </a:t>
            </a:r>
            <a:r>
              <a:rPr lang="es-ES" dirty="0" err="1"/>
              <a:t>Arquímides</a:t>
            </a:r>
            <a:endParaRPr lang="es-ES" dirty="0"/>
          </a:p>
          <a:p>
            <a:pPr lvl="1" eaLnBrk="1" hangingPunct="1"/>
            <a:endParaRPr lang="es-ES" dirty="0"/>
          </a:p>
          <a:p>
            <a:pPr eaLnBrk="1" hangingPunct="1"/>
            <a:endParaRPr lang="es-ES" dirty="0"/>
          </a:p>
        </p:txBody>
      </p:sp>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p:txBody>
          <a:bodyPr/>
          <a:lstStyle/>
          <a:p>
            <a:pPr eaLnBrk="1" hangingPunct="1"/>
            <a:r>
              <a:rPr lang="es-ES" dirty="0"/>
              <a:t>Contenido (continuación)</a:t>
            </a:r>
          </a:p>
          <a:p>
            <a:pPr lvl="1" eaLnBrk="1" hangingPunct="1"/>
            <a:r>
              <a:rPr lang="es-ES" dirty="0"/>
              <a:t>El buque y sus dimensiones</a:t>
            </a:r>
          </a:p>
          <a:p>
            <a:pPr lvl="2"/>
            <a:r>
              <a:rPr lang="es-ES" dirty="0"/>
              <a:t>Eslora, Manga, puntal y calado.</a:t>
            </a:r>
          </a:p>
          <a:p>
            <a:pPr lvl="2"/>
            <a:r>
              <a:rPr lang="es-ES" dirty="0"/>
              <a:t>Desplazamiento</a:t>
            </a:r>
          </a:p>
          <a:p>
            <a:pPr lvl="2"/>
            <a:r>
              <a:rPr lang="es-ES" dirty="0"/>
              <a:t>Formas y coeficientes</a:t>
            </a:r>
          </a:p>
          <a:p>
            <a:pPr lvl="1"/>
            <a:r>
              <a:rPr lang="es-ES" dirty="0"/>
              <a:t>Flotación</a:t>
            </a:r>
          </a:p>
          <a:p>
            <a:pPr lvl="2"/>
            <a:r>
              <a:rPr lang="es-ES" dirty="0"/>
              <a:t>Volumen sumergido</a:t>
            </a:r>
          </a:p>
          <a:p>
            <a:pPr lvl="2"/>
            <a:r>
              <a:rPr lang="es-ES" dirty="0"/>
              <a:t>Desplazamiento en agua dulce y salada </a:t>
            </a:r>
          </a:p>
          <a:p>
            <a:pPr lvl="2"/>
            <a:r>
              <a:rPr lang="es-ES" dirty="0"/>
              <a:t>Reserva de flotabilidad</a:t>
            </a:r>
          </a:p>
          <a:p>
            <a:pPr lvl="2"/>
            <a:r>
              <a:rPr lang="es-ES" dirty="0"/>
              <a:t>Toneladas por centímetro de inmersión</a:t>
            </a:r>
          </a:p>
          <a:p>
            <a:pPr lvl="2"/>
            <a:r>
              <a:rPr lang="es-ES" dirty="0"/>
              <a:t>Línea de carga y disco </a:t>
            </a:r>
            <a:r>
              <a:rPr lang="es-ES" dirty="0" err="1"/>
              <a:t>Pimsoll</a:t>
            </a:r>
            <a:endParaRPr lang="es-ES" dirty="0"/>
          </a:p>
          <a:p>
            <a:pPr eaLnBrk="1" hangingPunct="1"/>
            <a:endParaRPr lang="es-ES" dirty="0"/>
          </a:p>
        </p:txBody>
      </p:sp>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Autofit/>
          </a:bodyPr>
          <a:lstStyle/>
          <a:p>
            <a:r>
              <a:rPr lang="es-ES" sz="3200" dirty="0"/>
              <a:t>El Problema – Siniestros</a:t>
            </a:r>
          </a:p>
        </p:txBody>
      </p:sp>
      <p:pic>
        <p:nvPicPr>
          <p:cNvPr id="7" name="TOP 10 Accidentes de Barcos más Comunes.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1285852" y="1071546"/>
            <a:ext cx="7143800" cy="53578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767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Autofit/>
          </a:bodyPr>
          <a:lstStyle/>
          <a:p>
            <a:r>
              <a:rPr lang="es-ES" sz="3200" dirty="0"/>
              <a:t>El Problema – Siniestros/ Estabilidad</a:t>
            </a:r>
          </a:p>
        </p:txBody>
      </p:sp>
      <p:pic>
        <p:nvPicPr>
          <p:cNvPr id="4" name="3 Imagen" descr="of7b61.jpg"/>
          <p:cNvPicPr>
            <a:picLocks noChangeAspect="1"/>
          </p:cNvPicPr>
          <p:nvPr/>
        </p:nvPicPr>
        <p:blipFill>
          <a:blip r:embed="rId2"/>
          <a:srcRect r="4687" b="9558"/>
          <a:stretch>
            <a:fillRect/>
          </a:stretch>
        </p:blipFill>
        <p:spPr>
          <a:xfrm>
            <a:off x="714348" y="1214422"/>
            <a:ext cx="4357718" cy="3214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7 Imagen" descr="carga_de_cajas1.jpg"/>
          <p:cNvPicPr>
            <a:picLocks noChangeAspect="1"/>
          </p:cNvPicPr>
          <p:nvPr/>
        </p:nvPicPr>
        <p:blipFill>
          <a:blip r:embed="rId3"/>
          <a:stretch>
            <a:fillRect/>
          </a:stretch>
        </p:blipFill>
        <p:spPr>
          <a:xfrm>
            <a:off x="5643570" y="2143116"/>
            <a:ext cx="2852955" cy="17859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8 Imagen" descr="MV-Rena-de-Costamare-hundiendose-e1404305437447.jpg"/>
          <p:cNvPicPr>
            <a:picLocks noChangeAspect="1"/>
          </p:cNvPicPr>
          <p:nvPr/>
        </p:nvPicPr>
        <p:blipFill>
          <a:blip r:embed="rId4"/>
          <a:stretch>
            <a:fillRect/>
          </a:stretch>
        </p:blipFill>
        <p:spPr>
          <a:xfrm>
            <a:off x="4143372" y="4643446"/>
            <a:ext cx="4572000" cy="19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571472" y="1428736"/>
            <a:ext cx="8229600" cy="4525963"/>
          </a:xfrm>
        </p:spPr>
        <p:txBody>
          <a:bodyPr>
            <a:normAutofit fontScale="92500" lnSpcReduction="10000"/>
          </a:bodyPr>
          <a:lstStyle/>
          <a:p>
            <a:pPr indent="-228600"/>
            <a:r>
              <a:rPr lang="es-CL" sz="2300" dirty="0"/>
              <a:t>17 de junio de 2013, Se hunde el buque “MOL </a:t>
            </a:r>
            <a:r>
              <a:rPr lang="es-CL" sz="2300" dirty="0" err="1"/>
              <a:t>Comfort</a:t>
            </a:r>
            <a:r>
              <a:rPr lang="es-CL" sz="2300" dirty="0"/>
              <a:t>” con 4.500 contenedores</a:t>
            </a:r>
          </a:p>
          <a:p>
            <a:pPr lvl="1"/>
            <a:r>
              <a:rPr lang="es-CL" sz="1900" dirty="0"/>
              <a:t>Buque portacontenedores se partió hoy en dos y se hundió a unas 200 millas de la costa de Yemen y a unas 840 millas de Mumbai. </a:t>
            </a:r>
          </a:p>
          <a:p>
            <a:pPr lvl="1"/>
            <a:r>
              <a:rPr lang="es-CL" sz="1900" dirty="0"/>
              <a:t>Los 26 tripulantes (doce rusos y catorce filipinos) que iban a bordo se encuentran a salvo. (Utilizaron dos balsas)</a:t>
            </a:r>
          </a:p>
          <a:p>
            <a:pPr lvl="1"/>
            <a:r>
              <a:rPr lang="es-CL" sz="1900" dirty="0"/>
              <a:t>Varios contenedores permanecieron a flote y generaron peligro a la navegación de la zona. </a:t>
            </a:r>
          </a:p>
          <a:p>
            <a:pPr lvl="1"/>
            <a:r>
              <a:rPr lang="es-CL" sz="1900" dirty="0"/>
              <a:t>Derrame de combustible en lugar del naufragio.</a:t>
            </a:r>
          </a:p>
          <a:p>
            <a:pPr indent="-228600"/>
            <a:r>
              <a:rPr lang="es-CL" sz="2300" dirty="0"/>
              <a:t>Buque era relativamente nuevo.</a:t>
            </a:r>
          </a:p>
          <a:p>
            <a:pPr lvl="1"/>
            <a:r>
              <a:rPr lang="es-CL" sz="1900" dirty="0"/>
              <a:t>Era propiedad de </a:t>
            </a:r>
            <a:r>
              <a:rPr lang="es-CL" sz="1900" dirty="0" err="1"/>
              <a:t>Mitsui</a:t>
            </a:r>
            <a:r>
              <a:rPr lang="es-CL" sz="1900" dirty="0"/>
              <a:t> OSK </a:t>
            </a:r>
            <a:r>
              <a:rPr lang="es-CL" sz="1900" dirty="0" err="1"/>
              <a:t>Lines</a:t>
            </a:r>
            <a:r>
              <a:rPr lang="es-CL" sz="1900" dirty="0"/>
              <a:t> y estaba operado por MOL </a:t>
            </a:r>
            <a:r>
              <a:rPr lang="es-CL" sz="1900" dirty="0" err="1"/>
              <a:t>Shipmanagement</a:t>
            </a:r>
            <a:r>
              <a:rPr lang="es-CL" sz="1900" dirty="0"/>
              <a:t>, de Singapur, desde julio de 2012. </a:t>
            </a:r>
          </a:p>
          <a:p>
            <a:pPr lvl="1"/>
            <a:r>
              <a:rPr lang="es-CL" sz="1900" dirty="0"/>
              <a:t>Tenía un registro bruto de 86.692 toneladas y medía 316 m de eslora total, 46 m de manga y 13,20 m de calado. Código IMO 9358761.</a:t>
            </a:r>
            <a:endParaRPr lang="es-ES" sz="1900" dirty="0"/>
          </a:p>
        </p:txBody>
      </p:sp>
      <p:sp>
        <p:nvSpPr>
          <p:cNvPr id="12290" name="Rectangle 2"/>
          <p:cNvSpPr>
            <a:spLocks noGrp="1" noChangeArrowheads="1"/>
          </p:cNvSpPr>
          <p:nvPr>
            <p:ph type="title"/>
          </p:nvPr>
        </p:nvSpPr>
        <p:spPr/>
        <p:txBody>
          <a:bodyPr>
            <a:noAutofit/>
          </a:bodyPr>
          <a:lstStyle/>
          <a:p>
            <a:r>
              <a:rPr lang="es-ES" sz="3200" dirty="0"/>
              <a:t>El Problema – Siniestros/ Estabilidad</a:t>
            </a:r>
          </a:p>
        </p:txBody>
      </p:sp>
      <p:pic>
        <p:nvPicPr>
          <p:cNvPr id="5" name="4 Imagen" descr="m_id_394291_ship.jpg"/>
          <p:cNvPicPr>
            <a:picLocks noChangeAspect="1"/>
          </p:cNvPicPr>
          <p:nvPr/>
        </p:nvPicPr>
        <p:blipFill>
          <a:blip r:embed="rId2"/>
          <a:stretch>
            <a:fillRect/>
          </a:stretch>
        </p:blipFill>
        <p:spPr>
          <a:xfrm>
            <a:off x="1500166" y="1857364"/>
            <a:ext cx="6286500" cy="3429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orthographicFront"/>
            <a:lightRig rig="threePt" dir="t"/>
          </a:scene3d>
          <a:sp3d>
            <a:bevelB/>
          </a:sp3d>
        </p:spPr>
      </p:pic>
      <p:sp>
        <p:nvSpPr>
          <p:cNvPr id="6" name="5 CuadroTexto"/>
          <p:cNvSpPr txBox="1"/>
          <p:nvPr/>
        </p:nvSpPr>
        <p:spPr>
          <a:xfrm rot="19830522">
            <a:off x="1686330" y="3141189"/>
            <a:ext cx="5095595" cy="646331"/>
          </a:xfrm>
          <a:prstGeom prst="rect">
            <a:avLst/>
          </a:prstGeom>
          <a:noFill/>
          <a:scene3d>
            <a:camera prst="orthographicFront"/>
            <a:lightRig rig="threePt" dir="t"/>
          </a:scene3d>
          <a:sp3d>
            <a:bevelB w="139700" prst="cross"/>
          </a:sp3d>
        </p:spPr>
        <p:txBody>
          <a:bodyPr wrap="square" rtlCol="0">
            <a:spAutoFit/>
          </a:bodyPr>
          <a:lstStyle/>
          <a:p>
            <a:r>
              <a:rPr lang="es-CL" b="1" i="1" dirty="0">
                <a:solidFill>
                  <a:schemeClr val="bg1"/>
                </a:solidFill>
              </a:rPr>
              <a:t>4.293 contenedores se fueron al mar</a:t>
            </a:r>
            <a:r>
              <a:rPr lang="es-CL" dirty="0">
                <a:solidFill>
                  <a:schemeClr val="bg1"/>
                </a:solidFill>
              </a:rPr>
              <a:t>, la peor pérdida en la historia</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strVal val="#ppt_w*0.70"/>
                                          </p:val>
                                        </p:tav>
                                        <p:tav tm="100000">
                                          <p:val>
                                            <p:strVal val="#ppt_w"/>
                                          </p:val>
                                        </p:tav>
                                      </p:tavLst>
                                    </p:anim>
                                    <p:anim calcmode="lin" valueType="num">
                                      <p:cBhvr>
                                        <p:cTn id="15" dur="1000" fill="hold"/>
                                        <p:tgtEl>
                                          <p:spTgt spid="6"/>
                                        </p:tgtEl>
                                        <p:attrNameLst>
                                          <p:attrName>ppt_h</p:attrName>
                                        </p:attrNameLst>
                                      </p:cBhvr>
                                      <p:tavLst>
                                        <p:tav tm="0">
                                          <p:val>
                                            <p:strVal val="#ppt_h"/>
                                          </p:val>
                                        </p:tav>
                                        <p:tav tm="100000">
                                          <p:val>
                                            <p:strVal val="#ppt_h"/>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0000" lnSpcReduction="20000"/>
          </a:bodyPr>
          <a:lstStyle/>
          <a:p>
            <a:r>
              <a:rPr lang="es-CL" sz="4000" b="1" dirty="0"/>
              <a:t>OMI -Organización Marítima Internacional</a:t>
            </a:r>
          </a:p>
          <a:p>
            <a:pPr lvl="1"/>
            <a:r>
              <a:rPr lang="es-CL" sz="3500" dirty="0"/>
              <a:t>Organismo de las Naciones Unidas especializado, responsable de la seguridad y protección de la navegación y de prevenir la contaminación del mar por los buques.</a:t>
            </a:r>
          </a:p>
          <a:p>
            <a:pPr lvl="1"/>
            <a:r>
              <a:rPr lang="es-CL" sz="3500" dirty="0"/>
              <a:t>Su creación es debido al carácter internacional del transporte marítimo y a la consideración de que las medidas encaminadas a mejorar la seguridad de las operaciones marítimas es más eficaz si se realizaban en un marco internacional en lugar de depender de la acción unilateral de cada país, sin coordinación con el resto.</a:t>
            </a:r>
            <a:endParaRPr lang="es-CL" dirty="0"/>
          </a:p>
          <a:p>
            <a:endParaRPr lang="es-CL" dirty="0"/>
          </a:p>
        </p:txBody>
      </p:sp>
      <p:sp>
        <p:nvSpPr>
          <p:cNvPr id="3" name="2 Título"/>
          <p:cNvSpPr>
            <a:spLocks noGrp="1"/>
          </p:cNvSpPr>
          <p:nvPr>
            <p:ph type="title"/>
          </p:nvPr>
        </p:nvSpPr>
        <p:spPr/>
        <p:txBody>
          <a:bodyPr>
            <a:normAutofit fontScale="90000"/>
          </a:bodyPr>
          <a:lstStyle/>
          <a:p>
            <a:r>
              <a:rPr lang="es-CL" dirty="0"/>
              <a:t>Responsabilidad en la prevención y contención</a:t>
            </a:r>
          </a:p>
        </p:txBody>
      </p:sp>
      <p:pic>
        <p:nvPicPr>
          <p:cNvPr id="4" name="3 Imagen" descr="transporte-maritimo-internacional.jpg"/>
          <p:cNvPicPr>
            <a:picLocks noChangeAspect="1"/>
          </p:cNvPicPr>
          <p:nvPr/>
        </p:nvPicPr>
        <p:blipFill>
          <a:blip r:embed="rId2"/>
          <a:stretch>
            <a:fillRect/>
          </a:stretch>
        </p:blipFill>
        <p:spPr>
          <a:xfrm>
            <a:off x="142844" y="1500174"/>
            <a:ext cx="8823026" cy="378621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 presetClass="entr" presetSubtype="0"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Responsabilidad Marítima del Estado de Chile</a:t>
            </a:r>
          </a:p>
        </p:txBody>
      </p:sp>
      <p:sp>
        <p:nvSpPr>
          <p:cNvPr id="2" name="1 Marcador de contenido"/>
          <p:cNvSpPr>
            <a:spLocks noGrp="1"/>
          </p:cNvSpPr>
          <p:nvPr>
            <p:ph sz="half" idx="1"/>
          </p:nvPr>
        </p:nvSpPr>
        <p:spPr>
          <a:xfrm>
            <a:off x="785786" y="1643050"/>
            <a:ext cx="3857652" cy="3786214"/>
          </a:xfrm>
        </p:spPr>
        <p:style>
          <a:lnRef idx="2">
            <a:schemeClr val="accent1"/>
          </a:lnRef>
          <a:fillRef idx="1">
            <a:schemeClr val="lt1"/>
          </a:fillRef>
          <a:effectRef idx="0">
            <a:schemeClr val="accent1"/>
          </a:effectRef>
          <a:fontRef idx="minor">
            <a:schemeClr val="dk1"/>
          </a:fontRef>
        </p:style>
        <p:txBody>
          <a:bodyPr>
            <a:noAutofit/>
          </a:bodyPr>
          <a:lstStyle/>
          <a:p>
            <a:r>
              <a:rPr lang="es-CL" sz="1400" dirty="0"/>
              <a:t>El Estado de Chile es responsable de la Seguridad Marítima en: </a:t>
            </a:r>
          </a:p>
          <a:p>
            <a:pPr lvl="1"/>
            <a:r>
              <a:rPr lang="es-CL" sz="1200" dirty="0"/>
              <a:t>Sus aguas jurisdiccionales</a:t>
            </a:r>
          </a:p>
          <a:p>
            <a:pPr lvl="2"/>
            <a:r>
              <a:rPr lang="es-CL" sz="1100" dirty="0"/>
              <a:t>Las Aguas Interiores (AI) donde rige la ley chilena en plenitud.</a:t>
            </a:r>
          </a:p>
          <a:p>
            <a:pPr lvl="2"/>
            <a:r>
              <a:rPr lang="es-CL" sz="1100" dirty="0"/>
              <a:t>El Mar Territorial (MT), rige la ley chilena en plenitud y se permite el derecho de paso inocente, definido en la CONVEMAR.</a:t>
            </a:r>
          </a:p>
          <a:p>
            <a:pPr lvl="2"/>
            <a:r>
              <a:rPr lang="es-CL" sz="1100" dirty="0"/>
              <a:t>La Zona Contigua (ZC), donde el Estado de Chile ejerce fiscalizaciones en los ámbitos aduaneros, de inmigración y sanitario. </a:t>
            </a:r>
          </a:p>
          <a:p>
            <a:pPr lvl="2"/>
            <a:r>
              <a:rPr lang="es-CL" sz="1100" dirty="0"/>
              <a:t>La Zona Económica Exclusiva (ZEE).  El Estado de Chile ejerce derechos de soberanía para efectos de exploración y explotación, conservación y administración de los recursos naturales, detallados en la CONVEMAR.</a:t>
            </a:r>
          </a:p>
          <a:p>
            <a:pPr lvl="1"/>
            <a:endParaRPr lang="es-CL" sz="1200" dirty="0"/>
          </a:p>
        </p:txBody>
      </p:sp>
      <p:pic>
        <p:nvPicPr>
          <p:cNvPr id="6" name="5 Imagen" descr="formas-del-relieve-chileno-y-zonas-climaticas-de-chile-4-728.jpg"/>
          <p:cNvPicPr>
            <a:picLocks noChangeAspect="1"/>
          </p:cNvPicPr>
          <p:nvPr/>
        </p:nvPicPr>
        <p:blipFill>
          <a:blip r:embed="rId3"/>
          <a:stretch>
            <a:fillRect/>
          </a:stretch>
        </p:blipFill>
        <p:spPr>
          <a:xfrm>
            <a:off x="4929190" y="1571612"/>
            <a:ext cx="3357554" cy="2518166"/>
          </a:xfrm>
          <a:prstGeom prst="rect">
            <a:avLst/>
          </a:prstGeom>
          <a:ln>
            <a:noFill/>
          </a:ln>
          <a:effectLst>
            <a:outerShdw blurRad="292100" dist="139700" dir="2700000" algn="tl" rotWithShape="0">
              <a:srgbClr val="333333">
                <a:alpha val="65000"/>
              </a:srgbClr>
            </a:outerShdw>
          </a:effectLst>
        </p:spPr>
      </p:pic>
      <p:pic>
        <p:nvPicPr>
          <p:cNvPr id="7" name="6 Imagen" descr="zonas_maritimas.jpg"/>
          <p:cNvPicPr>
            <a:picLocks noChangeAspect="1"/>
          </p:cNvPicPr>
          <p:nvPr/>
        </p:nvPicPr>
        <p:blipFill>
          <a:blip r:embed="rId4"/>
          <a:stretch>
            <a:fillRect/>
          </a:stretch>
        </p:blipFill>
        <p:spPr>
          <a:xfrm>
            <a:off x="4929189" y="4357694"/>
            <a:ext cx="3628385" cy="2000264"/>
          </a:xfrm>
          <a:prstGeom prst="rect">
            <a:avLst/>
          </a:prstGeom>
          <a:ln>
            <a:noFill/>
          </a:ln>
          <a:effectLst>
            <a:outerShdw blurRad="292100" dist="139700" dir="2700000" algn="tl" rotWithShape="0">
              <a:srgbClr val="333333">
                <a:alpha val="65000"/>
              </a:srgbClr>
            </a:outerShdw>
          </a:effectLst>
        </p:spPr>
      </p:pic>
      <p:pic>
        <p:nvPicPr>
          <p:cNvPr id="8" name="7 Imagen" descr="ZEE_Chile_02.jpg"/>
          <p:cNvPicPr>
            <a:picLocks noChangeAspect="1"/>
          </p:cNvPicPr>
          <p:nvPr/>
        </p:nvPicPr>
        <p:blipFill>
          <a:blip r:embed="rId5"/>
          <a:stretch>
            <a:fillRect/>
          </a:stretch>
        </p:blipFill>
        <p:spPr>
          <a:xfrm>
            <a:off x="1785918" y="1428736"/>
            <a:ext cx="5667529" cy="517553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normAutofit fontScale="90000"/>
          </a:bodyPr>
          <a:lstStyle/>
          <a:p>
            <a:r>
              <a:rPr lang="es-CL" dirty="0"/>
              <a:t>Responsabilidad Marítima del Estado de Chile</a:t>
            </a:r>
          </a:p>
        </p:txBody>
      </p:sp>
      <p:sp>
        <p:nvSpPr>
          <p:cNvPr id="2" name="1 Marcador de contenido"/>
          <p:cNvSpPr>
            <a:spLocks noGrp="1"/>
          </p:cNvSpPr>
          <p:nvPr>
            <p:ph sz="half" idx="1"/>
          </p:nvPr>
        </p:nvSpPr>
        <p:spPr>
          <a:xfrm>
            <a:off x="214282" y="1643050"/>
            <a:ext cx="4071966" cy="3429024"/>
          </a:xfrm>
        </p:spPr>
        <p:style>
          <a:lnRef idx="2">
            <a:schemeClr val="accent1"/>
          </a:lnRef>
          <a:fillRef idx="1">
            <a:schemeClr val="lt1"/>
          </a:fillRef>
          <a:effectRef idx="0">
            <a:schemeClr val="accent1"/>
          </a:effectRef>
          <a:fontRef idx="minor">
            <a:schemeClr val="dk1"/>
          </a:fontRef>
        </p:style>
        <p:txBody>
          <a:bodyPr>
            <a:noAutofit/>
          </a:bodyPr>
          <a:lstStyle/>
          <a:p>
            <a:r>
              <a:rPr lang="es-CL" dirty="0"/>
              <a:t>Para efectos de Búsqueda y Salvamento Marítimo (AREASAR)</a:t>
            </a:r>
          </a:p>
          <a:p>
            <a:pPr lvl="1"/>
            <a:endParaRPr lang="es-CL" dirty="0"/>
          </a:p>
          <a:p>
            <a:pPr lvl="2"/>
            <a:endParaRPr lang="es-CL" dirty="0"/>
          </a:p>
          <a:p>
            <a:pPr lvl="1"/>
            <a:endParaRPr lang="es-CL" dirty="0"/>
          </a:p>
        </p:txBody>
      </p:sp>
      <p:pic>
        <p:nvPicPr>
          <p:cNvPr id="9" name="8 Imagen" descr="foto_0000000120170124105305.png"/>
          <p:cNvPicPr>
            <a:picLocks noChangeAspect="1"/>
          </p:cNvPicPr>
          <p:nvPr/>
        </p:nvPicPr>
        <p:blipFill>
          <a:blip r:embed="rId3" cstate="print"/>
          <a:stretch>
            <a:fillRect/>
          </a:stretch>
        </p:blipFill>
        <p:spPr>
          <a:xfrm>
            <a:off x="4339299" y="1571612"/>
            <a:ext cx="4712303" cy="36433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7500" lnSpcReduction="20000"/>
          </a:bodyPr>
          <a:lstStyle/>
          <a:p>
            <a:r>
              <a:rPr lang="es-CL" b="1" dirty="0"/>
              <a:t>Armador de un buque; </a:t>
            </a:r>
          </a:p>
          <a:p>
            <a:pPr lvl="1"/>
            <a:r>
              <a:rPr lang="es-CL" dirty="0"/>
              <a:t>Persona, física o jurídica, que lo explota comercialmente, siendo o no su propietario.</a:t>
            </a:r>
          </a:p>
          <a:p>
            <a:pPr lvl="2"/>
            <a:r>
              <a:rPr lang="es-CL" dirty="0"/>
              <a:t>Responsable ante terceros de los actos y omisiones del capitán y dotación del buque, así como de las obligaciones contraídas por el capitán.</a:t>
            </a:r>
          </a:p>
          <a:p>
            <a:r>
              <a:rPr lang="es-CL" b="1" dirty="0"/>
              <a:t>Capitán</a:t>
            </a:r>
            <a:r>
              <a:rPr lang="es-CL" dirty="0"/>
              <a:t>; </a:t>
            </a:r>
          </a:p>
          <a:p>
            <a:pPr lvl="1"/>
            <a:r>
              <a:rPr lang="es-CL" dirty="0"/>
              <a:t>Máximo responsable del buque, representante del armador ante terceros y ante la propia tripulación y representante legal del barco ante las autoridades.</a:t>
            </a:r>
          </a:p>
          <a:p>
            <a:pPr lvl="1"/>
            <a:r>
              <a:rPr lang="es-CL" dirty="0"/>
              <a:t>Aparte de dirigir la navegación, tiene la última responsabilidad del barco, sea cual sea el destino. </a:t>
            </a:r>
          </a:p>
          <a:p>
            <a:pPr lvl="2"/>
            <a:r>
              <a:rPr lang="es-CL" dirty="0"/>
              <a:t>Por este motivo hay ciertas decisiones que sólo él puede tomar. </a:t>
            </a:r>
          </a:p>
          <a:p>
            <a:pPr lvl="2"/>
            <a:r>
              <a:rPr lang="es-CL" dirty="0"/>
              <a:t>Si sale a la mar con alguna deficiencia técnica que él conozca o deba conocer y ocurre un accidente deberá dar cuenta posteriormente de su conducta, pudiendo sufrir inhabilitación e incluso las consecuencias de una responsabilidad penal. Así sucedería en el caso del barco que sale a la mar con un bote salvavidas en mal estado, el barco naufraga y por culpa del mal estado de ese bote, perece parte de la tripulación.</a:t>
            </a:r>
          </a:p>
          <a:p>
            <a:endParaRPr lang="es-CL" dirty="0"/>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0000" lnSpcReduction="20000"/>
          </a:bodyPr>
          <a:lstStyle/>
          <a:p>
            <a:r>
              <a:rPr lang="es-CL" b="1" dirty="0"/>
              <a:t>Agencia</a:t>
            </a:r>
            <a:r>
              <a:rPr lang="es-CL" dirty="0"/>
              <a:t>: </a:t>
            </a:r>
          </a:p>
          <a:p>
            <a:pPr lvl="1"/>
            <a:r>
              <a:rPr lang="es-CL" dirty="0"/>
              <a:t>Un agente marítimo es un agente o intermediario independiente que actúa en nombre y por cuenta del propietario de un buque, ya sea naviero o armador, en los puertos y ejecuta las fases terrestres del transporte marítimo, entregando y recibiendo la carga. Puede representar a varias navieras.</a:t>
            </a:r>
          </a:p>
          <a:p>
            <a:pPr lvl="1"/>
            <a:r>
              <a:rPr lang="es-CL" dirty="0"/>
              <a:t>Por cuenta del armador, negocia con las empresas estibadoras las tarifas correspondientes a la manipulación de mercancías en el puerto y la carga y descarga del buque. Normalmente, el consignatario del buque es también consignatario de la carga; actúa en nombre del armador como depositario de la mercancía mientras ésta se encuentra en la terminal portuario </a:t>
            </a:r>
          </a:p>
          <a:p>
            <a:pPr lvl="1"/>
            <a:r>
              <a:rPr lang="es-CL" dirty="0"/>
              <a:t>Provee servicios de </a:t>
            </a:r>
            <a:r>
              <a:rPr lang="es-CL" dirty="0" err="1"/>
              <a:t>agenciamiento</a:t>
            </a:r>
            <a:r>
              <a:rPr lang="es-CL" dirty="0"/>
              <a:t> general, portuario, y todos aquellos servicios logísticos que permiten entregar una atención integral a sus representados. (Comercialización de fletes, </a:t>
            </a:r>
            <a:r>
              <a:rPr lang="es-CL" dirty="0" err="1"/>
              <a:t>Agenciamiento</a:t>
            </a:r>
            <a:r>
              <a:rPr lang="es-CL" dirty="0"/>
              <a:t> General y Portuario, Estiba/Desestiba, Manejo de cargas de proyecto, Coordinación pilotaje de canales, Tramitación de documentación </a:t>
            </a:r>
            <a:r>
              <a:rPr lang="es-CL" dirty="0" err="1"/>
              <a:t>Impo</a:t>
            </a:r>
            <a:r>
              <a:rPr lang="es-CL" dirty="0"/>
              <a:t> – Expo – Tránsito, Operador de contenedores, Representación de </a:t>
            </a:r>
            <a:r>
              <a:rPr lang="es-CL" dirty="0" err="1"/>
              <a:t>Tankcontainers</a:t>
            </a:r>
            <a:r>
              <a:rPr lang="es-CL" dirty="0"/>
              <a:t> y Logística Integral.</a:t>
            </a:r>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lnSpcReduction="10000"/>
          </a:bodyPr>
          <a:lstStyle/>
          <a:p>
            <a:r>
              <a:rPr lang="es-CL" b="1" dirty="0"/>
              <a:t>Casas Clasificadoras</a:t>
            </a:r>
            <a:r>
              <a:rPr lang="es-CL" dirty="0"/>
              <a:t>:</a:t>
            </a:r>
          </a:p>
          <a:p>
            <a:pPr lvl="1"/>
            <a:r>
              <a:rPr lang="es-CL" dirty="0"/>
              <a:t>Organizaciones no gubernamentales o grupos de profesionales de la Industria de Navegación,  sin fines de lucro, con el objetivo de promover la seguridad de la vida humana y propiedades (buques y plataformas offshore) así como la protección del entorno natural marino. </a:t>
            </a:r>
          </a:p>
          <a:p>
            <a:pPr lvl="1"/>
            <a:r>
              <a:rPr lang="es-CL" dirty="0"/>
              <a:t>Esto se consigue gracias al desarrollo de Reglas de Clasificación, la confirmación de que el diseño de los buques cumple con dichas reglas, la inspección de los buques durante el periodo de construcción y las inspecciones periódicas para confirmar que los buques continúan cumpliendo dichas reglas.</a:t>
            </a:r>
          </a:p>
          <a:p>
            <a:pPr lvl="1"/>
            <a:endParaRPr lang="es-CL" dirty="0"/>
          </a:p>
          <a:p>
            <a:pPr lvl="1"/>
            <a:endParaRPr lang="es-CL" dirty="0"/>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92500" lnSpcReduction="20000"/>
          </a:bodyPr>
          <a:lstStyle/>
          <a:p>
            <a:pPr lvl="1"/>
            <a:r>
              <a:rPr lang="es-CL" b="1" dirty="0"/>
              <a:t>Puertos</a:t>
            </a:r>
            <a:r>
              <a:rPr lang="es-CL" dirty="0"/>
              <a:t>:</a:t>
            </a:r>
          </a:p>
          <a:p>
            <a:pPr lvl="2"/>
            <a:r>
              <a:rPr lang="es-CL" dirty="0"/>
              <a:t>Tradicionalmente son los permiten el intercambio de carga entre los modos de transporte marítimo y terrestres. </a:t>
            </a:r>
          </a:p>
          <a:p>
            <a:pPr lvl="2"/>
            <a:r>
              <a:rPr lang="es-CL" dirty="0"/>
              <a:t>En la actualidad, los puertos han evolucionado convirtiéndose en centros logísticos de transporte intermodal, en los que se realizan muchas otras actividades de valor añadido entre las que se incluye:</a:t>
            </a:r>
          </a:p>
          <a:p>
            <a:pPr lvl="3"/>
            <a:r>
              <a:rPr lang="es-CL" dirty="0"/>
              <a:t>Carga y descarga de la mercancía de los buques.</a:t>
            </a:r>
          </a:p>
          <a:p>
            <a:pPr lvl="3"/>
            <a:r>
              <a:rPr lang="es-CL" dirty="0"/>
              <a:t>Embarque y desembarque de pasajeros.</a:t>
            </a:r>
          </a:p>
          <a:p>
            <a:pPr lvl="3"/>
            <a:r>
              <a:rPr lang="es-CL" dirty="0"/>
              <a:t>Manipulación de mercancías, su depósito y almacenaje, la inspección y el control de la mercancía por parte de la administración pública (aduana, sanidad, inmigración y otras)</a:t>
            </a:r>
          </a:p>
          <a:p>
            <a:pPr lvl="3"/>
            <a:r>
              <a:rPr lang="es-CL" dirty="0"/>
              <a:t>Consolidación y </a:t>
            </a:r>
            <a:r>
              <a:rPr lang="es-CL" dirty="0" err="1"/>
              <a:t>desconsolidación</a:t>
            </a:r>
            <a:r>
              <a:rPr lang="es-CL" dirty="0"/>
              <a:t> de cargas.</a:t>
            </a:r>
          </a:p>
          <a:p>
            <a:pPr lvl="3"/>
            <a:r>
              <a:rPr lang="es-CL" dirty="0"/>
              <a:t>Servicios de apoyo a los buques (aprovisionamiento, reparación, servicios auxiliares, atención de tripulaciones,…).</a:t>
            </a:r>
          </a:p>
          <a:p>
            <a:pPr lvl="3"/>
            <a:r>
              <a:rPr lang="es-CL" dirty="0"/>
              <a:t>Servicios de información que entre los diferentes actores que intervienen en todas estas actividades.</a:t>
            </a:r>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fontScale="77500" lnSpcReduction="20000"/>
          </a:bodyPr>
          <a:lstStyle/>
          <a:p>
            <a:pPr lvl="1">
              <a:lnSpc>
                <a:spcPct val="120000"/>
              </a:lnSpc>
            </a:pPr>
            <a:r>
              <a:rPr lang="es-CL" b="1" dirty="0"/>
              <a:t>La Autoridad Portuaria </a:t>
            </a:r>
          </a:p>
          <a:p>
            <a:pPr lvl="2">
              <a:lnSpc>
                <a:spcPct val="120000"/>
              </a:lnSpc>
            </a:pPr>
            <a:r>
              <a:rPr lang="es-CL" dirty="0"/>
              <a:t>Los puertos desarrollan una actividad de interés público que sirve al comercio internacional y al beneficio de la economía de los estados, al desarrollo económico de amplias áreas costeras y juegan una función social creando empleo y bienestar en sus zonas de influencia. </a:t>
            </a:r>
          </a:p>
          <a:p>
            <a:pPr lvl="2">
              <a:lnSpc>
                <a:spcPct val="120000"/>
              </a:lnSpc>
            </a:pPr>
            <a:r>
              <a:rPr lang="es-CL" dirty="0"/>
              <a:t>Es el Estado el que debe definir cómo debe ser el sistema portuario en cada país y establecer la política de gestión de sus puertos, participar en las decisiones de infraestructuras portuaria, su forma de financiamiento, establecer los servicios públicos esenciales que deben cubrir los puertos y las condiciones para prestarlos, velar por el buen funcionamiento del conjunto y otros similares. </a:t>
            </a:r>
          </a:p>
          <a:p>
            <a:pPr lvl="2">
              <a:lnSpc>
                <a:spcPct val="120000"/>
              </a:lnSpc>
            </a:pPr>
            <a:r>
              <a:rPr lang="es-CL" dirty="0"/>
              <a:t>Existen funciones que difícilmente pueden dejarse a la iniciativa privada como son la disponibilidad de las zonas de maniobra, las grandes obras de infraestructuras de abrigo o el dragado de los canales de entrada, el reparto del espacio portuario entre los diferentes operadores, la coordinación de las actividades que llevan a cabo diferentes agentes y la garantía de que se llevan a cabo según la legislación vigente, etc. </a:t>
            </a:r>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p:cTn id="7"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 calcmode="lin" valueType="num">
                                      <p:cBhvr>
                                        <p:cTn id="14"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15"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16"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57200" y="1481328"/>
            <a:ext cx="8472518" cy="5019506"/>
          </a:xfrm>
        </p:spPr>
        <p:txBody>
          <a:bodyPr>
            <a:normAutofit fontScale="40000" lnSpcReduction="20000"/>
          </a:bodyPr>
          <a:lstStyle/>
          <a:p>
            <a:pPr lvl="1"/>
            <a:endParaRPr lang="es-CL" dirty="0"/>
          </a:p>
          <a:p>
            <a:pPr lvl="1">
              <a:lnSpc>
                <a:spcPct val="120000"/>
              </a:lnSpc>
            </a:pPr>
            <a:r>
              <a:rPr lang="es-CL" sz="2900" b="1" dirty="0"/>
              <a:t>La Autoridad Portuaria (continuación) </a:t>
            </a:r>
          </a:p>
          <a:p>
            <a:pPr lvl="2">
              <a:lnSpc>
                <a:spcPct val="120000"/>
              </a:lnSpc>
            </a:pPr>
            <a:r>
              <a:rPr lang="es-CL" sz="2900" dirty="0"/>
              <a:t>La Autoridad Portuaria es la administración responsable de aplicar las directrices gubernamentales en cada puerto (Port </a:t>
            </a:r>
            <a:r>
              <a:rPr lang="es-CL" sz="2900" dirty="0" err="1"/>
              <a:t>Authority</a:t>
            </a:r>
            <a:r>
              <a:rPr lang="es-CL" sz="2900" dirty="0"/>
              <a:t>, Port Control  o Port </a:t>
            </a:r>
            <a:r>
              <a:rPr lang="es-CL" sz="2900" dirty="0" err="1"/>
              <a:t>Administration</a:t>
            </a:r>
            <a:r>
              <a:rPr lang="es-CL" sz="2900" dirty="0"/>
              <a:t>) y dependiendo del nivel que esta autoridad portuaria tenga en la ejecución de las operaciones y en a prestación de los servicios portuarios, podremos diferenciar tres tipos de puertos: los </a:t>
            </a:r>
            <a:r>
              <a:rPr lang="es-CL" sz="2900" dirty="0" err="1"/>
              <a:t>landlord</a:t>
            </a:r>
            <a:r>
              <a:rPr lang="es-CL" sz="2900" dirty="0"/>
              <a:t> </a:t>
            </a:r>
            <a:r>
              <a:rPr lang="es-CL" sz="2900" dirty="0" err="1"/>
              <a:t>port</a:t>
            </a:r>
            <a:r>
              <a:rPr lang="es-CL" sz="2900" dirty="0"/>
              <a:t>, los </a:t>
            </a:r>
            <a:r>
              <a:rPr lang="es-CL" sz="2900" dirty="0" err="1"/>
              <a:t>tool</a:t>
            </a:r>
            <a:r>
              <a:rPr lang="es-CL" sz="2900" dirty="0"/>
              <a:t> </a:t>
            </a:r>
            <a:r>
              <a:rPr lang="es-CL" sz="2900" dirty="0" err="1"/>
              <a:t>port</a:t>
            </a:r>
            <a:r>
              <a:rPr lang="es-CL" sz="2900" dirty="0"/>
              <a:t> y los </a:t>
            </a:r>
            <a:r>
              <a:rPr lang="es-CL" sz="2900" dirty="0" err="1"/>
              <a:t>operating</a:t>
            </a:r>
            <a:r>
              <a:rPr lang="es-CL" sz="2900" dirty="0"/>
              <a:t> </a:t>
            </a:r>
            <a:r>
              <a:rPr lang="es-CL" sz="2900" dirty="0" err="1"/>
              <a:t>port</a:t>
            </a:r>
            <a:r>
              <a:rPr lang="es-CL" sz="2900" dirty="0"/>
              <a:t>. </a:t>
            </a:r>
          </a:p>
          <a:p>
            <a:pPr lvl="3">
              <a:lnSpc>
                <a:spcPct val="120000"/>
              </a:lnSpc>
            </a:pPr>
            <a:r>
              <a:rPr lang="es-CL" sz="2300" dirty="0"/>
              <a:t>Un </a:t>
            </a:r>
            <a:r>
              <a:rPr lang="es-CL" sz="2300" dirty="0" err="1"/>
              <a:t>landlord</a:t>
            </a:r>
            <a:r>
              <a:rPr lang="es-CL" sz="2300" dirty="0"/>
              <a:t> </a:t>
            </a:r>
            <a:r>
              <a:rPr lang="es-CL" sz="2300" dirty="0" err="1"/>
              <a:t>port</a:t>
            </a:r>
            <a:r>
              <a:rPr lang="es-CL" sz="2300" dirty="0"/>
              <a:t> es aquel en el que la autoridad portuaria actúa como un órgano regulador de la actividad portuaria cediendo el espacio físico en régimen de concesiones a operadores privados.  Se reserva las decisiones relativas a la utilización y disposición de las infraestructuras y espacios pero  delega  las operativas a empresas privadas, quienes además son desarrollan la superestructura y los medios de manipulación. </a:t>
            </a:r>
          </a:p>
          <a:p>
            <a:pPr lvl="3">
              <a:lnSpc>
                <a:spcPct val="120000"/>
              </a:lnSpc>
            </a:pPr>
            <a:r>
              <a:rPr lang="es-CL" sz="2300" dirty="0"/>
              <a:t>Un </a:t>
            </a:r>
            <a:r>
              <a:rPr lang="es-CL" sz="2300" dirty="0" err="1"/>
              <a:t>tool</a:t>
            </a:r>
            <a:r>
              <a:rPr lang="es-CL" sz="2300" dirty="0"/>
              <a:t> </a:t>
            </a:r>
            <a:r>
              <a:rPr lang="es-CL" sz="2300" dirty="0" err="1"/>
              <a:t>port</a:t>
            </a:r>
            <a:r>
              <a:rPr lang="es-CL" sz="2300" dirty="0"/>
              <a:t> es el puerto cuya autoridad portuaria gestiona la infraestructura y la superestructura pesada del puerto, mientras que empresas privadas ofrecen los servicios comerciales. La autoridad portuaria participa tanto en obras de infraestructura como en las de superestructura y equipos de manipulación t. Un operador privado puede encargarse de la explotación pero con los medios proporcionados por la autoridad. </a:t>
            </a:r>
          </a:p>
          <a:p>
            <a:pPr lvl="3">
              <a:lnSpc>
                <a:spcPct val="120000"/>
              </a:lnSpc>
            </a:pPr>
            <a:r>
              <a:rPr lang="es-CL" sz="2300" dirty="0"/>
              <a:t>Un </a:t>
            </a:r>
            <a:r>
              <a:rPr lang="es-CL" sz="2300" dirty="0" err="1"/>
              <a:t>operating</a:t>
            </a:r>
            <a:r>
              <a:rPr lang="es-CL" sz="2300" dirty="0"/>
              <a:t> </a:t>
            </a:r>
            <a:r>
              <a:rPr lang="es-CL" sz="2300" dirty="0" err="1"/>
              <a:t>port</a:t>
            </a:r>
            <a:r>
              <a:rPr lang="es-CL" sz="2300" dirty="0"/>
              <a:t>, </a:t>
            </a:r>
            <a:r>
              <a:rPr lang="es-CL" sz="2300" dirty="0" err="1"/>
              <a:t>comprehensive</a:t>
            </a:r>
            <a:r>
              <a:rPr lang="es-CL" sz="2300" dirty="0"/>
              <a:t> </a:t>
            </a:r>
            <a:r>
              <a:rPr lang="es-CL" sz="2300" dirty="0" err="1"/>
              <a:t>port</a:t>
            </a:r>
            <a:r>
              <a:rPr lang="es-CL" sz="2300" dirty="0"/>
              <a:t> o </a:t>
            </a:r>
            <a:r>
              <a:rPr lang="es-CL" sz="2300" dirty="0" err="1"/>
              <a:t>service</a:t>
            </a:r>
            <a:r>
              <a:rPr lang="es-CL" sz="2300" dirty="0"/>
              <a:t> </a:t>
            </a:r>
            <a:r>
              <a:rPr lang="es-CL" sz="2300" dirty="0" err="1"/>
              <a:t>port</a:t>
            </a:r>
            <a:r>
              <a:rPr lang="es-CL" sz="2300" dirty="0"/>
              <a:t> es aquel en el que la autoridad portuaria, en este caso una administración pública, además de realizar las actividades de gestión de espacios y del territorio y de ser el propietario de infraestructuras , de la superestructuras y se encarga de la explotación de las instalaciones. La autoridad portuaria ofrece todos los servicios requeridos para el funcionamiento del sistema portuario. </a:t>
            </a:r>
          </a:p>
          <a:p>
            <a:pPr lvl="2">
              <a:lnSpc>
                <a:spcPct val="120000"/>
              </a:lnSpc>
            </a:pPr>
            <a:r>
              <a:rPr lang="es-CL" sz="2900" dirty="0"/>
              <a:t>La tendencia actual es evolucionar hacia los </a:t>
            </a:r>
            <a:r>
              <a:rPr lang="es-CL" sz="2900" dirty="0" err="1"/>
              <a:t>landlord</a:t>
            </a:r>
            <a:r>
              <a:rPr lang="es-CL" sz="2900" dirty="0"/>
              <a:t> </a:t>
            </a:r>
            <a:r>
              <a:rPr lang="es-CL" sz="2900" dirty="0" err="1"/>
              <a:t>port</a:t>
            </a:r>
            <a:r>
              <a:rPr lang="es-CL" sz="2900" dirty="0"/>
              <a:t> de manera que las autoridades portuarias se conviertan en gestores de un territorio y de unos servicios que son cedidos en régimen de concesión a operadores privados para su explotación a cambio de un canon de utilización.</a:t>
            </a:r>
          </a:p>
        </p:txBody>
      </p:sp>
      <p:sp>
        <p:nvSpPr>
          <p:cNvPr id="3" name="2 Título"/>
          <p:cNvSpPr>
            <a:spLocks noGrp="1"/>
          </p:cNvSpPr>
          <p:nvPr>
            <p:ph type="title"/>
          </p:nvPr>
        </p:nvSpPr>
        <p:spPr/>
        <p:txBody>
          <a:bodyPr>
            <a:normAutofit fontScale="90000"/>
          </a:bodyPr>
          <a:lstStyle/>
          <a:p>
            <a:r>
              <a:rPr lang="es-CL" dirty="0"/>
              <a:t>Roles y responsabilidades de otros actores</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r>
              <a:rPr lang="es-ES" dirty="0"/>
              <a:t>U.T.1 Fundamentos de Estabilidad</a:t>
            </a:r>
          </a:p>
        </p:txBody>
      </p:sp>
      <p:sp>
        <p:nvSpPr>
          <p:cNvPr id="12291" name="Rectangle 3"/>
          <p:cNvSpPr>
            <a:spLocks noGrp="1" noChangeArrowheads="1"/>
          </p:cNvSpPr>
          <p:nvPr>
            <p:ph sz="half" idx="1"/>
          </p:nvPr>
        </p:nvSpPr>
        <p:spPr/>
        <p:txBody>
          <a:bodyPr>
            <a:normAutofit fontScale="55000" lnSpcReduction="20000"/>
          </a:bodyPr>
          <a:lstStyle/>
          <a:p>
            <a:pPr eaLnBrk="1" hangingPunct="1">
              <a:lnSpc>
                <a:spcPct val="120000"/>
              </a:lnSpc>
            </a:pPr>
            <a:r>
              <a:rPr lang="es-ES" dirty="0"/>
              <a:t>Contenido</a:t>
            </a:r>
          </a:p>
          <a:p>
            <a:pPr lvl="1" eaLnBrk="1" hangingPunct="1">
              <a:lnSpc>
                <a:spcPct val="120000"/>
              </a:lnSpc>
              <a:buBlip>
                <a:blip r:embed="rId2"/>
              </a:buBlip>
            </a:pPr>
            <a:r>
              <a:rPr lang="es-ES" dirty="0"/>
              <a:t>El problema de Estabilidad de buques:</a:t>
            </a:r>
          </a:p>
          <a:p>
            <a:pPr lvl="2">
              <a:lnSpc>
                <a:spcPct val="120000"/>
              </a:lnSpc>
            </a:pPr>
            <a:r>
              <a:rPr lang="es-ES" dirty="0"/>
              <a:t>Siniestros marítimos por fallas en la Estabilidad.</a:t>
            </a:r>
          </a:p>
          <a:p>
            <a:pPr lvl="2">
              <a:lnSpc>
                <a:spcPct val="120000"/>
              </a:lnSpc>
            </a:pPr>
            <a:r>
              <a:rPr lang="es-ES" dirty="0"/>
              <a:t>Responsabilidad del Estado (Autoridad Marítima) en la prevención y contención.</a:t>
            </a:r>
          </a:p>
          <a:p>
            <a:pPr lvl="2">
              <a:lnSpc>
                <a:spcPct val="120000"/>
              </a:lnSpc>
            </a:pPr>
            <a:r>
              <a:rPr lang="es-ES" dirty="0"/>
              <a:t>Roles y responsabilidades de otros actores (Armador, Capitán, Agencia, Casa Clasificadora, Puerto) </a:t>
            </a:r>
          </a:p>
          <a:p>
            <a:pPr lvl="1" eaLnBrk="1" hangingPunct="1">
              <a:lnSpc>
                <a:spcPct val="120000"/>
              </a:lnSpc>
            </a:pPr>
            <a:r>
              <a:rPr lang="es-ES" dirty="0"/>
              <a:t>Física aplicada a la estabilidad.</a:t>
            </a:r>
          </a:p>
          <a:p>
            <a:pPr lvl="2">
              <a:lnSpc>
                <a:spcPct val="120000"/>
              </a:lnSpc>
            </a:pPr>
            <a:r>
              <a:rPr lang="es-ES" dirty="0"/>
              <a:t>Masa, peso, Volumen y densidad.</a:t>
            </a:r>
          </a:p>
          <a:p>
            <a:pPr lvl="2">
              <a:lnSpc>
                <a:spcPct val="120000"/>
              </a:lnSpc>
            </a:pPr>
            <a:r>
              <a:rPr lang="es-ES" dirty="0"/>
              <a:t>Centro geométrico</a:t>
            </a:r>
          </a:p>
          <a:p>
            <a:pPr lvl="2">
              <a:lnSpc>
                <a:spcPct val="120000"/>
              </a:lnSpc>
            </a:pPr>
            <a:r>
              <a:rPr lang="es-ES" dirty="0"/>
              <a:t>Torque o Momento</a:t>
            </a:r>
          </a:p>
          <a:p>
            <a:pPr lvl="2">
              <a:lnSpc>
                <a:spcPct val="120000"/>
              </a:lnSpc>
            </a:pPr>
            <a:r>
              <a:rPr lang="es-ES" dirty="0"/>
              <a:t>Principio de Arquímedes </a:t>
            </a:r>
          </a:p>
          <a:p>
            <a:pPr lvl="1" eaLnBrk="1" hangingPunct="1">
              <a:lnSpc>
                <a:spcPct val="120000"/>
              </a:lnSpc>
            </a:pPr>
            <a:endParaRPr lang="es-ES" dirty="0"/>
          </a:p>
          <a:p>
            <a:pPr eaLnBrk="1" hangingPunct="1"/>
            <a:endParaRPr lang="es-ES" dirty="0"/>
          </a:p>
        </p:txBody>
      </p:sp>
      <p:sp>
        <p:nvSpPr>
          <p:cNvPr id="4" name="3 Marcador de texto"/>
          <p:cNvSpPr>
            <a:spLocks noGrp="1"/>
          </p:cNvSpPr>
          <p:nvPr>
            <p:ph type="body" sz="half" idx="2"/>
          </p:nvPr>
        </p:nvSpPr>
        <p:spPr/>
        <p:txBody>
          <a:bodyPr>
            <a:normAutofit/>
          </a:bodyPr>
          <a:lstStyle/>
          <a:p>
            <a:pPr lvl="1">
              <a:lnSpc>
                <a:spcPct val="110000"/>
              </a:lnSpc>
            </a:pPr>
            <a:r>
              <a:rPr lang="es-ES" sz="1200" dirty="0"/>
              <a:t>El buque y sus dimensiones</a:t>
            </a:r>
          </a:p>
          <a:p>
            <a:pPr lvl="2">
              <a:lnSpc>
                <a:spcPct val="110000"/>
              </a:lnSpc>
            </a:pPr>
            <a:r>
              <a:rPr lang="es-ES" sz="1050" dirty="0"/>
              <a:t>Eslora, Manga, puntal y calado.</a:t>
            </a:r>
          </a:p>
          <a:p>
            <a:pPr lvl="2">
              <a:lnSpc>
                <a:spcPct val="110000"/>
              </a:lnSpc>
            </a:pPr>
            <a:r>
              <a:rPr lang="es-ES" sz="1050" dirty="0"/>
              <a:t>Desplazamiento</a:t>
            </a:r>
          </a:p>
          <a:p>
            <a:pPr lvl="2">
              <a:lnSpc>
                <a:spcPct val="110000"/>
              </a:lnSpc>
            </a:pPr>
            <a:r>
              <a:rPr lang="es-ES" sz="1050" dirty="0"/>
              <a:t>Formas y coeficientes</a:t>
            </a:r>
          </a:p>
          <a:p>
            <a:pPr lvl="1">
              <a:lnSpc>
                <a:spcPct val="110000"/>
              </a:lnSpc>
            </a:pPr>
            <a:r>
              <a:rPr lang="es-ES" sz="1200" dirty="0"/>
              <a:t>Flotación</a:t>
            </a:r>
          </a:p>
          <a:p>
            <a:pPr lvl="2">
              <a:lnSpc>
                <a:spcPct val="110000"/>
              </a:lnSpc>
            </a:pPr>
            <a:r>
              <a:rPr lang="es-ES" sz="1050" dirty="0"/>
              <a:t>Volumen sumergido</a:t>
            </a:r>
          </a:p>
          <a:p>
            <a:pPr lvl="2">
              <a:lnSpc>
                <a:spcPct val="110000"/>
              </a:lnSpc>
            </a:pPr>
            <a:r>
              <a:rPr lang="es-ES" sz="1050" dirty="0"/>
              <a:t>Desplazamiento en agua dulce y salada </a:t>
            </a:r>
          </a:p>
          <a:p>
            <a:pPr lvl="2">
              <a:lnSpc>
                <a:spcPct val="110000"/>
              </a:lnSpc>
            </a:pPr>
            <a:r>
              <a:rPr lang="es-ES" sz="1050" dirty="0"/>
              <a:t>Reserva de flotabilidad</a:t>
            </a:r>
          </a:p>
          <a:p>
            <a:pPr lvl="2">
              <a:lnSpc>
                <a:spcPct val="110000"/>
              </a:lnSpc>
            </a:pPr>
            <a:r>
              <a:rPr lang="es-ES" sz="1050" dirty="0"/>
              <a:t>Toneladas por centímetro de inmersión</a:t>
            </a:r>
          </a:p>
          <a:p>
            <a:pPr lvl="2">
              <a:lnSpc>
                <a:spcPct val="110000"/>
              </a:lnSpc>
            </a:pPr>
            <a:r>
              <a:rPr lang="es-ES" sz="1050" dirty="0"/>
              <a:t>Línea de carga y disco </a:t>
            </a:r>
            <a:r>
              <a:rPr lang="es-ES" sz="1050" dirty="0" err="1"/>
              <a:t>Pimsoll</a:t>
            </a:r>
            <a:endParaRPr lang="es-ES" sz="105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mph" presetSubtype="2" fill="hold" nodeType="afterEffect">
                                  <p:stCondLst>
                                    <p:cond delay="500"/>
                                  </p:stCondLst>
                                  <p:childTnLst>
                                    <p:animClr clrSpc="rgb" dir="cw">
                                      <p:cBhvr override="childStyle">
                                        <p:cTn id="6" dur="2000" fill="hold"/>
                                        <p:tgtEl>
                                          <p:spTgt spid="12291">
                                            <p:txEl>
                                              <p:pRg st="1" end="1"/>
                                            </p:txEl>
                                          </p:spTgt>
                                        </p:tgtEl>
                                        <p:attrNameLst>
                                          <p:attrName>style.color</p:attrName>
                                        </p:attrNameLst>
                                      </p:cBhvr>
                                      <p:to>
                                        <a:schemeClr val="bg2"/>
                                      </p:to>
                                    </p:animClr>
                                  </p:childTnLst>
                                </p:cTn>
                              </p:par>
                              <p:par>
                                <p:cTn id="7" presetID="3" presetClass="emph" presetSubtype="2" fill="hold" nodeType="withEffect">
                                  <p:stCondLst>
                                    <p:cond delay="500"/>
                                  </p:stCondLst>
                                  <p:childTnLst>
                                    <p:animClr clrSpc="rgb" dir="cw">
                                      <p:cBhvr override="childStyle">
                                        <p:cTn id="8" dur="2000" fill="hold"/>
                                        <p:tgtEl>
                                          <p:spTgt spid="12291">
                                            <p:txEl>
                                              <p:pRg st="2" end="2"/>
                                            </p:txEl>
                                          </p:spTgt>
                                        </p:tgtEl>
                                        <p:attrNameLst>
                                          <p:attrName>style.color</p:attrName>
                                        </p:attrNameLst>
                                      </p:cBhvr>
                                      <p:to>
                                        <a:schemeClr val="bg2"/>
                                      </p:to>
                                    </p:animClr>
                                  </p:childTnLst>
                                </p:cTn>
                              </p:par>
                              <p:par>
                                <p:cTn id="9" presetID="3" presetClass="emph" presetSubtype="2" fill="hold" nodeType="withEffect">
                                  <p:stCondLst>
                                    <p:cond delay="500"/>
                                  </p:stCondLst>
                                  <p:childTnLst>
                                    <p:animClr clrSpc="rgb" dir="cw">
                                      <p:cBhvr override="childStyle">
                                        <p:cTn id="10" dur="2000" fill="hold"/>
                                        <p:tgtEl>
                                          <p:spTgt spid="12291">
                                            <p:txEl>
                                              <p:pRg st="3" end="3"/>
                                            </p:txEl>
                                          </p:spTgt>
                                        </p:tgtEl>
                                        <p:attrNameLst>
                                          <p:attrName>style.color</p:attrName>
                                        </p:attrNameLst>
                                      </p:cBhvr>
                                      <p:to>
                                        <a:schemeClr val="bg2"/>
                                      </p:to>
                                    </p:animClr>
                                  </p:childTnLst>
                                </p:cTn>
                              </p:par>
                              <p:par>
                                <p:cTn id="11" presetID="3" presetClass="emph" presetSubtype="2" fill="hold" nodeType="withEffect">
                                  <p:stCondLst>
                                    <p:cond delay="500"/>
                                  </p:stCondLst>
                                  <p:childTnLst>
                                    <p:animClr clrSpc="rgb" dir="cw">
                                      <p:cBhvr override="childStyle">
                                        <p:cTn id="12" dur="2000" fill="hold"/>
                                        <p:tgtEl>
                                          <p:spTgt spid="12291">
                                            <p:txEl>
                                              <p:pRg st="4" end="4"/>
                                            </p:txEl>
                                          </p:spTgt>
                                        </p:tgtEl>
                                        <p:attrNameLst>
                                          <p:attrName>style.color</p:attrName>
                                        </p:attrNameLst>
                                      </p:cBhvr>
                                      <p:to>
                                        <a:schemeClr val="bg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4"/>
          <p:cNvSpPr>
            <a:spLocks noGrp="1" noChangeArrowheads="1"/>
          </p:cNvSpPr>
          <p:nvPr>
            <p:ph type="ctrTitle"/>
          </p:nvPr>
        </p:nvSpPr>
        <p:spPr/>
        <p:txBody>
          <a:bodyPr>
            <a:normAutofit/>
          </a:bodyPr>
          <a:lstStyle/>
          <a:p>
            <a:pPr eaLnBrk="1" hangingPunct="1"/>
            <a:r>
              <a:rPr lang="es-ES" dirty="0"/>
              <a:t>Estabilidad y Estiba</a:t>
            </a:r>
          </a:p>
        </p:txBody>
      </p:sp>
      <p:sp>
        <p:nvSpPr>
          <p:cNvPr id="113668" name="Rectangle 5"/>
          <p:cNvSpPr>
            <a:spLocks noGrp="1" noChangeArrowheads="1"/>
          </p:cNvSpPr>
          <p:nvPr>
            <p:ph type="subTitle" idx="1"/>
          </p:nvPr>
        </p:nvSpPr>
        <p:spPr/>
        <p:txBody>
          <a:bodyPr/>
          <a:lstStyle/>
          <a:p>
            <a:pPr eaLnBrk="1" hangingPunct="1"/>
            <a:r>
              <a:rPr lang="es-ES"/>
              <a:t>Terminado </a:t>
            </a:r>
            <a:endParaRPr lang="es-ES" dirty="0"/>
          </a:p>
          <a:p>
            <a:pPr eaLnBrk="1" hangingPunct="1"/>
            <a:r>
              <a:rPr lang="es-ES" dirty="0"/>
              <a:t>El problema de la estabilidad de buques</a:t>
            </a:r>
          </a:p>
          <a:p>
            <a:pPr eaLnBrk="1" hangingPunct="1"/>
            <a:endParaRPr lang="es-ES" dirty="0"/>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71527</TotalTime>
  <Words>3287</Words>
  <Application>Microsoft Office PowerPoint</Application>
  <PresentationFormat>Presentación en pantalla (4:3)</PresentationFormat>
  <Paragraphs>234</Paragraphs>
  <Slides>37</Slides>
  <Notes>3</Notes>
  <HiddenSlides>1</HiddenSlides>
  <MMClips>3</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37</vt:i4>
      </vt:variant>
    </vt:vector>
  </HeadingPairs>
  <TitlesOfParts>
    <vt:vector size="43" baseType="lpstr">
      <vt:lpstr>Arial</vt:lpstr>
      <vt:lpstr>Lucida Sans Unicode</vt:lpstr>
      <vt:lpstr>Verdana</vt:lpstr>
      <vt:lpstr>Wingdings 2</vt:lpstr>
      <vt:lpstr>Wingdings 3</vt:lpstr>
      <vt:lpstr>Concurrencia</vt:lpstr>
      <vt:lpstr>Estabilidad y Estiba</vt:lpstr>
      <vt:lpstr>OBJETIVOS DEL RAMO</vt:lpstr>
      <vt:lpstr>Programa de Asignatura</vt:lpstr>
      <vt:lpstr>Introducción</vt:lpstr>
      <vt:lpstr>Introducción</vt:lpstr>
      <vt:lpstr>Introducción</vt:lpstr>
      <vt:lpstr>Introducción</vt:lpstr>
      <vt:lpstr>Trabajo de investigación</vt:lpstr>
      <vt:lpstr>Introducción – Tipo de Buques</vt:lpstr>
      <vt:lpstr>Introducción – Tipo de Buques</vt:lpstr>
      <vt:lpstr>Introducción – Tipo de Buques</vt:lpstr>
      <vt:lpstr>Introducción – Tipo de Buques</vt:lpstr>
      <vt:lpstr>Introducción – Tipo de Buques</vt:lpstr>
      <vt:lpstr>Introducción – Tipo de Buques</vt:lpstr>
      <vt:lpstr>Introducción – Tipo de Buques</vt:lpstr>
      <vt:lpstr>Introducción – Tipo de Buques</vt:lpstr>
      <vt:lpstr>Introducción – Tipo de Buques</vt:lpstr>
      <vt:lpstr>Introducción – Estabilidad y Estiba</vt:lpstr>
      <vt:lpstr>Programa de Asignatura</vt:lpstr>
      <vt:lpstr>U.T.1 Fundamentos de Estabilidad</vt:lpstr>
      <vt:lpstr>U.T.1 Fundamentos de Estabilidad</vt:lpstr>
      <vt:lpstr>U.T.1 Fundamentos de Estabilidad</vt:lpstr>
      <vt:lpstr>U.T.1 Fundamentos de Estabilidad</vt:lpstr>
      <vt:lpstr>El Problema – Siniestros</vt:lpstr>
      <vt:lpstr>El Problema – Siniestros/ Estabilidad</vt:lpstr>
      <vt:lpstr>El Problema – Siniestros/ Estabilidad</vt:lpstr>
      <vt:lpstr>Responsabilidad en la prevención y contención</vt:lpstr>
      <vt:lpstr>Responsabilidad Marítima del Estado de Chile</vt:lpstr>
      <vt:lpstr>Responsabilidad Marítima del Estado de Chile</vt:lpstr>
      <vt:lpstr>Roles y responsabilidades de otros actores</vt:lpstr>
      <vt:lpstr>Roles y responsabilidades de otros actores</vt:lpstr>
      <vt:lpstr>Roles y responsabilidades de otros actores</vt:lpstr>
      <vt:lpstr>Roles y responsabilidades de otros actores</vt:lpstr>
      <vt:lpstr>Roles y responsabilidades de otros actores</vt:lpstr>
      <vt:lpstr>Roles y responsabilidades de otros actores</vt:lpstr>
      <vt:lpstr>U.T.1 Fundamentos de Estabilidad</vt:lpstr>
      <vt:lpstr>Estabilidad y Estiba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206</cp:revision>
  <dcterms:created xsi:type="dcterms:W3CDTF">2008-04-11T19:59:31Z</dcterms:created>
  <dcterms:modified xsi:type="dcterms:W3CDTF">2022-02-22T22:24:42Z</dcterms:modified>
</cp:coreProperties>
</file>