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3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48"/>
  </p:normalViewPr>
  <p:slideViewPr>
    <p:cSldViewPr snapToGrid="0">
      <p:cViewPr varScale="1">
        <p:scale>
          <a:sx n="117" d="100"/>
          <a:sy n="117" d="100"/>
        </p:scale>
        <p:origin x="360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8DE6C8-AB1D-4204-BC9C-3366B0BF04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4088" y="889820"/>
            <a:ext cx="9989574" cy="3598606"/>
          </a:xfrm>
        </p:spPr>
        <p:txBody>
          <a:bodyPr anchor="t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7B9009-EE50-4EE5-B6EB-CD6EC83D3F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04088" y="4488426"/>
            <a:ext cx="6991776" cy="1302774"/>
          </a:xfrm>
        </p:spPr>
        <p:txBody>
          <a:bodyPr anchor="b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C8667E-058A-436F-B8EA-5B3A99D43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1EADE-8E88-4C7C-8AC5-FB148DE4940E}" type="datetime1">
              <a:rPr lang="en-US" smtClean="0"/>
              <a:t>6/9/25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680305-1AD7-482D-BFFD-6CDB83AB3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5762A1-52E9-402D-B65E-DF193E44C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8430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987CA6-BFD9-4CB1-8892-F6B062E82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CDA8C3-9C0C-4E52-9A62-E4DB159E6B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C3EC35-E02F-41FF-9232-F90692A90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B6794-849E-4626-908B-D15793550EFB}" type="datetime1">
              <a:rPr lang="en-US" smtClean="0"/>
              <a:t>6/9/25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D13D38-5DF1-443B-8A12-71E834FDC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5E644A-4A37-4757-9809-5B035E2874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4568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E6578B-CD85-4BF1-A729-E8E8079B5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5383" y="1709738"/>
            <a:ext cx="10632067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8448C1-C13F-4826-8347-EEB00A6643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5383" y="4589463"/>
            <a:ext cx="10632067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06546A-957F-4C4D-9744-1177AD258E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B64E7-5594-42A3-ADBF-E95A7ACEAD64}" type="datetime1">
              <a:rPr lang="en-US" smtClean="0"/>
              <a:t>6/9/25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DB149C-CC63-4E3A-A83D-EF637EB51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B94775-7982-41EC-B584-D51224D38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93456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CE4BD8-507D-48E4-A624-F16A741C36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14400"/>
            <a:ext cx="10691265" cy="130759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0A07E4-3A39-457C-A059-7DFB6039D9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04088" y="2221992"/>
            <a:ext cx="5212080" cy="373989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141E17-47CE-4A78-B0FA-0E9786DA67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81344" y="2221992"/>
            <a:ext cx="5212080" cy="373989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F02C13-D3ED-4044-9716-F29D79A184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62B0B-D248-4FFB-8695-AD7FA4B1284A}" type="datetime1">
              <a:rPr lang="en-US" smtClean="0"/>
              <a:t>6/9/25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F334AD-FB29-4355-B5CF-85E61B4F34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5AA154-790C-4774-9C21-8C543E733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39548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07DD35-7673-4F88-86B0-634883B5E3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7" y="929147"/>
            <a:ext cx="10689336" cy="79845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C820D7-3E0B-47C6-A583-C4C839C5AF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4088" y="1756538"/>
            <a:ext cx="5212080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839A7B-97D5-400F-B802-A0FF28FE9F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04088" y="2442702"/>
            <a:ext cx="5212080" cy="35191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2E0ECA2-DBF1-4681-9DFA-93AFD1B371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81344" y="1756538"/>
            <a:ext cx="5212080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0EBBBB-517F-4ED7-9E51-CF0F7590B4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81344" y="2442702"/>
            <a:ext cx="5212080" cy="35191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511B5C7-1E37-478F-B4B0-C7202FFE41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78EFB-9159-4510-B73F-4F0409ADE937}" type="datetime1">
              <a:rPr lang="en-US" smtClean="0"/>
              <a:t>6/9/25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153F7EF-507C-4CB3-86C5-8B34FFFC1D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E3DEA6-E4EB-4C2A-8B4F-55EC965B6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0597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032964-A933-4B98-A141-A4B316DAF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D684C9D-23DA-42B0-9DD3-7592F72E8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C9412-2452-4BED-A324-9D8C115361AD}" type="datetime1">
              <a:rPr lang="en-US" smtClean="0"/>
              <a:t>6/9/25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BF8F05-876F-49D8-AE30-5BB2A91EC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3D20DA-9260-4577-BB51-789570A24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85834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D2C1F24-E0A1-45A7-8EF5-92CD979934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8F62-D251-40E8-A23C-F4CFE9FEAB41}" type="datetime1">
              <a:rPr lang="en-US" smtClean="0"/>
              <a:t>6/9/25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E021C19-210E-46B0-9036-5D8AECC9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880FEF-487E-44DF-8615-DF2210419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69196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A568EE-74C8-43A6-90BC-2DDD965CF6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8" y="1069848"/>
            <a:ext cx="4093599" cy="131673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1C35AC-CAE3-48CF-A3E4-A075C9FDD7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069848"/>
            <a:ext cx="6172200" cy="47912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9D03EA-5FAD-4609-A2B8-624E426847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04088" y="2551176"/>
            <a:ext cx="4093599" cy="331927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58D2EA-2191-4216-B64D-067BDFE123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76144-149E-4874-93A5-554A0357CF82}" type="datetime1">
              <a:rPr lang="en-US" smtClean="0"/>
              <a:t>6/9/25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042128-DAB4-481C-BEE6-3523E8E88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50E382-C500-4A4C-A7C6-43860383A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49476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FE98B-EACF-4251-A8AF-0D9EDD17C6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8" y="1066800"/>
            <a:ext cx="4103431" cy="1317523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05F473-761A-4002-AF70-9FF878D013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1066800"/>
            <a:ext cx="6172200" cy="47942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0C2E6A-F834-4540-BB00-E13CB45DC3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04088" y="2552700"/>
            <a:ext cx="4103431" cy="33162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C38EAB-AD63-415C-B263-BA1D8FBE3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A65D8-0540-4835-AE5C-25D29DBA01BE}" type="datetime1">
              <a:rPr lang="en-US" smtClean="0"/>
              <a:t>6/9/25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2E5541-B6DE-45E8-BCFE-0DFC4F5740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B78D45-289B-46AF-8CB9-E6150BEA1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16116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6359C1-C098-4BF4-A55D-782F4E606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343C7E-1E8B-4D38-9B81-1AA2A8978E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A70B00-53AE-4D3F-91BE-A8D789ED9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C8B9C-477D-492A-96AD-1FC2CC997A73}" type="datetime1">
              <a:rPr lang="en-US" smtClean="0"/>
              <a:t>6/9/25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647FC7-8124-4F70-A849-B6BCC5189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7CEBE4-50DC-47DB-B699-CCC024336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51172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B418279-D3B8-4C6A-AB74-9DE3777712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242322" y="997974"/>
            <a:ext cx="2349043" cy="49849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8F733C-9309-4197-BACA-207CDC8935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68927" y="997973"/>
            <a:ext cx="8473395" cy="49849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ACD4D0-5BE6-412D-B08B-5DFFD59351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3AED5-E26D-4E29-B1B3-7847B6779594}" type="datetime1">
              <a:rPr lang="en-US" smtClean="0"/>
              <a:t>6/9/25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021651-B786-4A39-A10F-F5231D0A2C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504D2D-9379-40DE-9F45-3004BE54F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6644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A362AC-B59F-4AC7-B279-57DDD5336B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14400"/>
            <a:ext cx="10691265" cy="130759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6042DB-75BD-4EC1-B6D9-8A72EF940C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0635" y="2221992"/>
            <a:ext cx="10691265" cy="37398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DD1378-7C96-4079-B44C-3D86B46575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69448" y="6356350"/>
            <a:ext cx="25495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fld id="{E31BA835-12AC-4E8F-955A-EA3F4DE2791F}" type="datetime1">
              <a:rPr lang="en-US" smtClean="0"/>
              <a:t>6/9/25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9B6B78-577F-43F5-BAEE-BF72484C98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04088" y="6356350"/>
            <a:ext cx="45397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CC75B8-AF8F-4D8A-9B3D-D1951A64BA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19012" y="6356350"/>
            <a:ext cx="6723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/>
                </a:solidFill>
              </a:defRPr>
            </a:lvl1pPr>
          </a:lstStyle>
          <a:p>
            <a:fld id="{87E7843D-FF13-4365-9478-9625B70A2705}" type="slidenum">
              <a:rPr lang="en-US" smtClean="0"/>
              <a:t>‹Nº›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64F9B95-9045-48D2-B9F3-2927E98F54AA}"/>
              </a:ext>
            </a:extLst>
          </p:cNvPr>
          <p:cNvCxnSpPr>
            <a:cxnSpLocks/>
          </p:cNvCxnSpPr>
          <p:nvPr/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85AA86F-6A4D-4BCB-A045-D992CDC2959B}"/>
              </a:ext>
            </a:extLst>
          </p:cNvPr>
          <p:cNvCxnSpPr>
            <a:cxnSpLocks/>
          </p:cNvCxnSpPr>
          <p:nvPr/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28922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72" r:id="rId6"/>
    <p:sldLayoutId id="2147483667" r:id="rId7"/>
    <p:sldLayoutId id="2147483668" r:id="rId8"/>
    <p:sldLayoutId id="2147483669" r:id="rId9"/>
    <p:sldLayoutId id="2147483671" r:id="rId10"/>
    <p:sldLayoutId id="2147483670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 cap="all" spc="3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33E93247-6229-44AB-A550-739E971E6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3D605CD2-51F9-41B3-4C83-5794B95968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38159" y="1177348"/>
            <a:ext cx="3330906" cy="3441068"/>
          </a:xfrm>
        </p:spPr>
        <p:txBody>
          <a:bodyPr>
            <a:normAutofit/>
          </a:bodyPr>
          <a:lstStyle/>
          <a:p>
            <a:r>
              <a:rPr lang="es-CL" sz="3200" b="1" dirty="0"/>
              <a:t>Instructivo para la Elaboración y Actualización del Syllabus 2025</a:t>
            </a:r>
            <a:endParaRPr lang="es-CL" sz="7200" b="1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A94F0DD-DC24-122D-8BB7-DD4273F17A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209280" y="4754942"/>
            <a:ext cx="3259785" cy="925710"/>
          </a:xfrm>
        </p:spPr>
        <p:txBody>
          <a:bodyPr>
            <a:normAutofit/>
          </a:bodyPr>
          <a:lstStyle/>
          <a:p>
            <a:r>
              <a:rPr lang="es-CL" dirty="0">
                <a:latin typeface="Helvetica" pitchFamily="2" charset="0"/>
              </a:rPr>
              <a:t>UAC </a:t>
            </a: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EE2E603F-4A95-4FE8-BB06-211DFD75DB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Imagen 4">
            <a:extLst>
              <a:ext uri="{FF2B5EF4-FFF2-40B4-BE49-F238E27FC236}">
                <a16:creationId xmlns:a16="http://schemas.microsoft.com/office/drawing/2014/main" id="{4459C58C-F27E-FBE2-EB84-C4B50FAA0E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3284" y="863602"/>
            <a:ext cx="4439271" cy="5134757"/>
          </a:xfrm>
          <a:prstGeom prst="rect">
            <a:avLst/>
          </a:prstGeom>
        </p:spPr>
      </p:pic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D7CC41EB-2D81-4303-9171-6401B388BA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6134885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818381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660EB578-C970-4186-B93C-45851BBC6E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Close-up of open book against blurred bookshelf background">
            <a:extLst>
              <a:ext uri="{FF2B5EF4-FFF2-40B4-BE49-F238E27FC236}">
                <a16:creationId xmlns:a16="http://schemas.microsoft.com/office/drawing/2014/main" id="{C6FB68F7-5A17-0E5E-D52D-DEA1342F8E0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6304" r="22864" b="2"/>
          <a:stretch/>
        </p:blipFill>
        <p:spPr>
          <a:xfrm>
            <a:off x="20" y="-17929"/>
            <a:ext cx="4206220" cy="6875929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82E56086-A4D1-F135-19B1-8A4FFD1219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66968" y="914400"/>
            <a:ext cx="6627924" cy="1307592"/>
          </a:xfrm>
        </p:spPr>
        <p:txBody>
          <a:bodyPr>
            <a:normAutofit/>
          </a:bodyPr>
          <a:lstStyle/>
          <a:p>
            <a:r>
              <a:rPr lang="es-CL" dirty="0"/>
              <a:t>¿qué es el syllabus?</a:t>
            </a:r>
            <a:endParaRPr lang="es-CL"/>
          </a:p>
        </p:txBody>
      </p:sp>
      <p:sp>
        <p:nvSpPr>
          <p:cNvPr id="15" name="Marcador de contenido 2">
            <a:extLst>
              <a:ext uri="{FF2B5EF4-FFF2-40B4-BE49-F238E27FC236}">
                <a16:creationId xmlns:a16="http://schemas.microsoft.com/office/drawing/2014/main" id="{BCDB6424-C87E-92EE-A070-DA7F157A58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66968" y="1636777"/>
            <a:ext cx="6627924" cy="4590403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s-CL" sz="1800" dirty="0"/>
              <a:t>📌 </a:t>
            </a:r>
            <a:r>
              <a:rPr lang="es-CL" sz="1800" b="1" dirty="0"/>
              <a:t>Definición:</a:t>
            </a:r>
            <a:br>
              <a:rPr lang="es-CL" sz="1800" dirty="0"/>
            </a:br>
            <a:r>
              <a:rPr lang="es-CL" sz="1800" dirty="0"/>
              <a:t>El </a:t>
            </a:r>
            <a:r>
              <a:rPr lang="es-CL" sz="1800" b="1" dirty="0"/>
              <a:t>Syllabus</a:t>
            </a:r>
            <a:r>
              <a:rPr lang="es-CL" sz="1800" dirty="0"/>
              <a:t> es un documento de planificación que guía el proceso de enseñanza-aprendizaje en una asignatura.</a:t>
            </a:r>
          </a:p>
          <a:p>
            <a:pPr>
              <a:lnSpc>
                <a:spcPct val="100000"/>
              </a:lnSpc>
            </a:pPr>
            <a:r>
              <a:rPr lang="es-CL" sz="1800" dirty="0"/>
              <a:t>✍ </a:t>
            </a:r>
            <a:r>
              <a:rPr lang="es-CL" sz="1800" b="1" dirty="0"/>
              <a:t>Su propósito es:</a:t>
            </a:r>
            <a:br>
              <a:rPr lang="es-CL" sz="1800" dirty="0"/>
            </a:br>
            <a:r>
              <a:rPr lang="es-CL" sz="1800" dirty="0"/>
              <a:t>✔️ Presentar los resultados de aprendizaje, actividades académicas y evaluaciones.</a:t>
            </a:r>
            <a:br>
              <a:rPr lang="es-CL" sz="1800" dirty="0"/>
            </a:br>
            <a:r>
              <a:rPr lang="es-CL" sz="1800" dirty="0"/>
              <a:t>✔️ Organizar los contenidos de forma clara y accesible.</a:t>
            </a:r>
            <a:br>
              <a:rPr lang="es-CL" sz="1800" dirty="0"/>
            </a:br>
            <a:r>
              <a:rPr lang="es-CL" sz="1800" dirty="0"/>
              <a:t>✔️ Motivar a los estudiantes y establecer compromisos mutuos.</a:t>
            </a:r>
          </a:p>
          <a:p>
            <a:pPr>
              <a:lnSpc>
                <a:spcPct val="100000"/>
              </a:lnSpc>
            </a:pPr>
            <a:r>
              <a:rPr lang="es-CL" sz="1800" dirty="0"/>
              <a:t>⚠️ </a:t>
            </a:r>
            <a:r>
              <a:rPr lang="es-CL" sz="1800" b="1" dirty="0"/>
              <a:t>Importante:</a:t>
            </a:r>
            <a:r>
              <a:rPr lang="es-CL" sz="1800" dirty="0"/>
              <a:t> El Syllabus debe estar alineado con el </a:t>
            </a:r>
            <a:r>
              <a:rPr lang="es-CL" sz="1800" b="1" dirty="0"/>
              <a:t>Programa de Asignatura</a:t>
            </a:r>
            <a:r>
              <a:rPr lang="es-CL" sz="1800" dirty="0"/>
              <a:t>.</a:t>
            </a:r>
          </a:p>
          <a:p>
            <a:pPr>
              <a:lnSpc>
                <a:spcPct val="100000"/>
              </a:lnSpc>
            </a:pPr>
            <a:r>
              <a:rPr lang="es-CL" sz="1800" dirty="0"/>
              <a:t>⚠️ </a:t>
            </a:r>
            <a:r>
              <a:rPr lang="es-CL" sz="1800" b="1" dirty="0"/>
              <a:t>Difusión del syllabus:</a:t>
            </a:r>
            <a:r>
              <a:rPr lang="es-CL" sz="1800" dirty="0"/>
              <a:t> Debe estar </a:t>
            </a:r>
            <a:r>
              <a:rPr lang="es-CL" sz="1800" b="1" dirty="0"/>
              <a:t>disponible en la plataforma Moodle</a:t>
            </a:r>
            <a:r>
              <a:rPr lang="es-CL" sz="1800" dirty="0"/>
              <a:t> u otro medio electrónico de la Escuela. En caso de que no haya acceso a medios electrónicos, </a:t>
            </a:r>
            <a:r>
              <a:rPr lang="es-CL" sz="1800" b="1" dirty="0"/>
              <a:t>debe entregarse en formato impreso a los cadetes</a:t>
            </a:r>
            <a:r>
              <a:rPr lang="es-CL" sz="1800" dirty="0"/>
              <a:t>.</a:t>
            </a:r>
          </a:p>
          <a:p>
            <a:pPr>
              <a:lnSpc>
                <a:spcPct val="100000"/>
              </a:lnSpc>
            </a:pPr>
            <a:endParaRPr lang="es-CL" sz="1400" dirty="0"/>
          </a:p>
          <a:p>
            <a:pPr>
              <a:lnSpc>
                <a:spcPct val="100000"/>
              </a:lnSpc>
            </a:pPr>
            <a:endParaRPr lang="es-CL" sz="1400" dirty="0"/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CDF57B02-07BB-407B-BB36-06D9C64A67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917665" y="722376"/>
            <a:ext cx="6476356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C6855964-C920-48EB-8804-74291211C8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917665" y="6144768"/>
            <a:ext cx="6476356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918186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660EB578-C970-4186-B93C-45851BBC6E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5" descr="Different colored organizers">
            <a:extLst>
              <a:ext uri="{FF2B5EF4-FFF2-40B4-BE49-F238E27FC236}">
                <a16:creationId xmlns:a16="http://schemas.microsoft.com/office/drawing/2014/main" id="{984DE1EF-E3B3-B737-BB41-9FB4B074142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1548" r="31442"/>
          <a:stretch/>
        </p:blipFill>
        <p:spPr>
          <a:xfrm>
            <a:off x="20" y="-17929"/>
            <a:ext cx="4206220" cy="6875929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05B22AA5-2A33-47B2-447A-F9EFC4DD48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66968" y="914400"/>
            <a:ext cx="6627924" cy="1307592"/>
          </a:xfrm>
        </p:spPr>
        <p:txBody>
          <a:bodyPr>
            <a:normAutofit/>
          </a:bodyPr>
          <a:lstStyle/>
          <a:p>
            <a:r>
              <a:rPr lang="es-CL" sz="3700" b="1"/>
              <a:t>Componentes del Syllabus</a:t>
            </a:r>
            <a:br>
              <a:rPr lang="es-CL" sz="3700" b="1"/>
            </a:br>
            <a:endParaRPr lang="es-CL" sz="370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BFEF0DD-6F41-AD88-5A20-10ECD5B488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66968" y="2221992"/>
            <a:ext cx="6627924" cy="3739896"/>
          </a:xfrm>
        </p:spPr>
        <p:txBody>
          <a:bodyPr>
            <a:normAutofit/>
          </a:bodyPr>
          <a:lstStyle/>
          <a:p>
            <a:r>
              <a:rPr lang="es-CL" dirty="0"/>
              <a:t>El Syllabus se divide en </a:t>
            </a:r>
            <a:r>
              <a:rPr lang="es-CL" b="1" dirty="0"/>
              <a:t>tres secciones principales</a:t>
            </a:r>
            <a:r>
              <a:rPr lang="es-CL" dirty="0"/>
              <a:t>:</a:t>
            </a:r>
          </a:p>
          <a:p>
            <a:r>
              <a:rPr lang="es-CL" dirty="0"/>
              <a:t>1️⃣ </a:t>
            </a:r>
            <a:r>
              <a:rPr lang="es-CL" b="1" dirty="0"/>
              <a:t>Identificación de la asignatura</a:t>
            </a:r>
            <a:br>
              <a:rPr lang="es-CL" dirty="0"/>
            </a:br>
            <a:r>
              <a:rPr lang="es-CL" dirty="0"/>
              <a:t>2️⃣ </a:t>
            </a:r>
            <a:r>
              <a:rPr lang="es-CL" b="1" dirty="0"/>
              <a:t>Planificación Semanal de Actividades Académicas</a:t>
            </a:r>
            <a:br>
              <a:rPr lang="es-CL" dirty="0"/>
            </a:br>
            <a:r>
              <a:rPr lang="es-CL" dirty="0"/>
              <a:t>3️⃣ </a:t>
            </a:r>
            <a:r>
              <a:rPr lang="es-CL" b="1" dirty="0"/>
              <a:t>Reglas del Curso</a:t>
            </a:r>
            <a:endParaRPr lang="es-CL" dirty="0"/>
          </a:p>
          <a:p>
            <a:r>
              <a:rPr lang="es-CL" dirty="0"/>
              <a:t>💡 </a:t>
            </a:r>
            <a:r>
              <a:rPr lang="es-CL" b="1" dirty="0"/>
              <a:t>Dato clave:</a:t>
            </a:r>
            <a:r>
              <a:rPr lang="es-CL" dirty="0"/>
              <a:t> Los Syllabus deben ser actualizados anualmente para garantizar su alineación con el plan de estudios.</a:t>
            </a:r>
          </a:p>
          <a:p>
            <a:endParaRPr lang="es-CL" dirty="0"/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CDF57B02-07BB-407B-BB36-06D9C64A67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917665" y="722376"/>
            <a:ext cx="6476356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C6855964-C920-48EB-8804-74291211C8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917665" y="6144768"/>
            <a:ext cx="6476356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57816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9">
            <a:extLst>
              <a:ext uri="{FF2B5EF4-FFF2-40B4-BE49-F238E27FC236}">
                <a16:creationId xmlns:a16="http://schemas.microsoft.com/office/drawing/2014/main" id="{E49D7415-2F11-44C2-B6AA-13A25B6814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C84C324B-8E78-5393-C6BC-9C1DE98063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8" y="914400"/>
            <a:ext cx="10780776" cy="118021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s-CL" sz="3700" b="1" dirty="0"/>
              <a:t>Identificación de la Asignatura</a:t>
            </a:r>
            <a:br>
              <a:rPr lang="es-CL" sz="3700" b="1" dirty="0"/>
            </a:br>
            <a:endParaRPr lang="es-CL" sz="3700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9CAB321-77A6-BEAF-93BF-E00AC65CE0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6185" y="1504505"/>
            <a:ext cx="4819903" cy="4434776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s-CL" sz="1800" dirty="0"/>
              <a:t>📌 </a:t>
            </a:r>
            <a:r>
              <a:rPr lang="es-CL" sz="1800" b="1" dirty="0"/>
              <a:t>Elementos a completar:</a:t>
            </a:r>
          </a:p>
          <a:p>
            <a:pPr marL="0" indent="0">
              <a:buNone/>
            </a:pPr>
            <a:br>
              <a:rPr lang="es-CL" sz="1800" dirty="0"/>
            </a:br>
            <a:r>
              <a:rPr lang="es-CL" sz="1800" dirty="0"/>
              <a:t>✔️ Nombre y código de la asignatura</a:t>
            </a:r>
          </a:p>
          <a:p>
            <a:pPr marL="0" indent="0">
              <a:buNone/>
            </a:pPr>
            <a:r>
              <a:rPr lang="es-CL" sz="1800" dirty="0"/>
              <a:t>✔️ Fecha de creación / actualización</a:t>
            </a:r>
          </a:p>
          <a:p>
            <a:pPr marL="0" indent="0">
              <a:buNone/>
            </a:pPr>
            <a:r>
              <a:rPr lang="es-CL" sz="1800" dirty="0"/>
              <a:t>✔️ Escalafón</a:t>
            </a:r>
          </a:p>
          <a:p>
            <a:pPr marL="0" indent="0">
              <a:buNone/>
            </a:pPr>
            <a:r>
              <a:rPr lang="es-CL" sz="1800" dirty="0"/>
              <a:t>✔️ Requisitos previos</a:t>
            </a:r>
          </a:p>
          <a:p>
            <a:pPr marL="0" indent="0">
              <a:buNone/>
            </a:pPr>
            <a:r>
              <a:rPr lang="es-CL" sz="1800" dirty="0"/>
              <a:t>✔️ Competencias del perfil de egreso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es-CL" sz="1800" dirty="0"/>
              <a:t>✔️ Título: PROFESIONAL</a:t>
            </a:r>
            <a:br>
              <a:rPr lang="es-CL" sz="1800" dirty="0"/>
            </a:br>
            <a:r>
              <a:rPr lang="es-CL" sz="1800" dirty="0"/>
              <a:t>✔️ Profesor o equipo docente</a:t>
            </a:r>
            <a:br>
              <a:rPr lang="es-CL" sz="1800" dirty="0"/>
            </a:br>
            <a:r>
              <a:rPr lang="es-CL" sz="1800" dirty="0"/>
              <a:t>✔️ </a:t>
            </a:r>
            <a:r>
              <a:rPr lang="es-CL" sz="1800" dirty="0" err="1"/>
              <a:t>RdA</a:t>
            </a:r>
            <a:r>
              <a:rPr lang="es-CL" sz="1800" dirty="0"/>
              <a:t> </a:t>
            </a:r>
          </a:p>
          <a:p>
            <a:pPr marL="0" indent="0">
              <a:buNone/>
            </a:pPr>
            <a:r>
              <a:rPr lang="es-CL" sz="1800" dirty="0"/>
              <a:t>✍ </a:t>
            </a:r>
            <a:r>
              <a:rPr lang="es-CL" sz="1800" b="1" dirty="0"/>
              <a:t>Además, debe incluir:</a:t>
            </a:r>
            <a:br>
              <a:rPr lang="es-CL" sz="1800" dirty="0"/>
            </a:br>
            <a:r>
              <a:rPr lang="es-CL" sz="1800" dirty="0"/>
              <a:t>🔹 </a:t>
            </a:r>
            <a:r>
              <a:rPr lang="es-CL" sz="1800" b="1" dirty="0"/>
              <a:t>Motivación: </a:t>
            </a:r>
          </a:p>
          <a:p>
            <a:pPr marL="0" indent="0">
              <a:buNone/>
            </a:pPr>
            <a:r>
              <a:rPr lang="es-CL" sz="1800" dirty="0"/>
              <a:t>¿Por qué es relevante esta </a:t>
            </a:r>
          </a:p>
          <a:p>
            <a:pPr marL="0" indent="0">
              <a:buNone/>
            </a:pPr>
            <a:r>
              <a:rPr lang="es-CL" sz="1800" dirty="0"/>
              <a:t>asignatura para los estudiantes?</a:t>
            </a:r>
          </a:p>
          <a:p>
            <a:endParaRPr lang="es-CL" dirty="0"/>
          </a:p>
        </p:txBody>
      </p:sp>
      <p:cxnSp>
        <p:nvCxnSpPr>
          <p:cNvPr id="15" name="Straight Connector 11">
            <a:extLst>
              <a:ext uri="{FF2B5EF4-FFF2-40B4-BE49-F238E27FC236}">
                <a16:creationId xmlns:a16="http://schemas.microsoft.com/office/drawing/2014/main" id="{4E495065-8864-87FB-2BCC-254769963E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4672" y="722376"/>
            <a:ext cx="16383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Imagen 6">
            <a:extLst>
              <a:ext uri="{FF2B5EF4-FFF2-40B4-BE49-F238E27FC236}">
                <a16:creationId xmlns:a16="http://schemas.microsoft.com/office/drawing/2014/main" id="{534A0133-A996-B254-7403-8A1B19F50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832" y="1554627"/>
            <a:ext cx="7772400" cy="5123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9185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0398AA1-CB8B-DE4D-8744-2D327D1C80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6285" y="731375"/>
            <a:ext cx="10691265" cy="1307592"/>
          </a:xfrm>
        </p:spPr>
        <p:txBody>
          <a:bodyPr>
            <a:normAutofit fontScale="90000"/>
          </a:bodyPr>
          <a:lstStyle/>
          <a:p>
            <a:r>
              <a:rPr lang="es-CL" b="1" dirty="0"/>
              <a:t>Planificación Semanal de Actividades Académicas</a:t>
            </a:r>
            <a:br>
              <a:rPr lang="es-CL" b="1" dirty="0"/>
            </a:br>
            <a:endParaRPr lang="es-CL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0BAE6C9-246F-DB6F-3E3F-E4B6F5C3BE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29612" y="1200151"/>
            <a:ext cx="3862388" cy="4804600"/>
          </a:xfrm>
        </p:spPr>
        <p:txBody>
          <a:bodyPr>
            <a:normAutofit fontScale="92500" lnSpcReduction="10000"/>
          </a:bodyPr>
          <a:lstStyle/>
          <a:p>
            <a:r>
              <a:rPr lang="es-CL" dirty="0"/>
              <a:t>📌 </a:t>
            </a:r>
            <a:r>
              <a:rPr lang="es-CL" b="1" dirty="0"/>
              <a:t>Debe incluir:</a:t>
            </a:r>
            <a:br>
              <a:rPr lang="es-CL" dirty="0"/>
            </a:br>
            <a:r>
              <a:rPr lang="es-CL" dirty="0"/>
              <a:t>✔️ Semana lectiva (⚠️ No usar fechas específicas)</a:t>
            </a:r>
          </a:p>
          <a:p>
            <a:pPr marL="0" indent="0">
              <a:buNone/>
            </a:pPr>
            <a:r>
              <a:rPr lang="es-CL" dirty="0"/>
              <a:t>    ✔️ Número de unidad de aprendizaje</a:t>
            </a:r>
          </a:p>
          <a:p>
            <a:pPr marL="0" indent="0">
              <a:buNone/>
            </a:pPr>
            <a:r>
              <a:rPr lang="es-CL" dirty="0"/>
              <a:t>    ✔️ Resultados de Aprendizaje (</a:t>
            </a:r>
            <a:r>
              <a:rPr lang="es-CL" dirty="0" err="1"/>
              <a:t>RdA</a:t>
            </a:r>
            <a:r>
              <a:rPr lang="es-CL" dirty="0"/>
              <a:t>)</a:t>
            </a:r>
            <a:br>
              <a:rPr lang="es-CL" dirty="0"/>
            </a:br>
            <a:r>
              <a:rPr lang="es-CL" dirty="0"/>
              <a:t>    ✔️ Actividades de aprendizaje</a:t>
            </a:r>
            <a:br>
              <a:rPr lang="es-CL" dirty="0"/>
            </a:br>
            <a:r>
              <a:rPr lang="es-CL" dirty="0"/>
              <a:t>    ✔️ Contenidos esenciales</a:t>
            </a:r>
            <a:br>
              <a:rPr lang="es-CL" dirty="0"/>
            </a:br>
            <a:r>
              <a:rPr lang="es-CL" dirty="0"/>
              <a:t>    ✔️ Evaluaciones</a:t>
            </a:r>
            <a:br>
              <a:rPr lang="es-CL" dirty="0"/>
            </a:br>
            <a:r>
              <a:rPr lang="es-CL" dirty="0"/>
              <a:t>    ✔️ Recursos de aprendizaje</a:t>
            </a:r>
          </a:p>
          <a:p>
            <a:pPr marL="0" indent="0">
              <a:buNone/>
            </a:pPr>
            <a:r>
              <a:rPr lang="es-CL" dirty="0"/>
              <a:t>💡 </a:t>
            </a:r>
            <a:r>
              <a:rPr lang="es-CL" b="1" dirty="0"/>
              <a:t>Importante:</a:t>
            </a:r>
            <a:r>
              <a:rPr lang="es-CL" dirty="0"/>
              <a:t> Solo indicar </a:t>
            </a:r>
            <a:r>
              <a:rPr lang="es-CL" b="1" dirty="0"/>
              <a:t>semana lectiva</a:t>
            </a:r>
            <a:r>
              <a:rPr lang="es-CL" dirty="0"/>
              <a:t>, no fechas exactas. Esto facilita futuras actualizaciones.</a:t>
            </a:r>
          </a:p>
          <a:p>
            <a:pPr marL="0" indent="0">
              <a:buNone/>
            </a:pPr>
            <a:endParaRPr lang="es-CL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55C75273-6DB5-BFA0-6ED6-5323D411B7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285" y="1773350"/>
            <a:ext cx="7772400" cy="502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4687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50FF1CF-C23A-F157-2C51-8446BBC46B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5810" y="793241"/>
            <a:ext cx="10691265" cy="1307592"/>
          </a:xfrm>
        </p:spPr>
        <p:txBody>
          <a:bodyPr>
            <a:normAutofit fontScale="90000"/>
          </a:bodyPr>
          <a:lstStyle/>
          <a:p>
            <a:r>
              <a:rPr lang="es-CL" b="1" dirty="0"/>
              <a:t>Reglas del Curso</a:t>
            </a:r>
            <a:br>
              <a:rPr lang="es-CL" b="1" dirty="0"/>
            </a:br>
            <a:endParaRPr lang="es-CL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C415F19-92E0-4420-FCFD-F189DD2FA6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34400" y="778954"/>
            <a:ext cx="3362325" cy="5164646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s-CL" dirty="0"/>
              <a:t>📌 </a:t>
            </a:r>
            <a:r>
              <a:rPr lang="es-CL" b="1" dirty="0"/>
              <a:t>Se deben incluir las siguientes normas:</a:t>
            </a:r>
          </a:p>
          <a:p>
            <a:pPr marL="0" indent="0">
              <a:buNone/>
            </a:pPr>
            <a:br>
              <a:rPr lang="es-CL" dirty="0"/>
            </a:br>
            <a:r>
              <a:rPr lang="es-CL" dirty="0"/>
              <a:t>✔️ Puntualidad y asistencia</a:t>
            </a:r>
            <a:br>
              <a:rPr lang="es-CL" dirty="0"/>
            </a:br>
            <a:r>
              <a:rPr lang="es-CL" dirty="0"/>
              <a:t>✔️ Uso de materiales y dispositivos electrónicos</a:t>
            </a:r>
            <a:br>
              <a:rPr lang="es-CL" dirty="0"/>
            </a:br>
            <a:r>
              <a:rPr lang="es-CL" dirty="0"/>
              <a:t>✔️ Fechas y criterios de entrega de trabajos</a:t>
            </a:r>
            <a:br>
              <a:rPr lang="es-CL" dirty="0"/>
            </a:br>
            <a:r>
              <a:rPr lang="es-CL" dirty="0"/>
              <a:t>✔️ Mecanismos de comunicación entre docente y estudiante</a:t>
            </a:r>
          </a:p>
          <a:p>
            <a:r>
              <a:rPr lang="es-CL" dirty="0"/>
              <a:t>💡 </a:t>
            </a:r>
            <a:r>
              <a:rPr lang="es-CL" b="1" dirty="0"/>
              <a:t>Consejo:</a:t>
            </a:r>
            <a:r>
              <a:rPr lang="es-CL" dirty="0"/>
              <a:t> Las reglas del curso deben ser claras y promover un ambiente propicio para el aprendizaje.</a:t>
            </a:r>
          </a:p>
          <a:p>
            <a:endParaRPr lang="es-CL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02001888-5653-4C29-1FF9-57973AAF0C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810" y="1428750"/>
            <a:ext cx="8445501" cy="5429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16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E49D7415-2F11-44C2-B6AA-13A25B6814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CA546138-FF03-DD89-644C-AF8C7ED5B5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088" y="909637"/>
            <a:ext cx="6400800" cy="130759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s-CL" sz="3100" b="1"/>
              <a:t>Procedimiento de Actualización</a:t>
            </a:r>
            <a:br>
              <a:rPr lang="es-CL" sz="3100" b="1"/>
            </a:br>
            <a:endParaRPr lang="es-CL" sz="310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AE73B20-3428-E3F4-3F54-D389AAFC0C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0390" y="1551009"/>
            <a:ext cx="7117530" cy="441088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s-CL" sz="2400" dirty="0"/>
              <a:t>📌 </a:t>
            </a:r>
            <a:r>
              <a:rPr lang="es-CL" sz="2400" b="1" dirty="0"/>
              <a:t>Pasos a seguir:</a:t>
            </a:r>
            <a:br>
              <a:rPr lang="es-CL" sz="2400" dirty="0"/>
            </a:br>
            <a:r>
              <a:rPr lang="es-CL" sz="2400" dirty="0"/>
              <a:t>1️⃣ </a:t>
            </a:r>
            <a:r>
              <a:rPr lang="es-CL" sz="2400" b="1" dirty="0"/>
              <a:t>Descargar el formato actualizado de Syllabus (F-008). </a:t>
            </a:r>
            <a:br>
              <a:rPr lang="es-CL" sz="2400" dirty="0"/>
            </a:br>
            <a:r>
              <a:rPr lang="es-CL" sz="2400" dirty="0"/>
              <a:t>2️⃣ </a:t>
            </a:r>
            <a:r>
              <a:rPr lang="es-CL" sz="2400" b="1" dirty="0"/>
              <a:t>Revisar la versión anterior</a:t>
            </a:r>
            <a:r>
              <a:rPr lang="es-CL" sz="2400" dirty="0"/>
              <a:t> y modificar lo necesario.</a:t>
            </a:r>
            <a:br>
              <a:rPr lang="es-CL" sz="2400" dirty="0"/>
            </a:br>
            <a:r>
              <a:rPr lang="es-CL" sz="2400" dirty="0"/>
              <a:t>3️⃣ </a:t>
            </a:r>
            <a:r>
              <a:rPr lang="es-CL" sz="2400" b="1" dirty="0"/>
              <a:t>Asegurar que esté alineado con el Programa de Asignatura.</a:t>
            </a:r>
            <a:br>
              <a:rPr lang="es-CL" sz="2400" dirty="0"/>
            </a:br>
            <a:r>
              <a:rPr lang="es-CL" sz="2400" dirty="0"/>
              <a:t>4️⃣ </a:t>
            </a:r>
            <a:r>
              <a:rPr lang="es-CL" sz="2400" b="1" dirty="0"/>
              <a:t>Enviar Syllabus </a:t>
            </a:r>
            <a:r>
              <a:rPr lang="es-CL" sz="2400" dirty="0"/>
              <a:t>mediante correo electrónico a </a:t>
            </a:r>
            <a:r>
              <a:rPr lang="es-CL" sz="2400" b="1" dirty="0"/>
              <a:t>Jefe de Cátedra </a:t>
            </a:r>
            <a:r>
              <a:rPr lang="es-CL" sz="2400" dirty="0"/>
              <a:t>con copia al </a:t>
            </a:r>
            <a:r>
              <a:rPr lang="es-CL" sz="2400" b="1" dirty="0"/>
              <a:t>Jefe de Facultad</a:t>
            </a:r>
          </a:p>
          <a:p>
            <a:pPr>
              <a:lnSpc>
                <a:spcPct val="100000"/>
              </a:lnSpc>
            </a:pPr>
            <a:r>
              <a:rPr lang="es-CL" sz="2400" dirty="0"/>
              <a:t>📂 </a:t>
            </a:r>
            <a:r>
              <a:rPr lang="es-CL" sz="2400" b="1" dirty="0"/>
              <a:t>Formato de nombre del archivo:</a:t>
            </a:r>
            <a:br>
              <a:rPr lang="es-CL" sz="2400" dirty="0"/>
            </a:br>
            <a:r>
              <a:rPr lang="es-CL" sz="2400" dirty="0"/>
              <a:t>Syllabus_[</a:t>
            </a:r>
            <a:r>
              <a:rPr lang="es-CL" sz="2400" dirty="0" err="1"/>
              <a:t>NombreAsignatura</a:t>
            </a:r>
            <a:r>
              <a:rPr lang="es-CL" sz="2400" dirty="0"/>
              <a:t>]_[Año].</a:t>
            </a:r>
            <a:r>
              <a:rPr lang="es-CL" sz="2400" dirty="0" err="1"/>
              <a:t>doc</a:t>
            </a:r>
            <a:endParaRPr lang="es-CL" sz="2400" dirty="0"/>
          </a:p>
          <a:p>
            <a:pPr>
              <a:lnSpc>
                <a:spcPct val="100000"/>
              </a:lnSpc>
            </a:pPr>
            <a:endParaRPr lang="es-CL" sz="1900" dirty="0"/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8E813B4C-6731-0B72-5252-A79AB0E20B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4672" y="723900"/>
            <a:ext cx="10588752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Graphic 6" descr="Descargar">
            <a:extLst>
              <a:ext uri="{FF2B5EF4-FFF2-40B4-BE49-F238E27FC236}">
                <a16:creationId xmlns:a16="http://schemas.microsoft.com/office/drawing/2014/main" id="{928AC343-1789-8AAC-5785-B5C1DF8105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487920" y="2102261"/>
            <a:ext cx="3903980" cy="3903980"/>
          </a:xfrm>
          <a:prstGeom prst="rect">
            <a:avLst/>
          </a:prstGeom>
        </p:spPr>
      </p:pic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6E0E8146-6E65-2E6C-0C86-547E3C9254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9065" y="6145599"/>
            <a:ext cx="10582835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58587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E49D7415-2F11-44C2-B6AA-13A25B6814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37002255-DD7B-0996-318A-36A0AD530A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088" y="909637"/>
            <a:ext cx="6400800" cy="130759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s-CL" sz="2800" b="1"/>
              <a:t>Beneficios de un Syllabus Actualizado</a:t>
            </a:r>
            <a:br>
              <a:rPr lang="es-CL" sz="2800" b="1"/>
            </a:br>
            <a:endParaRPr lang="es-CL" sz="280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7372BA6-36C4-8F49-D439-7121789F21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0088" y="2221992"/>
            <a:ext cx="6400800" cy="3739896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s-CL" dirty="0"/>
              <a:t>📌 </a:t>
            </a:r>
            <a:r>
              <a:rPr lang="es-CL" b="1" dirty="0"/>
              <a:t>Para los estudiantes:</a:t>
            </a:r>
            <a:br>
              <a:rPr lang="es-CL" dirty="0"/>
            </a:br>
            <a:r>
              <a:rPr lang="es-CL" dirty="0"/>
              <a:t>✔️ Claridad en el proceso de aprendizaje.</a:t>
            </a:r>
            <a:br>
              <a:rPr lang="es-CL" dirty="0"/>
            </a:br>
            <a:r>
              <a:rPr lang="es-CL" dirty="0"/>
              <a:t>✔️ Facilita el acceso a la información del curso.</a:t>
            </a:r>
            <a:br>
              <a:rPr lang="es-CL" dirty="0"/>
            </a:br>
            <a:r>
              <a:rPr lang="es-CL" dirty="0"/>
              <a:t>✔️ Establece compromisos claros entre alumnos y docentes.</a:t>
            </a:r>
            <a:endParaRPr lang="es-CL"/>
          </a:p>
          <a:p>
            <a:pPr>
              <a:lnSpc>
                <a:spcPct val="100000"/>
              </a:lnSpc>
            </a:pPr>
            <a:r>
              <a:rPr lang="es-CL" dirty="0"/>
              <a:t>📌 </a:t>
            </a:r>
            <a:r>
              <a:rPr lang="es-CL" b="1" dirty="0"/>
              <a:t>Para los docentes:</a:t>
            </a:r>
            <a:br>
              <a:rPr lang="es-CL" dirty="0"/>
            </a:br>
            <a:r>
              <a:rPr lang="es-CL" dirty="0"/>
              <a:t>✔️ Herramienta de planificación efectiva.</a:t>
            </a:r>
            <a:br>
              <a:rPr lang="es-CL" dirty="0"/>
            </a:br>
            <a:r>
              <a:rPr lang="es-CL" dirty="0"/>
              <a:t>✔️ Permite la mejora continua en la enseñanza.</a:t>
            </a:r>
            <a:br>
              <a:rPr lang="es-CL" dirty="0"/>
            </a:br>
            <a:r>
              <a:rPr lang="es-CL" dirty="0"/>
              <a:t>✔️ Facilita la comunicación con los alumnos.</a:t>
            </a:r>
            <a:endParaRPr lang="es-CL"/>
          </a:p>
          <a:p>
            <a:pPr>
              <a:lnSpc>
                <a:spcPct val="100000"/>
              </a:lnSpc>
            </a:pPr>
            <a:r>
              <a:rPr lang="es-CL" dirty="0"/>
              <a:t>💡 </a:t>
            </a:r>
            <a:r>
              <a:rPr lang="es-CL" b="1" dirty="0"/>
              <a:t>Recuerda:</a:t>
            </a:r>
            <a:r>
              <a:rPr lang="es-CL" dirty="0"/>
              <a:t> Un Syllabus bien estructurado mejora la experiencia educativa. 🚀</a:t>
            </a:r>
            <a:endParaRPr lang="es-CL"/>
          </a:p>
          <a:p>
            <a:pPr>
              <a:lnSpc>
                <a:spcPct val="100000"/>
              </a:lnSpc>
            </a:pPr>
            <a:endParaRPr lang="es-CL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8E813B4C-6731-0B72-5252-A79AB0E20B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4672" y="723900"/>
            <a:ext cx="10588752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Graphic 6" descr="Aula de clases">
            <a:extLst>
              <a:ext uri="{FF2B5EF4-FFF2-40B4-BE49-F238E27FC236}">
                <a16:creationId xmlns:a16="http://schemas.microsoft.com/office/drawing/2014/main" id="{9A56A87A-581C-A4A3-8C8A-6FA28B1B48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487920" y="2102261"/>
            <a:ext cx="3903980" cy="3903980"/>
          </a:xfrm>
          <a:prstGeom prst="rect">
            <a:avLst/>
          </a:prstGeom>
        </p:spPr>
      </p:pic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6E0E8146-6E65-2E6C-0C86-547E3C9254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9065" y="6145599"/>
            <a:ext cx="10582835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944432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A93774B-2E4B-A890-190F-15143393B2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¡recuerda!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A54ABC3-30EF-58A0-BB37-9B77B8AC99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0635" y="1632030"/>
            <a:ext cx="10691265" cy="4329858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200000"/>
              </a:lnSpc>
            </a:pPr>
            <a:r>
              <a:rPr lang="es-CL" sz="2100" dirty="0"/>
              <a:t>📌 </a:t>
            </a:r>
            <a:r>
              <a:rPr lang="es-CL" sz="2100" b="1" dirty="0"/>
              <a:t>¡Actualiza tu Syllabus antes del viernes 27 </a:t>
            </a:r>
            <a:r>
              <a:rPr lang="es-CL" sz="2100" b="1"/>
              <a:t>de junio de 2025</a:t>
            </a:r>
            <a:br>
              <a:rPr lang="es-CL" sz="2100" dirty="0"/>
            </a:br>
            <a:r>
              <a:rPr lang="es-CL" sz="2100" dirty="0"/>
              <a:t>📂 </a:t>
            </a:r>
            <a:r>
              <a:rPr lang="es-CL" sz="2100" b="1" dirty="0"/>
              <a:t>Carga tu documento en el formulario de Google y en Moodle.</a:t>
            </a:r>
            <a:endParaRPr lang="es-CL" sz="2100" dirty="0"/>
          </a:p>
          <a:p>
            <a:pPr>
              <a:lnSpc>
                <a:spcPct val="200000"/>
              </a:lnSpc>
            </a:pPr>
            <a:r>
              <a:rPr lang="es-CL" sz="2100" dirty="0"/>
              <a:t>📩 </a:t>
            </a:r>
            <a:r>
              <a:rPr lang="es-CL" sz="2100" b="1" dirty="0"/>
              <a:t>Dudas y consultas:</a:t>
            </a:r>
            <a:r>
              <a:rPr lang="es-CL" sz="2100" dirty="0"/>
              <a:t> 📍 </a:t>
            </a:r>
            <a:r>
              <a:rPr lang="es-CL" sz="2100" b="1" dirty="0"/>
              <a:t>Departamento de Educación (UAC)</a:t>
            </a:r>
            <a:endParaRPr lang="es-CL" sz="2100" dirty="0"/>
          </a:p>
          <a:p>
            <a:pPr lvl="1">
              <a:lnSpc>
                <a:spcPct val="200000"/>
              </a:lnSpc>
            </a:pPr>
            <a:r>
              <a:rPr lang="es-CL" sz="1900" dirty="0"/>
              <a:t>Dirígete al Profesor Miguel Núñez Valencia. </a:t>
            </a:r>
          </a:p>
          <a:p>
            <a:pPr lvl="1">
              <a:lnSpc>
                <a:spcPct val="200000"/>
              </a:lnSpc>
            </a:pPr>
            <a:r>
              <a:rPr lang="es-CL" sz="1900" dirty="0"/>
              <a:t>mnunezva@armada.cl</a:t>
            </a:r>
          </a:p>
          <a:p>
            <a:pPr lvl="1">
              <a:lnSpc>
                <a:spcPct val="200000"/>
              </a:lnSpc>
            </a:pPr>
            <a:r>
              <a:rPr lang="es-CL" sz="1900" dirty="0"/>
              <a:t>O a tus Jefes de Cátedras y/o Jefes de Facultad.</a:t>
            </a:r>
            <a:br>
              <a:rPr lang="es-CL" sz="1900" dirty="0"/>
            </a:br>
            <a:r>
              <a:rPr lang="es-CL" sz="1900" dirty="0"/>
              <a:t>🔹 </a:t>
            </a:r>
            <a:r>
              <a:rPr lang="es-CL" sz="1900" b="1" dirty="0"/>
              <a:t>¡Gracias por tu compromiso con la Educación Naval!</a:t>
            </a:r>
            <a:r>
              <a:rPr lang="es-CL" sz="1900" dirty="0"/>
              <a:t> ⚓</a:t>
            </a:r>
          </a:p>
          <a:p>
            <a:endParaRPr lang="es-CL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F9A94B2F-ED35-4336-C1DD-D8C237703E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86365" y="896112"/>
            <a:ext cx="1905000" cy="2203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8860341"/>
      </p:ext>
    </p:extLst>
  </p:cSld>
  <p:clrMapOvr>
    <a:masterClrMapping/>
  </p:clrMapOvr>
</p:sld>
</file>

<file path=ppt/theme/theme1.xml><?xml version="1.0" encoding="utf-8"?>
<a:theme xmlns:a="http://schemas.openxmlformats.org/drawingml/2006/main" name="ChronicleVTI">
  <a:themeElements>
    <a:clrScheme name="Chronicle">
      <a:dk1>
        <a:srgbClr val="000000"/>
      </a:dk1>
      <a:lt1>
        <a:srgbClr val="FFFFFF"/>
      </a:lt1>
      <a:dk2>
        <a:srgbClr val="1C1C32"/>
      </a:dk2>
      <a:lt2>
        <a:srgbClr val="F8F4F1"/>
      </a:lt2>
      <a:accent1>
        <a:srgbClr val="734B67"/>
      </a:accent1>
      <a:accent2>
        <a:srgbClr val="959EBB"/>
      </a:accent2>
      <a:accent3>
        <a:srgbClr val="596781"/>
      </a:accent3>
      <a:accent4>
        <a:srgbClr val="7F6E8C"/>
      </a:accent4>
      <a:accent5>
        <a:srgbClr val="DB9A8F"/>
      </a:accent5>
      <a:accent6>
        <a:srgbClr val="C29AB1"/>
      </a:accent6>
      <a:hlink>
        <a:srgbClr val="778BA2"/>
      </a:hlink>
      <a:folHlink>
        <a:srgbClr val="A27C99"/>
      </a:folHlink>
    </a:clrScheme>
    <a:fontScheme name="Univers Calisto">
      <a:majorFont>
        <a:latin typeface="Univers Condensed"/>
        <a:ea typeface=""/>
        <a:cs typeface=""/>
      </a:majorFont>
      <a:minorFont>
        <a:latin typeface="Calisto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 w="12700" cap="flat" cmpd="sng" algn="ctr">
          <a:noFill/>
          <a:prstDash val="solid"/>
          <a:miter lim="800000"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chemeClr val="accent1">
                  <a:shade val="50000"/>
                </a:schemeClr>
              </a:solidFill>
              <a:prstDash val="solid"/>
              <a:miter lim="800000"/>
            </a14:hiddenLine>
          </a:ext>
        </a:extLst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ChronicleVTI" id="{508E4D90-5116-4BF0-876B-3F422DD1F65F}" vid="{AA21DC3D-92A8-43A4-8358-ED428371CD5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1083</TotalTime>
  <Words>625</Words>
  <Application>Microsoft Macintosh PowerPoint</Application>
  <PresentationFormat>Panorámica</PresentationFormat>
  <Paragraphs>44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4" baseType="lpstr">
      <vt:lpstr>Arial</vt:lpstr>
      <vt:lpstr>Calisto MT</vt:lpstr>
      <vt:lpstr>Helvetica</vt:lpstr>
      <vt:lpstr>Univers Condensed</vt:lpstr>
      <vt:lpstr>ChronicleVTI</vt:lpstr>
      <vt:lpstr>Instructivo para la Elaboración y Actualización del Syllabus 2025</vt:lpstr>
      <vt:lpstr>¿qué es el syllabus?</vt:lpstr>
      <vt:lpstr>Componentes del Syllabus </vt:lpstr>
      <vt:lpstr>Identificación de la Asignatura </vt:lpstr>
      <vt:lpstr>Planificación Semanal de Actividades Académicas </vt:lpstr>
      <vt:lpstr>Reglas del Curso </vt:lpstr>
      <vt:lpstr>Procedimiento de Actualización </vt:lpstr>
      <vt:lpstr>Beneficios de un Syllabus Actualizado </vt:lpstr>
      <vt:lpstr>¡recuerda!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Miguel Nuñez</dc:creator>
  <cp:lastModifiedBy>Miguel Nuñez</cp:lastModifiedBy>
  <cp:revision>4</cp:revision>
  <dcterms:created xsi:type="dcterms:W3CDTF">2025-03-17T18:14:37Z</dcterms:created>
  <dcterms:modified xsi:type="dcterms:W3CDTF">2025-06-09T16:37:54Z</dcterms:modified>
</cp:coreProperties>
</file>