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19"/>
  </p:notesMasterIdLst>
  <p:sldIdLst>
    <p:sldId id="282" r:id="rId5"/>
    <p:sldId id="283" r:id="rId6"/>
    <p:sldId id="285" r:id="rId7"/>
    <p:sldId id="284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4" r:id="rId16"/>
    <p:sldId id="295" r:id="rId17"/>
    <p:sldId id="296" r:id="rId18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6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421" autoAdjust="0"/>
    <p:restoredTop sz="68874"/>
  </p:normalViewPr>
  <p:slideViewPr>
    <p:cSldViewPr snapToGrid="0">
      <p:cViewPr varScale="1">
        <p:scale>
          <a:sx n="65" d="100"/>
          <a:sy n="65" d="100"/>
        </p:scale>
        <p:origin x="224" y="43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C9FD60-E8B7-4388-993B-EC9D6A638668}" type="datetimeFigureOut">
              <a:rPr lang="es-MX" smtClean="0"/>
              <a:t>05/05/26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7195C2-9D38-42AA-B8CD-A35BCF5FFCD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78831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7195C2-9D38-42AA-B8CD-A35BCF5FFCDC}" type="slidenum">
              <a:rPr lang="es-MX" smtClean="0"/>
              <a:t>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814307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_tradnl" sz="1600" dirty="0"/>
              <a:t> - Explicación de qué son los derrames y su impacto ambiental.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_tradnl" sz="1600" dirty="0"/>
              <a:t>   - Importancia de una respuesta rápida y eficiente para minimizar daños.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_tradnl" sz="1600" dirty="0"/>
              <a:t>   - Presentación de la interrelación entre meteorología y contaminación.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7195C2-9D38-42AA-B8CD-A35BCF5FFCDC}" type="slidenum">
              <a:rPr lang="es-MX" smtClean="0"/>
              <a:t>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85098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Programa de simulación computacional que predice rápidamente el desplazamiento de los derrames de hidrocarburos y su comportamiento físico en el mar. </a:t>
            </a:r>
          </a:p>
          <a:p>
            <a:pPr algn="just">
              <a:defRPr/>
            </a:pPr>
            <a:endParaRPr lang="es-CL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 adquirido el año 2005 y las licencias se encuentra instaladas en los Centros Regionales de Respuesta a la Contaminación (Iquique, Valparaíso, Talcahuano, Puerto Montt y Punta Arenas) más una en el Centro Nacional de Respuesta a la Contaminación (DIRINMAR). </a:t>
            </a:r>
          </a:p>
          <a:p>
            <a:pPr algn="just">
              <a:defRPr/>
            </a:pPr>
            <a:endParaRPr lang="es-CL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Año 2011 se actualizo la versión 6.0. </a:t>
            </a:r>
          </a:p>
          <a:p>
            <a:pPr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Año 2021 se adquirió la versión 7.2, solo para DIRINMAR la que funciono por poco tiempo (problemas de licencia, firewalls y cambio de empresa de ASA a RPS), Septiembre 2023 se </a:t>
            </a:r>
            <a:r>
              <a:rPr lang="es-ES" altLang="es-CL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instal</a:t>
            </a: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 versión 7.4. (notebook división de respuesta a la contaminación).</a:t>
            </a:r>
          </a:p>
          <a:p>
            <a:pPr algn="just"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Desde el año 2025 se posee la versión online llamada </a:t>
            </a:r>
            <a:r>
              <a:rPr lang="es-ES" altLang="es-CL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Oceanmaps</a:t>
            </a: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endParaRPr lang="es-CL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7195C2-9D38-42AA-B8CD-A35BCF5FFCDC}" type="slidenum">
              <a:rPr lang="es-MX" smtClean="0"/>
              <a:t>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900196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_tradnl" dirty="0"/>
              <a:t>Cómo los datos precisos permiten una mejor planificación y ejecución de las operaciones de respuesta.</a:t>
            </a:r>
          </a:p>
          <a:p>
            <a:r>
              <a:rPr lang="es-ES_tradnl" dirty="0"/>
              <a:t>     - Ejemplos de casos donde una buena predicción meteorológica mejoró los resultados.</a:t>
            </a:r>
          </a:p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7195C2-9D38-42AA-B8CD-A35BCF5FFCDC}" type="slidenum">
              <a:rPr lang="es-MX" smtClean="0"/>
              <a:t>12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972107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_tradnl" dirty="0"/>
              <a:t>integración de datos meteorológicos en la respuesta a la contaminación es crucial.</a:t>
            </a:r>
          </a:p>
          <a:p>
            <a:r>
              <a:rPr lang="es-ES_tradnl" dirty="0"/>
              <a:t>los datos precisos permiten una mejor planificación y ejecución de las operaciones de respuesta.</a:t>
            </a:r>
          </a:p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7195C2-9D38-42AA-B8CD-A35BCF5FFCDC}" type="slidenum">
              <a:rPr lang="es-MX" smtClean="0"/>
              <a:t>13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643284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7195C2-9D38-42AA-B8CD-A35BCF5FFCDC}" type="slidenum">
              <a:rPr lang="es-MX" smtClean="0"/>
              <a:t>14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048075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B2BDE-2675-411C-BD91-CFF60C63FE36}" type="datetimeFigureOut">
              <a:rPr lang="es-MX" smtClean="0"/>
              <a:t>05/05/26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DFE8-5E5A-4F73-82D5-55DA52B4411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54682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B2BDE-2675-411C-BD91-CFF60C63FE36}" type="datetimeFigureOut">
              <a:rPr lang="es-MX" smtClean="0"/>
              <a:t>05/05/26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DFE8-5E5A-4F73-82D5-55DA52B4411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52488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B2BDE-2675-411C-BD91-CFF60C63FE36}" type="datetimeFigureOut">
              <a:rPr lang="es-MX" smtClean="0"/>
              <a:t>05/05/26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DFE8-5E5A-4F73-82D5-55DA52B4411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98300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B2BDE-2675-411C-BD91-CFF60C63FE36}" type="datetimeFigureOut">
              <a:rPr lang="es-MX" smtClean="0"/>
              <a:t>05/05/26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DFE8-5E5A-4F73-82D5-55DA52B4411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02912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B2BDE-2675-411C-BD91-CFF60C63FE36}" type="datetimeFigureOut">
              <a:rPr lang="es-MX" smtClean="0"/>
              <a:t>05/05/26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DFE8-5E5A-4F73-82D5-55DA52B4411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08421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B2BDE-2675-411C-BD91-CFF60C63FE36}" type="datetimeFigureOut">
              <a:rPr lang="es-MX" smtClean="0"/>
              <a:t>05/05/26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DFE8-5E5A-4F73-82D5-55DA52B4411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88973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B2BDE-2675-411C-BD91-CFF60C63FE36}" type="datetimeFigureOut">
              <a:rPr lang="es-MX" smtClean="0"/>
              <a:t>05/05/26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DFE8-5E5A-4F73-82D5-55DA52B4411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29107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B2BDE-2675-411C-BD91-CFF60C63FE36}" type="datetimeFigureOut">
              <a:rPr lang="es-MX" smtClean="0"/>
              <a:t>05/05/26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DFE8-5E5A-4F73-82D5-55DA52B4411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14591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B2BDE-2675-411C-BD91-CFF60C63FE36}" type="datetimeFigureOut">
              <a:rPr lang="es-MX" smtClean="0"/>
              <a:t>05/05/26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DFE8-5E5A-4F73-82D5-55DA52B4411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34476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B2BDE-2675-411C-BD91-CFF60C63FE36}" type="datetimeFigureOut">
              <a:rPr lang="es-MX" smtClean="0"/>
              <a:t>05/05/26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DFE8-5E5A-4F73-82D5-55DA52B4411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68045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B2BDE-2675-411C-BD91-CFF60C63FE36}" type="datetimeFigureOut">
              <a:rPr lang="es-MX" smtClean="0"/>
              <a:t>05/05/26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DFE8-5E5A-4F73-82D5-55DA52B4411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84008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76A543-4DDD-1449-A382-82DBAB5762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3F0500D-B22B-66C3-6822-89087845DA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BD6DD3C-3C34-77B2-27AF-403B22259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380170-DE6F-C542-9AA7-F19549F3808F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F6ED850-E99F-5D1C-ABFD-A333DD638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1FC6B90-7F2D-538F-B258-FBF3ECCAA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50030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491F41-0FC8-1EE8-7E06-E92FC9155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0037B3C-0F7E-DF7F-9635-AF35A54993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29C5FF2-1D9C-DDA4-271C-5C068335A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F218E-0F4A-A846-B2DB-ADDD81767921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3723005-19A9-62B3-7B50-76EE9DA16B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F2F59DA-33E0-55B4-46CE-80D009644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91452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5CD4CB-BF7E-BDAB-6F25-0491540D8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6F06E75-4FB6-A51A-D3B5-F6678B49C7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8323733-5894-F30A-F6A4-5921B3800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CDC524-9593-7540-B780-F594279B97BB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1B48F9C-E7E9-AC85-19A8-DE3B55F3F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09616B9-9266-3995-63EF-D0CF1D135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82103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B6BD67-19FE-F3AF-D8B6-AE64DF62D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1645F6D-6C77-97DC-F35E-2C38EB156B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420B615-33D5-5FB8-BF56-D5CE89211C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12778F1-2E35-AFBE-C955-4A34EDC1F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66BA330-CB2E-9F4F-977E-56ABA9387A1B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73965F2-94B6-B9AB-28D9-C11CCF9F7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6E5F057-75D5-85FA-7870-15E5577FC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62296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081E5A0-96DE-1563-9357-89C1E4C71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2D89C80-27AE-3340-ACF6-F363301EF2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737F5E5-1343-773A-3CA8-73433CF3AC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0E04878-F40C-5484-AB12-DB83655142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4DDE46D-328A-D5F1-22EF-2DF38462A9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4CD7E1DE-DE12-A902-ADEF-5AC3CB254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9A8439-1631-4142-83D8-8C9081B4D39E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CCF3216-879F-5704-9685-26A6D775A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76B82D3-3115-D6C6-CCA6-6A9B14286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16478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FD7468-0727-7EC8-5152-946F0E343E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7A678EC-D9C9-EB1E-58A8-E112CE2D8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577F765-13DB-C141-BED4-6A73B06A926A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5EE346D-D5CA-B643-ED89-582EDC201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03AA8F0-549F-4EC4-28AE-36A901E44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14767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6EF8E4F-77AA-275B-A7AA-B11622A0C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4C69-0799-FB4A-9E3A-3FF7CBEE53F5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F6E3909-7317-12FC-4F16-090374C36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3217221-1FC1-83A7-86C8-7C8402B9A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96840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9EE4F0-4B61-5446-D1B9-515CDA7930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92B8C97-CDE5-61EF-CB01-D9B03F534C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E0C489D-CDCF-9B80-7594-9204C087AF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05E5F35-DC7A-37B7-56A1-D924748C2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49E1FB-368B-5D4F-A04F-5B62F7274747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DB59AB2-427B-62DC-F9AC-B735B360B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FD7CCC7-91FD-8B8C-2B36-19B6E6C34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48313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42FC74-2085-BBCE-6AA7-F2DE25DB6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35B9EFE-D082-3E57-FB79-B473E85D8B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0CAAD43-4330-D3A9-6A2E-444C0CBA62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A2C70D8-47C4-0431-B8CE-57F508B62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0F7C3-7DB4-0A40-9154-C4558E2C6261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EEE8CFB-F410-230D-7ACE-71AA856CE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BF01BA1-CB91-97E9-B116-A7F05E227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99094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A29D3B-65EF-CDC8-969B-2EE89E539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217FB49-8870-2F7C-AC53-F4B47D12A1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FB76B84-1C66-04E5-7856-2C7F7879DB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0B48FE-A811-2243-B05B-BDE488506C4B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8CCF0BE-04C2-EAB7-C666-787519D5B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7FB7F1-A54C-8BE5-70BB-0486F684C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81400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BD85FA3-594B-8880-95CD-A40C273D16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55815CA-0219-BE2C-3BE1-9F140B6182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C738846-57E6-F189-B763-FBCAA38B39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CD6BCD-1C87-7C46-BC4B-100127E382A4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D862A0D-AA3A-10F4-61A1-EC30FCF3C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3054438-077E-5273-61CB-FFA829BC6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67060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76A543-4DDD-1449-A382-82DBAB5762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3F0500D-B22B-66C3-6822-89087845DA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BD6DD3C-3C34-77B2-27AF-403B22259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380170-DE6F-C542-9AA7-F19549F3808F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F6ED850-E99F-5D1C-ABFD-A333DD638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1FC6B90-7F2D-538F-B258-FBF3ECCAA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93212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491F41-0FC8-1EE8-7E06-E92FC9155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0037B3C-0F7E-DF7F-9635-AF35A54993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29C5FF2-1D9C-DDA4-271C-5C068335A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F218E-0F4A-A846-B2DB-ADDD81767921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3723005-19A9-62B3-7B50-76EE9DA16B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F2F59DA-33E0-55B4-46CE-80D009644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45308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5CD4CB-BF7E-BDAB-6F25-0491540D8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6F06E75-4FB6-A51A-D3B5-F6678B49C7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8323733-5894-F30A-F6A4-5921B3800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CDC524-9593-7540-B780-F594279B97BB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1B48F9C-E7E9-AC85-19A8-DE3B55F3F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09616B9-9266-3995-63EF-D0CF1D135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812357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B6BD67-19FE-F3AF-D8B6-AE64DF62D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1645F6D-6C77-97DC-F35E-2C38EB156B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420B615-33D5-5FB8-BF56-D5CE89211C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12778F1-2E35-AFBE-C955-4A34EDC1F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66BA330-CB2E-9F4F-977E-56ABA9387A1B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73965F2-94B6-B9AB-28D9-C11CCF9F7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6E5F057-75D5-85FA-7870-15E5577FC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99612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081E5A0-96DE-1563-9357-89C1E4C71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2D89C80-27AE-3340-ACF6-F363301EF2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737F5E5-1343-773A-3CA8-73433CF3AC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0E04878-F40C-5484-AB12-DB83655142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4DDE46D-328A-D5F1-22EF-2DF38462A9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4CD7E1DE-DE12-A902-ADEF-5AC3CB254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9A8439-1631-4142-83D8-8C9081B4D39E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CCF3216-879F-5704-9685-26A6D775A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76B82D3-3115-D6C6-CCA6-6A9B14286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193407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FD7468-0727-7EC8-5152-946F0E343E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7A678EC-D9C9-EB1E-58A8-E112CE2D8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577F765-13DB-C141-BED4-6A73B06A926A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5EE346D-D5CA-B643-ED89-582EDC201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03AA8F0-549F-4EC4-28AE-36A901E44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418124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6EF8E4F-77AA-275B-A7AA-B11622A0C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4C69-0799-FB4A-9E3A-3FF7CBEE53F5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F6E3909-7317-12FC-4F16-090374C36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3217221-1FC1-83A7-86C8-7C8402B9A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591310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9EE4F0-4B61-5446-D1B9-515CDA7930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92B8C97-CDE5-61EF-CB01-D9B03F534C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E0C489D-CDCF-9B80-7594-9204C087AF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05E5F35-DC7A-37B7-56A1-D924748C2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49E1FB-368B-5D4F-A04F-5B62F7274747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DB59AB2-427B-62DC-F9AC-B735B360B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FD7CCC7-91FD-8B8C-2B36-19B6E6C34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5301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42FC74-2085-BBCE-6AA7-F2DE25DB6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35B9EFE-D082-3E57-FB79-B473E85D8B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0CAAD43-4330-D3A9-6A2E-444C0CBA62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A2C70D8-47C4-0431-B8CE-57F508B62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0F7C3-7DB4-0A40-9154-C4558E2C6261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EEE8CFB-F410-230D-7ACE-71AA856CE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BF01BA1-CB91-97E9-B116-A7F05E227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36791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A29D3B-65EF-CDC8-969B-2EE89E539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217FB49-8870-2F7C-AC53-F4B47D12A1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FB76B84-1C66-04E5-7856-2C7F7879DB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0B48FE-A811-2243-B05B-BDE488506C4B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8CCF0BE-04C2-EAB7-C666-787519D5B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7FB7F1-A54C-8BE5-70BB-0486F684C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455711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BD85FA3-594B-8880-95CD-A40C273D16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55815CA-0219-BE2C-3BE1-9F140B6182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C738846-57E6-F189-B763-FBCAA38B39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CD6BCD-1C87-7C46-BC4B-100127E382A4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D862A0D-AA3A-10F4-61A1-EC30FCF3C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3054438-077E-5273-61CB-FFA829BC6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503180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76A543-4DDD-1449-A382-82DBAB5762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3F0500D-B22B-66C3-6822-89087845DA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BD6DD3C-3C34-77B2-27AF-403B22259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380170-DE6F-C542-9AA7-F19549F3808F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F6ED850-E99F-5D1C-ABFD-A333DD638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1FC6B90-7F2D-538F-B258-FBF3ECCAA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162044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491F41-0FC8-1EE8-7E06-E92FC9155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0037B3C-0F7E-DF7F-9635-AF35A54993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29C5FF2-1D9C-DDA4-271C-5C068335A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F218E-0F4A-A846-B2DB-ADDD81767921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3723005-19A9-62B3-7B50-76EE9DA16B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F2F59DA-33E0-55B4-46CE-80D009644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101492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5CD4CB-BF7E-BDAB-6F25-0491540D8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6F06E75-4FB6-A51A-D3B5-F6678B49C7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8323733-5894-F30A-F6A4-5921B3800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CDC524-9593-7540-B780-F594279B97BB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1B48F9C-E7E9-AC85-19A8-DE3B55F3F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09616B9-9266-3995-63EF-D0CF1D135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09301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B6BD67-19FE-F3AF-D8B6-AE64DF62D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1645F6D-6C77-97DC-F35E-2C38EB156B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420B615-33D5-5FB8-BF56-D5CE89211C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12778F1-2E35-AFBE-C955-4A34EDC1F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66BA330-CB2E-9F4F-977E-56ABA9387A1B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73965F2-94B6-B9AB-28D9-C11CCF9F7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6E5F057-75D5-85FA-7870-15E5577FC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484317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081E5A0-96DE-1563-9357-89C1E4C71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2D89C80-27AE-3340-ACF6-F363301EF2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737F5E5-1343-773A-3CA8-73433CF3AC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0E04878-F40C-5484-AB12-DB83655142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4DDE46D-328A-D5F1-22EF-2DF38462A9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4CD7E1DE-DE12-A902-ADEF-5AC3CB254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9A8439-1631-4142-83D8-8C9081B4D39E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CCF3216-879F-5704-9685-26A6D775A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76B82D3-3115-D6C6-CCA6-6A9B14286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852869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FD7468-0727-7EC8-5152-946F0E343E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7A678EC-D9C9-EB1E-58A8-E112CE2D8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577F765-13DB-C141-BED4-6A73B06A926A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5EE346D-D5CA-B643-ED89-582EDC201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03AA8F0-549F-4EC4-28AE-36A901E44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569796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6EF8E4F-77AA-275B-A7AA-B11622A0C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4C69-0799-FB4A-9E3A-3FF7CBEE53F5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F6E3909-7317-12FC-4F16-090374C36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3217221-1FC1-83A7-86C8-7C8402B9A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12609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9EE4F0-4B61-5446-D1B9-515CDA7930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92B8C97-CDE5-61EF-CB01-D9B03F534C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E0C489D-CDCF-9B80-7594-9204C087AF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05E5F35-DC7A-37B7-56A1-D924748C2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49E1FB-368B-5D4F-A04F-5B62F7274747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DB59AB2-427B-62DC-F9AC-B735B360B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FD7CCC7-91FD-8B8C-2B36-19B6E6C34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181584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42FC74-2085-BBCE-6AA7-F2DE25DB6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35B9EFE-D082-3E57-FB79-B473E85D8B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0CAAD43-4330-D3A9-6A2E-444C0CBA62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A2C70D8-47C4-0431-B8CE-57F508B62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0F7C3-7DB4-0A40-9154-C4558E2C6261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EEE8CFB-F410-230D-7ACE-71AA856CE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BF01BA1-CB91-97E9-B116-A7F05E227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119592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A29D3B-65EF-CDC8-969B-2EE89E539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217FB49-8870-2F7C-AC53-F4B47D12A1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FB76B84-1C66-04E5-7856-2C7F7879DB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0B48FE-A811-2243-B05B-BDE488506C4B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8CCF0BE-04C2-EAB7-C666-787519D5B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7FB7F1-A54C-8BE5-70BB-0486F684C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250658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BD85FA3-594B-8880-95CD-A40C273D16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55815CA-0219-BE2C-3BE1-9F140B6182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C738846-57E6-F189-B763-FBCAA38B39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CD6BCD-1C87-7C46-BC4B-100127E382A4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D862A0D-AA3A-10F4-61A1-EC30FCF3C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3054438-077E-5273-61CB-FFA829BC6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4075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B2BDE-2675-411C-BD91-CFF60C63FE36}" type="datetimeFigureOut">
              <a:rPr lang="es-MX" smtClean="0"/>
              <a:t>05/05/26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07DFE8-5E5A-4F73-82D5-55DA52B4411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420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61593DB-0DA9-E9B2-8673-435E2EB020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888ABFE-77E6-8A8D-4ADC-577E22985A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5EF2674-4712-8F6D-CFB9-53094FC3EE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11A1A5E-0F67-0E43-81B8-101890E678ED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712F189-A8C1-BA93-1257-3E74B37DD9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7F485CD-600D-76E0-6368-3CEC9B1A60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0203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61593DB-0DA9-E9B2-8673-435E2EB020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888ABFE-77E6-8A8D-4ADC-577E22985A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5EF2674-4712-8F6D-CFB9-53094FC3EE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11A1A5E-0F67-0E43-81B8-101890E678ED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712F189-A8C1-BA93-1257-3E74B37DD9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7F485CD-600D-76E0-6368-3CEC9B1A60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7106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61593DB-0DA9-E9B2-8673-435E2EB020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888ABFE-77E6-8A8D-4ADC-577E22985A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5EF2674-4712-8F6D-CFB9-53094FC3EE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11A1A5E-0F67-0E43-81B8-101890E678ED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05-05-26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712F189-A8C1-BA93-1257-3E74B37DD9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7F485CD-600D-76E0-6368-3CEC9B1A60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2214C0-F051-F845-809D-66A4FBCE187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6525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emf"/><Relationship Id="rId3" Type="http://schemas.openxmlformats.org/officeDocument/2006/relationships/image" Target="../media/image1.pn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2.png"/><Relationship Id="rId9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5.jpeg"/><Relationship Id="rId2" Type="http://schemas.openxmlformats.org/officeDocument/2006/relationships/slideLayout" Target="../slideLayouts/slideLayout1.xml"/><Relationship Id="rId1" Type="http://schemas.openxmlformats.org/officeDocument/2006/relationships/video" Target="file:////geografos/presentaciones$/2005%2007%2028%20Magister%20en%20Oceanografia%20PUCV-UV/PUCV/BIOBIO.AVI" TargetMode="Externa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8.png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emf"/><Relationship Id="rId3" Type="http://schemas.openxmlformats.org/officeDocument/2006/relationships/image" Target="../media/image1.png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6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96754123-FBCC-8B44-BE42-5C9DBF811B6B}"/>
              </a:ext>
            </a:extLst>
          </p:cNvPr>
          <p:cNvCxnSpPr>
            <a:cxnSpLocks/>
          </p:cNvCxnSpPr>
          <p:nvPr/>
        </p:nvCxnSpPr>
        <p:spPr>
          <a:xfrm>
            <a:off x="1022069" y="728894"/>
            <a:ext cx="10147862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B4D18674-9035-AE4F-B199-361C278A87EC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CFDB184-6347-9049-9324-9239E66B8814}"/>
              </a:ext>
            </a:extLst>
          </p:cNvPr>
          <p:cNvSpPr txBox="1"/>
          <p:nvPr/>
        </p:nvSpPr>
        <p:spPr>
          <a:xfrm>
            <a:off x="5580292" y="6350756"/>
            <a:ext cx="83388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9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PATRIOTISMO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D1BF146-43F0-2F4D-A435-7867276F1CAA}"/>
              </a:ext>
            </a:extLst>
          </p:cNvPr>
          <p:cNvSpPr txBox="1"/>
          <p:nvPr/>
        </p:nvSpPr>
        <p:spPr>
          <a:xfrm>
            <a:off x="4215518" y="6533407"/>
            <a:ext cx="376096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800" i="1" spc="3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Honor – Lealtad – Valentia – Integridad - Deber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65E82A29-44A3-2041-A4A6-FEA1FC05B850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36"/>
          <p:cNvSpPr>
            <a:spLocks/>
          </p:cNvSpPr>
          <p:nvPr/>
        </p:nvSpPr>
        <p:spPr bwMode="auto">
          <a:xfrm>
            <a:off x="3243507" y="391828"/>
            <a:ext cx="5507454" cy="280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200" b="0" i="0" u="none" strike="noStrike" cap="none" spc="0" dirty="0">
                <a:ln>
                  <a:noFill/>
                </a:ln>
                <a:solidFill>
                  <a:srgbClr val="002060"/>
                </a:solidFill>
                <a:latin typeface="Arial"/>
                <a:ea typeface="Calibri"/>
                <a:cs typeface="Arial"/>
              </a:rPr>
              <a:t>DIRECCIÓN DE INTERESES MARÍTIMOS Y MEDIO AMBIENTE ACUÁTICO</a:t>
            </a:r>
            <a:endParaRPr dirty="0">
              <a:solidFill>
                <a:srgbClr val="002060"/>
              </a:solidFill>
            </a:endParaRPr>
          </a:p>
        </p:txBody>
      </p:sp>
      <p:pic>
        <p:nvPicPr>
          <p:cNvPr id="16" name="Imagen 4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87646"/>
            <a:ext cx="939687" cy="1048652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69754A6-FDB1-486F-DD89-71469CD1C895}"/>
              </a:ext>
            </a:extLst>
          </p:cNvPr>
          <p:cNvSpPr txBox="1"/>
          <p:nvPr/>
        </p:nvSpPr>
        <p:spPr>
          <a:xfrm>
            <a:off x="1096794" y="880240"/>
            <a:ext cx="95600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dirty="0">
                <a:solidFill>
                  <a:srgbClr val="002060"/>
                </a:solidFill>
              </a:rPr>
              <a:t>MODELAMIENTOS DE DERIVA Y RESPUESTA A LA CONTAMINACIÓN: LA IMPORTANCIA DE LA INFORMACIÓN METEOROLÓGICA.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A32C572-BFF1-1D98-43BA-B3819B1435E5}"/>
              </a:ext>
            </a:extLst>
          </p:cNvPr>
          <p:cNvSpPr txBox="1"/>
          <p:nvPr/>
        </p:nvSpPr>
        <p:spPr>
          <a:xfrm>
            <a:off x="7593309" y="5586995"/>
            <a:ext cx="493284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dirty="0">
                <a:solidFill>
                  <a:srgbClr val="002060"/>
                </a:solidFill>
              </a:rPr>
              <a:t>EDUARDO HIDALGO BASSI</a:t>
            </a:r>
          </a:p>
          <a:p>
            <a:pPr algn="ctr"/>
            <a:r>
              <a:rPr lang="es-ES_tradnl" sz="1400" dirty="0">
                <a:solidFill>
                  <a:srgbClr val="002060"/>
                </a:solidFill>
              </a:rPr>
              <a:t>CAPITÁN DE CORBETA LT</a:t>
            </a:r>
          </a:p>
          <a:p>
            <a:pPr algn="ctr"/>
            <a:r>
              <a:rPr lang="es-ES_tradnl" sz="1400" dirty="0">
                <a:solidFill>
                  <a:srgbClr val="002060"/>
                </a:solidFill>
              </a:rPr>
              <a:t>DIVISIÓN RESPUESTA A LA CONTAMINACIÓN (OSR)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74B76B0D-B1DA-33A5-5A49-FA8641E172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2313" y="238743"/>
            <a:ext cx="823064" cy="998889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7FB84D87-CE55-7476-0B8B-8CCDADA9B1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2444200" y="2741715"/>
            <a:ext cx="3651800" cy="2567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2AEDA319-84B2-109B-C4F7-C44F0AE15B21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62" t="11633" r="14685" b="8520"/>
          <a:stretch/>
        </p:blipFill>
        <p:spPr bwMode="auto">
          <a:xfrm>
            <a:off x="5876840" y="2741715"/>
            <a:ext cx="3870960" cy="25675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67051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96754123-FBCC-8B44-BE42-5C9DBF811B6B}"/>
              </a:ext>
            </a:extLst>
          </p:cNvPr>
          <p:cNvCxnSpPr>
            <a:cxnSpLocks/>
          </p:cNvCxnSpPr>
          <p:nvPr/>
        </p:nvCxnSpPr>
        <p:spPr>
          <a:xfrm>
            <a:off x="1022069" y="728894"/>
            <a:ext cx="10147862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B4D18674-9035-AE4F-B199-361C278A87EC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CFDB184-6347-9049-9324-9239E66B8814}"/>
              </a:ext>
            </a:extLst>
          </p:cNvPr>
          <p:cNvSpPr txBox="1"/>
          <p:nvPr/>
        </p:nvSpPr>
        <p:spPr>
          <a:xfrm>
            <a:off x="5580292" y="6350756"/>
            <a:ext cx="83388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9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PATRIOTISMO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D1BF146-43F0-2F4D-A435-7867276F1CAA}"/>
              </a:ext>
            </a:extLst>
          </p:cNvPr>
          <p:cNvSpPr txBox="1"/>
          <p:nvPr/>
        </p:nvSpPr>
        <p:spPr>
          <a:xfrm>
            <a:off x="4215518" y="6533407"/>
            <a:ext cx="376096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800" i="1" spc="3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Honor – Lealtad – Valentia – Integridad - Deber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65E82A29-44A3-2041-A4A6-FEA1FC05B850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36"/>
          <p:cNvSpPr>
            <a:spLocks/>
          </p:cNvSpPr>
          <p:nvPr/>
        </p:nvSpPr>
        <p:spPr bwMode="auto">
          <a:xfrm>
            <a:off x="3243507" y="391828"/>
            <a:ext cx="5507454" cy="280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200" b="0" i="0" u="none" strike="noStrike" cap="none" spc="0" dirty="0">
                <a:ln>
                  <a:noFill/>
                </a:ln>
                <a:solidFill>
                  <a:srgbClr val="002060"/>
                </a:solidFill>
                <a:latin typeface="Arial"/>
                <a:ea typeface="Calibri"/>
                <a:cs typeface="Arial"/>
              </a:rPr>
              <a:t>DIRECCIÓN DE INTERESES MARÍTIMOS Y MEDIO AMBIENTE ACUÁTICO</a:t>
            </a:r>
            <a:endParaRPr dirty="0">
              <a:solidFill>
                <a:srgbClr val="002060"/>
              </a:solidFill>
            </a:endParaRPr>
          </a:p>
        </p:txBody>
      </p:sp>
      <p:pic>
        <p:nvPicPr>
          <p:cNvPr id="16" name="Imagen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87646"/>
            <a:ext cx="939687" cy="1048652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4B76B0D-B1DA-33A5-5A49-FA8641E172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2313" y="238743"/>
            <a:ext cx="823064" cy="998889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1DAD3B8-7D99-9B0A-6315-0CFDB959BE3E}"/>
              </a:ext>
            </a:extLst>
          </p:cNvPr>
          <p:cNvSpPr txBox="1"/>
          <p:nvPr/>
        </p:nvSpPr>
        <p:spPr>
          <a:xfrm>
            <a:off x="1225760" y="4380541"/>
            <a:ext cx="6742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002060"/>
              </a:buClr>
              <a:buFont typeface="+mj-lt"/>
              <a:buAutoNum type="arabicPeriod" startAt="4"/>
            </a:pPr>
            <a:r>
              <a:rPr lang="es-ES_tradnl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CONSIDERACIONES FINALES.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50B8EA2E-CC47-D62B-A482-C271376A2290}"/>
              </a:ext>
            </a:extLst>
          </p:cNvPr>
          <p:cNvCxnSpPr>
            <a:cxnSpLocks/>
          </p:cNvCxnSpPr>
          <p:nvPr/>
        </p:nvCxnSpPr>
        <p:spPr>
          <a:xfrm flipH="1">
            <a:off x="1276935" y="4803794"/>
            <a:ext cx="6528188" cy="3481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uadroTexto 8">
            <a:extLst>
              <a:ext uri="{FF2B5EF4-FFF2-40B4-BE49-F238E27FC236}">
                <a16:creationId xmlns:a16="http://schemas.microsoft.com/office/drawing/2014/main" id="{9E8DBC32-48A7-C922-AB7D-2BE5D7EB1B57}"/>
              </a:ext>
            </a:extLst>
          </p:cNvPr>
          <p:cNvSpPr txBox="1"/>
          <p:nvPr/>
        </p:nvSpPr>
        <p:spPr>
          <a:xfrm>
            <a:off x="1225759" y="3503425"/>
            <a:ext cx="6742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002060"/>
              </a:buClr>
              <a:buFont typeface="+mj-lt"/>
              <a:buAutoNum type="arabicPeriod" startAt="3"/>
            </a:pPr>
            <a:r>
              <a:rPr lang="es-ES_tradnl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SIMULACIONES.</a:t>
            </a:r>
          </a:p>
        </p:txBody>
      </p: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00C9088C-FAD0-BB2B-BAEE-BBE7CBDBC872}"/>
              </a:ext>
            </a:extLst>
          </p:cNvPr>
          <p:cNvCxnSpPr>
            <a:cxnSpLocks/>
          </p:cNvCxnSpPr>
          <p:nvPr/>
        </p:nvCxnSpPr>
        <p:spPr>
          <a:xfrm flipH="1">
            <a:off x="1276935" y="3944384"/>
            <a:ext cx="6528188" cy="3481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uadroTexto 19">
            <a:extLst>
              <a:ext uri="{FF2B5EF4-FFF2-40B4-BE49-F238E27FC236}">
                <a16:creationId xmlns:a16="http://schemas.microsoft.com/office/drawing/2014/main" id="{9AA42527-D186-C05B-5E81-1FE65089DF9B}"/>
              </a:ext>
            </a:extLst>
          </p:cNvPr>
          <p:cNvSpPr txBox="1"/>
          <p:nvPr/>
        </p:nvSpPr>
        <p:spPr>
          <a:xfrm>
            <a:off x="1155079" y="2866071"/>
            <a:ext cx="6742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002060"/>
              </a:buClr>
              <a:buFont typeface="+mj-lt"/>
              <a:buAutoNum type="arabicPeriod" startAt="2"/>
            </a:pPr>
            <a:r>
              <a:rPr lang="es-ES_tradnl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ANTECEDENTES.</a:t>
            </a:r>
          </a:p>
        </p:txBody>
      </p: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757DC8E5-F055-E2C5-1605-732883B6D03B}"/>
              </a:ext>
            </a:extLst>
          </p:cNvPr>
          <p:cNvCxnSpPr>
            <a:cxnSpLocks/>
          </p:cNvCxnSpPr>
          <p:nvPr/>
        </p:nvCxnSpPr>
        <p:spPr>
          <a:xfrm flipH="1">
            <a:off x="1225759" y="3292439"/>
            <a:ext cx="6528188" cy="3481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uadroTexto 21">
            <a:extLst>
              <a:ext uri="{FF2B5EF4-FFF2-40B4-BE49-F238E27FC236}">
                <a16:creationId xmlns:a16="http://schemas.microsoft.com/office/drawing/2014/main" id="{6592D975-BA0B-2636-4809-0941E0DB4A47}"/>
              </a:ext>
            </a:extLst>
          </p:cNvPr>
          <p:cNvSpPr txBox="1"/>
          <p:nvPr/>
        </p:nvSpPr>
        <p:spPr>
          <a:xfrm>
            <a:off x="1140817" y="2053102"/>
            <a:ext cx="6742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ES_tradnl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ORGANIZACIÓN NACIONAL.</a:t>
            </a:r>
          </a:p>
        </p:txBody>
      </p:sp>
      <p:cxnSp>
        <p:nvCxnSpPr>
          <p:cNvPr id="23" name="Conector recto 22">
            <a:extLst>
              <a:ext uri="{FF2B5EF4-FFF2-40B4-BE49-F238E27FC236}">
                <a16:creationId xmlns:a16="http://schemas.microsoft.com/office/drawing/2014/main" id="{21447166-6F56-58C9-1296-75A8AE16D8DB}"/>
              </a:ext>
            </a:extLst>
          </p:cNvPr>
          <p:cNvCxnSpPr>
            <a:cxnSpLocks/>
          </p:cNvCxnSpPr>
          <p:nvPr/>
        </p:nvCxnSpPr>
        <p:spPr>
          <a:xfrm flipH="1">
            <a:off x="1225759" y="2476355"/>
            <a:ext cx="6528188" cy="3481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Imagen 23">
            <a:extLst>
              <a:ext uri="{FF2B5EF4-FFF2-40B4-BE49-F238E27FC236}">
                <a16:creationId xmlns:a16="http://schemas.microsoft.com/office/drawing/2014/main" id="{78835257-9B38-CFD2-B57C-1FD8273A6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0987" y="1399612"/>
            <a:ext cx="2506507" cy="3785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3341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96754123-FBCC-8B44-BE42-5C9DBF811B6B}"/>
              </a:ext>
            </a:extLst>
          </p:cNvPr>
          <p:cNvCxnSpPr>
            <a:cxnSpLocks/>
          </p:cNvCxnSpPr>
          <p:nvPr/>
        </p:nvCxnSpPr>
        <p:spPr>
          <a:xfrm>
            <a:off x="1022069" y="728894"/>
            <a:ext cx="10147862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B4D18674-9035-AE4F-B199-361C278A87EC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CFDB184-6347-9049-9324-9239E66B8814}"/>
              </a:ext>
            </a:extLst>
          </p:cNvPr>
          <p:cNvSpPr txBox="1"/>
          <p:nvPr/>
        </p:nvSpPr>
        <p:spPr>
          <a:xfrm>
            <a:off x="5580292" y="6350756"/>
            <a:ext cx="83388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9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PATRIOTISMO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D1BF146-43F0-2F4D-A435-7867276F1CAA}"/>
              </a:ext>
            </a:extLst>
          </p:cNvPr>
          <p:cNvSpPr txBox="1"/>
          <p:nvPr/>
        </p:nvSpPr>
        <p:spPr>
          <a:xfrm>
            <a:off x="4215518" y="6533407"/>
            <a:ext cx="376096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800" i="1" spc="3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Honor – Lealtad – Valentia – Integridad - Deber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65E82A29-44A3-2041-A4A6-FEA1FC05B850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36"/>
          <p:cNvSpPr>
            <a:spLocks/>
          </p:cNvSpPr>
          <p:nvPr/>
        </p:nvSpPr>
        <p:spPr bwMode="auto">
          <a:xfrm>
            <a:off x="3243507" y="391828"/>
            <a:ext cx="5507454" cy="280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200" b="0" i="0" u="none" strike="noStrike" cap="none" spc="0" dirty="0">
                <a:ln>
                  <a:noFill/>
                </a:ln>
                <a:solidFill>
                  <a:srgbClr val="002060"/>
                </a:solidFill>
                <a:latin typeface="Arial"/>
                <a:ea typeface="Calibri"/>
                <a:cs typeface="Arial"/>
              </a:rPr>
              <a:t>DIRECCIÓN DE INTERESES MARÍTIMOS Y MEDIO AMBIENTE ACUÁTICO</a:t>
            </a:r>
            <a:endParaRPr dirty="0">
              <a:solidFill>
                <a:srgbClr val="002060"/>
              </a:solidFill>
            </a:endParaRPr>
          </a:p>
        </p:txBody>
      </p:sp>
      <p:pic>
        <p:nvPicPr>
          <p:cNvPr id="16" name="Imagen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87646"/>
            <a:ext cx="939687" cy="1048652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4B76B0D-B1DA-33A5-5A49-FA8641E172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2313" y="238743"/>
            <a:ext cx="823064" cy="998889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154C5FD4-C530-3268-2242-548A4BFCBD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863" y="948859"/>
            <a:ext cx="7772400" cy="5345494"/>
          </a:xfrm>
          <a:prstGeom prst="rect">
            <a:avLst/>
          </a:prstGeom>
        </p:spPr>
      </p:pic>
      <p:pic>
        <p:nvPicPr>
          <p:cNvPr id="3074" name="Picture 2" descr="Trámites Digitales |">
            <a:extLst>
              <a:ext uri="{FF2B5EF4-FFF2-40B4-BE49-F238E27FC236}">
                <a16:creationId xmlns:a16="http://schemas.microsoft.com/office/drawing/2014/main" id="{0AC73212-4C84-F0D8-6806-2FB2B46865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9"/>
          <a:stretch/>
        </p:blipFill>
        <p:spPr bwMode="auto">
          <a:xfrm>
            <a:off x="5204012" y="3461968"/>
            <a:ext cx="521051" cy="44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ervicio Hidrográfico y Oceanográfico de la Armada | Armada ...">
            <a:extLst>
              <a:ext uri="{FF2B5EF4-FFF2-40B4-BE49-F238E27FC236}">
                <a16:creationId xmlns:a16="http://schemas.microsoft.com/office/drawing/2014/main" id="{073C85D5-E511-AA25-0C8B-0DBACC5300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23" b="5955"/>
          <a:stretch/>
        </p:blipFill>
        <p:spPr bwMode="auto">
          <a:xfrm>
            <a:off x="7432692" y="3460132"/>
            <a:ext cx="470941" cy="417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rámites Digitales |">
            <a:extLst>
              <a:ext uri="{FF2B5EF4-FFF2-40B4-BE49-F238E27FC236}">
                <a16:creationId xmlns:a16="http://schemas.microsoft.com/office/drawing/2014/main" id="{B9F7BA3A-5DA3-4C97-6E74-67FC672F08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33"/>
          <a:stretch/>
        </p:blipFill>
        <p:spPr bwMode="auto">
          <a:xfrm>
            <a:off x="2893718" y="3489144"/>
            <a:ext cx="443841" cy="391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eráldicas - Biblioteca - Organización - Directemar">
            <a:extLst>
              <a:ext uri="{FF2B5EF4-FFF2-40B4-BE49-F238E27FC236}">
                <a16:creationId xmlns:a16="http://schemas.microsoft.com/office/drawing/2014/main" id="{E6046E05-F4C5-1A17-7EEB-D3343D2E6B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68" t="13172" r="26896" b="15536"/>
          <a:stretch/>
        </p:blipFill>
        <p:spPr bwMode="auto">
          <a:xfrm>
            <a:off x="5080000" y="1486750"/>
            <a:ext cx="394448" cy="48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1946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96754123-FBCC-8B44-BE42-5C9DBF811B6B}"/>
              </a:ext>
            </a:extLst>
          </p:cNvPr>
          <p:cNvCxnSpPr>
            <a:cxnSpLocks/>
          </p:cNvCxnSpPr>
          <p:nvPr/>
        </p:nvCxnSpPr>
        <p:spPr>
          <a:xfrm>
            <a:off x="1022069" y="728894"/>
            <a:ext cx="10147862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B4D18674-9035-AE4F-B199-361C278A87EC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CFDB184-6347-9049-9324-9239E66B8814}"/>
              </a:ext>
            </a:extLst>
          </p:cNvPr>
          <p:cNvSpPr txBox="1"/>
          <p:nvPr/>
        </p:nvSpPr>
        <p:spPr>
          <a:xfrm>
            <a:off x="5580292" y="6350756"/>
            <a:ext cx="83388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9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PATRIOTISMO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D1BF146-43F0-2F4D-A435-7867276F1CAA}"/>
              </a:ext>
            </a:extLst>
          </p:cNvPr>
          <p:cNvSpPr txBox="1"/>
          <p:nvPr/>
        </p:nvSpPr>
        <p:spPr>
          <a:xfrm>
            <a:off x="4215518" y="6533407"/>
            <a:ext cx="376096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800" i="1" spc="3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Honor – Lealtad – Valentia – Integridad - Deber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65E82A29-44A3-2041-A4A6-FEA1FC05B850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36"/>
          <p:cNvSpPr>
            <a:spLocks/>
          </p:cNvSpPr>
          <p:nvPr/>
        </p:nvSpPr>
        <p:spPr bwMode="auto">
          <a:xfrm>
            <a:off x="3243507" y="391828"/>
            <a:ext cx="5507454" cy="280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200" b="0" i="0" u="none" strike="noStrike" cap="none" spc="0" dirty="0">
                <a:ln>
                  <a:noFill/>
                </a:ln>
                <a:solidFill>
                  <a:srgbClr val="002060"/>
                </a:solidFill>
                <a:latin typeface="Arial"/>
                <a:ea typeface="Calibri"/>
                <a:cs typeface="Arial"/>
              </a:rPr>
              <a:t>DIRECCIÓN DE INTERESES MARÍTIMOS Y MEDIO AMBIENTE ACUÁTICO</a:t>
            </a:r>
            <a:endParaRPr dirty="0">
              <a:solidFill>
                <a:srgbClr val="002060"/>
              </a:solidFill>
            </a:endParaRPr>
          </a:p>
        </p:txBody>
      </p:sp>
      <p:pic>
        <p:nvPicPr>
          <p:cNvPr id="16" name="Imagen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87646"/>
            <a:ext cx="939687" cy="1048652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4B76B0D-B1DA-33A5-5A49-FA8641E172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2313" y="238743"/>
            <a:ext cx="823064" cy="998889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1FDD7B0C-84F4-646E-266C-7B3C1959E5B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33"/>
          <a:stretch/>
        </p:blipFill>
        <p:spPr>
          <a:xfrm>
            <a:off x="1676953" y="874776"/>
            <a:ext cx="8838093" cy="470583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D5392DEC-3645-8E05-C7C0-4928B3B7B608}"/>
              </a:ext>
            </a:extLst>
          </p:cNvPr>
          <p:cNvSpPr txBox="1"/>
          <p:nvPr/>
        </p:nvSpPr>
        <p:spPr>
          <a:xfrm>
            <a:off x="2022915" y="5525300"/>
            <a:ext cx="5798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4400" dirty="0">
                <a:solidFill>
                  <a:srgbClr val="00B0F0"/>
                </a:solidFill>
                <a:latin typeface="Aptos" panose="020B0004020202020204" pitchFamily="34" charset="0"/>
              </a:rPr>
              <a:t>5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9D8F195F-AF7F-C9C5-2A21-697DBA51B033}"/>
              </a:ext>
            </a:extLst>
          </p:cNvPr>
          <p:cNvSpPr txBox="1"/>
          <p:nvPr/>
        </p:nvSpPr>
        <p:spPr>
          <a:xfrm>
            <a:off x="4537772" y="5542722"/>
            <a:ext cx="9008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4400" dirty="0">
                <a:solidFill>
                  <a:srgbClr val="00B0F0"/>
                </a:solidFill>
                <a:latin typeface="Aptos" panose="020B0004020202020204" pitchFamily="34" charset="0"/>
              </a:rPr>
              <a:t>16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1145DD7-35DE-0DBF-0A7B-9F0C1B6BB4A7}"/>
              </a:ext>
            </a:extLst>
          </p:cNvPr>
          <p:cNvSpPr txBox="1"/>
          <p:nvPr/>
        </p:nvSpPr>
        <p:spPr>
          <a:xfrm>
            <a:off x="8202563" y="5539199"/>
            <a:ext cx="12355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4400" dirty="0">
                <a:solidFill>
                  <a:srgbClr val="00B0F0"/>
                </a:solidFill>
                <a:latin typeface="Aptos" panose="020B0004020202020204" pitchFamily="34" charset="0"/>
              </a:rPr>
              <a:t>57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0111EA90-9C9E-E46F-2CB4-5E746D2BA2BE}"/>
              </a:ext>
            </a:extLst>
          </p:cNvPr>
          <p:cNvSpPr txBox="1"/>
          <p:nvPr/>
        </p:nvSpPr>
        <p:spPr>
          <a:xfrm>
            <a:off x="2701061" y="5709967"/>
            <a:ext cx="13196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dirty="0">
                <a:latin typeface="Aptos" panose="020B0004020202020204" pitchFamily="34" charset="0"/>
              </a:rPr>
              <a:t>CERCON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C6F2D4C3-BD74-A715-5C9C-C6F5B195A043}"/>
              </a:ext>
            </a:extLst>
          </p:cNvPr>
          <p:cNvSpPr txBox="1"/>
          <p:nvPr/>
        </p:nvSpPr>
        <p:spPr>
          <a:xfrm>
            <a:off x="5422901" y="5727387"/>
            <a:ext cx="18945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dirty="0">
                <a:latin typeface="Aptos" panose="020B0004020202020204" pitchFamily="34" charset="0"/>
              </a:rPr>
              <a:t>SUB-CERCON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CFA79CD7-D748-AE42-561B-344D8F1ED042}"/>
              </a:ext>
            </a:extLst>
          </p:cNvPr>
          <p:cNvSpPr txBox="1"/>
          <p:nvPr/>
        </p:nvSpPr>
        <p:spPr>
          <a:xfrm>
            <a:off x="9059398" y="5762336"/>
            <a:ext cx="1562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dirty="0">
                <a:latin typeface="Aptos" panose="020B0004020202020204" pitchFamily="34" charset="0"/>
              </a:rPr>
              <a:t>CELCON</a:t>
            </a:r>
          </a:p>
        </p:txBody>
      </p:sp>
    </p:spTree>
    <p:extLst>
      <p:ext uri="{BB962C8B-B14F-4D97-AF65-F5344CB8AC3E}">
        <p14:creationId xmlns:p14="http://schemas.microsoft.com/office/powerpoint/2010/main" val="37645601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96754123-FBCC-8B44-BE42-5C9DBF811B6B}"/>
              </a:ext>
            </a:extLst>
          </p:cNvPr>
          <p:cNvCxnSpPr>
            <a:cxnSpLocks/>
          </p:cNvCxnSpPr>
          <p:nvPr/>
        </p:nvCxnSpPr>
        <p:spPr>
          <a:xfrm>
            <a:off x="1022069" y="728894"/>
            <a:ext cx="10147862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B4D18674-9035-AE4F-B199-361C278A87EC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CFDB184-6347-9049-9324-9239E66B8814}"/>
              </a:ext>
            </a:extLst>
          </p:cNvPr>
          <p:cNvSpPr txBox="1"/>
          <p:nvPr/>
        </p:nvSpPr>
        <p:spPr>
          <a:xfrm>
            <a:off x="5580292" y="6350756"/>
            <a:ext cx="83388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9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PATRIOTISMO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D1BF146-43F0-2F4D-A435-7867276F1CAA}"/>
              </a:ext>
            </a:extLst>
          </p:cNvPr>
          <p:cNvSpPr txBox="1"/>
          <p:nvPr/>
        </p:nvSpPr>
        <p:spPr>
          <a:xfrm>
            <a:off x="4215518" y="6533407"/>
            <a:ext cx="376096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800" i="1" spc="3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Honor – Lealtad – Valentia – Integridad - Deber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65E82A29-44A3-2041-A4A6-FEA1FC05B850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36"/>
          <p:cNvSpPr>
            <a:spLocks/>
          </p:cNvSpPr>
          <p:nvPr/>
        </p:nvSpPr>
        <p:spPr bwMode="auto">
          <a:xfrm>
            <a:off x="3243507" y="391828"/>
            <a:ext cx="5507454" cy="280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200" b="0" i="0" u="none" strike="noStrike" cap="none" spc="0" dirty="0">
                <a:ln>
                  <a:noFill/>
                </a:ln>
                <a:solidFill>
                  <a:srgbClr val="002060"/>
                </a:solidFill>
                <a:latin typeface="Arial"/>
                <a:ea typeface="Calibri"/>
                <a:cs typeface="Arial"/>
              </a:rPr>
              <a:t>DIRECCIÓN DE INTERESES MARÍTIMOS Y MEDIO AMBIENTE ACUÁTICO</a:t>
            </a:r>
            <a:endParaRPr dirty="0">
              <a:solidFill>
                <a:srgbClr val="002060"/>
              </a:solidFill>
            </a:endParaRPr>
          </a:p>
        </p:txBody>
      </p:sp>
      <p:pic>
        <p:nvPicPr>
          <p:cNvPr id="16" name="Imagen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87646"/>
            <a:ext cx="939687" cy="1048652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4B76B0D-B1DA-33A5-5A49-FA8641E172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2313" y="238743"/>
            <a:ext cx="823064" cy="998889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A7AF4B66-C60B-1784-EDF1-343F3DF246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475" y="1367911"/>
            <a:ext cx="10092525" cy="4562193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C3D1F05-910A-43DD-D0E2-8C4A9E9505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09" y="2166727"/>
            <a:ext cx="1987971" cy="303657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823125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96754123-FBCC-8B44-BE42-5C9DBF811B6B}"/>
              </a:ext>
            </a:extLst>
          </p:cNvPr>
          <p:cNvCxnSpPr>
            <a:cxnSpLocks/>
          </p:cNvCxnSpPr>
          <p:nvPr/>
        </p:nvCxnSpPr>
        <p:spPr>
          <a:xfrm>
            <a:off x="1022069" y="728894"/>
            <a:ext cx="10147862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B4D18674-9035-AE4F-B199-361C278A87EC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CFDB184-6347-9049-9324-9239E66B8814}"/>
              </a:ext>
            </a:extLst>
          </p:cNvPr>
          <p:cNvSpPr txBox="1"/>
          <p:nvPr/>
        </p:nvSpPr>
        <p:spPr>
          <a:xfrm>
            <a:off x="5580292" y="6350756"/>
            <a:ext cx="83388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9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PATRIOTISMO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D1BF146-43F0-2F4D-A435-7867276F1CAA}"/>
              </a:ext>
            </a:extLst>
          </p:cNvPr>
          <p:cNvSpPr txBox="1"/>
          <p:nvPr/>
        </p:nvSpPr>
        <p:spPr>
          <a:xfrm>
            <a:off x="4215518" y="6533407"/>
            <a:ext cx="376096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800" i="1" spc="3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Honor – Lealtad – Valentia – Integridad - Deber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65E82A29-44A3-2041-A4A6-FEA1FC05B850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36"/>
          <p:cNvSpPr>
            <a:spLocks/>
          </p:cNvSpPr>
          <p:nvPr/>
        </p:nvSpPr>
        <p:spPr bwMode="auto">
          <a:xfrm>
            <a:off x="3243507" y="391828"/>
            <a:ext cx="5507454" cy="280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200" b="0" i="0" u="none" strike="noStrike" cap="none" spc="0" dirty="0">
                <a:ln>
                  <a:noFill/>
                </a:ln>
                <a:solidFill>
                  <a:srgbClr val="002060"/>
                </a:solidFill>
                <a:latin typeface="Arial"/>
                <a:ea typeface="Calibri"/>
                <a:cs typeface="Arial"/>
              </a:rPr>
              <a:t>DIRECCIÓN DE INTERESES MARÍTIMOS Y MEDIO AMBIENTE ACUÁTICO</a:t>
            </a:r>
            <a:endParaRPr dirty="0">
              <a:solidFill>
                <a:srgbClr val="002060"/>
              </a:solidFill>
            </a:endParaRPr>
          </a:p>
        </p:txBody>
      </p:sp>
      <p:pic>
        <p:nvPicPr>
          <p:cNvPr id="16" name="Imagen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87646"/>
            <a:ext cx="939687" cy="1048652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4B76B0D-B1DA-33A5-5A49-FA8641E172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2313" y="238743"/>
            <a:ext cx="823064" cy="998889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590E9549-16E3-685A-A498-9F4BCD03B2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493" y="1892254"/>
            <a:ext cx="9927014" cy="1502385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02751E3-6C46-9922-B2FA-C03ACDFC7620}"/>
              </a:ext>
            </a:extLst>
          </p:cNvPr>
          <p:cNvSpPr txBox="1"/>
          <p:nvPr/>
        </p:nvSpPr>
        <p:spPr>
          <a:xfrm>
            <a:off x="1715934" y="1120093"/>
            <a:ext cx="9396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b="1" dirty="0">
                <a:solidFill>
                  <a:srgbClr val="002060"/>
                </a:solidFill>
                <a:latin typeface="Aptos Light" panose="020B0004020202020204" pitchFamily="34" charset="0"/>
              </a:rPr>
              <a:t>ETAPAS DE PREVENCIÓN Y RESPUESTA A LA CONTAMINACIÓN</a:t>
            </a:r>
          </a:p>
        </p:txBody>
      </p:sp>
      <p:pic>
        <p:nvPicPr>
          <p:cNvPr id="5" name="Picture 1">
            <a:extLst>
              <a:ext uri="{FF2B5EF4-FFF2-40B4-BE49-F238E27FC236}">
                <a16:creationId xmlns:a16="http://schemas.microsoft.com/office/drawing/2014/main" id="{25772C13-C2B0-A441-F002-069D31372B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699" y="3557242"/>
            <a:ext cx="3512330" cy="2217788"/>
          </a:xfrm>
          <a:prstGeom prst="rect">
            <a:avLst/>
          </a:prstGeom>
          <a:noFill/>
          <a:ln w="22225">
            <a:noFill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289F6BCA-E49F-5023-72FD-80CA7D61B5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029" y="3558948"/>
            <a:ext cx="3699806" cy="2214376"/>
          </a:xfrm>
          <a:prstGeom prst="rect">
            <a:avLst/>
          </a:prstGeom>
          <a:noFill/>
          <a:ln w="222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Bahia de Quintero sufre un nuevo derrame de combustible desde instalaciones  de la ENAP – ChileSustentable">
            <a:extLst>
              <a:ext uri="{FF2B5EF4-FFF2-40B4-BE49-F238E27FC236}">
                <a16:creationId xmlns:a16="http://schemas.microsoft.com/office/drawing/2014/main" id="{BC58639D-5984-80CF-ACCD-C48FD5C6F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0835" y="3557242"/>
            <a:ext cx="3699806" cy="2214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59321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96754123-FBCC-8B44-BE42-5C9DBF811B6B}"/>
              </a:ext>
            </a:extLst>
          </p:cNvPr>
          <p:cNvCxnSpPr>
            <a:cxnSpLocks/>
          </p:cNvCxnSpPr>
          <p:nvPr/>
        </p:nvCxnSpPr>
        <p:spPr>
          <a:xfrm>
            <a:off x="1022069" y="728894"/>
            <a:ext cx="10147862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B4D18674-9035-AE4F-B199-361C278A87EC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CFDB184-6347-9049-9324-9239E66B8814}"/>
              </a:ext>
            </a:extLst>
          </p:cNvPr>
          <p:cNvSpPr txBox="1"/>
          <p:nvPr/>
        </p:nvSpPr>
        <p:spPr>
          <a:xfrm>
            <a:off x="5580292" y="6350756"/>
            <a:ext cx="83388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9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PATRIOTISMO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D1BF146-43F0-2F4D-A435-7867276F1CAA}"/>
              </a:ext>
            </a:extLst>
          </p:cNvPr>
          <p:cNvSpPr txBox="1"/>
          <p:nvPr/>
        </p:nvSpPr>
        <p:spPr>
          <a:xfrm>
            <a:off x="4215518" y="6533407"/>
            <a:ext cx="376096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800" i="1" spc="3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Honor – Lealtad – Valentia – Integridad - Deber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65E82A29-44A3-2041-A4A6-FEA1FC05B850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36"/>
          <p:cNvSpPr>
            <a:spLocks/>
          </p:cNvSpPr>
          <p:nvPr/>
        </p:nvSpPr>
        <p:spPr bwMode="auto">
          <a:xfrm>
            <a:off x="3243507" y="391828"/>
            <a:ext cx="5507454" cy="280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200" b="0" i="0" u="none" strike="noStrike" cap="none" spc="0" dirty="0">
                <a:ln>
                  <a:noFill/>
                </a:ln>
                <a:solidFill>
                  <a:srgbClr val="002060"/>
                </a:solidFill>
                <a:latin typeface="Arial"/>
                <a:ea typeface="Calibri"/>
                <a:cs typeface="Arial"/>
              </a:rPr>
              <a:t>DIRECCIÓN DE INTERESES MARÍTIMOS Y MEDIO AMBIENTE ACUÁTICO</a:t>
            </a:r>
            <a:endParaRPr dirty="0">
              <a:solidFill>
                <a:srgbClr val="002060"/>
              </a:solidFill>
            </a:endParaRPr>
          </a:p>
        </p:txBody>
      </p:sp>
      <p:pic>
        <p:nvPicPr>
          <p:cNvPr id="16" name="Imagen 4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87646"/>
            <a:ext cx="939687" cy="1048652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4B76B0D-B1DA-33A5-5A49-FA8641E172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2313" y="238743"/>
            <a:ext cx="823064" cy="998889"/>
          </a:xfrm>
          <a:prstGeom prst="rect">
            <a:avLst/>
          </a:prstGeom>
        </p:spPr>
      </p:pic>
      <p:grpSp>
        <p:nvGrpSpPr>
          <p:cNvPr id="28" name="Grupo 27">
            <a:extLst>
              <a:ext uri="{FF2B5EF4-FFF2-40B4-BE49-F238E27FC236}">
                <a16:creationId xmlns:a16="http://schemas.microsoft.com/office/drawing/2014/main" id="{A7582125-476D-AA9A-18AB-8881DF9ACA36}"/>
              </a:ext>
            </a:extLst>
          </p:cNvPr>
          <p:cNvGrpSpPr/>
          <p:nvPr/>
        </p:nvGrpSpPr>
        <p:grpSpPr>
          <a:xfrm>
            <a:off x="283017" y="1549141"/>
            <a:ext cx="11871877" cy="4780150"/>
            <a:chOff x="68730" y="1064503"/>
            <a:chExt cx="12379700" cy="5351336"/>
          </a:xfrm>
        </p:grpSpPr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4C7C2FA7-0DA6-7EAD-3E2A-13BD4D0119A4}"/>
                </a:ext>
              </a:extLst>
            </p:cNvPr>
            <p:cNvGrpSpPr/>
            <p:nvPr/>
          </p:nvGrpSpPr>
          <p:grpSpPr>
            <a:xfrm>
              <a:off x="68730" y="1064503"/>
              <a:ext cx="4725878" cy="2645697"/>
              <a:chOff x="68730" y="1064503"/>
              <a:chExt cx="4725878" cy="2645697"/>
            </a:xfrm>
          </p:grpSpPr>
          <p:pic>
            <p:nvPicPr>
              <p:cNvPr id="3" name="Picture 6" descr="C:\Documents and Settings\Mjaime\Escritorio\ENAP 26 DE MAYO 07\27 may\DSC08674.JPG">
                <a:extLst>
                  <a:ext uri="{FF2B5EF4-FFF2-40B4-BE49-F238E27FC236}">
                    <a16:creationId xmlns:a16="http://schemas.microsoft.com/office/drawing/2014/main" id="{413E6097-D4A2-9972-875A-7EE493D17FE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2787" y="1064503"/>
                <a:ext cx="3162397" cy="2276311"/>
              </a:xfrm>
              <a:prstGeom prst="rect">
                <a:avLst/>
              </a:prstGeom>
              <a:noFill/>
              <a:ln w="222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388EF7FD-666E-2A43-7426-C09E38EAC26A}"/>
                  </a:ext>
                </a:extLst>
              </p:cNvPr>
              <p:cNvSpPr txBox="1"/>
              <p:nvPr/>
            </p:nvSpPr>
            <p:spPr>
              <a:xfrm>
                <a:off x="68730" y="3296736"/>
                <a:ext cx="4725878" cy="4134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800" b="1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Aptos Light" panose="020B0004020202020204" pitchFamily="34" charset="0"/>
                  </a:rPr>
                  <a:t>  </a:t>
                </a:r>
                <a:r>
                  <a:rPr kumimoji="0" lang="es-CL" sz="1200" b="1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Aptos Light" panose="020B0004020202020204" pitchFamily="34" charset="0"/>
                    <a:cs typeface="Arial" panose="020B0604020202020204" pitchFamily="34" charset="0"/>
                  </a:rPr>
                  <a:t>BAHÍA DE SAN VICENTE / DUCTO ENAP , 2007</a:t>
                </a:r>
                <a:r>
                  <a:rPr kumimoji="0" lang="es-CL" sz="1400" b="1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Aptos Light" panose="020B0004020202020204" pitchFamily="34" charset="0"/>
                    <a:cs typeface="Arial" panose="020B0604020202020204" pitchFamily="34" charset="0"/>
                  </a:rPr>
                  <a:t>.</a:t>
                </a:r>
              </a:p>
            </p:txBody>
          </p:sp>
        </p:grpSp>
        <p:grpSp>
          <p:nvGrpSpPr>
            <p:cNvPr id="5" name="Grupo 4">
              <a:extLst>
                <a:ext uri="{FF2B5EF4-FFF2-40B4-BE49-F238E27FC236}">
                  <a16:creationId xmlns:a16="http://schemas.microsoft.com/office/drawing/2014/main" id="{76DE7956-986C-BB58-6188-83D4F7EF8E35}"/>
                </a:ext>
              </a:extLst>
            </p:cNvPr>
            <p:cNvGrpSpPr/>
            <p:nvPr/>
          </p:nvGrpSpPr>
          <p:grpSpPr>
            <a:xfrm>
              <a:off x="452787" y="3732878"/>
              <a:ext cx="3899498" cy="2662674"/>
              <a:chOff x="452787" y="3732878"/>
              <a:chExt cx="3899498" cy="2662674"/>
            </a:xfrm>
          </p:grpSpPr>
          <p:pic>
            <p:nvPicPr>
              <p:cNvPr id="7" name="Imagen 4">
                <a:extLst>
                  <a:ext uri="{FF2B5EF4-FFF2-40B4-BE49-F238E27FC236}">
                    <a16:creationId xmlns:a16="http://schemas.microsoft.com/office/drawing/2014/main" id="{1E9D1B32-73A1-8100-1253-68212DDFE8B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280" t="3020" r="11693"/>
              <a:stretch/>
            </p:blipFill>
            <p:spPr bwMode="auto">
              <a:xfrm>
                <a:off x="452787" y="3732878"/>
                <a:ext cx="3162397" cy="2305135"/>
              </a:xfrm>
              <a:prstGeom prst="rect">
                <a:avLst/>
              </a:prstGeom>
              <a:noFill/>
              <a:ln w="222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7E2709BE-BA57-F68A-1C14-B8B270810F01}"/>
                  </a:ext>
                </a:extLst>
              </p:cNvPr>
              <p:cNvSpPr txBox="1"/>
              <p:nvPr/>
            </p:nvSpPr>
            <p:spPr>
              <a:xfrm>
                <a:off x="511052" y="6085454"/>
                <a:ext cx="3841233" cy="3100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200" b="1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Aptos Light" panose="020B0004020202020204" pitchFamily="34" charset="0"/>
                    <a:cs typeface="Arial" panose="020B0604020202020204" pitchFamily="34" charset="0"/>
                  </a:rPr>
                  <a:t>BAHÍA DE QUINTERO / MN IKAROS, 2016.</a:t>
                </a:r>
              </a:p>
            </p:txBody>
          </p:sp>
        </p:grpSp>
        <p:grpSp>
          <p:nvGrpSpPr>
            <p:cNvPr id="9" name="Grupo 8">
              <a:extLst>
                <a:ext uri="{FF2B5EF4-FFF2-40B4-BE49-F238E27FC236}">
                  <a16:creationId xmlns:a16="http://schemas.microsoft.com/office/drawing/2014/main" id="{48FBE2B8-9952-C1C1-344F-0517BBC1E1FD}"/>
                </a:ext>
              </a:extLst>
            </p:cNvPr>
            <p:cNvGrpSpPr/>
            <p:nvPr/>
          </p:nvGrpSpPr>
          <p:grpSpPr>
            <a:xfrm>
              <a:off x="8406590" y="3757216"/>
              <a:ext cx="4041840" cy="2602298"/>
              <a:chOff x="8406590" y="3757216"/>
              <a:chExt cx="4041840" cy="2602298"/>
            </a:xfrm>
          </p:grpSpPr>
          <p:pic>
            <p:nvPicPr>
              <p:cNvPr id="17" name="Imagen 1">
                <a:extLst>
                  <a:ext uri="{FF2B5EF4-FFF2-40B4-BE49-F238E27FC236}">
                    <a16:creationId xmlns:a16="http://schemas.microsoft.com/office/drawing/2014/main" id="{D89DF239-3288-68EF-C1B8-82EB9EF10E7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4310" t="21780" r="751"/>
              <a:stretch/>
            </p:blipFill>
            <p:spPr bwMode="auto">
              <a:xfrm>
                <a:off x="8406590" y="3757216"/>
                <a:ext cx="3131820" cy="22860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" name="CuadroTexto 17">
                <a:extLst>
                  <a:ext uri="{FF2B5EF4-FFF2-40B4-BE49-F238E27FC236}">
                    <a16:creationId xmlns:a16="http://schemas.microsoft.com/office/drawing/2014/main" id="{CCD791CE-2A4F-21F2-4995-BB3AD9EC5D53}"/>
                  </a:ext>
                </a:extLst>
              </p:cNvPr>
              <p:cNvSpPr txBox="1"/>
              <p:nvPr/>
            </p:nvSpPr>
            <p:spPr>
              <a:xfrm>
                <a:off x="8465483" y="5946050"/>
                <a:ext cx="3982947" cy="4134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800" b="1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Aptos Light" panose="020B0004020202020204" pitchFamily="34" charset="0"/>
                  </a:rPr>
                  <a:t> </a:t>
                </a:r>
                <a:r>
                  <a:rPr kumimoji="0" lang="es-CL" sz="1200" b="1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Aptos Light" panose="020B0004020202020204" pitchFamily="34" charset="0"/>
                    <a:cs typeface="Arial" panose="020B0604020202020204" pitchFamily="34" charset="0"/>
                  </a:rPr>
                  <a:t>PUERTO NATALES / MN HEIMDALL, 2022</a:t>
                </a:r>
              </a:p>
            </p:txBody>
          </p:sp>
        </p:grpSp>
        <p:grpSp>
          <p:nvGrpSpPr>
            <p:cNvPr id="19" name="Grupo 18">
              <a:extLst>
                <a:ext uri="{FF2B5EF4-FFF2-40B4-BE49-F238E27FC236}">
                  <a16:creationId xmlns:a16="http://schemas.microsoft.com/office/drawing/2014/main" id="{127BE77E-688D-5350-E8B9-E0BF75851D2E}"/>
                </a:ext>
              </a:extLst>
            </p:cNvPr>
            <p:cNvGrpSpPr/>
            <p:nvPr/>
          </p:nvGrpSpPr>
          <p:grpSpPr>
            <a:xfrm>
              <a:off x="4328618" y="3757216"/>
              <a:ext cx="4370242" cy="2658623"/>
              <a:chOff x="4299172" y="3751935"/>
              <a:chExt cx="4370242" cy="2658623"/>
            </a:xfrm>
          </p:grpSpPr>
          <p:pic>
            <p:nvPicPr>
              <p:cNvPr id="20" name="Imagen 9">
                <a:extLst>
                  <a:ext uri="{FF2B5EF4-FFF2-40B4-BE49-F238E27FC236}">
                    <a16:creationId xmlns:a16="http://schemas.microsoft.com/office/drawing/2014/main" id="{B5EE634C-A302-27AA-D375-1DD323C01CF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3364"/>
              <a:stretch/>
            </p:blipFill>
            <p:spPr bwMode="auto">
              <a:xfrm>
                <a:off x="4443072" y="3751935"/>
                <a:ext cx="3135630" cy="2286078"/>
              </a:xfrm>
              <a:prstGeom prst="rect">
                <a:avLst/>
              </a:prstGeom>
              <a:noFill/>
              <a:ln w="2857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697CDB0B-D572-E3E2-9BC0-2227FC03F81C}"/>
                  </a:ext>
                </a:extLst>
              </p:cNvPr>
              <p:cNvSpPr txBox="1"/>
              <p:nvPr/>
            </p:nvSpPr>
            <p:spPr>
              <a:xfrm>
                <a:off x="4299172" y="5997094"/>
                <a:ext cx="4370242" cy="4134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800" b="1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Aptos Light" panose="020B0004020202020204" pitchFamily="34" charset="0"/>
                  </a:rPr>
                  <a:t> </a:t>
                </a:r>
                <a:r>
                  <a:rPr kumimoji="0" lang="es-CL" sz="1200" b="1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Aptos Light" panose="020B0004020202020204" pitchFamily="34" charset="0"/>
                    <a:cs typeface="Arial" panose="020B0604020202020204" pitchFamily="34" charset="0"/>
                  </a:rPr>
                  <a:t>BAHÍA PUERTO MONTT / MN SEIKOGEN, 2018.</a:t>
                </a:r>
              </a:p>
            </p:txBody>
          </p:sp>
        </p:grpSp>
        <p:grpSp>
          <p:nvGrpSpPr>
            <p:cNvPr id="22" name="Grupo 21">
              <a:extLst>
                <a:ext uri="{FF2B5EF4-FFF2-40B4-BE49-F238E27FC236}">
                  <a16:creationId xmlns:a16="http://schemas.microsoft.com/office/drawing/2014/main" id="{87DEF03A-BE6C-6363-4D4E-1AA1ECD86676}"/>
                </a:ext>
              </a:extLst>
            </p:cNvPr>
            <p:cNvGrpSpPr/>
            <p:nvPr/>
          </p:nvGrpSpPr>
          <p:grpSpPr>
            <a:xfrm>
              <a:off x="8385278" y="1080947"/>
              <a:ext cx="3714435" cy="2614409"/>
              <a:chOff x="8385278" y="1080947"/>
              <a:chExt cx="3714435" cy="2614409"/>
            </a:xfrm>
          </p:grpSpPr>
          <p:pic>
            <p:nvPicPr>
              <p:cNvPr id="23" name="2 Imagen">
                <a:extLst>
                  <a:ext uri="{FF2B5EF4-FFF2-40B4-BE49-F238E27FC236}">
                    <a16:creationId xmlns:a16="http://schemas.microsoft.com/office/drawing/2014/main" id="{5BF07AA6-F14F-13EC-99DA-4F1B3284A92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639" r="5106"/>
              <a:stretch/>
            </p:blipFill>
            <p:spPr bwMode="auto">
              <a:xfrm>
                <a:off x="8406588" y="1080947"/>
                <a:ext cx="3131820" cy="22842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7A3D90CD-E677-CA0B-0715-7E059F4CBCE7}"/>
                  </a:ext>
                </a:extLst>
              </p:cNvPr>
              <p:cNvSpPr txBox="1"/>
              <p:nvPr/>
            </p:nvSpPr>
            <p:spPr>
              <a:xfrm>
                <a:off x="8385278" y="3385258"/>
                <a:ext cx="3714435" cy="3100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200" b="1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Aptos Light" panose="020B0004020202020204" pitchFamily="34" charset="0"/>
                    <a:cs typeface="Arial" panose="020B0604020202020204" pitchFamily="34" charset="0"/>
                  </a:rPr>
                  <a:t>BAHÍA DE QUINTERO / MN MIMOSA, 2014.</a:t>
                </a:r>
              </a:p>
            </p:txBody>
          </p:sp>
        </p:grpSp>
        <p:grpSp>
          <p:nvGrpSpPr>
            <p:cNvPr id="25" name="Grupo 24">
              <a:extLst>
                <a:ext uri="{FF2B5EF4-FFF2-40B4-BE49-F238E27FC236}">
                  <a16:creationId xmlns:a16="http://schemas.microsoft.com/office/drawing/2014/main" id="{6B2834A9-8510-5291-B237-C1B4A4C12BC9}"/>
                </a:ext>
              </a:extLst>
            </p:cNvPr>
            <p:cNvGrpSpPr/>
            <p:nvPr/>
          </p:nvGrpSpPr>
          <p:grpSpPr>
            <a:xfrm>
              <a:off x="4443072" y="1080947"/>
              <a:ext cx="3795507" cy="2637190"/>
              <a:chOff x="777240" y="1051780"/>
              <a:chExt cx="3795507" cy="2637190"/>
            </a:xfrm>
          </p:grpSpPr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26A5BEDF-9A55-00CB-2E32-F63605407C31}"/>
                  </a:ext>
                </a:extLst>
              </p:cNvPr>
              <p:cNvSpPr txBox="1"/>
              <p:nvPr/>
            </p:nvSpPr>
            <p:spPr>
              <a:xfrm>
                <a:off x="923939" y="3275506"/>
                <a:ext cx="3648808" cy="4134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800" b="1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Aptos Light" panose="020B0004020202020204" pitchFamily="34" charset="0"/>
                  </a:rPr>
                  <a:t> </a:t>
                </a:r>
                <a:r>
                  <a:rPr kumimoji="0" lang="es-CL" sz="1200" b="1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Aptos Light" panose="020B0004020202020204" pitchFamily="34" charset="0"/>
                    <a:cs typeface="Arial" panose="020B0604020202020204" pitchFamily="34" charset="0"/>
                  </a:rPr>
                  <a:t>CANAL KIRKE / MN AMADEO I, 2014.</a:t>
                </a:r>
              </a:p>
            </p:txBody>
          </p:sp>
          <p:pic>
            <p:nvPicPr>
              <p:cNvPr id="27" name="Imagen 26">
                <a:extLst>
                  <a:ext uri="{FF2B5EF4-FFF2-40B4-BE49-F238E27FC236}">
                    <a16:creationId xmlns:a16="http://schemas.microsoft.com/office/drawing/2014/main" id="{C0ECCAFA-B07C-8027-F93A-416BCDEBABC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15031" b="17671"/>
              <a:stretch/>
            </p:blipFill>
            <p:spPr>
              <a:xfrm>
                <a:off x="777240" y="1051780"/>
                <a:ext cx="3135630" cy="2284205"/>
              </a:xfrm>
              <a:prstGeom prst="rect">
                <a:avLst/>
              </a:prstGeom>
            </p:spPr>
          </p:pic>
        </p:grpSp>
      </p:grpSp>
      <p:sp>
        <p:nvSpPr>
          <p:cNvPr id="29" name="CuadroTexto 28">
            <a:extLst>
              <a:ext uri="{FF2B5EF4-FFF2-40B4-BE49-F238E27FC236}">
                <a16:creationId xmlns:a16="http://schemas.microsoft.com/office/drawing/2014/main" id="{B58B6B2A-736A-B145-F3DB-8D8B8AA1C3B3}"/>
              </a:ext>
            </a:extLst>
          </p:cNvPr>
          <p:cNvSpPr txBox="1"/>
          <p:nvPr/>
        </p:nvSpPr>
        <p:spPr>
          <a:xfrm>
            <a:off x="-95632" y="794800"/>
            <a:ext cx="12210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ptos Light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s-ES" sz="2800" b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ptos Light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EMERGENCIAS RELEVANTES EN CHILE</a:t>
            </a:r>
            <a:endParaRPr kumimoji="0" lang="es-CL" sz="2800" b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ptos Light" panose="020B00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31" name="Conector recto 30">
            <a:extLst>
              <a:ext uri="{FF2B5EF4-FFF2-40B4-BE49-F238E27FC236}">
                <a16:creationId xmlns:a16="http://schemas.microsoft.com/office/drawing/2014/main" id="{7A709BC9-182C-97C1-F673-3837571DA747}"/>
              </a:ext>
            </a:extLst>
          </p:cNvPr>
          <p:cNvCxnSpPr/>
          <p:nvPr/>
        </p:nvCxnSpPr>
        <p:spPr>
          <a:xfrm>
            <a:off x="2775284" y="1318020"/>
            <a:ext cx="6529137" cy="0"/>
          </a:xfrm>
          <a:prstGeom prst="line">
            <a:avLst/>
          </a:prstGeom>
          <a:ln w="0"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72938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96754123-FBCC-8B44-BE42-5C9DBF811B6B}"/>
              </a:ext>
            </a:extLst>
          </p:cNvPr>
          <p:cNvCxnSpPr>
            <a:cxnSpLocks/>
          </p:cNvCxnSpPr>
          <p:nvPr/>
        </p:nvCxnSpPr>
        <p:spPr>
          <a:xfrm>
            <a:off x="1022069" y="728894"/>
            <a:ext cx="10147862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B4D18674-9035-AE4F-B199-361C278A87EC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CFDB184-6347-9049-9324-9239E66B8814}"/>
              </a:ext>
            </a:extLst>
          </p:cNvPr>
          <p:cNvSpPr txBox="1"/>
          <p:nvPr/>
        </p:nvSpPr>
        <p:spPr>
          <a:xfrm>
            <a:off x="5580292" y="6350756"/>
            <a:ext cx="83388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9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PATRIOTISMO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D1BF146-43F0-2F4D-A435-7867276F1CAA}"/>
              </a:ext>
            </a:extLst>
          </p:cNvPr>
          <p:cNvSpPr txBox="1"/>
          <p:nvPr/>
        </p:nvSpPr>
        <p:spPr>
          <a:xfrm>
            <a:off x="4215518" y="6533407"/>
            <a:ext cx="376096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800" i="1" spc="3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Honor – Lealtad – Valentia – Integridad - Deber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65E82A29-44A3-2041-A4A6-FEA1FC05B850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36"/>
          <p:cNvSpPr>
            <a:spLocks/>
          </p:cNvSpPr>
          <p:nvPr/>
        </p:nvSpPr>
        <p:spPr bwMode="auto">
          <a:xfrm>
            <a:off x="3243507" y="391828"/>
            <a:ext cx="5507454" cy="280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200" b="0" i="0" u="none" strike="noStrike" cap="none" spc="0" dirty="0">
                <a:ln>
                  <a:noFill/>
                </a:ln>
                <a:solidFill>
                  <a:srgbClr val="002060"/>
                </a:solidFill>
                <a:latin typeface="Arial"/>
                <a:ea typeface="Calibri"/>
                <a:cs typeface="Arial"/>
              </a:rPr>
              <a:t>DIRECCIÓN DE INTERESES MARÍTIMOS Y MEDIO AMBIENTE ACUÁTICO</a:t>
            </a:r>
            <a:endParaRPr dirty="0">
              <a:solidFill>
                <a:srgbClr val="002060"/>
              </a:solidFill>
            </a:endParaRPr>
          </a:p>
        </p:txBody>
      </p:sp>
      <p:pic>
        <p:nvPicPr>
          <p:cNvPr id="16" name="Imagen 4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87646"/>
            <a:ext cx="939687" cy="1048652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4B76B0D-B1DA-33A5-5A49-FA8641E172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2313" y="238743"/>
            <a:ext cx="823064" cy="998889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B1F5562F-5F6C-9851-ACCC-70F6094AC68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6"/>
          <a:stretch/>
        </p:blipFill>
        <p:spPr>
          <a:xfrm>
            <a:off x="753978" y="982837"/>
            <a:ext cx="10498335" cy="5183821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1A4C5C6-2F15-4BCB-08D2-D73B7027161C}"/>
              </a:ext>
            </a:extLst>
          </p:cNvPr>
          <p:cNvSpPr txBox="1"/>
          <p:nvPr/>
        </p:nvSpPr>
        <p:spPr>
          <a:xfrm>
            <a:off x="9249275" y="4826512"/>
            <a:ext cx="1851344" cy="8002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sz="11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Integrado con información meteorológica online</a:t>
            </a:r>
          </a:p>
          <a:p>
            <a:endParaRPr lang="es-ES_tradnl" sz="1200" dirty="0">
              <a:latin typeface="Aptos Light" panose="020B0004020202020204" pitchFamily="34" charset="0"/>
            </a:endParaRPr>
          </a:p>
          <a:p>
            <a:endParaRPr lang="es-ES_tradnl" sz="1200" dirty="0">
              <a:latin typeface="Aptos Light" panose="020B0004020202020204" pitchFamily="34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A529844-EDE2-7BDF-542D-C9317160617D}"/>
              </a:ext>
            </a:extLst>
          </p:cNvPr>
          <p:cNvSpPr/>
          <p:nvPr/>
        </p:nvSpPr>
        <p:spPr>
          <a:xfrm>
            <a:off x="9962153" y="982838"/>
            <a:ext cx="939687" cy="10486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3FF9326-7FD1-4488-32B1-DC09AD24BD22}"/>
              </a:ext>
            </a:extLst>
          </p:cNvPr>
          <p:cNvSpPr/>
          <p:nvPr/>
        </p:nvSpPr>
        <p:spPr>
          <a:xfrm>
            <a:off x="-2999442" y="-963853"/>
            <a:ext cx="240982" cy="2336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B78850E-BFB1-4FB5-6539-ECC6CBF73BAF}"/>
              </a:ext>
            </a:extLst>
          </p:cNvPr>
          <p:cNvSpPr/>
          <p:nvPr/>
        </p:nvSpPr>
        <p:spPr>
          <a:xfrm>
            <a:off x="1887794" y="1828800"/>
            <a:ext cx="806245" cy="2452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2060E859-4B15-D73B-3AE6-A3622A83ACB0}"/>
              </a:ext>
            </a:extLst>
          </p:cNvPr>
          <p:cNvSpPr txBox="1"/>
          <p:nvPr/>
        </p:nvSpPr>
        <p:spPr>
          <a:xfrm>
            <a:off x="6940512" y="5481881"/>
            <a:ext cx="1446370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sz="11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División Respuesta a la Contaminación.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9F2BEFB2-D88E-2655-4CF4-53BFBC6D0C80}"/>
              </a:ext>
            </a:extLst>
          </p:cNvPr>
          <p:cNvSpPr/>
          <p:nvPr/>
        </p:nvSpPr>
        <p:spPr>
          <a:xfrm>
            <a:off x="864449" y="1050546"/>
            <a:ext cx="1426467" cy="10486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pic>
        <p:nvPicPr>
          <p:cNvPr id="5122" name="Picture 2" descr="OilMap User Manual Version 7.2.0 | PDF | Geographic Information System |  Oil Spill">
            <a:extLst>
              <a:ext uri="{FF2B5EF4-FFF2-40B4-BE49-F238E27FC236}">
                <a16:creationId xmlns:a16="http://schemas.microsoft.com/office/drawing/2014/main" id="{66565D30-A54E-92A0-533F-BBD2BE4966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730" y="750604"/>
            <a:ext cx="1196353" cy="1595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25674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96754123-FBCC-8B44-BE42-5C9DBF811B6B}"/>
              </a:ext>
            </a:extLst>
          </p:cNvPr>
          <p:cNvCxnSpPr>
            <a:cxnSpLocks/>
          </p:cNvCxnSpPr>
          <p:nvPr/>
        </p:nvCxnSpPr>
        <p:spPr>
          <a:xfrm>
            <a:off x="1022069" y="728894"/>
            <a:ext cx="10147862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B4D18674-9035-AE4F-B199-361C278A87EC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CFDB184-6347-9049-9324-9239E66B8814}"/>
              </a:ext>
            </a:extLst>
          </p:cNvPr>
          <p:cNvSpPr txBox="1"/>
          <p:nvPr/>
        </p:nvSpPr>
        <p:spPr>
          <a:xfrm>
            <a:off x="5580292" y="6350756"/>
            <a:ext cx="83388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9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PATRIOTISMO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D1BF146-43F0-2F4D-A435-7867276F1CAA}"/>
              </a:ext>
            </a:extLst>
          </p:cNvPr>
          <p:cNvSpPr txBox="1"/>
          <p:nvPr/>
        </p:nvSpPr>
        <p:spPr>
          <a:xfrm>
            <a:off x="4215518" y="6533407"/>
            <a:ext cx="376096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800" i="1" spc="3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Honor – Lealtad – Valentia – Integridad - Deber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65E82A29-44A3-2041-A4A6-FEA1FC05B850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36"/>
          <p:cNvSpPr>
            <a:spLocks/>
          </p:cNvSpPr>
          <p:nvPr/>
        </p:nvSpPr>
        <p:spPr bwMode="auto">
          <a:xfrm>
            <a:off x="3243507" y="391828"/>
            <a:ext cx="5507454" cy="280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200" b="0" i="0" u="none" strike="noStrike" cap="none" spc="0" dirty="0">
                <a:ln>
                  <a:noFill/>
                </a:ln>
                <a:solidFill>
                  <a:srgbClr val="002060"/>
                </a:solidFill>
                <a:latin typeface="Arial"/>
                <a:ea typeface="Calibri"/>
                <a:cs typeface="Arial"/>
              </a:rPr>
              <a:t>DIRECCIÓN DE INTERESES MARÍTIMOS Y MEDIO AMBIENTE ACUÁTICO</a:t>
            </a:r>
            <a:endParaRPr dirty="0">
              <a:solidFill>
                <a:srgbClr val="002060"/>
              </a:solidFill>
            </a:endParaRPr>
          </a:p>
        </p:txBody>
      </p:sp>
      <p:pic>
        <p:nvPicPr>
          <p:cNvPr id="16" name="Imagen 4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87646"/>
            <a:ext cx="939687" cy="1048652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4B76B0D-B1DA-33A5-5A49-FA8641E172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2313" y="238743"/>
            <a:ext cx="823064" cy="998889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6D069BD3-90F4-5C32-4A8F-EBC7DE6B78A0}"/>
              </a:ext>
            </a:extLst>
          </p:cNvPr>
          <p:cNvSpPr txBox="1"/>
          <p:nvPr/>
        </p:nvSpPr>
        <p:spPr>
          <a:xfrm>
            <a:off x="2490321" y="844459"/>
            <a:ext cx="7593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  <a:latin typeface="Aptos" panose="020B0004020202020204" pitchFamily="34" charset="0"/>
              </a:rPr>
              <a:t>DATOS ESENCIALES PARA LA SIMULACIÓN: INTEGRACIÓN Y ANÁLISIS.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33D2A85-B079-E763-6BBD-49D6B9F68CDE}"/>
              </a:ext>
            </a:extLst>
          </p:cNvPr>
          <p:cNvSpPr/>
          <p:nvPr/>
        </p:nvSpPr>
        <p:spPr>
          <a:xfrm>
            <a:off x="324334" y="2030713"/>
            <a:ext cx="4336565" cy="28469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CL" altLang="es-MX" sz="1600" dirty="0">
                <a:solidFill>
                  <a:srgbClr val="002060"/>
                </a:solidFill>
                <a:latin typeface="Aptos Light" panose="020B0004020202020204" pitchFamily="34" charset="0"/>
                <a:cs typeface="Arial" panose="020B0604020202020204" pitchFamily="34" charset="0"/>
              </a:rPr>
              <a:t> Mapa Geográfico - Carta Náutica Electrónica SHOA (si se encuentra disponible).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CL" altLang="es-MX" sz="1600" dirty="0">
                <a:solidFill>
                  <a:srgbClr val="002060"/>
                </a:solidFill>
                <a:latin typeface="Aptos Light" panose="020B0004020202020204" pitchFamily="34" charset="0"/>
                <a:cs typeface="Arial" panose="020B0604020202020204" pitchFamily="34" charset="0"/>
              </a:rPr>
              <a:t> Coordenadas geográficas del derrame.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altLang="es-MX" sz="1600" dirty="0">
                <a:solidFill>
                  <a:srgbClr val="002060"/>
                </a:solidFill>
                <a:latin typeface="Aptos Light" panose="020B0004020202020204" pitchFamily="34" charset="0"/>
                <a:cs typeface="Arial" panose="020B0604020202020204" pitchFamily="34" charset="0"/>
              </a:rPr>
              <a:t> Tipo de combustible.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altLang="es-MX" sz="1600" dirty="0">
                <a:solidFill>
                  <a:srgbClr val="002060"/>
                </a:solidFill>
                <a:latin typeface="Aptos Light" panose="020B0004020202020204" pitchFamily="34" charset="0"/>
                <a:cs typeface="Arial" panose="020B0604020202020204" pitchFamily="34" charset="0"/>
              </a:rPr>
              <a:t> Cantidad estimada de combustible.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altLang="es-MX" sz="1600" b="1" dirty="0">
                <a:solidFill>
                  <a:srgbClr val="002060"/>
                </a:solidFill>
                <a:latin typeface="Aptos Light" panose="020B0004020202020204" pitchFamily="34" charset="0"/>
                <a:cs typeface="Arial" panose="020B0604020202020204" pitchFamily="34" charset="0"/>
              </a:rPr>
              <a:t> Temperatura </a:t>
            </a:r>
            <a:r>
              <a:rPr lang="es-ES" altLang="es-MX" sz="1600" dirty="0">
                <a:solidFill>
                  <a:srgbClr val="002060"/>
                </a:solidFill>
                <a:latin typeface="Aptos Light" panose="020B0004020202020204" pitchFamily="34" charset="0"/>
                <a:cs typeface="Arial" panose="020B0604020202020204" pitchFamily="34" charset="0"/>
              </a:rPr>
              <a:t>del agua.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altLang="es-MX" sz="1600" dirty="0">
                <a:solidFill>
                  <a:srgbClr val="002060"/>
                </a:solidFill>
                <a:latin typeface="Aptos Light" panose="020B0004020202020204" pitchFamily="34" charset="0"/>
                <a:cs typeface="Arial" panose="020B0604020202020204" pitchFamily="34" charset="0"/>
              </a:rPr>
              <a:t> </a:t>
            </a:r>
            <a:r>
              <a:rPr lang="es-ES" altLang="es-MX" sz="1600" b="1" dirty="0">
                <a:solidFill>
                  <a:srgbClr val="002060"/>
                </a:solidFill>
                <a:latin typeface="Aptos Light" panose="020B0004020202020204" pitchFamily="34" charset="0"/>
                <a:cs typeface="Arial" panose="020B0604020202020204" pitchFamily="34" charset="0"/>
              </a:rPr>
              <a:t>Viento</a:t>
            </a:r>
            <a:r>
              <a:rPr lang="es-ES" altLang="es-MX" sz="1600" dirty="0">
                <a:solidFill>
                  <a:srgbClr val="002060"/>
                </a:solidFill>
                <a:latin typeface="Aptos Light" panose="020B0004020202020204" pitchFamily="34" charset="0"/>
                <a:cs typeface="Arial" panose="020B0604020202020204" pitchFamily="34" charset="0"/>
              </a:rPr>
              <a:t> predominante del sector.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altLang="es-MX" sz="1600" dirty="0">
                <a:solidFill>
                  <a:srgbClr val="002060"/>
                </a:solidFill>
                <a:latin typeface="Aptos Light" panose="020B0004020202020204" pitchFamily="34" charset="0"/>
                <a:cs typeface="Arial" panose="020B0604020202020204" pitchFamily="34" charset="0"/>
              </a:rPr>
              <a:t> </a:t>
            </a:r>
            <a:r>
              <a:rPr lang="es-ES" altLang="es-MX" sz="1600" b="1" dirty="0">
                <a:solidFill>
                  <a:srgbClr val="002060"/>
                </a:solidFill>
                <a:latin typeface="Aptos Light" panose="020B0004020202020204" pitchFamily="34" charset="0"/>
                <a:cs typeface="Arial" panose="020B0604020202020204" pitchFamily="34" charset="0"/>
              </a:rPr>
              <a:t>Corrientes</a:t>
            </a:r>
            <a:r>
              <a:rPr lang="es-ES" altLang="es-MX" sz="1600" dirty="0">
                <a:solidFill>
                  <a:srgbClr val="002060"/>
                </a:solidFill>
                <a:latin typeface="Aptos Light" panose="020B0004020202020204" pitchFamily="34" charset="0"/>
                <a:cs typeface="Arial" panose="020B0604020202020204" pitchFamily="34" charset="0"/>
              </a:rPr>
              <a:t> superficiales históricas o in situ.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altLang="es-MX" sz="1600" dirty="0">
                <a:solidFill>
                  <a:srgbClr val="002060"/>
                </a:solidFill>
                <a:latin typeface="Aptos Light" panose="020B0004020202020204" pitchFamily="34" charset="0"/>
                <a:cs typeface="Arial" panose="020B0604020202020204" pitchFamily="34" charset="0"/>
              </a:rPr>
              <a:t> Tiempo de simulación.</a:t>
            </a:r>
          </a:p>
        </p:txBody>
      </p:sp>
      <p:pic>
        <p:nvPicPr>
          <p:cNvPr id="4" name="BIOBIO.AVI">
            <a:hlinkClick r:id="" action="ppaction://media"/>
            <a:extLst>
              <a:ext uri="{FF2B5EF4-FFF2-40B4-BE49-F238E27FC236}">
                <a16:creationId xmlns:a16="http://schemas.microsoft.com/office/drawing/2014/main" id="{F1C0EB39-F8AB-1389-29E1-38644D012022}"/>
              </a:ext>
            </a:extLst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0548" y="1546314"/>
            <a:ext cx="2801277" cy="2183593"/>
          </a:xfrm>
          <a:prstGeom prst="rect">
            <a:avLst/>
          </a:prstGeom>
          <a:noFill/>
          <a:ln w="9525">
            <a:solidFill>
              <a:srgbClr val="4D5DF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60778406-CE37-F5FF-9064-7DC1D2B928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9848" y="3984170"/>
            <a:ext cx="3903693" cy="2091819"/>
          </a:xfrm>
          <a:prstGeom prst="rect">
            <a:avLst/>
          </a:prstGeom>
          <a:ln>
            <a:solidFill>
              <a:schemeClr val="accent1">
                <a:shade val="15000"/>
              </a:schemeClr>
            </a:solidFill>
          </a:ln>
        </p:spPr>
      </p:pic>
      <p:pic>
        <p:nvPicPr>
          <p:cNvPr id="8" name="Picture 2" descr="OilMap User Manual Version 7.2.0 | PDF | Geographic Information System |  Oil Spill">
            <a:extLst>
              <a:ext uri="{FF2B5EF4-FFF2-40B4-BE49-F238E27FC236}">
                <a16:creationId xmlns:a16="http://schemas.microsoft.com/office/drawing/2014/main" id="{2F40340D-75C6-7BFA-27F5-200B005B05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8601" y="1530558"/>
            <a:ext cx="1661330" cy="2215106"/>
          </a:xfrm>
          <a:prstGeom prst="rect">
            <a:avLst/>
          </a:prstGeom>
          <a:noFill/>
          <a:ln>
            <a:solidFill>
              <a:schemeClr val="accent1">
                <a:shade val="1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Conector recto 16">
            <a:extLst>
              <a:ext uri="{FF2B5EF4-FFF2-40B4-BE49-F238E27FC236}">
                <a16:creationId xmlns:a16="http://schemas.microsoft.com/office/drawing/2014/main" id="{BECDDBF3-B943-735C-8129-202A46C9406E}"/>
              </a:ext>
            </a:extLst>
          </p:cNvPr>
          <p:cNvCxnSpPr/>
          <p:nvPr/>
        </p:nvCxnSpPr>
        <p:spPr>
          <a:xfrm>
            <a:off x="5321300" y="1569631"/>
            <a:ext cx="0" cy="44224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4555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1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96754123-FBCC-8B44-BE42-5C9DBF811B6B}"/>
              </a:ext>
            </a:extLst>
          </p:cNvPr>
          <p:cNvCxnSpPr>
            <a:cxnSpLocks/>
          </p:cNvCxnSpPr>
          <p:nvPr/>
        </p:nvCxnSpPr>
        <p:spPr>
          <a:xfrm>
            <a:off x="1022069" y="728894"/>
            <a:ext cx="10147862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B4D18674-9035-AE4F-B199-361C278A87EC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CFDB184-6347-9049-9324-9239E66B8814}"/>
              </a:ext>
            </a:extLst>
          </p:cNvPr>
          <p:cNvSpPr txBox="1"/>
          <p:nvPr/>
        </p:nvSpPr>
        <p:spPr>
          <a:xfrm>
            <a:off x="5580292" y="6350756"/>
            <a:ext cx="83388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9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PATRIOTISMO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D1BF146-43F0-2F4D-A435-7867276F1CAA}"/>
              </a:ext>
            </a:extLst>
          </p:cNvPr>
          <p:cNvSpPr txBox="1"/>
          <p:nvPr/>
        </p:nvSpPr>
        <p:spPr>
          <a:xfrm>
            <a:off x="4215518" y="6533407"/>
            <a:ext cx="376096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800" i="1" spc="3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Honor – Lealtad – Valentia – Integridad - Deber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65E82A29-44A3-2041-A4A6-FEA1FC05B850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36"/>
          <p:cNvSpPr>
            <a:spLocks/>
          </p:cNvSpPr>
          <p:nvPr/>
        </p:nvSpPr>
        <p:spPr bwMode="auto">
          <a:xfrm>
            <a:off x="3243507" y="391828"/>
            <a:ext cx="5507454" cy="280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200" b="0" i="0" u="none" strike="noStrike" cap="none" spc="0" dirty="0">
                <a:ln>
                  <a:noFill/>
                </a:ln>
                <a:solidFill>
                  <a:srgbClr val="002060"/>
                </a:solidFill>
                <a:latin typeface="Arial"/>
                <a:ea typeface="Calibri"/>
                <a:cs typeface="Arial"/>
              </a:rPr>
              <a:t>DIRECCIÓN DE INTERESES MARÍTIMOS Y MEDIO AMBIENTE ACUÁTICO</a:t>
            </a:r>
            <a:endParaRPr dirty="0">
              <a:solidFill>
                <a:srgbClr val="002060"/>
              </a:solidFill>
            </a:endParaRPr>
          </a:p>
        </p:txBody>
      </p:sp>
      <p:pic>
        <p:nvPicPr>
          <p:cNvPr id="16" name="Imagen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87646"/>
            <a:ext cx="939687" cy="1048652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4B76B0D-B1DA-33A5-5A49-FA8641E172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2313" y="238743"/>
            <a:ext cx="823064" cy="998889"/>
          </a:xfrm>
          <a:prstGeom prst="rect">
            <a:avLst/>
          </a:prstGeom>
        </p:spPr>
      </p:pic>
      <p:graphicFrame>
        <p:nvGraphicFramePr>
          <p:cNvPr id="2" name="Object 3">
            <a:extLst>
              <a:ext uri="{FF2B5EF4-FFF2-40B4-BE49-F238E27FC236}">
                <a16:creationId xmlns:a16="http://schemas.microsoft.com/office/drawing/2014/main" id="{D25679C1-EF9C-6C86-F73F-28617EF3064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0220984"/>
              </p:ext>
            </p:extLst>
          </p:nvPr>
        </p:nvGraphicFramePr>
        <p:xfrm>
          <a:off x="6436754" y="1663346"/>
          <a:ext cx="3058189" cy="22111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4" imgW="5028571" imgH="3543795" progId="PBrush">
                  <p:embed/>
                </p:oleObj>
              </mc:Choice>
              <mc:Fallback>
                <p:oleObj r:id="rId4" imgW="5028571" imgH="3543795" progId="PBrush">
                  <p:embed/>
                  <p:pic>
                    <p:nvPicPr>
                      <p:cNvPr id="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36754" y="1663346"/>
                        <a:ext cx="3058189" cy="2211140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chemeClr val="accent1">
                            <a:shade val="15000"/>
                          </a:schemeClr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ángulo 2">
            <a:extLst>
              <a:ext uri="{FF2B5EF4-FFF2-40B4-BE49-F238E27FC236}">
                <a16:creationId xmlns:a16="http://schemas.microsoft.com/office/drawing/2014/main" id="{193A46EB-B8A4-E6CA-597B-2F92B13D7A43}"/>
              </a:ext>
            </a:extLst>
          </p:cNvPr>
          <p:cNvSpPr/>
          <p:nvPr/>
        </p:nvSpPr>
        <p:spPr>
          <a:xfrm>
            <a:off x="9681843" y="3874486"/>
            <a:ext cx="23935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s-CL" altLang="es-MX" sz="1200" dirty="0">
                <a:solidFill>
                  <a:srgbClr val="002060"/>
                </a:solidFill>
                <a:latin typeface="Aptos Light" panose="020B0004020202020204" pitchFamily="34" charset="0"/>
                <a:cs typeface="Arial" panose="020B0604020202020204" pitchFamily="34" charset="0"/>
              </a:rPr>
              <a:t>A las 7 horas de ocurrida la fuga, se propaga el </a:t>
            </a:r>
            <a:r>
              <a:rPr lang="es-CL" altLang="es-MX" sz="1200" dirty="0" err="1">
                <a:solidFill>
                  <a:srgbClr val="002060"/>
                </a:solidFill>
                <a:latin typeface="Aptos Light" panose="020B0004020202020204" pitchFamily="34" charset="0"/>
                <a:cs typeface="Arial" panose="020B0604020202020204" pitchFamily="34" charset="0"/>
              </a:rPr>
              <a:t>diesel</a:t>
            </a:r>
            <a:r>
              <a:rPr lang="es-CL" altLang="es-MX" sz="1200" dirty="0">
                <a:solidFill>
                  <a:srgbClr val="002060"/>
                </a:solidFill>
                <a:latin typeface="Aptos Light" panose="020B0004020202020204" pitchFamily="34" charset="0"/>
                <a:cs typeface="Arial" panose="020B0604020202020204" pitchFamily="34" charset="0"/>
              </a:rPr>
              <a:t> en dirección Noreste de la Isla Chañaral.</a:t>
            </a:r>
            <a:endParaRPr lang="es-MX" sz="1200" dirty="0">
              <a:solidFill>
                <a:srgbClr val="002060"/>
              </a:solidFill>
              <a:latin typeface="Aptos Light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B464785-90CF-A2D0-0A7D-B7DE35BE6917}"/>
              </a:ext>
            </a:extLst>
          </p:cNvPr>
          <p:cNvSpPr/>
          <p:nvPr/>
        </p:nvSpPr>
        <p:spPr>
          <a:xfrm>
            <a:off x="3946918" y="881957"/>
            <a:ext cx="42981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altLang="es-MX" sz="2000" dirty="0">
                <a:solidFill>
                  <a:srgbClr val="002060"/>
                </a:solidFill>
              </a:rPr>
              <a:t>Contingencia PAM “Denisse” (</a:t>
            </a:r>
            <a:r>
              <a:rPr lang="es-CL" altLang="es-MX" sz="2000" dirty="0" err="1">
                <a:solidFill>
                  <a:srgbClr val="002060"/>
                </a:solidFill>
              </a:rPr>
              <a:t>Chañaral</a:t>
            </a:r>
            <a:r>
              <a:rPr lang="es-CL" altLang="es-MX" sz="2000" dirty="0">
                <a:solidFill>
                  <a:srgbClr val="002060"/>
                </a:solidFill>
              </a:rPr>
              <a:t>)</a:t>
            </a:r>
            <a:endParaRPr lang="es-MX" sz="2000" dirty="0">
              <a:solidFill>
                <a:srgbClr val="002060"/>
              </a:solidFill>
            </a:endParaRPr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9C7DFB48-419B-FC73-B603-89DB76C3D87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1093463"/>
              </p:ext>
            </p:extLst>
          </p:nvPr>
        </p:nvGraphicFramePr>
        <p:xfrm>
          <a:off x="6436754" y="3996121"/>
          <a:ext cx="3058189" cy="23348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6" imgW="5028571" imgH="3839111" progId="PBrush">
                  <p:embed/>
                </p:oleObj>
              </mc:Choice>
              <mc:Fallback>
                <p:oleObj r:id="rId6" imgW="5028571" imgH="3839111" progId="PBrush">
                  <p:embed/>
                  <p:pic>
                    <p:nvPicPr>
                      <p:cNvPr id="1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36754" y="3996121"/>
                        <a:ext cx="3058189" cy="2334868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chemeClr val="accent1">
                            <a:shade val="15000"/>
                          </a:schemeClr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ángulo 7">
            <a:extLst>
              <a:ext uri="{FF2B5EF4-FFF2-40B4-BE49-F238E27FC236}">
                <a16:creationId xmlns:a16="http://schemas.microsoft.com/office/drawing/2014/main" id="{F709D50C-69ED-4BD3-6806-48AED2C65ABB}"/>
              </a:ext>
            </a:extLst>
          </p:cNvPr>
          <p:cNvSpPr/>
          <p:nvPr/>
        </p:nvSpPr>
        <p:spPr>
          <a:xfrm>
            <a:off x="146517" y="1948046"/>
            <a:ext cx="550309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CL" altLang="es-MX" dirty="0">
                <a:solidFill>
                  <a:srgbClr val="002060"/>
                </a:solidFill>
                <a:latin typeface="Aptos Light" panose="020B0004020202020204" pitchFamily="34" charset="0"/>
              </a:rPr>
              <a:t> El día 21 de Octubre del año 2008  PAM “Dennise” (resto náufrago) presentó pequeñas filtraciones de hidrocarburos desde sus estanques.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CL" altLang="es-MX" dirty="0">
                <a:solidFill>
                  <a:srgbClr val="002060"/>
                </a:solidFill>
                <a:latin typeface="Aptos Light" panose="020B0004020202020204" pitchFamily="34" charset="0"/>
              </a:rPr>
              <a:t>Hundido a 30 metros de profundidad </a:t>
            </a:r>
            <a:r>
              <a:rPr lang="es-CL" altLang="es-MX" dirty="0">
                <a:solidFill>
                  <a:srgbClr val="002060"/>
                </a:solidFill>
                <a:latin typeface="Aptos Light" panose="020B0004020202020204" pitchFamily="34" charset="0"/>
                <a:cs typeface="Arial" panose="020B0604020202020204" pitchFamily="34" charset="0"/>
              </a:rPr>
              <a:t>en el sector Sur Este de la Isla de Chañaral y a 50 metros de la costa.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CL" altLang="es-MX" dirty="0">
                <a:solidFill>
                  <a:srgbClr val="002060"/>
                </a:solidFill>
                <a:latin typeface="Aptos Light" panose="020B0004020202020204" pitchFamily="34" charset="0"/>
                <a:cs typeface="Arial" panose="020B0604020202020204" pitchFamily="34" charset="0"/>
              </a:rPr>
              <a:t>El pesquero se encontraba hundido desde el año 1998.</a:t>
            </a:r>
          </a:p>
        </p:txBody>
      </p: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A505745E-C087-8863-E522-DB1C312FC01F}"/>
              </a:ext>
            </a:extLst>
          </p:cNvPr>
          <p:cNvCxnSpPr>
            <a:cxnSpLocks/>
            <a:endCxn id="12" idx="0"/>
          </p:cNvCxnSpPr>
          <p:nvPr/>
        </p:nvCxnSpPr>
        <p:spPr>
          <a:xfrm>
            <a:off x="5997233" y="1663346"/>
            <a:ext cx="1" cy="46874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70697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96754123-FBCC-8B44-BE42-5C9DBF811B6B}"/>
              </a:ext>
            </a:extLst>
          </p:cNvPr>
          <p:cNvCxnSpPr>
            <a:cxnSpLocks/>
          </p:cNvCxnSpPr>
          <p:nvPr/>
        </p:nvCxnSpPr>
        <p:spPr>
          <a:xfrm>
            <a:off x="1022069" y="728894"/>
            <a:ext cx="10147862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B4D18674-9035-AE4F-B199-361C278A87EC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CFDB184-6347-9049-9324-9239E66B8814}"/>
              </a:ext>
            </a:extLst>
          </p:cNvPr>
          <p:cNvSpPr txBox="1"/>
          <p:nvPr/>
        </p:nvSpPr>
        <p:spPr>
          <a:xfrm>
            <a:off x="5580292" y="6350756"/>
            <a:ext cx="83388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9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PATRIOTISMO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D1BF146-43F0-2F4D-A435-7867276F1CAA}"/>
              </a:ext>
            </a:extLst>
          </p:cNvPr>
          <p:cNvSpPr txBox="1"/>
          <p:nvPr/>
        </p:nvSpPr>
        <p:spPr>
          <a:xfrm>
            <a:off x="4215518" y="6533407"/>
            <a:ext cx="376096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800" i="1" spc="3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Honor – Lealtad – Valentia – Integridad - Deber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65E82A29-44A3-2041-A4A6-FEA1FC05B850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36"/>
          <p:cNvSpPr>
            <a:spLocks/>
          </p:cNvSpPr>
          <p:nvPr/>
        </p:nvSpPr>
        <p:spPr bwMode="auto">
          <a:xfrm>
            <a:off x="3243507" y="391828"/>
            <a:ext cx="5507454" cy="280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200" b="0" i="0" u="none" strike="noStrike" cap="none" spc="0" dirty="0">
                <a:ln>
                  <a:noFill/>
                </a:ln>
                <a:solidFill>
                  <a:srgbClr val="002060"/>
                </a:solidFill>
                <a:latin typeface="Arial"/>
                <a:ea typeface="Calibri"/>
                <a:cs typeface="Arial"/>
              </a:rPr>
              <a:t>DIRECCIÓN DE INTERESES MARÍTIMOS Y MEDIO AMBIENTE ACUÁTICO</a:t>
            </a:r>
            <a:endParaRPr dirty="0">
              <a:solidFill>
                <a:srgbClr val="002060"/>
              </a:solidFill>
            </a:endParaRPr>
          </a:p>
        </p:txBody>
      </p:sp>
      <p:pic>
        <p:nvPicPr>
          <p:cNvPr id="16" name="Imagen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87646"/>
            <a:ext cx="939687" cy="1048652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4B76B0D-B1DA-33A5-5A49-FA8641E172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2313" y="238743"/>
            <a:ext cx="823064" cy="998889"/>
          </a:xfrm>
          <a:prstGeom prst="rect">
            <a:avLst/>
          </a:prstGeom>
        </p:spPr>
      </p:pic>
      <p:pic>
        <p:nvPicPr>
          <p:cNvPr id="2" name="Picture 6">
            <a:extLst>
              <a:ext uri="{FF2B5EF4-FFF2-40B4-BE49-F238E27FC236}">
                <a16:creationId xmlns:a16="http://schemas.microsoft.com/office/drawing/2014/main" id="{BFCAEB32-3794-60E3-95B3-550C9D81D2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794" y="3226378"/>
            <a:ext cx="2652753" cy="2126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14" descr="screen">
            <a:extLst>
              <a:ext uri="{FF2B5EF4-FFF2-40B4-BE49-F238E27FC236}">
                <a16:creationId xmlns:a16="http://schemas.microsoft.com/office/drawing/2014/main" id="{11DA4E58-2FCD-4A69-1B96-EF3B032AF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7322" y="3268554"/>
            <a:ext cx="3239099" cy="2149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0" descr="screen">
            <a:extLst>
              <a:ext uri="{FF2B5EF4-FFF2-40B4-BE49-F238E27FC236}">
                <a16:creationId xmlns:a16="http://schemas.microsoft.com/office/drawing/2014/main" id="{A40DC25D-63F9-993A-223C-DE2293540E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8673" y="3257501"/>
            <a:ext cx="2943640" cy="216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id="{9E0320D2-27A6-95E5-61BA-0E8F332A70E8}"/>
              </a:ext>
            </a:extLst>
          </p:cNvPr>
          <p:cNvCxnSpPr>
            <a:cxnSpLocks/>
          </p:cNvCxnSpPr>
          <p:nvPr/>
        </p:nvCxnSpPr>
        <p:spPr>
          <a:xfrm>
            <a:off x="5604178" y="5031635"/>
            <a:ext cx="703543" cy="75400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uadroTexto 6">
            <a:extLst>
              <a:ext uri="{FF2B5EF4-FFF2-40B4-BE49-F238E27FC236}">
                <a16:creationId xmlns:a16="http://schemas.microsoft.com/office/drawing/2014/main" id="{60F2177A-8464-719F-A328-A18F47F9F0CE}"/>
              </a:ext>
            </a:extLst>
          </p:cNvPr>
          <p:cNvSpPr txBox="1"/>
          <p:nvPr/>
        </p:nvSpPr>
        <p:spPr>
          <a:xfrm>
            <a:off x="5716151" y="5843415"/>
            <a:ext cx="15619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rgbClr val="002060"/>
                </a:solidFill>
                <a:latin typeface="Aptos Light" panose="020B0004020202020204" pitchFamily="34" charset="0"/>
                <a:cs typeface="Arial" panose="020B0604020202020204" pitchFamily="34" charset="0"/>
              </a:rPr>
              <a:t>Punto del derrame</a:t>
            </a:r>
            <a:endParaRPr lang="es-MX" sz="1400" dirty="0">
              <a:solidFill>
                <a:srgbClr val="002060"/>
              </a:solidFill>
              <a:latin typeface="Aptos Light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E03AAD98-A930-244B-D19F-772B0EF1F5F7}"/>
              </a:ext>
            </a:extLst>
          </p:cNvPr>
          <p:cNvCxnSpPr>
            <a:cxnSpLocks/>
          </p:cNvCxnSpPr>
          <p:nvPr/>
        </p:nvCxnSpPr>
        <p:spPr>
          <a:xfrm flipH="1">
            <a:off x="4599728" y="4956217"/>
            <a:ext cx="950668" cy="92348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uadroTexto 8">
            <a:extLst>
              <a:ext uri="{FF2B5EF4-FFF2-40B4-BE49-F238E27FC236}">
                <a16:creationId xmlns:a16="http://schemas.microsoft.com/office/drawing/2014/main" id="{628A4D96-7B8F-0767-8A85-19B7DD7B9938}"/>
              </a:ext>
            </a:extLst>
          </p:cNvPr>
          <p:cNvSpPr txBox="1"/>
          <p:nvPr/>
        </p:nvSpPr>
        <p:spPr>
          <a:xfrm>
            <a:off x="3499908" y="5890267"/>
            <a:ext cx="14139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rgbClr val="002060"/>
                </a:solidFill>
                <a:latin typeface="Aptos Light" panose="020B0004020202020204" pitchFamily="34" charset="0"/>
                <a:cs typeface="Arial" panose="020B0604020202020204" pitchFamily="34" charset="0"/>
              </a:rPr>
              <a:t>Desplazamiento</a:t>
            </a:r>
            <a:endParaRPr lang="es-MX" sz="1400" dirty="0">
              <a:solidFill>
                <a:srgbClr val="002060"/>
              </a:solidFill>
              <a:latin typeface="Aptos Light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7" name="Conector recto de flecha 16">
            <a:extLst>
              <a:ext uri="{FF2B5EF4-FFF2-40B4-BE49-F238E27FC236}">
                <a16:creationId xmlns:a16="http://schemas.microsoft.com/office/drawing/2014/main" id="{DC1155C0-6497-36B8-C972-4EFC9569DC26}"/>
              </a:ext>
            </a:extLst>
          </p:cNvPr>
          <p:cNvCxnSpPr>
            <a:cxnSpLocks/>
          </p:cNvCxnSpPr>
          <p:nvPr/>
        </p:nvCxnSpPr>
        <p:spPr>
          <a:xfrm>
            <a:off x="10203544" y="4416050"/>
            <a:ext cx="85029" cy="140512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uadroTexto 17">
            <a:extLst>
              <a:ext uri="{FF2B5EF4-FFF2-40B4-BE49-F238E27FC236}">
                <a16:creationId xmlns:a16="http://schemas.microsoft.com/office/drawing/2014/main" id="{C81A7F13-354C-6374-82C8-8D1B6C61720B}"/>
              </a:ext>
            </a:extLst>
          </p:cNvPr>
          <p:cNvSpPr txBox="1"/>
          <p:nvPr/>
        </p:nvSpPr>
        <p:spPr>
          <a:xfrm>
            <a:off x="9787509" y="5821179"/>
            <a:ext cx="14930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rgbClr val="002060"/>
                </a:solidFill>
                <a:latin typeface="Aptos Light" panose="020B0004020202020204" pitchFamily="34" charset="0"/>
              </a:rPr>
              <a:t>Zona de impacto del derrame</a:t>
            </a:r>
            <a:endParaRPr lang="es-MX" sz="1400" dirty="0">
              <a:solidFill>
                <a:srgbClr val="002060"/>
              </a:solidFill>
              <a:latin typeface="Aptos Light" panose="020B0004020202020204" pitchFamily="34" charset="0"/>
            </a:endParaRPr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A3BE95E9-E8FD-5E21-1F68-E6AA4DE6CFBE}"/>
              </a:ext>
            </a:extLst>
          </p:cNvPr>
          <p:cNvSpPr/>
          <p:nvPr/>
        </p:nvSpPr>
        <p:spPr>
          <a:xfrm>
            <a:off x="9938091" y="3450797"/>
            <a:ext cx="615936" cy="97716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0" name="Elipse 19">
            <a:extLst>
              <a:ext uri="{FF2B5EF4-FFF2-40B4-BE49-F238E27FC236}">
                <a16:creationId xmlns:a16="http://schemas.microsoft.com/office/drawing/2014/main" id="{D30DB354-47A5-2875-F46B-3A3254C13B73}"/>
              </a:ext>
            </a:extLst>
          </p:cNvPr>
          <p:cNvSpPr/>
          <p:nvPr/>
        </p:nvSpPr>
        <p:spPr>
          <a:xfrm>
            <a:off x="5244187" y="4225024"/>
            <a:ext cx="719982" cy="92263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32942D51-2D60-D1E4-E653-1ED4C327EC30}"/>
              </a:ext>
            </a:extLst>
          </p:cNvPr>
          <p:cNvSpPr/>
          <p:nvPr/>
        </p:nvSpPr>
        <p:spPr>
          <a:xfrm>
            <a:off x="3726253" y="828770"/>
            <a:ext cx="48822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altLang="es-MX" sz="2000" dirty="0">
                <a:solidFill>
                  <a:srgbClr val="002060"/>
                </a:solidFill>
              </a:rPr>
              <a:t>Contingencia M/N “</a:t>
            </a:r>
            <a:r>
              <a:rPr lang="es-CL" altLang="es-MX" sz="2000" dirty="0" err="1">
                <a:solidFill>
                  <a:srgbClr val="002060"/>
                </a:solidFill>
              </a:rPr>
              <a:t>Huasco</a:t>
            </a:r>
            <a:r>
              <a:rPr lang="es-CL" altLang="es-MX" sz="2000" dirty="0">
                <a:solidFill>
                  <a:srgbClr val="002060"/>
                </a:solidFill>
              </a:rPr>
              <a:t>”, Puerto de Arica </a:t>
            </a:r>
            <a:endParaRPr lang="es-MX" sz="2000" dirty="0">
              <a:solidFill>
                <a:srgbClr val="002060"/>
              </a:solidFill>
            </a:endParaRPr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id="{53BA1EB0-9A33-6BC8-B14E-37C9E72DB43B}"/>
              </a:ext>
            </a:extLst>
          </p:cNvPr>
          <p:cNvSpPr/>
          <p:nvPr/>
        </p:nvSpPr>
        <p:spPr>
          <a:xfrm>
            <a:off x="725311" y="1576783"/>
            <a:ext cx="8674101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CL" altLang="es-MX" dirty="0">
                <a:solidFill>
                  <a:srgbClr val="002060"/>
                </a:solidFill>
                <a:latin typeface="Aptos Light" panose="020B0004020202020204" pitchFamily="34" charset="0"/>
              </a:rPr>
              <a:t>12 de Enero del año 2010, en el Sitio 4 del Terminal Marítimo Puerto de Arica, se produce un derrame de combustible tipo IFO 180 mezclado durante faena de bunker.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CL" altLang="es-MX" dirty="0">
                <a:solidFill>
                  <a:srgbClr val="002060"/>
                </a:solidFill>
                <a:latin typeface="Aptos Light" panose="020B0004020202020204" pitchFamily="34" charset="0"/>
              </a:rPr>
              <a:t>Cantidad estimada 9200 litros. 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CL" altLang="es-MX" dirty="0">
                <a:solidFill>
                  <a:srgbClr val="002060"/>
                </a:solidFill>
                <a:latin typeface="Aptos Light" panose="020B0004020202020204" pitchFamily="34" charset="0"/>
              </a:rPr>
              <a:t>Causa: Falla de flexible durante transferencia.</a:t>
            </a:r>
            <a:endParaRPr lang="es-ES" altLang="es-MX" dirty="0">
              <a:solidFill>
                <a:srgbClr val="002060"/>
              </a:solidFill>
              <a:latin typeface="Aptos Light" panose="020B0004020202020204" pitchFamily="34" charset="0"/>
            </a:endParaRPr>
          </a:p>
        </p:txBody>
      </p:sp>
      <p:sp>
        <p:nvSpPr>
          <p:cNvPr id="32" name="Text Box 11">
            <a:extLst>
              <a:ext uri="{FF2B5EF4-FFF2-40B4-BE49-F238E27FC236}">
                <a16:creationId xmlns:a16="http://schemas.microsoft.com/office/drawing/2014/main" id="{DB1FA5B9-5AE3-A054-4E6D-DD321CF7EA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62362" y="3012956"/>
            <a:ext cx="146116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s-MX" sz="1400" dirty="0">
                <a:latin typeface="Aptos Light" panose="020B0004020202020204" pitchFamily="34" charset="0"/>
              </a:rPr>
              <a:t>Simulación 4 Hs.</a:t>
            </a:r>
            <a:endParaRPr lang="es-ES" altLang="es-MX" sz="1400" dirty="0">
              <a:latin typeface="Aptos Light" panose="020B0004020202020204" pitchFamily="34" charset="0"/>
            </a:endParaRPr>
          </a:p>
        </p:txBody>
      </p:sp>
      <p:sp>
        <p:nvSpPr>
          <p:cNvPr id="33" name="Text Box 11">
            <a:extLst>
              <a:ext uri="{FF2B5EF4-FFF2-40B4-BE49-F238E27FC236}">
                <a16:creationId xmlns:a16="http://schemas.microsoft.com/office/drawing/2014/main" id="{BD78C5C4-4E20-07C1-2794-21C54350AD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40222" y="2987722"/>
            <a:ext cx="155734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s-MX" sz="1400" dirty="0">
                <a:latin typeface="Aptos Light" panose="020B0004020202020204" pitchFamily="34" charset="0"/>
              </a:rPr>
              <a:t>Simulación 12 Hs.</a:t>
            </a:r>
            <a:endParaRPr lang="es-ES" altLang="es-MX" sz="1400" dirty="0">
              <a:latin typeface="Aptos Light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36281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96754123-FBCC-8B44-BE42-5C9DBF811B6B}"/>
              </a:ext>
            </a:extLst>
          </p:cNvPr>
          <p:cNvCxnSpPr>
            <a:cxnSpLocks/>
          </p:cNvCxnSpPr>
          <p:nvPr/>
        </p:nvCxnSpPr>
        <p:spPr>
          <a:xfrm>
            <a:off x="1022069" y="728894"/>
            <a:ext cx="10147862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B4D18674-9035-AE4F-B199-361C278A87EC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CFDB184-6347-9049-9324-9239E66B8814}"/>
              </a:ext>
            </a:extLst>
          </p:cNvPr>
          <p:cNvSpPr txBox="1"/>
          <p:nvPr/>
        </p:nvSpPr>
        <p:spPr>
          <a:xfrm>
            <a:off x="5580292" y="6350756"/>
            <a:ext cx="83388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9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PATRIOTISMO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D1BF146-43F0-2F4D-A435-7867276F1CAA}"/>
              </a:ext>
            </a:extLst>
          </p:cNvPr>
          <p:cNvSpPr txBox="1"/>
          <p:nvPr/>
        </p:nvSpPr>
        <p:spPr>
          <a:xfrm>
            <a:off x="4215518" y="6533407"/>
            <a:ext cx="376096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800" i="1" spc="3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Honor – Lealtad – Valentia – Integridad - Deber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65E82A29-44A3-2041-A4A6-FEA1FC05B850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36"/>
          <p:cNvSpPr>
            <a:spLocks/>
          </p:cNvSpPr>
          <p:nvPr/>
        </p:nvSpPr>
        <p:spPr bwMode="auto">
          <a:xfrm>
            <a:off x="3243507" y="391828"/>
            <a:ext cx="5507454" cy="280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200" b="0" i="0" u="none" strike="noStrike" cap="none" spc="0" dirty="0">
                <a:ln>
                  <a:noFill/>
                </a:ln>
                <a:solidFill>
                  <a:srgbClr val="002060"/>
                </a:solidFill>
                <a:latin typeface="Arial"/>
                <a:ea typeface="Calibri"/>
                <a:cs typeface="Arial"/>
              </a:rPr>
              <a:t>DIRECCIÓN DE INTERESES MARÍTIMOS Y MEDIO AMBIENTE ACUÁTICO</a:t>
            </a:r>
            <a:endParaRPr dirty="0">
              <a:solidFill>
                <a:srgbClr val="002060"/>
              </a:solidFill>
            </a:endParaRPr>
          </a:p>
        </p:txBody>
      </p:sp>
      <p:pic>
        <p:nvPicPr>
          <p:cNvPr id="16" name="Imagen 4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87646"/>
            <a:ext cx="939687" cy="1048652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4B76B0D-B1DA-33A5-5A49-FA8641E172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2313" y="238743"/>
            <a:ext cx="823064" cy="998889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1AB6083B-69E8-1898-E901-95202D5A95CB}"/>
              </a:ext>
            </a:extLst>
          </p:cNvPr>
          <p:cNvSpPr/>
          <p:nvPr/>
        </p:nvSpPr>
        <p:spPr>
          <a:xfrm>
            <a:off x="3766269" y="750450"/>
            <a:ext cx="48106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altLang="es-MX" dirty="0">
                <a:solidFill>
                  <a:srgbClr val="002060"/>
                </a:solidFill>
              </a:rPr>
              <a:t>Contingencia </a:t>
            </a:r>
            <a:r>
              <a:rPr lang="es-CL" altLang="es-MX" sz="2000" dirty="0">
                <a:solidFill>
                  <a:srgbClr val="002060"/>
                </a:solidFill>
              </a:rPr>
              <a:t>REM</a:t>
            </a:r>
            <a:r>
              <a:rPr lang="es-CL" altLang="es-MX" dirty="0">
                <a:solidFill>
                  <a:srgbClr val="002060"/>
                </a:solidFill>
              </a:rPr>
              <a:t> “Don Rene”, Golfo de Arauco. </a:t>
            </a:r>
            <a:endParaRPr lang="es-MX" dirty="0">
              <a:solidFill>
                <a:srgbClr val="002060"/>
              </a:solidFill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150C23B-C2FC-34B6-BCA7-978CBA4B863C}"/>
              </a:ext>
            </a:extLst>
          </p:cNvPr>
          <p:cNvSpPr/>
          <p:nvPr/>
        </p:nvSpPr>
        <p:spPr>
          <a:xfrm>
            <a:off x="341504" y="1399185"/>
            <a:ext cx="76494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CL" altLang="es-MX" dirty="0">
                <a:solidFill>
                  <a:srgbClr val="002060"/>
                </a:solidFill>
                <a:latin typeface="Aptos Light" panose="020B0004020202020204" pitchFamily="34" charset="0"/>
              </a:rPr>
              <a:t>16 de diciembre del año REM “Don Rene”, sufre varada en Golfo de Arauco.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CL" altLang="es-MX" dirty="0">
                <a:solidFill>
                  <a:srgbClr val="002060"/>
                </a:solidFill>
                <a:latin typeface="Aptos Light" panose="020B0004020202020204" pitchFamily="34" charset="0"/>
              </a:rPr>
              <a:t> 4000 litros de combustible tipo Diesel a bordo.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CL" altLang="es-MX" dirty="0">
                <a:solidFill>
                  <a:srgbClr val="002060"/>
                </a:solidFill>
                <a:latin typeface="Aptos Light" panose="020B0004020202020204" pitchFamily="34" charset="0"/>
              </a:rPr>
              <a:t> Simulación preventiva.</a:t>
            </a:r>
            <a:endParaRPr lang="es-ES" altLang="es-MX" dirty="0">
              <a:solidFill>
                <a:srgbClr val="002060"/>
              </a:solidFill>
              <a:latin typeface="Aptos Light" panose="020B00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6E90396-14FC-5262-98EE-F7C0EFC341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341504" y="3121556"/>
            <a:ext cx="3666824" cy="2750118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96E2FE5-DD37-7671-9755-86ECB8477D71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11" t="9523"/>
          <a:stretch/>
        </p:blipFill>
        <p:spPr bwMode="auto">
          <a:xfrm>
            <a:off x="4166212" y="3121556"/>
            <a:ext cx="3785261" cy="275011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53F48D9-A0A2-F783-8DE5-D3A192A10185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5741" y="3121556"/>
            <a:ext cx="3508104" cy="2811249"/>
          </a:xfrm>
          <a:prstGeom prst="rect">
            <a:avLst/>
          </a:prstGeom>
        </p:spPr>
      </p:pic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412E8D2A-BDC2-656B-52A9-51370631F2EE}"/>
              </a:ext>
            </a:extLst>
          </p:cNvPr>
          <p:cNvCxnSpPr/>
          <p:nvPr/>
        </p:nvCxnSpPr>
        <p:spPr>
          <a:xfrm>
            <a:off x="469843" y="2616200"/>
            <a:ext cx="39825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81520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96754123-FBCC-8B44-BE42-5C9DBF811B6B}"/>
              </a:ext>
            </a:extLst>
          </p:cNvPr>
          <p:cNvCxnSpPr>
            <a:cxnSpLocks/>
          </p:cNvCxnSpPr>
          <p:nvPr/>
        </p:nvCxnSpPr>
        <p:spPr>
          <a:xfrm>
            <a:off x="1022069" y="728894"/>
            <a:ext cx="10147862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B4D18674-9035-AE4F-B199-361C278A87EC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CFDB184-6347-9049-9324-9239E66B8814}"/>
              </a:ext>
            </a:extLst>
          </p:cNvPr>
          <p:cNvSpPr txBox="1"/>
          <p:nvPr/>
        </p:nvSpPr>
        <p:spPr>
          <a:xfrm>
            <a:off x="5580292" y="6350756"/>
            <a:ext cx="83388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9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PATRIOTISMO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D1BF146-43F0-2F4D-A435-7867276F1CAA}"/>
              </a:ext>
            </a:extLst>
          </p:cNvPr>
          <p:cNvSpPr txBox="1"/>
          <p:nvPr/>
        </p:nvSpPr>
        <p:spPr>
          <a:xfrm>
            <a:off x="4215518" y="6533407"/>
            <a:ext cx="376096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800" i="1" spc="3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Honor – Lealtad – Valentia – Integridad - Deber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65E82A29-44A3-2041-A4A6-FEA1FC05B850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36"/>
          <p:cNvSpPr>
            <a:spLocks/>
          </p:cNvSpPr>
          <p:nvPr/>
        </p:nvSpPr>
        <p:spPr bwMode="auto">
          <a:xfrm>
            <a:off x="3243507" y="391828"/>
            <a:ext cx="5507454" cy="280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200" b="0" i="0" u="none" strike="noStrike" cap="none" spc="0" dirty="0">
                <a:ln>
                  <a:noFill/>
                </a:ln>
                <a:solidFill>
                  <a:srgbClr val="002060"/>
                </a:solidFill>
                <a:latin typeface="Arial"/>
                <a:ea typeface="Calibri"/>
                <a:cs typeface="Arial"/>
              </a:rPr>
              <a:t>DIRECCIÓN DE INTERESES MARÍTIMOS Y MEDIO AMBIENTE ACUÁTICO</a:t>
            </a:r>
            <a:endParaRPr dirty="0">
              <a:solidFill>
                <a:srgbClr val="002060"/>
              </a:solidFill>
            </a:endParaRPr>
          </a:p>
        </p:txBody>
      </p:sp>
      <p:pic>
        <p:nvPicPr>
          <p:cNvPr id="16" name="Imagen 4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87646"/>
            <a:ext cx="939687" cy="1048652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4B76B0D-B1DA-33A5-5A49-FA8641E172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2313" y="238743"/>
            <a:ext cx="823064" cy="998889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958572C9-B6CE-23E9-43FC-471EDAD7B585}"/>
              </a:ext>
            </a:extLst>
          </p:cNvPr>
          <p:cNvSpPr txBox="1"/>
          <p:nvPr/>
        </p:nvSpPr>
        <p:spPr>
          <a:xfrm>
            <a:off x="1181042" y="1170401"/>
            <a:ext cx="9282909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s-CL" sz="1600" dirty="0">
              <a:solidFill>
                <a:srgbClr val="002060"/>
              </a:solidFill>
              <a:latin typeface="Aptos Light" panose="020B0004020202020204" pitchFamily="34" charset="0"/>
            </a:endParaRP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CL" sz="1600" b="1" dirty="0">
                <a:solidFill>
                  <a:srgbClr val="002060"/>
                </a:solidFill>
                <a:latin typeface="Aptos Light" panose="020B0004020202020204" pitchFamily="34" charset="0"/>
              </a:rPr>
              <a:t>Importancia de la Información Meteorológica: </a:t>
            </a:r>
            <a:r>
              <a:rPr lang="es-CL" sz="1600" dirty="0">
                <a:solidFill>
                  <a:srgbClr val="002060"/>
                </a:solidFill>
                <a:latin typeface="Aptos Light" panose="020B0004020202020204" pitchFamily="34" charset="0"/>
              </a:rPr>
              <a:t>La efectividad de las simulaciones en el software </a:t>
            </a:r>
            <a:r>
              <a:rPr lang="es-CL" sz="1600" dirty="0" err="1">
                <a:solidFill>
                  <a:srgbClr val="002060"/>
                </a:solidFill>
                <a:latin typeface="Aptos Light" panose="020B0004020202020204" pitchFamily="34" charset="0"/>
              </a:rPr>
              <a:t>Oilmap</a:t>
            </a:r>
            <a:r>
              <a:rPr lang="es-CL" sz="1600" dirty="0">
                <a:solidFill>
                  <a:srgbClr val="002060"/>
                </a:solidFill>
                <a:latin typeface="Aptos Light" panose="020B0004020202020204" pitchFamily="34" charset="0"/>
              </a:rPr>
              <a:t> depende en gran medida de la </a:t>
            </a:r>
            <a:r>
              <a:rPr lang="es-CL" sz="1600" b="1" dirty="0">
                <a:solidFill>
                  <a:srgbClr val="002060"/>
                </a:solidFill>
                <a:latin typeface="Aptos Light" panose="020B0004020202020204" pitchFamily="34" charset="0"/>
              </a:rPr>
              <a:t>precisión</a:t>
            </a:r>
            <a:r>
              <a:rPr lang="es-CL" sz="1600" dirty="0">
                <a:solidFill>
                  <a:srgbClr val="002060"/>
                </a:solidFill>
                <a:latin typeface="Aptos Light" panose="020B0004020202020204" pitchFamily="34" charset="0"/>
              </a:rPr>
              <a:t> y </a:t>
            </a:r>
            <a:r>
              <a:rPr lang="es-CL" sz="1600" b="1" dirty="0">
                <a:solidFill>
                  <a:srgbClr val="002060"/>
                </a:solidFill>
                <a:latin typeface="Aptos Light" panose="020B0004020202020204" pitchFamily="34" charset="0"/>
              </a:rPr>
              <a:t>calidad</a:t>
            </a:r>
            <a:r>
              <a:rPr lang="es-CL" sz="1600" dirty="0">
                <a:solidFill>
                  <a:srgbClr val="002060"/>
                </a:solidFill>
                <a:latin typeface="Aptos Light" panose="020B0004020202020204" pitchFamily="34" charset="0"/>
              </a:rPr>
              <a:t> de la información meteorológica, especialmente en lo que respecta </a:t>
            </a:r>
            <a:r>
              <a:rPr lang="es-CL" sz="1600" b="1" dirty="0">
                <a:solidFill>
                  <a:srgbClr val="002060"/>
                </a:solidFill>
                <a:latin typeface="Aptos Light" panose="020B0004020202020204" pitchFamily="34" charset="0"/>
              </a:rPr>
              <a:t>a vientos</a:t>
            </a:r>
            <a:r>
              <a:rPr lang="es-CL" sz="1600" dirty="0">
                <a:solidFill>
                  <a:srgbClr val="002060"/>
                </a:solidFill>
                <a:latin typeface="Aptos Light" panose="020B0004020202020204" pitchFamily="34" charset="0"/>
              </a:rPr>
              <a:t> y </a:t>
            </a:r>
            <a:r>
              <a:rPr lang="es-CL" sz="1600" b="1" dirty="0">
                <a:solidFill>
                  <a:srgbClr val="002060"/>
                </a:solidFill>
                <a:latin typeface="Aptos Light" panose="020B0004020202020204" pitchFamily="34" charset="0"/>
              </a:rPr>
              <a:t>corrientes</a:t>
            </a:r>
            <a:r>
              <a:rPr lang="es-CL" sz="1600" dirty="0">
                <a:solidFill>
                  <a:srgbClr val="002060"/>
                </a:solidFill>
                <a:latin typeface="Aptos Light" panose="020B0004020202020204" pitchFamily="34" charset="0"/>
              </a:rPr>
              <a:t>, tanto en dirección como en intensidad.</a:t>
            </a: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s-CL" sz="1600" dirty="0">
              <a:solidFill>
                <a:srgbClr val="002060"/>
              </a:solidFill>
              <a:latin typeface="Aptos Light" panose="020B0004020202020204" pitchFamily="34" charset="0"/>
            </a:endParaRP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CL" sz="1600" b="1" dirty="0">
                <a:solidFill>
                  <a:srgbClr val="002060"/>
                </a:solidFill>
                <a:latin typeface="Aptos Light" panose="020B0004020202020204" pitchFamily="34" charset="0"/>
              </a:rPr>
              <a:t>Utilidad de Pronósticos Meteorológicos: </a:t>
            </a:r>
            <a:r>
              <a:rPr lang="es-CL" sz="1600" dirty="0">
                <a:solidFill>
                  <a:srgbClr val="002060"/>
                </a:solidFill>
                <a:latin typeface="Aptos Light" panose="020B0004020202020204" pitchFamily="34" charset="0"/>
              </a:rPr>
              <a:t>Los pronósticos generados por los centros meteorológicos nacionales cada 8 horas </a:t>
            </a:r>
            <a:r>
              <a:rPr lang="es-CL" sz="1600" b="1" dirty="0">
                <a:solidFill>
                  <a:srgbClr val="002060"/>
                </a:solidFill>
                <a:latin typeface="Aptos Light" panose="020B0004020202020204" pitchFamily="34" charset="0"/>
              </a:rPr>
              <a:t>son fundamentales para las simulaciones</a:t>
            </a:r>
            <a:r>
              <a:rPr lang="es-CL" sz="1600" dirty="0">
                <a:solidFill>
                  <a:srgbClr val="002060"/>
                </a:solidFill>
                <a:latin typeface="Aptos Light" panose="020B0004020202020204" pitchFamily="34" charset="0"/>
              </a:rPr>
              <a:t>, ya que permiten </a:t>
            </a:r>
            <a:r>
              <a:rPr lang="es-CL" sz="1600" b="1" dirty="0">
                <a:solidFill>
                  <a:srgbClr val="002060"/>
                </a:solidFill>
                <a:latin typeface="Aptos Light" panose="020B0004020202020204" pitchFamily="34" charset="0"/>
              </a:rPr>
              <a:t>planificar</a:t>
            </a:r>
            <a:r>
              <a:rPr lang="es-CL" sz="1600" dirty="0">
                <a:solidFill>
                  <a:srgbClr val="002060"/>
                </a:solidFill>
                <a:latin typeface="Aptos Light" panose="020B0004020202020204" pitchFamily="34" charset="0"/>
              </a:rPr>
              <a:t> y </a:t>
            </a:r>
            <a:r>
              <a:rPr lang="es-CL" sz="1600" b="1" dirty="0">
                <a:solidFill>
                  <a:srgbClr val="002060"/>
                </a:solidFill>
                <a:latin typeface="Aptos Light" panose="020B0004020202020204" pitchFamily="34" charset="0"/>
              </a:rPr>
              <a:t>orientar</a:t>
            </a:r>
            <a:r>
              <a:rPr lang="es-CL" sz="1600" dirty="0">
                <a:solidFill>
                  <a:srgbClr val="002060"/>
                </a:solidFill>
                <a:latin typeface="Aptos Light" panose="020B0004020202020204" pitchFamily="34" charset="0"/>
              </a:rPr>
              <a:t> de manera efectiva los esfuerzos de respuesta ante la contaminación.</a:t>
            </a: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s-CL" sz="1600" dirty="0">
              <a:solidFill>
                <a:srgbClr val="002060"/>
              </a:solidFill>
              <a:latin typeface="Aptos Light" panose="020B0004020202020204" pitchFamily="34" charset="0"/>
            </a:endParaRP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CL" sz="1600" b="1" dirty="0">
                <a:solidFill>
                  <a:srgbClr val="002060"/>
                </a:solidFill>
                <a:latin typeface="Aptos Light" panose="020B0004020202020204" pitchFamily="34" charset="0"/>
              </a:rPr>
              <a:t>Impacto en Operaciones de Respuesta</a:t>
            </a:r>
            <a:r>
              <a:rPr lang="es-CL" sz="1600" dirty="0">
                <a:solidFill>
                  <a:srgbClr val="002060"/>
                </a:solidFill>
                <a:latin typeface="Aptos Light" panose="020B0004020202020204" pitchFamily="34" charset="0"/>
              </a:rPr>
              <a:t>: Las condiciones meteorológicas influyen significativamente en las operaciones de respuesta ante derrames de hidrocarburos, </a:t>
            </a:r>
            <a:r>
              <a:rPr lang="es-CL" sz="1600" b="1" dirty="0">
                <a:solidFill>
                  <a:srgbClr val="002060"/>
                </a:solidFill>
                <a:latin typeface="Aptos Light" panose="020B0004020202020204" pitchFamily="34" charset="0"/>
              </a:rPr>
              <a:t>marcando la diferencia </a:t>
            </a:r>
            <a:r>
              <a:rPr lang="es-CL" sz="1600" dirty="0">
                <a:solidFill>
                  <a:srgbClr val="002060"/>
                </a:solidFill>
                <a:latin typeface="Aptos Light" panose="020B0004020202020204" pitchFamily="34" charset="0"/>
              </a:rPr>
              <a:t>entre una respuesta eficiente y efectiva, lo que contribuye al cuidado del medio ambiente.</a:t>
            </a:r>
          </a:p>
          <a:p>
            <a:pPr marL="285750" indent="-285750" algn="just">
              <a:buFontTx/>
              <a:buChar char="-"/>
            </a:pPr>
            <a:endParaRPr lang="es-ES" sz="1600" dirty="0">
              <a:solidFill>
                <a:srgbClr val="002060"/>
              </a:solidFill>
              <a:latin typeface="Aptos Light" panose="020B0004020202020204" pitchFamily="34" charset="0"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A723F975-E95D-5DFD-2D71-51376C27BC33}"/>
              </a:ext>
            </a:extLst>
          </p:cNvPr>
          <p:cNvSpPr txBox="1"/>
          <p:nvPr/>
        </p:nvSpPr>
        <p:spPr>
          <a:xfrm>
            <a:off x="1815647" y="949829"/>
            <a:ext cx="8013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dirty="0">
                <a:solidFill>
                  <a:srgbClr val="002060"/>
                </a:solidFill>
                <a:latin typeface="Aptos" panose="020B0004020202020204" pitchFamily="34" charset="0"/>
              </a:rPr>
              <a:t>CONSIDERACIONES FINALES</a:t>
            </a:r>
          </a:p>
        </p:txBody>
      </p:sp>
      <p:grpSp>
        <p:nvGrpSpPr>
          <p:cNvPr id="22" name="Grupo 21">
            <a:extLst>
              <a:ext uri="{FF2B5EF4-FFF2-40B4-BE49-F238E27FC236}">
                <a16:creationId xmlns:a16="http://schemas.microsoft.com/office/drawing/2014/main" id="{0601674D-C1C5-F683-4B6D-B1744E6D59F0}"/>
              </a:ext>
            </a:extLst>
          </p:cNvPr>
          <p:cNvGrpSpPr/>
          <p:nvPr/>
        </p:nvGrpSpPr>
        <p:grpSpPr>
          <a:xfrm>
            <a:off x="717733" y="4752340"/>
            <a:ext cx="10586041" cy="1598416"/>
            <a:chOff x="195397" y="4752340"/>
            <a:chExt cx="10586041" cy="1598416"/>
          </a:xfrm>
        </p:grpSpPr>
        <p:pic>
          <p:nvPicPr>
            <p:cNvPr id="18" name="Imagen 6">
              <a:extLst>
                <a:ext uri="{FF2B5EF4-FFF2-40B4-BE49-F238E27FC236}">
                  <a16:creationId xmlns:a16="http://schemas.microsoft.com/office/drawing/2014/main" id="{B9A61D85-5A75-B0D4-B140-9EAEE4528AC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5397" y="4757458"/>
              <a:ext cx="2662103" cy="159329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9" name="Imagen 4">
              <a:extLst>
                <a:ext uri="{FF2B5EF4-FFF2-40B4-BE49-F238E27FC236}">
                  <a16:creationId xmlns:a16="http://schemas.microsoft.com/office/drawing/2014/main" id="{0C904031-5127-B83D-8C14-BF75F4AED3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08" t="26740" r="2210" b="690"/>
            <a:stretch/>
          </p:blipFill>
          <p:spPr bwMode="auto">
            <a:xfrm>
              <a:off x="2707045" y="4752340"/>
              <a:ext cx="3300052" cy="159841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0" name="Picture 6" descr="C:\Documents and Settings\Mjaime\Escritorio\ENAP 26 DE MAYO 07\27 may\DSC08674.JPG">
              <a:extLst>
                <a:ext uri="{FF2B5EF4-FFF2-40B4-BE49-F238E27FC236}">
                  <a16:creationId xmlns:a16="http://schemas.microsoft.com/office/drawing/2014/main" id="{1BB8AFE9-B1E7-233F-3C80-33ABB2A5EED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7778" y="4754570"/>
              <a:ext cx="2217522" cy="159618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Imagen 9">
              <a:extLst>
                <a:ext uri="{FF2B5EF4-FFF2-40B4-BE49-F238E27FC236}">
                  <a16:creationId xmlns:a16="http://schemas.microsoft.com/office/drawing/2014/main" id="{2A61E021-C2F3-DC59-0261-675483BFBF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4" b="21256"/>
            <a:stretch/>
          </p:blipFill>
          <p:spPr bwMode="auto">
            <a:xfrm>
              <a:off x="7976484" y="4754022"/>
              <a:ext cx="2804954" cy="159673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  <p:extLst>
      <p:ext uri="{BB962C8B-B14F-4D97-AF65-F5344CB8AC3E}">
        <p14:creationId xmlns:p14="http://schemas.microsoft.com/office/powerpoint/2010/main" val="6059109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96754123-FBCC-8B44-BE42-5C9DBF811B6B}"/>
              </a:ext>
            </a:extLst>
          </p:cNvPr>
          <p:cNvCxnSpPr>
            <a:cxnSpLocks/>
          </p:cNvCxnSpPr>
          <p:nvPr/>
        </p:nvCxnSpPr>
        <p:spPr>
          <a:xfrm>
            <a:off x="1022069" y="728894"/>
            <a:ext cx="10147862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B4D18674-9035-AE4F-B199-361C278A87EC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CFDB184-6347-9049-9324-9239E66B8814}"/>
              </a:ext>
            </a:extLst>
          </p:cNvPr>
          <p:cNvSpPr txBox="1"/>
          <p:nvPr/>
        </p:nvSpPr>
        <p:spPr>
          <a:xfrm>
            <a:off x="5580292" y="6350756"/>
            <a:ext cx="83388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9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PATRIOTISMO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D1BF146-43F0-2F4D-A435-7867276F1CAA}"/>
              </a:ext>
            </a:extLst>
          </p:cNvPr>
          <p:cNvSpPr txBox="1"/>
          <p:nvPr/>
        </p:nvSpPr>
        <p:spPr>
          <a:xfrm>
            <a:off x="4215518" y="6533407"/>
            <a:ext cx="376096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800" i="1" spc="300" dirty="0">
                <a:solidFill>
                  <a:srgbClr val="00206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Honor – Lealtad – Valentia – Integridad - Deber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65E82A29-44A3-2041-A4A6-FEA1FC05B850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36"/>
          <p:cNvSpPr>
            <a:spLocks/>
          </p:cNvSpPr>
          <p:nvPr/>
        </p:nvSpPr>
        <p:spPr bwMode="auto">
          <a:xfrm>
            <a:off x="3243507" y="391828"/>
            <a:ext cx="5507454" cy="280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200" b="0" i="0" u="none" strike="noStrike" cap="none" spc="0" dirty="0">
                <a:ln>
                  <a:noFill/>
                </a:ln>
                <a:solidFill>
                  <a:srgbClr val="002060"/>
                </a:solidFill>
                <a:latin typeface="Arial"/>
                <a:ea typeface="Calibri"/>
                <a:cs typeface="Arial"/>
              </a:rPr>
              <a:t>DIRECCIÓN DE INTERESES MARÍTIMOS Y MEDIO AMBIENTE ACUÁTICO</a:t>
            </a:r>
            <a:endParaRPr dirty="0">
              <a:solidFill>
                <a:srgbClr val="002060"/>
              </a:solidFill>
            </a:endParaRPr>
          </a:p>
        </p:txBody>
      </p:sp>
      <p:pic>
        <p:nvPicPr>
          <p:cNvPr id="16" name="Imagen 4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87646"/>
            <a:ext cx="939687" cy="1048652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69754A6-FDB1-486F-DD89-71469CD1C895}"/>
              </a:ext>
            </a:extLst>
          </p:cNvPr>
          <p:cNvSpPr txBox="1"/>
          <p:nvPr/>
        </p:nvSpPr>
        <p:spPr>
          <a:xfrm>
            <a:off x="1022069" y="842977"/>
            <a:ext cx="95600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dirty="0">
                <a:solidFill>
                  <a:srgbClr val="002060"/>
                </a:solidFill>
              </a:rPr>
              <a:t>MODELAMIENTOS DE DERIVA Y RESPUESTA A LA CONTAMINACIÓN: LA IMPORTANCIA DE LA INFORMACIÓN METEOROLÓGICA.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A32C572-BFF1-1D98-43BA-B3819B1435E5}"/>
              </a:ext>
            </a:extLst>
          </p:cNvPr>
          <p:cNvSpPr txBox="1"/>
          <p:nvPr/>
        </p:nvSpPr>
        <p:spPr>
          <a:xfrm>
            <a:off x="7617817" y="5880593"/>
            <a:ext cx="493284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dirty="0">
                <a:solidFill>
                  <a:srgbClr val="002060"/>
                </a:solidFill>
              </a:rPr>
              <a:t>EDUARDO HIDALGO BASSI</a:t>
            </a:r>
          </a:p>
          <a:p>
            <a:pPr algn="ctr"/>
            <a:r>
              <a:rPr lang="es-ES_tradnl" sz="1400" dirty="0">
                <a:solidFill>
                  <a:srgbClr val="002060"/>
                </a:solidFill>
              </a:rPr>
              <a:t>CAPITÁN DE CORBETA LT</a:t>
            </a:r>
          </a:p>
          <a:p>
            <a:pPr algn="ctr"/>
            <a:r>
              <a:rPr lang="es-ES_tradnl" sz="1400" dirty="0">
                <a:solidFill>
                  <a:srgbClr val="002060"/>
                </a:solidFill>
              </a:rPr>
              <a:t>DIVISIÓN RESPUESTA  A LA CONTAMINACIÓN (OSR)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74B76B0D-B1DA-33A5-5A49-FA8641E172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2313" y="238743"/>
            <a:ext cx="823064" cy="998889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7FB84D87-CE55-7476-0B8B-8CCDADA9B1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3106623" y="2433746"/>
            <a:ext cx="2637183" cy="1854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2AEDA319-84B2-109B-C4F7-C44F0AE15B21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62" t="11633" r="14685" b="8520"/>
          <a:stretch/>
        </p:blipFill>
        <p:spPr bwMode="auto">
          <a:xfrm>
            <a:off x="5525832" y="2454855"/>
            <a:ext cx="3206086" cy="18119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0A67F2DA-84C1-3160-8E8C-3D148223101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3081" y="3434649"/>
            <a:ext cx="2462319" cy="231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40788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9352</TotalTime>
  <Words>1045</Words>
  <Application>Microsoft Macintosh PowerPoint</Application>
  <PresentationFormat>Panorámica</PresentationFormat>
  <Paragraphs>126</Paragraphs>
  <Slides>14</Slides>
  <Notes>6</Notes>
  <HiddenSlides>0</HiddenSlides>
  <MMClips>1</MMClips>
  <ScaleCrop>false</ScaleCrop>
  <HeadingPairs>
    <vt:vector size="8" baseType="variant">
      <vt:variant>
        <vt:lpstr>Fuentes usadas</vt:lpstr>
      </vt:variant>
      <vt:variant>
        <vt:i4>9</vt:i4>
      </vt:variant>
      <vt:variant>
        <vt:lpstr>Tema</vt:lpstr>
      </vt:variant>
      <vt:variant>
        <vt:i4>4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8" baseType="lpstr">
      <vt:lpstr>Aptos</vt:lpstr>
      <vt:lpstr>Aptos Display</vt:lpstr>
      <vt:lpstr>Aptos Light</vt:lpstr>
      <vt:lpstr>Arial</vt:lpstr>
      <vt:lpstr>Arial Narrow</vt:lpstr>
      <vt:lpstr>Calibri</vt:lpstr>
      <vt:lpstr>Calibri Light</vt:lpstr>
      <vt:lpstr>Roboto</vt:lpstr>
      <vt:lpstr>Wingdings</vt:lpstr>
      <vt:lpstr>Tema de Office</vt:lpstr>
      <vt:lpstr>1_Tema de Office</vt:lpstr>
      <vt:lpstr>2_Tema de Office</vt:lpstr>
      <vt:lpstr>3_Tema de Office</vt:lpstr>
      <vt:lpstr>PBrush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Leonardo de la Maza Dorión</dc:creator>
  <cp:lastModifiedBy>eduardo hidalgo</cp:lastModifiedBy>
  <cp:revision>38</cp:revision>
  <dcterms:created xsi:type="dcterms:W3CDTF">2026-04-27T19:06:18Z</dcterms:created>
  <dcterms:modified xsi:type="dcterms:W3CDTF">2026-05-06T02:59:30Z</dcterms:modified>
</cp:coreProperties>
</file>