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6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71" r:id="rId14"/>
    <p:sldId id="270" r:id="rId15"/>
    <p:sldId id="268" r:id="rId16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747775"/>
          </p15:clr>
        </p15:guide>
        <p15:guide id="2" pos="2880">
          <p15:clr>
            <a:srgbClr val="747775"/>
          </p15:clr>
        </p15:guide>
        <p15:guide id="3" pos="1134">
          <p15:clr>
            <a:srgbClr val="747775"/>
          </p15:clr>
        </p15:guide>
      </p15:sldGuideLst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0" roundtripDataSignature="AMtx7mjQuNp2OBxtk4mJS/BEGUTv0hQ1z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000"/>
    <a:srgbClr val="C65A11"/>
    <a:srgbClr val="05B0F0"/>
    <a:srgbClr val="E6DF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D739892-92EA-47DC-B202-DD2514BED4D8}">
  <a:tblStyle styleId="{5D739892-92EA-47DC-B202-DD2514BED4D8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7"/>
    <p:restoredTop sz="94666"/>
  </p:normalViewPr>
  <p:slideViewPr>
    <p:cSldViewPr snapToGrid="0">
      <p:cViewPr varScale="1">
        <p:scale>
          <a:sx n="65" d="100"/>
          <a:sy n="65" d="100"/>
        </p:scale>
        <p:origin x="1452" y="60"/>
      </p:cViewPr>
      <p:guideLst>
        <p:guide orient="horz" pos="2160"/>
        <p:guide pos="2880"/>
        <p:guide pos="113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customschemas.google.com/relationships/presentationmetadata" Target="meta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s-CL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  <p:sp>
        <p:nvSpPr>
          <p:cNvPr id="87" name="Google Shape;8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>
          <a:extLst>
            <a:ext uri="{FF2B5EF4-FFF2-40B4-BE49-F238E27FC236}">
              <a16:creationId xmlns:a16="http://schemas.microsoft.com/office/drawing/2014/main" id="{33D29A9C-8433-4D24-4A02-1407E8A500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315c1e63e13_0_6:notes">
            <a:extLst>
              <a:ext uri="{FF2B5EF4-FFF2-40B4-BE49-F238E27FC236}">
                <a16:creationId xmlns:a16="http://schemas.microsoft.com/office/drawing/2014/main" id="{607A1017-B5DB-BC12-120F-FA10A975A6B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  <p:sp>
        <p:nvSpPr>
          <p:cNvPr id="102" name="Google Shape;102;g315c1e63e13_0_6:notes">
            <a:extLst>
              <a:ext uri="{FF2B5EF4-FFF2-40B4-BE49-F238E27FC236}">
                <a16:creationId xmlns:a16="http://schemas.microsoft.com/office/drawing/2014/main" id="{21437030-2697-7CA8-0B97-23479573DE8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0856879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15c1e63e13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  <p:sp>
        <p:nvSpPr>
          <p:cNvPr id="95" name="Google Shape;95;g315c1e63e13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315c1e63e13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  <p:sp>
        <p:nvSpPr>
          <p:cNvPr id="102" name="Google Shape;102;g315c1e63e13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  <p:sp>
        <p:nvSpPr>
          <p:cNvPr id="109" name="Google Shape;10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  <p:sp>
        <p:nvSpPr>
          <p:cNvPr id="115" name="Google Shape;11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  <p:sp>
        <p:nvSpPr>
          <p:cNvPr id="121" name="Google Shape;121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  <p:sp>
        <p:nvSpPr>
          <p:cNvPr id="129" name="Google Shape;129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rPr lang="es-CL"/>
              <a:t>Definir operaciones de cooperación internacional, se deberá evaluar la capacidad de interoperatividad </a:t>
            </a:r>
            <a:endParaRPr/>
          </a:p>
        </p:txBody>
      </p:sp>
      <p:sp>
        <p:nvSpPr>
          <p:cNvPr id="137" name="Google Shape;137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  <p:sp>
        <p:nvSpPr>
          <p:cNvPr id="145" name="Google Shape;145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317e8b94ea0_2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  <p:sp>
        <p:nvSpPr>
          <p:cNvPr id="153" name="Google Shape;153;g317e8b94ea0_2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  <p:sp>
        <p:nvSpPr>
          <p:cNvPr id="161" name="Google Shape;161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  <p:sp>
        <p:nvSpPr>
          <p:cNvPr id="196" name="Google Shape;196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  <p:sp>
        <p:nvSpPr>
          <p:cNvPr id="184" name="Google Shape;184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  <p:sp>
        <p:nvSpPr>
          <p:cNvPr id="181" name="Google Shape;181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objetos" type="obj">
  <p:cSld name="OBJEC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5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5"/>
          <p:cNvSpPr txBox="1"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" name="Google Shape;18;p25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5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5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Diapositiva de título">
  <p:cSld name="1_Diapositiva de título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de título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26"/>
          <p:cNvSpPr txBox="1"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26"/>
          <p:cNvSpPr txBox="1"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26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26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6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cabezado de sección" type="secHead">
  <p:cSld name="SECTION_HEADER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27"/>
          <p:cNvSpPr txBox="1"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27"/>
          <p:cNvSpPr txBox="1"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1" name="Google Shape;31;p27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27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27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s objetos" type="twoObj">
  <p:cSld name="TWO_OBJECTS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8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28"/>
          <p:cNvSpPr txBox="1">
            <a:spLocks noGrp="1"/>
          </p:cNvSpPr>
          <p:nvPr>
            <p:ph type="body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28"/>
          <p:cNvSpPr txBox="1">
            <a:spLocks noGrp="1"/>
          </p:cNvSpPr>
          <p:nvPr>
            <p:ph type="body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8" name="Google Shape;38;p28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28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28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ción" type="twoTxTwoObj">
  <p:cSld name="TWO_OBJECTS_WITH_TEX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9"/>
          <p:cNvSpPr txBox="1"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9"/>
          <p:cNvSpPr txBox="1"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4" name="Google Shape;44;p29"/>
          <p:cNvSpPr txBox="1">
            <a:spLocks noGrp="1"/>
          </p:cNvSpPr>
          <p:nvPr>
            <p:ph type="body" idx="2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5" name="Google Shape;45;p29"/>
          <p:cNvSpPr txBox="1">
            <a:spLocks noGrp="1"/>
          </p:cNvSpPr>
          <p:nvPr>
            <p:ph type="body" idx="3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6" name="Google Shape;46;p29"/>
          <p:cNvSpPr txBox="1">
            <a:spLocks noGrp="1"/>
          </p:cNvSpPr>
          <p:nvPr>
            <p:ph type="body" idx="4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7" name="Google Shape;47;p29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9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9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lo el título" type="titleOnly">
  <p:cSld name="TITLE_ONLY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30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30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30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30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 blanco" type="blank">
  <p:cSld name="BLANK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31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31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31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ido con título" type="objTx">
  <p:cSld name="OBJECT_WITH_CAPTION_TEXT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32"/>
          <p:cNvSpPr txBox="1"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32"/>
          <p:cNvSpPr txBox="1">
            <a:spLocks noGrp="1"/>
          </p:cNvSpPr>
          <p:nvPr>
            <p:ph type="body"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2" name="Google Shape;62;p32"/>
          <p:cNvSpPr txBox="1">
            <a:spLocks noGrp="1"/>
          </p:cNvSpPr>
          <p:nvPr>
            <p:ph type="body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3" name="Google Shape;63;p32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32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32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n con título" type="picTx">
  <p:cSld name="PICTURE_WITH_CAPTION_TEXT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33"/>
          <p:cNvSpPr txBox="1"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33"/>
          <p:cNvSpPr>
            <a:spLocks noGrp="1"/>
          </p:cNvSpPr>
          <p:nvPr>
            <p:ph type="pic" idx="2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9" name="Google Shape;69;p33"/>
          <p:cNvSpPr txBox="1">
            <a:spLocks noGrp="1"/>
          </p:cNvSpPr>
          <p:nvPr>
            <p:ph type="body" idx="1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0" name="Google Shape;70;p33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33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33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texto vertical" type="vertTx">
  <p:cSld name="VERTICAL_TEXT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34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34"/>
          <p:cNvSpPr txBox="1">
            <a:spLocks noGrp="1"/>
          </p:cNvSpPr>
          <p:nvPr>
            <p:ph type="body" idx="1"/>
          </p:nvPr>
        </p:nvSpPr>
        <p:spPr>
          <a:xfrm rot="5400000">
            <a:off x="2396331" y="57944"/>
            <a:ext cx="4351338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6" name="Google Shape;76;p34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34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34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vertical y texto" type="vertTitleAndTx">
  <p:cSld name="VERTICAL_TITLE_AND_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35"/>
          <p:cNvSpPr txBox="1">
            <a:spLocks noGrp="1"/>
          </p:cNvSpPr>
          <p:nvPr>
            <p:ph type="title"/>
          </p:nvPr>
        </p:nvSpPr>
        <p:spPr>
          <a:xfrm rot="5400000">
            <a:off x="4623594" y="2285207"/>
            <a:ext cx="5811838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35"/>
          <p:cNvSpPr txBox="1">
            <a:spLocks noGrp="1"/>
          </p:cNvSpPr>
          <p:nvPr>
            <p:ph type="body" idx="1"/>
          </p:nvPr>
        </p:nvSpPr>
        <p:spPr>
          <a:xfrm rot="5400000">
            <a:off x="623094" y="370681"/>
            <a:ext cx="5811838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35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35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35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4">
            <a:alphaModFix amt="50000"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3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23"/>
          <p:cNvSpPr txBox="1"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23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3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3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945124" y="2986761"/>
            <a:ext cx="7064595" cy="10998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rPr lang="es-CL"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JUEGO DE CRISIS – Grupo N° 4 </a:t>
            </a:r>
            <a:endParaRPr sz="15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endParaRPr sz="15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rPr lang="es-CL" sz="1500" b="1" i="0" u="none" strike="noStrike" cap="non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Presentación 19.nov.2024 - Requerimiento N°01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95250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endParaRPr sz="15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Arial"/>
              <a:buNone/>
            </a:pPr>
            <a:r>
              <a:rPr lang="es-CL"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Magíster de Seguridad, Defensa y Relaciones Internacionales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847022" y="4386267"/>
            <a:ext cx="7449900" cy="107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s-CL"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Integrantes</a:t>
            </a:r>
            <a:r>
              <a:rPr lang="es-CL" sz="1800" b="0" i="0" u="none" strike="noStrike" cap="none">
                <a:solidFill>
                  <a:srgbClr val="003399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s-CL"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María Lorena Román – Ana Araya – Felipe Muñoz – </a:t>
            </a:r>
            <a:endParaRPr sz="1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s-CL"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Cristián Ramírez - Diego Ramírez</a:t>
            </a:r>
            <a:endParaRPr sz="18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2"/>
          <p:cNvSpPr txBox="1"/>
          <p:nvPr/>
        </p:nvSpPr>
        <p:spPr>
          <a:xfrm>
            <a:off x="3958463" y="5942081"/>
            <a:ext cx="1227000" cy="2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s-CL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Noviembre 2024</a:t>
            </a: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Picture 354">
            <a:extLst>
              <a:ext uri="{FF2B5EF4-FFF2-40B4-BE49-F238E27FC236}">
                <a16:creationId xmlns:a16="http://schemas.microsoft.com/office/drawing/2014/main" id="{35162D82-B954-A4FF-7FE0-167EF6B18D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FF2B5EF4-FFF2-40B4-BE49-F238E27FC236}">
                <a16:creationId xmlns:lc="http://schemas.openxmlformats.org/drawingml/2006/lockedCanvas" xmlns="" xmlns:o="urn:schemas-microsoft-com:office:office" xmlns:v="urn:schemas-microsoft-com:vml" xmlns:w10="urn:schemas-microsoft-com:office:word" xmlns:w="http://schemas.openxmlformats.org/wordprocessingml/2006/main" xmlns:a16="http://schemas.microsoft.com/office/drawing/2014/main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6sdtdh="http://schemas.microsoft.com/office/word/2020/wordml/sdtdatahash" xmlns:w16du="http://schemas.microsoft.com/office/word/2023/wordml/word16du" xmlns:w16="http://schemas.microsoft.com/office/word/2018/wordml" xmlns:w16cid="http://schemas.microsoft.com/office/word/2016/wordml/cid" xmlns:w16cex="http://schemas.microsoft.com/office/word/2018/wordml/c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oel="http://schemas.microsoft.com/office/2019/extlst" xmlns:am3d="http://schemas.microsoft.com/office/drawing/2017/model3d" xmlns:aink="http://schemas.microsoft.com/office/drawing/2016/ink" xmlns:mc="http://schemas.openxmlformats.org/markup-compatibility/2006" xmlns:cx8="http://schemas.microsoft.com/office/drawing/2016/5/14/chartex" xmlns:cx7="http://schemas.microsoft.com/office/drawing/2016/5/13/chartex" xmlns:cx6="http://schemas.microsoft.com/office/drawing/2016/5/12/chartex" xmlns:cx5="http://schemas.microsoft.com/office/drawing/2016/5/11/chartex" xmlns:cx4="http://schemas.microsoft.com/office/drawing/2016/5/10/chartex" xmlns:cx3="http://schemas.microsoft.com/office/drawing/2016/5/9/chartex" xmlns:cx2="http://schemas.microsoft.com/office/drawing/2015/10/21/chartex" xmlns:cx1="http://schemas.microsoft.com/office/drawing/2015/9/8/chartex" xmlns:cx="http://schemas.microsoft.com/office/drawing/2014/chartex" xmlns:wpc="http://schemas.microsoft.com/office/word/2010/wordprocessingCanvas" id="{BC1042F6-9AFF-4368-BC40-6A60EA6962EB}"/>
              </a:ext>
            </a:extLst>
          </a:blip>
          <a:stretch>
            <a:fillRect/>
          </a:stretch>
        </p:blipFill>
        <p:spPr>
          <a:xfrm>
            <a:off x="3461421" y="639019"/>
            <a:ext cx="2032000" cy="2032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>
          <a:extLst>
            <a:ext uri="{FF2B5EF4-FFF2-40B4-BE49-F238E27FC236}">
              <a16:creationId xmlns:a16="http://schemas.microsoft.com/office/drawing/2014/main" id="{4CD6CC8C-0484-240F-BE40-3DA0FEF359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315c1e63e13_0_6">
            <a:extLst>
              <a:ext uri="{FF2B5EF4-FFF2-40B4-BE49-F238E27FC236}">
                <a16:creationId xmlns:a16="http://schemas.microsoft.com/office/drawing/2014/main" id="{BB103A13-40A4-7022-6819-84CE7E169726}"/>
              </a:ext>
            </a:extLst>
          </p:cNvPr>
          <p:cNvSpPr txBox="1"/>
          <p:nvPr/>
        </p:nvSpPr>
        <p:spPr>
          <a:xfrm>
            <a:off x="600567" y="479970"/>
            <a:ext cx="7393800" cy="45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20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-CL" sz="2000" b="1" u="sng" dirty="0">
                <a:solidFill>
                  <a:schemeClr val="dk1"/>
                </a:solidFill>
              </a:rPr>
              <a:t>TEMARIO</a:t>
            </a: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lang="es-CL" sz="20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R="0" lvl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</a:pPr>
            <a:r>
              <a:rPr lang="es-ES" sz="20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1. INTRODUCCIÓN </a:t>
            </a:r>
            <a:endParaRPr lang="es-ES" sz="2000" b="1" dirty="0">
              <a:solidFill>
                <a:schemeClr val="dk1"/>
              </a:solidFill>
            </a:endParaRPr>
          </a:p>
          <a:p>
            <a:pPr marR="0" lvl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</a:pPr>
            <a:r>
              <a:rPr lang="es-ES" sz="20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2. ANTECEDENTES</a:t>
            </a:r>
            <a:endParaRPr lang="es-ES" sz="2000" b="1" dirty="0">
              <a:solidFill>
                <a:schemeClr val="dk1"/>
              </a:solidFill>
            </a:endParaRPr>
          </a:p>
          <a:p>
            <a:pPr marR="0" lvl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</a:pPr>
            <a:r>
              <a:rPr lang="es-ES" sz="20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3. VARIABLES</a:t>
            </a:r>
          </a:p>
          <a:p>
            <a:pPr marR="0" lvl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</a:pPr>
            <a:r>
              <a:rPr lang="es-ES" sz="2000" b="1" dirty="0">
                <a:solidFill>
                  <a:schemeClr val="dk1"/>
                </a:solidFill>
              </a:rPr>
              <a:t>4. DESCRIPCIÓN DE LAS VARIABLES</a:t>
            </a:r>
          </a:p>
          <a:p>
            <a:pPr marR="0" lvl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</a:pPr>
            <a:r>
              <a:rPr lang="es-ES" sz="20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5. MATRIZ DE VARIABLES</a:t>
            </a:r>
          </a:p>
          <a:p>
            <a:pPr marR="0" lvl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</a:pPr>
            <a:r>
              <a:rPr lang="es-ES" sz="2000" b="1" dirty="0">
                <a:solidFill>
                  <a:schemeClr val="dk1"/>
                </a:solidFill>
              </a:rPr>
              <a:t>6. ESCENARIOS </a:t>
            </a:r>
          </a:p>
          <a:p>
            <a:pPr marR="0" lvl="0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</a:pPr>
            <a:r>
              <a:rPr lang="es-ES" sz="20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7. CONCLUSIONES</a:t>
            </a:r>
          </a:p>
          <a:p>
            <a:pPr marL="342900" marR="0" lvl="0" indent="-34290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AutoNum type="arabicPeriod"/>
            </a:pPr>
            <a:endParaRPr sz="20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39762" marR="0" lvl="0" indent="-182562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20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90000" marR="0" lvl="0" indent="0" algn="just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20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g315c1e63e13_0_6">
            <a:extLst>
              <a:ext uri="{FF2B5EF4-FFF2-40B4-BE49-F238E27FC236}">
                <a16:creationId xmlns:a16="http://schemas.microsoft.com/office/drawing/2014/main" id="{598C9BA3-215B-573A-FCF8-D172B40CFC5D}"/>
              </a:ext>
            </a:extLst>
          </p:cNvPr>
          <p:cNvSpPr txBox="1"/>
          <p:nvPr/>
        </p:nvSpPr>
        <p:spPr>
          <a:xfrm>
            <a:off x="6246564" y="1150375"/>
            <a:ext cx="2798400" cy="6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s-CL" sz="12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Magíster en Seguridad, Defensa y Relaciones Internacionales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99;g315c1e63e13_0_0">
            <a:extLst>
              <a:ext uri="{FF2B5EF4-FFF2-40B4-BE49-F238E27FC236}">
                <a16:creationId xmlns:a16="http://schemas.microsoft.com/office/drawing/2014/main" id="{E0C6E9DF-F591-65CA-666F-D920AACF1929}"/>
              </a:ext>
            </a:extLst>
          </p:cNvPr>
          <p:cNvSpPr txBox="1"/>
          <p:nvPr/>
        </p:nvSpPr>
        <p:spPr>
          <a:xfrm>
            <a:off x="6215905" y="-12442"/>
            <a:ext cx="3065453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Magíster en Seguridad, Defensa y Relaciones Internacionales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Image 0" descr="preencoded.png">
            <a:extLst>
              <a:ext uri="{FF2B5EF4-FFF2-40B4-BE49-F238E27FC236}">
                <a16:creationId xmlns:a16="http://schemas.microsoft.com/office/drawing/2014/main" id="{BAB3C0F0-3167-D6BC-BBD6-B733B71743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2127" y="1227803"/>
            <a:ext cx="3291009" cy="4936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3345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315c1e63e13_0_0"/>
          <p:cNvSpPr txBox="1"/>
          <p:nvPr/>
        </p:nvSpPr>
        <p:spPr>
          <a:xfrm>
            <a:off x="332603" y="574923"/>
            <a:ext cx="8662041" cy="37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lang="es-ES_tradnl" sz="2000" b="0" i="0" u="none" strike="noStrike" cap="none" dirty="0">
              <a:solidFill>
                <a:schemeClr val="tx1"/>
              </a:solidFill>
              <a:latin typeface="+mj-lt"/>
              <a:ea typeface="Arial"/>
              <a:cs typeface="Arial"/>
              <a:sym typeface="Arial"/>
            </a:endParaRPr>
          </a:p>
          <a:p>
            <a:pPr marL="139700" marR="0" lvl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</a:pPr>
            <a:r>
              <a:rPr lang="es-ES_tradnl" sz="2000" b="1" i="0" u="sng" strike="noStrike" cap="none" dirty="0">
                <a:solidFill>
                  <a:schemeClr val="tx1"/>
                </a:solidFill>
                <a:latin typeface="+mj-lt"/>
                <a:ea typeface="Arial"/>
                <a:cs typeface="Arial"/>
                <a:sym typeface="Arial"/>
              </a:rPr>
              <a:t>Introducción</a:t>
            </a:r>
          </a:p>
          <a:p>
            <a:pPr marL="139700" algn="just">
              <a:lnSpc>
                <a:spcPct val="90000"/>
              </a:lnSpc>
              <a:buClr>
                <a:schemeClr val="dk1"/>
              </a:buClr>
              <a:buSzPts val="1400"/>
            </a:pPr>
            <a:endParaRPr lang="es-ES_tradnl" sz="2000" dirty="0">
              <a:solidFill>
                <a:schemeClr val="tx1"/>
              </a:solidFill>
              <a:latin typeface="+mj-lt"/>
              <a:ea typeface="Lato" pitchFamily="34" charset="-122"/>
              <a:cs typeface="Lato" pitchFamily="34" charset="-120"/>
            </a:endParaRPr>
          </a:p>
          <a:p>
            <a:pPr marL="139700" algn="just">
              <a:lnSpc>
                <a:spcPct val="90000"/>
              </a:lnSpc>
              <a:buClr>
                <a:schemeClr val="dk1"/>
              </a:buClr>
              <a:buSzPts val="1400"/>
            </a:pPr>
            <a:r>
              <a:rPr lang="es-ES_tradnl" sz="2000" dirty="0">
                <a:solidFill>
                  <a:schemeClr val="tx1"/>
                </a:solidFill>
                <a:latin typeface="+mj-lt"/>
                <a:ea typeface="Lato" pitchFamily="34" charset="-122"/>
                <a:cs typeface="Lato" pitchFamily="34" charset="-120"/>
              </a:rPr>
              <a:t>La cooperación internacional abarca la colaboración entre países para alcanzar objetivos comunes, como la reducción de la pobreza, el desarrollo sostenible y la seguridad global.</a:t>
            </a:r>
            <a:endParaRPr lang="es-ES_tradnl" sz="2000" dirty="0">
              <a:solidFill>
                <a:schemeClr val="tx1"/>
              </a:solidFill>
              <a:latin typeface="+mj-lt"/>
            </a:endParaRPr>
          </a:p>
          <a:p>
            <a:pPr marL="457200" marR="0" lvl="0" indent="-31750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AutoNum type="arabicPeriod"/>
            </a:pPr>
            <a:endParaRPr lang="es-ES_tradnl" sz="2000" b="1" i="0" u="none" strike="noStrike" cap="none" dirty="0">
              <a:solidFill>
                <a:schemeClr val="tx1"/>
              </a:solidFill>
              <a:latin typeface="+mj-lt"/>
              <a:ea typeface="Arial"/>
              <a:cs typeface="Arial"/>
              <a:sym typeface="Arial"/>
            </a:endParaRPr>
          </a:p>
          <a:p>
            <a:pPr marL="45720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lang="es-ES_tradnl" sz="2000" b="1" i="0" u="none" strike="noStrike" cap="none" dirty="0">
              <a:solidFill>
                <a:schemeClr val="tx1"/>
              </a:solidFill>
              <a:latin typeface="+mj-lt"/>
              <a:ea typeface="Arial"/>
              <a:cs typeface="Arial"/>
              <a:sym typeface="Arial"/>
            </a:endParaRPr>
          </a:p>
          <a:p>
            <a:pPr marL="45720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lang="es-ES_tradnl" sz="2000" b="1" i="0" u="none" strike="noStrike" cap="none" dirty="0">
              <a:solidFill>
                <a:schemeClr val="tx1"/>
              </a:solidFill>
              <a:latin typeface="+mj-lt"/>
              <a:ea typeface="Arial"/>
              <a:cs typeface="Arial"/>
              <a:sym typeface="Arial"/>
            </a:endParaRPr>
          </a:p>
          <a:p>
            <a:pPr marL="457200" marR="0" lvl="0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lang="es-ES_tradnl" sz="2000" b="1" i="0" u="none" strike="noStrike" cap="none" dirty="0">
              <a:solidFill>
                <a:schemeClr val="tx1"/>
              </a:solidFill>
              <a:latin typeface="+mj-lt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g315c1e63e13_0_0"/>
          <p:cNvSpPr txBox="1"/>
          <p:nvPr/>
        </p:nvSpPr>
        <p:spPr>
          <a:xfrm>
            <a:off x="6215905" y="-12442"/>
            <a:ext cx="3065453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ES_tradnl" sz="1000" b="1" i="1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Magíster en Seguridad, Defensa y Relaciones Internacionales</a:t>
            </a:r>
            <a:endParaRPr lang="es-ES_tradnl"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Shape 1">
            <a:extLst>
              <a:ext uri="{FF2B5EF4-FFF2-40B4-BE49-F238E27FC236}">
                <a16:creationId xmlns:a16="http://schemas.microsoft.com/office/drawing/2014/main" id="{9B45AA6E-FE88-873E-2C24-A0AADAC0528D}"/>
              </a:ext>
            </a:extLst>
          </p:cNvPr>
          <p:cNvSpPr/>
          <p:nvPr/>
        </p:nvSpPr>
        <p:spPr>
          <a:xfrm>
            <a:off x="62640" y="2639115"/>
            <a:ext cx="2930564" cy="2032754"/>
          </a:xfrm>
          <a:prstGeom prst="roundRect">
            <a:avLst>
              <a:gd name="adj" fmla="val 1674"/>
            </a:avLst>
          </a:prstGeom>
          <a:solidFill>
            <a:srgbClr val="E5DFD2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4" name="Text 2">
            <a:extLst>
              <a:ext uri="{FF2B5EF4-FFF2-40B4-BE49-F238E27FC236}">
                <a16:creationId xmlns:a16="http://schemas.microsoft.com/office/drawing/2014/main" id="{7E98B70B-FFBA-9B4A-B6A0-7A13B7326F9D}"/>
              </a:ext>
            </a:extLst>
          </p:cNvPr>
          <p:cNvSpPr/>
          <p:nvPr/>
        </p:nvSpPr>
        <p:spPr>
          <a:xfrm>
            <a:off x="20128" y="275720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s-ES_tradnl" sz="1800" b="1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Eficacia</a:t>
            </a:r>
            <a:endParaRPr lang="es-ES_tradnl" sz="1800"/>
          </a:p>
        </p:txBody>
      </p:sp>
      <p:sp>
        <p:nvSpPr>
          <p:cNvPr id="5" name="Text 3">
            <a:extLst>
              <a:ext uri="{FF2B5EF4-FFF2-40B4-BE49-F238E27FC236}">
                <a16:creationId xmlns:a16="http://schemas.microsoft.com/office/drawing/2014/main" id="{E374F6DD-DB84-33C3-F7C4-2DEAAF2175BF}"/>
              </a:ext>
            </a:extLst>
          </p:cNvPr>
          <p:cNvSpPr/>
          <p:nvPr/>
        </p:nvSpPr>
        <p:spPr>
          <a:xfrm>
            <a:off x="183676" y="3229622"/>
            <a:ext cx="241438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s-ES_tradnl" dirty="0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Combina recursos y capacidades para lograr objetivos comunes.</a:t>
            </a:r>
            <a:endParaRPr lang="es-ES_tradnl" dirty="0"/>
          </a:p>
        </p:txBody>
      </p:sp>
      <p:sp>
        <p:nvSpPr>
          <p:cNvPr id="14" name="Shape 1">
            <a:extLst>
              <a:ext uri="{FF2B5EF4-FFF2-40B4-BE49-F238E27FC236}">
                <a16:creationId xmlns:a16="http://schemas.microsoft.com/office/drawing/2014/main" id="{F7062683-3164-2965-141F-34AEDF1E03B7}"/>
              </a:ext>
            </a:extLst>
          </p:cNvPr>
          <p:cNvSpPr/>
          <p:nvPr/>
        </p:nvSpPr>
        <p:spPr>
          <a:xfrm>
            <a:off x="3146962" y="2632298"/>
            <a:ext cx="2930564" cy="2032754"/>
          </a:xfrm>
          <a:prstGeom prst="roundRect">
            <a:avLst>
              <a:gd name="adj" fmla="val 1674"/>
            </a:avLst>
          </a:prstGeom>
          <a:solidFill>
            <a:srgbClr val="E5DFD2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15" name="Text 2">
            <a:extLst>
              <a:ext uri="{FF2B5EF4-FFF2-40B4-BE49-F238E27FC236}">
                <a16:creationId xmlns:a16="http://schemas.microsoft.com/office/drawing/2014/main" id="{D4D080F2-9B75-CBE2-B648-367E033765E3}"/>
              </a:ext>
            </a:extLst>
          </p:cNvPr>
          <p:cNvSpPr/>
          <p:nvPr/>
        </p:nvSpPr>
        <p:spPr>
          <a:xfrm>
            <a:off x="3104450" y="2750387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s-ES_tradnl" sz="1800" b="1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Experiencia</a:t>
            </a:r>
            <a:endParaRPr lang="es-ES_tradnl" sz="1800"/>
          </a:p>
        </p:txBody>
      </p:sp>
      <p:sp>
        <p:nvSpPr>
          <p:cNvPr id="16" name="Text 3">
            <a:extLst>
              <a:ext uri="{FF2B5EF4-FFF2-40B4-BE49-F238E27FC236}">
                <a16:creationId xmlns:a16="http://schemas.microsoft.com/office/drawing/2014/main" id="{642DF1AD-5095-8A34-0B9F-9779C2559D42}"/>
              </a:ext>
            </a:extLst>
          </p:cNvPr>
          <p:cNvSpPr/>
          <p:nvPr/>
        </p:nvSpPr>
        <p:spPr>
          <a:xfrm>
            <a:off x="3267998" y="3222805"/>
            <a:ext cx="241438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s-ES_tradnl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Comparte conocimientos y experiencia para mejorar las capacidades.</a:t>
            </a:r>
            <a:endParaRPr lang="es-ES_tradnl"/>
          </a:p>
        </p:txBody>
      </p:sp>
      <p:sp>
        <p:nvSpPr>
          <p:cNvPr id="17" name="Shape 1">
            <a:extLst>
              <a:ext uri="{FF2B5EF4-FFF2-40B4-BE49-F238E27FC236}">
                <a16:creationId xmlns:a16="http://schemas.microsoft.com/office/drawing/2014/main" id="{CB1DF1A3-97AD-E4BB-064D-C43B3A1F25B7}"/>
              </a:ext>
            </a:extLst>
          </p:cNvPr>
          <p:cNvSpPr/>
          <p:nvPr/>
        </p:nvSpPr>
        <p:spPr>
          <a:xfrm>
            <a:off x="6184211" y="2639115"/>
            <a:ext cx="2930564" cy="2032754"/>
          </a:xfrm>
          <a:prstGeom prst="roundRect">
            <a:avLst>
              <a:gd name="adj" fmla="val 1674"/>
            </a:avLst>
          </a:prstGeom>
          <a:solidFill>
            <a:srgbClr val="E5DFD2"/>
          </a:solidFill>
          <a:ln/>
        </p:spPr>
        <p:txBody>
          <a:bodyPr/>
          <a:lstStyle/>
          <a:p>
            <a:endParaRPr lang="es-CL"/>
          </a:p>
        </p:txBody>
      </p:sp>
      <p:sp>
        <p:nvSpPr>
          <p:cNvPr id="18" name="Text 2">
            <a:extLst>
              <a:ext uri="{FF2B5EF4-FFF2-40B4-BE49-F238E27FC236}">
                <a16:creationId xmlns:a16="http://schemas.microsoft.com/office/drawing/2014/main" id="{0EDA74B3-09FE-7778-D0AB-813C4D7F2DD7}"/>
              </a:ext>
            </a:extLst>
          </p:cNvPr>
          <p:cNvSpPr/>
          <p:nvPr/>
        </p:nvSpPr>
        <p:spPr>
          <a:xfrm>
            <a:off x="6141699" y="275720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s-ES_tradnl" sz="1800" b="1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Fortalecimiento </a:t>
            </a:r>
          </a:p>
          <a:p>
            <a:pPr marL="0" indent="0" algn="ctr">
              <a:lnSpc>
                <a:spcPts val="2750"/>
              </a:lnSpc>
              <a:buNone/>
            </a:pPr>
            <a:r>
              <a:rPr lang="es-ES_tradnl" sz="1800" b="1">
                <a:solidFill>
                  <a:srgbClr val="4A4A45"/>
                </a:solidFill>
                <a:latin typeface="Lato Bold" pitchFamily="34" charset="0"/>
                <a:ea typeface="Lato Bold" pitchFamily="34" charset="-122"/>
                <a:cs typeface="Lato Bold" pitchFamily="34" charset="-120"/>
              </a:rPr>
              <a:t>de Relaciones</a:t>
            </a:r>
            <a:endParaRPr lang="es-ES_tradnl" sz="1800"/>
          </a:p>
        </p:txBody>
      </p:sp>
      <p:sp>
        <p:nvSpPr>
          <p:cNvPr id="19" name="Text 3">
            <a:extLst>
              <a:ext uri="{FF2B5EF4-FFF2-40B4-BE49-F238E27FC236}">
                <a16:creationId xmlns:a16="http://schemas.microsoft.com/office/drawing/2014/main" id="{64B40C56-0361-0696-1998-B28384E2E2B3}"/>
              </a:ext>
            </a:extLst>
          </p:cNvPr>
          <p:cNvSpPr/>
          <p:nvPr/>
        </p:nvSpPr>
        <p:spPr>
          <a:xfrm>
            <a:off x="6442301" y="3493764"/>
            <a:ext cx="241438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s-ES_tradnl">
                <a:solidFill>
                  <a:srgbClr val="4A4A45"/>
                </a:solidFill>
                <a:latin typeface="Lato" pitchFamily="34" charset="0"/>
                <a:ea typeface="Lato" pitchFamily="34" charset="-122"/>
                <a:cs typeface="Lato" pitchFamily="34" charset="-120"/>
              </a:rPr>
              <a:t>Promueve la confianza y la cooperación entre países.</a:t>
            </a:r>
            <a:endParaRPr lang="es-ES_tradnl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4AEC9023-4734-229B-CC75-40B2A355DD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0807" y="5000262"/>
            <a:ext cx="6501409" cy="173620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315c1e63e13_0_6"/>
          <p:cNvSpPr txBox="1"/>
          <p:nvPr/>
        </p:nvSpPr>
        <p:spPr>
          <a:xfrm>
            <a:off x="558800" y="1150374"/>
            <a:ext cx="8115300" cy="48821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55000" lnSpcReduction="20000"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2600" b="1" i="0" u="none" strike="noStrike" cap="none" dirty="0">
              <a:solidFill>
                <a:schemeClr val="dk1"/>
              </a:solidFill>
              <a:latin typeface="+mn-lt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AutoNum type="arabicPeriod" startAt="2"/>
              <a:tabLst>
                <a:tab pos="355600" algn="l"/>
                <a:tab pos="723900" algn="l"/>
              </a:tabLst>
            </a:pPr>
            <a:r>
              <a:rPr lang="es-CL" sz="2600" b="1" i="0" u="none" strike="noStrike" cap="none" dirty="0">
                <a:solidFill>
                  <a:schemeClr val="dk1"/>
                </a:solidFill>
                <a:latin typeface="+mn-lt"/>
                <a:ea typeface="Arial"/>
                <a:cs typeface="Arial"/>
                <a:sym typeface="Arial"/>
              </a:rPr>
              <a:t>Antecedentes.</a:t>
            </a:r>
          </a:p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AutoNum type="arabicPeriod" startAt="2"/>
              <a:tabLst>
                <a:tab pos="355600" algn="l"/>
                <a:tab pos="723900" algn="l"/>
              </a:tabLst>
            </a:pPr>
            <a:endParaRPr lang="es-CL" sz="2600" b="1" dirty="0">
              <a:solidFill>
                <a:schemeClr val="dk1"/>
              </a:solidFill>
              <a:latin typeface="+mn-lt"/>
            </a:endParaRPr>
          </a:p>
          <a:p>
            <a:pPr marL="723900" marR="0" lvl="0" indent="-3683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AutoNum type="arabicPeriod" startAt="2"/>
              <a:tabLst>
                <a:tab pos="723900" algn="l"/>
              </a:tabLst>
            </a:pPr>
            <a:endParaRPr sz="2600" b="1" i="0" u="none" strike="noStrike" cap="none" dirty="0">
              <a:solidFill>
                <a:schemeClr val="dk1"/>
              </a:solidFill>
              <a:latin typeface="+mn-lt"/>
              <a:ea typeface="Arial"/>
              <a:cs typeface="Arial"/>
              <a:sym typeface="Arial"/>
            </a:endParaRPr>
          </a:p>
          <a:p>
            <a:pPr marL="723900" marR="0" lvl="0" indent="-3683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>
                <a:tab pos="723900" algn="l"/>
              </a:tabLst>
            </a:pPr>
            <a:endParaRPr lang="es-CL" sz="2600" b="0" i="0" u="none" strike="noStrike" cap="none" dirty="0">
              <a:solidFill>
                <a:schemeClr val="dk1"/>
              </a:solidFill>
              <a:latin typeface="+mn-lt"/>
              <a:ea typeface="Arial"/>
              <a:cs typeface="Arial"/>
              <a:sym typeface="Arial"/>
            </a:endParaRPr>
          </a:p>
          <a:p>
            <a:pPr marL="723900" indent="-368300" algn="just">
              <a:lnSpc>
                <a:spcPct val="107000"/>
              </a:lnSpc>
              <a:spcAft>
                <a:spcPts val="800"/>
              </a:spcAft>
              <a:tabLst>
                <a:tab pos="723900" algn="l"/>
              </a:tabLst>
            </a:pPr>
            <a:r>
              <a:rPr lang="es-CL" sz="2600" b="1" kern="1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2.1 	Definición de OCI</a:t>
            </a:r>
            <a:r>
              <a:rPr lang="es-CL" sz="2600" kern="1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: Es una acción conjunta entre países u organizaciones para promover el desarrollo sostenible, mejorar la calidad de vida y fortalecer la solidaridad global (ONU, 2020).</a:t>
            </a:r>
          </a:p>
          <a:p>
            <a:pPr marL="723900" indent="-368300" algn="just">
              <a:lnSpc>
                <a:spcPct val="107000"/>
              </a:lnSpc>
              <a:spcAft>
                <a:spcPts val="800"/>
              </a:spcAft>
              <a:tabLst>
                <a:tab pos="723900" algn="l"/>
              </a:tabLst>
            </a:pPr>
            <a:r>
              <a:rPr lang="es-CL" sz="2600" b="1" kern="1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2.2 	Historia de las </a:t>
            </a:r>
            <a:r>
              <a:rPr lang="es-CL" sz="2600" b="1" kern="100" dirty="0" err="1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OCIs</a:t>
            </a:r>
            <a:r>
              <a:rPr lang="es-CL" sz="2600" kern="1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:</a:t>
            </a:r>
          </a:p>
          <a:p>
            <a:pPr marL="1079500" lvl="0" indent="-3556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</a:pPr>
            <a:r>
              <a:rPr lang="es-CL" sz="2600" b="1" kern="1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Siglo XIX</a:t>
            </a:r>
            <a:r>
              <a:rPr lang="es-CL" sz="2600" kern="1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: Congreso de Viena (1815) como primer intento de cooperación para la paz en Europa.</a:t>
            </a:r>
          </a:p>
          <a:p>
            <a:pPr marL="1079500" lvl="0" indent="-3556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</a:pPr>
            <a:r>
              <a:rPr lang="es-CL" sz="2600" b="1" kern="1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Siglo XX</a:t>
            </a:r>
            <a:r>
              <a:rPr lang="es-CL" sz="2600" kern="1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: Liga de Naciones (1919) y creación de la ONU (194</a:t>
            </a:r>
          </a:p>
          <a:p>
            <a:pPr marL="1079500" lvl="0" indent="-3556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</a:pPr>
            <a:r>
              <a:rPr lang="es-CL" sz="2600" b="1" kern="1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Siglo XXI</a:t>
            </a:r>
            <a:r>
              <a:rPr lang="es-CL" sz="2600" kern="1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 : Creación de la OMC (2001) y fortalecimiento de la cooperación sur-sur y triangular (2010).</a:t>
            </a:r>
          </a:p>
          <a:p>
            <a:pPr marL="723900" indent="-368300" algn="just">
              <a:lnSpc>
                <a:spcPct val="107000"/>
              </a:lnSpc>
              <a:spcAft>
                <a:spcPts val="800"/>
              </a:spcAft>
              <a:tabLst>
                <a:tab pos="723900" algn="l"/>
              </a:tabLst>
            </a:pPr>
            <a:r>
              <a:rPr lang="es-CL" sz="2600" b="1" kern="1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2.3 	Impacto en Chile</a:t>
            </a:r>
            <a:r>
              <a:rPr lang="es-CL" sz="2600" kern="1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:</a:t>
            </a:r>
          </a:p>
          <a:p>
            <a:pPr marL="1079500" lvl="0" indent="-3556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</a:pPr>
            <a:r>
              <a:rPr lang="es-CL" sz="2600" kern="1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Fortalecimiento de relaciones diplomáticas y acceso a recursos.</a:t>
            </a:r>
          </a:p>
          <a:p>
            <a:pPr marL="1079500" lvl="0" indent="-3556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</a:pPr>
            <a:r>
              <a:rPr lang="es-CL" sz="2600" kern="1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Promoción del desarrollo económico y social.</a:t>
            </a:r>
          </a:p>
          <a:p>
            <a:pPr marL="1079500" lvl="0" indent="-3556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</a:pPr>
            <a:r>
              <a:rPr lang="es-CL" sz="2600" kern="1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Participación en operaciones de paz desde 1935, antes de la ONU, demostrando compromiso global.</a:t>
            </a:r>
          </a:p>
          <a:p>
            <a:pPr marL="723900" indent="-368300" algn="just">
              <a:lnSpc>
                <a:spcPct val="107000"/>
              </a:lnSpc>
              <a:spcAft>
                <a:spcPts val="800"/>
              </a:spcAft>
              <a:tabLst>
                <a:tab pos="723900" algn="l"/>
              </a:tabLst>
            </a:pPr>
            <a:r>
              <a:rPr lang="es-CL" sz="2600" b="1" kern="1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2.4 	Relevancia actual</a:t>
            </a:r>
            <a:r>
              <a:rPr lang="es-CL" sz="2600" kern="100" dirty="0">
                <a:effectLst/>
                <a:latin typeface="+mn-lt"/>
                <a:ea typeface="Aptos" panose="020B0004020202020204" pitchFamily="34" charset="0"/>
                <a:cs typeface="Times New Roman" panose="02020603050405020304" pitchFamily="18" charset="0"/>
              </a:rPr>
              <a:t>: Las OCI abordan desafíos globales como pobreza, cambio climático y seguridad, con un rol clave de organizaciones como la ONU.</a:t>
            </a: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>
                <a:tab pos="723900" algn="l"/>
              </a:tabLst>
            </a:pP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638175" marR="0" lvl="0" indent="85725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990000" marR="0" lvl="0" indent="0" algn="just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tabLst>
                <a:tab pos="723900" algn="l"/>
              </a:tabLst>
            </a:pPr>
            <a:endParaRPr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g315c1e63e13_0_6"/>
          <p:cNvSpPr txBox="1"/>
          <p:nvPr/>
        </p:nvSpPr>
        <p:spPr>
          <a:xfrm>
            <a:off x="6246564" y="1150375"/>
            <a:ext cx="2798400" cy="6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s-CL" sz="12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Magíster en Seguridad, Defensa y Relaciones Internacionales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99;g315c1e63e13_0_0">
            <a:extLst>
              <a:ext uri="{FF2B5EF4-FFF2-40B4-BE49-F238E27FC236}">
                <a16:creationId xmlns:a16="http://schemas.microsoft.com/office/drawing/2014/main" id="{1DB6D333-8828-0485-EC47-504119D1ACB6}"/>
              </a:ext>
            </a:extLst>
          </p:cNvPr>
          <p:cNvSpPr txBox="1"/>
          <p:nvPr/>
        </p:nvSpPr>
        <p:spPr>
          <a:xfrm>
            <a:off x="6215905" y="-12442"/>
            <a:ext cx="3065453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Magíster en Seguridad, Defensa y Relaciones Internacionales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5"/>
          <p:cNvSpPr txBox="1"/>
          <p:nvPr/>
        </p:nvSpPr>
        <p:spPr>
          <a:xfrm>
            <a:off x="1023150" y="1213668"/>
            <a:ext cx="7097700" cy="137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55600" marR="0" lvl="0" indent="-3556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-CL" sz="14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3. 	Presentación de la problemática y su relevancia.</a:t>
            </a:r>
            <a:endParaRPr sz="14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1179512" marR="0" lvl="0" indent="-452437" algn="just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lang="es-CL" b="1" dirty="0">
              <a:solidFill>
                <a:schemeClr val="dk1"/>
              </a:solidFill>
            </a:endParaRPr>
          </a:p>
          <a:p>
            <a:pPr marL="1179512" marR="0" lvl="0" indent="-452437" algn="just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-CL" b="1" dirty="0">
                <a:solidFill>
                  <a:schemeClr val="dk1"/>
                </a:solidFill>
                <a:highlight>
                  <a:srgbClr val="FFFF00"/>
                </a:highlight>
              </a:rPr>
              <a:t>Favor DIEGO ayuda este punto, algo de breve análisis.</a:t>
            </a:r>
            <a:endParaRPr sz="1400" b="0" i="0" u="none" strike="noStrike" cap="none" dirty="0">
              <a:solidFill>
                <a:schemeClr val="dk1"/>
              </a:solidFill>
              <a:highlight>
                <a:srgbClr val="FFFF00"/>
              </a:highlight>
              <a:latin typeface="Arial"/>
              <a:ea typeface="Arial"/>
              <a:cs typeface="Arial"/>
              <a:sym typeface="Arial"/>
            </a:endParaRPr>
          </a:p>
          <a:p>
            <a:pPr marL="722313" marR="0" lvl="0" indent="-452438" algn="just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99;g315c1e63e13_0_0">
            <a:extLst>
              <a:ext uri="{FF2B5EF4-FFF2-40B4-BE49-F238E27FC236}">
                <a16:creationId xmlns:a16="http://schemas.microsoft.com/office/drawing/2014/main" id="{B5A40276-2AAA-853E-D700-5083F521BD60}"/>
              </a:ext>
            </a:extLst>
          </p:cNvPr>
          <p:cNvSpPr txBox="1"/>
          <p:nvPr/>
        </p:nvSpPr>
        <p:spPr>
          <a:xfrm>
            <a:off x="6215905" y="-12442"/>
            <a:ext cx="3065453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Magíster en Seguridad, Defensa y Relaciones Internacionales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6"/>
          <p:cNvSpPr txBox="1"/>
          <p:nvPr/>
        </p:nvSpPr>
        <p:spPr>
          <a:xfrm>
            <a:off x="404865" y="581362"/>
            <a:ext cx="8334269" cy="1394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60000" marR="0" lvl="0" indent="-3600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-CL" sz="18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4. 	Análisis del problema y sus variables.</a:t>
            </a:r>
            <a:endParaRPr sz="18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600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8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60363" marR="0" lvl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-CL" sz="18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Variables presentes en las operaciones de cooperación internacional, teniendo presente sus impactos y repercusiones, proponiendo las siguientes variables:</a:t>
            </a: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99;g315c1e63e13_0_0">
            <a:extLst>
              <a:ext uri="{FF2B5EF4-FFF2-40B4-BE49-F238E27FC236}">
                <a16:creationId xmlns:a16="http://schemas.microsoft.com/office/drawing/2014/main" id="{750A5550-7D5B-B5E6-DCD5-F10BD730B47D}"/>
              </a:ext>
            </a:extLst>
          </p:cNvPr>
          <p:cNvSpPr txBox="1"/>
          <p:nvPr/>
        </p:nvSpPr>
        <p:spPr>
          <a:xfrm>
            <a:off x="6215905" y="-12442"/>
            <a:ext cx="3065453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Magíster en Seguridad, Defensa y Relaciones Internacionales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3DDC607-138D-F7F9-5398-6841E4564FAF}"/>
              </a:ext>
            </a:extLst>
          </p:cNvPr>
          <p:cNvSpPr/>
          <p:nvPr/>
        </p:nvSpPr>
        <p:spPr>
          <a:xfrm>
            <a:off x="891200" y="2313279"/>
            <a:ext cx="2083443" cy="1169043"/>
          </a:xfrm>
          <a:prstGeom prst="rect">
            <a:avLst/>
          </a:prstGeom>
          <a:solidFill>
            <a:srgbClr val="E6DFD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Impacto político de las </a:t>
            </a:r>
            <a:r>
              <a:rPr lang="es-CL" sz="14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OCIs</a:t>
            </a:r>
            <a:endParaRPr lang="es-CL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4252B22D-D881-047F-CF6E-F1EC367D58F6}"/>
              </a:ext>
            </a:extLst>
          </p:cNvPr>
          <p:cNvSpPr/>
          <p:nvPr/>
        </p:nvSpPr>
        <p:spPr>
          <a:xfrm>
            <a:off x="3530277" y="2303071"/>
            <a:ext cx="2083443" cy="1169043"/>
          </a:xfrm>
          <a:prstGeom prst="rect">
            <a:avLst/>
          </a:prstGeom>
          <a:solidFill>
            <a:srgbClr val="E6DFD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Recursos Asignados.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B9F9E7D-56E0-418E-5BEC-884886F2911B}"/>
              </a:ext>
            </a:extLst>
          </p:cNvPr>
          <p:cNvSpPr/>
          <p:nvPr/>
        </p:nvSpPr>
        <p:spPr>
          <a:xfrm>
            <a:off x="6262453" y="2303070"/>
            <a:ext cx="2083443" cy="1169043"/>
          </a:xfrm>
          <a:prstGeom prst="rect">
            <a:avLst/>
          </a:prstGeom>
          <a:solidFill>
            <a:srgbClr val="E6DFD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Interoperatividad</a:t>
            </a:r>
            <a:r>
              <a:rPr lang="es-CL" sz="1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 la fuerza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E9B7DF8-F30F-9E34-768C-C28296B98FA0}"/>
              </a:ext>
            </a:extLst>
          </p:cNvPr>
          <p:cNvSpPr/>
          <p:nvPr/>
        </p:nvSpPr>
        <p:spPr>
          <a:xfrm>
            <a:off x="2153139" y="3713409"/>
            <a:ext cx="2083443" cy="1169043"/>
          </a:xfrm>
          <a:prstGeom prst="rect">
            <a:avLst/>
          </a:prstGeom>
          <a:solidFill>
            <a:srgbClr val="E6DFD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0" i="0" u="none" strike="noStrike" cap="none" dirty="0">
                <a:solidFill>
                  <a:schemeClr val="tx1"/>
                </a:solidFill>
                <a:latin typeface="Arial"/>
                <a:ea typeface="Arial"/>
                <a:cs typeface="Arial"/>
                <a:sym typeface="Arial"/>
              </a:rPr>
              <a:t>Seguridad y Operación de la Fuerza</a:t>
            </a:r>
            <a:endParaRPr lang="es-CL" sz="14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60096F15-4848-D796-7798-3E62E7C0DAB2}"/>
              </a:ext>
            </a:extLst>
          </p:cNvPr>
          <p:cNvSpPr/>
          <p:nvPr/>
        </p:nvSpPr>
        <p:spPr>
          <a:xfrm>
            <a:off x="4994725" y="3713409"/>
            <a:ext cx="2083443" cy="1169043"/>
          </a:xfrm>
          <a:prstGeom prst="rect">
            <a:avLst/>
          </a:prstGeom>
          <a:solidFill>
            <a:srgbClr val="E6DFD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4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Impacto Local</a:t>
            </a:r>
          </a:p>
        </p:txBody>
      </p:sp>
      <p:pic>
        <p:nvPicPr>
          <p:cNvPr id="3" name="Image 0" descr="preencoded.png">
            <a:extLst>
              <a:ext uri="{FF2B5EF4-FFF2-40B4-BE49-F238E27FC236}">
                <a16:creationId xmlns:a16="http://schemas.microsoft.com/office/drawing/2014/main" id="{DFD40C1D-9D4C-8C5C-0E89-C74621B5DD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6550" y="5568546"/>
            <a:ext cx="9190549" cy="128945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1"/>
          <p:cNvSpPr txBox="1"/>
          <p:nvPr/>
        </p:nvSpPr>
        <p:spPr>
          <a:xfrm>
            <a:off x="343900" y="1893317"/>
            <a:ext cx="3000000" cy="815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269999" marR="0" lvl="0" indent="-269999" algn="just" rtl="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4" name="Google Shape;124;p11"/>
          <p:cNvSpPr txBox="1"/>
          <p:nvPr/>
        </p:nvSpPr>
        <p:spPr>
          <a:xfrm>
            <a:off x="-99800" y="5520618"/>
            <a:ext cx="7782300" cy="5154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269999" marR="0" lvl="0" indent="0" algn="just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25" name="Google Shape;125;p11"/>
          <p:cNvGraphicFramePr/>
          <p:nvPr>
            <p:extLst>
              <p:ext uri="{D42A27DB-BD31-4B8C-83A1-F6EECF244321}">
                <p14:modId xmlns:p14="http://schemas.microsoft.com/office/powerpoint/2010/main" val="4056995963"/>
              </p:ext>
            </p:extLst>
          </p:nvPr>
        </p:nvGraphicFramePr>
        <p:xfrm>
          <a:off x="343900" y="511309"/>
          <a:ext cx="8456200" cy="4993009"/>
        </p:xfrm>
        <a:graphic>
          <a:graphicData uri="http://schemas.openxmlformats.org/drawingml/2006/table">
            <a:tbl>
              <a:tblPr>
                <a:noFill/>
                <a:tableStyleId>{5D739892-92EA-47DC-B202-DD2514BED4D8}</a:tableStyleId>
              </a:tblPr>
              <a:tblGrid>
                <a:gridCol w="2655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01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09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s-CL" sz="1400" b="1" u="none" strike="noStrike" cap="none">
                          <a:solidFill>
                            <a:schemeClr val="tx1"/>
                          </a:solidFill>
                        </a:rPr>
                        <a:t>Variable A</a:t>
                      </a:r>
                      <a:endParaRPr sz="1400" b="1" u="none" strike="noStrike" cap="none">
                        <a:solidFill>
                          <a:schemeClr val="tx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endParaRPr sz="1300" b="1" u="none" strike="noStrike" cap="none">
                        <a:solidFill>
                          <a:schemeClr val="tx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10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s-CL" sz="1400" b="1" u="none" strike="noStrike" cap="none" dirty="0">
                          <a:solidFill>
                            <a:schemeClr val="tx1"/>
                          </a:solidFill>
                        </a:rPr>
                        <a:t>Impacto político de las </a:t>
                      </a:r>
                      <a:r>
                        <a:rPr lang="es-CL" sz="1400" b="1" u="none" strike="noStrike" cap="none" dirty="0" err="1">
                          <a:solidFill>
                            <a:schemeClr val="tx1"/>
                          </a:solidFill>
                        </a:rPr>
                        <a:t>OCIs</a:t>
                      </a:r>
                      <a:endParaRPr sz="1400" b="1" u="none" strike="noStrike" cap="none" dirty="0">
                        <a:solidFill>
                          <a:schemeClr val="tx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  <a:tabLst/>
                        <a:defRPr/>
                      </a:pPr>
                      <a:r>
                        <a:rPr lang="es-CL" sz="1400" b="1" u="none" strike="noStrike" cap="none" dirty="0">
                          <a:solidFill>
                            <a:schemeClr val="tx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Descripción</a:t>
                      </a:r>
                      <a:r>
                        <a:rPr lang="es-CL" sz="1200" b="1" u="none" strike="noStrike" cap="none" dirty="0">
                          <a:solidFill>
                            <a:schemeClr val="tx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07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 dirty="0">
                          <a:solidFill>
                            <a:schemeClr val="tx1"/>
                          </a:solidFill>
                        </a:rPr>
                        <a:t>A1</a:t>
                      </a:r>
                      <a:endParaRPr sz="1200" b="1" u="none" strike="noStrike" cap="none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dirty="0">
                          <a:solidFill>
                            <a:schemeClr val="tx1"/>
                          </a:solidFill>
                        </a:rPr>
                        <a:t>Muy positivo</a:t>
                      </a:r>
                      <a:endParaRPr sz="1200" b="1" u="none" strike="noStrike" cap="none" dirty="0">
                        <a:solidFill>
                          <a:schemeClr val="tx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u="none" strike="noStrike" cap="none">
                          <a:solidFill>
                            <a:schemeClr val="tx1"/>
                          </a:solidFill>
                        </a:rPr>
                        <a:t>Las OCI’s en las que existe participación tienen un impacto muy positivo a nivel internacional, posicionando al país de manera positiva, y son bien recibidas y evaluadas internamente. </a:t>
                      </a:r>
                      <a:endParaRPr sz="1200" u="none" strike="noStrike" cap="none">
                        <a:solidFill>
                          <a:schemeClr val="tx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8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tx1"/>
                          </a:solidFill>
                        </a:rPr>
                        <a:t>A2</a:t>
                      </a:r>
                      <a:endParaRPr sz="1200" b="1" u="none" strike="noStrike" cap="none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>
                          <a:solidFill>
                            <a:schemeClr val="tx1"/>
                          </a:solidFill>
                        </a:rPr>
                        <a:t>Positivo</a:t>
                      </a:r>
                      <a:endParaRPr sz="1200" b="1" u="none" strike="noStrike" cap="none">
                        <a:solidFill>
                          <a:schemeClr val="tx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u="none" strike="noStrike" cap="none">
                          <a:solidFill>
                            <a:schemeClr val="tx1"/>
                          </a:solidFill>
                        </a:rPr>
                        <a:t>Las OCI’s sólo tienen un </a:t>
                      </a:r>
                      <a:r>
                        <a:rPr lang="es-CL" sz="1200">
                          <a:solidFill>
                            <a:schemeClr val="tx1"/>
                          </a:solidFill>
                        </a:rPr>
                        <a:t>impacto positivo</a:t>
                      </a:r>
                      <a:r>
                        <a:rPr lang="es-CL" sz="1200" u="none" strike="noStrike" cap="none">
                          <a:solidFill>
                            <a:schemeClr val="tx1"/>
                          </a:solidFill>
                        </a:rPr>
                        <a:t> a nivel internacional o nacional, sin que este se traspase al otro nivel. Son bien recibidas por la comunidad internacional o tienen apoyo nacional, manteniéndose indiferente el otro nivel. </a:t>
                      </a:r>
                      <a:endParaRPr sz="1200" u="none" strike="noStrike" cap="none">
                        <a:solidFill>
                          <a:schemeClr val="tx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807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tx1"/>
                          </a:solidFill>
                        </a:rPr>
                        <a:t>A3</a:t>
                      </a:r>
                      <a:endParaRPr sz="1200" b="1" u="none" strike="noStrike" cap="none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>
                          <a:solidFill>
                            <a:schemeClr val="tx1"/>
                          </a:solidFill>
                        </a:rPr>
                        <a:t>Moderado</a:t>
                      </a:r>
                      <a:endParaRPr sz="1200" b="1" u="none" strike="noStrike" cap="none">
                        <a:solidFill>
                          <a:schemeClr val="tx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u="none" strike="noStrike" cap="none">
                          <a:solidFill>
                            <a:schemeClr val="tx1"/>
                          </a:solidFill>
                        </a:rPr>
                        <a:t>El impacto internacional y nacional es moderado, sin generar cambios en el posicionamiento del país a nivel internacional, ni generando apoyo de la población y/o la política nacional.</a:t>
                      </a:r>
                      <a:endParaRPr sz="1200" u="none" strike="noStrike" cap="none">
                        <a:solidFill>
                          <a:schemeClr val="tx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807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tx1"/>
                          </a:solidFill>
                        </a:rPr>
                        <a:t>A4</a:t>
                      </a:r>
                      <a:endParaRPr sz="1200" b="1" u="none" strike="noStrike" cap="none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>
                          <a:solidFill>
                            <a:schemeClr val="tx1"/>
                          </a:solidFill>
                        </a:rPr>
                        <a:t>Negativo</a:t>
                      </a:r>
                      <a:endParaRPr sz="1200" b="1" u="none" strike="noStrike" cap="none">
                        <a:solidFill>
                          <a:schemeClr val="tx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u="none" strike="noStrike" cap="none">
                          <a:solidFill>
                            <a:schemeClr val="tx1"/>
                          </a:solidFill>
                        </a:rPr>
                        <a:t>El impacto de la participación en OCI’s es negativo en el nivel internacional, generando daños a la imagen del país, o genera oposición al interior del país.</a:t>
                      </a:r>
                      <a:endParaRPr sz="1200" u="none" strike="noStrike" cap="none">
                        <a:solidFill>
                          <a:schemeClr val="tx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807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 dirty="0">
                          <a:solidFill>
                            <a:schemeClr val="tx1"/>
                          </a:solidFill>
                        </a:rPr>
                        <a:t>A5</a:t>
                      </a:r>
                      <a:endParaRPr sz="1200" b="1" u="none" strike="noStrike" cap="none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dirty="0">
                          <a:solidFill>
                            <a:schemeClr val="tx1"/>
                          </a:solidFill>
                        </a:rPr>
                        <a:t>Muy negativo</a:t>
                      </a:r>
                      <a:endParaRPr sz="1200" b="1" u="none" strike="noStrike" cap="none" dirty="0">
                        <a:solidFill>
                          <a:schemeClr val="tx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u="none" strike="noStrike" cap="none" dirty="0">
                          <a:solidFill>
                            <a:schemeClr val="tx1"/>
                          </a:solidFill>
                        </a:rPr>
                        <a:t>El impacto es muy negativo tanto para el posicionamiento internacional del país como al interior, en el que existe oposición transversal a esta. </a:t>
                      </a:r>
                      <a:endParaRPr sz="1200" u="none" strike="noStrike" cap="none" dirty="0">
                        <a:solidFill>
                          <a:schemeClr val="tx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" name="Google Shape;99;g315c1e63e13_0_0">
            <a:extLst>
              <a:ext uri="{FF2B5EF4-FFF2-40B4-BE49-F238E27FC236}">
                <a16:creationId xmlns:a16="http://schemas.microsoft.com/office/drawing/2014/main" id="{170E3E1A-F240-FD7B-86F4-2AD5613A08EB}"/>
              </a:ext>
            </a:extLst>
          </p:cNvPr>
          <p:cNvSpPr txBox="1"/>
          <p:nvPr/>
        </p:nvSpPr>
        <p:spPr>
          <a:xfrm>
            <a:off x="6215905" y="-12442"/>
            <a:ext cx="3065453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Magíster en Seguridad, Defensa y Relaciones Internacionales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9CE71895-5C1D-8818-C329-3207656F11D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24988"/>
          <a:stretch/>
        </p:blipFill>
        <p:spPr>
          <a:xfrm>
            <a:off x="0" y="5535657"/>
            <a:ext cx="9144000" cy="1322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99;g315c1e63e13_0_0">
            <a:extLst>
              <a:ext uri="{FF2B5EF4-FFF2-40B4-BE49-F238E27FC236}">
                <a16:creationId xmlns:a16="http://schemas.microsoft.com/office/drawing/2014/main" id="{DBE5A493-A6F2-B0B0-AD6D-F09087BA28EA}"/>
              </a:ext>
            </a:extLst>
          </p:cNvPr>
          <p:cNvSpPr txBox="1"/>
          <p:nvPr/>
        </p:nvSpPr>
        <p:spPr>
          <a:xfrm>
            <a:off x="6215905" y="-12442"/>
            <a:ext cx="3065453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Magíster en Seguridad, Defensa y Relaciones Internacionales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3" name="Google Shape;125;p11">
            <a:extLst>
              <a:ext uri="{FF2B5EF4-FFF2-40B4-BE49-F238E27FC236}">
                <a16:creationId xmlns:a16="http://schemas.microsoft.com/office/drawing/2014/main" id="{3AC9A956-D63C-D0F6-296D-46944ECDE34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30931691"/>
              </p:ext>
            </p:extLst>
          </p:nvPr>
        </p:nvGraphicFramePr>
        <p:xfrm>
          <a:off x="343900" y="479970"/>
          <a:ext cx="8456200" cy="5260249"/>
        </p:xfrm>
        <a:graphic>
          <a:graphicData uri="http://schemas.openxmlformats.org/drawingml/2006/table">
            <a:tbl>
              <a:tblPr>
                <a:noFill/>
                <a:tableStyleId>{5D739892-92EA-47DC-B202-DD2514BED4D8}</a:tableStyleId>
              </a:tblPr>
              <a:tblGrid>
                <a:gridCol w="2655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01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09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s-CL" sz="1400" b="1" u="none" strike="noStrike" cap="none" dirty="0">
                          <a:solidFill>
                            <a:schemeClr val="dk1"/>
                          </a:solidFill>
                        </a:rPr>
                        <a:t>Variable B</a:t>
                      </a:r>
                      <a:endParaRPr sz="1400" b="1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endParaRPr sz="1300" b="1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10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s-CL" sz="1400" b="1" u="none" strike="noStrike" cap="none" dirty="0">
                          <a:solidFill>
                            <a:schemeClr val="tx1"/>
                          </a:solidFill>
                        </a:rPr>
                        <a:t>Recursos Asignados</a:t>
                      </a:r>
                      <a:endParaRPr sz="1400" b="1" u="none" strike="noStrike" cap="none" dirty="0">
                        <a:solidFill>
                          <a:schemeClr val="tx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s-CL" sz="1400" b="1" u="none" strike="noStrike" cap="none" dirty="0">
                          <a:solidFill>
                            <a:schemeClr val="tx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Descripción</a:t>
                      </a:r>
                      <a:endParaRPr sz="140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07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B1 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Óptimos</a:t>
                      </a:r>
                      <a:endParaRPr sz="1200" b="1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u="none" strike="noStrike" cap="none"/>
                        <a:t>Los recursos asignados son suficientes y permiten una proyección sólida de Chile en el ámbito internacional. Las fuerzas nacionales están bien equipadas y capacitadas para responder de manera efectiva en misiones de paz y asistencia humanitaria.</a:t>
                      </a:r>
                      <a:endParaRPr sz="12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8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B2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Alta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u="none" strike="noStrike" cap="none"/>
                        <a:t>Los recursos asignados son adecuados para mantener una participación activa en las OCIs. Chile fortalece su diplomacia y reputación a nivel internacional, manteniendo una imagen positiva en organismos multilaterales.</a:t>
                      </a:r>
                      <a:endParaRPr sz="12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807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 dirty="0">
                          <a:solidFill>
                            <a:schemeClr val="dk1"/>
                          </a:solidFill>
                        </a:rPr>
                        <a:t>B3</a:t>
                      </a:r>
                      <a:endParaRPr sz="1200" b="1" u="none" strike="noStrike" cap="none" dirty="0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 dirty="0">
                          <a:solidFill>
                            <a:schemeClr val="dk1"/>
                          </a:solidFill>
                        </a:rPr>
                        <a:t>Media</a:t>
                      </a:r>
                      <a:endParaRPr sz="1200" b="1" u="none" strike="noStrike" cap="none" dirty="0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u="none" strike="noStrike" cap="none" dirty="0"/>
                        <a:t>Los recursos asignados permiten cumplir con las obligaciones mínimas de las </a:t>
                      </a:r>
                      <a:r>
                        <a:rPr lang="es-CL" sz="1200" u="none" strike="noStrike" cap="none" dirty="0" err="1"/>
                        <a:t>OCIs</a:t>
                      </a:r>
                      <a:r>
                        <a:rPr lang="es-CL" sz="1200" u="none" strike="noStrike" cap="none" dirty="0"/>
                        <a:t> sin comprometer significativamente las capacidades internas. La participación de Chile es estable pero limitada en alcance y duración.</a:t>
                      </a:r>
                      <a:endParaRPr sz="120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807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B4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Limitados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u="none" strike="noStrike" cap="none"/>
                        <a:t>Los recursos asignados comienzan a ser insuficientes, lo que limita la capacidad de respuesta y pone en riesgo la sostenibilidad de la participación en OCIs. Chile se enfrenta a desafíos en el cumplimiento de sus compromisos internacionales.</a:t>
                      </a:r>
                      <a:endParaRPr sz="12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807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B5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Restringidos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u="none" strike="noStrike" cap="none" dirty="0"/>
                        <a:t>Los recursos son extremadamente limitados, afectando severamente la capacidad de despliegue y respuesta de Chile en </a:t>
                      </a:r>
                      <a:r>
                        <a:rPr lang="es-CL" sz="1200" u="none" strike="noStrike" cap="none" dirty="0" err="1"/>
                        <a:t>OCIs</a:t>
                      </a:r>
                      <a:r>
                        <a:rPr lang="es-CL" sz="1200" u="none" strike="noStrike" cap="none" dirty="0"/>
                        <a:t>. Esto compromete la imagen internacional del país y genera riesgos tanto para el personal como para la infraestructura logística en zonas de conflicto.</a:t>
                      </a:r>
                      <a:endParaRPr sz="120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3"/>
          <p:cNvSpPr txBox="1"/>
          <p:nvPr/>
        </p:nvSpPr>
        <p:spPr>
          <a:xfrm>
            <a:off x="343900" y="2098275"/>
            <a:ext cx="3000000" cy="815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269999" marR="0" lvl="0" indent="-269999" algn="just" rtl="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Google Shape;140;p13"/>
          <p:cNvSpPr txBox="1"/>
          <p:nvPr/>
        </p:nvSpPr>
        <p:spPr>
          <a:xfrm>
            <a:off x="-99800" y="5725576"/>
            <a:ext cx="7782300" cy="5154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269999" marR="0" lvl="0" indent="0" algn="just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Google Shape;99;g315c1e63e13_0_0">
            <a:extLst>
              <a:ext uri="{FF2B5EF4-FFF2-40B4-BE49-F238E27FC236}">
                <a16:creationId xmlns:a16="http://schemas.microsoft.com/office/drawing/2014/main" id="{4DACCDB5-CB8E-6537-E0A0-448E4A5D8E84}"/>
              </a:ext>
            </a:extLst>
          </p:cNvPr>
          <p:cNvSpPr txBox="1"/>
          <p:nvPr/>
        </p:nvSpPr>
        <p:spPr>
          <a:xfrm>
            <a:off x="6215905" y="-12442"/>
            <a:ext cx="3065453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Magíster en Seguridad, Defensa y Relaciones Internacionales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3" name="Google Shape;125;p11">
            <a:extLst>
              <a:ext uri="{FF2B5EF4-FFF2-40B4-BE49-F238E27FC236}">
                <a16:creationId xmlns:a16="http://schemas.microsoft.com/office/drawing/2014/main" id="{E89D6915-37BB-40A5-C591-8F1ED6919F4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68953787"/>
              </p:ext>
            </p:extLst>
          </p:nvPr>
        </p:nvGraphicFramePr>
        <p:xfrm>
          <a:off x="343900" y="716267"/>
          <a:ext cx="8456200" cy="5150851"/>
        </p:xfrm>
        <a:graphic>
          <a:graphicData uri="http://schemas.openxmlformats.org/drawingml/2006/table">
            <a:tbl>
              <a:tblPr>
                <a:noFill/>
                <a:tableStyleId>{5D739892-92EA-47DC-B202-DD2514BED4D8}</a:tableStyleId>
              </a:tblPr>
              <a:tblGrid>
                <a:gridCol w="2655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01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09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s-CL" sz="1400" b="1" u="none" strike="noStrike" cap="none">
                          <a:solidFill>
                            <a:schemeClr val="dk1"/>
                          </a:solidFill>
                        </a:rPr>
                        <a:t>Variable C</a:t>
                      </a:r>
                      <a:endParaRPr sz="1400" b="1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b="1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10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s-CL" sz="1400" b="1" u="none" strike="noStrike" cap="none" dirty="0">
                          <a:solidFill>
                            <a:schemeClr val="tx1"/>
                          </a:solidFill>
                        </a:rPr>
                        <a:t>Nivel de </a:t>
                      </a:r>
                      <a:r>
                        <a:rPr lang="es-CL" sz="1400" b="1" u="none" strike="noStrike" cap="none" dirty="0" err="1">
                          <a:solidFill>
                            <a:schemeClr val="tx1"/>
                          </a:solidFill>
                        </a:rPr>
                        <a:t>Interoperatividad</a:t>
                      </a:r>
                      <a:r>
                        <a:rPr lang="es-CL" sz="1400" b="1" u="none" strike="noStrike" cap="none" dirty="0">
                          <a:solidFill>
                            <a:schemeClr val="tx1"/>
                          </a:solidFill>
                        </a:rPr>
                        <a:t> de la Fuerza</a:t>
                      </a:r>
                      <a:endParaRPr sz="1400" b="1" u="none" strike="noStrike" cap="none" dirty="0">
                        <a:solidFill>
                          <a:schemeClr val="tx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s-CL" sz="1400" b="1" u="none" strike="noStrike" cap="none" dirty="0">
                          <a:solidFill>
                            <a:schemeClr val="tx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Descripción</a:t>
                      </a:r>
                      <a:endParaRPr sz="140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07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 dirty="0">
                          <a:solidFill>
                            <a:schemeClr val="dk1"/>
                          </a:solidFill>
                        </a:rPr>
                        <a:t>C1</a:t>
                      </a:r>
                      <a:endParaRPr sz="1200" b="1" u="none" strike="noStrike" cap="none" dirty="0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 dirty="0">
                          <a:solidFill>
                            <a:schemeClr val="dk1"/>
                          </a:solidFill>
                        </a:rPr>
                        <a:t>Muy Alta</a:t>
                      </a:r>
                      <a:endParaRPr sz="1200" b="1" u="none" strike="noStrike" cap="none" dirty="0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u="none" strike="noStrike" cap="none">
                          <a:solidFill>
                            <a:schemeClr val="dk1"/>
                          </a:solidFill>
                        </a:rPr>
                        <a:t>Gran capacidad para trabajar de forma combinada (compatibilidad de sistemas de armas, integración de comunicaciones y procedimientos), teniendo una doctrina en común, existiendo una experiencia de planificación y mando previa.</a:t>
                      </a:r>
                      <a:endParaRPr sz="1200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8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 dirty="0">
                          <a:solidFill>
                            <a:schemeClr val="dk1"/>
                          </a:solidFill>
                        </a:rPr>
                        <a:t>C2</a:t>
                      </a:r>
                      <a:endParaRPr sz="1200" b="1" u="none" strike="noStrike" cap="none" dirty="0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 dirty="0">
                          <a:solidFill>
                            <a:schemeClr val="dk1"/>
                          </a:solidFill>
                        </a:rPr>
                        <a:t>Alta</a:t>
                      </a:r>
                      <a:endParaRPr sz="1200" b="1" u="none" strike="noStrike" cap="none" dirty="0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200" u="none" strike="noStrike" cap="none">
                          <a:solidFill>
                            <a:schemeClr val="dk1"/>
                          </a:solidFill>
                        </a:rPr>
                        <a:t>Capacidad para trabajar de forma combinada (compatibilidad de sistemas de armas, integración de comunicaciones y procedimientos), doctrina similar.</a:t>
                      </a:r>
                      <a:endParaRPr sz="1200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807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C3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Neutra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200" u="none" strike="noStrike" cap="none">
                          <a:solidFill>
                            <a:schemeClr val="dk1"/>
                          </a:solidFill>
                        </a:rPr>
                        <a:t>Capacidad limitada para trabajar de forma combinada (compatibilidad de sistemas de armas, integración de comunicaciones y procedimientos), doctrina similar, sin experiencias de trabajo previas.</a:t>
                      </a:r>
                      <a:endParaRPr sz="12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807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C4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Baja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200" u="none" strike="noStrike" cap="none">
                          <a:solidFill>
                            <a:schemeClr val="dk1"/>
                          </a:solidFill>
                        </a:rPr>
                        <a:t>Baja capacidad para trabajar de forma combinada (compatibilidad de sistemas de armas, integración de comunicaciones y procedimientos), sin doctrina ni experiencia en común.</a:t>
                      </a:r>
                      <a:endParaRPr sz="12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807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C5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Muy Baja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200" u="none" strike="noStrike" cap="none" dirty="0">
                          <a:solidFill>
                            <a:schemeClr val="dk1"/>
                          </a:solidFill>
                        </a:rPr>
                        <a:t>Nula capacidad para trabajar de forma combinada (compatibilidad de sistemas de armas, integración de comunicaciones y procedimientos), doctrina diferente, sin experiencia previa.</a:t>
                      </a:r>
                      <a:endParaRPr sz="120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4"/>
          <p:cNvSpPr txBox="1"/>
          <p:nvPr/>
        </p:nvSpPr>
        <p:spPr>
          <a:xfrm>
            <a:off x="343900" y="2098275"/>
            <a:ext cx="3000000" cy="8155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269999" marR="0" lvl="0" indent="-269999" algn="just" rtl="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8" name="Google Shape;148;p14"/>
          <p:cNvSpPr txBox="1"/>
          <p:nvPr/>
        </p:nvSpPr>
        <p:spPr>
          <a:xfrm>
            <a:off x="-99800" y="5725576"/>
            <a:ext cx="7782300" cy="5154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269999" marR="0" lvl="0" indent="0" algn="just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Google Shape;99;g315c1e63e13_0_0">
            <a:extLst>
              <a:ext uri="{FF2B5EF4-FFF2-40B4-BE49-F238E27FC236}">
                <a16:creationId xmlns:a16="http://schemas.microsoft.com/office/drawing/2014/main" id="{E64B03FF-6F3E-610A-EB26-EACB7DE363A9}"/>
              </a:ext>
            </a:extLst>
          </p:cNvPr>
          <p:cNvSpPr txBox="1"/>
          <p:nvPr/>
        </p:nvSpPr>
        <p:spPr>
          <a:xfrm>
            <a:off x="6215905" y="-12442"/>
            <a:ext cx="3065453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Magíster en Seguridad, Defensa y Relaciones Internacionales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3" name="Google Shape;125;p11">
            <a:extLst>
              <a:ext uri="{FF2B5EF4-FFF2-40B4-BE49-F238E27FC236}">
                <a16:creationId xmlns:a16="http://schemas.microsoft.com/office/drawing/2014/main" id="{5C777DFA-BBF7-A0B6-4EFE-C6152995B9A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21183033"/>
              </p:ext>
            </p:extLst>
          </p:nvPr>
        </p:nvGraphicFramePr>
        <p:xfrm>
          <a:off x="343900" y="716267"/>
          <a:ext cx="8456200" cy="5574661"/>
        </p:xfrm>
        <a:graphic>
          <a:graphicData uri="http://schemas.openxmlformats.org/drawingml/2006/table">
            <a:tbl>
              <a:tblPr>
                <a:noFill/>
                <a:tableStyleId>{5D739892-92EA-47DC-B202-DD2514BED4D8}</a:tableStyleId>
              </a:tblPr>
              <a:tblGrid>
                <a:gridCol w="2655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01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09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s-CL" sz="1400" b="1" u="none" strike="noStrike" cap="none">
                          <a:solidFill>
                            <a:schemeClr val="dk1"/>
                          </a:solidFill>
                        </a:rPr>
                        <a:t>Variable D</a:t>
                      </a:r>
                      <a:endParaRPr sz="1400" b="1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endParaRPr sz="1300" b="1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10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s-CL" sz="1400" b="1" u="none" strike="noStrike" cap="none" dirty="0">
                          <a:solidFill>
                            <a:schemeClr val="tx1"/>
                          </a:solidFill>
                        </a:rPr>
                        <a:t>Seguridad y Operación de la Fuerza</a:t>
                      </a:r>
                      <a:endParaRPr sz="1400" b="1" u="none" strike="noStrike" cap="none" dirty="0">
                        <a:solidFill>
                          <a:schemeClr val="tx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s-CL" sz="1400" b="1" u="none" strike="noStrike" cap="none" dirty="0">
                          <a:solidFill>
                            <a:schemeClr val="tx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Descripción</a:t>
                      </a:r>
                      <a:endParaRPr sz="130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58500" marT="23400" marB="17550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0750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D1</a:t>
                      </a:r>
                      <a:endParaRPr lang="es-CL" dirty="0">
                        <a:effectLst/>
                      </a:endParaRPr>
                    </a:p>
                    <a:p>
                      <a:pPr algn="ctr" rtl="0" fontAlgn="ctr"/>
                      <a:r>
                        <a:rPr lang="es-CL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Muy Alta</a:t>
                      </a:r>
                      <a:endParaRPr lang="es-CL" dirty="0">
                        <a:effectLst/>
                      </a:endParaRPr>
                    </a:p>
                  </a:txBody>
                  <a:tcPr marR="57150" marT="19050" marB="17145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/>
                      <a:r>
                        <a:rPr lang="es-C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Participación en operaciones muy seguras para la Fuerza o de bajo riesgo, principalmente enfocadas a trabajos en Puestos de Mando o de planificación, existiendo un  riesgo bajo de pérdidas en combate, aportando en experiencias de planificación.</a:t>
                      </a:r>
                      <a:endParaRPr lang="es-CL" dirty="0">
                        <a:effectLst/>
                      </a:endParaRPr>
                    </a:p>
                  </a:txBody>
                  <a:tcPr marR="57150" marT="19050" marB="17145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8350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D2</a:t>
                      </a:r>
                      <a:endParaRPr lang="es-CL">
                        <a:effectLst/>
                      </a:endParaRPr>
                    </a:p>
                    <a:p>
                      <a:pPr algn="ctr" rtl="0" fontAlgn="ctr"/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Alta</a:t>
                      </a:r>
                      <a:endParaRPr lang="es-CL">
                        <a:effectLst/>
                      </a:endParaRPr>
                    </a:p>
                  </a:txBody>
                  <a:tcPr marR="57150" marT="19050" marB="17145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 rtl="0" fontAlgn="ctr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Participación en operaciones seguras para la Fuerza o de riesgo controlado, enfocadas al trabajos de planificación o en control de zonas libres de conflicto armado, trabajos de planificación en Puestos de Mando o patrullas de control en zonas libres de conflicto, existiendo un riesgo bajo de pérdidas en combate.</a:t>
                      </a:r>
                      <a:endParaRPr lang="es-CL">
                        <a:effectLst/>
                      </a:endParaRPr>
                    </a:p>
                  </a:txBody>
                  <a:tcPr marR="57150" marT="19050" marB="17145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80750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D3</a:t>
                      </a:r>
                      <a:endParaRPr lang="es-CL">
                        <a:effectLst/>
                      </a:endParaRPr>
                    </a:p>
                    <a:p>
                      <a:pPr algn="ctr" rtl="0" fontAlgn="ctr"/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Neutra</a:t>
                      </a:r>
                      <a:endParaRPr lang="es-CL">
                        <a:effectLst/>
                      </a:endParaRPr>
                    </a:p>
                  </a:txBody>
                  <a:tcPr marR="57150" marT="19050" marB="17145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Participación en operaciones de riesgo bajo para la Fuerza, enfocadas a trabajos de control de zonas donde la probabilidad de enfrentamientos es baja, existiendo un riesgo bajo en sufrir pérdidas en combate, aportando principalmente en experiencias operativas.</a:t>
                      </a:r>
                      <a:endParaRPr lang="es-CL">
                        <a:effectLst/>
                      </a:endParaRPr>
                    </a:p>
                  </a:txBody>
                  <a:tcPr marR="57150" marT="19050" marB="17145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80750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D4</a:t>
                      </a:r>
                      <a:endParaRPr lang="es-CL">
                        <a:effectLst/>
                      </a:endParaRPr>
                    </a:p>
                    <a:p>
                      <a:pPr algn="ctr" rtl="0" fontAlgn="ctr"/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Baja</a:t>
                      </a:r>
                      <a:endParaRPr lang="es-CL">
                        <a:effectLst/>
                      </a:endParaRPr>
                    </a:p>
                  </a:txBody>
                  <a:tcPr marL="95250" marR="57150" marT="19050" marB="17145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 rtl="0" fontAlgn="ctr"/>
                      <a:r>
                        <a:rPr lang="es-CL" sz="12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Participación en operaciones de riesgo para la Fuerza, principalmente enfocadas a operaciones de imposición de la paz o en conflictos que pese a que se encuentran controlados, donde existen zonas que aún se encuentran controladas por grupos armados o fuerza militar.</a:t>
                      </a:r>
                      <a:endParaRPr lang="es-CL">
                        <a:effectLst/>
                      </a:endParaRPr>
                    </a:p>
                  </a:txBody>
                  <a:tcPr marL="95250" marR="57150" marT="19050" marB="17145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80750">
                <a:tc>
                  <a:txBody>
                    <a:bodyPr/>
                    <a:lstStyle/>
                    <a:p>
                      <a:pPr algn="ctr" rtl="0" fontAlgn="ctr"/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D5</a:t>
                      </a:r>
                      <a:endParaRPr lang="es-CL">
                        <a:effectLst/>
                      </a:endParaRPr>
                    </a:p>
                    <a:p>
                      <a:pPr algn="ctr" rtl="0" fontAlgn="ctr"/>
                      <a:r>
                        <a:rPr lang="es-CL" sz="12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Muy Baja</a:t>
                      </a:r>
                      <a:endParaRPr lang="es-CL">
                        <a:effectLst/>
                      </a:endParaRPr>
                    </a:p>
                  </a:txBody>
                  <a:tcPr marL="95250" marR="57150" marT="19050" marB="17145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algn="just" rtl="0" fontAlgn="ctr"/>
                      <a:r>
                        <a:rPr lang="es-CL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Participación en operaciones de alto riesgo para la Fuerza, principalmente enfocadas en zonas de conflicto o donde se encontraban recientemente en conflicto.   </a:t>
                      </a:r>
                      <a:endParaRPr lang="es-CL" dirty="0">
                        <a:effectLst/>
                      </a:endParaRPr>
                    </a:p>
                  </a:txBody>
                  <a:tcPr marL="95250" marR="57150" marT="19050" marB="171450" anchor="ctr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317e8b94ea0_2_1"/>
          <p:cNvSpPr txBox="1"/>
          <p:nvPr/>
        </p:nvSpPr>
        <p:spPr>
          <a:xfrm>
            <a:off x="343900" y="2098275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269999" marR="0" lvl="0" indent="-269999" algn="just" rtl="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6" name="Google Shape;156;g317e8b94ea0_2_1"/>
          <p:cNvSpPr txBox="1"/>
          <p:nvPr/>
        </p:nvSpPr>
        <p:spPr>
          <a:xfrm>
            <a:off x="-99800" y="5725576"/>
            <a:ext cx="7782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269999" marR="0" lvl="0" indent="0" algn="just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Google Shape;99;g315c1e63e13_0_0">
            <a:extLst>
              <a:ext uri="{FF2B5EF4-FFF2-40B4-BE49-F238E27FC236}">
                <a16:creationId xmlns:a16="http://schemas.microsoft.com/office/drawing/2014/main" id="{574B8FF0-2EC1-4450-DE48-95189E29E98D}"/>
              </a:ext>
            </a:extLst>
          </p:cNvPr>
          <p:cNvSpPr txBox="1"/>
          <p:nvPr/>
        </p:nvSpPr>
        <p:spPr>
          <a:xfrm>
            <a:off x="6215905" y="-12442"/>
            <a:ext cx="3065453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Magíster en Seguridad, Defensa y Relaciones Internacionales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3" name="Google Shape;125;p11">
            <a:extLst>
              <a:ext uri="{FF2B5EF4-FFF2-40B4-BE49-F238E27FC236}">
                <a16:creationId xmlns:a16="http://schemas.microsoft.com/office/drawing/2014/main" id="{4EB0AEA5-4E73-21D6-16EB-D00845029D9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61576239"/>
              </p:ext>
            </p:extLst>
          </p:nvPr>
        </p:nvGraphicFramePr>
        <p:xfrm>
          <a:off x="343900" y="716267"/>
          <a:ext cx="8456200" cy="5610769"/>
        </p:xfrm>
        <a:graphic>
          <a:graphicData uri="http://schemas.openxmlformats.org/drawingml/2006/table">
            <a:tbl>
              <a:tblPr>
                <a:noFill/>
                <a:tableStyleId>{5D739892-92EA-47DC-B202-DD2514BED4D8}</a:tableStyleId>
              </a:tblPr>
              <a:tblGrid>
                <a:gridCol w="2655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01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092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b="1"/>
                        <a:t>Variable E</a:t>
                      </a:r>
                      <a:endParaRPr b="1"/>
                    </a:p>
                  </a:txBody>
                  <a:tcPr marL="91425" marR="91425" marT="91425" marB="91425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endParaRPr sz="1300" b="1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10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b="1" dirty="0">
                          <a:solidFill>
                            <a:schemeClr val="tx1"/>
                          </a:solidFill>
                        </a:rPr>
                        <a:t>Impacto Local</a:t>
                      </a:r>
                      <a:endParaRPr b="1" dirty="0">
                        <a:solidFill>
                          <a:schemeClr val="tx1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s-CL" sz="1200" b="1" u="none" strike="noStrike" cap="none" dirty="0">
                          <a:solidFill>
                            <a:schemeClr val="tx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Descripción</a:t>
                      </a:r>
                      <a:endParaRPr sz="130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07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200" b="1"/>
                        <a:t>E1</a:t>
                      </a:r>
                      <a:endParaRPr sz="1200" b="1"/>
                    </a:p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200" b="1"/>
                        <a:t>Nacional</a:t>
                      </a:r>
                      <a:endParaRPr sz="1200" b="1"/>
                    </a:p>
                  </a:txBody>
                  <a:tcPr marL="91425" marR="91425" marT="91425" marB="91425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100"/>
                        <a:t>Gran impacto a nivel nacional lo que denota contribución (o daño) al crecimiento económico y al desarrollo del país, aportando a una mejora (o empeoramiento) en la posición competitiva internacional de Chile y a fortalecer (o debilitar) la institucionalidad y gobernanza nacional.</a:t>
                      </a:r>
                      <a:endParaRPr sz="11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83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200" b="1"/>
                        <a:t>E2</a:t>
                      </a:r>
                      <a:endParaRPr sz="1200" b="1"/>
                    </a:p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200" b="1"/>
                        <a:t>Regional</a:t>
                      </a:r>
                      <a:endParaRPr sz="1200" b="1"/>
                    </a:p>
                  </a:txBody>
                  <a:tcPr marL="91425" marR="91425" marT="91425" marB="91425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100" dirty="0"/>
                        <a:t>Impacto a nivel regional, lo que denota contribución (o daño) al desarrollo económico y social de la región, aportando a mejorar(o empeorar) la conectividad y accesibilidad regional y al fortalecimiento(o debilitamiento) de la gobernanza y coordinación interinstitucional regional</a:t>
                      </a:r>
                      <a:endParaRPr sz="110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807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200" b="1"/>
                        <a:t>E3</a:t>
                      </a:r>
                      <a:endParaRPr sz="1200" b="1"/>
                    </a:p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200" b="1"/>
                        <a:t>Sectorial</a:t>
                      </a:r>
                      <a:endParaRPr sz="1200" b="1"/>
                    </a:p>
                  </a:txBody>
                  <a:tcPr marL="91425" marR="91425" marT="91425" marB="91425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100"/>
                        <a:t>Impacto limitado a nivel sectorial, lo que denota una mejora (o detrimento) en la productividad y competitividad de sectores clave (agricultura, minería, turismo), que aporta ( o disminuye) al desarrollo de cadenas de valor y encadenamientos productivos y al incremento(o retroceso) en la inversión pública y privada en sectores prioritarios</a:t>
                      </a:r>
                      <a:endParaRPr sz="11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807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200" b="1"/>
                        <a:t>E4</a:t>
                      </a:r>
                      <a:endParaRPr sz="1200" b="1"/>
                    </a:p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200" b="1"/>
                        <a:t>Comunitario</a:t>
                      </a:r>
                      <a:endParaRPr sz="1200" b="1"/>
                    </a:p>
                  </a:txBody>
                  <a:tcPr marL="91425" marR="91425" marT="91425" marB="91425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100"/>
                        <a:t>Bajo impacto a nivel comunitario, lo que solo denota un fortalecimiento (o debilitamiento) de la cohesión social y comunitaria, una leve mejora (o retroceso) en la infraestructura comunitaria (escuelas, centros de salud, espacios públicos) y un discreto incremento (o detrimento) en la participación ciudadana y liderazgo local.</a:t>
                      </a:r>
                      <a:endParaRPr sz="1100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80750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200" b="1"/>
                        <a:t>E5</a:t>
                      </a:r>
                      <a:endParaRPr sz="1200" b="1"/>
                    </a:p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L" sz="1200" b="1"/>
                        <a:t>Inmediato</a:t>
                      </a:r>
                      <a:endParaRPr sz="1200" b="1"/>
                    </a:p>
                  </a:txBody>
                  <a:tcPr marL="91425" marR="91425" marT="91425" marB="91425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rtl="0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100" dirty="0"/>
                        <a:t>Mínimo impacto a nivel inmediato, lo que denota un limitado cambio en la calidad de vida de la población beneficiaria, cuya mejora (o desmedro) se percibe solo en el acceso a servicios básicos (educación, salud, agua potable) y a un discreto incremento (o detrimento) en la generación de empleo e ingresos.</a:t>
                      </a:r>
                      <a:endParaRPr sz="1100" u="none" strike="noStrike" cap="none" dirty="0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25" marR="91425" marT="91425" marB="91425">
                    <a:lnL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l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8"/>
          <p:cNvSpPr txBox="1"/>
          <p:nvPr/>
        </p:nvSpPr>
        <p:spPr>
          <a:xfrm>
            <a:off x="-99800" y="5725576"/>
            <a:ext cx="7782300" cy="5154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269999" marR="0" lvl="0" indent="0" algn="just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65" name="Google Shape;165;p18"/>
          <p:cNvGraphicFramePr/>
          <p:nvPr>
            <p:extLst>
              <p:ext uri="{D42A27DB-BD31-4B8C-83A1-F6EECF244321}">
                <p14:modId xmlns:p14="http://schemas.microsoft.com/office/powerpoint/2010/main" val="384776623"/>
              </p:ext>
            </p:extLst>
          </p:nvPr>
        </p:nvGraphicFramePr>
        <p:xfrm>
          <a:off x="2002578" y="1016214"/>
          <a:ext cx="6670000" cy="4780370"/>
        </p:xfrm>
        <a:graphic>
          <a:graphicData uri="http://schemas.openxmlformats.org/drawingml/2006/table">
            <a:tbl>
              <a:tblPr>
                <a:noFill/>
                <a:tableStyleId>{5D739892-92EA-47DC-B202-DD2514BED4D8}</a:tableStyleId>
              </a:tblPr>
              <a:tblGrid>
                <a:gridCol w="133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3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3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34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528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100" b="1" i="0" u="none" strike="noStrike" cap="none" dirty="0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Variable A</a:t>
                      </a:r>
                      <a:endParaRPr sz="1400" b="1" u="none" strike="noStrike" cap="none" dirty="0"/>
                    </a:p>
                  </a:txBody>
                  <a:tcPr marL="7300" marR="7300" marT="730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36609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100" b="1" i="0" u="none" strike="noStrike" cap="non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Variable B</a:t>
                      </a:r>
                      <a:endParaRPr sz="1400" b="1" u="none" strike="noStrike" cap="none"/>
                    </a:p>
                  </a:txBody>
                  <a:tcPr marL="7300" marR="7300" marT="7300" marB="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36609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100" b="1" i="0" u="none" strike="noStrike" cap="non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Variable C</a:t>
                      </a:r>
                      <a:endParaRPr sz="1400" b="1" u="none" strike="noStrike" cap="none"/>
                    </a:p>
                  </a:txBody>
                  <a:tcPr marL="7300" marR="7300" marT="7300" marB="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36609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100" b="1" i="0" u="none" strike="noStrike" cap="non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Variable D</a:t>
                      </a:r>
                      <a:endParaRPr sz="1400" b="1" u="none" strike="noStrike" cap="none"/>
                    </a:p>
                  </a:txBody>
                  <a:tcPr marL="7300" marR="7300" marT="7300" marB="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36609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100" b="1" i="0" u="none" strike="noStrike" cap="non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Variable E</a:t>
                      </a:r>
                      <a:endParaRPr sz="1400" b="1" u="none" strike="noStrike" cap="none"/>
                    </a:p>
                  </a:txBody>
                  <a:tcPr marL="7300" marR="7300" marT="7300" marB="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3660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467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lt1"/>
                          </a:solidFill>
                        </a:rPr>
                        <a:t>Impacto político de las OCIs</a:t>
                      </a:r>
                      <a:endParaRPr sz="12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0" marR="58500" marT="23400" marB="1755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33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 dirty="0">
                          <a:solidFill>
                            <a:schemeClr val="lt1"/>
                          </a:solidFill>
                        </a:rPr>
                        <a:t>Recursos </a:t>
                      </a:r>
                      <a:r>
                        <a:rPr lang="es-CL" sz="1200" b="1" u="none" strike="noStrike" cap="none" dirty="0" err="1">
                          <a:solidFill>
                            <a:schemeClr val="lt1"/>
                          </a:solidFill>
                        </a:rPr>
                        <a:t>Asginados</a:t>
                      </a:r>
                      <a:endParaRPr sz="1200" b="1" u="none" strike="noStrike" cap="none" dirty="0">
                        <a:solidFill>
                          <a:schemeClr val="lt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33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lt1"/>
                          </a:solidFill>
                        </a:rPr>
                        <a:t>Nivel de interoperatividad de la fuerza</a:t>
                      </a:r>
                      <a:endParaRPr sz="12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33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 dirty="0">
                          <a:solidFill>
                            <a:schemeClr val="lt1"/>
                          </a:solidFill>
                        </a:rPr>
                        <a:t>Seguridad y Operación de la Fuerza</a:t>
                      </a:r>
                      <a:endParaRPr sz="1200" b="1" u="none" strike="noStrike" cap="none" dirty="0">
                        <a:solidFill>
                          <a:schemeClr val="lt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 algn="ctr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33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lt1"/>
                          </a:solidFill>
                        </a:rPr>
                        <a:t>Impacto Local</a:t>
                      </a:r>
                      <a:endParaRPr sz="12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33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2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A1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>
                          <a:solidFill>
                            <a:schemeClr val="dk1"/>
                          </a:solidFill>
                        </a:rPr>
                        <a:t>Muy Positivo</a:t>
                      </a:r>
                      <a:endParaRPr sz="1200" b="1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B1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Óptimos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 dirty="0">
                          <a:solidFill>
                            <a:schemeClr val="dk1"/>
                          </a:solidFill>
                        </a:rPr>
                        <a:t>C1</a:t>
                      </a:r>
                      <a:endParaRPr sz="1200" b="1" u="none" strike="noStrike" cap="none" dirty="0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 dirty="0">
                          <a:solidFill>
                            <a:schemeClr val="dk1"/>
                          </a:solidFill>
                        </a:rPr>
                        <a:t>Muy Alta</a:t>
                      </a:r>
                      <a:endParaRPr sz="1200" b="1" u="none" strike="noStrike" cap="none" dirty="0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 dirty="0">
                          <a:solidFill>
                            <a:schemeClr val="dk1"/>
                          </a:solidFill>
                        </a:rPr>
                        <a:t>D1</a:t>
                      </a:r>
                      <a:endParaRPr sz="1200" b="1" u="none" strike="noStrike" cap="none" dirty="0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 dirty="0">
                          <a:solidFill>
                            <a:schemeClr val="dk1"/>
                          </a:solidFill>
                        </a:rPr>
                        <a:t>Muy Alta</a:t>
                      </a:r>
                      <a:endParaRPr sz="1200" b="1" u="none" strike="noStrike" cap="none" dirty="0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E1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Nacional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2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A2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>
                          <a:solidFill>
                            <a:schemeClr val="dk1"/>
                          </a:solidFill>
                        </a:rPr>
                        <a:t>Positivo</a:t>
                      </a:r>
                      <a:endParaRPr sz="1200" b="1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B2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Alta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 dirty="0">
                          <a:solidFill>
                            <a:schemeClr val="dk1"/>
                          </a:solidFill>
                        </a:rPr>
                        <a:t>C2</a:t>
                      </a:r>
                      <a:endParaRPr sz="1200" b="1" u="none" strike="noStrike" cap="none" dirty="0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 dirty="0">
                          <a:solidFill>
                            <a:schemeClr val="dk1"/>
                          </a:solidFill>
                        </a:rPr>
                        <a:t>Alta</a:t>
                      </a:r>
                      <a:endParaRPr sz="1200" b="1" u="none" strike="noStrike" cap="none" dirty="0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 dirty="0">
                          <a:solidFill>
                            <a:schemeClr val="dk1"/>
                          </a:solidFill>
                        </a:rPr>
                        <a:t>D2</a:t>
                      </a:r>
                      <a:endParaRPr sz="1200" b="1" u="none" strike="noStrike" cap="none" dirty="0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 dirty="0">
                          <a:solidFill>
                            <a:schemeClr val="dk1"/>
                          </a:solidFill>
                        </a:rPr>
                        <a:t>Alta</a:t>
                      </a:r>
                      <a:endParaRPr sz="1200" b="1" u="none" strike="noStrike" cap="none" dirty="0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E2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Regional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2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A3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>
                          <a:solidFill>
                            <a:schemeClr val="dk1"/>
                          </a:solidFill>
                        </a:rPr>
                        <a:t>Moderado</a:t>
                      </a:r>
                      <a:endParaRPr sz="1200" b="1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B3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Media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 dirty="0">
                          <a:solidFill>
                            <a:schemeClr val="dk1"/>
                          </a:solidFill>
                        </a:rPr>
                        <a:t>C3</a:t>
                      </a:r>
                      <a:endParaRPr sz="1200" b="1" u="none" strike="noStrike" cap="none" dirty="0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 dirty="0">
                          <a:solidFill>
                            <a:schemeClr val="dk1"/>
                          </a:solidFill>
                        </a:rPr>
                        <a:t>Neutra</a:t>
                      </a:r>
                      <a:endParaRPr sz="1200" b="1" u="none" strike="noStrike" cap="none" dirty="0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 dirty="0">
                          <a:solidFill>
                            <a:schemeClr val="dk1"/>
                          </a:solidFill>
                        </a:rPr>
                        <a:t>D3</a:t>
                      </a:r>
                      <a:endParaRPr sz="1200" b="1" u="none" strike="noStrike" cap="none" dirty="0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 dirty="0">
                          <a:solidFill>
                            <a:schemeClr val="dk1"/>
                          </a:solidFill>
                        </a:rPr>
                        <a:t>Neutra</a:t>
                      </a:r>
                      <a:endParaRPr sz="1200" b="1" u="none" strike="noStrike" cap="none" dirty="0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E3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Sectorial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2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A4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>
                          <a:solidFill>
                            <a:schemeClr val="dk1"/>
                          </a:solidFill>
                        </a:rPr>
                        <a:t>Negativo</a:t>
                      </a:r>
                      <a:endParaRPr sz="1200" b="1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B4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Limitados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 dirty="0">
                          <a:solidFill>
                            <a:schemeClr val="dk1"/>
                          </a:solidFill>
                        </a:rPr>
                        <a:t>C4</a:t>
                      </a:r>
                      <a:endParaRPr sz="1200" b="1" u="none" strike="noStrike" cap="none" dirty="0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 dirty="0">
                          <a:solidFill>
                            <a:schemeClr val="dk1"/>
                          </a:solidFill>
                        </a:rPr>
                        <a:t>Baja</a:t>
                      </a:r>
                      <a:endParaRPr sz="1200" b="1" u="none" strike="noStrike" cap="none" dirty="0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 dirty="0">
                          <a:solidFill>
                            <a:schemeClr val="dk1"/>
                          </a:solidFill>
                        </a:rPr>
                        <a:t>D4</a:t>
                      </a:r>
                      <a:endParaRPr sz="1200" b="1" u="none" strike="noStrike" cap="none" dirty="0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 dirty="0">
                          <a:solidFill>
                            <a:schemeClr val="dk1"/>
                          </a:solidFill>
                        </a:rPr>
                        <a:t>Baja</a:t>
                      </a:r>
                      <a:endParaRPr sz="1200" b="1" u="none" strike="noStrike" cap="none" dirty="0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E4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Comunitario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2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A5</a:t>
                      </a:r>
                      <a:b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</a:br>
                      <a:r>
                        <a:rPr lang="es-CL" sz="1200" b="1">
                          <a:solidFill>
                            <a:schemeClr val="dk1"/>
                          </a:solidFill>
                        </a:rPr>
                        <a:t>Muy negativo</a:t>
                      </a:r>
                      <a:endParaRPr sz="1200" b="1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58500" marT="23400" marB="1755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B5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Restringidos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 dirty="0">
                          <a:solidFill>
                            <a:schemeClr val="dk1"/>
                          </a:solidFill>
                        </a:rPr>
                        <a:t>C5</a:t>
                      </a:r>
                      <a:endParaRPr sz="1200" b="1" u="none" strike="noStrike" cap="none" dirty="0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 dirty="0">
                          <a:solidFill>
                            <a:schemeClr val="dk1"/>
                          </a:solidFill>
                        </a:rPr>
                        <a:t>Muy Baja</a:t>
                      </a:r>
                      <a:endParaRPr sz="1200" b="1" u="none" strike="noStrike" cap="none" dirty="0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 dirty="0">
                          <a:solidFill>
                            <a:schemeClr val="dk1"/>
                          </a:solidFill>
                        </a:rPr>
                        <a:t>D5</a:t>
                      </a:r>
                      <a:endParaRPr sz="1200" b="1" u="none" strike="noStrike" cap="none" dirty="0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 dirty="0">
                          <a:solidFill>
                            <a:schemeClr val="dk1"/>
                          </a:solidFill>
                        </a:rPr>
                        <a:t>Muy Baja</a:t>
                      </a:r>
                      <a:endParaRPr sz="1200" b="1" u="none" strike="noStrike" cap="none" dirty="0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 dirty="0">
                          <a:solidFill>
                            <a:schemeClr val="dk1"/>
                          </a:solidFill>
                        </a:rPr>
                        <a:t>E5</a:t>
                      </a:r>
                      <a:endParaRPr sz="1200" b="1" u="none" strike="noStrike" cap="none" dirty="0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 dirty="0">
                          <a:solidFill>
                            <a:schemeClr val="dk1"/>
                          </a:solidFill>
                        </a:rPr>
                        <a:t>Inmediato</a:t>
                      </a:r>
                      <a:endParaRPr sz="1200" b="1" u="none" strike="noStrike" cap="none" dirty="0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 algn="ctr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3" name="Grupo 2">
            <a:extLst>
              <a:ext uri="{FF2B5EF4-FFF2-40B4-BE49-F238E27FC236}">
                <a16:creationId xmlns:a16="http://schemas.microsoft.com/office/drawing/2014/main" id="{F096323C-D3C7-F274-DC58-4C41598E9102}"/>
              </a:ext>
            </a:extLst>
          </p:cNvPr>
          <p:cNvGrpSpPr/>
          <p:nvPr/>
        </p:nvGrpSpPr>
        <p:grpSpPr>
          <a:xfrm>
            <a:off x="161402" y="2916714"/>
            <a:ext cx="1579975" cy="2879870"/>
            <a:chOff x="266537" y="2517916"/>
            <a:chExt cx="1579975" cy="2879870"/>
          </a:xfrm>
        </p:grpSpPr>
        <p:graphicFrame>
          <p:nvGraphicFramePr>
            <p:cNvPr id="164" name="Google Shape;164;p18"/>
            <p:cNvGraphicFramePr/>
            <p:nvPr>
              <p:extLst>
                <p:ext uri="{D42A27DB-BD31-4B8C-83A1-F6EECF244321}">
                  <p14:modId xmlns:p14="http://schemas.microsoft.com/office/powerpoint/2010/main" val="1980025470"/>
                </p:ext>
              </p:extLst>
            </p:nvPr>
          </p:nvGraphicFramePr>
          <p:xfrm>
            <a:off x="266537" y="2517916"/>
            <a:ext cx="1579975" cy="2879870"/>
          </p:xfrm>
          <a:graphic>
            <a:graphicData uri="http://schemas.openxmlformats.org/drawingml/2006/table">
              <a:tbl>
                <a:tblPr>
                  <a:noFill/>
                  <a:tableStyleId>{5D739892-92EA-47DC-B202-DD2514BED4D8}</a:tableStyleId>
                </a:tblPr>
                <a:tblGrid>
                  <a:gridCol w="436400">
                    <a:extLst>
                      <a:ext uri="{9D8B030D-6E8A-4147-A177-3AD203B41FA5}">
                        <a16:colId xmlns:a16="http://schemas.microsoft.com/office/drawing/2014/main" val="20000"/>
                      </a:ext>
                    </a:extLst>
                  </a:gridCol>
                  <a:gridCol w="1143575">
                    <a:extLst>
                      <a:ext uri="{9D8B030D-6E8A-4147-A177-3AD203B41FA5}">
                        <a16:colId xmlns:a16="http://schemas.microsoft.com/office/drawing/2014/main" val="20001"/>
                      </a:ext>
                    </a:extLst>
                  </a:gridCol>
                </a:tblGrid>
                <a:tr h="354750">
                  <a:tc gridSpan="2">
                    <a:txBody>
                      <a:bodyPr/>
                      <a:lstStyle/>
                      <a:p>
                        <a:pPr marL="0" marR="0" lvl="0" indent="0" algn="ctr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rgbClr val="1E4E79"/>
                          </a:buClr>
                          <a:buSzPts val="1400"/>
                          <a:buFont typeface="Calibri"/>
                          <a:buNone/>
                        </a:pPr>
                        <a:r>
                          <a:rPr lang="es-CL" sz="1400" b="1" u="none" strike="noStrike" cap="none" dirty="0">
                            <a:solidFill>
                              <a:srgbClr val="1E4E79"/>
                            </a:solidFill>
                          </a:rPr>
                          <a:t>SIMBOLOGÍA</a:t>
                        </a:r>
                        <a:endParaRPr sz="1400" b="1" u="none" strike="noStrike" cap="none" dirty="0">
                          <a:solidFill>
                            <a:srgbClr val="1E4E79"/>
                          </a:solidFill>
                        </a:endParaRPr>
                      </a:p>
                    </a:txBody>
                    <a:tcPr marL="91425" marR="91425" marT="91425" marB="91425">
                      <a:lnL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L>
                      <a:lnR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R>
                      <a:lnT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T>
                      <a:lnB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B>
                      <a:solidFill>
                        <a:srgbClr val="B3C6E7"/>
                      </a:solidFill>
                    </a:tcPr>
                  </a:tc>
                  <a:tc hMerge="1">
                    <a:txBody>
                      <a:bodyPr/>
                      <a:lstStyle/>
                      <a:p>
                        <a:endParaRPr lang="es-CL"/>
                      </a:p>
                    </a:txBody>
                    <a:tcPr/>
                  </a:tc>
                  <a:extLst>
                    <a:ext uri="{0D108BD9-81ED-4DB2-BD59-A6C34878D82A}">
                      <a16:rowId xmlns:a16="http://schemas.microsoft.com/office/drawing/2014/main" val="10000"/>
                    </a:ext>
                  </a:extLst>
                </a:tr>
                <a:tr h="491200">
                  <a:tc>
                    <a:txBody>
                      <a:bodyPr/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1000"/>
                          <a:buFont typeface="Calibri"/>
                          <a:buNone/>
                        </a:pPr>
                        <a:endParaRPr sz="1400" u="none" strike="noStrike" cap="none">
                          <a:solidFill>
                            <a:schemeClr val="lt1"/>
                          </a:solidFill>
                        </a:endParaRPr>
                      </a:p>
                    </a:txBody>
                    <a:tcPr marL="91425" marR="91425" marT="91425" marB="91425">
                      <a:lnL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L>
                      <a:lnR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R>
                      <a:lnT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T>
                      <a:lnB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B>
                      <a:solidFill>
                        <a:schemeClr val="lt1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0" marR="0" lvl="0" indent="0" algn="ctr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1000"/>
                          <a:buFont typeface="Calibri"/>
                          <a:buNone/>
                        </a:pPr>
                        <a:r>
                          <a:rPr lang="es-CL" sz="1400" b="0" dirty="0"/>
                          <a:t>Escenario</a:t>
                        </a:r>
                        <a:r>
                          <a:rPr lang="es-CL" sz="1400" b="1" dirty="0"/>
                          <a:t> </a:t>
                        </a:r>
                        <a:r>
                          <a:rPr lang="es-CL" sz="1400" b="0" dirty="0"/>
                          <a:t>Continuista</a:t>
                        </a:r>
                        <a:endParaRPr sz="1400" b="0" u="none" strike="noStrike" cap="none" dirty="0"/>
                      </a:p>
                    </a:txBody>
                    <a:tcPr marL="91425" marR="91425" marT="91425" marB="91425">
                      <a:lnL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L>
                      <a:lnR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R>
                      <a:lnT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T>
                      <a:lnB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B>
                      <a:solidFill>
                        <a:srgbClr val="9CC2E5"/>
                      </a:solidFill>
                    </a:tcPr>
                  </a:tc>
                  <a:extLst>
                    <a:ext uri="{0D108BD9-81ED-4DB2-BD59-A6C34878D82A}">
                      <a16:rowId xmlns:a16="http://schemas.microsoft.com/office/drawing/2014/main" val="10001"/>
                    </a:ext>
                  </a:extLst>
                </a:tr>
                <a:tr h="491200">
                  <a:tc>
                    <a:txBody>
                      <a:bodyPr/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1000"/>
                          <a:buFont typeface="Calibri"/>
                          <a:buNone/>
                        </a:pPr>
                        <a:endParaRPr sz="1400" u="none" strike="noStrike" cap="none">
                          <a:solidFill>
                            <a:schemeClr val="lt1"/>
                          </a:solidFill>
                        </a:endParaRPr>
                      </a:p>
                    </a:txBody>
                    <a:tcPr marL="91425" marR="91425" marT="91425" marB="91425">
                      <a:lnL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L>
                      <a:lnR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R>
                      <a:lnT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T>
                      <a:lnB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B>
                      <a:solidFill>
                        <a:schemeClr val="lt1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0" lvl="0" indent="0" algn="l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r>
                          <a:rPr lang="es-CL" sz="1400"/>
                          <a:t>Escenario Optimista</a:t>
                        </a:r>
                        <a:endParaRPr sz="1400"/>
                      </a:p>
                    </a:txBody>
                    <a:tcPr marL="91425" marR="91425" marT="91425" marB="91425">
                      <a:lnL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L>
                      <a:lnR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R>
                      <a:lnT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T>
                      <a:lnB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B>
                      <a:solidFill>
                        <a:srgbClr val="9CC2E5"/>
                      </a:solidFill>
                    </a:tcPr>
                  </a:tc>
                  <a:extLst>
                    <a:ext uri="{0D108BD9-81ED-4DB2-BD59-A6C34878D82A}">
                      <a16:rowId xmlns:a16="http://schemas.microsoft.com/office/drawing/2014/main" val="10002"/>
                    </a:ext>
                  </a:extLst>
                </a:tr>
                <a:tr h="654950">
                  <a:tc>
                    <a:txBody>
                      <a:bodyPr/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1000"/>
                          <a:buFont typeface="Calibri"/>
                          <a:buNone/>
                        </a:pPr>
                        <a:endParaRPr sz="1400" u="none" strike="noStrike" cap="none">
                          <a:solidFill>
                            <a:schemeClr val="lt1"/>
                          </a:solidFill>
                        </a:endParaRPr>
                      </a:p>
                    </a:txBody>
                    <a:tcPr marL="91425" marR="91425" marT="91425" marB="91425">
                      <a:lnL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L>
                      <a:lnR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R>
                      <a:lnT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T>
                      <a:lnB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B>
                      <a:solidFill>
                        <a:schemeClr val="lt1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0" lvl="0" indent="0" algn="l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r>
                          <a:rPr lang="es-CL" sz="1400"/>
                          <a:t>Escenario Innovador</a:t>
                        </a:r>
                        <a:endParaRPr sz="1400"/>
                      </a:p>
                    </a:txBody>
                    <a:tcPr marL="91425" marR="91425" marT="91425" marB="91425">
                      <a:lnL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L>
                      <a:lnR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R>
                      <a:lnT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T>
                      <a:lnB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B>
                      <a:solidFill>
                        <a:srgbClr val="9CC2E5"/>
                      </a:solidFill>
                    </a:tcPr>
                  </a:tc>
                  <a:extLst>
                    <a:ext uri="{0D108BD9-81ED-4DB2-BD59-A6C34878D82A}">
                      <a16:rowId xmlns:a16="http://schemas.microsoft.com/office/drawing/2014/main" val="10003"/>
                    </a:ext>
                  </a:extLst>
                </a:tr>
                <a:tr h="491200">
                  <a:tc>
                    <a:txBody>
                      <a:bodyPr/>
                      <a:lstStyle/>
                      <a:p>
                        <a:pPr marL="0" marR="0" lvl="0" indent="0" algn="l" rtl="0">
                          <a:lnSpc>
                            <a:spcPct val="100000"/>
                          </a:lnSpc>
                          <a:spcBef>
                            <a:spcPts val="0"/>
                          </a:spcBef>
                          <a:spcAft>
                            <a:spcPts val="0"/>
                          </a:spcAft>
                          <a:buClr>
                            <a:schemeClr val="dk1"/>
                          </a:buClr>
                          <a:buSzPts val="1000"/>
                          <a:buFont typeface="Calibri"/>
                          <a:buNone/>
                        </a:pPr>
                        <a:endParaRPr sz="1400" u="none" strike="noStrike" cap="none">
                          <a:solidFill>
                            <a:schemeClr val="lt1"/>
                          </a:solidFill>
                        </a:endParaRPr>
                      </a:p>
                    </a:txBody>
                    <a:tcPr marL="91425" marR="91425" marT="91425" marB="91425">
                      <a:lnL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L>
                      <a:lnR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R>
                      <a:lnT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T>
                      <a:lnB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B>
                      <a:solidFill>
                        <a:schemeClr val="lt1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0" lvl="0" indent="0" algn="l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r>
                          <a:rPr lang="es-CL" sz="1400" dirty="0"/>
                          <a:t>Escenario Pesimista</a:t>
                        </a:r>
                        <a:endParaRPr sz="1400" dirty="0"/>
                      </a:p>
                    </a:txBody>
                    <a:tcPr marL="91425" marR="91425" marT="91425" marB="91425">
                      <a:lnL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L>
                      <a:lnR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R>
                      <a:lnT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T>
                      <a:lnB w="12700" cap="flat" cmpd="sng">
                        <a:solidFill>
                          <a:schemeClr val="dk1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B>
                      <a:solidFill>
                        <a:srgbClr val="9CC2E5"/>
                      </a:solidFill>
                    </a:tcPr>
                  </a:tc>
                  <a:extLst>
                    <a:ext uri="{0D108BD9-81ED-4DB2-BD59-A6C34878D82A}">
                      <a16:rowId xmlns:a16="http://schemas.microsoft.com/office/drawing/2014/main" val="10004"/>
                    </a:ext>
                  </a:extLst>
                </a:tr>
              </a:tbl>
            </a:graphicData>
          </a:graphic>
        </p:graphicFrame>
        <p:sp>
          <p:nvSpPr>
            <p:cNvPr id="167" name="Google Shape;167;p18"/>
            <p:cNvSpPr/>
            <p:nvPr/>
          </p:nvSpPr>
          <p:spPr>
            <a:xfrm>
              <a:off x="385075" y="4978525"/>
              <a:ext cx="214200" cy="1779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FF0000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8" name="Google Shape;168;p18"/>
            <p:cNvSpPr/>
            <p:nvPr/>
          </p:nvSpPr>
          <p:spPr>
            <a:xfrm>
              <a:off x="385075" y="3117850"/>
              <a:ext cx="214200" cy="1779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chemeClr val="accent4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9" name="Google Shape;169;p18"/>
            <p:cNvSpPr/>
            <p:nvPr/>
          </p:nvSpPr>
          <p:spPr>
            <a:xfrm>
              <a:off x="385075" y="4321450"/>
              <a:ext cx="214200" cy="1779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00FF00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0" name="Google Shape;170;p18"/>
            <p:cNvSpPr/>
            <p:nvPr/>
          </p:nvSpPr>
          <p:spPr>
            <a:xfrm>
              <a:off x="385075" y="3664375"/>
              <a:ext cx="214200" cy="1779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00FFFF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" name="Google Shape;99;g315c1e63e13_0_0">
            <a:extLst>
              <a:ext uri="{FF2B5EF4-FFF2-40B4-BE49-F238E27FC236}">
                <a16:creationId xmlns:a16="http://schemas.microsoft.com/office/drawing/2014/main" id="{58B543C6-F2B9-F6F3-BDD9-F7E72E04F553}"/>
              </a:ext>
            </a:extLst>
          </p:cNvPr>
          <p:cNvSpPr txBox="1"/>
          <p:nvPr/>
        </p:nvSpPr>
        <p:spPr>
          <a:xfrm>
            <a:off x="6215905" y="-12442"/>
            <a:ext cx="3065453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Magíster en Seguridad, Defensa y Relaciones Internacionales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8"/>
          <p:cNvSpPr txBox="1"/>
          <p:nvPr/>
        </p:nvSpPr>
        <p:spPr>
          <a:xfrm>
            <a:off x="-99800" y="5725576"/>
            <a:ext cx="7782300" cy="5154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269999" marR="0" lvl="0" indent="0" algn="just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99" name="Google Shape;199;p18"/>
          <p:cNvGraphicFramePr/>
          <p:nvPr/>
        </p:nvGraphicFramePr>
        <p:xfrm>
          <a:off x="2023678" y="1778164"/>
          <a:ext cx="6472625" cy="435810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294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45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4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45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945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287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100" b="1" i="0" u="none" strike="noStrike" cap="non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Variable A</a:t>
                      </a:r>
                      <a:endParaRPr sz="1400" b="1" u="none" strike="noStrike" cap="none"/>
                    </a:p>
                  </a:txBody>
                  <a:tcPr marL="7300" marR="7300" marT="7300" marB="0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36609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100" b="1" i="0" u="none" strike="noStrike" cap="non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Variable B</a:t>
                      </a:r>
                      <a:endParaRPr sz="1400" b="1" u="none" strike="noStrike" cap="none"/>
                    </a:p>
                  </a:txBody>
                  <a:tcPr marL="7300" marR="7300" marT="7300" marB="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36609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100" b="1" i="0" u="none" strike="noStrike" cap="non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Variable C</a:t>
                      </a:r>
                      <a:endParaRPr sz="1400" b="1" u="none" strike="noStrike" cap="none"/>
                    </a:p>
                  </a:txBody>
                  <a:tcPr marL="7300" marR="7300" marT="7300" marB="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36609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100" b="1" i="0" u="none" strike="noStrike" cap="non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Variable D</a:t>
                      </a:r>
                      <a:endParaRPr sz="1400" b="1" u="none" strike="noStrike" cap="none"/>
                    </a:p>
                  </a:txBody>
                  <a:tcPr marL="7300" marR="7300" marT="7300" marB="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36609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s-CL" sz="1100" b="1" i="0" u="none" strike="noStrike" cap="none">
                          <a:solidFill>
                            <a:srgbClr val="FFFFFF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Variable E</a:t>
                      </a:r>
                      <a:endParaRPr sz="1400" b="1" u="none" strike="noStrike" cap="none"/>
                    </a:p>
                  </a:txBody>
                  <a:tcPr marL="7300" marR="7300" marT="7300" marB="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36609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443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lt1"/>
                          </a:solidFill>
                        </a:rPr>
                        <a:t>Impacto político de las OCIs</a:t>
                      </a:r>
                      <a:endParaRPr sz="12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0" marR="58500" marT="23400" marB="175500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33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lt1"/>
                          </a:solidFill>
                        </a:rPr>
                        <a:t>Recursos Asginados</a:t>
                      </a:r>
                      <a:endParaRPr sz="12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33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lt1"/>
                          </a:solidFill>
                        </a:rPr>
                        <a:t>Nivel de interoperatividad de la fuerza</a:t>
                      </a:r>
                      <a:endParaRPr sz="12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33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lt1"/>
                          </a:solidFill>
                        </a:rPr>
                        <a:t>Seguridad y Operación de la Fuerza</a:t>
                      </a:r>
                      <a:endParaRPr sz="12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33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lt1"/>
                          </a:solidFill>
                        </a:rPr>
                        <a:t>Impacto Local</a:t>
                      </a:r>
                      <a:endParaRPr sz="12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33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7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A1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Muy Positivo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B1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Óptimos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C1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Muy Alta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D1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Muy Alta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E1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Nacional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7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A2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Positivo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B2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Alta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C2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Alta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D2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Alta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E2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Regional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7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A3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Moderado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B3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Media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C3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Neutra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D3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Neutra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E3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Sectorial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7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A4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Negativo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B4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Limitados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C4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Baja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D4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Baja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E4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Comunitario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7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A5</a:t>
                      </a:r>
                      <a:b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</a:b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Muy negativo</a:t>
                      </a:r>
                      <a:endParaRPr sz="1200" b="1" u="none" strike="noStrike" cap="none">
                        <a:solidFill>
                          <a:schemeClr val="dk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0" marR="58500" marT="23400" marB="175500" anchor="ctr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B5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Restringidos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C5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Muy Baja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D5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Muy Baja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E5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dk1"/>
                          </a:solidFill>
                        </a:rPr>
                        <a:t>Inmediato</a:t>
                      </a: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0" marR="58500" marT="23400" marB="17550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200" name="Google Shape;200;p18"/>
          <p:cNvGraphicFramePr/>
          <p:nvPr/>
        </p:nvGraphicFramePr>
        <p:xfrm>
          <a:off x="161402" y="2916714"/>
          <a:ext cx="1579975" cy="321960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436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3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295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1E4E79"/>
                        </a:buClr>
                        <a:buSzPts val="1400"/>
                        <a:buFont typeface="Calibri"/>
                        <a:buNone/>
                      </a:pPr>
                      <a:r>
                        <a:rPr lang="es-CL" sz="1400" b="1" u="none" strike="noStrike" cap="none">
                          <a:solidFill>
                            <a:srgbClr val="1E4E79"/>
                          </a:solidFill>
                        </a:rPr>
                        <a:t>SIMBOLOGÍA</a:t>
                      </a:r>
                      <a:endParaRPr sz="1400" b="1" u="none" strike="noStrike" cap="none">
                        <a:solidFill>
                          <a:srgbClr val="1E4E79"/>
                        </a:solidFill>
                      </a:endParaRPr>
                    </a:p>
                  </a:txBody>
                  <a:tcPr marL="91425" marR="91425" marT="91425" marB="914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B3C6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1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400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r>
                        <a:rPr lang="es-CL" sz="1400" b="0" u="none" strike="noStrike" cap="none"/>
                        <a:t>Escenario</a:t>
                      </a:r>
                      <a:r>
                        <a:rPr lang="es-CL" sz="1400" b="1" u="none" strike="noStrike" cap="none"/>
                        <a:t> </a:t>
                      </a:r>
                      <a:r>
                        <a:rPr lang="es-CL" sz="1400" b="0" u="none" strike="noStrike" cap="none"/>
                        <a:t>Continuista</a:t>
                      </a:r>
                      <a:endParaRPr sz="1400" b="0" u="none" strike="noStrike" cap="none"/>
                    </a:p>
                  </a:txBody>
                  <a:tcPr marL="91425" marR="91425" marT="91425" marB="914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CC2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1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400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s-CL" sz="1400" u="none" strike="noStrike" cap="none"/>
                        <a:t>Escenario Optimista</a:t>
                      </a:r>
                      <a:endParaRPr sz="1400" u="none" strike="noStrike" cap="none"/>
                    </a:p>
                  </a:txBody>
                  <a:tcPr marL="91425" marR="91425" marT="91425" marB="914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CC2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22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400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s-CL" sz="1400" u="none" strike="noStrike" cap="none"/>
                        <a:t>Escenario Innovador</a:t>
                      </a:r>
                      <a:endParaRPr sz="1400" u="none" strike="noStrike" cap="none"/>
                    </a:p>
                  </a:txBody>
                  <a:tcPr marL="91425" marR="91425" marT="91425" marB="914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CC2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1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400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91425" marR="91425" marT="91425" marB="914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s-CL" sz="1400" u="none" strike="noStrike" cap="none"/>
                        <a:t>Escenario Pesimista</a:t>
                      </a:r>
                      <a:endParaRPr sz="1400" u="none" strike="noStrike" cap="none"/>
                    </a:p>
                  </a:txBody>
                  <a:tcPr marL="91425" marR="91425" marT="91425" marB="91425">
                    <a:lnL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CC2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01" name="Google Shape;201;p18"/>
          <p:cNvSpPr/>
          <p:nvPr/>
        </p:nvSpPr>
        <p:spPr>
          <a:xfrm>
            <a:off x="233814" y="5642422"/>
            <a:ext cx="260325" cy="212277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C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18"/>
          <p:cNvSpPr/>
          <p:nvPr/>
        </p:nvSpPr>
        <p:spPr>
          <a:xfrm>
            <a:off x="221901" y="3510734"/>
            <a:ext cx="284152" cy="261054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C55A11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" name="Google Shape;203;p18"/>
          <p:cNvSpPr/>
          <p:nvPr/>
        </p:nvSpPr>
        <p:spPr>
          <a:xfrm>
            <a:off x="245728" y="4975835"/>
            <a:ext cx="260325" cy="212277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B0F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" name="Google Shape;204;p18"/>
          <p:cNvSpPr/>
          <p:nvPr/>
        </p:nvSpPr>
        <p:spPr>
          <a:xfrm>
            <a:off x="233814" y="4226098"/>
            <a:ext cx="272239" cy="212273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B05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18"/>
          <p:cNvSpPr txBox="1"/>
          <p:nvPr/>
        </p:nvSpPr>
        <p:spPr>
          <a:xfrm>
            <a:off x="4280575" y="569625"/>
            <a:ext cx="3905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1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Magíster en Seguridad, Defensa y Relaciones Internacionales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6" name="Google Shape;206;p18"/>
          <p:cNvSpPr txBox="1"/>
          <p:nvPr/>
        </p:nvSpPr>
        <p:spPr>
          <a:xfrm>
            <a:off x="4426074" y="1332200"/>
            <a:ext cx="13572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-CL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6.    Matriz </a:t>
            </a:r>
            <a:endParaRPr sz="16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93E1BCE6-A4DA-F54B-5216-BD053933AF03}"/>
              </a:ext>
            </a:extLst>
          </p:cNvPr>
          <p:cNvCxnSpPr/>
          <p:nvPr/>
        </p:nvCxnSpPr>
        <p:spPr>
          <a:xfrm flipV="1">
            <a:off x="2648607" y="3429000"/>
            <a:ext cx="1142743" cy="654269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66E860F4-F2A4-66BD-503F-B5AD1B021D8B}"/>
              </a:ext>
            </a:extLst>
          </p:cNvPr>
          <p:cNvCxnSpPr>
            <a:cxnSpLocks/>
          </p:cNvCxnSpPr>
          <p:nvPr/>
        </p:nvCxnSpPr>
        <p:spPr>
          <a:xfrm flipH="1" flipV="1">
            <a:off x="3791350" y="3424736"/>
            <a:ext cx="2854594" cy="4264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C1EB7787-F696-CB8F-539E-309A2537774D}"/>
              </a:ext>
            </a:extLst>
          </p:cNvPr>
          <p:cNvCxnSpPr>
            <a:cxnSpLocks/>
          </p:cNvCxnSpPr>
          <p:nvPr/>
        </p:nvCxnSpPr>
        <p:spPr>
          <a:xfrm flipH="1" flipV="1">
            <a:off x="6645944" y="3433264"/>
            <a:ext cx="1036556" cy="53320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DE137555-1BD6-3FC9-F026-C369C8875613}"/>
              </a:ext>
            </a:extLst>
          </p:cNvPr>
          <p:cNvCxnSpPr/>
          <p:nvPr/>
        </p:nvCxnSpPr>
        <p:spPr>
          <a:xfrm flipV="1">
            <a:off x="2648606" y="4100570"/>
            <a:ext cx="1142743" cy="654269"/>
          </a:xfrm>
          <a:prstGeom prst="line">
            <a:avLst/>
          </a:prstGeom>
          <a:ln w="38100">
            <a:solidFill>
              <a:srgbClr val="05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8DC36548-6EC2-E2BB-FECA-F1288EB89724}"/>
              </a:ext>
            </a:extLst>
          </p:cNvPr>
          <p:cNvCxnSpPr>
            <a:cxnSpLocks/>
          </p:cNvCxnSpPr>
          <p:nvPr/>
        </p:nvCxnSpPr>
        <p:spPr>
          <a:xfrm flipV="1">
            <a:off x="3844907" y="3641261"/>
            <a:ext cx="1366995" cy="446272"/>
          </a:xfrm>
          <a:prstGeom prst="line">
            <a:avLst/>
          </a:prstGeom>
          <a:ln w="38100">
            <a:solidFill>
              <a:srgbClr val="05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8024744F-7E7E-AAF1-74E3-C28236304700}"/>
              </a:ext>
            </a:extLst>
          </p:cNvPr>
          <p:cNvCxnSpPr>
            <a:cxnSpLocks/>
          </p:cNvCxnSpPr>
          <p:nvPr/>
        </p:nvCxnSpPr>
        <p:spPr>
          <a:xfrm>
            <a:off x="5211902" y="3641261"/>
            <a:ext cx="1269572" cy="0"/>
          </a:xfrm>
          <a:prstGeom prst="line">
            <a:avLst/>
          </a:prstGeom>
          <a:ln w="38100">
            <a:solidFill>
              <a:srgbClr val="05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id="{E331A6CD-0FF5-41FC-1CA6-93C0D19E22C7}"/>
              </a:ext>
            </a:extLst>
          </p:cNvPr>
          <p:cNvCxnSpPr>
            <a:cxnSpLocks/>
          </p:cNvCxnSpPr>
          <p:nvPr/>
        </p:nvCxnSpPr>
        <p:spPr>
          <a:xfrm>
            <a:off x="6488246" y="3646908"/>
            <a:ext cx="1194254" cy="453662"/>
          </a:xfrm>
          <a:prstGeom prst="line">
            <a:avLst/>
          </a:prstGeom>
          <a:ln w="38100">
            <a:solidFill>
              <a:srgbClr val="05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recto 19">
            <a:extLst>
              <a:ext uri="{FF2B5EF4-FFF2-40B4-BE49-F238E27FC236}">
                <a16:creationId xmlns:a16="http://schemas.microsoft.com/office/drawing/2014/main" id="{F3C19139-8F2C-B4A3-4010-0706EB03872C}"/>
              </a:ext>
            </a:extLst>
          </p:cNvPr>
          <p:cNvCxnSpPr>
            <a:cxnSpLocks/>
          </p:cNvCxnSpPr>
          <p:nvPr/>
        </p:nvCxnSpPr>
        <p:spPr>
          <a:xfrm>
            <a:off x="2702164" y="4904422"/>
            <a:ext cx="1142743" cy="0"/>
          </a:xfrm>
          <a:prstGeom prst="line">
            <a:avLst/>
          </a:prstGeom>
          <a:ln w="38100">
            <a:solidFill>
              <a:srgbClr val="C65A1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cto 21">
            <a:extLst>
              <a:ext uri="{FF2B5EF4-FFF2-40B4-BE49-F238E27FC236}">
                <a16:creationId xmlns:a16="http://schemas.microsoft.com/office/drawing/2014/main" id="{25552C15-D537-07D6-0FA3-5FE2FB2FFC07}"/>
              </a:ext>
            </a:extLst>
          </p:cNvPr>
          <p:cNvCxnSpPr>
            <a:cxnSpLocks/>
          </p:cNvCxnSpPr>
          <p:nvPr/>
        </p:nvCxnSpPr>
        <p:spPr>
          <a:xfrm flipV="1">
            <a:off x="3844907" y="4100570"/>
            <a:ext cx="1366995" cy="803852"/>
          </a:xfrm>
          <a:prstGeom prst="line">
            <a:avLst/>
          </a:prstGeom>
          <a:ln w="38100">
            <a:solidFill>
              <a:srgbClr val="C65A1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recto 25">
            <a:extLst>
              <a:ext uri="{FF2B5EF4-FFF2-40B4-BE49-F238E27FC236}">
                <a16:creationId xmlns:a16="http://schemas.microsoft.com/office/drawing/2014/main" id="{1DD1E901-D059-A31F-9A49-2EDDA05E4304}"/>
              </a:ext>
            </a:extLst>
          </p:cNvPr>
          <p:cNvCxnSpPr>
            <a:cxnSpLocks/>
          </p:cNvCxnSpPr>
          <p:nvPr/>
        </p:nvCxnSpPr>
        <p:spPr>
          <a:xfrm>
            <a:off x="5187313" y="4145646"/>
            <a:ext cx="1167332" cy="710091"/>
          </a:xfrm>
          <a:prstGeom prst="line">
            <a:avLst/>
          </a:prstGeom>
          <a:ln w="38100">
            <a:solidFill>
              <a:srgbClr val="C65A1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ector recto 27">
            <a:extLst>
              <a:ext uri="{FF2B5EF4-FFF2-40B4-BE49-F238E27FC236}">
                <a16:creationId xmlns:a16="http://schemas.microsoft.com/office/drawing/2014/main" id="{573829BB-CB37-9383-1865-48B577D23604}"/>
              </a:ext>
            </a:extLst>
          </p:cNvPr>
          <p:cNvCxnSpPr>
            <a:cxnSpLocks/>
          </p:cNvCxnSpPr>
          <p:nvPr/>
        </p:nvCxnSpPr>
        <p:spPr>
          <a:xfrm>
            <a:off x="6354645" y="4855737"/>
            <a:ext cx="1465052" cy="0"/>
          </a:xfrm>
          <a:prstGeom prst="line">
            <a:avLst/>
          </a:prstGeom>
          <a:ln w="38100">
            <a:solidFill>
              <a:srgbClr val="C65A1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recto 31">
            <a:extLst>
              <a:ext uri="{FF2B5EF4-FFF2-40B4-BE49-F238E27FC236}">
                <a16:creationId xmlns:a16="http://schemas.microsoft.com/office/drawing/2014/main" id="{9F544DFE-DDA6-247F-AB57-E5B7F9A57E7F}"/>
              </a:ext>
            </a:extLst>
          </p:cNvPr>
          <p:cNvCxnSpPr>
            <a:cxnSpLocks/>
          </p:cNvCxnSpPr>
          <p:nvPr/>
        </p:nvCxnSpPr>
        <p:spPr>
          <a:xfrm>
            <a:off x="2648605" y="5441887"/>
            <a:ext cx="1196302" cy="593444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ector recto 33">
            <a:extLst>
              <a:ext uri="{FF2B5EF4-FFF2-40B4-BE49-F238E27FC236}">
                <a16:creationId xmlns:a16="http://schemas.microsoft.com/office/drawing/2014/main" id="{E1EC198D-CB45-AEC8-A200-59126BCB336B}"/>
              </a:ext>
            </a:extLst>
          </p:cNvPr>
          <p:cNvCxnSpPr>
            <a:cxnSpLocks/>
          </p:cNvCxnSpPr>
          <p:nvPr/>
        </p:nvCxnSpPr>
        <p:spPr>
          <a:xfrm>
            <a:off x="3844907" y="6035331"/>
            <a:ext cx="1415083" cy="0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ector recto 38">
            <a:extLst>
              <a:ext uri="{FF2B5EF4-FFF2-40B4-BE49-F238E27FC236}">
                <a16:creationId xmlns:a16="http://schemas.microsoft.com/office/drawing/2014/main" id="{ED8C2979-F21B-6D25-66F2-0C0F13F19F22}"/>
              </a:ext>
            </a:extLst>
          </p:cNvPr>
          <p:cNvCxnSpPr>
            <a:cxnSpLocks/>
          </p:cNvCxnSpPr>
          <p:nvPr/>
        </p:nvCxnSpPr>
        <p:spPr>
          <a:xfrm flipV="1">
            <a:off x="5259990" y="5360121"/>
            <a:ext cx="1228256" cy="664758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cto 44">
            <a:extLst>
              <a:ext uri="{FF2B5EF4-FFF2-40B4-BE49-F238E27FC236}">
                <a16:creationId xmlns:a16="http://schemas.microsoft.com/office/drawing/2014/main" id="{5B7C2163-E578-9F28-8B40-ECBD14FEC1FE}"/>
              </a:ext>
            </a:extLst>
          </p:cNvPr>
          <p:cNvCxnSpPr>
            <a:cxnSpLocks/>
          </p:cNvCxnSpPr>
          <p:nvPr/>
        </p:nvCxnSpPr>
        <p:spPr>
          <a:xfrm>
            <a:off x="6488246" y="5360121"/>
            <a:ext cx="1194254" cy="388439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9"/>
          <p:cNvSpPr txBox="1"/>
          <p:nvPr/>
        </p:nvSpPr>
        <p:spPr>
          <a:xfrm>
            <a:off x="2997148" y="954750"/>
            <a:ext cx="32925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-CL" b="1" dirty="0">
                <a:solidFill>
                  <a:schemeClr val="dk1"/>
                </a:solidFill>
              </a:rPr>
              <a:t>7</a:t>
            </a:r>
            <a:r>
              <a:rPr lang="es-CL" sz="14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     Escenarios proyectados </a:t>
            </a:r>
            <a:endParaRPr sz="16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87" name="Google Shape;187;p19"/>
          <p:cNvGraphicFramePr/>
          <p:nvPr/>
        </p:nvGraphicFramePr>
        <p:xfrm>
          <a:off x="397423" y="1353171"/>
          <a:ext cx="8491950" cy="4738775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146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6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83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806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17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950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200" b="1" u="none" strike="noStrike" cap="none"/>
                    </a:p>
                  </a:txBody>
                  <a:tcPr marL="7300" marR="7300" marT="7300" marB="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rgbClr val="FFFFFF"/>
                          </a:solidFill>
                        </a:rPr>
                        <a:t>Escenario 1</a:t>
                      </a:r>
                      <a:endParaRPr sz="1400" b="1" u="none" strike="noStrike" cap="none"/>
                    </a:p>
                  </a:txBody>
                  <a:tcPr marL="7300" marR="7300" marT="7300" marB="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rgbClr val="FFFFFF"/>
                          </a:solidFill>
                        </a:rPr>
                        <a:t>Escenario 2</a:t>
                      </a:r>
                      <a:endParaRPr sz="1400" b="1" u="none" strike="noStrike" cap="none"/>
                    </a:p>
                  </a:txBody>
                  <a:tcPr marL="7300" marR="7300" marT="7300" marB="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rgbClr val="FFFFFF"/>
                          </a:solidFill>
                        </a:rPr>
                        <a:t>Escenario 3</a:t>
                      </a:r>
                      <a:endParaRPr sz="1400" b="1" u="none" strike="noStrike" cap="none"/>
                    </a:p>
                  </a:txBody>
                  <a:tcPr marL="7300" marR="7300" marT="7300" marB="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400" b="1" i="0" u="none" strike="noStrike" cap="none">
                          <a:solidFill>
                            <a:srgbClr val="FFFFFF"/>
                          </a:solidFill>
                        </a:rPr>
                        <a:t>Escenario 4</a:t>
                      </a:r>
                      <a:endParaRPr sz="1400" b="1" i="0" u="none" strike="noStrike" cap="none">
                        <a:solidFill>
                          <a:srgbClr val="FFFFFF"/>
                        </a:solidFill>
                      </a:endParaRPr>
                    </a:p>
                  </a:txBody>
                  <a:tcPr marL="7300" marR="7300" marT="7300" marB="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31200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400" b="1" u="none" strike="noStrike" cap="none">
                          <a:solidFill>
                            <a:schemeClr val="dk1"/>
                          </a:solidFill>
                        </a:rPr>
                        <a:t>Tipo de Escenarios</a:t>
                      </a:r>
                      <a:endParaRPr sz="1400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7300" marR="7300" marT="7300" marB="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FC5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lt1"/>
                          </a:solidFill>
                        </a:rPr>
                        <a:t>Escenario Continuista: Mantenimiento de Participación Actual</a:t>
                      </a:r>
                      <a:endParaRPr sz="12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7300" marR="7300" marT="7300" marB="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066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lt1"/>
                          </a:solidFill>
                        </a:rPr>
                        <a:t>Escenario Optimista: Liderazgo Regional en OCIs</a:t>
                      </a:r>
                      <a:endParaRPr sz="12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7300" marR="7300" marT="7300" marB="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lt1"/>
                          </a:solidFill>
                        </a:rPr>
                        <a:t>Escenario Innovador: Pionero en Operaciones de Gestión de Crisis</a:t>
                      </a:r>
                      <a:endParaRPr sz="12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7300" marR="7300" marT="7300" marB="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s-CL" sz="1200" b="1" u="none" strike="noStrike" cap="none">
                          <a:solidFill>
                            <a:schemeClr val="lt1"/>
                          </a:solidFill>
                        </a:rPr>
                        <a:t>Escenario Pesimista: Participación Limitada</a:t>
                      </a:r>
                      <a:endParaRPr sz="1200" b="1" u="none" strike="noStrike" cap="none">
                        <a:solidFill>
                          <a:schemeClr val="lt1"/>
                        </a:solidFill>
                      </a:endParaRPr>
                    </a:p>
                  </a:txBody>
                  <a:tcPr marL="7300" marR="7300" marT="7300" marB="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99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12550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200" u="none" strike="noStrike" cap="none"/>
                    </a:p>
                  </a:txBody>
                  <a:tcPr marL="7300" marR="7300" marT="7300" marB="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200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7300" marR="7300" marT="7300" marB="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endParaRPr sz="1200" b="1" u="none" strike="noStrike" cap="none">
                        <a:solidFill>
                          <a:schemeClr val="dk1"/>
                        </a:solidFill>
                      </a:endParaRPr>
                    </a:p>
                    <a:p>
                      <a:pPr marL="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200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7300" marR="7300" marT="7300" marB="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200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7300" marR="7300" marT="7300" marB="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88" name="Google Shape;188;p19"/>
          <p:cNvSpPr txBox="1"/>
          <p:nvPr/>
        </p:nvSpPr>
        <p:spPr>
          <a:xfrm>
            <a:off x="5019750" y="345725"/>
            <a:ext cx="39621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1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Magíster en Seguridad, Defensa y Relaciones Internacionales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9" name="Google Shape;189;p19"/>
          <p:cNvSpPr txBox="1"/>
          <p:nvPr/>
        </p:nvSpPr>
        <p:spPr>
          <a:xfrm>
            <a:off x="3407775" y="3258800"/>
            <a:ext cx="1718400" cy="278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just" rt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CL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Chile se posiciona como líder regional en OCIs, participando activamente en misiones de paz y gestionando operaciones humanitarias en crisis internacionales. Además, desarrolla programas de formación para otros países de la región.</a:t>
            </a: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0" name="Google Shape;190;p19"/>
          <p:cNvSpPr txBox="1"/>
          <p:nvPr/>
        </p:nvSpPr>
        <p:spPr>
          <a:xfrm>
            <a:off x="3531150" y="3359900"/>
            <a:ext cx="1598100" cy="23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19"/>
          <p:cNvSpPr txBox="1"/>
          <p:nvPr/>
        </p:nvSpPr>
        <p:spPr>
          <a:xfrm>
            <a:off x="5448850" y="3242600"/>
            <a:ext cx="1598100" cy="278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just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CL"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Chile se destaca por integrar tecnologías avanzadas y enfoques interdisciplinarios en </a:t>
            </a:r>
            <a:r>
              <a:rPr lang="es-CL" sz="12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OCIs</a:t>
            </a:r>
            <a:r>
              <a:rPr lang="es-CL" sz="12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, convirtiéndose en un modelo para operaciones de gestión de crisis en América Latina.</a:t>
            </a:r>
            <a:endParaRPr sz="12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2" name="Google Shape;192;p19"/>
          <p:cNvSpPr txBox="1"/>
          <p:nvPr/>
        </p:nvSpPr>
        <p:spPr>
          <a:xfrm>
            <a:off x="7291275" y="3242600"/>
            <a:ext cx="1489500" cy="262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s-CL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Chile disminuye su participación en OCIs, reduciendo el despliegue de tropas y limitando su rol a contribuciones diplomáticas menores.</a:t>
            </a: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" name="Google Shape;193;p19"/>
          <p:cNvSpPr txBox="1"/>
          <p:nvPr/>
        </p:nvSpPr>
        <p:spPr>
          <a:xfrm>
            <a:off x="1644500" y="3359900"/>
            <a:ext cx="1718400" cy="262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just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s-CL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Chile mantiene su nivel de participación en OCIs, priorizando misiones tradicionales bajo mandatos internacionales, sin asumir mayores riesgos ni desafíos en esta materia.</a:t>
            </a: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20"/>
          <p:cNvSpPr txBox="1"/>
          <p:nvPr/>
        </p:nvSpPr>
        <p:spPr>
          <a:xfrm>
            <a:off x="2693700" y="943750"/>
            <a:ext cx="43170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s-CL" sz="14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8.     Propuestas y Recomendaciones</a:t>
            </a:r>
            <a:r>
              <a:rPr lang="es-CL" sz="18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Google Shape;99;g315c1e63e13_0_0">
            <a:extLst>
              <a:ext uri="{FF2B5EF4-FFF2-40B4-BE49-F238E27FC236}">
                <a16:creationId xmlns:a16="http://schemas.microsoft.com/office/drawing/2014/main" id="{9D018F76-6BCB-792E-C08E-2882A210F558}"/>
              </a:ext>
            </a:extLst>
          </p:cNvPr>
          <p:cNvSpPr txBox="1"/>
          <p:nvPr/>
        </p:nvSpPr>
        <p:spPr>
          <a:xfrm>
            <a:off x="6215905" y="-12442"/>
            <a:ext cx="3065453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s-CL" sz="1000" b="1" i="1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Magíster en Seguridad, Defensa y Relaciones Internacionales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6A61545-4DE3-6010-B606-3F680B23429A}"/>
              </a:ext>
            </a:extLst>
          </p:cNvPr>
          <p:cNvSpPr txBox="1"/>
          <p:nvPr/>
        </p:nvSpPr>
        <p:spPr>
          <a:xfrm>
            <a:off x="1822994" y="1992241"/>
            <a:ext cx="58931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highlight>
                  <a:srgbClr val="FFFF00"/>
                </a:highlight>
              </a:rPr>
              <a:t>Favor DIEGO de acuerdo a la información de Escenarios que te envié por interno puedes fundamentar incluyendo análisis sobre temas de migración Venezuela y Bolivia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1708</Words>
  <Application>Microsoft Office PowerPoint</Application>
  <PresentationFormat>Presentación en pantalla (4:3)</PresentationFormat>
  <Paragraphs>313</Paragraphs>
  <Slides>15</Slides>
  <Notes>15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23" baseType="lpstr">
      <vt:lpstr>Aptos</vt:lpstr>
      <vt:lpstr>Arial</vt:lpstr>
      <vt:lpstr>Calibri</vt:lpstr>
      <vt:lpstr>Lato</vt:lpstr>
      <vt:lpstr>Lato Bold</vt:lpstr>
      <vt:lpstr>Symbol</vt:lpstr>
      <vt:lpstr>Times New Roman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Carlos Ojeda</dc:creator>
  <cp:lastModifiedBy>Lorena</cp:lastModifiedBy>
  <cp:revision>5</cp:revision>
  <dcterms:created xsi:type="dcterms:W3CDTF">2020-07-23T01:16:35Z</dcterms:created>
  <dcterms:modified xsi:type="dcterms:W3CDTF">2024-11-18T01:47:02Z</dcterms:modified>
</cp:coreProperties>
</file>