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  <p:sldMasterId id="2147483948" r:id="rId2"/>
  </p:sldMasterIdLst>
  <p:notesMasterIdLst>
    <p:notesMasterId r:id="rId27"/>
  </p:notesMasterIdLst>
  <p:sldIdLst>
    <p:sldId id="339" r:id="rId3"/>
    <p:sldId id="341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33" r:id="rId13"/>
    <p:sldId id="335" r:id="rId14"/>
    <p:sldId id="299" r:id="rId15"/>
    <p:sldId id="334" r:id="rId16"/>
    <p:sldId id="300" r:id="rId17"/>
    <p:sldId id="380" r:id="rId18"/>
    <p:sldId id="381" r:id="rId19"/>
    <p:sldId id="382" r:id="rId20"/>
    <p:sldId id="302" r:id="rId21"/>
    <p:sldId id="303" r:id="rId22"/>
    <p:sldId id="304" r:id="rId23"/>
    <p:sldId id="305" r:id="rId24"/>
    <p:sldId id="285" r:id="rId25"/>
    <p:sldId id="286" r:id="rId2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4553"/>
    <p:restoredTop sz="92415"/>
  </p:normalViewPr>
  <p:slideViewPr>
    <p:cSldViewPr>
      <p:cViewPr varScale="1">
        <p:scale>
          <a:sx n="74" d="100"/>
          <a:sy n="74" d="100"/>
        </p:scale>
        <p:origin x="72" y="11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881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3770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8022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3664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9492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6759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6947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4371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1380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45332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73085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7426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19918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91238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7095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86427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387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1418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46833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0594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2670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785096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3255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082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2618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434399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89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3710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662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62618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5457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19219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6543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76503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3288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2057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18749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645363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6969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85563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4001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194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210198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  <p:sldLayoutId id="2147483960" r:id="rId12"/>
    <p:sldLayoutId id="2147483961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7" Type="http://schemas.openxmlformats.org/officeDocument/2006/relationships/image" Target="../media/image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tiff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5.png"/><Relationship Id="rId5" Type="http://schemas.openxmlformats.org/officeDocument/2006/relationships/image" Target="../media/image17.png"/><Relationship Id="rId10" Type="http://schemas.openxmlformats.org/officeDocument/2006/relationships/image" Target="../media/image24.png"/><Relationship Id="rId4" Type="http://schemas.openxmlformats.org/officeDocument/2006/relationships/image" Target="../media/image16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openxmlformats.org/officeDocument/2006/relationships/image" Target="../media/image2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7" Type="http://schemas.openxmlformats.org/officeDocument/2006/relationships/image" Target="../media/image10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iff"/><Relationship Id="rId7" Type="http://schemas.openxmlformats.org/officeDocument/2006/relationships/image" Target="../media/image12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7" Type="http://schemas.openxmlformats.org/officeDocument/2006/relationships/image" Target="../media/image14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png"/><Relationship Id="rId3" Type="http://schemas.openxmlformats.org/officeDocument/2006/relationships/image" Target="../media/image170.png"/><Relationship Id="rId7" Type="http://schemas.openxmlformats.org/officeDocument/2006/relationships/image" Target="../media/image2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0.png"/><Relationship Id="rId11" Type="http://schemas.openxmlformats.org/officeDocument/2006/relationships/image" Target="../media/image240.png"/><Relationship Id="rId5" Type="http://schemas.openxmlformats.org/officeDocument/2006/relationships/image" Target="../media/image190.png"/><Relationship Id="rId10" Type="http://schemas.openxmlformats.org/officeDocument/2006/relationships/image" Target="../media/image2300.png"/><Relationship Id="rId9" Type="http://schemas.openxmlformats.org/officeDocument/2006/relationships/image" Target="../media/image18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5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5" Type="http://schemas.openxmlformats.org/officeDocument/2006/relationships/image" Target="../media/image59.png"/><Relationship Id="rId1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NULL"/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NULL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290.png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../media/image350.png"/><Relationship Id="rId4" Type="http://schemas.openxmlformats.org/officeDocument/2006/relationships/image" Target="../media/image300.png"/><Relationship Id="rId9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image" Target="NUL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Trabajo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 3: Trabajo y energía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Cátedra de Física</a:t>
            </a:r>
            <a:endParaRPr kumimoji="0" lang="es-CL" sz="28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1833471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¿Qué entendemos con la palabra TRABAJO?</a:t>
            </a:r>
            <a:br>
              <a:rPr lang="es-CL" dirty="0"/>
            </a:b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49A56FD-ACBE-5E4D-8D76-DAE0B475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81" y="1576062"/>
            <a:ext cx="3556000" cy="2286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2DDA7C6-7B1B-F944-A392-C31806C9BE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85" y="4432300"/>
            <a:ext cx="3706543" cy="2196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8C8A6E3-8A52-AA43-B7CC-278C90685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0666" y="1676760"/>
            <a:ext cx="3502424" cy="196826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A7C5ACA-BB29-AC46-8AE5-71E2A6CF56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9156" y="4102584"/>
            <a:ext cx="3351821" cy="187702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D61D8D9-2089-6649-AC1C-1DBCB48F4A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0349" y="2286000"/>
            <a:ext cx="35433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4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33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7.40741E-7 L 0.9332 0.0053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49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483934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3A22DE1F-B4CC-BD43-A07E-233CCE0219F6}"/>
              </a:ext>
            </a:extLst>
          </p:cNvPr>
          <p:cNvCxnSpPr>
            <a:cxnSpLocks/>
          </p:cNvCxnSpPr>
          <p:nvPr/>
        </p:nvCxnSpPr>
        <p:spPr>
          <a:xfrm>
            <a:off x="983432" y="3609020"/>
            <a:ext cx="936104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/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𝜃</m:t>
                      </m:r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192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643452" y="4676705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467FB59E-09C3-B342-A0BB-4CB294E591AC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13D2310E-0B69-9D4B-B4A6-1A5B136C9690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5" name="Rectángulo redondeado 4">
                <a:extLst>
                  <a:ext uri="{FF2B5EF4-FFF2-40B4-BE49-F238E27FC236}">
                    <a16:creationId xmlns:a16="http://schemas.microsoft.com/office/drawing/2014/main" id="{30EC1F1D-CD33-7B4C-B718-92E7495F8AA0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9" name="Conector recto de flecha 8">
                <a:extLst>
                  <a:ext uri="{FF2B5EF4-FFF2-40B4-BE49-F238E27FC236}">
                    <a16:creationId xmlns:a16="http://schemas.microsoft.com/office/drawing/2014/main" id="{451B7DBA-E2FF-FD42-BAF7-D15B04A09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3A22DE1F-B4CC-BD43-A07E-233CCE0219F6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3A12D5E9-4CCA-5449-85D6-2E9D0713D493}"/>
              </a:ext>
            </a:extLst>
          </p:cNvPr>
          <p:cNvGrpSpPr/>
          <p:nvPr/>
        </p:nvGrpSpPr>
        <p:grpSpPr>
          <a:xfrm>
            <a:off x="6975600" y="2780928"/>
            <a:ext cx="2304256" cy="1080119"/>
            <a:chOff x="983432" y="2780928"/>
            <a:chExt cx="2304256" cy="1080119"/>
          </a:xfrm>
        </p:grpSpPr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8BE8CA11-5090-E544-8EB1-CB51DD56E2F1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25" name="Rectángulo redondeado 24">
                <a:extLst>
                  <a:ext uri="{FF2B5EF4-FFF2-40B4-BE49-F238E27FC236}">
                    <a16:creationId xmlns:a16="http://schemas.microsoft.com/office/drawing/2014/main" id="{8117A60A-63F9-2F40-9137-7DF77D858698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A8C246E-BFD3-0140-ABFE-D3C9C93095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3" name="Conector recto 22">
              <a:extLst>
                <a:ext uri="{FF2B5EF4-FFF2-40B4-BE49-F238E27FC236}">
                  <a16:creationId xmlns:a16="http://schemas.microsoft.com/office/drawing/2014/main" id="{2EF5BBBA-3252-B140-AF51-BF915918290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45A35261-F3DD-0946-B1D6-19B2592BCEDE}"/>
              </a:ext>
            </a:extLst>
          </p:cNvPr>
          <p:cNvCxnSpPr>
            <a:cxnSpLocks/>
          </p:cNvCxnSpPr>
          <p:nvPr/>
        </p:nvCxnSpPr>
        <p:spPr>
          <a:xfrm>
            <a:off x="2597366" y="4108418"/>
            <a:ext cx="5998414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/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32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blipFill>
                <a:blip r:embed="rId6"/>
                <a:stretch>
                  <a:fillRect t="-207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/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blipFill>
                <a:blip r:embed="rId7"/>
                <a:stretch>
                  <a:fillRect l="-1923" t="-24194" b="-16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/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blipFill>
                <a:blip r:embed="rId8"/>
                <a:stretch>
                  <a:fillRect t="-23810" b="-15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7161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Consideremos que el cuerpo anterior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1887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1618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058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7452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6528048" y="1760342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blipFill>
                <a:blip r:embed="rId7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/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  <m:d>
                        <m:dPr>
                          <m:begChr m:val="|"/>
                          <m:endChr m:val="|"/>
                          <m:ctrlPr>
                            <a:rPr 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oup 2">
            <a:extLst>
              <a:ext uri="{FF2B5EF4-FFF2-40B4-BE49-F238E27FC236}">
                <a16:creationId xmlns:a16="http://schemas.microsoft.com/office/drawing/2014/main" id="{F5C2DFAE-9E28-AC46-A73C-E3EE9639F671}"/>
              </a:ext>
            </a:extLst>
          </p:cNvPr>
          <p:cNvGrpSpPr/>
          <p:nvPr/>
        </p:nvGrpSpPr>
        <p:grpSpPr>
          <a:xfrm>
            <a:off x="6461500" y="3945125"/>
            <a:ext cx="2205746" cy="1520518"/>
            <a:chOff x="1609314" y="3418343"/>
            <a:chExt cx="2205746" cy="1520518"/>
          </a:xfrm>
        </p:grpSpPr>
        <p:cxnSp>
          <p:nvCxnSpPr>
            <p:cNvPr id="16" name="Straight Arrow Connector 41">
              <a:extLst>
                <a:ext uri="{FF2B5EF4-FFF2-40B4-BE49-F238E27FC236}">
                  <a16:creationId xmlns:a16="http://schemas.microsoft.com/office/drawing/2014/main" id="{98EE2E23-940D-674E-8729-84BCCB72985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/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blipFill>
                  <a:blip r:embed="rId9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33">
                  <a:extLst>
                    <a:ext uri="{FF2B5EF4-FFF2-40B4-BE49-F238E27FC236}">
                      <a16:creationId xmlns:a16="http://schemas.microsoft.com/office/drawing/2014/main" id="{A714EC67-526B-5441-9BA4-C25062F15710}"/>
                    </a:ext>
                  </a:extLst>
                </p:cNvPr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Arc 27">
              <a:extLst>
                <a:ext uri="{FF2B5EF4-FFF2-40B4-BE49-F238E27FC236}">
                  <a16:creationId xmlns:a16="http://schemas.microsoft.com/office/drawing/2014/main" id="{DC3C4FFE-E4EC-B541-ABAC-5FC372EA0B38}"/>
                </a:ext>
              </a:extLst>
            </p:cNvPr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28">
                  <a:extLst>
                    <a:ext uri="{FF2B5EF4-FFF2-40B4-BE49-F238E27FC236}">
                      <a16:creationId xmlns:a16="http://schemas.microsoft.com/office/drawing/2014/main" id="{AEC67505-3113-694B-B47D-F2E14352E416}"/>
                    </a:ext>
                  </a:extLst>
                </p:cNvPr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1" name="Straight Arrow Connector 31">
              <a:extLst>
                <a:ext uri="{FF2B5EF4-FFF2-40B4-BE49-F238E27FC236}">
                  <a16:creationId xmlns:a16="http://schemas.microsoft.com/office/drawing/2014/main" id="{D33011A1-3AE4-BE40-8883-7146CD009C6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877076B7-4B3B-3548-A405-41E128BA3F0F}"/>
              </a:ext>
            </a:extLst>
          </p:cNvPr>
          <p:cNvCxnSpPr>
            <a:cxnSpLocks/>
          </p:cNvCxnSpPr>
          <p:nvPr/>
        </p:nvCxnSpPr>
        <p:spPr>
          <a:xfrm flipH="1" flipV="1">
            <a:off x="6477642" y="4457054"/>
            <a:ext cx="1085305" cy="1"/>
          </a:xfrm>
          <a:prstGeom prst="lin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22379EBD-E5D6-1D4F-BEAD-C80B498DD783}"/>
              </a:ext>
            </a:extLst>
          </p:cNvPr>
          <p:cNvCxnSpPr/>
          <p:nvPr/>
        </p:nvCxnSpPr>
        <p:spPr>
          <a:xfrm flipH="1" flipV="1">
            <a:off x="7583972" y="4423817"/>
            <a:ext cx="16432" cy="1051461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1302F453-5F48-6942-B543-E26904E09135}"/>
              </a:ext>
            </a:extLst>
          </p:cNvPr>
          <p:cNvCxnSpPr>
            <a:cxnSpLocks/>
          </p:cNvCxnSpPr>
          <p:nvPr/>
        </p:nvCxnSpPr>
        <p:spPr>
          <a:xfrm flipV="1">
            <a:off x="6477643" y="4433454"/>
            <a:ext cx="0" cy="1051460"/>
          </a:xfrm>
          <a:prstGeom prst="line">
            <a:avLst/>
          </a:prstGeom>
          <a:ln w="38100">
            <a:solidFill>
              <a:srgbClr val="00B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7E719D21-0942-5049-81DE-60482E518F53}"/>
              </a:ext>
            </a:extLst>
          </p:cNvPr>
          <p:cNvCxnSpPr>
            <a:cxnSpLocks/>
          </p:cNvCxnSpPr>
          <p:nvPr/>
        </p:nvCxnSpPr>
        <p:spPr>
          <a:xfrm flipH="1" flipV="1">
            <a:off x="6497531" y="5478546"/>
            <a:ext cx="1102873" cy="6367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/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  <a:blipFill>
                <a:blip r:embed="rId10"/>
                <a:stretch>
                  <a:fillRect t="-114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/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b="0" i="0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sen</m:t>
                          </m:r>
                        </m:fName>
                        <m:e>
                          <m:r>
                            <a:rPr lang="es-CL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ln>
                    <a:solidFill>
                      <a:srgbClr val="00B050"/>
                    </a:solidFill>
                  </a:ln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232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1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Unidad de medida 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blipFill>
                <a:blip r:embed="rId3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/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90" t="-25000" b="-312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ángulo redondeado 14">
            <a:extLst>
              <a:ext uri="{FF2B5EF4-FFF2-40B4-BE49-F238E27FC236}">
                <a16:creationId xmlns:a16="http://schemas.microsoft.com/office/drawing/2014/main" id="{5BFB0BCA-8021-1747-BC64-798FB75D8159}"/>
              </a:ext>
            </a:extLst>
          </p:cNvPr>
          <p:cNvSpPr/>
          <p:nvPr/>
        </p:nvSpPr>
        <p:spPr>
          <a:xfrm>
            <a:off x="1639746" y="1957706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F6D7C0-B2EB-7D40-9104-40E47F1372AC}"/>
              </a:ext>
            </a:extLst>
          </p:cNvPr>
          <p:cNvSpPr txBox="1"/>
          <p:nvPr/>
        </p:nvSpPr>
        <p:spPr>
          <a:xfrm>
            <a:off x="1744903" y="3384653"/>
            <a:ext cx="8807351" cy="1015663"/>
          </a:xfrm>
          <a:prstGeom prst="rect">
            <a:avLst/>
          </a:prstGeom>
          <a:ln w="12700">
            <a:solidFill>
              <a:srgbClr val="FF9108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La unidad internacional para la medición del trabajo es el </a:t>
            </a:r>
            <a:r>
              <a:rPr lang="es-MX" sz="2000" i="1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Joule</a:t>
            </a:r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[J], que se define como el trabajo que ejerce una fuerza de 1[N] cuando desplaza un cuerpo una distancia de 1[m] paralelamente a su dirección.</a:t>
            </a:r>
            <a:endParaRPr lang="es-CL" sz="2000" dirty="0">
              <a:solidFill>
                <a:srgbClr val="00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D7E11E9-CAB2-414C-AA59-1D707E2D3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36" y="4778092"/>
            <a:ext cx="1872208" cy="210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0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</p:spTree>
    <p:extLst>
      <p:ext uri="{BB962C8B-B14F-4D97-AF65-F5344CB8AC3E}">
        <p14:creationId xmlns:p14="http://schemas.microsoft.com/office/powerpoint/2010/main" val="3715051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73333"/>
            <a:ext cx="1958323" cy="878962"/>
            <a:chOff x="1055440" y="2629975"/>
            <a:chExt cx="1958323" cy="878962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405207" y="2841358"/>
              <a:ext cx="608556" cy="348936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/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la misma dirección del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positivo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8248B415-A05D-4A4B-A24B-2B15B1FD06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57598" y="3993465"/>
            <a:ext cx="3289300" cy="24638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9F84AB0-135E-1C4F-A0F0-E920B2559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3872" y="3747803"/>
            <a:ext cx="3002012" cy="191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2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09DF5D4-F284-4442-A22B-B90A736E9223}"/>
              </a:ext>
            </a:extLst>
          </p:cNvPr>
          <p:cNvGrpSpPr/>
          <p:nvPr/>
        </p:nvGrpSpPr>
        <p:grpSpPr>
          <a:xfrm>
            <a:off x="1140921" y="2409620"/>
            <a:ext cx="1433891" cy="1042675"/>
            <a:chOff x="1267327" y="2607774"/>
            <a:chExt cx="1433891" cy="1042675"/>
          </a:xfrm>
        </p:grpSpPr>
        <p:cxnSp>
          <p:nvCxnSpPr>
            <p:cNvPr id="18" name="Straight Arrow Connector 17"/>
            <p:cNvCxnSpPr/>
            <p:nvPr/>
          </p:nvCxnSpPr>
          <p:spPr>
            <a:xfrm flipH="1" flipV="1">
              <a:off x="1793213" y="2945103"/>
              <a:ext cx="589413" cy="404803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52C294-609B-3C44-B17E-ED703EF4A53D}"/>
                </a:ext>
              </a:extLst>
            </p:cNvPr>
            <p:cNvGrpSpPr/>
            <p:nvPr/>
          </p:nvGrpSpPr>
          <p:grpSpPr>
            <a:xfrm>
              <a:off x="1267327" y="2607774"/>
              <a:ext cx="1433891" cy="1042675"/>
              <a:chOff x="1055440" y="2466262"/>
              <a:chExt cx="1433891" cy="1042675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1055440" y="3006775"/>
                <a:ext cx="360040" cy="360040"/>
              </a:xfrm>
              <a:prstGeom prst="roundRect">
                <a:avLst/>
              </a:prstGeom>
              <a:solidFill>
                <a:schemeClr val="accent1">
                  <a:alpha val="46000"/>
                </a:schemeClr>
              </a:solidFill>
              <a:ln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2129291" y="3006775"/>
                <a:ext cx="360040" cy="360040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31" name="Straight Arrow Connector 30"/>
              <p:cNvCxnSpPr/>
              <p:nvPr/>
            </p:nvCxnSpPr>
            <p:spPr>
              <a:xfrm>
                <a:off x="1225373" y="3500360"/>
                <a:ext cx="1080120" cy="0"/>
              </a:xfrm>
              <a:prstGeom prst="straightConnector1">
                <a:avLst/>
              </a:prstGeom>
              <a:ln w="28575">
                <a:solidFill>
                  <a:srgbClr val="00456F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𝑑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36" name="TextBox 3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18750" r="-1363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21" name="TextBox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25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/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dirección opuesta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negativo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66EFDA4E-2E75-C64A-9DD3-F5E4CA0592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912" y="4218503"/>
            <a:ext cx="2899035" cy="194679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AC8B79A-BF37-3145-BA76-A9AF7598BD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800" y="4490561"/>
            <a:ext cx="4588976" cy="196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0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59935"/>
            <a:ext cx="1740995" cy="892360"/>
            <a:chOff x="1055440" y="2616577"/>
            <a:chExt cx="1740995" cy="892360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338111" y="2629975"/>
              <a:ext cx="0" cy="56031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/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ln>
                <a:solidFill>
                  <a:srgbClr val="FF9108"/>
                </a:solidFill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dirección perpendicular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nulo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687" t="-1887" r="-515" b="-13208"/>
                </a:stretch>
              </a:blipFill>
              <a:ln>
                <a:solidFill>
                  <a:srgbClr val="FF9108"/>
                </a:solidFill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AB663728-99E5-7947-BE92-371B267F15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2442" y="3728431"/>
            <a:ext cx="3162300" cy="25654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ED1FD34-B7F6-154A-810B-2F86D7FB1F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7848" y="4323665"/>
            <a:ext cx="37973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4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srgbClr val="00456F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𝑗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CL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5015880" y="3744522"/>
            <a:ext cx="6480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Otra forma equivalente de calcular el trabajo total es a través de la suma vectorial de las fuerzas, es decir encontrar la </a:t>
            </a:r>
            <a:r>
              <a:rPr lang="es-ES_tradn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 neta</a:t>
            </a:r>
            <a:r>
              <a:rPr lang="es-ES_tradnl" sz="20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sobre el cuerpo: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C3051A0-3A8E-6F4E-AB51-D48D538CC33F}"/>
              </a:ext>
            </a:extLst>
          </p:cNvPr>
          <p:cNvGrpSpPr/>
          <p:nvPr/>
        </p:nvGrpSpPr>
        <p:grpSpPr>
          <a:xfrm>
            <a:off x="889322" y="1828391"/>
            <a:ext cx="3333408" cy="2568307"/>
            <a:chOff x="1332964" y="2416138"/>
            <a:chExt cx="2276794" cy="1653090"/>
          </a:xfrm>
        </p:grpSpPr>
        <p:grpSp>
          <p:nvGrpSpPr>
            <p:cNvPr id="34" name="Grupo 143"/>
            <p:cNvGrpSpPr/>
            <p:nvPr/>
          </p:nvGrpSpPr>
          <p:grpSpPr>
            <a:xfrm>
              <a:off x="1512984" y="2416138"/>
              <a:ext cx="2096774" cy="1653090"/>
              <a:chOff x="-1069182" y="0"/>
              <a:chExt cx="3354417" cy="1653090"/>
            </a:xfrm>
          </p:grpSpPr>
          <p:cxnSp>
            <p:nvCxnSpPr>
              <p:cNvPr id="35" name="Conector recto de flecha 138"/>
              <p:cNvCxnSpPr>
                <a:cxnSpLocks/>
              </p:cNvCxnSpPr>
              <p:nvPr/>
            </p:nvCxnSpPr>
            <p:spPr>
              <a:xfrm>
                <a:off x="-1069182" y="1020866"/>
                <a:ext cx="1906259" cy="0"/>
              </a:xfrm>
              <a:prstGeom prst="straightConnector1">
                <a:avLst/>
              </a:prstGeom>
              <a:ln w="28575">
                <a:solidFill>
                  <a:srgbClr val="FF910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ector recto de flecha 139"/>
              <p:cNvCxnSpPr>
                <a:cxnSpLocks/>
              </p:cNvCxnSpPr>
              <p:nvPr/>
            </p:nvCxnSpPr>
            <p:spPr>
              <a:xfrm flipV="1">
                <a:off x="1110816" y="548440"/>
                <a:ext cx="1174419" cy="472085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de flecha 140"/>
              <p:cNvCxnSpPr/>
              <p:nvPr/>
            </p:nvCxnSpPr>
            <p:spPr>
              <a:xfrm flipH="1">
                <a:off x="109353" y="1028700"/>
                <a:ext cx="871724" cy="176832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Conector recto de flecha 141"/>
              <p:cNvCxnSpPr/>
              <p:nvPr/>
            </p:nvCxnSpPr>
            <p:spPr>
              <a:xfrm flipV="1">
                <a:off x="981075" y="0"/>
                <a:ext cx="0" cy="102870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de flecha 142"/>
              <p:cNvCxnSpPr/>
              <p:nvPr/>
            </p:nvCxnSpPr>
            <p:spPr>
              <a:xfrm>
                <a:off x="981077" y="1028700"/>
                <a:ext cx="412374" cy="62439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 39"/>
                <p:cNvSpPr/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0" name="Rectangle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  <a:blipFill>
                  <a:blip r:embed="rId5"/>
                  <a:stretch>
                    <a:fillRect t="-909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/>
                <p:cNvSpPr/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angle 4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  <a:blipFill>
                  <a:blip r:embed="rId7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angle 42"/>
                <p:cNvSpPr/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3" name="Rectangle 4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  <a:blipFill>
                  <a:blip r:embed="rId8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FF9108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FF9108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blipFill>
                  <a:blip r:embed="rId9"/>
                  <a:stretch>
                    <a:fillRect t="-22388" r="-259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8" name="Rounded Rectangle 47"/>
            <p:cNvSpPr/>
            <p:nvPr/>
          </p:nvSpPr>
          <p:spPr>
            <a:xfrm>
              <a:off x="1332964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49" name="Rounded Rectangle 48"/>
            <p:cNvSpPr/>
            <p:nvPr/>
          </p:nvSpPr>
          <p:spPr>
            <a:xfrm>
              <a:off x="2700529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=</m:t>
                      </m:r>
                      <m:d>
                        <m:dPr>
                          <m:ctrl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  <m:sup/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n-U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eta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total/neto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5225863" y="1549087"/>
            <a:ext cx="6480716" cy="1040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El </a:t>
            </a:r>
            <a:r>
              <a:rPr lang="es-C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</a:t>
            </a:r>
            <a:r>
              <a:rPr lang="es-CL" sz="2000" i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realizado sobre un cuerpo será la suma algebraica de los trabajos realizados por cada una de las 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fuerzas que actúan sobre él: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/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b="0" dirty="0">
                    <a:solidFill>
                      <a:srgbClr val="00456F"/>
                    </a:solidFill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𝑊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es el trabajo realizado por la fuerza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) </a:t>
                </a:r>
              </a:p>
            </p:txBody>
          </p:sp>
        </mc:Choice>
        <mc:Fallback xmlns="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blipFill>
                <a:blip r:embed="rId11"/>
                <a:stretch>
                  <a:fillRect l="-1210" t="-15584" r="-3898" b="-181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7534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ángulo 40">
            <a:extLst>
              <a:ext uri="{FF2B5EF4-FFF2-40B4-BE49-F238E27FC236}">
                <a16:creationId xmlns:a16="http://schemas.microsoft.com/office/drawing/2014/main" id="{29D8F31C-D1C5-6747-A175-69269E10520C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3444057-AFFC-48CD-AC23-457B640B0669}"/>
              </a:ext>
            </a:extLst>
          </p:cNvPr>
          <p:cNvSpPr/>
          <p:nvPr/>
        </p:nvSpPr>
        <p:spPr>
          <a:xfrm>
            <a:off x="459986" y="2694856"/>
            <a:ext cx="2880320" cy="98417"/>
          </a:xfrm>
          <a:prstGeom prst="rect">
            <a:avLst/>
          </a:prstGeom>
          <a:pattFill prst="wdDnDiag">
            <a:fgClr>
              <a:schemeClr val="bg1">
                <a:lumMod val="6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1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215994" y="616359"/>
            <a:ext cx="72007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Una caja de 20 [kg] se desplaza 4 [m] sobre una superficie horizontal, </a:t>
            </a:r>
            <a:r>
              <a:rPr lang="es-CL" sz="2400" dirty="0">
                <a:solidFill>
                  <a:srgbClr val="FF9108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de coeficiente de roce 0,44</a:t>
            </a:r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400" b="1" dirty="0">
              <a:solidFill>
                <a:srgbClr val="00456F"/>
              </a:solidFill>
              <a:latin typeface="Calibri" panose="020F0502020204030204" pitchFamily="34" charset="0"/>
              <a:ea typeface="CMU Serif" panose="02000603000000000000" pitchFamily="50" charset="0"/>
              <a:cs typeface="Calibri" panose="020F0502020204030204" pitchFamily="34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6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2909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ángulo 34">
            <a:extLst>
              <a:ext uri="{FF2B5EF4-FFF2-40B4-BE49-F238E27FC236}">
                <a16:creationId xmlns:a16="http://schemas.microsoft.com/office/drawing/2014/main" id="{4D4468A6-2D85-FE47-8F45-56E1DE1D9327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2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347713" y="1225860"/>
            <a:ext cx="72007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Una caja de 20 [kg] se desplaza 4 [m] sobre una superficie horizontal </a:t>
            </a:r>
            <a:r>
              <a:rPr lang="es-CL" sz="2000" dirty="0">
                <a:solidFill>
                  <a:srgbClr val="FF9108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sin fricción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3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6416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5C5C4C9-432C-1141-9D2E-FB7B0AC17FFF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3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/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Una caja de masa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𝑚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se desplaza a velocidad constante sobre una superficie inclinada </a:t>
                </a:r>
                <a:r>
                  <a:rPr lang="es-CL" sz="2400" dirty="0">
                    <a:solidFill>
                      <a:srgbClr val="FF9108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sin fricción</a:t>
                </a:r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, mientras es empujada por una fuerza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paralela a la superficie. Calculen el trabajo realizado por cada una de estas fuerzas hasta que la caja alcanza una altura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h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 A partir de ellos, determinen el trabajo total. Obtengan el valor de </a:t>
                </a:r>
                <a14:m>
                  <m:oMath xmlns:m="http://schemas.openxmlformats.org/officeDocument/2006/math">
                    <m:r>
                      <a:rPr lang="es-CL" sz="2400" i="1" dirty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b="1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blipFill>
                <a:blip r:embed="rId3"/>
                <a:stretch>
                  <a:fillRect l="-1232" t="-1415" r="-1408" b="-424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upo 1">
            <a:extLst>
              <a:ext uri="{FF2B5EF4-FFF2-40B4-BE49-F238E27FC236}">
                <a16:creationId xmlns:a16="http://schemas.microsoft.com/office/drawing/2014/main" id="{5EBDC590-63D9-47F4-916A-0BC8F7AEE597}"/>
              </a:ext>
            </a:extLst>
          </p:cNvPr>
          <p:cNvGrpSpPr/>
          <p:nvPr/>
        </p:nvGrpSpPr>
        <p:grpSpPr>
          <a:xfrm rot="20379928">
            <a:off x="181377" y="1701073"/>
            <a:ext cx="3003531" cy="482875"/>
            <a:chOff x="437712" y="2203578"/>
            <a:chExt cx="3003531" cy="482875"/>
          </a:xfrm>
        </p:grpSpPr>
        <p:sp>
          <p:nvSpPr>
            <p:cNvPr id="45" name="Rounded Rectangle 48">
              <a:extLst>
                <a:ext uri="{FF2B5EF4-FFF2-40B4-BE49-F238E27FC236}">
                  <a16:creationId xmlns:a16="http://schemas.microsoft.com/office/drawing/2014/main" id="{07E64CD1-C15C-4EB6-A6D5-CE849D1AF495}"/>
                </a:ext>
              </a:extLst>
            </p:cNvPr>
            <p:cNvSpPr/>
            <p:nvPr/>
          </p:nvSpPr>
          <p:spPr>
            <a:xfrm>
              <a:off x="2973093" y="2203578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  <a:alpha val="25000"/>
              </a:schemeClr>
            </a:solidFill>
            <a:ln>
              <a:prstDash val="dash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ounded Rectangle 48">
              <a:extLst>
                <a:ext uri="{FF2B5EF4-FFF2-40B4-BE49-F238E27FC236}">
                  <a16:creationId xmlns:a16="http://schemas.microsoft.com/office/drawing/2014/main" id="{8841DCA4-198B-4644-A02E-A789717E3DF7}"/>
                </a:ext>
              </a:extLst>
            </p:cNvPr>
            <p:cNvSpPr/>
            <p:nvPr/>
          </p:nvSpPr>
          <p:spPr>
            <a:xfrm>
              <a:off x="437712" y="2204371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C9B55CC7-0FCF-445B-8DF8-D99AE460A944}"/>
                </a:ext>
              </a:extLst>
            </p:cNvPr>
            <p:cNvCxnSpPr/>
            <p:nvPr/>
          </p:nvCxnSpPr>
          <p:spPr>
            <a:xfrm>
              <a:off x="470034" y="2686453"/>
              <a:ext cx="2880320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407368" y="2696201"/>
            <a:ext cx="284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blipFill>
                <a:blip r:embed="rId6"/>
                <a:stretch>
                  <a:fillRect l="-23077" r="-19231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/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blipFill>
                <a:blip r:embed="rId7"/>
                <a:stretch>
                  <a:fillRect t="-18056" r="-348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5E3B0F99-6329-43AD-858F-410155EE6F3B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716163" y="2161156"/>
            <a:ext cx="360000" cy="136828"/>
          </a:xfrm>
          <a:prstGeom prst="line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id="{EA28187C-9BE1-4834-BBAA-2F0C0E8808FE}"/>
              </a:ext>
            </a:extLst>
          </p:cNvPr>
          <p:cNvCxnSpPr>
            <a:cxnSpLocks/>
          </p:cNvCxnSpPr>
          <p:nvPr/>
        </p:nvCxnSpPr>
        <p:spPr>
          <a:xfrm rot="5400000">
            <a:off x="2594780" y="2197776"/>
            <a:ext cx="97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/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US" sz="20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blipFill>
                <a:blip r:embed="rId20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803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AC091-2D0B-3245-9459-2AC37419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119743"/>
            <a:ext cx="11303248" cy="990600"/>
          </a:xfrm>
        </p:spPr>
        <p:txBody>
          <a:bodyPr/>
          <a:lstStyle/>
          <a:p>
            <a:r>
              <a:rPr lang="es-CL" sz="3600" dirty="0">
                <a:latin typeface="Calibri" panose="020F0502020204030204" pitchFamily="34" charset="0"/>
                <a:cs typeface="Calibri" panose="020F0502020204030204" pitchFamily="34" charset="0"/>
              </a:rPr>
              <a:t>Teorema del Trabajo y la variación de la energía cinética.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Imaginemos un cuerpo que es desplazado en ∆x por una fuerza constante de magnitud F que forma un ángulo </a:t>
                </a:r>
                <a14:m>
                  <m:oMath xmlns:m="http://schemas.openxmlformats.org/officeDocument/2006/math">
                    <m:r>
                      <a:rPr lang="es-ES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con la horizontal.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  <a:blipFill>
                <a:blip r:embed="rId2"/>
                <a:stretch>
                  <a:fillRect l="-1335" t="-16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Grupo 28">
            <a:extLst>
              <a:ext uri="{FF2B5EF4-FFF2-40B4-BE49-F238E27FC236}">
                <a16:creationId xmlns:a16="http://schemas.microsoft.com/office/drawing/2014/main" id="{9312BE54-14CE-374C-8589-4196E58FDD0B}"/>
              </a:ext>
            </a:extLst>
          </p:cNvPr>
          <p:cNvGrpSpPr/>
          <p:nvPr/>
        </p:nvGrpSpPr>
        <p:grpSpPr>
          <a:xfrm>
            <a:off x="1842688" y="2762059"/>
            <a:ext cx="7431314" cy="1999594"/>
            <a:chOff x="1842688" y="2921716"/>
            <a:chExt cx="7431314" cy="1999594"/>
          </a:xfrm>
        </p:grpSpPr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D8DEF6C5-6D66-A743-AEA3-AA28F903A2C6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A4FF4FD1-427B-7243-ACA6-10786CF92FC7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99594"/>
              <a:chOff x="1842688" y="2921716"/>
              <a:chExt cx="7431314" cy="1999594"/>
            </a:xfrm>
          </p:grpSpPr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84A9C719-0B6F-D04E-BCF1-E21A60869E3E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99594"/>
                <a:chOff x="1712686" y="2907202"/>
                <a:chExt cx="7431314" cy="1999594"/>
              </a:xfrm>
            </p:grpSpPr>
            <p:cxnSp>
              <p:nvCxnSpPr>
                <p:cNvPr id="5" name="Conector recto 4">
                  <a:extLst>
                    <a:ext uri="{FF2B5EF4-FFF2-40B4-BE49-F238E27FC236}">
                      <a16:creationId xmlns:a16="http://schemas.microsoft.com/office/drawing/2014/main" id="{E400A823-619F-3F4C-8AB3-9B27BE782FC3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83F08B70-C76B-934E-929B-C40CB464013C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7" name="Rectángulo 6">
                  <a:extLst>
                    <a:ext uri="{FF2B5EF4-FFF2-40B4-BE49-F238E27FC236}">
                      <a16:creationId xmlns:a16="http://schemas.microsoft.com/office/drawing/2014/main" id="{7AFDD478-9AE1-2843-8E56-5749DDEBF8F3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9" name="Conector recto de flecha 8">
                  <a:extLst>
                    <a:ext uri="{FF2B5EF4-FFF2-40B4-BE49-F238E27FC236}">
                      <a16:creationId xmlns:a16="http://schemas.microsoft.com/office/drawing/2014/main" id="{8A80F5E5-DDFA-9E41-BEC4-37AA028E3E79}"/>
                    </a:ext>
                  </a:extLst>
                </p:cNvPr>
                <p:cNvCxnSpPr>
                  <a:cxnSpLocks/>
                  <a:stCxn id="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3" name="CuadroTexto 12">
                      <a:extLst>
                        <a:ext uri="{FF2B5EF4-FFF2-40B4-BE49-F238E27FC236}">
                          <a16:creationId xmlns:a16="http://schemas.microsoft.com/office/drawing/2014/main" id="{255D6975-FE3E-CB47-81AD-916B28EB846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26857" y="4506686"/>
                      <a:ext cx="722982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kumimoji="0" lang="es-CL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acc>
                              <m:accPr>
                                <m:chr m:val="⃗"/>
                                <m:ctrlPr>
                                  <a:rPr kumimoji="0" lang="es-CL" sz="2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s-ES" sz="2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Tw Cen MT"/>
                      </a:endParaRPr>
                    </a:p>
                  </p:txBody>
                </p:sp>
              </mc:Choice>
              <mc:Fallback xmlns="">
                <p:sp>
                  <p:nvSpPr>
                    <p:cNvPr id="13" name="CuadroTexto 12">
                      <a:extLst>
                        <a:ext uri="{FF2B5EF4-FFF2-40B4-BE49-F238E27FC236}">
                          <a16:creationId xmlns:a16="http://schemas.microsoft.com/office/drawing/2014/main" id="{255D6975-FE3E-CB47-81AD-916B28EB8462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426857" y="4506686"/>
                      <a:ext cx="722982" cy="400110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1875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7A775FC1-C8B3-E148-A0CC-182F04993E25}"/>
                  </a:ext>
                </a:extLst>
              </p:cNvPr>
              <p:cNvCxnSpPr>
                <a:stCxn id="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7" name="Conector recto de flecha 26">
                <a:extLst>
                  <a:ext uri="{FF2B5EF4-FFF2-40B4-BE49-F238E27FC236}">
                    <a16:creationId xmlns:a16="http://schemas.microsoft.com/office/drawing/2014/main" id="{10FA05EA-8744-EE48-B60F-0D6B0D145A0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4F8CC3EC-92FD-FA4E-8F4B-7179B23B0A08}"/>
              </a:ext>
            </a:extLst>
          </p:cNvPr>
          <p:cNvCxnSpPr/>
          <p:nvPr/>
        </p:nvCxnSpPr>
        <p:spPr>
          <a:xfrm>
            <a:off x="2999656" y="4361543"/>
            <a:ext cx="35283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68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s-CL" sz="26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Debido a la fuerza neta, el cuerpo acelera en el eje horizontal (segundo principio de Newton). Por lo que la fuerza neta que actúa sobre el cuerpo se dirige a la derecha y tiene una magnitud de </a:t>
                </a:r>
                <a:endParaRPr lang="es-ES" sz="4100" i="1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" sz="260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</m:oMath>
                  </m:oMathPara>
                </a14:m>
                <a:endParaRPr lang="es-CL" sz="3600" baseline="-25000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s-ES" sz="2800" b="0" i="1" dirty="0">
                    <a:solidFill>
                      <a:srgbClr val="00456F"/>
                    </a:solidFill>
                    <a:latin typeface="Cambria Math" panose="02040503050406030204" pitchFamily="18" charset="0"/>
                  </a:rPr>
                  <a:t>Entonces,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36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  <a:blipFill>
                <a:blip r:embed="rId2"/>
                <a:stretch>
                  <a:fillRect l="-708" t="-17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Grupo 36">
            <a:extLst>
              <a:ext uri="{FF2B5EF4-FFF2-40B4-BE49-F238E27FC236}">
                <a16:creationId xmlns:a16="http://schemas.microsoft.com/office/drawing/2014/main" id="{0594E854-2C1F-9E40-B4B5-96379FAD32AE}"/>
              </a:ext>
            </a:extLst>
          </p:cNvPr>
          <p:cNvGrpSpPr/>
          <p:nvPr/>
        </p:nvGrpSpPr>
        <p:grpSpPr>
          <a:xfrm>
            <a:off x="1842688" y="2413716"/>
            <a:ext cx="7431314" cy="1968816"/>
            <a:chOff x="1842688" y="2921716"/>
            <a:chExt cx="7431314" cy="1968816"/>
          </a:xfrm>
        </p:grpSpPr>
        <p:cxnSp>
          <p:nvCxnSpPr>
            <p:cNvPr id="38" name="Conector recto 37">
              <a:extLst>
                <a:ext uri="{FF2B5EF4-FFF2-40B4-BE49-F238E27FC236}">
                  <a16:creationId xmlns:a16="http://schemas.microsoft.com/office/drawing/2014/main" id="{786EB544-52B0-8248-80D1-9008A4ACCD75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Grupo 38">
              <a:extLst>
                <a:ext uri="{FF2B5EF4-FFF2-40B4-BE49-F238E27FC236}">
                  <a16:creationId xmlns:a16="http://schemas.microsoft.com/office/drawing/2014/main" id="{8E52D1A0-F602-CD49-8F6B-3292D9EA3F0F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40" name="Grupo 39">
                <a:extLst>
                  <a:ext uri="{FF2B5EF4-FFF2-40B4-BE49-F238E27FC236}">
                    <a16:creationId xmlns:a16="http://schemas.microsoft.com/office/drawing/2014/main" id="{04D9BAF4-EEC8-5940-8EEB-F311EF853915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45" name="Conector recto 44">
                  <a:extLst>
                    <a:ext uri="{FF2B5EF4-FFF2-40B4-BE49-F238E27FC236}">
                      <a16:creationId xmlns:a16="http://schemas.microsoft.com/office/drawing/2014/main" id="{024DC978-5D03-5143-A0AF-F36F77AE3A24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6" name="Rectángulo 45">
                  <a:extLst>
                    <a:ext uri="{FF2B5EF4-FFF2-40B4-BE49-F238E27FC236}">
                      <a16:creationId xmlns:a16="http://schemas.microsoft.com/office/drawing/2014/main" id="{2ECEB6EC-523D-B040-A1F0-74C27ABDBB56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Rectángulo 46">
                  <a:extLst>
                    <a:ext uri="{FF2B5EF4-FFF2-40B4-BE49-F238E27FC236}">
                      <a16:creationId xmlns:a16="http://schemas.microsoft.com/office/drawing/2014/main" id="{E9422253-4989-1B43-8337-532BF578D8E9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48" name="Conector recto de flecha 47">
                  <a:extLst>
                    <a:ext uri="{FF2B5EF4-FFF2-40B4-BE49-F238E27FC236}">
                      <a16:creationId xmlns:a16="http://schemas.microsoft.com/office/drawing/2014/main" id="{76E27FFE-3EED-4343-BE1C-E194E393399F}"/>
                    </a:ext>
                  </a:extLst>
                </p:cNvPr>
                <p:cNvCxnSpPr>
                  <a:cxnSpLocks/>
                  <a:stCxn id="4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Conector recto de flecha 48">
                  <a:extLst>
                    <a:ext uri="{FF2B5EF4-FFF2-40B4-BE49-F238E27FC236}">
                      <a16:creationId xmlns:a16="http://schemas.microsoft.com/office/drawing/2014/main" id="{3F7E887A-BEB2-4040-974A-9F414E8A665A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0" name="CuadroTexto 49">
                      <a:extLst>
                        <a:ext uri="{FF2B5EF4-FFF2-40B4-BE49-F238E27FC236}">
                          <a16:creationId xmlns:a16="http://schemas.microsoft.com/office/drawing/2014/main" id="{CCE90946-E886-1941-8953-DD38C51A4A0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26857" y="4506686"/>
                      <a:ext cx="722982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lvl="0"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50" name="CuadroTexto 49">
                      <a:extLst>
                        <a:ext uri="{FF2B5EF4-FFF2-40B4-BE49-F238E27FC236}">
                          <a16:creationId xmlns:a16="http://schemas.microsoft.com/office/drawing/2014/main" id="{CCE90946-E886-1941-8953-DD38C51A4A02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426857" y="4506686"/>
                      <a:ext cx="722982" cy="369332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9677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2173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1956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41" name="Conector recto 40">
                <a:extLst>
                  <a:ext uri="{FF2B5EF4-FFF2-40B4-BE49-F238E27FC236}">
                    <a16:creationId xmlns:a16="http://schemas.microsoft.com/office/drawing/2014/main" id="{94F63F90-11F2-2345-80E8-456915C7A35F}"/>
                  </a:ext>
                </a:extLst>
              </p:cNvPr>
              <p:cNvCxnSpPr>
                <a:stCxn id="4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CFE24102-713C-8741-8B98-A9355123E3C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20403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Además, desde la cinemática tenemos que para un movimiento acelerado,</a:t>
                </a: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s-ES" sz="2800" b="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+2·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  <a:blipFill>
                <a:blip r:embed="rId2"/>
                <a:stretch>
                  <a:fillRect l="-1211" t="-14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2896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C4FE60-F97C-4F41-8209-B6E0A5A4F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179" y="316807"/>
            <a:ext cx="8596668" cy="3880773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caso del cuerpo anterior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FCBCA58-3EF2-E642-A2E0-AEC197233381}"/>
              </a:ext>
            </a:extLst>
          </p:cNvPr>
          <p:cNvSpPr txBox="1"/>
          <p:nvPr/>
        </p:nvSpPr>
        <p:spPr>
          <a:xfrm>
            <a:off x="2552762" y="2144950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A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1BB9D2E-6532-C14F-BF72-89404CF216D1}"/>
              </a:ext>
            </a:extLst>
          </p:cNvPr>
          <p:cNvSpPr txBox="1"/>
          <p:nvPr/>
        </p:nvSpPr>
        <p:spPr>
          <a:xfrm>
            <a:off x="6073555" y="2191486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/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𝑎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  <a:blipFill>
                <a:blip r:embed="rId2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/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𝑎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 </m:t>
                    </m:r>
                    <m:f>
                      <m:fPr>
                        <m:ctrlP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𝐹𝑐𝑜𝑠</m:t>
                        </m:r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𝜃</m:t>
                        </m:r>
                      </m:num>
                      <m:den>
                        <m: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𝑚</m:t>
                        </m:r>
                      </m:den>
                    </m:f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blipFill>
                <a:blip r:embed="rId3"/>
                <a:stretch>
                  <a:fillRect l="-3627" b="-7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/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𝐹𝑐𝑜𝑠</m:t>
                          </m:r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  <a:blipFill>
                <a:blip r:embed="rId4"/>
                <a:stretch>
                  <a:fillRect b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upo 18">
            <a:extLst>
              <a:ext uri="{FF2B5EF4-FFF2-40B4-BE49-F238E27FC236}">
                <a16:creationId xmlns:a16="http://schemas.microsoft.com/office/drawing/2014/main" id="{274F6BE7-718F-7C4D-808A-C22A3AA49AC6}"/>
              </a:ext>
            </a:extLst>
          </p:cNvPr>
          <p:cNvGrpSpPr/>
          <p:nvPr/>
        </p:nvGrpSpPr>
        <p:grpSpPr>
          <a:xfrm>
            <a:off x="1842533" y="961065"/>
            <a:ext cx="6706381" cy="1873849"/>
            <a:chOff x="1842688" y="2921716"/>
            <a:chExt cx="7431314" cy="1968816"/>
          </a:xfrm>
        </p:grpSpPr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CB469A00-8824-324F-AE86-AB8F9DB27D6D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513E4A05-6C4C-C34C-BD3B-7561172C64C2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22" name="Grupo 21">
                <a:extLst>
                  <a:ext uri="{FF2B5EF4-FFF2-40B4-BE49-F238E27FC236}">
                    <a16:creationId xmlns:a16="http://schemas.microsoft.com/office/drawing/2014/main" id="{45B4AE98-3ACA-DF4C-89F5-6C0086B04C52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27" name="Conector recto 26">
                  <a:extLst>
                    <a:ext uri="{FF2B5EF4-FFF2-40B4-BE49-F238E27FC236}">
                      <a16:creationId xmlns:a16="http://schemas.microsoft.com/office/drawing/2014/main" id="{A04D67C8-119D-6C42-88F4-15EB7FE03620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ángulo 27">
                  <a:extLst>
                    <a:ext uri="{FF2B5EF4-FFF2-40B4-BE49-F238E27FC236}">
                      <a16:creationId xmlns:a16="http://schemas.microsoft.com/office/drawing/2014/main" id="{7776D342-3575-954F-937D-D48FDB1F95AA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Rectángulo 28">
                  <a:extLst>
                    <a:ext uri="{FF2B5EF4-FFF2-40B4-BE49-F238E27FC236}">
                      <a16:creationId xmlns:a16="http://schemas.microsoft.com/office/drawing/2014/main" id="{477362C9-1E12-C245-870A-8DF94DDB534C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4000A625-4B4E-8841-884E-66127A72FA2B}"/>
                    </a:ext>
                  </a:extLst>
                </p:cNvPr>
                <p:cNvCxnSpPr>
                  <a:cxnSpLocks/>
                  <a:stCxn id="28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96E659F8-BF5E-0D43-A083-1F819B5EADE4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CuadroTexto 31">
                  <a:extLst>
                    <a:ext uri="{FF2B5EF4-FFF2-40B4-BE49-F238E27FC236}">
                      <a16:creationId xmlns:a16="http://schemas.microsoft.com/office/drawing/2014/main" id="{E8C9084B-290F-A543-B58D-89FF9D6B7F50}"/>
                    </a:ext>
                  </a:extLst>
                </p:cNvPr>
                <p:cNvSpPr txBox="1"/>
                <p:nvPr/>
              </p:nvSpPr>
              <p:spPr>
                <a:xfrm>
                  <a:off x="4426857" y="4506686"/>
                  <a:ext cx="722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456F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rPr>
                    <a:t>∆X</a:t>
                  </a:r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20455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22727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D37031B5-8D0E-7544-8A74-323FCFC87AD0}"/>
                  </a:ext>
                </a:extLst>
              </p:cNvPr>
              <p:cNvCxnSpPr>
                <a:stCxn id="28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5403CF0-7492-4745-AF3D-1F47221FD78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/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9108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W =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𝐹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𝑐𝑜𝑠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𝜃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∆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blipFill>
                <a:blip r:embed="rId9"/>
                <a:stretch>
                  <a:fillRect l="-2952" t="-10811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/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𝑊</m:t>
                              </m:r>
                            </m:e>
                            <m:sub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𝑛𝑒𝑡𝑜</m:t>
                              </m:r>
                            </m:sub>
                          </m:sSub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  <a:blipFill>
                <a:blip r:embed="rId10"/>
                <a:stretch>
                  <a:fillRect b="-18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/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blipFill>
                <a:blip r:embed="rId11"/>
                <a:stretch>
                  <a:fillRect l="-9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ángulo 1">
            <a:extLst>
              <a:ext uri="{FF2B5EF4-FFF2-40B4-BE49-F238E27FC236}">
                <a16:creationId xmlns:a16="http://schemas.microsoft.com/office/drawing/2014/main" id="{FFFF4F3E-D714-5041-AEC9-F3FFFDF9348F}"/>
              </a:ext>
            </a:extLst>
          </p:cNvPr>
          <p:cNvSpPr/>
          <p:nvPr/>
        </p:nvSpPr>
        <p:spPr>
          <a:xfrm>
            <a:off x="3798244" y="5517232"/>
            <a:ext cx="4385988" cy="102396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609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35000" y="0"/>
            <a:ext cx="10515600" cy="1143000"/>
          </a:xfrm>
        </p:spPr>
        <p:txBody>
          <a:bodyPr/>
          <a:lstStyle/>
          <a:p>
            <a:pPr algn="ctr" eaLnBrk="1" hangingPunct="1"/>
            <a:r>
              <a:rPr lang="es-ES_tradnl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Energ</a:t>
            </a:r>
            <a:r>
              <a:rPr lang="es-ES_tradnl" altLang="ja-JP" b="1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1271464" y="2111116"/>
            <a:ext cx="2520280" cy="2325995"/>
            <a:chOff x="1763713" y="2590800"/>
            <a:chExt cx="1817687" cy="1539536"/>
          </a:xfrm>
        </p:grpSpPr>
        <p:sp>
          <p:nvSpPr>
            <p:cNvPr id="8" name="Oval 3"/>
            <p:cNvSpPr>
              <a:spLocks noChangeArrowheads="1"/>
            </p:cNvSpPr>
            <p:nvPr/>
          </p:nvSpPr>
          <p:spPr bwMode="auto">
            <a:xfrm>
              <a:off x="2057400" y="3352800"/>
              <a:ext cx="533400" cy="533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9" name="Line 4"/>
            <p:cNvSpPr>
              <a:spLocks noChangeShapeType="1"/>
            </p:cNvSpPr>
            <p:nvPr/>
          </p:nvSpPr>
          <p:spPr bwMode="auto">
            <a:xfrm flipV="1">
              <a:off x="2514600" y="2590800"/>
              <a:ext cx="1066800" cy="83820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11" name="TextBox 1"/>
            <p:cNvSpPr txBox="1">
              <a:spLocks noChangeArrowheads="1"/>
            </p:cNvSpPr>
            <p:nvPr/>
          </p:nvSpPr>
          <p:spPr bwMode="auto">
            <a:xfrm>
              <a:off x="1763713" y="3754438"/>
              <a:ext cx="399984" cy="375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m</a:t>
              </a:r>
            </a:p>
          </p:txBody>
        </p:sp>
        <p:sp>
          <p:nvSpPr>
            <p:cNvPr id="12" name="TextBox 2"/>
            <p:cNvSpPr txBox="1">
              <a:spLocks noChangeArrowheads="1"/>
            </p:cNvSpPr>
            <p:nvPr/>
          </p:nvSpPr>
          <p:spPr bwMode="auto">
            <a:xfrm>
              <a:off x="2705100" y="2601913"/>
              <a:ext cx="341522" cy="464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v</a:t>
              </a:r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046443" y="4589930"/>
            <a:ext cx="1009911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 energ</a:t>
            </a:r>
            <a:r>
              <a:rPr kumimoji="0" lang="es-ES_tradnl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HGPｺﾞｼｯｸE" panose="020B0900000000000000" pitchFamily="34" charset="-128"/>
                <a:cs typeface="Calibri" panose="020F0502020204030204" pitchFamily="34" charset="0"/>
              </a:rPr>
              <a:t>ía cinética es una cantidad escalar. Se mide en la misma unidad de trabajo, Joule [J]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/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𝐾</m:t>
                      </m:r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p>
                        <m:sSup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p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blipFill>
                <a:blip r:embed="rId2"/>
                <a:stretch>
                  <a:fillRect l="-2959" t="-1370" b="-1369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/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 la expresión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kumimoji="0" lang="es-ES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𝑚</m:t>
                    </m:r>
                    <m:sSup>
                      <m:sSup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𝑣</m:t>
                        </m:r>
                      </m:e>
                      <m:sup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se le conoce como Energía cinética, K.</a:t>
                </a: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  <a:blipFill>
                <a:blip r:embed="rId3"/>
                <a:stretch>
                  <a:fillRect l="-1519" r="-633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575EACD3-429A-814F-8739-8B6587F6A797}"/>
              </a:ext>
            </a:extLst>
          </p:cNvPr>
          <p:cNvSpPr/>
          <p:nvPr/>
        </p:nvSpPr>
        <p:spPr>
          <a:xfrm>
            <a:off x="5121915" y="2040474"/>
            <a:ext cx="3020174" cy="11667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431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es-ES_tradnl" altLang="en-US" dirty="0">
                <a:latin typeface="Calibri" panose="020F0502020204030204" pitchFamily="34" charset="0"/>
                <a:cs typeface="Calibri" panose="020F0502020204030204" pitchFamily="34" charset="0"/>
              </a:rPr>
              <a:t>Teorema Trabajo y Energ</a:t>
            </a:r>
            <a:r>
              <a:rPr lang="es-ES_tradnl" altLang="ja-JP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</p:spPr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220000"/>
                  </a:lnSpc>
                  <a:buNone/>
                </a:pPr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𝑛𝑒𝑡𝑜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:endParaRPr lang="es-ES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220000"/>
                  </a:lnSpc>
                  <a:buNone/>
                </a:pPr>
                <a:r>
                  <a:rPr lang="es-ES" sz="51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</a:t>
                </a:r>
                <a:r>
                  <a:rPr lang="es-ES" sz="5100" baseline="-250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neto</a:t>
                </a:r>
                <a:r>
                  <a:rPr lang="es-ES" sz="51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es la suma de todos los trabajos realizados sobre el cuerpo entre  los 2 puntos.</a:t>
                </a:r>
                <a:endParaRPr lang="es-CL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  <a:blipFill>
                <a:blip r:embed="rId2"/>
                <a:stretch>
                  <a:fillRect l="-1242" b="-7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/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blipFill>
                <a:blip r:embed="rId3"/>
                <a:stretch>
                  <a:fillRect l="-997" t="-116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996AD162-0ED8-0C4B-8F0A-0A9C8A649FDE}"/>
              </a:ext>
            </a:extLst>
          </p:cNvPr>
          <p:cNvSpPr/>
          <p:nvPr/>
        </p:nvSpPr>
        <p:spPr>
          <a:xfrm>
            <a:off x="4550313" y="4110903"/>
            <a:ext cx="3312368" cy="720080"/>
          </a:xfrm>
          <a:prstGeom prst="rect">
            <a:avLst/>
          </a:prstGeom>
          <a:noFill/>
          <a:ln>
            <a:solidFill>
              <a:srgbClr val="0045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/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ES" sz="32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3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=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∆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𝐾</m:t>
                      </m:r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  <a:blipFill>
                <a:blip r:embed="rId4"/>
                <a:stretch>
                  <a:fillRect b="-63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52730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4365</TotalTime>
  <Words>1131</Words>
  <Application>Microsoft Office PowerPoint</Application>
  <PresentationFormat>Panorámica</PresentationFormat>
  <Paragraphs>187</Paragraphs>
  <Slides>24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4" baseType="lpstr">
      <vt:lpstr>Calibri</vt:lpstr>
      <vt:lpstr>Cambria Math</vt:lpstr>
      <vt:lpstr>CMU Serif</vt:lpstr>
      <vt:lpstr>CMU Serif Roman</vt:lpstr>
      <vt:lpstr>Times New Roman</vt:lpstr>
      <vt:lpstr>Tw Cen MT</vt:lpstr>
      <vt:lpstr>Wingdings</vt:lpstr>
      <vt:lpstr>Wingdings 2</vt:lpstr>
      <vt:lpstr>1_Intermedio</vt:lpstr>
      <vt:lpstr>Intermedio</vt:lpstr>
      <vt:lpstr>Presentación de PowerPoint</vt:lpstr>
      <vt:lpstr>  ¿Qué entendemos con la palabra TRABAJO? </vt:lpstr>
      <vt:lpstr>¿De qué depende el trabajo requerido para mover un objeto?</vt:lpstr>
      <vt:lpstr>¿De qué depende el trabajo requerido para mover un objeto?</vt:lpstr>
      <vt:lpstr>¿De qué depende el trabajo requerido para mover un objeto?</vt:lpstr>
      <vt:lpstr>Trabajo</vt:lpstr>
      <vt:lpstr>Trabajo</vt:lpstr>
      <vt:lpstr>Trabajo</vt:lpstr>
      <vt:lpstr>Trabajo</vt:lpstr>
      <vt:lpstr>Unidad de medida Trabajo</vt:lpstr>
      <vt:lpstr>Trabajo</vt:lpstr>
      <vt:lpstr>Trabajo</vt:lpstr>
      <vt:lpstr>Trabajo</vt:lpstr>
      <vt:lpstr>Trabajo</vt:lpstr>
      <vt:lpstr>Presentación de PowerPoint</vt:lpstr>
      <vt:lpstr>Presentación de PowerPoint</vt:lpstr>
      <vt:lpstr>Presentación de PowerPoint</vt:lpstr>
      <vt:lpstr>Presentación de PowerPoint</vt:lpstr>
      <vt:lpstr>Teorema del Trabajo y la variación de la energía cinética.</vt:lpstr>
      <vt:lpstr>Presentación de PowerPoint</vt:lpstr>
      <vt:lpstr>Presentación de PowerPoint</vt:lpstr>
      <vt:lpstr>Presentación de PowerPoint</vt:lpstr>
      <vt:lpstr>Energía Cinética</vt:lpstr>
      <vt:lpstr>Teorema Trabajo y Energía cinética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Marco Figueroa</cp:lastModifiedBy>
  <cp:revision>575</cp:revision>
  <dcterms:created xsi:type="dcterms:W3CDTF">2019-03-01T17:41:33Z</dcterms:created>
  <dcterms:modified xsi:type="dcterms:W3CDTF">2026-07-09T00:32:51Z</dcterms:modified>
</cp:coreProperties>
</file>