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7"/>
  </p:notesMasterIdLst>
  <p:sldIdLst>
    <p:sldId id="312" r:id="rId2"/>
    <p:sldId id="293" r:id="rId3"/>
    <p:sldId id="316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17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3" r:id="rId24"/>
    <p:sldId id="314" r:id="rId25"/>
    <p:sldId id="315" r:id="rId2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FFFF66"/>
    <a:srgbClr val="FFCC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1B3E9A9C-92A2-4E1D-B5DB-D946987A9CC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51765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6A6FB-31D4-4715-A672-8FF8A1BA40F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938928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3A071-07BC-4E92-8A7A-FB0BCB0DA44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991655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24FC5-F3A6-45C3-B9A4-F9ECE269B0C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428530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863F7-7BE9-4675-9736-45628EA2CED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745123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68333-5E98-414B-A8FC-B40B3E8E4D8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17445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1EA14-EAE7-4980-B50D-0B750533644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7434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B6BF4-9211-4F1F-B41C-D02951C0E8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891027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5D41A-CB06-449A-905C-477C60DF0AD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3243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DE261-41C3-4A1D-8DC7-14895E10254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125635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54860-0362-42DE-A84F-981084937DA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427278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DD4BE-2331-4E2D-89E7-385572125F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007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8A0C9C51-48B3-4F05-8A9C-E3897E880D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CUENTAS POR COBRAR Y POR PAGAR</a:t>
            </a:r>
            <a:endParaRPr lang="es-CL" dirty="0"/>
          </a:p>
        </p:txBody>
      </p:sp>
      <p:sp>
        <p:nvSpPr>
          <p:cNvPr id="3075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altLang="es-CL" smtClean="0">
                <a:solidFill>
                  <a:srgbClr val="FFFF00"/>
                </a:solidFill>
              </a:rPr>
              <a:t>JMM</a:t>
            </a:r>
            <a:endParaRPr lang="es-CL" altLang="es-CL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C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CUENTAS POR COBRAR 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669925" y="2305050"/>
            <a:ext cx="467042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Crédito Simple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CL" altLang="es-CL" b="1">
                <a:latin typeface="Times New Roman" panose="02020603050405020304" pitchFamily="18" charset="0"/>
              </a:rPr>
              <a:t>        </a:t>
            </a:r>
            <a:r>
              <a:rPr lang="es-CL" altLang="es-CL" b="1">
                <a:solidFill>
                  <a:srgbClr val="FFC000"/>
                </a:solidFill>
                <a:latin typeface="Times New Roman" panose="02020603050405020304" pitchFamily="18" charset="0"/>
              </a:rPr>
              <a:t>* Clientes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CL" altLang="es-CL" b="1">
                <a:solidFill>
                  <a:srgbClr val="FFC000"/>
                </a:solidFill>
                <a:latin typeface="Times New Roman" panose="02020603050405020304" pitchFamily="18" charset="0"/>
              </a:rPr>
              <a:t>	 * Deudores Varios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es-CL" altLang="es-CL" b="1">
              <a:solidFill>
                <a:srgbClr val="FFC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Crédito Documentado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CL" altLang="es-CL" b="1">
                <a:latin typeface="Times New Roman" panose="02020603050405020304" pitchFamily="18" charset="0"/>
              </a:rPr>
              <a:t>         </a:t>
            </a:r>
            <a:r>
              <a:rPr lang="es-CL" altLang="es-CL" b="1">
                <a:solidFill>
                  <a:srgbClr val="FFC000"/>
                </a:solidFill>
                <a:latin typeface="Times New Roman" panose="02020603050405020304" pitchFamily="18" charset="0"/>
              </a:rPr>
              <a:t>* Letras por Cobrar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C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CUENTAS POR PAGAR 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69925" y="2305050"/>
            <a:ext cx="45339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Crédito Simple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CL" altLang="es-CL" b="1">
                <a:latin typeface="Times New Roman" panose="02020603050405020304" pitchFamily="18" charset="0"/>
              </a:rPr>
              <a:t>        </a:t>
            </a:r>
            <a:r>
              <a:rPr lang="es-CL" altLang="es-CL" b="1">
                <a:solidFill>
                  <a:srgbClr val="FFC000"/>
                </a:solidFill>
                <a:latin typeface="Times New Roman" panose="02020603050405020304" pitchFamily="18" charset="0"/>
              </a:rPr>
              <a:t>* Proveedores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CL" altLang="es-CL" b="1">
                <a:solidFill>
                  <a:srgbClr val="FFC000"/>
                </a:solidFill>
                <a:latin typeface="Times New Roman" panose="02020603050405020304" pitchFamily="18" charset="0"/>
              </a:rPr>
              <a:t>	 * Acreedores Varios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es-CL" altLang="es-CL" b="1">
              <a:solidFill>
                <a:srgbClr val="FFC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Crédito Documentado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CL" altLang="es-CL" b="1">
                <a:latin typeface="Times New Roman" panose="02020603050405020304" pitchFamily="18" charset="0"/>
              </a:rPr>
              <a:t>         </a:t>
            </a:r>
            <a:r>
              <a:rPr lang="es-CL" altLang="es-CL" b="1">
                <a:solidFill>
                  <a:srgbClr val="FFC000"/>
                </a:solidFill>
                <a:latin typeface="Times New Roman" panose="02020603050405020304" pitchFamily="18" charset="0"/>
              </a:rPr>
              <a:t>* Letras por Pagar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CL" altLang="es-CL" smtClean="0">
                <a:solidFill>
                  <a:srgbClr val="FFC000"/>
                </a:solidFill>
              </a:rPr>
              <a:t>CRÉDITO SIMPLE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71500" y="1643063"/>
            <a:ext cx="8529638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Ventas de Mercaderías </a:t>
            </a:r>
            <a:r>
              <a:rPr lang="es-CL" altLang="es-CL" b="1">
                <a:solidFill>
                  <a:srgbClr val="CC33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   Clientes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Compras de Mercaderías </a:t>
            </a:r>
            <a:r>
              <a:rPr lang="es-CL" altLang="es-CL" b="1">
                <a:solidFill>
                  <a:srgbClr val="CC33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  Proveedores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b="1">
              <a:solidFill>
                <a:srgbClr val="FFFF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Ventas No Mercaderías </a:t>
            </a:r>
            <a:r>
              <a:rPr lang="es-CL" altLang="es-CL" b="1">
                <a:solidFill>
                  <a:srgbClr val="CC33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Deudores Varios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Compras No Mercaderías </a:t>
            </a:r>
            <a:r>
              <a:rPr lang="es-CL" altLang="es-CL" b="1">
                <a:solidFill>
                  <a:srgbClr val="CC33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Acreedores Varios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CL" altLang="es-CL" smtClean="0">
                <a:solidFill>
                  <a:srgbClr val="FFC000"/>
                </a:solidFill>
              </a:rPr>
              <a:t>CRÉDITO DOCUMENTADO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69925" y="2152650"/>
            <a:ext cx="5965825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Letras por Cobrar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ENDOSO: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    - Letras en Cobranza Bancaria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    - Letras en Garantía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b="1">
                <a:solidFill>
                  <a:srgbClr val="FFFF00"/>
                </a:solidFill>
                <a:latin typeface="Times New Roman" panose="02020603050405020304" pitchFamily="18" charset="0"/>
              </a:rPr>
              <a:t>    - Letras en Descuento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46125" y="258763"/>
            <a:ext cx="18415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2075" tIns="46038" rIns="92075" bIns="46038">
            <a:spAutoFit/>
          </a:bodyPr>
          <a:lstStyle/>
          <a:p>
            <a:pPr defTabSz="762000">
              <a:defRPr/>
            </a:pPr>
            <a:endParaRPr lang="es-CL" sz="2800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57200" y="1752600"/>
            <a:ext cx="2017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s-ES_tradnl" altLang="es-CL" sz="2400" b="1">
                <a:solidFill>
                  <a:srgbClr val="FFFF00"/>
                </a:solidFill>
              </a:rPr>
              <a:t>INTERESES</a:t>
            </a:r>
          </a:p>
        </p:txBody>
      </p:sp>
      <p:sp>
        <p:nvSpPr>
          <p:cNvPr id="8196" name="Rectangle 8"/>
          <p:cNvSpPr>
            <a:spLocks noChangeArrowheads="1"/>
          </p:cNvSpPr>
          <p:nvPr/>
        </p:nvSpPr>
        <p:spPr bwMode="auto">
          <a:xfrm>
            <a:off x="3200400" y="1298575"/>
            <a:ext cx="2082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</a:rPr>
              <a:t>PERCIBIDOS</a:t>
            </a:r>
          </a:p>
        </p:txBody>
      </p:sp>
      <p:sp>
        <p:nvSpPr>
          <p:cNvPr id="8197" name="Rectangle 9"/>
          <p:cNvSpPr>
            <a:spLocks noChangeArrowheads="1"/>
          </p:cNvSpPr>
          <p:nvPr/>
        </p:nvSpPr>
        <p:spPr bwMode="auto">
          <a:xfrm>
            <a:off x="3200400" y="2058988"/>
            <a:ext cx="172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</a:rPr>
              <a:t>PAGADOS</a:t>
            </a:r>
          </a:p>
        </p:txBody>
      </p:sp>
      <p:sp>
        <p:nvSpPr>
          <p:cNvPr id="8198" name="Rectangle 10"/>
          <p:cNvSpPr>
            <a:spLocks noChangeArrowheads="1"/>
          </p:cNvSpPr>
          <p:nvPr/>
        </p:nvSpPr>
        <p:spPr bwMode="auto">
          <a:xfrm>
            <a:off x="304800" y="4032250"/>
            <a:ext cx="2438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_tradnl" altLang="es-CL" sz="2400" b="1">
                <a:solidFill>
                  <a:srgbClr val="FFFF00"/>
                </a:solidFill>
              </a:rPr>
              <a:t>DESCUENTOS</a:t>
            </a:r>
          </a:p>
        </p:txBody>
      </p:sp>
      <p:sp>
        <p:nvSpPr>
          <p:cNvPr id="8199" name="Rectangle 12"/>
          <p:cNvSpPr>
            <a:spLocks noChangeArrowheads="1"/>
          </p:cNvSpPr>
          <p:nvPr/>
        </p:nvSpPr>
        <p:spPr bwMode="auto">
          <a:xfrm>
            <a:off x="3444875" y="4340225"/>
            <a:ext cx="1997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</a:rPr>
              <a:t>OBTENIDOS</a:t>
            </a:r>
          </a:p>
        </p:txBody>
      </p:sp>
      <p:sp>
        <p:nvSpPr>
          <p:cNvPr id="8200" name="Rectangle 13"/>
          <p:cNvSpPr>
            <a:spLocks noChangeArrowheads="1"/>
          </p:cNvSpPr>
          <p:nvPr/>
        </p:nvSpPr>
        <p:spPr bwMode="auto">
          <a:xfrm>
            <a:off x="3368675" y="3652838"/>
            <a:ext cx="2335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</a:rPr>
              <a:t> CONCEDIDOS</a:t>
            </a:r>
            <a:endParaRPr lang="es-ES" altLang="es-CL" sz="2400" b="1">
              <a:solidFill>
                <a:srgbClr val="FFC000"/>
              </a:solidFill>
            </a:endParaRPr>
          </a:p>
        </p:txBody>
      </p:sp>
      <p:sp>
        <p:nvSpPr>
          <p:cNvPr id="8201" name="Rectangle 15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228600"/>
            <a:ext cx="7772400" cy="6096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C000"/>
                </a:solidFill>
              </a:rPr>
              <a:t>INTERESES Y DESCUENTOS</a:t>
            </a:r>
            <a:endParaRPr lang="es-CL" altLang="es-CL" smtClean="0">
              <a:solidFill>
                <a:srgbClr val="FFC000"/>
              </a:solidFill>
            </a:endParaRPr>
          </a:p>
        </p:txBody>
      </p:sp>
      <p:sp>
        <p:nvSpPr>
          <p:cNvPr id="8202" name="AutoShape 16"/>
          <p:cNvSpPr>
            <a:spLocks/>
          </p:cNvSpPr>
          <p:nvPr/>
        </p:nvSpPr>
        <p:spPr bwMode="auto">
          <a:xfrm>
            <a:off x="2819400" y="1371600"/>
            <a:ext cx="228600" cy="1219200"/>
          </a:xfrm>
          <a:prstGeom prst="leftBrace">
            <a:avLst>
              <a:gd name="adj1" fmla="val 44444"/>
              <a:gd name="adj2" fmla="val 50000"/>
            </a:avLst>
          </a:prstGeom>
          <a:noFill/>
          <a:ln w="12700">
            <a:solidFill>
              <a:srgbClr val="CC33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2400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3" name="AutoShape 17"/>
          <p:cNvSpPr>
            <a:spLocks/>
          </p:cNvSpPr>
          <p:nvPr/>
        </p:nvSpPr>
        <p:spPr bwMode="auto">
          <a:xfrm>
            <a:off x="2987675" y="3651250"/>
            <a:ext cx="228600" cy="1219200"/>
          </a:xfrm>
          <a:prstGeom prst="leftBrace">
            <a:avLst>
              <a:gd name="adj1" fmla="val 44444"/>
              <a:gd name="adj2" fmla="val 50000"/>
            </a:avLst>
          </a:prstGeom>
          <a:noFill/>
          <a:ln w="12700">
            <a:solidFill>
              <a:srgbClr val="CC33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2400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52525" y="182563"/>
            <a:ext cx="18415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2075" tIns="46038" rIns="92075" bIns="46038">
            <a:spAutoFit/>
          </a:bodyPr>
          <a:lstStyle/>
          <a:p>
            <a:pPr defTabSz="762000">
              <a:defRPr/>
            </a:pPr>
            <a:endParaRPr lang="es-CL" sz="2800" b="1">
              <a:effectLst>
                <a:outerShdw blurRad="38100" dist="38100" dir="2700000" algn="tl">
                  <a:srgbClr val="000000"/>
                </a:outerShdw>
              </a:effectLst>
              <a:latin typeface="Tahoma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685800" y="1447800"/>
            <a:ext cx="6248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_tradnl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30/5   Clientes                  5.950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Venta Mercadería         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IVA DF                   950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609600" y="4038600"/>
            <a:ext cx="6477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30/6    Caja                       6.450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Clientes                 5.950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Intereses Percibidos            500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</a:t>
            </a:r>
          </a:p>
        </p:txBody>
      </p:sp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7543800" y="2286000"/>
            <a:ext cx="1182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Venta 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7620000" y="4648200"/>
            <a:ext cx="9350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8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8"/>
          <p:cNvSpPr>
            <a:spLocks noChangeArrowheads="1"/>
          </p:cNvSpPr>
          <p:nvPr/>
        </p:nvSpPr>
        <p:spPr bwMode="auto">
          <a:xfrm>
            <a:off x="4572000" y="1447800"/>
            <a:ext cx="2282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Line 9"/>
          <p:cNvSpPr>
            <a:spLocks noChangeShapeType="1"/>
          </p:cNvSpPr>
          <p:nvPr/>
        </p:nvSpPr>
        <p:spPr bwMode="auto">
          <a:xfrm flipH="1">
            <a:off x="5562600" y="1371600"/>
            <a:ext cx="0" cy="51054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9225" name="Line 10"/>
          <p:cNvSpPr>
            <a:spLocks noChangeShapeType="1"/>
          </p:cNvSpPr>
          <p:nvPr/>
        </p:nvSpPr>
        <p:spPr bwMode="auto">
          <a:xfrm>
            <a:off x="838200" y="1905000"/>
            <a:ext cx="6553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9226" name="Rectangle 11"/>
          <p:cNvSpPr>
            <a:spLocks noChangeArrowheads="1"/>
          </p:cNvSpPr>
          <p:nvPr/>
        </p:nvSpPr>
        <p:spPr bwMode="auto">
          <a:xfrm>
            <a:off x="685800" y="762000"/>
            <a:ext cx="49212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Intereses Percibidos  - vencidos</a:t>
            </a:r>
          </a:p>
        </p:txBody>
      </p:sp>
      <p:sp>
        <p:nvSpPr>
          <p:cNvPr id="9227" name="Text Box 12"/>
          <p:cNvSpPr txBox="1">
            <a:spLocks noChangeArrowheads="1"/>
          </p:cNvSpPr>
          <p:nvPr/>
        </p:nvSpPr>
        <p:spPr bwMode="auto">
          <a:xfrm>
            <a:off x="7367588" y="304800"/>
            <a:ext cx="1776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3399FF"/>
                </a:solidFill>
                <a:latin typeface="Times New Roman" panose="02020603050405020304" pitchFamily="18" charset="0"/>
              </a:rPr>
              <a:t>Interés 10 %</a:t>
            </a:r>
          </a:p>
        </p:txBody>
      </p:sp>
      <p:sp>
        <p:nvSpPr>
          <p:cNvPr id="9228" name="Rectangle 13"/>
          <p:cNvSpPr>
            <a:spLocks noGrp="1" noChangeArrowheads="1"/>
          </p:cNvSpPr>
          <p:nvPr>
            <p:ph type="title" idx="4294967295"/>
          </p:nvPr>
        </p:nvSpPr>
        <p:spPr>
          <a:xfrm>
            <a:off x="711200" y="304800"/>
            <a:ext cx="7772400" cy="5334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C000"/>
                </a:solidFill>
              </a:rPr>
              <a:t>INTERESES </a:t>
            </a:r>
            <a:endParaRPr lang="es-CL" altLang="es-CL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990600" y="304800"/>
            <a:ext cx="184150" cy="5191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2075" tIns="46038" rIns="92075" bIns="46038">
            <a:spAutoFit/>
          </a:bodyPr>
          <a:lstStyle/>
          <a:p>
            <a:pPr defTabSz="762000">
              <a:defRPr/>
            </a:pPr>
            <a:endParaRPr lang="es-CL" sz="2800" b="1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33400" y="1752600"/>
            <a:ext cx="655320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                                                 30/5  Clientes                   6.450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Venta Mercadería                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IVA DF                     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               Intereses Percibidos                500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</a:t>
            </a:r>
          </a:p>
        </p:txBody>
      </p:sp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762000" y="5057775"/>
            <a:ext cx="6096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30/6 Caja                      6.450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Clientes                      6.450</a:t>
            </a:r>
          </a:p>
        </p:txBody>
      </p:sp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7620000" y="2895600"/>
            <a:ext cx="10937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Venta</a:t>
            </a:r>
            <a:endParaRPr lang="es-ES" altLang="es-CL" sz="28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8"/>
          <p:cNvSpPr>
            <a:spLocks noChangeArrowheads="1"/>
          </p:cNvSpPr>
          <p:nvPr/>
        </p:nvSpPr>
        <p:spPr bwMode="auto">
          <a:xfrm>
            <a:off x="7543800" y="5181600"/>
            <a:ext cx="9350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8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Line 9"/>
          <p:cNvSpPr>
            <a:spLocks noChangeShapeType="1"/>
          </p:cNvSpPr>
          <p:nvPr/>
        </p:nvSpPr>
        <p:spPr bwMode="auto">
          <a:xfrm>
            <a:off x="5486400" y="1752600"/>
            <a:ext cx="0" cy="4800600"/>
          </a:xfrm>
          <a:prstGeom prst="line">
            <a:avLst/>
          </a:prstGeom>
          <a:noFill/>
          <a:ln w="12700">
            <a:solidFill>
              <a:srgbClr val="FFFF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0248" name="Line 10"/>
          <p:cNvSpPr>
            <a:spLocks noChangeShapeType="1"/>
          </p:cNvSpPr>
          <p:nvPr/>
        </p:nvSpPr>
        <p:spPr bwMode="auto">
          <a:xfrm>
            <a:off x="609600" y="2133600"/>
            <a:ext cx="6477000" cy="0"/>
          </a:xfrm>
          <a:prstGeom prst="line">
            <a:avLst/>
          </a:prstGeom>
          <a:noFill/>
          <a:ln w="12700">
            <a:solidFill>
              <a:srgbClr val="FFFF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0249" name="Text Box 11"/>
          <p:cNvSpPr txBox="1">
            <a:spLocks noChangeArrowheads="1"/>
          </p:cNvSpPr>
          <p:nvPr/>
        </p:nvSpPr>
        <p:spPr bwMode="auto">
          <a:xfrm>
            <a:off x="4572000" y="1600200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Rectangle 12"/>
          <p:cNvSpPr>
            <a:spLocks noChangeArrowheads="1"/>
          </p:cNvSpPr>
          <p:nvPr/>
        </p:nvSpPr>
        <p:spPr bwMode="auto">
          <a:xfrm>
            <a:off x="381000" y="6438900"/>
            <a:ext cx="26146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000" b="1" i="1">
                <a:solidFill>
                  <a:srgbClr val="3399FF"/>
                </a:solidFill>
                <a:latin typeface="Times New Roman" panose="02020603050405020304" pitchFamily="18" charset="0"/>
              </a:rPr>
              <a:t>Supuesto: Interés 10 %</a:t>
            </a:r>
          </a:p>
        </p:txBody>
      </p:sp>
      <p:sp>
        <p:nvSpPr>
          <p:cNvPr id="10251" name="Rectangle 13"/>
          <p:cNvSpPr>
            <a:spLocks noChangeArrowheads="1"/>
          </p:cNvSpPr>
          <p:nvPr/>
        </p:nvSpPr>
        <p:spPr bwMode="auto">
          <a:xfrm>
            <a:off x="762000" y="990600"/>
            <a:ext cx="52689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Intereses Percibidos - anticipados</a:t>
            </a:r>
            <a:endParaRPr lang="es-ES" altLang="es-CL" sz="28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Rectangle 14"/>
          <p:cNvSpPr>
            <a:spLocks noGrp="1" noChangeArrowheads="1"/>
          </p:cNvSpPr>
          <p:nvPr>
            <p:ph type="title" idx="4294967295"/>
          </p:nvPr>
        </p:nvSpPr>
        <p:spPr>
          <a:xfrm>
            <a:off x="361950" y="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FF00"/>
                </a:solidFill>
              </a:rPr>
              <a:t>INTERESES</a:t>
            </a:r>
            <a:endParaRPr lang="es-CL" altLang="es-CL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847725" y="258763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800" b="1">
              <a:latin typeface="Times New Roman" panose="02020603050405020304" pitchFamily="18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04800" y="2057400"/>
            <a:ext cx="7239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25/5     Mercadería                    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IVA CF                          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 Proveedores              5.950                                                                                            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33400" y="4343400"/>
            <a:ext cx="6629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25/6  Proveedores                  5.950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Interés Pagado                 500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   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Caja/Banco              6.450</a:t>
            </a:r>
            <a:endParaRPr lang="es-ES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81000" y="838200"/>
            <a:ext cx="44989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Intereses Pagados - vencidos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543800" y="2590800"/>
            <a:ext cx="1268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Compra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7620000" y="4800600"/>
            <a:ext cx="827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>
            <a:off x="6019800" y="1447800"/>
            <a:ext cx="0" cy="5181600"/>
          </a:xfrm>
          <a:prstGeom prst="line">
            <a:avLst/>
          </a:prstGeom>
          <a:noFill/>
          <a:ln w="12700">
            <a:solidFill>
              <a:srgbClr val="FFFF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>
            <a:off x="457200" y="1981200"/>
            <a:ext cx="7239000" cy="0"/>
          </a:xfrm>
          <a:prstGeom prst="line">
            <a:avLst/>
          </a:prstGeom>
          <a:noFill/>
          <a:ln w="12700">
            <a:solidFill>
              <a:srgbClr val="FFFF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4860925" y="1412875"/>
            <a:ext cx="2759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5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228600"/>
            <a:ext cx="7772400" cy="5334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FF00"/>
                </a:solidFill>
              </a:rPr>
              <a:t>INTERESES</a:t>
            </a:r>
            <a:endParaRPr lang="es-CL" altLang="es-CL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847725" y="258763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800" b="1">
              <a:latin typeface="Times New Roman" panose="02020603050405020304" pitchFamily="18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04800" y="2057400"/>
            <a:ext cx="723900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25/5     Mercadería                    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IVA CF                          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Interés Pagado                      500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8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 Proveedores              6.450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09600" y="4648200"/>
            <a:ext cx="66294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25/6  Proveedores                  6.450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Caja/Banco              6.450</a:t>
            </a:r>
            <a:endParaRPr lang="es-ES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81000" y="838200"/>
            <a:ext cx="6135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latin typeface="Times New Roman" panose="02020603050405020304" pitchFamily="18" charset="0"/>
              </a:rPr>
              <a:t> </a:t>
            </a:r>
            <a:r>
              <a:rPr lang="es-ES_tradnl" altLang="es-CL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Intereses Pagados - </a:t>
            </a:r>
            <a:r>
              <a:rPr lang="es-ES_tradnl" altLang="es-CL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Anticipados</a:t>
            </a:r>
            <a:endParaRPr lang="es-ES_tradnl" altLang="es-CL" sz="2800" b="1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543800" y="2590800"/>
            <a:ext cx="1268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Compra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7620000" y="4800600"/>
            <a:ext cx="827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6019800" y="1447800"/>
            <a:ext cx="0" cy="51816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457200" y="1981200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860925" y="1412875"/>
            <a:ext cx="2759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249238" y="168275"/>
            <a:ext cx="7772400" cy="6096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C000"/>
                </a:solidFill>
              </a:rPr>
              <a:t>INTERESES</a:t>
            </a:r>
            <a:endParaRPr lang="es-CL" altLang="es-CL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847725" y="258763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800" b="1">
              <a:latin typeface="Times New Roman" panose="02020603050405020304" pitchFamily="18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04800" y="2057400"/>
            <a:ext cx="7239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25/5      Clientes                      5.950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Venta Mercadería                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IVA DF                             950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609600" y="4648200"/>
            <a:ext cx="662940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25/6         Caja                      5.355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Descuentos concedidos     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IVA DF              95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Clientes                   5.950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</a:t>
            </a:r>
            <a:endParaRPr lang="es-ES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81000" y="838200"/>
            <a:ext cx="3730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Descuentos Concedidos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7543800" y="2590800"/>
            <a:ext cx="963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Venta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7620000" y="4800600"/>
            <a:ext cx="827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>
            <a:off x="6019800" y="1447800"/>
            <a:ext cx="0" cy="5181600"/>
          </a:xfrm>
          <a:prstGeom prst="line">
            <a:avLst/>
          </a:prstGeom>
          <a:noFill/>
          <a:ln w="12700">
            <a:solidFill>
              <a:srgbClr val="FFFF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457200" y="1981200"/>
            <a:ext cx="7239000" cy="0"/>
          </a:xfrm>
          <a:prstGeom prst="line">
            <a:avLst/>
          </a:prstGeom>
          <a:noFill/>
          <a:ln w="12700">
            <a:solidFill>
              <a:srgbClr val="FFFF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860925" y="1412875"/>
            <a:ext cx="2759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3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228600"/>
            <a:ext cx="7772400" cy="4572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FF00"/>
                </a:solidFill>
              </a:rPr>
              <a:t>DESCUENTOS</a:t>
            </a:r>
            <a:endParaRPr lang="es-CL" altLang="es-CL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847725" y="258763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800" b="1"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04800" y="2057400"/>
            <a:ext cx="7239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25/5     Mercadería                    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IVA CF                          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 Proveedores              5.950                                                                                            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33400" y="4343400"/>
            <a:ext cx="693420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25/6  Proveedores                  5.950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Caja/Banco                 5.355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Descuento Obtenido                 500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IVA CF                            95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8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81000" y="838200"/>
            <a:ext cx="35337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>
                <a:solidFill>
                  <a:srgbClr val="FFFF00"/>
                </a:solidFill>
                <a:latin typeface="Times New Roman" panose="02020603050405020304" pitchFamily="18" charset="0"/>
              </a:rPr>
              <a:t>Descuentos Obtenidos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543800" y="2590800"/>
            <a:ext cx="1268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Compra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7620000" y="4800600"/>
            <a:ext cx="827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6019800" y="1447800"/>
            <a:ext cx="0" cy="51816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457200" y="1981200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860925" y="1412875"/>
            <a:ext cx="2759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7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7772400" cy="533400"/>
          </a:xfrm>
        </p:spPr>
        <p:txBody>
          <a:bodyPr/>
          <a:lstStyle/>
          <a:p>
            <a:pPr eaLnBrk="1" hangingPunct="1"/>
            <a:r>
              <a:rPr lang="es-ES_tradnl" altLang="es-CL" sz="2800" b="1" smtClean="0">
                <a:solidFill>
                  <a:srgbClr val="FFFF66"/>
                </a:solidFill>
              </a:rPr>
              <a:t>DESCUENTOS</a:t>
            </a:r>
            <a:endParaRPr lang="es-CL" altLang="es-CL" smtClean="0">
              <a:solidFill>
                <a:srgbClr val="FF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847725" y="258763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800" b="1">
              <a:latin typeface="Times New Roman" panose="02020603050405020304" pitchFamily="18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04800" y="2057400"/>
            <a:ext cx="723900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25/5     </a:t>
            </a:r>
            <a:r>
              <a:rPr lang="es-ES_tradnl" altLang="es-CL" sz="2800" b="1" dirty="0" smtClean="0">
                <a:solidFill>
                  <a:srgbClr val="FFC000"/>
                </a:solidFill>
                <a:latin typeface="Times New Roman" panose="02020603050405020304" pitchFamily="18" charset="0"/>
              </a:rPr>
              <a:t>Vehículo                 </a:t>
            </a: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5.000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IVA CF      </a:t>
            </a:r>
            <a:r>
              <a:rPr lang="es-ES_tradnl" altLang="es-CL" sz="2800" b="1" dirty="0" smtClean="0">
                <a:solidFill>
                  <a:srgbClr val="FFC000"/>
                </a:solidFill>
                <a:latin typeface="Times New Roman" panose="02020603050405020304" pitchFamily="18" charset="0"/>
              </a:rPr>
              <a:t>            </a:t>
            </a: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950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</a:t>
            </a:r>
            <a:r>
              <a:rPr lang="es-ES_tradnl" altLang="es-CL" sz="2800" b="1" dirty="0" smtClean="0">
                <a:solidFill>
                  <a:srgbClr val="FFC000"/>
                </a:solidFill>
                <a:latin typeface="Times New Roman" panose="02020603050405020304" pitchFamily="18" charset="0"/>
              </a:rPr>
              <a:t>     Vehículo                    500</a:t>
            </a:r>
            <a:endParaRPr lang="es-ES_tradnl" altLang="es-CL" sz="28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8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   Proveedores              6.450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09600" y="4648200"/>
            <a:ext cx="66294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25/6  </a:t>
            </a:r>
            <a:r>
              <a:rPr lang="es-ES_tradnl" altLang="es-CL" sz="2800" b="1" dirty="0" smtClean="0">
                <a:solidFill>
                  <a:srgbClr val="FFC000"/>
                </a:solidFill>
                <a:latin typeface="Times New Roman" panose="02020603050405020304" pitchFamily="18" charset="0"/>
              </a:rPr>
              <a:t>Acreedores                  </a:t>
            </a: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6.450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                            Caja/Banco              6.450</a:t>
            </a:r>
            <a:endParaRPr lang="es-ES" altLang="es-CL" sz="28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81000" y="838200"/>
            <a:ext cx="6135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800" b="1" dirty="0">
                <a:latin typeface="Times New Roman" panose="02020603050405020304" pitchFamily="18" charset="0"/>
              </a:rPr>
              <a:t> </a:t>
            </a:r>
            <a:r>
              <a:rPr lang="es-ES_tradnl" altLang="es-CL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Intereses Pagados - </a:t>
            </a:r>
            <a:r>
              <a:rPr lang="es-ES_tradnl" altLang="es-CL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Anticipados</a:t>
            </a:r>
            <a:endParaRPr lang="es-ES_tradnl" altLang="es-CL" sz="2800" b="1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543800" y="2590800"/>
            <a:ext cx="1268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Compra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7620000" y="4800600"/>
            <a:ext cx="827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FF00"/>
                </a:solidFill>
                <a:latin typeface="Times New Roman" panose="02020603050405020304" pitchFamily="18" charset="0"/>
              </a:rPr>
              <a:t>Pago</a:t>
            </a:r>
            <a:endParaRPr lang="es-ES" altLang="es-CL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6019800" y="1447800"/>
            <a:ext cx="0" cy="51816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457200" y="1981200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860925" y="1412875"/>
            <a:ext cx="2759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imes New Roman" panose="02020603050405020304" pitchFamily="18" charset="0"/>
              </a:rPr>
              <a:t>Debe          Haber</a:t>
            </a:r>
            <a:endParaRPr lang="es-ES" altLang="es-CL" sz="24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249238" y="168275"/>
            <a:ext cx="7772400" cy="609600"/>
          </a:xfrm>
        </p:spPr>
        <p:txBody>
          <a:bodyPr/>
          <a:lstStyle/>
          <a:p>
            <a:pPr eaLnBrk="1" hangingPunct="1"/>
            <a:r>
              <a:rPr lang="es-ES_tradnl" altLang="es-CL" sz="2800" b="1" dirty="0" smtClean="0">
                <a:solidFill>
                  <a:srgbClr val="FFC000"/>
                </a:solidFill>
              </a:rPr>
              <a:t>INTERESES – CASO ACTIVOS FIJOS</a:t>
            </a:r>
            <a:endParaRPr lang="es-CL" altLang="es-CL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35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746125" y="346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400">
              <a:latin typeface="Times New Roman" panose="02020603050405020304" pitchFamily="18" charset="0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762000" y="2209800"/>
            <a:ext cx="65532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ES_tradnl" altLang="es-CL" b="1">
                <a:solidFill>
                  <a:srgbClr val="FFFF00"/>
                </a:solidFill>
                <a:latin typeface="Tahoma" panose="020B0604030504040204" pitchFamily="34" charset="0"/>
              </a:rPr>
              <a:t>Endoso en Cobranza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None/>
            </a:pPr>
            <a:endParaRPr lang="es-ES_tradnl" altLang="es-CL" b="1">
              <a:solidFill>
                <a:srgbClr val="FFFF00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b="1">
                <a:latin typeface="Tahoma" panose="020B0604030504040204" pitchFamily="34" charset="0"/>
              </a:rPr>
              <a:t>   </a:t>
            </a: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Letras en Cobranza Bancaria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    Comisión de Cobranza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b="1">
              <a:latin typeface="Tahoma" panose="020B0604030504040204" pitchFamily="34" charset="0"/>
            </a:endParaRP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5746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TRATAMIENTO DE LAS LETRAS DE CAMBIO</a:t>
            </a:r>
            <a:endParaRPr lang="es-CL" sz="3600" dirty="0" smtClean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/>
            <a:r>
              <a:rPr lang="es-CL" altLang="es-CL" smtClean="0">
                <a:solidFill>
                  <a:srgbClr val="FFFF00"/>
                </a:solidFill>
              </a:rPr>
              <a:t>En Cobranza...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09600" y="1654175"/>
            <a:ext cx="827405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Letras en Cobranza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ENVIO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a  Letras por Cobrar   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Comision de Cobranza          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GASTOS             IVA CF                               95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   Banco                                  595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Banco               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PAGO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Letras en Cobranza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026"/>
          <p:cNvSpPr txBox="1">
            <a:spLocks noChangeArrowheads="1"/>
          </p:cNvSpPr>
          <p:nvPr/>
        </p:nvSpPr>
        <p:spPr bwMode="auto">
          <a:xfrm>
            <a:off x="746125" y="346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400">
              <a:latin typeface="Times New Roman" panose="02020603050405020304" pitchFamily="18" charset="0"/>
            </a:endParaRPr>
          </a:p>
        </p:txBody>
      </p:sp>
      <p:sp>
        <p:nvSpPr>
          <p:cNvPr id="17411" name="Text Box 1027"/>
          <p:cNvSpPr txBox="1">
            <a:spLocks noChangeArrowheads="1"/>
          </p:cNvSpPr>
          <p:nvPr/>
        </p:nvSpPr>
        <p:spPr bwMode="auto">
          <a:xfrm>
            <a:off x="533400" y="1752600"/>
            <a:ext cx="7999413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_tradnl" altLang="es-CL" sz="2400" b="1"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ES_tradnl" altLang="es-CL" b="1">
                <a:solidFill>
                  <a:srgbClr val="FFFF00"/>
                </a:solidFill>
                <a:latin typeface="Tahoma" panose="020B0604030504040204" pitchFamily="34" charset="0"/>
              </a:rPr>
              <a:t>Endoso en Garantía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   Letras en Garantía bancaria</a:t>
            </a: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   Intereses y comisiones</a:t>
            </a: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   Préstamo Bancario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b="1"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400" b="1">
              <a:latin typeface="Tahoma" panose="020B0604030504040204" pitchFamily="34" charset="0"/>
            </a:endParaRPr>
          </a:p>
        </p:txBody>
      </p:sp>
      <p:sp>
        <p:nvSpPr>
          <p:cNvPr id="29700" name="Rectangle 1028"/>
          <p:cNvSpPr>
            <a:spLocks noGrp="1" noChangeArrowheads="1"/>
          </p:cNvSpPr>
          <p:nvPr>
            <p:ph type="title" idx="4294967295"/>
          </p:nvPr>
        </p:nvSpPr>
        <p:spPr>
          <a:xfrm>
            <a:off x="498475" y="4762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TRATAMIENTO DE LAS LETRAS DE CAMBIO</a:t>
            </a:r>
            <a:b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L" sz="3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/>
            <a:r>
              <a:rPr lang="es-CL" altLang="es-CL" smtClean="0">
                <a:solidFill>
                  <a:srgbClr val="FFFF00"/>
                </a:solidFill>
              </a:rPr>
              <a:t>En Garantía...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09600" y="1654175"/>
            <a:ext cx="82740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Letras en Garantía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ENVIO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a  Letras por Cobrar   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Banco                        20.000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PRESTAMO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Préstamo   Bancario            20.000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/>
            <a:r>
              <a:rPr lang="es-CL" altLang="es-CL" smtClean="0">
                <a:solidFill>
                  <a:srgbClr val="FFFF00"/>
                </a:solidFill>
              </a:rPr>
              <a:t>En Garantía...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09600" y="1654175"/>
            <a:ext cx="82931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Intereses y Comisiones       1.700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(*)GASTOS        IVA CF                             133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   Banco                                1.833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Préstamo  Bancario        20.000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PAGO            Banco                                5.000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Letras en Garantía 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04800" y="5791200"/>
            <a:ext cx="44767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defTabSz="762000" eaLnBrk="1" hangingPunct="1">
              <a:defRPr/>
            </a:pPr>
            <a:r>
              <a:rPr lang="es-CL" altLang="es-CL" b="1" i="1" dirty="0">
                <a:solidFill>
                  <a:schemeClr val="accent5"/>
                </a:solidFill>
                <a:latin typeface="Times New Roman" pitchFamily="18" charset="0"/>
              </a:rPr>
              <a:t>(*) supuesto: Interés $ 1.000; Comisión $ 700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46125" y="346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400">
              <a:latin typeface="Times New Roman" panose="02020603050405020304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33400" y="1752600"/>
            <a:ext cx="78486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ES_tradnl" altLang="es-CL" b="1">
                <a:solidFill>
                  <a:srgbClr val="FFFF00"/>
                </a:solidFill>
                <a:latin typeface="Tahoma" panose="020B0604030504040204" pitchFamily="34" charset="0"/>
              </a:rPr>
              <a:t>Endoso en Descuento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s-ES_tradnl" altLang="es-CL" b="1"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Clr>
                <a:srgbClr val="FFC000"/>
              </a:buClr>
              <a:buFontTx/>
              <a:buAutoNum type="arabicPeriod"/>
            </a:pPr>
            <a:r>
              <a:rPr lang="es-ES_tradnl" altLang="es-CL" b="1">
                <a:latin typeface="Tahoma" panose="020B0604030504040204" pitchFamily="34" charset="0"/>
              </a:rPr>
              <a:t>   </a:t>
            </a: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Letras enviadas en Descuento</a:t>
            </a:r>
          </a:p>
          <a:p>
            <a:pPr>
              <a:spcBef>
                <a:spcPct val="0"/>
              </a:spcBef>
              <a:buClr>
                <a:srgbClr val="FFC000"/>
              </a:buClr>
              <a:buFontTx/>
              <a:buAutoNum type="arabicPeriod"/>
            </a:pP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   Intereses y Descuentos</a:t>
            </a:r>
          </a:p>
          <a:p>
            <a:pPr>
              <a:spcBef>
                <a:spcPct val="0"/>
              </a:spcBef>
              <a:buClr>
                <a:srgbClr val="FFC000"/>
              </a:buClr>
              <a:buFontTx/>
              <a:buAutoNum type="arabicPeriod"/>
            </a:pPr>
            <a:r>
              <a:rPr lang="es-ES_tradnl" altLang="es-CL" b="1">
                <a:solidFill>
                  <a:srgbClr val="FFC000"/>
                </a:solidFill>
                <a:latin typeface="Tahoma" panose="020B0604030504040204" pitchFamily="34" charset="0"/>
              </a:rPr>
              <a:t>   Asiento de Orden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TRATAMIENTO DE LAS LETRAS DE CAMBIO</a:t>
            </a:r>
            <a:r>
              <a:rPr lang="es-ES_tradnl" sz="2800" dirty="0" smtClean="0"/>
              <a:t/>
            </a:r>
            <a:br>
              <a:rPr lang="es-ES_tradnl" sz="2800" dirty="0" smtClean="0"/>
            </a:br>
            <a:endParaRPr lang="es-CL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C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Descuento...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09600" y="1654175"/>
            <a:ext cx="84582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Letras en Descuento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ENVIO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a  Letras por Cobrar   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Banco                        23.167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DESCUENTO  intereses y descuentos  1.700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IVA CF                            133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a Letras en Descuento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</a:t>
            </a:r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33400" y="5638800"/>
            <a:ext cx="44767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defTabSz="762000" eaLnBrk="1" hangingPunct="1">
              <a:defRPr/>
            </a:pPr>
            <a:r>
              <a:rPr lang="es-CL" altLang="es-CL" b="1" i="1">
                <a:solidFill>
                  <a:schemeClr val="accent5"/>
                </a:solidFill>
                <a:latin typeface="Times New Roman" pitchFamily="18" charset="0"/>
              </a:rPr>
              <a:t>(*) supuesto: Interés $ 1.000; Comisión $ 700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C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Descuento...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28600" y="1673225"/>
            <a:ext cx="89154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Letras en Descuento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COMPROMISO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  Resp. por Lts. Dcto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Resp. por lts. Dcto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PAGO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Letras en Descuento     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746125" y="346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400">
              <a:latin typeface="Times New Roman" panose="02020603050405020304" pitchFamily="18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822325" y="1176338"/>
            <a:ext cx="40290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_tradn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ES_tradn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En Cobranza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ES_tradn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En Garantía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s-ES_tradn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ES_tradn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En Descuento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s-ES_tradnl" altLang="es-CL" sz="2400" b="1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C000"/>
                </a:solidFill>
                <a:latin typeface="Tahoma" panose="020B0604030504040204" pitchFamily="34" charset="0"/>
              </a:rPr>
              <a:t>     (*)Gastos de Protesto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_tradnl" altLang="es-CL" sz="3200" smtClean="0">
                <a:solidFill>
                  <a:srgbClr val="FFFF00"/>
                </a:solidFill>
              </a:rPr>
              <a:t>PROTESTO DE LAS LETRAS DE CAMBIO</a:t>
            </a:r>
            <a:endParaRPr lang="es-CL" altLang="es-CL" sz="320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C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Protesto en Cobranza...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09600" y="1654175"/>
            <a:ext cx="8829675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Letras Protestadas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PROTESTO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a  Letras en Cobranza Bancaria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Banco                                           1.500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PAGO              Caja                             </a:t>
            </a:r>
            <a:r>
              <a:rPr lang="es-CL" altLang="es-CL" sz="2400" b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29.150</a:t>
            </a:r>
            <a:endParaRPr lang="es-CL" altLang="es-CL" sz="24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a Letras Protestadas     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Intereses Percibidos           </a:t>
            </a:r>
            <a:r>
              <a:rPr lang="es-CL" altLang="es-CL" sz="2400" b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2.650</a:t>
            </a:r>
            <a:endParaRPr lang="es-CL" altLang="es-CL" sz="2400" b="1" dirty="0">
              <a:solidFill>
                <a:srgbClr val="FFC000"/>
              </a:solidFill>
              <a:latin typeface="Tahoma" panose="020B0604030504040204" pitchFamily="34" charset="0"/>
            </a:endParaRP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33400" y="5638800"/>
            <a:ext cx="6142038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defTabSz="762000" eaLnBrk="1" hangingPunct="1">
              <a:defRPr/>
            </a:pPr>
            <a:r>
              <a:rPr lang="es-CL" altLang="es-CL" b="1" i="1" dirty="0">
                <a:solidFill>
                  <a:schemeClr val="accent5"/>
                </a:solidFill>
                <a:latin typeface="Times New Roman" pitchFamily="18" charset="0"/>
              </a:rPr>
              <a:t>(*) supuesto: Gastos de Protesto $ 1.500; Interés Vencido 10 %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142875"/>
            <a:ext cx="77724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es-C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Protesto en Garantía...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14325" y="1143000"/>
            <a:ext cx="882967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Letras Protestadas                     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PROTESTO                                a  Letras en Garantía           25.000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                         Banco                             1.500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0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COBRO        Préstamo Bancario                           20.000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            Banco                                        20.000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0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PAGO              Caja                             </a:t>
            </a:r>
            <a:r>
              <a:rPr lang="es-CL" altLang="es-CL" sz="2000" b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29.150</a:t>
            </a:r>
            <a:endParaRPr lang="es-CL" altLang="es-CL" sz="20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a Letras Protestadas                         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Intereses Percibidos                              </a:t>
            </a:r>
            <a:r>
              <a:rPr lang="es-CL" altLang="es-CL" sz="2000" b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2.650</a:t>
            </a:r>
            <a:endParaRPr lang="es-CL" altLang="es-CL" sz="2000" b="1" dirty="0">
              <a:solidFill>
                <a:srgbClr val="FFC000"/>
              </a:solidFill>
              <a:latin typeface="Tahoma" panose="020B0604030504040204" pitchFamily="34" charset="0"/>
            </a:endParaRPr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>
            <a:off x="7429500" y="1071563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1928813" y="1071563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6000750" y="571500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33400" y="5638800"/>
            <a:ext cx="6142038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defTabSz="762000" eaLnBrk="1" hangingPunct="1">
              <a:defRPr/>
            </a:pPr>
            <a:r>
              <a:rPr lang="es-CL" altLang="es-CL" b="1" i="1" dirty="0">
                <a:solidFill>
                  <a:schemeClr val="accent5"/>
                </a:solidFill>
                <a:latin typeface="Times New Roman" pitchFamily="18" charset="0"/>
              </a:rPr>
              <a:t>(*) supuesto: Gastos de Protesto $ 1.500; Interés Vencido 10 %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45720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C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Protesto en Descuento...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09600" y="1654175"/>
            <a:ext cx="88296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Letras Protestadas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PROTESTO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a   Banco                           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24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PAGO              Caja                             </a:t>
            </a:r>
            <a:r>
              <a:rPr lang="es-CL" altLang="es-CL" sz="2400" b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29.15</a:t>
            </a:r>
            <a:endParaRPr lang="es-CL" altLang="es-CL" sz="2400" b="1" dirty="0">
              <a:solidFill>
                <a:srgbClr val="FFC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a Letras Protestadas            26.500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dirty="0">
                <a:solidFill>
                  <a:srgbClr val="FFC000"/>
                </a:solidFill>
                <a:latin typeface="Tahoma" panose="020B0604030504040204" pitchFamily="34" charset="0"/>
              </a:rPr>
              <a:t>                                   Intereses Percibidos           </a:t>
            </a:r>
            <a:r>
              <a:rPr lang="es-CL" altLang="es-CL" sz="2400" b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2.650</a:t>
            </a:r>
            <a:endParaRPr lang="es-CL" altLang="es-CL" sz="2400" b="1" dirty="0">
              <a:solidFill>
                <a:srgbClr val="FFC000"/>
              </a:solidFill>
              <a:latin typeface="Tahoma" panose="020B0604030504040204" pitchFamily="34" charset="0"/>
            </a:endParaRP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7467600" y="1219200"/>
            <a:ext cx="0" cy="5638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2438400" y="1676400"/>
            <a:ext cx="6705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080125" y="1176338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2400" b="1" i="1">
                <a:solidFill>
                  <a:srgbClr val="FFFF00"/>
                </a:solidFill>
                <a:latin typeface="Tahoma" panose="020B0604030504040204" pitchFamily="34" charset="0"/>
              </a:rPr>
              <a:t>Debe          Haber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33400" y="5638800"/>
            <a:ext cx="6142038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defTabSz="762000" eaLnBrk="1" hangingPunct="1">
              <a:defRPr/>
            </a:pPr>
            <a:r>
              <a:rPr lang="es-CL" altLang="es-CL" b="1" i="1" dirty="0">
                <a:solidFill>
                  <a:schemeClr val="accent5"/>
                </a:solidFill>
                <a:latin typeface="Times New Roman" pitchFamily="18" charset="0"/>
              </a:rPr>
              <a:t>(*) supuesto: Gastos de Protesto $ 1.500; Interés Vencido 10 %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UADRA AZUL">
  <a:themeElements>
    <a:clrScheme name="ESCUADRA AZU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UADRA AZU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CUADRA AZU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UADRA AZU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UADRA AZU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UADRA AZU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UADRA AZU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UADRA AZU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UADRA AZU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UADRA AZU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UADRA AZU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UADRA AZU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UADRA AZU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UADRA AZU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ESCUADRA AZUL</Template>
  <TotalTime>535</TotalTime>
  <Words>715</Words>
  <Application>Microsoft Office PowerPoint</Application>
  <PresentationFormat>Presentación en pantalla (4:3)</PresentationFormat>
  <Paragraphs>253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Tahoma</vt:lpstr>
      <vt:lpstr>Times New Roman</vt:lpstr>
      <vt:lpstr>Wingdings</vt:lpstr>
      <vt:lpstr>ESCUADRA AZUL</vt:lpstr>
      <vt:lpstr>CUENTAS POR COBRAR Y POR PAGAR</vt:lpstr>
      <vt:lpstr>CUENTAS POR COBRAR </vt:lpstr>
      <vt:lpstr>CUENTAS POR PAGAR </vt:lpstr>
      <vt:lpstr>CRÉDITO SIMPLE</vt:lpstr>
      <vt:lpstr>CRÉDITO DOCUMENTADO</vt:lpstr>
      <vt:lpstr>INTERESES Y DESCUENTOS</vt:lpstr>
      <vt:lpstr>INTERESES </vt:lpstr>
      <vt:lpstr>INTERESES</vt:lpstr>
      <vt:lpstr>INTERESES</vt:lpstr>
      <vt:lpstr>INTERESES</vt:lpstr>
      <vt:lpstr>DESCUENTOS</vt:lpstr>
      <vt:lpstr>DESCUENTOS</vt:lpstr>
      <vt:lpstr>INTERESES – CASO ACTIVOS FIJOS</vt:lpstr>
      <vt:lpstr>TRATAMIENTO DE LAS LETRAS DE CAMBIO</vt:lpstr>
      <vt:lpstr>En Cobranza...</vt:lpstr>
      <vt:lpstr>TRATAMIENTO DE LAS LETRAS DE CAMBIO </vt:lpstr>
      <vt:lpstr>En Garantía...</vt:lpstr>
      <vt:lpstr>En Garantía...</vt:lpstr>
      <vt:lpstr>TRATAMIENTO DE LAS LETRAS DE CAMBIO </vt:lpstr>
      <vt:lpstr>En Descuento...</vt:lpstr>
      <vt:lpstr>En Descuento...</vt:lpstr>
      <vt:lpstr>PROTESTO DE LAS LETRAS DE CAMBIO</vt:lpstr>
      <vt:lpstr>Protesto en Cobranza...</vt:lpstr>
      <vt:lpstr>Protesto en Garantía...</vt:lpstr>
      <vt:lpstr>Protesto en Descuento...</vt:lpstr>
    </vt:vector>
  </TitlesOfParts>
  <Company>Universidad de Valparaiso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NEGOCIACIÓN</dc:title>
  <dc:creator>Juan.Munoz</dc:creator>
  <cp:lastModifiedBy>Juan Manuel Muñoz Pinto</cp:lastModifiedBy>
  <cp:revision>20</cp:revision>
  <dcterms:created xsi:type="dcterms:W3CDTF">2009-10-13T12:22:36Z</dcterms:created>
  <dcterms:modified xsi:type="dcterms:W3CDTF">2020-04-30T13:33:29Z</dcterms:modified>
</cp:coreProperties>
</file>