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88" r:id="rId3"/>
    <p:sldId id="258" r:id="rId4"/>
    <p:sldId id="259" r:id="rId5"/>
    <p:sldId id="260" r:id="rId6"/>
    <p:sldId id="261" r:id="rId7"/>
    <p:sldId id="262" r:id="rId8"/>
    <p:sldId id="257" r:id="rId9"/>
    <p:sldId id="264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651"/>
  </p:normalViewPr>
  <p:slideViewPr>
    <p:cSldViewPr>
      <p:cViewPr varScale="1">
        <p:scale>
          <a:sx n="77" d="100"/>
          <a:sy n="77" d="100"/>
        </p:scale>
        <p:origin x="161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A47124B-1E79-904C-8CEF-6D90AEE428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6FA31A8-3817-5046-8BCD-A68D1533E2A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9F69D8C-FFAD-6148-BA12-C0546D586FF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8F69B88-9789-544A-A30E-B9BD5A6A2BC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0896FB6-DF1A-3748-9F0A-83EBB256F14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1F1CF987-E268-614F-801F-78F6F4485F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7705DA-00E8-B44B-90C2-8ECCB0F1E715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1B65CA8-AAA3-2A4E-A203-0188C6AF21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0A2F4-1AF7-EB48-8FEE-39C3F2A4F2F8}" type="slidenum">
              <a:rPr lang="es-ES" altLang="es-ES_tradnl"/>
              <a:pPr>
                <a:spcBef>
                  <a:spcPct val="0"/>
                </a:spcBef>
              </a:pPr>
              <a:t>2</a:t>
            </a:fld>
            <a:endParaRPr lang="es-ES" altLang="es-ES_tradnl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876D3A9-1678-8C4D-8BDA-C098DCC82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D55E84-26D9-EC4D-BAF5-D2BE9EF1A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541EF2E2-0469-D24E-BBA6-C1A1B000B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1B4253-0D3C-CD4B-B3E3-D4E2D36A8565}" type="slidenum">
              <a:rPr lang="es-ES" altLang="es-ES_tradnl"/>
              <a:pPr>
                <a:spcBef>
                  <a:spcPct val="0"/>
                </a:spcBef>
              </a:pPr>
              <a:t>3</a:t>
            </a:fld>
            <a:endParaRPr lang="es-ES" altLang="es-ES_tradnl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EA3E2FB-0232-3742-9C10-85996DEAD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8A737FB-F337-7547-9279-8FB971922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873C6B-0F92-BC46-9FCF-0685231329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8CC6AA-BF26-C644-BD2C-194349B15633}" type="slidenum">
              <a:rPr lang="es-ES" altLang="es-ES_tradnl"/>
              <a:pPr>
                <a:spcBef>
                  <a:spcPct val="0"/>
                </a:spcBef>
              </a:pPr>
              <a:t>4</a:t>
            </a:fld>
            <a:endParaRPr lang="es-ES" altLang="es-ES_tradn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B9C72123-3E0E-0440-B18A-AAE3146E2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85AB1E8-AE0D-2249-BAE6-B3C57C03EC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33F6C5B-BE8F-D249-896A-B4FE7C4CC5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57802B-068D-6843-9052-C0B91F46B08C}" type="slidenum">
              <a:rPr lang="es-ES" altLang="es-ES_tradnl"/>
              <a:pPr>
                <a:spcBef>
                  <a:spcPct val="0"/>
                </a:spcBef>
              </a:pPr>
              <a:t>5</a:t>
            </a:fld>
            <a:endParaRPr lang="es-ES" altLang="es-ES_tradnl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1F8B78-53A6-3F48-A965-CD1F89BC86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2831092-605B-2840-9468-767160B20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8DBC8D20-112B-D64C-A7BF-876F9FDA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5B03F-BB00-6141-834A-7B1ABD443048}" type="slidenum">
              <a:rPr lang="es-ES" altLang="es-ES_tradnl"/>
              <a:pPr>
                <a:spcBef>
                  <a:spcPct val="0"/>
                </a:spcBef>
              </a:pPr>
              <a:t>6</a:t>
            </a:fld>
            <a:endParaRPr lang="es-ES" altLang="es-ES_tradn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2AB6A27D-014C-BA4A-AE44-0967D72B3E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DF07A4E-96AA-084D-8C0E-3FFCA0CA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00F70A72-CE4A-164D-81ED-974949F0B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E67E0A-4D9D-A740-8643-19675BB65377}" type="slidenum">
              <a:rPr lang="es-ES" altLang="es-ES_tradnl"/>
              <a:pPr>
                <a:spcBef>
                  <a:spcPct val="0"/>
                </a:spcBef>
              </a:pPr>
              <a:t>9</a:t>
            </a:fld>
            <a:endParaRPr lang="es-ES" altLang="es-ES_tradnl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5A5A4A0F-2720-6E49-850E-2FD400CEBB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377E636-2D0F-B141-A1A2-9AC3E205F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C0867A4B-75EF-704E-B416-C8A76391A1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30DB92-0FE2-3D48-B98D-633BD44970B2}" type="slidenum">
              <a:rPr lang="es-ES" altLang="es-ES_tradnl"/>
              <a:pPr>
                <a:spcBef>
                  <a:spcPct val="0"/>
                </a:spcBef>
              </a:pPr>
              <a:t>10</a:t>
            </a:fld>
            <a:endParaRPr lang="es-ES" altLang="es-ES_tradnl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4A0F049-41E1-644F-9D48-4ABFF031E7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6737AD9-6E0E-D945-AB6E-C21F11FFBB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7D2D930F-4633-9C42-BF69-1FA2B4760D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E7F04A8-0ACD-8C4F-9BC7-999C81B56748}" type="slidenum">
              <a:rPr lang="es-ES" altLang="es-ES_tradnl"/>
              <a:pPr>
                <a:spcBef>
                  <a:spcPct val="0"/>
                </a:spcBef>
              </a:pPr>
              <a:t>11</a:t>
            </a:fld>
            <a:endParaRPr lang="es-ES" altLang="es-ES_tradnl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3AF2B40C-B781-324A-A5F5-D3951D6CC7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F9251FD-64C5-8941-B099-58222B2DE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CDF457C8-69C5-9B46-951C-CB5926E21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970C28-9ED1-1945-AE81-66096BFEFC14}" type="slidenum">
              <a:rPr lang="es-ES" altLang="es-ES_tradnl"/>
              <a:pPr>
                <a:spcBef>
                  <a:spcPct val="0"/>
                </a:spcBef>
              </a:pPr>
              <a:t>12</a:t>
            </a:fld>
            <a:endParaRPr lang="es-ES" altLang="es-ES_tradnl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F3FE38A2-6299-E646-978D-4A215641B5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CA8550D-ECF5-ED4B-AF54-A631B98BAF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4729849-E9E3-AD4D-8B20-3FCA00A7C5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418F46-4652-E94B-8858-71A81CE6FBD7}" type="slidenum">
              <a:rPr lang="es-ES" altLang="es-ES_tradnl"/>
              <a:pPr>
                <a:spcBef>
                  <a:spcPct val="0"/>
                </a:spcBef>
              </a:pPr>
              <a:t>13</a:t>
            </a:fld>
            <a:endParaRPr lang="es-ES" altLang="es-ES_tradnl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982C4C1-669C-BF4F-8DB1-1D1B7D272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9FEA897-276D-3448-986E-4F076391C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1683C2-231A-4A4D-BD3C-002AC90A37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2F8E30-4E9C-164E-B95C-9F07826E0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AED854-5C02-9C46-816F-26BE681CC9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F0D89-8981-044B-9E14-95F740B4EBE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86744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94E885-1AF5-434C-9B5E-B66E9B6BA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3FBD60-2315-3146-8955-6DA5BA51B8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76596A-92A6-B345-A279-BAC3130565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B67F2-9725-8E41-A823-1CA283B2BD7D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19210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80C284-918C-4F4A-869F-52317E2521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A5F1F5-3BFD-E148-903B-2D7143EDA6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F8071A-CC00-B249-9222-B5A56D826D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BFF94-41C3-3945-BC37-B136CCF9B26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1199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B82F0-F2E0-E445-A451-406D0673AB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3F061-FC2B-3843-890D-62FC385CD2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E3F258-0B01-4941-A73A-5263A1257B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4AB8-0FE7-4442-8854-6504A665DA51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5124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1809635-D0BB-D546-B829-77595FD6C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B1C3F-AE7A-564B-AA40-1C21C327D8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FDD538-1082-6A47-9195-4870F69BF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C99F9-1FE1-2346-8737-E7EF4508A56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9621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50A92F9-FB69-7043-AC52-F99AD5A72A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BF6E11-BF4D-D342-A710-F76DF6CFC4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ECB8F8-3116-F545-A634-808071E53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1667-18A6-E84F-A4D8-74742DC4151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43021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453529-31A1-434E-ADD6-B847A78D3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C7A0782-9238-4841-938B-31D613F583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6CA6BBB-048F-8F42-A7D3-D997C2027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CFE6-2BBE-5D4B-80DC-BFC6864ADF44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74958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71494-B5CD-A141-8C41-0B4CA9A897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258791-2ED5-CC4E-A482-0F76422C86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D2972E-C2F6-614D-AC39-CABB6ABC71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B2699-EA0A-2A44-9AF8-A8EE58A7E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3303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C9976-E627-9845-A0AF-794138EE62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21F61-94C1-7C4A-807F-46C25C02F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214FB-33C6-EA4A-A3AC-89704EAC5C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6DA3F-3A10-BD46-8800-6C6E68C4061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9884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7A1F9-9BDA-754B-BE6B-83DEF45044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B38076-CCD0-614E-BB6C-457063F22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AB5C04-5EC4-B140-8BAD-0FD215146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414C-9EAE-FE47-B6C3-1B81947F74C6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079702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BBDD9-F3B9-4B4C-89CD-7678159F46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EDC936-EF85-D748-BEEE-0AC0BC9AE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59EF8-E43A-944F-BDF0-E7BA6C118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FC0CA-9C58-4D48-B7AA-C9A61ADCE8CB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570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AB28974-EE51-D54A-AD7A-2BF8254CF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CB5F4A8-CD27-434F-9CB2-3CB80EB4D3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58A5FD-D436-C543-91C7-C157CB7D4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25DB-BCF7-0943-8FE0-18813A0FDBC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99266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90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106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286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868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8948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082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61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9959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20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8785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1355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633C64-FA24-8748-8B1A-8F3BE38990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C8D5D9-7E65-5044-872B-E7F05FAE33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0CD985-049A-5941-8610-2FB8514980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9930FC-C253-1C4E-8708-89EDA8657CC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79E57C-18E0-9841-9C26-DB8D49571B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8F9520-76A2-5A43-8CBB-73EE495AD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20-04-2026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2" r:id="rId2"/>
    <p:sldLayoutId id="2147483697" r:id="rId3"/>
    <p:sldLayoutId id="2147483698" r:id="rId4"/>
    <p:sldLayoutId id="2147483699" r:id="rId5"/>
    <p:sldLayoutId id="2147483693" r:id="rId6"/>
    <p:sldLayoutId id="2147483700" r:id="rId7"/>
    <p:sldLayoutId id="2147483694" r:id="rId8"/>
    <p:sldLayoutId id="2147483701" r:id="rId9"/>
    <p:sldLayoutId id="2147483695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Relationship Id="rId9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2.png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</a:rPr>
              <a:t>Interpretación de gráficos en un MRU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225925"/>
            <a:ext cx="27352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</a:rPr>
              <a:t>Primer semestre 2026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5 Marcador de número de diapositiva">
            <a:extLst>
              <a:ext uri="{FF2B5EF4-FFF2-40B4-BE49-F238E27FC236}">
                <a16:creationId xmlns:a16="http://schemas.microsoft.com/office/drawing/2014/main" id="{B460DD67-0D16-8D40-A7F6-D8D7CFB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72FCF7-3CA8-DA48-A9A4-DDE42003298C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ES_tradnl" sz="14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F828741-9677-F647-9D0D-73C38269ED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v/s tiempo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1072F73-3BAD-7E48-945F-ED4F921B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56769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Line 4">
            <a:extLst>
              <a:ext uri="{FF2B5EF4-FFF2-40B4-BE49-F238E27FC236}">
                <a16:creationId xmlns:a16="http://schemas.microsoft.com/office/drawing/2014/main" id="{30110D8D-30FC-2D44-BD9E-FCAA72F015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613025"/>
            <a:ext cx="979488" cy="114300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E5DA1A8F-BA9B-CC46-AAB1-CB3AE324C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2488" y="3756025"/>
            <a:ext cx="979487" cy="48895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03B4AF4F-CE58-C84F-86D3-064E1C3C4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1975" y="3590925"/>
            <a:ext cx="2122488" cy="655638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A73D8323-3531-0A4E-9A58-40C0337B56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1413" y="3756025"/>
            <a:ext cx="982662" cy="1588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746BD91C-87F3-6947-A433-B2A57E12A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8438" y="3767138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Δt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D1DB49A9-CCEC-1049-8727-23DC5703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3114675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Δx</a:t>
            </a:r>
          </a:p>
        </p:txBody>
      </p:sp>
      <p:sp>
        <p:nvSpPr>
          <p:cNvPr id="16394" name="Text Box 10">
            <a:extLst>
              <a:ext uri="{FF2B5EF4-FFF2-40B4-BE49-F238E27FC236}">
                <a16:creationId xmlns:a16="http://schemas.microsoft.com/office/drawing/2014/main" id="{D7A273ED-897E-C443-ABEB-FD8FB73DA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28775"/>
            <a:ext cx="130651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recta entre t</a:t>
            </a:r>
            <a:r>
              <a:rPr lang="es-CL" altLang="es-ES_tradnl" sz="1600" baseline="-33000">
                <a:solidFill>
                  <a:srgbClr val="000000"/>
                </a:solidFill>
              </a:rPr>
              <a:t>1</a:t>
            </a:r>
            <a:r>
              <a:rPr lang="es-CL" altLang="es-ES_tradnl" sz="1600">
                <a:solidFill>
                  <a:srgbClr val="000000"/>
                </a:solidFill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395" name="Text Box 11">
            <a:extLst>
              <a:ext uri="{FF2B5EF4-FFF2-40B4-BE49-F238E27FC236}">
                <a16:creationId xmlns:a16="http://schemas.microsoft.com/office/drawing/2014/main" id="{92EA15AD-B858-5140-B4EB-898439C9D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6" name="Text Box 13">
            <a:extLst>
              <a:ext uri="{FF2B5EF4-FFF2-40B4-BE49-F238E27FC236}">
                <a16:creationId xmlns:a16="http://schemas.microsoft.com/office/drawing/2014/main" id="{39377FE8-5D77-2443-BA45-57A6EEDF8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7" name="Text Box 14">
            <a:extLst>
              <a:ext uri="{FF2B5EF4-FFF2-40B4-BE49-F238E27FC236}">
                <a16:creationId xmlns:a16="http://schemas.microsoft.com/office/drawing/2014/main" id="{EF731A8B-1295-E341-9DA5-9415A38AD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32321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Velocidad media  entre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</p:txBody>
      </p:sp>
      <p:sp>
        <p:nvSpPr>
          <p:cNvPr id="16398" name="Freeform 15">
            <a:extLst>
              <a:ext uri="{FF2B5EF4-FFF2-40B4-BE49-F238E27FC236}">
                <a16:creationId xmlns:a16="http://schemas.microsoft.com/office/drawing/2014/main" id="{4D692F83-2539-BF4D-97EA-83CD7DCD74EC}"/>
              </a:ext>
            </a:extLst>
          </p:cNvPr>
          <p:cNvSpPr>
            <a:spLocks/>
          </p:cNvSpPr>
          <p:nvPr/>
        </p:nvSpPr>
        <p:spPr bwMode="auto">
          <a:xfrm>
            <a:off x="1306513" y="1665288"/>
            <a:ext cx="815975" cy="1143000"/>
          </a:xfrm>
          <a:custGeom>
            <a:avLst/>
            <a:gdLst>
              <a:gd name="T0" fmla="*/ 2147483646 w 2501"/>
              <a:gd name="T1" fmla="*/ 0 h 3501"/>
              <a:gd name="T2" fmla="*/ 2147483646 w 2501"/>
              <a:gd name="T3" fmla="*/ 2147483646 h 3501"/>
              <a:gd name="T4" fmla="*/ 0 60000 65536"/>
              <a:gd name="T5" fmla="*/ 0 60000 65536"/>
              <a:gd name="T6" fmla="*/ 0 w 2501"/>
              <a:gd name="T7" fmla="*/ 0 h 3501"/>
              <a:gd name="T8" fmla="*/ 2501 w 2501"/>
              <a:gd name="T9" fmla="*/ 3501 h 3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1" h="3501">
                <a:moveTo>
                  <a:pt x="2500" y="0"/>
                </a:moveTo>
                <a:cubicBezTo>
                  <a:pt x="0" y="2000"/>
                  <a:pt x="500" y="3500"/>
                  <a:pt x="500" y="3500"/>
                </a:cubicBezTo>
              </a:path>
            </a:pathLst>
          </a:custGeom>
          <a:noFill/>
          <a:ln w="36068">
            <a:solidFill>
              <a:srgbClr val="0033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9" name="Rectangle 19">
            <a:extLst>
              <a:ext uri="{FF2B5EF4-FFF2-40B4-BE49-F238E27FC236}">
                <a16:creationId xmlns:a16="http://schemas.microsoft.com/office/drawing/2014/main" id="{E27F143C-07E7-DB48-905E-D371CBC66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/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blipFill>
                <a:blip r:embed="rId4"/>
                <a:stretch>
                  <a:fillRect l="-14815" t="-4762" r="-3704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5 Marcador de número de diapositiva">
            <a:extLst>
              <a:ext uri="{FF2B5EF4-FFF2-40B4-BE49-F238E27FC236}">
                <a16:creationId xmlns:a16="http://schemas.microsoft.com/office/drawing/2014/main" id="{D30E9184-348F-0546-9F49-B91E97BA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6E136D3-6342-5F45-A9A8-41F4B70863D0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ES" altLang="es-ES_tradnl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C589EE28-AD9B-194E-9FD1-0DD507BFD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31187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0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vs tiempo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ECBF3911-6A6C-2C4C-AE97-1EDB9F838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12875"/>
            <a:ext cx="792003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Para una partícula que se mueve con </a:t>
            </a:r>
            <a:r>
              <a:rPr lang="es-CL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velocidad media constante</a:t>
            </a: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el gráfico posición vs tiempo tiene </a:t>
            </a:r>
            <a:r>
              <a:rPr lang="es-CL" sz="20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pendiente constante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5223E691-9DEC-7D4F-9477-A8FB4C792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&gt;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positiva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E4D9CDF6-5CDF-9E4F-A6B9-2A07899F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=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nula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96E5668-DEF1-BC44-83AF-F46427C2B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5062538"/>
            <a:ext cx="2611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&lt;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negativa</a:t>
            </a:r>
            <a:r>
              <a:rPr lang="es-CL" altLang="es-ES_tradnl" sz="1600">
                <a:solidFill>
                  <a:srgbClr val="008000"/>
                </a:solidFill>
                <a:latin typeface="Comic Sans MS" panose="030F0902030302020204" pitchFamily="66" charset="0"/>
              </a:rPr>
              <a:t> </a:t>
            </a:r>
          </a:p>
        </p:txBody>
      </p:sp>
      <p:grpSp>
        <p:nvGrpSpPr>
          <p:cNvPr id="18439" name="Group 36">
            <a:extLst>
              <a:ext uri="{FF2B5EF4-FFF2-40B4-BE49-F238E27FC236}">
                <a16:creationId xmlns:a16="http://schemas.microsoft.com/office/drawing/2014/main" id="{C31CC6D9-23A8-8746-8317-C58818B71F0D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65400"/>
            <a:ext cx="2968625" cy="2141538"/>
            <a:chOff x="204" y="1706"/>
            <a:chExt cx="1870" cy="1349"/>
          </a:xfrm>
        </p:grpSpPr>
        <p:sp>
          <p:nvSpPr>
            <p:cNvPr id="18454" name="Line 29">
              <a:extLst>
                <a:ext uri="{FF2B5EF4-FFF2-40B4-BE49-F238E27FC236}">
                  <a16:creationId xmlns:a16="http://schemas.microsoft.com/office/drawing/2014/main" id="{73E382C5-0C44-2645-9ABF-1962FF6935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1933"/>
              <a:ext cx="0" cy="11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5" name="Line 30">
              <a:extLst>
                <a:ext uri="{FF2B5EF4-FFF2-40B4-BE49-F238E27FC236}">
                  <a16:creationId xmlns:a16="http://schemas.microsoft.com/office/drawing/2014/main" id="{619F4783-7ED3-D649-8691-846681DF9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795"/>
              <a:ext cx="131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6" name="Line 31">
              <a:extLst>
                <a:ext uri="{FF2B5EF4-FFF2-40B4-BE49-F238E27FC236}">
                  <a16:creationId xmlns:a16="http://schemas.microsoft.com/office/drawing/2014/main" id="{5C5FAFCF-7BEC-3045-9B26-98897196D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" y="2418"/>
              <a:ext cx="1216" cy="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7" name="Text Box 32">
              <a:extLst>
                <a:ext uri="{FF2B5EF4-FFF2-40B4-BE49-F238E27FC236}">
                  <a16:creationId xmlns:a16="http://schemas.microsoft.com/office/drawing/2014/main" id="{FEC3FFD1-A004-3C4C-B5C0-5C8D1CE830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06"/>
              <a:ext cx="203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8" name="Text Box 33">
              <a:extLst>
                <a:ext uri="{FF2B5EF4-FFF2-40B4-BE49-F238E27FC236}">
                  <a16:creationId xmlns:a16="http://schemas.microsoft.com/office/drawing/2014/main" id="{4F6C7AC3-37A5-6547-A1D7-4A5F3B92B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04"/>
              <a:ext cx="23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  <p:sp>
          <p:nvSpPr>
            <p:cNvPr id="18459" name="Text Box 35">
              <a:extLst>
                <a:ext uri="{FF2B5EF4-FFF2-40B4-BE49-F238E27FC236}">
                  <a16:creationId xmlns:a16="http://schemas.microsoft.com/office/drawing/2014/main" id="{D97B9411-53DD-3C4A-8A8B-F64E5CAFA3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296"/>
              <a:ext cx="22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>
                  <a:latin typeface="Calibri" panose="020F0502020204030204" pitchFamily="34" charset="0"/>
                </a:rPr>
                <a:t>A</a:t>
              </a:r>
              <a:endParaRPr lang="es-ES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18440" name="Group 55">
            <a:extLst>
              <a:ext uri="{FF2B5EF4-FFF2-40B4-BE49-F238E27FC236}">
                <a16:creationId xmlns:a16="http://schemas.microsoft.com/office/drawing/2014/main" id="{21DEC6EB-846B-EF47-A501-13DD812BBAE2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227263"/>
            <a:ext cx="2481262" cy="2216150"/>
            <a:chOff x="113" y="1403"/>
            <a:chExt cx="1563" cy="1396"/>
          </a:xfrm>
        </p:grpSpPr>
        <p:sp>
          <p:nvSpPr>
            <p:cNvPr id="18448" name="Line 38">
              <a:extLst>
                <a:ext uri="{FF2B5EF4-FFF2-40B4-BE49-F238E27FC236}">
                  <a16:creationId xmlns:a16="http://schemas.microsoft.com/office/drawing/2014/main" id="{B2D82319-792C-BE4B-902B-F74E899629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9" name="Rectangle 39">
              <a:extLst>
                <a:ext uri="{FF2B5EF4-FFF2-40B4-BE49-F238E27FC236}">
                  <a16:creationId xmlns:a16="http://schemas.microsoft.com/office/drawing/2014/main" id="{ABF9CAE6-0E3C-724C-BF26-78BDD86ED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2432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50" name="Line 41">
              <a:extLst>
                <a:ext uri="{FF2B5EF4-FFF2-40B4-BE49-F238E27FC236}">
                  <a16:creationId xmlns:a16="http://schemas.microsoft.com/office/drawing/2014/main" id="{95AA6907-254A-4642-ACE8-CC23490E3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5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1" name="Line 42">
              <a:extLst>
                <a:ext uri="{FF2B5EF4-FFF2-40B4-BE49-F238E27FC236}">
                  <a16:creationId xmlns:a16="http://schemas.microsoft.com/office/drawing/2014/main" id="{3F57D05C-EE3B-384F-AF66-F9A672FA2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2024"/>
              <a:ext cx="979" cy="533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2" name="Text Box 43">
              <a:extLst>
                <a:ext uri="{FF2B5EF4-FFF2-40B4-BE49-F238E27FC236}">
                  <a16:creationId xmlns:a16="http://schemas.microsoft.com/office/drawing/2014/main" id="{821BC778-333F-A645-8DF8-1665BC2AFD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" y="1403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3" name="Text Box 44">
              <a:extLst>
                <a:ext uri="{FF2B5EF4-FFF2-40B4-BE49-F238E27FC236}">
                  <a16:creationId xmlns:a16="http://schemas.microsoft.com/office/drawing/2014/main" id="{9BD20D9C-0C81-714D-99F6-078D7CA642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  <p:grpSp>
        <p:nvGrpSpPr>
          <p:cNvPr id="18441" name="Group 63">
            <a:extLst>
              <a:ext uri="{FF2B5EF4-FFF2-40B4-BE49-F238E27FC236}">
                <a16:creationId xmlns:a16="http://schemas.microsoft.com/office/drawing/2014/main" id="{CFBF6BD5-B050-1A4A-BEED-EEB388890493}"/>
              </a:ext>
            </a:extLst>
          </p:cNvPr>
          <p:cNvGrpSpPr>
            <a:grpSpLocks/>
          </p:cNvGrpSpPr>
          <p:nvPr/>
        </p:nvGrpSpPr>
        <p:grpSpPr bwMode="auto">
          <a:xfrm>
            <a:off x="5949950" y="2190750"/>
            <a:ext cx="2543175" cy="2252663"/>
            <a:chOff x="3748" y="1380"/>
            <a:chExt cx="1602" cy="1419"/>
          </a:xfrm>
        </p:grpSpPr>
        <p:sp>
          <p:nvSpPr>
            <p:cNvPr id="18442" name="Line 57">
              <a:extLst>
                <a:ext uri="{FF2B5EF4-FFF2-40B4-BE49-F238E27FC236}">
                  <a16:creationId xmlns:a16="http://schemas.microsoft.com/office/drawing/2014/main" id="{8D0749A7-CF98-264E-A331-543C9D6C2D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69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3" name="Rectangle 58">
              <a:extLst>
                <a:ext uri="{FF2B5EF4-FFF2-40B4-BE49-F238E27FC236}">
                  <a16:creationId xmlns:a16="http://schemas.microsoft.com/office/drawing/2014/main" id="{4F391D53-3234-3B41-97D4-17C8CA77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8" y="1746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44" name="Line 59">
              <a:extLst>
                <a:ext uri="{FF2B5EF4-FFF2-40B4-BE49-F238E27FC236}">
                  <a16:creationId xmlns:a16="http://schemas.microsoft.com/office/drawing/2014/main" id="{50E4E875-0D9F-1B49-AD4E-70853EC7A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5" name="Line 60">
              <a:extLst>
                <a:ext uri="{FF2B5EF4-FFF2-40B4-BE49-F238E27FC236}">
                  <a16:creationId xmlns:a16="http://schemas.microsoft.com/office/drawing/2014/main" id="{3ED82AC8-31DA-F548-8A3C-309FE8B41B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888"/>
              <a:ext cx="907" cy="68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6" name="Text Box 61">
              <a:extLst>
                <a:ext uri="{FF2B5EF4-FFF2-40B4-BE49-F238E27FC236}">
                  <a16:creationId xmlns:a16="http://schemas.microsoft.com/office/drawing/2014/main" id="{518904BF-3A5B-7147-A769-EF492DD4C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1380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47" name="Text Box 62">
              <a:extLst>
                <a:ext uri="{FF2B5EF4-FFF2-40B4-BE49-F238E27FC236}">
                  <a16:creationId xmlns:a16="http://schemas.microsoft.com/office/drawing/2014/main" id="{2B6F0631-7E1D-5E4E-8DE9-0F5AE0416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5 Marcador de número de diapositiva">
            <a:extLst>
              <a:ext uri="{FF2B5EF4-FFF2-40B4-BE49-F238E27FC236}">
                <a16:creationId xmlns:a16="http://schemas.microsoft.com/office/drawing/2014/main" id="{76BD440E-97C0-B049-8DC0-F592354F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D0058-6257-F84F-9258-0A18548524F9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ES_tradnl" sz="14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F0B30E1B-3B76-E24C-8FD0-9D6171880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31188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5B3172E1-08F2-7C42-B522-DA038FCE6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35125"/>
            <a:ext cx="27638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E992009E-5B84-8A4C-AAF5-0D838F04B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2773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1" name="Object 5">
            <a:extLst>
              <a:ext uri="{FF2B5EF4-FFF2-40B4-BE49-F238E27FC236}">
                <a16:creationId xmlns:a16="http://schemas.microsoft.com/office/drawing/2014/main" id="{68776F30-BAE2-5F46-91BE-FDED55E787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5488" y="3756025"/>
          <a:ext cx="349250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393700" imgH="266700" progId="">
                  <p:embed/>
                </p:oleObj>
              </mc:Choice>
              <mc:Fallback>
                <p:oleObj r:id="rId5" imgW="393700" imgH="26670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8" y="3756025"/>
                        <a:ext cx="349250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Freeform 6">
            <a:extLst>
              <a:ext uri="{FF2B5EF4-FFF2-40B4-BE49-F238E27FC236}">
                <a16:creationId xmlns:a16="http://schemas.microsoft.com/office/drawing/2014/main" id="{3D25A728-6D99-5841-82C3-559A01B15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3578225"/>
            <a:ext cx="1588" cy="1795463"/>
          </a:xfrm>
          <a:custGeom>
            <a:avLst/>
            <a:gdLst>
              <a:gd name="T0" fmla="*/ 0 w 1"/>
              <a:gd name="T1" fmla="*/ 0 h 5501"/>
              <a:gd name="T2" fmla="*/ 0 w 1"/>
              <a:gd name="T3" fmla="*/ 2147483646 h 5501"/>
              <a:gd name="T4" fmla="*/ 0 60000 65536"/>
              <a:gd name="T5" fmla="*/ 0 60000 65536"/>
              <a:gd name="T6" fmla="*/ 0 w 1"/>
              <a:gd name="T7" fmla="*/ 0 h 5501"/>
              <a:gd name="T8" fmla="*/ 1 w 1"/>
              <a:gd name="T9" fmla="*/ 5501 h 5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501">
                <a:moveTo>
                  <a:pt x="0" y="0"/>
                </a:moveTo>
                <a:lnTo>
                  <a:pt x="0" y="55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3" name="Freeform 7">
            <a:extLst>
              <a:ext uri="{FF2B5EF4-FFF2-40B4-BE49-F238E27FC236}">
                <a16:creationId xmlns:a16="http://schemas.microsoft.com/office/drawing/2014/main" id="{580F76AE-7A83-3843-921D-59005AB7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133600"/>
            <a:ext cx="0" cy="3365500"/>
          </a:xfrm>
          <a:custGeom>
            <a:avLst/>
            <a:gdLst>
              <a:gd name="T0" fmla="*/ 0 w 1"/>
              <a:gd name="T1" fmla="*/ 0 h 10301"/>
              <a:gd name="T2" fmla="*/ 0 w 1"/>
              <a:gd name="T3" fmla="*/ 2147483646 h 10301"/>
              <a:gd name="T4" fmla="*/ 0 60000 65536"/>
              <a:gd name="T5" fmla="*/ 0 60000 65536"/>
              <a:gd name="T6" fmla="*/ 0 w 1"/>
              <a:gd name="T7" fmla="*/ 0 h 10301"/>
              <a:gd name="T8" fmla="*/ 0 w 1"/>
              <a:gd name="T9" fmla="*/ 10301 h 103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0301">
                <a:moveTo>
                  <a:pt x="0" y="0"/>
                </a:moveTo>
                <a:lnTo>
                  <a:pt x="0" y="103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35970497-70DF-264C-BFB3-F4DE0F001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95413"/>
            <a:ext cx="2765425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928A1FAE-3D18-DE48-998F-DC9096A5D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2773362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6" name="Object 10">
            <a:extLst>
              <a:ext uri="{FF2B5EF4-FFF2-40B4-BE49-F238E27FC236}">
                <a16:creationId xmlns:a16="http://schemas.microsoft.com/office/drawing/2014/main" id="{38C5EC2F-4360-C443-B014-28F1918672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97413" y="3960813"/>
          <a:ext cx="349250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393700" imgH="266700" progId="">
                  <p:embed/>
                </p:oleObj>
              </mc:Choice>
              <mc:Fallback>
                <p:oleObj r:id="rId9" imgW="393700" imgH="266700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3960813"/>
                        <a:ext cx="349250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Freeform 11">
            <a:extLst>
              <a:ext uri="{FF2B5EF4-FFF2-40B4-BE49-F238E27FC236}">
                <a16:creationId xmlns:a16="http://schemas.microsoft.com/office/drawing/2014/main" id="{4EF85970-507B-1A46-AE59-16ADD0784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844675"/>
            <a:ext cx="1588" cy="4214813"/>
          </a:xfrm>
          <a:custGeom>
            <a:avLst/>
            <a:gdLst>
              <a:gd name="T0" fmla="*/ 0 w 1"/>
              <a:gd name="T1" fmla="*/ 0 h 12901"/>
              <a:gd name="T2" fmla="*/ 0 w 1"/>
              <a:gd name="T3" fmla="*/ 2147483646 h 12901"/>
              <a:gd name="T4" fmla="*/ 0 60000 65536"/>
              <a:gd name="T5" fmla="*/ 0 60000 65536"/>
              <a:gd name="T6" fmla="*/ 0 w 1"/>
              <a:gd name="T7" fmla="*/ 0 h 12901"/>
              <a:gd name="T8" fmla="*/ 1 w 1"/>
              <a:gd name="T9" fmla="*/ 12901 h 129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2901">
                <a:moveTo>
                  <a:pt x="0" y="0"/>
                </a:moveTo>
                <a:lnTo>
                  <a:pt x="0" y="129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8" name="Freeform 12">
            <a:extLst>
              <a:ext uri="{FF2B5EF4-FFF2-40B4-BE49-F238E27FC236}">
                <a16:creationId xmlns:a16="http://schemas.microsoft.com/office/drawing/2014/main" id="{C261841F-3D9E-574D-A063-FB7D156F7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213100"/>
            <a:ext cx="46038" cy="2846388"/>
          </a:xfrm>
          <a:custGeom>
            <a:avLst/>
            <a:gdLst>
              <a:gd name="T0" fmla="*/ 0 w 1"/>
              <a:gd name="T1" fmla="*/ 0 h 8201"/>
              <a:gd name="T2" fmla="*/ 0 w 1"/>
              <a:gd name="T3" fmla="*/ 2147483646 h 8201"/>
              <a:gd name="T4" fmla="*/ 0 60000 65536"/>
              <a:gd name="T5" fmla="*/ 0 60000 65536"/>
              <a:gd name="T6" fmla="*/ 0 w 1"/>
              <a:gd name="T7" fmla="*/ 0 h 8201"/>
              <a:gd name="T8" fmla="*/ 1 w 1"/>
              <a:gd name="T9" fmla="*/ 8201 h 82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201">
                <a:moveTo>
                  <a:pt x="0" y="0"/>
                </a:moveTo>
                <a:lnTo>
                  <a:pt x="0" y="82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7D13837-D8B6-1245-B535-FA6B99FB34F5}"/>
              </a:ext>
            </a:extLst>
          </p:cNvPr>
          <p:cNvSpPr/>
          <p:nvPr/>
        </p:nvSpPr>
        <p:spPr>
          <a:xfrm>
            <a:off x="990600" y="3500438"/>
            <a:ext cx="1778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5F6EB7-B7F5-FE4F-A9CD-A43A5FFCBEF2}"/>
              </a:ext>
            </a:extLst>
          </p:cNvPr>
          <p:cNvSpPr/>
          <p:nvPr/>
        </p:nvSpPr>
        <p:spPr>
          <a:xfrm>
            <a:off x="5160963" y="1635125"/>
            <a:ext cx="119062" cy="354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AD0D298-89D3-764F-B58E-D6768DEBFF65}"/>
              </a:ext>
            </a:extLst>
          </p:cNvPr>
          <p:cNvSpPr/>
          <p:nvPr/>
        </p:nvSpPr>
        <p:spPr>
          <a:xfrm>
            <a:off x="5141913" y="5865813"/>
            <a:ext cx="131762" cy="354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5 Marcador de número de diapositiva">
            <a:extLst>
              <a:ext uri="{FF2B5EF4-FFF2-40B4-BE49-F238E27FC236}">
                <a16:creationId xmlns:a16="http://schemas.microsoft.com/office/drawing/2014/main" id="{C8ED897A-E738-9F4B-B1A1-9A211993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1AC251-5FB5-4E4F-9A8F-C6C00D0F8584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ES_tradnl" sz="14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300FDE9-78AA-BC46-B027-0E72ADD7A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8775"/>
            <a:ext cx="8228013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8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6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6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33EC6B45-6B6D-344E-A2BB-93F5F79C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628775"/>
            <a:ext cx="41275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1BD9796D-70C6-2C46-8EC4-D7C201476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4143375"/>
            <a:ext cx="41290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3" name="Line 6">
            <a:extLst>
              <a:ext uri="{FF2B5EF4-FFF2-40B4-BE49-F238E27FC236}">
                <a16:creationId xmlns:a16="http://schemas.microsoft.com/office/drawing/2014/main" id="{CE0E5BF1-FD69-A54A-B2A2-44D85C2DD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2133600"/>
            <a:ext cx="1588" cy="3463925"/>
          </a:xfrm>
          <a:prstGeom prst="line">
            <a:avLst/>
          </a:prstGeom>
          <a:noFill/>
          <a:ln w="36068">
            <a:solidFill>
              <a:srgbClr val="33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9CC78A44-5859-1843-9109-EE0C7C14B4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2133600"/>
            <a:ext cx="3175" cy="346392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5" name="Line 8">
            <a:extLst>
              <a:ext uri="{FF2B5EF4-FFF2-40B4-BE49-F238E27FC236}">
                <a16:creationId xmlns:a16="http://schemas.microsoft.com/office/drawing/2014/main" id="{C68D3341-7563-E94C-B9C1-BDFA7880DE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1916113"/>
            <a:ext cx="1587" cy="4084637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20EE02E2-E7DD-B34C-B56F-8826573FB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2492375"/>
            <a:ext cx="3175" cy="349567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68A65148-4B84-6749-B20B-5832280F3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5963" y="2492375"/>
            <a:ext cx="1587" cy="3103563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aphicFrame>
        <p:nvGraphicFramePr>
          <p:cNvPr id="22538" name="Object 11">
            <a:extLst>
              <a:ext uri="{FF2B5EF4-FFF2-40B4-BE49-F238E27FC236}">
                <a16:creationId xmlns:a16="http://schemas.microsoft.com/office/drawing/2014/main" id="{DE3E0DA7-5744-B34E-94B1-B0B0443819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95513" y="4143375"/>
          <a:ext cx="733425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546100" imgH="266700" progId="">
                  <p:embed/>
                </p:oleObj>
              </mc:Choice>
              <mc:Fallback>
                <p:oleObj r:id="rId5" imgW="546100" imgH="26670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4143375"/>
                        <a:ext cx="733425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2">
            <a:extLst>
              <a:ext uri="{FF2B5EF4-FFF2-40B4-BE49-F238E27FC236}">
                <a16:creationId xmlns:a16="http://schemas.microsoft.com/office/drawing/2014/main" id="{9D845F3C-3E51-824D-A296-62D338DC06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0275" y="6361113"/>
          <a:ext cx="733425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546100" imgH="266700" progId="">
                  <p:embed/>
                </p:oleObj>
              </mc:Choice>
              <mc:Fallback>
                <p:oleObj r:id="rId7" imgW="546100" imgH="266700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0275" y="6361113"/>
                        <a:ext cx="733425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5 Marcador de número de diapositiva">
            <a:extLst>
              <a:ext uri="{FF2B5EF4-FFF2-40B4-BE49-F238E27FC236}">
                <a16:creationId xmlns:a16="http://schemas.microsoft.com/office/drawing/2014/main" id="{B23F29AA-D654-E740-BBD4-D184D16A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A741D03-DA1F-1D41-A0D8-0F45378F4D0E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ES_tradnl" sz="140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C7A4E1A8-039C-2040-993E-3F94F07168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513" y="0"/>
            <a:ext cx="2284412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</a:tabLst>
              <a:defRPr/>
            </a:pPr>
            <a:r>
              <a:rPr lang="es-CL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91B998E4-68AB-A341-8B9F-5580228E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04800"/>
            <a:ext cx="373221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C9817ED3-1DBD-A646-AA98-2440104C2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8050"/>
            <a:ext cx="4913312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>
            <a:spAutoFit/>
          </a:bodyPr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Suponga que una partícula avanza 20 m, hasta la posición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, en 1 [s] y demora 1,5 [s] en retroceder 15 [m], hasta alcanzar la posición 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3300"/>
                </a:solidFill>
                <a:latin typeface="Calibri" panose="020F0502020204030204" pitchFamily="34" charset="0"/>
              </a:rPr>
              <a:t>(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a)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Calcule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la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rapidez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media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de la partícula entre    t = 0 [s</a:t>
            </a:r>
            <a:r>
              <a:rPr lang="es-CL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]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y  t = 2,5 [s]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003300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chemeClr val="accent2"/>
                </a:solidFill>
                <a:latin typeface="CMU Serif Roman" panose="02000603000000000000" pitchFamily="2" charset="0"/>
              </a:rPr>
              <a:t>(b) Calcule la velocidad media de la partícula en cada uno de los desplazamientos y para el desplazamiento neto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chemeClr val="accent2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2300DC"/>
                </a:solidFill>
                <a:latin typeface="CMU Serif Roman" panose="02000603000000000000" pitchFamily="2" charset="0"/>
              </a:rPr>
              <a:t>(c) Dibuje un gráfico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FF3366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990000"/>
                </a:solidFill>
                <a:latin typeface="CMU Serif Roman" panose="02000603000000000000" pitchFamily="2" charset="0"/>
              </a:rPr>
              <a:t>(d) Dibuje un gráfico 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661AE4-0DD3-8C4C-94CF-F406A8957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565400"/>
            <a:ext cx="8229600" cy="1143000"/>
          </a:xfrm>
        </p:spPr>
        <p:txBody>
          <a:bodyPr/>
          <a:lstStyle/>
          <a:p>
            <a:pPr eaLnBrk="1" hangingPunct="1"/>
            <a:r>
              <a:rPr lang="es-CL" altLang="es-ES_tradnl" sz="8000">
                <a:solidFill>
                  <a:srgbClr val="FFFF00"/>
                </a:solidFill>
                <a:latin typeface="CMU Serif Roman" panose="02000603000000000000" pitchFamily="2" charset="0"/>
              </a:rPr>
              <a:t>Ejercicio </a:t>
            </a:r>
            <a:endParaRPr lang="es-ES" altLang="es-ES_tradnl" sz="8000">
              <a:solidFill>
                <a:srgbClr val="FFFF00"/>
              </a:solidFill>
              <a:latin typeface="CMU Serif Roman" panose="02000603000000000000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78DAEDC-3919-0B46-A90D-3CC6243751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L" altLang="es-CL" sz="28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  Al observar y registrar el movimiento rectilíneo de un objeto, se obtiene el siguiente gráfico </a:t>
            </a:r>
            <a:r>
              <a:rPr lang="es-CL" altLang="es-CL" sz="2800" b="1" dirty="0">
                <a:solidFill>
                  <a:srgbClr val="28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posición v/s tiempo</a:t>
            </a:r>
            <a:endParaRPr lang="es-ES" altLang="es-CL" sz="2800" b="1" dirty="0">
              <a:solidFill>
                <a:srgbClr val="28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13E84306-BC2F-E84E-86D6-1958B16C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642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64236B94-9DFB-444E-991E-0B281BD2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941888"/>
            <a:ext cx="8642350" cy="24923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 Determine el desplazamiento y la distancia recorrida durante los primeros 2 [s] y los últimos 3 [s]</a:t>
            </a:r>
          </a:p>
          <a:p>
            <a:pPr eaLnBrk="1" hangingPunct="1">
              <a:defRPr/>
            </a:pPr>
            <a:endParaRPr lang="es-CL" altLang="es-CL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 Realice el gráfico velocidad media v/s tiempo del movimiento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5 Marcador de número de diapositiva">
            <a:extLst>
              <a:ext uri="{FF2B5EF4-FFF2-40B4-BE49-F238E27FC236}">
                <a16:creationId xmlns:a16="http://schemas.microsoft.com/office/drawing/2014/main" id="{7FE3E4DE-5B2C-2042-B22E-2A37888D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EAEDDD-41F0-4F41-A3C1-83618D6D6BB3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es-ES_tradnl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96CB46B-ADD2-7949-8369-221680476F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31187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s-CL" sz="3600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grpSp>
        <p:nvGrpSpPr>
          <p:cNvPr id="28675" name="Group 3">
            <a:extLst>
              <a:ext uri="{FF2B5EF4-FFF2-40B4-BE49-F238E27FC236}">
                <a16:creationId xmlns:a16="http://schemas.microsoft.com/office/drawing/2014/main" id="{863CAEE8-C55F-F847-BFD2-6451D81F30A6}"/>
              </a:ext>
            </a:extLst>
          </p:cNvPr>
          <p:cNvGrpSpPr>
            <a:grpSpLocks/>
          </p:cNvGrpSpPr>
          <p:nvPr/>
        </p:nvGrpSpPr>
        <p:grpSpPr bwMode="auto">
          <a:xfrm>
            <a:off x="979488" y="1571625"/>
            <a:ext cx="3206750" cy="2182813"/>
            <a:chOff x="680" y="1091"/>
            <a:chExt cx="2227" cy="1516"/>
          </a:xfrm>
        </p:grpSpPr>
        <p:pic>
          <p:nvPicPr>
            <p:cNvPr id="28682" name="Picture 4">
              <a:extLst>
                <a:ext uri="{FF2B5EF4-FFF2-40B4-BE49-F238E27FC236}">
                  <a16:creationId xmlns:a16="http://schemas.microsoft.com/office/drawing/2014/main" id="{39ABF545-93E3-2F41-9E5E-E9C252800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3" name="Text Box 5">
              <a:extLst>
                <a:ext uri="{FF2B5EF4-FFF2-40B4-BE49-F238E27FC236}">
                  <a16:creationId xmlns:a16="http://schemas.microsoft.com/office/drawing/2014/main" id="{E294FBA5-C289-A24F-9EA6-C962C8B0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28676" name="Group 6">
            <a:extLst>
              <a:ext uri="{FF2B5EF4-FFF2-40B4-BE49-F238E27FC236}">
                <a16:creationId xmlns:a16="http://schemas.microsoft.com/office/drawing/2014/main" id="{EA2FE971-B967-A94D-BA1D-A188719264A4}"/>
              </a:ext>
            </a:extLst>
          </p:cNvPr>
          <p:cNvGrpSpPr>
            <a:grpSpLocks/>
          </p:cNvGrpSpPr>
          <p:nvPr/>
        </p:nvGrpSpPr>
        <p:grpSpPr bwMode="auto">
          <a:xfrm>
            <a:off x="379413" y="4244975"/>
            <a:ext cx="7947025" cy="2278063"/>
            <a:chOff x="263" y="2948"/>
            <a:chExt cx="5519" cy="1581"/>
          </a:xfrm>
        </p:grpSpPr>
        <p:pic>
          <p:nvPicPr>
            <p:cNvPr id="28680" name="Picture 7">
              <a:extLst>
                <a:ext uri="{FF2B5EF4-FFF2-40B4-BE49-F238E27FC236}">
                  <a16:creationId xmlns:a16="http://schemas.microsoft.com/office/drawing/2014/main" id="{5C282D27-243D-0A46-AADE-8BD43A5A25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1" name="Text Box 8">
              <a:extLst>
                <a:ext uri="{FF2B5EF4-FFF2-40B4-BE49-F238E27FC236}">
                  <a16:creationId xmlns:a16="http://schemas.microsoft.com/office/drawing/2014/main" id="{538E9D42-2180-044B-86DD-FB86850FA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sp>
        <p:nvSpPr>
          <p:cNvPr id="28677" name="Text Box 9">
            <a:extLst>
              <a:ext uri="{FF2B5EF4-FFF2-40B4-BE49-F238E27FC236}">
                <a16:creationId xmlns:a16="http://schemas.microsoft.com/office/drawing/2014/main" id="{0FDC490E-8688-2145-822D-5250E0DB0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908050"/>
            <a:ext cx="60499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¿Cuál de los siguientes </a:t>
            </a:r>
            <a:r>
              <a:rPr lang="es-CL" altLang="es-ES_tradnl" sz="2000" b="1">
                <a:solidFill>
                  <a:srgbClr val="0047FF"/>
                </a:solidFill>
                <a:latin typeface="CMU Serif Roman" panose="02000603000000000000" pitchFamily="2" charset="0"/>
              </a:rPr>
              <a:t>gráficos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representa el movimiento que da origen al gráfico </a:t>
            </a:r>
            <a:r>
              <a:rPr lang="es-CL" altLang="es-ES_tradnl" sz="2000" b="1">
                <a:solidFill>
                  <a:srgbClr val="00AE00"/>
                </a:solidFill>
                <a:latin typeface="CMU Serif Roman" panose="02000603000000000000" pitchFamily="2" charset="0"/>
              </a:rPr>
              <a:t>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? La posición inicial de la partícula en  t = 0 [s]  es  x = -10 [m]  </a:t>
            </a:r>
          </a:p>
        </p:txBody>
      </p:sp>
      <p:sp>
        <p:nvSpPr>
          <p:cNvPr id="25610" name="Freeform 10">
            <a:extLst>
              <a:ext uri="{FF2B5EF4-FFF2-40B4-BE49-F238E27FC236}">
                <a16:creationId xmlns:a16="http://schemas.microsoft.com/office/drawing/2014/main" id="{30CCB013-957C-EB46-8C92-603A25CF8111}"/>
              </a:ext>
            </a:extLst>
          </p:cNvPr>
          <p:cNvSpPr>
            <a:spLocks/>
          </p:cNvSpPr>
          <p:nvPr/>
        </p:nvSpPr>
        <p:spPr bwMode="auto">
          <a:xfrm>
            <a:off x="3917950" y="2122488"/>
            <a:ext cx="1795463" cy="1470025"/>
          </a:xfrm>
          <a:custGeom>
            <a:avLst/>
            <a:gdLst>
              <a:gd name="T0" fmla="*/ 0 w 5501"/>
              <a:gd name="T1" fmla="*/ 2147483646 h 4501"/>
              <a:gd name="T2" fmla="*/ 2147483646 w 5501"/>
              <a:gd name="T3" fmla="*/ 0 h 4501"/>
              <a:gd name="T4" fmla="*/ 0 60000 65536"/>
              <a:gd name="T5" fmla="*/ 0 60000 65536"/>
              <a:gd name="T6" fmla="*/ 0 w 5501"/>
              <a:gd name="T7" fmla="*/ 0 h 4501"/>
              <a:gd name="T8" fmla="*/ 5501 w 550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01" h="4501">
                <a:moveTo>
                  <a:pt x="0" y="3500"/>
                </a:moveTo>
                <a:cubicBezTo>
                  <a:pt x="5000" y="4500"/>
                  <a:pt x="5500" y="0"/>
                  <a:pt x="5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AutoShape 11">
            <a:extLst>
              <a:ext uri="{FF2B5EF4-FFF2-40B4-BE49-F238E27FC236}">
                <a16:creationId xmlns:a16="http://schemas.microsoft.com/office/drawing/2014/main" id="{708A19D6-E5A8-6349-892D-265AA4327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917950"/>
            <a:ext cx="2122488" cy="2776538"/>
          </a:xfrm>
          <a:prstGeom prst="roundRect">
            <a:avLst>
              <a:gd name="adj" fmla="val 65"/>
            </a:avLst>
          </a:prstGeom>
          <a:noFill/>
          <a:ln w="36000">
            <a:solidFill>
              <a:srgbClr val="EB613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5 Marcador de número de diapositiva">
            <a:extLst>
              <a:ext uri="{FF2B5EF4-FFF2-40B4-BE49-F238E27FC236}">
                <a16:creationId xmlns:a16="http://schemas.microsoft.com/office/drawing/2014/main" id="{CEFBC361-C1E6-8C4A-BB78-1404054BF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070E6C-06DE-0747-810A-B24EC8EB72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ES" altLang="es-ES_tradnl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C53E36E7-E613-1640-9CF2-98D24DD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0" tIns="35203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>
                <a:latin typeface="CMU Serif Roman" panose="02000603000000000000" pitchFamily="2" charset="0"/>
              </a:rPr>
              <a:t>Velocidad instantánea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80E54659-3848-5747-B3DC-4A2CF6D6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1468438"/>
            <a:ext cx="51625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Si consideramos intervalos de tiempo cada vez más pequeños, la </a:t>
            </a:r>
            <a:r>
              <a:rPr lang="es-CL" altLang="es-ES_tradnl" sz="1800">
                <a:solidFill>
                  <a:srgbClr val="23B8DC"/>
                </a:solidFill>
                <a:latin typeface="CMU Serif Roman" panose="02000603000000000000" pitchFamily="2" charset="0"/>
              </a:rPr>
              <a:t>magnitud del desplazamiento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se aproxima a la </a:t>
            </a:r>
            <a:r>
              <a:rPr lang="es-CL" altLang="es-ES_tradnl" sz="1800">
                <a:solidFill>
                  <a:srgbClr val="0099FF"/>
                </a:solidFill>
                <a:latin typeface="CMU Serif Roman" panose="02000603000000000000" pitchFamily="2" charset="0"/>
              </a:rPr>
              <a:t>distancia real recorrida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y la dirección del desplazamiento se aproxima a la línea tangente a la curva en el comienzo del intervalo.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F72BD088-ED5A-0E45-AE11-2B1AC027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773238"/>
            <a:ext cx="27971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E520D0E0-EF0B-BD4D-80AD-9925E6A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500438"/>
            <a:ext cx="5472112" cy="7778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Se define el </a:t>
            </a:r>
            <a:r>
              <a:rPr lang="es-CL" altLang="es-ES_tradnl" sz="200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</a:rPr>
              <a:t>vector velocidad instantánea 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como el límite del vector velocidad media cuando Δt tiende a cero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3356E1B4-B69A-F34D-A9D5-BC59C5F36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72421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019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En este límite, la magnitud de la velocidad instantánea </a:t>
            </a:r>
            <a:r>
              <a:rPr lang="es-CL" altLang="es-ES_tradnl" sz="1900">
                <a:solidFill>
                  <a:srgbClr val="FF950E"/>
                </a:solidFill>
                <a:latin typeface="CMU Serif Roman" panose="02000603000000000000" pitchFamily="2" charset="0"/>
              </a:rPr>
              <a:t>coincide</a:t>
            </a: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 con la rapidez instantánea</a:t>
            </a:r>
          </a:p>
        </p:txBody>
      </p:sp>
      <p:graphicFrame>
        <p:nvGraphicFramePr>
          <p:cNvPr id="28680" name="Object 8">
            <a:extLst>
              <a:ext uri="{FF2B5EF4-FFF2-40B4-BE49-F238E27FC236}">
                <a16:creationId xmlns:a16="http://schemas.microsoft.com/office/drawing/2014/main" id="{A78F22F4-C104-F347-A2D5-B55E8FB6B84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92500" y="4437063"/>
          <a:ext cx="25209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4" imgW="23990300" imgH="9067800" progId="Equation.3">
                  <p:embed/>
                </p:oleObj>
              </mc:Choice>
              <mc:Fallback>
                <p:oleObj name="Ecuación" r:id="rId4" imgW="23990300" imgH="9067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4437063"/>
                        <a:ext cx="25209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5 Marcador de número de diapositiva">
            <a:extLst>
              <a:ext uri="{FF2B5EF4-FFF2-40B4-BE49-F238E27FC236}">
                <a16:creationId xmlns:a16="http://schemas.microsoft.com/office/drawing/2014/main" id="{09B5F097-F3B8-844E-A5D0-6B27E7953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93E35A-7BDC-4B43-BF75-A5FA4AD99A3B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42D9757-B8B2-8448-BF9F-1EA4D274A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8013" cy="652462"/>
          </a:xfrm>
        </p:spPr>
        <p:txBody>
          <a:bodyPr lIns="0" tIns="28802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600">
                <a:solidFill>
                  <a:srgbClr val="4700B8"/>
                </a:solidFill>
                <a:latin typeface="CMU Serif Roman" panose="02000603000000000000" pitchFamily="2" charset="0"/>
              </a:rPr>
              <a:t>I</a:t>
            </a:r>
            <a:r>
              <a:rPr lang="es-CL" altLang="es-ES_tradnl" sz="3200">
                <a:solidFill>
                  <a:srgbClr val="4700B8"/>
                </a:solidFill>
                <a:latin typeface="CMU Serif Roman" panose="02000603000000000000" pitchFamily="2" charset="0"/>
              </a:rPr>
              <a:t>nterpretación gráfica de la velocidad instantánea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0719293E-B456-BC43-AEAC-B2E5A7ACE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5686425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4" name="Freeform 4">
            <a:extLst>
              <a:ext uri="{FF2B5EF4-FFF2-40B4-BE49-F238E27FC236}">
                <a16:creationId xmlns:a16="http://schemas.microsoft.com/office/drawing/2014/main" id="{ABA5C2FC-478F-7D45-82D3-E4E4886F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070225"/>
            <a:ext cx="0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0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5" name="Freeform 5">
            <a:extLst>
              <a:ext uri="{FF2B5EF4-FFF2-40B4-BE49-F238E27FC236}">
                <a16:creationId xmlns:a16="http://schemas.microsoft.com/office/drawing/2014/main" id="{1DAB79A2-03F7-2A41-B3E6-925F88953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8463" y="3429000"/>
            <a:ext cx="1587" cy="2090738"/>
          </a:xfrm>
          <a:custGeom>
            <a:avLst/>
            <a:gdLst>
              <a:gd name="T0" fmla="*/ 0 w 1"/>
              <a:gd name="T1" fmla="*/ 0 h 6401"/>
              <a:gd name="T2" fmla="*/ 0 w 1"/>
              <a:gd name="T3" fmla="*/ 2147483646 h 6401"/>
              <a:gd name="T4" fmla="*/ 0 60000 65536"/>
              <a:gd name="T5" fmla="*/ 0 60000 65536"/>
              <a:gd name="T6" fmla="*/ 0 w 1"/>
              <a:gd name="T7" fmla="*/ 0 h 6401"/>
              <a:gd name="T8" fmla="*/ 1 w 1"/>
              <a:gd name="T9" fmla="*/ 6401 h 64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6401">
                <a:moveTo>
                  <a:pt x="0" y="0"/>
                </a:moveTo>
                <a:lnTo>
                  <a:pt x="0" y="64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6" name="Freeform 6">
            <a:extLst>
              <a:ext uri="{FF2B5EF4-FFF2-40B4-BE49-F238E27FC236}">
                <a16:creationId xmlns:a16="http://schemas.microsoft.com/office/drawing/2014/main" id="{AC66D6FC-3AA3-1E40-9273-C5D899059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83050"/>
            <a:ext cx="1588" cy="1470025"/>
          </a:xfrm>
          <a:custGeom>
            <a:avLst/>
            <a:gdLst>
              <a:gd name="T0" fmla="*/ 0 w 1"/>
              <a:gd name="T1" fmla="*/ 0 h 4501"/>
              <a:gd name="T2" fmla="*/ 0 w 1"/>
              <a:gd name="T3" fmla="*/ 2147483646 h 4501"/>
              <a:gd name="T4" fmla="*/ 0 60000 65536"/>
              <a:gd name="T5" fmla="*/ 0 60000 65536"/>
              <a:gd name="T6" fmla="*/ 0 w 1"/>
              <a:gd name="T7" fmla="*/ 0 h 4501"/>
              <a:gd name="T8" fmla="*/ 1 w 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501">
                <a:moveTo>
                  <a:pt x="0" y="0"/>
                </a:moveTo>
                <a:lnTo>
                  <a:pt x="0" y="4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7" name="Freeform 7">
            <a:extLst>
              <a:ext uri="{FF2B5EF4-FFF2-40B4-BE49-F238E27FC236}">
                <a16:creationId xmlns:a16="http://schemas.microsoft.com/office/drawing/2014/main" id="{0FDD745B-21A5-304A-92FD-F640D733E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438" y="2662238"/>
            <a:ext cx="1363662" cy="614362"/>
          </a:xfrm>
          <a:custGeom>
            <a:avLst/>
            <a:gdLst>
              <a:gd name="T0" fmla="*/ 0 w 4177"/>
              <a:gd name="T1" fmla="*/ 2147483646 h 1878"/>
              <a:gd name="T2" fmla="*/ 2147483646 w 4177"/>
              <a:gd name="T3" fmla="*/ 0 h 1878"/>
              <a:gd name="T4" fmla="*/ 0 60000 65536"/>
              <a:gd name="T5" fmla="*/ 0 60000 65536"/>
              <a:gd name="T6" fmla="*/ 0 w 4177"/>
              <a:gd name="T7" fmla="*/ 0 h 1878"/>
              <a:gd name="T8" fmla="*/ 4177 w 4177"/>
              <a:gd name="T9" fmla="*/ 1878 h 187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77" h="1878">
                <a:moveTo>
                  <a:pt x="0" y="1877"/>
                </a:moveTo>
                <a:lnTo>
                  <a:pt x="4176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8" name="Freeform 8">
            <a:extLst>
              <a:ext uri="{FF2B5EF4-FFF2-40B4-BE49-F238E27FC236}">
                <a16:creationId xmlns:a16="http://schemas.microsoft.com/office/drawing/2014/main" id="{F110148F-A6A1-104F-8542-54C1AAFCE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938" y="2906713"/>
            <a:ext cx="815975" cy="825500"/>
          </a:xfrm>
          <a:custGeom>
            <a:avLst/>
            <a:gdLst>
              <a:gd name="T0" fmla="*/ 0 w 2502"/>
              <a:gd name="T1" fmla="*/ 0 h 2529"/>
              <a:gd name="T2" fmla="*/ 2147483646 w 2502"/>
              <a:gd name="T3" fmla="*/ 2147483646 h 2529"/>
              <a:gd name="T4" fmla="*/ 0 60000 65536"/>
              <a:gd name="T5" fmla="*/ 0 60000 65536"/>
              <a:gd name="T6" fmla="*/ 0 w 2502"/>
              <a:gd name="T7" fmla="*/ 0 h 2529"/>
              <a:gd name="T8" fmla="*/ 2502 w 2502"/>
              <a:gd name="T9" fmla="*/ 2529 h 25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2" h="2529">
                <a:moveTo>
                  <a:pt x="0" y="0"/>
                </a:moveTo>
                <a:lnTo>
                  <a:pt x="2501" y="2528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9" name="Freeform 9">
            <a:extLst>
              <a:ext uri="{FF2B5EF4-FFF2-40B4-BE49-F238E27FC236}">
                <a16:creationId xmlns:a16="http://schemas.microsoft.com/office/drawing/2014/main" id="{EA5CE5AF-D5BB-9040-8145-21D5173BA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975" y="3930650"/>
            <a:ext cx="1862138" cy="314325"/>
          </a:xfrm>
          <a:custGeom>
            <a:avLst/>
            <a:gdLst>
              <a:gd name="T0" fmla="*/ 0 w 5422"/>
              <a:gd name="T1" fmla="*/ 0 h 764"/>
              <a:gd name="T2" fmla="*/ 2147483646 w 5422"/>
              <a:gd name="T3" fmla="*/ 2147483646 h 764"/>
              <a:gd name="T4" fmla="*/ 0 60000 65536"/>
              <a:gd name="T5" fmla="*/ 0 60000 65536"/>
              <a:gd name="T6" fmla="*/ 0 w 5422"/>
              <a:gd name="T7" fmla="*/ 0 h 764"/>
              <a:gd name="T8" fmla="*/ 5422 w 5422"/>
              <a:gd name="T9" fmla="*/ 764 h 7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22" h="764">
                <a:moveTo>
                  <a:pt x="0" y="0"/>
                </a:moveTo>
                <a:lnTo>
                  <a:pt x="5421" y="763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0" name="Freeform 10">
            <a:extLst>
              <a:ext uri="{FF2B5EF4-FFF2-40B4-BE49-F238E27FC236}">
                <a16:creationId xmlns:a16="http://schemas.microsoft.com/office/drawing/2014/main" id="{ADCC69E2-69B3-5743-8373-FF64BAE6FAA2}"/>
              </a:ext>
            </a:extLst>
          </p:cNvPr>
          <p:cNvSpPr>
            <a:spLocks/>
          </p:cNvSpPr>
          <p:nvPr/>
        </p:nvSpPr>
        <p:spPr bwMode="auto">
          <a:xfrm>
            <a:off x="3917950" y="2613025"/>
            <a:ext cx="2122488" cy="1387475"/>
          </a:xfrm>
          <a:custGeom>
            <a:avLst/>
            <a:gdLst>
              <a:gd name="T0" fmla="*/ 0 w 6501"/>
              <a:gd name="T1" fmla="*/ 2147483646 h 4253"/>
              <a:gd name="T2" fmla="*/ 2147483646 w 6501"/>
              <a:gd name="T3" fmla="*/ 0 h 4253"/>
              <a:gd name="T4" fmla="*/ 0 60000 65536"/>
              <a:gd name="T5" fmla="*/ 0 60000 65536"/>
              <a:gd name="T6" fmla="*/ 0 w 6501"/>
              <a:gd name="T7" fmla="*/ 0 h 4253"/>
              <a:gd name="T8" fmla="*/ 6501 w 6501"/>
              <a:gd name="T9" fmla="*/ 4253 h 425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01" h="4253">
                <a:moveTo>
                  <a:pt x="0" y="4252"/>
                </a:moveTo>
                <a:cubicBezTo>
                  <a:pt x="500" y="752"/>
                  <a:pt x="4500" y="0"/>
                  <a:pt x="6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20BDD404-70AA-8C45-9385-77958EED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2066925"/>
            <a:ext cx="48974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curva x = x(t) en t =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DDF60B71-55CE-5844-9F83-9DC87772E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411413"/>
            <a:ext cx="27749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Velocidad instantánea en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3" name="Freeform 13">
            <a:extLst>
              <a:ext uri="{FF2B5EF4-FFF2-40B4-BE49-F238E27FC236}">
                <a16:creationId xmlns:a16="http://schemas.microsoft.com/office/drawing/2014/main" id="{B42BDA7D-025A-4E4A-AD45-C431E886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51163"/>
            <a:ext cx="912812" cy="160337"/>
          </a:xfrm>
          <a:custGeom>
            <a:avLst/>
            <a:gdLst>
              <a:gd name="T0" fmla="*/ 0 w 2795"/>
              <a:gd name="T1" fmla="*/ 0 h 493"/>
              <a:gd name="T2" fmla="*/ 2147483646 w 2795"/>
              <a:gd name="T3" fmla="*/ 2147483646 h 493"/>
              <a:gd name="T4" fmla="*/ 0 60000 65536"/>
              <a:gd name="T5" fmla="*/ 0 60000 65536"/>
              <a:gd name="T6" fmla="*/ 0 w 2795"/>
              <a:gd name="T7" fmla="*/ 0 h 493"/>
              <a:gd name="T8" fmla="*/ 2795 w 2795"/>
              <a:gd name="T9" fmla="*/ 493 h 49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95" h="493">
                <a:moveTo>
                  <a:pt x="0" y="0"/>
                </a:moveTo>
                <a:lnTo>
                  <a:pt x="2794" y="492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4" name="Freeform 14">
            <a:extLst>
              <a:ext uri="{FF2B5EF4-FFF2-40B4-BE49-F238E27FC236}">
                <a16:creationId xmlns:a16="http://schemas.microsoft.com/office/drawing/2014/main" id="{4DBE0BF9-FCE7-A346-8DA4-B2BAA5D24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3070225"/>
            <a:ext cx="1588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1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5 Marcador de número de diapositiva">
            <a:extLst>
              <a:ext uri="{FF2B5EF4-FFF2-40B4-BE49-F238E27FC236}">
                <a16:creationId xmlns:a16="http://schemas.microsoft.com/office/drawing/2014/main" id="{A82A4AB7-82A2-2240-AEAB-6282580A8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60EBD6-DA1E-624D-B10F-E9E4EC9B1C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/>
          </a:p>
        </p:txBody>
      </p:sp>
      <p:graphicFrame>
        <p:nvGraphicFramePr>
          <p:cNvPr id="34818" name="Object 2">
            <a:extLst>
              <a:ext uri="{FF2B5EF4-FFF2-40B4-BE49-F238E27FC236}">
                <a16:creationId xmlns:a16="http://schemas.microsoft.com/office/drawing/2014/main" id="{0CC90437-0EB0-8D4B-89E9-13D6410F81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2801938"/>
          <a:ext cx="6696075" cy="376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4800600" imgH="2705100" progId="">
                  <p:embed/>
                </p:oleObj>
              </mc:Choice>
              <mc:Fallback>
                <p:oleObj r:id="rId3" imgW="4800600" imgH="27051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801938"/>
                        <a:ext cx="6696075" cy="376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3">
            <a:extLst>
              <a:ext uri="{FF2B5EF4-FFF2-40B4-BE49-F238E27FC236}">
                <a16:creationId xmlns:a16="http://schemas.microsoft.com/office/drawing/2014/main" id="{D264EA11-9214-2D4A-92D9-697E93D16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322263"/>
            <a:ext cx="8162925" cy="185102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900" b="1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4A4A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gráfico muestra la posición de una partícula en función del tiempo.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Describa el movimiento de la partícula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Encuentre la velocidad instantánea de la partícula a los 2,7[s]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(c)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 es el desplazamiento y la distancia recorrida por la partícula, durante los primeros 3[s]?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(d)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Confeccione un gráfico 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med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vs tiempo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5 Marcador de número de diapositiva">
            <a:extLst>
              <a:ext uri="{FF2B5EF4-FFF2-40B4-BE49-F238E27FC236}">
                <a16:creationId xmlns:a16="http://schemas.microsoft.com/office/drawing/2014/main" id="{736954E6-FBAB-1F48-B22F-8841B9A0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157E7-646A-9F4C-9F39-09C45C233D58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/>
          </a:p>
        </p:txBody>
      </p:sp>
      <p:pic>
        <p:nvPicPr>
          <p:cNvPr id="36866" name="Picture 9">
            <a:extLst>
              <a:ext uri="{FF2B5EF4-FFF2-40B4-BE49-F238E27FC236}">
                <a16:creationId xmlns:a16="http://schemas.microsoft.com/office/drawing/2014/main" id="{B85A2894-A544-C147-A950-9BD05035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673350"/>
            <a:ext cx="4492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8" name="Text Box 2">
            <a:extLst>
              <a:ext uri="{FF2B5EF4-FFF2-40B4-BE49-F238E27FC236}">
                <a16:creationId xmlns:a16="http://schemas.microsoft.com/office/drawing/2014/main" id="{AA2426DE-FFE6-6B42-B79D-78066181E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563563"/>
            <a:ext cx="8228013" cy="1778000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soldado ubicado en la posición </a:t>
            </a:r>
            <a:r>
              <a:rPr lang="es-CL" b="1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soldado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se apronta a disparar un proyectil en contra de un móvil enemigo que se desplaza con velocidad constante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tanque</a:t>
            </a:r>
            <a:r>
              <a:rPr lang="es-CL" b="1" dirty="0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En el instante que dispara el proyectil, la posición del móvil es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movil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suponiendo que la velocidad del proyectil (</a:t>
            </a:r>
            <a:r>
              <a:rPr lang="es-CL" b="1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 es constante </a:t>
            </a:r>
          </a:p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¿Cuantos segundos después de ser disparado, el proyectil da en el blanco? 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038B13C9-554B-7F4F-A491-D6D1CEFB71EF}"/>
              </a:ext>
            </a:extLst>
          </p:cNvPr>
          <p:cNvGrpSpPr>
            <a:grpSpLocks/>
          </p:cNvGrpSpPr>
          <p:nvPr/>
        </p:nvGrpSpPr>
        <p:grpSpPr bwMode="auto">
          <a:xfrm>
            <a:off x="668338" y="2781300"/>
            <a:ext cx="7513637" cy="582613"/>
            <a:chOff x="340" y="1720"/>
            <a:chExt cx="5217" cy="367"/>
          </a:xfrm>
        </p:grpSpPr>
        <p:sp>
          <p:nvSpPr>
            <p:cNvPr id="36887" name="Line 5">
              <a:extLst>
                <a:ext uri="{FF2B5EF4-FFF2-40B4-BE49-F238E27FC236}">
                  <a16:creationId xmlns:a16="http://schemas.microsoft.com/office/drawing/2014/main" id="{9E9F0E6A-D8A7-2D46-AC29-1257402E3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" y="1905"/>
              <a:ext cx="5216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round/>
              <a:headEnd type="oval" w="lg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6888" name="Text Box 6">
              <a:extLst>
                <a:ext uri="{FF2B5EF4-FFF2-40B4-BE49-F238E27FC236}">
                  <a16:creationId xmlns:a16="http://schemas.microsoft.com/office/drawing/2014/main" id="{F289BA6A-E4F6-9049-A655-0FB3833777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20"/>
              <a:ext cx="521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7967" tIns="71548" rIns="97967" bIns="57147" anchor="ctr" anchorCtr="1">
              <a:spAutoFit/>
            </a:bodyPr>
            <a:lstStyle>
              <a:lvl1pPr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07988">
                <a:spcBef>
                  <a:spcPct val="20000"/>
                </a:spcBef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</p:txBody>
        </p:sp>
      </p:grpSp>
      <p:sp>
        <p:nvSpPr>
          <p:cNvPr id="36869" name="Line 7">
            <a:extLst>
              <a:ext uri="{FF2B5EF4-FFF2-40B4-BE49-F238E27FC236}">
                <a16:creationId xmlns:a16="http://schemas.microsoft.com/office/drawing/2014/main" id="{065E658A-881C-DC49-8EEC-AA512ABA1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19463" y="3071813"/>
            <a:ext cx="1587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5E2DD938-2D95-934B-B52C-B1C6C5D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727325"/>
            <a:ext cx="6524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71" name="Line 10">
            <a:extLst>
              <a:ext uri="{FF2B5EF4-FFF2-40B4-BE49-F238E27FC236}">
                <a16:creationId xmlns:a16="http://schemas.microsoft.com/office/drawing/2014/main" id="{C75B3E49-1671-2B47-BD4B-2B1D7B772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2725738"/>
            <a:ext cx="488950" cy="1587"/>
          </a:xfrm>
          <a:prstGeom prst="line">
            <a:avLst/>
          </a:prstGeom>
          <a:noFill/>
          <a:ln w="54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11">
            <a:extLst>
              <a:ext uri="{FF2B5EF4-FFF2-40B4-BE49-F238E27FC236}">
                <a16:creationId xmlns:a16="http://schemas.microsoft.com/office/drawing/2014/main" id="{D41EB245-F698-D54F-B1B0-3762436E911D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150" y="2649538"/>
            <a:ext cx="1588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3" name="Freeform 14">
            <a:extLst>
              <a:ext uri="{FF2B5EF4-FFF2-40B4-BE49-F238E27FC236}">
                <a16:creationId xmlns:a16="http://schemas.microsoft.com/office/drawing/2014/main" id="{BC38615F-9CB3-CE44-8C64-458A5D353373}"/>
              </a:ext>
            </a:extLst>
          </p:cNvPr>
          <p:cNvSpPr>
            <a:spLocks/>
          </p:cNvSpPr>
          <p:nvPr/>
        </p:nvSpPr>
        <p:spPr bwMode="auto">
          <a:xfrm>
            <a:off x="2757488" y="2492375"/>
            <a:ext cx="979487" cy="1588"/>
          </a:xfrm>
          <a:custGeom>
            <a:avLst/>
            <a:gdLst>
              <a:gd name="T0" fmla="*/ 0 w 3001"/>
              <a:gd name="T1" fmla="*/ 0 h 1"/>
              <a:gd name="T2" fmla="*/ 2147483646 w 3001"/>
              <a:gd name="T3" fmla="*/ 0 h 1"/>
              <a:gd name="T4" fmla="*/ 0 60000 65536"/>
              <a:gd name="T5" fmla="*/ 0 60000 65536"/>
              <a:gd name="T6" fmla="*/ 0 w 3001"/>
              <a:gd name="T7" fmla="*/ 0 h 1"/>
              <a:gd name="T8" fmla="*/ 3001 w 300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001" h="1">
                <a:moveTo>
                  <a:pt x="0" y="0"/>
                </a:moveTo>
                <a:lnTo>
                  <a:pt x="300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431D5E80-11FA-EB40-BE28-7ABCEB03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429250"/>
            <a:ext cx="236855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FF0000"/>
                </a:solidFill>
              </a:rPr>
              <a:t>Posición del proyectil</a:t>
            </a:r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8622B0C-24F3-9544-8F1F-DA149185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429250"/>
            <a:ext cx="22860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314004"/>
                </a:solidFill>
              </a:rPr>
              <a:t>Posición del enemigo</a:t>
            </a:r>
          </a:p>
        </p:txBody>
      </p:sp>
      <p:sp>
        <p:nvSpPr>
          <p:cNvPr id="36876" name="Oval 25">
            <a:extLst>
              <a:ext uri="{FF2B5EF4-FFF2-40B4-BE49-F238E27FC236}">
                <a16:creationId xmlns:a16="http://schemas.microsoft.com/office/drawing/2014/main" id="{B3AD319E-8055-C14A-A98D-5F46CA76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138" y="2617788"/>
            <a:ext cx="161925" cy="163512"/>
          </a:xfrm>
          <a:prstGeom prst="ellips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7A020746-117F-2240-A66A-ED1D4ABB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22875"/>
            <a:ext cx="50625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En el instante en que el misil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impacta al enemigo,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misil coincide con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enemigo</a:t>
            </a:r>
          </a:p>
        </p:txBody>
      </p:sp>
      <p:sp>
        <p:nvSpPr>
          <p:cNvPr id="36878" name="20 CuadroTexto">
            <a:extLst>
              <a:ext uri="{FF2B5EF4-FFF2-40B4-BE49-F238E27FC236}">
                <a16:creationId xmlns:a16="http://schemas.microsoft.com/office/drawing/2014/main" id="{C82F0A0F-3B94-BC4E-A19B-5EB1B2D5B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5004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móvil enemigo: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proyectil: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proyectil: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móvil enemigo: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6879" name="Rectangle 22">
            <a:extLst>
              <a:ext uri="{FF2B5EF4-FFF2-40B4-BE49-F238E27FC236}">
                <a16:creationId xmlns:a16="http://schemas.microsoft.com/office/drawing/2014/main" id="{ED5BE0DE-ECE9-6E4C-A466-FA5FCF057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0" name="Picture 21">
            <a:extLst>
              <a:ext uri="{FF2B5EF4-FFF2-40B4-BE49-F238E27FC236}">
                <a16:creationId xmlns:a16="http://schemas.microsoft.com/office/drawing/2014/main" id="{ED1042E0-62EF-9B47-B453-2EE3B4E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57563"/>
            <a:ext cx="12954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1" name="Rectangle 24">
            <a:extLst>
              <a:ext uri="{FF2B5EF4-FFF2-40B4-BE49-F238E27FC236}">
                <a16:creationId xmlns:a16="http://schemas.microsoft.com/office/drawing/2014/main" id="{3F00B6EE-B6BF-B24D-8BCE-B5251F998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2" name="Picture 23">
            <a:extLst>
              <a:ext uri="{FF2B5EF4-FFF2-40B4-BE49-F238E27FC236}">
                <a16:creationId xmlns:a16="http://schemas.microsoft.com/office/drawing/2014/main" id="{9BEFF8C7-0F13-044D-99FF-F70D2620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786188"/>
            <a:ext cx="13573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Rectangle 26">
            <a:extLst>
              <a:ext uri="{FF2B5EF4-FFF2-40B4-BE49-F238E27FC236}">
                <a16:creationId xmlns:a16="http://schemas.microsoft.com/office/drawing/2014/main" id="{ED5F0F10-D146-FF40-B84A-BBEFA8061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4" name="Picture 25">
            <a:extLst>
              <a:ext uri="{FF2B5EF4-FFF2-40B4-BE49-F238E27FC236}">
                <a16:creationId xmlns:a16="http://schemas.microsoft.com/office/drawing/2014/main" id="{3E858789-D974-6746-BDE0-D8FC5864E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57688"/>
            <a:ext cx="1114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5" name="Rectangle 28">
            <a:extLst>
              <a:ext uri="{FF2B5EF4-FFF2-40B4-BE49-F238E27FC236}">
                <a16:creationId xmlns:a16="http://schemas.microsoft.com/office/drawing/2014/main" id="{E8A18AD5-3DF4-C240-AF87-81313F842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6" name="Picture 27">
            <a:extLst>
              <a:ext uri="{FF2B5EF4-FFF2-40B4-BE49-F238E27FC236}">
                <a16:creationId xmlns:a16="http://schemas.microsoft.com/office/drawing/2014/main" id="{25AF6022-C650-8846-ABD9-AF79BF4F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643438"/>
            <a:ext cx="1243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7" grpId="0" autoUpdateAnimBg="0"/>
      <p:bldP spid="34838" grpId="0" autoUpdateAnimBg="0"/>
      <p:bldP spid="34839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643</Words>
  <Application>Microsoft Office PowerPoint</Application>
  <PresentationFormat>Presentación en pantalla (4:3)</PresentationFormat>
  <Paragraphs>95</Paragraphs>
  <Slides>13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CMU Serif Roman</vt:lpstr>
      <vt:lpstr>Comic Sans MS</vt:lpstr>
      <vt:lpstr>Times New Roman</vt:lpstr>
      <vt:lpstr>Tw Cen MT</vt:lpstr>
      <vt:lpstr>Wingdings</vt:lpstr>
      <vt:lpstr>Wingdings 2</vt:lpstr>
      <vt:lpstr>Diseño predeterminado</vt:lpstr>
      <vt:lpstr>Intermedio</vt:lpstr>
      <vt:lpstr>Ecuación</vt:lpstr>
      <vt:lpstr>Presentación de PowerPoint</vt:lpstr>
      <vt:lpstr>Interpretación gráfica de la velocidad media Gráfico posición v/s tiempo</vt:lpstr>
      <vt:lpstr>Gráfico posición vs tiempo</vt:lpstr>
      <vt:lpstr>Interpretación gráfica de la velocidad media Gráfico velocidad media vs tiempo</vt:lpstr>
      <vt:lpstr>Interpretación gráfica de la velocidad media Gráfico velocidad media vs tiempo</vt:lpstr>
      <vt:lpstr>Ejemplo</vt:lpstr>
      <vt:lpstr>Ejercicio </vt:lpstr>
      <vt:lpstr>Presentación de PowerPoint</vt:lpstr>
      <vt:lpstr>Ejercicio</vt:lpstr>
      <vt:lpstr>Velocidad instantánea</vt:lpstr>
      <vt:lpstr>Interpretación gráfica de la velocidad instantánea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Marco Figueroa</cp:lastModifiedBy>
  <cp:revision>5</cp:revision>
  <dcterms:created xsi:type="dcterms:W3CDTF">2017-03-13T00:10:43Z</dcterms:created>
  <dcterms:modified xsi:type="dcterms:W3CDTF">2026-04-21T00:42:53Z</dcterms:modified>
</cp:coreProperties>
</file>