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handoutMasterIdLst>
    <p:handoutMasterId r:id="rId13"/>
  </p:handoutMasterIdLst>
  <p:sldIdLst>
    <p:sldId id="268" r:id="rId2"/>
    <p:sldId id="260" r:id="rId3"/>
    <p:sldId id="259" r:id="rId4"/>
    <p:sldId id="261" r:id="rId5"/>
    <p:sldId id="262" r:id="rId6"/>
    <p:sldId id="266" r:id="rId7"/>
    <p:sldId id="270" r:id="rId8"/>
    <p:sldId id="267" r:id="rId9"/>
    <p:sldId id="263" r:id="rId10"/>
    <p:sldId id="269" r:id="rId11"/>
    <p:sldId id="264" r:id="rId12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ahoma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ahoma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ahoma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ahoma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9F3A5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 vertBarState="minimized" horzBarState="maximized">
    <p:restoredLeft sz="15620"/>
    <p:restoredTop sz="94660"/>
  </p:normalViewPr>
  <p:slideViewPr>
    <p:cSldViewPr>
      <p:cViewPr varScale="1">
        <p:scale>
          <a:sx n="116" d="100"/>
          <a:sy n="116" d="100"/>
        </p:scale>
        <p:origin x="576" y="1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endParaRPr lang="es-ES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endParaRPr lang="es-ES"/>
          </a:p>
        </p:txBody>
      </p:sp>
      <p:sp>
        <p:nvSpPr>
          <p:cNvPr id="1024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endParaRPr lang="es-ES"/>
          </a:p>
        </p:txBody>
      </p:sp>
      <p:sp>
        <p:nvSpPr>
          <p:cNvPr id="1024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fld id="{4B9E5C76-F605-4BDA-9954-D29F195BC92C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676400"/>
            <a:ext cx="7772400" cy="1828800"/>
          </a:xfrm>
        </p:spPr>
        <p:txBody>
          <a:bodyPr/>
          <a:lstStyle>
            <a:lvl1pPr>
              <a:defRPr/>
            </a:lvl1pPr>
          </a:lstStyle>
          <a:p>
            <a:r>
              <a:rPr lang="es-ES"/>
              <a:t>Haga clic para cambiar el estilo de título	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8196" name="Rectangle 4"/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197" name="Rectangle 5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198" name="Rectangle 6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175933DE-4FD7-487C-93B7-827F9344531D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923B572-83E6-4845-A196-11491FBC27A5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4965600-A7B4-4BFC-85E6-AAD4C2943263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40386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40386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77B377-9428-458F-B5FC-21125B1AAFD3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E41FA0D-4888-451F-B8E3-EF5F2D4323BB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141FC48-B1D2-4F9B-8857-D96163CAC267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022F64D-C9DC-40FE-8702-CDCAFC8F3525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5309CCB-6D5D-4ED2-9B84-023F4AAA882B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9BDABD8-730C-4D40-B533-A63FDC71A798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CD83C6B-19CA-421C-84E2-615B57ADFC15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381000"/>
            <a:ext cx="2057400" cy="5715000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019800" cy="5715000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2560AC2-B84E-4037-A319-264663AB5DE1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>
            <a:duotone>
              <a:schemeClr val="bg1"/>
              <a:srgbClr val="FFFFFF"/>
            </a:duotone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381000"/>
            <a:ext cx="82296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/>
              <a:t>Haga clic para cambiar el estilo de título	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981200"/>
            <a:ext cx="82296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17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endParaRPr lang="es-ES"/>
          </a:p>
        </p:txBody>
      </p:sp>
      <p:sp>
        <p:nvSpPr>
          <p:cNvPr id="717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endParaRPr lang="es-ES"/>
          </a:p>
        </p:txBody>
      </p:sp>
      <p:sp>
        <p:nvSpPr>
          <p:cNvPr id="717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fld id="{380B84F0-E59B-46BB-8844-C3CD637C38C2}" type="slidenum">
              <a:rPr lang="es-ES"/>
              <a:pPr/>
              <a:t>‹Nº›</a:t>
            </a:fld>
            <a:endParaRPr lang="es-ES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itchFamily="2" charset="2"/>
        <a:buChar char="n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tif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0" y="2341899"/>
            <a:ext cx="928690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6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TEORÍA DE SISTEMAS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214282" y="5000636"/>
            <a:ext cx="828680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2000" dirty="0"/>
              <a:t>REF: </a:t>
            </a:r>
            <a:r>
              <a:rPr lang="es-CL" sz="24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INTRODUCCIÓN A LA TEORÍA GENERAL DE SISTEMAS</a:t>
            </a:r>
            <a:endParaRPr lang="es-CL" sz="20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CL" sz="2000" dirty="0"/>
              <a:t>    AUTOR: OSCAR JOHANSEN BERTOGLIO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0" name="Text Box 4"/>
          <p:cNvSpPr txBox="1">
            <a:spLocks noChangeArrowheads="1"/>
          </p:cNvSpPr>
          <p:nvPr/>
        </p:nvSpPr>
        <p:spPr bwMode="auto">
          <a:xfrm>
            <a:off x="684213" y="620713"/>
            <a:ext cx="784860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3200" b="1" dirty="0"/>
              <a:t>¿QUÉ ES UN SISTEMA?</a:t>
            </a:r>
            <a:endParaRPr lang="es-ES" sz="3200" b="1" dirty="0"/>
          </a:p>
        </p:txBody>
      </p:sp>
      <p:sp>
        <p:nvSpPr>
          <p:cNvPr id="14341" name="Text Box 5"/>
          <p:cNvSpPr txBox="1">
            <a:spLocks noChangeArrowheads="1"/>
          </p:cNvSpPr>
          <p:nvPr/>
        </p:nvSpPr>
        <p:spPr bwMode="auto">
          <a:xfrm>
            <a:off x="755650" y="2695575"/>
            <a:ext cx="78486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2800" b="1"/>
              <a:t>¿QUÉ CARACTERÍSTICAS DEBEN TENER?</a:t>
            </a:r>
            <a:endParaRPr lang="es-ES" sz="2800" b="1"/>
          </a:p>
        </p:txBody>
      </p:sp>
      <p:sp>
        <p:nvSpPr>
          <p:cNvPr id="14342" name="Text Box 6"/>
          <p:cNvSpPr txBox="1">
            <a:spLocks noChangeArrowheads="1"/>
          </p:cNvSpPr>
          <p:nvPr/>
        </p:nvSpPr>
        <p:spPr bwMode="auto">
          <a:xfrm>
            <a:off x="755650" y="3500438"/>
            <a:ext cx="784860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2800" b="1"/>
              <a:t>¿SE PUEDEN SUBDIVIDIR?</a:t>
            </a:r>
            <a:endParaRPr lang="es-ES" sz="2800" b="1"/>
          </a:p>
        </p:txBody>
      </p:sp>
      <p:sp>
        <p:nvSpPr>
          <p:cNvPr id="14343" name="Text Box 7"/>
          <p:cNvSpPr txBox="1">
            <a:spLocks noChangeArrowheads="1"/>
          </p:cNvSpPr>
          <p:nvPr/>
        </p:nvSpPr>
        <p:spPr bwMode="auto">
          <a:xfrm>
            <a:off x="755650" y="1916113"/>
            <a:ext cx="784860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2800" b="1"/>
              <a:t>¿QUÉ SISTEMAS CONOCE UD.?</a:t>
            </a:r>
            <a:endParaRPr lang="es-ES" sz="2800" b="1"/>
          </a:p>
        </p:txBody>
      </p:sp>
      <p:sp>
        <p:nvSpPr>
          <p:cNvPr id="14344" name="Text Box 8"/>
          <p:cNvSpPr txBox="1">
            <a:spLocks noChangeArrowheads="1"/>
          </p:cNvSpPr>
          <p:nvPr/>
        </p:nvSpPr>
        <p:spPr bwMode="auto">
          <a:xfrm>
            <a:off x="755650" y="4205288"/>
            <a:ext cx="7848600" cy="1801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2800" b="1">
                <a:solidFill>
                  <a:srgbClr val="F9F3A5"/>
                </a:solidFill>
              </a:rPr>
              <a:t>SUB SISTEMAS</a:t>
            </a:r>
          </a:p>
          <a:p>
            <a:pPr>
              <a:spcBef>
                <a:spcPct val="50000"/>
              </a:spcBef>
            </a:pPr>
            <a:r>
              <a:rPr lang="es-ES_tradnl" sz="2800" b="1">
                <a:solidFill>
                  <a:srgbClr val="F9F3A5"/>
                </a:solidFill>
              </a:rPr>
              <a:t>COMPONENTES</a:t>
            </a:r>
          </a:p>
          <a:p>
            <a:pPr>
              <a:spcBef>
                <a:spcPct val="50000"/>
              </a:spcBef>
            </a:pPr>
            <a:r>
              <a:rPr lang="es-ES_tradnl" sz="2800" b="1">
                <a:solidFill>
                  <a:srgbClr val="F9F3A5"/>
                </a:solidFill>
              </a:rPr>
              <a:t> ELEMENTOS</a:t>
            </a:r>
            <a:endParaRPr lang="es-ES" sz="2800" b="1">
              <a:solidFill>
                <a:srgbClr val="F9F3A5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143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14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4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4" dur="500"/>
                                        <p:tgtEl>
                                          <p:spTgt spid="143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1" grpId="0"/>
      <p:bldP spid="14342" grpId="0"/>
      <p:bldP spid="14343" grpId="0"/>
      <p:bldP spid="1434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6" name="Picture 4" descr="escanear000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684838" cy="6858000"/>
          </a:xfrm>
          <a:prstGeom prst="rect">
            <a:avLst/>
          </a:prstGeom>
          <a:noFill/>
        </p:spPr>
      </p:pic>
      <p:sp>
        <p:nvSpPr>
          <p:cNvPr id="13317" name="Text Box 5"/>
          <p:cNvSpPr txBox="1">
            <a:spLocks noChangeArrowheads="1"/>
          </p:cNvSpPr>
          <p:nvPr/>
        </p:nvSpPr>
        <p:spPr bwMode="auto">
          <a:xfrm>
            <a:off x="1692275" y="6453188"/>
            <a:ext cx="3887788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b="1"/>
              <a:t>DDG CLASE “DARING”</a:t>
            </a:r>
            <a:endParaRPr lang="es-ES" b="1"/>
          </a:p>
        </p:txBody>
      </p:sp>
      <p:sp>
        <p:nvSpPr>
          <p:cNvPr id="13318" name="Text Box 6"/>
          <p:cNvSpPr txBox="1">
            <a:spLocks noChangeArrowheads="1"/>
          </p:cNvSpPr>
          <p:nvPr/>
        </p:nvSpPr>
        <p:spPr bwMode="auto">
          <a:xfrm>
            <a:off x="3635375" y="115888"/>
            <a:ext cx="550862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3200" b="1"/>
              <a:t>¿ES ÉSTE UN SISTEMA?</a:t>
            </a:r>
            <a:endParaRPr lang="es-ES" sz="3200" b="1"/>
          </a:p>
        </p:txBody>
      </p:sp>
      <p:sp>
        <p:nvSpPr>
          <p:cNvPr id="13319" name="Text Box 7"/>
          <p:cNvSpPr txBox="1">
            <a:spLocks noChangeArrowheads="1"/>
          </p:cNvSpPr>
          <p:nvPr/>
        </p:nvSpPr>
        <p:spPr bwMode="auto">
          <a:xfrm>
            <a:off x="5942013" y="1196975"/>
            <a:ext cx="2951162" cy="82232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2400" b="1"/>
              <a:t>¿CUÁL ES SU PROPÓSITO?</a:t>
            </a:r>
            <a:endParaRPr lang="es-ES" sz="2400" b="1"/>
          </a:p>
        </p:txBody>
      </p:sp>
      <p:sp>
        <p:nvSpPr>
          <p:cNvPr id="13320" name="Text Box 8"/>
          <p:cNvSpPr txBox="1">
            <a:spLocks noChangeArrowheads="1"/>
          </p:cNvSpPr>
          <p:nvPr/>
        </p:nvSpPr>
        <p:spPr bwMode="auto">
          <a:xfrm>
            <a:off x="5724525" y="2246313"/>
            <a:ext cx="3419475" cy="11874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2400" b="1"/>
              <a:t>¿QUÉ CARACTERÍSTICAS DEBE TENER?</a:t>
            </a:r>
            <a:endParaRPr lang="es-ES" sz="2400" b="1"/>
          </a:p>
        </p:txBody>
      </p:sp>
      <p:sp>
        <p:nvSpPr>
          <p:cNvPr id="13321" name="Text Box 9"/>
          <p:cNvSpPr txBox="1">
            <a:spLocks noChangeArrowheads="1"/>
          </p:cNvSpPr>
          <p:nvPr/>
        </p:nvSpPr>
        <p:spPr bwMode="auto">
          <a:xfrm>
            <a:off x="5868988" y="3789363"/>
            <a:ext cx="2951162" cy="228282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2400" b="1"/>
              <a:t>¿CUÁL ES EL NIVEL DE CONOCIMIENTOS Y ENTRENAMIENTO QUE NECESITA?</a:t>
            </a:r>
            <a:endParaRPr lang="es-ES" sz="2400" b="1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33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33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133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133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8" grpId="0"/>
      <p:bldP spid="13319" grpId="0"/>
      <p:bldP spid="13320" grpId="0"/>
      <p:bldP spid="1332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4" name="Picture 4" descr="209_1400mod-g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836613"/>
            <a:ext cx="9144000" cy="6061075"/>
          </a:xfrm>
          <a:prstGeom prst="rect">
            <a:avLst/>
          </a:prstGeom>
          <a:noFill/>
        </p:spPr>
      </p:pic>
      <p:sp>
        <p:nvSpPr>
          <p:cNvPr id="15365" name="Text Box 5"/>
          <p:cNvSpPr txBox="1">
            <a:spLocks noChangeArrowheads="1"/>
          </p:cNvSpPr>
          <p:nvPr/>
        </p:nvSpPr>
        <p:spPr bwMode="auto">
          <a:xfrm>
            <a:off x="0" y="333375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2400" b="1"/>
              <a:t>¿SE ENECESITAN IGUALES CAPACIDADES PARA ESTE SS?</a:t>
            </a:r>
            <a:endParaRPr lang="es-ES" sz="2400" b="1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9" name="Picture 5" descr="portaaviones ronald reaga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824413" y="0"/>
            <a:ext cx="4284662" cy="3429000"/>
          </a:xfrm>
          <a:prstGeom prst="rect">
            <a:avLst/>
          </a:prstGeom>
          <a:noFill/>
          <a:ln w="9525">
            <a:solidFill>
              <a:srgbClr val="F9F3A5"/>
            </a:solidFill>
            <a:miter lim="800000"/>
            <a:headEnd/>
            <a:tailEnd/>
          </a:ln>
        </p:spPr>
      </p:pic>
      <p:pic>
        <p:nvPicPr>
          <p:cNvPr id="16390" name="Picture 6" descr="P3C ORION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5216525" cy="6858000"/>
          </a:xfrm>
          <a:prstGeom prst="rect">
            <a:avLst/>
          </a:prstGeom>
          <a:noFill/>
          <a:ln w="9525">
            <a:solidFill>
              <a:srgbClr val="F9F3A5"/>
            </a:solidFill>
            <a:miter lim="800000"/>
            <a:headEnd/>
            <a:tailEnd/>
          </a:ln>
        </p:spPr>
      </p:pic>
      <p:pic>
        <p:nvPicPr>
          <p:cNvPr id="16392" name="Picture 8" descr="SH 60 LAMPS MK III SEAHAWK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219700" y="3500438"/>
            <a:ext cx="3924300" cy="3357562"/>
          </a:xfrm>
          <a:prstGeom prst="rect">
            <a:avLst/>
          </a:prstGeom>
          <a:noFill/>
          <a:ln w="9525">
            <a:solidFill>
              <a:srgbClr val="F9F3A5"/>
            </a:solidFill>
            <a:miter lim="800000"/>
            <a:headEnd/>
            <a:tailEnd/>
          </a:ln>
        </p:spPr>
      </p:pic>
      <p:sp>
        <p:nvSpPr>
          <p:cNvPr id="16393" name="Text Box 9"/>
          <p:cNvSpPr txBox="1">
            <a:spLocks noChangeArrowheads="1"/>
          </p:cNvSpPr>
          <p:nvPr/>
        </p:nvSpPr>
        <p:spPr bwMode="auto">
          <a:xfrm>
            <a:off x="1116013" y="0"/>
            <a:ext cx="496887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3200" b="1"/>
              <a:t>¿Y PARA ÈSTOS?</a:t>
            </a:r>
            <a:endParaRPr lang="es-ES" sz="3200" b="1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214282" y="914402"/>
            <a:ext cx="8716682" cy="1200329"/>
          </a:xfrm>
          <a:prstGeom prst="rect">
            <a:avLst/>
          </a:prstGeom>
          <a:solidFill>
            <a:srgbClr val="00B0F0"/>
          </a:solidFill>
          <a:ln w="28575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 anchor="ctr">
            <a:spAutoFit/>
          </a:bodyPr>
          <a:lstStyle/>
          <a:p>
            <a:r>
              <a:rPr lang="es-MX" sz="2400" b="1" dirty="0"/>
              <a:t>Conjunto de partes interrelacionadas entre sí con uno o varios objetivos comunes</a:t>
            </a:r>
            <a:r>
              <a:rPr lang="es-MX" sz="2400" dirty="0"/>
              <a:t>. </a:t>
            </a:r>
          </a:p>
          <a:p>
            <a:endParaRPr lang="es-MX" sz="2400" dirty="0"/>
          </a:p>
        </p:txBody>
      </p:sp>
      <p:sp>
        <p:nvSpPr>
          <p:cNvPr id="6" name="1 CuadroTexto">
            <a:extLst>
              <a:ext uri="{FF2B5EF4-FFF2-40B4-BE49-F238E27FC236}">
                <a16:creationId xmlns:a16="http://schemas.microsoft.com/office/drawing/2014/main" id="{75F68344-12EF-CE48-A2F2-AB45B3A6922B}"/>
              </a:ext>
            </a:extLst>
          </p:cNvPr>
          <p:cNvSpPr txBox="1"/>
          <p:nvPr/>
        </p:nvSpPr>
        <p:spPr>
          <a:xfrm>
            <a:off x="214282" y="2279181"/>
            <a:ext cx="8716682" cy="1200329"/>
          </a:xfrm>
          <a:prstGeom prst="rect">
            <a:avLst/>
          </a:prstGeom>
          <a:solidFill>
            <a:srgbClr val="00B0F0"/>
          </a:solidFill>
          <a:ln w="28575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 anchor="ctr">
            <a:spAutoFit/>
          </a:bodyPr>
          <a:lstStyle/>
          <a:p>
            <a:pPr algn="just"/>
            <a:r>
              <a:rPr lang="es-MX" sz="2400" b="1" dirty="0"/>
              <a:t>Grupo de partes y objetos que interactúan y que forman un todo, o que se encuentran bajo la influencia de fuerzas en alguna relación definida. </a:t>
            </a:r>
            <a:endParaRPr lang="es-MX" sz="2400" dirty="0"/>
          </a:p>
        </p:txBody>
      </p:sp>
      <p:sp>
        <p:nvSpPr>
          <p:cNvPr id="7" name="1 CuadroTexto">
            <a:extLst>
              <a:ext uri="{FF2B5EF4-FFF2-40B4-BE49-F238E27FC236}">
                <a16:creationId xmlns:a16="http://schemas.microsoft.com/office/drawing/2014/main" id="{D99FBC8F-6673-4F4E-8241-5DD918D75B0E}"/>
              </a:ext>
            </a:extLst>
          </p:cNvPr>
          <p:cNvSpPr txBox="1"/>
          <p:nvPr/>
        </p:nvSpPr>
        <p:spPr>
          <a:xfrm>
            <a:off x="232662" y="3748390"/>
            <a:ext cx="8716682" cy="2677656"/>
          </a:xfrm>
          <a:prstGeom prst="rect">
            <a:avLst/>
          </a:prstGeom>
          <a:solidFill>
            <a:srgbClr val="00B0F0"/>
          </a:solidFill>
          <a:ln w="28575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 anchor="ctr">
            <a:spAutoFit/>
          </a:bodyPr>
          <a:lstStyle/>
          <a:p>
            <a:pPr algn="just"/>
            <a:r>
              <a:rPr lang="es-MX" sz="2400" b="1" dirty="0"/>
              <a:t>En general, cada una de las partes que encierra un </a:t>
            </a:r>
            <a:r>
              <a:rPr lang="es-MX" sz="2400" b="1" u="sng" dirty="0"/>
              <a:t>sistema</a:t>
            </a:r>
            <a:r>
              <a:rPr lang="es-MX" sz="2400" b="1" dirty="0"/>
              <a:t> puede ser considerada como </a:t>
            </a:r>
            <a:r>
              <a:rPr lang="es-MX" sz="2400" b="1" u="sng" dirty="0"/>
              <a:t>subsistema</a:t>
            </a:r>
            <a:r>
              <a:rPr lang="es-MX" sz="2400" b="1" dirty="0"/>
              <a:t>, es decir, un conjunto de partes e interrelaciones que se encuentra estructuralmente y funcionalmente, dentro de un sistema mayor, y que posee sus propias características. Así los </a:t>
            </a:r>
            <a:r>
              <a:rPr lang="es-MX" sz="2400" b="1" u="sng" dirty="0"/>
              <a:t>subsistemas</a:t>
            </a:r>
            <a:r>
              <a:rPr lang="es-MX" sz="2400" b="1" dirty="0"/>
              <a:t> son sistemas más pequeños dentro de sistemas mayores. </a:t>
            </a:r>
          </a:p>
        </p:txBody>
      </p:sp>
      <p:sp>
        <p:nvSpPr>
          <p:cNvPr id="8" name="Text Box 4">
            <a:extLst>
              <a:ext uri="{FF2B5EF4-FFF2-40B4-BE49-F238E27FC236}">
                <a16:creationId xmlns:a16="http://schemas.microsoft.com/office/drawing/2014/main" id="{7121FCE4-FFD4-1143-9AB6-0ADBD0BB76B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8323" y="170515"/>
            <a:ext cx="784860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3200" b="1" dirty="0"/>
              <a:t>SISTEMA Y SUBSISTEMAS</a:t>
            </a:r>
            <a:endParaRPr lang="es-ES" sz="3200" b="1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CuadroTexto"/>
          <p:cNvSpPr txBox="1"/>
          <p:nvPr/>
        </p:nvSpPr>
        <p:spPr>
          <a:xfrm>
            <a:off x="72029" y="1052736"/>
            <a:ext cx="8858311" cy="1569660"/>
          </a:xfrm>
          <a:prstGeom prst="rect">
            <a:avLst/>
          </a:prstGeom>
          <a:solidFill>
            <a:schemeClr val="bg2"/>
          </a:solidFill>
          <a:ln w="28575">
            <a:solidFill>
              <a:srgbClr val="FF0000"/>
            </a:solidFill>
          </a:ln>
        </p:spPr>
        <p:txBody>
          <a:bodyPr wrap="square" rtlCol="0" anchor="ctr">
            <a:spAutoFit/>
          </a:bodyPr>
          <a:lstStyle/>
          <a:p>
            <a:r>
              <a:rPr lang="es-MX" sz="2400" dirty="0"/>
              <a:t>CARACTERÍSTICAS:  Un sistema posee </a:t>
            </a:r>
            <a:r>
              <a:rPr lang="es-MX" sz="2400" dirty="0">
                <a:solidFill>
                  <a:srgbClr val="FFFF00"/>
                </a:solidFill>
              </a:rPr>
              <a:t>límites físicos </a:t>
            </a:r>
            <a:r>
              <a:rPr lang="es-MX" sz="2400" dirty="0"/>
              <a:t>y adquiere</a:t>
            </a:r>
          </a:p>
          <a:p>
            <a:r>
              <a:rPr lang="es-MX" sz="2400" dirty="0">
                <a:solidFill>
                  <a:srgbClr val="FFC000"/>
                </a:solidFill>
              </a:rPr>
              <a:t>Insumos de entrada</a:t>
            </a:r>
            <a:r>
              <a:rPr lang="es-MX" sz="2400" dirty="0"/>
              <a:t>, los que procesa para entregar </a:t>
            </a:r>
            <a:r>
              <a:rPr lang="es-MX" sz="2400" dirty="0">
                <a:solidFill>
                  <a:srgbClr val="FFC000"/>
                </a:solidFill>
              </a:rPr>
              <a:t>resultados</a:t>
            </a:r>
            <a:r>
              <a:rPr lang="es-MX" sz="2400" dirty="0"/>
              <a:t>, o </a:t>
            </a:r>
            <a:r>
              <a:rPr lang="es-MX" sz="2400" dirty="0">
                <a:solidFill>
                  <a:srgbClr val="FFC000"/>
                </a:solidFill>
              </a:rPr>
              <a:t>salidas el sistema</a:t>
            </a:r>
            <a:r>
              <a:rPr lang="es-MX" sz="2400" dirty="0"/>
              <a:t>, éstas deben cumplir con los objetivos de diseño del sistema.</a:t>
            </a:r>
            <a:endParaRPr lang="es-CL" sz="2000" dirty="0"/>
          </a:p>
        </p:txBody>
      </p:sp>
      <p:sp>
        <p:nvSpPr>
          <p:cNvPr id="5" name="4 CuadroTexto"/>
          <p:cNvSpPr txBox="1"/>
          <p:nvPr/>
        </p:nvSpPr>
        <p:spPr>
          <a:xfrm>
            <a:off x="142843" y="3429000"/>
            <a:ext cx="8716682" cy="156966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28575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 anchor="ctr">
            <a:spAutoFit/>
          </a:bodyPr>
          <a:lstStyle/>
          <a:p>
            <a:r>
              <a:rPr lang="es-MX" sz="2400" dirty="0">
                <a:solidFill>
                  <a:schemeClr val="accent4">
                    <a:lumMod val="10000"/>
                  </a:schemeClr>
                </a:solidFill>
              </a:rPr>
              <a:t>		              </a:t>
            </a:r>
            <a:r>
              <a:rPr lang="es-MX" sz="2400" u="sng" dirty="0">
                <a:solidFill>
                  <a:schemeClr val="accent4">
                    <a:lumMod val="10000"/>
                  </a:schemeClr>
                </a:solidFill>
              </a:rPr>
              <a:t>EJEMPLOS</a:t>
            </a:r>
          </a:p>
          <a:p>
            <a:endParaRPr lang="es-MX" sz="2400" dirty="0">
              <a:solidFill>
                <a:schemeClr val="accent4">
                  <a:lumMod val="10000"/>
                </a:schemeClr>
              </a:solidFill>
            </a:endParaRPr>
          </a:p>
          <a:p>
            <a:r>
              <a:rPr lang="es-MX" sz="2400" dirty="0">
                <a:solidFill>
                  <a:schemeClr val="accent4">
                    <a:lumMod val="10000"/>
                  </a:schemeClr>
                </a:solidFill>
              </a:rPr>
              <a:t>Cuerpo humano, la Escuela Naval, la FFG PRAT, una familia, el sistema Solar, etc.</a:t>
            </a:r>
            <a:endParaRPr lang="es-CL" sz="2400" dirty="0">
              <a:solidFill>
                <a:schemeClr val="accent4">
                  <a:lumMod val="1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66251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3203848" y="1341349"/>
            <a:ext cx="2808312" cy="1631216"/>
          </a:xfrm>
          <a:prstGeom prst="rect">
            <a:avLst/>
          </a:prstGeom>
          <a:solidFill>
            <a:srgbClr val="00B0F0"/>
          </a:solidFill>
          <a:ln w="28575">
            <a:solidFill>
              <a:schemeClr val="bg2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 anchor="ctr">
            <a:spAutoFit/>
          </a:bodyPr>
          <a:lstStyle/>
          <a:p>
            <a:pPr algn="ctr"/>
            <a:r>
              <a:rPr lang="es-MX" sz="2000" u="sng" dirty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PROCESOS</a:t>
            </a:r>
          </a:p>
          <a:p>
            <a:pPr algn="ctr"/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Transformación y gestión sobre los insumos para lograr el mejor producto.</a:t>
            </a:r>
            <a:endParaRPr lang="es-MX" sz="2400" dirty="0"/>
          </a:p>
        </p:txBody>
      </p:sp>
      <p:sp>
        <p:nvSpPr>
          <p:cNvPr id="4" name="3 CuadroTexto"/>
          <p:cNvSpPr txBox="1"/>
          <p:nvPr/>
        </p:nvSpPr>
        <p:spPr>
          <a:xfrm>
            <a:off x="214282" y="4365104"/>
            <a:ext cx="8750206" cy="230832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MX" sz="2400" dirty="0"/>
              <a:t>Los SISTEMAS organizan sus </a:t>
            </a:r>
            <a:r>
              <a:rPr lang="es-MX" sz="2400" u="sng" dirty="0">
                <a:solidFill>
                  <a:srgbClr val="99FF66"/>
                </a:solidFill>
              </a:rPr>
              <a:t>procesos de Insumos </a:t>
            </a:r>
            <a:r>
              <a:rPr lang="es-MX" sz="2400" dirty="0"/>
              <a:t>de acuerdo a las necesidades de </a:t>
            </a:r>
            <a:r>
              <a:rPr lang="es-MX" sz="2400" u="sng" dirty="0">
                <a:solidFill>
                  <a:schemeClr val="tx2">
                    <a:lumMod val="90000"/>
                  </a:schemeClr>
                </a:solidFill>
              </a:rPr>
              <a:t>transformación</a:t>
            </a:r>
            <a:r>
              <a:rPr lang="es-MX" sz="2400" dirty="0"/>
              <a:t> para obtener el producto de más alta calidad, adaptado a </a:t>
            </a:r>
            <a:r>
              <a:rPr lang="es-MX" sz="2400" u="sng" dirty="0">
                <a:solidFill>
                  <a:srgbClr val="FFFF00"/>
                </a:solidFill>
              </a:rPr>
              <a:t>los requerimientos del Usuario</a:t>
            </a:r>
            <a:r>
              <a:rPr lang="es-MX" sz="2400" dirty="0">
                <a:solidFill>
                  <a:srgbClr val="FFFF00"/>
                </a:solidFill>
              </a:rPr>
              <a:t>.</a:t>
            </a:r>
          </a:p>
          <a:p>
            <a:r>
              <a:rPr lang="es-MX" sz="2400" dirty="0"/>
              <a:t>Los SISTEMAS </a:t>
            </a:r>
            <a:r>
              <a:rPr lang="es-MX" sz="2400" b="1" u="sng" dirty="0">
                <a:solidFill>
                  <a:srgbClr val="FFC000"/>
                </a:solidFill>
              </a:rPr>
              <a:t>no son estáticos</a:t>
            </a:r>
            <a:r>
              <a:rPr lang="es-MX" sz="2400" dirty="0"/>
              <a:t>, están obligados a </a:t>
            </a:r>
            <a:r>
              <a:rPr lang="es-MX" sz="2400" b="1" u="sng" dirty="0">
                <a:solidFill>
                  <a:schemeClr val="tx2">
                    <a:lumMod val="50000"/>
                  </a:schemeClr>
                </a:solidFill>
              </a:rPr>
              <a:t>adaptarse</a:t>
            </a:r>
            <a:r>
              <a:rPr lang="es-MX" sz="2400" dirty="0"/>
              <a:t> a los requerimientos del </a:t>
            </a:r>
            <a:r>
              <a:rPr lang="es-MX" sz="2400" u="sng" dirty="0">
                <a:solidFill>
                  <a:schemeClr val="tx2">
                    <a:lumMod val="50000"/>
                  </a:schemeClr>
                </a:solidFill>
              </a:rPr>
              <a:t>Entorno</a:t>
            </a:r>
            <a:r>
              <a:rPr lang="es-MX" sz="2400" dirty="0"/>
              <a:t>, para eso emplean la información de </a:t>
            </a:r>
            <a:r>
              <a:rPr lang="es-MX" sz="2400" b="1" u="sng" dirty="0">
                <a:solidFill>
                  <a:srgbClr val="FFFF00"/>
                </a:solidFill>
              </a:rPr>
              <a:t>Retroalimentación</a:t>
            </a:r>
            <a:r>
              <a:rPr lang="es-MX" sz="2400" dirty="0"/>
              <a:t>.</a:t>
            </a:r>
          </a:p>
        </p:txBody>
      </p:sp>
      <p:grpSp>
        <p:nvGrpSpPr>
          <p:cNvPr id="3" name="47 Grupo"/>
          <p:cNvGrpSpPr/>
          <p:nvPr/>
        </p:nvGrpSpPr>
        <p:grpSpPr>
          <a:xfrm>
            <a:off x="6026015" y="1907540"/>
            <a:ext cx="2218393" cy="369332"/>
            <a:chOff x="6026015" y="2195572"/>
            <a:chExt cx="2218393" cy="369332"/>
          </a:xfrm>
        </p:grpSpPr>
        <p:sp>
          <p:nvSpPr>
            <p:cNvPr id="5" name="4 Flecha derecha"/>
            <p:cNvSpPr/>
            <p:nvPr/>
          </p:nvSpPr>
          <p:spPr>
            <a:xfrm>
              <a:off x="6026015" y="2276872"/>
              <a:ext cx="720080" cy="288032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6" name="5 CuadroTexto"/>
            <p:cNvSpPr txBox="1"/>
            <p:nvPr/>
          </p:nvSpPr>
          <p:spPr>
            <a:xfrm>
              <a:off x="6804248" y="2195572"/>
              <a:ext cx="1440160" cy="369332"/>
            </a:xfrm>
            <a:prstGeom prst="rect">
              <a:avLst/>
            </a:prstGeom>
            <a:noFill/>
            <a:ln>
              <a:solidFill>
                <a:schemeClr val="bg2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es-MX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PRODUCTO</a:t>
              </a:r>
              <a:endParaRPr lang="es-CL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sp>
        <p:nvSpPr>
          <p:cNvPr id="8" name="7 Flecha derecha"/>
          <p:cNvSpPr/>
          <p:nvPr/>
        </p:nvSpPr>
        <p:spPr>
          <a:xfrm>
            <a:off x="2453325" y="1961130"/>
            <a:ext cx="720080" cy="144016"/>
          </a:xfrm>
          <a:prstGeom prst="rightArrow">
            <a:avLst/>
          </a:prstGeom>
          <a:solidFill>
            <a:srgbClr val="FFFF00"/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grpSp>
        <p:nvGrpSpPr>
          <p:cNvPr id="11" name="46 Grupo"/>
          <p:cNvGrpSpPr/>
          <p:nvPr/>
        </p:nvGrpSpPr>
        <p:grpSpPr>
          <a:xfrm>
            <a:off x="827584" y="1714663"/>
            <a:ext cx="2343088" cy="850241"/>
            <a:chOff x="827584" y="2002695"/>
            <a:chExt cx="2343088" cy="850241"/>
          </a:xfrm>
        </p:grpSpPr>
        <p:sp>
          <p:nvSpPr>
            <p:cNvPr id="7" name="6 Flecha derecha"/>
            <p:cNvSpPr/>
            <p:nvPr/>
          </p:nvSpPr>
          <p:spPr>
            <a:xfrm>
              <a:off x="2450592" y="2002695"/>
              <a:ext cx="720080" cy="144016"/>
            </a:xfrm>
            <a:prstGeom prst="rightArrow">
              <a:avLst/>
            </a:prstGeom>
            <a:solidFill>
              <a:srgbClr val="FFFF00"/>
            </a:solidFill>
            <a:ln>
              <a:solidFill>
                <a:schemeClr val="bg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9" name="8 Flecha derecha"/>
            <p:cNvSpPr/>
            <p:nvPr/>
          </p:nvSpPr>
          <p:spPr>
            <a:xfrm>
              <a:off x="2439470" y="2492896"/>
              <a:ext cx="720080" cy="144016"/>
            </a:xfrm>
            <a:prstGeom prst="rightArrow">
              <a:avLst/>
            </a:prstGeom>
            <a:solidFill>
              <a:srgbClr val="FFFF00"/>
            </a:solidFill>
            <a:ln>
              <a:solidFill>
                <a:schemeClr val="bg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10" name="9 Flecha derecha"/>
            <p:cNvSpPr/>
            <p:nvPr/>
          </p:nvSpPr>
          <p:spPr>
            <a:xfrm>
              <a:off x="2439470" y="2708920"/>
              <a:ext cx="720080" cy="144016"/>
            </a:xfrm>
            <a:prstGeom prst="rightArrow">
              <a:avLst/>
            </a:prstGeom>
            <a:solidFill>
              <a:srgbClr val="FFFF00"/>
            </a:solidFill>
            <a:ln>
              <a:solidFill>
                <a:schemeClr val="bg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12" name="11 CuadroTexto"/>
            <p:cNvSpPr txBox="1"/>
            <p:nvPr/>
          </p:nvSpPr>
          <p:spPr>
            <a:xfrm>
              <a:off x="827584" y="2204864"/>
              <a:ext cx="1440160" cy="369332"/>
            </a:xfrm>
            <a:prstGeom prst="rect">
              <a:avLst/>
            </a:prstGeom>
            <a:noFill/>
            <a:ln>
              <a:solidFill>
                <a:schemeClr val="bg2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MX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INSUMOS</a:t>
              </a:r>
              <a:endParaRPr lang="es-CL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sp>
        <p:nvSpPr>
          <p:cNvPr id="13" name="12 Llamada de flecha hacia abajo"/>
          <p:cNvSpPr/>
          <p:nvPr/>
        </p:nvSpPr>
        <p:spPr>
          <a:xfrm>
            <a:off x="6876256" y="404664"/>
            <a:ext cx="1296144" cy="1440160"/>
          </a:xfrm>
          <a:prstGeom prst="downArrowCallou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>
                <a:solidFill>
                  <a:schemeClr val="bg2">
                    <a:lumMod val="50000"/>
                  </a:schemeClr>
                </a:solidFill>
              </a:rPr>
              <a:t>Evaluación del o los</a:t>
            </a:r>
          </a:p>
          <a:p>
            <a:pPr algn="ctr"/>
            <a:r>
              <a:rPr lang="es-MX" dirty="0">
                <a:solidFill>
                  <a:schemeClr val="bg2">
                    <a:lumMod val="50000"/>
                  </a:schemeClr>
                </a:solidFill>
              </a:rPr>
              <a:t>Usuarios</a:t>
            </a:r>
            <a:endParaRPr lang="es-CL" dirty="0">
              <a:solidFill>
                <a:schemeClr val="bg2">
                  <a:lumMod val="50000"/>
                </a:schemeClr>
              </a:solidFill>
            </a:endParaRPr>
          </a:p>
        </p:txBody>
      </p:sp>
      <p:grpSp>
        <p:nvGrpSpPr>
          <p:cNvPr id="14" name="51 Grupo"/>
          <p:cNvGrpSpPr/>
          <p:nvPr/>
        </p:nvGrpSpPr>
        <p:grpSpPr>
          <a:xfrm>
            <a:off x="2915816" y="2276872"/>
            <a:ext cx="4608512" cy="1798459"/>
            <a:chOff x="2915816" y="2276872"/>
            <a:chExt cx="4608512" cy="1798459"/>
          </a:xfrm>
        </p:grpSpPr>
        <p:sp>
          <p:nvSpPr>
            <p:cNvPr id="17" name="16 CuadroTexto"/>
            <p:cNvSpPr txBox="1"/>
            <p:nvPr/>
          </p:nvSpPr>
          <p:spPr>
            <a:xfrm>
              <a:off x="3419872" y="3429000"/>
              <a:ext cx="2304256" cy="646331"/>
            </a:xfrm>
            <a:prstGeom prst="rect">
              <a:avLst/>
            </a:prstGeom>
            <a:noFill/>
            <a:ln>
              <a:solidFill>
                <a:schemeClr val="bg2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MX" dirty="0"/>
                <a:t>Retroalimentación</a:t>
              </a:r>
              <a:r>
                <a:rPr lang="es-MX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o</a:t>
              </a:r>
            </a:p>
            <a:p>
              <a:pPr algn="ctr"/>
              <a:r>
                <a:rPr lang="es-MX" dirty="0" err="1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Feedback</a:t>
              </a:r>
              <a:endParaRPr lang="es-CL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cxnSp>
          <p:nvCxnSpPr>
            <p:cNvPr id="24" name="23 Conector recto"/>
            <p:cNvCxnSpPr/>
            <p:nvPr/>
          </p:nvCxnSpPr>
          <p:spPr>
            <a:xfrm>
              <a:off x="7524328" y="2276872"/>
              <a:ext cx="0" cy="144016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26 Conector recto de flecha"/>
            <p:cNvCxnSpPr>
              <a:endCxn id="17" idx="3"/>
            </p:cNvCxnSpPr>
            <p:nvPr/>
          </p:nvCxnSpPr>
          <p:spPr>
            <a:xfrm flipH="1">
              <a:off x="5724128" y="3717032"/>
              <a:ext cx="1800200" cy="35134"/>
            </a:xfrm>
            <a:prstGeom prst="straightConnector1">
              <a:avLst/>
            </a:prstGeom>
            <a:ln w="25400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34 Conector recto"/>
            <p:cNvCxnSpPr/>
            <p:nvPr/>
          </p:nvCxnSpPr>
          <p:spPr>
            <a:xfrm>
              <a:off x="2915816" y="2780928"/>
              <a:ext cx="0" cy="1008112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37 Conector recto de flecha"/>
            <p:cNvCxnSpPr/>
            <p:nvPr/>
          </p:nvCxnSpPr>
          <p:spPr>
            <a:xfrm>
              <a:off x="2915816" y="2780928"/>
              <a:ext cx="288032" cy="0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39 Conector recto"/>
            <p:cNvCxnSpPr/>
            <p:nvPr/>
          </p:nvCxnSpPr>
          <p:spPr>
            <a:xfrm>
              <a:off x="2915816" y="3789040"/>
              <a:ext cx="504056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0" name="49 Cerrar llave"/>
          <p:cNvSpPr/>
          <p:nvPr/>
        </p:nvSpPr>
        <p:spPr>
          <a:xfrm rot="16200000">
            <a:off x="4391980" y="-351420"/>
            <a:ext cx="432048" cy="2808312"/>
          </a:xfrm>
          <a:prstGeom prst="rightBrac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1" name="50 CuadroTexto"/>
          <p:cNvSpPr txBox="1"/>
          <p:nvPr/>
        </p:nvSpPr>
        <p:spPr>
          <a:xfrm>
            <a:off x="3824210" y="476672"/>
            <a:ext cx="1584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dirty="0"/>
              <a:t>SISTEMA</a:t>
            </a:r>
            <a:endParaRPr lang="es-CL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6" name="Text Box 4"/>
          <p:cNvSpPr txBox="1">
            <a:spLocks noChangeArrowheads="1"/>
          </p:cNvSpPr>
          <p:nvPr/>
        </p:nvSpPr>
        <p:spPr bwMode="auto">
          <a:xfrm>
            <a:off x="323850" y="404813"/>
            <a:ext cx="79930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2400" b="1" u="sng" dirty="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PROPIEDADES DE LOS SISTEMAS</a:t>
            </a:r>
            <a:endParaRPr lang="es-ES" sz="2400" b="1" u="sng" dirty="0"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</a:endParaRPr>
          </a:p>
        </p:txBody>
      </p:sp>
      <p:sp>
        <p:nvSpPr>
          <p:cNvPr id="3077" name="Text Box 5"/>
          <p:cNvSpPr txBox="1">
            <a:spLocks noChangeArrowheads="1"/>
          </p:cNvSpPr>
          <p:nvPr/>
        </p:nvSpPr>
        <p:spPr bwMode="auto">
          <a:xfrm>
            <a:off x="714348" y="1071546"/>
            <a:ext cx="7200900" cy="923330"/>
          </a:xfrm>
          <a:prstGeom prst="rect">
            <a:avLst/>
          </a:prstGeom>
          <a:solidFill>
            <a:srgbClr val="F9F3A5"/>
          </a:solidFill>
          <a:ln w="28575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  <a:buFontTx/>
              <a:buAutoNum type="arabicPeriod"/>
            </a:pPr>
            <a:r>
              <a:rPr lang="es-ES_tradnl" b="1" u="sng" dirty="0">
                <a:solidFill>
                  <a:srgbClr val="FF0000"/>
                </a:solidFill>
                <a:latin typeface="Arial" charset="0"/>
              </a:rPr>
              <a:t>RECURSIVIDAD</a:t>
            </a:r>
            <a:r>
              <a:rPr lang="es-ES_tradnl" b="1" dirty="0">
                <a:solidFill>
                  <a:schemeClr val="bg2"/>
                </a:solidFill>
                <a:latin typeface="Arial" charset="0"/>
              </a:rPr>
              <a:t>: Todo sistema está incluido en uno mayor que lo contiene, luego los sistemas son interdependientes y el mal funcionamiento de uno afecta al rendimiento del total.</a:t>
            </a:r>
          </a:p>
        </p:txBody>
      </p:sp>
      <p:sp>
        <p:nvSpPr>
          <p:cNvPr id="4" name="Text Box 5"/>
          <p:cNvSpPr txBox="1">
            <a:spLocks noChangeArrowheads="1"/>
          </p:cNvSpPr>
          <p:nvPr/>
        </p:nvSpPr>
        <p:spPr bwMode="auto">
          <a:xfrm>
            <a:off x="714348" y="2214554"/>
            <a:ext cx="7200900" cy="1754326"/>
          </a:xfrm>
          <a:prstGeom prst="rect">
            <a:avLst/>
          </a:prstGeom>
          <a:solidFill>
            <a:srgbClr val="F9F3A5"/>
          </a:solidFill>
          <a:ln w="28575">
            <a:solidFill>
              <a:schemeClr val="bg2">
                <a:lumMod val="50000"/>
              </a:schemeClr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es-ES_tradnl" b="1" dirty="0">
                <a:solidFill>
                  <a:srgbClr val="FF0000"/>
                </a:solidFill>
                <a:latin typeface="Arial" charset="0"/>
              </a:rPr>
              <a:t>2.- </a:t>
            </a:r>
            <a:r>
              <a:rPr lang="es-ES_tradnl" b="1" u="sng" dirty="0">
                <a:solidFill>
                  <a:srgbClr val="FF0000"/>
                </a:solidFill>
                <a:latin typeface="Arial" charset="0"/>
              </a:rPr>
              <a:t>SINERGIA</a:t>
            </a:r>
            <a:r>
              <a:rPr lang="es-ES_tradnl" b="1" dirty="0">
                <a:solidFill>
                  <a:schemeClr val="bg2"/>
                </a:solidFill>
                <a:latin typeface="Arial" charset="0"/>
              </a:rPr>
              <a:t>: Es la propiedad que destaca a un sistema organizado y eficiente y se basa en el trabajo coordinado de sus partes para optimizar los recursos y generar resultados superiores a la suma de los resultados individuales de sus partes. Acá cobra valor el </a:t>
            </a:r>
            <a:r>
              <a:rPr lang="es-ES_tradnl" b="1" dirty="0">
                <a:solidFill>
                  <a:srgbClr val="FF0000"/>
                </a:solidFill>
                <a:latin typeface="Arial" charset="0"/>
              </a:rPr>
              <a:t>liderazgo</a:t>
            </a:r>
            <a:r>
              <a:rPr lang="es-ES_tradnl" b="1" dirty="0">
                <a:solidFill>
                  <a:schemeClr val="bg2"/>
                </a:solidFill>
                <a:latin typeface="Arial" charset="0"/>
              </a:rPr>
              <a:t> en los sistemas para lograr el trabajo en equipo.</a:t>
            </a:r>
          </a:p>
        </p:txBody>
      </p:sp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714348" y="4214818"/>
            <a:ext cx="7200900" cy="1615827"/>
          </a:xfrm>
          <a:prstGeom prst="rect">
            <a:avLst/>
          </a:prstGeom>
          <a:solidFill>
            <a:srgbClr val="F9F3A5"/>
          </a:solidFill>
          <a:ln w="28575">
            <a:solidFill>
              <a:schemeClr val="bg2">
                <a:lumMod val="50000"/>
              </a:schemeClr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es-ES_tradnl" b="1" dirty="0">
                <a:solidFill>
                  <a:srgbClr val="FF0000"/>
                </a:solidFill>
                <a:latin typeface="Arial" charset="0"/>
              </a:rPr>
              <a:t>3.- </a:t>
            </a:r>
            <a:r>
              <a:rPr lang="es-ES_tradnl" b="1" u="sng" dirty="0">
                <a:solidFill>
                  <a:srgbClr val="FF0000"/>
                </a:solidFill>
                <a:latin typeface="Arial" charset="0"/>
              </a:rPr>
              <a:t>ENTROPIA</a:t>
            </a:r>
            <a:r>
              <a:rPr lang="es-ES_tradnl" b="1" dirty="0">
                <a:solidFill>
                  <a:srgbClr val="FF0000"/>
                </a:solidFill>
                <a:latin typeface="Arial" charset="0"/>
              </a:rPr>
              <a:t>   </a:t>
            </a:r>
            <a:r>
              <a:rPr lang="es-ES_tradnl" b="1" dirty="0">
                <a:solidFill>
                  <a:schemeClr val="bg2"/>
                </a:solidFill>
                <a:latin typeface="Arial" charset="0"/>
              </a:rPr>
              <a:t>---     </a:t>
            </a:r>
            <a:r>
              <a:rPr lang="es-ES_tradnl" b="1" u="sng" dirty="0">
                <a:solidFill>
                  <a:srgbClr val="FF0000"/>
                </a:solidFill>
                <a:latin typeface="Arial" charset="0"/>
              </a:rPr>
              <a:t>NEGENTROPIA</a:t>
            </a:r>
            <a:r>
              <a:rPr lang="es-ES_tradnl" b="1" dirty="0">
                <a:solidFill>
                  <a:schemeClr val="bg2"/>
                </a:solidFill>
                <a:latin typeface="Arial" charset="0"/>
              </a:rPr>
              <a:t>: La Entropía es una propiedad de los sistemas que nos indica la tendencia de todo sistema al caos o deterioro si es que </a:t>
            </a:r>
            <a:r>
              <a:rPr lang="es-ES_tradnl" b="1" u="sng" dirty="0">
                <a:solidFill>
                  <a:srgbClr val="FF0000"/>
                </a:solidFill>
                <a:latin typeface="Arial" charset="0"/>
              </a:rPr>
              <a:t>no se le aporta energía</a:t>
            </a:r>
            <a:r>
              <a:rPr lang="es-ES_tradnl" b="1" dirty="0">
                <a:solidFill>
                  <a:schemeClr val="bg2"/>
                </a:solidFill>
                <a:latin typeface="Arial" charset="0"/>
              </a:rPr>
              <a:t> para mantener su funcionamiento. </a:t>
            </a:r>
          </a:p>
          <a:p>
            <a:pPr marL="342900" indent="-342900">
              <a:spcBef>
                <a:spcPct val="50000"/>
              </a:spcBef>
            </a:pPr>
            <a:r>
              <a:rPr lang="es-ES_tradnl" b="1" dirty="0">
                <a:solidFill>
                  <a:schemeClr val="bg2"/>
                </a:solidFill>
                <a:latin typeface="Arial" charset="0"/>
              </a:rPr>
              <a:t>      La </a:t>
            </a:r>
            <a:r>
              <a:rPr lang="es-ES_tradnl" b="1" dirty="0" err="1">
                <a:solidFill>
                  <a:schemeClr val="bg2"/>
                </a:solidFill>
                <a:latin typeface="Arial" charset="0"/>
              </a:rPr>
              <a:t>Negentropía</a:t>
            </a:r>
            <a:r>
              <a:rPr lang="es-ES_tradnl" b="1" dirty="0">
                <a:solidFill>
                  <a:schemeClr val="bg2"/>
                </a:solidFill>
                <a:latin typeface="Arial" charset="0"/>
              </a:rPr>
              <a:t> es la propiedad opuesta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6" name="Text Box 4"/>
          <p:cNvSpPr txBox="1">
            <a:spLocks noChangeArrowheads="1"/>
          </p:cNvSpPr>
          <p:nvPr/>
        </p:nvSpPr>
        <p:spPr bwMode="auto">
          <a:xfrm>
            <a:off x="467544" y="257699"/>
            <a:ext cx="79930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2400" b="1" u="sng" dirty="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PROPIEDADES DE LOS SISTEMAS</a:t>
            </a:r>
            <a:endParaRPr lang="es-ES" sz="2400" b="1" u="sng" dirty="0"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</a:endParaRPr>
          </a:p>
        </p:txBody>
      </p:sp>
      <p:pic>
        <p:nvPicPr>
          <p:cNvPr id="2" name="Imagen 1">
            <a:extLst>
              <a:ext uri="{FF2B5EF4-FFF2-40B4-BE49-F238E27FC236}">
                <a16:creationId xmlns:a16="http://schemas.microsoft.com/office/drawing/2014/main" id="{609AA1E2-3336-6C4F-AC1C-886263A081A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59731" y="2656845"/>
            <a:ext cx="4968552" cy="4146548"/>
          </a:xfrm>
          <a:prstGeom prst="rect">
            <a:avLst/>
          </a:prstGeom>
        </p:spPr>
      </p:pic>
      <p:sp>
        <p:nvSpPr>
          <p:cNvPr id="3" name="Rectángulo 2">
            <a:extLst>
              <a:ext uri="{FF2B5EF4-FFF2-40B4-BE49-F238E27FC236}">
                <a16:creationId xmlns:a16="http://schemas.microsoft.com/office/drawing/2014/main" id="{49DB31FB-1711-C249-8B2B-FAB4D2D0535F}"/>
              </a:ext>
            </a:extLst>
          </p:cNvPr>
          <p:cNvSpPr/>
          <p:nvPr/>
        </p:nvSpPr>
        <p:spPr>
          <a:xfrm>
            <a:off x="323527" y="1475465"/>
            <a:ext cx="8640960" cy="923330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es-CL" dirty="0">
                <a:latin typeface="Arial Unicode MS" panose="020B0604020202020204" pitchFamily="34" charset="-128"/>
                <a:ea typeface="Arial Unicode MS" panose="020B0604020202020204" pitchFamily="34" charset="-128"/>
              </a:rPr>
              <a:t>Medida del desorden de un sistema. Una masa de una sustancia con sus moléculas regularmenteordenadas, formando un cristal, tiene </a:t>
            </a:r>
            <a:r>
              <a:rPr lang="es-CL" b="1" dirty="0">
                <a:latin typeface="Arial Unicode MS" panose="020B0604020202020204" pitchFamily="34" charset="-128"/>
                <a:ea typeface="Arial Unicode MS" panose="020B0604020202020204" pitchFamily="34" charset="-128"/>
              </a:rPr>
              <a:t>entropía</a:t>
            </a:r>
            <a:r>
              <a:rPr lang="es-CL" dirty="0">
                <a:latin typeface="Arial Unicode MS" panose="020B0604020202020204" pitchFamily="34" charset="-128"/>
                <a:ea typeface="Arial Unicode MS" panose="020B0604020202020204" pitchFamily="34" charset="-128"/>
              </a:rPr>
              <a:t> mucho menor que la misma sustancia en forma de gas con susmoléculas libres y en pleno desorden.</a:t>
            </a:r>
            <a:endParaRPr lang="es-CL" b="0" i="0" dirty="0">
              <a:effectLst/>
              <a:latin typeface="Arial Unicode MS" panose="020B0604020202020204" pitchFamily="34" charset="-128"/>
              <a:ea typeface="Arial Unicode MS" panose="020B0604020202020204" pitchFamily="34" charset="-128"/>
            </a:endParaRPr>
          </a:p>
        </p:txBody>
      </p:sp>
      <p:sp>
        <p:nvSpPr>
          <p:cNvPr id="8" name="Text Box 4">
            <a:extLst>
              <a:ext uri="{FF2B5EF4-FFF2-40B4-BE49-F238E27FC236}">
                <a16:creationId xmlns:a16="http://schemas.microsoft.com/office/drawing/2014/main" id="{2F253049-A868-4C49-8C4E-EAEDAB8B410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7476" y="741265"/>
            <a:ext cx="79930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2400" b="1" u="sng" dirty="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ENTROPÍA</a:t>
            </a:r>
            <a:endParaRPr lang="es-ES" sz="2400" b="1" u="sng" dirty="0"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289198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6" name="Text Box 4"/>
          <p:cNvSpPr txBox="1">
            <a:spLocks noChangeArrowheads="1"/>
          </p:cNvSpPr>
          <p:nvPr/>
        </p:nvSpPr>
        <p:spPr bwMode="auto">
          <a:xfrm>
            <a:off x="323850" y="404813"/>
            <a:ext cx="79930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2400" b="1" u="sng" dirty="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PROPIEDADES DE LOS SISTEMAS</a:t>
            </a:r>
            <a:endParaRPr lang="es-ES" sz="2400" b="1" u="sng" dirty="0"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</a:endParaRPr>
          </a:p>
        </p:txBody>
      </p:sp>
      <p:sp>
        <p:nvSpPr>
          <p:cNvPr id="6" name="Text Box 5"/>
          <p:cNvSpPr txBox="1">
            <a:spLocks noChangeArrowheads="1"/>
          </p:cNvSpPr>
          <p:nvPr/>
        </p:nvSpPr>
        <p:spPr bwMode="auto">
          <a:xfrm>
            <a:off x="500034" y="1071546"/>
            <a:ext cx="8358246" cy="1477328"/>
          </a:xfrm>
          <a:prstGeom prst="rect">
            <a:avLst/>
          </a:prstGeom>
          <a:solidFill>
            <a:srgbClr val="F9F3A5"/>
          </a:solidFill>
          <a:ln w="38100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es-ES_tradnl" b="1" dirty="0">
                <a:solidFill>
                  <a:schemeClr val="bg2"/>
                </a:solidFill>
                <a:latin typeface="Arial" charset="0"/>
              </a:rPr>
              <a:t>4.- RETROALIMENTACIÓN: Es la evaluación que recibe un sistema acerca de la </a:t>
            </a:r>
            <a:r>
              <a:rPr lang="es-ES_tradnl" b="1" dirty="0">
                <a:solidFill>
                  <a:srgbClr val="FF0000"/>
                </a:solidFill>
                <a:latin typeface="Arial" charset="0"/>
              </a:rPr>
              <a:t>calidad de su salida </a:t>
            </a:r>
            <a:r>
              <a:rPr lang="es-ES_tradnl" b="1" dirty="0">
                <a:solidFill>
                  <a:schemeClr val="bg2"/>
                </a:solidFill>
                <a:latin typeface="Arial" charset="0"/>
              </a:rPr>
              <a:t>en relación al rendimiento esperado en el cumplimiento de sus fines o funciones. Esta evaluación sirve para </a:t>
            </a:r>
            <a:r>
              <a:rPr lang="es-ES_tradnl" b="1" dirty="0">
                <a:solidFill>
                  <a:srgbClr val="FF0000"/>
                </a:solidFill>
                <a:latin typeface="Arial" charset="0"/>
              </a:rPr>
              <a:t>modificar los procesos </a:t>
            </a:r>
            <a:r>
              <a:rPr lang="es-ES_tradnl" b="1" dirty="0">
                <a:solidFill>
                  <a:schemeClr val="bg2"/>
                </a:solidFill>
                <a:latin typeface="Arial" charset="0"/>
              </a:rPr>
              <a:t>dentro del sistema o </a:t>
            </a:r>
            <a:r>
              <a:rPr lang="es-ES_tradnl" b="1" dirty="0">
                <a:solidFill>
                  <a:srgbClr val="FF0000"/>
                </a:solidFill>
                <a:latin typeface="Arial" charset="0"/>
              </a:rPr>
              <a:t>sus entradas</a:t>
            </a:r>
            <a:r>
              <a:rPr lang="es-ES_tradnl" b="1" dirty="0">
                <a:solidFill>
                  <a:schemeClr val="bg2"/>
                </a:solidFill>
                <a:latin typeface="Arial" charset="0"/>
              </a:rPr>
              <a:t>, a fin de elevar la calidad o adaptarlos a cambios en las exigencias al sistema.</a:t>
            </a:r>
          </a:p>
        </p:txBody>
      </p:sp>
      <p:sp>
        <p:nvSpPr>
          <p:cNvPr id="7" name="6 Rectángulo"/>
          <p:cNvSpPr/>
          <p:nvPr/>
        </p:nvSpPr>
        <p:spPr>
          <a:xfrm>
            <a:off x="2285984" y="3357562"/>
            <a:ext cx="2500330" cy="1143008"/>
          </a:xfrm>
          <a:prstGeom prst="rect">
            <a:avLst/>
          </a:prstGeom>
          <a:solidFill>
            <a:schemeClr val="tx2">
              <a:lumMod val="90000"/>
            </a:schemeClr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b="1" dirty="0">
              <a:solidFill>
                <a:srgbClr val="002060"/>
              </a:solidFill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2857488" y="3000372"/>
            <a:ext cx="19288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b="1" dirty="0"/>
              <a:t>SISTEMA</a:t>
            </a:r>
          </a:p>
        </p:txBody>
      </p:sp>
      <p:sp>
        <p:nvSpPr>
          <p:cNvPr id="9" name="8 Flecha derecha"/>
          <p:cNvSpPr/>
          <p:nvPr/>
        </p:nvSpPr>
        <p:spPr>
          <a:xfrm>
            <a:off x="714348" y="3500438"/>
            <a:ext cx="1571636" cy="857256"/>
          </a:xfrm>
          <a:prstGeom prst="rightArrow">
            <a:avLst/>
          </a:prstGeom>
          <a:solidFill>
            <a:schemeClr val="tx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ENTRADAS o INSUMOS</a:t>
            </a:r>
          </a:p>
        </p:txBody>
      </p:sp>
      <p:sp>
        <p:nvSpPr>
          <p:cNvPr id="10" name="9 Flecha derecha"/>
          <p:cNvSpPr/>
          <p:nvPr/>
        </p:nvSpPr>
        <p:spPr>
          <a:xfrm>
            <a:off x="4786314" y="3643314"/>
            <a:ext cx="1519248" cy="642942"/>
          </a:xfrm>
          <a:prstGeom prst="rightArrow">
            <a:avLst/>
          </a:prstGeom>
          <a:solidFill>
            <a:schemeClr val="tx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SALIDAS</a:t>
            </a:r>
          </a:p>
        </p:txBody>
      </p:sp>
      <p:grpSp>
        <p:nvGrpSpPr>
          <p:cNvPr id="23" name="22 Grupo"/>
          <p:cNvGrpSpPr/>
          <p:nvPr/>
        </p:nvGrpSpPr>
        <p:grpSpPr>
          <a:xfrm>
            <a:off x="1571604" y="4143381"/>
            <a:ext cx="5036380" cy="1127841"/>
            <a:chOff x="1571604" y="4143381"/>
            <a:chExt cx="5036380" cy="1127841"/>
          </a:xfrm>
        </p:grpSpPr>
        <p:sp>
          <p:nvSpPr>
            <p:cNvPr id="14" name="13 Rectángulo redondeado"/>
            <p:cNvSpPr/>
            <p:nvPr/>
          </p:nvSpPr>
          <p:spPr>
            <a:xfrm>
              <a:off x="2285984" y="5000636"/>
              <a:ext cx="2214578" cy="270586"/>
            </a:xfrm>
            <a:prstGeom prst="round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CL" sz="1200" b="1" dirty="0">
                  <a:solidFill>
                    <a:schemeClr val="bg2"/>
                  </a:solidFill>
                </a:rPr>
                <a:t>RETROALIMENTACION</a:t>
              </a:r>
              <a:endParaRPr lang="es-CL" b="1" dirty="0">
                <a:solidFill>
                  <a:schemeClr val="bg2"/>
                </a:solidFill>
              </a:endParaRPr>
            </a:p>
          </p:txBody>
        </p:sp>
        <p:cxnSp>
          <p:nvCxnSpPr>
            <p:cNvPr id="16" name="15 Forma"/>
            <p:cNvCxnSpPr>
              <a:stCxn id="14" idx="1"/>
            </p:cNvCxnSpPr>
            <p:nvPr/>
          </p:nvCxnSpPr>
          <p:spPr>
            <a:xfrm rot="10800000">
              <a:off x="1571604" y="4143381"/>
              <a:ext cx="714380" cy="992549"/>
            </a:xfrm>
            <a:prstGeom prst="bentConnector2">
              <a:avLst/>
            </a:prstGeom>
            <a:ln w="31750">
              <a:solidFill>
                <a:schemeClr val="bg2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17 Forma"/>
            <p:cNvCxnSpPr>
              <a:stCxn id="11" idx="4"/>
              <a:endCxn id="14" idx="3"/>
            </p:cNvCxnSpPr>
            <p:nvPr/>
          </p:nvCxnSpPr>
          <p:spPr>
            <a:xfrm rot="5400000">
              <a:off x="5093718" y="3621663"/>
              <a:ext cx="921111" cy="2107421"/>
            </a:xfrm>
            <a:prstGeom prst="bentConnector2">
              <a:avLst/>
            </a:prstGeom>
            <a:ln w="31750">
              <a:solidFill>
                <a:schemeClr val="bg2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2" name="21 CuadroTexto"/>
          <p:cNvSpPr txBox="1"/>
          <p:nvPr/>
        </p:nvSpPr>
        <p:spPr>
          <a:xfrm>
            <a:off x="2714612" y="3702610"/>
            <a:ext cx="18573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b="1" dirty="0">
                <a:solidFill>
                  <a:srgbClr val="002060"/>
                </a:solidFill>
              </a:rPr>
              <a:t>PROCESOS</a:t>
            </a:r>
          </a:p>
        </p:txBody>
      </p:sp>
      <p:grpSp>
        <p:nvGrpSpPr>
          <p:cNvPr id="36" name="35 Grupo"/>
          <p:cNvGrpSpPr/>
          <p:nvPr/>
        </p:nvGrpSpPr>
        <p:grpSpPr>
          <a:xfrm>
            <a:off x="6064514" y="2714620"/>
            <a:ext cx="1071570" cy="1500198"/>
            <a:chOff x="6064514" y="2714620"/>
            <a:chExt cx="1071570" cy="1500198"/>
          </a:xfrm>
        </p:grpSpPr>
        <p:sp>
          <p:nvSpPr>
            <p:cNvPr id="11" name="10 O"/>
            <p:cNvSpPr/>
            <p:nvPr/>
          </p:nvSpPr>
          <p:spPr>
            <a:xfrm>
              <a:off x="6286512" y="3714752"/>
              <a:ext cx="642942" cy="500066"/>
            </a:xfrm>
            <a:prstGeom prst="flowChartOr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24" name="23 CuadroTexto"/>
            <p:cNvSpPr txBox="1"/>
            <p:nvPr/>
          </p:nvSpPr>
          <p:spPr>
            <a:xfrm>
              <a:off x="6064514" y="2714620"/>
              <a:ext cx="1071570" cy="430887"/>
            </a:xfrm>
            <a:prstGeom prst="rect">
              <a:avLst/>
            </a:prstGeom>
            <a:noFill/>
            <a:ln>
              <a:solidFill>
                <a:srgbClr val="FFFF00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/>
                <a:t>REFERENCIA</a:t>
              </a:r>
            </a:p>
            <a:p>
              <a:pPr algn="ctr"/>
              <a:r>
                <a:rPr lang="es-CL" sz="1100" dirty="0"/>
                <a:t> DE CALIDAD</a:t>
              </a:r>
            </a:p>
          </p:txBody>
        </p:sp>
        <p:cxnSp>
          <p:nvCxnSpPr>
            <p:cNvPr id="26" name="25 Conector recto de flecha"/>
            <p:cNvCxnSpPr>
              <a:stCxn id="24" idx="2"/>
              <a:endCxn id="11" idx="0"/>
            </p:cNvCxnSpPr>
            <p:nvPr/>
          </p:nvCxnSpPr>
          <p:spPr>
            <a:xfrm rot="16200000" flipH="1">
              <a:off x="6319519" y="3426287"/>
              <a:ext cx="569245" cy="7684"/>
            </a:xfrm>
            <a:prstGeom prst="straightConnector1">
              <a:avLst/>
            </a:prstGeom>
            <a:ln w="28575">
              <a:solidFill>
                <a:srgbClr val="FFFF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5" name="34 Flecha derecha"/>
          <p:cNvSpPr/>
          <p:nvPr/>
        </p:nvSpPr>
        <p:spPr>
          <a:xfrm>
            <a:off x="6970156" y="3643314"/>
            <a:ext cx="1500198" cy="525400"/>
          </a:xfrm>
          <a:prstGeom prst="rightArrow">
            <a:avLst/>
          </a:prstGeom>
          <a:solidFill>
            <a:srgbClr val="FFFF00"/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600" b="1" dirty="0">
                <a:solidFill>
                  <a:srgbClr val="002060"/>
                </a:solidFill>
              </a:rPr>
              <a:t>SALIDAS</a:t>
            </a:r>
          </a:p>
        </p:txBody>
      </p:sp>
      <p:sp>
        <p:nvSpPr>
          <p:cNvPr id="37" name="36 CuadroTexto"/>
          <p:cNvSpPr txBox="1"/>
          <p:nvPr/>
        </p:nvSpPr>
        <p:spPr>
          <a:xfrm>
            <a:off x="142844" y="5845750"/>
            <a:ext cx="8929718" cy="369332"/>
          </a:xfrm>
          <a:prstGeom prst="rect">
            <a:avLst/>
          </a:prstGeom>
          <a:solidFill>
            <a:srgbClr val="FFFF00"/>
          </a:solidFill>
          <a:ln w="38100">
            <a:solidFill>
              <a:srgbClr val="FFC000"/>
            </a:solidFill>
          </a:ln>
        </p:spPr>
        <p:txBody>
          <a:bodyPr wrap="square" rtlCol="0">
            <a:spAutoFit/>
          </a:bodyPr>
          <a:lstStyle/>
          <a:p>
            <a:r>
              <a:rPr lang="es-CL" dirty="0">
                <a:solidFill>
                  <a:schemeClr val="bg2"/>
                </a:solidFill>
              </a:rPr>
              <a:t>Los Sistemas de Armas cumplen con todas las características y propiedades descritas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22" grpId="0"/>
      <p:bldP spid="35" grpId="0" animBg="1"/>
    </p:bldLst>
  </p:timing>
</p:sld>
</file>

<file path=ppt/theme/theme1.xml><?xml version="1.0" encoding="utf-8"?>
<a:theme xmlns:a="http://schemas.openxmlformats.org/drawingml/2006/main" name="Textura">
  <a:themeElements>
    <a:clrScheme name="Textura 5">
      <a:dk1>
        <a:srgbClr val="003366"/>
      </a:dk1>
      <a:lt1>
        <a:srgbClr val="FFFFFF"/>
      </a:lt1>
      <a:dk2>
        <a:srgbClr val="2B5481"/>
      </a:dk2>
      <a:lt2>
        <a:srgbClr val="E5FFFF"/>
      </a:lt2>
      <a:accent1>
        <a:srgbClr val="009999"/>
      </a:accent1>
      <a:accent2>
        <a:srgbClr val="336699"/>
      </a:accent2>
      <a:accent3>
        <a:srgbClr val="ACB3C1"/>
      </a:accent3>
      <a:accent4>
        <a:srgbClr val="DADADA"/>
      </a:accent4>
      <a:accent5>
        <a:srgbClr val="AACACA"/>
      </a:accent5>
      <a:accent6>
        <a:srgbClr val="2D5C8A"/>
      </a:accent6>
      <a:hlink>
        <a:srgbClr val="00CCFF"/>
      </a:hlink>
      <a:folHlink>
        <a:srgbClr val="FFCC00"/>
      </a:folHlink>
    </a:clrScheme>
    <a:fontScheme name="Textura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Textura 1">
        <a:dk1>
          <a:srgbClr val="660000"/>
        </a:dk1>
        <a:lt1>
          <a:srgbClr val="FFFFFF"/>
        </a:lt1>
        <a:dk2>
          <a:srgbClr val="800000"/>
        </a:dk2>
        <a:lt2>
          <a:srgbClr val="FFFFCC"/>
        </a:lt2>
        <a:accent1>
          <a:srgbClr val="BE7960"/>
        </a:accent1>
        <a:accent2>
          <a:srgbClr val="CC6600"/>
        </a:accent2>
        <a:accent3>
          <a:srgbClr val="C0AAAA"/>
        </a:accent3>
        <a:accent4>
          <a:srgbClr val="DADADA"/>
        </a:accent4>
        <a:accent5>
          <a:srgbClr val="DBBEB6"/>
        </a:accent5>
        <a:accent6>
          <a:srgbClr val="B95C00"/>
        </a:accent6>
        <a:hlink>
          <a:srgbClr val="FFCC66"/>
        </a:hlink>
        <a:folHlink>
          <a:srgbClr val="CC33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xtura 2">
        <a:dk1>
          <a:srgbClr val="003300"/>
        </a:dk1>
        <a:lt1>
          <a:srgbClr val="FFFFFF"/>
        </a:lt1>
        <a:dk2>
          <a:srgbClr val="4D6A2A"/>
        </a:dk2>
        <a:lt2>
          <a:srgbClr val="CCFF99"/>
        </a:lt2>
        <a:accent1>
          <a:srgbClr val="33CC33"/>
        </a:accent1>
        <a:accent2>
          <a:srgbClr val="46562A"/>
        </a:accent2>
        <a:accent3>
          <a:srgbClr val="B2B9AC"/>
        </a:accent3>
        <a:accent4>
          <a:srgbClr val="DADADA"/>
        </a:accent4>
        <a:accent5>
          <a:srgbClr val="ADE2AD"/>
        </a:accent5>
        <a:accent6>
          <a:srgbClr val="3F4D25"/>
        </a:accent6>
        <a:hlink>
          <a:srgbClr val="009999"/>
        </a:hlink>
        <a:folHlink>
          <a:srgbClr val="CC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xtura 3">
        <a:dk1>
          <a:srgbClr val="4E4E74"/>
        </a:dk1>
        <a:lt1>
          <a:srgbClr val="FFFFFF"/>
        </a:lt1>
        <a:dk2>
          <a:srgbClr val="666699"/>
        </a:dk2>
        <a:lt2>
          <a:srgbClr val="FFFFCC"/>
        </a:lt2>
        <a:accent1>
          <a:srgbClr val="5E5884"/>
        </a:accent1>
        <a:accent2>
          <a:srgbClr val="8AB29D"/>
        </a:accent2>
        <a:accent3>
          <a:srgbClr val="B8B8CA"/>
        </a:accent3>
        <a:accent4>
          <a:srgbClr val="DADADA"/>
        </a:accent4>
        <a:accent5>
          <a:srgbClr val="B6B4C2"/>
        </a:accent5>
        <a:accent6>
          <a:srgbClr val="7DA18E"/>
        </a:accent6>
        <a:hlink>
          <a:srgbClr val="FFFF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xtura 4">
        <a:dk1>
          <a:srgbClr val="004E4C"/>
        </a:dk1>
        <a:lt1>
          <a:srgbClr val="FFFFFF"/>
        </a:lt1>
        <a:dk2>
          <a:srgbClr val="006666"/>
        </a:dk2>
        <a:lt2>
          <a:srgbClr val="FFFFCC"/>
        </a:lt2>
        <a:accent1>
          <a:srgbClr val="FFCC00"/>
        </a:accent1>
        <a:accent2>
          <a:srgbClr val="00B0AC"/>
        </a:accent2>
        <a:accent3>
          <a:srgbClr val="AAB8B8"/>
        </a:accent3>
        <a:accent4>
          <a:srgbClr val="DADADA"/>
        </a:accent4>
        <a:accent5>
          <a:srgbClr val="FFE2AA"/>
        </a:accent5>
        <a:accent6>
          <a:srgbClr val="009F9B"/>
        </a:accent6>
        <a:hlink>
          <a:srgbClr val="BA7C3E"/>
        </a:hlink>
        <a:folHlink>
          <a:srgbClr val="724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xtura 5">
        <a:dk1>
          <a:srgbClr val="003366"/>
        </a:dk1>
        <a:lt1>
          <a:srgbClr val="FFFFFF"/>
        </a:lt1>
        <a:dk2>
          <a:srgbClr val="2B5481"/>
        </a:dk2>
        <a:lt2>
          <a:srgbClr val="E5FFFF"/>
        </a:lt2>
        <a:accent1>
          <a:srgbClr val="009999"/>
        </a:accent1>
        <a:accent2>
          <a:srgbClr val="336699"/>
        </a:accent2>
        <a:accent3>
          <a:srgbClr val="ACB3C1"/>
        </a:accent3>
        <a:accent4>
          <a:srgbClr val="DADADA"/>
        </a:accent4>
        <a:accent5>
          <a:srgbClr val="AACACA"/>
        </a:accent5>
        <a:accent6>
          <a:srgbClr val="2D5C8A"/>
        </a:accent6>
        <a:hlink>
          <a:srgbClr val="00CCFF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xtura 6">
        <a:dk1>
          <a:srgbClr val="080808"/>
        </a:dk1>
        <a:lt1>
          <a:srgbClr val="FFFFFF"/>
        </a:lt1>
        <a:dk2>
          <a:srgbClr val="4D4D4D"/>
        </a:dk2>
        <a:lt2>
          <a:srgbClr val="FFFFFF"/>
        </a:lt2>
        <a:accent1>
          <a:srgbClr val="666699"/>
        </a:accent1>
        <a:accent2>
          <a:srgbClr val="3366CC"/>
        </a:accent2>
        <a:accent3>
          <a:srgbClr val="B2B2B2"/>
        </a:accent3>
        <a:accent4>
          <a:srgbClr val="DADADA"/>
        </a:accent4>
        <a:accent5>
          <a:srgbClr val="B8B8CA"/>
        </a:accent5>
        <a:accent6>
          <a:srgbClr val="2D5CB9"/>
        </a:accent6>
        <a:hlink>
          <a:srgbClr val="00CCFF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xtura 7">
        <a:dk1>
          <a:srgbClr val="000000"/>
        </a:dk1>
        <a:lt1>
          <a:srgbClr val="DBDAC2"/>
        </a:lt1>
        <a:dk2>
          <a:srgbClr val="827F4C"/>
        </a:dk2>
        <a:lt2>
          <a:srgbClr val="C0BC94"/>
        </a:lt2>
        <a:accent1>
          <a:srgbClr val="AAA578"/>
        </a:accent1>
        <a:accent2>
          <a:srgbClr val="A2A4AC"/>
        </a:accent2>
        <a:accent3>
          <a:srgbClr val="EAEADD"/>
        </a:accent3>
        <a:accent4>
          <a:srgbClr val="000000"/>
        </a:accent4>
        <a:accent5>
          <a:srgbClr val="D2CFBE"/>
        </a:accent5>
        <a:accent6>
          <a:srgbClr val="92949B"/>
        </a:accent6>
        <a:hlink>
          <a:srgbClr val="5B8800"/>
        </a:hlink>
        <a:folHlink>
          <a:srgbClr val="68653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xtura 8">
        <a:dk1>
          <a:srgbClr val="000000"/>
        </a:dk1>
        <a:lt1>
          <a:srgbClr val="DCE8F4"/>
        </a:lt1>
        <a:dk2>
          <a:srgbClr val="7B9CB5"/>
        </a:dk2>
        <a:lt2>
          <a:srgbClr val="969696"/>
        </a:lt2>
        <a:accent1>
          <a:srgbClr val="FFFFFF"/>
        </a:accent1>
        <a:accent2>
          <a:srgbClr val="00BAB6"/>
        </a:accent2>
        <a:accent3>
          <a:srgbClr val="EBF2F8"/>
        </a:accent3>
        <a:accent4>
          <a:srgbClr val="000000"/>
        </a:accent4>
        <a:accent5>
          <a:srgbClr val="FFFFFF"/>
        </a:accent5>
        <a:accent6>
          <a:srgbClr val="00A8A5"/>
        </a:accent6>
        <a:hlink>
          <a:srgbClr val="8A8AD8"/>
        </a:hlink>
        <a:folHlink>
          <a:srgbClr val="24249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Textured</Template>
  <TotalTime>1918</TotalTime>
  <Words>546</Words>
  <Application>Microsoft Macintosh PowerPoint</Application>
  <PresentationFormat>Presentación en pantalla (4:3)</PresentationFormat>
  <Paragraphs>56</Paragraphs>
  <Slides>11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11</vt:i4>
      </vt:variant>
    </vt:vector>
  </HeadingPairs>
  <TitlesOfParts>
    <vt:vector size="16" baseType="lpstr">
      <vt:lpstr>Arial Unicode MS</vt:lpstr>
      <vt:lpstr>Arial</vt:lpstr>
      <vt:lpstr>Tahoma</vt:lpstr>
      <vt:lpstr>Wingdings</vt:lpstr>
      <vt:lpstr>Textura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PROGRAMA DE SISTEMAS DE ARMAS 3º EJECUTIVO</dc:title>
  <dc:creator>ALVARO GONZALEZ</dc:creator>
  <cp:lastModifiedBy>Usuario de Microsoft Office</cp:lastModifiedBy>
  <cp:revision>31</cp:revision>
  <dcterms:created xsi:type="dcterms:W3CDTF">2007-02-13T12:49:51Z</dcterms:created>
  <dcterms:modified xsi:type="dcterms:W3CDTF">2019-07-23T03:14:28Z</dcterms:modified>
</cp:coreProperties>
</file>