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1" r:id="rId1"/>
  </p:sldMasterIdLst>
  <p:notesMasterIdLst>
    <p:notesMasterId r:id="rId34"/>
  </p:notesMasterIdLst>
  <p:handoutMasterIdLst>
    <p:handoutMasterId r:id="rId35"/>
  </p:handoutMasterIdLst>
  <p:sldIdLst>
    <p:sldId id="273" r:id="rId2"/>
    <p:sldId id="281" r:id="rId3"/>
    <p:sldId id="282" r:id="rId4"/>
    <p:sldId id="322" r:id="rId5"/>
    <p:sldId id="323" r:id="rId6"/>
    <p:sldId id="339" r:id="rId7"/>
    <p:sldId id="372" r:id="rId8"/>
    <p:sldId id="310" r:id="rId9"/>
    <p:sldId id="369" r:id="rId10"/>
    <p:sldId id="373" r:id="rId11"/>
    <p:sldId id="374" r:id="rId12"/>
    <p:sldId id="347" r:id="rId13"/>
    <p:sldId id="348" r:id="rId14"/>
    <p:sldId id="349" r:id="rId15"/>
    <p:sldId id="351" r:id="rId16"/>
    <p:sldId id="288" r:id="rId17"/>
    <p:sldId id="370" r:id="rId18"/>
    <p:sldId id="290" r:id="rId19"/>
    <p:sldId id="359" r:id="rId20"/>
    <p:sldId id="293" r:id="rId21"/>
    <p:sldId id="360" r:id="rId22"/>
    <p:sldId id="294" r:id="rId23"/>
    <p:sldId id="338" r:id="rId24"/>
    <p:sldId id="371" r:id="rId25"/>
    <p:sldId id="346" r:id="rId26"/>
    <p:sldId id="361" r:id="rId27"/>
    <p:sldId id="298" r:id="rId28"/>
    <p:sldId id="283" r:id="rId29"/>
    <p:sldId id="276" r:id="rId30"/>
    <p:sldId id="279" r:id="rId31"/>
    <p:sldId id="362" r:id="rId32"/>
    <p:sldId id="275" r:id="rId33"/>
  </p:sldIdLst>
  <p:sldSz cx="9144000" cy="6858000" type="screen4x3"/>
  <p:notesSz cx="7315200" cy="96012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FB6B"/>
    <a:srgbClr val="BABE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265" autoAdjust="0"/>
  </p:normalViewPr>
  <p:slideViewPr>
    <p:cSldViewPr>
      <p:cViewPr varScale="1">
        <p:scale>
          <a:sx n="109" d="100"/>
          <a:sy n="109" d="100"/>
        </p:scale>
        <p:origin x="168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>
                <a:latin typeface="Times New Roman" pitchFamily="18" charset="0"/>
              </a:defRPr>
            </a:lvl1pPr>
          </a:lstStyle>
          <a:p>
            <a:fld id="{32F53324-8B36-43B0-9E58-0C45D5FB729F}" type="slidenum">
              <a:rPr lang="es-ES" altLang="es-CL"/>
              <a:pPr/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725" y="4560888"/>
            <a:ext cx="5365750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>
                <a:latin typeface="Times New Roman" pitchFamily="18" charset="0"/>
              </a:defRPr>
            </a:lvl1pPr>
          </a:lstStyle>
          <a:p>
            <a:fld id="{0183E51F-4C6A-401A-8E6E-356BC2E2E22B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68920E-D634-4494-9461-5BC5C01F0419}" type="slidenum">
              <a:rPr lang="es-ES" altLang="es-CL"/>
              <a:pPr/>
              <a:t>4</a:t>
            </a:fld>
            <a:endParaRPr lang="es-ES" altLang="es-CL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1838" y="4560888"/>
            <a:ext cx="5851525" cy="4319587"/>
          </a:xfrm>
          <a:noFill/>
          <a:ln/>
        </p:spPr>
        <p:txBody>
          <a:bodyPr/>
          <a:lstStyle/>
          <a:p>
            <a:pPr eaLnBrk="1" hangingPunct="1"/>
            <a:endParaRPr lang="es-CL" altLang="es-C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0628C31-AF88-4629-9AA1-4A982574F67B}" type="slidenum">
              <a:rPr lang="es-ES" altLang="es-CL"/>
              <a:pPr/>
              <a:t>16</a:t>
            </a:fld>
            <a:endParaRPr lang="es-ES" altLang="es-CL"/>
          </a:p>
        </p:txBody>
      </p:sp>
      <p:sp>
        <p:nvSpPr>
          <p:cNvPr id="22531" name="Rectangle 1031"/>
          <p:cNvSpPr txBox="1">
            <a:spLocks noGrp="1" noChangeArrowheads="1"/>
          </p:cNvSpPr>
          <p:nvPr/>
        </p:nvSpPr>
        <p:spPr bwMode="auto">
          <a:xfrm>
            <a:off x="4179888" y="9124950"/>
            <a:ext cx="31337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733" tIns="47867" rIns="95733" bIns="47867" anchor="b"/>
          <a:lstStyle/>
          <a:p>
            <a:pPr algn="r" defTabSz="957263" eaLnBrk="1" hangingPunct="1"/>
            <a:fld id="{F61B5324-2095-4EF5-AB5F-ABED4BFD1B7B}" type="slidenum">
              <a:rPr lang="en-US" altLang="es-CL" sz="1300">
                <a:latin typeface="Times New Roman" pitchFamily="18" charset="0"/>
              </a:rPr>
              <a:pPr algn="r" defTabSz="957263" eaLnBrk="1" hangingPunct="1"/>
              <a:t>16</a:t>
            </a:fld>
            <a:endParaRPr lang="en-US" altLang="es-CL" sz="1300">
              <a:latin typeface="Times New Roman" pitchFamily="18" charset="0"/>
            </a:endParaRPr>
          </a:p>
        </p:txBody>
      </p:sp>
      <p:sp>
        <p:nvSpPr>
          <p:cNvPr id="2253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4763" y="712788"/>
            <a:ext cx="4764087" cy="3573462"/>
          </a:xfrm>
          <a:ln/>
        </p:spPr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65200" y="4522788"/>
            <a:ext cx="5383213" cy="4365625"/>
          </a:xfrm>
          <a:noFill/>
          <a:ln/>
        </p:spPr>
        <p:txBody>
          <a:bodyPr lIns="95733" tIns="47867" rIns="95733" bIns="47867"/>
          <a:lstStyle/>
          <a:p>
            <a:pPr eaLnBrk="1" hangingPunct="1"/>
            <a:endParaRPr lang="es-MX" alt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s-CL" altLang="es-CL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es-CL" altLang="es-CL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es-CL" altLang="es-CL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es-CL" altLang="es-CL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27659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CL"/>
              <a:t>Haga clic para cambiar el estilo de título	</a:t>
            </a:r>
          </a:p>
        </p:txBody>
      </p:sp>
      <p:sp>
        <p:nvSpPr>
          <p:cNvPr id="27660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CL"/>
              <a:t>Haga clic para modificar el estilo de subtítulo del patrón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1DA13B-2690-4E83-982B-112F1B64BDE0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615E09-B753-43C2-92B6-C164E347EE91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783007-A1A2-400E-B889-130ED796BB70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10336D-AF95-426B-9408-F73948A9429C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C01CE3-6B9C-4BDE-A55F-15F90B515083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00770F-1ACA-45EE-B090-DCCF295B931D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4BCDCC-9FE3-48A6-953C-97230C72AB70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9B1154-46ED-4763-82B8-A32F0664C949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15F87E-A95D-4C7D-B889-E4DD34C3D2CE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00CCD1-EE40-489A-87FC-317F3A70676F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DFF773-FDBE-4653-9B32-2B5876C148D2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pPr lvl="0"/>
            <a:endParaRPr lang="es-CL" noProof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2A008F-E195-4550-8D71-174146B6C96D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683F66-BEAB-410E-8DDF-172553C526E7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s-CL" altLang="es-CL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es-CL" altLang="es-CL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L" altLang="es-CL"/>
              <a:t>Haga clic para cambiar el estilo de título	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CL" altLang="es-CL"/>
              <a:t>Haga clic para modificar el estilo de texto del patrón</a:t>
            </a:r>
          </a:p>
          <a:p>
            <a:pPr lvl="1"/>
            <a:r>
              <a:rPr lang="es-CL" altLang="es-CL"/>
              <a:t>Segundo nivel</a:t>
            </a:r>
          </a:p>
          <a:p>
            <a:pPr lvl="2"/>
            <a:r>
              <a:rPr lang="es-CL" altLang="es-CL"/>
              <a:t>Tercer nivel</a:t>
            </a:r>
          </a:p>
          <a:p>
            <a:pPr lvl="3"/>
            <a:r>
              <a:rPr lang="es-CL" altLang="es-CL"/>
              <a:t>Cuarto nivel</a:t>
            </a:r>
          </a:p>
          <a:p>
            <a:pPr lvl="4"/>
            <a:r>
              <a:rPr lang="es-CL" altLang="es-CL"/>
              <a:t>Quinto nivel</a:t>
            </a:r>
          </a:p>
        </p:txBody>
      </p:sp>
      <p:sp>
        <p:nvSpPr>
          <p:cNvPr id="2663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2663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2663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27482ECE-FFEA-4665-BE77-02BA0DC114E5}" type="slidenum">
              <a:rPr lang="es-CL" altLang="es-CL"/>
              <a:pPr/>
              <a:t>‹Nº›</a:t>
            </a:fld>
            <a:endParaRPr lang="es-CL" altLang="es-CL"/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&#191;Qu&#233;%20es%20la%20Globalizaci&#243;n%20Videos%20Educativos%20Aula365.mp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Ventajas%20y%20desventajas%20de%20la%20globalizaci&#243;n.mp4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Chile-%20Argentina%20y%20Uruguay%20&#191;Los%20N&#243;rdicos%20de%20Am&#233;rica%20Latina%20IDH%202020%20El%20Peruvian.mp4" TargetMode="Externa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5.w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i.uchile.cl/wp-content/uploads/2020/06/19-EL-MERCURIO-Pandemia-atrasara-entre-8-y-12-anios-que-Chile-logre-el-nivel-de-PIB-per-capita-que-tienen-los-paises-desarrollados.pdf" TargetMode="External"/><Relationship Id="rId2" Type="http://schemas.openxmlformats.org/officeDocument/2006/relationships/hyperlink" Target="http://www.imf.org/external/esl/index.asp%20%5b1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D3FC751-7741-47CA-8139-738BC0045F91}" type="slidenum">
              <a:rPr lang="es-CL" altLang="es-CL"/>
              <a:pPr/>
              <a:t>1</a:t>
            </a:fld>
            <a:endParaRPr lang="es-CL" altLang="es-CL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1692274" y="188913"/>
            <a:ext cx="4679925" cy="1143000"/>
          </a:xfrm>
          <a:solidFill>
            <a:schemeClr val="accent1"/>
          </a:solidFill>
        </p:spPr>
        <p:txBody>
          <a:bodyPr/>
          <a:lstStyle/>
          <a:p>
            <a:pPr eaLnBrk="1" hangingPunct="1">
              <a:tabLst>
                <a:tab pos="622300" algn="l"/>
              </a:tabLst>
            </a:pPr>
            <a:r>
              <a:rPr lang="es-CL" altLang="es-CL" sz="1800" b="1" dirty="0">
                <a:solidFill>
                  <a:schemeClr val="tx1"/>
                </a:solidFill>
                <a:latin typeface="Arial" charset="0"/>
              </a:rPr>
              <a:t>ESCUELA NAVAL ARTURO PRAT</a:t>
            </a:r>
            <a:br>
              <a:rPr lang="es-CL" altLang="es-CL" sz="1800" b="1" dirty="0">
                <a:solidFill>
                  <a:schemeClr val="tx1"/>
                </a:solidFill>
                <a:latin typeface="Arial" charset="0"/>
              </a:rPr>
            </a:br>
            <a:r>
              <a:rPr lang="es-CL" altLang="es-CL" sz="1800" b="1" dirty="0">
                <a:solidFill>
                  <a:schemeClr val="tx1"/>
                </a:solidFill>
                <a:latin typeface="Arial" charset="0"/>
              </a:rPr>
              <a:t>CÁTEDRA DE CS. SOCIALES </a:t>
            </a:r>
            <a:br>
              <a:rPr lang="es-CL" altLang="es-CL" sz="1800" b="1" dirty="0">
                <a:solidFill>
                  <a:schemeClr val="tx1"/>
                </a:solidFill>
                <a:latin typeface="Arial" charset="0"/>
              </a:rPr>
            </a:br>
            <a:r>
              <a:rPr lang="es-CL" altLang="es-CL" sz="1800" b="1" dirty="0">
                <a:solidFill>
                  <a:schemeClr val="tx1"/>
                </a:solidFill>
                <a:latin typeface="Arial" charset="0"/>
              </a:rPr>
              <a:t>ANÁLISIS DE LA REALIDAD NAC E INT</a:t>
            </a:r>
            <a:endParaRPr lang="es-ES" altLang="es-CL" sz="1800" b="1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539750" y="2155776"/>
            <a:ext cx="5616575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es-CL" altLang="es-CL" sz="3600" b="1" dirty="0"/>
              <a:t>UT1 </a:t>
            </a:r>
          </a:p>
          <a:p>
            <a:pPr algn="ctr" eaLnBrk="1" hangingPunct="1"/>
            <a:r>
              <a:rPr lang="es-CL" altLang="es-CL" sz="3600" b="1" dirty="0"/>
              <a:t>Mundo Globalizado </a:t>
            </a:r>
          </a:p>
          <a:p>
            <a:pPr algn="ctr" eaLnBrk="1" hangingPunct="1"/>
            <a:r>
              <a:rPr lang="es-CL" altLang="es-CL" sz="3600" b="1" dirty="0"/>
              <a:t>y </a:t>
            </a:r>
          </a:p>
          <a:p>
            <a:pPr algn="ctr" eaLnBrk="1" hangingPunct="1"/>
            <a:r>
              <a:rPr lang="es-CL" altLang="es-CL" sz="3600" b="1" dirty="0"/>
              <a:t>Seguridad Mundial</a:t>
            </a:r>
            <a:r>
              <a:rPr lang="es-ES" altLang="es-CL" sz="3600" b="1" dirty="0"/>
              <a:t> </a:t>
            </a:r>
          </a:p>
        </p:txBody>
      </p:sp>
      <p:pic>
        <p:nvPicPr>
          <p:cNvPr id="5125" name="Picture 7" descr="im_po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4652963"/>
            <a:ext cx="2128837" cy="195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10" descr="617194mund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2205038"/>
            <a:ext cx="2881312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1" descr="ESCUDO ESNAVAL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730" t="16605" r="16730" b="16605"/>
          <a:stretch>
            <a:fillRect/>
          </a:stretch>
        </p:blipFill>
        <p:spPr bwMode="auto">
          <a:xfrm>
            <a:off x="395288" y="188913"/>
            <a:ext cx="12827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8" name="Rectangle 12"/>
          <p:cNvSpPr>
            <a:spLocks noChangeArrowheads="1"/>
          </p:cNvSpPr>
          <p:nvPr/>
        </p:nvSpPr>
        <p:spPr bwMode="auto">
          <a:xfrm>
            <a:off x="5743575" y="6063734"/>
            <a:ext cx="3149600" cy="64633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CL" altLang="es-CL" b="1" dirty="0"/>
              <a:t>PC B. RAMÍREZ T.</a:t>
            </a:r>
          </a:p>
          <a:p>
            <a:pPr algn="ctr" eaLnBrk="1" hangingPunct="1"/>
            <a:r>
              <a:rPr lang="es-CL" altLang="es-CL" b="1" dirty="0"/>
              <a:t>bramirez@armada.cl</a:t>
            </a:r>
          </a:p>
        </p:txBody>
      </p:sp>
    </p:spTree>
  </p:cSld>
  <p:clrMapOvr>
    <a:masterClrMapping/>
  </p:clrMapOvr>
  <p:transition>
    <p:zoom dir="in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5030E9C-4C26-4725-BCBA-D3968162D277}" type="slidenum">
              <a:rPr lang="es-CL" altLang="es-CL"/>
              <a:pPr/>
              <a:t>2</a:t>
            </a:fld>
            <a:endParaRPr lang="es-CL" altLang="es-CL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333375"/>
            <a:ext cx="7772400" cy="1143000"/>
          </a:xfrm>
        </p:spPr>
        <p:txBody>
          <a:bodyPr/>
          <a:lstStyle/>
          <a:p>
            <a:pPr eaLnBrk="1" hangingPunct="1"/>
            <a:r>
              <a:rPr lang="es-CL" altLang="es-CL" b="1"/>
              <a:t>OBJETIVO</a:t>
            </a:r>
            <a:endParaRPr lang="es-ES" altLang="es-CL" b="1"/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2492375"/>
            <a:ext cx="7772400" cy="1657350"/>
          </a:xfrm>
        </p:spPr>
        <p:txBody>
          <a:bodyPr/>
          <a:lstStyle/>
          <a:p>
            <a:pPr algn="just" eaLnBrk="1" hangingPunct="1"/>
            <a:r>
              <a:rPr lang="es-MX" altLang="es-CL" b="1"/>
              <a:t>Identificar </a:t>
            </a:r>
            <a:r>
              <a:rPr lang="es-MX" altLang="es-CL"/>
              <a:t>los principales aspectos que caracterizan al mundo globalizado hoy.</a:t>
            </a:r>
            <a:r>
              <a:rPr lang="es-ES" altLang="es-CL"/>
              <a:t> </a:t>
            </a:r>
          </a:p>
        </p:txBody>
      </p:sp>
      <p:pic>
        <p:nvPicPr>
          <p:cNvPr id="6149" name="Picture 4" descr="objetiv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7050" y="260350"/>
            <a:ext cx="1751013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91B26D3-2814-40CE-8FAC-87B3ADE97518}" type="slidenum">
              <a:rPr lang="es-CL" altLang="es-CL"/>
              <a:pPr/>
              <a:t>3</a:t>
            </a:fld>
            <a:endParaRPr lang="es-CL" altLang="es-CL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/>
              <a:t>CONTENIDOS</a:t>
            </a:r>
            <a:endParaRPr lang="es-ES" altLang="es-CL" b="1"/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2852738"/>
            <a:ext cx="7772400" cy="2254250"/>
          </a:xfrm>
        </p:spPr>
        <p:txBody>
          <a:bodyPr/>
          <a:lstStyle/>
          <a:p>
            <a:pPr algn="just" eaLnBrk="1" hangingPunct="1"/>
            <a:r>
              <a:rPr lang="es-MX" altLang="es-CL"/>
              <a:t>Las características y los d</a:t>
            </a:r>
            <a:r>
              <a:rPr lang="es-ES_tradnl" altLang="es-CL"/>
              <a:t>esafíos de la globalización. </a:t>
            </a:r>
            <a:endParaRPr lang="es-ES" altLang="es-CL" b="1" i="1"/>
          </a:p>
          <a:p>
            <a:pPr algn="just" eaLnBrk="1" hangingPunct="1"/>
            <a:r>
              <a:rPr lang="es-ES_tradnl" altLang="es-CL"/>
              <a:t>Los actuales conflictos internacionales en el mundo.</a:t>
            </a:r>
            <a:endParaRPr lang="es-ES" altLang="es-CL" b="1" i="1"/>
          </a:p>
          <a:p>
            <a:pPr algn="just" eaLnBrk="1" hangingPunct="1"/>
            <a:endParaRPr lang="es-ES" altLang="es-CL"/>
          </a:p>
        </p:txBody>
      </p:sp>
      <p:pic>
        <p:nvPicPr>
          <p:cNvPr id="7173" name="Picture 5" descr="LIBRO%20DE%20VISI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260350"/>
            <a:ext cx="1817688" cy="201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D0F50DA-1754-4D65-A3EC-7F9B1EDD6101}" type="slidenum">
              <a:rPr lang="es-CL" altLang="es-CL"/>
              <a:pPr/>
              <a:t>4</a:t>
            </a:fld>
            <a:endParaRPr lang="es-CL" altLang="es-CL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33375"/>
            <a:ext cx="8229600" cy="1139825"/>
          </a:xfrm>
        </p:spPr>
        <p:txBody>
          <a:bodyPr/>
          <a:lstStyle/>
          <a:p>
            <a:pPr eaLnBrk="1" hangingPunct="1"/>
            <a:r>
              <a:rPr lang="es-ES_tradnl" altLang="es-CL" sz="3400" b="1">
                <a:latin typeface="Verdana" pitchFamily="34" charset="0"/>
              </a:rPr>
              <a:t>¿QUÉ ES LA GLOBALIZACIÓN?</a:t>
            </a:r>
            <a:endParaRPr lang="es-ES" altLang="es-CL" sz="3400" b="1">
              <a:latin typeface="Verdana" pitchFamily="34" charset="0"/>
            </a:endParaRP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989138"/>
            <a:ext cx="8229600" cy="45307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_tradnl" altLang="es-CL" sz="2400"/>
              <a:t>	</a:t>
            </a:r>
            <a:endParaRPr lang="es-ES_tradnl" altLang="es-CL" b="1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_tradnl" altLang="es-CL" sz="2400"/>
              <a:t>  </a:t>
            </a:r>
            <a:r>
              <a:rPr lang="es-ES" altLang="es-CL"/>
              <a:t>“Es un proceso de acelerada integración mundial de la economía, a través de la producción, el comercio, los flujos financieros, la difusión tecnológica, las redes de información y las corrientes culturales".</a:t>
            </a:r>
            <a:endParaRPr lang="es-ES_tradnl" altLang="es-CL" sz="240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_tradnl" altLang="es-CL" sz="2400"/>
              <a:t> </a:t>
            </a:r>
          </a:p>
          <a:p>
            <a:pPr algn="just" eaLnBrk="1" hangingPunct="1">
              <a:lnSpc>
                <a:spcPct val="80000"/>
              </a:lnSpc>
            </a:pPr>
            <a:endParaRPr lang="es-ES" altLang="es-CL" sz="2400"/>
          </a:p>
        </p:txBody>
      </p:sp>
      <p:pic>
        <p:nvPicPr>
          <p:cNvPr id="8197" name="Picture 5" descr="FM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4508500"/>
            <a:ext cx="2447925" cy="183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25198BF-9479-4FC9-9D1C-CDD3C362B4D0}" type="slidenum">
              <a:rPr lang="es-CL" altLang="es-CL"/>
              <a:pPr/>
              <a:t>5</a:t>
            </a:fld>
            <a:endParaRPr lang="es-CL" altLang="es-CL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2060575"/>
            <a:ext cx="7772400" cy="453072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s-CL" altLang="es-CL" dirty="0"/>
              <a:t> Se expande  para la:</a:t>
            </a:r>
          </a:p>
          <a:p>
            <a:pPr algn="just"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endParaRPr lang="es-CL" altLang="es-CL" dirty="0"/>
          </a:p>
          <a:p>
            <a:pPr algn="just"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s-CL" altLang="es-CL" dirty="0"/>
              <a:t>construcci</a:t>
            </a:r>
            <a:r>
              <a:rPr lang="es-CL" altLang="es-CL" dirty="0">
                <a:latin typeface="Verdana" pitchFamily="34" charset="0"/>
              </a:rPr>
              <a:t>ó</a:t>
            </a:r>
            <a:r>
              <a:rPr lang="es-CL" altLang="es-CL" dirty="0"/>
              <a:t>n de una sociedad global,</a:t>
            </a:r>
          </a:p>
          <a:p>
            <a:pPr algn="just"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s-CL" altLang="es-CL" dirty="0"/>
              <a:t>cultura de masas, </a:t>
            </a:r>
          </a:p>
          <a:p>
            <a:pPr algn="just"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s-CL" altLang="es-CL" dirty="0"/>
              <a:t>econom</a:t>
            </a:r>
            <a:r>
              <a:rPr lang="es-CL" altLang="es-CL" dirty="0">
                <a:latin typeface="Verdana" pitchFamily="34" charset="0"/>
              </a:rPr>
              <a:t>í</a:t>
            </a:r>
            <a:r>
              <a:rPr lang="es-CL" altLang="es-CL" dirty="0"/>
              <a:t>a interconectada, </a:t>
            </a:r>
          </a:p>
          <a:p>
            <a:pPr algn="just"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s-CL" altLang="es-CL" dirty="0"/>
              <a:t>consumo global,</a:t>
            </a:r>
          </a:p>
          <a:p>
            <a:pPr algn="just"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s-CL" altLang="es-CL" dirty="0"/>
              <a:t>seguridad condicionada (tecnolog</a:t>
            </a:r>
            <a:r>
              <a:rPr lang="es-CL" altLang="es-CL" dirty="0">
                <a:latin typeface="Verdana" pitchFamily="34" charset="0"/>
              </a:rPr>
              <a:t>í</a:t>
            </a:r>
            <a:r>
              <a:rPr lang="es-CL" altLang="es-CL" dirty="0"/>
              <a:t>as de la informaci</a:t>
            </a:r>
            <a:r>
              <a:rPr lang="es-CL" altLang="es-CL" dirty="0">
                <a:latin typeface="Verdana" pitchFamily="34" charset="0"/>
              </a:rPr>
              <a:t>ó</a:t>
            </a:r>
            <a:r>
              <a:rPr lang="es-CL" altLang="es-CL" dirty="0"/>
              <a:t>n y la informática).</a:t>
            </a:r>
            <a:endParaRPr lang="es-ES" altLang="es-CL" dirty="0"/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598488" y="476250"/>
            <a:ext cx="83756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3600" b="1"/>
              <a:t>EL CONCEPTO DE GLOBALIZACIÓN </a:t>
            </a:r>
          </a:p>
          <a:p>
            <a:pPr eaLnBrk="1" hangingPunct="1"/>
            <a:endParaRPr lang="es-ES" altLang="es-CL" sz="3600" b="1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6F347DE-0A99-4781-9D5D-C2277BB17DA6}" type="slidenum">
              <a:rPr lang="es-CL" altLang="es-CL"/>
              <a:pPr/>
              <a:t>6</a:t>
            </a:fld>
            <a:endParaRPr lang="es-CL" altLang="es-CL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188913"/>
            <a:ext cx="7772400" cy="1143000"/>
          </a:xfrm>
        </p:spPr>
        <p:txBody>
          <a:bodyPr/>
          <a:lstStyle/>
          <a:p>
            <a:pPr eaLnBrk="1" hangingPunct="1"/>
            <a:r>
              <a:rPr lang="es-CL" altLang="es-CL" sz="3800" b="1" dirty="0"/>
              <a:t>CARACTERÍSTICAS DE LA GLOBALIZACIÓN</a:t>
            </a:r>
            <a:endParaRPr lang="es-ES" altLang="es-CL" sz="3800" b="1" dirty="0"/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6763" y="1997075"/>
            <a:ext cx="7775575" cy="4475163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s-CL" altLang="es-CL" sz="2300"/>
              <a:t>Crecimiento asimétrico-economías.</a:t>
            </a: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300"/>
              <a:t>Gran interdependencia: regiones/sectores "activos“.</a:t>
            </a: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300"/>
              <a:t>Efecto "brecha", "exclusión“ y "rezago" digital.</a:t>
            </a: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300"/>
              <a:t>Americanización de la cultura mundial, aculturización.</a:t>
            </a: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300"/>
              <a:t>Sociedad de la información y del conocimiento.</a:t>
            </a: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300"/>
              <a:t>Grandes consorcios, multinacionales, monopolios y redes-corporativas-internacionales.</a:t>
            </a: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300"/>
              <a:t>Rápido avance tecnológico.</a:t>
            </a: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300"/>
              <a:t>Cambio forma de vida o modus vivendi: "aquí y ahora"</a:t>
            </a: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300"/>
              <a:t>Alta movilidad profesional y competencia laboral.</a:t>
            </a:r>
            <a:endParaRPr lang="es-ES" altLang="es-CL" sz="23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sz="4400" b="1" dirty="0"/>
              <a:t>CARACTERÍSTICAS DE LA GLOBALIZACIÓN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sz="1800" u="sng" dirty="0"/>
              <a:t>Mayor interconexión y dependencia entre </a:t>
            </a:r>
            <a:r>
              <a:rPr lang="es-ES" sz="1800" u="sng" dirty="0" smtClean="0"/>
              <a:t>países</a:t>
            </a:r>
            <a:r>
              <a:rPr lang="es-ES" sz="1800" dirty="0" smtClean="0"/>
              <a:t>: El </a:t>
            </a:r>
            <a:r>
              <a:rPr lang="es-ES" sz="1800" dirty="0"/>
              <a:t>comercio internacional ha crecido un 30% en los últimos 5 años (Fuente: OMC</a:t>
            </a:r>
            <a:r>
              <a:rPr lang="es-ES" sz="1800" dirty="0" smtClean="0"/>
              <a:t>).</a:t>
            </a:r>
          </a:p>
          <a:p>
            <a:pPr marL="0" indent="0" algn="just">
              <a:buNone/>
            </a:pPr>
            <a:endParaRPr lang="es-ES" sz="1800" dirty="0"/>
          </a:p>
          <a:p>
            <a:pPr algn="just"/>
            <a:r>
              <a:rPr lang="es-ES" sz="1800" u="sng" dirty="0" smtClean="0"/>
              <a:t>Libre </a:t>
            </a:r>
            <a:r>
              <a:rPr lang="es-ES" sz="1800" u="sng" dirty="0"/>
              <a:t>circulación de bienes, servicios y </a:t>
            </a:r>
            <a:r>
              <a:rPr lang="es-ES" sz="1800" u="sng" dirty="0" smtClean="0"/>
              <a:t>capitales</a:t>
            </a:r>
            <a:r>
              <a:rPr lang="es-ES" sz="1800" dirty="0" smtClean="0"/>
              <a:t>: La </a:t>
            </a:r>
            <a:r>
              <a:rPr lang="es-ES" sz="1800" dirty="0"/>
              <a:t>inversión extranjera directa ha alcanzado los $1.5 billones en 2022 (Fuente: UNCTAD</a:t>
            </a:r>
            <a:r>
              <a:rPr lang="es-ES" sz="1800" dirty="0" smtClean="0"/>
              <a:t>).</a:t>
            </a:r>
          </a:p>
          <a:p>
            <a:pPr marL="0" indent="0" algn="just">
              <a:buNone/>
            </a:pPr>
            <a:endParaRPr lang="es-ES" sz="1800" dirty="0"/>
          </a:p>
          <a:p>
            <a:pPr algn="just"/>
            <a:r>
              <a:rPr lang="es-ES" sz="1800" u="sng" dirty="0" smtClean="0"/>
              <a:t>Avances </a:t>
            </a:r>
            <a:r>
              <a:rPr lang="es-ES" sz="1800" u="sng" dirty="0"/>
              <a:t>tecnológicos en transporte y </a:t>
            </a:r>
            <a:r>
              <a:rPr lang="es-ES" sz="1800" u="sng" dirty="0" smtClean="0"/>
              <a:t>comunicación</a:t>
            </a:r>
            <a:r>
              <a:rPr lang="es-ES" sz="1800" dirty="0" smtClean="0"/>
              <a:t>: El </a:t>
            </a:r>
            <a:r>
              <a:rPr lang="es-ES" sz="1800" dirty="0"/>
              <a:t>60% de la población mundial utiliza internet (Fuente: UIT</a:t>
            </a:r>
            <a:r>
              <a:rPr lang="es-ES" sz="1800" dirty="0" smtClean="0"/>
              <a:t>).</a:t>
            </a:r>
          </a:p>
          <a:p>
            <a:pPr algn="just"/>
            <a:endParaRPr lang="es-ES" sz="1800" u="sng" dirty="0" smtClean="0"/>
          </a:p>
          <a:p>
            <a:pPr algn="just"/>
            <a:r>
              <a:rPr lang="es-ES" sz="1800" u="sng" dirty="0" smtClean="0"/>
              <a:t>Homogeneización cultural</a:t>
            </a:r>
            <a:r>
              <a:rPr lang="es-ES" sz="1800" dirty="0" smtClean="0"/>
              <a:t>: El </a:t>
            </a:r>
            <a:r>
              <a:rPr lang="es-ES" sz="1800" dirty="0"/>
              <a:t>70% de los jóvenes de 18-24 años utilizan redes sociales (Fuente: </a:t>
            </a:r>
            <a:r>
              <a:rPr lang="es-ES" sz="1800" dirty="0" err="1"/>
              <a:t>Pew</a:t>
            </a:r>
            <a:r>
              <a:rPr lang="es-ES" sz="1800" dirty="0"/>
              <a:t> </a:t>
            </a:r>
            <a:r>
              <a:rPr lang="es-ES" sz="1800" dirty="0" err="1"/>
              <a:t>Research</a:t>
            </a:r>
            <a:r>
              <a:rPr lang="es-ES" sz="1800" dirty="0" smtClean="0"/>
              <a:t>).</a:t>
            </a:r>
          </a:p>
          <a:p>
            <a:pPr marL="0" indent="0" algn="just">
              <a:buNone/>
            </a:pPr>
            <a:endParaRPr lang="es-ES" sz="1800" dirty="0"/>
          </a:p>
          <a:p>
            <a:pPr algn="just"/>
            <a:r>
              <a:rPr lang="es-ES" sz="1800" u="sng" dirty="0" smtClean="0"/>
              <a:t>Mayor </a:t>
            </a:r>
            <a:r>
              <a:rPr lang="es-ES" sz="1800" u="sng" dirty="0"/>
              <a:t>competencia y mercado </a:t>
            </a:r>
            <a:r>
              <a:rPr lang="es-ES" sz="1800" u="sng" dirty="0" smtClean="0"/>
              <a:t>global</a:t>
            </a:r>
            <a:r>
              <a:rPr lang="es-ES" sz="1800" dirty="0" smtClean="0"/>
              <a:t>: El </a:t>
            </a:r>
            <a:r>
              <a:rPr lang="es-ES" sz="1800" dirty="0"/>
              <a:t>50% de las empresas globales tienen competidores de más de 5 países (Fuente: </a:t>
            </a:r>
            <a:r>
              <a:rPr lang="es-ES" sz="1800" dirty="0" err="1"/>
              <a:t>McKinsey</a:t>
            </a:r>
            <a:r>
              <a:rPr lang="es-ES" sz="1800" dirty="0"/>
              <a:t>)</a:t>
            </a:r>
          </a:p>
          <a:p>
            <a:pPr algn="just"/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15E09-B753-43C2-92B6-C164E347EE91}" type="slidenum">
              <a:rPr lang="es-CL" altLang="es-CL" smtClean="0"/>
              <a:pPr/>
              <a:t>7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68575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C5887A8-C234-4DC8-BB28-D7ED6A8308E8}" type="slidenum">
              <a:rPr lang="es-CL" altLang="es-CL"/>
              <a:pPr/>
              <a:t>8</a:t>
            </a:fld>
            <a:endParaRPr lang="es-CL" altLang="es-CL"/>
          </a:p>
        </p:txBody>
      </p:sp>
      <p:sp>
        <p:nvSpPr>
          <p:cNvPr id="93186" name="Text Box 2"/>
          <p:cNvSpPr txBox="1">
            <a:spLocks noChangeArrowheads="1"/>
          </p:cNvSpPr>
          <p:nvPr/>
        </p:nvSpPr>
        <p:spPr bwMode="auto">
          <a:xfrm>
            <a:off x="766763" y="404813"/>
            <a:ext cx="7413625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s-CL" altLang="es-CL" sz="2800" b="1"/>
              <a:t>RASGOS DEL MUNDO CONTEMPORÁNEO</a:t>
            </a:r>
          </a:p>
          <a:p>
            <a:pPr eaLnBrk="1" hangingPunct="1">
              <a:lnSpc>
                <a:spcPct val="80000"/>
              </a:lnSpc>
            </a:pPr>
            <a:r>
              <a:rPr lang="es-CL" altLang="es-CL" sz="2800" b="1"/>
              <a:t>CAMINO A LA GLOBALIZACIÓN</a:t>
            </a:r>
            <a:endParaRPr lang="es-ES" altLang="es-CL" sz="2800" b="1"/>
          </a:p>
        </p:txBody>
      </p:sp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1039813" y="1741488"/>
            <a:ext cx="7169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buFontTx/>
              <a:buChar char="•"/>
              <a:defRPr/>
            </a:pPr>
            <a:r>
              <a:rPr lang="es-CL" sz="28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CL" sz="2800" i="1" dirty="0"/>
              <a:t>Debilitamiento de las referencias estables.</a:t>
            </a:r>
            <a:endParaRPr lang="es-ES" sz="2800" i="1" dirty="0"/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1023938" y="2316163"/>
            <a:ext cx="4267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buFontTx/>
              <a:buChar char="•"/>
            </a:pPr>
            <a:r>
              <a:rPr lang="es-CL" altLang="es-CL" sz="2800"/>
              <a:t> Pérdida de las certezas.</a:t>
            </a:r>
            <a:endParaRPr lang="es-ES" altLang="es-CL" sz="2800"/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1023938" y="2892425"/>
            <a:ext cx="48879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buFontTx/>
              <a:buChar char="•"/>
              <a:defRPr/>
            </a:pPr>
            <a:r>
              <a:rPr lang="es-CL" sz="28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CL" sz="2800" dirty="0"/>
              <a:t>Aceleración</a:t>
            </a:r>
            <a:r>
              <a:rPr lang="es-CL" sz="28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CL" sz="2800" dirty="0"/>
              <a:t>de los cambios.</a:t>
            </a:r>
            <a:endParaRPr lang="es-ES" sz="2800" dirty="0"/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1023938" y="3468688"/>
            <a:ext cx="6810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buFontTx/>
              <a:buChar char="•"/>
              <a:defRPr/>
            </a:pPr>
            <a:r>
              <a:rPr lang="es-CL" sz="28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CL" sz="2800" dirty="0" err="1"/>
              <a:t>Multi-opcionalidad</a:t>
            </a:r>
            <a:r>
              <a:rPr lang="es-CL" sz="2800" dirty="0"/>
              <a:t>; máxima diversidad.  </a:t>
            </a:r>
            <a:endParaRPr lang="es-ES" sz="2800" dirty="0"/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1023938" y="3989388"/>
            <a:ext cx="7131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buFontTx/>
              <a:buChar char="•"/>
            </a:pPr>
            <a:r>
              <a:rPr lang="es-CL" altLang="es-CL" sz="2800"/>
              <a:t> Homologación de concepciones valóricas.</a:t>
            </a:r>
            <a:endParaRPr lang="es-ES" altLang="es-CL" sz="2800"/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1039813" y="4508500"/>
            <a:ext cx="6750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buFontTx/>
              <a:buChar char="•"/>
            </a:pPr>
            <a:r>
              <a:rPr lang="es-CL" altLang="es-CL" sz="2800"/>
              <a:t> Desintegración del antiguo tejido social.</a:t>
            </a:r>
            <a:endParaRPr lang="es-ES" altLang="es-CL" sz="2800"/>
          </a:p>
        </p:txBody>
      </p:sp>
      <p:sp>
        <p:nvSpPr>
          <p:cNvPr id="93193" name="Text Box 9"/>
          <p:cNvSpPr txBox="1">
            <a:spLocks noChangeArrowheads="1"/>
          </p:cNvSpPr>
          <p:nvPr/>
        </p:nvSpPr>
        <p:spPr bwMode="auto">
          <a:xfrm>
            <a:off x="1042988" y="5124450"/>
            <a:ext cx="56483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buFontTx/>
              <a:buChar char="•"/>
            </a:pPr>
            <a:r>
              <a:rPr lang="es-CL" altLang="es-CL" sz="2800"/>
              <a:t> Desprestigio de las instituciones.</a:t>
            </a:r>
            <a:endParaRPr lang="es-ES" altLang="es-CL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3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3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3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3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3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3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3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6" grpId="0"/>
      <p:bldP spid="93187" grpId="0"/>
      <p:bldP spid="93188" grpId="0"/>
      <p:bldP spid="93189" grpId="0"/>
      <p:bldP spid="93190" grpId="0"/>
      <p:bldP spid="93191" grpId="0"/>
      <p:bldP spid="93192" grpId="0"/>
      <p:bldP spid="9319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60A0CD-EDB5-48F2-8202-87B5C9958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277813"/>
            <a:ext cx="8075240" cy="1143000"/>
          </a:xfrm>
        </p:spPr>
        <p:txBody>
          <a:bodyPr/>
          <a:lstStyle/>
          <a:p>
            <a:r>
              <a:rPr lang="es-CL" sz="4000" b="1" dirty="0"/>
              <a:t>¿QUÉ ES LA GLOBALIZACIÓN?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E39BD57-691E-45C5-A206-0EB903CC08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  <a:p>
            <a:endParaRPr lang="es-CL" dirty="0"/>
          </a:p>
          <a:p>
            <a:endParaRPr lang="es-CL" dirty="0"/>
          </a:p>
          <a:p>
            <a:pPr marL="0" indent="0" algn="ctr">
              <a:buNone/>
            </a:pPr>
            <a:r>
              <a:rPr lang="es-CL" b="1" dirty="0">
                <a:hlinkClick r:id="rId2" action="ppaction://hlinkfile"/>
              </a:rPr>
              <a:t>VÍDEO</a:t>
            </a:r>
            <a:r>
              <a:rPr lang="es-CL" b="1" dirty="0"/>
              <a:t>        </a:t>
            </a:r>
            <a:r>
              <a:rPr lang="es-CL" sz="1800" b="1" dirty="0"/>
              <a:t>4.04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39F5A8C-DA5B-414F-A13F-BE2C17173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15E09-B753-43C2-92B6-C164E347EE91}" type="slidenum">
              <a:rPr lang="es-CL" altLang="es-CL" smtClean="0"/>
              <a:pPr/>
              <a:t>9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468111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VENTAJAS GENERALES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sz="1800" u="sng" dirty="0"/>
              <a:t>Crecimiento económico y </a:t>
            </a:r>
            <a:r>
              <a:rPr lang="es-ES" sz="1800" u="sng" dirty="0" smtClean="0"/>
              <a:t>desarrollo</a:t>
            </a:r>
            <a:r>
              <a:rPr lang="es-ES" sz="1800" dirty="0" smtClean="0"/>
              <a:t>: El </a:t>
            </a:r>
            <a:r>
              <a:rPr lang="es-ES" sz="1800" dirty="0"/>
              <a:t>PIB mundial ha crecido un 20% en los últimos 10 años (Fuente: FMI</a:t>
            </a:r>
            <a:r>
              <a:rPr lang="es-ES" sz="1800" dirty="0" smtClean="0"/>
              <a:t>).</a:t>
            </a:r>
          </a:p>
          <a:p>
            <a:pPr marL="0" indent="0" algn="just">
              <a:buNone/>
            </a:pPr>
            <a:endParaRPr lang="es-ES" sz="1800" dirty="0"/>
          </a:p>
          <a:p>
            <a:pPr algn="just"/>
            <a:r>
              <a:rPr lang="es-ES" sz="1800" u="sng" dirty="0" smtClean="0"/>
              <a:t>Acceso </a:t>
            </a:r>
            <a:r>
              <a:rPr lang="es-ES" sz="1800" u="sng" dirty="0"/>
              <a:t>a nuevos mercados y </a:t>
            </a:r>
            <a:r>
              <a:rPr lang="es-ES" sz="1800" u="sng" dirty="0" smtClean="0"/>
              <a:t>recursos</a:t>
            </a:r>
            <a:r>
              <a:rPr lang="es-ES" sz="1800" dirty="0" smtClean="0"/>
              <a:t>: El </a:t>
            </a:r>
            <a:r>
              <a:rPr lang="es-ES" sz="1800" dirty="0"/>
              <a:t>40% de las empresas globales han expandido sus operaciones a nuevos mercados (Fuente: Ernst &amp; Young</a:t>
            </a:r>
            <a:r>
              <a:rPr lang="es-ES" sz="1800" dirty="0" smtClean="0"/>
              <a:t>).</a:t>
            </a:r>
          </a:p>
          <a:p>
            <a:pPr marL="0" indent="0" algn="just">
              <a:buNone/>
            </a:pPr>
            <a:endParaRPr lang="es-ES" sz="1800" dirty="0"/>
          </a:p>
          <a:p>
            <a:pPr algn="just"/>
            <a:r>
              <a:rPr lang="es-ES" sz="1800" u="sng" dirty="0" smtClean="0"/>
              <a:t>Innovación </a:t>
            </a:r>
            <a:r>
              <a:rPr lang="es-ES" sz="1800" u="sng" dirty="0"/>
              <a:t>y transferencia </a:t>
            </a:r>
            <a:r>
              <a:rPr lang="es-ES" sz="1800" u="sng" dirty="0" smtClean="0"/>
              <a:t>tecnológica</a:t>
            </a:r>
            <a:r>
              <a:rPr lang="es-ES" sz="1800" dirty="0" smtClean="0"/>
              <a:t>: El </a:t>
            </a:r>
            <a:r>
              <a:rPr lang="es-ES" sz="1800" dirty="0"/>
              <a:t>30% de las empresas globales han invertido en investigación y desarrollo (Fuente: OECD</a:t>
            </a:r>
            <a:r>
              <a:rPr lang="es-ES" sz="1800" dirty="0" smtClean="0"/>
              <a:t>).</a:t>
            </a:r>
          </a:p>
          <a:p>
            <a:pPr marL="0" indent="0" algn="just">
              <a:buNone/>
            </a:pPr>
            <a:endParaRPr lang="es-ES" sz="1800" dirty="0"/>
          </a:p>
          <a:p>
            <a:pPr algn="just"/>
            <a:r>
              <a:rPr lang="es-ES" sz="1800" u="sng" dirty="0" smtClean="0"/>
              <a:t>Mayor </a:t>
            </a:r>
            <a:r>
              <a:rPr lang="es-ES" sz="1800" u="sng" dirty="0"/>
              <a:t>variedad de productos y </a:t>
            </a:r>
            <a:r>
              <a:rPr lang="es-ES" sz="1800" u="sng" dirty="0" smtClean="0"/>
              <a:t>servicios</a:t>
            </a:r>
            <a:r>
              <a:rPr lang="es-ES" sz="1800" dirty="0" smtClean="0"/>
              <a:t>: El </a:t>
            </a:r>
            <a:r>
              <a:rPr lang="es-ES" sz="1800" dirty="0"/>
              <a:t>60% de los consumidores globales prefieren productos internacionales (Fuente: </a:t>
            </a:r>
            <a:r>
              <a:rPr lang="es-ES" sz="1800" dirty="0" err="1"/>
              <a:t>Nielsen</a:t>
            </a:r>
            <a:r>
              <a:rPr lang="es-ES" sz="1800" dirty="0" smtClean="0"/>
              <a:t>).</a:t>
            </a:r>
          </a:p>
          <a:p>
            <a:pPr marL="0" indent="0" algn="just">
              <a:buNone/>
            </a:pPr>
            <a:endParaRPr lang="es-ES" sz="1800" dirty="0"/>
          </a:p>
          <a:p>
            <a:pPr algn="just"/>
            <a:r>
              <a:rPr lang="es-ES" sz="1800" u="sng" dirty="0" smtClean="0"/>
              <a:t>Cooperación </a:t>
            </a:r>
            <a:r>
              <a:rPr lang="es-ES" sz="1800" u="sng" dirty="0"/>
              <a:t>internacional y </a:t>
            </a:r>
            <a:r>
              <a:rPr lang="es-ES" sz="1800" u="sng" dirty="0" smtClean="0"/>
              <a:t>paz</a:t>
            </a:r>
            <a:r>
              <a:rPr lang="es-ES" sz="1800" dirty="0" smtClean="0"/>
              <a:t>: El </a:t>
            </a:r>
            <a:r>
              <a:rPr lang="es-ES" sz="1800" dirty="0"/>
              <a:t>80% de los países han firmado acuerdos de libre comercio (Fuente: OMC)</a:t>
            </a:r>
          </a:p>
          <a:p>
            <a:pPr algn="just"/>
            <a:endParaRPr lang="es-CL" sz="1800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15E09-B753-43C2-92B6-C164E347EE91}" type="slidenum">
              <a:rPr lang="es-CL" altLang="es-CL" smtClean="0"/>
              <a:pPr/>
              <a:t>10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6438882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DESVENTAJAS GENERALES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3568" y="1569244"/>
            <a:ext cx="8003232" cy="4884092"/>
          </a:xfrm>
        </p:spPr>
        <p:txBody>
          <a:bodyPr/>
          <a:lstStyle/>
          <a:p>
            <a:pPr algn="just"/>
            <a:r>
              <a:rPr lang="es-ES" sz="1800" u="sng" dirty="0"/>
              <a:t>Desigualdad económica y </a:t>
            </a:r>
            <a:r>
              <a:rPr lang="es-ES" sz="1800" u="sng" dirty="0" smtClean="0"/>
              <a:t>pobreza</a:t>
            </a:r>
            <a:r>
              <a:rPr lang="es-ES" sz="1800" dirty="0" smtClean="0"/>
              <a:t>: El </a:t>
            </a:r>
            <a:r>
              <a:rPr lang="es-ES" sz="1800" dirty="0"/>
              <a:t>10% de la población mundial vive con menos de $1.90 al día (Fuente: Banco Mundial</a:t>
            </a:r>
            <a:r>
              <a:rPr lang="es-ES" sz="1800" dirty="0" smtClean="0"/>
              <a:t>).</a:t>
            </a:r>
          </a:p>
          <a:p>
            <a:pPr marL="0" indent="0" algn="just">
              <a:buNone/>
            </a:pPr>
            <a:endParaRPr lang="es-ES" sz="1800" dirty="0"/>
          </a:p>
          <a:p>
            <a:pPr algn="just"/>
            <a:r>
              <a:rPr lang="es-ES" sz="1800" u="sng" dirty="0" smtClean="0"/>
              <a:t>Pérdida </a:t>
            </a:r>
            <a:r>
              <a:rPr lang="es-ES" sz="1800" u="sng" dirty="0"/>
              <a:t>de la identidad </a:t>
            </a:r>
            <a:r>
              <a:rPr lang="es-ES" sz="1800" u="sng" dirty="0" smtClean="0"/>
              <a:t>cultural</a:t>
            </a:r>
            <a:r>
              <a:rPr lang="es-ES" sz="1800" dirty="0" smtClean="0"/>
              <a:t>: El </a:t>
            </a:r>
            <a:r>
              <a:rPr lang="es-ES" sz="1800" dirty="0"/>
              <a:t>40% de los jóvenes de 18-24 años sienten que la globalización amenaza su identidad cultural (Fuente: </a:t>
            </a:r>
            <a:r>
              <a:rPr lang="es-ES" sz="1800" dirty="0" err="1"/>
              <a:t>Pew</a:t>
            </a:r>
            <a:r>
              <a:rPr lang="es-ES" sz="1800" dirty="0"/>
              <a:t> </a:t>
            </a:r>
            <a:r>
              <a:rPr lang="es-ES" sz="1800" dirty="0" err="1"/>
              <a:t>Research</a:t>
            </a:r>
            <a:r>
              <a:rPr lang="es-ES" sz="1800" dirty="0" smtClean="0"/>
              <a:t>).</a:t>
            </a:r>
          </a:p>
          <a:p>
            <a:pPr marL="0" indent="0" algn="just">
              <a:buNone/>
            </a:pPr>
            <a:endParaRPr lang="es-ES" sz="1800" dirty="0"/>
          </a:p>
          <a:p>
            <a:pPr algn="just"/>
            <a:r>
              <a:rPr lang="es-ES" sz="1800" u="sng" dirty="0" smtClean="0"/>
              <a:t>Dependencia </a:t>
            </a:r>
            <a:r>
              <a:rPr lang="es-ES" sz="1800" u="sng" dirty="0"/>
              <a:t>de países </a:t>
            </a:r>
            <a:r>
              <a:rPr lang="es-ES" sz="1800" u="sng" dirty="0" smtClean="0"/>
              <a:t>desarrollados</a:t>
            </a:r>
            <a:r>
              <a:rPr lang="es-ES" sz="1800" dirty="0" smtClean="0"/>
              <a:t>: El </a:t>
            </a:r>
            <a:r>
              <a:rPr lang="es-ES" sz="1800" dirty="0"/>
              <a:t>70% de la deuda externa de los países en desarrollo es con países desarrollados (Fuente: FMI</a:t>
            </a:r>
            <a:r>
              <a:rPr lang="es-ES" sz="1800" dirty="0" smtClean="0"/>
              <a:t>).</a:t>
            </a:r>
          </a:p>
          <a:p>
            <a:pPr marL="0" indent="0" algn="just">
              <a:buNone/>
            </a:pPr>
            <a:endParaRPr lang="es-ES" sz="1800" dirty="0"/>
          </a:p>
          <a:p>
            <a:pPr algn="just"/>
            <a:r>
              <a:rPr lang="es-ES" sz="1800" u="sng" dirty="0" smtClean="0"/>
              <a:t>Problemas </a:t>
            </a:r>
            <a:r>
              <a:rPr lang="es-ES" sz="1800" u="sng" dirty="0"/>
              <a:t>ambientales y </a:t>
            </a:r>
            <a:r>
              <a:rPr lang="es-ES" sz="1800" u="sng" dirty="0" smtClean="0"/>
              <a:t>laborales</a:t>
            </a:r>
            <a:r>
              <a:rPr lang="es-ES" sz="1800" dirty="0" smtClean="0"/>
              <a:t>: El </a:t>
            </a:r>
            <a:r>
              <a:rPr lang="es-ES" sz="1800" dirty="0"/>
              <a:t>60% de las empresas globales han sido objeto de críticas por sus prácticas laborales (Fuente: </a:t>
            </a:r>
            <a:r>
              <a:rPr lang="es-ES" sz="1800" dirty="0" err="1"/>
              <a:t>Amnesty</a:t>
            </a:r>
            <a:r>
              <a:rPr lang="es-ES" sz="1800" dirty="0"/>
              <a:t> International</a:t>
            </a:r>
            <a:r>
              <a:rPr lang="es-ES" sz="1800" dirty="0" smtClean="0"/>
              <a:t>).</a:t>
            </a:r>
          </a:p>
          <a:p>
            <a:pPr marL="0" indent="0" algn="just">
              <a:buNone/>
            </a:pPr>
            <a:endParaRPr lang="es-ES" sz="1800" dirty="0"/>
          </a:p>
          <a:p>
            <a:pPr algn="just"/>
            <a:r>
              <a:rPr lang="es-ES" sz="1800" u="sng" dirty="0" smtClean="0"/>
              <a:t>Riesgos </a:t>
            </a:r>
            <a:r>
              <a:rPr lang="es-ES" sz="1800" u="sng" dirty="0"/>
              <a:t>financieros y crisis </a:t>
            </a:r>
            <a:r>
              <a:rPr lang="es-ES" sz="1800" u="sng" dirty="0" smtClean="0"/>
              <a:t>globales</a:t>
            </a:r>
            <a:r>
              <a:rPr lang="es-ES" sz="1800" dirty="0" smtClean="0"/>
              <a:t>: El </a:t>
            </a:r>
            <a:r>
              <a:rPr lang="es-ES" sz="1800" dirty="0"/>
              <a:t>50% de las empresas globales han sido afectadas por crisis financieras (Fuente: </a:t>
            </a:r>
            <a:r>
              <a:rPr lang="es-ES" sz="1800" dirty="0" err="1"/>
              <a:t>McKinsey</a:t>
            </a:r>
            <a:r>
              <a:rPr lang="es-ES" sz="1800" dirty="0"/>
              <a:t>)</a:t>
            </a:r>
          </a:p>
          <a:p>
            <a:pPr algn="just"/>
            <a:endParaRPr lang="es-CL" sz="1800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15E09-B753-43C2-92B6-C164E347EE91}" type="slidenum">
              <a:rPr lang="es-CL" altLang="es-CL" smtClean="0"/>
              <a:pPr/>
              <a:t>11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2385825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0AECC91-CC74-4FF3-83E4-16BA9E4234BD}" type="slidenum">
              <a:rPr lang="es-CL" altLang="es-CL"/>
              <a:pPr/>
              <a:t>12</a:t>
            </a:fld>
            <a:endParaRPr lang="es-CL" altLang="es-CL"/>
          </a:p>
        </p:txBody>
      </p:sp>
      <p:sp>
        <p:nvSpPr>
          <p:cNvPr id="3" name="2 Rectángulo"/>
          <p:cNvSpPr/>
          <p:nvPr/>
        </p:nvSpPr>
        <p:spPr>
          <a:xfrm>
            <a:off x="1331640" y="1536700"/>
            <a:ext cx="302846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t" hangingPunct="1">
              <a:defRPr/>
            </a:pPr>
            <a:r>
              <a:rPr lang="es-ES" sz="2000" b="1" u="sng" dirty="0"/>
              <a:t>VENTAJAS:</a:t>
            </a:r>
          </a:p>
          <a:p>
            <a:pPr eaLnBrk="1" fontAlgn="t" hangingPunct="1">
              <a:defRPr/>
            </a:pPr>
            <a:endParaRPr lang="es-ES" sz="2000" b="1" u="sng" dirty="0"/>
          </a:p>
          <a:p>
            <a:pPr marL="269875" indent="-269875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Libre comercio de bienes y servicios.</a:t>
            </a:r>
          </a:p>
          <a:p>
            <a:pPr indent="266700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9875" indent="-269875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Disminución de los costos de producción.</a:t>
            </a:r>
          </a:p>
          <a:p>
            <a:pPr indent="266700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9875" indent="-269875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Mayor competitividad de productos.</a:t>
            </a:r>
          </a:p>
          <a:p>
            <a:pPr indent="266700" eaLnBrk="1" hangingPunct="1">
              <a:defRPr/>
            </a:pPr>
            <a:endParaRPr lang="es-ES" sz="2000" dirty="0"/>
          </a:p>
          <a:p>
            <a:pPr marL="266700" indent="-266700" eaLnBrk="1" hangingPunct="1">
              <a:buFont typeface="Arial" pitchFamily="34" charset="0"/>
              <a:buChar char="•"/>
              <a:tabLst>
                <a:tab pos="266700" algn="l"/>
              </a:tabLst>
              <a:defRPr/>
            </a:pPr>
            <a:r>
              <a:rPr lang="es-ES" sz="2000" dirty="0"/>
              <a:t>Tecnología, rapidez de producción.</a:t>
            </a:r>
          </a:p>
          <a:p>
            <a:pPr marL="266700" indent="-266700" eaLnBrk="1" hangingPunct="1">
              <a:buFont typeface="Arial" pitchFamily="34" charset="0"/>
              <a:buChar char="•"/>
              <a:tabLst>
                <a:tab pos="266700" algn="l"/>
              </a:tabLst>
              <a:defRPr/>
            </a:pPr>
            <a:endParaRPr lang="es-ES" sz="2000" dirty="0"/>
          </a:p>
          <a:p>
            <a:pPr marL="266700" indent="-266700" eaLnBrk="1" hangingPunct="1">
              <a:buFont typeface="Arial" pitchFamily="34" charset="0"/>
              <a:buChar char="•"/>
              <a:tabLst>
                <a:tab pos="266700" algn="l"/>
              </a:tabLst>
              <a:defRPr/>
            </a:pPr>
            <a:r>
              <a:rPr lang="es-ES" sz="2000" dirty="0"/>
              <a:t>Mayor oferta de empleos.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347864" y="424166"/>
            <a:ext cx="5572125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MX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rPr>
              <a:t>ECONOMÍA</a:t>
            </a:r>
            <a:endParaRPr lang="es-ES" sz="2800" b="1" dirty="0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</p:txBody>
      </p:sp>
      <p:pic>
        <p:nvPicPr>
          <p:cNvPr id="13317" name="Picture 5" descr="global_ling_m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25" y="214313"/>
            <a:ext cx="2116138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2 Rectángulo">
            <a:extLst>
              <a:ext uri="{FF2B5EF4-FFF2-40B4-BE49-F238E27FC236}">
                <a16:creationId xmlns:a16="http://schemas.microsoft.com/office/drawing/2014/main" id="{59ACBD5C-E695-42B2-864D-FB15DD0384F1}"/>
              </a:ext>
            </a:extLst>
          </p:cNvPr>
          <p:cNvSpPr/>
          <p:nvPr/>
        </p:nvSpPr>
        <p:spPr>
          <a:xfrm>
            <a:off x="5267567" y="1268760"/>
            <a:ext cx="3028466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t" hangingPunct="1">
              <a:defRPr/>
            </a:pPr>
            <a:endParaRPr lang="es-ES" dirty="0"/>
          </a:p>
          <a:p>
            <a:pPr algn="just" eaLnBrk="1" fontAlgn="t" hangingPunct="1">
              <a:defRPr/>
            </a:pPr>
            <a:r>
              <a:rPr lang="es-ES" sz="2000" b="1" u="sng" dirty="0"/>
              <a:t>DESVENTAJAS</a:t>
            </a:r>
            <a:r>
              <a:rPr lang="es-ES" sz="2000" b="1" dirty="0"/>
              <a:t>:</a:t>
            </a:r>
          </a:p>
          <a:p>
            <a:pPr algn="just" eaLnBrk="1" fontAlgn="t" hangingPunct="1">
              <a:defRPr/>
            </a:pPr>
            <a:endParaRPr lang="es-ES" b="1" dirty="0"/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Desequilibrio económico.</a:t>
            </a:r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6700" indent="-266700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Aumento del desempleo. </a:t>
            </a:r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Desigualdad económica. </a:t>
            </a:r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Agotamiento de los recursos naturales y materia prima.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9342915-35EA-4DDC-9443-F2C0AE84C6B1}" type="slidenum">
              <a:rPr lang="es-CL" altLang="es-CL"/>
              <a:pPr/>
              <a:t>13</a:t>
            </a:fld>
            <a:endParaRPr lang="es-CL" altLang="es-CL"/>
          </a:p>
        </p:txBody>
      </p:sp>
      <p:sp>
        <p:nvSpPr>
          <p:cNvPr id="3" name="2 Rectángulo"/>
          <p:cNvSpPr/>
          <p:nvPr/>
        </p:nvSpPr>
        <p:spPr>
          <a:xfrm>
            <a:off x="1115616" y="1511300"/>
            <a:ext cx="321126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t" hangingPunct="1">
              <a:defRPr/>
            </a:pPr>
            <a:r>
              <a:rPr lang="es-ES" sz="2000" b="1" u="sng" dirty="0"/>
              <a:t>VENTAJAS:</a:t>
            </a:r>
          </a:p>
          <a:p>
            <a:pPr eaLnBrk="1" fontAlgn="t" hangingPunct="1">
              <a:defRPr/>
            </a:pPr>
            <a:endParaRPr lang="es-ES" sz="2000" dirty="0"/>
          </a:p>
          <a:p>
            <a:pPr algn="just" eaLnBrk="1" hangingPunct="1">
              <a:defRPr/>
            </a:pPr>
            <a:endParaRPr lang="es-ES" sz="2000" dirty="0"/>
          </a:p>
          <a:p>
            <a:pPr indent="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Incentiva el comercio.</a:t>
            </a:r>
          </a:p>
          <a:p>
            <a:pPr indent="266700" algn="just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9875" indent="-269875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Planes de cooperación.</a:t>
            </a:r>
          </a:p>
          <a:p>
            <a:pPr indent="266700" algn="just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indent="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Seguridad jurídica.</a:t>
            </a:r>
          </a:p>
          <a:p>
            <a:pPr indent="266700" algn="just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indent="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Seguridad mercantil.</a:t>
            </a:r>
          </a:p>
          <a:p>
            <a:pPr indent="266700" algn="just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9875" indent="-269875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Nuevas políticas públicas, entre otros.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14687" y="379124"/>
            <a:ext cx="5929313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MX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rPr>
              <a:t>POLÍTICA</a:t>
            </a:r>
            <a:endParaRPr lang="es-ES" sz="3200" b="1" dirty="0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</p:txBody>
      </p:sp>
      <p:pic>
        <p:nvPicPr>
          <p:cNvPr id="15365" name="Picture 5" descr="global_ling_m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46385" y="88510"/>
            <a:ext cx="2116138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2 Rectángulo">
            <a:extLst>
              <a:ext uri="{FF2B5EF4-FFF2-40B4-BE49-F238E27FC236}">
                <a16:creationId xmlns:a16="http://schemas.microsoft.com/office/drawing/2014/main" id="{6F50E247-5FCA-4898-B06D-4ED183CDC70D}"/>
              </a:ext>
            </a:extLst>
          </p:cNvPr>
          <p:cNvSpPr/>
          <p:nvPr/>
        </p:nvSpPr>
        <p:spPr>
          <a:xfrm>
            <a:off x="5356188" y="1511300"/>
            <a:ext cx="28512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t" hangingPunct="1">
              <a:defRPr/>
            </a:pPr>
            <a:r>
              <a:rPr lang="es-ES" sz="2000" b="1" u="sng" dirty="0"/>
              <a:t>DESVENTAJAS:</a:t>
            </a:r>
          </a:p>
          <a:p>
            <a:pPr eaLnBrk="1" fontAlgn="t" hangingPunct="1">
              <a:defRPr/>
            </a:pPr>
            <a:endParaRPr lang="es-ES" sz="2000" dirty="0"/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Desigualdad social, cultural y económica.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7DEBB78-5CA5-4AD3-8621-4FCB55A005A8}" type="slidenum">
              <a:rPr lang="es-CL" altLang="es-CL"/>
              <a:pPr/>
              <a:t>14</a:t>
            </a:fld>
            <a:endParaRPr lang="es-CL" altLang="es-CL"/>
          </a:p>
        </p:txBody>
      </p:sp>
      <p:sp>
        <p:nvSpPr>
          <p:cNvPr id="3" name="2 Rectángulo"/>
          <p:cNvSpPr/>
          <p:nvPr/>
        </p:nvSpPr>
        <p:spPr>
          <a:xfrm>
            <a:off x="1187276" y="1700808"/>
            <a:ext cx="263463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t" hangingPunct="1">
              <a:defRPr/>
            </a:pPr>
            <a:r>
              <a:rPr lang="es-ES" sz="2000" b="1" u="sng" dirty="0"/>
              <a:t>VENTAJAS:</a:t>
            </a:r>
          </a:p>
          <a:p>
            <a:pPr eaLnBrk="1" fontAlgn="t" hangingPunct="1">
              <a:defRPr/>
            </a:pPr>
            <a:endParaRPr lang="es-ES" sz="2000" dirty="0"/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Mayor intercambio cultural. </a:t>
            </a:r>
          </a:p>
          <a:p>
            <a:pPr marL="266700" indent="-266700" algn="just" eaLnBrk="1" hangingPunct="1">
              <a:defRPr/>
            </a:pPr>
            <a:endParaRPr lang="es-ES" sz="2000" dirty="0"/>
          </a:p>
          <a:p>
            <a:pPr marL="269875" indent="-269875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Incentivo de la actividad turística.</a:t>
            </a:r>
          </a:p>
          <a:p>
            <a:pPr indent="266700" algn="just" eaLnBrk="1" hangingPunct="1">
              <a:defRPr/>
            </a:pPr>
            <a:endParaRPr lang="es-ES" sz="2000" dirty="0"/>
          </a:p>
          <a:p>
            <a:pPr marL="266700" indent="-266700" algn="just" eaLnBrk="1" hangingPunct="1">
              <a:buFont typeface="Arial" pitchFamily="34" charset="0"/>
              <a:buChar char="•"/>
              <a:tabLst>
                <a:tab pos="266700" algn="l"/>
              </a:tabLst>
              <a:defRPr/>
            </a:pPr>
            <a:r>
              <a:rPr lang="es-ES" sz="2000" dirty="0"/>
              <a:t>Compartir valores universales.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857249" y="429683"/>
            <a:ext cx="5929313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MX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rPr>
              <a:t>CULTURA</a:t>
            </a:r>
            <a:endParaRPr lang="es-ES" sz="3200" b="1" dirty="0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</p:txBody>
      </p:sp>
      <p:pic>
        <p:nvPicPr>
          <p:cNvPr id="17413" name="Picture 5" descr="global_ling_m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188913"/>
            <a:ext cx="2116138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2 Rectángulo">
            <a:extLst>
              <a:ext uri="{FF2B5EF4-FFF2-40B4-BE49-F238E27FC236}">
                <a16:creationId xmlns:a16="http://schemas.microsoft.com/office/drawing/2014/main" id="{FD514B96-0F09-4B49-9171-37D8CA263C86}"/>
              </a:ext>
            </a:extLst>
          </p:cNvPr>
          <p:cNvSpPr/>
          <p:nvPr/>
        </p:nvSpPr>
        <p:spPr>
          <a:xfrm>
            <a:off x="5322096" y="1750114"/>
            <a:ext cx="292266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t" hangingPunct="1">
              <a:defRPr/>
            </a:pPr>
            <a:r>
              <a:rPr lang="es-ES" sz="2000" b="1" u="sng" dirty="0"/>
              <a:t>DESVENTAJAS:</a:t>
            </a:r>
          </a:p>
          <a:p>
            <a:pPr eaLnBrk="1" fontAlgn="t" hangingPunct="1">
              <a:defRPr/>
            </a:pPr>
            <a:endParaRPr lang="es-ES" sz="2000" dirty="0"/>
          </a:p>
          <a:p>
            <a:pPr marL="266700" indent="-266700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Superposición de culturas sobre  países en vías de desarrollo. </a:t>
            </a:r>
          </a:p>
          <a:p>
            <a:pPr marL="266700" indent="-266700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6700" indent="-266700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Pérdida de las lenguas autóctonas. </a:t>
            </a:r>
          </a:p>
          <a:p>
            <a:pPr marL="266700" indent="-266700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6700" indent="-266700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Modificación de  tradiciones autóctonas.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DF6CFDA-6417-489C-9C7D-A61614FDE3D2}" type="slidenum">
              <a:rPr lang="es-CL" altLang="es-CL"/>
              <a:pPr/>
              <a:t>15</a:t>
            </a:fld>
            <a:endParaRPr lang="es-CL" altLang="es-CL"/>
          </a:p>
        </p:txBody>
      </p:sp>
      <p:sp>
        <p:nvSpPr>
          <p:cNvPr id="3" name="2 Rectángulo"/>
          <p:cNvSpPr/>
          <p:nvPr/>
        </p:nvSpPr>
        <p:spPr>
          <a:xfrm>
            <a:off x="1234084" y="1521162"/>
            <a:ext cx="283385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t" hangingPunct="1">
              <a:defRPr/>
            </a:pPr>
            <a:r>
              <a:rPr lang="es-ES" sz="2000" b="1" u="sng" dirty="0"/>
              <a:t>VENTAJAS:</a:t>
            </a:r>
          </a:p>
          <a:p>
            <a:pPr eaLnBrk="1" fontAlgn="t" hangingPunct="1">
              <a:defRPr/>
            </a:pPr>
            <a:endParaRPr lang="es-ES" sz="2000" dirty="0"/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Fortalecimiento de las relaciones humana, medios de comunicación. </a:t>
            </a:r>
          </a:p>
          <a:p>
            <a:pPr marL="266700" indent="-266700" algn="just" eaLnBrk="1" hangingPunct="1">
              <a:defRPr/>
            </a:pPr>
            <a:endParaRPr lang="es-ES" sz="2000" dirty="0"/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Mayor accesibilidad de información. </a:t>
            </a:r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Mayor movilidad de las personas.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857250" y="214313"/>
            <a:ext cx="5929313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MX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rPr>
              <a:t>SOCIAL</a:t>
            </a:r>
            <a:endParaRPr lang="es-ES" sz="3200" b="1" dirty="0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</p:txBody>
      </p:sp>
      <p:pic>
        <p:nvPicPr>
          <p:cNvPr id="19461" name="Picture 5" descr="global_ling_m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188913"/>
            <a:ext cx="2116138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2 Rectángulo">
            <a:extLst>
              <a:ext uri="{FF2B5EF4-FFF2-40B4-BE49-F238E27FC236}">
                <a16:creationId xmlns:a16="http://schemas.microsoft.com/office/drawing/2014/main" id="{A99A4B75-AA6A-467A-B52B-031456DF1871}"/>
              </a:ext>
            </a:extLst>
          </p:cNvPr>
          <p:cNvSpPr/>
          <p:nvPr/>
        </p:nvSpPr>
        <p:spPr>
          <a:xfrm>
            <a:off x="4572000" y="1521162"/>
            <a:ext cx="349875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t" hangingPunct="1">
              <a:defRPr/>
            </a:pPr>
            <a:r>
              <a:rPr lang="es-ES" sz="2000" b="1" u="sng" dirty="0"/>
              <a:t>DESVENTAJAS:</a:t>
            </a:r>
          </a:p>
          <a:p>
            <a:pPr eaLnBrk="1" fontAlgn="t" hangingPunct="1">
              <a:defRPr/>
            </a:pPr>
            <a:endParaRPr lang="es-ES" sz="2000" dirty="0"/>
          </a:p>
          <a:p>
            <a:pPr marL="355600" indent="-355600" algn="just" eaLnBrk="1" hangingPunct="1">
              <a:buFont typeface="Arial" pitchFamily="34" charset="0"/>
              <a:buChar char="•"/>
              <a:tabLst>
                <a:tab pos="355600" algn="l"/>
              </a:tabLst>
              <a:defRPr/>
            </a:pPr>
            <a:r>
              <a:rPr lang="es-ES" sz="2000" dirty="0"/>
              <a:t>Desigualdad social por falta de acceso a recursos educativos, tecnológicos. </a:t>
            </a:r>
          </a:p>
          <a:p>
            <a:pPr marL="355600" indent="-355600" algn="just" eaLnBrk="1" hangingPunct="1">
              <a:tabLst>
                <a:tab pos="355600" algn="l"/>
              </a:tabLst>
              <a:defRPr/>
            </a:pPr>
            <a:endParaRPr lang="es-ES" sz="2000" dirty="0"/>
          </a:p>
          <a:p>
            <a:pPr marL="355600" indent="-355600" algn="just" eaLnBrk="1" hangingPunct="1">
              <a:buFont typeface="Arial" pitchFamily="34" charset="0"/>
              <a:buChar char="•"/>
              <a:tabLst>
                <a:tab pos="355600" algn="l"/>
              </a:tabLst>
              <a:defRPr/>
            </a:pPr>
            <a:r>
              <a:rPr lang="es-ES" sz="2000" dirty="0"/>
              <a:t>Aumento de confrontaciones por valores sociales, religiosos y culturales. </a:t>
            </a:r>
          </a:p>
          <a:p>
            <a:pPr marL="355600" indent="-355600" algn="just" eaLnBrk="1" hangingPunct="1">
              <a:buFont typeface="Arial" pitchFamily="34" charset="0"/>
              <a:buChar char="•"/>
              <a:tabLst>
                <a:tab pos="355600" algn="l"/>
              </a:tabLst>
              <a:defRPr/>
            </a:pPr>
            <a:endParaRPr lang="es-ES" sz="2000" dirty="0"/>
          </a:p>
          <a:p>
            <a:pPr marL="355600" indent="-355600" algn="just" eaLnBrk="1" hangingPunct="1">
              <a:buFont typeface="Arial" pitchFamily="34" charset="0"/>
              <a:buChar char="•"/>
              <a:tabLst>
                <a:tab pos="355600" algn="l"/>
              </a:tabLst>
              <a:defRPr/>
            </a:pPr>
            <a:r>
              <a:rPr lang="es-ES" sz="2000" dirty="0"/>
              <a:t>Movilidad a provocado la transmisión de enfermedades.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FFBED90-7AAF-4153-9A89-48B8C85F6B24}" type="slidenum">
              <a:rPr lang="es-CL" altLang="es-CL"/>
              <a:pPr/>
              <a:t>16</a:t>
            </a:fld>
            <a:endParaRPr lang="es-CL" altLang="es-CL"/>
          </a:p>
        </p:txBody>
      </p:sp>
      <p:sp>
        <p:nvSpPr>
          <p:cNvPr id="21507" name="Rectangle 7"/>
          <p:cNvSpPr>
            <a:spLocks noChangeArrowheads="1"/>
          </p:cNvSpPr>
          <p:nvPr/>
        </p:nvSpPr>
        <p:spPr bwMode="auto">
          <a:xfrm>
            <a:off x="1187450" y="1668463"/>
            <a:ext cx="7242202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tIns="0" bIns="0" anchor="ctr">
            <a:spAutoFit/>
          </a:bodyPr>
          <a:lstStyle/>
          <a:p>
            <a:pPr marL="492125" indent="-457200" algn="just" eaLnBrk="1" hangingPunct="1">
              <a:buFont typeface="Wingdings" pitchFamily="2" charset="2"/>
              <a:buAutoNum type="arabicPeriod"/>
            </a:pPr>
            <a:r>
              <a:rPr lang="es-ES_tradnl" altLang="es-CL" sz="2400" b="1" dirty="0"/>
              <a:t>Consumismo.</a:t>
            </a:r>
          </a:p>
          <a:p>
            <a:pPr marL="492125" indent="-457200" algn="just" eaLnBrk="1" hangingPunct="1">
              <a:buFontTx/>
              <a:buAutoNum type="arabicPeriod"/>
            </a:pPr>
            <a:endParaRPr lang="es-ES" altLang="es-CL" sz="2400" b="1" dirty="0"/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r>
              <a:rPr lang="es-ES_tradnl" altLang="es-CL" sz="2400" b="1" dirty="0"/>
              <a:t>Diversidad biológica y cultural.</a:t>
            </a:r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endParaRPr lang="es-ES_tradnl" altLang="es-CL" sz="2400" b="1" dirty="0"/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r>
              <a:rPr lang="es-ES_tradnl" altLang="es-CL" sz="2400" b="1" dirty="0"/>
              <a:t>Transmisión de enfermedades (pandemias).</a:t>
            </a:r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endParaRPr lang="es-ES_tradnl" altLang="es-CL" sz="2400" b="1" dirty="0"/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r>
              <a:rPr lang="es-ES_tradnl" altLang="es-CL" sz="2400" b="1" dirty="0"/>
              <a:t>Terrorismo.</a:t>
            </a:r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endParaRPr lang="es-ES_tradnl" altLang="es-CL" sz="2400" b="1" dirty="0"/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r>
              <a:rPr lang="es-ES_tradnl" altLang="es-CL" sz="2400" b="1" dirty="0"/>
              <a:t>Pensamiento único. </a:t>
            </a:r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endParaRPr lang="es-ES_tradnl" altLang="es-CL" sz="2400" b="1" dirty="0"/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r>
              <a:rPr lang="es-ES_tradnl" altLang="es-CL" sz="2400" b="1" dirty="0"/>
              <a:t>Desequilibrios económicos.</a:t>
            </a:r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endParaRPr lang="es-ES_tradnl" altLang="es-CL" sz="2400" b="1" dirty="0"/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r>
              <a:rPr lang="es-ES_tradnl" altLang="es-CL" sz="2400" b="1" dirty="0"/>
              <a:t>Daños al medio ambiente. </a:t>
            </a:r>
            <a:endParaRPr lang="es-ES" altLang="es-CL" sz="2400" dirty="0"/>
          </a:p>
        </p:txBody>
      </p:sp>
      <p:sp>
        <p:nvSpPr>
          <p:cNvPr id="21508" name="Text Box 8"/>
          <p:cNvSpPr txBox="1">
            <a:spLocks noChangeArrowheads="1"/>
          </p:cNvSpPr>
          <p:nvPr/>
        </p:nvSpPr>
        <p:spPr bwMode="auto">
          <a:xfrm>
            <a:off x="900113" y="260350"/>
            <a:ext cx="47434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MX" altLang="es-CL" sz="3200" b="1" dirty="0">
                <a:latin typeface="Verdana" pitchFamily="34" charset="0"/>
              </a:rPr>
              <a:t>RIESGOS DE </a:t>
            </a:r>
          </a:p>
          <a:p>
            <a:pPr eaLnBrk="1" hangingPunct="1"/>
            <a:r>
              <a:rPr lang="es-MX" altLang="es-CL" sz="3200" b="1" dirty="0">
                <a:latin typeface="Verdana" pitchFamily="34" charset="0"/>
              </a:rPr>
              <a:t>LA GLOBALIZACIÓN</a:t>
            </a:r>
            <a:endParaRPr lang="es-ES" altLang="es-CL" sz="3200" b="1" dirty="0">
              <a:latin typeface="Verdana" pitchFamily="34" charset="0"/>
            </a:endParaRPr>
          </a:p>
        </p:txBody>
      </p:sp>
      <p:pic>
        <p:nvPicPr>
          <p:cNvPr id="21509" name="Picture 5" descr="capitalismo-globalizaci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42175" y="188913"/>
            <a:ext cx="1539875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44ABF7BA-DDA6-461F-A4E0-62D68506E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BCDCC-9FE3-48A6-953C-97230C72AB70}" type="slidenum">
              <a:rPr lang="es-CL" altLang="es-CL" smtClean="0"/>
              <a:pPr/>
              <a:t>17</a:t>
            </a:fld>
            <a:endParaRPr lang="es-CL" altLang="es-CL"/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2507AA25-3963-4BE8-B80D-0FDFA746DF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608" y="332656"/>
            <a:ext cx="734848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MX" altLang="es-CL" sz="3200" b="1" dirty="0">
                <a:latin typeface="Verdana" pitchFamily="34" charset="0"/>
              </a:rPr>
              <a:t>VENTAJAS Y DESVENTAJAS DE </a:t>
            </a:r>
          </a:p>
          <a:p>
            <a:pPr algn="ctr" eaLnBrk="1" hangingPunct="1"/>
            <a:r>
              <a:rPr lang="es-MX" altLang="es-CL" sz="3200" b="1" dirty="0">
                <a:latin typeface="Verdana" pitchFamily="34" charset="0"/>
              </a:rPr>
              <a:t>LA GLOBALIZACIÓN</a:t>
            </a:r>
            <a:endParaRPr lang="es-ES" altLang="es-CL" sz="3200" b="1" dirty="0">
              <a:latin typeface="Verdana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5C4DE9D-9FE1-4317-B84E-550230EE647F}"/>
              </a:ext>
            </a:extLst>
          </p:cNvPr>
          <p:cNvSpPr txBox="1"/>
          <p:nvPr/>
        </p:nvSpPr>
        <p:spPr>
          <a:xfrm>
            <a:off x="2771800" y="3240586"/>
            <a:ext cx="30243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2800" b="1" dirty="0">
                <a:hlinkClick r:id="rId2" action="ppaction://hlinkfile"/>
              </a:rPr>
              <a:t>VÍDEO</a:t>
            </a:r>
            <a:r>
              <a:rPr lang="es-CL" sz="2800" b="1" dirty="0"/>
              <a:t> </a:t>
            </a:r>
            <a:endParaRPr lang="es-CL" sz="2800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DB98CD2-1A55-4E27-A4F2-1BD4B2EF6316}"/>
              </a:ext>
            </a:extLst>
          </p:cNvPr>
          <p:cNvSpPr txBox="1"/>
          <p:nvPr/>
        </p:nvSpPr>
        <p:spPr>
          <a:xfrm>
            <a:off x="5796136" y="3296799"/>
            <a:ext cx="10618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s-CL" sz="1800" b="1" dirty="0"/>
              <a:t>3.57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994417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2677C5A-E469-48A6-8EBF-8C5FE4F162B4}" type="slidenum">
              <a:rPr lang="es-CL" altLang="es-CL"/>
              <a:pPr/>
              <a:t>18</a:t>
            </a:fld>
            <a:endParaRPr lang="es-CL" altLang="es-CL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77813"/>
            <a:ext cx="8208962" cy="1143000"/>
          </a:xfrm>
        </p:spPr>
        <p:txBody>
          <a:bodyPr/>
          <a:lstStyle/>
          <a:p>
            <a:pPr eaLnBrk="1" hangingPunct="1"/>
            <a:r>
              <a:rPr lang="es-ES_tradnl" altLang="es-CL" sz="4000" b="1"/>
              <a:t>TENDENCIAS DE </a:t>
            </a:r>
            <a:br>
              <a:rPr lang="es-ES_tradnl" altLang="es-CL" sz="4000" b="1"/>
            </a:br>
            <a:r>
              <a:rPr lang="es-ES_tradnl" altLang="es-CL" sz="4000" b="1"/>
              <a:t>LA GLOBALIZA</a:t>
            </a:r>
            <a:r>
              <a:rPr lang="es-ES_tradnl" altLang="ja-JP" sz="4000" b="1">
                <a:ea typeface="MS PGothic" pitchFamily="34" charset="-128"/>
              </a:rPr>
              <a:t>CI</a:t>
            </a:r>
            <a:r>
              <a:rPr lang="es-ES" altLang="ja-JP" sz="4000" b="1">
                <a:ea typeface="MS PGothic" pitchFamily="34" charset="-128"/>
              </a:rPr>
              <a:t>ÓN</a:t>
            </a:r>
            <a:endParaRPr lang="es-ES" altLang="es-CL" sz="4000" b="1"/>
          </a:p>
        </p:txBody>
      </p:sp>
      <p:sp>
        <p:nvSpPr>
          <p:cNvPr id="23556" name="Rectangle 4"/>
          <p:cNvSpPr>
            <a:spLocks noGrp="1" noRot="1" noChangeArrowheads="1"/>
          </p:cNvSpPr>
          <p:nvPr>
            <p:ph type="body" idx="1"/>
          </p:nvPr>
        </p:nvSpPr>
        <p:spPr>
          <a:xfrm>
            <a:off x="604643" y="1879211"/>
            <a:ext cx="8064500" cy="4941888"/>
          </a:xfrm>
          <a:noFill/>
        </p:spPr>
        <p:txBody>
          <a:bodyPr/>
          <a:lstStyle/>
          <a:p>
            <a:pPr algn="just" eaLnBrk="1" hangingPunct="1"/>
            <a:r>
              <a:rPr lang="es-ES_tradnl" altLang="es-CL" sz="2000" dirty="0"/>
              <a:t>Hegemonía  del neoliberalismo en un mundo globalizado. </a:t>
            </a:r>
          </a:p>
          <a:p>
            <a:pPr algn="just" eaLnBrk="1" hangingPunct="1"/>
            <a:endParaRPr lang="es-ES_tradnl" altLang="es-CL" sz="2000" dirty="0"/>
          </a:p>
          <a:p>
            <a:pPr algn="just" eaLnBrk="1" hangingPunct="1"/>
            <a:r>
              <a:rPr lang="es-ES_tradnl" altLang="es-CL" sz="2000" dirty="0"/>
              <a:t>Se configuran nuevos bloques geoeconómicos: la hegemonía del Atlántico comienza a ser sustituida por la del Pacífico. </a:t>
            </a:r>
          </a:p>
          <a:p>
            <a:pPr algn="just" eaLnBrk="1" hangingPunct="1">
              <a:buFont typeface="Wingdings" pitchFamily="2" charset="2"/>
              <a:buNone/>
            </a:pPr>
            <a:endParaRPr lang="es-ES_tradnl" altLang="es-CL" sz="2000" dirty="0"/>
          </a:p>
          <a:p>
            <a:pPr algn="just" eaLnBrk="1" hangingPunct="1"/>
            <a:r>
              <a:rPr lang="es-ES_tradnl" altLang="es-CL" sz="2000" dirty="0"/>
              <a:t>Coexisten: multipolaridad económica y unipolaridad estratégico-militar.</a:t>
            </a:r>
          </a:p>
          <a:p>
            <a:pPr algn="just" eaLnBrk="1" hangingPunct="1">
              <a:buFont typeface="Wingdings" pitchFamily="2" charset="2"/>
              <a:buNone/>
            </a:pPr>
            <a:endParaRPr lang="es-ES_tradnl" altLang="es-CL" sz="2000" dirty="0"/>
          </a:p>
          <a:p>
            <a:pPr algn="just" eaLnBrk="1" hangingPunct="1"/>
            <a:r>
              <a:rPr lang="es-ES_tradnl" altLang="es-CL" sz="2000" dirty="0"/>
              <a:t>La degradación y destrucción creciente del medio ambiente.</a:t>
            </a:r>
          </a:p>
          <a:p>
            <a:pPr algn="just" eaLnBrk="1" hangingPunct="1"/>
            <a:endParaRPr lang="es-ES_tradnl" altLang="es-CL" sz="2000" dirty="0"/>
          </a:p>
          <a:p>
            <a:pPr algn="just" eaLnBrk="1" hangingPunct="1"/>
            <a:r>
              <a:rPr lang="es-ES_tradnl" altLang="es-CL" sz="2000" dirty="0"/>
              <a:t>La “sociedad de la información”: </a:t>
            </a:r>
          </a:p>
          <a:p>
            <a:pPr lvl="1" algn="just" eaLnBrk="1" hangingPunct="1"/>
            <a:r>
              <a:rPr lang="es-ES_tradnl" altLang="es-CL" sz="1800" dirty="0"/>
              <a:t>65% tiene acceso a Internet. </a:t>
            </a:r>
            <a:endParaRPr lang="en-US" altLang="ja-JP" sz="1800" dirty="0">
              <a:ea typeface="MS PGothic" pitchFamily="34" charset="-128"/>
            </a:endParaRPr>
          </a:p>
        </p:txBody>
      </p:sp>
      <p:pic>
        <p:nvPicPr>
          <p:cNvPr id="23557" name="Picture 6" descr="Consumismo+I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0"/>
            <a:ext cx="1593850" cy="161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95640AD-8A03-4F15-A56C-9D546DA86590}" type="slidenum">
              <a:rPr lang="es-CL" altLang="es-CL"/>
              <a:pPr/>
              <a:t>19</a:t>
            </a:fld>
            <a:endParaRPr lang="es-CL" altLang="es-CL"/>
          </a:p>
        </p:txBody>
      </p:sp>
      <p:pic>
        <p:nvPicPr>
          <p:cNvPr id="25603" name="Imagen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3838" y="765175"/>
            <a:ext cx="8696325" cy="488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4886605-C75B-4E45-B82E-C8A1FA0B9B21}" type="slidenum">
              <a:rPr lang="es-CL" altLang="es-CL"/>
              <a:pPr/>
              <a:t>20</a:t>
            </a:fld>
            <a:endParaRPr lang="es-CL" altLang="es-CL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50825" y="0"/>
            <a:ext cx="8648700" cy="6791325"/>
            <a:chOff x="144" y="0"/>
            <a:chExt cx="5448" cy="4278"/>
          </a:xfrm>
        </p:grpSpPr>
        <p:pic>
          <p:nvPicPr>
            <p:cNvPr id="26628" name="Picture 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44" y="0"/>
              <a:ext cx="5448" cy="4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6629" name="Group 4"/>
            <p:cNvGrpSpPr>
              <a:grpSpLocks/>
            </p:cNvGrpSpPr>
            <p:nvPr/>
          </p:nvGrpSpPr>
          <p:grpSpPr bwMode="auto">
            <a:xfrm>
              <a:off x="624" y="240"/>
              <a:ext cx="4831" cy="2660"/>
              <a:chOff x="624" y="240"/>
              <a:chExt cx="4831" cy="2660"/>
            </a:xfrm>
          </p:grpSpPr>
          <p:sp>
            <p:nvSpPr>
              <p:cNvPr id="70661" name="Text Box 5"/>
              <p:cNvSpPr txBox="1">
                <a:spLocks noChangeArrowheads="1"/>
              </p:cNvSpPr>
              <p:nvPr/>
            </p:nvSpPr>
            <p:spPr bwMode="auto">
              <a:xfrm>
                <a:off x="1776" y="240"/>
                <a:ext cx="2196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s-ES_tradnl" sz="3600" b="1"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Times New Roman" pitchFamily="18" charset="0"/>
                  </a:rPr>
                  <a:t>AÑOS DE VIDA</a:t>
                </a:r>
              </a:p>
            </p:txBody>
          </p:sp>
          <p:sp>
            <p:nvSpPr>
              <p:cNvPr id="26631" name="Text Box 6"/>
              <p:cNvSpPr txBox="1">
                <a:spLocks noChangeArrowheads="1"/>
              </p:cNvSpPr>
              <p:nvPr/>
            </p:nvSpPr>
            <p:spPr bwMode="auto">
              <a:xfrm>
                <a:off x="1344" y="576"/>
                <a:ext cx="2985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s-ES_tradnl" altLang="es-CL" sz="2000" b="1">
                    <a:latin typeface="Times New Roman" pitchFamily="18" charset="0"/>
                  </a:rPr>
                  <a:t>de cada 100 nacidos alcanzan/alcanzaban:</a:t>
                </a:r>
              </a:p>
            </p:txBody>
          </p:sp>
          <p:sp>
            <p:nvSpPr>
              <p:cNvPr id="26632" name="Text Box 7"/>
              <p:cNvSpPr txBox="1">
                <a:spLocks noChangeArrowheads="1"/>
              </p:cNvSpPr>
              <p:nvPr/>
            </p:nvSpPr>
            <p:spPr bwMode="auto">
              <a:xfrm>
                <a:off x="1344" y="864"/>
                <a:ext cx="4111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s-ES_tradnl" altLang="es-CL" sz="2000" b="1">
                    <a:solidFill>
                      <a:schemeClr val="accent2"/>
                    </a:solidFill>
                    <a:latin typeface="Times New Roman" pitchFamily="18" charset="0"/>
                  </a:rPr>
                  <a:t>5 años                 25 años      45 años        65 años       85 años</a:t>
                </a:r>
              </a:p>
            </p:txBody>
          </p:sp>
          <p:sp>
            <p:nvSpPr>
              <p:cNvPr id="26633" name="Text Box 8"/>
              <p:cNvSpPr txBox="1">
                <a:spLocks noChangeArrowheads="1"/>
              </p:cNvSpPr>
              <p:nvPr/>
            </p:nvSpPr>
            <p:spPr bwMode="auto">
              <a:xfrm>
                <a:off x="1046" y="2042"/>
                <a:ext cx="55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s-ES_tradnl" altLang="es-CL" sz="2400" b="1">
                    <a:latin typeface="Times New Roman" pitchFamily="18" charset="0"/>
                  </a:rPr>
                  <a:t>HOY</a:t>
                </a:r>
              </a:p>
            </p:txBody>
          </p:sp>
          <p:sp>
            <p:nvSpPr>
              <p:cNvPr id="26634" name="Text Box 9"/>
              <p:cNvSpPr txBox="1">
                <a:spLocks noChangeArrowheads="1"/>
              </p:cNvSpPr>
              <p:nvPr/>
            </p:nvSpPr>
            <p:spPr bwMode="auto">
              <a:xfrm>
                <a:off x="624" y="2496"/>
                <a:ext cx="768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s-ES_tradnl" altLang="es-CL" b="1">
                    <a:latin typeface="Times New Roman" pitchFamily="18" charset="0"/>
                  </a:rPr>
                  <a:t>HACE</a:t>
                </a:r>
              </a:p>
              <a:p>
                <a:r>
                  <a:rPr lang="es-ES_tradnl" altLang="es-CL" b="1">
                    <a:latin typeface="Times New Roman" pitchFamily="18" charset="0"/>
                  </a:rPr>
                  <a:t>300 AÑOS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12B3477-4CAA-4BAB-AC41-F9D32925C385}" type="slidenum">
              <a:rPr lang="es-CL" altLang="es-CL"/>
              <a:pPr/>
              <a:t>21</a:t>
            </a:fld>
            <a:endParaRPr lang="es-CL" altLang="es-CL"/>
          </a:p>
        </p:txBody>
      </p:sp>
      <p:pic>
        <p:nvPicPr>
          <p:cNvPr id="27651" name="Imagen 3"/>
          <p:cNvPicPr>
            <a:picLocks noChangeAspect="1" noChangeArrowheads="1"/>
          </p:cNvPicPr>
          <p:nvPr/>
        </p:nvPicPr>
        <p:blipFill>
          <a:blip r:embed="rId2"/>
          <a:srcRect l="15350" t="23387" r="40549" b="24788"/>
          <a:stretch>
            <a:fillRect/>
          </a:stretch>
        </p:blipFill>
        <p:spPr bwMode="auto">
          <a:xfrm>
            <a:off x="212725" y="452438"/>
            <a:ext cx="8718550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27D9D7F-5F2B-4544-BEDA-7E88A1C05CB2}" type="slidenum">
              <a:rPr lang="es-CL" altLang="es-CL"/>
              <a:pPr/>
              <a:t>22</a:t>
            </a:fld>
            <a:endParaRPr lang="es-CL" altLang="es-CL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07988" y="765175"/>
            <a:ext cx="8412162" cy="5551488"/>
            <a:chOff x="257" y="144"/>
            <a:chExt cx="5299" cy="3497"/>
          </a:xfrm>
        </p:grpSpPr>
        <p:grpSp>
          <p:nvGrpSpPr>
            <p:cNvPr id="28676" name="Group 3"/>
            <p:cNvGrpSpPr>
              <a:grpSpLocks/>
            </p:cNvGrpSpPr>
            <p:nvPr/>
          </p:nvGrpSpPr>
          <p:grpSpPr bwMode="auto">
            <a:xfrm>
              <a:off x="320" y="144"/>
              <a:ext cx="5236" cy="3497"/>
              <a:chOff x="320" y="144"/>
              <a:chExt cx="5236" cy="3497"/>
            </a:xfrm>
          </p:grpSpPr>
          <p:grpSp>
            <p:nvGrpSpPr>
              <p:cNvPr id="28678" name="Group 4"/>
              <p:cNvGrpSpPr>
                <a:grpSpLocks/>
              </p:cNvGrpSpPr>
              <p:nvPr/>
            </p:nvGrpSpPr>
            <p:grpSpPr bwMode="auto">
              <a:xfrm>
                <a:off x="320" y="144"/>
                <a:ext cx="5141" cy="3497"/>
                <a:chOff x="320" y="144"/>
                <a:chExt cx="5141" cy="3497"/>
              </a:xfrm>
            </p:grpSpPr>
            <p:pic>
              <p:nvPicPr>
                <p:cNvPr id="28682" name="Picture 5" descr="Sinttulo"/>
                <p:cNvPicPr>
                  <a:picLocks noChangeAspect="1" noChangeArrowheads="1"/>
                </p:cNvPicPr>
                <p:nvPr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320" y="1836"/>
                  <a:ext cx="5141" cy="180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71686" name="Rectangle 6"/>
                <p:cNvSpPr>
                  <a:spLocks noChangeArrowheads="1"/>
                </p:cNvSpPr>
                <p:nvPr/>
              </p:nvSpPr>
              <p:spPr bwMode="auto">
                <a:xfrm>
                  <a:off x="448" y="144"/>
                  <a:ext cx="4928" cy="396"/>
                </a:xfrm>
                <a:prstGeom prst="rect">
                  <a:avLst/>
                </a:prstGeom>
                <a:solidFill>
                  <a:srgbClr val="33CC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defRPr/>
                  </a:pPr>
                  <a:r>
                    <a:rPr lang="es-ES_tradnl" sz="2400" b="1">
                      <a:effectLst>
                        <a:outerShdw blurRad="38100" dist="38100" dir="2700000" algn="tl">
                          <a:srgbClr val="FFFFFF"/>
                        </a:outerShdw>
                      </a:effectLst>
                      <a:latin typeface="Times New Roman" pitchFamily="18" charset="0"/>
                    </a:rPr>
                    <a:t>REDUCCIÓN DEL PERÍODO LABORAL</a:t>
                  </a:r>
                </a:p>
              </p:txBody>
            </p:sp>
            <p:sp>
              <p:nvSpPr>
                <p:cNvPr id="28684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1208" y="684"/>
                  <a:ext cx="3410" cy="3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s-ES_tradnl" altLang="es-CL" sz="1600" b="1" dirty="0">
                      <a:latin typeface="Times New Roman" pitchFamily="18" charset="0"/>
                    </a:rPr>
                    <a:t>ESTRUCTURA PROMEDIO DE UNA “VIDA LABORAL”</a:t>
                  </a:r>
                </a:p>
                <a:p>
                  <a:pPr algn="ctr"/>
                  <a:r>
                    <a:rPr lang="es-ES_tradnl" altLang="es-CL" sz="1600" b="1" dirty="0">
                      <a:latin typeface="Times New Roman" pitchFamily="18" charset="0"/>
                    </a:rPr>
                    <a:t>(MODELO Y ESTIMACIONES)</a:t>
                  </a:r>
                </a:p>
              </p:txBody>
            </p:sp>
          </p:grpSp>
          <p:sp>
            <p:nvSpPr>
              <p:cNvPr id="28679" name="Text Box 8"/>
              <p:cNvSpPr txBox="1">
                <a:spLocks noChangeArrowheads="1"/>
              </p:cNvSpPr>
              <p:nvPr/>
            </p:nvSpPr>
            <p:spPr bwMode="auto">
              <a:xfrm>
                <a:off x="1125" y="1536"/>
                <a:ext cx="984" cy="40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s-ES_tradnl" altLang="es-CL" sz="1200" b="1">
                    <a:latin typeface="Times New Roman" pitchFamily="18" charset="0"/>
                  </a:rPr>
                  <a:t>NIÑEZ,</a:t>
                </a:r>
              </a:p>
              <a:p>
                <a:pPr algn="ctr"/>
                <a:r>
                  <a:rPr lang="es-ES_tradnl" altLang="es-CL" sz="1200" b="1">
                    <a:latin typeface="Times New Roman" pitchFamily="18" charset="0"/>
                  </a:rPr>
                  <a:t>ETAPA ESCOLAR</a:t>
                </a:r>
              </a:p>
              <a:p>
                <a:pPr algn="ctr"/>
                <a:r>
                  <a:rPr lang="es-ES_tradnl" altLang="es-CL" sz="1200" b="1">
                    <a:latin typeface="Times New Roman" pitchFamily="18" charset="0"/>
                  </a:rPr>
                  <a:t>Y UNIVERSITARIA</a:t>
                </a:r>
              </a:p>
            </p:txBody>
          </p:sp>
          <p:sp>
            <p:nvSpPr>
              <p:cNvPr id="28680" name="Text Box 9"/>
              <p:cNvSpPr txBox="1">
                <a:spLocks noChangeArrowheads="1"/>
              </p:cNvSpPr>
              <p:nvPr/>
            </p:nvSpPr>
            <p:spPr bwMode="auto">
              <a:xfrm>
                <a:off x="2716" y="1620"/>
                <a:ext cx="939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s-ES_tradnl" altLang="es-CL" sz="1200" b="1">
                    <a:latin typeface="Times New Roman" pitchFamily="18" charset="0"/>
                  </a:rPr>
                  <a:t>ETAPA LABORAL</a:t>
                </a:r>
              </a:p>
            </p:txBody>
          </p:sp>
          <p:sp>
            <p:nvSpPr>
              <p:cNvPr id="28681" name="Text Box 10"/>
              <p:cNvSpPr txBox="1">
                <a:spLocks noChangeArrowheads="1"/>
              </p:cNvSpPr>
              <p:nvPr/>
            </p:nvSpPr>
            <p:spPr bwMode="auto">
              <a:xfrm>
                <a:off x="4333" y="1620"/>
                <a:ext cx="1223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s-ES_tradnl" altLang="es-CL" sz="1200" b="1">
                    <a:latin typeface="Times New Roman" pitchFamily="18" charset="0"/>
                  </a:rPr>
                  <a:t>ETAPA DE JUBILACIÓN</a:t>
                </a:r>
              </a:p>
            </p:txBody>
          </p:sp>
        </p:grpSp>
        <p:sp>
          <p:nvSpPr>
            <p:cNvPr id="28677" name="Text Box 11"/>
            <p:cNvSpPr txBox="1">
              <a:spLocks noChangeArrowheads="1"/>
            </p:cNvSpPr>
            <p:nvPr/>
          </p:nvSpPr>
          <p:spPr bwMode="auto">
            <a:xfrm>
              <a:off x="257" y="2016"/>
              <a:ext cx="7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s-ES_tradnl" altLang="es-CL" sz="1200" b="1">
                  <a:latin typeface="Times New Roman" pitchFamily="18" charset="0"/>
                </a:rPr>
                <a:t>GENERACIÓN</a:t>
              </a:r>
            </a:p>
            <a:p>
              <a:pPr algn="ctr"/>
              <a:r>
                <a:rPr lang="es-ES_tradnl" altLang="es-CL" sz="1200" b="1">
                  <a:latin typeface="Times New Roman" pitchFamily="18" charset="0"/>
                </a:rPr>
                <a:t>LABORAL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6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1D10D7C-12E0-4763-AB40-26A30CCB8B0E}" type="slidenum">
              <a:rPr lang="es-CL" altLang="es-CL"/>
              <a:pPr/>
              <a:t>23</a:t>
            </a:fld>
            <a:endParaRPr lang="es-CL" altLang="es-CL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sz="3800" b="1" dirty="0"/>
              <a:t>ÍNDICE DE DESARROLLO HUMANO (PNUD), 2020.</a:t>
            </a:r>
            <a:endParaRPr lang="es-ES" altLang="es-CL" sz="3800" b="1" dirty="0"/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773238"/>
            <a:ext cx="6264275" cy="480695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altLang="es-CL" sz="1500" dirty="0"/>
              <a:t>	El PNUD clasifica los países en tres grandes grupos: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altLang="es-CL" sz="15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altLang="es-CL" sz="15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altLang="es-CL" sz="15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altLang="es-CL" sz="15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altLang="es-CL" sz="15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altLang="es-CL" sz="15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altLang="es-CL" sz="15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altLang="es-CL" sz="15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altLang="es-CL" sz="15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altLang="es-CL" sz="1500" dirty="0"/>
              <a:t>      En el informe publicado en 2020, el índice de desarrollo humano: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500" dirty="0"/>
              <a:t>Noruega:	IDH de 0,957      1 lugar.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500" dirty="0"/>
              <a:t>Nigeria:        IDH de 0,394  189 lugar. </a:t>
            </a:r>
            <a:br>
              <a:rPr lang="es-ES" altLang="es-CL" sz="1500" dirty="0"/>
            </a:br>
            <a:r>
              <a:rPr lang="es-ES" altLang="es-CL" sz="1500" dirty="0"/>
              <a:t/>
            </a:r>
            <a:br>
              <a:rPr lang="es-ES" altLang="es-CL" sz="1500" dirty="0"/>
            </a:br>
            <a:endParaRPr lang="es-CL" altLang="es-CL" sz="15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altLang="es-CL" sz="1600" b="1" dirty="0"/>
              <a:t>Los 3 primeros países de Latinoamérica: </a:t>
            </a:r>
            <a:r>
              <a:rPr lang="es-ES" altLang="es-CL" sz="1500" b="1" dirty="0"/>
              <a:t/>
            </a:r>
            <a:br>
              <a:rPr lang="es-ES" altLang="es-CL" sz="1500" b="1" dirty="0"/>
            </a:br>
            <a:r>
              <a:rPr lang="es-ES" altLang="es-CL" sz="1500" b="1" dirty="0"/>
              <a:t/>
            </a:r>
            <a:br>
              <a:rPr lang="es-ES" altLang="es-CL" sz="1500" b="1" dirty="0"/>
            </a:br>
            <a:r>
              <a:rPr lang="es-ES" altLang="es-CL" sz="1500" b="1" dirty="0"/>
              <a:t>1° </a:t>
            </a:r>
            <a:r>
              <a:rPr lang="es-ES" altLang="es-CL" sz="1500" dirty="0"/>
              <a:t>Chile 	    IDH: 0,851 Lugar:	42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altLang="es-CL" sz="1500" b="1" dirty="0"/>
              <a:t/>
            </a:r>
            <a:br>
              <a:rPr lang="es-ES" altLang="es-CL" sz="1500" b="1" dirty="0"/>
            </a:br>
            <a:r>
              <a:rPr lang="es-ES" altLang="es-CL" sz="1500" b="1" dirty="0"/>
              <a:t>2° </a:t>
            </a:r>
            <a:r>
              <a:rPr lang="es-ES" altLang="es-CL" sz="1500" dirty="0"/>
              <a:t>Argentina	    IDH: 0,845 Lugar:	46</a:t>
            </a:r>
            <a:r>
              <a:rPr lang="es-ES" altLang="es-CL" sz="1500" b="1" dirty="0"/>
              <a:t> </a:t>
            </a:r>
            <a:br>
              <a:rPr lang="es-ES" altLang="es-CL" sz="1500" b="1" dirty="0"/>
            </a:br>
            <a:r>
              <a:rPr lang="es-ES" altLang="es-CL" sz="1500" b="1" dirty="0"/>
              <a:t/>
            </a:r>
            <a:br>
              <a:rPr lang="es-ES" altLang="es-CL" sz="1500" b="1" dirty="0"/>
            </a:br>
            <a:r>
              <a:rPr lang="es-ES" altLang="es-CL" sz="1500" b="1" dirty="0"/>
              <a:t>3° </a:t>
            </a:r>
            <a:r>
              <a:rPr lang="es-ES" altLang="es-CL" sz="1500" dirty="0"/>
              <a:t>Uruguay 	    IDH: 0,817 Lugar:	55</a:t>
            </a:r>
            <a:br>
              <a:rPr lang="es-ES" altLang="es-CL" sz="1500" dirty="0"/>
            </a:br>
            <a:r>
              <a:rPr lang="es-ES" altLang="es-CL" sz="1500" dirty="0"/>
              <a:t>	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altLang="es-CL" sz="1500" b="1" dirty="0"/>
          </a:p>
          <a:p>
            <a:pPr algn="just" eaLnBrk="1" hangingPunct="1">
              <a:lnSpc>
                <a:spcPct val="80000"/>
              </a:lnSpc>
            </a:pPr>
            <a:endParaRPr lang="es-ES" altLang="es-CL" sz="1500" b="1" dirty="0"/>
          </a:p>
        </p:txBody>
      </p:sp>
      <p:graphicFrame>
        <p:nvGraphicFramePr>
          <p:cNvPr id="124965" name="Group 37"/>
          <p:cNvGraphicFramePr>
            <a:graphicFrameLocks noGrp="1"/>
          </p:cNvGraphicFramePr>
          <p:nvPr>
            <p:ph sz="half" idx="2"/>
          </p:nvPr>
        </p:nvGraphicFramePr>
        <p:xfrm>
          <a:off x="1187450" y="2060575"/>
          <a:ext cx="2736850" cy="1828800"/>
        </p:xfrm>
        <a:graphic>
          <a:graphicData uri="http://schemas.openxmlformats.org/drawingml/2006/table">
            <a:tbl>
              <a:tblPr/>
              <a:tblGrid>
                <a:gridCol w="1171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5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44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División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Comprende</a:t>
                      </a:r>
                      <a:endParaRPr kumimoji="0" lang="es-E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Muy alto</a:t>
                      </a:r>
                      <a:endParaRPr kumimoji="0" lang="es-E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66 países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88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Alto</a:t>
                      </a:r>
                      <a:endParaRPr kumimoji="0" lang="es-E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53 países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Medio</a:t>
                      </a:r>
                      <a:endParaRPr kumimoji="0" lang="es-E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37 países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Bajo</a:t>
                      </a:r>
                      <a:endParaRPr kumimoji="0" lang="es-E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33 países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9712" name="6 CuadroTexto"/>
          <p:cNvSpPr txBox="1">
            <a:spLocks noChangeArrowheads="1"/>
          </p:cNvSpPr>
          <p:nvPr/>
        </p:nvSpPr>
        <p:spPr bwMode="auto">
          <a:xfrm>
            <a:off x="5292725" y="5084763"/>
            <a:ext cx="357663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1600" b="1" dirty="0"/>
              <a:t>Los 3 primeros países de América:</a:t>
            </a:r>
          </a:p>
          <a:p>
            <a:pPr eaLnBrk="1" hangingPunct="1"/>
            <a:endParaRPr lang="es-CL" altLang="es-CL" sz="1600" dirty="0"/>
          </a:p>
          <a:p>
            <a:pPr eaLnBrk="1" hangingPunct="1"/>
            <a:r>
              <a:rPr lang="es-CL" altLang="es-CL" sz="1600" dirty="0"/>
              <a:t>1° Canadá:  0.922</a:t>
            </a:r>
          </a:p>
          <a:p>
            <a:pPr eaLnBrk="1" hangingPunct="1"/>
            <a:r>
              <a:rPr lang="es-CL" altLang="es-CL" sz="1600" dirty="0"/>
              <a:t>2° U.S.A.:    0.926</a:t>
            </a:r>
          </a:p>
          <a:p>
            <a:pPr eaLnBrk="1" hangingPunct="1"/>
            <a:r>
              <a:rPr lang="es-CL" altLang="es-CL" sz="1600" dirty="0"/>
              <a:t>3° Chile:      0.851</a:t>
            </a:r>
          </a:p>
          <a:p>
            <a:pPr eaLnBrk="1" hangingPunct="1"/>
            <a:endParaRPr lang="es-ES" altLang="es-CL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FF19EB-7CB7-44E3-B3BA-86341122A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IDH 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37BF159-031A-4250-BEBF-2CC0F4FEB45C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2771800" y="3429000"/>
            <a:ext cx="3810000" cy="929424"/>
          </a:xfrm>
        </p:spPr>
        <p:txBody>
          <a:bodyPr/>
          <a:lstStyle/>
          <a:p>
            <a:pPr marL="0" indent="0" algn="ctr">
              <a:buNone/>
            </a:pPr>
            <a:r>
              <a:rPr lang="es-CL" dirty="0">
                <a:hlinkClick r:id="rId2" action="ppaction://hlinkfile"/>
              </a:rPr>
              <a:t>VÍDEO</a:t>
            </a:r>
            <a:r>
              <a:rPr lang="es-CL" dirty="0"/>
              <a:t>     </a:t>
            </a:r>
            <a:r>
              <a:rPr lang="es-CL" sz="1800" dirty="0"/>
              <a:t>8.45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B9F57A3-9787-4B07-A6FE-0877B7C8B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83F66-BEAB-410E-8DDF-172553C526E7}" type="slidenum">
              <a:rPr lang="es-CL" altLang="es-CL" smtClean="0"/>
              <a:pPr/>
              <a:t>24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3369882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493FB93-C274-4FD6-BF58-7DCC89192A31}" type="slidenum">
              <a:rPr lang="es-CL" altLang="es-CL"/>
              <a:pPr/>
              <a:t>25</a:t>
            </a:fld>
            <a:endParaRPr lang="es-CL" altLang="es-CL"/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sz="3800" b="1"/>
              <a:t>ÍNDICE DESARROLLO HUMANO CHILE</a:t>
            </a:r>
            <a:endParaRPr lang="es-ES" altLang="es-CL" sz="3800" b="1"/>
          </a:p>
        </p:txBody>
      </p:sp>
      <p:graphicFrame>
        <p:nvGraphicFramePr>
          <p:cNvPr id="151578" name="Group 2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4316835"/>
              </p:ext>
            </p:extLst>
          </p:nvPr>
        </p:nvGraphicFramePr>
        <p:xfrm>
          <a:off x="827088" y="1989138"/>
          <a:ext cx="7632700" cy="3870682"/>
        </p:xfrm>
        <a:graphic>
          <a:graphicData uri="http://schemas.openxmlformats.org/drawingml/2006/table">
            <a:tbl>
              <a:tblPr/>
              <a:tblGrid>
                <a:gridCol w="4537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5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6663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INDICADORES  / AÑOS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2020 </a:t>
                      </a:r>
                    </a:p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IDH: </a:t>
                      </a:r>
                      <a:r>
                        <a:rPr lang="es-CL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0,851</a:t>
                      </a:r>
                      <a:r>
                        <a:rPr kumimoji="0" lang="es-CL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s-E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- LUGAR: 42</a:t>
                      </a:r>
                    </a:p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09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Población Proyectada</a:t>
                      </a: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tc>
                  <a:txBody>
                    <a:bodyPr/>
                    <a:lstStyle/>
                    <a:p>
                      <a:pPr marL="742950" marR="0" lvl="1" indent="-28575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s-CL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19.107.000</a:t>
                      </a:r>
                      <a:endParaRPr kumimoji="0" lang="es-E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092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Ingresos per cápita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23.261</a:t>
                      </a: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092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Esperanza de vida al nacer</a:t>
                      </a: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80 </a:t>
                      </a:r>
                      <a:r>
                        <a:rPr kumimoji="0" lang="es-E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prom</a:t>
                      </a:r>
                      <a:endParaRPr kumimoji="0" lang="es-E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79 hombres – 82 mujeres</a:t>
                      </a: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092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Años de Escolaridad </a:t>
                      </a: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Esperados 16.3</a:t>
                      </a:r>
                    </a:p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Promedios 9.9</a:t>
                      </a: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0744" name="Rectangle 23"/>
          <p:cNvSpPr>
            <a:spLocks noChangeArrowheads="1"/>
          </p:cNvSpPr>
          <p:nvPr/>
        </p:nvSpPr>
        <p:spPr bwMode="auto">
          <a:xfrm>
            <a:off x="3922713" y="73390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1" hangingPunct="1"/>
            <a:endParaRPr lang="es-CL" altLang="es-CL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6377CEF-5C22-4ED0-9015-5E3DDA3CF30F}" type="slidenum">
              <a:rPr lang="es-CL" altLang="es-CL"/>
              <a:pPr/>
              <a:t>26</a:t>
            </a:fld>
            <a:endParaRPr lang="es-CL" altLang="es-CL"/>
          </a:p>
        </p:txBody>
      </p:sp>
      <p:pic>
        <p:nvPicPr>
          <p:cNvPr id="31747" name="Imagen 5"/>
          <p:cNvPicPr>
            <a:picLocks noChangeAspect="1" noChangeArrowheads="1"/>
          </p:cNvPicPr>
          <p:nvPr/>
        </p:nvPicPr>
        <p:blipFill>
          <a:blip r:embed="rId2"/>
          <a:srcRect l="36613" t="41595" r="27950" b="28990"/>
          <a:stretch>
            <a:fillRect/>
          </a:stretch>
        </p:blipFill>
        <p:spPr bwMode="auto">
          <a:xfrm>
            <a:off x="88900" y="1336675"/>
            <a:ext cx="8966200" cy="418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D5379C6-411E-4C23-B3A3-503D49CB0776}" type="slidenum">
              <a:rPr lang="es-CL" altLang="es-CL"/>
              <a:pPr/>
              <a:t>27</a:t>
            </a:fld>
            <a:endParaRPr lang="es-CL" altLang="es-CL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aphicFrame>
          <p:nvGraphicFramePr>
            <p:cNvPr id="32774" name="Object 3"/>
            <p:cNvGraphicFramePr>
              <a:graphicFrameLocks noChangeAspect="1"/>
            </p:cNvGraphicFramePr>
            <p:nvPr/>
          </p:nvGraphicFramePr>
          <p:xfrm>
            <a:off x="0" y="0"/>
            <a:ext cx="5760" cy="43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7" name="Diapositiva" r:id="rId3" imgW="4572000" imgH="3429000" progId="PowerPoint.Slide.8">
                    <p:embed/>
                  </p:oleObj>
                </mc:Choice>
                <mc:Fallback>
                  <p:oleObj name="Diapositiva" r:id="rId3" imgW="4572000" imgH="3429000" progId="PowerPoint.Slide.8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0"/>
                          <a:ext cx="5760" cy="43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775" name="Text Box 4"/>
            <p:cNvSpPr txBox="1">
              <a:spLocks noChangeArrowheads="1"/>
            </p:cNvSpPr>
            <p:nvPr/>
          </p:nvSpPr>
          <p:spPr bwMode="auto">
            <a:xfrm>
              <a:off x="424" y="2640"/>
              <a:ext cx="116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s-ES" altLang="es-CL" b="1" i="1">
                  <a:solidFill>
                    <a:schemeClr val="bg1"/>
                  </a:solidFill>
                  <a:latin typeface="Times New Roman" pitchFamily="18" charset="0"/>
                </a:rPr>
                <a:t>Ecuador terrestre</a:t>
              </a:r>
            </a:p>
          </p:txBody>
        </p:sp>
        <p:sp>
          <p:nvSpPr>
            <p:cNvPr id="32776" name="Rectangle 5"/>
            <p:cNvSpPr>
              <a:spLocks noChangeArrowheads="1"/>
            </p:cNvSpPr>
            <p:nvPr/>
          </p:nvSpPr>
          <p:spPr bwMode="auto">
            <a:xfrm>
              <a:off x="295" y="0"/>
              <a:ext cx="5430" cy="340"/>
            </a:xfrm>
            <a:prstGeom prst="rect">
              <a:avLst/>
            </a:prstGeom>
            <a:solidFill>
              <a:srgbClr val="33CC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1" hangingPunct="1">
                <a:lnSpc>
                  <a:spcPct val="85000"/>
                </a:lnSpc>
              </a:pPr>
              <a:r>
                <a:rPr lang="es-ES" altLang="es-CL" sz="3200" b="1">
                  <a:solidFill>
                    <a:srgbClr val="FFFF00"/>
                  </a:solidFill>
                  <a:latin typeface="Times New Roman" pitchFamily="18" charset="0"/>
                </a:rPr>
                <a:t>DISTRIBUCIÓN POBLACIÓN  MUNDIAL  </a:t>
              </a:r>
              <a:endParaRPr lang="es-ES" altLang="es-CL" sz="2800" b="1" i="1">
                <a:solidFill>
                  <a:srgbClr val="FFFF00"/>
                </a:solidFill>
                <a:latin typeface="Times New Roman" pitchFamily="18" charset="0"/>
              </a:endParaRPr>
            </a:p>
          </p:txBody>
        </p:sp>
      </p:grpSp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2987675" y="2940050"/>
            <a:ext cx="1098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ES" altLang="es-CL" sz="3600" b="1">
                <a:solidFill>
                  <a:srgbClr val="FFFF00"/>
                </a:solidFill>
                <a:latin typeface="Times New Roman" pitchFamily="18" charset="0"/>
              </a:rPr>
              <a:t>90%</a:t>
            </a:r>
          </a:p>
        </p:txBody>
      </p:sp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3625850" y="4845050"/>
            <a:ext cx="1098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ES" altLang="es-CL" sz="3600" b="1">
                <a:solidFill>
                  <a:srgbClr val="FFFF00"/>
                </a:solidFill>
                <a:latin typeface="Times New Roman" pitchFamily="18" charset="0"/>
              </a:rPr>
              <a:t>10%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2" grpId="0" autoUpdateAnimBg="0"/>
      <p:bldP spid="75783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C90F9BF-C8F7-4887-9133-5346E77BC9D9}" type="slidenum">
              <a:rPr lang="es-CL" altLang="es-CL"/>
              <a:pPr/>
              <a:t>28</a:t>
            </a:fld>
            <a:endParaRPr lang="es-CL" altLang="es-CL"/>
          </a:p>
        </p:txBody>
      </p:sp>
      <p:sp>
        <p:nvSpPr>
          <p:cNvPr id="33795" name="Text Box 2"/>
          <p:cNvSpPr txBox="1">
            <a:spLocks noChangeArrowheads="1"/>
          </p:cNvSpPr>
          <p:nvPr/>
        </p:nvSpPr>
        <p:spPr bwMode="auto">
          <a:xfrm>
            <a:off x="684213" y="333375"/>
            <a:ext cx="7162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altLang="es-CL" sz="2800" b="1"/>
              <a:t>IMPACTO DE LA GLOBALIZACIÓN EN EL EL ÁMBITO LABORAL</a:t>
            </a:r>
          </a:p>
        </p:txBody>
      </p:sp>
      <p:sp>
        <p:nvSpPr>
          <p:cNvPr id="33796" name="Text Box 15"/>
          <p:cNvSpPr txBox="1">
            <a:spLocks noChangeArrowheads="1"/>
          </p:cNvSpPr>
          <p:nvPr/>
        </p:nvSpPr>
        <p:spPr bwMode="auto">
          <a:xfrm>
            <a:off x="971550" y="2060575"/>
            <a:ext cx="792162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buFontTx/>
              <a:buChar char="•"/>
            </a:pPr>
            <a:r>
              <a:rPr lang="es-CL" altLang="es-CL" sz="3200"/>
              <a:t> Nuevas Tecnologías</a:t>
            </a:r>
          </a:p>
          <a:p>
            <a:pPr eaLnBrk="1" hangingPunct="1">
              <a:buFontTx/>
              <a:buChar char="•"/>
            </a:pPr>
            <a:r>
              <a:rPr lang="es-CL" altLang="es-CL" sz="3200"/>
              <a:t> Empleo &amp; Desempleo</a:t>
            </a:r>
          </a:p>
          <a:p>
            <a:pPr eaLnBrk="1" hangingPunct="1">
              <a:buFontTx/>
              <a:buChar char="•"/>
            </a:pPr>
            <a:r>
              <a:rPr lang="es-CL" altLang="es-CL" sz="3200"/>
              <a:t> Nuevas Estructuras de Trabajo</a:t>
            </a:r>
          </a:p>
          <a:p>
            <a:pPr eaLnBrk="1" hangingPunct="1">
              <a:buFontTx/>
              <a:buChar char="•"/>
            </a:pPr>
            <a:r>
              <a:rPr lang="es-CL" altLang="es-CL" sz="3200"/>
              <a:t> Nuevas Relaciones Laborales</a:t>
            </a:r>
          </a:p>
          <a:p>
            <a:pPr eaLnBrk="1" hangingPunct="1">
              <a:buFontTx/>
              <a:buChar char="•"/>
            </a:pPr>
            <a:r>
              <a:rPr lang="es-CL" altLang="es-CL" sz="3200"/>
              <a:t> Flexibilización Laboral</a:t>
            </a:r>
          </a:p>
          <a:p>
            <a:pPr eaLnBrk="1" hangingPunct="1">
              <a:buFontTx/>
              <a:buChar char="•"/>
            </a:pPr>
            <a:r>
              <a:rPr lang="es-CL" altLang="es-CL" sz="3200"/>
              <a:t> Trabajo Informal - Teletrabajo</a:t>
            </a:r>
          </a:p>
          <a:p>
            <a:pPr eaLnBrk="1" hangingPunct="1">
              <a:buFontTx/>
              <a:buChar char="•"/>
            </a:pPr>
            <a:r>
              <a:rPr lang="es-CL" altLang="es-CL" sz="3200"/>
              <a:t> Organización de los Trabajadores</a:t>
            </a:r>
          </a:p>
          <a:p>
            <a:pPr eaLnBrk="1" hangingPunct="1">
              <a:buFontTx/>
              <a:buChar char="•"/>
            </a:pPr>
            <a:endParaRPr lang="es-ES" altLang="es-CL" sz="3200"/>
          </a:p>
        </p:txBody>
      </p:sp>
      <p:pic>
        <p:nvPicPr>
          <p:cNvPr id="33797" name="Picture 17" descr="trabajo_enfoq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69163" y="214313"/>
            <a:ext cx="1658937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DA54974-D9A9-47F1-848B-3F3F0D4795D9}" type="slidenum">
              <a:rPr lang="es-CL" altLang="es-CL"/>
              <a:pPr/>
              <a:t>29</a:t>
            </a:fld>
            <a:endParaRPr lang="es-CL" altLang="es-CL"/>
          </a:p>
        </p:txBody>
      </p:sp>
      <p:pic>
        <p:nvPicPr>
          <p:cNvPr id="34819" name="Picture 4" descr="CONSECUENCIAS GLOBALIZACIÓ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20713"/>
            <a:ext cx="8640763" cy="539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A747C28-93EF-45BF-A1B6-4B87F7D2AE46}" type="slidenum">
              <a:rPr lang="es-CL" altLang="es-CL"/>
              <a:pPr/>
              <a:t>30</a:t>
            </a:fld>
            <a:endParaRPr lang="es-CL" altLang="es-CL"/>
          </a:p>
        </p:txBody>
      </p:sp>
      <p:pic>
        <p:nvPicPr>
          <p:cNvPr id="35843" name="Picture 4" descr="IMPAC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5438" y="914400"/>
            <a:ext cx="8491537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CL" sz="3600" b="1"/>
              <a:t>CONFLICTOS INTERNACIONALES ACTUALES</a:t>
            </a:r>
          </a:p>
        </p:txBody>
      </p:sp>
      <p:sp>
        <p:nvSpPr>
          <p:cNvPr id="36867" name="Marcador de contenido 2"/>
          <p:cNvSpPr>
            <a:spLocks noGrp="1" noChangeArrowheads="1"/>
          </p:cNvSpPr>
          <p:nvPr>
            <p:ph idx="1"/>
          </p:nvPr>
        </p:nvSpPr>
        <p:spPr>
          <a:xfrm>
            <a:off x="1403350" y="1946275"/>
            <a:ext cx="5097463" cy="4530725"/>
          </a:xfrm>
        </p:spPr>
        <p:txBody>
          <a:bodyPr/>
          <a:lstStyle/>
          <a:p>
            <a:pPr algn="l">
              <a:buFont typeface="+mj-lt"/>
              <a:buAutoNum type="arabicPeriod"/>
            </a:pPr>
            <a:r>
              <a:rPr lang="es-E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Ucrania. </a:t>
            </a:r>
          </a:p>
          <a:p>
            <a:pPr algn="l">
              <a:buFont typeface="+mj-lt"/>
              <a:buAutoNum type="arabicPeriod"/>
            </a:pPr>
            <a:r>
              <a:rPr lang="es-E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Etiopía. </a:t>
            </a:r>
          </a:p>
          <a:p>
            <a:pPr algn="l">
              <a:buFont typeface="+mj-lt"/>
              <a:buAutoNum type="arabicPeriod"/>
            </a:pPr>
            <a:r>
              <a:rPr lang="es-E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Afganistán. </a:t>
            </a:r>
          </a:p>
          <a:p>
            <a:pPr algn="l">
              <a:buFont typeface="+mj-lt"/>
              <a:buAutoNum type="arabicPeriod"/>
            </a:pPr>
            <a:r>
              <a:rPr lang="es-E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Estados Unidos y China. </a:t>
            </a:r>
          </a:p>
          <a:p>
            <a:pPr algn="l">
              <a:buFont typeface="+mj-lt"/>
              <a:buAutoNum type="arabicPeriod"/>
            </a:pPr>
            <a:r>
              <a:rPr lang="es-E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Irán contra Estados Unidos e Israel. </a:t>
            </a:r>
          </a:p>
          <a:p>
            <a:pPr algn="l">
              <a:buFont typeface="+mj-lt"/>
              <a:buAutoNum type="arabicPeriod"/>
            </a:pPr>
            <a:r>
              <a:rPr lang="es-E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Yemen. </a:t>
            </a:r>
          </a:p>
          <a:p>
            <a:pPr algn="l">
              <a:buFont typeface="+mj-lt"/>
              <a:buAutoNum type="arabicPeriod"/>
            </a:pPr>
            <a:r>
              <a:rPr lang="es-E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Israel-Palestina. </a:t>
            </a:r>
          </a:p>
          <a:p>
            <a:pPr algn="l">
              <a:buFont typeface="+mj-lt"/>
              <a:buAutoNum type="arabicPeriod"/>
            </a:pPr>
            <a:r>
              <a:rPr lang="es-ES" sz="2400" b="0" i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Haití.</a:t>
            </a:r>
            <a:endParaRPr lang="es-ES" sz="24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endParaRPr lang="es-CL" dirty="0"/>
          </a:p>
        </p:txBody>
      </p:sp>
      <p:sp>
        <p:nvSpPr>
          <p:cNvPr id="36868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4DB46C2-5B7C-4875-A860-EC297CAB854B}" type="slidenum">
              <a:rPr lang="es-CL" altLang="es-CL"/>
              <a:pPr/>
              <a:t>31</a:t>
            </a:fld>
            <a:endParaRPr lang="es-CL" altLang="es-CL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B299EED-65E4-47D2-8224-D3FC3A7FD7FD}" type="slidenum">
              <a:rPr lang="es-CL" altLang="es-CL"/>
              <a:pPr/>
              <a:t>32</a:t>
            </a:fld>
            <a:endParaRPr lang="es-CL" altLang="es-CL"/>
          </a:p>
        </p:txBody>
      </p:sp>
      <p:sp>
        <p:nvSpPr>
          <p:cNvPr id="378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/>
              <a:t>BIBLIOGRAFÍA</a:t>
            </a:r>
            <a:endParaRPr lang="es-ES" altLang="es-CL" b="1"/>
          </a:p>
        </p:txBody>
      </p:sp>
      <p:sp>
        <p:nvSpPr>
          <p:cNvPr id="37892" name="Text Box 4"/>
          <p:cNvSpPr>
            <a:spLocks noGrp="1" noChangeArrowheads="1"/>
          </p:cNvSpPr>
          <p:nvPr>
            <p:ph type="body" idx="1"/>
          </p:nvPr>
        </p:nvSpPr>
        <p:spPr>
          <a:xfrm>
            <a:off x="903288" y="2060575"/>
            <a:ext cx="7993062" cy="2160588"/>
          </a:xfrm>
          <a:solidFill>
            <a:schemeClr val="bg1"/>
          </a:solidFill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altLang="es-CL" sz="1800" dirty="0"/>
              <a:t>Apunte ARNI</a:t>
            </a:r>
            <a:r>
              <a:rPr lang="es-ES" altLang="es-CL" sz="1800"/>
              <a:t>. 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altLang="es-CL" sz="180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altLang="es-CL" sz="1800" dirty="0"/>
              <a:t>https://historia1imagen.cl/guerra-fria/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altLang="es-CL" sz="18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altLang="es-CL" sz="1800" dirty="0">
                <a:hlinkClick r:id="rId2"/>
              </a:rPr>
              <a:t>http://www.imf.org/external/esl/index.asp</a:t>
            </a:r>
            <a:endParaRPr lang="es-ES" altLang="es-CL" sz="18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altLang="es-CL" sz="1800" dirty="0">
              <a:hlinkClick r:id="rId3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altLang="es-CL" sz="1800" dirty="0">
                <a:hlinkClick r:id="rId3"/>
              </a:rPr>
              <a:t>https://www.dii.uchile.cl/</a:t>
            </a:r>
            <a:endParaRPr lang="es-ES" altLang="es-CL" sz="18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altLang="es-CL" sz="18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altLang="es-CL" sz="1800" dirty="0"/>
              <a:t>Riesco, R. (2008). Globalización: Clases 1 y 2 dictadas en la ACANAV.</a:t>
            </a:r>
            <a:endParaRPr lang="es-ES" altLang="es-CL" sz="18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altLang="es-CL" sz="1800" dirty="0"/>
          </a:p>
        </p:txBody>
      </p:sp>
      <p:pic>
        <p:nvPicPr>
          <p:cNvPr id="37893" name="Picture 6" descr="libr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9925" y="188913"/>
            <a:ext cx="1698625" cy="14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theme/theme1.xml><?xml version="1.0" encoding="utf-8"?>
<a:theme xmlns:a="http://schemas.openxmlformats.org/drawingml/2006/main" name="Capas">
  <a:themeElements>
    <a:clrScheme name="Capa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Capas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apa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6538</TotalTime>
  <Words>1323</Words>
  <Application>Microsoft Office PowerPoint</Application>
  <PresentationFormat>Presentación en pantalla (4:3)</PresentationFormat>
  <Paragraphs>306</Paragraphs>
  <Slides>32</Slides>
  <Notes>2</Notes>
  <HiddenSlides>0</HiddenSlides>
  <MMClips>0</MMClips>
  <ScaleCrop>false</ScaleCrop>
  <HeadingPairs>
    <vt:vector size="8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40" baseType="lpstr">
      <vt:lpstr>MS PGothic</vt:lpstr>
      <vt:lpstr>Arial</vt:lpstr>
      <vt:lpstr>Arial</vt:lpstr>
      <vt:lpstr>Times New Roman</vt:lpstr>
      <vt:lpstr>Verdana</vt:lpstr>
      <vt:lpstr>Wingdings</vt:lpstr>
      <vt:lpstr>Capas</vt:lpstr>
      <vt:lpstr>Diapositiva</vt:lpstr>
      <vt:lpstr>ESCUELA NAVAL ARTURO PRAT CÁTEDRA DE CS. SOCIALES  ANÁLISIS DE LA REALIDAD NAC E INT</vt:lpstr>
      <vt:lpstr>OBJETIVO</vt:lpstr>
      <vt:lpstr>CONTENIDOS</vt:lpstr>
      <vt:lpstr>¿QUÉ ES LA GLOBALIZACIÓN?</vt:lpstr>
      <vt:lpstr>Presentación de PowerPoint</vt:lpstr>
      <vt:lpstr>CARACTERÍSTICAS DE LA GLOBALIZACIÓN</vt:lpstr>
      <vt:lpstr>CARACTERÍSTICAS DE LA GLOBALIZACIÓN</vt:lpstr>
      <vt:lpstr>Presentación de PowerPoint</vt:lpstr>
      <vt:lpstr>¿QUÉ ES LA GLOBALIZACIÓN?</vt:lpstr>
      <vt:lpstr>VENTAJAS GENERALES</vt:lpstr>
      <vt:lpstr>DESVENTAJAS GENERALES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TENDENCIAS DE  LA GLOBALIZACIÓN</vt:lpstr>
      <vt:lpstr>Presentación de PowerPoint</vt:lpstr>
      <vt:lpstr>Presentación de PowerPoint</vt:lpstr>
      <vt:lpstr>Presentación de PowerPoint</vt:lpstr>
      <vt:lpstr>Presentación de PowerPoint</vt:lpstr>
      <vt:lpstr>ÍNDICE DE DESARROLLO HUMANO (PNUD), 2020.</vt:lpstr>
      <vt:lpstr>IDH </vt:lpstr>
      <vt:lpstr>ÍNDICE DESARROLLO HUMANO CHILE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CONFLICTOS INTERNACIONALES ACTUALES</vt:lpstr>
      <vt:lpstr>BIBLIOGRAFÍA</vt:lpstr>
    </vt:vector>
  </TitlesOfParts>
  <Company>HOGAR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GLOBALIZACIÓN</dc:title>
  <dc:creator>BLANCA RAMÍREZ T.</dc:creator>
  <cp:lastModifiedBy>9416032-4</cp:lastModifiedBy>
  <cp:revision>370</cp:revision>
  <dcterms:created xsi:type="dcterms:W3CDTF">2003-04-17T17:47:47Z</dcterms:created>
  <dcterms:modified xsi:type="dcterms:W3CDTF">2024-07-25T11:38:36Z</dcterms:modified>
</cp:coreProperties>
</file>