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6" r:id="rId2"/>
    <p:sldMasterId id="2147483689" r:id="rId3"/>
    <p:sldMasterId id="2147483701" r:id="rId4"/>
    <p:sldMasterId id="2147484287" r:id="rId5"/>
  </p:sldMasterIdLst>
  <p:notesMasterIdLst>
    <p:notesMasterId r:id="rId33"/>
  </p:notesMasterIdLst>
  <p:handoutMasterIdLst>
    <p:handoutMasterId r:id="rId34"/>
  </p:handoutMasterIdLst>
  <p:sldIdLst>
    <p:sldId id="334" r:id="rId6"/>
    <p:sldId id="335" r:id="rId7"/>
    <p:sldId id="336" r:id="rId8"/>
    <p:sldId id="307" r:id="rId9"/>
    <p:sldId id="312" r:id="rId10"/>
    <p:sldId id="315" r:id="rId11"/>
    <p:sldId id="316" r:id="rId12"/>
    <p:sldId id="317" r:id="rId13"/>
    <p:sldId id="318" r:id="rId14"/>
    <p:sldId id="319" r:id="rId15"/>
    <p:sldId id="320" r:id="rId16"/>
    <p:sldId id="291" r:id="rId17"/>
    <p:sldId id="296" r:id="rId18"/>
    <p:sldId id="300" r:id="rId19"/>
    <p:sldId id="301" r:id="rId20"/>
    <p:sldId id="302" r:id="rId21"/>
    <p:sldId id="322" r:id="rId22"/>
    <p:sldId id="323" r:id="rId23"/>
    <p:sldId id="324" r:id="rId24"/>
    <p:sldId id="257" r:id="rId25"/>
    <p:sldId id="258" r:id="rId26"/>
    <p:sldId id="266" r:id="rId27"/>
    <p:sldId id="338" r:id="rId28"/>
    <p:sldId id="278" r:id="rId29"/>
    <p:sldId id="275" r:id="rId30"/>
    <p:sldId id="276" r:id="rId31"/>
    <p:sldId id="279" r:id="rId3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40" autoAdjust="0"/>
    <p:restoredTop sz="92516" autoAdjust="0"/>
  </p:normalViewPr>
  <p:slideViewPr>
    <p:cSldViewPr>
      <p:cViewPr varScale="1">
        <p:scale>
          <a:sx n="100" d="100"/>
          <a:sy n="100" d="100"/>
        </p:scale>
        <p:origin x="1136" y="1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CCA38155-82BB-764E-89EF-C01433DE2C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73B767CF-BEE4-8B46-9F94-89C2960FA3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32A85DD-0181-1848-840B-848D7352AA2B}" type="datetimeFigureOut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AF81B220-0152-5F46-9D00-772AB19EA56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1A0611E9-A95F-3B4A-A687-720F3AAFC10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59E5618-10D6-864A-8307-5B687170854C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4C9B46CB-C690-8C40-838C-8D0ACD2C80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510FA24F-B716-B54D-8F6D-CD849CDB4E6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58631A1-92CB-5B48-A277-71EE4CF8CACB}" type="datetimeFigureOut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87B2FD17-1239-594B-B44D-0FFF5307AF2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21CEA565-1B0F-8049-AB09-C74B8D4623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C9C0241D-2EDA-9C48-B351-1F500ED9A0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5682C2FA-09E3-0E42-A304-8F8AEDD7E5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1E866EC-4151-824E-9FEA-2F90281D557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7">
            <a:extLst>
              <a:ext uri="{FF2B5EF4-FFF2-40B4-BE49-F238E27FC236}">
                <a16:creationId xmlns:a16="http://schemas.microsoft.com/office/drawing/2014/main" id="{AB43D6A7-2FB9-4A46-9839-190B8CEE8A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0068780-CF86-BC48-B926-3D88ACABD6CA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9634" name="Rectangle 2">
            <a:extLst>
              <a:ext uri="{FF2B5EF4-FFF2-40B4-BE49-F238E27FC236}">
                <a16:creationId xmlns:a16="http://schemas.microsoft.com/office/drawing/2014/main" id="{8D1C5EB3-D3D3-9146-AAB9-BAAAF71E8D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E421F1B9-23B4-6540-A761-0F574BDF51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>
            <a:extLst>
              <a:ext uri="{FF2B5EF4-FFF2-40B4-BE49-F238E27FC236}">
                <a16:creationId xmlns:a16="http://schemas.microsoft.com/office/drawing/2014/main" id="{3CEB8654-711F-464F-BE9E-F5D8CF4F6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B8B7198-A02D-9449-844B-CFF668046497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2706" name="Rectangle 2">
            <a:extLst>
              <a:ext uri="{FF2B5EF4-FFF2-40B4-BE49-F238E27FC236}">
                <a16:creationId xmlns:a16="http://schemas.microsoft.com/office/drawing/2014/main" id="{33AF47D0-1968-1A4A-9F03-5A979F9CC7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22828E26-EFDC-6347-BFFE-FE66AA8D58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>
            <a:extLst>
              <a:ext uri="{FF2B5EF4-FFF2-40B4-BE49-F238E27FC236}">
                <a16:creationId xmlns:a16="http://schemas.microsoft.com/office/drawing/2014/main" id="{EE0994F3-8C24-6443-9E03-1630515340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C7F2FB1-9648-784D-B5DE-0BCD335E08F1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4754" name="Rectangle 2">
            <a:extLst>
              <a:ext uri="{FF2B5EF4-FFF2-40B4-BE49-F238E27FC236}">
                <a16:creationId xmlns:a16="http://schemas.microsoft.com/office/drawing/2014/main" id="{45DEE6C2-80DE-3541-80AA-C9D9DCFE73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376EC68D-A6C7-1649-AF49-E29B796949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>
            <a:extLst>
              <a:ext uri="{FF2B5EF4-FFF2-40B4-BE49-F238E27FC236}">
                <a16:creationId xmlns:a16="http://schemas.microsoft.com/office/drawing/2014/main" id="{F985B523-D344-6A46-8D86-A0C403C944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A4D51D4-D928-BD48-B370-7AAB1A67F853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6802" name="Rectangle 2">
            <a:extLst>
              <a:ext uri="{FF2B5EF4-FFF2-40B4-BE49-F238E27FC236}">
                <a16:creationId xmlns:a16="http://schemas.microsoft.com/office/drawing/2014/main" id="{5CAD6AB7-1749-EF4C-9FE8-224F7B1DBE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A6A10C4E-80DC-7644-A65D-73B7D4DB60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5665753-CC63-324A-B3D4-2CF00238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CE522-1E6C-A74C-97CD-8F4B4242BE4D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76C7C30-B300-E140-B696-339F448F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E0DF12F-6D1C-E346-8E3D-1968B6FDF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DAB85-8C8F-724E-8622-9BBC60DDEF64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429896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76886E7-B959-2F41-A12B-8256E7552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64F77-6E25-094F-AFA3-7B63E80A0FD1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AF9B7B2-F048-9546-95DE-214401CA0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1D5A163-E9D5-DE43-8DB7-3FEE3C00D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51593-C647-1540-8E01-ED59FEBE37F1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690250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21C4229-F538-1A44-BE4E-18783C673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595FC-9E03-A046-8DC6-1844C6FA3D4C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4D2D315-3484-FE4D-89BC-3E8619A6F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F693785-6A74-8048-95E4-C39E68416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D3246-2CB4-8D46-B5EF-85E218828828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900782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6235803B-635B-4A46-9DC0-68997BBFF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08A22-19C2-1D47-81D0-F46823ABF60F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AB55ED9E-30D0-DD40-B7EC-C71687A7B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0BDBFA54-D593-AF46-BA16-D52206571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2645D-803D-DD4A-8C42-1B2513515866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48417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4F6F25D7-1132-CB49-9C23-C84C3817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9D8EF-8E23-A14B-876C-12857D8B0F6E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C2D9EBFF-1653-DC42-B63E-AE6CBCFE4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C33F930E-7E65-224F-A83F-8C906EDFC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20ABB-D3E7-2842-8A62-FFEBBF75DC5B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921424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39FF2B15-F97E-A147-BCF5-67B3EA8EC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0E61A-114A-0A4D-B784-AF8825153545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3627C3BF-A89C-0745-AA6D-221CBD35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EC041D5A-3897-F24D-8E70-EEE7DB758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CAFC2-199F-B54F-A361-B9BF94938120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47389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CAF478B6-688E-A14A-A158-5043541BA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59514-FDF2-984D-9503-93B527CD2991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7450EF6A-6106-764F-BA07-ED1536EAA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FCD218D5-829B-5542-9FF7-C0D94CB83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F9B06-30C1-2248-9556-B2E7224846D6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94910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DB817317-D92B-CF45-A76B-8BCDC8873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4CA76-6B58-364D-96E8-0C49606D6BEA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C4C0B97C-62C7-604E-8CCD-C9A5DDEE6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6B9868D7-CE61-A841-B44E-32570D143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5427A-5B7E-7A44-80E1-CC12123B2AC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653940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A734DF74-EA90-244F-A2A1-60F0F2A9C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62EE7-801C-944A-BDF5-9DED7D300644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AC8096F-A935-7A4C-8845-31E8C2EE9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295617B2-35B0-0749-B0C8-823BC6729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F1F21-93F1-544C-A585-D6D9CDCF9253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3161526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9ED428E-9C26-1446-A960-39B5041F5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8897E-DBC2-584A-82AD-A64A6C3BA094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F2B62B8B-8BB2-D449-80C9-F272D37D7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F40432E-86D9-4B44-9043-C1C28F25A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477E3-5F8C-9541-90E4-3B4C5248FEDB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445989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F8283B1F-4C59-E14D-B778-EFBC80E1A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86D56-AC19-E649-A6F1-64973443FCDF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8CF7D8E-5FEF-8B45-BAEF-2016D517C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75E43D6-4C28-C44E-AD7D-2A46C8711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26162-B05B-EB4A-BD4F-8CA6EEE943CD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241881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3 Marcador de fecha">
            <a:extLst>
              <a:ext uri="{FF2B5EF4-FFF2-40B4-BE49-F238E27FC236}">
                <a16:creationId xmlns:a16="http://schemas.microsoft.com/office/drawing/2014/main" id="{2C676CE1-1732-024E-BD08-811DE3EC3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CBC11-2A5F-4E4E-B9E6-DB35431446F3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7" name="4 Marcador de pie de página">
            <a:extLst>
              <a:ext uri="{FF2B5EF4-FFF2-40B4-BE49-F238E27FC236}">
                <a16:creationId xmlns:a16="http://schemas.microsoft.com/office/drawing/2014/main" id="{BCDC1CCB-E90F-F741-8B2C-21157E225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8" name="5 Marcador de número de diapositiva">
            <a:extLst>
              <a:ext uri="{FF2B5EF4-FFF2-40B4-BE49-F238E27FC236}">
                <a16:creationId xmlns:a16="http://schemas.microsoft.com/office/drawing/2014/main" id="{C13BFDF4-E8ED-594E-80A7-3D8CD1FC3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BB721-C037-E04F-934A-93F4A10F6BC5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2346363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6FDA16E7-4328-FC41-9F03-BAD0A0A50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49771-3CF8-B34B-998E-B2F07B60ED6D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4172EAC-26AD-964F-95C6-E704C8408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78926C18-BFEA-4949-A474-CBA875E19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B5D0B-EFE8-E64B-BAA2-233AD0E0D09C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018775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4B4B0F92-AE30-AD46-B4CE-E5A65C293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17230-492C-3A4F-B101-52449A12BEF1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A00E3F68-7032-1D49-A6AE-C773A02C6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5EB345F1-39D3-7D41-97FA-8BA7623B0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FBF9F-2A17-C84D-A6E3-7E2AB8772D0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3271772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3 Marcador de fecha">
            <a:extLst>
              <a:ext uri="{FF2B5EF4-FFF2-40B4-BE49-F238E27FC236}">
                <a16:creationId xmlns:a16="http://schemas.microsoft.com/office/drawing/2014/main" id="{166DBB42-9B30-C640-99FF-33B713BF0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AE672-93C3-484B-B176-7AAC19455B91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7" name="4 Marcador de pie de página">
            <a:extLst>
              <a:ext uri="{FF2B5EF4-FFF2-40B4-BE49-F238E27FC236}">
                <a16:creationId xmlns:a16="http://schemas.microsoft.com/office/drawing/2014/main" id="{BF4A0211-1624-6B45-A7A9-60D86368F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8" name="5 Marcador de número de diapositiva">
            <a:extLst>
              <a:ext uri="{FF2B5EF4-FFF2-40B4-BE49-F238E27FC236}">
                <a16:creationId xmlns:a16="http://schemas.microsoft.com/office/drawing/2014/main" id="{845A41A3-46E8-6F47-889B-1C0DE185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A3F55-BD6A-C440-B29C-8E242124EA7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319078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B9E6F1B-3C87-4C41-B7FE-CC8CC1A96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75D0BAD-E314-0746-99ED-F696A03C9A40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BCF510E-C752-6D4A-834B-DB05EB58E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10BF660-3B41-9E45-BA6C-02A08E8C6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2F5073-69CC-9541-8BCC-0C99885AC1F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850456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59ECDF4-9B8C-494F-BE56-5CB28C7D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AD74563-43A4-DD48-9979-989A84DF7B35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F85DECF-3F8D-1941-8590-EA12D7414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CCA9D0F-1841-2145-8FB6-D7792E0B8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EB6746A-937C-0C40-91C5-DFE7FEDEE08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8719288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CC03C24-DA60-F747-BDF9-7DA394927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3DE0835-A9B6-1E4D-B6AF-503345076BDD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B03714F-8F9E-4349-9C7F-B09177211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DD550FA-1F86-7A40-855A-458062A76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636CB4F-BD95-7C4E-8016-158FED89793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8536865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42F5D0FA-A27B-1049-9E2F-FDB8841F8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9FF8C94-6DF4-0D46-935A-980CC4AF32A7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2FBB93D7-F42F-4C41-86A9-FDE519205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E121FD30-89E6-D840-BC50-DD75B338A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FDD74ED-0455-944E-9969-19DF5F0B58A0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658422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7338F56E-9DBC-FB4B-B2A6-ECD233E95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309FF06-D0DA-9F48-AA80-D1510FBB9BAA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714E4DED-7B9D-FF49-8C05-ACC532C02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7A32538E-B92C-C54D-8C14-60B4AE988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93D01-B896-6148-8C66-412648DF3E3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779081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866DD74C-3D75-D74E-B504-95BEB1E8F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5D3A5F-80C2-E44E-A09B-6C39CD7D5F87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1027E730-1362-5A46-BF4F-A8E291909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33E4B7B5-64A4-8F4D-A9FB-54CC1854F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B521D6B-8ABB-AC49-BBE9-E3035B5D06A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42294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F73E2C7-391F-4A43-980D-F99A023D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30456E-3B1B-B145-8D40-7141CC894750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2BDFF39F-0B1B-1040-8618-12963EA2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216E6BAD-8AF8-DA42-A0C6-C6A9E16EC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5EAFCD7-AF5B-A949-9A41-2984A5FBF17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885724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3D0374BF-0659-2440-8DB1-27AC616A5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CCC158D-6E1F-D442-ACA8-556070716E9E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95EF07F3-ADD6-3A49-A2E0-BBB0113E9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FB5EB978-7DF8-DD4D-98CD-4E62BDFF5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2DA2AA4-32EA-744B-B733-CEA7A458B58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3780807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048AC2A5-97FE-EF44-BF71-949B8D412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9F7669-ED37-2042-8595-66FD88FF6B29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892E2A20-873A-FD4F-B3BE-79BF4663A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B3E850BC-C0D9-1C4E-BFB3-9F1C09937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BC5FFE8-61AA-C445-8153-A7800F8DB9D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26181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9485797-1802-214C-AA06-EE47509B2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915AF-F9AE-374E-96B5-1A777EC448DC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9B8E2FAF-D429-3D4C-8ECB-5CBF78A9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B47120A-0CDE-964C-B43D-E8CF7B14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67A64EB-4232-204A-B449-0D6BA3F3D9F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89862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470F64E-5EE1-184B-B840-1A3A2F33E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BB894E9-9EA4-6644-A096-8257A0262A1A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662757E-C2FE-F34B-9EA9-1D0CD99EA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DBCDBE3-A485-C54C-8BAF-75D2F5F14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5A3BA23-012A-174A-A100-6739C01478C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977095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5278DD41-CB59-754E-A661-6755A5351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B08C3E0-FEA2-C642-AEDC-2FB3B458227F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263BFF26-C999-5B41-9DE6-EA23F3082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D1DB3D9D-10EE-A64A-9E21-2334077E5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BFCF48-3E7E-A448-9EC6-88407CD775BC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42129670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375C87C-B80A-7141-B568-AD1CF72C0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44D0311-0560-124C-A199-578378A5BD04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A1CA867-4E10-504F-900B-1DCFC5819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403E7C2-F47F-B543-8447-44EA7287B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A03087-3A8F-3D45-9809-2A96925A7FF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279720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C88DE0A-0D57-8B41-8DDE-9818FFAAC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3F18112-E89F-DC4B-A9FF-F64102616066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C317FC8-9E26-8840-8634-5DFDE0041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80E119B-E716-FC43-AC32-30593B0E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C7BC096-5014-474D-92A4-7BA70CE19F2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3120858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1CB9131-AAB1-124A-B0B3-0C2CF6CAF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2C2D6EF-0724-BF4C-B677-ED53954AD731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63B562F-7D85-2145-BDC1-C622CB0C4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0C6D9BA-8A6E-6D46-9363-20C972996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E777DD5-2755-E64F-8832-FAB9992230F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5672249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9FF28E14-F60C-9147-999F-C51A4E96D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37B86B-B0F7-D442-A085-7B0316E2AB43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5CABBC98-D5DB-3B49-A6C7-74F1ED05D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0FF3B0AE-624D-7141-BB7A-EEFD473E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22BFB8-03BB-BA49-8E62-AAB1759C08A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989074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97FC3928-08B8-1E41-B23C-B8CE9D5EA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52DF829-CBC2-634C-A0F0-A47E055A22CE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5B5BADC7-78B2-B14D-981A-A2BD47A2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C6782FB2-7712-A041-963D-91DEC353E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0087C7-66B8-D94D-AC56-5848744BFCD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706966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FF3E41BC-09E6-1F48-9E05-A8660CA65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EA94104-1374-B645-9ABE-4C195984D686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5B6D6F21-1BF1-784B-A91D-B2E85CAFB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6D6193B3-EBD7-644C-A50B-2A2711101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A02A447-6E91-5448-87AB-2A2593C14E7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3651668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16759EC9-9C68-1041-B829-1345CE00F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AF6051-67FF-2042-9432-F87A0491280E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61EE2172-BA07-4B4A-8E48-036D94AC6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D59A3F56-6CB0-0F4A-B64A-16D8CBE58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1B6D31-3F59-724B-9314-93A463D7AE0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4388376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56EA3A64-8B9A-3747-9A71-801DD43CB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E121B88-26C0-C043-B695-F9DBE533274D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E67862D-20B1-2E4A-8568-21CEDA805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3B4AC5C1-3D69-E344-8C02-F6C327247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0292BF5-D703-884F-BB17-8133B82C656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3307719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208E3C15-146F-9246-BE8B-11099EA61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EB6C445-EF57-9F46-AA5E-0F24F8821B61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0CFA94C5-F1C7-CD49-89D6-D91669CBB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F4DE9D6B-D66C-3D4F-843C-14318E480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9008B00-3FC1-3247-BB2B-F398DC85925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401304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98B8099-6B0C-184A-8DBE-C411D524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EB5BF1E-9C1A-6146-9E5C-68D8738E5DFA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B4D7016-4D01-7349-AB39-865AFA026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83A4D4E-C6D0-D346-BFB9-685CB694F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9B50F65-11F3-C748-9EF1-FF3B87883FF6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99638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A4E9713-A2FC-494F-A1FA-DC3F9C656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ECD942-1BF5-FD47-A6E2-AD4600EED613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D578E2C-4FFE-0E4A-BF1B-41BDC7571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EF0C9BE-5830-DA44-87AD-5522CA04E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7288C51-FF3A-0B4A-9E05-AD21AF57FD5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9148351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B224F16-A924-8440-BB02-2AABA0CD1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07676DC-1B32-C14D-A787-4548193A9517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A089A51-9C88-864F-8D22-640359E6E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D5F3D13-41AB-414E-8D43-C75FD48F5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E6FB25-4396-804B-B0DD-CE532D6BBE1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3906120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8C8DF8CF-E6E7-4C44-AF04-7F4FF1A7A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0558E1-7A9F-E541-A5A2-5623A29319E0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204A969-61CC-2544-B1B6-AA5732DF1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194EB53-176A-2C46-9DD3-AADF999A2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8349D54-1C4C-AE4D-BE69-3428ACF6B913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7352618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3BB5D6F-51ED-E84C-ACBF-5026DF0AB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4358E9C-E70C-5548-8E57-135B1E1D984B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7A6B3BC-6D74-C54B-9C58-2E2F01899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A3D9DAE-3977-E243-855B-B8FB3E3FE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A31F27-EAD3-B340-8475-D0CBFCDEE65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153690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89261601-D8CD-7B44-9F9D-2CDB8DF8C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D74CB4D-6FC9-8744-9177-192040AD2FCF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15D53B1-77A5-2140-B9C2-ED7F4B1E6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0DD3655F-B013-1147-A490-6F4968ED0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7FBCB04-5D4C-E04A-8497-19F52211C29E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7675639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A8B84575-9509-0A4E-A288-392D0197B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F6FFB6B-100F-0A47-B179-CFD91439F17C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58A23F90-1845-9340-B1ED-C403BBEF9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FFEB893F-419D-954D-8A44-C30B8E265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F8CAF46-B43C-EB4A-8D25-6F701200B9D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4831082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BC1B9590-2217-E249-BECB-703FFE6BA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02A887-E54C-764F-8586-01DDE64B95A9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59F75BF0-799E-AF45-B84D-CC2CAA6B7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0340A3DF-68BB-9A41-A531-11400F85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5FCDC03-AF04-5A46-AEBC-8DC95E34EAD0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4938101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79B5C15-F4DD-F14E-A428-082A1D3FE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8A8D423-1EA9-8541-A5DB-F753E6A96A0F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4355BBCF-9B28-2A47-B816-29357F222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6EFFAA48-DAFC-D44B-8860-D2E008C6E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DB60E4-2EC5-EA49-A491-0B8A55C17021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825099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BF58CA1F-B3A6-7B4D-9FB9-4B3599969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C11C751-4115-8448-9CF2-27F1998F290C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05A28301-4D1B-0542-B024-6D9718F2F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E99B91FB-72E4-2443-9320-7D2AE4429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F7BC4AA-A579-D84E-B242-F7BF62B87B3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9343676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3EC03208-D355-4746-BC5C-3C534A8C6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6F39E9A-AFF2-DF4C-B640-2F2520BB1CD4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9A030D3D-CE11-7C49-BF49-4D8DC825A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4BE5D790-384C-DF44-88C7-1B5995A09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E133CB4-C002-F244-A445-D9B41830BE8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8296701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0E8D104-A64D-274A-9095-FF1E17E79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6EE1658-4733-344B-ACCC-B9BE0234F2A1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3DB75CA-0FB1-CA4E-98EA-6FD9C005D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563E1CC-FBDE-6042-B6AC-FC19BD62B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87C1BEC-6518-2043-A9D3-5B81365A3D0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0149226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4E13EE8D-A78B-3743-9DF3-79584275B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1731294-BC2D-C04F-A7A3-7E5FB63DA13A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74234D86-5438-C840-BCE4-D87264846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9A7E41E-016E-774D-8041-4CB8E04B7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177217-9353-1945-97B2-B1B4D8328CF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9246010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F5A131DB-0BAF-234E-8A6F-ECEBA79F322E}"/>
              </a:ext>
            </a:extLst>
          </p:cNvPr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65FD7F18-341A-8345-8422-48B89F50FF2F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D4DB67D1-3765-E94F-B804-AAACD2EEA7B1}"/>
              </a:ext>
            </a:extLst>
          </p:cNvPr>
          <p:cNvSpPr/>
          <p:nvPr/>
        </p:nvSpPr>
        <p:spPr>
          <a:xfrm>
            <a:off x="3145368" y="6043614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DA1661B5-1766-324E-B308-D7701EE691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96EB0D45-9F4A-3746-A8EA-66C8C2C54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0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96C98461-1416-6645-9FB1-419928B37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5035170-D4D0-5D4B-ACAA-7349849F226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09725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B5FB7B5-736F-4247-AF16-1EF05E3B7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7A5C0F23-EDA4-E441-836C-F654ED16C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227C81B-1BB0-ED45-8889-1B54FC6BB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38AD2-87D6-154F-8D07-87A67D3B786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05940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F5D09997-977D-FA40-A3BD-CEB850858DD6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343452FD-5927-8C46-B734-8D83698933FF}"/>
              </a:ext>
            </a:extLst>
          </p:cNvPr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8D01B67-0FAE-3245-8E88-23513A7898D8}"/>
              </a:ext>
            </a:extLst>
          </p:cNvPr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41AF76DD-C7F8-754A-8722-6050E0F9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E0211E01-942A-1C48-87A1-7C40095F780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5"/>
          </a:xfrm>
        </p:spPr>
        <p:txBody>
          <a:bodyPr>
            <a:noAutofit/>
          </a:bodyPr>
          <a:lstStyle>
            <a:lvl1pPr>
              <a:defRPr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8C11E11-D10E-0249-B566-C8DDDD31312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B034FBDB-5D90-2349-B98D-F5757C497F7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5202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2313D4B7-C205-2A40-9B38-93408D7A1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D3C11929-71F2-E840-B9D6-F6E69FE6CF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AA53F66-F044-454D-B76C-37B9ED295A2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1BE9673F-CA6B-8E49-A0C2-C8F3BAE875E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86657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6483D300-14AF-B544-9AD1-93882EE05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0F61D0BC-D3AA-7D4F-9404-CF7F7E37D2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0FCFD1B-5579-FA42-B533-CB012CEE678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4933EFDA-12EA-0648-8E43-7C8BB681384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24818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D028E6E9-0703-4344-90D3-A3E931A53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785E4BD8-EDBE-8340-99C1-7D4D859D2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56DDA4C1-6F88-C64E-B081-BEB958855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C359D-AC5E-0549-91C9-773AE9EA7DA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93098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59277AD1-1F36-4B45-8BE5-43E237AB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4210C25A-07F3-FC49-A35D-0794050C9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0D63B621-6BC5-2B4C-A133-F615AB9F0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B51C30B-FE0D-7B41-9D5C-A7F33B3E267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3030080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3A6F4D9F-CC91-7543-9A11-7B06E4008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CB2A3BFA-7435-A44A-9243-BC188A7BB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835D5147-02F0-BC44-8A40-9888DB61C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A9F25-9DBE-684B-B398-6141F4F96B3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226461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05F8FACF-8D10-8149-966C-F136C9FC9FF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1A2520F2-5E7C-B443-ACB5-CA5548510219}"/>
              </a:ext>
            </a:extLst>
          </p:cNvPr>
          <p:cNvSpPr/>
          <p:nvPr/>
        </p:nvSpPr>
        <p:spPr>
          <a:xfrm>
            <a:off x="-12699" y="4664075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4FE376CE-0F66-E940-AB8A-A5FBE84F4CEA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93704147-8722-5444-9086-73DE37A3B8D8}"/>
              </a:ext>
            </a:extLst>
          </p:cNvPr>
          <p:cNvSpPr/>
          <p:nvPr/>
        </p:nvSpPr>
        <p:spPr bwMode="white">
          <a:xfrm>
            <a:off x="1930401" y="1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B2BBEE2F-54AA-4B49-A0E9-8AA780C71C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7FA98BF7-6D5C-EC4C-BD35-2B7AA359B1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930400" cy="663575"/>
          </a:xfrm>
        </p:spPr>
        <p:txBody>
          <a:bodyPr rtlCol="0"/>
          <a:lstStyle>
            <a:lvl1pPr>
              <a:defRPr sz="2100"/>
            </a:lvl1pPr>
          </a:lstStyle>
          <a:p>
            <a:pPr>
              <a:defRPr/>
            </a:pPr>
            <a:fld id="{440F677B-0A4B-BC47-9F18-5763CB9940F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97007CF6-5A14-2646-97AC-883DB0E290E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1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7548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A6F3B1AF-6A17-384C-AE66-C86658263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D25168EB-3D93-2E41-8015-A8BC83351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FC3FA5B-3A5E-3B43-A809-838962AD7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216B6-3F78-EB43-9E24-E940AB7B8B8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147574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CA3AD42E-3CA6-9447-8908-20A1FDF63186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EEEB55AF-BE30-0C4C-9F3D-14F4F91DBE1D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4B592A1A-3EA4-8745-9C7D-248DD949043D}"/>
              </a:ext>
            </a:extLst>
          </p:cNvPr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7ADB5C08-F902-2944-9027-74B38F3AA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0" y="6248401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6FE7396C-C16F-AD48-8ED2-56888B8F3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5B9376FC-924D-EA43-AFD7-B3E69F660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7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98B68-EA0B-854C-83A2-A3E2A9B5BF1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34330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16F73177-F301-0A45-BBCA-E14A5D5A85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3C6F781B-E96B-5A48-ABD7-EA347AEB50C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03256E40-3187-8041-8947-8EC9572D9A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D064B26-C54A-FE43-A7AE-11F0227D690B}" type="datetime4">
              <a:rPr lang="en-US" altLang="es-CL"/>
              <a:pPr>
                <a:defRPr/>
              </a:pPr>
              <a:t>May 7, 2021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ACFE3C9-E7A0-F24D-83C2-69D563E84C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AA6B2EC-38D1-D14A-B48C-2D1A018AE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3E9627E-C3EF-FD47-83F4-AD2D12D4C04D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40" r:id="rId1"/>
    <p:sldLayoutId id="2147484341" r:id="rId2"/>
    <p:sldLayoutId id="2147484342" r:id="rId3"/>
    <p:sldLayoutId id="2147484343" r:id="rId4"/>
    <p:sldLayoutId id="2147484344" r:id="rId5"/>
    <p:sldLayoutId id="2147484345" r:id="rId6"/>
    <p:sldLayoutId id="2147484346" r:id="rId7"/>
    <p:sldLayoutId id="2147484347" r:id="rId8"/>
    <p:sldLayoutId id="2147484348" r:id="rId9"/>
    <p:sldLayoutId id="2147484349" r:id="rId10"/>
    <p:sldLayoutId id="2147484350" r:id="rId11"/>
    <p:sldLayoutId id="2147484351" r:id="rId12"/>
    <p:sldLayoutId id="2147484352" r:id="rId13"/>
    <p:sldLayoutId id="2147484353" r:id="rId14"/>
    <p:sldLayoutId id="2147484354" r:id="rId15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título">
            <a:extLst>
              <a:ext uri="{FF2B5EF4-FFF2-40B4-BE49-F238E27FC236}">
                <a16:creationId xmlns:a16="http://schemas.microsoft.com/office/drawing/2014/main" id="{82BD7B5C-C59C-1B4C-8F84-FF16329914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17411" name="2 Marcador de texto">
            <a:extLst>
              <a:ext uri="{FF2B5EF4-FFF2-40B4-BE49-F238E27FC236}">
                <a16:creationId xmlns:a16="http://schemas.microsoft.com/office/drawing/2014/main" id="{3A4B619A-5975-E842-AC78-EA6EBEEF0A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404D592-9AB0-8842-855A-9FA5760C02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5B3A9B6-61AE-6943-92EB-6E84745C91DF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F5DFE7D6-0220-5343-A679-37C0147A4D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BDDBBAE-F10A-7348-90EC-34615A6CA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432F248-63E5-4348-9F42-D80FA1C2DBD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9" r:id="rId1"/>
    <p:sldLayoutId id="2147484360" r:id="rId2"/>
    <p:sldLayoutId id="2147484361" r:id="rId3"/>
    <p:sldLayoutId id="2147484362" r:id="rId4"/>
    <p:sldLayoutId id="2147484363" r:id="rId5"/>
    <p:sldLayoutId id="2147484364" r:id="rId6"/>
    <p:sldLayoutId id="2147484365" r:id="rId7"/>
    <p:sldLayoutId id="2147484366" r:id="rId8"/>
    <p:sldLayoutId id="2147484367" r:id="rId9"/>
    <p:sldLayoutId id="2147484368" r:id="rId10"/>
    <p:sldLayoutId id="2147484369" r:id="rId11"/>
    <p:sldLayoutId id="214748437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título">
            <a:extLst>
              <a:ext uri="{FF2B5EF4-FFF2-40B4-BE49-F238E27FC236}">
                <a16:creationId xmlns:a16="http://schemas.microsoft.com/office/drawing/2014/main" id="{B01379D4-4D19-714D-96A7-F789C777622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30723" name="2 Marcador de texto">
            <a:extLst>
              <a:ext uri="{FF2B5EF4-FFF2-40B4-BE49-F238E27FC236}">
                <a16:creationId xmlns:a16="http://schemas.microsoft.com/office/drawing/2014/main" id="{3EE922A3-78D2-544E-B280-18E7EF8FC1B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AF41AAF-37C4-F04B-957E-2B1F1C0DCD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C5AA37C-41A9-E94B-AD75-7C8476A0B7CE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18FE51F-D762-8349-86E7-DC4864C791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528A70A-12D2-D142-A6A3-F7C993927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A21B7FE-4E22-FC47-AC9E-CE387383911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1" r:id="rId1"/>
    <p:sldLayoutId id="2147484372" r:id="rId2"/>
    <p:sldLayoutId id="2147484373" r:id="rId3"/>
    <p:sldLayoutId id="2147484374" r:id="rId4"/>
    <p:sldLayoutId id="2147484375" r:id="rId5"/>
    <p:sldLayoutId id="2147484376" r:id="rId6"/>
    <p:sldLayoutId id="2147484377" r:id="rId7"/>
    <p:sldLayoutId id="2147484378" r:id="rId8"/>
    <p:sldLayoutId id="2147484379" r:id="rId9"/>
    <p:sldLayoutId id="2147484380" r:id="rId10"/>
    <p:sldLayoutId id="21474843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título">
            <a:extLst>
              <a:ext uri="{FF2B5EF4-FFF2-40B4-BE49-F238E27FC236}">
                <a16:creationId xmlns:a16="http://schemas.microsoft.com/office/drawing/2014/main" id="{212EF1C9-DEEC-864B-AD6C-2E2016BCE20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43011" name="2 Marcador de texto">
            <a:extLst>
              <a:ext uri="{FF2B5EF4-FFF2-40B4-BE49-F238E27FC236}">
                <a16:creationId xmlns:a16="http://schemas.microsoft.com/office/drawing/2014/main" id="{25E4A115-A68A-6642-A5C2-0497D966D4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605C974-BADE-0440-93BB-6A3B2178C0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B3D76CA-F37D-2C43-83EC-CE945487E5CB}" type="datetime1">
              <a:rPr lang="es-CL" altLang="es-CL"/>
              <a:pPr>
                <a:defRPr/>
              </a:pPr>
              <a:t>07-05-21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09E7A5C-1E14-DC46-A07C-D10DE8AC14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559511C-C3D5-2842-9109-3137FB1E3B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F4CAA8-C446-C049-82BA-49D0F16858D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83" r:id="rId2"/>
    <p:sldLayoutId id="2147484384" r:id="rId3"/>
    <p:sldLayoutId id="2147484385" r:id="rId4"/>
    <p:sldLayoutId id="2147484386" r:id="rId5"/>
    <p:sldLayoutId id="2147484387" r:id="rId6"/>
    <p:sldLayoutId id="2147484388" r:id="rId7"/>
    <p:sldLayoutId id="2147484389" r:id="rId8"/>
    <p:sldLayoutId id="2147484390" r:id="rId9"/>
    <p:sldLayoutId id="2147484391" r:id="rId10"/>
    <p:sldLayoutId id="21474843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21 Marcador de título">
            <a:extLst>
              <a:ext uri="{FF2B5EF4-FFF2-40B4-BE49-F238E27FC236}">
                <a16:creationId xmlns:a16="http://schemas.microsoft.com/office/drawing/2014/main" id="{F0707CD5-71B7-1648-87B9-8A70934763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C74046E2-8CBD-5445-96D9-A7D07776F5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1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A1B03A15-0850-AA47-AAE7-2BF91AFEFB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07-05-21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338933E-5AB5-4843-96FE-E9F46DAC01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1" y="6248401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B12CF0D-880C-194A-A992-98FC84232504}"/>
              </a:ext>
            </a:extLst>
          </p:cNvPr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E3C121EF-4E55-FD49-8512-FD97CAB318AC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58BD0624-3F15-404D-93EF-F1240D4FD6B6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3F13F9C8-B155-5F46-BEB4-344D1EA1A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0400461-359A-1548-8249-54E9E330575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3" r:id="rId1"/>
    <p:sldLayoutId id="2147484355" r:id="rId2"/>
    <p:sldLayoutId id="2147484394" r:id="rId3"/>
    <p:sldLayoutId id="2147484395" r:id="rId4"/>
    <p:sldLayoutId id="2147484396" r:id="rId5"/>
    <p:sldLayoutId id="2147484356" r:id="rId6"/>
    <p:sldLayoutId id="2147484397" r:id="rId7"/>
    <p:sldLayoutId id="2147484357" r:id="rId8"/>
    <p:sldLayoutId id="2147484398" r:id="rId9"/>
    <p:sldLayoutId id="2147484358" r:id="rId10"/>
    <p:sldLayoutId id="21474843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8125" indent="-238125" algn="l" rtl="0" eaLnBrk="0" fontAlgn="base" hangingPunct="0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7838" indent="-203200" algn="l" rtl="0" eaLnBrk="0" fontAlgn="base" hangingPunct="0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168275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5525" indent="-168275" algn="l" rtl="0" eaLnBrk="0" fontAlgn="base" hangingPunct="0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68425" indent="-168275" algn="l" rtl="0" eaLnBrk="0" fontAlgn="base" hangingPunct="0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5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4 CuadroTexto">
            <a:extLst>
              <a:ext uri="{FF2B5EF4-FFF2-40B4-BE49-F238E27FC236}">
                <a16:creationId xmlns:a16="http://schemas.microsoft.com/office/drawing/2014/main" id="{686243F4-A314-0345-A233-18B6A0F47D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589" y="2874964"/>
            <a:ext cx="71088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Dinámica de traslación</a:t>
            </a:r>
          </a:p>
        </p:txBody>
      </p:sp>
      <p:pic>
        <p:nvPicPr>
          <p:cNvPr id="135170" name="Imagen 3">
            <a:extLst>
              <a:ext uri="{FF2B5EF4-FFF2-40B4-BE49-F238E27FC236}">
                <a16:creationId xmlns:a16="http://schemas.microsoft.com/office/drawing/2014/main" id="{3BB22C23-10F8-F648-9BEB-093693791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198564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1" name="CuadroTexto 7">
            <a:extLst>
              <a:ext uri="{FF2B5EF4-FFF2-40B4-BE49-F238E27FC236}">
                <a16:creationId xmlns:a16="http://schemas.microsoft.com/office/drawing/2014/main" id="{E65CFE73-2374-C04C-9783-9EB2EB71D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051172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135173" name="CuadroTexto 9">
            <a:extLst>
              <a:ext uri="{FF2B5EF4-FFF2-40B4-BE49-F238E27FC236}">
                <a16:creationId xmlns:a16="http://schemas.microsoft.com/office/drawing/2014/main" id="{3494E044-1F66-AB45-846C-AA62BAF46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288" y="5464176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135174" name="CuadroTexto 6">
            <a:extLst>
              <a:ext uri="{FF2B5EF4-FFF2-40B4-BE49-F238E27FC236}">
                <a16:creationId xmlns:a16="http://schemas.microsoft.com/office/drawing/2014/main" id="{501F7209-BCC6-714F-A009-E6BD375B9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151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ítulo 1">
            <a:extLst>
              <a:ext uri="{FF2B5EF4-FFF2-40B4-BE49-F238E27FC236}">
                <a16:creationId xmlns:a16="http://schemas.microsoft.com/office/drawing/2014/main" id="{BE3ACCDF-0A6A-EB41-8123-F80DB9F3E3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/>
          <a:lstStyle/>
          <a:p>
            <a:pPr eaLnBrk="1" hangingPunct="1"/>
            <a:r>
              <a:rPr lang="es-CL" altLang="es-CL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LEYES DE NEWTON</a:t>
            </a:r>
            <a:endParaRPr lang="es-CL" altLang="es-CL"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7347" name="Picture 5" descr="https://encrypted-tbn0.gstatic.com/images?q=tbn:ANd9GcQkASXr275jdAWmiXOig1xM97YHZcOwWnb7zH1BvckWCoL7CYz5Rg">
            <a:extLst>
              <a:ext uri="{FF2B5EF4-FFF2-40B4-BE49-F238E27FC236}">
                <a16:creationId xmlns:a16="http://schemas.microsoft.com/office/drawing/2014/main" id="{1A54DFCE-95AD-7D4A-B426-324CCE326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1600200"/>
            <a:ext cx="3643312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>
            <a:extLst>
              <a:ext uri="{FF2B5EF4-FFF2-40B4-BE49-F238E27FC236}">
                <a16:creationId xmlns:a16="http://schemas.microsoft.com/office/drawing/2014/main" id="{39481CA8-D3D1-2A42-B370-9FC724211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11255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38125" indent="-238125">
              <a:spcBef>
                <a:spcPts val="525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100">
                <a:solidFill>
                  <a:schemeClr val="tx1"/>
                </a:solidFill>
                <a:latin typeface="Tw Cen MT" panose="020B0602020104020603" pitchFamily="34" charset="77"/>
              </a:defRPr>
            </a:lvl1pPr>
            <a:lvl2pPr marL="477838" indent="-203200">
              <a:spcBef>
                <a:spcPts val="413"/>
              </a:spcBef>
              <a:buClr>
                <a:schemeClr val="accent1"/>
              </a:buClr>
              <a:buSzPct val="70000"/>
              <a:buFont typeface="Wingdings 2" pitchFamily="2" charset="2"/>
              <a:buChar char=""/>
              <a:defRPr>
                <a:solidFill>
                  <a:schemeClr val="tx1"/>
                </a:solidFill>
                <a:latin typeface="Tw Cen MT" panose="020B0602020104020603" pitchFamily="34" charset="77"/>
              </a:defRPr>
            </a:lvl2pPr>
            <a:lvl3pPr marL="682625" indent="-168275">
              <a:spcBef>
                <a:spcPts val="375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1700">
                <a:solidFill>
                  <a:schemeClr val="tx1"/>
                </a:solidFill>
                <a:latin typeface="Tw Cen MT" panose="020B0602020104020603" pitchFamily="34" charset="77"/>
              </a:defRPr>
            </a:lvl3pPr>
            <a:lvl4pPr marL="1025525" indent="-168275">
              <a:spcBef>
                <a:spcPts val="3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4pPr>
            <a:lvl5pPr marL="1368425" indent="-168275">
              <a:spcBef>
                <a:spcPts val="3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5pPr>
            <a:lvl6pPr marL="18256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6pPr>
            <a:lvl7pPr marL="22828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7pPr>
            <a:lvl8pPr marL="27400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8pPr>
            <a:lvl9pPr marL="31972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ES_tradn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ES_tradnl" sz="6000" b="1">
                <a:solidFill>
                  <a:schemeClr val="accent2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Primera ley de Newton o ley de inercia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1C0D7D5-3210-6C49-8B5A-BD8E2C1D03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571501"/>
            <a:ext cx="8229600" cy="5554663"/>
          </a:xfrm>
        </p:spPr>
        <p:txBody>
          <a:bodyPr rtlCol="0">
            <a:normAutofit fontScale="85000" lnSpcReduction="1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es-ES" dirty="0"/>
              <a:t>Los sabios griegos, preocupados del movimiento de los cuerpos, pensaban que el estado natural de los objetos era el reposo, y que para mantenerlos en movimiento se debía aplicar una fuerza permanentemente.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endParaRPr lang="es-ES" dirty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ES" b="1" i="1" dirty="0"/>
              <a:t>Galileo Galilei</a:t>
            </a:r>
            <a:r>
              <a:rPr lang="es-ES" i="1" dirty="0"/>
              <a:t>  al contrario de lo que creían y opinaban sus contemporáneos, pensaba que el estado natural de los cuerpos era el de un movimiento rectilíneo y uniforme, y no el reposo. Opinaba que, toda la fuerza no balanceada modifica el estado de movimiento de un cuerpo. Si la fuerza desaparece o es balanceada por otra el movimiento del cuerpo será rectilíneo y uniforme, del cual el reposo es un caso especial.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1 Título">
            <a:extLst>
              <a:ext uri="{FF2B5EF4-FFF2-40B4-BE49-F238E27FC236}">
                <a16:creationId xmlns:a16="http://schemas.microsoft.com/office/drawing/2014/main" id="{EEC650D0-7DE8-4441-9786-C25AD04CF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 dirty="0"/>
              <a:t>Primera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D8D5CDC-2F76-3644-ACAB-373CBFFA17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eaLnBrk="1" hangingPunct="1">
              <a:buNone/>
            </a:pPr>
            <a:r>
              <a:rPr lang="es-CL" altLang="es-ES_tradnl" dirty="0"/>
              <a:t>Si sobre un cuerpo en reposo no actúan fuerzas, entonces el cuerpo se mantiene en reposo o en movimiento rectilíneo uniforme.</a:t>
            </a:r>
          </a:p>
          <a:p>
            <a:pPr marL="0" indent="0" eaLnBrk="1" hangingPunct="1">
              <a:buNone/>
            </a:pPr>
            <a:endParaRPr lang="es-CL" altLang="es-ES_tradn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Título">
            <a:extLst>
              <a:ext uri="{FF2B5EF4-FFF2-40B4-BE49-F238E27FC236}">
                <a16:creationId xmlns:a16="http://schemas.microsoft.com/office/drawing/2014/main" id="{EB7E6C44-907C-7945-984E-38D35B871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Primera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28F90CE8-4107-114F-88E9-9C1051339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CL" dirty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CL" dirty="0"/>
              <a:t>La Primera Ley de Newton también se conoce como Principio de Inercia, donde la palabra Inercia hace referencia a la tendencia de los cuerpos a permanecer en reposo o en movimiento.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CL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CL" dirty="0"/>
              <a:t>La masa de un objeto es una medida de la Inercia que éste tiene.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>
            <a:extLst>
              <a:ext uri="{FF2B5EF4-FFF2-40B4-BE49-F238E27FC236}">
                <a16:creationId xmlns:a16="http://schemas.microsoft.com/office/drawing/2014/main" id="{09DA75E3-0E3D-ED47-9938-7D554DDBA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549276"/>
            <a:ext cx="83835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400">
                <a:solidFill>
                  <a:srgbClr val="4E3B30"/>
                </a:solidFill>
              </a:rPr>
              <a:t>Cuerpos en reposo tienden a mantenerse en reposo</a:t>
            </a:r>
            <a:r>
              <a:rPr lang="es-ES" altLang="es-ES_tradnl" sz="240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68610" name="Picture 4" descr="CPPE-Ch3-4_p33-TblClth">
            <a:extLst>
              <a:ext uri="{FF2B5EF4-FFF2-40B4-BE49-F238E27FC236}">
                <a16:creationId xmlns:a16="http://schemas.microsoft.com/office/drawing/2014/main" id="{DFEA8B79-A3A3-D44E-A521-67A3F1BBD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1412875"/>
            <a:ext cx="5759450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CPPE-Ch3-4_p33-Comic">
            <a:extLst>
              <a:ext uri="{FF2B5EF4-FFF2-40B4-BE49-F238E27FC236}">
                <a16:creationId xmlns:a16="http://schemas.microsoft.com/office/drawing/2014/main" id="{672631D6-EF77-5747-8C6C-7A746CFA5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4292601"/>
            <a:ext cx="6491288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7B61107-A9B5-DC4F-9047-E0DFA2C332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549276"/>
            <a:ext cx="41767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1F497D"/>
                </a:solidFill>
                <a:latin typeface="Calibri"/>
                <a:cs typeface="+mn-cs"/>
              </a:rPr>
              <a:t>Cuerpos en movimiento</a:t>
            </a:r>
          </a:p>
        </p:txBody>
      </p:sp>
      <p:pic>
        <p:nvPicPr>
          <p:cNvPr id="70658" name="Picture 4" descr="CPPE-Ch3-4_p34-Comic">
            <a:extLst>
              <a:ext uri="{FF2B5EF4-FFF2-40B4-BE49-F238E27FC236}">
                <a16:creationId xmlns:a16="http://schemas.microsoft.com/office/drawing/2014/main" id="{F5806C91-64DF-B347-9BCE-7DF1360B7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484314"/>
            <a:ext cx="5472113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Picture 2">
            <a:extLst>
              <a:ext uri="{FF2B5EF4-FFF2-40B4-BE49-F238E27FC236}">
                <a16:creationId xmlns:a16="http://schemas.microsoft.com/office/drawing/2014/main" id="{AA971CD2-8AA2-BE44-B2F7-43C6765DD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3500438"/>
            <a:ext cx="4048125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>
            <a:extLst>
              <a:ext uri="{FF2B5EF4-FFF2-40B4-BE49-F238E27FC236}">
                <a16:creationId xmlns:a16="http://schemas.microsoft.com/office/drawing/2014/main" id="{37191052-ED3A-F946-BB31-05C92AC8DCBA}"/>
              </a:ext>
            </a:extLst>
          </p:cNvPr>
          <p:cNvSpPr/>
          <p:nvPr/>
        </p:nvSpPr>
        <p:spPr>
          <a:xfrm>
            <a:off x="1919289" y="4149725"/>
            <a:ext cx="3889375" cy="1531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dirty="0">
                <a:solidFill>
                  <a:srgbClr val="1F497D"/>
                </a:solidFill>
                <a:latin typeface="Calibri"/>
                <a:cs typeface="+mn-cs"/>
              </a:rPr>
              <a:t>Para un cuerpo en movimiento se encuentra que:</a:t>
            </a:r>
          </a:p>
          <a:p>
            <a:pPr marL="0" lvl="1" eaLnBrk="1" fontAlgn="auto" hangingPunct="1"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dirty="0">
                <a:solidFill>
                  <a:srgbClr val="1F497D"/>
                </a:solidFill>
                <a:latin typeface="Calibri"/>
                <a:cs typeface="+mn-cs"/>
              </a:rPr>
              <a:t>En ausencia de fuerzas, un objeto en movimiento tiende a moverse en línea recta y siempre con la </a:t>
            </a:r>
            <a:r>
              <a:rPr lang="es-ES_tradnl">
                <a:solidFill>
                  <a:srgbClr val="1F497D"/>
                </a:solidFill>
                <a:latin typeface="Calibri"/>
                <a:cs typeface="+mn-cs"/>
              </a:rPr>
              <a:t>misma rapidez.</a:t>
            </a:r>
            <a:endParaRPr lang="es-ES_tradnl" dirty="0">
              <a:solidFill>
                <a:srgbClr val="1F497D"/>
              </a:solidFill>
              <a:latin typeface="Calibri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3">
            <a:extLst>
              <a:ext uri="{FF2B5EF4-FFF2-40B4-BE49-F238E27FC236}">
                <a16:creationId xmlns:a16="http://schemas.microsoft.com/office/drawing/2014/main" id="{270D268E-0568-D543-AE60-21776A592B17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1992314" y="1341438"/>
            <a:ext cx="4535487" cy="2246312"/>
          </a:xfrm>
        </p:spPr>
        <p:txBody>
          <a:bodyPr>
            <a:spAutoFit/>
          </a:bodyPr>
          <a:lstStyle/>
          <a:p>
            <a:pPr marL="0" indent="0" eaLnBrk="1" hangingPunct="1">
              <a:buNone/>
            </a:pPr>
            <a:r>
              <a:rPr lang="es-ES" altLang="es-ES_tradnl" sz="2800"/>
              <a:t>Mientras más masa tiene un cuerpo, mayor es su inercia y más fuerza se debe aplicar a este cuerpo para cambiar su estado de movimiento.</a:t>
            </a:r>
            <a:endParaRPr lang="es-ES" altLang="es-ES_tradnl"/>
          </a:p>
        </p:txBody>
      </p:sp>
      <p:sp>
        <p:nvSpPr>
          <p:cNvPr id="71682" name="Rectangle 2">
            <a:extLst>
              <a:ext uri="{FF2B5EF4-FFF2-40B4-BE49-F238E27FC236}">
                <a16:creationId xmlns:a16="http://schemas.microsoft.com/office/drawing/2014/main" id="{3D679C26-F25D-5846-91D9-3E5FCD01C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549276"/>
            <a:ext cx="83835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400">
                <a:solidFill>
                  <a:srgbClr val="4E3B30"/>
                </a:solidFill>
              </a:rPr>
              <a:t>La masa como medida de la Inercia</a:t>
            </a:r>
          </a:p>
        </p:txBody>
      </p:sp>
      <p:sp>
        <p:nvSpPr>
          <p:cNvPr id="71683" name="5 Rectángulo">
            <a:extLst>
              <a:ext uri="{FF2B5EF4-FFF2-40B4-BE49-F238E27FC236}">
                <a16:creationId xmlns:a16="http://schemas.microsoft.com/office/drawing/2014/main" id="{3F145400-51D7-C445-AAD8-6876781E9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576" y="4149726"/>
            <a:ext cx="5940425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800">
                <a:solidFill>
                  <a:srgbClr val="4E3B30"/>
                </a:solidFill>
              </a:rPr>
              <a:t>De esta forma, la cantidad de inercia de un cuerpo depende de su masa </a:t>
            </a:r>
            <a:r>
              <a:rPr lang="es-ES" altLang="es-ES_tradnl" sz="2800" b="1" i="1">
                <a:solidFill>
                  <a:srgbClr val="4E3B30"/>
                </a:solidFill>
              </a:rPr>
              <a:t>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_tradnl" sz="2800" b="1" i="1">
              <a:solidFill>
                <a:srgbClr val="4E3B3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800">
                <a:solidFill>
                  <a:srgbClr val="4E3B30"/>
                </a:solidFill>
              </a:rPr>
              <a:t>Así, </a:t>
            </a:r>
            <a:r>
              <a:rPr lang="es-ES" altLang="es-ES_tradnl" sz="2800" b="1" i="1">
                <a:solidFill>
                  <a:srgbClr val="4E3B30"/>
                </a:solidFill>
              </a:rPr>
              <a:t>la masa es una medida de la inercia de un objeto.</a:t>
            </a:r>
          </a:p>
        </p:txBody>
      </p:sp>
      <p:pic>
        <p:nvPicPr>
          <p:cNvPr id="71684" name="Picture 2">
            <a:extLst>
              <a:ext uri="{FF2B5EF4-FFF2-40B4-BE49-F238E27FC236}">
                <a16:creationId xmlns:a16="http://schemas.microsoft.com/office/drawing/2014/main" id="{3FA38ADF-AF5F-2241-B80B-5DF36B091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4" y="1557339"/>
            <a:ext cx="2592387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Picture 5" descr="CPPE-Ch3-5_p36-Kick">
            <a:extLst>
              <a:ext uri="{FF2B5EF4-FFF2-40B4-BE49-F238E27FC236}">
                <a16:creationId xmlns:a16="http://schemas.microsoft.com/office/drawing/2014/main" id="{B3893E35-5817-CE4B-8A94-0D4A1A923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3860800"/>
            <a:ext cx="2447925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>
            <a:extLst>
              <a:ext uri="{FF2B5EF4-FFF2-40B4-BE49-F238E27FC236}">
                <a16:creationId xmlns:a16="http://schemas.microsoft.com/office/drawing/2014/main" id="{04394D68-3799-EB41-8D19-658818E21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19200"/>
            <a:ext cx="8610600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430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ES_tradnl" sz="200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s-ES_tradnl" altLang="es-ES_tradnl" sz="2400">
                <a:solidFill>
                  <a:srgbClr val="4E3B30"/>
                </a:solidFill>
              </a:rPr>
              <a:t>Si la fuerza de atracción (gravedad) entre el Sol y la Tierra repentinamente desapareciera, la Tierra continuaría moviéndose…</a:t>
            </a:r>
          </a:p>
          <a:p>
            <a:pPr eaLnBrk="1" hangingPunct="1">
              <a:spcBef>
                <a:spcPct val="0"/>
              </a:spcBef>
              <a:buFontTx/>
              <a:buAutoNum type="arabicPeriod" startAt="4"/>
            </a:pPr>
            <a:endParaRPr lang="es-ES_tradnl" altLang="es-ES_tradnl" sz="2400">
              <a:solidFill>
                <a:srgbClr val="4E3B30"/>
              </a:solidFill>
            </a:endParaRP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curva.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línea recta.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espiral hacia afuera.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la misma trayectoria, sin cambios.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_tradnl" altLang="es-ES_tradnl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>
            <a:extLst>
              <a:ext uri="{FF2B5EF4-FFF2-40B4-BE49-F238E27FC236}">
                <a16:creationId xmlns:a16="http://schemas.microsoft.com/office/drawing/2014/main" id="{B056C0D1-148F-E345-9959-52635475C1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19201"/>
            <a:ext cx="8610600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430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_tradnl" sz="200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s-ES_tradnl" altLang="es-ES_tradnl" sz="2400">
                <a:solidFill>
                  <a:srgbClr val="4E3B30"/>
                </a:solidFill>
              </a:rPr>
              <a:t>Si la fuerza de atracción (gravedad) entre el Sol y la Tierra repentinamente desapareciera, la Tierra continuaría moviéndose…</a:t>
            </a:r>
          </a:p>
          <a:p>
            <a:pPr eaLnBrk="1" hangingPunct="1">
              <a:spcBef>
                <a:spcPct val="0"/>
              </a:spcBef>
              <a:buFontTx/>
              <a:buAutoNum type="arabicPeriod" startAt="4"/>
            </a:pPr>
            <a:endParaRPr lang="es-ES_tradnl" altLang="es-ES_tradnl" sz="2400">
              <a:solidFill>
                <a:srgbClr val="4E3B30"/>
              </a:solidFill>
            </a:endParaRP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curva.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línea recta.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espiral hacia afuera.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la misma trayectoria, sin cambios.</a:t>
            </a:r>
            <a:endParaRPr lang="en-US" altLang="es-ES_tradnl" sz="2400">
              <a:solidFill>
                <a:srgbClr val="4E3B3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s-ES_tradnl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_tradnl" sz="2000">
                <a:solidFill>
                  <a:srgbClr val="FF0000"/>
                </a:solidFill>
                <a:latin typeface="Arial" panose="020B0604020202020204" pitchFamily="34" charset="0"/>
              </a:rPr>
              <a:t>Respuesta: b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>
            <a:extLst>
              <a:ext uri="{FF2B5EF4-FFF2-40B4-BE49-F238E27FC236}">
                <a16:creationId xmlns:a16="http://schemas.microsoft.com/office/drawing/2014/main" id="{28F63C60-D473-7C4B-B44B-7DCAC3EB2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1" y="115888"/>
            <a:ext cx="8964613" cy="1143000"/>
          </a:xfrm>
        </p:spPr>
        <p:txBody>
          <a:bodyPr/>
          <a:lstStyle/>
          <a:p>
            <a:pPr eaLnBrk="1" hangingPunct="1"/>
            <a:r>
              <a:rPr lang="es-AR" altLang="es-ES_tradnl" sz="4000">
                <a:latin typeface="Snap ITC" pitchFamily="82" charset="77"/>
              </a:rPr>
              <a:t>Tipos de fuerzas en la naturaleza</a:t>
            </a:r>
            <a:endParaRPr lang="es-ES" altLang="es-ES_tradnl" sz="4000">
              <a:latin typeface="Snap ITC" pitchFamily="82" charset="77"/>
            </a:endParaRPr>
          </a:p>
        </p:txBody>
      </p:sp>
      <p:pic>
        <p:nvPicPr>
          <p:cNvPr id="80898" name="Picture 3">
            <a:extLst>
              <a:ext uri="{FF2B5EF4-FFF2-40B4-BE49-F238E27FC236}">
                <a16:creationId xmlns:a16="http://schemas.microsoft.com/office/drawing/2014/main" id="{7C036DDA-5DA6-8A46-A9F9-899A38EC70E1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252"/>
          <a:stretch>
            <a:fillRect/>
          </a:stretch>
        </p:blipFill>
        <p:spPr>
          <a:xfrm>
            <a:off x="9193214" y="4221164"/>
            <a:ext cx="1474787" cy="2636837"/>
          </a:xfrm>
        </p:spPr>
      </p:pic>
      <p:pic>
        <p:nvPicPr>
          <p:cNvPr id="80899" name="Picture 5">
            <a:extLst>
              <a:ext uri="{FF2B5EF4-FFF2-40B4-BE49-F238E27FC236}">
                <a16:creationId xmlns:a16="http://schemas.microsoft.com/office/drawing/2014/main" id="{DF50F36A-24F9-0A46-862D-4B039712B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1" t="34628" r="67113" b="47803"/>
          <a:stretch>
            <a:fillRect/>
          </a:stretch>
        </p:blipFill>
        <p:spPr bwMode="auto">
          <a:xfrm>
            <a:off x="2351088" y="3573464"/>
            <a:ext cx="230505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0" name="Rectangle 6">
            <a:extLst>
              <a:ext uri="{FF2B5EF4-FFF2-40B4-BE49-F238E27FC236}">
                <a16:creationId xmlns:a16="http://schemas.microsoft.com/office/drawing/2014/main" id="{0B82F3F4-A28D-E94F-83C1-CB8A7E123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412876"/>
            <a:ext cx="8229600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AR" altLang="es-ES_tradnl">
                <a:latin typeface="Arial" panose="020B0604020202020204" pitchFamily="34" charset="0"/>
              </a:rPr>
              <a:t>Fuerzas por contacto </a:t>
            </a:r>
          </a:p>
          <a:p>
            <a:pPr eaLnBrk="1" hangingPunct="1">
              <a:buFontTx/>
              <a:buChar char="•"/>
            </a:pPr>
            <a:endParaRPr lang="es-AR" altLang="es-ES_tradnl">
              <a:latin typeface="Arial" panose="020B0604020202020204" pitchFamily="34" charset="0"/>
            </a:endParaRPr>
          </a:p>
          <a:p>
            <a:pPr eaLnBrk="1" hangingPunct="1">
              <a:buFontTx/>
              <a:buChar char="•"/>
            </a:pPr>
            <a:r>
              <a:rPr lang="es-AR" altLang="es-ES_tradnl">
                <a:latin typeface="Arial" panose="020B0604020202020204" pitchFamily="34" charset="0"/>
              </a:rPr>
              <a:t>Fuerzas a distancia</a:t>
            </a:r>
            <a:endParaRPr lang="es-ES" altLang="es-ES_tradnl">
              <a:latin typeface="Arial" panose="020B0604020202020204" pitchFamily="34" charset="0"/>
            </a:endParaRPr>
          </a:p>
        </p:txBody>
      </p:sp>
      <p:pic>
        <p:nvPicPr>
          <p:cNvPr id="80901" name="Picture 7">
            <a:extLst>
              <a:ext uri="{FF2B5EF4-FFF2-40B4-BE49-F238E27FC236}">
                <a16:creationId xmlns:a16="http://schemas.microsoft.com/office/drawing/2014/main" id="{E6EBA3B1-458E-4E4F-96EA-98DDE1AB2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82" t="18510" r="33757" b="62782"/>
          <a:stretch>
            <a:fillRect/>
          </a:stretch>
        </p:blipFill>
        <p:spPr bwMode="auto">
          <a:xfrm>
            <a:off x="7032625" y="1700214"/>
            <a:ext cx="2160588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2" name="Picture 8">
            <a:extLst>
              <a:ext uri="{FF2B5EF4-FFF2-40B4-BE49-F238E27FC236}">
                <a16:creationId xmlns:a16="http://schemas.microsoft.com/office/drawing/2014/main" id="{CE1C40DF-CCFA-104B-AACC-F7DAEF65F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3" t="39828" r="65628" b="40964"/>
          <a:stretch>
            <a:fillRect/>
          </a:stretch>
        </p:blipFill>
        <p:spPr bwMode="auto">
          <a:xfrm>
            <a:off x="5448301" y="4437064"/>
            <a:ext cx="2232025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Título">
            <a:extLst>
              <a:ext uri="{FF2B5EF4-FFF2-40B4-BE49-F238E27FC236}">
                <a16:creationId xmlns:a16="http://schemas.microsoft.com/office/drawing/2014/main" id="{8AC41AD8-D99E-0042-835F-BAE5DD25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4639"/>
            <a:ext cx="6043613" cy="725487"/>
          </a:xfrm>
        </p:spPr>
        <p:txBody>
          <a:bodyPr/>
          <a:lstStyle/>
          <a:p>
            <a:r>
              <a:rPr lang="es-CL" altLang="es-ES_tradnl" sz="3600">
                <a:solidFill>
                  <a:schemeClr val="bg1"/>
                </a:solidFill>
              </a:rPr>
              <a:t>Fuerza Peso</a:t>
            </a:r>
          </a:p>
        </p:txBody>
      </p:sp>
      <p:sp>
        <p:nvSpPr>
          <p:cNvPr id="82947" name="2 Marcador de contenido">
            <a:extLst>
              <a:ext uri="{FF2B5EF4-FFF2-40B4-BE49-F238E27FC236}">
                <a16:creationId xmlns:a16="http://schemas.microsoft.com/office/drawing/2014/main" id="{4C2E8B30-7058-D44D-83B8-364E4916F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143001"/>
            <a:ext cx="8229600" cy="4983163"/>
          </a:xfrm>
        </p:spPr>
        <p:txBody>
          <a:bodyPr/>
          <a:lstStyle/>
          <a:p>
            <a:r>
              <a:rPr lang="es-AR" altLang="es-ES_tradnl">
                <a:solidFill>
                  <a:schemeClr val="bg1"/>
                </a:solidFill>
              </a:rPr>
              <a:t>Nuestro planeta ejerce una fuerza sobre todos los cuerpos que están en su superficie atrayéndolos. Esta fuerza es conocida con el nombre</a:t>
            </a:r>
            <a:br>
              <a:rPr lang="es-AR" altLang="es-ES_tradnl">
                <a:solidFill>
                  <a:schemeClr val="bg1"/>
                </a:solidFill>
              </a:rPr>
            </a:br>
            <a:r>
              <a:rPr lang="es-AR" altLang="es-ES_tradnl">
                <a:solidFill>
                  <a:schemeClr val="bg1"/>
                </a:solidFill>
              </a:rPr>
              <a:t>de </a:t>
            </a:r>
            <a:r>
              <a:rPr lang="es-AR" altLang="es-ES_tradnl" b="1">
                <a:solidFill>
                  <a:schemeClr val="bg1"/>
                </a:solidFill>
              </a:rPr>
              <a:t>peso</a:t>
            </a:r>
            <a:r>
              <a:rPr lang="es-AR" altLang="es-ES_tradnl">
                <a:solidFill>
                  <a:schemeClr val="bg1"/>
                </a:solidFill>
              </a:rPr>
              <a:t>.</a:t>
            </a:r>
            <a:endParaRPr lang="es-ES" altLang="es-ES_tradnl" b="1">
              <a:solidFill>
                <a:schemeClr val="bg1"/>
              </a:solidFill>
            </a:endParaRPr>
          </a:p>
          <a:p>
            <a:endParaRPr lang="es-CL" altLang="es-ES_tradn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A3F3E72C-A55C-D146-BEAA-AAD88D32B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pic>
        <p:nvPicPr>
          <p:cNvPr id="82949" name="Picture 4">
            <a:extLst>
              <a:ext uri="{FF2B5EF4-FFF2-40B4-BE49-F238E27FC236}">
                <a16:creationId xmlns:a16="http://schemas.microsoft.com/office/drawing/2014/main" id="{CC4D1A6C-0195-364C-95A6-2992ADB33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73" r="10902"/>
          <a:stretch>
            <a:fillRect/>
          </a:stretch>
        </p:blipFill>
        <p:spPr bwMode="auto">
          <a:xfrm>
            <a:off x="1952626" y="3857625"/>
            <a:ext cx="3529013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0" name="Picture 6">
            <a:extLst>
              <a:ext uri="{FF2B5EF4-FFF2-40B4-BE49-F238E27FC236}">
                <a16:creationId xmlns:a16="http://schemas.microsoft.com/office/drawing/2014/main" id="{640845A4-65C7-EC40-865D-8C2A9D48B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21" t="26367" r="13818" b="19487"/>
          <a:stretch>
            <a:fillRect/>
          </a:stretch>
        </p:blipFill>
        <p:spPr bwMode="auto">
          <a:xfrm>
            <a:off x="7175501" y="2781301"/>
            <a:ext cx="2289175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>
            <a:extLst>
              <a:ext uri="{FF2B5EF4-FFF2-40B4-BE49-F238E27FC236}">
                <a16:creationId xmlns:a16="http://schemas.microsoft.com/office/drawing/2014/main" id="{693B5589-7C6D-E54B-8A70-07063A6C8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CL" altLang="es-ES_tradnl"/>
          </a:p>
        </p:txBody>
      </p:sp>
      <p:sp>
        <p:nvSpPr>
          <p:cNvPr id="83970" name="AutoShape 3">
            <a:extLst>
              <a:ext uri="{FF2B5EF4-FFF2-40B4-BE49-F238E27FC236}">
                <a16:creationId xmlns:a16="http://schemas.microsoft.com/office/drawing/2014/main" id="{24F0984F-E2E6-B34A-B933-6F098DB2D224}"/>
              </a:ext>
            </a:extLst>
          </p:cNvPr>
          <p:cNvSpPr>
            <a:spLocks noGrp="1" noChangeAspect="1"/>
          </p:cNvSpPr>
          <p:nvPr>
            <p:ph type="body" idx="1"/>
          </p:nvPr>
        </p:nvSpPr>
        <p:spPr>
          <a:xfrm>
            <a:off x="2403475" y="5345114"/>
            <a:ext cx="8229600" cy="8207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ES_tradnl" sz="2400"/>
              <a:t>El peso se dirige siempre hacia el centro de la Tierra.</a:t>
            </a:r>
          </a:p>
        </p:txBody>
      </p:sp>
      <p:pic>
        <p:nvPicPr>
          <p:cNvPr id="83971" name="Picture 4">
            <a:extLst>
              <a:ext uri="{FF2B5EF4-FFF2-40B4-BE49-F238E27FC236}">
                <a16:creationId xmlns:a16="http://schemas.microsoft.com/office/drawing/2014/main" id="{88090FB4-514E-F04A-8E84-C37C96730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2" t="26367" r="20476" b="40147"/>
          <a:stretch>
            <a:fillRect/>
          </a:stretch>
        </p:blipFill>
        <p:spPr bwMode="auto">
          <a:xfrm>
            <a:off x="1703388" y="1412876"/>
            <a:ext cx="8748712" cy="358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>
            <a:extLst>
              <a:ext uri="{FF2B5EF4-FFF2-40B4-BE49-F238E27FC236}">
                <a16:creationId xmlns:a16="http://schemas.microsoft.com/office/drawing/2014/main" id="{5FE2D74E-4B7B-3B44-81A2-3EEBDB306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AR" altLang="es-ES_tradnl" sz="4000">
                <a:latin typeface="Snap ITC" pitchFamily="82" charset="77"/>
              </a:rPr>
              <a:t>¿Cuál es la diferencia entre peso y masa?</a:t>
            </a:r>
            <a:endParaRPr lang="es-ES" altLang="es-ES_tradnl" sz="4000">
              <a:latin typeface="Snap ITC" pitchFamily="82" charset="77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BB5F994F-FB9C-2846-8FE3-18B6184D6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76" y="1927226"/>
            <a:ext cx="5051425" cy="4525963"/>
          </a:xfrm>
        </p:spPr>
        <p:txBody>
          <a:bodyPr/>
          <a:lstStyle/>
          <a:p>
            <a:pPr algn="just" eaLnBrk="1" hangingPunct="1"/>
            <a:r>
              <a:rPr lang="es-AR" altLang="es-ES_tradnl"/>
              <a:t>La </a:t>
            </a:r>
            <a:r>
              <a:rPr lang="es-AR" altLang="es-ES_tradnl" b="1"/>
              <a:t>masa</a:t>
            </a:r>
            <a:r>
              <a:rPr lang="es-AR" altLang="es-ES_tradnl"/>
              <a:t> corresponde a la cantidad de materia que posee un cuerpo y se mide con una balanza.</a:t>
            </a:r>
          </a:p>
          <a:p>
            <a:pPr eaLnBrk="1" hangingPunct="1"/>
            <a:endParaRPr lang="es-AR" altLang="es-ES_tradnl"/>
          </a:p>
          <a:p>
            <a:pPr algn="just" eaLnBrk="1" hangingPunct="1"/>
            <a:r>
              <a:rPr lang="es-AR" altLang="es-ES_tradnl"/>
              <a:t>¡Concepto totalmente diferente al </a:t>
            </a:r>
            <a:r>
              <a:rPr lang="es-AR" altLang="es-ES_tradnl" b="1"/>
              <a:t>peso</a:t>
            </a:r>
            <a:r>
              <a:rPr lang="es-AR" altLang="es-ES_tradnl"/>
              <a:t>!</a:t>
            </a:r>
            <a:endParaRPr lang="es-ES" altLang="es-ES_tradnl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62198412-B544-2744-941F-F4DCB1DDD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20"/>
          <a:stretch>
            <a:fillRect/>
          </a:stretch>
        </p:blipFill>
        <p:spPr bwMode="auto">
          <a:xfrm>
            <a:off x="1919288" y="2066925"/>
            <a:ext cx="316865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>
            <a:extLst>
              <a:ext uri="{FF2B5EF4-FFF2-40B4-BE49-F238E27FC236}">
                <a16:creationId xmlns:a16="http://schemas.microsoft.com/office/drawing/2014/main" id="{3EB1A574-4693-9347-B14E-B2595E2CA6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1200" y="836614"/>
            <a:ext cx="8229600" cy="5329237"/>
          </a:xfrm>
        </p:spPr>
        <p:txBody>
          <a:bodyPr/>
          <a:lstStyle/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La masa y el peso de un objeto se vincula a través de la relación:</a:t>
            </a:r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La masa de un cuerpo no varía según su ubicación en el universo, el peso por el contrario si. </a:t>
            </a:r>
          </a:p>
          <a:p>
            <a:pPr eaLnBrk="1" hangingPunct="1"/>
            <a:endParaRPr lang="es-AR" altLang="es-ES_tradnl" sz="2800"/>
          </a:p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En la Tierra la aceleración de gravedad es de aproximadamente 9,8 [m/s</a:t>
            </a:r>
            <a:r>
              <a:rPr lang="es-AR" altLang="es-ES_tradnl" sz="2800" baseline="30000">
                <a:solidFill>
                  <a:schemeClr val="bg1"/>
                </a:solidFill>
              </a:rPr>
              <a:t>2</a:t>
            </a:r>
            <a:r>
              <a:rPr lang="es-AR" altLang="es-ES_tradnl" sz="2800">
                <a:solidFill>
                  <a:schemeClr val="bg1"/>
                </a:solidFill>
              </a:rPr>
              <a:t>].</a:t>
            </a:r>
            <a:endParaRPr lang="es-ES" altLang="es-ES_tradnl" sz="2800">
              <a:solidFill>
                <a:schemeClr val="bg1"/>
              </a:solidFill>
            </a:endParaRPr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3AE47668-F718-594A-BF83-CE0DF8D1C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286001"/>
            <a:ext cx="8389938" cy="46196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s-AR" altLang="es-C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Peso [N] = masa [kg] * aceleración de gravedad [m/s</a:t>
            </a:r>
            <a:r>
              <a:rPr lang="es-AR" altLang="es-CL" sz="2400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2</a:t>
            </a:r>
            <a:r>
              <a:rPr lang="es-AR" altLang="es-C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]</a:t>
            </a:r>
            <a:endParaRPr lang="es-ES" altLang="es-CL" sz="24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</a:endParaRPr>
          </a:p>
        </p:txBody>
      </p:sp>
      <p:graphicFrame>
        <p:nvGraphicFramePr>
          <p:cNvPr id="86020" name="Object 2">
            <a:extLst>
              <a:ext uri="{FF2B5EF4-FFF2-40B4-BE49-F238E27FC236}">
                <a16:creationId xmlns:a16="http://schemas.microsoft.com/office/drawing/2014/main" id="{18E82848-6F2B-A34F-A5CA-E3E99A2A188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13213" y="2857500"/>
          <a:ext cx="1536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9" name="Ecuación" r:id="rId3" imgW="13462000" imgH="5562600" progId="Equation.3">
                  <p:embed/>
                </p:oleObj>
              </mc:Choice>
              <mc:Fallback>
                <p:oleObj name="Ecuación" r:id="rId3" imgW="13462000" imgH="5562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3213" y="2857500"/>
                        <a:ext cx="1536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6021" name="Group 3">
            <a:extLst>
              <a:ext uri="{FF2B5EF4-FFF2-40B4-BE49-F238E27FC236}">
                <a16:creationId xmlns:a16="http://schemas.microsoft.com/office/drawing/2014/main" id="{832A8360-2655-7841-B4B8-87F152E325E1}"/>
              </a:ext>
            </a:extLst>
          </p:cNvPr>
          <p:cNvGrpSpPr>
            <a:grpSpLocks/>
          </p:cNvGrpSpPr>
          <p:nvPr/>
        </p:nvGrpSpPr>
        <p:grpSpPr bwMode="auto">
          <a:xfrm>
            <a:off x="9739311" y="2357439"/>
            <a:ext cx="527935" cy="1006475"/>
            <a:chOff x="7101" y="5940"/>
            <a:chExt cx="831" cy="1585"/>
          </a:xfrm>
        </p:grpSpPr>
        <p:sp>
          <p:nvSpPr>
            <p:cNvPr id="86022" name="Oval 4">
              <a:extLst>
                <a:ext uri="{FF2B5EF4-FFF2-40B4-BE49-F238E27FC236}">
                  <a16:creationId xmlns:a16="http://schemas.microsoft.com/office/drawing/2014/main" id="{729595AA-C34E-804E-8F22-558A98219C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01" y="5940"/>
              <a:ext cx="720" cy="720"/>
            </a:xfrm>
            <a:prstGeom prst="ellipse">
              <a:avLst/>
            </a:prstGeom>
            <a:gradFill rotWithShape="0">
              <a:gsLst>
                <a:gs pos="0">
                  <a:srgbClr val="3366FF"/>
                </a:gs>
                <a:gs pos="100000">
                  <a:srgbClr val="182F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Arial" panose="020B0604020202020204" pitchFamily="34" charset="0"/>
              </a:endParaRPr>
            </a:p>
          </p:txBody>
        </p:sp>
        <p:sp>
          <p:nvSpPr>
            <p:cNvPr id="86023" name="Line 5">
              <a:extLst>
                <a:ext uri="{FF2B5EF4-FFF2-40B4-BE49-F238E27FC236}">
                  <a16:creationId xmlns:a16="http://schemas.microsoft.com/office/drawing/2014/main" id="{FE759B45-97A7-984E-9175-043FC93492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461" y="6265"/>
              <a:ext cx="0" cy="12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6024" name="Text Box 6">
              <a:extLst>
                <a:ext uri="{FF2B5EF4-FFF2-40B4-BE49-F238E27FC236}">
                  <a16:creationId xmlns:a16="http://schemas.microsoft.com/office/drawing/2014/main" id="{87D88E0C-DB12-F34C-A4E9-73BA0B68DD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41" y="6805"/>
              <a:ext cx="291" cy="58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1 Título">
            <a:extLst>
              <a:ext uri="{FF2B5EF4-FFF2-40B4-BE49-F238E27FC236}">
                <a16:creationId xmlns:a16="http://schemas.microsoft.com/office/drawing/2014/main" id="{DA5AE522-4A3E-3349-B39E-C8C5380D6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¿Cómo se mide la fuerza?</a:t>
            </a:r>
          </a:p>
        </p:txBody>
      </p:sp>
      <p:sp>
        <p:nvSpPr>
          <p:cNvPr id="88066" name="2 Marcador de contenido">
            <a:extLst>
              <a:ext uri="{FF2B5EF4-FFF2-40B4-BE49-F238E27FC236}">
                <a16:creationId xmlns:a16="http://schemas.microsoft.com/office/drawing/2014/main" id="{406E81F2-1B15-AD41-B881-F99BA8C25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es-ES" altLang="es-ES_tradnl"/>
              <a:t>	En ciencias, una fuerza no es más que un tirón o un empujón, y posee un tamaño y una dirección. Una fuerza puede ser la causa de los cambios de movimiento de un cuerpo. Se mide en una unidad llamada </a:t>
            </a:r>
            <a:r>
              <a:rPr lang="es-ES" altLang="es-ES_tradnl" b="1"/>
              <a:t>Newton [N]</a:t>
            </a:r>
            <a:r>
              <a:rPr lang="es-ES" altLang="es-ES_tradnl"/>
              <a:t> en el Sistema Internacional de Unidades (S.I) y en </a:t>
            </a:r>
            <a:r>
              <a:rPr lang="es-ES" altLang="es-ES_tradnl" b="1"/>
              <a:t>Dinas</a:t>
            </a:r>
            <a:r>
              <a:rPr lang="es-ES" altLang="es-ES_tradnl"/>
              <a:t> en el sistema c.g.s. </a:t>
            </a:r>
            <a:endParaRPr lang="es-CL" altLang="es-ES_tradnl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1 Título">
            <a:extLst>
              <a:ext uri="{FF2B5EF4-FFF2-40B4-BE49-F238E27FC236}">
                <a16:creationId xmlns:a16="http://schemas.microsoft.com/office/drawing/2014/main" id="{4DEE703C-016A-9F43-9ED9-52B93812D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EQUILIBRIO</a:t>
            </a:r>
          </a:p>
        </p:txBody>
      </p:sp>
      <p:sp>
        <p:nvSpPr>
          <p:cNvPr id="24579" name="2 Marcador de contenido">
            <a:extLst>
              <a:ext uri="{FF2B5EF4-FFF2-40B4-BE49-F238E27FC236}">
                <a16:creationId xmlns:a16="http://schemas.microsoft.com/office/drawing/2014/main" id="{D51A357C-D13B-9640-9C20-3AC9754AC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85875"/>
            <a:ext cx="8229600" cy="4840288"/>
          </a:xfrm>
        </p:spPr>
        <p:txBody>
          <a:bodyPr/>
          <a:lstStyle/>
          <a:p>
            <a:pPr algn="just" eaLnBrk="1" hangingPunct="1"/>
            <a:r>
              <a:rPr lang="es-ES" altLang="es-ES_tradnl" sz="2400"/>
              <a:t>Cuando un cuerpo está en reposo , no quiere decir que no actúen fuerzas sobre él.</a:t>
            </a:r>
          </a:p>
          <a:p>
            <a:pPr algn="just" eaLnBrk="1" hangingPunct="1"/>
            <a:r>
              <a:rPr lang="es-ES" altLang="es-ES_tradnl" sz="2400"/>
              <a:t>Si las fuerzas aplicadas a un cuerpo están balanceadas, es decir, si la </a:t>
            </a:r>
            <a:r>
              <a:rPr lang="es-ES" altLang="es-ES_tradnl" sz="2400" b="1" i="1"/>
              <a:t>fuerza total o neta es cero</a:t>
            </a:r>
            <a:r>
              <a:rPr lang="es-ES" altLang="es-ES_tradnl" sz="2400"/>
              <a:t>, se dice que el cuerpo está en equilibrio.</a:t>
            </a:r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r>
              <a:rPr lang="es-ES" altLang="es-ES_tradnl" sz="2400"/>
              <a:t>Si el cuerpo está en equilibrio, su </a:t>
            </a:r>
            <a:r>
              <a:rPr lang="es-ES" altLang="es-ES_tradnl" sz="2400" b="1" i="1"/>
              <a:t>velocidad es constante</a:t>
            </a:r>
            <a:r>
              <a:rPr lang="es-ES" altLang="es-ES_tradnl" sz="2400"/>
              <a:t> (movimiento rectilíneo uniforme) o en reposo.</a:t>
            </a:r>
            <a:endParaRPr lang="es-CL" altLang="es-ES_tradnl" sz="2400"/>
          </a:p>
          <a:p>
            <a:pPr algn="just" eaLnBrk="1" hangingPunct="1"/>
            <a:endParaRPr lang="es-CL" altLang="es-ES_tradnl" sz="2400"/>
          </a:p>
          <a:p>
            <a:pPr eaLnBrk="1" hangingPunct="1"/>
            <a:endParaRPr lang="es-CL" altLang="es-ES_tradnl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3A62C9D-A481-3142-A498-E6A30BA05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3429000"/>
            <a:ext cx="85153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1 Título">
            <a:extLst>
              <a:ext uri="{FF2B5EF4-FFF2-40B4-BE49-F238E27FC236}">
                <a16:creationId xmlns:a16="http://schemas.microsoft.com/office/drawing/2014/main" id="{8E853F27-850B-554A-BF4B-1825C8F97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Algunas simplificaciones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F687C2E7-1F59-6B49-8C57-A02A5C5CA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CL" altLang="es-CL"/>
              <a:t>Para analizar las fuerzas que actúan sobre un cuerpo lo consideraremos como una partícula.</a:t>
            </a:r>
          </a:p>
          <a:p>
            <a:pPr eaLnBrk="1" hangingPunct="1"/>
            <a:r>
              <a:rPr lang="es-CL" altLang="es-CL"/>
              <a:t>Supondremos que todas las cuerdas tienen masa despreciable y que son inextensibles.</a:t>
            </a:r>
          </a:p>
          <a:p>
            <a:pPr eaLnBrk="1" hangingPunct="1"/>
            <a:r>
              <a:rPr lang="es-CL" altLang="es-CL"/>
              <a:t>Supondremos que las poleas carecen de masa y de roce.</a:t>
            </a:r>
          </a:p>
          <a:p>
            <a:pPr eaLnBrk="1" hangingPunct="1"/>
            <a:r>
              <a:rPr lang="es-CL" altLang="es-CL"/>
              <a:t>Consideraremos con los cuerpos son rígidos (no se deforman).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3">
            <a:extLst>
              <a:ext uri="{FF2B5EF4-FFF2-40B4-BE49-F238E27FC236}">
                <a16:creationId xmlns:a16="http://schemas.microsoft.com/office/drawing/2014/main" id="{9907BD23-336F-A445-A021-7D714E97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1125538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C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CL" sz="6000" b="1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Segunda ley de Newton o ley de movimiento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1 Título">
            <a:extLst>
              <a:ext uri="{FF2B5EF4-FFF2-40B4-BE49-F238E27FC236}">
                <a16:creationId xmlns:a16="http://schemas.microsoft.com/office/drawing/2014/main" id="{C1B70A54-A0B3-DE41-89B5-AE8CE0053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Segunda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3BBF954B-C824-1D4F-8C33-C64655952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  <a:defRPr/>
            </a:pPr>
            <a:r>
              <a:rPr lang="es-ES" dirty="0"/>
              <a:t>Si sobre un objeto no actúan fuerzas éste conserva su estado de movimiento y se mueve con rapidez constante, pero ¿qué ocurre si se ejercen fuerzas sobre el objeto? ¿Qué características del movimiento de un objeto nos permiten deducir que sobre él se aplicaron fuerzas?</a:t>
            </a:r>
            <a:endParaRPr lang="es-CL" dirty="0"/>
          </a:p>
          <a:p>
            <a:pPr>
              <a:defRPr/>
            </a:pPr>
            <a:endParaRPr lang="es-CL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510F5C47-1FA5-574F-8164-298A0B36D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s-CL" dirty="0"/>
              <a:t>Segunda ley de Newton o ley de movimiento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19A2A29-772F-B048-B93C-2CD2DD29C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  <a:defRPr/>
            </a:pPr>
            <a:r>
              <a:rPr lang="es-ES" b="1" i="1" dirty="0"/>
              <a:t>“La aceleración producida por una fuerza neta que actúa sobre un cuerpo (o sistema) es directamente proporcional a la magnitud de esta fuerza neta, y en la dirección de esta fuerza neta e inversamente proporcional a la masa del cuerpo (o sistema).”</a:t>
            </a:r>
            <a:endParaRPr lang="es-ES" i="1" dirty="0"/>
          </a:p>
          <a:p>
            <a:pPr>
              <a:defRPr/>
            </a:pPr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81EE59C-F1AA-844E-A462-6B018F4CBD08}"/>
                  </a:ext>
                </a:extLst>
              </p:cNvPr>
              <p:cNvSpPr txBox="1"/>
              <p:nvPr/>
            </p:nvSpPr>
            <p:spPr>
              <a:xfrm>
                <a:off x="5039332" y="4223569"/>
                <a:ext cx="2113335" cy="10432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81EE59C-F1AA-844E-A462-6B018F4CBD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9332" y="4223569"/>
                <a:ext cx="2113335" cy="1043234"/>
              </a:xfrm>
              <a:prstGeom prst="rect">
                <a:avLst/>
              </a:prstGeom>
              <a:blipFill>
                <a:blip r:embed="rId2"/>
                <a:stretch>
                  <a:fillRect l="-60119" t="-145783" r="-595" b="-2024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1 Título">
            <a:extLst>
              <a:ext uri="{FF2B5EF4-FFF2-40B4-BE49-F238E27FC236}">
                <a16:creationId xmlns:a16="http://schemas.microsoft.com/office/drawing/2014/main" id="{1A64AB3F-E03B-8A45-A5F6-61049BE21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Masa Inercial</a:t>
            </a:r>
          </a:p>
        </p:txBody>
      </p:sp>
      <p:sp>
        <p:nvSpPr>
          <p:cNvPr id="25603" name="2 Marcador de contenido">
            <a:extLst>
              <a:ext uri="{FF2B5EF4-FFF2-40B4-BE49-F238E27FC236}">
                <a16:creationId xmlns:a16="http://schemas.microsoft.com/office/drawing/2014/main" id="{0A4F0C79-1C9A-DA4F-BA30-78C868336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14439"/>
            <a:ext cx="8229600" cy="5286375"/>
          </a:xfrm>
        </p:spPr>
        <p:txBody>
          <a:bodyPr>
            <a:normAutofit fontScale="92500"/>
          </a:bodyPr>
          <a:lstStyle/>
          <a:p>
            <a:pPr>
              <a:buFont typeface="Arial" charset="0"/>
              <a:buNone/>
              <a:defRPr/>
            </a:pPr>
            <a:endParaRPr lang="es-CL" dirty="0"/>
          </a:p>
          <a:p>
            <a:pPr algn="just">
              <a:defRPr/>
            </a:pPr>
            <a:r>
              <a:rPr lang="es-ES" dirty="0"/>
              <a:t> La masa </a:t>
            </a:r>
            <a:r>
              <a:rPr lang="es-ES" b="1" dirty="0"/>
              <a:t>m</a:t>
            </a:r>
            <a:r>
              <a:rPr lang="es-ES" dirty="0"/>
              <a:t> a la que se refiere el Segundo Principio de Newton es la masa inercial del cuerpo que está siendo acelerado por la fuerza. </a:t>
            </a:r>
            <a:endParaRPr lang="es-CL" dirty="0"/>
          </a:p>
          <a:p>
            <a:pPr algn="just">
              <a:defRPr/>
            </a:pPr>
            <a:r>
              <a:rPr lang="es-ES" dirty="0"/>
              <a:t>La masa inercial es una propiedad de los cuerpos, relacionada con la facilidad o dificultad de ser acelerados por una fuerza neta.</a:t>
            </a:r>
            <a:endParaRPr lang="es-CL" dirty="0"/>
          </a:p>
          <a:p>
            <a:pPr algn="just">
              <a:defRPr/>
            </a:pPr>
            <a:r>
              <a:rPr lang="es-ES" dirty="0"/>
              <a:t>Si la fuerza está dada en [N] (Newton) y la aceleración en [m/s</a:t>
            </a:r>
            <a:r>
              <a:rPr lang="es-ES" baseline="30000" dirty="0"/>
              <a:t>2</a:t>
            </a:r>
            <a:r>
              <a:rPr lang="es-ES" dirty="0"/>
              <a:t>] la masa inercial queda en [kg].</a:t>
            </a:r>
            <a:endParaRPr lang="es-CL" dirty="0"/>
          </a:p>
          <a:p>
            <a:pPr algn="just">
              <a:buFont typeface="Arial" charset="0"/>
              <a:buNone/>
              <a:defRPr/>
            </a:pPr>
            <a:endParaRPr lang="es-CL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None/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3">
            <a:extLst>
              <a:ext uri="{FF2B5EF4-FFF2-40B4-BE49-F238E27FC236}">
                <a16:creationId xmlns:a16="http://schemas.microsoft.com/office/drawing/2014/main" id="{46A1FC48-E012-A543-B54F-2A060AC21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1125538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C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CL" sz="6000" b="1">
                <a:latin typeface="Gulim" panose="020B0600000101010101" pitchFamily="34" charset="-127"/>
              </a:rPr>
              <a:t>Tercera ley de Newton o ley de acción y reacción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F2F844DF-B8C0-594A-8555-CE4876F66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s-CL" dirty="0"/>
              <a:t>Tercera ley de newton o ley de acción y reacción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97E38E61-D7AE-164F-A399-5DB296542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s-ES" dirty="0"/>
              <a:t>La Tercera Ley de Newton a menudo se establece que: </a:t>
            </a:r>
          </a:p>
          <a:p>
            <a:pPr marL="114300" indent="0" algn="ctr">
              <a:buNone/>
              <a:defRPr/>
            </a:pPr>
            <a:r>
              <a:rPr lang="es-ES" dirty="0"/>
              <a:t>"</a:t>
            </a:r>
            <a:r>
              <a:rPr lang="es-ES" b="1" dirty="0"/>
              <a:t>Para cada fuerza de acción hay siempre una fuerza reacción de igual magnitud pero en </a:t>
            </a:r>
            <a:r>
              <a:rPr lang="es-ES" b="1"/>
              <a:t>dirección opuesta”</a:t>
            </a:r>
            <a:endParaRPr lang="es-ES" dirty="0"/>
          </a:p>
          <a:p>
            <a:pPr>
              <a:defRPr/>
            </a:pPr>
            <a:endParaRPr lang="es-ES" dirty="0"/>
          </a:p>
          <a:p>
            <a:pPr>
              <a:defRPr/>
            </a:pPr>
            <a:r>
              <a:rPr lang="es-ES" dirty="0"/>
              <a:t>En general se entiende que no importa a que fuerza llamamos </a:t>
            </a:r>
            <a:r>
              <a:rPr lang="es-ES" b="1" dirty="0"/>
              <a:t>acción</a:t>
            </a:r>
            <a:r>
              <a:rPr lang="es-ES" dirty="0"/>
              <a:t> y a cual llamamos </a:t>
            </a:r>
            <a:r>
              <a:rPr lang="es-ES" b="1" dirty="0"/>
              <a:t>reacción</a:t>
            </a:r>
            <a:r>
              <a:rPr lang="es-ES" dirty="0"/>
              <a:t>.</a:t>
            </a:r>
            <a:endParaRPr lang="en-US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1 Título">
            <a:extLst>
              <a:ext uri="{FF2B5EF4-FFF2-40B4-BE49-F238E27FC236}">
                <a16:creationId xmlns:a16="http://schemas.microsoft.com/office/drawing/2014/main" id="{0B8FCDF6-2E8E-3D4E-893D-EF9AB0674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Para tener en cuenta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5C73CA3B-BE7B-8141-BD1F-A8D5908C0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s-ES" dirty="0"/>
              <a:t>La tercera ley de Newton describe la relación entre dos fuerzas en una interacción.  </a:t>
            </a:r>
          </a:p>
          <a:p>
            <a:pPr>
              <a:defRPr/>
            </a:pPr>
            <a:r>
              <a:rPr lang="es-ES" dirty="0"/>
              <a:t>Una fuerza se llama fuerza de acción.</a:t>
            </a:r>
          </a:p>
          <a:p>
            <a:pPr>
              <a:defRPr/>
            </a:pPr>
            <a:r>
              <a:rPr lang="es-ES" dirty="0"/>
              <a:t>La otra fuerza que se llama la fuerza de reacción.</a:t>
            </a:r>
          </a:p>
          <a:p>
            <a:pPr>
              <a:defRPr/>
            </a:pPr>
            <a:r>
              <a:rPr lang="es-ES" dirty="0"/>
              <a:t>Una fuerza no existe sin la otra.</a:t>
            </a:r>
          </a:p>
          <a:p>
            <a:pPr>
              <a:defRPr/>
            </a:pPr>
            <a:r>
              <a:rPr lang="es-ES" dirty="0"/>
              <a:t>Los pares acción y reacción son iguales en tamaño y actúan en dirección opuesta.</a:t>
            </a:r>
          </a:p>
          <a:p>
            <a:pPr>
              <a:defRPr/>
            </a:pPr>
            <a:r>
              <a:rPr lang="es-ES" dirty="0"/>
              <a:t>Se producen al mismo tiempo (simultáneamente).</a:t>
            </a:r>
          </a:p>
          <a:p>
            <a:pPr>
              <a:defRPr/>
            </a:pPr>
            <a:r>
              <a:rPr lang="es-ES" dirty="0"/>
              <a:t>Y actúan sobre cuerpos (sistemas) distintos que se encuentran interactuando.</a:t>
            </a:r>
            <a:endParaRPr lang="en-US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1 Título">
            <a:extLst>
              <a:ext uri="{FF2B5EF4-FFF2-40B4-BE49-F238E27FC236}">
                <a16:creationId xmlns:a16="http://schemas.microsoft.com/office/drawing/2014/main" id="{7FD7283D-115A-3A49-A060-6AED2116F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Comentario</a:t>
            </a:r>
          </a:p>
        </p:txBody>
      </p:sp>
      <p:sp>
        <p:nvSpPr>
          <p:cNvPr id="150530" name="2 Marcador de contenido">
            <a:extLst>
              <a:ext uri="{FF2B5EF4-FFF2-40B4-BE49-F238E27FC236}">
                <a16:creationId xmlns:a16="http://schemas.microsoft.com/office/drawing/2014/main" id="{4E345C69-1DEE-B24A-9D16-EB08E28AD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None/>
            </a:pPr>
            <a:r>
              <a:rPr lang="es-CL" altLang="es-CL"/>
              <a:t>	Las fuerzas de acción y reacción al actuar sobre cuerpos diferentes no se pueden equilibrar mutuamente, porque para ello sería necesario que estuviesen aplicadas sobre un mismo cuerpo.</a:t>
            </a:r>
          </a:p>
        </p:txBody>
      </p:sp>
    </p:spTree>
  </p:cSld>
  <p:clrMapOvr>
    <a:masterClrMapping/>
  </p:clrMapOvr>
</p:sld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</TotalTime>
  <Words>1187</Words>
  <Application>Microsoft Macintosh PowerPoint</Application>
  <PresentationFormat>Panorámica</PresentationFormat>
  <Paragraphs>109</Paragraphs>
  <Slides>27</Slides>
  <Notes>4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5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42" baseType="lpstr">
      <vt:lpstr>Gulim</vt:lpstr>
      <vt:lpstr>Arial</vt:lpstr>
      <vt:lpstr>Calibri</vt:lpstr>
      <vt:lpstr>Cambria Math</vt:lpstr>
      <vt:lpstr>CMU Serif Roman</vt:lpstr>
      <vt:lpstr>Snap ITC</vt:lpstr>
      <vt:lpstr>Tw Cen MT</vt:lpstr>
      <vt:lpstr>Wingdings</vt:lpstr>
      <vt:lpstr>Wingdings 2</vt:lpstr>
      <vt:lpstr>Tema de Office</vt:lpstr>
      <vt:lpstr>1_Tema de Office</vt:lpstr>
      <vt:lpstr>2_Tema de Office</vt:lpstr>
      <vt:lpstr>3_Tema de Office</vt:lpstr>
      <vt:lpstr>Intermedio</vt:lpstr>
      <vt:lpstr>Ecuación</vt:lpstr>
      <vt:lpstr>Presentación de PowerPoint</vt:lpstr>
      <vt:lpstr>LEYES DE NEWTON</vt:lpstr>
      <vt:lpstr>Presentación de PowerPoint</vt:lpstr>
      <vt:lpstr>Presentación de PowerPoint</vt:lpstr>
      <vt:lpstr>Primera ley de Newton</vt:lpstr>
      <vt:lpstr>Primera ley de newton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Tipos de fuerzas en la naturaleza</vt:lpstr>
      <vt:lpstr>Fuerza Peso</vt:lpstr>
      <vt:lpstr>Presentación de PowerPoint</vt:lpstr>
      <vt:lpstr>¿Cuál es la diferencia entre peso y masa?</vt:lpstr>
      <vt:lpstr>Presentación de PowerPoint</vt:lpstr>
      <vt:lpstr>¿Cómo se mide la fuerza?</vt:lpstr>
      <vt:lpstr>EQUILIBRIO</vt:lpstr>
      <vt:lpstr>Algunas simplificaciones</vt:lpstr>
      <vt:lpstr>Presentación de PowerPoint</vt:lpstr>
      <vt:lpstr>Segunda ley de newton</vt:lpstr>
      <vt:lpstr>Segunda ley de Newton o ley de movimiento</vt:lpstr>
      <vt:lpstr>Masa Inercial</vt:lpstr>
      <vt:lpstr>Presentación de PowerPoint</vt:lpstr>
      <vt:lpstr>Tercera ley de newton o ley de acción y reacción</vt:lpstr>
      <vt:lpstr>Para tener en cuenta</vt:lpstr>
      <vt:lpstr>Comentario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DINÁMICA</dc:title>
  <dc:creator>Usuario de Microsoft Office</dc:creator>
  <cp:lastModifiedBy>Javiera Sanchez Espinoza</cp:lastModifiedBy>
  <cp:revision>9</cp:revision>
  <dcterms:created xsi:type="dcterms:W3CDTF">2017-04-17T17:35:27Z</dcterms:created>
  <dcterms:modified xsi:type="dcterms:W3CDTF">2021-05-07T14:11:28Z</dcterms:modified>
</cp:coreProperties>
</file>