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41"/>
  </p:notesMasterIdLst>
  <p:sldIdLst>
    <p:sldId id="256" r:id="rId2"/>
    <p:sldId id="290" r:id="rId3"/>
    <p:sldId id="291" r:id="rId4"/>
    <p:sldId id="292" r:id="rId5"/>
    <p:sldId id="295" r:id="rId6"/>
    <p:sldId id="293" r:id="rId7"/>
    <p:sldId id="296" r:id="rId8"/>
    <p:sldId id="265" r:id="rId9"/>
    <p:sldId id="266" r:id="rId10"/>
    <p:sldId id="267" r:id="rId11"/>
    <p:sldId id="268" r:id="rId12"/>
    <p:sldId id="257" r:id="rId13"/>
    <p:sldId id="258" r:id="rId14"/>
    <p:sldId id="260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62" r:id="rId36"/>
    <p:sldId id="289" r:id="rId37"/>
    <p:sldId id="261" r:id="rId38"/>
    <p:sldId id="264" r:id="rId39"/>
    <p:sldId id="263" r:id="rId40"/>
  </p:sldIdLst>
  <p:sldSz cx="9144000" cy="6858000" type="screen4x3"/>
  <p:notesSz cx="6858000" cy="9144000"/>
  <p:defaultTextStyle>
    <a:defPPr>
      <a:defRPr lang="es-MX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FF66"/>
    <a:srgbClr val="FF9900"/>
    <a:srgbClr val="FF0066"/>
    <a:srgbClr val="CCFF66"/>
    <a:srgbClr val="FFCC66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89195" autoAdjust="0"/>
  </p:normalViewPr>
  <p:slideViewPr>
    <p:cSldViewPr>
      <p:cViewPr varScale="1">
        <p:scale>
          <a:sx n="63" d="100"/>
          <a:sy n="63" d="100"/>
        </p:scale>
        <p:origin x="-1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A1A8A1F-690D-4F5B-9CEE-3C6F3EBC804D}" type="datetimeFigureOut">
              <a:rPr lang="es-CL"/>
              <a:pPr>
                <a:defRPr/>
              </a:pPr>
              <a:t>09-09-2014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CL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BE44C906-8C15-46CE-A4E3-EA76E1EF4D9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CL" smtClean="0"/>
          </a:p>
        </p:txBody>
      </p:sp>
      <p:sp>
        <p:nvSpPr>
          <p:cNvPr id="430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01172EF-74A2-44F2-94AB-2DE4AB404736}" type="slidenum">
              <a:rPr lang="es-CL" smtClean="0"/>
              <a:pPr/>
              <a:t>5</a:t>
            </a:fld>
            <a:endParaRPr lang="es-C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smtClean="0"/>
          </a:p>
        </p:txBody>
      </p:sp>
      <p:sp>
        <p:nvSpPr>
          <p:cNvPr id="440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B3EB7B8-C232-4ABA-A5CE-F3A10165366E}" type="slidenum">
              <a:rPr lang="es-CL" smtClean="0"/>
              <a:pPr/>
              <a:t>30</a:t>
            </a:fld>
            <a:endParaRPr lang="es-C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8627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498475" y="1311275"/>
            <a:ext cx="10429875" cy="5908675"/>
            <a:chOff x="-313" y="824"/>
            <a:chExt cx="6570" cy="3722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 rot="20798144" flipV="1">
              <a:off x="-14" y="1033"/>
              <a:ext cx="1744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 rot="20774366" flipV="1">
              <a:off x="-24" y="1127"/>
              <a:ext cx="203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 rot="20757421" flipV="1">
              <a:off x="-27" y="1198"/>
              <a:ext cx="224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 rot="20684206" flipV="1">
              <a:off x="-43" y="1283"/>
              <a:ext cx="247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 rot="20631226" flipV="1">
              <a:off x="-51" y="1397"/>
              <a:ext cx="2770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 rot="20554235" flipV="1">
              <a:off x="-65" y="1523"/>
              <a:ext cx="3058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 rot="20466593" flipV="1">
              <a:off x="-93" y="1694"/>
              <a:ext cx="340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 rot="20343219" flipV="1">
              <a:off x="-99" y="1863"/>
              <a:ext cx="374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 rot="20211065" flipV="1">
              <a:off x="-165" y="2053"/>
              <a:ext cx="420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 rot="20102912" flipV="1">
              <a:off x="-214" y="2289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 rot="19923405" flipV="1">
              <a:off x="-313" y="2617"/>
              <a:ext cx="52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 rot="19686284" flipV="1">
              <a:off x="9" y="2881"/>
              <a:ext cx="54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 rot="19383534" flipV="1">
              <a:off x="1319" y="2928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0196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 rot="18994182" flipV="1">
              <a:off x="2681" y="3071"/>
              <a:ext cx="35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13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 rot="18603245" flipV="1">
              <a:off x="4054" y="3503"/>
              <a:ext cx="207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 rot="39991575" flipH="1" flipV="1">
              <a:off x="5377" y="4167"/>
              <a:ext cx="5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 rot="-20541361">
              <a:off x="-146" y="2360"/>
              <a:ext cx="604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 rot="-20036206">
              <a:off x="-198" y="3396"/>
              <a:ext cx="414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 rot="1732981">
              <a:off x="-165" y="3624"/>
              <a:ext cx="28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24" name="Rectangle 22"/>
            <p:cNvSpPr>
              <a:spLocks noChangeArrowheads="1"/>
            </p:cNvSpPr>
            <p:nvPr userDrawn="1"/>
          </p:nvSpPr>
          <p:spPr bwMode="hidden">
            <a:xfrm rot="1969083">
              <a:off x="-110" y="3922"/>
              <a:ext cx="14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25" name="Rectangle 23"/>
            <p:cNvSpPr>
              <a:spLocks noChangeArrowheads="1"/>
            </p:cNvSpPr>
            <p:nvPr userDrawn="1"/>
          </p:nvSpPr>
          <p:spPr bwMode="hidden">
            <a:xfrm rot="-20213826">
              <a:off x="-216" y="3221"/>
              <a:ext cx="547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26" name="Rectangle 24"/>
            <p:cNvSpPr>
              <a:spLocks noChangeArrowheads="1"/>
            </p:cNvSpPr>
            <p:nvPr userDrawn="1"/>
          </p:nvSpPr>
          <p:spPr bwMode="hidden">
            <a:xfrm rot="22583969">
              <a:off x="-115" y="2129"/>
              <a:ext cx="601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27" name="Rectangle 25"/>
            <p:cNvSpPr>
              <a:spLocks noChangeArrowheads="1"/>
            </p:cNvSpPr>
            <p:nvPr userDrawn="1"/>
          </p:nvSpPr>
          <p:spPr bwMode="hidden">
            <a:xfrm rot="930109" flipV="1">
              <a:off x="80" y="1946"/>
              <a:ext cx="575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28" name="Rectangle 26"/>
            <p:cNvSpPr>
              <a:spLocks noChangeArrowheads="1"/>
            </p:cNvSpPr>
            <p:nvPr userDrawn="1"/>
          </p:nvSpPr>
          <p:spPr bwMode="hidden">
            <a:xfrm rot="-20731987">
              <a:off x="374" y="1802"/>
              <a:ext cx="5475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29" name="Rectangle 27"/>
            <p:cNvSpPr>
              <a:spLocks noChangeArrowheads="1"/>
            </p:cNvSpPr>
            <p:nvPr userDrawn="1"/>
          </p:nvSpPr>
          <p:spPr bwMode="hidden">
            <a:xfrm rot="-64024402">
              <a:off x="848" y="1582"/>
              <a:ext cx="49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30" name="Rectangle 28"/>
            <p:cNvSpPr>
              <a:spLocks noChangeArrowheads="1"/>
            </p:cNvSpPr>
            <p:nvPr userDrawn="1"/>
          </p:nvSpPr>
          <p:spPr bwMode="hidden">
            <a:xfrm rot="-42464612">
              <a:off x="1053" y="1476"/>
              <a:ext cx="475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31" name="Rectangle 29"/>
            <p:cNvSpPr>
              <a:spLocks noChangeArrowheads="1"/>
            </p:cNvSpPr>
            <p:nvPr userDrawn="1"/>
          </p:nvSpPr>
          <p:spPr bwMode="hidden">
            <a:xfrm rot="-20907336">
              <a:off x="1244" y="1377"/>
              <a:ext cx="455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32" name="Rectangle 30"/>
            <p:cNvSpPr>
              <a:spLocks noChangeArrowheads="1"/>
            </p:cNvSpPr>
            <p:nvPr userDrawn="1"/>
          </p:nvSpPr>
          <p:spPr bwMode="hidden">
            <a:xfrm rot="655690" flipV="1">
              <a:off x="1487" y="1305"/>
              <a:ext cx="431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33" name="Rectangle 31"/>
            <p:cNvSpPr>
              <a:spLocks noChangeArrowheads="1"/>
            </p:cNvSpPr>
            <p:nvPr userDrawn="1"/>
          </p:nvSpPr>
          <p:spPr bwMode="hidden">
            <a:xfrm rot="636921" flipV="1">
              <a:off x="1650" y="1218"/>
              <a:ext cx="415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34" name="Rectangle 32"/>
            <p:cNvSpPr>
              <a:spLocks noChangeArrowheads="1"/>
            </p:cNvSpPr>
            <p:nvPr userDrawn="1"/>
          </p:nvSpPr>
          <p:spPr bwMode="hidden">
            <a:xfrm rot="803987" flipV="1">
              <a:off x="611" y="1684"/>
              <a:ext cx="52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35" name="Rectangle 33"/>
            <p:cNvSpPr>
              <a:spLocks noChangeArrowheads="1"/>
            </p:cNvSpPr>
            <p:nvPr userDrawn="1"/>
          </p:nvSpPr>
          <p:spPr bwMode="hidden">
            <a:xfrm rot="1273217" flipV="1">
              <a:off x="-204" y="2976"/>
              <a:ext cx="615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36" name="Rectangle 34"/>
            <p:cNvSpPr>
              <a:spLocks noChangeArrowheads="1"/>
            </p:cNvSpPr>
            <p:nvPr userDrawn="1"/>
          </p:nvSpPr>
          <p:spPr bwMode="hidden">
            <a:xfrm rot="1169729" flipV="1">
              <a:off x="-174" y="2663"/>
              <a:ext cx="61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1373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37" name="Oval 35"/>
            <p:cNvSpPr>
              <a:spLocks noChangeArrowheads="1"/>
            </p:cNvSpPr>
            <p:nvPr/>
          </p:nvSpPr>
          <p:spPr bwMode="hidden">
            <a:xfrm>
              <a:off x="740" y="3359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38" name="Oval 36"/>
            <p:cNvSpPr>
              <a:spLocks noChangeArrowheads="1"/>
            </p:cNvSpPr>
            <p:nvPr/>
          </p:nvSpPr>
          <p:spPr bwMode="hidden">
            <a:xfrm>
              <a:off x="236" y="3074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39" name="Oval 37"/>
            <p:cNvSpPr>
              <a:spLocks noChangeArrowheads="1"/>
            </p:cNvSpPr>
            <p:nvPr/>
          </p:nvSpPr>
          <p:spPr bwMode="hidden">
            <a:xfrm>
              <a:off x="159" y="3652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40" name="Oval 38"/>
            <p:cNvSpPr>
              <a:spLocks noChangeArrowheads="1"/>
            </p:cNvSpPr>
            <p:nvPr/>
          </p:nvSpPr>
          <p:spPr bwMode="hidden">
            <a:xfrm>
              <a:off x="2077" y="2661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41" name="Oval 39"/>
            <p:cNvSpPr>
              <a:spLocks noChangeArrowheads="1"/>
            </p:cNvSpPr>
            <p:nvPr/>
          </p:nvSpPr>
          <p:spPr bwMode="hidden">
            <a:xfrm>
              <a:off x="1223" y="307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42" name="Oval 40"/>
            <p:cNvSpPr>
              <a:spLocks noChangeArrowheads="1"/>
            </p:cNvSpPr>
            <p:nvPr/>
          </p:nvSpPr>
          <p:spPr bwMode="hidden">
            <a:xfrm>
              <a:off x="1686" y="2857"/>
              <a:ext cx="156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43" name="Oval 41"/>
            <p:cNvSpPr>
              <a:spLocks noChangeArrowheads="1"/>
            </p:cNvSpPr>
            <p:nvPr/>
          </p:nvSpPr>
          <p:spPr bwMode="hidden">
            <a:xfrm>
              <a:off x="750" y="2839"/>
              <a:ext cx="151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44" name="Oval 42"/>
            <p:cNvSpPr>
              <a:spLocks noChangeArrowheads="1"/>
            </p:cNvSpPr>
            <p:nvPr/>
          </p:nvSpPr>
          <p:spPr bwMode="hidden">
            <a:xfrm>
              <a:off x="367" y="2656"/>
              <a:ext cx="150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45" name="Oval 43"/>
            <p:cNvSpPr>
              <a:spLocks noChangeArrowheads="1"/>
            </p:cNvSpPr>
            <p:nvPr/>
          </p:nvSpPr>
          <p:spPr bwMode="hidden">
            <a:xfrm>
              <a:off x="1172" y="2642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46" name="Oval 44"/>
            <p:cNvSpPr>
              <a:spLocks noChangeArrowheads="1"/>
            </p:cNvSpPr>
            <p:nvPr/>
          </p:nvSpPr>
          <p:spPr bwMode="hidden">
            <a:xfrm>
              <a:off x="2401" y="2485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47" name="Oval 45"/>
            <p:cNvSpPr>
              <a:spLocks noChangeArrowheads="1"/>
            </p:cNvSpPr>
            <p:nvPr/>
          </p:nvSpPr>
          <p:spPr bwMode="hidden">
            <a:xfrm>
              <a:off x="1910" y="231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48" name="Oval 46"/>
            <p:cNvSpPr>
              <a:spLocks noChangeArrowheads="1"/>
            </p:cNvSpPr>
            <p:nvPr/>
          </p:nvSpPr>
          <p:spPr bwMode="hidden">
            <a:xfrm>
              <a:off x="2254" y="2154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49" name="Oval 47"/>
            <p:cNvSpPr>
              <a:spLocks noChangeArrowheads="1"/>
            </p:cNvSpPr>
            <p:nvPr/>
          </p:nvSpPr>
          <p:spPr bwMode="hidden">
            <a:xfrm>
              <a:off x="2742" y="230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50" name="Oval 48"/>
            <p:cNvSpPr>
              <a:spLocks noChangeArrowheads="1"/>
            </p:cNvSpPr>
            <p:nvPr/>
          </p:nvSpPr>
          <p:spPr bwMode="hidden">
            <a:xfrm>
              <a:off x="2812" y="1898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51" name="Oval 49"/>
            <p:cNvSpPr>
              <a:spLocks noChangeArrowheads="1"/>
            </p:cNvSpPr>
            <p:nvPr/>
          </p:nvSpPr>
          <p:spPr bwMode="hidden">
            <a:xfrm>
              <a:off x="3721" y="179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52" name="Oval 50"/>
            <p:cNvSpPr>
              <a:spLocks noChangeArrowheads="1"/>
            </p:cNvSpPr>
            <p:nvPr/>
          </p:nvSpPr>
          <p:spPr bwMode="hidden">
            <a:xfrm>
              <a:off x="3528" y="189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53" name="Oval 51"/>
            <p:cNvSpPr>
              <a:spLocks noChangeArrowheads="1"/>
            </p:cNvSpPr>
            <p:nvPr/>
          </p:nvSpPr>
          <p:spPr bwMode="hidden">
            <a:xfrm>
              <a:off x="3064" y="1778"/>
              <a:ext cx="128" cy="6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54" name="Oval 52"/>
            <p:cNvSpPr>
              <a:spLocks noChangeArrowheads="1"/>
            </p:cNvSpPr>
            <p:nvPr/>
          </p:nvSpPr>
          <p:spPr bwMode="hidden">
            <a:xfrm>
              <a:off x="3277" y="202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55" name="Oval 53"/>
            <p:cNvSpPr>
              <a:spLocks noChangeArrowheads="1"/>
            </p:cNvSpPr>
            <p:nvPr/>
          </p:nvSpPr>
          <p:spPr bwMode="hidden">
            <a:xfrm>
              <a:off x="3027" y="2160"/>
              <a:ext cx="133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56" name="Oval 54"/>
            <p:cNvSpPr>
              <a:spLocks noChangeArrowheads="1"/>
            </p:cNvSpPr>
            <p:nvPr/>
          </p:nvSpPr>
          <p:spPr bwMode="hidden">
            <a:xfrm>
              <a:off x="1569" y="2453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57" name="Oval 55"/>
            <p:cNvSpPr>
              <a:spLocks noChangeArrowheads="1"/>
            </p:cNvSpPr>
            <p:nvPr/>
          </p:nvSpPr>
          <p:spPr bwMode="hidden">
            <a:xfrm>
              <a:off x="1863" y="2028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58" name="Oval 56"/>
            <p:cNvSpPr>
              <a:spLocks noChangeArrowheads="1"/>
            </p:cNvSpPr>
            <p:nvPr/>
          </p:nvSpPr>
          <p:spPr bwMode="hidden">
            <a:xfrm>
              <a:off x="1513" y="2175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59" name="Oval 57"/>
            <p:cNvSpPr>
              <a:spLocks noChangeArrowheads="1"/>
            </p:cNvSpPr>
            <p:nvPr/>
          </p:nvSpPr>
          <p:spPr bwMode="hidden">
            <a:xfrm>
              <a:off x="1191" y="2311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60" name="Oval 58"/>
            <p:cNvSpPr>
              <a:spLocks noChangeArrowheads="1"/>
            </p:cNvSpPr>
            <p:nvPr/>
          </p:nvSpPr>
          <p:spPr bwMode="hidden">
            <a:xfrm>
              <a:off x="1154" y="2047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61" name="Oval 59"/>
            <p:cNvSpPr>
              <a:spLocks noChangeArrowheads="1"/>
            </p:cNvSpPr>
            <p:nvPr/>
          </p:nvSpPr>
          <p:spPr bwMode="hidden">
            <a:xfrm>
              <a:off x="1142" y="180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62" name="Oval 60"/>
            <p:cNvSpPr>
              <a:spLocks noChangeArrowheads="1"/>
            </p:cNvSpPr>
            <p:nvPr/>
          </p:nvSpPr>
          <p:spPr bwMode="hidden">
            <a:xfrm>
              <a:off x="1500" y="191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63" name="Oval 61"/>
            <p:cNvSpPr>
              <a:spLocks noChangeArrowheads="1"/>
            </p:cNvSpPr>
            <p:nvPr/>
          </p:nvSpPr>
          <p:spPr bwMode="hidden">
            <a:xfrm>
              <a:off x="1804" y="18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64" name="Oval 62"/>
            <p:cNvSpPr>
              <a:spLocks noChangeArrowheads="1"/>
            </p:cNvSpPr>
            <p:nvPr/>
          </p:nvSpPr>
          <p:spPr bwMode="hidden">
            <a:xfrm>
              <a:off x="2159" y="1905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65" name="Oval 63"/>
            <p:cNvSpPr>
              <a:spLocks noChangeArrowheads="1"/>
            </p:cNvSpPr>
            <p:nvPr/>
          </p:nvSpPr>
          <p:spPr bwMode="hidden">
            <a:xfrm>
              <a:off x="2432" y="178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66" name="Oval 64"/>
            <p:cNvSpPr>
              <a:spLocks noChangeArrowheads="1"/>
            </p:cNvSpPr>
            <p:nvPr/>
          </p:nvSpPr>
          <p:spPr bwMode="hidden">
            <a:xfrm>
              <a:off x="470" y="203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67" name="Oval 65"/>
            <p:cNvSpPr>
              <a:spLocks noChangeArrowheads="1"/>
            </p:cNvSpPr>
            <p:nvPr/>
          </p:nvSpPr>
          <p:spPr bwMode="hidden">
            <a:xfrm>
              <a:off x="68" y="2166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68" name="Oval 66"/>
            <p:cNvSpPr>
              <a:spLocks noChangeArrowheads="1"/>
            </p:cNvSpPr>
            <p:nvPr/>
          </p:nvSpPr>
          <p:spPr bwMode="hidden">
            <a:xfrm>
              <a:off x="798" y="191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69" name="Oval 67"/>
            <p:cNvSpPr>
              <a:spLocks noChangeArrowheads="1"/>
            </p:cNvSpPr>
            <p:nvPr/>
          </p:nvSpPr>
          <p:spPr bwMode="hidden">
            <a:xfrm>
              <a:off x="455" y="179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0" name="Oval 68"/>
            <p:cNvSpPr>
              <a:spLocks noChangeArrowheads="1"/>
            </p:cNvSpPr>
            <p:nvPr/>
          </p:nvSpPr>
          <p:spPr bwMode="hidden">
            <a:xfrm>
              <a:off x="113" y="19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1" name="Oval 69"/>
            <p:cNvSpPr>
              <a:spLocks noChangeArrowheads="1"/>
            </p:cNvSpPr>
            <p:nvPr/>
          </p:nvSpPr>
          <p:spPr bwMode="hidden">
            <a:xfrm>
              <a:off x="432" y="2323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2" name="Oval 70"/>
            <p:cNvSpPr>
              <a:spLocks noChangeArrowheads="1"/>
            </p:cNvSpPr>
            <p:nvPr/>
          </p:nvSpPr>
          <p:spPr bwMode="hidden">
            <a:xfrm>
              <a:off x="814" y="217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3" name="Oval 71"/>
            <p:cNvSpPr>
              <a:spLocks noChangeArrowheads="1"/>
            </p:cNvSpPr>
            <p:nvPr/>
          </p:nvSpPr>
          <p:spPr bwMode="hidden">
            <a:xfrm>
              <a:off x="789" y="2472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4" name="Oval 72"/>
            <p:cNvSpPr>
              <a:spLocks noChangeArrowheads="1"/>
            </p:cNvSpPr>
            <p:nvPr/>
          </p:nvSpPr>
          <p:spPr bwMode="hidden">
            <a:xfrm>
              <a:off x="2544" y="201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5" name="Oval 73"/>
            <p:cNvSpPr>
              <a:spLocks noChangeArrowheads="1"/>
            </p:cNvSpPr>
            <p:nvPr/>
          </p:nvSpPr>
          <p:spPr bwMode="hidden">
            <a:xfrm>
              <a:off x="1457" y="1700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6" name="Oval 74"/>
            <p:cNvSpPr>
              <a:spLocks noChangeArrowheads="1"/>
            </p:cNvSpPr>
            <p:nvPr/>
          </p:nvSpPr>
          <p:spPr bwMode="hidden">
            <a:xfrm>
              <a:off x="1747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7" name="Oval 75"/>
            <p:cNvSpPr>
              <a:spLocks noChangeArrowheads="1"/>
            </p:cNvSpPr>
            <p:nvPr/>
          </p:nvSpPr>
          <p:spPr bwMode="hidden">
            <a:xfrm>
              <a:off x="1385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8" name="Oval 76"/>
            <p:cNvSpPr>
              <a:spLocks noChangeArrowheads="1"/>
            </p:cNvSpPr>
            <p:nvPr/>
          </p:nvSpPr>
          <p:spPr bwMode="hidden">
            <a:xfrm>
              <a:off x="1093" y="1595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9" name="Oval 77"/>
            <p:cNvSpPr>
              <a:spLocks noChangeArrowheads="1"/>
            </p:cNvSpPr>
            <p:nvPr/>
          </p:nvSpPr>
          <p:spPr bwMode="hidden">
            <a:xfrm>
              <a:off x="792" y="169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80" name="Oval 78"/>
            <p:cNvSpPr>
              <a:spLocks noChangeArrowheads="1"/>
            </p:cNvSpPr>
            <p:nvPr/>
          </p:nvSpPr>
          <p:spPr bwMode="hidden">
            <a:xfrm>
              <a:off x="2011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81" name="Oval 79"/>
            <p:cNvSpPr>
              <a:spLocks noChangeArrowheads="1"/>
            </p:cNvSpPr>
            <p:nvPr/>
          </p:nvSpPr>
          <p:spPr bwMode="hidden">
            <a:xfrm>
              <a:off x="2087" y="169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82" name="Oval 80"/>
            <p:cNvSpPr>
              <a:spLocks noChangeArrowheads="1"/>
            </p:cNvSpPr>
            <p:nvPr/>
          </p:nvSpPr>
          <p:spPr bwMode="hidden">
            <a:xfrm>
              <a:off x="2345" y="1601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83" name="Oval 81"/>
            <p:cNvSpPr>
              <a:spLocks noChangeArrowheads="1"/>
            </p:cNvSpPr>
            <p:nvPr/>
          </p:nvSpPr>
          <p:spPr bwMode="hidden">
            <a:xfrm>
              <a:off x="2684" y="168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84" name="Oval 82"/>
            <p:cNvSpPr>
              <a:spLocks noChangeArrowheads="1"/>
            </p:cNvSpPr>
            <p:nvPr/>
          </p:nvSpPr>
          <p:spPr bwMode="hidden">
            <a:xfrm>
              <a:off x="806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85" name="Oval 83"/>
            <p:cNvSpPr>
              <a:spLocks noChangeArrowheads="1"/>
            </p:cNvSpPr>
            <p:nvPr/>
          </p:nvSpPr>
          <p:spPr bwMode="hidden">
            <a:xfrm>
              <a:off x="495" y="1597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86" name="Oval 84"/>
            <p:cNvSpPr>
              <a:spLocks noChangeArrowheads="1"/>
            </p:cNvSpPr>
            <p:nvPr/>
          </p:nvSpPr>
          <p:spPr bwMode="hidden">
            <a:xfrm>
              <a:off x="228" y="150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87" name="Oval 85"/>
            <p:cNvSpPr>
              <a:spLocks noChangeArrowheads="1"/>
            </p:cNvSpPr>
            <p:nvPr/>
          </p:nvSpPr>
          <p:spPr bwMode="hidden">
            <a:xfrm>
              <a:off x="157" y="169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88" name="Oval 86"/>
            <p:cNvSpPr>
              <a:spLocks noChangeArrowheads="1"/>
            </p:cNvSpPr>
            <p:nvPr/>
          </p:nvSpPr>
          <p:spPr bwMode="hidden">
            <a:xfrm>
              <a:off x="2887" y="1595"/>
              <a:ext cx="124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89" name="Oval 87"/>
            <p:cNvSpPr>
              <a:spLocks noChangeArrowheads="1"/>
            </p:cNvSpPr>
            <p:nvPr/>
          </p:nvSpPr>
          <p:spPr bwMode="hidden">
            <a:xfrm>
              <a:off x="3079" y="1511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0" name="Oval 88"/>
            <p:cNvSpPr>
              <a:spLocks noChangeArrowheads="1"/>
            </p:cNvSpPr>
            <p:nvPr/>
          </p:nvSpPr>
          <p:spPr bwMode="hidden">
            <a:xfrm>
              <a:off x="3270" y="1688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1" name="Oval 89"/>
            <p:cNvSpPr>
              <a:spLocks noChangeArrowheads="1"/>
            </p:cNvSpPr>
            <p:nvPr/>
          </p:nvSpPr>
          <p:spPr bwMode="hidden">
            <a:xfrm>
              <a:off x="3453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2" name="Oval 90"/>
            <p:cNvSpPr>
              <a:spLocks noChangeArrowheads="1"/>
            </p:cNvSpPr>
            <p:nvPr/>
          </p:nvSpPr>
          <p:spPr bwMode="hidden">
            <a:xfrm>
              <a:off x="3651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3" name="Oval 91"/>
            <p:cNvSpPr>
              <a:spLocks noChangeArrowheads="1"/>
            </p:cNvSpPr>
            <p:nvPr/>
          </p:nvSpPr>
          <p:spPr bwMode="hidden">
            <a:xfrm>
              <a:off x="4251" y="1513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4" name="Oval 92"/>
            <p:cNvSpPr>
              <a:spLocks noChangeArrowheads="1"/>
            </p:cNvSpPr>
            <p:nvPr/>
          </p:nvSpPr>
          <p:spPr bwMode="hidden">
            <a:xfrm>
              <a:off x="3901" y="1701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5" name="Oval 93"/>
            <p:cNvSpPr>
              <a:spLocks noChangeArrowheads="1"/>
            </p:cNvSpPr>
            <p:nvPr/>
          </p:nvSpPr>
          <p:spPr bwMode="hidden">
            <a:xfrm>
              <a:off x="4086" y="1608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6" name="Oval 94"/>
            <p:cNvSpPr>
              <a:spLocks noChangeArrowheads="1"/>
            </p:cNvSpPr>
            <p:nvPr/>
          </p:nvSpPr>
          <p:spPr bwMode="hidden">
            <a:xfrm>
              <a:off x="1282" y="365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7" name="Oval 95"/>
            <p:cNvSpPr>
              <a:spLocks noChangeArrowheads="1"/>
            </p:cNvSpPr>
            <p:nvPr/>
          </p:nvSpPr>
          <p:spPr bwMode="hidden">
            <a:xfrm>
              <a:off x="707" y="4014"/>
              <a:ext cx="191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8" name="Oval 96"/>
            <p:cNvSpPr>
              <a:spLocks noChangeArrowheads="1"/>
            </p:cNvSpPr>
            <p:nvPr/>
          </p:nvSpPr>
          <p:spPr bwMode="hidden">
            <a:xfrm>
              <a:off x="2229" y="309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9" name="Oval 97"/>
            <p:cNvSpPr>
              <a:spLocks noChangeArrowheads="1"/>
            </p:cNvSpPr>
            <p:nvPr/>
          </p:nvSpPr>
          <p:spPr bwMode="hidden">
            <a:xfrm>
              <a:off x="2604" y="286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00" name="Oval 98"/>
            <p:cNvSpPr>
              <a:spLocks noChangeArrowheads="1"/>
            </p:cNvSpPr>
            <p:nvPr/>
          </p:nvSpPr>
          <p:spPr bwMode="hidden">
            <a:xfrm>
              <a:off x="2907" y="266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01" name="Oval 99"/>
            <p:cNvSpPr>
              <a:spLocks noChangeArrowheads="1"/>
            </p:cNvSpPr>
            <p:nvPr/>
          </p:nvSpPr>
          <p:spPr bwMode="hidden">
            <a:xfrm>
              <a:off x="3248" y="2454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02" name="Oval 100"/>
            <p:cNvSpPr>
              <a:spLocks noChangeArrowheads="1"/>
            </p:cNvSpPr>
            <p:nvPr/>
          </p:nvSpPr>
          <p:spPr bwMode="hidden">
            <a:xfrm>
              <a:off x="1801" y="336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03" name="Oval 101"/>
            <p:cNvSpPr>
              <a:spLocks noChangeArrowheads="1"/>
            </p:cNvSpPr>
            <p:nvPr/>
          </p:nvSpPr>
          <p:spPr bwMode="hidden">
            <a:xfrm>
              <a:off x="3512" y="230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04" name="Oval 102"/>
            <p:cNvSpPr>
              <a:spLocks noChangeArrowheads="1"/>
            </p:cNvSpPr>
            <p:nvPr/>
          </p:nvSpPr>
          <p:spPr bwMode="hidden">
            <a:xfrm>
              <a:off x="3980" y="20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05" name="Oval 103"/>
            <p:cNvSpPr>
              <a:spLocks noChangeArrowheads="1"/>
            </p:cNvSpPr>
            <p:nvPr/>
          </p:nvSpPr>
          <p:spPr bwMode="hidden">
            <a:xfrm>
              <a:off x="3753" y="215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06" name="Oval 104"/>
            <p:cNvSpPr>
              <a:spLocks noChangeArrowheads="1"/>
            </p:cNvSpPr>
            <p:nvPr/>
          </p:nvSpPr>
          <p:spPr bwMode="hidden">
            <a:xfrm>
              <a:off x="4176" y="1898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07" name="Oval 105"/>
            <p:cNvSpPr>
              <a:spLocks noChangeArrowheads="1"/>
            </p:cNvSpPr>
            <p:nvPr/>
          </p:nvSpPr>
          <p:spPr bwMode="hidden">
            <a:xfrm>
              <a:off x="4338" y="1797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08" name="Oval 106"/>
            <p:cNvSpPr>
              <a:spLocks noChangeArrowheads="1"/>
            </p:cNvSpPr>
            <p:nvPr/>
          </p:nvSpPr>
          <p:spPr bwMode="hidden">
            <a:xfrm>
              <a:off x="4505" y="170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09" name="Oval 107"/>
            <p:cNvSpPr>
              <a:spLocks noChangeArrowheads="1"/>
            </p:cNvSpPr>
            <p:nvPr/>
          </p:nvSpPr>
          <p:spPr bwMode="hidden">
            <a:xfrm>
              <a:off x="4661" y="1603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10" name="Oval 108"/>
            <p:cNvSpPr>
              <a:spLocks noChangeArrowheads="1"/>
            </p:cNvSpPr>
            <p:nvPr/>
          </p:nvSpPr>
          <p:spPr bwMode="hidden">
            <a:xfrm>
              <a:off x="4803" y="1512"/>
              <a:ext cx="128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11" name="Oval 109"/>
            <p:cNvSpPr>
              <a:spLocks noChangeArrowheads="1"/>
            </p:cNvSpPr>
            <p:nvPr/>
          </p:nvSpPr>
          <p:spPr bwMode="hidden">
            <a:xfrm>
              <a:off x="4930" y="1431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12" name="Oval 110"/>
            <p:cNvSpPr>
              <a:spLocks noChangeArrowheads="1"/>
            </p:cNvSpPr>
            <p:nvPr/>
          </p:nvSpPr>
          <p:spPr bwMode="hidden">
            <a:xfrm>
              <a:off x="3835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13" name="Oval 111"/>
            <p:cNvSpPr>
              <a:spLocks noChangeArrowheads="1"/>
            </p:cNvSpPr>
            <p:nvPr/>
          </p:nvSpPr>
          <p:spPr bwMode="hidden">
            <a:xfrm>
              <a:off x="3286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14" name="Oval 112"/>
            <p:cNvSpPr>
              <a:spLocks noChangeArrowheads="1"/>
            </p:cNvSpPr>
            <p:nvPr/>
          </p:nvSpPr>
          <p:spPr bwMode="hidden">
            <a:xfrm>
              <a:off x="2972" y="1366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15" name="Oval 113"/>
            <p:cNvSpPr>
              <a:spLocks noChangeArrowheads="1"/>
            </p:cNvSpPr>
            <p:nvPr/>
          </p:nvSpPr>
          <p:spPr bwMode="hidden">
            <a:xfrm>
              <a:off x="3152" y="1292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16" name="Oval 114"/>
            <p:cNvSpPr>
              <a:spLocks noChangeArrowheads="1"/>
            </p:cNvSpPr>
            <p:nvPr/>
          </p:nvSpPr>
          <p:spPr bwMode="hidden">
            <a:xfrm>
              <a:off x="3020" y="117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17" name="Oval 115"/>
            <p:cNvSpPr>
              <a:spLocks noChangeArrowheads="1"/>
            </p:cNvSpPr>
            <p:nvPr/>
          </p:nvSpPr>
          <p:spPr bwMode="hidden">
            <a:xfrm>
              <a:off x="2443" y="1368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18" name="Oval 116"/>
            <p:cNvSpPr>
              <a:spLocks noChangeArrowheads="1"/>
            </p:cNvSpPr>
            <p:nvPr/>
          </p:nvSpPr>
          <p:spPr bwMode="hidden">
            <a:xfrm>
              <a:off x="2301" y="1220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19" name="Oval 117"/>
            <p:cNvSpPr>
              <a:spLocks noChangeArrowheads="1"/>
            </p:cNvSpPr>
            <p:nvPr/>
          </p:nvSpPr>
          <p:spPr bwMode="hidden">
            <a:xfrm>
              <a:off x="2095" y="1284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20" name="Oval 118"/>
            <p:cNvSpPr>
              <a:spLocks noChangeArrowheads="1"/>
            </p:cNvSpPr>
            <p:nvPr/>
          </p:nvSpPr>
          <p:spPr bwMode="hidden">
            <a:xfrm>
              <a:off x="2228" y="1442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21" name="Oval 119"/>
            <p:cNvSpPr>
              <a:spLocks noChangeArrowheads="1"/>
            </p:cNvSpPr>
            <p:nvPr/>
          </p:nvSpPr>
          <p:spPr bwMode="hidden">
            <a:xfrm>
              <a:off x="1109" y="142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22" name="Oval 120"/>
            <p:cNvSpPr>
              <a:spLocks noChangeArrowheads="1"/>
            </p:cNvSpPr>
            <p:nvPr/>
          </p:nvSpPr>
          <p:spPr bwMode="hidden">
            <a:xfrm>
              <a:off x="611" y="1284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23" name="Oval 121"/>
            <p:cNvSpPr>
              <a:spLocks noChangeArrowheads="1"/>
            </p:cNvSpPr>
            <p:nvPr/>
          </p:nvSpPr>
          <p:spPr bwMode="hidden">
            <a:xfrm>
              <a:off x="305" y="1358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24" name="Oval 122"/>
            <p:cNvSpPr>
              <a:spLocks noChangeArrowheads="1"/>
            </p:cNvSpPr>
            <p:nvPr/>
          </p:nvSpPr>
          <p:spPr bwMode="hidden">
            <a:xfrm>
              <a:off x="156" y="115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25" name="Oval 123"/>
            <p:cNvSpPr>
              <a:spLocks noChangeArrowheads="1"/>
            </p:cNvSpPr>
            <p:nvPr/>
          </p:nvSpPr>
          <p:spPr bwMode="hidden">
            <a:xfrm>
              <a:off x="4538" y="136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26" name="Oval 124"/>
            <p:cNvSpPr>
              <a:spLocks noChangeArrowheads="1"/>
            </p:cNvSpPr>
            <p:nvPr/>
          </p:nvSpPr>
          <p:spPr bwMode="hidden">
            <a:xfrm>
              <a:off x="4407" y="1440"/>
              <a:ext cx="105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27" name="Oval 125"/>
            <p:cNvSpPr>
              <a:spLocks noChangeArrowheads="1"/>
            </p:cNvSpPr>
            <p:nvPr/>
          </p:nvSpPr>
          <p:spPr bwMode="hidden">
            <a:xfrm>
              <a:off x="3992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28" name="Oval 126"/>
            <p:cNvSpPr>
              <a:spLocks noChangeArrowheads="1"/>
            </p:cNvSpPr>
            <p:nvPr/>
          </p:nvSpPr>
          <p:spPr bwMode="hidden">
            <a:xfrm>
              <a:off x="3466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29" name="Oval 127"/>
            <p:cNvSpPr>
              <a:spLocks noChangeArrowheads="1"/>
            </p:cNvSpPr>
            <p:nvPr/>
          </p:nvSpPr>
          <p:spPr bwMode="hidden">
            <a:xfrm>
              <a:off x="2852" y="1228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30" name="Oval 128"/>
            <p:cNvSpPr>
              <a:spLocks noChangeArrowheads="1"/>
            </p:cNvSpPr>
            <p:nvPr/>
          </p:nvSpPr>
          <p:spPr bwMode="hidden">
            <a:xfrm>
              <a:off x="2678" y="1109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31" name="Oval 129"/>
            <p:cNvSpPr>
              <a:spLocks noChangeArrowheads="1"/>
            </p:cNvSpPr>
            <p:nvPr/>
          </p:nvSpPr>
          <p:spPr bwMode="hidden">
            <a:xfrm>
              <a:off x="2859" y="104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32" name="Oval 130"/>
            <p:cNvSpPr>
              <a:spLocks noChangeArrowheads="1"/>
            </p:cNvSpPr>
            <p:nvPr/>
          </p:nvSpPr>
          <p:spPr bwMode="hidden">
            <a:xfrm>
              <a:off x="1942" y="104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33" name="Oval 131"/>
            <p:cNvSpPr>
              <a:spLocks noChangeArrowheads="1"/>
            </p:cNvSpPr>
            <p:nvPr/>
          </p:nvSpPr>
          <p:spPr bwMode="hidden">
            <a:xfrm>
              <a:off x="1088" y="1277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34" name="Oval 132"/>
            <p:cNvSpPr>
              <a:spLocks noChangeArrowheads="1"/>
            </p:cNvSpPr>
            <p:nvPr/>
          </p:nvSpPr>
          <p:spPr bwMode="hidden">
            <a:xfrm>
              <a:off x="827" y="13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35" name="Oval 133"/>
            <p:cNvSpPr>
              <a:spLocks noChangeArrowheads="1"/>
            </p:cNvSpPr>
            <p:nvPr/>
          </p:nvSpPr>
          <p:spPr bwMode="hidden">
            <a:xfrm>
              <a:off x="537" y="1428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36" name="Oval 134"/>
            <p:cNvSpPr>
              <a:spLocks noChangeArrowheads="1"/>
            </p:cNvSpPr>
            <p:nvPr/>
          </p:nvSpPr>
          <p:spPr bwMode="hidden">
            <a:xfrm>
              <a:off x="635" y="106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37" name="Oval 135"/>
            <p:cNvSpPr>
              <a:spLocks noChangeArrowheads="1"/>
            </p:cNvSpPr>
            <p:nvPr/>
          </p:nvSpPr>
          <p:spPr bwMode="hidden">
            <a:xfrm>
              <a:off x="1540" y="10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38" name="Oval 136"/>
            <p:cNvSpPr>
              <a:spLocks noChangeArrowheads="1"/>
            </p:cNvSpPr>
            <p:nvPr/>
          </p:nvSpPr>
          <p:spPr bwMode="hidden">
            <a:xfrm>
              <a:off x="1120" y="1063"/>
              <a:ext cx="10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39" name="Oval 137"/>
            <p:cNvSpPr>
              <a:spLocks noChangeArrowheads="1"/>
            </p:cNvSpPr>
            <p:nvPr/>
          </p:nvSpPr>
          <p:spPr bwMode="hidden">
            <a:xfrm>
              <a:off x="4131" y="1284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40" name="Oval 138"/>
            <p:cNvSpPr>
              <a:spLocks noChangeArrowheads="1"/>
            </p:cNvSpPr>
            <p:nvPr/>
          </p:nvSpPr>
          <p:spPr bwMode="hidden">
            <a:xfrm>
              <a:off x="3477" y="116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41" name="Oval 139"/>
            <p:cNvSpPr>
              <a:spLocks noChangeArrowheads="1"/>
            </p:cNvSpPr>
            <p:nvPr/>
          </p:nvSpPr>
          <p:spPr bwMode="hidden">
            <a:xfrm>
              <a:off x="3315" y="122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42" name="Oval 140"/>
            <p:cNvSpPr>
              <a:spLocks noChangeArrowheads="1"/>
            </p:cNvSpPr>
            <p:nvPr/>
          </p:nvSpPr>
          <p:spPr bwMode="hidden">
            <a:xfrm>
              <a:off x="317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43" name="Oval 141"/>
            <p:cNvSpPr>
              <a:spLocks noChangeArrowheads="1"/>
            </p:cNvSpPr>
            <p:nvPr/>
          </p:nvSpPr>
          <p:spPr bwMode="hidden">
            <a:xfrm>
              <a:off x="2396" y="105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44" name="Oval 142"/>
            <p:cNvSpPr>
              <a:spLocks noChangeArrowheads="1"/>
            </p:cNvSpPr>
            <p:nvPr/>
          </p:nvSpPr>
          <p:spPr bwMode="hidden">
            <a:xfrm>
              <a:off x="2769" y="1446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45" name="Oval 143"/>
            <p:cNvSpPr>
              <a:spLocks noChangeArrowheads="1"/>
            </p:cNvSpPr>
            <p:nvPr/>
          </p:nvSpPr>
          <p:spPr bwMode="hidden">
            <a:xfrm>
              <a:off x="2656" y="1294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46" name="Oval 144"/>
            <p:cNvSpPr>
              <a:spLocks noChangeArrowheads="1"/>
            </p:cNvSpPr>
            <p:nvPr/>
          </p:nvSpPr>
          <p:spPr bwMode="hidden">
            <a:xfrm>
              <a:off x="2501" y="1159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47" name="Oval 145"/>
            <p:cNvSpPr>
              <a:spLocks noChangeArrowheads="1"/>
            </p:cNvSpPr>
            <p:nvPr/>
          </p:nvSpPr>
          <p:spPr bwMode="hidden">
            <a:xfrm>
              <a:off x="2222" y="1101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48" name="Oval 146"/>
            <p:cNvSpPr>
              <a:spLocks noChangeArrowheads="1"/>
            </p:cNvSpPr>
            <p:nvPr/>
          </p:nvSpPr>
          <p:spPr bwMode="hidden">
            <a:xfrm>
              <a:off x="2029" y="1162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49" name="Oval 147"/>
            <p:cNvSpPr>
              <a:spLocks noChangeArrowheads="1"/>
            </p:cNvSpPr>
            <p:nvPr/>
          </p:nvSpPr>
          <p:spPr bwMode="hidden">
            <a:xfrm>
              <a:off x="1875" y="13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50" name="Oval 148"/>
            <p:cNvSpPr>
              <a:spLocks noChangeArrowheads="1"/>
            </p:cNvSpPr>
            <p:nvPr/>
          </p:nvSpPr>
          <p:spPr bwMode="hidden">
            <a:xfrm>
              <a:off x="1809" y="1223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51" name="Oval 149"/>
            <p:cNvSpPr>
              <a:spLocks noChangeArrowheads="1"/>
            </p:cNvSpPr>
            <p:nvPr/>
          </p:nvSpPr>
          <p:spPr bwMode="hidden">
            <a:xfrm>
              <a:off x="1738" y="1098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52" name="Oval 150"/>
            <p:cNvSpPr>
              <a:spLocks noChangeArrowheads="1"/>
            </p:cNvSpPr>
            <p:nvPr/>
          </p:nvSpPr>
          <p:spPr bwMode="hidden">
            <a:xfrm>
              <a:off x="1583" y="128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53" name="Oval 151"/>
            <p:cNvSpPr>
              <a:spLocks noChangeArrowheads="1"/>
            </p:cNvSpPr>
            <p:nvPr/>
          </p:nvSpPr>
          <p:spPr bwMode="hidden">
            <a:xfrm>
              <a:off x="1379" y="134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54" name="Oval 152"/>
            <p:cNvSpPr>
              <a:spLocks noChangeArrowheads="1"/>
            </p:cNvSpPr>
            <p:nvPr/>
          </p:nvSpPr>
          <p:spPr bwMode="hidden">
            <a:xfrm>
              <a:off x="1529" y="11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55" name="Oval 153"/>
            <p:cNvSpPr>
              <a:spLocks noChangeArrowheads="1"/>
            </p:cNvSpPr>
            <p:nvPr/>
          </p:nvSpPr>
          <p:spPr bwMode="hidden">
            <a:xfrm>
              <a:off x="1294" y="1222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56" name="Oval 154"/>
            <p:cNvSpPr>
              <a:spLocks noChangeArrowheads="1"/>
            </p:cNvSpPr>
            <p:nvPr/>
          </p:nvSpPr>
          <p:spPr bwMode="hidden">
            <a:xfrm>
              <a:off x="131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57" name="Oval 155"/>
            <p:cNvSpPr>
              <a:spLocks noChangeArrowheads="1"/>
            </p:cNvSpPr>
            <p:nvPr/>
          </p:nvSpPr>
          <p:spPr bwMode="hidden">
            <a:xfrm>
              <a:off x="1082" y="116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58" name="Oval 156"/>
            <p:cNvSpPr>
              <a:spLocks noChangeArrowheads="1"/>
            </p:cNvSpPr>
            <p:nvPr/>
          </p:nvSpPr>
          <p:spPr bwMode="hidden">
            <a:xfrm>
              <a:off x="877" y="112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59" name="Oval 157"/>
            <p:cNvSpPr>
              <a:spLocks noChangeArrowheads="1"/>
            </p:cNvSpPr>
            <p:nvPr/>
          </p:nvSpPr>
          <p:spPr bwMode="hidden">
            <a:xfrm>
              <a:off x="875" y="121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60" name="Oval 158"/>
            <p:cNvSpPr>
              <a:spLocks noChangeArrowheads="1"/>
            </p:cNvSpPr>
            <p:nvPr/>
          </p:nvSpPr>
          <p:spPr bwMode="hidden">
            <a:xfrm>
              <a:off x="680" y="117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61" name="Oval 159"/>
            <p:cNvSpPr>
              <a:spLocks noChangeArrowheads="1"/>
            </p:cNvSpPr>
            <p:nvPr/>
          </p:nvSpPr>
          <p:spPr bwMode="hidden">
            <a:xfrm>
              <a:off x="411" y="123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62" name="Oval 160"/>
            <p:cNvSpPr>
              <a:spLocks noChangeArrowheads="1"/>
            </p:cNvSpPr>
            <p:nvPr/>
          </p:nvSpPr>
          <p:spPr bwMode="hidden">
            <a:xfrm>
              <a:off x="434" y="110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63" name="Oval 161"/>
            <p:cNvSpPr>
              <a:spLocks noChangeArrowheads="1"/>
            </p:cNvSpPr>
            <p:nvPr/>
          </p:nvSpPr>
          <p:spPr bwMode="hidden">
            <a:xfrm>
              <a:off x="119" y="131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64" name="Oval 162"/>
            <p:cNvSpPr>
              <a:spLocks noChangeArrowheads="1"/>
            </p:cNvSpPr>
            <p:nvPr/>
          </p:nvSpPr>
          <p:spPr bwMode="hidden">
            <a:xfrm>
              <a:off x="858" y="1001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65" name="Oval 163"/>
            <p:cNvSpPr>
              <a:spLocks noChangeArrowheads="1"/>
            </p:cNvSpPr>
            <p:nvPr/>
          </p:nvSpPr>
          <p:spPr bwMode="hidden">
            <a:xfrm>
              <a:off x="1341" y="1013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66" name="Oval 164"/>
            <p:cNvSpPr>
              <a:spLocks noChangeArrowheads="1"/>
            </p:cNvSpPr>
            <p:nvPr/>
          </p:nvSpPr>
          <p:spPr bwMode="hidden">
            <a:xfrm>
              <a:off x="1739" y="1008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67" name="Oval 165"/>
            <p:cNvSpPr>
              <a:spLocks noChangeArrowheads="1"/>
            </p:cNvSpPr>
            <p:nvPr/>
          </p:nvSpPr>
          <p:spPr bwMode="hidden">
            <a:xfrm>
              <a:off x="2116" y="1001"/>
              <a:ext cx="100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68" name="Oval 166"/>
            <p:cNvSpPr>
              <a:spLocks noChangeArrowheads="1"/>
            </p:cNvSpPr>
            <p:nvPr/>
          </p:nvSpPr>
          <p:spPr bwMode="hidden">
            <a:xfrm>
              <a:off x="2320" y="941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69" name="Oval 167"/>
            <p:cNvSpPr>
              <a:spLocks noChangeArrowheads="1"/>
            </p:cNvSpPr>
            <p:nvPr/>
          </p:nvSpPr>
          <p:spPr bwMode="hidden">
            <a:xfrm>
              <a:off x="2601" y="995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70" name="Oval 168"/>
            <p:cNvSpPr>
              <a:spLocks noChangeArrowheads="1"/>
            </p:cNvSpPr>
            <p:nvPr/>
          </p:nvSpPr>
          <p:spPr bwMode="hidden">
            <a:xfrm>
              <a:off x="1667" y="1420"/>
              <a:ext cx="106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71" name="Oval 169"/>
            <p:cNvSpPr>
              <a:spLocks noChangeArrowheads="1"/>
            </p:cNvSpPr>
            <p:nvPr/>
          </p:nvSpPr>
          <p:spPr bwMode="hidden">
            <a:xfrm>
              <a:off x="2557" y="151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72" name="Oval 170"/>
            <p:cNvSpPr>
              <a:spLocks noChangeArrowheads="1"/>
            </p:cNvSpPr>
            <p:nvPr/>
          </p:nvSpPr>
          <p:spPr bwMode="hidden">
            <a:xfrm>
              <a:off x="3619" y="1287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73" name="Oval 171"/>
            <p:cNvSpPr>
              <a:spLocks noChangeArrowheads="1"/>
            </p:cNvSpPr>
            <p:nvPr/>
          </p:nvSpPr>
          <p:spPr bwMode="hidden">
            <a:xfrm>
              <a:off x="3791" y="1212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74" name="Oval 172"/>
            <p:cNvSpPr>
              <a:spLocks noChangeArrowheads="1"/>
            </p:cNvSpPr>
            <p:nvPr/>
          </p:nvSpPr>
          <p:spPr bwMode="hidden">
            <a:xfrm>
              <a:off x="213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75" name="Oval 173"/>
            <p:cNvSpPr>
              <a:spLocks noChangeArrowheads="1"/>
            </p:cNvSpPr>
            <p:nvPr/>
          </p:nvSpPr>
          <p:spPr bwMode="hidden">
            <a:xfrm>
              <a:off x="126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76" name="Oval 174"/>
            <p:cNvSpPr>
              <a:spLocks noChangeArrowheads="1"/>
            </p:cNvSpPr>
            <p:nvPr/>
          </p:nvSpPr>
          <p:spPr bwMode="hidden">
            <a:xfrm>
              <a:off x="1471" y="869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77" name="Oval 175"/>
            <p:cNvSpPr>
              <a:spLocks noChangeArrowheads="1"/>
            </p:cNvSpPr>
            <p:nvPr/>
          </p:nvSpPr>
          <p:spPr bwMode="hidden">
            <a:xfrm>
              <a:off x="1650" y="824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78" name="Oval 176"/>
            <p:cNvSpPr>
              <a:spLocks noChangeArrowheads="1"/>
            </p:cNvSpPr>
            <p:nvPr/>
          </p:nvSpPr>
          <p:spPr bwMode="hidden">
            <a:xfrm>
              <a:off x="1918" y="869"/>
              <a:ext cx="84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79" name="Oval 177"/>
            <p:cNvSpPr>
              <a:spLocks noChangeArrowheads="1"/>
            </p:cNvSpPr>
            <p:nvPr/>
          </p:nvSpPr>
          <p:spPr bwMode="hidden">
            <a:xfrm>
              <a:off x="1720" y="923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80" name="Oval 178"/>
            <p:cNvSpPr>
              <a:spLocks noChangeArrowheads="1"/>
            </p:cNvSpPr>
            <p:nvPr/>
          </p:nvSpPr>
          <p:spPr bwMode="hidden">
            <a:xfrm>
              <a:off x="1913" y="957"/>
              <a:ext cx="9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81" name="Oval 179"/>
            <p:cNvSpPr>
              <a:spLocks noChangeArrowheads="1"/>
            </p:cNvSpPr>
            <p:nvPr/>
          </p:nvSpPr>
          <p:spPr bwMode="hidden">
            <a:xfrm>
              <a:off x="1541" y="962"/>
              <a:ext cx="89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82" name="Oval 180"/>
            <p:cNvSpPr>
              <a:spLocks noChangeArrowheads="1"/>
            </p:cNvSpPr>
            <p:nvPr/>
          </p:nvSpPr>
          <p:spPr bwMode="hidden">
            <a:xfrm>
              <a:off x="1076" y="953"/>
              <a:ext cx="10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83" name="Oval 181"/>
            <p:cNvSpPr>
              <a:spLocks noChangeArrowheads="1"/>
            </p:cNvSpPr>
            <p:nvPr/>
          </p:nvSpPr>
          <p:spPr bwMode="hidden">
            <a:xfrm>
              <a:off x="1983" y="4027"/>
              <a:ext cx="195" cy="10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84" name="Oval 182"/>
            <p:cNvSpPr>
              <a:spLocks noChangeArrowheads="1"/>
            </p:cNvSpPr>
            <p:nvPr/>
          </p:nvSpPr>
          <p:spPr bwMode="hidden">
            <a:xfrm>
              <a:off x="2460" y="3671"/>
              <a:ext cx="196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85" name="Oval 183"/>
            <p:cNvSpPr>
              <a:spLocks noChangeArrowheads="1"/>
            </p:cNvSpPr>
            <p:nvPr/>
          </p:nvSpPr>
          <p:spPr bwMode="hidden">
            <a:xfrm>
              <a:off x="3238" y="3121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86" name="Oval 184"/>
            <p:cNvSpPr>
              <a:spLocks noChangeArrowheads="1"/>
            </p:cNvSpPr>
            <p:nvPr/>
          </p:nvSpPr>
          <p:spPr bwMode="hidden">
            <a:xfrm>
              <a:off x="3550" y="2880"/>
              <a:ext cx="157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87" name="Oval 185"/>
            <p:cNvSpPr>
              <a:spLocks noChangeArrowheads="1"/>
            </p:cNvSpPr>
            <p:nvPr/>
          </p:nvSpPr>
          <p:spPr bwMode="hidden">
            <a:xfrm>
              <a:off x="2892" y="3377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88" name="Oval 186"/>
            <p:cNvSpPr>
              <a:spLocks noChangeArrowheads="1"/>
            </p:cNvSpPr>
            <p:nvPr/>
          </p:nvSpPr>
          <p:spPr bwMode="hidden">
            <a:xfrm>
              <a:off x="3869" y="2657"/>
              <a:ext cx="151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89" name="Oval 187"/>
            <p:cNvSpPr>
              <a:spLocks noChangeArrowheads="1"/>
            </p:cNvSpPr>
            <p:nvPr/>
          </p:nvSpPr>
          <p:spPr bwMode="hidden">
            <a:xfrm>
              <a:off x="4090" y="2475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90" name="Oval 188"/>
            <p:cNvSpPr>
              <a:spLocks noChangeArrowheads="1"/>
            </p:cNvSpPr>
            <p:nvPr/>
          </p:nvSpPr>
          <p:spPr bwMode="hidden">
            <a:xfrm>
              <a:off x="4327" y="23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91" name="Oval 189"/>
            <p:cNvSpPr>
              <a:spLocks noChangeArrowheads="1"/>
            </p:cNvSpPr>
            <p:nvPr/>
          </p:nvSpPr>
          <p:spPr bwMode="hidden">
            <a:xfrm>
              <a:off x="4712" y="202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92" name="Oval 190"/>
            <p:cNvSpPr>
              <a:spLocks noChangeArrowheads="1"/>
            </p:cNvSpPr>
            <p:nvPr/>
          </p:nvSpPr>
          <p:spPr bwMode="hidden">
            <a:xfrm>
              <a:off x="4533" y="2162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93" name="Oval 191"/>
            <p:cNvSpPr>
              <a:spLocks noChangeArrowheads="1"/>
            </p:cNvSpPr>
            <p:nvPr/>
          </p:nvSpPr>
          <p:spPr bwMode="hidden">
            <a:xfrm>
              <a:off x="4863" y="1920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94" name="Oval 192"/>
            <p:cNvSpPr>
              <a:spLocks noChangeArrowheads="1"/>
            </p:cNvSpPr>
            <p:nvPr/>
          </p:nvSpPr>
          <p:spPr bwMode="hidden">
            <a:xfrm>
              <a:off x="5009" y="180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95" name="Oval 193"/>
            <p:cNvSpPr>
              <a:spLocks noChangeArrowheads="1"/>
            </p:cNvSpPr>
            <p:nvPr/>
          </p:nvSpPr>
          <p:spPr bwMode="hidden">
            <a:xfrm>
              <a:off x="5161" y="170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96" name="Oval 194"/>
            <p:cNvSpPr>
              <a:spLocks noChangeArrowheads="1"/>
            </p:cNvSpPr>
            <p:nvPr/>
          </p:nvSpPr>
          <p:spPr bwMode="hidden">
            <a:xfrm>
              <a:off x="5277" y="1614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97" name="Oval 195"/>
            <p:cNvSpPr>
              <a:spLocks noChangeArrowheads="1"/>
            </p:cNvSpPr>
            <p:nvPr/>
          </p:nvSpPr>
          <p:spPr bwMode="hidden">
            <a:xfrm>
              <a:off x="5398" y="1521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98" name="Oval 196"/>
            <p:cNvSpPr>
              <a:spLocks noChangeArrowheads="1"/>
            </p:cNvSpPr>
            <p:nvPr/>
          </p:nvSpPr>
          <p:spPr bwMode="hidden">
            <a:xfrm>
              <a:off x="3255" y="4071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99" name="Oval 197"/>
            <p:cNvSpPr>
              <a:spLocks noChangeArrowheads="1"/>
            </p:cNvSpPr>
            <p:nvPr/>
          </p:nvSpPr>
          <p:spPr bwMode="hidden">
            <a:xfrm>
              <a:off x="3651" y="369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00" name="Oval 198"/>
            <p:cNvSpPr>
              <a:spLocks noChangeArrowheads="1"/>
            </p:cNvSpPr>
            <p:nvPr/>
          </p:nvSpPr>
          <p:spPr bwMode="hidden">
            <a:xfrm>
              <a:off x="4773" y="3705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01" name="Oval 199"/>
            <p:cNvSpPr>
              <a:spLocks noChangeArrowheads="1"/>
            </p:cNvSpPr>
            <p:nvPr/>
          </p:nvSpPr>
          <p:spPr bwMode="hidden">
            <a:xfrm>
              <a:off x="4491" y="4049"/>
              <a:ext cx="196" cy="10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02" name="Oval 200"/>
            <p:cNvSpPr>
              <a:spLocks noChangeArrowheads="1"/>
            </p:cNvSpPr>
            <p:nvPr/>
          </p:nvSpPr>
          <p:spPr bwMode="hidden">
            <a:xfrm>
              <a:off x="3989" y="3396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03" name="Oval 201"/>
            <p:cNvSpPr>
              <a:spLocks noChangeArrowheads="1"/>
            </p:cNvSpPr>
            <p:nvPr/>
          </p:nvSpPr>
          <p:spPr bwMode="hidden">
            <a:xfrm>
              <a:off x="4263" y="3141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04" name="Oval 202"/>
            <p:cNvSpPr>
              <a:spLocks noChangeArrowheads="1"/>
            </p:cNvSpPr>
            <p:nvPr/>
          </p:nvSpPr>
          <p:spPr bwMode="hidden">
            <a:xfrm>
              <a:off x="5044" y="3418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05" name="Oval 203"/>
            <p:cNvSpPr>
              <a:spLocks noChangeArrowheads="1"/>
            </p:cNvSpPr>
            <p:nvPr/>
          </p:nvSpPr>
          <p:spPr bwMode="hidden">
            <a:xfrm>
              <a:off x="4553" y="28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06" name="Oval 204"/>
            <p:cNvSpPr>
              <a:spLocks noChangeArrowheads="1"/>
            </p:cNvSpPr>
            <p:nvPr/>
          </p:nvSpPr>
          <p:spPr bwMode="hidden">
            <a:xfrm>
              <a:off x="5293" y="311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07" name="Oval 205"/>
            <p:cNvSpPr>
              <a:spLocks noChangeArrowheads="1"/>
            </p:cNvSpPr>
            <p:nvPr/>
          </p:nvSpPr>
          <p:spPr bwMode="hidden">
            <a:xfrm>
              <a:off x="5497" y="2879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08" name="Oval 206"/>
            <p:cNvSpPr>
              <a:spLocks noChangeArrowheads="1"/>
            </p:cNvSpPr>
            <p:nvPr/>
          </p:nvSpPr>
          <p:spPr bwMode="hidden">
            <a:xfrm>
              <a:off x="4772" y="26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09" name="Oval 207"/>
            <p:cNvSpPr>
              <a:spLocks noChangeArrowheads="1"/>
            </p:cNvSpPr>
            <p:nvPr/>
          </p:nvSpPr>
          <p:spPr bwMode="hidden">
            <a:xfrm>
              <a:off x="4966" y="248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10" name="Oval 208"/>
            <p:cNvSpPr>
              <a:spLocks noChangeArrowheads="1"/>
            </p:cNvSpPr>
            <p:nvPr/>
          </p:nvSpPr>
          <p:spPr bwMode="hidden">
            <a:xfrm>
              <a:off x="5444" y="205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11" name="Oval 209"/>
            <p:cNvSpPr>
              <a:spLocks noChangeArrowheads="1"/>
            </p:cNvSpPr>
            <p:nvPr/>
          </p:nvSpPr>
          <p:spPr bwMode="hidden">
            <a:xfrm>
              <a:off x="5161" y="2314"/>
              <a:ext cx="140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12" name="Oval 210"/>
            <p:cNvSpPr>
              <a:spLocks noChangeArrowheads="1"/>
            </p:cNvSpPr>
            <p:nvPr/>
          </p:nvSpPr>
          <p:spPr bwMode="hidden">
            <a:xfrm>
              <a:off x="5318" y="2176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13" name="Oval 211"/>
            <p:cNvSpPr>
              <a:spLocks noChangeArrowheads="1"/>
            </p:cNvSpPr>
            <p:nvPr/>
          </p:nvSpPr>
          <p:spPr bwMode="hidden">
            <a:xfrm>
              <a:off x="5581" y="193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14" name="Oval 212"/>
            <p:cNvSpPr>
              <a:spLocks noChangeArrowheads="1"/>
            </p:cNvSpPr>
            <p:nvPr/>
          </p:nvSpPr>
          <p:spPr bwMode="hidden">
            <a:xfrm>
              <a:off x="5689" y="181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15" name="Oval 213"/>
            <p:cNvSpPr>
              <a:spLocks noChangeArrowheads="1"/>
            </p:cNvSpPr>
            <p:nvPr/>
          </p:nvSpPr>
          <p:spPr bwMode="hidden">
            <a:xfrm>
              <a:off x="5663" y="2680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16" name="Oval 214"/>
            <p:cNvSpPr>
              <a:spLocks noChangeArrowheads="1"/>
            </p:cNvSpPr>
            <p:nvPr/>
          </p:nvSpPr>
          <p:spPr bwMode="hidden">
            <a:xfrm>
              <a:off x="-65" y="2865"/>
              <a:ext cx="150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17" name="Oval 215"/>
            <p:cNvSpPr>
              <a:spLocks noChangeArrowheads="1"/>
            </p:cNvSpPr>
            <p:nvPr/>
          </p:nvSpPr>
          <p:spPr bwMode="hidden">
            <a:xfrm>
              <a:off x="2" y="247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18" name="Oval 216"/>
            <p:cNvSpPr>
              <a:spLocks noChangeArrowheads="1"/>
            </p:cNvSpPr>
            <p:nvPr/>
          </p:nvSpPr>
          <p:spPr bwMode="hidden">
            <a:xfrm>
              <a:off x="-9" y="1436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19" name="Oval 217"/>
            <p:cNvSpPr>
              <a:spLocks noChangeArrowheads="1"/>
            </p:cNvSpPr>
            <p:nvPr/>
          </p:nvSpPr>
          <p:spPr bwMode="hidden">
            <a:xfrm>
              <a:off x="5624" y="4010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</p:grpSp>
      <p:sp>
        <p:nvSpPr>
          <p:cNvPr id="25818" name="Rectangle 2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446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es-MX"/>
              <a:t>Haga clic para cambiar el estilo de título	</a:t>
            </a:r>
          </a:p>
        </p:txBody>
      </p:sp>
      <p:sp>
        <p:nvSpPr>
          <p:cNvPr id="25819" name="Rectangle 2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MX"/>
              <a:t>Haga clic para modificar el estilo de subtítulo del patrón</a:t>
            </a:r>
          </a:p>
        </p:txBody>
      </p:sp>
      <p:sp>
        <p:nvSpPr>
          <p:cNvPr id="220" name="Rectangle 220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221" name="Rectangle 221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222" name="Rectangle 22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F7061B-5758-4B50-B17B-243BEC8E4CD2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047D6E-070D-4192-AF68-CA5482492236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  <p:sp>
        <p:nvSpPr>
          <p:cNvPr id="5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C24A4-834F-4F43-9C55-68575088FE6C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  <p:sp>
        <p:nvSpPr>
          <p:cNvPr id="5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3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3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E5D382-DFB7-4428-84B5-27A8471E1426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  <p:sp>
        <p:nvSpPr>
          <p:cNvPr id="6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85DABF-9F2B-4F01-A0E3-82C24104C6E5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  <p:sp>
        <p:nvSpPr>
          <p:cNvPr id="8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9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245DB1-FF06-457F-99A0-CC251972D057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  <p:sp>
        <p:nvSpPr>
          <p:cNvPr id="4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4BE894-3844-41B2-9BF6-E18554E98F03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  <p:sp>
        <p:nvSpPr>
          <p:cNvPr id="3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4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06F31C-7AC0-48C2-AA90-90664702E1C8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  <p:sp>
        <p:nvSpPr>
          <p:cNvPr id="6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E1D847-25A5-4A62-88ED-C61CEDE9DDE4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  <p:sp>
        <p:nvSpPr>
          <p:cNvPr id="6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54B4D2-3F22-439E-89DD-BEA95DB80C16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  <p:sp>
        <p:nvSpPr>
          <p:cNvPr id="5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946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946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208F45-7357-4132-B95B-752E4E1326B2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  <p:sp>
        <p:nvSpPr>
          <p:cNvPr id="5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39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33900"/>
          </a:xfrm>
        </p:spPr>
        <p:txBody>
          <a:bodyPr/>
          <a:lstStyle/>
          <a:p>
            <a:pPr lvl="0"/>
            <a:endParaRPr lang="es-CL" noProof="0" smtClean="0"/>
          </a:p>
        </p:txBody>
      </p:sp>
      <p:sp>
        <p:nvSpPr>
          <p:cNvPr id="5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185832-18BF-4222-B1A6-6A6595FC74C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  <p:sp>
        <p:nvSpPr>
          <p:cNvPr id="6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3900"/>
          </a:xfrm>
        </p:spPr>
        <p:txBody>
          <a:bodyPr/>
          <a:lstStyle/>
          <a:p>
            <a:pPr lvl="0"/>
            <a:endParaRPr lang="es-CL" noProof="0" smtClean="0"/>
          </a:p>
        </p:txBody>
      </p:sp>
      <p:sp>
        <p:nvSpPr>
          <p:cNvPr id="4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2482CA-BC31-4A64-9BE0-79A7110CB4B9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  <p:sp>
        <p:nvSpPr>
          <p:cNvPr id="5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6275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-496888" y="1308100"/>
            <a:ext cx="10429876" cy="5908675"/>
            <a:chOff x="-313" y="824"/>
            <a:chExt cx="6570" cy="3722"/>
          </a:xfrm>
        </p:grpSpPr>
        <p:sp>
          <p:nvSpPr>
            <p:cNvPr id="24579" name="Rectangle 3"/>
            <p:cNvSpPr>
              <a:spLocks noChangeArrowheads="1"/>
            </p:cNvSpPr>
            <p:nvPr userDrawn="1"/>
          </p:nvSpPr>
          <p:spPr bwMode="hidden">
            <a:xfrm rot="20798144" flipV="1">
              <a:off x="-14" y="1033"/>
              <a:ext cx="1744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580" name="Rectangle 4"/>
            <p:cNvSpPr>
              <a:spLocks noChangeArrowheads="1"/>
            </p:cNvSpPr>
            <p:nvPr userDrawn="1"/>
          </p:nvSpPr>
          <p:spPr bwMode="hidden">
            <a:xfrm rot="20774366" flipV="1">
              <a:off x="-24" y="1127"/>
              <a:ext cx="203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581" name="Rectangle 5"/>
            <p:cNvSpPr>
              <a:spLocks noChangeArrowheads="1"/>
            </p:cNvSpPr>
            <p:nvPr userDrawn="1"/>
          </p:nvSpPr>
          <p:spPr bwMode="hidden">
            <a:xfrm rot="20757421" flipV="1">
              <a:off x="-27" y="1198"/>
              <a:ext cx="224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582" name="Rectangle 6"/>
            <p:cNvSpPr>
              <a:spLocks noChangeArrowheads="1"/>
            </p:cNvSpPr>
            <p:nvPr userDrawn="1"/>
          </p:nvSpPr>
          <p:spPr bwMode="hidden">
            <a:xfrm rot="20684206" flipV="1">
              <a:off x="-43" y="1283"/>
              <a:ext cx="247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583" name="Rectangle 7"/>
            <p:cNvSpPr>
              <a:spLocks noChangeArrowheads="1"/>
            </p:cNvSpPr>
            <p:nvPr userDrawn="1"/>
          </p:nvSpPr>
          <p:spPr bwMode="hidden">
            <a:xfrm rot="20631226" flipV="1">
              <a:off x="-51" y="1397"/>
              <a:ext cx="2770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584" name="Rectangle 8"/>
            <p:cNvSpPr>
              <a:spLocks noChangeArrowheads="1"/>
            </p:cNvSpPr>
            <p:nvPr userDrawn="1"/>
          </p:nvSpPr>
          <p:spPr bwMode="hidden">
            <a:xfrm rot="20554235" flipV="1">
              <a:off x="-65" y="1523"/>
              <a:ext cx="3058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585" name="Rectangle 9"/>
            <p:cNvSpPr>
              <a:spLocks noChangeArrowheads="1"/>
            </p:cNvSpPr>
            <p:nvPr userDrawn="1"/>
          </p:nvSpPr>
          <p:spPr bwMode="hidden">
            <a:xfrm rot="20466593" flipV="1">
              <a:off x="-93" y="1694"/>
              <a:ext cx="340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586" name="Rectangle 10"/>
            <p:cNvSpPr>
              <a:spLocks noChangeArrowheads="1"/>
            </p:cNvSpPr>
            <p:nvPr userDrawn="1"/>
          </p:nvSpPr>
          <p:spPr bwMode="hidden">
            <a:xfrm rot="20343219" flipV="1">
              <a:off x="-99" y="1863"/>
              <a:ext cx="374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587" name="Rectangle 11"/>
            <p:cNvSpPr>
              <a:spLocks noChangeArrowheads="1"/>
            </p:cNvSpPr>
            <p:nvPr userDrawn="1"/>
          </p:nvSpPr>
          <p:spPr bwMode="hidden">
            <a:xfrm rot="20211065" flipV="1">
              <a:off x="-165" y="2053"/>
              <a:ext cx="420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588" name="Rectangle 12"/>
            <p:cNvSpPr>
              <a:spLocks noChangeArrowheads="1"/>
            </p:cNvSpPr>
            <p:nvPr userDrawn="1"/>
          </p:nvSpPr>
          <p:spPr bwMode="hidden">
            <a:xfrm rot="20102912" flipV="1">
              <a:off x="-214" y="2289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589" name="Rectangle 13"/>
            <p:cNvSpPr>
              <a:spLocks noChangeArrowheads="1"/>
            </p:cNvSpPr>
            <p:nvPr userDrawn="1"/>
          </p:nvSpPr>
          <p:spPr bwMode="hidden">
            <a:xfrm rot="19923405" flipV="1">
              <a:off x="-313" y="2617"/>
              <a:ext cx="52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590" name="Rectangle 14"/>
            <p:cNvSpPr>
              <a:spLocks noChangeArrowheads="1"/>
            </p:cNvSpPr>
            <p:nvPr userDrawn="1"/>
          </p:nvSpPr>
          <p:spPr bwMode="hidden">
            <a:xfrm rot="19686284" flipV="1">
              <a:off x="9" y="2881"/>
              <a:ext cx="54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591" name="Rectangle 15"/>
            <p:cNvSpPr>
              <a:spLocks noChangeArrowheads="1"/>
            </p:cNvSpPr>
            <p:nvPr userDrawn="1"/>
          </p:nvSpPr>
          <p:spPr bwMode="hidden">
            <a:xfrm rot="19383534" flipV="1">
              <a:off x="1319" y="2928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0196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592" name="Rectangle 16"/>
            <p:cNvSpPr>
              <a:spLocks noChangeArrowheads="1"/>
            </p:cNvSpPr>
            <p:nvPr userDrawn="1"/>
          </p:nvSpPr>
          <p:spPr bwMode="hidden">
            <a:xfrm rot="18994182" flipV="1">
              <a:off x="2681" y="3071"/>
              <a:ext cx="35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13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593" name="Rectangle 17"/>
            <p:cNvSpPr>
              <a:spLocks noChangeArrowheads="1"/>
            </p:cNvSpPr>
            <p:nvPr userDrawn="1"/>
          </p:nvSpPr>
          <p:spPr bwMode="hidden">
            <a:xfrm rot="18603245" flipV="1">
              <a:off x="4053" y="3503"/>
              <a:ext cx="207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594" name="Rectangle 18"/>
            <p:cNvSpPr>
              <a:spLocks noChangeArrowheads="1"/>
            </p:cNvSpPr>
            <p:nvPr userDrawn="1"/>
          </p:nvSpPr>
          <p:spPr bwMode="hidden">
            <a:xfrm rot="39991575" flipH="1" flipV="1">
              <a:off x="5368" y="4167"/>
              <a:ext cx="5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595" name="Rectangle 19"/>
            <p:cNvSpPr>
              <a:spLocks noChangeArrowheads="1"/>
            </p:cNvSpPr>
            <p:nvPr userDrawn="1"/>
          </p:nvSpPr>
          <p:spPr bwMode="hidden">
            <a:xfrm rot="-20541361">
              <a:off x="-146" y="2360"/>
              <a:ext cx="604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596" name="Rectangle 20"/>
            <p:cNvSpPr>
              <a:spLocks noChangeArrowheads="1"/>
            </p:cNvSpPr>
            <p:nvPr userDrawn="1"/>
          </p:nvSpPr>
          <p:spPr bwMode="hidden">
            <a:xfrm rot="-20036206">
              <a:off x="-198" y="3396"/>
              <a:ext cx="414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597" name="Rectangle 21"/>
            <p:cNvSpPr>
              <a:spLocks noChangeArrowheads="1"/>
            </p:cNvSpPr>
            <p:nvPr userDrawn="1"/>
          </p:nvSpPr>
          <p:spPr bwMode="hidden">
            <a:xfrm rot="1732981">
              <a:off x="-165" y="3624"/>
              <a:ext cx="28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598" name="Rectangle 22"/>
            <p:cNvSpPr>
              <a:spLocks noChangeArrowheads="1"/>
            </p:cNvSpPr>
            <p:nvPr userDrawn="1"/>
          </p:nvSpPr>
          <p:spPr bwMode="hidden">
            <a:xfrm rot="1969083">
              <a:off x="-110" y="3922"/>
              <a:ext cx="14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599" name="Rectangle 23"/>
            <p:cNvSpPr>
              <a:spLocks noChangeArrowheads="1"/>
            </p:cNvSpPr>
            <p:nvPr userDrawn="1"/>
          </p:nvSpPr>
          <p:spPr bwMode="hidden">
            <a:xfrm rot="-20213826">
              <a:off x="-216" y="3221"/>
              <a:ext cx="547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600" name="Rectangle 24"/>
            <p:cNvSpPr>
              <a:spLocks noChangeArrowheads="1"/>
            </p:cNvSpPr>
            <p:nvPr userDrawn="1"/>
          </p:nvSpPr>
          <p:spPr bwMode="hidden">
            <a:xfrm rot="22583969">
              <a:off x="-115" y="2129"/>
              <a:ext cx="601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601" name="Rectangle 25"/>
            <p:cNvSpPr>
              <a:spLocks noChangeArrowheads="1"/>
            </p:cNvSpPr>
            <p:nvPr userDrawn="1"/>
          </p:nvSpPr>
          <p:spPr bwMode="hidden">
            <a:xfrm rot="930109" flipV="1">
              <a:off x="80" y="1946"/>
              <a:ext cx="575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602" name="Rectangle 26"/>
            <p:cNvSpPr>
              <a:spLocks noChangeArrowheads="1"/>
            </p:cNvSpPr>
            <p:nvPr userDrawn="1"/>
          </p:nvSpPr>
          <p:spPr bwMode="hidden">
            <a:xfrm rot="-20731987">
              <a:off x="374" y="1802"/>
              <a:ext cx="5475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603" name="Rectangle 27"/>
            <p:cNvSpPr>
              <a:spLocks noChangeArrowheads="1"/>
            </p:cNvSpPr>
            <p:nvPr userDrawn="1"/>
          </p:nvSpPr>
          <p:spPr bwMode="hidden">
            <a:xfrm rot="-64024402">
              <a:off x="848" y="1582"/>
              <a:ext cx="49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604" name="Rectangle 28"/>
            <p:cNvSpPr>
              <a:spLocks noChangeArrowheads="1"/>
            </p:cNvSpPr>
            <p:nvPr userDrawn="1"/>
          </p:nvSpPr>
          <p:spPr bwMode="hidden">
            <a:xfrm rot="-42464612">
              <a:off x="1053" y="1476"/>
              <a:ext cx="475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605" name="Rectangle 29"/>
            <p:cNvSpPr>
              <a:spLocks noChangeArrowheads="1"/>
            </p:cNvSpPr>
            <p:nvPr userDrawn="1"/>
          </p:nvSpPr>
          <p:spPr bwMode="hidden">
            <a:xfrm rot="-20907336">
              <a:off x="1244" y="1377"/>
              <a:ext cx="455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606" name="Rectangle 30"/>
            <p:cNvSpPr>
              <a:spLocks noChangeArrowheads="1"/>
            </p:cNvSpPr>
            <p:nvPr userDrawn="1"/>
          </p:nvSpPr>
          <p:spPr bwMode="hidden">
            <a:xfrm rot="655690" flipV="1">
              <a:off x="1487" y="1305"/>
              <a:ext cx="431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607" name="Rectangle 31"/>
            <p:cNvSpPr>
              <a:spLocks noChangeArrowheads="1"/>
            </p:cNvSpPr>
            <p:nvPr userDrawn="1"/>
          </p:nvSpPr>
          <p:spPr bwMode="hidden">
            <a:xfrm rot="636921" flipV="1">
              <a:off x="1650" y="1218"/>
              <a:ext cx="415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608" name="Rectangle 32"/>
            <p:cNvSpPr>
              <a:spLocks noChangeArrowheads="1"/>
            </p:cNvSpPr>
            <p:nvPr userDrawn="1"/>
          </p:nvSpPr>
          <p:spPr bwMode="hidden">
            <a:xfrm rot="803987" flipV="1">
              <a:off x="611" y="1684"/>
              <a:ext cx="52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609" name="Rectangle 33"/>
            <p:cNvSpPr>
              <a:spLocks noChangeArrowheads="1"/>
            </p:cNvSpPr>
            <p:nvPr userDrawn="1"/>
          </p:nvSpPr>
          <p:spPr bwMode="hidden">
            <a:xfrm rot="1273217" flipV="1">
              <a:off x="-204" y="2976"/>
              <a:ext cx="615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610" name="Rectangle 34"/>
            <p:cNvSpPr>
              <a:spLocks noChangeArrowheads="1"/>
            </p:cNvSpPr>
            <p:nvPr userDrawn="1"/>
          </p:nvSpPr>
          <p:spPr bwMode="hidden">
            <a:xfrm rot="1169729" flipV="1">
              <a:off x="-174" y="2663"/>
              <a:ext cx="61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1373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es-E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611" name="Oval 35"/>
            <p:cNvSpPr>
              <a:spLocks noChangeArrowheads="1"/>
            </p:cNvSpPr>
            <p:nvPr/>
          </p:nvSpPr>
          <p:spPr bwMode="hidden">
            <a:xfrm>
              <a:off x="740" y="3359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12" name="Oval 36"/>
            <p:cNvSpPr>
              <a:spLocks noChangeArrowheads="1"/>
            </p:cNvSpPr>
            <p:nvPr/>
          </p:nvSpPr>
          <p:spPr bwMode="hidden">
            <a:xfrm>
              <a:off x="236" y="3074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13" name="Oval 37"/>
            <p:cNvSpPr>
              <a:spLocks noChangeArrowheads="1"/>
            </p:cNvSpPr>
            <p:nvPr/>
          </p:nvSpPr>
          <p:spPr bwMode="hidden">
            <a:xfrm>
              <a:off x="159" y="3652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14" name="Oval 38"/>
            <p:cNvSpPr>
              <a:spLocks noChangeArrowheads="1"/>
            </p:cNvSpPr>
            <p:nvPr/>
          </p:nvSpPr>
          <p:spPr bwMode="hidden">
            <a:xfrm>
              <a:off x="2077" y="2661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15" name="Oval 39"/>
            <p:cNvSpPr>
              <a:spLocks noChangeArrowheads="1"/>
            </p:cNvSpPr>
            <p:nvPr/>
          </p:nvSpPr>
          <p:spPr bwMode="hidden">
            <a:xfrm>
              <a:off x="1223" y="307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16" name="Oval 40"/>
            <p:cNvSpPr>
              <a:spLocks noChangeArrowheads="1"/>
            </p:cNvSpPr>
            <p:nvPr/>
          </p:nvSpPr>
          <p:spPr bwMode="hidden">
            <a:xfrm>
              <a:off x="1686" y="2857"/>
              <a:ext cx="156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17" name="Oval 41"/>
            <p:cNvSpPr>
              <a:spLocks noChangeArrowheads="1"/>
            </p:cNvSpPr>
            <p:nvPr/>
          </p:nvSpPr>
          <p:spPr bwMode="hidden">
            <a:xfrm>
              <a:off x="750" y="2839"/>
              <a:ext cx="151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18" name="Oval 42"/>
            <p:cNvSpPr>
              <a:spLocks noChangeArrowheads="1"/>
            </p:cNvSpPr>
            <p:nvPr/>
          </p:nvSpPr>
          <p:spPr bwMode="hidden">
            <a:xfrm>
              <a:off x="367" y="2656"/>
              <a:ext cx="150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19" name="Oval 43"/>
            <p:cNvSpPr>
              <a:spLocks noChangeArrowheads="1"/>
            </p:cNvSpPr>
            <p:nvPr/>
          </p:nvSpPr>
          <p:spPr bwMode="hidden">
            <a:xfrm>
              <a:off x="1172" y="2642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20" name="Oval 44"/>
            <p:cNvSpPr>
              <a:spLocks noChangeArrowheads="1"/>
            </p:cNvSpPr>
            <p:nvPr/>
          </p:nvSpPr>
          <p:spPr bwMode="hidden">
            <a:xfrm>
              <a:off x="2401" y="2485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21" name="Oval 45"/>
            <p:cNvSpPr>
              <a:spLocks noChangeArrowheads="1"/>
            </p:cNvSpPr>
            <p:nvPr/>
          </p:nvSpPr>
          <p:spPr bwMode="hidden">
            <a:xfrm>
              <a:off x="1910" y="231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22" name="Oval 46"/>
            <p:cNvSpPr>
              <a:spLocks noChangeArrowheads="1"/>
            </p:cNvSpPr>
            <p:nvPr/>
          </p:nvSpPr>
          <p:spPr bwMode="hidden">
            <a:xfrm>
              <a:off x="2254" y="2154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23" name="Oval 47"/>
            <p:cNvSpPr>
              <a:spLocks noChangeArrowheads="1"/>
            </p:cNvSpPr>
            <p:nvPr/>
          </p:nvSpPr>
          <p:spPr bwMode="hidden">
            <a:xfrm>
              <a:off x="2742" y="230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24" name="Oval 48"/>
            <p:cNvSpPr>
              <a:spLocks noChangeArrowheads="1"/>
            </p:cNvSpPr>
            <p:nvPr/>
          </p:nvSpPr>
          <p:spPr bwMode="hidden">
            <a:xfrm>
              <a:off x="2812" y="1898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25" name="Oval 49"/>
            <p:cNvSpPr>
              <a:spLocks noChangeArrowheads="1"/>
            </p:cNvSpPr>
            <p:nvPr/>
          </p:nvSpPr>
          <p:spPr bwMode="hidden">
            <a:xfrm>
              <a:off x="3721" y="179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26" name="Oval 50"/>
            <p:cNvSpPr>
              <a:spLocks noChangeArrowheads="1"/>
            </p:cNvSpPr>
            <p:nvPr/>
          </p:nvSpPr>
          <p:spPr bwMode="hidden">
            <a:xfrm>
              <a:off x="3528" y="189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27" name="Oval 51"/>
            <p:cNvSpPr>
              <a:spLocks noChangeArrowheads="1"/>
            </p:cNvSpPr>
            <p:nvPr/>
          </p:nvSpPr>
          <p:spPr bwMode="hidden">
            <a:xfrm>
              <a:off x="3064" y="1778"/>
              <a:ext cx="128" cy="6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28" name="Oval 52"/>
            <p:cNvSpPr>
              <a:spLocks noChangeArrowheads="1"/>
            </p:cNvSpPr>
            <p:nvPr/>
          </p:nvSpPr>
          <p:spPr bwMode="hidden">
            <a:xfrm>
              <a:off x="3277" y="202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29" name="Oval 53"/>
            <p:cNvSpPr>
              <a:spLocks noChangeArrowheads="1"/>
            </p:cNvSpPr>
            <p:nvPr/>
          </p:nvSpPr>
          <p:spPr bwMode="hidden">
            <a:xfrm>
              <a:off x="3027" y="2160"/>
              <a:ext cx="133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30" name="Oval 54"/>
            <p:cNvSpPr>
              <a:spLocks noChangeArrowheads="1"/>
            </p:cNvSpPr>
            <p:nvPr/>
          </p:nvSpPr>
          <p:spPr bwMode="hidden">
            <a:xfrm>
              <a:off x="1569" y="2453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31" name="Oval 55"/>
            <p:cNvSpPr>
              <a:spLocks noChangeArrowheads="1"/>
            </p:cNvSpPr>
            <p:nvPr/>
          </p:nvSpPr>
          <p:spPr bwMode="hidden">
            <a:xfrm>
              <a:off x="1863" y="2028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32" name="Oval 56"/>
            <p:cNvSpPr>
              <a:spLocks noChangeArrowheads="1"/>
            </p:cNvSpPr>
            <p:nvPr/>
          </p:nvSpPr>
          <p:spPr bwMode="hidden">
            <a:xfrm>
              <a:off x="1513" y="2175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33" name="Oval 57"/>
            <p:cNvSpPr>
              <a:spLocks noChangeArrowheads="1"/>
            </p:cNvSpPr>
            <p:nvPr/>
          </p:nvSpPr>
          <p:spPr bwMode="hidden">
            <a:xfrm>
              <a:off x="1191" y="2311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34" name="Oval 58"/>
            <p:cNvSpPr>
              <a:spLocks noChangeArrowheads="1"/>
            </p:cNvSpPr>
            <p:nvPr/>
          </p:nvSpPr>
          <p:spPr bwMode="hidden">
            <a:xfrm>
              <a:off x="1154" y="2047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35" name="Oval 59"/>
            <p:cNvSpPr>
              <a:spLocks noChangeArrowheads="1"/>
            </p:cNvSpPr>
            <p:nvPr/>
          </p:nvSpPr>
          <p:spPr bwMode="hidden">
            <a:xfrm>
              <a:off x="1142" y="180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36" name="Oval 60"/>
            <p:cNvSpPr>
              <a:spLocks noChangeArrowheads="1"/>
            </p:cNvSpPr>
            <p:nvPr/>
          </p:nvSpPr>
          <p:spPr bwMode="hidden">
            <a:xfrm>
              <a:off x="1500" y="191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37" name="Oval 61"/>
            <p:cNvSpPr>
              <a:spLocks noChangeArrowheads="1"/>
            </p:cNvSpPr>
            <p:nvPr/>
          </p:nvSpPr>
          <p:spPr bwMode="hidden">
            <a:xfrm>
              <a:off x="1804" y="18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38" name="Oval 62"/>
            <p:cNvSpPr>
              <a:spLocks noChangeArrowheads="1"/>
            </p:cNvSpPr>
            <p:nvPr/>
          </p:nvSpPr>
          <p:spPr bwMode="hidden">
            <a:xfrm>
              <a:off x="2159" y="1905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39" name="Oval 63"/>
            <p:cNvSpPr>
              <a:spLocks noChangeArrowheads="1"/>
            </p:cNvSpPr>
            <p:nvPr/>
          </p:nvSpPr>
          <p:spPr bwMode="hidden">
            <a:xfrm>
              <a:off x="2432" y="178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40" name="Oval 64"/>
            <p:cNvSpPr>
              <a:spLocks noChangeArrowheads="1"/>
            </p:cNvSpPr>
            <p:nvPr/>
          </p:nvSpPr>
          <p:spPr bwMode="hidden">
            <a:xfrm>
              <a:off x="470" y="203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41" name="Oval 65"/>
            <p:cNvSpPr>
              <a:spLocks noChangeArrowheads="1"/>
            </p:cNvSpPr>
            <p:nvPr/>
          </p:nvSpPr>
          <p:spPr bwMode="hidden">
            <a:xfrm>
              <a:off x="68" y="2166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42" name="Oval 66"/>
            <p:cNvSpPr>
              <a:spLocks noChangeArrowheads="1"/>
            </p:cNvSpPr>
            <p:nvPr/>
          </p:nvSpPr>
          <p:spPr bwMode="hidden">
            <a:xfrm>
              <a:off x="798" y="191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43" name="Oval 67"/>
            <p:cNvSpPr>
              <a:spLocks noChangeArrowheads="1"/>
            </p:cNvSpPr>
            <p:nvPr/>
          </p:nvSpPr>
          <p:spPr bwMode="hidden">
            <a:xfrm>
              <a:off x="455" y="179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44" name="Oval 68"/>
            <p:cNvSpPr>
              <a:spLocks noChangeArrowheads="1"/>
            </p:cNvSpPr>
            <p:nvPr/>
          </p:nvSpPr>
          <p:spPr bwMode="hidden">
            <a:xfrm>
              <a:off x="113" y="19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45" name="Oval 69"/>
            <p:cNvSpPr>
              <a:spLocks noChangeArrowheads="1"/>
            </p:cNvSpPr>
            <p:nvPr/>
          </p:nvSpPr>
          <p:spPr bwMode="hidden">
            <a:xfrm>
              <a:off x="432" y="2323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46" name="Oval 70"/>
            <p:cNvSpPr>
              <a:spLocks noChangeArrowheads="1"/>
            </p:cNvSpPr>
            <p:nvPr/>
          </p:nvSpPr>
          <p:spPr bwMode="hidden">
            <a:xfrm>
              <a:off x="814" y="217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47" name="Oval 71"/>
            <p:cNvSpPr>
              <a:spLocks noChangeArrowheads="1"/>
            </p:cNvSpPr>
            <p:nvPr/>
          </p:nvSpPr>
          <p:spPr bwMode="hidden">
            <a:xfrm>
              <a:off x="789" y="2472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48" name="Oval 72"/>
            <p:cNvSpPr>
              <a:spLocks noChangeArrowheads="1"/>
            </p:cNvSpPr>
            <p:nvPr/>
          </p:nvSpPr>
          <p:spPr bwMode="hidden">
            <a:xfrm>
              <a:off x="2544" y="201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49" name="Oval 73"/>
            <p:cNvSpPr>
              <a:spLocks noChangeArrowheads="1"/>
            </p:cNvSpPr>
            <p:nvPr/>
          </p:nvSpPr>
          <p:spPr bwMode="hidden">
            <a:xfrm>
              <a:off x="1457" y="1700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50" name="Oval 74"/>
            <p:cNvSpPr>
              <a:spLocks noChangeArrowheads="1"/>
            </p:cNvSpPr>
            <p:nvPr/>
          </p:nvSpPr>
          <p:spPr bwMode="hidden">
            <a:xfrm>
              <a:off x="1747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51" name="Oval 75"/>
            <p:cNvSpPr>
              <a:spLocks noChangeArrowheads="1"/>
            </p:cNvSpPr>
            <p:nvPr/>
          </p:nvSpPr>
          <p:spPr bwMode="hidden">
            <a:xfrm>
              <a:off x="1385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52" name="Oval 76"/>
            <p:cNvSpPr>
              <a:spLocks noChangeArrowheads="1"/>
            </p:cNvSpPr>
            <p:nvPr/>
          </p:nvSpPr>
          <p:spPr bwMode="hidden">
            <a:xfrm>
              <a:off x="1093" y="1595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53" name="Oval 77"/>
            <p:cNvSpPr>
              <a:spLocks noChangeArrowheads="1"/>
            </p:cNvSpPr>
            <p:nvPr/>
          </p:nvSpPr>
          <p:spPr bwMode="hidden">
            <a:xfrm>
              <a:off x="792" y="169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54" name="Oval 78"/>
            <p:cNvSpPr>
              <a:spLocks noChangeArrowheads="1"/>
            </p:cNvSpPr>
            <p:nvPr/>
          </p:nvSpPr>
          <p:spPr bwMode="hidden">
            <a:xfrm>
              <a:off x="2011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55" name="Oval 79"/>
            <p:cNvSpPr>
              <a:spLocks noChangeArrowheads="1"/>
            </p:cNvSpPr>
            <p:nvPr/>
          </p:nvSpPr>
          <p:spPr bwMode="hidden">
            <a:xfrm>
              <a:off x="2087" y="169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56" name="Oval 80"/>
            <p:cNvSpPr>
              <a:spLocks noChangeArrowheads="1"/>
            </p:cNvSpPr>
            <p:nvPr/>
          </p:nvSpPr>
          <p:spPr bwMode="hidden">
            <a:xfrm>
              <a:off x="2345" y="1601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57" name="Oval 81"/>
            <p:cNvSpPr>
              <a:spLocks noChangeArrowheads="1"/>
            </p:cNvSpPr>
            <p:nvPr/>
          </p:nvSpPr>
          <p:spPr bwMode="hidden">
            <a:xfrm>
              <a:off x="2684" y="168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58" name="Oval 82"/>
            <p:cNvSpPr>
              <a:spLocks noChangeArrowheads="1"/>
            </p:cNvSpPr>
            <p:nvPr/>
          </p:nvSpPr>
          <p:spPr bwMode="hidden">
            <a:xfrm>
              <a:off x="806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59" name="Oval 83"/>
            <p:cNvSpPr>
              <a:spLocks noChangeArrowheads="1"/>
            </p:cNvSpPr>
            <p:nvPr/>
          </p:nvSpPr>
          <p:spPr bwMode="hidden">
            <a:xfrm>
              <a:off x="495" y="1597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60" name="Oval 84"/>
            <p:cNvSpPr>
              <a:spLocks noChangeArrowheads="1"/>
            </p:cNvSpPr>
            <p:nvPr/>
          </p:nvSpPr>
          <p:spPr bwMode="hidden">
            <a:xfrm>
              <a:off x="228" y="150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61" name="Oval 85"/>
            <p:cNvSpPr>
              <a:spLocks noChangeArrowheads="1"/>
            </p:cNvSpPr>
            <p:nvPr/>
          </p:nvSpPr>
          <p:spPr bwMode="hidden">
            <a:xfrm>
              <a:off x="157" y="169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62" name="Oval 86"/>
            <p:cNvSpPr>
              <a:spLocks noChangeArrowheads="1"/>
            </p:cNvSpPr>
            <p:nvPr/>
          </p:nvSpPr>
          <p:spPr bwMode="hidden">
            <a:xfrm>
              <a:off x="2887" y="1595"/>
              <a:ext cx="124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63" name="Oval 87"/>
            <p:cNvSpPr>
              <a:spLocks noChangeArrowheads="1"/>
            </p:cNvSpPr>
            <p:nvPr/>
          </p:nvSpPr>
          <p:spPr bwMode="hidden">
            <a:xfrm>
              <a:off x="3079" y="1511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64" name="Oval 88"/>
            <p:cNvSpPr>
              <a:spLocks noChangeArrowheads="1"/>
            </p:cNvSpPr>
            <p:nvPr/>
          </p:nvSpPr>
          <p:spPr bwMode="hidden">
            <a:xfrm>
              <a:off x="3270" y="1688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65" name="Oval 89"/>
            <p:cNvSpPr>
              <a:spLocks noChangeArrowheads="1"/>
            </p:cNvSpPr>
            <p:nvPr/>
          </p:nvSpPr>
          <p:spPr bwMode="hidden">
            <a:xfrm>
              <a:off x="3453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66" name="Oval 90"/>
            <p:cNvSpPr>
              <a:spLocks noChangeArrowheads="1"/>
            </p:cNvSpPr>
            <p:nvPr/>
          </p:nvSpPr>
          <p:spPr bwMode="hidden">
            <a:xfrm>
              <a:off x="3651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67" name="Oval 91"/>
            <p:cNvSpPr>
              <a:spLocks noChangeArrowheads="1"/>
            </p:cNvSpPr>
            <p:nvPr/>
          </p:nvSpPr>
          <p:spPr bwMode="hidden">
            <a:xfrm>
              <a:off x="4251" y="1513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68" name="Oval 92"/>
            <p:cNvSpPr>
              <a:spLocks noChangeArrowheads="1"/>
            </p:cNvSpPr>
            <p:nvPr/>
          </p:nvSpPr>
          <p:spPr bwMode="hidden">
            <a:xfrm>
              <a:off x="3901" y="1701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69" name="Oval 93"/>
            <p:cNvSpPr>
              <a:spLocks noChangeArrowheads="1"/>
            </p:cNvSpPr>
            <p:nvPr/>
          </p:nvSpPr>
          <p:spPr bwMode="hidden">
            <a:xfrm>
              <a:off x="4086" y="1608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70" name="Oval 94"/>
            <p:cNvSpPr>
              <a:spLocks noChangeArrowheads="1"/>
            </p:cNvSpPr>
            <p:nvPr/>
          </p:nvSpPr>
          <p:spPr bwMode="hidden">
            <a:xfrm>
              <a:off x="1282" y="365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71" name="Oval 95"/>
            <p:cNvSpPr>
              <a:spLocks noChangeArrowheads="1"/>
            </p:cNvSpPr>
            <p:nvPr/>
          </p:nvSpPr>
          <p:spPr bwMode="hidden">
            <a:xfrm>
              <a:off x="707" y="4014"/>
              <a:ext cx="191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72" name="Oval 96"/>
            <p:cNvSpPr>
              <a:spLocks noChangeArrowheads="1"/>
            </p:cNvSpPr>
            <p:nvPr/>
          </p:nvSpPr>
          <p:spPr bwMode="hidden">
            <a:xfrm>
              <a:off x="2229" y="309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73" name="Oval 97"/>
            <p:cNvSpPr>
              <a:spLocks noChangeArrowheads="1"/>
            </p:cNvSpPr>
            <p:nvPr/>
          </p:nvSpPr>
          <p:spPr bwMode="hidden">
            <a:xfrm>
              <a:off x="2604" y="286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74" name="Oval 98"/>
            <p:cNvSpPr>
              <a:spLocks noChangeArrowheads="1"/>
            </p:cNvSpPr>
            <p:nvPr/>
          </p:nvSpPr>
          <p:spPr bwMode="hidden">
            <a:xfrm>
              <a:off x="2907" y="266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75" name="Oval 99"/>
            <p:cNvSpPr>
              <a:spLocks noChangeArrowheads="1"/>
            </p:cNvSpPr>
            <p:nvPr/>
          </p:nvSpPr>
          <p:spPr bwMode="hidden">
            <a:xfrm>
              <a:off x="3248" y="2454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76" name="Oval 100"/>
            <p:cNvSpPr>
              <a:spLocks noChangeArrowheads="1"/>
            </p:cNvSpPr>
            <p:nvPr/>
          </p:nvSpPr>
          <p:spPr bwMode="hidden">
            <a:xfrm>
              <a:off x="1801" y="336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77" name="Oval 101"/>
            <p:cNvSpPr>
              <a:spLocks noChangeArrowheads="1"/>
            </p:cNvSpPr>
            <p:nvPr/>
          </p:nvSpPr>
          <p:spPr bwMode="hidden">
            <a:xfrm>
              <a:off x="3512" y="230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78" name="Oval 102"/>
            <p:cNvSpPr>
              <a:spLocks noChangeArrowheads="1"/>
            </p:cNvSpPr>
            <p:nvPr/>
          </p:nvSpPr>
          <p:spPr bwMode="hidden">
            <a:xfrm>
              <a:off x="3980" y="20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79" name="Oval 103"/>
            <p:cNvSpPr>
              <a:spLocks noChangeArrowheads="1"/>
            </p:cNvSpPr>
            <p:nvPr/>
          </p:nvSpPr>
          <p:spPr bwMode="hidden">
            <a:xfrm>
              <a:off x="3753" y="215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80" name="Oval 104"/>
            <p:cNvSpPr>
              <a:spLocks noChangeArrowheads="1"/>
            </p:cNvSpPr>
            <p:nvPr/>
          </p:nvSpPr>
          <p:spPr bwMode="hidden">
            <a:xfrm>
              <a:off x="4176" y="1898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81" name="Oval 105"/>
            <p:cNvSpPr>
              <a:spLocks noChangeArrowheads="1"/>
            </p:cNvSpPr>
            <p:nvPr/>
          </p:nvSpPr>
          <p:spPr bwMode="hidden">
            <a:xfrm>
              <a:off x="4338" y="1797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82" name="Oval 106"/>
            <p:cNvSpPr>
              <a:spLocks noChangeArrowheads="1"/>
            </p:cNvSpPr>
            <p:nvPr/>
          </p:nvSpPr>
          <p:spPr bwMode="hidden">
            <a:xfrm>
              <a:off x="4505" y="170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83" name="Oval 107"/>
            <p:cNvSpPr>
              <a:spLocks noChangeArrowheads="1"/>
            </p:cNvSpPr>
            <p:nvPr/>
          </p:nvSpPr>
          <p:spPr bwMode="hidden">
            <a:xfrm>
              <a:off x="4661" y="1603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84" name="Oval 108"/>
            <p:cNvSpPr>
              <a:spLocks noChangeArrowheads="1"/>
            </p:cNvSpPr>
            <p:nvPr/>
          </p:nvSpPr>
          <p:spPr bwMode="hidden">
            <a:xfrm>
              <a:off x="4803" y="1512"/>
              <a:ext cx="128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85" name="Oval 109"/>
            <p:cNvSpPr>
              <a:spLocks noChangeArrowheads="1"/>
            </p:cNvSpPr>
            <p:nvPr/>
          </p:nvSpPr>
          <p:spPr bwMode="hidden">
            <a:xfrm>
              <a:off x="4930" y="1431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86" name="Oval 110"/>
            <p:cNvSpPr>
              <a:spLocks noChangeArrowheads="1"/>
            </p:cNvSpPr>
            <p:nvPr/>
          </p:nvSpPr>
          <p:spPr bwMode="hidden">
            <a:xfrm>
              <a:off x="3835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87" name="Oval 111"/>
            <p:cNvSpPr>
              <a:spLocks noChangeArrowheads="1"/>
            </p:cNvSpPr>
            <p:nvPr/>
          </p:nvSpPr>
          <p:spPr bwMode="hidden">
            <a:xfrm>
              <a:off x="3286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88" name="Oval 112"/>
            <p:cNvSpPr>
              <a:spLocks noChangeArrowheads="1"/>
            </p:cNvSpPr>
            <p:nvPr/>
          </p:nvSpPr>
          <p:spPr bwMode="hidden">
            <a:xfrm>
              <a:off x="2972" y="1366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89" name="Oval 113"/>
            <p:cNvSpPr>
              <a:spLocks noChangeArrowheads="1"/>
            </p:cNvSpPr>
            <p:nvPr/>
          </p:nvSpPr>
          <p:spPr bwMode="hidden">
            <a:xfrm>
              <a:off x="3152" y="1292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90" name="Oval 114"/>
            <p:cNvSpPr>
              <a:spLocks noChangeArrowheads="1"/>
            </p:cNvSpPr>
            <p:nvPr/>
          </p:nvSpPr>
          <p:spPr bwMode="hidden">
            <a:xfrm>
              <a:off x="3020" y="117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91" name="Oval 115"/>
            <p:cNvSpPr>
              <a:spLocks noChangeArrowheads="1"/>
            </p:cNvSpPr>
            <p:nvPr/>
          </p:nvSpPr>
          <p:spPr bwMode="hidden">
            <a:xfrm>
              <a:off x="2443" y="1368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92" name="Oval 116"/>
            <p:cNvSpPr>
              <a:spLocks noChangeArrowheads="1"/>
            </p:cNvSpPr>
            <p:nvPr/>
          </p:nvSpPr>
          <p:spPr bwMode="hidden">
            <a:xfrm>
              <a:off x="2301" y="1220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93" name="Oval 117"/>
            <p:cNvSpPr>
              <a:spLocks noChangeArrowheads="1"/>
            </p:cNvSpPr>
            <p:nvPr/>
          </p:nvSpPr>
          <p:spPr bwMode="hidden">
            <a:xfrm>
              <a:off x="2095" y="1284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94" name="Oval 118"/>
            <p:cNvSpPr>
              <a:spLocks noChangeArrowheads="1"/>
            </p:cNvSpPr>
            <p:nvPr/>
          </p:nvSpPr>
          <p:spPr bwMode="hidden">
            <a:xfrm>
              <a:off x="2228" y="1442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95" name="Oval 119"/>
            <p:cNvSpPr>
              <a:spLocks noChangeArrowheads="1"/>
            </p:cNvSpPr>
            <p:nvPr/>
          </p:nvSpPr>
          <p:spPr bwMode="hidden">
            <a:xfrm>
              <a:off x="1109" y="142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96" name="Oval 120"/>
            <p:cNvSpPr>
              <a:spLocks noChangeArrowheads="1"/>
            </p:cNvSpPr>
            <p:nvPr/>
          </p:nvSpPr>
          <p:spPr bwMode="hidden">
            <a:xfrm>
              <a:off x="611" y="1284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97" name="Oval 121"/>
            <p:cNvSpPr>
              <a:spLocks noChangeArrowheads="1"/>
            </p:cNvSpPr>
            <p:nvPr/>
          </p:nvSpPr>
          <p:spPr bwMode="hidden">
            <a:xfrm>
              <a:off x="305" y="1358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98" name="Oval 122"/>
            <p:cNvSpPr>
              <a:spLocks noChangeArrowheads="1"/>
            </p:cNvSpPr>
            <p:nvPr/>
          </p:nvSpPr>
          <p:spPr bwMode="hidden">
            <a:xfrm>
              <a:off x="156" y="115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699" name="Oval 123"/>
            <p:cNvSpPr>
              <a:spLocks noChangeArrowheads="1"/>
            </p:cNvSpPr>
            <p:nvPr/>
          </p:nvSpPr>
          <p:spPr bwMode="hidden">
            <a:xfrm>
              <a:off x="4538" y="136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00" name="Oval 124"/>
            <p:cNvSpPr>
              <a:spLocks noChangeArrowheads="1"/>
            </p:cNvSpPr>
            <p:nvPr/>
          </p:nvSpPr>
          <p:spPr bwMode="hidden">
            <a:xfrm>
              <a:off x="4407" y="1440"/>
              <a:ext cx="105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01" name="Oval 125"/>
            <p:cNvSpPr>
              <a:spLocks noChangeArrowheads="1"/>
            </p:cNvSpPr>
            <p:nvPr/>
          </p:nvSpPr>
          <p:spPr bwMode="hidden">
            <a:xfrm>
              <a:off x="3992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02" name="Oval 126"/>
            <p:cNvSpPr>
              <a:spLocks noChangeArrowheads="1"/>
            </p:cNvSpPr>
            <p:nvPr/>
          </p:nvSpPr>
          <p:spPr bwMode="hidden">
            <a:xfrm>
              <a:off x="3466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03" name="Oval 127"/>
            <p:cNvSpPr>
              <a:spLocks noChangeArrowheads="1"/>
            </p:cNvSpPr>
            <p:nvPr/>
          </p:nvSpPr>
          <p:spPr bwMode="hidden">
            <a:xfrm>
              <a:off x="2852" y="1228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04" name="Oval 128"/>
            <p:cNvSpPr>
              <a:spLocks noChangeArrowheads="1"/>
            </p:cNvSpPr>
            <p:nvPr/>
          </p:nvSpPr>
          <p:spPr bwMode="hidden">
            <a:xfrm>
              <a:off x="2678" y="1109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05" name="Oval 129"/>
            <p:cNvSpPr>
              <a:spLocks noChangeArrowheads="1"/>
            </p:cNvSpPr>
            <p:nvPr/>
          </p:nvSpPr>
          <p:spPr bwMode="hidden">
            <a:xfrm>
              <a:off x="2859" y="104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06" name="Oval 130"/>
            <p:cNvSpPr>
              <a:spLocks noChangeArrowheads="1"/>
            </p:cNvSpPr>
            <p:nvPr/>
          </p:nvSpPr>
          <p:spPr bwMode="hidden">
            <a:xfrm>
              <a:off x="1942" y="104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07" name="Oval 131"/>
            <p:cNvSpPr>
              <a:spLocks noChangeArrowheads="1"/>
            </p:cNvSpPr>
            <p:nvPr/>
          </p:nvSpPr>
          <p:spPr bwMode="hidden">
            <a:xfrm>
              <a:off x="1088" y="1277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08" name="Oval 132"/>
            <p:cNvSpPr>
              <a:spLocks noChangeArrowheads="1"/>
            </p:cNvSpPr>
            <p:nvPr/>
          </p:nvSpPr>
          <p:spPr bwMode="hidden">
            <a:xfrm>
              <a:off x="827" y="13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09" name="Oval 133"/>
            <p:cNvSpPr>
              <a:spLocks noChangeArrowheads="1"/>
            </p:cNvSpPr>
            <p:nvPr/>
          </p:nvSpPr>
          <p:spPr bwMode="hidden">
            <a:xfrm>
              <a:off x="537" y="1428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10" name="Oval 134"/>
            <p:cNvSpPr>
              <a:spLocks noChangeArrowheads="1"/>
            </p:cNvSpPr>
            <p:nvPr/>
          </p:nvSpPr>
          <p:spPr bwMode="hidden">
            <a:xfrm>
              <a:off x="635" y="106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11" name="Oval 135"/>
            <p:cNvSpPr>
              <a:spLocks noChangeArrowheads="1"/>
            </p:cNvSpPr>
            <p:nvPr/>
          </p:nvSpPr>
          <p:spPr bwMode="hidden">
            <a:xfrm>
              <a:off x="1540" y="10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12" name="Oval 136"/>
            <p:cNvSpPr>
              <a:spLocks noChangeArrowheads="1"/>
            </p:cNvSpPr>
            <p:nvPr/>
          </p:nvSpPr>
          <p:spPr bwMode="hidden">
            <a:xfrm>
              <a:off x="1120" y="1063"/>
              <a:ext cx="10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13" name="Oval 137"/>
            <p:cNvSpPr>
              <a:spLocks noChangeArrowheads="1"/>
            </p:cNvSpPr>
            <p:nvPr/>
          </p:nvSpPr>
          <p:spPr bwMode="hidden">
            <a:xfrm>
              <a:off x="4131" y="1284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14" name="Oval 138"/>
            <p:cNvSpPr>
              <a:spLocks noChangeArrowheads="1"/>
            </p:cNvSpPr>
            <p:nvPr/>
          </p:nvSpPr>
          <p:spPr bwMode="hidden">
            <a:xfrm>
              <a:off x="3477" y="116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15" name="Oval 139"/>
            <p:cNvSpPr>
              <a:spLocks noChangeArrowheads="1"/>
            </p:cNvSpPr>
            <p:nvPr/>
          </p:nvSpPr>
          <p:spPr bwMode="hidden">
            <a:xfrm>
              <a:off x="3315" y="122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16" name="Oval 140"/>
            <p:cNvSpPr>
              <a:spLocks noChangeArrowheads="1"/>
            </p:cNvSpPr>
            <p:nvPr/>
          </p:nvSpPr>
          <p:spPr bwMode="hidden">
            <a:xfrm>
              <a:off x="317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17" name="Oval 141"/>
            <p:cNvSpPr>
              <a:spLocks noChangeArrowheads="1"/>
            </p:cNvSpPr>
            <p:nvPr/>
          </p:nvSpPr>
          <p:spPr bwMode="hidden">
            <a:xfrm>
              <a:off x="2396" y="105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18" name="Oval 142"/>
            <p:cNvSpPr>
              <a:spLocks noChangeArrowheads="1"/>
            </p:cNvSpPr>
            <p:nvPr/>
          </p:nvSpPr>
          <p:spPr bwMode="hidden">
            <a:xfrm>
              <a:off x="2769" y="1446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19" name="Oval 143"/>
            <p:cNvSpPr>
              <a:spLocks noChangeArrowheads="1"/>
            </p:cNvSpPr>
            <p:nvPr/>
          </p:nvSpPr>
          <p:spPr bwMode="hidden">
            <a:xfrm>
              <a:off x="2656" y="1294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20" name="Oval 144"/>
            <p:cNvSpPr>
              <a:spLocks noChangeArrowheads="1"/>
            </p:cNvSpPr>
            <p:nvPr/>
          </p:nvSpPr>
          <p:spPr bwMode="hidden">
            <a:xfrm>
              <a:off x="2501" y="1159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21" name="Oval 145"/>
            <p:cNvSpPr>
              <a:spLocks noChangeArrowheads="1"/>
            </p:cNvSpPr>
            <p:nvPr/>
          </p:nvSpPr>
          <p:spPr bwMode="hidden">
            <a:xfrm>
              <a:off x="2222" y="1101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22" name="Oval 146"/>
            <p:cNvSpPr>
              <a:spLocks noChangeArrowheads="1"/>
            </p:cNvSpPr>
            <p:nvPr/>
          </p:nvSpPr>
          <p:spPr bwMode="hidden">
            <a:xfrm>
              <a:off x="2029" y="1162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23" name="Oval 147"/>
            <p:cNvSpPr>
              <a:spLocks noChangeArrowheads="1"/>
            </p:cNvSpPr>
            <p:nvPr/>
          </p:nvSpPr>
          <p:spPr bwMode="hidden">
            <a:xfrm>
              <a:off x="1875" y="13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24" name="Oval 148"/>
            <p:cNvSpPr>
              <a:spLocks noChangeArrowheads="1"/>
            </p:cNvSpPr>
            <p:nvPr/>
          </p:nvSpPr>
          <p:spPr bwMode="hidden">
            <a:xfrm>
              <a:off x="1809" y="1223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25" name="Oval 149"/>
            <p:cNvSpPr>
              <a:spLocks noChangeArrowheads="1"/>
            </p:cNvSpPr>
            <p:nvPr/>
          </p:nvSpPr>
          <p:spPr bwMode="hidden">
            <a:xfrm>
              <a:off x="1738" y="1098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26" name="Oval 150"/>
            <p:cNvSpPr>
              <a:spLocks noChangeArrowheads="1"/>
            </p:cNvSpPr>
            <p:nvPr/>
          </p:nvSpPr>
          <p:spPr bwMode="hidden">
            <a:xfrm>
              <a:off x="1583" y="128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27" name="Oval 151"/>
            <p:cNvSpPr>
              <a:spLocks noChangeArrowheads="1"/>
            </p:cNvSpPr>
            <p:nvPr/>
          </p:nvSpPr>
          <p:spPr bwMode="hidden">
            <a:xfrm>
              <a:off x="1379" y="134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28" name="Oval 152"/>
            <p:cNvSpPr>
              <a:spLocks noChangeArrowheads="1"/>
            </p:cNvSpPr>
            <p:nvPr/>
          </p:nvSpPr>
          <p:spPr bwMode="hidden">
            <a:xfrm>
              <a:off x="1529" y="11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29" name="Oval 153"/>
            <p:cNvSpPr>
              <a:spLocks noChangeArrowheads="1"/>
            </p:cNvSpPr>
            <p:nvPr/>
          </p:nvSpPr>
          <p:spPr bwMode="hidden">
            <a:xfrm>
              <a:off x="1294" y="1222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30" name="Oval 154"/>
            <p:cNvSpPr>
              <a:spLocks noChangeArrowheads="1"/>
            </p:cNvSpPr>
            <p:nvPr/>
          </p:nvSpPr>
          <p:spPr bwMode="hidden">
            <a:xfrm>
              <a:off x="131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31" name="Oval 155"/>
            <p:cNvSpPr>
              <a:spLocks noChangeArrowheads="1"/>
            </p:cNvSpPr>
            <p:nvPr/>
          </p:nvSpPr>
          <p:spPr bwMode="hidden">
            <a:xfrm>
              <a:off x="1082" y="116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32" name="Oval 156"/>
            <p:cNvSpPr>
              <a:spLocks noChangeArrowheads="1"/>
            </p:cNvSpPr>
            <p:nvPr/>
          </p:nvSpPr>
          <p:spPr bwMode="hidden">
            <a:xfrm>
              <a:off x="877" y="112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33" name="Oval 157"/>
            <p:cNvSpPr>
              <a:spLocks noChangeArrowheads="1"/>
            </p:cNvSpPr>
            <p:nvPr/>
          </p:nvSpPr>
          <p:spPr bwMode="hidden">
            <a:xfrm>
              <a:off x="875" y="121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34" name="Oval 158"/>
            <p:cNvSpPr>
              <a:spLocks noChangeArrowheads="1"/>
            </p:cNvSpPr>
            <p:nvPr/>
          </p:nvSpPr>
          <p:spPr bwMode="hidden">
            <a:xfrm>
              <a:off x="680" y="117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35" name="Oval 159"/>
            <p:cNvSpPr>
              <a:spLocks noChangeArrowheads="1"/>
            </p:cNvSpPr>
            <p:nvPr/>
          </p:nvSpPr>
          <p:spPr bwMode="hidden">
            <a:xfrm>
              <a:off x="411" y="123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36" name="Oval 160"/>
            <p:cNvSpPr>
              <a:spLocks noChangeArrowheads="1"/>
            </p:cNvSpPr>
            <p:nvPr/>
          </p:nvSpPr>
          <p:spPr bwMode="hidden">
            <a:xfrm>
              <a:off x="434" y="110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37" name="Oval 161"/>
            <p:cNvSpPr>
              <a:spLocks noChangeArrowheads="1"/>
            </p:cNvSpPr>
            <p:nvPr/>
          </p:nvSpPr>
          <p:spPr bwMode="hidden">
            <a:xfrm>
              <a:off x="119" y="131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38" name="Oval 162"/>
            <p:cNvSpPr>
              <a:spLocks noChangeArrowheads="1"/>
            </p:cNvSpPr>
            <p:nvPr/>
          </p:nvSpPr>
          <p:spPr bwMode="hidden">
            <a:xfrm>
              <a:off x="858" y="1001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39" name="Oval 163"/>
            <p:cNvSpPr>
              <a:spLocks noChangeArrowheads="1"/>
            </p:cNvSpPr>
            <p:nvPr/>
          </p:nvSpPr>
          <p:spPr bwMode="hidden">
            <a:xfrm>
              <a:off x="1341" y="1013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40" name="Oval 164"/>
            <p:cNvSpPr>
              <a:spLocks noChangeArrowheads="1"/>
            </p:cNvSpPr>
            <p:nvPr/>
          </p:nvSpPr>
          <p:spPr bwMode="hidden">
            <a:xfrm>
              <a:off x="1739" y="1008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41" name="Oval 165"/>
            <p:cNvSpPr>
              <a:spLocks noChangeArrowheads="1"/>
            </p:cNvSpPr>
            <p:nvPr/>
          </p:nvSpPr>
          <p:spPr bwMode="hidden">
            <a:xfrm>
              <a:off x="2116" y="1001"/>
              <a:ext cx="100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42" name="Oval 166"/>
            <p:cNvSpPr>
              <a:spLocks noChangeArrowheads="1"/>
            </p:cNvSpPr>
            <p:nvPr/>
          </p:nvSpPr>
          <p:spPr bwMode="hidden">
            <a:xfrm>
              <a:off x="2320" y="941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43" name="Oval 167"/>
            <p:cNvSpPr>
              <a:spLocks noChangeArrowheads="1"/>
            </p:cNvSpPr>
            <p:nvPr/>
          </p:nvSpPr>
          <p:spPr bwMode="hidden">
            <a:xfrm>
              <a:off x="2601" y="995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44" name="Oval 168"/>
            <p:cNvSpPr>
              <a:spLocks noChangeArrowheads="1"/>
            </p:cNvSpPr>
            <p:nvPr/>
          </p:nvSpPr>
          <p:spPr bwMode="hidden">
            <a:xfrm>
              <a:off x="1667" y="1420"/>
              <a:ext cx="106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45" name="Oval 169"/>
            <p:cNvSpPr>
              <a:spLocks noChangeArrowheads="1"/>
            </p:cNvSpPr>
            <p:nvPr/>
          </p:nvSpPr>
          <p:spPr bwMode="hidden">
            <a:xfrm>
              <a:off x="2557" y="151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46" name="Oval 170"/>
            <p:cNvSpPr>
              <a:spLocks noChangeArrowheads="1"/>
            </p:cNvSpPr>
            <p:nvPr/>
          </p:nvSpPr>
          <p:spPr bwMode="hidden">
            <a:xfrm>
              <a:off x="3619" y="1287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47" name="Oval 171"/>
            <p:cNvSpPr>
              <a:spLocks noChangeArrowheads="1"/>
            </p:cNvSpPr>
            <p:nvPr/>
          </p:nvSpPr>
          <p:spPr bwMode="hidden">
            <a:xfrm>
              <a:off x="3791" y="1212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48" name="Oval 172"/>
            <p:cNvSpPr>
              <a:spLocks noChangeArrowheads="1"/>
            </p:cNvSpPr>
            <p:nvPr/>
          </p:nvSpPr>
          <p:spPr bwMode="hidden">
            <a:xfrm>
              <a:off x="213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49" name="Oval 173"/>
            <p:cNvSpPr>
              <a:spLocks noChangeArrowheads="1"/>
            </p:cNvSpPr>
            <p:nvPr/>
          </p:nvSpPr>
          <p:spPr bwMode="hidden">
            <a:xfrm>
              <a:off x="126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50" name="Oval 174"/>
            <p:cNvSpPr>
              <a:spLocks noChangeArrowheads="1"/>
            </p:cNvSpPr>
            <p:nvPr/>
          </p:nvSpPr>
          <p:spPr bwMode="hidden">
            <a:xfrm>
              <a:off x="1471" y="869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51" name="Oval 175"/>
            <p:cNvSpPr>
              <a:spLocks noChangeArrowheads="1"/>
            </p:cNvSpPr>
            <p:nvPr/>
          </p:nvSpPr>
          <p:spPr bwMode="hidden">
            <a:xfrm>
              <a:off x="1650" y="824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52" name="Oval 176"/>
            <p:cNvSpPr>
              <a:spLocks noChangeArrowheads="1"/>
            </p:cNvSpPr>
            <p:nvPr/>
          </p:nvSpPr>
          <p:spPr bwMode="hidden">
            <a:xfrm>
              <a:off x="1918" y="869"/>
              <a:ext cx="84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53" name="Oval 177"/>
            <p:cNvSpPr>
              <a:spLocks noChangeArrowheads="1"/>
            </p:cNvSpPr>
            <p:nvPr/>
          </p:nvSpPr>
          <p:spPr bwMode="hidden">
            <a:xfrm>
              <a:off x="1720" y="923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54" name="Oval 178"/>
            <p:cNvSpPr>
              <a:spLocks noChangeArrowheads="1"/>
            </p:cNvSpPr>
            <p:nvPr/>
          </p:nvSpPr>
          <p:spPr bwMode="hidden">
            <a:xfrm>
              <a:off x="1913" y="957"/>
              <a:ext cx="9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55" name="Oval 179"/>
            <p:cNvSpPr>
              <a:spLocks noChangeArrowheads="1"/>
            </p:cNvSpPr>
            <p:nvPr/>
          </p:nvSpPr>
          <p:spPr bwMode="hidden">
            <a:xfrm>
              <a:off x="1541" y="962"/>
              <a:ext cx="89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56" name="Oval 180"/>
            <p:cNvSpPr>
              <a:spLocks noChangeArrowheads="1"/>
            </p:cNvSpPr>
            <p:nvPr/>
          </p:nvSpPr>
          <p:spPr bwMode="hidden">
            <a:xfrm>
              <a:off x="1076" y="953"/>
              <a:ext cx="10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57" name="Oval 181"/>
            <p:cNvSpPr>
              <a:spLocks noChangeArrowheads="1"/>
            </p:cNvSpPr>
            <p:nvPr/>
          </p:nvSpPr>
          <p:spPr bwMode="hidden">
            <a:xfrm>
              <a:off x="1983" y="4027"/>
              <a:ext cx="195" cy="10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58" name="Oval 182"/>
            <p:cNvSpPr>
              <a:spLocks noChangeArrowheads="1"/>
            </p:cNvSpPr>
            <p:nvPr/>
          </p:nvSpPr>
          <p:spPr bwMode="hidden">
            <a:xfrm>
              <a:off x="2460" y="3671"/>
              <a:ext cx="196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59" name="Oval 183"/>
            <p:cNvSpPr>
              <a:spLocks noChangeArrowheads="1"/>
            </p:cNvSpPr>
            <p:nvPr/>
          </p:nvSpPr>
          <p:spPr bwMode="hidden">
            <a:xfrm>
              <a:off x="3238" y="3121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60" name="Oval 184"/>
            <p:cNvSpPr>
              <a:spLocks noChangeArrowheads="1"/>
            </p:cNvSpPr>
            <p:nvPr/>
          </p:nvSpPr>
          <p:spPr bwMode="hidden">
            <a:xfrm>
              <a:off x="3550" y="2880"/>
              <a:ext cx="157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61" name="Oval 185"/>
            <p:cNvSpPr>
              <a:spLocks noChangeArrowheads="1"/>
            </p:cNvSpPr>
            <p:nvPr/>
          </p:nvSpPr>
          <p:spPr bwMode="hidden">
            <a:xfrm>
              <a:off x="2892" y="3377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62" name="Oval 186"/>
            <p:cNvSpPr>
              <a:spLocks noChangeArrowheads="1"/>
            </p:cNvSpPr>
            <p:nvPr/>
          </p:nvSpPr>
          <p:spPr bwMode="hidden">
            <a:xfrm>
              <a:off x="3869" y="2657"/>
              <a:ext cx="151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63" name="Oval 187"/>
            <p:cNvSpPr>
              <a:spLocks noChangeArrowheads="1"/>
            </p:cNvSpPr>
            <p:nvPr/>
          </p:nvSpPr>
          <p:spPr bwMode="hidden">
            <a:xfrm>
              <a:off x="4090" y="2475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64" name="Oval 188"/>
            <p:cNvSpPr>
              <a:spLocks noChangeArrowheads="1"/>
            </p:cNvSpPr>
            <p:nvPr/>
          </p:nvSpPr>
          <p:spPr bwMode="hidden">
            <a:xfrm>
              <a:off x="4327" y="23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65" name="Oval 189"/>
            <p:cNvSpPr>
              <a:spLocks noChangeArrowheads="1"/>
            </p:cNvSpPr>
            <p:nvPr/>
          </p:nvSpPr>
          <p:spPr bwMode="hidden">
            <a:xfrm>
              <a:off x="4712" y="202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66" name="Oval 190"/>
            <p:cNvSpPr>
              <a:spLocks noChangeArrowheads="1"/>
            </p:cNvSpPr>
            <p:nvPr/>
          </p:nvSpPr>
          <p:spPr bwMode="hidden">
            <a:xfrm>
              <a:off x="4533" y="2162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67" name="Oval 191"/>
            <p:cNvSpPr>
              <a:spLocks noChangeArrowheads="1"/>
            </p:cNvSpPr>
            <p:nvPr/>
          </p:nvSpPr>
          <p:spPr bwMode="hidden">
            <a:xfrm>
              <a:off x="4863" y="1920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68" name="Oval 192"/>
            <p:cNvSpPr>
              <a:spLocks noChangeArrowheads="1"/>
            </p:cNvSpPr>
            <p:nvPr/>
          </p:nvSpPr>
          <p:spPr bwMode="hidden">
            <a:xfrm>
              <a:off x="5009" y="180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69" name="Oval 193"/>
            <p:cNvSpPr>
              <a:spLocks noChangeArrowheads="1"/>
            </p:cNvSpPr>
            <p:nvPr/>
          </p:nvSpPr>
          <p:spPr bwMode="hidden">
            <a:xfrm>
              <a:off x="5161" y="170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70" name="Oval 194"/>
            <p:cNvSpPr>
              <a:spLocks noChangeArrowheads="1"/>
            </p:cNvSpPr>
            <p:nvPr/>
          </p:nvSpPr>
          <p:spPr bwMode="hidden">
            <a:xfrm>
              <a:off x="5277" y="1614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71" name="Oval 195"/>
            <p:cNvSpPr>
              <a:spLocks noChangeArrowheads="1"/>
            </p:cNvSpPr>
            <p:nvPr/>
          </p:nvSpPr>
          <p:spPr bwMode="hidden">
            <a:xfrm>
              <a:off x="5398" y="1521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72" name="Oval 196"/>
            <p:cNvSpPr>
              <a:spLocks noChangeArrowheads="1"/>
            </p:cNvSpPr>
            <p:nvPr/>
          </p:nvSpPr>
          <p:spPr bwMode="hidden">
            <a:xfrm>
              <a:off x="3255" y="4071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73" name="Oval 197"/>
            <p:cNvSpPr>
              <a:spLocks noChangeArrowheads="1"/>
            </p:cNvSpPr>
            <p:nvPr/>
          </p:nvSpPr>
          <p:spPr bwMode="hidden">
            <a:xfrm>
              <a:off x="3651" y="369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74" name="Oval 198"/>
            <p:cNvSpPr>
              <a:spLocks noChangeArrowheads="1"/>
            </p:cNvSpPr>
            <p:nvPr/>
          </p:nvSpPr>
          <p:spPr bwMode="hidden">
            <a:xfrm>
              <a:off x="4773" y="3705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75" name="Oval 199"/>
            <p:cNvSpPr>
              <a:spLocks noChangeArrowheads="1"/>
            </p:cNvSpPr>
            <p:nvPr/>
          </p:nvSpPr>
          <p:spPr bwMode="hidden">
            <a:xfrm>
              <a:off x="4491" y="4049"/>
              <a:ext cx="196" cy="10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76" name="Oval 200"/>
            <p:cNvSpPr>
              <a:spLocks noChangeArrowheads="1"/>
            </p:cNvSpPr>
            <p:nvPr/>
          </p:nvSpPr>
          <p:spPr bwMode="hidden">
            <a:xfrm>
              <a:off x="3989" y="3396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77" name="Oval 201"/>
            <p:cNvSpPr>
              <a:spLocks noChangeArrowheads="1"/>
            </p:cNvSpPr>
            <p:nvPr/>
          </p:nvSpPr>
          <p:spPr bwMode="hidden">
            <a:xfrm>
              <a:off x="4263" y="3141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78" name="Oval 202"/>
            <p:cNvSpPr>
              <a:spLocks noChangeArrowheads="1"/>
            </p:cNvSpPr>
            <p:nvPr/>
          </p:nvSpPr>
          <p:spPr bwMode="hidden">
            <a:xfrm>
              <a:off x="5044" y="3418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79" name="Oval 203"/>
            <p:cNvSpPr>
              <a:spLocks noChangeArrowheads="1"/>
            </p:cNvSpPr>
            <p:nvPr/>
          </p:nvSpPr>
          <p:spPr bwMode="hidden">
            <a:xfrm>
              <a:off x="4553" y="28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80" name="Oval 204"/>
            <p:cNvSpPr>
              <a:spLocks noChangeArrowheads="1"/>
            </p:cNvSpPr>
            <p:nvPr/>
          </p:nvSpPr>
          <p:spPr bwMode="hidden">
            <a:xfrm>
              <a:off x="5293" y="311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81" name="Oval 205"/>
            <p:cNvSpPr>
              <a:spLocks noChangeArrowheads="1"/>
            </p:cNvSpPr>
            <p:nvPr/>
          </p:nvSpPr>
          <p:spPr bwMode="hidden">
            <a:xfrm>
              <a:off x="5497" y="2879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82" name="Oval 206"/>
            <p:cNvSpPr>
              <a:spLocks noChangeArrowheads="1"/>
            </p:cNvSpPr>
            <p:nvPr/>
          </p:nvSpPr>
          <p:spPr bwMode="hidden">
            <a:xfrm>
              <a:off x="4772" y="26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83" name="Oval 207"/>
            <p:cNvSpPr>
              <a:spLocks noChangeArrowheads="1"/>
            </p:cNvSpPr>
            <p:nvPr/>
          </p:nvSpPr>
          <p:spPr bwMode="hidden">
            <a:xfrm>
              <a:off x="4966" y="248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84" name="Oval 208"/>
            <p:cNvSpPr>
              <a:spLocks noChangeArrowheads="1"/>
            </p:cNvSpPr>
            <p:nvPr/>
          </p:nvSpPr>
          <p:spPr bwMode="hidden">
            <a:xfrm>
              <a:off x="5444" y="205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85" name="Oval 209"/>
            <p:cNvSpPr>
              <a:spLocks noChangeArrowheads="1"/>
            </p:cNvSpPr>
            <p:nvPr/>
          </p:nvSpPr>
          <p:spPr bwMode="hidden">
            <a:xfrm>
              <a:off x="5161" y="2314"/>
              <a:ext cx="140" cy="7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86" name="Oval 210"/>
            <p:cNvSpPr>
              <a:spLocks noChangeArrowheads="1"/>
            </p:cNvSpPr>
            <p:nvPr/>
          </p:nvSpPr>
          <p:spPr bwMode="hidden">
            <a:xfrm>
              <a:off x="5318" y="2176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87" name="Oval 211"/>
            <p:cNvSpPr>
              <a:spLocks noChangeArrowheads="1"/>
            </p:cNvSpPr>
            <p:nvPr/>
          </p:nvSpPr>
          <p:spPr bwMode="hidden">
            <a:xfrm>
              <a:off x="5581" y="193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88" name="Oval 212"/>
            <p:cNvSpPr>
              <a:spLocks noChangeArrowheads="1"/>
            </p:cNvSpPr>
            <p:nvPr/>
          </p:nvSpPr>
          <p:spPr bwMode="hidden">
            <a:xfrm>
              <a:off x="5689" y="181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89" name="Oval 213"/>
            <p:cNvSpPr>
              <a:spLocks noChangeArrowheads="1"/>
            </p:cNvSpPr>
            <p:nvPr/>
          </p:nvSpPr>
          <p:spPr bwMode="hidden">
            <a:xfrm>
              <a:off x="5663" y="2680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90" name="Oval 214"/>
            <p:cNvSpPr>
              <a:spLocks noChangeArrowheads="1"/>
            </p:cNvSpPr>
            <p:nvPr/>
          </p:nvSpPr>
          <p:spPr bwMode="hidden">
            <a:xfrm>
              <a:off x="-65" y="2865"/>
              <a:ext cx="150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91" name="Oval 215"/>
            <p:cNvSpPr>
              <a:spLocks noChangeArrowheads="1"/>
            </p:cNvSpPr>
            <p:nvPr/>
          </p:nvSpPr>
          <p:spPr bwMode="hidden">
            <a:xfrm>
              <a:off x="2" y="247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92" name="Oval 216"/>
            <p:cNvSpPr>
              <a:spLocks noChangeArrowheads="1"/>
            </p:cNvSpPr>
            <p:nvPr/>
          </p:nvSpPr>
          <p:spPr bwMode="hidden">
            <a:xfrm>
              <a:off x="-9" y="1436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4793" name="Oval 217"/>
            <p:cNvSpPr>
              <a:spLocks noChangeArrowheads="1"/>
            </p:cNvSpPr>
            <p:nvPr/>
          </p:nvSpPr>
          <p:spPr bwMode="hidden">
            <a:xfrm>
              <a:off x="5624" y="4010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</p:grpSp>
      <p:sp>
        <p:nvSpPr>
          <p:cNvPr id="24794" name="Rectangle 21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FE2ED06A-7AF0-44B3-BF30-8A4CEF5E9B04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  <p:sp>
        <p:nvSpPr>
          <p:cNvPr id="24795" name="Rectangle 2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24796" name="Rectangle 2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24797" name="Rectangle 22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MX" smtClean="0"/>
              <a:t>Haga clic para modificar el estilo de texto del patrón</a:t>
            </a:r>
          </a:p>
          <a:p>
            <a:pPr lvl="1"/>
            <a:r>
              <a:rPr lang="es-MX" smtClean="0"/>
              <a:t>Segundo nivel</a:t>
            </a:r>
          </a:p>
          <a:p>
            <a:pPr lvl="2"/>
            <a:r>
              <a:rPr lang="es-MX" smtClean="0"/>
              <a:t>Tercer nivel</a:t>
            </a:r>
          </a:p>
          <a:p>
            <a:pPr lvl="3"/>
            <a:r>
              <a:rPr lang="es-MX" smtClean="0"/>
              <a:t>Cuarto nivel</a:t>
            </a:r>
          </a:p>
          <a:p>
            <a:pPr lvl="4"/>
            <a:r>
              <a:rPr lang="es-MX" smtClean="0"/>
              <a:t>Quinto nivel</a:t>
            </a:r>
          </a:p>
        </p:txBody>
      </p:sp>
      <p:sp>
        <p:nvSpPr>
          <p:cNvPr id="24798" name="Rectangle 2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MX" smtClean="0"/>
              <a:t>Haga clic para cambiar el estilo de título	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96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  <p:sldLayoutId id="2147483794" r:id="rId12"/>
    <p:sldLayoutId id="2147483795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5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5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.v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4.v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s-ES_tradnl" sz="4800" smtClean="0"/>
              <a:t>PROPAGACION Y TRAYECTORIAS DEL SONIDO EN EL MAR</a:t>
            </a:r>
            <a:endParaRPr lang="es-MX" sz="480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71550" y="4484688"/>
            <a:ext cx="7088188" cy="17526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mtClean="0"/>
              <a:t>SONARES</a:t>
            </a:r>
          </a:p>
          <a:p>
            <a:pPr eaLnBrk="1" hangingPunct="1">
              <a:defRPr/>
            </a:pPr>
            <a:r>
              <a:rPr lang="es-ES_tradnl" smtClean="0"/>
              <a:t>REF: FRIEDEN CAPITULOS Nº 8 Y 9</a:t>
            </a:r>
            <a:endParaRPr lang="es-MX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2051050" y="257175"/>
            <a:ext cx="54721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3200" b="1" u="sng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DETECCIÓN SUBMARINA</a:t>
            </a:r>
            <a:endParaRPr lang="es-ES" sz="3200" b="1" u="sng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195" name="Text Box 5"/>
          <p:cNvSpPr txBox="1">
            <a:spLocks noChangeArrowheads="1"/>
          </p:cNvSpPr>
          <p:nvPr/>
        </p:nvSpPr>
        <p:spPr bwMode="auto">
          <a:xfrm>
            <a:off x="539750" y="1125538"/>
            <a:ext cx="8208963" cy="646112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rgbClr val="002060"/>
                </a:solidFill>
              </a:rPr>
              <a:t>El objeto de estudio es el Submarino en su medio y las formas de detectarlo y determinar su posición en el mar</a:t>
            </a:r>
            <a:endParaRPr lang="es-ES" b="1">
              <a:solidFill>
                <a:srgbClr val="002060"/>
              </a:solidFill>
            </a:endParaRPr>
          </a:p>
        </p:txBody>
      </p:sp>
      <p:sp>
        <p:nvSpPr>
          <p:cNvPr id="54278" name="Text Box 6"/>
          <p:cNvSpPr txBox="1">
            <a:spLocks noChangeArrowheads="1"/>
          </p:cNvSpPr>
          <p:nvPr/>
        </p:nvSpPr>
        <p:spPr bwMode="auto">
          <a:xfrm>
            <a:off x="539750" y="2422525"/>
            <a:ext cx="8208963" cy="2586038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es-ES_tradnl" b="1"/>
              <a:t>La detección de un SS se da por la emisión o reflexión de energía desde el SS o porque éste perturba el campo magnético terrestre.</a:t>
            </a:r>
          </a:p>
          <a:p>
            <a:pPr marL="457200" indent="-457200">
              <a:spcBef>
                <a:spcPct val="50000"/>
              </a:spcBef>
            </a:pPr>
            <a:r>
              <a:rPr lang="es-ES_tradnl" b="1"/>
              <a:t>El tipo de energía seleccionada para detectar un SS sumergido, dependerá de: </a:t>
            </a:r>
          </a:p>
          <a:p>
            <a:pPr marL="457200" indent="-457200">
              <a:spcBef>
                <a:spcPct val="50000"/>
              </a:spcBef>
              <a:buFontTx/>
              <a:buAutoNum type="arabicPeriod"/>
            </a:pPr>
            <a:r>
              <a:rPr lang="es-ES_tradnl" b="1"/>
              <a:t>Alcance de penetración en el agua de mar</a:t>
            </a:r>
          </a:p>
          <a:p>
            <a:pPr marL="457200" indent="-457200">
              <a:spcBef>
                <a:spcPct val="50000"/>
              </a:spcBef>
              <a:buFontTx/>
              <a:buAutoNum type="arabicPeriod"/>
            </a:pPr>
            <a:r>
              <a:rPr lang="es-ES_tradnl" b="1"/>
              <a:t>Habilidad para diferenciar los objetos en el medio marino</a:t>
            </a:r>
          </a:p>
          <a:p>
            <a:pPr marL="457200" indent="-457200">
              <a:spcBef>
                <a:spcPct val="50000"/>
              </a:spcBef>
              <a:buFontTx/>
              <a:buAutoNum type="arabicPeriod"/>
            </a:pPr>
            <a:r>
              <a:rPr lang="es-ES_tradnl" b="1"/>
              <a:t>Velocidad de propagación de la energía en el agua de mar</a:t>
            </a:r>
            <a:endParaRPr lang="es-ES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142875" y="260350"/>
            <a:ext cx="8893175" cy="1773238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es-ES_tradnl" b="1">
                <a:solidFill>
                  <a:srgbClr val="000099"/>
                </a:solidFill>
              </a:rPr>
              <a:t>Los tipos de energía posibles de utilizar son:</a:t>
            </a:r>
          </a:p>
          <a:p>
            <a:pPr marL="457200" indent="-457200">
              <a:spcBef>
                <a:spcPct val="50000"/>
              </a:spcBef>
            </a:pPr>
            <a:r>
              <a:rPr lang="es-ES_tradnl" b="1">
                <a:solidFill>
                  <a:srgbClr val="000099"/>
                </a:solidFill>
              </a:rPr>
              <a:t>a.-  </a:t>
            </a:r>
            <a:r>
              <a:rPr lang="es-ES_tradnl" b="1" u="sng">
                <a:solidFill>
                  <a:srgbClr val="000099"/>
                </a:solidFill>
              </a:rPr>
              <a:t>La LUZ</a:t>
            </a:r>
            <a:r>
              <a:rPr lang="es-ES_tradnl" b="1">
                <a:solidFill>
                  <a:srgbClr val="000099"/>
                </a:solidFill>
              </a:rPr>
              <a:t>: Tiene alta capacidad de diferenciar objetos y una alta velocidad de propagación pero solo penetra algunas decenas de metros bajo la superficie del mar.</a:t>
            </a:r>
            <a:endParaRPr lang="es-ES" b="1">
              <a:solidFill>
                <a:srgbClr val="000099"/>
              </a:solidFill>
            </a:endParaRPr>
          </a:p>
        </p:txBody>
      </p:sp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107950" y="2133600"/>
            <a:ext cx="8893175" cy="1955800"/>
          </a:xfrm>
          <a:prstGeom prst="rect">
            <a:avLst/>
          </a:prstGeom>
          <a:solidFill>
            <a:srgbClr val="FF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defRPr/>
            </a:pPr>
            <a:r>
              <a:rPr lang="es-ES_tradnl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b.-  </a:t>
            </a:r>
            <a:r>
              <a:rPr lang="es-ES_tradnl" b="1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Las Ondas de Radiofrecuencia</a:t>
            </a:r>
            <a:r>
              <a:rPr lang="es-ES_tradnl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: Tienen una alta velocidad de propagación y alcance pero prácticamente no penetran bajo la superficie del mar. Las de muy baja frecuencia solo alcanzan de 10 a 20 metros, y las de alta frecuencia, no más de algunos milímetros.</a:t>
            </a:r>
            <a:endParaRPr lang="es-ES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5303" name="Text Box 7"/>
          <p:cNvSpPr txBox="1">
            <a:spLocks noChangeArrowheads="1"/>
          </p:cNvSpPr>
          <p:nvPr/>
        </p:nvSpPr>
        <p:spPr bwMode="auto">
          <a:xfrm>
            <a:off x="107950" y="4221163"/>
            <a:ext cx="8820150" cy="2320925"/>
          </a:xfrm>
          <a:prstGeom prst="rect">
            <a:avLst/>
          </a:prstGeom>
          <a:solidFill>
            <a:srgbClr val="99FFCC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es-ES_tradnl" b="1">
                <a:solidFill>
                  <a:srgbClr val="000099"/>
                </a:solidFill>
              </a:rPr>
              <a:t>c.-  </a:t>
            </a:r>
            <a:r>
              <a:rPr lang="es-ES_tradnl" b="1" u="sng">
                <a:solidFill>
                  <a:srgbClr val="000099"/>
                </a:solidFill>
              </a:rPr>
              <a:t>La distorsión de los campos magnéticos y gravitacional</a:t>
            </a:r>
            <a:r>
              <a:rPr lang="es-ES_tradnl" b="1">
                <a:solidFill>
                  <a:srgbClr val="000099"/>
                </a:solidFill>
              </a:rPr>
              <a:t>: El casco de un SS interfiere el campo magnético de la tierra y esa anomalía se detecta como indicador de presencia de un SS sumergido. Solo se puede detectar a corta distancia de la perturbación, por lo que  se emplea como medio auxiliar de detección, la que debe ser confirmada con otros medios.</a:t>
            </a:r>
            <a:endParaRPr lang="es-ES" b="1">
              <a:solidFill>
                <a:srgbClr val="000099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55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0" grpId="0" animBg="1"/>
      <p:bldP spid="55302" grpId="0" animBg="1"/>
      <p:bldP spid="5530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395288" y="476250"/>
            <a:ext cx="8424862" cy="11049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3200" b="1" dirty="0">
                <a:solidFill>
                  <a:schemeClr val="bg2">
                    <a:lumMod val="75000"/>
                  </a:schemeClr>
                </a:solidFill>
              </a:rPr>
              <a:t>La energía empleada en el mar es la</a:t>
            </a:r>
            <a:r>
              <a:rPr lang="es-ES_tradnl" sz="3200" b="1" dirty="0">
                <a:solidFill>
                  <a:schemeClr val="bg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ES_tradnl" sz="3200" b="1" u="sng" dirty="0">
                <a:solidFill>
                  <a:schemeClr val="bg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_tradnl" sz="3200" b="1" u="sng" dirty="0">
                <a:solidFill>
                  <a:srgbClr val="FF0000"/>
                </a:solidFill>
              </a:rPr>
              <a:t>Energía Acústica  o Sonido </a:t>
            </a:r>
            <a:endParaRPr lang="es-ES" sz="3200" b="1" u="sng" dirty="0">
              <a:solidFill>
                <a:srgbClr val="FF0000"/>
              </a:solidFill>
            </a:endParaRPr>
          </a:p>
        </p:txBody>
      </p:sp>
      <p:sp>
        <p:nvSpPr>
          <p:cNvPr id="10243" name="Text Box 5"/>
          <p:cNvSpPr txBox="1">
            <a:spLocks noChangeArrowheads="1"/>
          </p:cNvSpPr>
          <p:nvPr/>
        </p:nvSpPr>
        <p:spPr bwMode="auto">
          <a:xfrm>
            <a:off x="468313" y="2163763"/>
            <a:ext cx="8351837" cy="39703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/>
              <a:t>La energía acústica es capaz de propagarse a grandes distancias en el agua, posee una menor velocidad de propagación que las otras energías analizadas pero provee una buena capacidad de discriminación de objetos en el medio marino.</a:t>
            </a:r>
          </a:p>
          <a:p>
            <a:pPr>
              <a:spcBef>
                <a:spcPct val="50000"/>
              </a:spcBef>
            </a:pPr>
            <a:r>
              <a:rPr lang="es-ES_tradnl" sz="2400"/>
              <a:t>Las características del medio marino imponen grandes limitaciones al uso del sonido en el mar al afectarlo en su velocidad de propagación y desviar su trayectoria, principalmente por la des-uniformidad de sus parámetros de Salinidad, Presión y Temperatura.</a:t>
            </a:r>
            <a:endParaRPr lang="es-ES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8 Grupo"/>
          <p:cNvGrpSpPr>
            <a:grpSpLocks/>
          </p:cNvGrpSpPr>
          <p:nvPr/>
        </p:nvGrpSpPr>
        <p:grpSpPr bwMode="auto">
          <a:xfrm>
            <a:off x="323850" y="3284538"/>
            <a:ext cx="8820150" cy="2139950"/>
            <a:chOff x="323528" y="3284984"/>
            <a:chExt cx="8820472" cy="2139950"/>
          </a:xfrm>
        </p:grpSpPr>
        <p:pic>
          <p:nvPicPr>
            <p:cNvPr id="11284" name="Picture 5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476875" y="3284984"/>
              <a:ext cx="3667125" cy="2139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85" name="Picture 7" descr="~AUT0007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23528" y="3367534"/>
              <a:ext cx="4942656" cy="2019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" name="3 CuadroTexto"/>
          <p:cNvSpPr txBox="1"/>
          <p:nvPr/>
        </p:nvSpPr>
        <p:spPr>
          <a:xfrm>
            <a:off x="323850" y="404813"/>
            <a:ext cx="8424863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PROPAGACIÓN DE UNA ONDA DE SONIDO</a:t>
            </a:r>
            <a:endParaRPr lang="es-CL" sz="2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95288" y="1196975"/>
            <a:ext cx="7848600" cy="646113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MX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LONGITUDINAL: La onda de sonido genera una “Perturbación “ en su medio de propagación, </a:t>
            </a:r>
            <a:r>
              <a:rPr lang="es-MX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mismo sentido </a:t>
            </a:r>
            <a:r>
              <a:rPr lang="es-MX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en que se desplaza</a:t>
            </a:r>
            <a:endParaRPr lang="es-C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16 Grupo"/>
          <p:cNvGrpSpPr>
            <a:grpSpLocks/>
          </p:cNvGrpSpPr>
          <p:nvPr/>
        </p:nvGrpSpPr>
        <p:grpSpPr bwMode="auto">
          <a:xfrm>
            <a:off x="2411413" y="2349500"/>
            <a:ext cx="4105275" cy="1295400"/>
            <a:chOff x="251520" y="1988840"/>
            <a:chExt cx="4104456" cy="1296144"/>
          </a:xfrm>
        </p:grpSpPr>
        <p:sp>
          <p:nvSpPr>
            <p:cNvPr id="11281" name="5 CuadroTexto"/>
            <p:cNvSpPr txBox="1">
              <a:spLocks noChangeArrowheads="1"/>
            </p:cNvSpPr>
            <p:nvPr/>
          </p:nvSpPr>
          <p:spPr bwMode="auto">
            <a:xfrm>
              <a:off x="2987824" y="1988840"/>
              <a:ext cx="1368152" cy="369332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MX">
                  <a:solidFill>
                    <a:srgbClr val="0070C0"/>
                  </a:solidFill>
                </a:rPr>
                <a:t>compresión</a:t>
              </a:r>
              <a:endParaRPr lang="es-CL">
                <a:solidFill>
                  <a:srgbClr val="0070C0"/>
                </a:solidFill>
              </a:endParaRPr>
            </a:p>
          </p:txBody>
        </p:sp>
        <p:cxnSp>
          <p:nvCxnSpPr>
            <p:cNvPr id="8" name="7 Conector recto de flecha"/>
            <p:cNvCxnSpPr>
              <a:stCxn id="11281" idx="2"/>
            </p:cNvCxnSpPr>
            <p:nvPr/>
          </p:nvCxnSpPr>
          <p:spPr>
            <a:xfrm>
              <a:off x="3671900" y="2358940"/>
              <a:ext cx="468220" cy="854566"/>
            </a:xfrm>
            <a:prstGeom prst="straightConnector1">
              <a:avLst/>
            </a:prstGeom>
            <a:ln w="28575"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12 Conector recto de flecha"/>
            <p:cNvCxnSpPr>
              <a:stCxn id="11281" idx="1"/>
            </p:cNvCxnSpPr>
            <p:nvPr/>
          </p:nvCxnSpPr>
          <p:spPr>
            <a:xfrm flipH="1">
              <a:off x="251520" y="2173096"/>
              <a:ext cx="2736304" cy="1111888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17 Grupo"/>
          <p:cNvGrpSpPr>
            <a:grpSpLocks/>
          </p:cNvGrpSpPr>
          <p:nvPr/>
        </p:nvGrpSpPr>
        <p:grpSpPr bwMode="auto">
          <a:xfrm>
            <a:off x="3924300" y="2411413"/>
            <a:ext cx="4464050" cy="1304925"/>
            <a:chOff x="3923928" y="2411596"/>
            <a:chExt cx="4464496" cy="1305436"/>
          </a:xfrm>
        </p:grpSpPr>
        <p:sp>
          <p:nvSpPr>
            <p:cNvPr id="11278" name="8 CuadroTexto"/>
            <p:cNvSpPr txBox="1">
              <a:spLocks noChangeArrowheads="1"/>
            </p:cNvSpPr>
            <p:nvPr/>
          </p:nvSpPr>
          <p:spPr bwMode="auto">
            <a:xfrm>
              <a:off x="6732240" y="2411596"/>
              <a:ext cx="1656184" cy="369332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s-MX">
                  <a:solidFill>
                    <a:srgbClr val="0070C0"/>
                  </a:solidFill>
                </a:rPr>
                <a:t>rarefacción</a:t>
              </a:r>
              <a:endParaRPr lang="es-CL">
                <a:solidFill>
                  <a:srgbClr val="0070C0"/>
                </a:solidFill>
              </a:endParaRPr>
            </a:p>
          </p:txBody>
        </p:sp>
        <p:cxnSp>
          <p:nvCxnSpPr>
            <p:cNvPr id="11" name="10 Conector recto de flecha"/>
            <p:cNvCxnSpPr>
              <a:stCxn id="11278" idx="2"/>
            </p:cNvCxnSpPr>
            <p:nvPr/>
          </p:nvCxnSpPr>
          <p:spPr>
            <a:xfrm flipH="1">
              <a:off x="7019862" y="2781628"/>
              <a:ext cx="539804" cy="935404"/>
            </a:xfrm>
            <a:prstGeom prst="straightConnector1">
              <a:avLst/>
            </a:prstGeom>
            <a:ln w="28575"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13 Conector recto de flecha"/>
            <p:cNvCxnSpPr>
              <a:stCxn id="11278" idx="1"/>
            </p:cNvCxnSpPr>
            <p:nvPr/>
          </p:nvCxnSpPr>
          <p:spPr>
            <a:xfrm flipH="1">
              <a:off x="3923928" y="2595818"/>
              <a:ext cx="2808569" cy="1049748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31 Grupo"/>
          <p:cNvGrpSpPr>
            <a:grpSpLocks/>
          </p:cNvGrpSpPr>
          <p:nvPr/>
        </p:nvGrpSpPr>
        <p:grpSpPr bwMode="auto">
          <a:xfrm>
            <a:off x="539750" y="5661025"/>
            <a:ext cx="6532580" cy="873125"/>
            <a:chOff x="539552" y="5661248"/>
            <a:chExt cx="6533505" cy="873388"/>
          </a:xfrm>
        </p:grpSpPr>
        <p:sp>
          <p:nvSpPr>
            <p:cNvPr id="20" name="19 CuadroTexto"/>
            <p:cNvSpPr txBox="1"/>
            <p:nvPr/>
          </p:nvSpPr>
          <p:spPr>
            <a:xfrm>
              <a:off x="539552" y="5661248"/>
              <a:ext cx="6533505" cy="369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VELOCIDAD DEL SONIDO EN EL </a:t>
              </a:r>
              <a:r>
                <a:rPr lang="es-MX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MAR</a:t>
              </a:r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s-MX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≈  </a:t>
              </a:r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1500 </a:t>
              </a:r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mts./</a:t>
              </a:r>
              <a:r>
                <a:rPr lang="es-MX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seg</a:t>
              </a:r>
              <a:endParaRPr lang="es-C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pSp>
          <p:nvGrpSpPr>
            <p:cNvPr id="11273" name="30 Grupo"/>
            <p:cNvGrpSpPr>
              <a:grpSpLocks/>
            </p:cNvGrpSpPr>
            <p:nvPr/>
          </p:nvGrpSpPr>
          <p:grpSpPr bwMode="auto">
            <a:xfrm>
              <a:off x="1835696" y="6165304"/>
              <a:ext cx="1368152" cy="369332"/>
              <a:chOff x="1835696" y="6309320"/>
              <a:chExt cx="1368152" cy="369332"/>
            </a:xfrm>
          </p:grpSpPr>
          <p:sp>
            <p:nvSpPr>
              <p:cNvPr id="11274" name="20 CuadroTexto"/>
              <p:cNvSpPr txBox="1">
                <a:spLocks noChangeArrowheads="1"/>
              </p:cNvSpPr>
              <p:nvPr/>
            </p:nvSpPr>
            <p:spPr bwMode="auto">
              <a:xfrm>
                <a:off x="1835696" y="6309320"/>
                <a:ext cx="1368152" cy="369332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s-MX" b="1"/>
                  <a:t>C = f  x  </a:t>
                </a:r>
                <a:endParaRPr lang="es-CL" b="1"/>
              </a:p>
            </p:txBody>
          </p:sp>
          <p:grpSp>
            <p:nvGrpSpPr>
              <p:cNvPr id="11275" name="29 Grupo"/>
              <p:cNvGrpSpPr>
                <a:grpSpLocks/>
              </p:cNvGrpSpPr>
              <p:nvPr/>
            </p:nvGrpSpPr>
            <p:grpSpPr bwMode="auto">
              <a:xfrm>
                <a:off x="2757286" y="6338348"/>
                <a:ext cx="144016" cy="273518"/>
                <a:chOff x="7120184" y="6179818"/>
                <a:chExt cx="144016" cy="273518"/>
              </a:xfrm>
            </p:grpSpPr>
            <p:cxnSp>
              <p:nvCxnSpPr>
                <p:cNvPr id="23" name="22 Conector recto"/>
                <p:cNvCxnSpPr/>
                <p:nvPr/>
              </p:nvCxnSpPr>
              <p:spPr>
                <a:xfrm>
                  <a:off x="7164959" y="6232699"/>
                  <a:ext cx="0" cy="220728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24 Conector recto"/>
                <p:cNvCxnSpPr/>
                <p:nvPr/>
              </p:nvCxnSpPr>
              <p:spPr>
                <a:xfrm>
                  <a:off x="7120503" y="6175532"/>
                  <a:ext cx="141307" cy="220728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22" name="21 CuadroTexto"/>
          <p:cNvSpPr txBox="1"/>
          <p:nvPr/>
        </p:nvSpPr>
        <p:spPr>
          <a:xfrm>
            <a:off x="71438" y="2312251"/>
            <a:ext cx="5072066" cy="830997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rgbClr val="FFFF00"/>
                </a:solidFill>
              </a:rPr>
              <a:t>El SONAR </a:t>
            </a:r>
            <a:r>
              <a:rPr lang="es-ES" sz="1600" b="1" dirty="0" smtClean="0"/>
              <a:t>Al “VIBRAR”, GENERA ONDAS MECANICAS  QUE CAUSAN COMPRESIONES Y RAREFACCIONES EN EL AGUA</a:t>
            </a:r>
            <a:endParaRPr lang="es-E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838200" y="838200"/>
            <a:ext cx="7467600" cy="51911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ONDAS ACÚSTICAS</a:t>
            </a:r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323850" y="1812925"/>
            <a:ext cx="8496300" cy="4493538"/>
          </a:xfrm>
          <a:prstGeom prst="rect">
            <a:avLst/>
          </a:prstGeom>
          <a:solidFill>
            <a:schemeClr val="tx1"/>
          </a:solidFill>
          <a:ln w="381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Las ondas acústicas se </a:t>
            </a:r>
            <a:r>
              <a:rPr lang="es-ES_tradnl" sz="22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propagan en forma longitudinal</a:t>
            </a:r>
            <a:r>
              <a:rPr lang="es-ES_tradnl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y su </a:t>
            </a:r>
            <a:r>
              <a:rPr lang="es-ES_tradnl" sz="2200" b="1" i="1" u="sng" dirty="0">
                <a:solidFill>
                  <a:srgbClr val="FF0000"/>
                </a:solidFill>
              </a:rPr>
              <a:t>velocidad de propagación </a:t>
            </a:r>
            <a:r>
              <a:rPr lang="es-ES_tradnl" sz="2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varia según la </a:t>
            </a:r>
            <a:r>
              <a:rPr lang="es-ES_tradnl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Elasticidad </a:t>
            </a:r>
            <a:r>
              <a:rPr lang="es-ES_tradnl" sz="2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del </a:t>
            </a:r>
            <a:r>
              <a:rPr lang="es-ES_tradnl" sz="2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medio en que se desplazan</a:t>
            </a:r>
            <a:r>
              <a:rPr lang="es-ES_tradnl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 Una onda acústica permite trasladar potencia mecánicamente en su medio de </a:t>
            </a:r>
            <a:r>
              <a:rPr lang="es-ES_tradnl" sz="2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propagación.</a:t>
            </a:r>
            <a:endParaRPr lang="es-ES_tradnl" sz="22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spcBef>
                <a:spcPct val="50000"/>
              </a:spcBef>
              <a:defRPr/>
            </a:pPr>
            <a:r>
              <a:rPr lang="es-ES_tradnl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 </a:t>
            </a:r>
            <a:r>
              <a:rPr lang="es-ES_tradnl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Elasticidad</a:t>
            </a:r>
            <a:r>
              <a:rPr lang="es-ES_tradnl" sz="2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del </a:t>
            </a:r>
            <a:r>
              <a:rPr lang="es-ES_tradnl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medio de propagación se define como la capacidad de éste para </a:t>
            </a:r>
            <a:r>
              <a:rPr lang="es-ES_tradnl" sz="2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resistir la deformación al aplicarle una fuerza o presión  y recobrar su forma original al pasar ésta.</a:t>
            </a:r>
          </a:p>
          <a:p>
            <a:pPr>
              <a:spcBef>
                <a:spcPct val="50000"/>
              </a:spcBef>
              <a:defRPr/>
            </a:pPr>
            <a:r>
              <a:rPr lang="es-ES_tradnl" sz="2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_tradnl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 </a:t>
            </a:r>
            <a:r>
              <a:rPr lang="es-ES_tradnl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mayor Elasticidad, </a:t>
            </a:r>
            <a:r>
              <a:rPr lang="es-ES_tradnl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mayor velocidad de la onda de sonido.</a:t>
            </a:r>
          </a:p>
          <a:p>
            <a:pPr algn="ctr">
              <a:spcBef>
                <a:spcPct val="50000"/>
              </a:spcBef>
              <a:defRPr/>
            </a:pPr>
            <a:r>
              <a:rPr lang="es-ES_tradnl" sz="2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 agua de mar es 4 veces más elástica que el aire.</a:t>
            </a:r>
          </a:p>
          <a:p>
            <a:pPr algn="ctr">
              <a:spcBef>
                <a:spcPct val="50000"/>
              </a:spcBef>
              <a:defRPr/>
            </a:pPr>
            <a:endParaRPr lang="es-ES_tradnl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000100" y="571480"/>
            <a:ext cx="7500990" cy="147732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b="1" dirty="0" smtClean="0"/>
              <a:t>La </a:t>
            </a:r>
            <a:r>
              <a:rPr lang="es-ES" b="1" dirty="0" smtClean="0">
                <a:solidFill>
                  <a:srgbClr val="FF0000"/>
                </a:solidFill>
              </a:rPr>
              <a:t>VELOCIDAD DE PROPAGACION  </a:t>
            </a:r>
            <a:r>
              <a:rPr lang="es-ES" b="1" dirty="0" smtClean="0"/>
              <a:t>es el principal factor para determinar la dirección que tomará una Onda acústica en el mar.</a:t>
            </a:r>
          </a:p>
          <a:p>
            <a:endParaRPr lang="es-ES" b="1" dirty="0"/>
          </a:p>
          <a:p>
            <a:r>
              <a:rPr lang="es-ES" b="1" dirty="0" smtClean="0"/>
              <a:t>Esta Onda Acústica </a:t>
            </a:r>
            <a:r>
              <a:rPr lang="es-ES" b="1" dirty="0" smtClean="0">
                <a:solidFill>
                  <a:srgbClr val="FF0000"/>
                </a:solidFill>
              </a:rPr>
              <a:t>siempre se dirige </a:t>
            </a:r>
            <a:r>
              <a:rPr lang="es-ES" b="1" dirty="0" smtClean="0"/>
              <a:t>hacia las zonas en que hay </a:t>
            </a:r>
            <a:r>
              <a:rPr lang="es-ES" b="1" dirty="0" smtClean="0">
                <a:solidFill>
                  <a:srgbClr val="FFFF00"/>
                </a:solidFill>
              </a:rPr>
              <a:t>menor velocidad de propagación</a:t>
            </a:r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42910" y="2428868"/>
            <a:ext cx="8143932" cy="2862322"/>
          </a:xfrm>
          <a:prstGeom prst="rect">
            <a:avLst/>
          </a:prstGeom>
          <a:solidFill>
            <a:srgbClr val="002060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b="1" dirty="0" smtClean="0"/>
              <a:t>La VELOCIDAD DE PROPAGACION  depende de tres factores:</a:t>
            </a:r>
          </a:p>
          <a:p>
            <a:endParaRPr lang="es-ES" b="1" dirty="0"/>
          </a:p>
          <a:p>
            <a:pPr marL="342900" indent="-342900">
              <a:buFont typeface="+mj-lt"/>
              <a:buAutoNum type="arabicPeriod"/>
            </a:pPr>
            <a:r>
              <a:rPr lang="es-ES" b="1" dirty="0" smtClean="0"/>
              <a:t>TEMPERATURA: + 1°C Aumenta la velocidad en 3 m/s. Este es el </a:t>
            </a:r>
            <a:r>
              <a:rPr lang="es-ES" b="1" dirty="0" smtClean="0">
                <a:solidFill>
                  <a:srgbClr val="FF0000"/>
                </a:solidFill>
              </a:rPr>
              <a:t>factor de mayor importancia </a:t>
            </a:r>
            <a:r>
              <a:rPr lang="es-ES" b="1" dirty="0" smtClean="0"/>
              <a:t>y es el único que se mide (XBT)</a:t>
            </a:r>
          </a:p>
          <a:p>
            <a:pPr marL="342900" indent="-342900">
              <a:buFont typeface="+mj-lt"/>
              <a:buAutoNum type="arabicPeriod"/>
            </a:pPr>
            <a:endParaRPr lang="es-ES" b="1" dirty="0"/>
          </a:p>
          <a:p>
            <a:pPr marL="342900" indent="-342900">
              <a:buFont typeface="+mj-lt"/>
              <a:buAutoNum type="arabicPeriod"/>
            </a:pPr>
            <a:r>
              <a:rPr lang="es-ES" b="1" dirty="0" smtClean="0"/>
              <a:t>PRESIÓN:  100 </a:t>
            </a:r>
            <a:r>
              <a:rPr lang="es-ES" b="1" dirty="0" err="1" smtClean="0"/>
              <a:t>mts</a:t>
            </a:r>
            <a:r>
              <a:rPr lang="es-ES" b="1" dirty="0" smtClean="0"/>
              <a:t>. De profundidad aumentan la velocidad en 1.7 m/s.</a:t>
            </a:r>
          </a:p>
          <a:p>
            <a:pPr marL="342900" indent="-342900">
              <a:buFont typeface="+mj-lt"/>
              <a:buAutoNum type="arabicPeriod"/>
            </a:pPr>
            <a:endParaRPr lang="es-ES" b="1" dirty="0"/>
          </a:p>
          <a:p>
            <a:pPr marL="342900" indent="-342900">
              <a:buFont typeface="+mj-lt"/>
              <a:buAutoNum type="arabicPeriod"/>
            </a:pPr>
            <a:r>
              <a:rPr lang="es-ES" b="1" dirty="0" smtClean="0"/>
              <a:t>SALINIDAD: 1 parte por mil (ppm) de salinidad aumenta la velocidad en 1.3 m/s </a:t>
            </a:r>
            <a:endParaRPr lang="es-E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0"/>
            <a:ext cx="8610600" cy="6096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3200" b="1" u="sng" smtClean="0">
                <a:solidFill>
                  <a:srgbClr val="FFCC00"/>
                </a:solidFill>
              </a:rPr>
              <a:t>EL RUIDO PROPIO</a:t>
            </a:r>
            <a:endParaRPr lang="es-ES" sz="3200" b="1" u="sng" smtClean="0">
              <a:solidFill>
                <a:srgbClr val="FFCC00"/>
              </a:solidFill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685800"/>
            <a:ext cx="8534400" cy="19812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000" b="1" smtClean="0"/>
              <a:t>EL BUQUE GENERA LOS SIGUIENTES RUIDOS PROPIOS: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_tradnl" sz="2000" b="1" smtClean="0"/>
              <a:t>	-	MAQUINAS DEL BUQUE.-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_tradnl" sz="2000" b="1" smtClean="0"/>
              <a:t>	-	CAVITACIÓN DE LAS HÉLICES.-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_tradnl" sz="2000" b="1" smtClean="0"/>
              <a:t>	-	RUIDOS HIDRODINÁMICOS DEL CASCO.-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_tradnl" sz="2000" b="1" smtClean="0"/>
              <a:t>	-	RUIDOS DE FLUJO EN EL DOMO DEL SONAR.-</a:t>
            </a:r>
          </a:p>
          <a:p>
            <a:pPr eaLnBrk="1" hangingPunct="1">
              <a:defRPr/>
            </a:pPr>
            <a:endParaRPr lang="es-ES_tradnl" sz="2000" b="1" smtClean="0"/>
          </a:p>
          <a:p>
            <a:pPr eaLnBrk="1" hangingPunct="1">
              <a:defRPr/>
            </a:pPr>
            <a:endParaRPr lang="es-ES" sz="2400" b="1" smtClean="0"/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304800" y="2819400"/>
            <a:ext cx="8534400" cy="762000"/>
          </a:xfrm>
          <a:prstGeom prst="rect">
            <a:avLst/>
          </a:prstGeom>
          <a:noFill/>
          <a:ln w="38100">
            <a:solidFill>
              <a:srgbClr val="FFCC00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ES_tradnl" sz="2400" b="1">
                <a:solidFill>
                  <a:srgbClr val="FFCC00"/>
                </a:solidFill>
                <a:latin typeface="Times New Roman" pitchFamily="18" charset="0"/>
              </a:rPr>
              <a:t>EL RUIDO AUMENTA CON LA VELOCIDAD DEL BUQUE.-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s-ES_tradnl" sz="2400" b="1">
              <a:solidFill>
                <a:srgbClr val="FFCC00"/>
              </a:solidFill>
              <a:latin typeface="Times New Roman" pitchFamily="18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s-ES" sz="2400" b="1">
              <a:solidFill>
                <a:srgbClr val="FFCC00"/>
              </a:solidFill>
              <a:latin typeface="Times New Roman" pitchFamily="18" charset="0"/>
            </a:endParaRPr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144463" y="4005263"/>
            <a:ext cx="8964612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FontTx/>
              <a:buChar char="•"/>
              <a:defRPr/>
            </a:pPr>
            <a:r>
              <a:rPr lang="es-ES_tradnl" sz="2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CAVITACIÓN HÉLICES, FACTOR CLAVE DEL RUIDO DEL BUQUE, SE PRODUCE AL APARECER  UN VACÍO EN LAS HÉLICES.-</a:t>
            </a:r>
          </a:p>
          <a:p>
            <a:pPr marL="342900" indent="-342900" algn="just">
              <a:spcBef>
                <a:spcPct val="20000"/>
              </a:spcBef>
              <a:buFontTx/>
              <a:buChar char="•"/>
              <a:defRPr/>
            </a:pPr>
            <a:r>
              <a:rPr lang="es-ES_tradnl" sz="2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LA VELOCIDAD DE INICIO DE CAVITACIÓN, ES FACTOR TÁCTICO FUNDAMENTAL PARA OPERACIONES A/S Y DE LOS SS.-</a:t>
            </a:r>
          </a:p>
          <a:p>
            <a:pPr marL="342900" indent="-342900" algn="just">
              <a:spcBef>
                <a:spcPct val="20000"/>
              </a:spcBef>
              <a:buFontTx/>
              <a:buChar char="•"/>
              <a:defRPr/>
            </a:pPr>
            <a:r>
              <a:rPr lang="es-ES_tradnl" sz="2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RUIDO DE CAVITACIÓN ES DETECTABLE A GRANDES DISTANCIAS POR LOS SUBMARINOS.-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83058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800" b="1" u="sng" smtClean="0">
                <a:solidFill>
                  <a:srgbClr val="FFCC00"/>
                </a:solidFill>
              </a:rPr>
              <a:t>RUIDO POR FLUJO HIDRODINÁMICO DEL CASCO</a:t>
            </a:r>
          </a:p>
        </p:txBody>
      </p:sp>
      <p:pic>
        <p:nvPicPr>
          <p:cNvPr id="14339" name="Picture 3" descr="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1706563"/>
            <a:ext cx="6977063" cy="443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-242888"/>
            <a:ext cx="8515350" cy="971551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800" b="1" u="sng" smtClean="0">
                <a:solidFill>
                  <a:srgbClr val="FFCC00"/>
                </a:solidFill>
              </a:rPr>
              <a:t>FENÓMENO DE CAVITACIÓN DE LAS HÉLICES</a:t>
            </a:r>
          </a:p>
        </p:txBody>
      </p:sp>
      <p:pic>
        <p:nvPicPr>
          <p:cNvPr id="15363" name="Picture 3" descr="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476250"/>
            <a:ext cx="6880225" cy="440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Text Box 5"/>
          <p:cNvSpPr txBox="1">
            <a:spLocks noChangeArrowheads="1"/>
          </p:cNvSpPr>
          <p:nvPr/>
        </p:nvSpPr>
        <p:spPr bwMode="auto">
          <a:xfrm>
            <a:off x="0" y="5157788"/>
            <a:ext cx="91440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b="1"/>
              <a:t>Al </a:t>
            </a:r>
            <a:r>
              <a:rPr lang="es-ES_tradnl" sz="2000" b="1">
                <a:solidFill>
                  <a:srgbClr val="FFCC66"/>
                </a:solidFill>
              </a:rPr>
              <a:t>aumentar las velocidad de las palas</a:t>
            </a:r>
            <a:r>
              <a:rPr lang="es-ES_tradnl" sz="2000" b="1"/>
              <a:t>, la presión entre sus caras disminuye, generando condiciones de baja presión que producen </a:t>
            </a:r>
            <a:r>
              <a:rPr lang="es-ES_tradnl" sz="2000" b="1">
                <a:solidFill>
                  <a:srgbClr val="CCFF66"/>
                </a:solidFill>
              </a:rPr>
              <a:t>burbujas de vapor de agua</a:t>
            </a:r>
            <a:r>
              <a:rPr lang="es-ES_tradnl" sz="2000" b="1"/>
              <a:t>. Estas burbujas, al alejarse de la hélice, son </a:t>
            </a:r>
            <a:r>
              <a:rPr lang="es-ES_tradnl" sz="2000" b="1" u="sng"/>
              <a:t>aplastadas por la presión</a:t>
            </a:r>
            <a:r>
              <a:rPr lang="es-ES_tradnl" sz="2000" b="1"/>
              <a:t> y </a:t>
            </a:r>
            <a:r>
              <a:rPr lang="es-ES_tradnl" sz="2000" b="1" u="sng"/>
              <a:t>generan un fuerte ruido de alta frecuencia</a:t>
            </a:r>
            <a:endParaRPr lang="es-ES" sz="2000" b="1" u="sng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6858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3200" b="1" u="sng" smtClean="0">
                <a:solidFill>
                  <a:srgbClr val="FFCC00"/>
                </a:solidFill>
              </a:rPr>
              <a:t>EL RUIDO AMBIENTAL</a:t>
            </a:r>
            <a:endParaRPr lang="es-ES" sz="3200" b="1" u="sng" smtClean="0">
              <a:solidFill>
                <a:srgbClr val="FFCC00"/>
              </a:solidFill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838200"/>
            <a:ext cx="8686800" cy="55626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Tx/>
              <a:buChar char="-"/>
              <a:defRPr/>
            </a:pPr>
            <a:r>
              <a:rPr lang="es-ES_tradnl" sz="2400" b="1" smtClean="0"/>
              <a:t>RUIDO AMBIENTAL ES EL RUIDO DE FONDO DEL MAR, YA SEA POR CAUSAS NATURALES O POR EFECTO DEL HOMBRE, INTERFIERE LA DETECCIÓN DE BLANCOS SUBMARINOS CON EL SONAR.-</a:t>
            </a:r>
          </a:p>
          <a:p>
            <a:pPr algn="just" eaLnBrk="1" hangingPunct="1">
              <a:lnSpc>
                <a:spcPct val="90000"/>
              </a:lnSpc>
              <a:buFontTx/>
              <a:buChar char="-"/>
              <a:defRPr/>
            </a:pPr>
            <a:endParaRPr lang="es-ES_tradnl" sz="2400" b="1" smtClean="0"/>
          </a:p>
          <a:p>
            <a:pPr algn="just" eaLnBrk="1" hangingPunct="1">
              <a:lnSpc>
                <a:spcPct val="90000"/>
              </a:lnSpc>
              <a:buFontTx/>
              <a:buChar char="-"/>
              <a:defRPr/>
            </a:pPr>
            <a:r>
              <a:rPr lang="es-ES_tradnl" sz="2400" b="1" smtClean="0"/>
              <a:t>RUIDO AMBIENTAL ES LA SUMA DE :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s-ES_tradnl" sz="2400" b="1" smtClean="0"/>
              <a:t>	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s-ES_tradnl" sz="2400" b="1" smtClean="0"/>
              <a:t>	.	</a:t>
            </a:r>
            <a:r>
              <a:rPr lang="es-ES_tradnl" sz="2400" b="1" u="sng" smtClean="0">
                <a:solidFill>
                  <a:srgbClr val="FFCC66"/>
                </a:solidFill>
              </a:rPr>
              <a:t>RUIDO HIDRODINÁMICO</a:t>
            </a:r>
            <a:r>
              <a:rPr lang="es-ES_tradnl" sz="2400" b="1" smtClean="0"/>
              <a:t>:  RUIDO POR MAREAS, 	VIENTOS , CORRIENTES, TORMENTAS, OLEAJES.-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s-ES_tradnl" sz="2400" b="1" smtClean="0"/>
              <a:t>	.	</a:t>
            </a:r>
            <a:r>
              <a:rPr lang="es-ES_tradnl" sz="2400" b="1" u="sng" smtClean="0">
                <a:solidFill>
                  <a:srgbClr val="FFCC66"/>
                </a:solidFill>
              </a:rPr>
              <a:t>RUIDO SÍSMICO</a:t>
            </a:r>
            <a:r>
              <a:rPr lang="es-ES_tradnl" sz="2400" b="1" smtClean="0"/>
              <a:t>:  POR TERREMOTOS 	SUBMARINOS.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s-ES_tradnl" sz="2400" b="1" smtClean="0"/>
              <a:t>	.	</a:t>
            </a:r>
            <a:r>
              <a:rPr lang="es-ES_tradnl" sz="2400" b="1" u="sng" smtClean="0">
                <a:solidFill>
                  <a:srgbClr val="FFCC66"/>
                </a:solidFill>
              </a:rPr>
              <a:t>RUIDO DEL TRÁFICO MARÍTIMO</a:t>
            </a:r>
            <a:r>
              <a:rPr lang="es-ES_tradnl" sz="2400" b="1" smtClean="0"/>
              <a:t>:  DETERMINADO 	POR TRÁFICO DE BUQUES.-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s-ES_tradnl" sz="2400" b="1" smtClean="0"/>
              <a:t>	.	</a:t>
            </a:r>
            <a:r>
              <a:rPr lang="es-ES_tradnl" sz="2400" b="1" u="sng" smtClean="0">
                <a:solidFill>
                  <a:srgbClr val="FFCC66"/>
                </a:solidFill>
              </a:rPr>
              <a:t>RUIDO BIOLÓGICO</a:t>
            </a:r>
            <a:r>
              <a:rPr lang="es-ES_tradnl" sz="2400" b="1" smtClean="0"/>
              <a:t>:  PRODUCIDOS POR LA VIDA 	MARINA.-</a:t>
            </a:r>
            <a:endParaRPr lang="es-ES" sz="2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14S"/>
          <p:cNvPicPr>
            <a:picLocks noChangeAspect="1" noChangeArrowheads="1"/>
          </p:cNvPicPr>
          <p:nvPr/>
        </p:nvPicPr>
        <p:blipFill>
          <a:blip r:embed="rId2">
            <a:lum contrast="-6000"/>
          </a:blip>
          <a:srcRect/>
          <a:stretch>
            <a:fillRect/>
          </a:stretch>
        </p:blipFill>
        <p:spPr bwMode="auto">
          <a:xfrm>
            <a:off x="846138" y="915988"/>
            <a:ext cx="7535862" cy="568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Rectangle 4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5334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800" b="1" u="sng" smtClean="0">
                <a:solidFill>
                  <a:srgbClr val="FFFF66"/>
                </a:solidFill>
              </a:rPr>
              <a:t>POSIBLE PROPAGACIÓN DEL SONIDO EN EL MAR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8686800" cy="4572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400" b="1" u="sng" smtClean="0">
                <a:solidFill>
                  <a:srgbClr val="FFCC00"/>
                </a:solidFill>
              </a:rPr>
              <a:t>TRAYECTORIAS GENERALES DEL SONIDO EN EL MAR.-</a:t>
            </a:r>
            <a:endParaRPr lang="es-ES" sz="2400" b="1" u="sng" smtClean="0">
              <a:solidFill>
                <a:srgbClr val="FFCC00"/>
              </a:solidFill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250825" y="762000"/>
            <a:ext cx="8839200" cy="54102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defRPr/>
            </a:pPr>
            <a:r>
              <a:rPr lang="es-ES_tradnl" sz="20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1.-		</a:t>
            </a:r>
            <a:r>
              <a:rPr lang="es-ES_tradnl" sz="2400" b="1" u="sng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TRAYECTORIA DIRECTA</a:t>
            </a:r>
            <a:r>
              <a:rPr lang="es-ES_tradnl" sz="20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: 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s-ES_tradnl" sz="20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		 TRAYECTORIA DIRECTA ENTRE EL SONAR Y EL 	BLANCO.-	ESTA PROPAGACIÓN SE VE AFECTADA POR LAS 	PÉRDIDAS 	DE ENERGÍA DESCRITAS (PROPAGACIÓN 	ESFÉRICA, 	ABSORCIÓN,  REBERVERACIÓN, REFLEXIÓN Y REFRACCIÓN 	DEL SONIDO).-</a:t>
            </a:r>
          </a:p>
          <a:p>
            <a:pPr marL="342900" indent="-342900" algn="just">
              <a:spcBef>
                <a:spcPct val="20000"/>
              </a:spcBef>
              <a:defRPr/>
            </a:pPr>
            <a:r>
              <a:rPr lang="es-ES_tradnl" sz="20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		</a:t>
            </a:r>
            <a:endParaRPr lang="es-ES_tradnl" sz="2000" b="1" u="sng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marL="342900" indent="-342900" algn="just">
              <a:spcBef>
                <a:spcPct val="20000"/>
              </a:spcBef>
              <a:defRPr/>
            </a:pPr>
            <a:endParaRPr lang="es-ES_tradnl" sz="2000" b="1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marL="342900" indent="-342900" algn="just">
              <a:spcBef>
                <a:spcPct val="20000"/>
              </a:spcBef>
              <a:defRPr/>
            </a:pPr>
            <a:endParaRPr lang="es-ES_tradnl" sz="2000" b="1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marL="342900" indent="-342900" algn="just">
              <a:spcBef>
                <a:spcPct val="20000"/>
              </a:spcBef>
              <a:defRPr/>
            </a:pPr>
            <a:endParaRPr lang="es-ES_tradnl" sz="2000" b="1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marL="342900" indent="-342900" algn="just">
              <a:spcBef>
                <a:spcPct val="20000"/>
              </a:spcBef>
              <a:defRPr/>
            </a:pPr>
            <a:r>
              <a:rPr lang="es-ES_tradnl" sz="20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2.-		</a:t>
            </a:r>
            <a:r>
              <a:rPr lang="es-ES_tradnl" sz="2400" b="1" u="sng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TRAYECTORIA DE REBOTE EN EL FONDO</a:t>
            </a:r>
            <a:r>
              <a:rPr lang="es-ES_tradn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:</a:t>
            </a:r>
          </a:p>
          <a:p>
            <a:pPr marL="342900" indent="-342900" algn="just">
              <a:spcBef>
                <a:spcPct val="20000"/>
              </a:spcBef>
              <a:defRPr/>
            </a:pPr>
            <a:r>
              <a:rPr lang="es-ES_tradnl" sz="20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		ONDAS DE SONIDO QUE REBOTAN EN EL FONDO, 	SU 	INTENSIDAD DEPENDE DEL TIPO DE FONDO Y DE LA 	PROFUNDIDAD A LA QUE SE ENCUENTRA.</a:t>
            </a:r>
          </a:p>
          <a:p>
            <a:pPr marL="342900" indent="-342900" algn="just">
              <a:spcBef>
                <a:spcPct val="20000"/>
              </a:spcBef>
              <a:defRPr/>
            </a:pPr>
            <a:endParaRPr lang="es-ES_tradnl" sz="2000" b="1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1219200" y="3175000"/>
            <a:ext cx="7391400" cy="711200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2000" b="1">
                <a:solidFill>
                  <a:srgbClr val="FFFF00"/>
                </a:solidFill>
                <a:latin typeface="Times New Roman" pitchFamily="18" charset="0"/>
              </a:rPr>
              <a:t>LA TRAYECTORIA DIRECTA SE VE AFECTADA DRASTICAMENTE POR  </a:t>
            </a:r>
            <a:r>
              <a:rPr lang="es-ES_tradnl" sz="2000" b="1" u="sng">
                <a:solidFill>
                  <a:srgbClr val="FFFF00"/>
                </a:solidFill>
                <a:latin typeface="Times New Roman" pitchFamily="18" charset="0"/>
              </a:rPr>
              <a:t>LA REFRACCIÓN DEL SONIDO</a:t>
            </a:r>
            <a:r>
              <a:rPr lang="es-ES_tradnl" sz="2000" b="1">
                <a:solidFill>
                  <a:srgbClr val="FFFF00"/>
                </a:solidFill>
                <a:latin typeface="Times New Roman" pitchFamily="18" charset="0"/>
              </a:rPr>
              <a:t> .-</a:t>
            </a:r>
            <a:endParaRPr lang="es-ES" sz="2000" b="1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9220200" cy="8382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400" b="1" u="sng" smtClean="0">
                <a:solidFill>
                  <a:srgbClr val="FFCC00"/>
                </a:solidFill>
              </a:rPr>
              <a:t>TRAYECTORIAS GENERALES DEL SONIDO EN EL MAR</a:t>
            </a:r>
            <a:endParaRPr lang="es-ES" sz="2400" b="1" u="sng" smtClean="0">
              <a:solidFill>
                <a:srgbClr val="FFCC00"/>
              </a:solidFill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219200"/>
            <a:ext cx="8686800" cy="4572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s-ES_tradnl" sz="2400" b="1" smtClean="0"/>
              <a:t>3.-	</a:t>
            </a:r>
            <a:r>
              <a:rPr lang="es-ES_tradnl" sz="2400" b="1" u="sng" smtClean="0"/>
              <a:t>TRAYECTORIA  DE ZONA DE  CONVERGENCIA</a:t>
            </a:r>
            <a:r>
              <a:rPr lang="es-ES_tradnl" sz="2400" b="1" smtClean="0"/>
              <a:t>: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s-ES_tradnl" sz="2400" b="1" smtClean="0"/>
          </a:p>
          <a:p>
            <a:pPr algn="just" eaLnBrk="1" hangingPunct="1"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s-ES_tradnl" sz="2400" b="1" smtClean="0"/>
              <a:t>		SE  PRODUCE EN </a:t>
            </a:r>
            <a:r>
              <a:rPr lang="es-ES_tradnl" sz="2400" b="1" u="sng" smtClean="0"/>
              <a:t>AGUAS MUY PROFUNDAS</a:t>
            </a:r>
            <a:r>
              <a:rPr lang="es-ES_tradnl" sz="2400" b="1" smtClean="0"/>
              <a:t>   	LLEGANDO  A SER DE HASTA 35 MILLAS ( Y 	MÚLTIPLOS DE ESTA DISTANCIA).- 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s-ES_tradnl" sz="2400" b="1" smtClean="0"/>
              <a:t>		LOS RAYOS DEL SONIDO SON CURVADOS HACIA 	ABAJO 	HASTA  QUE POR AUMENTO DE LA 	PRESIÓN,  SE EMPIEZAN  A CURVAR HACIA 	LA SUPERFICIE, 	CONCENTRÁNDOSE EN UN 	ÁREA CERCANA A LA SUPERFICIE, DENOMINADA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s-ES_tradnl" sz="2400" b="1" smtClean="0"/>
              <a:t>		</a:t>
            </a:r>
            <a:r>
              <a:rPr lang="es-ES_tradnl" sz="2400" b="1" smtClean="0">
                <a:solidFill>
                  <a:srgbClr val="FFFF00"/>
                </a:solidFill>
              </a:rPr>
              <a:t>“ZONA DE CONVERGENCIA”.</a:t>
            </a:r>
            <a:r>
              <a:rPr lang="es-ES_tradnl" sz="2400" b="1" smtClean="0"/>
              <a:t> PUEDEN 	PRESENTARSE  MÁS DE UNA ZONA DE 	CONVERGENCIA.-</a:t>
            </a:r>
            <a:endParaRPr lang="es-ES" sz="2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73025" y="44450"/>
            <a:ext cx="8820150" cy="10668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800" b="1" u="sng" smtClean="0">
                <a:solidFill>
                  <a:srgbClr val="FFFF66"/>
                </a:solidFill>
              </a:rPr>
              <a:t>TRAYECTORIAS DE PROPAGACIÓN DEL SONIDO</a:t>
            </a:r>
            <a:endParaRPr lang="es-ES" sz="2800" b="1" u="sng" smtClean="0">
              <a:solidFill>
                <a:srgbClr val="FFFF66"/>
              </a:solidFill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447800"/>
            <a:ext cx="8534400" cy="4953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A.-  	</a:t>
            </a:r>
            <a:r>
              <a:rPr lang="es-ES_tradnl" sz="2800" b="1" u="sng" smtClean="0">
                <a:solidFill>
                  <a:srgbClr val="FFFF66"/>
                </a:solidFill>
              </a:rPr>
              <a:t>SITUACIÓN  DE “ISOVELOCIDAD”: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		 LA </a:t>
            </a:r>
            <a:r>
              <a:rPr lang="es-ES_tradnl" sz="2400" b="1" smtClean="0">
                <a:solidFill>
                  <a:srgbClr val="FFCC66"/>
                </a:solidFill>
              </a:rPr>
              <a:t>VELOCIDAD DEL SONIDO SE MANTIENE 	CONSTANTE</a:t>
            </a:r>
            <a:r>
              <a:rPr lang="es-ES_tradnl" sz="2400" b="1" smtClean="0"/>
              <a:t> AL AUMENTAR LA PROFUNDIDAD. 	SE ASOCIA A CAPAS CON AGUAS DE IGUAL 	TEMPERATURA (ISOTERMALES)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s-ES_tradnl" sz="2400" b="1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		-	AQUÍ EL SONIDO SE PROPAGARÁ EN 			LÍNEA RECTA.-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s-ES_tradnl" sz="2400" b="1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		-	SE OBTIENE LA MÁXIMA CAPACIDAD DE 			DETECCIÓN.-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s-ES_tradnl" sz="2400" b="1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		-	NO SE PRODUCEN ZONAS DE SOMBRA.-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s-ES" sz="2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400" b="1" u="sng" smtClean="0">
                <a:solidFill>
                  <a:srgbClr val="FFCC00"/>
                </a:solidFill>
              </a:rPr>
              <a:t>PROPAGACIÓN DEL SONIDO SIN GRADIENTE  DE VELOCIDAD DEL SONIDO (ISOVELOCIDAD DEL SONIDO)</a:t>
            </a:r>
          </a:p>
        </p:txBody>
      </p:sp>
      <p:pic>
        <p:nvPicPr>
          <p:cNvPr id="21507" name="Picture 3" descr="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752600"/>
            <a:ext cx="7620000" cy="461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15888"/>
            <a:ext cx="9144000" cy="7620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800" b="1" u="sng" smtClean="0">
                <a:solidFill>
                  <a:srgbClr val="FFFF66"/>
                </a:solidFill>
              </a:rPr>
              <a:t>TRAYECTORIAS DE PROPAGACIÓN DEL SONIDO</a:t>
            </a:r>
            <a:endParaRPr lang="es-ES" sz="2800" b="1" u="sng" smtClean="0">
              <a:solidFill>
                <a:srgbClr val="FFFF66"/>
              </a:solidFill>
            </a:endParaRP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524000"/>
            <a:ext cx="8534400" cy="5334000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B.- 	</a:t>
            </a:r>
            <a:r>
              <a:rPr lang="es-ES_tradnl" sz="2800" b="1" u="sng" smtClean="0">
                <a:solidFill>
                  <a:srgbClr val="FFFF66"/>
                </a:solidFill>
              </a:rPr>
              <a:t>SITUACIÓN DE GRADIENTE NEGATIVO DE </a:t>
            </a:r>
            <a:r>
              <a:rPr lang="es-ES_tradnl" sz="2800" b="1" smtClean="0">
                <a:solidFill>
                  <a:srgbClr val="FFFF66"/>
                </a:solidFill>
              </a:rPr>
              <a:t>	</a:t>
            </a:r>
            <a:r>
              <a:rPr lang="es-ES_tradnl" sz="2800" b="1" u="sng" smtClean="0">
                <a:solidFill>
                  <a:srgbClr val="FFFF66"/>
                </a:solidFill>
              </a:rPr>
              <a:t>LA VELOCIDAD DEL SONIDO</a:t>
            </a:r>
            <a:r>
              <a:rPr lang="es-ES_tradnl" sz="2400" b="1" u="sng" smtClean="0"/>
              <a:t>:</a:t>
            </a:r>
            <a:r>
              <a:rPr lang="es-ES_tradnl" sz="2400" b="1" smtClean="0"/>
              <a:t> 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		LA 	</a:t>
            </a:r>
            <a:r>
              <a:rPr lang="es-ES_tradnl" sz="2400" b="1" smtClean="0">
                <a:solidFill>
                  <a:srgbClr val="FF9900"/>
                </a:solidFill>
              </a:rPr>
              <a:t>VELOCIDAD DEL  	SONIDO DISMINUYE</a:t>
            </a:r>
            <a:r>
              <a:rPr lang="es-ES_tradnl" sz="2400" b="1" smtClean="0"/>
              <a:t> AL 	AUMENTAR LA 	PROFUNDIDAD. SE ASOCIA A 	UN </a:t>
            </a:r>
            <a:r>
              <a:rPr lang="es-ES_tradnl" sz="2400" b="1" smtClean="0">
                <a:solidFill>
                  <a:srgbClr val="CCFF66"/>
                </a:solidFill>
              </a:rPr>
              <a:t>GRADIENTE 	TÉRMICO NEGATIVO</a:t>
            </a:r>
            <a:r>
              <a:rPr lang="es-ES_tradnl" sz="2400" b="1" smtClean="0"/>
              <a:t> DE LAS 	CAPAS DE AGUA.</a:t>
            </a:r>
            <a:endParaRPr lang="es-ES_tradnl" sz="2000" b="1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s-ES_tradnl" sz="2000" b="1" smtClean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ES_tradnl" sz="2000" b="1" smtClean="0"/>
              <a:t>		</a:t>
            </a:r>
            <a:r>
              <a:rPr lang="es-ES_tradnl" sz="2400" b="1" smtClean="0"/>
              <a:t>-	EL SONIDO SE REFRACTA HACIA EL 			FONDO DEL MAR.-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s-ES_tradnl" sz="2400" b="1" smtClean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		-	SE PRODUCEN EXTENSAS ZONAS DE 			SOMBRA.-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		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		-	EL SONAR DISMINUYE EN FORMA 				RELEVANTE SU CAPACIDAD DE 				DETECCIÓN.-</a:t>
            </a:r>
            <a:endParaRPr lang="es-ES" sz="2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s-ES_tradnl" sz="2400" b="1" u="sng" smtClean="0">
                <a:solidFill>
                  <a:srgbClr val="FFCC00"/>
                </a:solidFill>
              </a:rPr>
              <a:t>PROPAGACIÓN DEL SONIDO CON GRADIENTE DE VELOCIDAD DEL SONIDO NEGATIVO</a:t>
            </a:r>
          </a:p>
        </p:txBody>
      </p:sp>
      <p:pic>
        <p:nvPicPr>
          <p:cNvPr id="23555" name="Picture 3" descr="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8025" y="2663825"/>
            <a:ext cx="8131175" cy="343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26988"/>
            <a:ext cx="9144000" cy="1143001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800" b="1" u="sng" smtClean="0">
                <a:solidFill>
                  <a:srgbClr val="FFFF66"/>
                </a:solidFill>
              </a:rPr>
              <a:t>TRAYECTORIAS DE PROPAGACIÓN DEL SONIDO </a:t>
            </a:r>
            <a:endParaRPr lang="es-ES" sz="2800" b="1" u="sng" smtClean="0">
              <a:solidFill>
                <a:srgbClr val="FFFF66"/>
              </a:solidFill>
            </a:endParaRP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447800"/>
            <a:ext cx="8610600" cy="5105400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C.- 	</a:t>
            </a:r>
            <a:r>
              <a:rPr lang="es-ES_tradnl" sz="2800" b="1" u="sng" smtClean="0">
                <a:solidFill>
                  <a:srgbClr val="FFFF66"/>
                </a:solidFill>
              </a:rPr>
              <a:t>SITUACIÓN GRADIENTE POSITIVA DE LA</a:t>
            </a:r>
            <a:r>
              <a:rPr lang="es-ES_tradnl" sz="2800" b="1" smtClean="0">
                <a:solidFill>
                  <a:srgbClr val="FFFF66"/>
                </a:solidFill>
              </a:rPr>
              <a:t> 	</a:t>
            </a:r>
            <a:r>
              <a:rPr lang="es-ES_tradnl" sz="2800" b="1" u="sng" smtClean="0">
                <a:solidFill>
                  <a:srgbClr val="FFFF66"/>
                </a:solidFill>
              </a:rPr>
              <a:t>VELOCIDAD DEL SONIDO: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		ACA LA </a:t>
            </a:r>
            <a:r>
              <a:rPr lang="es-ES_tradnl" sz="2400" b="1" smtClean="0">
                <a:solidFill>
                  <a:srgbClr val="FF9900"/>
                </a:solidFill>
              </a:rPr>
              <a:t>VELOCIDAD DEL SONIDO AUMENTA</a:t>
            </a:r>
            <a:r>
              <a:rPr lang="es-ES_tradnl" sz="2400" b="1" smtClean="0"/>
              <a:t> CON 	LA PROFUNDIDAD. </a:t>
            </a:r>
            <a:r>
              <a:rPr lang="es-ES_tradnl" sz="2400" b="1" smtClean="0">
                <a:solidFill>
                  <a:srgbClr val="CCFF66"/>
                </a:solidFill>
              </a:rPr>
              <a:t>SE ASOCIA A UN GRADIENTE 	TÉRMICO POSITIVO</a:t>
            </a:r>
            <a:r>
              <a:rPr lang="es-ES_tradnl" sz="2400" b="1" smtClean="0"/>
              <a:t> DE LAS CAPAS DE AGUA.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s-ES_tradnl" sz="2400" b="1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	-	EL SONIDO SE REFRACTA HACIA LA SUPERFICIE 	DEL MAR.-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s-ES_tradnl" sz="2400" b="1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	-	SE PRODUCEN EXTENSAS ZONAS DE SOMBRA.-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s-ES_tradnl" sz="2400" b="1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	-	EL SONAR SE DISMINUYE SU CAPACIDAD PARA 	DETECTAR SUBMARINOS A MEDIA O GRAN 	PROFUNDIDAD.-</a:t>
            </a:r>
            <a:endParaRPr lang="es-ES" sz="2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400" b="1" u="sng" smtClean="0">
                <a:solidFill>
                  <a:srgbClr val="FFCC00"/>
                </a:solidFill>
              </a:rPr>
              <a:t>PROPAGACIÓN DEL SONIDO CON GRADIENTE DE VELOCIDAD DEL SONIDO POSITIVO</a:t>
            </a: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4191000" y="2286000"/>
            <a:ext cx="3810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es-ES" sz="2800">
              <a:latin typeface="Times New Roman" pitchFamily="18" charset="0"/>
            </a:endParaRPr>
          </a:p>
        </p:txBody>
      </p:sp>
      <p:pic>
        <p:nvPicPr>
          <p:cNvPr id="25604" name="Picture 4" descr="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3875" y="2286000"/>
            <a:ext cx="8010525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26988"/>
            <a:ext cx="9144000" cy="1143001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800" b="1" u="sng" smtClean="0">
                <a:solidFill>
                  <a:srgbClr val="FFFF66"/>
                </a:solidFill>
              </a:rPr>
              <a:t>TRAYECTORIAS DE PROPAGACIÓN DEL SONIDO</a:t>
            </a:r>
            <a:endParaRPr lang="es-ES" sz="2800" b="1" u="sng" smtClean="0">
              <a:solidFill>
                <a:srgbClr val="FFFF66"/>
              </a:solidFill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676400"/>
            <a:ext cx="8458200" cy="3733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D.-  	</a:t>
            </a:r>
            <a:r>
              <a:rPr lang="es-ES_tradnl" sz="2400" b="1" u="sng" smtClean="0">
                <a:solidFill>
                  <a:srgbClr val="FFFF66"/>
                </a:solidFill>
              </a:rPr>
              <a:t>SITUACIÓN DE ISOVELOCIDAD Y GRADIENTE</a:t>
            </a:r>
            <a:r>
              <a:rPr lang="es-ES_tradnl" sz="2400" b="1" smtClean="0">
                <a:solidFill>
                  <a:srgbClr val="FFFF66"/>
                </a:solidFill>
              </a:rPr>
              <a:t> 	</a:t>
            </a:r>
            <a:r>
              <a:rPr lang="es-ES_tradnl" sz="2400" b="1" u="sng" smtClean="0">
                <a:solidFill>
                  <a:srgbClr val="FFFF66"/>
                </a:solidFill>
              </a:rPr>
              <a:t>DE VELOCIDAD   NEGATIVA A CONTAR DE LA</a:t>
            </a:r>
            <a:r>
              <a:rPr lang="es-ES_tradnl" sz="2400" b="1" smtClean="0">
                <a:solidFill>
                  <a:srgbClr val="FFFF66"/>
                </a:solidFill>
              </a:rPr>
              <a:t> 	</a:t>
            </a:r>
            <a:r>
              <a:rPr lang="es-ES_tradnl" sz="2400" b="1" u="sng" smtClean="0">
                <a:solidFill>
                  <a:srgbClr val="FFFF66"/>
                </a:solidFill>
              </a:rPr>
              <a:t>CAPA.-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s-ES_tradnl" sz="2400" b="1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		-	EL SONIDO SE PROPAGARÁ EN FORMA 			DIRECTA SOBRE LA CAPA.-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s-ES_tradnl" sz="2400" b="1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		-	SE REFRACTARÁ HACIA EL FONDO DEL 			MAR BAJO LA CAPA, GENERÁNDOSE  			EXTENSAS ZONA DE SOMBRA.- </a:t>
            </a:r>
            <a:endParaRPr lang="es-ES" sz="2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800" b="1" u="sng" smtClean="0">
                <a:solidFill>
                  <a:srgbClr val="FFCC00"/>
                </a:solidFill>
              </a:rPr>
              <a:t>PROPAGACIÓN DEL SONIDO CON “CAPA”</a:t>
            </a:r>
          </a:p>
        </p:txBody>
      </p:sp>
      <p:pic>
        <p:nvPicPr>
          <p:cNvPr id="27651" name="Picture 3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5913" y="1911350"/>
            <a:ext cx="8447087" cy="349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44450"/>
            <a:ext cx="8839200" cy="9144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800" b="1" u="sng" smtClean="0">
                <a:solidFill>
                  <a:srgbClr val="FFFF66"/>
                </a:solidFill>
              </a:rPr>
              <a:t>TRAYECTORIAS DE PROPAGACIÓN DEL SONIDO</a:t>
            </a:r>
            <a:endParaRPr lang="es-ES" sz="2800" b="1" u="sng" smtClean="0">
              <a:solidFill>
                <a:srgbClr val="FFFF66"/>
              </a:solidFill>
            </a:endParaRP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524000"/>
            <a:ext cx="8839200" cy="5029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s-ES_tradnl" sz="2400" b="1" smtClean="0"/>
              <a:t>E.-  </a:t>
            </a:r>
            <a:r>
              <a:rPr lang="es-ES_tradnl" sz="2800" b="1" u="sng" smtClean="0">
                <a:solidFill>
                  <a:srgbClr val="FFFF66"/>
                </a:solidFill>
              </a:rPr>
              <a:t>GENERACIÓN DE UN CANAL DE SONIDO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s-ES_tradnl" sz="2400" b="1" smtClean="0"/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s-ES_tradnl" sz="2400" b="1" smtClean="0"/>
              <a:t>	-	EN CONDICIONES ESPECIALES Y CERCA 	DE UNA 	SUPERFICIE DEL MAR, OCASIONALMENTE SE 	PRODUCEN “CANALES DE SONIDO” 	EQUIVALENTES A LOS “DUCTOS” EN LA 	PROPAGACIÓN DE ONDAS ELECTROMAGNÉTICAS 	EN QUE SE LOGRAN  GRANDES ALCANCES DE 	DETECCIÓN.-</a:t>
            </a:r>
            <a:endParaRPr lang="es-ES" sz="2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800" b="1" u="sng" smtClean="0">
                <a:solidFill>
                  <a:srgbClr val="FFCC00"/>
                </a:solidFill>
              </a:rPr>
              <a:t>PROPAGACIÓN DEL SONIDO POR UN CANAL SONICO</a:t>
            </a:r>
            <a:endParaRPr lang="es-ES" sz="2800" b="1" u="sng" smtClean="0">
              <a:solidFill>
                <a:srgbClr val="FFCC00"/>
              </a:solidFill>
            </a:endParaRPr>
          </a:p>
        </p:txBody>
      </p:sp>
      <p:pic>
        <p:nvPicPr>
          <p:cNvPr id="29699" name="Picture 3" descr="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514600"/>
            <a:ext cx="8001000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26988"/>
            <a:ext cx="9144000" cy="1143001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800" b="1" u="sng" smtClean="0">
                <a:solidFill>
                  <a:srgbClr val="FFFF66"/>
                </a:solidFill>
              </a:rPr>
              <a:t>TRAYECTORIAS DE PROPAGACIÓN DEL SONIDO</a:t>
            </a:r>
            <a:endParaRPr lang="es-ES" sz="2800" b="1" u="sng" smtClean="0">
              <a:solidFill>
                <a:srgbClr val="FFFF66"/>
              </a:solidFill>
            </a:endParaRP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447800"/>
            <a:ext cx="9144000" cy="5105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F.-  </a:t>
            </a:r>
            <a:r>
              <a:rPr lang="es-ES_tradnl" sz="2800" b="1" u="sng" smtClean="0">
                <a:solidFill>
                  <a:srgbClr val="FFFF66"/>
                </a:solidFill>
              </a:rPr>
              <a:t>GENERACIÓN DE  ZONA DE CONVERGENCIA: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s-ES_tradnl" sz="2000" b="1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_tradnl" sz="2000" b="1" smtClean="0"/>
              <a:t>	</a:t>
            </a:r>
            <a:r>
              <a:rPr lang="es-ES_tradnl" sz="2400" b="1" smtClean="0"/>
              <a:t>-	CUANDO EXISTE UNA GRADIENTE NEGATIVA DE 	VELOCIDAD DEL SONIDO, BAJO UNA POSITIVA, 	EN 	AGUAS PROFUNDAS, PUEDE OCURRIR LO 	DENOMINADO COMO </a:t>
            </a:r>
            <a:r>
              <a:rPr lang="es-ES_tradnl" sz="2400" b="1" smtClean="0">
                <a:solidFill>
                  <a:srgbClr val="FF9900"/>
                </a:solidFill>
              </a:rPr>
              <a:t>“ZONA DE CONVERGENCIA”.-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s-ES_tradnl" sz="2400" b="1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	-	EL SONIDO SE PROPAGA  HASTA APP. 50 A 70 KMS.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		DE ALCANCE,  </a:t>
            </a:r>
            <a:r>
              <a:rPr lang="es-ES_tradnl" sz="2400" b="1" smtClean="0">
                <a:solidFill>
                  <a:srgbClr val="CCFF66"/>
                </a:solidFill>
              </a:rPr>
              <a:t>PRIMERO SE REFRACTA HACIA EL 	FONDO</a:t>
            </a:r>
            <a:r>
              <a:rPr lang="es-ES_tradnl" sz="2400" b="1" smtClean="0"/>
              <a:t> PERO, </a:t>
            </a:r>
            <a:r>
              <a:rPr lang="es-ES_tradnl" sz="2400" b="1" smtClean="0">
                <a:solidFill>
                  <a:srgbClr val="FFCC66"/>
                </a:solidFill>
              </a:rPr>
              <a:t>AL AUMENTAR LA PROFUNDIDAD</a:t>
            </a:r>
            <a:r>
              <a:rPr lang="es-ES_tradnl" sz="2400" b="1" smtClean="0"/>
              <a:t>, EL 	</a:t>
            </a:r>
            <a:r>
              <a:rPr lang="es-ES_tradnl" sz="2400" b="1" smtClean="0">
                <a:solidFill>
                  <a:srgbClr val="CCFF66"/>
                </a:solidFill>
              </a:rPr>
              <a:t>SONIDO SE REFRACTA HACIA LA SUPERFICIE</a:t>
            </a:r>
            <a:r>
              <a:rPr lang="es-ES_tradnl" sz="2400" b="1" smtClean="0"/>
              <a:t>, 	</a:t>
            </a:r>
            <a:r>
              <a:rPr lang="es-ES_tradnl" sz="2400" b="1" smtClean="0">
                <a:solidFill>
                  <a:srgbClr val="FF9900"/>
                </a:solidFill>
              </a:rPr>
              <a:t>ADOPTANDO UNA TRAYECTORIA ONDULANTE</a:t>
            </a:r>
            <a:r>
              <a:rPr lang="es-ES_tradnl" sz="2400" b="1" smtClean="0"/>
              <a:t>. A 	VECES SE	PUEDEN PRESENTAR SEGUNDAS Y 	HASTA TERCERAS ZONAS DE CONVERGENCIA.-</a:t>
            </a:r>
            <a:endParaRPr lang="es-ES" sz="2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800" u="sng" smtClean="0">
                <a:solidFill>
                  <a:srgbClr val="FFCC00"/>
                </a:solidFill>
              </a:rPr>
              <a:t>PROPAGACIÓN DEL SONIDO POR ZONA DE CONVERGENCIA</a:t>
            </a:r>
          </a:p>
        </p:txBody>
      </p:sp>
      <p:pic>
        <p:nvPicPr>
          <p:cNvPr id="31747" name="Picture 3" descr="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23950" y="1352550"/>
            <a:ext cx="6894513" cy="415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15888"/>
            <a:ext cx="8893175" cy="11430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800" b="1" u="sng" smtClean="0">
                <a:solidFill>
                  <a:srgbClr val="FFFF66"/>
                </a:solidFill>
              </a:rPr>
              <a:t>TRAYECTORIAS DE PROPAGACIÓN DEL SONIDO</a:t>
            </a:r>
            <a:endParaRPr lang="es-ES" sz="2800" b="1" u="sng" smtClean="0">
              <a:solidFill>
                <a:srgbClr val="FFFF66"/>
              </a:solidFill>
            </a:endParaRP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447800"/>
            <a:ext cx="8839200" cy="5005388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G.-  </a:t>
            </a:r>
            <a:r>
              <a:rPr lang="es-ES_tradnl" sz="2800" b="1" u="sng" smtClean="0">
                <a:solidFill>
                  <a:srgbClr val="FFFF66"/>
                </a:solidFill>
              </a:rPr>
              <a:t>PROPAGACIÓN DEL SONIDO POR REBOTE      EN EL FONDO: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_tradnl" sz="2000" b="1" smtClean="0"/>
              <a:t>	   </a:t>
            </a:r>
            <a:r>
              <a:rPr lang="es-ES_tradnl" sz="2400" b="1" smtClean="0"/>
              <a:t>-	ALGUNOS SONARES (LOS MÁS POTENTES) SON 	CAPACES 	DE  </a:t>
            </a:r>
            <a:r>
              <a:rPr lang="es-ES_tradnl" sz="2400" b="1" smtClean="0">
                <a:solidFill>
                  <a:srgbClr val="CCFF66"/>
                </a:solidFill>
              </a:rPr>
              <a:t>HACER REBOTAR SU HAZ DE 	SONIDO EN EL FONDO.-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s-ES_tradnl" sz="2400" b="1" smtClean="0">
              <a:solidFill>
                <a:srgbClr val="CCFF66"/>
              </a:solidFill>
            </a:endParaRP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	    -	DE ESA MANERA SE PUEDE </a:t>
            </a:r>
            <a:r>
              <a:rPr lang="es-ES_tradnl" sz="2400" b="1" smtClean="0">
                <a:solidFill>
                  <a:srgbClr val="CCFF66"/>
                </a:solidFill>
              </a:rPr>
              <a:t>AUMENTAR LA 	CAPACIDAD DE 	DETECCIÓN DEL SONAR</a:t>
            </a:r>
            <a:r>
              <a:rPr lang="es-ES_tradnl" sz="2400" b="1" smtClean="0"/>
              <a:t>, LA 	QUE POR PROPAGACIÓN 	NORMAL NO 	ALCANZARÍA AL BLANCO.-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s-ES_tradnl" sz="2400" b="1" smtClean="0"/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	   -	LA CAPACIDAD DE REBOTE EN EL FONDO 	</a:t>
            </a:r>
            <a:r>
              <a:rPr lang="es-ES_tradnl" sz="2400" b="1" smtClean="0">
                <a:solidFill>
                  <a:srgbClr val="CCFF66"/>
                </a:solidFill>
              </a:rPr>
              <a:t>DEPENDE DE LA 	PROFUNDIDAD DEL ÁREA,  EL 	TIPO DE FONDO Y LA 	POTENCIA DEL SONAR</a:t>
            </a:r>
            <a:r>
              <a:rPr lang="es-ES_tradnl" sz="2400" b="1" smtClean="0"/>
              <a:t>.-	</a:t>
            </a:r>
            <a:endParaRPr lang="es-ES" sz="2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3600" b="1" u="sng" smtClean="0">
                <a:solidFill>
                  <a:srgbClr val="FFCC00"/>
                </a:solidFill>
              </a:rPr>
              <a:t>PROPAGACIÓN DEL SONIDO POR REBOTE EN EL FONDO</a:t>
            </a:r>
          </a:p>
        </p:txBody>
      </p:sp>
      <p:grpSp>
        <p:nvGrpSpPr>
          <p:cNvPr id="33795" name="5 Grupo"/>
          <p:cNvGrpSpPr>
            <a:grpSpLocks/>
          </p:cNvGrpSpPr>
          <p:nvPr/>
        </p:nvGrpSpPr>
        <p:grpSpPr bwMode="auto">
          <a:xfrm>
            <a:off x="868363" y="2492375"/>
            <a:ext cx="7208837" cy="3465513"/>
            <a:chOff x="868363" y="2492896"/>
            <a:chExt cx="7208837" cy="3465676"/>
          </a:xfrm>
        </p:grpSpPr>
        <p:pic>
          <p:nvPicPr>
            <p:cNvPr id="33796" name="Picture 3" descr="17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68363" y="2492896"/>
              <a:ext cx="7208837" cy="3465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3 Forma libre"/>
            <p:cNvSpPr/>
            <p:nvPr/>
          </p:nvSpPr>
          <p:spPr>
            <a:xfrm>
              <a:off x="1857375" y="5410858"/>
              <a:ext cx="5821363" cy="250837"/>
            </a:xfrm>
            <a:custGeom>
              <a:avLst/>
              <a:gdLst>
                <a:gd name="connsiteX0" fmla="*/ 0 w 5820228"/>
                <a:gd name="connsiteY0" fmla="*/ 250164 h 250164"/>
                <a:gd name="connsiteX1" fmla="*/ 130628 w 5820228"/>
                <a:gd name="connsiteY1" fmla="*/ 119536 h 250164"/>
                <a:gd name="connsiteX2" fmla="*/ 174171 w 5820228"/>
                <a:gd name="connsiteY2" fmla="*/ 105021 h 250164"/>
                <a:gd name="connsiteX3" fmla="*/ 217714 w 5820228"/>
                <a:gd name="connsiteY3" fmla="*/ 61479 h 250164"/>
                <a:gd name="connsiteX4" fmla="*/ 391885 w 5820228"/>
                <a:gd name="connsiteY4" fmla="*/ 90507 h 250164"/>
                <a:gd name="connsiteX5" fmla="*/ 493485 w 5820228"/>
                <a:gd name="connsiteY5" fmla="*/ 134050 h 250164"/>
                <a:gd name="connsiteX6" fmla="*/ 696685 w 5820228"/>
                <a:gd name="connsiteY6" fmla="*/ 148564 h 250164"/>
                <a:gd name="connsiteX7" fmla="*/ 740228 w 5820228"/>
                <a:gd name="connsiteY7" fmla="*/ 177593 h 250164"/>
                <a:gd name="connsiteX8" fmla="*/ 841828 w 5820228"/>
                <a:gd name="connsiteY8" fmla="*/ 105021 h 250164"/>
                <a:gd name="connsiteX9" fmla="*/ 928914 w 5820228"/>
                <a:gd name="connsiteY9" fmla="*/ 119536 h 250164"/>
                <a:gd name="connsiteX10" fmla="*/ 972457 w 5820228"/>
                <a:gd name="connsiteY10" fmla="*/ 134050 h 250164"/>
                <a:gd name="connsiteX11" fmla="*/ 1219200 w 5820228"/>
                <a:gd name="connsiteY11" fmla="*/ 105021 h 250164"/>
                <a:gd name="connsiteX12" fmla="*/ 1262742 w 5820228"/>
                <a:gd name="connsiteY12" fmla="*/ 75993 h 250164"/>
                <a:gd name="connsiteX13" fmla="*/ 1364342 w 5820228"/>
                <a:gd name="connsiteY13" fmla="*/ 90507 h 250164"/>
                <a:gd name="connsiteX14" fmla="*/ 1451428 w 5820228"/>
                <a:gd name="connsiteY14" fmla="*/ 119536 h 250164"/>
                <a:gd name="connsiteX15" fmla="*/ 1509485 w 5820228"/>
                <a:gd name="connsiteY15" fmla="*/ 134050 h 250164"/>
                <a:gd name="connsiteX16" fmla="*/ 1596571 w 5820228"/>
                <a:gd name="connsiteY16" fmla="*/ 177593 h 250164"/>
                <a:gd name="connsiteX17" fmla="*/ 1741714 w 5820228"/>
                <a:gd name="connsiteY17" fmla="*/ 134050 h 250164"/>
                <a:gd name="connsiteX18" fmla="*/ 1843314 w 5820228"/>
                <a:gd name="connsiteY18" fmla="*/ 105021 h 250164"/>
                <a:gd name="connsiteX19" fmla="*/ 1886857 w 5820228"/>
                <a:gd name="connsiteY19" fmla="*/ 90507 h 250164"/>
                <a:gd name="connsiteX20" fmla="*/ 2017485 w 5820228"/>
                <a:gd name="connsiteY20" fmla="*/ 105021 h 250164"/>
                <a:gd name="connsiteX21" fmla="*/ 2061028 w 5820228"/>
                <a:gd name="connsiteY21" fmla="*/ 148564 h 250164"/>
                <a:gd name="connsiteX22" fmla="*/ 2148114 w 5820228"/>
                <a:gd name="connsiteY22" fmla="*/ 177593 h 250164"/>
                <a:gd name="connsiteX23" fmla="*/ 2191657 w 5820228"/>
                <a:gd name="connsiteY23" fmla="*/ 192107 h 250164"/>
                <a:gd name="connsiteX24" fmla="*/ 2278742 w 5820228"/>
                <a:gd name="connsiteY24" fmla="*/ 177593 h 250164"/>
                <a:gd name="connsiteX25" fmla="*/ 2322285 w 5820228"/>
                <a:gd name="connsiteY25" fmla="*/ 148564 h 250164"/>
                <a:gd name="connsiteX26" fmla="*/ 2423885 w 5820228"/>
                <a:gd name="connsiteY26" fmla="*/ 163079 h 250164"/>
                <a:gd name="connsiteX27" fmla="*/ 2525485 w 5820228"/>
                <a:gd name="connsiteY27" fmla="*/ 192107 h 250164"/>
                <a:gd name="connsiteX28" fmla="*/ 2685142 w 5820228"/>
                <a:gd name="connsiteY28" fmla="*/ 177593 h 250164"/>
                <a:gd name="connsiteX29" fmla="*/ 2714171 w 5820228"/>
                <a:gd name="connsiteY29" fmla="*/ 134050 h 250164"/>
                <a:gd name="connsiteX30" fmla="*/ 2757714 w 5820228"/>
                <a:gd name="connsiteY30" fmla="*/ 105021 h 250164"/>
                <a:gd name="connsiteX31" fmla="*/ 2844800 w 5820228"/>
                <a:gd name="connsiteY31" fmla="*/ 119536 h 250164"/>
                <a:gd name="connsiteX32" fmla="*/ 2931885 w 5820228"/>
                <a:gd name="connsiteY32" fmla="*/ 148564 h 250164"/>
                <a:gd name="connsiteX33" fmla="*/ 3048000 w 5820228"/>
                <a:gd name="connsiteY33" fmla="*/ 134050 h 250164"/>
                <a:gd name="connsiteX34" fmla="*/ 3135085 w 5820228"/>
                <a:gd name="connsiteY34" fmla="*/ 105021 h 250164"/>
                <a:gd name="connsiteX35" fmla="*/ 3280228 w 5820228"/>
                <a:gd name="connsiteY35" fmla="*/ 75993 h 250164"/>
                <a:gd name="connsiteX36" fmla="*/ 3396342 w 5820228"/>
                <a:gd name="connsiteY36" fmla="*/ 90507 h 250164"/>
                <a:gd name="connsiteX37" fmla="*/ 3439885 w 5820228"/>
                <a:gd name="connsiteY37" fmla="*/ 105021 h 250164"/>
                <a:gd name="connsiteX38" fmla="*/ 3599542 w 5820228"/>
                <a:gd name="connsiteY38" fmla="*/ 119536 h 250164"/>
                <a:gd name="connsiteX39" fmla="*/ 3686628 w 5820228"/>
                <a:gd name="connsiteY39" fmla="*/ 148564 h 250164"/>
                <a:gd name="connsiteX40" fmla="*/ 3773714 w 5820228"/>
                <a:gd name="connsiteY40" fmla="*/ 119536 h 250164"/>
                <a:gd name="connsiteX41" fmla="*/ 4005942 w 5820228"/>
                <a:gd name="connsiteY41" fmla="*/ 134050 h 250164"/>
                <a:gd name="connsiteX42" fmla="*/ 4049485 w 5820228"/>
                <a:gd name="connsiteY42" fmla="*/ 148564 h 250164"/>
                <a:gd name="connsiteX43" fmla="*/ 4107542 w 5820228"/>
                <a:gd name="connsiteY43" fmla="*/ 163079 h 250164"/>
                <a:gd name="connsiteX44" fmla="*/ 4180114 w 5820228"/>
                <a:gd name="connsiteY44" fmla="*/ 148564 h 250164"/>
                <a:gd name="connsiteX45" fmla="*/ 4339771 w 5820228"/>
                <a:gd name="connsiteY45" fmla="*/ 119536 h 250164"/>
                <a:gd name="connsiteX46" fmla="*/ 4383314 w 5820228"/>
                <a:gd name="connsiteY46" fmla="*/ 105021 h 250164"/>
                <a:gd name="connsiteX47" fmla="*/ 4470400 w 5820228"/>
                <a:gd name="connsiteY47" fmla="*/ 119536 h 250164"/>
                <a:gd name="connsiteX48" fmla="*/ 4513942 w 5820228"/>
                <a:gd name="connsiteY48" fmla="*/ 134050 h 250164"/>
                <a:gd name="connsiteX49" fmla="*/ 4601028 w 5820228"/>
                <a:gd name="connsiteY49" fmla="*/ 148564 h 250164"/>
                <a:gd name="connsiteX50" fmla="*/ 4644571 w 5820228"/>
                <a:gd name="connsiteY50" fmla="*/ 177593 h 250164"/>
                <a:gd name="connsiteX51" fmla="*/ 4804228 w 5820228"/>
                <a:gd name="connsiteY51" fmla="*/ 105021 h 250164"/>
                <a:gd name="connsiteX52" fmla="*/ 4847771 w 5820228"/>
                <a:gd name="connsiteY52" fmla="*/ 90507 h 250164"/>
                <a:gd name="connsiteX53" fmla="*/ 4934857 w 5820228"/>
                <a:gd name="connsiteY53" fmla="*/ 46964 h 250164"/>
                <a:gd name="connsiteX54" fmla="*/ 4963885 w 5820228"/>
                <a:gd name="connsiteY54" fmla="*/ 3421 h 250164"/>
                <a:gd name="connsiteX55" fmla="*/ 5007428 w 5820228"/>
                <a:gd name="connsiteY55" fmla="*/ 32450 h 250164"/>
                <a:gd name="connsiteX56" fmla="*/ 5123542 w 5820228"/>
                <a:gd name="connsiteY56" fmla="*/ 90507 h 250164"/>
                <a:gd name="connsiteX57" fmla="*/ 5167085 w 5820228"/>
                <a:gd name="connsiteY57" fmla="*/ 119536 h 250164"/>
                <a:gd name="connsiteX58" fmla="*/ 5254171 w 5820228"/>
                <a:gd name="connsiteY58" fmla="*/ 90507 h 250164"/>
                <a:gd name="connsiteX59" fmla="*/ 5312228 w 5820228"/>
                <a:gd name="connsiteY59" fmla="*/ 105021 h 250164"/>
                <a:gd name="connsiteX60" fmla="*/ 5355771 w 5820228"/>
                <a:gd name="connsiteY60" fmla="*/ 134050 h 250164"/>
                <a:gd name="connsiteX61" fmla="*/ 5399314 w 5820228"/>
                <a:gd name="connsiteY61" fmla="*/ 148564 h 250164"/>
                <a:gd name="connsiteX62" fmla="*/ 5820228 w 5820228"/>
                <a:gd name="connsiteY62" fmla="*/ 134050 h 2501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5820228" h="250164">
                  <a:moveTo>
                    <a:pt x="0" y="250164"/>
                  </a:moveTo>
                  <a:cubicBezTo>
                    <a:pt x="48880" y="191509"/>
                    <a:pt x="67423" y="155654"/>
                    <a:pt x="130628" y="119536"/>
                  </a:cubicBezTo>
                  <a:cubicBezTo>
                    <a:pt x="143912" y="111945"/>
                    <a:pt x="159657" y="109859"/>
                    <a:pt x="174171" y="105021"/>
                  </a:cubicBezTo>
                  <a:cubicBezTo>
                    <a:pt x="188685" y="90507"/>
                    <a:pt x="197467" y="64853"/>
                    <a:pt x="217714" y="61479"/>
                  </a:cubicBezTo>
                  <a:cubicBezTo>
                    <a:pt x="256497" y="55015"/>
                    <a:pt x="344164" y="70055"/>
                    <a:pt x="391885" y="90507"/>
                  </a:cubicBezTo>
                  <a:cubicBezTo>
                    <a:pt x="417257" y="101381"/>
                    <a:pt x="462204" y="130370"/>
                    <a:pt x="493485" y="134050"/>
                  </a:cubicBezTo>
                  <a:cubicBezTo>
                    <a:pt x="560926" y="141984"/>
                    <a:pt x="628952" y="143726"/>
                    <a:pt x="696685" y="148564"/>
                  </a:cubicBezTo>
                  <a:cubicBezTo>
                    <a:pt x="711199" y="158240"/>
                    <a:pt x="722784" y="177593"/>
                    <a:pt x="740228" y="177593"/>
                  </a:cubicBezTo>
                  <a:cubicBezTo>
                    <a:pt x="805325" y="177593"/>
                    <a:pt x="814196" y="146469"/>
                    <a:pt x="841828" y="105021"/>
                  </a:cubicBezTo>
                  <a:cubicBezTo>
                    <a:pt x="870857" y="109859"/>
                    <a:pt x="900186" y="113152"/>
                    <a:pt x="928914" y="119536"/>
                  </a:cubicBezTo>
                  <a:cubicBezTo>
                    <a:pt x="943849" y="122855"/>
                    <a:pt x="957158" y="134050"/>
                    <a:pt x="972457" y="134050"/>
                  </a:cubicBezTo>
                  <a:cubicBezTo>
                    <a:pt x="991288" y="134050"/>
                    <a:pt x="1193667" y="108213"/>
                    <a:pt x="1219200" y="105021"/>
                  </a:cubicBezTo>
                  <a:cubicBezTo>
                    <a:pt x="1233714" y="95345"/>
                    <a:pt x="1245385" y="77729"/>
                    <a:pt x="1262742" y="75993"/>
                  </a:cubicBezTo>
                  <a:cubicBezTo>
                    <a:pt x="1296783" y="72589"/>
                    <a:pt x="1331008" y="82814"/>
                    <a:pt x="1364342" y="90507"/>
                  </a:cubicBezTo>
                  <a:cubicBezTo>
                    <a:pt x="1394157" y="97387"/>
                    <a:pt x="1421743" y="112115"/>
                    <a:pt x="1451428" y="119536"/>
                  </a:cubicBezTo>
                  <a:lnTo>
                    <a:pt x="1509485" y="134050"/>
                  </a:lnTo>
                  <a:cubicBezTo>
                    <a:pt x="1531501" y="148728"/>
                    <a:pt x="1566524" y="177593"/>
                    <a:pt x="1596571" y="177593"/>
                  </a:cubicBezTo>
                  <a:cubicBezTo>
                    <a:pt x="1618509" y="177593"/>
                    <a:pt x="1736645" y="135740"/>
                    <a:pt x="1741714" y="134050"/>
                  </a:cubicBezTo>
                  <a:cubicBezTo>
                    <a:pt x="1846098" y="99255"/>
                    <a:pt x="1715761" y="141465"/>
                    <a:pt x="1843314" y="105021"/>
                  </a:cubicBezTo>
                  <a:cubicBezTo>
                    <a:pt x="1858025" y="100818"/>
                    <a:pt x="1872343" y="95345"/>
                    <a:pt x="1886857" y="90507"/>
                  </a:cubicBezTo>
                  <a:cubicBezTo>
                    <a:pt x="1930400" y="95345"/>
                    <a:pt x="1975923" y="91167"/>
                    <a:pt x="2017485" y="105021"/>
                  </a:cubicBezTo>
                  <a:cubicBezTo>
                    <a:pt x="2036958" y="111512"/>
                    <a:pt x="2043085" y="138595"/>
                    <a:pt x="2061028" y="148564"/>
                  </a:cubicBezTo>
                  <a:cubicBezTo>
                    <a:pt x="2087776" y="163424"/>
                    <a:pt x="2119085" y="167917"/>
                    <a:pt x="2148114" y="177593"/>
                  </a:cubicBezTo>
                  <a:lnTo>
                    <a:pt x="2191657" y="192107"/>
                  </a:lnTo>
                  <a:cubicBezTo>
                    <a:pt x="2220685" y="187269"/>
                    <a:pt x="2250823" y="186899"/>
                    <a:pt x="2278742" y="177593"/>
                  </a:cubicBezTo>
                  <a:cubicBezTo>
                    <a:pt x="2295291" y="172077"/>
                    <a:pt x="2304927" y="150300"/>
                    <a:pt x="2322285" y="148564"/>
                  </a:cubicBezTo>
                  <a:cubicBezTo>
                    <a:pt x="2356326" y="145160"/>
                    <a:pt x="2390226" y="156959"/>
                    <a:pt x="2423885" y="163079"/>
                  </a:cubicBezTo>
                  <a:cubicBezTo>
                    <a:pt x="2463981" y="170369"/>
                    <a:pt x="2488177" y="179671"/>
                    <a:pt x="2525485" y="192107"/>
                  </a:cubicBezTo>
                  <a:cubicBezTo>
                    <a:pt x="2578704" y="187269"/>
                    <a:pt x="2634067" y="193308"/>
                    <a:pt x="2685142" y="177593"/>
                  </a:cubicBezTo>
                  <a:cubicBezTo>
                    <a:pt x="2701815" y="172463"/>
                    <a:pt x="2701836" y="146385"/>
                    <a:pt x="2714171" y="134050"/>
                  </a:cubicBezTo>
                  <a:cubicBezTo>
                    <a:pt x="2726506" y="121715"/>
                    <a:pt x="2743200" y="114697"/>
                    <a:pt x="2757714" y="105021"/>
                  </a:cubicBezTo>
                  <a:cubicBezTo>
                    <a:pt x="2786743" y="109859"/>
                    <a:pt x="2816250" y="112398"/>
                    <a:pt x="2844800" y="119536"/>
                  </a:cubicBezTo>
                  <a:cubicBezTo>
                    <a:pt x="2874485" y="126957"/>
                    <a:pt x="2931885" y="148564"/>
                    <a:pt x="2931885" y="148564"/>
                  </a:cubicBezTo>
                  <a:cubicBezTo>
                    <a:pt x="2970590" y="143726"/>
                    <a:pt x="3009860" y="142223"/>
                    <a:pt x="3048000" y="134050"/>
                  </a:cubicBezTo>
                  <a:cubicBezTo>
                    <a:pt x="3077919" y="127639"/>
                    <a:pt x="3104903" y="110051"/>
                    <a:pt x="3135085" y="105021"/>
                  </a:cubicBezTo>
                  <a:cubicBezTo>
                    <a:pt x="3241848" y="87228"/>
                    <a:pt x="3193621" y="97644"/>
                    <a:pt x="3280228" y="75993"/>
                  </a:cubicBezTo>
                  <a:cubicBezTo>
                    <a:pt x="3318933" y="80831"/>
                    <a:pt x="3357965" y="83530"/>
                    <a:pt x="3396342" y="90507"/>
                  </a:cubicBezTo>
                  <a:cubicBezTo>
                    <a:pt x="3411395" y="93244"/>
                    <a:pt x="3424739" y="102857"/>
                    <a:pt x="3439885" y="105021"/>
                  </a:cubicBezTo>
                  <a:cubicBezTo>
                    <a:pt x="3492786" y="112578"/>
                    <a:pt x="3546323" y="114698"/>
                    <a:pt x="3599542" y="119536"/>
                  </a:cubicBezTo>
                  <a:cubicBezTo>
                    <a:pt x="3628571" y="129212"/>
                    <a:pt x="3657599" y="158240"/>
                    <a:pt x="3686628" y="148564"/>
                  </a:cubicBezTo>
                  <a:lnTo>
                    <a:pt x="3773714" y="119536"/>
                  </a:lnTo>
                  <a:cubicBezTo>
                    <a:pt x="3851123" y="124374"/>
                    <a:pt x="3928808" y="125931"/>
                    <a:pt x="4005942" y="134050"/>
                  </a:cubicBezTo>
                  <a:cubicBezTo>
                    <a:pt x="4021157" y="135652"/>
                    <a:pt x="4034774" y="144361"/>
                    <a:pt x="4049485" y="148564"/>
                  </a:cubicBezTo>
                  <a:cubicBezTo>
                    <a:pt x="4068665" y="154044"/>
                    <a:pt x="4088190" y="158241"/>
                    <a:pt x="4107542" y="163079"/>
                  </a:cubicBezTo>
                  <a:lnTo>
                    <a:pt x="4180114" y="148564"/>
                  </a:lnTo>
                  <a:cubicBezTo>
                    <a:pt x="4227561" y="139937"/>
                    <a:pt x="4291969" y="131487"/>
                    <a:pt x="4339771" y="119536"/>
                  </a:cubicBezTo>
                  <a:cubicBezTo>
                    <a:pt x="4354614" y="115825"/>
                    <a:pt x="4368800" y="109859"/>
                    <a:pt x="4383314" y="105021"/>
                  </a:cubicBezTo>
                  <a:cubicBezTo>
                    <a:pt x="4412343" y="109859"/>
                    <a:pt x="4441672" y="113152"/>
                    <a:pt x="4470400" y="119536"/>
                  </a:cubicBezTo>
                  <a:cubicBezTo>
                    <a:pt x="4485335" y="122855"/>
                    <a:pt x="4499007" y="130731"/>
                    <a:pt x="4513942" y="134050"/>
                  </a:cubicBezTo>
                  <a:cubicBezTo>
                    <a:pt x="4542670" y="140434"/>
                    <a:pt x="4571999" y="143726"/>
                    <a:pt x="4601028" y="148564"/>
                  </a:cubicBezTo>
                  <a:cubicBezTo>
                    <a:pt x="4615542" y="158240"/>
                    <a:pt x="4627262" y="175429"/>
                    <a:pt x="4644571" y="177593"/>
                  </a:cubicBezTo>
                  <a:cubicBezTo>
                    <a:pt x="4730976" y="188394"/>
                    <a:pt x="4725433" y="131285"/>
                    <a:pt x="4804228" y="105021"/>
                  </a:cubicBezTo>
                  <a:cubicBezTo>
                    <a:pt x="4818742" y="100183"/>
                    <a:pt x="4834087" y="97349"/>
                    <a:pt x="4847771" y="90507"/>
                  </a:cubicBezTo>
                  <a:cubicBezTo>
                    <a:pt x="4960325" y="34231"/>
                    <a:pt x="4825403" y="83450"/>
                    <a:pt x="4934857" y="46964"/>
                  </a:cubicBezTo>
                  <a:cubicBezTo>
                    <a:pt x="4944533" y="32450"/>
                    <a:pt x="4946780" y="6842"/>
                    <a:pt x="4963885" y="3421"/>
                  </a:cubicBezTo>
                  <a:cubicBezTo>
                    <a:pt x="4980990" y="0"/>
                    <a:pt x="4993233" y="22311"/>
                    <a:pt x="5007428" y="32450"/>
                  </a:cubicBezTo>
                  <a:cubicBezTo>
                    <a:pt x="5087136" y="89385"/>
                    <a:pt x="5037322" y="68952"/>
                    <a:pt x="5123542" y="90507"/>
                  </a:cubicBezTo>
                  <a:cubicBezTo>
                    <a:pt x="5138056" y="100183"/>
                    <a:pt x="5149641" y="119536"/>
                    <a:pt x="5167085" y="119536"/>
                  </a:cubicBezTo>
                  <a:cubicBezTo>
                    <a:pt x="5197684" y="119536"/>
                    <a:pt x="5254171" y="90507"/>
                    <a:pt x="5254171" y="90507"/>
                  </a:cubicBezTo>
                  <a:cubicBezTo>
                    <a:pt x="5273523" y="95345"/>
                    <a:pt x="5293893" y="97163"/>
                    <a:pt x="5312228" y="105021"/>
                  </a:cubicBezTo>
                  <a:cubicBezTo>
                    <a:pt x="5328262" y="111893"/>
                    <a:pt x="5340169" y="126249"/>
                    <a:pt x="5355771" y="134050"/>
                  </a:cubicBezTo>
                  <a:cubicBezTo>
                    <a:pt x="5369455" y="140892"/>
                    <a:pt x="5384800" y="143726"/>
                    <a:pt x="5399314" y="148564"/>
                  </a:cubicBezTo>
                  <a:cubicBezTo>
                    <a:pt x="5574712" y="104715"/>
                    <a:pt x="5437423" y="134050"/>
                    <a:pt x="5820228" y="134050"/>
                  </a:cubicBezTo>
                </a:path>
              </a:pathLst>
            </a:cu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s-CL"/>
            </a:p>
          </p:txBody>
        </p:sp>
        <p:sp>
          <p:nvSpPr>
            <p:cNvPr id="5" name="4 CuadroTexto"/>
            <p:cNvSpPr txBox="1"/>
            <p:nvPr/>
          </p:nvSpPr>
          <p:spPr>
            <a:xfrm>
              <a:off x="2555875" y="5588667"/>
              <a:ext cx="1800225" cy="36990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s-MX" dirty="0">
                  <a:solidFill>
                    <a:schemeClr val="bg1">
                      <a:lumMod val="50000"/>
                    </a:schemeClr>
                  </a:solidFill>
                </a:rPr>
                <a:t>Fondo Marino</a:t>
              </a:r>
              <a:endParaRPr lang="es-CL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800" u="sng" smtClean="0">
                <a:solidFill>
                  <a:srgbClr val="FFCC00"/>
                </a:solidFill>
              </a:rPr>
              <a:t>POSIBLES FORMAS DE PROPAGACIÓN DEL SONIDO</a:t>
            </a:r>
          </a:p>
        </p:txBody>
      </p:sp>
      <p:pic>
        <p:nvPicPr>
          <p:cNvPr id="34819" name="Picture 3" descr="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950" y="1609725"/>
            <a:ext cx="8070850" cy="378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609600" y="533400"/>
            <a:ext cx="792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sz="2400" b="1" u="sng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FACTORES QUE AFECTAN AL SONIDO EN EL AGUA</a:t>
            </a:r>
          </a:p>
        </p:txBody>
      </p:sp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457200" y="981075"/>
            <a:ext cx="8458200" cy="5646738"/>
          </a:xfrm>
          <a:prstGeom prst="rect">
            <a:avLst/>
          </a:prstGeom>
          <a:solidFill>
            <a:schemeClr val="tx2">
              <a:lumMod val="90000"/>
            </a:schemeClr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sz="2400" b="1" dirty="0">
                <a:solidFill>
                  <a:schemeClr val="bg1"/>
                </a:solidFill>
                <a:latin typeface="Times New Roman" pitchFamily="18" charset="0"/>
              </a:rPr>
              <a:t>A.- </a:t>
            </a:r>
            <a:r>
              <a:rPr lang="es-ES_tradnl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TEMPERATURA</a:t>
            </a:r>
            <a:r>
              <a:rPr lang="es-ES_tradnl" sz="2400" b="1" dirty="0">
                <a:solidFill>
                  <a:schemeClr val="bg1"/>
                </a:solidFill>
                <a:latin typeface="Times New Roman" pitchFamily="18" charset="0"/>
              </a:rPr>
              <a:t>: </a:t>
            </a:r>
            <a:r>
              <a:rPr lang="es-ES_tradnl" sz="2400" b="1" dirty="0">
                <a:latin typeface="Times New Roman" pitchFamily="18" charset="0"/>
              </a:rPr>
              <a:t>Es el de mayor importancia en el agua.</a:t>
            </a:r>
          </a:p>
          <a:p>
            <a:pPr algn="ctr" eaLnBrk="0" hangingPunct="0">
              <a:spcBef>
                <a:spcPct val="50000"/>
              </a:spcBef>
              <a:defRPr/>
            </a:pPr>
            <a:r>
              <a:rPr lang="es-ES_tradn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A MAYOR TEMPERATURA, MAYOR VELOCIDAD DE PROPAGACIÓN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_tradnl" sz="2400" b="1" dirty="0">
                <a:solidFill>
                  <a:schemeClr val="bg1"/>
                </a:solidFill>
                <a:latin typeface="Times New Roman" pitchFamily="18" charset="0"/>
              </a:rPr>
              <a:t>B.- </a:t>
            </a:r>
            <a:r>
              <a:rPr lang="es-ES_tradnl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SALINIDAD: </a:t>
            </a:r>
            <a:r>
              <a:rPr lang="es-ES_tradnl" sz="2400" b="1" dirty="0">
                <a:latin typeface="Times New Roman" pitchFamily="18" charset="0"/>
              </a:rPr>
              <a:t>Cantidad de sales disueltas en el agua de mar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_tradnl" sz="2400" b="1" dirty="0">
                <a:latin typeface="Times New Roman" pitchFamily="18" charset="0"/>
              </a:rPr>
              <a:t>      </a:t>
            </a:r>
            <a:r>
              <a:rPr lang="es-ES_tradnl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PROFUNDIDAD</a:t>
            </a:r>
            <a:r>
              <a:rPr lang="es-ES_tradnl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: </a:t>
            </a:r>
            <a:r>
              <a:rPr lang="es-ES_tradnl" sz="2400" b="1" dirty="0">
                <a:latin typeface="Times New Roman" pitchFamily="18" charset="0"/>
              </a:rPr>
              <a:t>Por cada 10 metros de aumento en la		profundidad, la presión</a:t>
            </a:r>
            <a:r>
              <a:rPr lang="es-ES_tradnl" sz="24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s-ES_tradnl" sz="2400" b="1" dirty="0">
                <a:latin typeface="Times New Roman" pitchFamily="18" charset="0"/>
              </a:rPr>
              <a:t>aumenta una atmósfera.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_tradnl" sz="2400" b="1" dirty="0">
                <a:latin typeface="Times New Roman" pitchFamily="18" charset="0"/>
              </a:rPr>
              <a:t>La</a:t>
            </a:r>
            <a:r>
              <a:rPr lang="es-ES_tradnl" sz="24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s-ES_tradnl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Salinidad y Presión</a:t>
            </a:r>
            <a:r>
              <a:rPr lang="es-ES_tradnl" sz="24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s-ES_tradnl" sz="2400" b="1" dirty="0">
                <a:latin typeface="Times New Roman" pitchFamily="18" charset="0"/>
              </a:rPr>
              <a:t>combinadas afectan a la</a:t>
            </a:r>
            <a:r>
              <a:rPr lang="es-ES_tradnl" sz="24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s-ES_tradnl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densidad</a:t>
            </a:r>
            <a:r>
              <a:rPr lang="es-ES_tradnl" sz="24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s-ES_tradnl" sz="2400" b="1" dirty="0">
                <a:latin typeface="Times New Roman" pitchFamily="18" charset="0"/>
              </a:rPr>
              <a:t>del agua de mar.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_tradnl" sz="2000" b="1" dirty="0">
                <a:solidFill>
                  <a:srgbClr val="66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A MAYOR DENSIDAD, MAYOR VELOCIDAD DE PROPAGACIÓN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_tradnl" b="1" dirty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A MAYOR PROFUNDIDAD---MAYOR SALINIDAD--- MAYOR DENSIDAD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_tradnl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A medida que aumentan la Temperatura, la presión y la densidad</a:t>
            </a:r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, </a:t>
            </a:r>
            <a:r>
              <a:rPr lang="es-ES_tradnl" sz="2000" b="1" dirty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aumenta</a:t>
            </a:r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es-ES_tradnl" sz="2000" b="1" dirty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la velocidad de propagación del sonido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_tradnl" sz="2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La onda de</a:t>
            </a:r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es-ES_tradnl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sonido se refracta (curva) hacia</a:t>
            </a:r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es-ES_tradnl" sz="2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el área</a:t>
            </a:r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es-ES_tradnl" sz="2000" b="1" dirty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donde la velocidad del sonido es menor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304800" y="304800"/>
            <a:ext cx="8458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2400" b="1">
              <a:latin typeface="Times New Roman" pitchFamily="18" charset="0"/>
            </a:endParaRPr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457200" y="381000"/>
            <a:ext cx="800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2400">
              <a:latin typeface="Times New Roman" pitchFamily="18" charset="0"/>
            </a:endParaRPr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533400" y="381000"/>
            <a:ext cx="81534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2400" b="1" u="sng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REFRACCIÓN DEL SONIDO POR CAMBIOS DE VELOCIDAD  DEL MISMO</a:t>
            </a:r>
            <a:endParaRPr lang="es-ES" sz="2400" b="1" u="sng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pic>
        <p:nvPicPr>
          <p:cNvPr id="36869" name="Picture 5" descr="8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025" y="1341438"/>
            <a:ext cx="884237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609600" y="533400"/>
            <a:ext cx="7543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s-ES_tradnl" sz="2800" b="1" u="sng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GRADIENTE TÉRMICO</a:t>
            </a:r>
          </a:p>
        </p:txBody>
      </p:sp>
      <p:graphicFrame>
        <p:nvGraphicFramePr>
          <p:cNvPr id="1026" name="Object 3"/>
          <p:cNvGraphicFramePr>
            <a:graphicFrameLocks noChangeAspect="1"/>
          </p:cNvGraphicFramePr>
          <p:nvPr/>
        </p:nvGraphicFramePr>
        <p:xfrm>
          <a:off x="762000" y="1447800"/>
          <a:ext cx="587375" cy="1049338"/>
        </p:xfrm>
        <a:graphic>
          <a:graphicData uri="http://schemas.openxmlformats.org/presentationml/2006/ole">
            <p:oleObj spid="_x0000_s1026" name="Imagen" r:id="rId3" imgW="2903040" imgH="3047760" progId="MS_ClipArt_Gallery.2">
              <p:embed/>
            </p:oleObj>
          </a:graphicData>
        </a:graphic>
      </p:graphicFrame>
      <p:sp>
        <p:nvSpPr>
          <p:cNvPr id="1028" name="Line 4"/>
          <p:cNvSpPr>
            <a:spLocks noChangeShapeType="1"/>
          </p:cNvSpPr>
          <p:nvPr/>
        </p:nvSpPr>
        <p:spPr bwMode="auto">
          <a:xfrm>
            <a:off x="1066800" y="2514600"/>
            <a:ext cx="0" cy="3505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029" name="Line 5"/>
          <p:cNvSpPr>
            <a:spLocks noChangeShapeType="1"/>
          </p:cNvSpPr>
          <p:nvPr/>
        </p:nvSpPr>
        <p:spPr bwMode="auto">
          <a:xfrm>
            <a:off x="1066800" y="2514600"/>
            <a:ext cx="5486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6781800" y="2362200"/>
            <a:ext cx="1905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1600" b="1">
                <a:solidFill>
                  <a:srgbClr val="FFFF00"/>
                </a:solidFill>
                <a:latin typeface="Times New Roman" pitchFamily="18" charset="0"/>
              </a:rPr>
              <a:t>TEMPERATURA</a:t>
            </a:r>
            <a:endParaRPr lang="es-ES_tradnl" sz="2000" b="1">
              <a:latin typeface="Times New Roman" pitchFamily="18" charset="0"/>
            </a:endParaRPr>
          </a:p>
        </p:txBody>
      </p:sp>
      <p:sp>
        <p:nvSpPr>
          <p:cNvPr id="49159" name="Text Box 7"/>
          <p:cNvSpPr txBox="1">
            <a:spLocks noChangeArrowheads="1"/>
          </p:cNvSpPr>
          <p:nvPr/>
        </p:nvSpPr>
        <p:spPr bwMode="auto">
          <a:xfrm>
            <a:off x="107950" y="6096000"/>
            <a:ext cx="1905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s-ES_tradnl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PRESION Y PROFUNDIDAD</a:t>
            </a:r>
            <a:endParaRPr lang="es-ES_tradnl" sz="2400" b="1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032" name="Line 8"/>
          <p:cNvSpPr>
            <a:spLocks noChangeShapeType="1"/>
          </p:cNvSpPr>
          <p:nvPr/>
        </p:nvSpPr>
        <p:spPr bwMode="auto">
          <a:xfrm rot="16843944" flipH="1">
            <a:off x="2940050" y="2476500"/>
            <a:ext cx="7620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033" name="Line 9"/>
          <p:cNvSpPr>
            <a:spLocks noChangeShapeType="1"/>
          </p:cNvSpPr>
          <p:nvPr/>
        </p:nvSpPr>
        <p:spPr bwMode="auto">
          <a:xfrm rot="3881315">
            <a:off x="2501900" y="3543300"/>
            <a:ext cx="1447800" cy="1828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9162" name="Text Box 10"/>
          <p:cNvSpPr txBox="1">
            <a:spLocks noChangeArrowheads="1"/>
          </p:cNvSpPr>
          <p:nvPr/>
        </p:nvSpPr>
        <p:spPr bwMode="auto">
          <a:xfrm>
            <a:off x="4419600" y="2971800"/>
            <a:ext cx="1752600" cy="3460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sz="1600" b="1" dirty="0">
                <a:solidFill>
                  <a:srgbClr val="66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TERMOCLINA</a:t>
            </a:r>
            <a:endParaRPr lang="es-ES_tradnl" sz="1600" dirty="0">
              <a:solidFill>
                <a:srgbClr val="66FF66"/>
              </a:solidFill>
              <a:latin typeface="Times New Roman" pitchFamily="18" charset="0"/>
            </a:endParaRPr>
          </a:p>
        </p:txBody>
      </p:sp>
      <p:sp>
        <p:nvSpPr>
          <p:cNvPr id="49163" name="Text Box 11"/>
          <p:cNvSpPr txBox="1">
            <a:spLocks noChangeArrowheads="1"/>
          </p:cNvSpPr>
          <p:nvPr/>
        </p:nvSpPr>
        <p:spPr bwMode="auto">
          <a:xfrm>
            <a:off x="762000" y="55626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+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49164" name="Text Box 12"/>
          <p:cNvSpPr txBox="1">
            <a:spLocks noChangeArrowheads="1"/>
          </p:cNvSpPr>
          <p:nvPr/>
        </p:nvSpPr>
        <p:spPr bwMode="auto">
          <a:xfrm>
            <a:off x="762000" y="24384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sz="2400" b="1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-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49165" name="Text Box 13"/>
          <p:cNvSpPr txBox="1">
            <a:spLocks noChangeArrowheads="1"/>
          </p:cNvSpPr>
          <p:nvPr/>
        </p:nvSpPr>
        <p:spPr bwMode="auto">
          <a:xfrm>
            <a:off x="6400800" y="21336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+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49166" name="Text Box 14"/>
          <p:cNvSpPr txBox="1">
            <a:spLocks noChangeArrowheads="1"/>
          </p:cNvSpPr>
          <p:nvPr/>
        </p:nvSpPr>
        <p:spPr bwMode="auto">
          <a:xfrm>
            <a:off x="1447800" y="21336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sz="2400" b="1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-</a:t>
            </a:r>
            <a:endParaRPr lang="es-ES_tradnl" sz="2400">
              <a:solidFill>
                <a:srgbClr val="00FFFF"/>
              </a:solidFill>
              <a:latin typeface="Times New Roman" pitchFamily="18" charset="0"/>
            </a:endParaRPr>
          </a:p>
        </p:txBody>
      </p:sp>
      <p:sp>
        <p:nvSpPr>
          <p:cNvPr id="1039" name="Line 15"/>
          <p:cNvSpPr>
            <a:spLocks noChangeShapeType="1"/>
          </p:cNvSpPr>
          <p:nvPr/>
        </p:nvSpPr>
        <p:spPr bwMode="auto">
          <a:xfrm rot="66843" flipV="1">
            <a:off x="1098550" y="3351213"/>
            <a:ext cx="6786563" cy="149225"/>
          </a:xfrm>
          <a:prstGeom prst="line">
            <a:avLst/>
          </a:prstGeom>
          <a:noFill/>
          <a:ln w="38100">
            <a:solidFill>
              <a:srgbClr val="FFFF00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9168" name="Text Box 16"/>
          <p:cNvSpPr txBox="1">
            <a:spLocks noChangeArrowheads="1"/>
          </p:cNvSpPr>
          <p:nvPr/>
        </p:nvSpPr>
        <p:spPr bwMode="auto">
          <a:xfrm>
            <a:off x="1206500" y="3644900"/>
            <a:ext cx="2286000" cy="37623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Profundidad de capa</a:t>
            </a:r>
            <a:endParaRPr lang="es-ES_tradnl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1041" name="Line 17"/>
          <p:cNvSpPr>
            <a:spLocks noChangeShapeType="1"/>
          </p:cNvSpPr>
          <p:nvPr/>
        </p:nvSpPr>
        <p:spPr bwMode="auto">
          <a:xfrm flipH="1" flipV="1">
            <a:off x="1042988" y="3429000"/>
            <a:ext cx="144462" cy="43180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cxnSp>
        <p:nvCxnSpPr>
          <p:cNvPr id="19" name="18 Conector recto de flecha"/>
          <p:cNvCxnSpPr>
            <a:stCxn id="49162" idx="1"/>
          </p:cNvCxnSpPr>
          <p:nvPr/>
        </p:nvCxnSpPr>
        <p:spPr>
          <a:xfrm flipH="1">
            <a:off x="3779838" y="3144838"/>
            <a:ext cx="639762" cy="21272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2916238" y="5516563"/>
            <a:ext cx="5759450" cy="585787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sz="1600" b="1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</a:rPr>
              <a:t>TERMOCLINA: Es el punto donde cambian los gradientes de temperatura. </a:t>
            </a:r>
            <a:endParaRPr lang="es-ES_tradnl" sz="1600" dirty="0">
              <a:solidFill>
                <a:srgbClr val="66FF66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609600" y="533400"/>
            <a:ext cx="7543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s-ES_tradnl" sz="2800" b="1" u="sng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GRADIENTE TÉRMICO</a:t>
            </a:r>
          </a:p>
        </p:txBody>
      </p:sp>
      <p:grpSp>
        <p:nvGrpSpPr>
          <p:cNvPr id="2052" name="Group 3"/>
          <p:cNvGrpSpPr>
            <a:grpSpLocks/>
          </p:cNvGrpSpPr>
          <p:nvPr/>
        </p:nvGrpSpPr>
        <p:grpSpPr bwMode="auto">
          <a:xfrm>
            <a:off x="179388" y="549275"/>
            <a:ext cx="8507412" cy="5110163"/>
            <a:chOff x="113" y="912"/>
            <a:chExt cx="5359" cy="3219"/>
          </a:xfrm>
        </p:grpSpPr>
        <p:graphicFrame>
          <p:nvGraphicFramePr>
            <p:cNvPr id="2050" name="Object 4"/>
            <p:cNvGraphicFramePr>
              <a:graphicFrameLocks noChangeAspect="1"/>
            </p:cNvGraphicFramePr>
            <p:nvPr/>
          </p:nvGraphicFramePr>
          <p:xfrm>
            <a:off x="480" y="912"/>
            <a:ext cx="370" cy="661"/>
          </p:xfrm>
          <a:graphic>
            <a:graphicData uri="http://schemas.openxmlformats.org/presentationml/2006/ole">
              <p:oleObj spid="_x0000_s2050" name="Imagen" r:id="rId3" imgW="2903040" imgH="3047760" progId="MS_ClipArt_Gallery.2">
                <p:embed/>
              </p:oleObj>
            </a:graphicData>
          </a:graphic>
        </p:graphicFrame>
        <p:sp>
          <p:nvSpPr>
            <p:cNvPr id="2054" name="Line 5"/>
            <p:cNvSpPr>
              <a:spLocks noChangeShapeType="1"/>
            </p:cNvSpPr>
            <p:nvPr/>
          </p:nvSpPr>
          <p:spPr bwMode="auto">
            <a:xfrm>
              <a:off x="672" y="1584"/>
              <a:ext cx="0" cy="22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055" name="Line 6"/>
            <p:cNvSpPr>
              <a:spLocks noChangeShapeType="1"/>
            </p:cNvSpPr>
            <p:nvPr/>
          </p:nvSpPr>
          <p:spPr bwMode="auto">
            <a:xfrm>
              <a:off x="672" y="1584"/>
              <a:ext cx="345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056" name="Text Box 7"/>
            <p:cNvSpPr txBox="1">
              <a:spLocks noChangeArrowheads="1"/>
            </p:cNvSpPr>
            <p:nvPr/>
          </p:nvSpPr>
          <p:spPr bwMode="auto">
            <a:xfrm>
              <a:off x="4272" y="1488"/>
              <a:ext cx="120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600" b="1">
                  <a:solidFill>
                    <a:srgbClr val="FFFF00"/>
                  </a:solidFill>
                  <a:latin typeface="Times New Roman" pitchFamily="18" charset="0"/>
                </a:rPr>
                <a:t>TEMPERATURA</a:t>
              </a:r>
              <a:endParaRPr lang="es-ES_tradnl" sz="2000" b="1">
                <a:latin typeface="Times New Roman" pitchFamily="18" charset="0"/>
              </a:endParaRPr>
            </a:p>
          </p:txBody>
        </p:sp>
        <p:sp>
          <p:nvSpPr>
            <p:cNvPr id="50184" name="Text Box 8"/>
            <p:cNvSpPr txBox="1">
              <a:spLocks noChangeArrowheads="1"/>
            </p:cNvSpPr>
            <p:nvPr/>
          </p:nvSpPr>
          <p:spPr bwMode="auto">
            <a:xfrm>
              <a:off x="113" y="3840"/>
              <a:ext cx="1200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r>
                <a:rPr lang="es-ES_tradnl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</a:rPr>
                <a:t>PROFUNDIDAD</a:t>
              </a:r>
              <a:endParaRPr lang="es-ES_tradnl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endParaRPr>
            </a:p>
          </p:txBody>
        </p:sp>
        <p:sp>
          <p:nvSpPr>
            <p:cNvPr id="2058" name="Line 9"/>
            <p:cNvSpPr>
              <a:spLocks noChangeShapeType="1"/>
            </p:cNvSpPr>
            <p:nvPr/>
          </p:nvSpPr>
          <p:spPr bwMode="auto">
            <a:xfrm flipH="1">
              <a:off x="1632" y="1584"/>
              <a:ext cx="432" cy="6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059" name="Line 10"/>
            <p:cNvSpPr>
              <a:spLocks noChangeShapeType="1"/>
            </p:cNvSpPr>
            <p:nvPr/>
          </p:nvSpPr>
          <p:spPr bwMode="auto">
            <a:xfrm flipH="1">
              <a:off x="1632" y="2208"/>
              <a:ext cx="0" cy="4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060" name="Line 11"/>
            <p:cNvSpPr>
              <a:spLocks noChangeShapeType="1"/>
            </p:cNvSpPr>
            <p:nvPr/>
          </p:nvSpPr>
          <p:spPr bwMode="auto">
            <a:xfrm>
              <a:off x="1632" y="2688"/>
              <a:ext cx="912" cy="115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50188" name="Text Box 12"/>
            <p:cNvSpPr txBox="1">
              <a:spLocks noChangeArrowheads="1"/>
            </p:cNvSpPr>
            <p:nvPr/>
          </p:nvSpPr>
          <p:spPr bwMode="auto">
            <a:xfrm>
              <a:off x="2256" y="1728"/>
              <a:ext cx="912" cy="372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r>
                <a:rPr lang="es-ES_tradnl" sz="1600" b="1">
                  <a:solidFill>
                    <a:srgbClr val="66FF6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</a:rPr>
                <a:t>GRADIENTE NEGATIVO</a:t>
              </a:r>
            </a:p>
          </p:txBody>
        </p:sp>
        <p:sp>
          <p:nvSpPr>
            <p:cNvPr id="2062" name="Line 13"/>
            <p:cNvSpPr>
              <a:spLocks noChangeShapeType="1"/>
            </p:cNvSpPr>
            <p:nvPr/>
          </p:nvSpPr>
          <p:spPr bwMode="auto">
            <a:xfrm flipH="1">
              <a:off x="1872" y="1920"/>
              <a:ext cx="3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50190" name="Text Box 14"/>
            <p:cNvSpPr txBox="1">
              <a:spLocks noChangeArrowheads="1"/>
            </p:cNvSpPr>
            <p:nvPr/>
          </p:nvSpPr>
          <p:spPr bwMode="auto">
            <a:xfrm>
              <a:off x="2496" y="3024"/>
              <a:ext cx="912" cy="372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r>
                <a:rPr lang="es-ES_tradnl" sz="1600" b="1">
                  <a:solidFill>
                    <a:srgbClr val="66FF6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</a:rPr>
                <a:t>GRADIENTE POSITIVO</a:t>
              </a:r>
              <a:endParaRPr lang="es-ES_tradnl" sz="1600">
                <a:solidFill>
                  <a:srgbClr val="66FF66"/>
                </a:solidFill>
                <a:latin typeface="Times New Roman" pitchFamily="18" charset="0"/>
              </a:endParaRPr>
            </a:p>
          </p:txBody>
        </p:sp>
        <p:sp>
          <p:nvSpPr>
            <p:cNvPr id="2064" name="Line 15"/>
            <p:cNvSpPr>
              <a:spLocks noChangeShapeType="1"/>
            </p:cNvSpPr>
            <p:nvPr/>
          </p:nvSpPr>
          <p:spPr bwMode="auto">
            <a:xfrm flipH="1">
              <a:off x="2064" y="3216"/>
              <a:ext cx="4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50192" name="Text Box 16"/>
            <p:cNvSpPr txBox="1">
              <a:spLocks noChangeArrowheads="1"/>
            </p:cNvSpPr>
            <p:nvPr/>
          </p:nvSpPr>
          <p:spPr bwMode="auto">
            <a:xfrm>
              <a:off x="2304" y="2352"/>
              <a:ext cx="960" cy="372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r>
                <a:rPr lang="es-ES_tradnl" sz="1600" b="1">
                  <a:solidFill>
                    <a:srgbClr val="66FF6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</a:rPr>
                <a:t>GRADIENTE ISOTERMAL</a:t>
              </a:r>
              <a:endParaRPr lang="es-ES_tradnl" sz="1600">
                <a:solidFill>
                  <a:srgbClr val="66FF66"/>
                </a:solidFill>
                <a:latin typeface="Times New Roman" pitchFamily="18" charset="0"/>
              </a:endParaRPr>
            </a:p>
          </p:txBody>
        </p:sp>
        <p:sp>
          <p:nvSpPr>
            <p:cNvPr id="2066" name="Line 17"/>
            <p:cNvSpPr>
              <a:spLocks noChangeShapeType="1"/>
            </p:cNvSpPr>
            <p:nvPr/>
          </p:nvSpPr>
          <p:spPr bwMode="auto">
            <a:xfrm flipH="1" flipV="1">
              <a:off x="1632" y="2448"/>
              <a:ext cx="672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50194" name="Text Box 18"/>
            <p:cNvSpPr txBox="1">
              <a:spLocks noChangeArrowheads="1"/>
            </p:cNvSpPr>
            <p:nvPr/>
          </p:nvSpPr>
          <p:spPr bwMode="auto">
            <a:xfrm>
              <a:off x="480" y="3504"/>
              <a:ext cx="24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r>
                <a:rPr lang="es-ES_tradnl" sz="24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</a:rPr>
                <a:t>+</a:t>
              </a:r>
              <a:endParaRPr lang="es-ES_tradnl" sz="2400">
                <a:latin typeface="Times New Roman" pitchFamily="18" charset="0"/>
              </a:endParaRPr>
            </a:p>
          </p:txBody>
        </p:sp>
        <p:sp>
          <p:nvSpPr>
            <p:cNvPr id="50195" name="Text Box 19"/>
            <p:cNvSpPr txBox="1">
              <a:spLocks noChangeArrowheads="1"/>
            </p:cNvSpPr>
            <p:nvPr/>
          </p:nvSpPr>
          <p:spPr bwMode="auto">
            <a:xfrm>
              <a:off x="480" y="1536"/>
              <a:ext cx="24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r>
                <a:rPr lang="es-ES_tradnl" sz="2400" b="1">
                  <a:solidFill>
                    <a:srgbClr val="00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</a:rPr>
                <a:t>-</a:t>
              </a:r>
              <a:endParaRPr lang="es-ES_tradnl" sz="2400">
                <a:latin typeface="Times New Roman" pitchFamily="18" charset="0"/>
              </a:endParaRPr>
            </a:p>
          </p:txBody>
        </p:sp>
        <p:sp>
          <p:nvSpPr>
            <p:cNvPr id="50196" name="Text Box 20"/>
            <p:cNvSpPr txBox="1">
              <a:spLocks noChangeArrowheads="1"/>
            </p:cNvSpPr>
            <p:nvPr/>
          </p:nvSpPr>
          <p:spPr bwMode="auto">
            <a:xfrm>
              <a:off x="4032" y="1344"/>
              <a:ext cx="24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r>
                <a:rPr lang="es-ES_tradnl" sz="24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</a:rPr>
                <a:t>+</a:t>
              </a:r>
              <a:endParaRPr lang="es-ES_tradnl" sz="2400">
                <a:latin typeface="Times New Roman" pitchFamily="18" charset="0"/>
              </a:endParaRPr>
            </a:p>
          </p:txBody>
        </p:sp>
        <p:sp>
          <p:nvSpPr>
            <p:cNvPr id="50197" name="Text Box 21"/>
            <p:cNvSpPr txBox="1">
              <a:spLocks noChangeArrowheads="1"/>
            </p:cNvSpPr>
            <p:nvPr/>
          </p:nvSpPr>
          <p:spPr bwMode="auto">
            <a:xfrm>
              <a:off x="912" y="1344"/>
              <a:ext cx="24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r>
                <a:rPr lang="es-ES_tradnl" sz="2400" b="1">
                  <a:solidFill>
                    <a:srgbClr val="00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</a:rPr>
                <a:t>-</a:t>
              </a:r>
              <a:endParaRPr lang="es-ES_tradnl" sz="2400">
                <a:solidFill>
                  <a:srgbClr val="00FFFF"/>
                </a:solidFill>
                <a:latin typeface="Times New Roman" pitchFamily="18" charset="0"/>
              </a:endParaRPr>
            </a:p>
          </p:txBody>
        </p:sp>
      </p:grpSp>
      <p:sp>
        <p:nvSpPr>
          <p:cNvPr id="2053" name="Text Box 22"/>
          <p:cNvSpPr txBox="1">
            <a:spLocks noChangeArrowheads="1"/>
          </p:cNvSpPr>
          <p:nvPr/>
        </p:nvSpPr>
        <p:spPr bwMode="auto">
          <a:xfrm>
            <a:off x="395288" y="5661025"/>
            <a:ext cx="8497887" cy="1044575"/>
          </a:xfrm>
          <a:prstGeom prst="rect">
            <a:avLst/>
          </a:prstGeom>
          <a:solidFill>
            <a:srgbClr val="FFFF99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sz="200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</a:rPr>
              <a:t>Los</a:t>
            </a:r>
            <a:r>
              <a:rPr lang="es-ES_tradnl" sz="2000" dirty="0">
                <a:latin typeface="Times New Roman" pitchFamily="18" charset="0"/>
              </a:rPr>
              <a:t> </a:t>
            </a:r>
            <a:r>
              <a:rPr lang="es-ES_tradnl" sz="2000" b="1" dirty="0">
                <a:solidFill>
                  <a:srgbClr val="000099"/>
                </a:solidFill>
                <a:latin typeface="Times New Roman" pitchFamily="18" charset="0"/>
              </a:rPr>
              <a:t>gradientes térmicos</a:t>
            </a:r>
            <a:r>
              <a:rPr lang="es-ES_tradnl" sz="2000" dirty="0">
                <a:latin typeface="Times New Roman" pitchFamily="18" charset="0"/>
              </a:rPr>
              <a:t> </a:t>
            </a:r>
            <a:r>
              <a:rPr lang="es-ES_tradnl" sz="2000" dirty="0">
                <a:solidFill>
                  <a:srgbClr val="000000"/>
                </a:solidFill>
                <a:latin typeface="Times New Roman" pitchFamily="18" charset="0"/>
              </a:rPr>
              <a:t>se miden por medio de un</a:t>
            </a:r>
            <a:r>
              <a:rPr lang="es-ES_tradnl" sz="2000" dirty="0">
                <a:latin typeface="Times New Roman" pitchFamily="18" charset="0"/>
              </a:rPr>
              <a:t> </a:t>
            </a:r>
            <a:r>
              <a:rPr lang="es-ES_tradnl" sz="2000" b="1" dirty="0">
                <a:solidFill>
                  <a:srgbClr val="000099"/>
                </a:solidFill>
                <a:latin typeface="Times New Roman" pitchFamily="18" charset="0"/>
              </a:rPr>
              <a:t>batitermógrafo</a:t>
            </a:r>
            <a:r>
              <a:rPr lang="es-ES_tradnl" sz="2000" dirty="0">
                <a:latin typeface="Times New Roman" pitchFamily="18" charset="0"/>
              </a:rPr>
              <a:t> </a:t>
            </a:r>
            <a:r>
              <a:rPr lang="es-ES_tradnl" sz="2000" dirty="0">
                <a:solidFill>
                  <a:srgbClr val="000000"/>
                </a:solidFill>
                <a:latin typeface="Times New Roman" pitchFamily="18" charset="0"/>
              </a:rPr>
              <a:t>y</a:t>
            </a:r>
            <a:r>
              <a:rPr lang="es-ES_tradnl" sz="2000" dirty="0">
                <a:latin typeface="Times New Roman" pitchFamily="18" charset="0"/>
              </a:rPr>
              <a:t> </a:t>
            </a:r>
            <a:r>
              <a:rPr lang="es-ES_tradnl" sz="2000" b="1" dirty="0">
                <a:solidFill>
                  <a:srgbClr val="CC3300"/>
                </a:solidFill>
                <a:latin typeface="Times New Roman" pitchFamily="18" charset="0"/>
              </a:rPr>
              <a:t>varían de un área del océano a otra,</a:t>
            </a:r>
            <a:r>
              <a:rPr lang="es-ES_tradnl" sz="2000" dirty="0">
                <a:latin typeface="Times New Roman" pitchFamily="18" charset="0"/>
              </a:rPr>
              <a:t>, </a:t>
            </a:r>
            <a:r>
              <a:rPr lang="es-ES_tradnl" sz="2000" dirty="0">
                <a:solidFill>
                  <a:srgbClr val="000000"/>
                </a:solidFill>
                <a:latin typeface="Times New Roman" pitchFamily="18" charset="0"/>
              </a:rPr>
              <a:t>se deben medir frecuentemente para predecir los alcances de sonar esperados en el área de operación ( 5 MN y no más de 3 hrs.)</a:t>
            </a:r>
            <a:endParaRPr lang="es-MX" sz="2000" dirty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609600" y="533400"/>
            <a:ext cx="7543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s-ES_tradnl" sz="2800" b="1" u="sng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GRADIENTE TÉRMICO</a:t>
            </a:r>
          </a:p>
        </p:txBody>
      </p:sp>
      <p:graphicFrame>
        <p:nvGraphicFramePr>
          <p:cNvPr id="3074" name="Object 3"/>
          <p:cNvGraphicFramePr>
            <a:graphicFrameLocks noChangeAspect="1"/>
          </p:cNvGraphicFramePr>
          <p:nvPr/>
        </p:nvGraphicFramePr>
        <p:xfrm>
          <a:off x="762000" y="1447800"/>
          <a:ext cx="587375" cy="1049338"/>
        </p:xfrm>
        <a:graphic>
          <a:graphicData uri="http://schemas.openxmlformats.org/presentationml/2006/ole">
            <p:oleObj spid="_x0000_s3074" name="Imagen" r:id="rId3" imgW="2903040" imgH="3047760" progId="MS_ClipArt_Gallery.2">
              <p:embed/>
            </p:oleObj>
          </a:graphicData>
        </a:graphic>
      </p:graphicFrame>
      <p:sp>
        <p:nvSpPr>
          <p:cNvPr id="3076" name="Line 4"/>
          <p:cNvSpPr>
            <a:spLocks noChangeShapeType="1"/>
          </p:cNvSpPr>
          <p:nvPr/>
        </p:nvSpPr>
        <p:spPr bwMode="auto">
          <a:xfrm>
            <a:off x="1066800" y="2514600"/>
            <a:ext cx="0" cy="3505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7" name="Line 5"/>
          <p:cNvSpPr>
            <a:spLocks noChangeShapeType="1"/>
          </p:cNvSpPr>
          <p:nvPr/>
        </p:nvSpPr>
        <p:spPr bwMode="auto">
          <a:xfrm>
            <a:off x="1066800" y="2514600"/>
            <a:ext cx="5486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6781800" y="2362200"/>
            <a:ext cx="1905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sz="16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TEMPERATURA</a:t>
            </a:r>
            <a:endParaRPr lang="es-ES_tradnl" sz="2000" b="1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51207" name="Text Box 7"/>
          <p:cNvSpPr txBox="1">
            <a:spLocks noChangeArrowheads="1"/>
          </p:cNvSpPr>
          <p:nvPr/>
        </p:nvSpPr>
        <p:spPr bwMode="auto">
          <a:xfrm>
            <a:off x="34925" y="5876925"/>
            <a:ext cx="2087563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s-ES_tradnl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PRESION</a:t>
            </a:r>
          </a:p>
          <a:p>
            <a:pPr algn="ctr" eaLnBrk="0" hangingPunct="0">
              <a:spcBef>
                <a:spcPct val="50000"/>
              </a:spcBef>
              <a:defRPr/>
            </a:pPr>
            <a:r>
              <a:rPr lang="es-ES_tradnl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(PROFUNDIDAD)</a:t>
            </a:r>
            <a:endParaRPr lang="es-ES_tradnl" sz="2400" b="1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080" name="Line 8"/>
          <p:cNvSpPr>
            <a:spLocks noChangeShapeType="1"/>
          </p:cNvSpPr>
          <p:nvPr/>
        </p:nvSpPr>
        <p:spPr bwMode="auto">
          <a:xfrm rot="16843944" flipH="1">
            <a:off x="2940050" y="2476500"/>
            <a:ext cx="7620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81" name="Line 9"/>
          <p:cNvSpPr>
            <a:spLocks noChangeShapeType="1"/>
          </p:cNvSpPr>
          <p:nvPr/>
        </p:nvSpPr>
        <p:spPr bwMode="auto">
          <a:xfrm rot="3881315">
            <a:off x="2476500" y="3543300"/>
            <a:ext cx="1447800" cy="1828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51210" name="Text Box 10"/>
          <p:cNvSpPr txBox="1">
            <a:spLocks noChangeArrowheads="1"/>
          </p:cNvSpPr>
          <p:nvPr/>
        </p:nvSpPr>
        <p:spPr bwMode="auto">
          <a:xfrm>
            <a:off x="762000" y="55626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+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51211" name="Text Box 11"/>
          <p:cNvSpPr txBox="1">
            <a:spLocks noChangeArrowheads="1"/>
          </p:cNvSpPr>
          <p:nvPr/>
        </p:nvSpPr>
        <p:spPr bwMode="auto">
          <a:xfrm>
            <a:off x="762000" y="24384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sz="2400" b="1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-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51212" name="Text Box 12"/>
          <p:cNvSpPr txBox="1">
            <a:spLocks noChangeArrowheads="1"/>
          </p:cNvSpPr>
          <p:nvPr/>
        </p:nvSpPr>
        <p:spPr bwMode="auto">
          <a:xfrm>
            <a:off x="6400800" y="21336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+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51213" name="Text Box 13"/>
          <p:cNvSpPr txBox="1">
            <a:spLocks noChangeArrowheads="1"/>
          </p:cNvSpPr>
          <p:nvPr/>
        </p:nvSpPr>
        <p:spPr bwMode="auto">
          <a:xfrm>
            <a:off x="1447800" y="21336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sz="2400" b="1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-</a:t>
            </a:r>
            <a:endParaRPr lang="es-ES_tradnl" sz="2400">
              <a:solidFill>
                <a:srgbClr val="00FFFF"/>
              </a:solidFill>
              <a:latin typeface="Times New Roman" pitchFamily="18" charset="0"/>
            </a:endParaRPr>
          </a:p>
        </p:txBody>
      </p:sp>
      <p:sp>
        <p:nvSpPr>
          <p:cNvPr id="3086" name="Line 14"/>
          <p:cNvSpPr>
            <a:spLocks noChangeShapeType="1"/>
          </p:cNvSpPr>
          <p:nvPr/>
        </p:nvSpPr>
        <p:spPr bwMode="auto">
          <a:xfrm rot="66843" flipV="1">
            <a:off x="1143000" y="3352800"/>
            <a:ext cx="6858000" cy="76200"/>
          </a:xfrm>
          <a:prstGeom prst="line">
            <a:avLst/>
          </a:prstGeom>
          <a:noFill/>
          <a:ln w="38100">
            <a:solidFill>
              <a:srgbClr val="FFFF00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87" name="Freeform 15"/>
          <p:cNvSpPr>
            <a:spLocks/>
          </p:cNvSpPr>
          <p:nvPr/>
        </p:nvSpPr>
        <p:spPr bwMode="auto">
          <a:xfrm>
            <a:off x="1111250" y="2522538"/>
            <a:ext cx="5189538" cy="844550"/>
          </a:xfrm>
          <a:custGeom>
            <a:avLst/>
            <a:gdLst>
              <a:gd name="T0" fmla="*/ 0 w 9953"/>
              <a:gd name="T1" fmla="*/ 0 h 10025"/>
              <a:gd name="T2" fmla="*/ 793993 w 9953"/>
              <a:gd name="T3" fmla="*/ 601622 h 10025"/>
              <a:gd name="T4" fmla="*/ 2851181 w 9953"/>
              <a:gd name="T5" fmla="*/ 830233 h 10025"/>
              <a:gd name="T6" fmla="*/ 4036696 w 9953"/>
              <a:gd name="T7" fmla="*/ 690470 h 10025"/>
              <a:gd name="T8" fmla="*/ 5188847 w 9953"/>
              <a:gd name="T9" fmla="*/ 546408 h 100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953" h="10025">
                <a:moveTo>
                  <a:pt x="0" y="0"/>
                </a:moveTo>
                <a:cubicBezTo>
                  <a:pt x="259" y="1186"/>
                  <a:pt x="612" y="5499"/>
                  <a:pt x="1523" y="7137"/>
                </a:cubicBezTo>
                <a:cubicBezTo>
                  <a:pt x="2433" y="8776"/>
                  <a:pt x="4432" y="9673"/>
                  <a:pt x="5469" y="9849"/>
                </a:cubicBezTo>
                <a:cubicBezTo>
                  <a:pt x="6506" y="10025"/>
                  <a:pt x="6996" y="8752"/>
                  <a:pt x="7743" y="8191"/>
                </a:cubicBezTo>
                <a:cubicBezTo>
                  <a:pt x="8490" y="7630"/>
                  <a:pt x="9636" y="7084"/>
                  <a:pt x="9953" y="6482"/>
                </a:cubicBezTo>
              </a:path>
            </a:pathLst>
          </a:custGeom>
          <a:noFill/>
          <a:ln w="9525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88" name="Freeform 16"/>
          <p:cNvSpPr>
            <a:spLocks/>
          </p:cNvSpPr>
          <p:nvPr/>
        </p:nvSpPr>
        <p:spPr bwMode="auto">
          <a:xfrm>
            <a:off x="1066800" y="2514600"/>
            <a:ext cx="4802188" cy="193675"/>
          </a:xfrm>
          <a:custGeom>
            <a:avLst/>
            <a:gdLst>
              <a:gd name="T0" fmla="*/ 0 w 10695"/>
              <a:gd name="T1" fmla="*/ 0 h 10000"/>
              <a:gd name="T2" fmla="*/ 840874 w 10695"/>
              <a:gd name="T3" fmla="*/ 122275 h 10000"/>
              <a:gd name="T4" fmla="*/ 1416870 w 10695"/>
              <a:gd name="T5" fmla="*/ 194334 h 10000"/>
              <a:gd name="T6" fmla="*/ 2209259 w 10695"/>
              <a:gd name="T7" fmla="*/ 122275 h 10000"/>
              <a:gd name="T8" fmla="*/ 3001197 w 10695"/>
              <a:gd name="T9" fmla="*/ 122314 h 10000"/>
              <a:gd name="T10" fmla="*/ 3784607 w 10695"/>
              <a:gd name="T11" fmla="*/ 149248 h 10000"/>
              <a:gd name="T12" fmla="*/ 4367337 w 10695"/>
              <a:gd name="T13" fmla="*/ 60302 h 10000"/>
              <a:gd name="T14" fmla="*/ 4801467 w 10695"/>
              <a:gd name="T15" fmla="*/ 50313 h 100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0695" h="10000">
                <a:moveTo>
                  <a:pt x="0" y="0"/>
                </a:moveTo>
                <a:cubicBezTo>
                  <a:pt x="258" y="1716"/>
                  <a:pt x="1347" y="4628"/>
                  <a:pt x="1873" y="6292"/>
                </a:cubicBezTo>
                <a:cubicBezTo>
                  <a:pt x="2399" y="7959"/>
                  <a:pt x="2600" y="6446"/>
                  <a:pt x="3156" y="10000"/>
                </a:cubicBezTo>
                <a:cubicBezTo>
                  <a:pt x="4100" y="7131"/>
                  <a:pt x="4333" y="6909"/>
                  <a:pt x="4921" y="6292"/>
                </a:cubicBezTo>
                <a:cubicBezTo>
                  <a:pt x="5509" y="5676"/>
                  <a:pt x="6100" y="6062"/>
                  <a:pt x="6685" y="6294"/>
                </a:cubicBezTo>
                <a:cubicBezTo>
                  <a:pt x="7270" y="6525"/>
                  <a:pt x="7923" y="8211"/>
                  <a:pt x="8430" y="7680"/>
                </a:cubicBezTo>
                <a:cubicBezTo>
                  <a:pt x="8937" y="7149"/>
                  <a:pt x="9466" y="4003"/>
                  <a:pt x="9728" y="3103"/>
                </a:cubicBezTo>
                <a:cubicBezTo>
                  <a:pt x="9989" y="2206"/>
                  <a:pt x="10638" y="2753"/>
                  <a:pt x="10695" y="2589"/>
                </a:cubicBezTo>
              </a:path>
            </a:pathLst>
          </a:custGeom>
          <a:noFill/>
          <a:ln w="9525">
            <a:solidFill>
              <a:srgbClr val="66FF66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89" name="Freeform 17"/>
          <p:cNvSpPr>
            <a:spLocks/>
          </p:cNvSpPr>
          <p:nvPr/>
        </p:nvSpPr>
        <p:spPr bwMode="auto">
          <a:xfrm>
            <a:off x="1116013" y="2565400"/>
            <a:ext cx="7245350" cy="4097338"/>
          </a:xfrm>
          <a:custGeom>
            <a:avLst/>
            <a:gdLst>
              <a:gd name="T0" fmla="*/ 0 w 19630"/>
              <a:gd name="T1" fmla="*/ 0 h 15477"/>
              <a:gd name="T2" fmla="*/ 796873 w 19630"/>
              <a:gd name="T3" fmla="*/ 530120 h 15477"/>
              <a:gd name="T4" fmla="*/ 2438233 w 19630"/>
              <a:gd name="T5" fmla="*/ 762080 h 15477"/>
              <a:gd name="T6" fmla="*/ 2756023 w 19630"/>
              <a:gd name="T7" fmla="*/ 901627 h 15477"/>
              <a:gd name="T8" fmla="*/ 2984491 w 19630"/>
              <a:gd name="T9" fmla="*/ 1077980 h 15477"/>
              <a:gd name="T10" fmla="*/ 3267218 w 19630"/>
              <a:gd name="T11" fmla="*/ 1395470 h 15477"/>
              <a:gd name="T12" fmla="*/ 3645170 w 19630"/>
              <a:gd name="T13" fmla="*/ 2782466 h 15477"/>
              <a:gd name="T14" fmla="*/ 3888402 w 19630"/>
              <a:gd name="T15" fmla="*/ 3312321 h 15477"/>
              <a:gd name="T16" fmla="*/ 3816429 w 19630"/>
              <a:gd name="T17" fmla="*/ 3096248 h 15477"/>
              <a:gd name="T18" fmla="*/ 3933063 w 19630"/>
              <a:gd name="T19" fmla="*/ 3502443 h 15477"/>
              <a:gd name="T20" fmla="*/ 4392584 w 19630"/>
              <a:gd name="T21" fmla="*/ 3816490 h 15477"/>
              <a:gd name="T22" fmla="*/ 5445239 w 19630"/>
              <a:gd name="T23" fmla="*/ 4078637 h 15477"/>
              <a:gd name="T24" fmla="*/ 6381262 w 19630"/>
              <a:gd name="T25" fmla="*/ 3934589 h 15477"/>
              <a:gd name="T26" fmla="*/ 7245310 w 19630"/>
              <a:gd name="T27" fmla="*/ 3646492 h 15477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19630" h="15477">
                <a:moveTo>
                  <a:pt x="0" y="0"/>
                </a:moveTo>
                <a:cubicBezTo>
                  <a:pt x="361" y="336"/>
                  <a:pt x="1058" y="1523"/>
                  <a:pt x="2159" y="2002"/>
                </a:cubicBezTo>
                <a:cubicBezTo>
                  <a:pt x="3260" y="2482"/>
                  <a:pt x="5720" y="2644"/>
                  <a:pt x="6606" y="2878"/>
                </a:cubicBezTo>
                <a:cubicBezTo>
                  <a:pt x="7492" y="3112"/>
                  <a:pt x="7222" y="3207"/>
                  <a:pt x="7467" y="3405"/>
                </a:cubicBezTo>
                <a:cubicBezTo>
                  <a:pt x="7712" y="3603"/>
                  <a:pt x="7854" y="3759"/>
                  <a:pt x="8086" y="4071"/>
                </a:cubicBezTo>
                <a:cubicBezTo>
                  <a:pt x="8318" y="4382"/>
                  <a:pt x="8554" y="4197"/>
                  <a:pt x="8852" y="5270"/>
                </a:cubicBezTo>
                <a:cubicBezTo>
                  <a:pt x="9150" y="6343"/>
                  <a:pt x="9596" y="9302"/>
                  <a:pt x="9876" y="10508"/>
                </a:cubicBezTo>
                <a:cubicBezTo>
                  <a:pt x="10156" y="11714"/>
                  <a:pt x="10458" y="12312"/>
                  <a:pt x="10535" y="12509"/>
                </a:cubicBezTo>
                <a:cubicBezTo>
                  <a:pt x="10612" y="12706"/>
                  <a:pt x="10320" y="11573"/>
                  <a:pt x="10340" y="11693"/>
                </a:cubicBezTo>
                <a:cubicBezTo>
                  <a:pt x="10360" y="11813"/>
                  <a:pt x="10396" y="12774"/>
                  <a:pt x="10656" y="13227"/>
                </a:cubicBezTo>
                <a:cubicBezTo>
                  <a:pt x="10916" y="13680"/>
                  <a:pt x="11218" y="14050"/>
                  <a:pt x="11901" y="14413"/>
                </a:cubicBezTo>
                <a:cubicBezTo>
                  <a:pt x="12584" y="14776"/>
                  <a:pt x="13855" y="15329"/>
                  <a:pt x="14753" y="15403"/>
                </a:cubicBezTo>
                <a:cubicBezTo>
                  <a:pt x="15651" y="15477"/>
                  <a:pt x="16476" y="15131"/>
                  <a:pt x="17289" y="14859"/>
                </a:cubicBezTo>
                <a:cubicBezTo>
                  <a:pt x="18102" y="14587"/>
                  <a:pt x="19257" y="13901"/>
                  <a:pt x="19630" y="13771"/>
                </a:cubicBezTo>
              </a:path>
            </a:pathLst>
          </a:custGeom>
          <a:noFill/>
          <a:ln w="9525">
            <a:solidFill>
              <a:srgbClr val="66FF66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90" name="Freeform 18"/>
          <p:cNvSpPr>
            <a:spLocks/>
          </p:cNvSpPr>
          <p:nvPr/>
        </p:nvSpPr>
        <p:spPr bwMode="auto">
          <a:xfrm>
            <a:off x="4356100" y="3429000"/>
            <a:ext cx="3816350" cy="2605088"/>
          </a:xfrm>
          <a:custGeom>
            <a:avLst/>
            <a:gdLst>
              <a:gd name="T0" fmla="*/ 0 w 41516"/>
              <a:gd name="T1" fmla="*/ 0 h 15609"/>
              <a:gd name="T2" fmla="*/ 288001 w 41516"/>
              <a:gd name="T3" fmla="*/ 216067 h 15609"/>
              <a:gd name="T4" fmla="*/ 576003 w 41516"/>
              <a:gd name="T5" fmla="*/ 504045 h 15609"/>
              <a:gd name="T6" fmla="*/ 864096 w 41516"/>
              <a:gd name="T7" fmla="*/ 1008091 h 15609"/>
              <a:gd name="T8" fmla="*/ 1008051 w 41516"/>
              <a:gd name="T9" fmla="*/ 1656126 h 15609"/>
              <a:gd name="T10" fmla="*/ 1080120 w 41516"/>
              <a:gd name="T11" fmla="*/ 2088260 h 15609"/>
              <a:gd name="T12" fmla="*/ 1368122 w 41516"/>
              <a:gd name="T13" fmla="*/ 2448316 h 15609"/>
              <a:gd name="T14" fmla="*/ 2160241 w 41516"/>
              <a:gd name="T15" fmla="*/ 2592305 h 15609"/>
              <a:gd name="T16" fmla="*/ 2736243 w 41516"/>
              <a:gd name="T17" fmla="*/ 2520227 h 15609"/>
              <a:gd name="T18" fmla="*/ 3816364 w 41516"/>
              <a:gd name="T19" fmla="*/ 2016182 h 1560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41516" h="15609">
                <a:moveTo>
                  <a:pt x="0" y="0"/>
                </a:moveTo>
                <a:cubicBezTo>
                  <a:pt x="1156" y="190"/>
                  <a:pt x="2089" y="792"/>
                  <a:pt x="3133" y="1295"/>
                </a:cubicBezTo>
                <a:cubicBezTo>
                  <a:pt x="4177" y="1798"/>
                  <a:pt x="4955" y="2175"/>
                  <a:pt x="6266" y="3021"/>
                </a:cubicBezTo>
                <a:cubicBezTo>
                  <a:pt x="7580" y="3868"/>
                  <a:pt x="8778" y="4879"/>
                  <a:pt x="9400" y="6042"/>
                </a:cubicBezTo>
                <a:lnTo>
                  <a:pt x="10966" y="9926"/>
                </a:lnTo>
                <a:cubicBezTo>
                  <a:pt x="11421" y="10960"/>
                  <a:pt x="11097" y="11725"/>
                  <a:pt x="11750" y="12516"/>
                </a:cubicBezTo>
                <a:cubicBezTo>
                  <a:pt x="12403" y="13307"/>
                  <a:pt x="12989" y="14270"/>
                  <a:pt x="14883" y="14674"/>
                </a:cubicBezTo>
                <a:cubicBezTo>
                  <a:pt x="16725" y="15283"/>
                  <a:pt x="19845" y="15609"/>
                  <a:pt x="23500" y="15537"/>
                </a:cubicBezTo>
                <a:lnTo>
                  <a:pt x="29766" y="15105"/>
                </a:lnTo>
                <a:cubicBezTo>
                  <a:pt x="33683" y="14098"/>
                  <a:pt x="36770" y="13953"/>
                  <a:pt x="41516" y="12084"/>
                </a:cubicBezTo>
              </a:path>
            </a:pathLst>
          </a:custGeom>
          <a:noFill/>
          <a:ln w="9525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51219" name="Text Box 19"/>
          <p:cNvSpPr txBox="1">
            <a:spLocks noChangeArrowheads="1"/>
          </p:cNvSpPr>
          <p:nvPr/>
        </p:nvSpPr>
        <p:spPr bwMode="auto">
          <a:xfrm>
            <a:off x="5410200" y="3597275"/>
            <a:ext cx="1828800" cy="82232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s-ES_tradnl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ZONA DE SOMBRA</a:t>
            </a:r>
          </a:p>
        </p:txBody>
      </p:sp>
      <p:sp>
        <p:nvSpPr>
          <p:cNvPr id="51220" name="Text Box 20"/>
          <p:cNvSpPr txBox="1">
            <a:spLocks noChangeArrowheads="1"/>
          </p:cNvSpPr>
          <p:nvPr/>
        </p:nvSpPr>
        <p:spPr bwMode="auto">
          <a:xfrm>
            <a:off x="5580063" y="3092450"/>
            <a:ext cx="25463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s-ES_tradnl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PROFUNDIDAD DE CAPA</a:t>
            </a:r>
            <a:endParaRPr lang="es-MX" sz="16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093" name="26 CuadroTexto"/>
          <p:cNvSpPr txBox="1">
            <a:spLocks noChangeArrowheads="1"/>
          </p:cNvSpPr>
          <p:nvPr/>
        </p:nvSpPr>
        <p:spPr bwMode="auto">
          <a:xfrm>
            <a:off x="2843213" y="2781300"/>
            <a:ext cx="30972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1400"/>
              <a:t>CANAL DE SONIDO SUPERFICIAL</a:t>
            </a:r>
            <a:endParaRPr lang="es-CL" sz="1400"/>
          </a:p>
        </p:txBody>
      </p:sp>
      <p:sp>
        <p:nvSpPr>
          <p:cNvPr id="3094" name="27 CuadroTexto"/>
          <p:cNvSpPr txBox="1">
            <a:spLocks noChangeArrowheads="1"/>
          </p:cNvSpPr>
          <p:nvPr/>
        </p:nvSpPr>
        <p:spPr bwMode="auto">
          <a:xfrm>
            <a:off x="5364163" y="6021388"/>
            <a:ext cx="3095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1400"/>
              <a:t>CANAL DE SONIDO PROFUNDO</a:t>
            </a:r>
            <a:endParaRPr lang="es-CL" sz="1400"/>
          </a:p>
        </p:txBody>
      </p:sp>
      <p:sp>
        <p:nvSpPr>
          <p:cNvPr id="29" name="Text Box 20"/>
          <p:cNvSpPr txBox="1">
            <a:spLocks noChangeArrowheads="1"/>
          </p:cNvSpPr>
          <p:nvPr/>
        </p:nvSpPr>
        <p:spPr bwMode="auto">
          <a:xfrm>
            <a:off x="1619250" y="1557338"/>
            <a:ext cx="7334250" cy="584200"/>
          </a:xfrm>
          <a:prstGeom prst="rect">
            <a:avLst/>
          </a:prstGeom>
          <a:solidFill>
            <a:schemeClr val="tx2">
              <a:lumMod val="9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s-ES_tradnl" sz="160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</a:rPr>
              <a:t>PROFUNDIDAD DE </a:t>
            </a:r>
            <a:r>
              <a:rPr lang="es-ES_tradnl" sz="160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</a:rPr>
              <a:t>CAPA: Profundidad a la que se inicia la primera zona de sombra</a:t>
            </a:r>
          </a:p>
          <a:p>
            <a:pPr eaLnBrk="0" hangingPunct="0">
              <a:defRPr/>
            </a:pPr>
            <a:r>
              <a:rPr lang="es-ES_tradnl" sz="160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</a:rPr>
              <a:t>Es aprovechada por los SS para aproximarse a su blanco sin ser detectado con facilidad</a:t>
            </a:r>
            <a:endParaRPr lang="es-MX" sz="1600" dirty="0">
              <a:solidFill>
                <a:schemeClr val="bg1">
                  <a:lumMod val="50000"/>
                </a:schemeClr>
              </a:solidFill>
              <a:latin typeface="Times New Roman" pitchFamily="18" charset="0"/>
            </a:endParaRPr>
          </a:p>
        </p:txBody>
      </p:sp>
      <p:cxnSp>
        <p:nvCxnSpPr>
          <p:cNvPr id="31" name="30 Conector recto de flecha"/>
          <p:cNvCxnSpPr/>
          <p:nvPr/>
        </p:nvCxnSpPr>
        <p:spPr>
          <a:xfrm>
            <a:off x="1763713" y="2141538"/>
            <a:ext cx="0" cy="121602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13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1074738"/>
            <a:ext cx="7165975" cy="555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533400" y="228600"/>
            <a:ext cx="8229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3600" b="1">
                <a:solidFill>
                  <a:srgbClr val="FFCC00"/>
                </a:solidFill>
                <a:latin typeface="Times New Roman" pitchFamily="18" charset="0"/>
              </a:rPr>
              <a:t>EL FENÓMENO DE LA CAPA</a:t>
            </a:r>
            <a:endParaRPr lang="es-ES" sz="3600" b="1">
              <a:solidFill>
                <a:srgbClr val="FFCC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609600" y="115888"/>
            <a:ext cx="75438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s-ES_tradnl" sz="2800" b="1" u="sng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GRADIENTE TÉRMICO</a:t>
            </a:r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457200" y="5197475"/>
            <a:ext cx="1905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PROFUNDIDAD Y PRESION </a:t>
            </a:r>
            <a:endParaRPr lang="es-ES_tradnl" sz="2400" b="1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762000" y="4664075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+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762000" y="1539875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-</a:t>
            </a:r>
            <a:endParaRPr lang="es-ES_tradnl" sz="2400">
              <a:latin typeface="Times New Roman" pitchFamily="18" charset="0"/>
            </a:endParaRPr>
          </a:p>
        </p:txBody>
      </p:sp>
      <p:grpSp>
        <p:nvGrpSpPr>
          <p:cNvPr id="4103" name="Group 6"/>
          <p:cNvGrpSpPr>
            <a:grpSpLocks/>
          </p:cNvGrpSpPr>
          <p:nvPr/>
        </p:nvGrpSpPr>
        <p:grpSpPr bwMode="auto">
          <a:xfrm>
            <a:off x="1042988" y="549275"/>
            <a:ext cx="7643812" cy="5616575"/>
            <a:chOff x="657" y="346"/>
            <a:chExt cx="4815" cy="3538"/>
          </a:xfrm>
        </p:grpSpPr>
        <p:graphicFrame>
          <p:nvGraphicFramePr>
            <p:cNvPr id="4098" name="Object 7"/>
            <p:cNvGraphicFramePr>
              <a:graphicFrameLocks noChangeAspect="1"/>
            </p:cNvGraphicFramePr>
            <p:nvPr/>
          </p:nvGraphicFramePr>
          <p:xfrm>
            <a:off x="2419" y="346"/>
            <a:ext cx="370" cy="661"/>
          </p:xfrm>
          <a:graphic>
            <a:graphicData uri="http://schemas.openxmlformats.org/presentationml/2006/ole">
              <p:oleObj spid="_x0000_s4098" name="Imagen" r:id="rId3" imgW="2903040" imgH="3047760" progId="MS_ClipArt_Gallery.2">
                <p:embed/>
              </p:oleObj>
            </a:graphicData>
          </a:graphic>
        </p:graphicFrame>
        <p:sp>
          <p:nvSpPr>
            <p:cNvPr id="4110" name="Line 8"/>
            <p:cNvSpPr>
              <a:spLocks noChangeShapeType="1"/>
            </p:cNvSpPr>
            <p:nvPr/>
          </p:nvSpPr>
          <p:spPr bwMode="auto">
            <a:xfrm>
              <a:off x="672" y="1018"/>
              <a:ext cx="0" cy="22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4111" name="Line 9"/>
            <p:cNvSpPr>
              <a:spLocks noChangeShapeType="1"/>
            </p:cNvSpPr>
            <p:nvPr/>
          </p:nvSpPr>
          <p:spPr bwMode="auto">
            <a:xfrm>
              <a:off x="672" y="1018"/>
              <a:ext cx="345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4112" name="Text Box 10"/>
            <p:cNvSpPr txBox="1">
              <a:spLocks noChangeArrowheads="1"/>
            </p:cNvSpPr>
            <p:nvPr/>
          </p:nvSpPr>
          <p:spPr bwMode="auto">
            <a:xfrm>
              <a:off x="4272" y="922"/>
              <a:ext cx="120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600" b="1">
                  <a:solidFill>
                    <a:srgbClr val="FFFF00"/>
                  </a:solidFill>
                  <a:latin typeface="Times New Roman" pitchFamily="18" charset="0"/>
                </a:rPr>
                <a:t>TEMPERATURA</a:t>
              </a:r>
              <a:endParaRPr lang="es-ES_tradnl" sz="2000" b="1">
                <a:latin typeface="Times New Roman" pitchFamily="18" charset="0"/>
              </a:endParaRPr>
            </a:p>
          </p:txBody>
        </p:sp>
        <p:sp>
          <p:nvSpPr>
            <p:cNvPr id="4113" name="Line 11"/>
            <p:cNvSpPr>
              <a:spLocks noChangeShapeType="1"/>
            </p:cNvSpPr>
            <p:nvPr/>
          </p:nvSpPr>
          <p:spPr bwMode="auto">
            <a:xfrm flipH="1">
              <a:off x="748" y="1018"/>
              <a:ext cx="432" cy="6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4114" name="Line 12"/>
            <p:cNvSpPr>
              <a:spLocks noChangeShapeType="1"/>
            </p:cNvSpPr>
            <p:nvPr/>
          </p:nvSpPr>
          <p:spPr bwMode="auto">
            <a:xfrm flipH="1">
              <a:off x="748" y="1642"/>
              <a:ext cx="0" cy="4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4115" name="Line 13"/>
            <p:cNvSpPr>
              <a:spLocks noChangeShapeType="1"/>
            </p:cNvSpPr>
            <p:nvPr/>
          </p:nvSpPr>
          <p:spPr bwMode="auto">
            <a:xfrm>
              <a:off x="748" y="2122"/>
              <a:ext cx="912" cy="115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52238" name="Text Box 14"/>
            <p:cNvSpPr txBox="1">
              <a:spLocks noChangeArrowheads="1"/>
            </p:cNvSpPr>
            <p:nvPr/>
          </p:nvSpPr>
          <p:spPr bwMode="auto">
            <a:xfrm>
              <a:off x="1372" y="1162"/>
              <a:ext cx="912" cy="372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r>
                <a:rPr lang="es-ES_tradnl" sz="1600" b="1">
                  <a:solidFill>
                    <a:srgbClr val="66FF6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</a:rPr>
                <a:t>GRADIENTE NEGATIVO</a:t>
              </a:r>
            </a:p>
          </p:txBody>
        </p:sp>
        <p:sp>
          <p:nvSpPr>
            <p:cNvPr id="4117" name="Line 15"/>
            <p:cNvSpPr>
              <a:spLocks noChangeShapeType="1"/>
            </p:cNvSpPr>
            <p:nvPr/>
          </p:nvSpPr>
          <p:spPr bwMode="auto">
            <a:xfrm flipH="1">
              <a:off x="988" y="1354"/>
              <a:ext cx="3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52240" name="Text Box 16"/>
            <p:cNvSpPr txBox="1">
              <a:spLocks noChangeArrowheads="1"/>
            </p:cNvSpPr>
            <p:nvPr/>
          </p:nvSpPr>
          <p:spPr bwMode="auto">
            <a:xfrm>
              <a:off x="1612" y="2458"/>
              <a:ext cx="912" cy="372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r>
                <a:rPr lang="es-ES_tradnl" sz="1600" b="1">
                  <a:solidFill>
                    <a:srgbClr val="66FF6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</a:rPr>
                <a:t>GRADIENTE POSITIVO</a:t>
              </a:r>
              <a:endParaRPr lang="es-ES_tradnl" sz="1600">
                <a:solidFill>
                  <a:srgbClr val="66FF66"/>
                </a:solidFill>
                <a:latin typeface="Times New Roman" pitchFamily="18" charset="0"/>
              </a:endParaRPr>
            </a:p>
          </p:txBody>
        </p:sp>
        <p:sp>
          <p:nvSpPr>
            <p:cNvPr id="4119" name="Line 17"/>
            <p:cNvSpPr>
              <a:spLocks noChangeShapeType="1"/>
            </p:cNvSpPr>
            <p:nvPr/>
          </p:nvSpPr>
          <p:spPr bwMode="auto">
            <a:xfrm flipH="1">
              <a:off x="1180" y="2650"/>
              <a:ext cx="4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52242" name="Text Box 18"/>
            <p:cNvSpPr txBox="1">
              <a:spLocks noChangeArrowheads="1"/>
            </p:cNvSpPr>
            <p:nvPr/>
          </p:nvSpPr>
          <p:spPr bwMode="auto">
            <a:xfrm>
              <a:off x="1420" y="1786"/>
              <a:ext cx="960" cy="372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r>
                <a:rPr lang="es-ES_tradnl" sz="1600" b="1">
                  <a:solidFill>
                    <a:srgbClr val="66FF6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</a:rPr>
                <a:t>GRADIENTE ISOTERMAL</a:t>
              </a:r>
              <a:endParaRPr lang="es-ES_tradnl" sz="1600">
                <a:solidFill>
                  <a:srgbClr val="66FF66"/>
                </a:solidFill>
                <a:latin typeface="Times New Roman" pitchFamily="18" charset="0"/>
              </a:endParaRPr>
            </a:p>
          </p:txBody>
        </p:sp>
        <p:sp>
          <p:nvSpPr>
            <p:cNvPr id="4121" name="Line 19"/>
            <p:cNvSpPr>
              <a:spLocks noChangeShapeType="1"/>
            </p:cNvSpPr>
            <p:nvPr/>
          </p:nvSpPr>
          <p:spPr bwMode="auto">
            <a:xfrm flipH="1" flipV="1">
              <a:off x="748" y="1882"/>
              <a:ext cx="672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52244" name="Text Box 20"/>
            <p:cNvSpPr txBox="1">
              <a:spLocks noChangeArrowheads="1"/>
            </p:cNvSpPr>
            <p:nvPr/>
          </p:nvSpPr>
          <p:spPr bwMode="auto">
            <a:xfrm>
              <a:off x="4032" y="778"/>
              <a:ext cx="24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r>
                <a:rPr lang="es-ES_tradnl" sz="24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</a:rPr>
                <a:t>+</a:t>
              </a:r>
              <a:endParaRPr lang="es-ES_tradnl" sz="2400">
                <a:latin typeface="Times New Roman" pitchFamily="18" charset="0"/>
              </a:endParaRPr>
            </a:p>
          </p:txBody>
        </p:sp>
        <p:sp>
          <p:nvSpPr>
            <p:cNvPr id="52245" name="Text Box 21"/>
            <p:cNvSpPr txBox="1">
              <a:spLocks noChangeArrowheads="1"/>
            </p:cNvSpPr>
            <p:nvPr/>
          </p:nvSpPr>
          <p:spPr bwMode="auto">
            <a:xfrm>
              <a:off x="912" y="778"/>
              <a:ext cx="24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r>
                <a:rPr lang="es-ES_tradnl" sz="24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</a:rPr>
                <a:t>-</a:t>
              </a:r>
              <a:endParaRPr lang="es-ES_tradnl" sz="2400">
                <a:latin typeface="Times New Roman" pitchFamily="18" charset="0"/>
              </a:endParaRPr>
            </a:p>
          </p:txBody>
        </p:sp>
        <p:sp>
          <p:nvSpPr>
            <p:cNvPr id="4124" name="Line 22"/>
            <p:cNvSpPr>
              <a:spLocks noChangeShapeType="1"/>
            </p:cNvSpPr>
            <p:nvPr/>
          </p:nvSpPr>
          <p:spPr bwMode="auto">
            <a:xfrm>
              <a:off x="2608" y="1026"/>
              <a:ext cx="0" cy="285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125" name="Line 23"/>
            <p:cNvSpPr>
              <a:spLocks noChangeShapeType="1"/>
            </p:cNvSpPr>
            <p:nvPr/>
          </p:nvSpPr>
          <p:spPr bwMode="auto">
            <a:xfrm flipV="1">
              <a:off x="702" y="1661"/>
              <a:ext cx="4627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126" name="Line 24"/>
            <p:cNvSpPr>
              <a:spLocks noChangeShapeType="1"/>
            </p:cNvSpPr>
            <p:nvPr/>
          </p:nvSpPr>
          <p:spPr bwMode="auto">
            <a:xfrm flipV="1">
              <a:off x="657" y="2115"/>
              <a:ext cx="4627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</p:grpSp>
      <p:grpSp>
        <p:nvGrpSpPr>
          <p:cNvPr id="3" name="Group 25"/>
          <p:cNvGrpSpPr>
            <a:grpSpLocks/>
          </p:cNvGrpSpPr>
          <p:nvPr/>
        </p:nvGrpSpPr>
        <p:grpSpPr bwMode="auto">
          <a:xfrm>
            <a:off x="4137025" y="1628775"/>
            <a:ext cx="4525963" cy="3313113"/>
            <a:chOff x="2606" y="1026"/>
            <a:chExt cx="2851" cy="2087"/>
          </a:xfrm>
        </p:grpSpPr>
        <p:sp>
          <p:nvSpPr>
            <p:cNvPr id="4108" name="Freeform 26"/>
            <p:cNvSpPr>
              <a:spLocks/>
            </p:cNvSpPr>
            <p:nvPr/>
          </p:nvSpPr>
          <p:spPr bwMode="auto">
            <a:xfrm>
              <a:off x="2608" y="1026"/>
              <a:ext cx="2713" cy="1665"/>
            </a:xfrm>
            <a:custGeom>
              <a:avLst/>
              <a:gdLst>
                <a:gd name="T0" fmla="*/ 0 w 2713"/>
                <a:gd name="T1" fmla="*/ 0 h 1665"/>
                <a:gd name="T2" fmla="*/ 227 w 2713"/>
                <a:gd name="T3" fmla="*/ 45 h 1665"/>
                <a:gd name="T4" fmla="*/ 363 w 2713"/>
                <a:gd name="T5" fmla="*/ 117 h 1665"/>
                <a:gd name="T6" fmla="*/ 510 w 2713"/>
                <a:gd name="T7" fmla="*/ 245 h 1665"/>
                <a:gd name="T8" fmla="*/ 592 w 2713"/>
                <a:gd name="T9" fmla="*/ 382 h 1665"/>
                <a:gd name="T10" fmla="*/ 665 w 2713"/>
                <a:gd name="T11" fmla="*/ 528 h 1665"/>
                <a:gd name="T12" fmla="*/ 726 w 2713"/>
                <a:gd name="T13" fmla="*/ 635 h 1665"/>
                <a:gd name="T14" fmla="*/ 811 w 2713"/>
                <a:gd name="T15" fmla="*/ 793 h 1665"/>
                <a:gd name="T16" fmla="*/ 885 w 2713"/>
                <a:gd name="T17" fmla="*/ 940 h 1665"/>
                <a:gd name="T18" fmla="*/ 949 w 2713"/>
                <a:gd name="T19" fmla="*/ 1068 h 1665"/>
                <a:gd name="T20" fmla="*/ 994 w 2713"/>
                <a:gd name="T21" fmla="*/ 1177 h 1665"/>
                <a:gd name="T22" fmla="*/ 1104 w 2713"/>
                <a:gd name="T23" fmla="*/ 1333 h 1665"/>
                <a:gd name="T24" fmla="*/ 1296 w 2713"/>
                <a:gd name="T25" fmla="*/ 1479 h 1665"/>
                <a:gd name="T26" fmla="*/ 1515 w 2713"/>
                <a:gd name="T27" fmla="*/ 1580 h 1665"/>
                <a:gd name="T28" fmla="*/ 1817 w 2713"/>
                <a:gd name="T29" fmla="*/ 1653 h 1665"/>
                <a:gd name="T30" fmla="*/ 2046 w 2713"/>
                <a:gd name="T31" fmla="*/ 1653 h 1665"/>
                <a:gd name="T32" fmla="*/ 2274 w 2713"/>
                <a:gd name="T33" fmla="*/ 1580 h 1665"/>
                <a:gd name="T34" fmla="*/ 2475 w 2713"/>
                <a:gd name="T35" fmla="*/ 1507 h 1665"/>
                <a:gd name="T36" fmla="*/ 2713 w 2713"/>
                <a:gd name="T37" fmla="*/ 1388 h 166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713"/>
                <a:gd name="T58" fmla="*/ 0 h 1665"/>
                <a:gd name="T59" fmla="*/ 2713 w 2713"/>
                <a:gd name="T60" fmla="*/ 1665 h 166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713" h="1665">
                  <a:moveTo>
                    <a:pt x="0" y="0"/>
                  </a:moveTo>
                  <a:cubicBezTo>
                    <a:pt x="83" y="11"/>
                    <a:pt x="166" y="26"/>
                    <a:pt x="227" y="45"/>
                  </a:cubicBezTo>
                  <a:cubicBezTo>
                    <a:pt x="288" y="64"/>
                    <a:pt x="316" y="84"/>
                    <a:pt x="363" y="117"/>
                  </a:cubicBezTo>
                  <a:cubicBezTo>
                    <a:pt x="410" y="150"/>
                    <a:pt x="472" y="201"/>
                    <a:pt x="510" y="245"/>
                  </a:cubicBezTo>
                  <a:cubicBezTo>
                    <a:pt x="548" y="289"/>
                    <a:pt x="566" y="335"/>
                    <a:pt x="592" y="382"/>
                  </a:cubicBezTo>
                  <a:cubicBezTo>
                    <a:pt x="618" y="429"/>
                    <a:pt x="643" y="486"/>
                    <a:pt x="665" y="528"/>
                  </a:cubicBezTo>
                  <a:cubicBezTo>
                    <a:pt x="687" y="570"/>
                    <a:pt x="702" y="591"/>
                    <a:pt x="726" y="635"/>
                  </a:cubicBezTo>
                  <a:cubicBezTo>
                    <a:pt x="750" y="679"/>
                    <a:pt x="785" y="742"/>
                    <a:pt x="811" y="793"/>
                  </a:cubicBezTo>
                  <a:cubicBezTo>
                    <a:pt x="837" y="844"/>
                    <a:pt x="862" y="894"/>
                    <a:pt x="885" y="940"/>
                  </a:cubicBezTo>
                  <a:cubicBezTo>
                    <a:pt x="908" y="986"/>
                    <a:pt x="931" y="1029"/>
                    <a:pt x="949" y="1068"/>
                  </a:cubicBezTo>
                  <a:cubicBezTo>
                    <a:pt x="967" y="1107"/>
                    <a:pt x="968" y="1133"/>
                    <a:pt x="994" y="1177"/>
                  </a:cubicBezTo>
                  <a:cubicBezTo>
                    <a:pt x="1020" y="1221"/>
                    <a:pt x="1054" y="1283"/>
                    <a:pt x="1104" y="1333"/>
                  </a:cubicBezTo>
                  <a:cubicBezTo>
                    <a:pt x="1154" y="1383"/>
                    <a:pt x="1228" y="1438"/>
                    <a:pt x="1296" y="1479"/>
                  </a:cubicBezTo>
                  <a:cubicBezTo>
                    <a:pt x="1364" y="1520"/>
                    <a:pt x="1428" y="1551"/>
                    <a:pt x="1515" y="1580"/>
                  </a:cubicBezTo>
                  <a:cubicBezTo>
                    <a:pt x="1602" y="1609"/>
                    <a:pt x="1729" y="1641"/>
                    <a:pt x="1817" y="1653"/>
                  </a:cubicBezTo>
                  <a:cubicBezTo>
                    <a:pt x="1905" y="1665"/>
                    <a:pt x="1970" y="1665"/>
                    <a:pt x="2046" y="1653"/>
                  </a:cubicBezTo>
                  <a:cubicBezTo>
                    <a:pt x="2122" y="1641"/>
                    <a:pt x="2203" y="1604"/>
                    <a:pt x="2274" y="1580"/>
                  </a:cubicBezTo>
                  <a:cubicBezTo>
                    <a:pt x="2345" y="1556"/>
                    <a:pt x="2402" y="1539"/>
                    <a:pt x="2475" y="1507"/>
                  </a:cubicBezTo>
                  <a:cubicBezTo>
                    <a:pt x="2548" y="1475"/>
                    <a:pt x="2664" y="1413"/>
                    <a:pt x="2713" y="1388"/>
                  </a:cubicBezTo>
                </a:path>
              </a:pathLst>
            </a:custGeom>
            <a:noFill/>
            <a:ln w="190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109" name="Freeform 27"/>
            <p:cNvSpPr>
              <a:spLocks/>
            </p:cNvSpPr>
            <p:nvPr/>
          </p:nvSpPr>
          <p:spPr bwMode="auto">
            <a:xfrm>
              <a:off x="2606" y="1042"/>
              <a:ext cx="2851" cy="2071"/>
            </a:xfrm>
            <a:custGeom>
              <a:avLst/>
              <a:gdLst>
                <a:gd name="T0" fmla="*/ 0 w 2851"/>
                <a:gd name="T1" fmla="*/ 0 h 2071"/>
                <a:gd name="T2" fmla="*/ 201 w 2851"/>
                <a:gd name="T3" fmla="*/ 201 h 2071"/>
                <a:gd name="T4" fmla="*/ 292 w 2851"/>
                <a:gd name="T5" fmla="*/ 348 h 2071"/>
                <a:gd name="T6" fmla="*/ 393 w 2851"/>
                <a:gd name="T7" fmla="*/ 540 h 2071"/>
                <a:gd name="T8" fmla="*/ 411 w 2851"/>
                <a:gd name="T9" fmla="*/ 622 h 2071"/>
                <a:gd name="T10" fmla="*/ 439 w 2851"/>
                <a:gd name="T11" fmla="*/ 768 h 2071"/>
                <a:gd name="T12" fmla="*/ 466 w 2851"/>
                <a:gd name="T13" fmla="*/ 951 h 2071"/>
                <a:gd name="T14" fmla="*/ 548 w 2851"/>
                <a:gd name="T15" fmla="*/ 1207 h 2071"/>
                <a:gd name="T16" fmla="*/ 685 w 2851"/>
                <a:gd name="T17" fmla="*/ 1454 h 2071"/>
                <a:gd name="T18" fmla="*/ 786 w 2851"/>
                <a:gd name="T19" fmla="*/ 1573 h 2071"/>
                <a:gd name="T20" fmla="*/ 951 w 2851"/>
                <a:gd name="T21" fmla="*/ 1756 h 2071"/>
                <a:gd name="T22" fmla="*/ 1152 w 2851"/>
                <a:gd name="T23" fmla="*/ 1847 h 2071"/>
                <a:gd name="T24" fmla="*/ 1353 w 2851"/>
                <a:gd name="T25" fmla="*/ 1929 h 2071"/>
                <a:gd name="T26" fmla="*/ 1554 w 2851"/>
                <a:gd name="T27" fmla="*/ 2003 h 2071"/>
                <a:gd name="T28" fmla="*/ 1737 w 2851"/>
                <a:gd name="T29" fmla="*/ 2048 h 2071"/>
                <a:gd name="T30" fmla="*/ 1955 w 2851"/>
                <a:gd name="T31" fmla="*/ 2059 h 2071"/>
                <a:gd name="T32" fmla="*/ 2184 w 2851"/>
                <a:gd name="T33" fmla="*/ 2059 h 2071"/>
                <a:gd name="T34" fmla="*/ 2412 w 2851"/>
                <a:gd name="T35" fmla="*/ 1986 h 2071"/>
                <a:gd name="T36" fmla="*/ 2613 w 2851"/>
                <a:gd name="T37" fmla="*/ 1913 h 2071"/>
                <a:gd name="T38" fmla="*/ 2851 w 2851"/>
                <a:gd name="T39" fmla="*/ 1794 h 207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851"/>
                <a:gd name="T61" fmla="*/ 0 h 2071"/>
                <a:gd name="T62" fmla="*/ 2851 w 2851"/>
                <a:gd name="T63" fmla="*/ 2071 h 207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851" h="2071">
                  <a:moveTo>
                    <a:pt x="0" y="0"/>
                  </a:moveTo>
                  <a:cubicBezTo>
                    <a:pt x="33" y="33"/>
                    <a:pt x="152" y="143"/>
                    <a:pt x="201" y="201"/>
                  </a:cubicBezTo>
                  <a:cubicBezTo>
                    <a:pt x="250" y="259"/>
                    <a:pt x="260" y="292"/>
                    <a:pt x="292" y="348"/>
                  </a:cubicBezTo>
                  <a:cubicBezTo>
                    <a:pt x="324" y="404"/>
                    <a:pt x="373" y="494"/>
                    <a:pt x="393" y="540"/>
                  </a:cubicBezTo>
                  <a:cubicBezTo>
                    <a:pt x="413" y="586"/>
                    <a:pt x="403" y="584"/>
                    <a:pt x="411" y="622"/>
                  </a:cubicBezTo>
                  <a:cubicBezTo>
                    <a:pt x="419" y="660"/>
                    <a:pt x="430" y="713"/>
                    <a:pt x="439" y="768"/>
                  </a:cubicBezTo>
                  <a:cubicBezTo>
                    <a:pt x="448" y="823"/>
                    <a:pt x="448" y="878"/>
                    <a:pt x="466" y="951"/>
                  </a:cubicBezTo>
                  <a:cubicBezTo>
                    <a:pt x="484" y="1024"/>
                    <a:pt x="512" y="1123"/>
                    <a:pt x="548" y="1207"/>
                  </a:cubicBezTo>
                  <a:cubicBezTo>
                    <a:pt x="584" y="1291"/>
                    <a:pt x="645" y="1393"/>
                    <a:pt x="685" y="1454"/>
                  </a:cubicBezTo>
                  <a:cubicBezTo>
                    <a:pt x="725" y="1515"/>
                    <a:pt x="742" y="1523"/>
                    <a:pt x="786" y="1573"/>
                  </a:cubicBezTo>
                  <a:cubicBezTo>
                    <a:pt x="830" y="1623"/>
                    <a:pt x="890" y="1710"/>
                    <a:pt x="951" y="1756"/>
                  </a:cubicBezTo>
                  <a:cubicBezTo>
                    <a:pt x="1012" y="1802"/>
                    <a:pt x="1085" y="1818"/>
                    <a:pt x="1152" y="1847"/>
                  </a:cubicBezTo>
                  <a:cubicBezTo>
                    <a:pt x="1219" y="1876"/>
                    <a:pt x="1286" y="1903"/>
                    <a:pt x="1353" y="1929"/>
                  </a:cubicBezTo>
                  <a:cubicBezTo>
                    <a:pt x="1420" y="1955"/>
                    <a:pt x="1490" y="1983"/>
                    <a:pt x="1554" y="2003"/>
                  </a:cubicBezTo>
                  <a:cubicBezTo>
                    <a:pt x="1618" y="2023"/>
                    <a:pt x="1670" y="2039"/>
                    <a:pt x="1737" y="2048"/>
                  </a:cubicBezTo>
                  <a:cubicBezTo>
                    <a:pt x="1804" y="2057"/>
                    <a:pt x="1881" y="2057"/>
                    <a:pt x="1955" y="2059"/>
                  </a:cubicBezTo>
                  <a:cubicBezTo>
                    <a:pt x="2029" y="2061"/>
                    <a:pt x="2108" y="2071"/>
                    <a:pt x="2184" y="2059"/>
                  </a:cubicBezTo>
                  <a:cubicBezTo>
                    <a:pt x="2260" y="2047"/>
                    <a:pt x="2341" y="2010"/>
                    <a:pt x="2412" y="1986"/>
                  </a:cubicBezTo>
                  <a:cubicBezTo>
                    <a:pt x="2483" y="1962"/>
                    <a:pt x="2540" y="1945"/>
                    <a:pt x="2613" y="1913"/>
                  </a:cubicBezTo>
                  <a:cubicBezTo>
                    <a:pt x="2686" y="1881"/>
                    <a:pt x="2802" y="1819"/>
                    <a:pt x="2851" y="1794"/>
                  </a:cubicBezTo>
                </a:path>
              </a:pathLst>
            </a:custGeom>
            <a:noFill/>
            <a:ln w="190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52252" name="Text Box 28"/>
          <p:cNvSpPr txBox="1">
            <a:spLocks noChangeArrowheads="1"/>
          </p:cNvSpPr>
          <p:nvPr/>
        </p:nvSpPr>
        <p:spPr bwMode="auto">
          <a:xfrm>
            <a:off x="5580063" y="1844675"/>
            <a:ext cx="2160587" cy="542925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s-ES_tradnl" sz="1400" b="1">
                <a:latin typeface="Times New Roman" pitchFamily="18" charset="0"/>
              </a:rPr>
              <a:t>SONIDO SE CURVA HACIA EL FONDO</a:t>
            </a:r>
            <a:endParaRPr lang="es-MX" sz="1400" b="1">
              <a:latin typeface="Times New Roman" pitchFamily="18" charset="0"/>
            </a:endParaRPr>
          </a:p>
        </p:txBody>
      </p:sp>
      <p:sp>
        <p:nvSpPr>
          <p:cNvPr id="52253" name="Text Box 29"/>
          <p:cNvSpPr txBox="1">
            <a:spLocks noChangeArrowheads="1"/>
          </p:cNvSpPr>
          <p:nvPr/>
        </p:nvSpPr>
        <p:spPr bwMode="auto">
          <a:xfrm>
            <a:off x="5724525" y="2708275"/>
            <a:ext cx="2160588" cy="542925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s-ES_tradnl" sz="1400" b="1">
                <a:latin typeface="Times New Roman" pitchFamily="18" charset="0"/>
              </a:rPr>
              <a:t>SONIDO MANTIENE DIRECCIÓN</a:t>
            </a:r>
            <a:endParaRPr lang="es-MX" sz="1400" b="1">
              <a:latin typeface="Times New Roman" pitchFamily="18" charset="0"/>
            </a:endParaRPr>
          </a:p>
        </p:txBody>
      </p:sp>
      <p:sp>
        <p:nvSpPr>
          <p:cNvPr id="52254" name="Text Box 30"/>
          <p:cNvSpPr txBox="1">
            <a:spLocks noChangeArrowheads="1"/>
          </p:cNvSpPr>
          <p:nvPr/>
        </p:nvSpPr>
        <p:spPr bwMode="auto">
          <a:xfrm>
            <a:off x="6011863" y="5157788"/>
            <a:ext cx="2160587" cy="542925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s-ES_tradnl" sz="1400" b="1">
                <a:latin typeface="Times New Roman" pitchFamily="18" charset="0"/>
              </a:rPr>
              <a:t>SONIDO SE CURVA HACIA SUPERFICIE</a:t>
            </a:r>
            <a:endParaRPr lang="es-MX" sz="1400" b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2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2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2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52" grpId="0" animBg="1"/>
      <p:bldP spid="52253" grpId="0" animBg="1"/>
      <p:bldP spid="5225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0"/>
            <a:ext cx="8893175" cy="6096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800" b="1" u="sng" smtClean="0">
                <a:solidFill>
                  <a:srgbClr val="FFFF66"/>
                </a:solidFill>
              </a:rPr>
              <a:t>PERFIL DE VELOCIDAD DEL SONIDO EN EL MAR</a:t>
            </a:r>
            <a:endParaRPr lang="es-ES" sz="2800" b="1" u="sng" smtClean="0">
              <a:solidFill>
                <a:srgbClr val="FFFF66"/>
              </a:solidFill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685800"/>
            <a:ext cx="8534400" cy="59436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	DESDE LA SUPERFICIE HASTA EL FONDO DEL MAR SE ENCUENTRAN LA SIGUIENTES CAPAS TÍPICAS: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1.-	</a:t>
            </a:r>
            <a:r>
              <a:rPr lang="es-ES_tradnl" sz="2400" b="1" u="sng" smtClean="0">
                <a:solidFill>
                  <a:srgbClr val="FFCC66"/>
                </a:solidFill>
              </a:rPr>
              <a:t>CAPA SUPERFICIAL</a:t>
            </a:r>
            <a:r>
              <a:rPr lang="es-ES_tradnl" sz="2400" b="1" u="sng" smtClean="0"/>
              <a:t>:</a:t>
            </a:r>
            <a:r>
              <a:rPr lang="es-ES_tradnl" sz="2400" b="1" smtClean="0"/>
              <a:t> (DE 0 – 100 PIES)  SE 	CALIENTA DIARIAMENTE POR EL EFECTO DEL 	SOL, ES AFECTADA POR EL VIENTO Y 	GENERALMENTE ES </a:t>
            </a:r>
            <a:r>
              <a:rPr lang="es-ES_tradnl" sz="2400" b="1" u="sng" smtClean="0"/>
              <a:t>ISOTERMAL</a:t>
            </a:r>
            <a:r>
              <a:rPr lang="es-ES_tradnl" sz="2400" b="1" smtClean="0"/>
              <a:t>.-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		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s-ES_tradnl" sz="2400" b="1" smtClean="0"/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s-ES_tradnl" sz="2400" b="1" smtClean="0"/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		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		SI EL SUBMARINO ESTÁ BAJO </a:t>
            </a:r>
            <a:r>
              <a:rPr lang="es-ES_tradnl" sz="2400" b="1" u="sng" smtClean="0"/>
              <a:t>LA CAPA</a:t>
            </a:r>
            <a:r>
              <a:rPr lang="es-ES_tradnl" sz="2400" b="1" smtClean="0"/>
              <a:t> ( LÍMITE 	INFERIOR DE ESTA ZONA) SERÁ DIFÍCIL 	DETECTARLO, PORQUE EL HAZ DEL SONIDO 	TENDERÁ A  DESVIARSE (REFRACTARSE) HACIA 	EL FONDO DEL  MAR.-</a:t>
            </a:r>
            <a:endParaRPr lang="es-ES" sz="2400" b="1" smtClean="0"/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1295400" y="3009900"/>
            <a:ext cx="7620000" cy="1285875"/>
          </a:xfrm>
          <a:prstGeom prst="rect">
            <a:avLst/>
          </a:prstGeom>
          <a:noFill/>
          <a:ln w="38100">
            <a:solidFill>
              <a:srgbClr val="FFCC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90000"/>
              </a:lnSpc>
              <a:spcBef>
                <a:spcPct val="20000"/>
              </a:spcBef>
            </a:pPr>
            <a:r>
              <a:rPr lang="es-ES_tradnl" sz="2400" b="1">
                <a:solidFill>
                  <a:srgbClr val="FFCC00"/>
                </a:solidFill>
                <a:latin typeface="Times New Roman" pitchFamily="18" charset="0"/>
              </a:rPr>
              <a:t> ESTA CAPA TIENDE  A ATRAPAR EL SONIDO  </a:t>
            </a:r>
          </a:p>
          <a:p>
            <a:pPr algn="just">
              <a:lnSpc>
                <a:spcPct val="90000"/>
              </a:lnSpc>
              <a:spcBef>
                <a:spcPct val="20000"/>
              </a:spcBef>
            </a:pPr>
            <a:r>
              <a:rPr lang="es-ES_tradnl" sz="2400" b="1">
                <a:solidFill>
                  <a:srgbClr val="FFCC00"/>
                </a:solidFill>
                <a:latin typeface="Times New Roman" pitchFamily="18" charset="0"/>
              </a:rPr>
              <a:t> LOGRÁNDOSE BUENOS ALCANCES EN ESTA </a:t>
            </a:r>
          </a:p>
          <a:p>
            <a:pPr algn="just">
              <a:lnSpc>
                <a:spcPct val="90000"/>
              </a:lnSpc>
              <a:spcBef>
                <a:spcPct val="20000"/>
              </a:spcBef>
            </a:pPr>
            <a:r>
              <a:rPr lang="es-ES_tradnl" sz="2400" b="1">
                <a:solidFill>
                  <a:srgbClr val="FFCC00"/>
                </a:solidFill>
                <a:latin typeface="Times New Roman" pitchFamily="18" charset="0"/>
              </a:rPr>
              <a:t> ZONA.-</a:t>
            </a:r>
          </a:p>
          <a:p>
            <a:pPr>
              <a:spcBef>
                <a:spcPct val="50000"/>
              </a:spcBef>
            </a:pPr>
            <a:endParaRPr lang="es-ES" sz="100">
              <a:solidFill>
                <a:srgbClr val="FFCC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8893175" cy="6096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800" b="1" u="sng" smtClean="0">
                <a:solidFill>
                  <a:srgbClr val="FFFF66"/>
                </a:solidFill>
              </a:rPr>
              <a:t>PERFIL DE VELOCIDAD DEL SONIDO EN EL MAR</a:t>
            </a:r>
            <a:endParaRPr lang="es-ES" sz="2800" b="1" u="sng" smtClean="0">
              <a:solidFill>
                <a:srgbClr val="FFFF66"/>
              </a:solidFill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5413" y="1143000"/>
            <a:ext cx="8839200" cy="54102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2.-	</a:t>
            </a:r>
            <a:r>
              <a:rPr lang="es-ES_tradnl" sz="2400" b="1" u="sng" smtClean="0">
                <a:solidFill>
                  <a:srgbClr val="FFCC66"/>
                </a:solidFill>
              </a:rPr>
              <a:t>TERMOCLIMA ESTACIONAL</a:t>
            </a:r>
            <a:r>
              <a:rPr lang="es-ES_tradnl" sz="2800" b="1" smtClean="0"/>
              <a:t>  (</a:t>
            </a:r>
            <a:r>
              <a:rPr lang="es-ES_tradnl" sz="2400" smtClean="0"/>
              <a:t> </a:t>
            </a:r>
            <a:r>
              <a:rPr lang="es-ES_tradnl" sz="2400" b="1" smtClean="0"/>
              <a:t>ENTRE  100-200 	PIES A 600 PIES).-  LA TEMPERATURA 	DISMINUYE CON LA PROFUNDIDAD.  LA 	PROFUNDIDAD A LA QUE SE INICIA LA 	DISMINUCIÓN DE LA TEMPERATURA DEPENDE 	DE 	LA ESTACIÓN DEL AÑO.-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s-ES_tradnl" sz="2400" b="1" smtClean="0"/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3.-	</a:t>
            </a:r>
            <a:r>
              <a:rPr lang="es-ES_tradnl" sz="2400" b="1" u="sng" smtClean="0">
                <a:solidFill>
                  <a:srgbClr val="FFCC66"/>
                </a:solidFill>
              </a:rPr>
              <a:t>TERMOCLIMA PRINCIPAL</a:t>
            </a:r>
            <a:r>
              <a:rPr lang="es-ES_tradnl" sz="2400" b="1" smtClean="0"/>
              <a:t> (ENTRE 600 A 3000 	PIES):  ESTA 	ES UNA ZONA EN QUE CAMBIA 	LA 	TEMPERATURA EN FORMA ESTABLE.-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s-ES_tradnl" sz="2400" b="1" smtClean="0"/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_tradnl" sz="2400" b="1" smtClean="0"/>
              <a:t>4.-	</a:t>
            </a:r>
            <a:r>
              <a:rPr lang="es-ES_tradnl" sz="2400" b="1" u="sng" smtClean="0">
                <a:solidFill>
                  <a:srgbClr val="FFCC66"/>
                </a:solidFill>
              </a:rPr>
              <a:t>CAPA PROFUNDA DE TEMPERATURA CONSTANTE </a:t>
            </a:r>
            <a:r>
              <a:rPr lang="es-ES_tradnl" sz="2400" b="1" smtClean="0">
                <a:solidFill>
                  <a:srgbClr val="FFCC66"/>
                </a:solidFill>
              </a:rPr>
              <a:t>	</a:t>
            </a:r>
            <a:r>
              <a:rPr lang="es-ES_tradnl" sz="2400" b="1" smtClean="0"/>
              <a:t> (ENTRE LOS 7.000 A 10.000 PIES DE 	PROFUNDIDAD) EL AGUA DEL  MAR TIENE UNA 	TEMPERATURA CONSTANTE.- </a:t>
            </a:r>
            <a:endParaRPr lang="es-ES" sz="2400" b="1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685800" y="381000"/>
            <a:ext cx="8077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3600" b="1" u="sng">
                <a:solidFill>
                  <a:srgbClr val="FFCC00"/>
                </a:solidFill>
                <a:latin typeface="Times New Roman" pitchFamily="18" charset="0"/>
              </a:rPr>
              <a:t>GRÁFICOS DE LA CAPA</a:t>
            </a:r>
            <a:endParaRPr lang="es-ES" sz="3600" b="1" u="sng">
              <a:solidFill>
                <a:srgbClr val="FFCC00"/>
              </a:solidFill>
              <a:latin typeface="Times New Roman" pitchFamily="18" charset="0"/>
            </a:endParaRPr>
          </a:p>
        </p:txBody>
      </p:sp>
      <p:pic>
        <p:nvPicPr>
          <p:cNvPr id="40963" name="Picture 3" descr="15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2057400"/>
            <a:ext cx="8610600" cy="337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untos digitales">
  <a:themeElements>
    <a:clrScheme name="Puntos digitales 2">
      <a:dk1>
        <a:srgbClr val="5B5B89"/>
      </a:dk1>
      <a:lt1>
        <a:srgbClr val="FFFFFF"/>
      </a:lt1>
      <a:dk2>
        <a:srgbClr val="666699"/>
      </a:dk2>
      <a:lt2>
        <a:srgbClr val="DFDEF6"/>
      </a:lt2>
      <a:accent1>
        <a:srgbClr val="6666FF"/>
      </a:accent1>
      <a:accent2>
        <a:srgbClr val="52527C"/>
      </a:accent2>
      <a:accent3>
        <a:srgbClr val="B8B8CA"/>
      </a:accent3>
      <a:accent4>
        <a:srgbClr val="DADADA"/>
      </a:accent4>
      <a:accent5>
        <a:srgbClr val="B8B8FF"/>
      </a:accent5>
      <a:accent6>
        <a:srgbClr val="494970"/>
      </a:accent6>
      <a:hlink>
        <a:srgbClr val="9999FF"/>
      </a:hlink>
      <a:folHlink>
        <a:srgbClr val="CCCCFF"/>
      </a:folHlink>
    </a:clrScheme>
    <a:fontScheme name="Puntos digitale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untos digitales 1">
        <a:dk1>
          <a:srgbClr val="00008A"/>
        </a:dk1>
        <a:lt1>
          <a:srgbClr val="FFFFFF"/>
        </a:lt1>
        <a:dk2>
          <a:srgbClr val="000099"/>
        </a:dk2>
        <a:lt2>
          <a:srgbClr val="FFFFFF"/>
        </a:lt2>
        <a:accent1>
          <a:srgbClr val="0099FF"/>
        </a:accent1>
        <a:accent2>
          <a:srgbClr val="00007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6E"/>
        </a:accent6>
        <a:hlink>
          <a:srgbClr val="EAEAEA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untos digitales 2">
        <a:dk1>
          <a:srgbClr val="5B5B89"/>
        </a:dk1>
        <a:lt1>
          <a:srgbClr val="FFFFFF"/>
        </a:lt1>
        <a:dk2>
          <a:srgbClr val="666699"/>
        </a:dk2>
        <a:lt2>
          <a:srgbClr val="DFDEF6"/>
        </a:lt2>
        <a:accent1>
          <a:srgbClr val="6666FF"/>
        </a:accent1>
        <a:accent2>
          <a:srgbClr val="52527C"/>
        </a:accent2>
        <a:accent3>
          <a:srgbClr val="B8B8CA"/>
        </a:accent3>
        <a:accent4>
          <a:srgbClr val="DADADA"/>
        </a:accent4>
        <a:accent5>
          <a:srgbClr val="B8B8FF"/>
        </a:accent5>
        <a:accent6>
          <a:srgbClr val="494970"/>
        </a:accent6>
        <a:hlink>
          <a:srgbClr val="9999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untos digitales 3">
        <a:dk1>
          <a:srgbClr val="70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6000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560000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untos digitales 4">
        <a:dk1>
          <a:srgbClr val="000000"/>
        </a:dk1>
        <a:lt1>
          <a:srgbClr val="FDEB9D"/>
        </a:lt1>
        <a:dk2>
          <a:srgbClr val="000000"/>
        </a:dk2>
        <a:lt2>
          <a:srgbClr val="E0CE82"/>
        </a:lt2>
        <a:accent1>
          <a:srgbClr val="EAEAEA"/>
        </a:accent1>
        <a:accent2>
          <a:srgbClr val="C2B476"/>
        </a:accent2>
        <a:accent3>
          <a:srgbClr val="FEF3CC"/>
        </a:accent3>
        <a:accent4>
          <a:srgbClr val="000000"/>
        </a:accent4>
        <a:accent5>
          <a:srgbClr val="F3F3F3"/>
        </a:accent5>
        <a:accent6>
          <a:srgbClr val="B0A36A"/>
        </a:accent6>
        <a:hlink>
          <a:srgbClr val="A47900"/>
        </a:hlink>
        <a:folHlink>
          <a:srgbClr val="8C8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untos digitales 5">
        <a:dk1>
          <a:srgbClr val="5B5E52"/>
        </a:dk1>
        <a:lt1>
          <a:srgbClr val="FFFFFF"/>
        </a:lt1>
        <a:dk2>
          <a:srgbClr val="686B5D"/>
        </a:dk2>
        <a:lt2>
          <a:srgbClr val="CCD5C7"/>
        </a:lt2>
        <a:accent1>
          <a:srgbClr val="809EA8"/>
        </a:accent1>
        <a:accent2>
          <a:srgbClr val="4F5147"/>
        </a:accent2>
        <a:accent3>
          <a:srgbClr val="B9BAB6"/>
        </a:accent3>
        <a:accent4>
          <a:srgbClr val="DADADA"/>
        </a:accent4>
        <a:accent5>
          <a:srgbClr val="C0CCD1"/>
        </a:accent5>
        <a:accent6>
          <a:srgbClr val="47493F"/>
        </a:accent6>
        <a:hlink>
          <a:srgbClr val="AAA854"/>
        </a:hlink>
        <a:folHlink>
          <a:srgbClr val="E1D09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untos digitales 6">
        <a:dk1>
          <a:srgbClr val="46532B"/>
        </a:dk1>
        <a:lt1>
          <a:srgbClr val="FFFFFF"/>
        </a:lt1>
        <a:dk2>
          <a:srgbClr val="4E5D31"/>
        </a:dk2>
        <a:lt2>
          <a:srgbClr val="FFFFCC"/>
        </a:lt2>
        <a:accent1>
          <a:srgbClr val="8F8C00"/>
        </a:accent1>
        <a:accent2>
          <a:srgbClr val="424F29"/>
        </a:accent2>
        <a:accent3>
          <a:srgbClr val="B2B6AD"/>
        </a:accent3>
        <a:accent4>
          <a:srgbClr val="DADADA"/>
        </a:accent4>
        <a:accent5>
          <a:srgbClr val="C6C5AA"/>
        </a:accent5>
        <a:accent6>
          <a:srgbClr val="3B4724"/>
        </a:accent6>
        <a:hlink>
          <a:srgbClr val="33CC33"/>
        </a:hlink>
        <a:folHlink>
          <a:srgbClr val="00A1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untos digitales 7">
        <a:dk1>
          <a:srgbClr val="007673"/>
        </a:dk1>
        <a:lt1>
          <a:srgbClr val="FFFFFF"/>
        </a:lt1>
        <a:dk2>
          <a:srgbClr val="008080"/>
        </a:dk2>
        <a:lt2>
          <a:srgbClr val="FFFF99"/>
        </a:lt2>
        <a:accent1>
          <a:srgbClr val="33CCCC"/>
        </a:accent1>
        <a:accent2>
          <a:srgbClr val="006462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005A58"/>
        </a:accent6>
        <a:hlink>
          <a:srgbClr val="FFCC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untos digitales 8">
        <a:dk1>
          <a:srgbClr val="000000"/>
        </a:dk1>
        <a:lt1>
          <a:srgbClr val="E6F8F4"/>
        </a:lt1>
        <a:dk2>
          <a:srgbClr val="000000"/>
        </a:dk2>
        <a:lt2>
          <a:srgbClr val="C5DBD6"/>
        </a:lt2>
        <a:accent1>
          <a:srgbClr val="CCFF99"/>
        </a:accent1>
        <a:accent2>
          <a:srgbClr val="ACBAB7"/>
        </a:accent2>
        <a:accent3>
          <a:srgbClr val="F0FBF8"/>
        </a:accent3>
        <a:accent4>
          <a:srgbClr val="000000"/>
        </a:accent4>
        <a:accent5>
          <a:srgbClr val="E2FFCA"/>
        </a:accent5>
        <a:accent6>
          <a:srgbClr val="9BA8A6"/>
        </a:accent6>
        <a:hlink>
          <a:srgbClr val="008080"/>
        </a:hlink>
        <a:folHlink>
          <a:srgbClr val="00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untos digitales 9">
        <a:dk1>
          <a:srgbClr val="000000"/>
        </a:dk1>
        <a:lt1>
          <a:srgbClr val="EAEAEA"/>
        </a:lt1>
        <a:dk2>
          <a:srgbClr val="000000"/>
        </a:dk2>
        <a:lt2>
          <a:srgbClr val="D1D1D1"/>
        </a:lt2>
        <a:accent1>
          <a:srgbClr val="CCECFF"/>
        </a:accent1>
        <a:accent2>
          <a:srgbClr val="B2B2B2"/>
        </a:accent2>
        <a:accent3>
          <a:srgbClr val="F3F3F3"/>
        </a:accent3>
        <a:accent4>
          <a:srgbClr val="000000"/>
        </a:accent4>
        <a:accent5>
          <a:srgbClr val="E2F4FF"/>
        </a:accent5>
        <a:accent6>
          <a:srgbClr val="A1A1A1"/>
        </a:accent6>
        <a:hlink>
          <a:srgbClr val="7200E4"/>
        </a:hlink>
        <a:folHlink>
          <a:srgbClr val="0033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Digital Dots</Template>
  <TotalTime>3150</TotalTime>
  <Words>1259</Words>
  <Application>Microsoft Office PowerPoint</Application>
  <PresentationFormat>Presentación en pantalla (4:3)</PresentationFormat>
  <Paragraphs>218</Paragraphs>
  <Slides>39</Slides>
  <Notes>2</Notes>
  <HiddenSlides>4</HiddenSlides>
  <MMClips>0</MMClips>
  <ScaleCrop>false</ScaleCrop>
  <HeadingPairs>
    <vt:vector size="8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39</vt:i4>
      </vt:variant>
    </vt:vector>
  </HeadingPairs>
  <TitlesOfParts>
    <vt:vector size="45" baseType="lpstr">
      <vt:lpstr>Arial</vt:lpstr>
      <vt:lpstr>Wingdings</vt:lpstr>
      <vt:lpstr>Calibri</vt:lpstr>
      <vt:lpstr>Times New Roman</vt:lpstr>
      <vt:lpstr>Puntos digitales</vt:lpstr>
      <vt:lpstr>Galería de imágenes de Microsoft</vt:lpstr>
      <vt:lpstr>PROPAGACION Y TRAYECTORIAS DEL SONIDO EN EL MAR</vt:lpstr>
      <vt:lpstr>Diapositiva 2</vt:lpstr>
      <vt:lpstr>Diapositiva 3</vt:lpstr>
      <vt:lpstr>Diapositiva 4</vt:lpstr>
      <vt:lpstr>Diapositiva 5</vt:lpstr>
      <vt:lpstr>Diapositiva 6</vt:lpstr>
      <vt:lpstr>Diapositiva 7</vt:lpstr>
      <vt:lpstr>EL RUIDO PROPIO</vt:lpstr>
      <vt:lpstr>RUIDO POR FLUJO HIDRODINÁMICO DEL CASCO</vt:lpstr>
      <vt:lpstr>FENÓMENO DE CAVITACIÓN DE LAS HÉLICES</vt:lpstr>
      <vt:lpstr>EL RUIDO AMBIENTAL</vt:lpstr>
      <vt:lpstr>POSIBLE PROPAGACIÓN DEL SONIDO EN EL MAR</vt:lpstr>
      <vt:lpstr>TRAYECTORIAS GENERALES DEL SONIDO EN EL MAR.-</vt:lpstr>
      <vt:lpstr>TRAYECTORIAS GENERALES DEL SONIDO EN EL MAR</vt:lpstr>
      <vt:lpstr>TRAYECTORIAS DE PROPAGACIÓN DEL SONIDO</vt:lpstr>
      <vt:lpstr>PROPAGACIÓN DEL SONIDO SIN GRADIENTE  DE VELOCIDAD DEL SONIDO (ISOVELOCIDAD DEL SONIDO)</vt:lpstr>
      <vt:lpstr>TRAYECTORIAS DE PROPAGACIÓN DEL SONIDO</vt:lpstr>
      <vt:lpstr>PROPAGACIÓN DEL SONIDO CON GRADIENTE DE VELOCIDAD DEL SONIDO NEGATIVO</vt:lpstr>
      <vt:lpstr>TRAYECTORIAS DE PROPAGACIÓN DEL SONIDO </vt:lpstr>
      <vt:lpstr>PROPAGACIÓN DEL SONIDO CON GRADIENTE DE VELOCIDAD DEL SONIDO POSITIVO</vt:lpstr>
      <vt:lpstr>TRAYECTORIAS DE PROPAGACIÓN DEL SONIDO</vt:lpstr>
      <vt:lpstr>PROPAGACIÓN DEL SONIDO CON “CAPA”</vt:lpstr>
      <vt:lpstr>TRAYECTORIAS DE PROPAGACIÓN DEL SONIDO</vt:lpstr>
      <vt:lpstr>PROPAGACIÓN DEL SONIDO POR UN CANAL SONICO</vt:lpstr>
      <vt:lpstr>TRAYECTORIAS DE PROPAGACIÓN DEL SONIDO</vt:lpstr>
      <vt:lpstr>PROPAGACIÓN DEL SONIDO POR ZONA DE CONVERGENCIA</vt:lpstr>
      <vt:lpstr>TRAYECTORIAS DE PROPAGACIÓN DEL SONIDO</vt:lpstr>
      <vt:lpstr>PROPAGACIÓN DEL SONIDO POR REBOTE EN EL FONDO</vt:lpstr>
      <vt:lpstr>POSIBLES FORMAS DE PROPAGACIÓN DEL SONIDO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PERFIL DE VELOCIDAD DEL SONIDO EN EL MAR</vt:lpstr>
      <vt:lpstr>PERFIL DE VELOCIDAD DEL SONIDO EN EL MAR</vt:lpstr>
      <vt:lpstr>Diapositiva 39</vt:lpstr>
    </vt:vector>
  </TitlesOfParts>
  <Company>Armada de chile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PROPAGACION Y PERFILES</dc:title>
  <dc:creator>Escuela Naval "Arturo Prat"</dc:creator>
  <cp:lastModifiedBy>pm_gonzalez</cp:lastModifiedBy>
  <cp:revision>19</cp:revision>
  <dcterms:created xsi:type="dcterms:W3CDTF">2004-07-06T18:05:00Z</dcterms:created>
  <dcterms:modified xsi:type="dcterms:W3CDTF">2014-09-10T15:18:31Z</dcterms:modified>
</cp:coreProperties>
</file>