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4" r:id="rId5"/>
    <p:sldId id="265" r:id="rId6"/>
    <p:sldId id="266" r:id="rId7"/>
    <p:sldId id="301" r:id="rId8"/>
    <p:sldId id="306" r:id="rId9"/>
    <p:sldId id="308" r:id="rId10"/>
    <p:sldId id="309" r:id="rId11"/>
    <p:sldId id="305" r:id="rId12"/>
    <p:sldId id="310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889"/>
    <p:restoredTop sz="94712"/>
  </p:normalViewPr>
  <p:slideViewPr>
    <p:cSldViewPr snapToGrid="0" snapToObjects="1">
      <p:cViewPr varScale="1">
        <p:scale>
          <a:sx n="106" d="100"/>
          <a:sy n="106" d="100"/>
        </p:scale>
        <p:origin x="200" y="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CDABB9-789F-D148-B5E0-84C1EF0150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E2191C1-C680-664D-BA1C-00973083F1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34FE9D7A-0DF4-A349-9A40-9CCC8F873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24-07-22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A633670-D090-1344-AE29-D707BD5D6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8326D7A1-B4E3-9243-9E49-13F06E7F9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5981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0494CE-60DC-7542-B404-7B32E3EE5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D65996-81A4-BE43-8708-33C229935D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6DDC9743-4C09-7146-90A9-1228BB296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24-07-22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4539387E-3487-5F49-9478-8FDEFF23A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C6D16214-150E-2C4E-A38A-3DEDBE5F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41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9F7B31-D2AE-8E4C-8B28-8F485102A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05A6323E-E052-814C-8F5D-B4B7DC500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5B0009C8-227B-4047-B82C-73110E412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24-07-22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B2D3D25-C203-BE43-92F9-02585FEFB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D233B695-CC1E-7F4D-B138-FE7DE25D2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35793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conteni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A9D933-03A6-DB48-A360-30A22586C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82F9FF-CAC8-8F4E-AA13-5B73439265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22A92B5-8F31-094F-8087-744B9098CF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8B2174A5-CE87-9C43-81C0-8C5353DB2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24-07-22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BDEB97F5-DCF8-284E-9856-448113BB5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D109A91A-8297-DB41-9315-5B5A41302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0884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07ECD6-DAFD-DA49-AB00-B62772873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909BD99D-23C9-744D-A520-53CBBE97A4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4E5A34D-D2A6-5B4C-B2DE-D8CBBAEC9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texto 4">
            <a:extLst>
              <a:ext uri="{FF2B5EF4-FFF2-40B4-BE49-F238E27FC236}">
                <a16:creationId xmlns:a16="http://schemas.microsoft.com/office/drawing/2014/main" id="{066E1A28-ABE8-7948-8031-C7FD243EEC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089E32E-A24D-3F4C-98E7-B38EE4A3FC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posición de fecha 6">
            <a:extLst>
              <a:ext uri="{FF2B5EF4-FFF2-40B4-BE49-F238E27FC236}">
                <a16:creationId xmlns:a16="http://schemas.microsoft.com/office/drawing/2014/main" id="{F57DE52F-F0EC-9E4A-A476-130160549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24-07-22</a:t>
            </a:fld>
            <a:endParaRPr lang="es-CL"/>
          </a:p>
        </p:txBody>
      </p:sp>
      <p:sp>
        <p:nvSpPr>
          <p:cNvPr id="8" name="Marcador de posición de pie de página 7">
            <a:extLst>
              <a:ext uri="{FF2B5EF4-FFF2-40B4-BE49-F238E27FC236}">
                <a16:creationId xmlns:a16="http://schemas.microsoft.com/office/drawing/2014/main" id="{7E5ABFBF-97E8-3B46-B91D-5C5704803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posición de número de diapositiva 8">
            <a:extLst>
              <a:ext uri="{FF2B5EF4-FFF2-40B4-BE49-F238E27FC236}">
                <a16:creationId xmlns:a16="http://schemas.microsoft.com/office/drawing/2014/main" id="{BD985CFA-F77E-944B-871D-D9D43834C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15375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DB7A46-13CD-1642-9D28-2C8925E0A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>
            <a:extLst>
              <a:ext uri="{FF2B5EF4-FFF2-40B4-BE49-F238E27FC236}">
                <a16:creationId xmlns:a16="http://schemas.microsoft.com/office/drawing/2014/main" id="{E24996BF-25C4-D143-B839-DD773F0C7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24-07-22</a:t>
            </a:fld>
            <a:endParaRPr lang="es-CL"/>
          </a:p>
        </p:txBody>
      </p:sp>
      <p:sp>
        <p:nvSpPr>
          <p:cNvPr id="4" name="Marcador de posición de pie de página 3">
            <a:extLst>
              <a:ext uri="{FF2B5EF4-FFF2-40B4-BE49-F238E27FC236}">
                <a16:creationId xmlns:a16="http://schemas.microsoft.com/office/drawing/2014/main" id="{AAC19A87-E0B6-7D42-91C9-E9747356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osición de número de diapositiva 4">
            <a:extLst>
              <a:ext uri="{FF2B5EF4-FFF2-40B4-BE49-F238E27FC236}">
                <a16:creationId xmlns:a16="http://schemas.microsoft.com/office/drawing/2014/main" id="{FAD9F652-E299-0044-80B4-140618DEF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7999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>
            <a:extLst>
              <a:ext uri="{FF2B5EF4-FFF2-40B4-BE49-F238E27FC236}">
                <a16:creationId xmlns:a16="http://schemas.microsoft.com/office/drawing/2014/main" id="{C1BDCA07-DBC3-8F4B-B3DE-CF1182386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24-07-22</a:t>
            </a:fld>
            <a:endParaRPr lang="es-CL"/>
          </a:p>
        </p:txBody>
      </p:sp>
      <p:sp>
        <p:nvSpPr>
          <p:cNvPr id="3" name="Marcador de posición de pie de página 2">
            <a:extLst>
              <a:ext uri="{FF2B5EF4-FFF2-40B4-BE49-F238E27FC236}">
                <a16:creationId xmlns:a16="http://schemas.microsoft.com/office/drawing/2014/main" id="{C5DA2B06-AAC2-D34D-A494-D53123100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posición de número de diapositiva 3">
            <a:extLst>
              <a:ext uri="{FF2B5EF4-FFF2-40B4-BE49-F238E27FC236}">
                <a16:creationId xmlns:a16="http://schemas.microsoft.com/office/drawing/2014/main" id="{9E3C856C-5DC2-2848-8569-E62E9228F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0525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E370B4-1867-5C4B-BF35-E50BAC0F9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1C29976-810C-F147-A636-8B86C8CFC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67AE737F-0998-A642-B314-2AD10BA58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27AEDCE7-655E-0F43-AE9C-585E2BACF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24-07-22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7CC9B194-A80C-854F-A481-56CF4D0B0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14406414-73DF-B749-9090-B3CCE47BE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94341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C2E5A6-BA85-DF4F-8B47-A7D21244C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C32774B-A1CC-874B-AD39-108F25F88B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FD23C3B6-7A13-334C-802C-3AF51A0456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F0D1D8A0-1388-5D44-AB1D-64AA15E1D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24-07-22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04ABEB97-F628-D747-8A3A-856AA3C10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95ABD722-4416-8D49-B115-B57C58CA7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0102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E2F522-3854-9D41-91A9-70A6BE77E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F231D490-98F2-8446-9921-965282D6F5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A82DFD48-5FE6-9D4A-B27D-D5FDC3F93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24-07-22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88AB6EA-49CC-C544-9887-67CC531A5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3B71C14B-6845-C74B-AB81-CCED1EB03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7967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86C85B5-5B8D-724E-8111-3DAD793D93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9C8630D6-BF8D-2D4A-9821-FE6519C74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9E95F9A4-1FBA-7744-9B2D-807B733B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24-07-22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E4EE79B8-C58E-0A4C-B901-50DB70AAC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B57AC71C-3DBB-7644-970C-790542640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84441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título 1">
            <a:extLst>
              <a:ext uri="{FF2B5EF4-FFF2-40B4-BE49-F238E27FC236}">
                <a16:creationId xmlns:a16="http://schemas.microsoft.com/office/drawing/2014/main" id="{354A8D8C-56B6-2B44-ACED-1D209EA0F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3256A436-7D34-284D-A8BB-B6C5B6BC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B9688EB1-10E2-E346-87CA-7BF0276A19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58B4A-3E45-4D4F-A763-1E1EA93DA554}" type="datetimeFigureOut">
              <a:rPr lang="es-CL" smtClean="0"/>
              <a:pPr/>
              <a:t>24-07-22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5F272F2C-3ACF-5D4F-B8FB-51967A0681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B3253683-E86A-E44A-AAB0-611A11CB2F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0976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7">
            <a:extLst>
              <a:ext uri="{FF2B5EF4-FFF2-40B4-BE49-F238E27FC236}">
                <a16:creationId xmlns:a16="http://schemas.microsoft.com/office/drawing/2014/main" id="{03BE6214-62D0-A252-3BE4-08E32829DE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7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9EB527F-0B41-5F4D-9C2B-A4D5A1E3AF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s-ES" sz="3100" b="1">
                <a:latin typeface="Comic Sans MS"/>
                <a:cs typeface="Comic Sans MS"/>
              </a:rPr>
              <a:t>Física I</a:t>
            </a:r>
            <a:br>
              <a:rPr lang="es-ES" sz="3100" b="1">
                <a:latin typeface="Comic Sans MS"/>
                <a:cs typeface="Comic Sans MS"/>
              </a:rPr>
            </a:br>
            <a:r>
              <a:rPr lang="es-ES" sz="3100" b="1">
                <a:latin typeface="Comic Sans MS"/>
                <a:cs typeface="Comic Sans MS"/>
              </a:rPr>
              <a:t>Escuela Naval A. Prat</a:t>
            </a:r>
            <a:br>
              <a:rPr lang="es-ES" sz="3100" b="1">
                <a:latin typeface="Comic Sans MS"/>
                <a:cs typeface="Comic Sans MS"/>
              </a:rPr>
            </a:br>
            <a:r>
              <a:rPr lang="es-ES" sz="3100" b="1">
                <a:latin typeface="Comic Sans MS"/>
                <a:cs typeface="Comic Sans MS"/>
              </a:rPr>
              <a:t>2S-2022 </a:t>
            </a:r>
            <a:endParaRPr lang="en-GB" sz="3100" b="1">
              <a:latin typeface="Comic Sans MS"/>
              <a:cs typeface="Comic Sans MS"/>
            </a:endParaRPr>
          </a:p>
        </p:txBody>
      </p:sp>
      <p:cxnSp>
        <p:nvCxnSpPr>
          <p:cNvPr id="28" name="Straight Connector 23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29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2F44C3F-77F8-154F-950C-D2A72BD6E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s-ES" sz="5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Presentación del curso</a:t>
            </a:r>
            <a:endParaRPr lang="en-GB" sz="5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1DB3CB2-DE66-4340-BC0F-8DB07FC60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 lnSpcReduction="10000"/>
          </a:bodyPr>
          <a:lstStyle/>
          <a:p>
            <a:r>
              <a:rPr lang="es-E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Profesor: Cristian </a:t>
            </a:r>
            <a:r>
              <a:rPr lang="es-E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Romanque</a:t>
            </a:r>
            <a:r>
              <a:rPr lang="es-E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Albornoz</a:t>
            </a:r>
          </a:p>
          <a:p>
            <a:r>
              <a:rPr lang="es-E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s-E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hrs</a:t>
            </a:r>
            <a:r>
              <a:rPr lang="es-E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teoría + 2 </a:t>
            </a:r>
            <a:r>
              <a:rPr lang="es-E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hrs</a:t>
            </a:r>
            <a:r>
              <a:rPr lang="es-E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</a:t>
            </a:r>
            <a:r>
              <a:rPr lang="es-E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s-E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Evaluación: 3 pruebas + (promedio  Laboratorio-CUC)</a:t>
            </a:r>
          </a:p>
          <a:p>
            <a:r>
              <a:rPr lang="es-E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Contenidos: </a:t>
            </a:r>
          </a:p>
          <a:p>
            <a:pPr marL="400050" lvl="1" indent="0">
              <a:buNone/>
            </a:pPr>
            <a:r>
              <a:rPr lang="es-ES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Magnitudes y cantidades físicas</a:t>
            </a:r>
          </a:p>
          <a:p>
            <a:pPr marL="400050" lvl="1" indent="0">
              <a:buNone/>
            </a:pPr>
            <a:r>
              <a:rPr lang="es-ES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Sistemas de unidades</a:t>
            </a:r>
          </a:p>
          <a:p>
            <a:pPr marL="400050" lvl="1" indent="0">
              <a:buNone/>
            </a:pPr>
            <a:r>
              <a:rPr lang="es-ES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Transformación de unidades  </a:t>
            </a:r>
          </a:p>
          <a:p>
            <a:pPr marL="400050" lvl="1" indent="0">
              <a:buNone/>
            </a:pPr>
            <a:r>
              <a:rPr lang="es-ES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Análisis dimensional </a:t>
            </a:r>
          </a:p>
          <a:p>
            <a:pPr marL="400050" lvl="1" indent="0">
              <a:buNone/>
            </a:pPr>
            <a:r>
              <a:rPr lang="es-ES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Medición y error</a:t>
            </a:r>
          </a:p>
          <a:p>
            <a:pPr marL="400050" lvl="1" indent="0">
              <a:buNone/>
            </a:pPr>
            <a:r>
              <a:rPr lang="es-ES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Diseño de modelos físicos</a:t>
            </a:r>
          </a:p>
          <a:p>
            <a:pPr marL="400050" lvl="1" indent="0">
              <a:buNone/>
            </a:pPr>
            <a:r>
              <a:rPr lang="es-ES" sz="17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Vectores </a:t>
            </a:r>
          </a:p>
          <a:p>
            <a:pPr marL="400050" lvl="1" indent="0">
              <a:buNone/>
            </a:pPr>
            <a:endParaRPr lang="es-ES" sz="1700" b="1" dirty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s-ES" sz="1700" dirty="0"/>
          </a:p>
          <a:p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1982979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49D477B-0AB3-4F48-821E-C902DA4C00B7}"/>
              </a:ext>
            </a:extLst>
          </p:cNvPr>
          <p:cNvSpPr txBox="1"/>
          <p:nvPr/>
        </p:nvSpPr>
        <p:spPr>
          <a:xfrm>
            <a:off x="351889" y="2686506"/>
            <a:ext cx="43705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rgbClr val="0070C0"/>
                </a:solidFill>
                <a:latin typeface="Comic Sans MS" panose="030F0902030302020204" pitchFamily="66" charset="0"/>
              </a:rPr>
              <a:t>El físico no sólo observa y describe los fenómenos que suceden a su alrededor como un cronista, también los mide, los evalúa y formula leyes y teorías que los explican o que permiten predecir sus efectos.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BDD16B5-693A-CE45-8079-9A909DB9057E}"/>
              </a:ext>
            </a:extLst>
          </p:cNvPr>
          <p:cNvSpPr/>
          <p:nvPr/>
        </p:nvSpPr>
        <p:spPr>
          <a:xfrm>
            <a:off x="308758" y="418145"/>
            <a:ext cx="104740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40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Física como ciencia experimental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9389202-AB6D-6141-8710-BCD847C482B4}"/>
              </a:ext>
            </a:extLst>
          </p:cNvPr>
          <p:cNvSpPr txBox="1"/>
          <p:nvPr/>
        </p:nvSpPr>
        <p:spPr>
          <a:xfrm>
            <a:off x="351890" y="1210386"/>
            <a:ext cx="10437471" cy="9233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/>
            <a:r>
              <a:rPr lang="es-CL" dirty="0">
                <a:solidFill>
                  <a:srgbClr val="C00000"/>
                </a:solidFill>
                <a:latin typeface="Comic Sans MS" panose="030F0902030302020204" pitchFamily="66" charset="0"/>
              </a:rPr>
              <a:t>La Física es, entre todas las ciencias naturales, la más general y ambiciosa, ya que pretende dar </a:t>
            </a:r>
            <a:endParaRPr lang="es-ES" dirty="0"/>
          </a:p>
          <a:p>
            <a:pPr algn="just"/>
            <a:r>
              <a:rPr lang="es-CL" dirty="0">
                <a:solidFill>
                  <a:srgbClr val="C00000"/>
                </a:solidFill>
                <a:latin typeface="Comic Sans MS" panose="030F0902030302020204" pitchFamily="66" charset="0"/>
              </a:rPr>
              <a:t>explicaciones, sobre la base de la menor cantidad posible de principios, de todos los fenómenos </a:t>
            </a:r>
          </a:p>
          <a:p>
            <a:pPr algn="just"/>
            <a:r>
              <a:rPr lang="es-CL" dirty="0">
                <a:solidFill>
                  <a:srgbClr val="C00000"/>
                </a:solidFill>
                <a:latin typeface="Comic Sans MS" panose="030F0902030302020204" pitchFamily="66" charset="0"/>
              </a:rPr>
              <a:t>que ocurren en el universo.</a:t>
            </a:r>
            <a:endParaRPr lang="es-CL" dirty="0">
              <a:solidFill>
                <a:srgbClr val="C00000"/>
              </a:solidFill>
              <a:cs typeface="Calibri"/>
            </a:endParaRPr>
          </a:p>
        </p:txBody>
      </p:sp>
      <p:pic>
        <p:nvPicPr>
          <p:cNvPr id="4" name="Imagen 4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349ACF3D-09B6-4F6A-94CD-A2F0B9AD4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2023" y="2197713"/>
            <a:ext cx="5331124" cy="401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624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lassical physics - Wikipedia">
            <a:extLst>
              <a:ext uri="{FF2B5EF4-FFF2-40B4-BE49-F238E27FC236}">
                <a16:creationId xmlns:a16="http://schemas.microsoft.com/office/drawing/2014/main" id="{94B675BD-3545-FC48-ABD1-384783026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1037"/>
            <a:ext cx="12192000" cy="549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36636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0205FACB-8BF2-1049-87F6-D57F644AE631}"/>
              </a:ext>
            </a:extLst>
          </p:cNvPr>
          <p:cNvSpPr/>
          <p:nvPr/>
        </p:nvSpPr>
        <p:spPr>
          <a:xfrm>
            <a:off x="255918" y="2329780"/>
            <a:ext cx="108184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solidFill>
                  <a:srgbClr val="002060"/>
                </a:solidFill>
                <a:latin typeface="Comic Sans MS" panose="030F0902030302020204" pitchFamily="66" charset="0"/>
              </a:rPr>
              <a:t>Un dígito es un símbolo único utilizado para construir un numero de una sola cifra.</a:t>
            </a:r>
            <a:endParaRPr lang="es-CL" sz="3200" b="0" i="0" dirty="0">
              <a:solidFill>
                <a:srgbClr val="333333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DEAF274-E1CB-D242-9B58-11019C82238C}"/>
              </a:ext>
            </a:extLst>
          </p:cNvPr>
          <p:cNvSpPr/>
          <p:nvPr/>
        </p:nvSpPr>
        <p:spPr>
          <a:xfrm>
            <a:off x="255918" y="551934"/>
            <a:ext cx="28841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Digito y cifra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3364EDD-4B4B-F646-9738-2828B37B3247}"/>
              </a:ext>
            </a:extLst>
          </p:cNvPr>
          <p:cNvSpPr/>
          <p:nvPr/>
        </p:nvSpPr>
        <p:spPr>
          <a:xfrm>
            <a:off x="255918" y="3557370"/>
            <a:ext cx="110597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solidFill>
                  <a:srgbClr val="FF0000"/>
                </a:solidFill>
                <a:latin typeface="Comic Sans MS" panose="030F0902030302020204" pitchFamily="66" charset="0"/>
              </a:rPr>
              <a:t>0, 1, 2, 3, 4, 5, 6, 7, 8 y 9 </a:t>
            </a:r>
            <a:r>
              <a:rPr lang="es-ES" sz="3200" dirty="0">
                <a:solidFill>
                  <a:srgbClr val="002060"/>
                </a:solidFill>
                <a:latin typeface="Comic Sans MS" panose="030F0902030302020204" pitchFamily="66" charset="0"/>
              </a:rPr>
              <a:t>son los diez dígitos que usamos diariamente para escribir cualquier numero</a:t>
            </a:r>
            <a:endParaRPr lang="es-CL" sz="3200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28A52D6-4BC3-9647-BEDD-C801D80339DC}"/>
              </a:ext>
            </a:extLst>
          </p:cNvPr>
          <p:cNvSpPr/>
          <p:nvPr/>
        </p:nvSpPr>
        <p:spPr>
          <a:xfrm>
            <a:off x="4792513" y="4919534"/>
            <a:ext cx="12372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rgbClr val="FF0000"/>
                </a:solidFill>
                <a:latin typeface="Comic Sans MS" panose="030F0902030302020204" pitchFamily="66" charset="0"/>
              </a:rPr>
              <a:t>3,14 </a:t>
            </a:r>
            <a:endParaRPr lang="es-CL" sz="40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6433546-8D47-934F-BE71-8FBBF1C16088}"/>
              </a:ext>
            </a:extLst>
          </p:cNvPr>
          <p:cNvSpPr/>
          <p:nvPr/>
        </p:nvSpPr>
        <p:spPr>
          <a:xfrm>
            <a:off x="3663088" y="6139934"/>
            <a:ext cx="801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2060"/>
                </a:solidFill>
                <a:latin typeface="Comic Sans MS" panose="030F0902030302020204" pitchFamily="66" charset="0"/>
              </a:rPr>
              <a:t>dígito</a:t>
            </a:r>
            <a:endParaRPr lang="es-CL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ECB1637-9936-E54B-9B70-609B09DFF179}"/>
              </a:ext>
            </a:extLst>
          </p:cNvPr>
          <p:cNvSpPr/>
          <p:nvPr/>
        </p:nvSpPr>
        <p:spPr>
          <a:xfrm>
            <a:off x="5010246" y="6152178"/>
            <a:ext cx="801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2060"/>
                </a:solidFill>
                <a:latin typeface="Comic Sans MS" panose="030F0902030302020204" pitchFamily="66" charset="0"/>
              </a:rPr>
              <a:t>dígito</a:t>
            </a:r>
            <a:endParaRPr 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5BB40F5-EC1B-214B-B37A-A4693F62EA37}"/>
              </a:ext>
            </a:extLst>
          </p:cNvPr>
          <p:cNvSpPr/>
          <p:nvPr/>
        </p:nvSpPr>
        <p:spPr>
          <a:xfrm>
            <a:off x="6495188" y="6139934"/>
            <a:ext cx="801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2060"/>
                </a:solidFill>
                <a:latin typeface="Comic Sans MS" panose="030F0902030302020204" pitchFamily="66" charset="0"/>
              </a:rPr>
              <a:t>dígito</a:t>
            </a:r>
            <a:endParaRPr lang="es-CL" dirty="0"/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44C7F5D7-5980-904A-BA00-A10E881284E2}"/>
              </a:ext>
            </a:extLst>
          </p:cNvPr>
          <p:cNvCxnSpPr/>
          <p:nvPr/>
        </p:nvCxnSpPr>
        <p:spPr>
          <a:xfrm flipV="1">
            <a:off x="4191000" y="5511800"/>
            <a:ext cx="698500" cy="628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3522DFE9-6F4A-5740-9D62-1876C63D473D}"/>
              </a:ext>
            </a:extLst>
          </p:cNvPr>
          <p:cNvCxnSpPr>
            <a:stCxn id="10" idx="0"/>
            <a:endCxn id="8" idx="2"/>
          </p:cNvCxnSpPr>
          <p:nvPr/>
        </p:nvCxnSpPr>
        <p:spPr>
          <a:xfrm flipV="1">
            <a:off x="5411158" y="5627420"/>
            <a:ext cx="1" cy="5247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5DDA90FB-1205-F74D-82D7-9C967FCBB126}"/>
              </a:ext>
            </a:extLst>
          </p:cNvPr>
          <p:cNvCxnSpPr/>
          <p:nvPr/>
        </p:nvCxnSpPr>
        <p:spPr>
          <a:xfrm flipH="1" flipV="1">
            <a:off x="5812069" y="5511800"/>
            <a:ext cx="893531" cy="628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ángulo 17">
            <a:extLst>
              <a:ext uri="{FF2B5EF4-FFF2-40B4-BE49-F238E27FC236}">
                <a16:creationId xmlns:a16="http://schemas.microsoft.com/office/drawing/2014/main" id="{9EED40CD-00D7-E54F-9972-1B8E1308E589}"/>
              </a:ext>
            </a:extLst>
          </p:cNvPr>
          <p:cNvSpPr/>
          <p:nvPr/>
        </p:nvSpPr>
        <p:spPr>
          <a:xfrm>
            <a:off x="255918" y="1322016"/>
            <a:ext cx="111867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Se denomina </a:t>
            </a:r>
            <a:r>
              <a:rPr lang="es-CL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cifra</a:t>
            </a:r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 al </a:t>
            </a:r>
            <a:r>
              <a:rPr lang="es-CL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símbolo</a:t>
            </a:r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 que permite la representación de un n</a:t>
            </a:r>
            <a:r>
              <a:rPr lang="es-ES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ú</a:t>
            </a:r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mero.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4D7FEC79-A9D9-6142-B4AE-B7CBCFA47821}"/>
              </a:ext>
            </a:extLst>
          </p:cNvPr>
          <p:cNvSpPr/>
          <p:nvPr/>
        </p:nvSpPr>
        <p:spPr>
          <a:xfrm>
            <a:off x="7058864" y="4936868"/>
            <a:ext cx="51331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Se compone de tres cifras  </a:t>
            </a:r>
            <a:endParaRPr lang="es-CL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65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  <p:bldP spid="10" grpId="0"/>
      <p:bldP spid="11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B68C03F-A738-F34D-A397-ED2471ADA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377" y="1587500"/>
            <a:ext cx="4711700" cy="17018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827AB8E-9C7D-E549-9B81-E615691C5B96}"/>
              </a:ext>
            </a:extLst>
          </p:cNvPr>
          <p:cNvSpPr/>
          <p:nvPr/>
        </p:nvSpPr>
        <p:spPr>
          <a:xfrm>
            <a:off x="255918" y="551934"/>
            <a:ext cx="29754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Otros dígitos 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2F2FA496-3229-F140-8FDB-BB1C494EF4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5369" y="591903"/>
            <a:ext cx="4790439" cy="369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9743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>
            <a:extLst>
              <a:ext uri="{FF2B5EF4-FFF2-40B4-BE49-F238E27FC236}">
                <a16:creationId xmlns:a16="http://schemas.microsoft.com/office/drawing/2014/main" id="{4B9B919E-E90B-BF4F-98A7-7B378BA4B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dirty="0"/>
              <a:t>Notación científica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63C53141-C5EA-C542-888F-8EE04F5ED7B7}"/>
              </a:ext>
            </a:extLst>
          </p:cNvPr>
          <p:cNvSpPr txBox="1"/>
          <p:nvPr/>
        </p:nvSpPr>
        <p:spPr>
          <a:xfrm>
            <a:off x="445957" y="1162878"/>
            <a:ext cx="1128884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Si bien nuestro sistema de numeración moderno hace que sea más fácil escribir números grandes que el sistema egipcio, escribir números muy grandes y muy pequeños puede ser engorroso, por lo que los científicos usan la notación científica como una forma de escribir números muy grandes o muy pequeños de una manera mucho más concisa manera que facilita el trabajo con estos números.</a:t>
            </a:r>
            <a:endParaRPr lang="es-ES_tradn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4423CE7-7DB9-DC4D-AF8A-79C6937F4559}"/>
              </a:ext>
            </a:extLst>
          </p:cNvPr>
          <p:cNvSpPr txBox="1"/>
          <p:nvPr/>
        </p:nvSpPr>
        <p:spPr>
          <a:xfrm>
            <a:off x="3447824" y="3097559"/>
            <a:ext cx="50032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rgbClr val="008000"/>
                </a:solidFill>
                <a:latin typeface="Arial"/>
                <a:cs typeface="Arial"/>
              </a:rPr>
              <a:t>0,000000012  = 1,2</a:t>
            </a:r>
            <a:r>
              <a:rPr lang="es-ES" sz="3200" dirty="0">
                <a:latin typeface="Arial"/>
                <a:cs typeface="Arial"/>
              </a:rPr>
              <a:t> x </a:t>
            </a:r>
            <a:r>
              <a:rPr lang="es-ES" sz="3200" dirty="0">
                <a:solidFill>
                  <a:srgbClr val="FF0000"/>
                </a:solidFill>
                <a:latin typeface="Arial"/>
                <a:cs typeface="Arial"/>
              </a:rPr>
              <a:t>10</a:t>
            </a:r>
            <a:r>
              <a:rPr lang="es-ES" sz="3200" baseline="30000" dirty="0">
                <a:solidFill>
                  <a:srgbClr val="FF0000"/>
                </a:solidFill>
                <a:latin typeface="Arial"/>
                <a:cs typeface="Arial"/>
              </a:rPr>
              <a:t>-8</a:t>
            </a:r>
            <a:r>
              <a:rPr lang="es-ES" sz="3200" baseline="30000" dirty="0">
                <a:latin typeface="Arial"/>
                <a:cs typeface="Arial"/>
              </a:rPr>
              <a:t> </a:t>
            </a:r>
            <a:r>
              <a:rPr lang="es-ES" sz="2000" dirty="0">
                <a:latin typeface="Arial"/>
                <a:cs typeface="Arial"/>
              </a:rPr>
              <a:t> 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CD0E1AC3-9FEE-F54C-8E1C-14C8550C0199}"/>
              </a:ext>
            </a:extLst>
          </p:cNvPr>
          <p:cNvSpPr txBox="1"/>
          <p:nvPr/>
        </p:nvSpPr>
        <p:spPr>
          <a:xfrm>
            <a:off x="3162635" y="4018332"/>
            <a:ext cx="671389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rgbClr val="008000"/>
                </a:solidFill>
                <a:latin typeface="Arial"/>
                <a:cs typeface="Arial"/>
              </a:rPr>
              <a:t>29900000000000 m = 2,99</a:t>
            </a:r>
            <a:r>
              <a:rPr lang="es-ES" sz="3200" dirty="0">
                <a:latin typeface="Arial"/>
                <a:cs typeface="Arial"/>
              </a:rPr>
              <a:t> x </a:t>
            </a:r>
            <a:r>
              <a:rPr lang="es-ES" sz="3200" dirty="0">
                <a:solidFill>
                  <a:srgbClr val="FF0000"/>
                </a:solidFill>
                <a:latin typeface="Arial"/>
                <a:cs typeface="Arial"/>
              </a:rPr>
              <a:t>10</a:t>
            </a:r>
            <a:r>
              <a:rPr lang="es-ES" sz="3200" baseline="30000" dirty="0">
                <a:solidFill>
                  <a:srgbClr val="FF0000"/>
                </a:solidFill>
                <a:latin typeface="Arial"/>
                <a:cs typeface="Arial"/>
              </a:rPr>
              <a:t>13</a:t>
            </a:r>
            <a:r>
              <a:rPr lang="es-ES" sz="3200" baseline="30000" dirty="0">
                <a:latin typeface="Arial"/>
                <a:cs typeface="Arial"/>
              </a:rPr>
              <a:t> </a:t>
            </a:r>
            <a:r>
              <a:rPr lang="es-ES" sz="3200" dirty="0">
                <a:solidFill>
                  <a:srgbClr val="000090"/>
                </a:solidFill>
                <a:latin typeface="Arial"/>
                <a:cs typeface="Arial"/>
              </a:rPr>
              <a:t>m</a:t>
            </a:r>
            <a:r>
              <a:rPr lang="es-ES" sz="2000" dirty="0">
                <a:latin typeface="Arial"/>
                <a:cs typeface="Ari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7956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1082F044-D1F5-634F-8680-6B4E5C73E88D}"/>
              </a:ext>
            </a:extLst>
          </p:cNvPr>
          <p:cNvSpPr txBox="1"/>
          <p:nvPr/>
        </p:nvSpPr>
        <p:spPr>
          <a:xfrm>
            <a:off x="3912949" y="5454113"/>
            <a:ext cx="28782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rgbClr val="002060"/>
                </a:solidFill>
                <a:latin typeface="Arial"/>
                <a:cs typeface="Arial"/>
              </a:rPr>
              <a:t>T = 5,25 x 10</a:t>
            </a:r>
            <a:r>
              <a:rPr lang="es-ES" sz="3200" baseline="30000" dirty="0">
                <a:solidFill>
                  <a:srgbClr val="002060"/>
                </a:solidFill>
                <a:latin typeface="Arial"/>
                <a:cs typeface="Arial"/>
              </a:rPr>
              <a:t>4 </a:t>
            </a:r>
            <a:r>
              <a:rPr lang="es-ES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67A0CCD-A0B8-934D-AF65-039CE4DC2F66}"/>
              </a:ext>
            </a:extLst>
          </p:cNvPr>
          <p:cNvSpPr txBox="1"/>
          <p:nvPr/>
        </p:nvSpPr>
        <p:spPr>
          <a:xfrm>
            <a:off x="637082" y="1363213"/>
            <a:ext cx="83684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latin typeface="Arial"/>
                <a:cs typeface="Arial"/>
              </a:rPr>
              <a:t>(</a:t>
            </a:r>
            <a:r>
              <a:rPr lang="es-ES" sz="2000" dirty="0">
                <a:solidFill>
                  <a:srgbClr val="008000"/>
                </a:solidFill>
                <a:latin typeface="Arial"/>
                <a:cs typeface="Arial"/>
              </a:rPr>
              <a:t>Numero entre 1,00 y 9,99</a:t>
            </a:r>
            <a:r>
              <a:rPr lang="es-ES" sz="2000" dirty="0">
                <a:latin typeface="Arial"/>
                <a:cs typeface="Arial"/>
              </a:rPr>
              <a:t>) x (</a:t>
            </a:r>
            <a:r>
              <a:rPr lang="es-ES" sz="2000" dirty="0">
                <a:solidFill>
                  <a:srgbClr val="FF0000"/>
                </a:solidFill>
                <a:latin typeface="Arial"/>
                <a:cs typeface="Arial"/>
              </a:rPr>
              <a:t>potencia entera de 10</a:t>
            </a:r>
            <a:r>
              <a:rPr lang="es-ES" sz="2000" dirty="0">
                <a:latin typeface="Arial"/>
                <a:cs typeface="Arial"/>
              </a:rPr>
              <a:t>)[</a:t>
            </a:r>
            <a:r>
              <a:rPr lang="es-ES" sz="2000" dirty="0">
                <a:solidFill>
                  <a:srgbClr val="000090"/>
                </a:solidFill>
                <a:latin typeface="Arial"/>
                <a:cs typeface="Arial"/>
              </a:rPr>
              <a:t>unidad de medida</a:t>
            </a:r>
            <a:r>
              <a:rPr lang="es-ES" sz="2000" dirty="0">
                <a:latin typeface="Arial"/>
                <a:cs typeface="Arial"/>
              </a:rPr>
              <a:t>] </a:t>
            </a:r>
          </a:p>
          <a:p>
            <a:endParaRPr lang="es-ES" sz="2000" dirty="0">
              <a:latin typeface="Arial"/>
              <a:cs typeface="Arial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6616F9A-9B96-4D42-9FBC-D4E8F65D4EFB}"/>
              </a:ext>
            </a:extLst>
          </p:cNvPr>
          <p:cNvSpPr txBox="1"/>
          <p:nvPr/>
        </p:nvSpPr>
        <p:spPr>
          <a:xfrm>
            <a:off x="3809844" y="2359993"/>
            <a:ext cx="308449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0" dirty="0">
                <a:solidFill>
                  <a:srgbClr val="FF0000"/>
                </a:solidFill>
              </a:rPr>
              <a:t>A </a:t>
            </a:r>
            <a:r>
              <a:rPr lang="es-ES_tradnl" sz="8000" dirty="0"/>
              <a:t>x </a:t>
            </a:r>
            <a:r>
              <a:rPr lang="es-ES_tradnl" sz="8000" dirty="0">
                <a:solidFill>
                  <a:schemeClr val="accent6">
                    <a:lumMod val="50000"/>
                  </a:schemeClr>
                </a:solidFill>
              </a:rPr>
              <a:t>10</a:t>
            </a:r>
            <a:r>
              <a:rPr lang="es-ES_tradnl" sz="8000" baseline="30000" dirty="0">
                <a:solidFill>
                  <a:srgbClr val="7030A0"/>
                </a:solidFill>
              </a:rPr>
              <a:t>n</a:t>
            </a:r>
            <a:endParaRPr lang="es-ES_tradnl" sz="8000" dirty="0">
              <a:solidFill>
                <a:srgbClr val="7030A0"/>
              </a:solidFill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A171766-955B-0A46-B93E-BC7294621D5B}"/>
              </a:ext>
            </a:extLst>
          </p:cNvPr>
          <p:cNvSpPr txBox="1"/>
          <p:nvPr/>
        </p:nvSpPr>
        <p:spPr>
          <a:xfrm>
            <a:off x="1261515" y="3852873"/>
            <a:ext cx="1693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/>
              <a:t>Coeficiente</a:t>
            </a:r>
            <a:r>
              <a:rPr lang="es-ES_tradnl" dirty="0"/>
              <a:t>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5F6BA36-0AEB-1E4E-A3AB-C1E4BC657AA2}"/>
              </a:ext>
            </a:extLst>
          </p:cNvPr>
          <p:cNvSpPr txBox="1"/>
          <p:nvPr/>
        </p:nvSpPr>
        <p:spPr>
          <a:xfrm>
            <a:off x="5352093" y="4164635"/>
            <a:ext cx="1693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/>
              <a:t>Base </a:t>
            </a:r>
            <a:r>
              <a:rPr lang="es-ES_tradnl" dirty="0"/>
              <a:t> 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9924A70-A512-1544-A1D2-D8021846CF01}"/>
              </a:ext>
            </a:extLst>
          </p:cNvPr>
          <p:cNvSpPr txBox="1"/>
          <p:nvPr/>
        </p:nvSpPr>
        <p:spPr>
          <a:xfrm>
            <a:off x="7604853" y="2286048"/>
            <a:ext cx="1693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/>
              <a:t>Exponente</a:t>
            </a:r>
            <a:r>
              <a:rPr lang="es-ES_tradnl" dirty="0"/>
              <a:t> </a:t>
            </a:r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6C61E90E-B8D5-0843-81BF-9574652CEBB8}"/>
              </a:ext>
            </a:extLst>
          </p:cNvPr>
          <p:cNvCxnSpPr/>
          <p:nvPr/>
        </p:nvCxnSpPr>
        <p:spPr>
          <a:xfrm flipV="1">
            <a:off x="2715562" y="3249519"/>
            <a:ext cx="1094282" cy="60335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61D8B89F-7B5C-8948-A5F8-9C2CF16E3D48}"/>
              </a:ext>
            </a:extLst>
          </p:cNvPr>
          <p:cNvCxnSpPr>
            <a:cxnSpLocks/>
          </p:cNvCxnSpPr>
          <p:nvPr/>
        </p:nvCxnSpPr>
        <p:spPr>
          <a:xfrm flipV="1">
            <a:off x="5723588" y="3617808"/>
            <a:ext cx="108709" cy="6967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981A8E65-606F-B347-B76A-5E376A224F6E}"/>
              </a:ext>
            </a:extLst>
          </p:cNvPr>
          <p:cNvCxnSpPr>
            <a:cxnSpLocks/>
            <a:stCxn id="12" idx="1"/>
          </p:cNvCxnSpPr>
          <p:nvPr/>
        </p:nvCxnSpPr>
        <p:spPr>
          <a:xfrm flipH="1">
            <a:off x="6729179" y="2516881"/>
            <a:ext cx="875674" cy="21579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Título 1">
            <a:extLst>
              <a:ext uri="{FF2B5EF4-FFF2-40B4-BE49-F238E27FC236}">
                <a16:creationId xmlns:a16="http://schemas.microsoft.com/office/drawing/2014/main" id="{4B9B919E-E90B-BF4F-98A7-7B378BA4B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dirty="0"/>
              <a:t>Notación científica</a:t>
            </a:r>
          </a:p>
        </p:txBody>
      </p:sp>
    </p:spTree>
    <p:extLst>
      <p:ext uri="{BB962C8B-B14F-4D97-AF65-F5344CB8AC3E}">
        <p14:creationId xmlns:p14="http://schemas.microsoft.com/office/powerpoint/2010/main" val="1557583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D237828B-08DF-8746-9ED3-B7DACAA2E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dirty="0"/>
              <a:t>Algunos ejemplos 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694" y="1561819"/>
            <a:ext cx="4214917" cy="4596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05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0054623-B6BB-D744-8F7A-7F47A65095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065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ES_tradnl" dirty="0"/>
              <a:t>a) 0,0000000000000000000257940</a:t>
            </a:r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r>
              <a:rPr lang="es-ES_tradnl" dirty="0"/>
              <a:t>b) 5938600946730200000264792</a:t>
            </a:r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r>
              <a:rPr lang="es-ES_tradnl" dirty="0"/>
              <a:t>c) 2930,00049838736272900000</a:t>
            </a:r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r>
              <a:rPr lang="es-ES_tradnl" dirty="0"/>
              <a:t>d) 0,0000000000000000000000000000000000000274</a:t>
            </a:r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2700411F-E2E8-B044-8277-D6224450A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274638"/>
            <a:ext cx="11160177" cy="1143000"/>
          </a:xfrm>
        </p:spPr>
        <p:txBody>
          <a:bodyPr>
            <a:normAutofit fontScale="90000"/>
          </a:bodyPr>
          <a:lstStyle/>
          <a:p>
            <a:r>
              <a:rPr lang="es-ES" dirty="0"/>
              <a:t>Cómo expresamos un numero en notación científica? </a:t>
            </a:r>
          </a:p>
        </p:txBody>
      </p:sp>
    </p:spTree>
    <p:extLst>
      <p:ext uri="{BB962C8B-B14F-4D97-AF65-F5344CB8AC3E}">
        <p14:creationId xmlns:p14="http://schemas.microsoft.com/office/powerpoint/2010/main" val="1185327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16346591-FBE6-AB40-8187-DDA31E3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2570745" cy="1143000"/>
          </a:xfrm>
        </p:spPr>
        <p:txBody>
          <a:bodyPr/>
          <a:lstStyle/>
          <a:p>
            <a:r>
              <a:rPr lang="es-ES" dirty="0"/>
              <a:t>Prefijos </a:t>
            </a:r>
          </a:p>
        </p:txBody>
      </p:sp>
      <p:pic>
        <p:nvPicPr>
          <p:cNvPr id="1026" name="Picture 2" descr="Answered: TABLE 1–4 Metric (SI) Prefixes Prefix… | bartleby">
            <a:extLst>
              <a:ext uri="{FF2B5EF4-FFF2-40B4-BE49-F238E27FC236}">
                <a16:creationId xmlns:a16="http://schemas.microsoft.com/office/drawing/2014/main" id="{EF53B1EE-C7CD-687A-DA59-BCCBDDB1B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725" y="0"/>
            <a:ext cx="34702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167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12AAEBA2-8E18-EAAC-A397-03933F633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065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ES_tradnl" dirty="0"/>
              <a:t>a) 0,0000000000000000000257940</a:t>
            </a:r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r>
              <a:rPr lang="es-ES_tradnl" dirty="0"/>
              <a:t>b) 5938600946730200000264792</a:t>
            </a:r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r>
              <a:rPr lang="es-ES_tradnl" dirty="0"/>
              <a:t>c) 2930,00049838736272900000</a:t>
            </a:r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r>
              <a:rPr lang="es-ES_tradnl" dirty="0"/>
              <a:t>d) 0,0000000000000000000000000000000000000274</a:t>
            </a:r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B9CC95FE-7E2F-9A4C-6D11-14107288D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274638"/>
            <a:ext cx="11160177" cy="1143000"/>
          </a:xfrm>
        </p:spPr>
        <p:txBody>
          <a:bodyPr>
            <a:normAutofit/>
          </a:bodyPr>
          <a:lstStyle/>
          <a:p>
            <a:r>
              <a:rPr lang="es-ES" dirty="0"/>
              <a:t>Expresar usando prefijos  </a:t>
            </a:r>
          </a:p>
        </p:txBody>
      </p:sp>
    </p:spTree>
    <p:extLst>
      <p:ext uri="{BB962C8B-B14F-4D97-AF65-F5344CB8AC3E}">
        <p14:creationId xmlns:p14="http://schemas.microsoft.com/office/powerpoint/2010/main" val="140791162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369</Words>
  <Application>Microsoft Macintosh PowerPoint</Application>
  <PresentationFormat>Panorámica</PresentationFormat>
  <Paragraphs>64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Tema de Office</vt:lpstr>
      <vt:lpstr>Física I Escuela Naval A. Prat 2S-2022 </vt:lpstr>
      <vt:lpstr>Presentación del curso</vt:lpstr>
      <vt:lpstr>Presentación de PowerPoint</vt:lpstr>
      <vt:lpstr>Presentación de PowerPoint</vt:lpstr>
      <vt:lpstr>Presentación de PowerPoint</vt:lpstr>
      <vt:lpstr>Presentación de PowerPoint</vt:lpstr>
      <vt:lpstr>Notación científica</vt:lpstr>
      <vt:lpstr>Notación científica</vt:lpstr>
      <vt:lpstr>Algunos ejemplos </vt:lpstr>
      <vt:lpstr>Cómo expresamos un numero en notación científica? </vt:lpstr>
      <vt:lpstr>Prefijos </vt:lpstr>
      <vt:lpstr>Expresar usando prefijos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Física I Escuela Naval A. Prat 2S-2020</dc:title>
  <dc:creator>Cristian Romanque</dc:creator>
  <cp:lastModifiedBy>Cristian Romanque</cp:lastModifiedBy>
  <cp:revision>6</cp:revision>
  <dcterms:created xsi:type="dcterms:W3CDTF">2020-07-14T15:50:24Z</dcterms:created>
  <dcterms:modified xsi:type="dcterms:W3CDTF">2022-07-25T01:35:11Z</dcterms:modified>
</cp:coreProperties>
</file>