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sldIdLst>
    <p:sldId id="304" r:id="rId2"/>
    <p:sldId id="280" r:id="rId3"/>
    <p:sldId id="285" r:id="rId4"/>
    <p:sldId id="282" r:id="rId5"/>
    <p:sldId id="283" r:id="rId6"/>
    <p:sldId id="257" r:id="rId7"/>
    <p:sldId id="284" r:id="rId8"/>
    <p:sldId id="286" r:id="rId9"/>
    <p:sldId id="279" r:id="rId10"/>
    <p:sldId id="296" r:id="rId11"/>
    <p:sldId id="297" r:id="rId12"/>
    <p:sldId id="298" r:id="rId13"/>
    <p:sldId id="305" r:id="rId14"/>
    <p:sldId id="288" r:id="rId15"/>
    <p:sldId id="291" r:id="rId16"/>
    <p:sldId id="292" r:id="rId17"/>
    <p:sldId id="293" r:id="rId18"/>
    <p:sldId id="295" r:id="rId19"/>
    <p:sldId id="294" r:id="rId20"/>
    <p:sldId id="262" r:id="rId21"/>
    <p:sldId id="260" r:id="rId22"/>
    <p:sldId id="264" r:id="rId23"/>
    <p:sldId id="289" r:id="rId24"/>
    <p:sldId id="290" r:id="rId25"/>
    <p:sldId id="300" r:id="rId26"/>
    <p:sldId id="301" r:id="rId27"/>
    <p:sldId id="302" r:id="rId28"/>
    <p:sldId id="303" r:id="rId29"/>
    <p:sldId id="278" r:id="rId30"/>
  </p:sldIdLst>
  <p:sldSz cx="10477500" cy="6858000"/>
  <p:notesSz cx="9144000" cy="6858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515" autoAdjust="0"/>
    <p:restoredTop sz="94660"/>
  </p:normalViewPr>
  <p:slideViewPr>
    <p:cSldViewPr>
      <p:cViewPr>
        <p:scale>
          <a:sx n="75" d="100"/>
          <a:sy n="75" d="100"/>
        </p:scale>
        <p:origin x="-924" y="60"/>
      </p:cViewPr>
      <p:guideLst>
        <p:guide orient="horz" pos="2160"/>
        <p:guide pos="330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85813" y="2130427"/>
            <a:ext cx="8905875" cy="1470025"/>
          </a:xfrm>
        </p:spPr>
        <p:txBody>
          <a:bodyPr/>
          <a:lstStyle/>
          <a:p>
            <a:r>
              <a:rPr lang="es-ES" smtClean="0"/>
              <a:t>Haga clic para modificar el estilo de título del patrón</a:t>
            </a:r>
            <a:endParaRPr lang="es-CL"/>
          </a:p>
        </p:txBody>
      </p:sp>
      <p:sp>
        <p:nvSpPr>
          <p:cNvPr id="3" name="2 Subtítulo"/>
          <p:cNvSpPr>
            <a:spLocks noGrp="1"/>
          </p:cNvSpPr>
          <p:nvPr>
            <p:ph type="subTitle" idx="1"/>
          </p:nvPr>
        </p:nvSpPr>
        <p:spPr>
          <a:xfrm>
            <a:off x="1571625" y="3886200"/>
            <a:ext cx="733425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L"/>
          </a:p>
        </p:txBody>
      </p:sp>
      <p:sp>
        <p:nvSpPr>
          <p:cNvPr id="4" name="3 Marcador de fecha"/>
          <p:cNvSpPr>
            <a:spLocks noGrp="1"/>
          </p:cNvSpPr>
          <p:nvPr>
            <p:ph type="dt" sz="half" idx="10"/>
          </p:nvPr>
        </p:nvSpPr>
        <p:spPr/>
        <p:txBody>
          <a:bodyPr/>
          <a:lstStyle/>
          <a:p>
            <a:fld id="{701E1722-4BC0-4544-B09B-B4766B154CD1}" type="datetimeFigureOut">
              <a:rPr lang="es-CL" smtClean="0"/>
              <a:pPr/>
              <a:t>09-05-2023</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8F658B31-F726-4016-8861-F57E02F6CC16}" type="slidenum">
              <a:rPr lang="es-CL" smtClean="0"/>
              <a:pPr/>
              <a:t>‹Nº›</a:t>
            </a:fld>
            <a:endParaRPr lang="es-C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fecha"/>
          <p:cNvSpPr>
            <a:spLocks noGrp="1"/>
          </p:cNvSpPr>
          <p:nvPr>
            <p:ph type="dt" sz="half" idx="10"/>
          </p:nvPr>
        </p:nvSpPr>
        <p:spPr/>
        <p:txBody>
          <a:bodyPr/>
          <a:lstStyle/>
          <a:p>
            <a:fld id="{701E1722-4BC0-4544-B09B-B4766B154CD1}" type="datetimeFigureOut">
              <a:rPr lang="es-CL" smtClean="0"/>
              <a:pPr/>
              <a:t>09-05-2023</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8F658B31-F726-4016-8861-F57E02F6CC16}" type="slidenum">
              <a:rPr lang="es-CL" smtClean="0"/>
              <a:pPr/>
              <a:t>‹Nº›</a:t>
            </a:fld>
            <a:endParaRPr lang="es-C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27650" y="4406901"/>
            <a:ext cx="8905875" cy="1362075"/>
          </a:xfrm>
        </p:spPr>
        <p:txBody>
          <a:bodyPr anchor="t"/>
          <a:lstStyle>
            <a:lvl1pPr algn="l">
              <a:defRPr sz="4000" b="1" cap="all"/>
            </a:lvl1pPr>
          </a:lstStyle>
          <a:p>
            <a:r>
              <a:rPr lang="es-ES" smtClean="0"/>
              <a:t>Haga clic para modificar el estilo de título del patrón</a:t>
            </a:r>
            <a:endParaRPr lang="es-CL"/>
          </a:p>
        </p:txBody>
      </p:sp>
      <p:sp>
        <p:nvSpPr>
          <p:cNvPr id="3" name="2 Marcador de texto"/>
          <p:cNvSpPr>
            <a:spLocks noGrp="1"/>
          </p:cNvSpPr>
          <p:nvPr>
            <p:ph type="body" idx="1"/>
          </p:nvPr>
        </p:nvSpPr>
        <p:spPr>
          <a:xfrm>
            <a:off x="827650" y="2906715"/>
            <a:ext cx="8905875"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01E1722-4BC0-4544-B09B-B4766B154CD1}" type="datetimeFigureOut">
              <a:rPr lang="es-CL" smtClean="0"/>
              <a:pPr/>
              <a:t>09-05-2023</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8F658B31-F726-4016-8861-F57E02F6CC16}" type="slidenum">
              <a:rPr lang="es-CL" smtClean="0"/>
              <a:pPr/>
              <a:t>‹Nº›</a:t>
            </a:fld>
            <a:endParaRPr lang="es-C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contenido"/>
          <p:cNvSpPr>
            <a:spLocks noGrp="1"/>
          </p:cNvSpPr>
          <p:nvPr>
            <p:ph sz="half" idx="1"/>
          </p:nvPr>
        </p:nvSpPr>
        <p:spPr>
          <a:xfrm>
            <a:off x="523875" y="1600202"/>
            <a:ext cx="4627563"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contenido"/>
          <p:cNvSpPr>
            <a:spLocks noGrp="1"/>
          </p:cNvSpPr>
          <p:nvPr>
            <p:ph sz="half" idx="2"/>
          </p:nvPr>
        </p:nvSpPr>
        <p:spPr>
          <a:xfrm>
            <a:off x="5326062" y="1600202"/>
            <a:ext cx="4627563"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5" name="4 Marcador de fecha"/>
          <p:cNvSpPr>
            <a:spLocks noGrp="1"/>
          </p:cNvSpPr>
          <p:nvPr>
            <p:ph type="dt" sz="half" idx="10"/>
          </p:nvPr>
        </p:nvSpPr>
        <p:spPr/>
        <p:txBody>
          <a:bodyPr/>
          <a:lstStyle/>
          <a:p>
            <a:fld id="{701E1722-4BC0-4544-B09B-B4766B154CD1}" type="datetimeFigureOut">
              <a:rPr lang="es-CL" smtClean="0"/>
              <a:pPr/>
              <a:t>09-05-2023</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8F658B31-F726-4016-8861-F57E02F6CC16}" type="slidenum">
              <a:rPr lang="es-CL" smtClean="0"/>
              <a:pPr/>
              <a:t>‹Nº›</a:t>
            </a:fld>
            <a:endParaRPr lang="es-C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L"/>
          </a:p>
        </p:txBody>
      </p:sp>
      <p:sp>
        <p:nvSpPr>
          <p:cNvPr id="3" name="2 Marcador de texto"/>
          <p:cNvSpPr>
            <a:spLocks noGrp="1"/>
          </p:cNvSpPr>
          <p:nvPr>
            <p:ph type="body" idx="1"/>
          </p:nvPr>
        </p:nvSpPr>
        <p:spPr>
          <a:xfrm>
            <a:off x="523876" y="1535113"/>
            <a:ext cx="462938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23876" y="2174875"/>
            <a:ext cx="462938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5" name="4 Marcador de texto"/>
          <p:cNvSpPr>
            <a:spLocks noGrp="1"/>
          </p:cNvSpPr>
          <p:nvPr>
            <p:ph type="body" sz="quarter" idx="3"/>
          </p:nvPr>
        </p:nvSpPr>
        <p:spPr>
          <a:xfrm>
            <a:off x="5322426" y="1535113"/>
            <a:ext cx="4631201"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322426" y="2174875"/>
            <a:ext cx="4631201"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7" name="6 Marcador de fecha"/>
          <p:cNvSpPr>
            <a:spLocks noGrp="1"/>
          </p:cNvSpPr>
          <p:nvPr>
            <p:ph type="dt" sz="half" idx="10"/>
          </p:nvPr>
        </p:nvSpPr>
        <p:spPr/>
        <p:txBody>
          <a:bodyPr/>
          <a:lstStyle/>
          <a:p>
            <a:fld id="{701E1722-4BC0-4544-B09B-B4766B154CD1}" type="datetimeFigureOut">
              <a:rPr lang="es-CL" smtClean="0"/>
              <a:pPr/>
              <a:t>09-05-2023</a:t>
            </a:fld>
            <a:endParaRPr lang="es-CL"/>
          </a:p>
        </p:txBody>
      </p:sp>
      <p:sp>
        <p:nvSpPr>
          <p:cNvPr id="8" name="7 Marcador de pie de página"/>
          <p:cNvSpPr>
            <a:spLocks noGrp="1"/>
          </p:cNvSpPr>
          <p:nvPr>
            <p:ph type="ftr" sz="quarter" idx="11"/>
          </p:nvPr>
        </p:nvSpPr>
        <p:spPr/>
        <p:txBody>
          <a:bodyPr/>
          <a:lstStyle/>
          <a:p>
            <a:endParaRPr lang="es-CL"/>
          </a:p>
        </p:txBody>
      </p:sp>
      <p:sp>
        <p:nvSpPr>
          <p:cNvPr id="9" name="8 Marcador de número de diapositiva"/>
          <p:cNvSpPr>
            <a:spLocks noGrp="1"/>
          </p:cNvSpPr>
          <p:nvPr>
            <p:ph type="sldNum" sz="quarter" idx="12"/>
          </p:nvPr>
        </p:nvSpPr>
        <p:spPr/>
        <p:txBody>
          <a:bodyPr/>
          <a:lstStyle/>
          <a:p>
            <a:fld id="{8F658B31-F726-4016-8861-F57E02F6CC16}" type="slidenum">
              <a:rPr lang="es-CL" smtClean="0"/>
              <a:pPr/>
              <a:t>‹Nº›</a:t>
            </a:fld>
            <a:endParaRPr lang="es-C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fecha"/>
          <p:cNvSpPr>
            <a:spLocks noGrp="1"/>
          </p:cNvSpPr>
          <p:nvPr>
            <p:ph type="dt" sz="half" idx="10"/>
          </p:nvPr>
        </p:nvSpPr>
        <p:spPr/>
        <p:txBody>
          <a:bodyPr/>
          <a:lstStyle/>
          <a:p>
            <a:fld id="{701E1722-4BC0-4544-B09B-B4766B154CD1}" type="datetimeFigureOut">
              <a:rPr lang="es-CL" smtClean="0"/>
              <a:pPr/>
              <a:t>09-05-2023</a:t>
            </a:fld>
            <a:endParaRPr lang="es-CL"/>
          </a:p>
        </p:txBody>
      </p:sp>
      <p:sp>
        <p:nvSpPr>
          <p:cNvPr id="4" name="3 Marcador de pie de página"/>
          <p:cNvSpPr>
            <a:spLocks noGrp="1"/>
          </p:cNvSpPr>
          <p:nvPr>
            <p:ph type="ftr" sz="quarter" idx="11"/>
          </p:nvPr>
        </p:nvSpPr>
        <p:spPr/>
        <p:txBody>
          <a:bodyPr/>
          <a:lstStyle/>
          <a:p>
            <a:endParaRPr lang="es-CL"/>
          </a:p>
        </p:txBody>
      </p:sp>
      <p:sp>
        <p:nvSpPr>
          <p:cNvPr id="5" name="4 Marcador de número de diapositiva"/>
          <p:cNvSpPr>
            <a:spLocks noGrp="1"/>
          </p:cNvSpPr>
          <p:nvPr>
            <p:ph type="sldNum" sz="quarter" idx="12"/>
          </p:nvPr>
        </p:nvSpPr>
        <p:spPr/>
        <p:txBody>
          <a:bodyPr/>
          <a:lstStyle/>
          <a:p>
            <a:fld id="{8F658B31-F726-4016-8861-F57E02F6CC16}" type="slidenum">
              <a:rPr lang="es-CL" smtClean="0"/>
              <a:pPr/>
              <a:t>‹Nº›</a:t>
            </a:fld>
            <a:endParaRPr lang="es-C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01E1722-4BC0-4544-B09B-B4766B154CD1}" type="datetimeFigureOut">
              <a:rPr lang="es-CL" smtClean="0"/>
              <a:pPr/>
              <a:t>09-05-2023</a:t>
            </a:fld>
            <a:endParaRPr lang="es-CL"/>
          </a:p>
        </p:txBody>
      </p:sp>
      <p:sp>
        <p:nvSpPr>
          <p:cNvPr id="3" name="2 Marcador de pie de página"/>
          <p:cNvSpPr>
            <a:spLocks noGrp="1"/>
          </p:cNvSpPr>
          <p:nvPr>
            <p:ph type="ftr" sz="quarter" idx="11"/>
          </p:nvPr>
        </p:nvSpPr>
        <p:spPr/>
        <p:txBody>
          <a:bodyPr/>
          <a:lstStyle/>
          <a:p>
            <a:endParaRPr lang="es-CL"/>
          </a:p>
        </p:txBody>
      </p:sp>
      <p:sp>
        <p:nvSpPr>
          <p:cNvPr id="4" name="3 Marcador de número de diapositiva"/>
          <p:cNvSpPr>
            <a:spLocks noGrp="1"/>
          </p:cNvSpPr>
          <p:nvPr>
            <p:ph type="sldNum" sz="quarter" idx="12"/>
          </p:nvPr>
        </p:nvSpPr>
        <p:spPr/>
        <p:txBody>
          <a:bodyPr/>
          <a:lstStyle/>
          <a:p>
            <a:fld id="{8F658B31-F726-4016-8861-F57E02F6CC16}" type="slidenum">
              <a:rPr lang="es-CL" smtClean="0"/>
              <a:pPr/>
              <a:t>‹Nº›</a:t>
            </a:fld>
            <a:endParaRPr lang="es-C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23877" y="273050"/>
            <a:ext cx="3447025" cy="1162050"/>
          </a:xfrm>
        </p:spPr>
        <p:txBody>
          <a:bodyPr anchor="b"/>
          <a:lstStyle>
            <a:lvl1pPr algn="l">
              <a:defRPr sz="2000" b="1"/>
            </a:lvl1pPr>
          </a:lstStyle>
          <a:p>
            <a:r>
              <a:rPr lang="es-ES" smtClean="0"/>
              <a:t>Haga clic para modificar el estilo de título del patrón</a:t>
            </a:r>
            <a:endParaRPr lang="es-CL"/>
          </a:p>
        </p:txBody>
      </p:sp>
      <p:sp>
        <p:nvSpPr>
          <p:cNvPr id="3" name="2 Marcador de contenido"/>
          <p:cNvSpPr>
            <a:spLocks noGrp="1"/>
          </p:cNvSpPr>
          <p:nvPr>
            <p:ph idx="1"/>
          </p:nvPr>
        </p:nvSpPr>
        <p:spPr>
          <a:xfrm>
            <a:off x="4096412" y="273052"/>
            <a:ext cx="5857215"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texto"/>
          <p:cNvSpPr>
            <a:spLocks noGrp="1"/>
          </p:cNvSpPr>
          <p:nvPr>
            <p:ph type="body" sz="half" idx="2"/>
          </p:nvPr>
        </p:nvSpPr>
        <p:spPr>
          <a:xfrm>
            <a:off x="523877" y="1435102"/>
            <a:ext cx="3447025"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01E1722-4BC0-4544-B09B-B4766B154CD1}" type="datetimeFigureOut">
              <a:rPr lang="es-CL" smtClean="0"/>
              <a:pPr/>
              <a:t>09-05-2023</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8F658B31-F726-4016-8861-F57E02F6CC16}" type="slidenum">
              <a:rPr lang="es-CL" smtClean="0"/>
              <a:pPr/>
              <a:t>‹Nº›</a:t>
            </a:fld>
            <a:endParaRPr lang="es-C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053663" y="4800601"/>
            <a:ext cx="6286500" cy="566738"/>
          </a:xfrm>
        </p:spPr>
        <p:txBody>
          <a:bodyPr anchor="b"/>
          <a:lstStyle>
            <a:lvl1pPr algn="l">
              <a:defRPr sz="2000" b="1"/>
            </a:lvl1pPr>
          </a:lstStyle>
          <a:p>
            <a:r>
              <a:rPr lang="es-ES" smtClean="0"/>
              <a:t>Haga clic para modificar el estilo de título del patrón</a:t>
            </a:r>
            <a:endParaRPr lang="es-CL"/>
          </a:p>
        </p:txBody>
      </p:sp>
      <p:sp>
        <p:nvSpPr>
          <p:cNvPr id="3" name="2 Marcador de posición de imagen"/>
          <p:cNvSpPr>
            <a:spLocks noGrp="1"/>
          </p:cNvSpPr>
          <p:nvPr>
            <p:ph type="pic" idx="1"/>
          </p:nvPr>
        </p:nvSpPr>
        <p:spPr>
          <a:xfrm>
            <a:off x="2053663" y="612775"/>
            <a:ext cx="62865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3 Marcador de texto"/>
          <p:cNvSpPr>
            <a:spLocks noGrp="1"/>
          </p:cNvSpPr>
          <p:nvPr>
            <p:ph type="body" sz="half" idx="2"/>
          </p:nvPr>
        </p:nvSpPr>
        <p:spPr>
          <a:xfrm>
            <a:off x="2053663" y="5367339"/>
            <a:ext cx="62865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01E1722-4BC0-4544-B09B-B4766B154CD1}" type="datetimeFigureOut">
              <a:rPr lang="es-CL" smtClean="0"/>
              <a:pPr/>
              <a:t>09-05-2023</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8F658B31-F726-4016-8861-F57E02F6CC16}" type="slidenum">
              <a:rPr lang="es-CL" smtClean="0"/>
              <a:pPr/>
              <a:t>‹Nº›</a:t>
            </a:fld>
            <a:endParaRPr lang="es-C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fecha"/>
          <p:cNvSpPr>
            <a:spLocks noGrp="1"/>
          </p:cNvSpPr>
          <p:nvPr>
            <p:ph type="dt" sz="half" idx="10"/>
          </p:nvPr>
        </p:nvSpPr>
        <p:spPr/>
        <p:txBody>
          <a:bodyPr/>
          <a:lstStyle/>
          <a:p>
            <a:fld id="{701E1722-4BC0-4544-B09B-B4766B154CD1}" type="datetimeFigureOut">
              <a:rPr lang="es-CL" smtClean="0"/>
              <a:pPr/>
              <a:t>09-05-2023</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8F658B31-F726-4016-8861-F57E02F6CC16}" type="slidenum">
              <a:rPr lang="es-CL" smtClean="0"/>
              <a:pPr/>
              <a:t>‹Nº›</a:t>
            </a:fld>
            <a:endParaRPr lang="es-C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596187" y="274640"/>
            <a:ext cx="2357438" cy="5851525"/>
          </a:xfrm>
        </p:spPr>
        <p:txBody>
          <a:bodyPr vert="eaVert"/>
          <a:lstStyle/>
          <a:p>
            <a:r>
              <a:rPr lang="es-ES" smtClean="0"/>
              <a:t>Haga clic para modificar el estilo de título del patrón</a:t>
            </a:r>
            <a:endParaRPr lang="es-CL"/>
          </a:p>
        </p:txBody>
      </p:sp>
      <p:sp>
        <p:nvSpPr>
          <p:cNvPr id="3" name="2 Marcador de texto vertical"/>
          <p:cNvSpPr>
            <a:spLocks noGrp="1"/>
          </p:cNvSpPr>
          <p:nvPr>
            <p:ph type="body" orient="vert" idx="1"/>
          </p:nvPr>
        </p:nvSpPr>
        <p:spPr>
          <a:xfrm>
            <a:off x="523875" y="274640"/>
            <a:ext cx="6897688"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fecha"/>
          <p:cNvSpPr>
            <a:spLocks noGrp="1"/>
          </p:cNvSpPr>
          <p:nvPr>
            <p:ph type="dt" sz="half" idx="10"/>
          </p:nvPr>
        </p:nvSpPr>
        <p:spPr/>
        <p:txBody>
          <a:bodyPr/>
          <a:lstStyle/>
          <a:p>
            <a:fld id="{701E1722-4BC0-4544-B09B-B4766B154CD1}" type="datetimeFigureOut">
              <a:rPr lang="es-CL" smtClean="0"/>
              <a:pPr/>
              <a:t>09-05-2023</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8F658B31-F726-4016-8861-F57E02F6CC16}" type="slidenum">
              <a:rPr lang="es-CL" smtClean="0"/>
              <a:pPr/>
              <a:t>‹Nº›</a:t>
            </a:fld>
            <a:endParaRPr lang="es-C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23875" y="274638"/>
            <a:ext cx="942975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L"/>
          </a:p>
        </p:txBody>
      </p:sp>
      <p:sp>
        <p:nvSpPr>
          <p:cNvPr id="3" name="2 Marcador de texto"/>
          <p:cNvSpPr>
            <a:spLocks noGrp="1"/>
          </p:cNvSpPr>
          <p:nvPr>
            <p:ph type="body" idx="1"/>
          </p:nvPr>
        </p:nvSpPr>
        <p:spPr>
          <a:xfrm>
            <a:off x="523875" y="1600202"/>
            <a:ext cx="942975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fecha"/>
          <p:cNvSpPr>
            <a:spLocks noGrp="1"/>
          </p:cNvSpPr>
          <p:nvPr>
            <p:ph type="dt" sz="half" idx="2"/>
          </p:nvPr>
        </p:nvSpPr>
        <p:spPr>
          <a:xfrm>
            <a:off x="523875" y="6356352"/>
            <a:ext cx="24447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01E1722-4BC0-4544-B09B-B4766B154CD1}" type="datetimeFigureOut">
              <a:rPr lang="es-CL" smtClean="0"/>
              <a:pPr/>
              <a:t>09-05-2023</a:t>
            </a:fld>
            <a:endParaRPr lang="es-CL"/>
          </a:p>
        </p:txBody>
      </p:sp>
      <p:sp>
        <p:nvSpPr>
          <p:cNvPr id="5" name="4 Marcador de pie de página"/>
          <p:cNvSpPr>
            <a:spLocks noGrp="1"/>
          </p:cNvSpPr>
          <p:nvPr>
            <p:ph type="ftr" sz="quarter" idx="3"/>
          </p:nvPr>
        </p:nvSpPr>
        <p:spPr>
          <a:xfrm>
            <a:off x="3579813" y="6356352"/>
            <a:ext cx="33178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5 Marcador de número de diapositiva"/>
          <p:cNvSpPr>
            <a:spLocks noGrp="1"/>
          </p:cNvSpPr>
          <p:nvPr>
            <p:ph type="sldNum" sz="quarter" idx="4"/>
          </p:nvPr>
        </p:nvSpPr>
        <p:spPr>
          <a:xfrm>
            <a:off x="7508875" y="6356352"/>
            <a:ext cx="24447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658B31-F726-4016-8861-F57E02F6CC16}" type="slidenum">
              <a:rPr lang="es-CL" smtClean="0"/>
              <a:pPr/>
              <a:t>‹Nº›</a:t>
            </a:fld>
            <a:endParaRPr lang="es-CL"/>
          </a:p>
        </p:txBody>
      </p:sp>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s>
</file>

<file path=ppt/slides/_rels/slide1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2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Resultado de imagen para logo escuela naval"/>
          <p:cNvPicPr>
            <a:picLocks noChangeAspect="1" noChangeArrowheads="1"/>
          </p:cNvPicPr>
          <p:nvPr/>
        </p:nvPicPr>
        <p:blipFill>
          <a:blip r:embed="rId2"/>
          <a:srcRect/>
          <a:stretch>
            <a:fillRect/>
          </a:stretch>
        </p:blipFill>
        <p:spPr bwMode="auto">
          <a:xfrm>
            <a:off x="9255125" y="0"/>
            <a:ext cx="1222375" cy="1238250"/>
          </a:xfrm>
          <a:prstGeom prst="rect">
            <a:avLst/>
          </a:prstGeom>
          <a:noFill/>
        </p:spPr>
      </p:pic>
      <p:pic>
        <p:nvPicPr>
          <p:cNvPr id="5" name="Picture 2" descr="Imagen relacionada"/>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25468" y="0"/>
            <a:ext cx="1055027" cy="10858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6" name="Proceso alternativo 5"/>
          <p:cNvSpPr/>
          <p:nvPr/>
        </p:nvSpPr>
        <p:spPr>
          <a:xfrm flipV="1">
            <a:off x="1145974" y="740437"/>
            <a:ext cx="7940011"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7" name="6 CuadroTexto"/>
          <p:cNvSpPr txBox="1"/>
          <p:nvPr/>
        </p:nvSpPr>
        <p:spPr>
          <a:xfrm>
            <a:off x="1881164" y="928670"/>
            <a:ext cx="6631829" cy="646331"/>
          </a:xfrm>
          <a:prstGeom prst="rect">
            <a:avLst/>
          </a:prstGeom>
          <a:noFill/>
        </p:spPr>
        <p:txBody>
          <a:bodyPr wrap="square" rtlCol="0">
            <a:spAutoFit/>
          </a:bodyPr>
          <a:lstStyle/>
          <a:p>
            <a:pPr algn="ctr"/>
            <a:r>
              <a:rPr lang="es-CL" sz="3600" b="1" dirty="0" smtClean="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rPr>
              <a:t>CAMPOS DE PRISIONEROS</a:t>
            </a:r>
            <a:endParaRPr lang="es-CL" sz="3600" b="1" dirty="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endParaRPr>
          </a:p>
        </p:txBody>
      </p:sp>
      <p:sp>
        <p:nvSpPr>
          <p:cNvPr id="24578" name="AutoShape 2" descr="Superviviencia, Evasión Resistencia y Escape SERE cap 1"/>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24580" name="AutoShape 4" descr="Superviviencia, Evasión Resistencia y Escape SERE cap 1"/>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pic>
        <p:nvPicPr>
          <p:cNvPr id="3074" name="Picture 2"/>
          <p:cNvPicPr>
            <a:picLocks noChangeAspect="1" noChangeArrowheads="1"/>
          </p:cNvPicPr>
          <p:nvPr/>
        </p:nvPicPr>
        <p:blipFill>
          <a:blip r:embed="rId4"/>
          <a:srcRect l="52343" t="28320" r="4282" b="19922"/>
          <a:stretch>
            <a:fillRect/>
          </a:stretch>
        </p:blipFill>
        <p:spPr bwMode="auto">
          <a:xfrm>
            <a:off x="2309792" y="2428868"/>
            <a:ext cx="5643602" cy="378621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Resultado de imagen para logo escuela naval"/>
          <p:cNvPicPr>
            <a:picLocks noChangeAspect="1" noChangeArrowheads="1"/>
          </p:cNvPicPr>
          <p:nvPr/>
        </p:nvPicPr>
        <p:blipFill>
          <a:blip r:embed="rId2"/>
          <a:srcRect/>
          <a:stretch>
            <a:fillRect/>
          </a:stretch>
        </p:blipFill>
        <p:spPr bwMode="auto">
          <a:xfrm>
            <a:off x="9255125" y="0"/>
            <a:ext cx="1222375" cy="1238250"/>
          </a:xfrm>
          <a:prstGeom prst="rect">
            <a:avLst/>
          </a:prstGeom>
          <a:noFill/>
        </p:spPr>
      </p:pic>
      <p:pic>
        <p:nvPicPr>
          <p:cNvPr id="5" name="Picture 2" descr="Imagen relacionada"/>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25468" y="0"/>
            <a:ext cx="1055027" cy="10858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6" name="Proceso alternativo 5"/>
          <p:cNvSpPr/>
          <p:nvPr/>
        </p:nvSpPr>
        <p:spPr>
          <a:xfrm flipV="1">
            <a:off x="1145974" y="740437"/>
            <a:ext cx="7940011"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7" name="6 CuadroTexto"/>
          <p:cNvSpPr txBox="1"/>
          <p:nvPr/>
        </p:nvSpPr>
        <p:spPr>
          <a:xfrm>
            <a:off x="2291935" y="2571746"/>
            <a:ext cx="6221058" cy="1369606"/>
          </a:xfrm>
          <a:prstGeom prst="rect">
            <a:avLst/>
          </a:prstGeom>
          <a:noFill/>
        </p:spPr>
        <p:txBody>
          <a:bodyPr wrap="square" rtlCol="0">
            <a:spAutoFit/>
          </a:bodyPr>
          <a:lstStyle/>
          <a:p>
            <a:r>
              <a:rPr lang="es-CL" sz="3600" b="1" dirty="0" smtClean="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rPr>
              <a:t>OBJETIVOS</a:t>
            </a:r>
          </a:p>
          <a:p>
            <a:pPr>
              <a:buFont typeface="Wingdings" pitchFamily="2" charset="2"/>
              <a:buChar char="Ø"/>
            </a:pPr>
            <a:endParaRPr lang="es-CL" sz="1100" b="1" dirty="0" smtClean="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endParaRPr>
          </a:p>
          <a:p>
            <a:r>
              <a:rPr lang="es-CL" b="1" dirty="0" smtClean="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rPr>
              <a:t>AL FINAL DE LA CLASE EL ALUMNO CONOCERA LOS TIPOS DE CAMPOS DE PRISIONEROS.</a:t>
            </a:r>
            <a:endParaRPr lang="es-CL" b="1" dirty="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Resultado de imagen para logo escuela naval"/>
          <p:cNvPicPr>
            <a:picLocks noChangeAspect="1" noChangeArrowheads="1"/>
          </p:cNvPicPr>
          <p:nvPr/>
        </p:nvPicPr>
        <p:blipFill>
          <a:blip r:embed="rId2"/>
          <a:srcRect/>
          <a:stretch>
            <a:fillRect/>
          </a:stretch>
        </p:blipFill>
        <p:spPr bwMode="auto">
          <a:xfrm>
            <a:off x="9255125" y="0"/>
            <a:ext cx="1222375" cy="1238250"/>
          </a:xfrm>
          <a:prstGeom prst="rect">
            <a:avLst/>
          </a:prstGeom>
          <a:noFill/>
        </p:spPr>
      </p:pic>
      <p:pic>
        <p:nvPicPr>
          <p:cNvPr id="5" name="Picture 2" descr="Imagen relacionada"/>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25468" y="0"/>
            <a:ext cx="1055027" cy="10858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6" name="Proceso alternativo 5"/>
          <p:cNvSpPr/>
          <p:nvPr/>
        </p:nvSpPr>
        <p:spPr>
          <a:xfrm flipV="1">
            <a:off x="1145974" y="740437"/>
            <a:ext cx="7940011"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7" name="6 CuadroTexto"/>
          <p:cNvSpPr txBox="1"/>
          <p:nvPr/>
        </p:nvSpPr>
        <p:spPr>
          <a:xfrm>
            <a:off x="2291935" y="2571746"/>
            <a:ext cx="6221058" cy="1477328"/>
          </a:xfrm>
          <a:prstGeom prst="rect">
            <a:avLst/>
          </a:prstGeom>
          <a:noFill/>
        </p:spPr>
        <p:txBody>
          <a:bodyPr wrap="square" rtlCol="0">
            <a:spAutoFit/>
          </a:bodyPr>
          <a:lstStyle/>
          <a:p>
            <a:r>
              <a:rPr lang="es-CL" sz="3600" b="1" dirty="0" smtClean="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rPr>
              <a:t>TEMARIO</a:t>
            </a:r>
          </a:p>
          <a:p>
            <a:pPr>
              <a:buFont typeface="Wingdings" pitchFamily="2" charset="2"/>
              <a:buChar char="Ø"/>
            </a:pPr>
            <a:r>
              <a:rPr lang="es-CL" sz="1100" b="1" dirty="0" smtClean="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rPr>
              <a:t> </a:t>
            </a:r>
            <a:r>
              <a:rPr lang="es-CL" b="1" dirty="0" smtClean="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rPr>
              <a:t>TRATADO DE GINEBRA</a:t>
            </a:r>
          </a:p>
          <a:p>
            <a:pPr>
              <a:buFont typeface="Wingdings" pitchFamily="2" charset="2"/>
              <a:buChar char="Ø"/>
            </a:pPr>
            <a:r>
              <a:rPr lang="es-CL" b="1" dirty="0" smtClean="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rPr>
              <a:t>TIPOS DE CAMPOS DE PRISIONEROS</a:t>
            </a:r>
          </a:p>
          <a:p>
            <a:pPr>
              <a:buFont typeface="Wingdings" pitchFamily="2" charset="2"/>
              <a:buChar char="Ø"/>
            </a:pPr>
            <a:r>
              <a:rPr lang="es-CL" b="1" dirty="0" smtClean="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rPr>
              <a:t>INTERROGATORIOS.</a:t>
            </a:r>
            <a:endParaRPr lang="es-CL" b="1" dirty="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Resultado de imagen para logo escuela naval"/>
          <p:cNvPicPr>
            <a:picLocks noChangeAspect="1" noChangeArrowheads="1"/>
          </p:cNvPicPr>
          <p:nvPr/>
        </p:nvPicPr>
        <p:blipFill>
          <a:blip r:embed="rId2"/>
          <a:srcRect/>
          <a:stretch>
            <a:fillRect/>
          </a:stretch>
        </p:blipFill>
        <p:spPr bwMode="auto">
          <a:xfrm>
            <a:off x="9255125" y="0"/>
            <a:ext cx="1222375" cy="1238250"/>
          </a:xfrm>
          <a:prstGeom prst="rect">
            <a:avLst/>
          </a:prstGeom>
          <a:noFill/>
        </p:spPr>
      </p:pic>
      <p:pic>
        <p:nvPicPr>
          <p:cNvPr id="5" name="Picture 2" descr="Imagen relacionada"/>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25468" y="0"/>
            <a:ext cx="1055027" cy="10858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6" name="Proceso alternativo 5"/>
          <p:cNvSpPr/>
          <p:nvPr/>
        </p:nvSpPr>
        <p:spPr>
          <a:xfrm flipV="1">
            <a:off x="1145974" y="740437"/>
            <a:ext cx="7940011"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7" name="6 Rectángulo"/>
          <p:cNvSpPr/>
          <p:nvPr/>
        </p:nvSpPr>
        <p:spPr>
          <a:xfrm>
            <a:off x="881032" y="2274838"/>
            <a:ext cx="8715435" cy="1477328"/>
          </a:xfrm>
          <a:prstGeom prst="rect">
            <a:avLst/>
          </a:prstGeom>
        </p:spPr>
        <p:txBody>
          <a:bodyPr wrap="square">
            <a:spAutoFit/>
          </a:bodyPr>
          <a:lstStyle/>
          <a:p>
            <a:r>
              <a:rPr lang="es-CL" dirty="0" smtClean="0">
                <a:solidFill>
                  <a:schemeClr val="tx2"/>
                </a:solidFill>
              </a:rPr>
              <a:t>¿</a:t>
            </a:r>
            <a:r>
              <a:rPr lang="es-CL" b="1" dirty="0" smtClean="0">
                <a:solidFill>
                  <a:schemeClr val="tx2"/>
                </a:solidFill>
              </a:rPr>
              <a:t>Qué establecen los Convenios de Ginebra en relación a los prisioneros?</a:t>
            </a:r>
          </a:p>
          <a:p>
            <a:r>
              <a:rPr lang="es-CL" dirty="0" smtClean="0">
                <a:solidFill>
                  <a:schemeClr val="tx2"/>
                </a:solidFill>
              </a:rPr>
              <a:t>El Tercer Convenio de Ginebra contiene normas específicas relacionadas con el trato debido a los prisioneros de guerra. Los 143 artículos del Convenio establecen que los prisioneros de guerra deben recibir trato humanitario, alojamiento adecuado y alimentos, vestimenta y atención médica apropiados.</a:t>
            </a:r>
            <a:endParaRPr lang="es-CL" dirty="0">
              <a:solidFill>
                <a:schemeClr val="tx2"/>
              </a:solidFill>
            </a:endParaRPr>
          </a:p>
        </p:txBody>
      </p:sp>
      <p:sp>
        <p:nvSpPr>
          <p:cNvPr id="8" name="7 Rectángulo"/>
          <p:cNvSpPr/>
          <p:nvPr/>
        </p:nvSpPr>
        <p:spPr>
          <a:xfrm>
            <a:off x="1309660" y="1428736"/>
            <a:ext cx="8358246" cy="369332"/>
          </a:xfrm>
          <a:prstGeom prst="rect">
            <a:avLst/>
          </a:prstGeom>
        </p:spPr>
        <p:txBody>
          <a:bodyPr wrap="square">
            <a:spAutoFit/>
          </a:bodyPr>
          <a:lstStyle/>
          <a:p>
            <a:pPr algn="ctr"/>
            <a:r>
              <a:rPr lang="es-CL" b="1" dirty="0" smtClean="0">
                <a:solidFill>
                  <a:schemeClr val="tx2"/>
                </a:solidFill>
              </a:rPr>
              <a:t>CONVENIO DE GINEBRA.</a:t>
            </a:r>
            <a:endParaRPr lang="es-CL" b="1" dirty="0">
              <a:solidFill>
                <a:schemeClr val="tx2"/>
              </a:solidFil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Resultado de imagen para logo escuela naval"/>
          <p:cNvPicPr>
            <a:picLocks noChangeAspect="1" noChangeArrowheads="1"/>
          </p:cNvPicPr>
          <p:nvPr/>
        </p:nvPicPr>
        <p:blipFill>
          <a:blip r:embed="rId2"/>
          <a:srcRect/>
          <a:stretch>
            <a:fillRect/>
          </a:stretch>
        </p:blipFill>
        <p:spPr bwMode="auto">
          <a:xfrm>
            <a:off x="9255125" y="0"/>
            <a:ext cx="1222375" cy="1238250"/>
          </a:xfrm>
          <a:prstGeom prst="rect">
            <a:avLst/>
          </a:prstGeom>
          <a:noFill/>
        </p:spPr>
      </p:pic>
      <p:pic>
        <p:nvPicPr>
          <p:cNvPr id="5" name="Picture 2" descr="Imagen relacionada"/>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25468" y="0"/>
            <a:ext cx="1055027" cy="10858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6" name="Proceso alternativo 5"/>
          <p:cNvSpPr/>
          <p:nvPr/>
        </p:nvSpPr>
        <p:spPr>
          <a:xfrm flipV="1">
            <a:off x="1145974" y="740437"/>
            <a:ext cx="7940011"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7" name="6 Rectángulo"/>
          <p:cNvSpPr/>
          <p:nvPr/>
        </p:nvSpPr>
        <p:spPr>
          <a:xfrm>
            <a:off x="1095346" y="2551837"/>
            <a:ext cx="8358246" cy="2585323"/>
          </a:xfrm>
          <a:prstGeom prst="rect">
            <a:avLst/>
          </a:prstGeom>
        </p:spPr>
        <p:txBody>
          <a:bodyPr wrap="square">
            <a:spAutoFit/>
          </a:bodyPr>
          <a:lstStyle/>
          <a:p>
            <a:r>
              <a:rPr lang="es-CL" dirty="0" smtClean="0">
                <a:solidFill>
                  <a:schemeClr val="tx2"/>
                </a:solidFill>
              </a:rPr>
              <a:t>Los prisioneros de guerra tienen derecho, en todas las circunstancias, al respeto de su persona y de su honor. Las mujeres deben ser tratadas con todas las consideraciones debidas a su sexo y, en todo caso, se beneficiarán de un trato tan favorable como el que reciban los hombres.</a:t>
            </a:r>
          </a:p>
          <a:p>
            <a:endParaRPr lang="es-CL" dirty="0" smtClean="0">
              <a:solidFill>
                <a:schemeClr val="tx2"/>
              </a:solidFill>
            </a:endParaRPr>
          </a:p>
          <a:p>
            <a:r>
              <a:rPr lang="es-CL" dirty="0" smtClean="0">
                <a:solidFill>
                  <a:schemeClr val="tx2"/>
                </a:solidFill>
              </a:rPr>
              <a:t>Los prisioneros de guerra suelen ser miembros de las fuerzas armadas de una de las partes en conflicto que caen en poder del adversario. El tercer Convenio de Ginebra de 1949 también determina otras categorías de personas que tienen derecho a recibir el estatuto de prisionero de guerra o pueden ser tratadas como tales.</a:t>
            </a:r>
            <a:endParaRPr lang="es-CL" dirty="0">
              <a:solidFill>
                <a:schemeClr val="tx2"/>
              </a:solidFill>
            </a:endParaRPr>
          </a:p>
        </p:txBody>
      </p:sp>
      <p:sp>
        <p:nvSpPr>
          <p:cNvPr id="8" name="7 Rectángulo"/>
          <p:cNvSpPr/>
          <p:nvPr/>
        </p:nvSpPr>
        <p:spPr>
          <a:xfrm>
            <a:off x="1309660" y="1428736"/>
            <a:ext cx="8358246" cy="369332"/>
          </a:xfrm>
          <a:prstGeom prst="rect">
            <a:avLst/>
          </a:prstGeom>
        </p:spPr>
        <p:txBody>
          <a:bodyPr wrap="square">
            <a:spAutoFit/>
          </a:bodyPr>
          <a:lstStyle/>
          <a:p>
            <a:pPr algn="ctr"/>
            <a:r>
              <a:rPr lang="es-CL" b="1" dirty="0" smtClean="0">
                <a:solidFill>
                  <a:schemeClr val="tx2"/>
                </a:solidFill>
              </a:rPr>
              <a:t>CONVENIO DE GINEBRA.</a:t>
            </a:r>
            <a:endParaRPr lang="es-CL" b="1" dirty="0">
              <a:solidFill>
                <a:schemeClr val="tx2"/>
              </a:solidFill>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23875" y="785794"/>
            <a:ext cx="9429750" cy="1214446"/>
          </a:xfrm>
        </p:spPr>
        <p:txBody>
          <a:bodyPr>
            <a:noAutofit/>
          </a:bodyPr>
          <a:lstStyle/>
          <a:p>
            <a:r>
              <a:rPr lang="es-CL" b="1" dirty="0" smtClean="0">
                <a:solidFill>
                  <a:schemeClr val="tx2"/>
                </a:solidFill>
              </a:rPr>
              <a:t>CAMPOS DE PRISIONEROS</a:t>
            </a:r>
            <a:endParaRPr lang="es-CL" b="1" dirty="0">
              <a:solidFill>
                <a:schemeClr val="tx2"/>
              </a:solidFill>
            </a:endParaRPr>
          </a:p>
        </p:txBody>
      </p:sp>
      <p:pic>
        <p:nvPicPr>
          <p:cNvPr id="4" name="Picture 2" descr="Imagen relacionada"/>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25468" y="57134"/>
            <a:ext cx="1055027" cy="10858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5" name="Picture 2" descr="Resultado de imagen para logo escuela naval"/>
          <p:cNvPicPr>
            <a:picLocks noChangeAspect="1" noChangeArrowheads="1"/>
          </p:cNvPicPr>
          <p:nvPr/>
        </p:nvPicPr>
        <p:blipFill>
          <a:blip r:embed="rId3"/>
          <a:srcRect/>
          <a:stretch>
            <a:fillRect/>
          </a:stretch>
        </p:blipFill>
        <p:spPr bwMode="auto">
          <a:xfrm>
            <a:off x="9255125" y="-24"/>
            <a:ext cx="1222375" cy="1238250"/>
          </a:xfrm>
          <a:prstGeom prst="rect">
            <a:avLst/>
          </a:prstGeom>
          <a:noFill/>
        </p:spPr>
      </p:pic>
      <p:sp>
        <p:nvSpPr>
          <p:cNvPr id="7" name="Proceso alternativo 5"/>
          <p:cNvSpPr/>
          <p:nvPr/>
        </p:nvSpPr>
        <p:spPr>
          <a:xfrm flipV="1">
            <a:off x="1145974" y="714358"/>
            <a:ext cx="7940011"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7 Marcador de contenido"/>
          <p:cNvSpPr>
            <a:spLocks noGrp="1"/>
          </p:cNvSpPr>
          <p:nvPr>
            <p:ph idx="1"/>
          </p:nvPr>
        </p:nvSpPr>
        <p:spPr>
          <a:xfrm>
            <a:off x="523875" y="2786058"/>
            <a:ext cx="9429750" cy="3340107"/>
          </a:xfrm>
        </p:spPr>
        <p:txBody>
          <a:bodyPr>
            <a:normAutofit/>
          </a:bodyPr>
          <a:lstStyle/>
          <a:p>
            <a:pPr algn="just"/>
            <a:r>
              <a:rPr lang="es-CL" sz="1800" dirty="0" smtClean="0">
                <a:solidFill>
                  <a:schemeClr val="tx2"/>
                </a:solidFill>
              </a:rPr>
              <a:t>EXISTEN DOS TIPOS DE CAMPOS DE PRISIONEROS DIFERENCIANDOSE PRINCIPALMENTE POR EL TIEMPO DE </a:t>
            </a:r>
            <a:r>
              <a:rPr lang="es-CL" sz="1800" dirty="0" smtClean="0">
                <a:solidFill>
                  <a:schemeClr val="tx2"/>
                </a:solidFill>
              </a:rPr>
              <a:t>PERMANENCIA</a:t>
            </a:r>
            <a:r>
              <a:rPr lang="es-CL" sz="1800" dirty="0" smtClean="0">
                <a:solidFill>
                  <a:schemeClr val="tx2"/>
                </a:solidFill>
              </a:rPr>
              <a:t> </a:t>
            </a:r>
            <a:r>
              <a:rPr lang="es-CL" sz="1800" dirty="0" smtClean="0">
                <a:solidFill>
                  <a:schemeClr val="tx2"/>
                </a:solidFill>
              </a:rPr>
              <a:t>Y POR SU INFRAESTRUCTURA.</a:t>
            </a:r>
          </a:p>
          <a:p>
            <a:pPr algn="just"/>
            <a:r>
              <a:rPr lang="es-CL" sz="1800" dirty="0" smtClean="0">
                <a:solidFill>
                  <a:schemeClr val="tx2"/>
                </a:solidFill>
              </a:rPr>
              <a:t>SEGÚN ESTO LOS DENOMINAREMOS CAMPO DE PRISIONEROS TACTICO Y ESTRATEGICO.</a:t>
            </a:r>
            <a:endParaRPr lang="es-CL" sz="1800" dirty="0">
              <a:solidFill>
                <a:schemeClr val="tx2"/>
              </a:solidFill>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Resultado de imagen para logo escuela naval"/>
          <p:cNvPicPr>
            <a:picLocks noChangeAspect="1" noChangeArrowheads="1"/>
          </p:cNvPicPr>
          <p:nvPr/>
        </p:nvPicPr>
        <p:blipFill>
          <a:blip r:embed="rId2"/>
          <a:srcRect/>
          <a:stretch>
            <a:fillRect/>
          </a:stretch>
        </p:blipFill>
        <p:spPr bwMode="auto">
          <a:xfrm>
            <a:off x="9255125" y="0"/>
            <a:ext cx="1222375" cy="1238250"/>
          </a:xfrm>
          <a:prstGeom prst="rect">
            <a:avLst/>
          </a:prstGeom>
          <a:noFill/>
        </p:spPr>
      </p:pic>
      <p:pic>
        <p:nvPicPr>
          <p:cNvPr id="5" name="Picture 2" descr="Imagen relacionada"/>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25468" y="0"/>
            <a:ext cx="1055027" cy="10858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6" name="Proceso alternativo 5"/>
          <p:cNvSpPr/>
          <p:nvPr/>
        </p:nvSpPr>
        <p:spPr>
          <a:xfrm flipV="1">
            <a:off x="1145974" y="740437"/>
            <a:ext cx="7940011"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194" name="AutoShape 2" descr="El Muerto |||: Armada chilena con nueva escuela de torturas"/>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8196" name="AutoShape 4" descr="El Muerto |||: Armada chilena con nueva escuela de torturas"/>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8198" name="AutoShape 6" descr="El Muerto |||: Armada chilena con nueva escuela de torturas"/>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Resultado de imagen para logo escuela naval"/>
          <p:cNvPicPr>
            <a:picLocks noChangeAspect="1" noChangeArrowheads="1"/>
          </p:cNvPicPr>
          <p:nvPr/>
        </p:nvPicPr>
        <p:blipFill>
          <a:blip r:embed="rId2"/>
          <a:srcRect/>
          <a:stretch>
            <a:fillRect/>
          </a:stretch>
        </p:blipFill>
        <p:spPr bwMode="auto">
          <a:xfrm>
            <a:off x="9255125" y="0"/>
            <a:ext cx="1222375" cy="1238250"/>
          </a:xfrm>
          <a:prstGeom prst="rect">
            <a:avLst/>
          </a:prstGeom>
          <a:noFill/>
        </p:spPr>
      </p:pic>
      <p:pic>
        <p:nvPicPr>
          <p:cNvPr id="5" name="Picture 2" descr="Imagen relacionada"/>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25468" y="0"/>
            <a:ext cx="1055027" cy="10858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6" name="Proceso alternativo 5"/>
          <p:cNvSpPr/>
          <p:nvPr/>
        </p:nvSpPr>
        <p:spPr>
          <a:xfrm flipV="1">
            <a:off x="1145974" y="740437"/>
            <a:ext cx="7940011"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194" name="AutoShape 2" descr="El Muerto |||: Armada chilena con nueva escuela de torturas"/>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8196" name="AutoShape 4" descr="El Muerto |||: Armada chilena con nueva escuela de torturas"/>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8198" name="AutoShape 6" descr="El Muerto |||: Armada chilena con nueva escuela de torturas"/>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9" name="1 Título"/>
          <p:cNvSpPr txBox="1">
            <a:spLocks/>
          </p:cNvSpPr>
          <p:nvPr/>
        </p:nvSpPr>
        <p:spPr>
          <a:xfrm>
            <a:off x="523875" y="785794"/>
            <a:ext cx="9429750" cy="1214446"/>
          </a:xfrm>
          <a:prstGeom prst="rect">
            <a:avLst/>
          </a:prstGeom>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s-CL" sz="4400" b="1" i="0" u="none" strike="noStrike" kern="1200" cap="none" spc="0" normalizeH="0" baseline="0" noProof="0" dirty="0" smtClean="0">
                <a:ln>
                  <a:noFill/>
                </a:ln>
                <a:solidFill>
                  <a:schemeClr val="tx2"/>
                </a:solidFill>
                <a:effectLst/>
                <a:uLnTx/>
                <a:uFillTx/>
                <a:latin typeface="+mj-lt"/>
                <a:ea typeface="+mj-ea"/>
                <a:cs typeface="+mj-cs"/>
              </a:rPr>
              <a:t>CAMPOS DE PRISIONEROS</a:t>
            </a:r>
            <a:endParaRPr kumimoji="0" lang="es-CL" sz="4400" b="1" i="0" u="none" strike="noStrike" kern="1200" cap="none" spc="0" normalizeH="0" baseline="0" noProof="0" dirty="0">
              <a:ln>
                <a:noFill/>
              </a:ln>
              <a:solidFill>
                <a:schemeClr val="tx2"/>
              </a:solidFill>
              <a:effectLst/>
              <a:uLnTx/>
              <a:uFillTx/>
              <a:latin typeface="+mj-lt"/>
              <a:ea typeface="+mj-ea"/>
              <a:cs typeface="+mj-cs"/>
            </a:endParaRPr>
          </a:p>
        </p:txBody>
      </p:sp>
      <p:sp>
        <p:nvSpPr>
          <p:cNvPr id="10" name="1 Título"/>
          <p:cNvSpPr txBox="1">
            <a:spLocks/>
          </p:cNvSpPr>
          <p:nvPr/>
        </p:nvSpPr>
        <p:spPr>
          <a:xfrm>
            <a:off x="676275" y="2500306"/>
            <a:ext cx="9429750" cy="1214446"/>
          </a:xfrm>
          <a:prstGeom prst="rect">
            <a:avLst/>
          </a:prstGeom>
        </p:spPr>
        <p:txBody>
          <a:bodyPr vert="horz" lIns="91440" tIns="45720" rIns="91440" bIns="45720" rtlCol="0" anchor="ctr">
            <a:noAutofit/>
          </a:bodyPr>
          <a:lstStyle/>
          <a:p>
            <a:pPr marL="0" marR="0" lvl="0" indent="0" defTabSz="914400" rtl="0" eaLnBrk="1" fontAlgn="auto" latinLnBrk="0" hangingPunct="1">
              <a:lnSpc>
                <a:spcPct val="100000"/>
              </a:lnSpc>
              <a:spcBef>
                <a:spcPct val="0"/>
              </a:spcBef>
              <a:spcAft>
                <a:spcPts val="0"/>
              </a:spcAft>
              <a:buClrTx/>
              <a:buSzTx/>
              <a:buFontTx/>
              <a:buNone/>
              <a:tabLst/>
              <a:defRPr/>
            </a:pPr>
            <a:r>
              <a:rPr kumimoji="0" lang="es-CL" sz="2800" b="1" i="0" u="none" strike="noStrike" kern="1200" cap="none" spc="0" normalizeH="0" baseline="0" noProof="0" dirty="0" smtClean="0">
                <a:ln>
                  <a:noFill/>
                </a:ln>
                <a:solidFill>
                  <a:schemeClr val="tx2"/>
                </a:solidFill>
                <a:effectLst/>
                <a:uLnTx/>
                <a:uFillTx/>
                <a:latin typeface="+mj-lt"/>
                <a:ea typeface="+mj-ea"/>
                <a:cs typeface="+mj-cs"/>
              </a:rPr>
              <a:t>CAMPO DE PRISIONEROS TACTICO:</a:t>
            </a:r>
          </a:p>
          <a:p>
            <a:pPr marL="0" marR="0" lvl="0" indent="0" defTabSz="914400" rtl="0" eaLnBrk="1" fontAlgn="auto" latinLnBrk="0" hangingPunct="1">
              <a:lnSpc>
                <a:spcPct val="100000"/>
              </a:lnSpc>
              <a:spcBef>
                <a:spcPct val="0"/>
              </a:spcBef>
              <a:spcAft>
                <a:spcPts val="0"/>
              </a:spcAft>
              <a:buClrTx/>
              <a:buSzTx/>
              <a:buFontTx/>
              <a:buNone/>
              <a:tabLst/>
              <a:defRPr/>
            </a:pPr>
            <a:r>
              <a:rPr lang="es-CL" sz="2000" b="1" dirty="0" smtClean="0">
                <a:solidFill>
                  <a:schemeClr val="tx2"/>
                </a:solidFill>
                <a:latin typeface="+mj-lt"/>
                <a:ea typeface="+mj-ea"/>
                <a:cs typeface="+mj-cs"/>
              </a:rPr>
              <a:t> -REALIZADO POR  LAS PRIMERAS LINEAS</a:t>
            </a:r>
          </a:p>
          <a:p>
            <a:pPr marL="0" marR="0" lvl="0" indent="0" defTabSz="914400" rtl="0" eaLnBrk="1" fontAlgn="auto" latinLnBrk="0" hangingPunct="1">
              <a:lnSpc>
                <a:spcPct val="100000"/>
              </a:lnSpc>
              <a:spcBef>
                <a:spcPct val="0"/>
              </a:spcBef>
              <a:spcAft>
                <a:spcPts val="0"/>
              </a:spcAft>
              <a:buClrTx/>
              <a:buSzTx/>
              <a:buFontTx/>
              <a:buNone/>
              <a:tabLst/>
              <a:defRPr/>
            </a:pPr>
            <a:r>
              <a:rPr lang="es-CL" sz="2000" b="1" dirty="0" smtClean="0">
                <a:solidFill>
                  <a:schemeClr val="tx2"/>
                </a:solidFill>
                <a:latin typeface="+mj-lt"/>
                <a:ea typeface="+mj-ea"/>
                <a:cs typeface="+mj-cs"/>
              </a:rPr>
              <a:t>- DEPENDE DE POCO TIEMPO PARA OBTENER LA INFORMACION.</a:t>
            </a:r>
          </a:p>
          <a:p>
            <a:pPr marL="0" marR="0" lvl="0" indent="0" defTabSz="914400" rtl="0" eaLnBrk="1" fontAlgn="auto" latinLnBrk="0" hangingPunct="1">
              <a:lnSpc>
                <a:spcPct val="100000"/>
              </a:lnSpc>
              <a:spcBef>
                <a:spcPct val="0"/>
              </a:spcBef>
              <a:spcAft>
                <a:spcPts val="0"/>
              </a:spcAft>
              <a:buClrTx/>
              <a:buSzTx/>
              <a:buFontTx/>
              <a:buNone/>
              <a:tabLst/>
              <a:defRPr/>
            </a:pPr>
            <a:r>
              <a:rPr lang="es-CL" sz="2000" b="1" dirty="0" smtClean="0">
                <a:solidFill>
                  <a:schemeClr val="tx2"/>
                </a:solidFill>
                <a:latin typeface="+mj-lt"/>
                <a:ea typeface="+mj-ea"/>
                <a:cs typeface="+mj-cs"/>
              </a:rPr>
              <a:t>- </a:t>
            </a:r>
            <a:r>
              <a:rPr kumimoji="0" lang="es-CL" sz="2000" b="1" i="0" u="none" strike="noStrike" kern="1200" cap="none" spc="0" normalizeH="0" baseline="0" noProof="0" dirty="0" smtClean="0">
                <a:ln>
                  <a:noFill/>
                </a:ln>
                <a:solidFill>
                  <a:schemeClr val="tx2"/>
                </a:solidFill>
                <a:effectLst/>
                <a:uLnTx/>
                <a:uFillTx/>
                <a:latin typeface="+mj-lt"/>
                <a:ea typeface="+mj-ea"/>
                <a:cs typeface="+mj-cs"/>
              </a:rPr>
              <a:t>PERSONAL SIN PREPARACION EN TECNICAS DE INTERROGATORIOS.</a:t>
            </a:r>
            <a:endParaRPr kumimoji="0" lang="es-CL" sz="2000" b="1" i="0" u="none" strike="noStrike" kern="1200" cap="none" spc="0" normalizeH="0" baseline="0" noProof="0" dirty="0">
              <a:ln>
                <a:noFill/>
              </a:ln>
              <a:solidFill>
                <a:schemeClr val="tx2"/>
              </a:solidFill>
              <a:effectLst/>
              <a:uLnTx/>
              <a:uFillTx/>
              <a:latin typeface="+mj-lt"/>
              <a:ea typeface="+mj-ea"/>
              <a:cs typeface="+mj-cs"/>
            </a:endParaRPr>
          </a:p>
        </p:txBody>
      </p:sp>
      <p:pic>
        <p:nvPicPr>
          <p:cNvPr id="11" name="Picture 2"/>
          <p:cNvPicPr>
            <a:picLocks noChangeAspect="1" noChangeArrowheads="1"/>
          </p:cNvPicPr>
          <p:nvPr/>
        </p:nvPicPr>
        <p:blipFill>
          <a:blip r:embed="rId4"/>
          <a:srcRect l="51245" t="29297" r="3733" b="25781"/>
          <a:stretch>
            <a:fillRect/>
          </a:stretch>
        </p:blipFill>
        <p:spPr bwMode="auto">
          <a:xfrm>
            <a:off x="4452932" y="4000480"/>
            <a:ext cx="4665249" cy="261707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Resultado de imagen para logo escuela naval"/>
          <p:cNvPicPr>
            <a:picLocks noChangeAspect="1" noChangeArrowheads="1"/>
          </p:cNvPicPr>
          <p:nvPr/>
        </p:nvPicPr>
        <p:blipFill>
          <a:blip r:embed="rId2"/>
          <a:srcRect/>
          <a:stretch>
            <a:fillRect/>
          </a:stretch>
        </p:blipFill>
        <p:spPr bwMode="auto">
          <a:xfrm>
            <a:off x="9255125" y="0"/>
            <a:ext cx="1222375" cy="1238250"/>
          </a:xfrm>
          <a:prstGeom prst="rect">
            <a:avLst/>
          </a:prstGeom>
          <a:noFill/>
        </p:spPr>
      </p:pic>
      <p:pic>
        <p:nvPicPr>
          <p:cNvPr id="5" name="Picture 2" descr="Imagen relacionada"/>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25468" y="0"/>
            <a:ext cx="1055027" cy="10858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6" name="Proceso alternativo 5"/>
          <p:cNvSpPr/>
          <p:nvPr/>
        </p:nvSpPr>
        <p:spPr>
          <a:xfrm flipV="1">
            <a:off x="1145974" y="740437"/>
            <a:ext cx="7940011"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7169" name="Picture 1"/>
          <p:cNvPicPr>
            <a:picLocks noChangeAspect="1" noChangeArrowheads="1"/>
          </p:cNvPicPr>
          <p:nvPr/>
        </p:nvPicPr>
        <p:blipFill>
          <a:blip r:embed="rId4"/>
          <a:srcRect l="51794" t="28320" r="4282" b="27735"/>
          <a:stretch>
            <a:fillRect/>
          </a:stretch>
        </p:blipFill>
        <p:spPr bwMode="auto">
          <a:xfrm>
            <a:off x="2381230" y="1928802"/>
            <a:ext cx="5715040" cy="3214710"/>
          </a:xfrm>
          <a:prstGeom prst="rect">
            <a:avLst/>
          </a:prstGeom>
          <a:noFill/>
          <a:ln w="9525">
            <a:noFill/>
            <a:miter lim="800000"/>
            <a:headEnd/>
            <a:tailEnd/>
          </a:ln>
          <a:effectLst/>
        </p:spPr>
      </p:pic>
      <p:sp>
        <p:nvSpPr>
          <p:cNvPr id="7" name="6 CuadroTexto"/>
          <p:cNvSpPr txBox="1"/>
          <p:nvPr/>
        </p:nvSpPr>
        <p:spPr>
          <a:xfrm>
            <a:off x="1166784" y="1142984"/>
            <a:ext cx="8084152" cy="523220"/>
          </a:xfrm>
          <a:prstGeom prst="rect">
            <a:avLst/>
          </a:prstGeom>
          <a:noFill/>
        </p:spPr>
        <p:txBody>
          <a:bodyPr wrap="square" rtlCol="0">
            <a:spAutoFit/>
          </a:bodyPr>
          <a:lstStyle/>
          <a:p>
            <a:pPr algn="ctr"/>
            <a:r>
              <a:rPr lang="es-CL" sz="2800" dirty="0" smtClean="0">
                <a:solidFill>
                  <a:schemeClr val="tx2"/>
                </a:solidFill>
              </a:rPr>
              <a:t>CAMPO DE PRISIONEROS TACTICO</a:t>
            </a:r>
            <a:endParaRPr lang="es-CL" sz="2800" dirty="0">
              <a:solidFill>
                <a:schemeClr val="tx2"/>
              </a:solidFill>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Resultado de imagen para logo escuela naval"/>
          <p:cNvPicPr>
            <a:picLocks noChangeAspect="1" noChangeArrowheads="1"/>
          </p:cNvPicPr>
          <p:nvPr/>
        </p:nvPicPr>
        <p:blipFill>
          <a:blip r:embed="rId2"/>
          <a:srcRect/>
          <a:stretch>
            <a:fillRect/>
          </a:stretch>
        </p:blipFill>
        <p:spPr bwMode="auto">
          <a:xfrm>
            <a:off x="9255125" y="0"/>
            <a:ext cx="1222375" cy="1238250"/>
          </a:xfrm>
          <a:prstGeom prst="rect">
            <a:avLst/>
          </a:prstGeom>
          <a:noFill/>
        </p:spPr>
      </p:pic>
      <p:pic>
        <p:nvPicPr>
          <p:cNvPr id="5" name="Picture 2" descr="Imagen relacionada"/>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25468" y="0"/>
            <a:ext cx="1055027" cy="10858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6" name="Proceso alternativo 5"/>
          <p:cNvSpPr/>
          <p:nvPr/>
        </p:nvSpPr>
        <p:spPr>
          <a:xfrm flipV="1">
            <a:off x="1145974" y="740437"/>
            <a:ext cx="7940011"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7 CuadroTexto"/>
          <p:cNvSpPr txBox="1"/>
          <p:nvPr/>
        </p:nvSpPr>
        <p:spPr>
          <a:xfrm>
            <a:off x="1595412" y="2928934"/>
            <a:ext cx="7138814" cy="1200329"/>
          </a:xfrm>
          <a:prstGeom prst="rect">
            <a:avLst/>
          </a:prstGeom>
          <a:noFill/>
        </p:spPr>
        <p:txBody>
          <a:bodyPr wrap="none" rtlCol="0">
            <a:spAutoFit/>
          </a:bodyPr>
          <a:lstStyle/>
          <a:p>
            <a:pPr>
              <a:buFontTx/>
              <a:buChar char="-"/>
            </a:pPr>
            <a:r>
              <a:rPr lang="es-CL" dirty="0" smtClean="0">
                <a:solidFill>
                  <a:schemeClr val="tx2"/>
                </a:solidFill>
              </a:rPr>
              <a:t>PRIMERAS 24 HRS.</a:t>
            </a:r>
          </a:p>
          <a:p>
            <a:pPr>
              <a:buFontTx/>
              <a:buChar char="-"/>
            </a:pPr>
            <a:r>
              <a:rPr lang="es-CL" dirty="0" smtClean="0">
                <a:solidFill>
                  <a:schemeClr val="tx2"/>
                </a:solidFill>
              </a:rPr>
              <a:t>NECESIDAD DE OBTENER INFORMACION INMEDIATA.</a:t>
            </a:r>
          </a:p>
          <a:p>
            <a:pPr>
              <a:buFontTx/>
              <a:buChar char="-"/>
            </a:pPr>
            <a:r>
              <a:rPr lang="es-CL" dirty="0" smtClean="0">
                <a:solidFill>
                  <a:schemeClr val="tx2"/>
                </a:solidFill>
              </a:rPr>
              <a:t>PERSONAL CON POCA O NINGUNA CAPACITACION EN INTERROGATORIOS.</a:t>
            </a:r>
          </a:p>
          <a:p>
            <a:pPr>
              <a:buFontTx/>
              <a:buChar char="-"/>
            </a:pPr>
            <a:r>
              <a:rPr lang="es-CL" dirty="0" smtClean="0">
                <a:solidFill>
                  <a:schemeClr val="tx2"/>
                </a:solidFill>
              </a:rPr>
              <a:t>VIOLENTO.</a:t>
            </a:r>
            <a:endParaRPr lang="es-CL" dirty="0">
              <a:solidFill>
                <a:schemeClr val="tx2"/>
              </a:solidFill>
            </a:endParaRPr>
          </a:p>
        </p:txBody>
      </p:sp>
    </p:spTree>
  </p:cSld>
  <p:clrMapOvr>
    <a:masterClrMapping/>
  </p:clrMapOvr>
  <p:transition>
    <p:wipe dir="d"/>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Resultado de imagen para logo escuela naval"/>
          <p:cNvPicPr>
            <a:picLocks noChangeAspect="1" noChangeArrowheads="1"/>
          </p:cNvPicPr>
          <p:nvPr/>
        </p:nvPicPr>
        <p:blipFill>
          <a:blip r:embed="rId2"/>
          <a:srcRect/>
          <a:stretch>
            <a:fillRect/>
          </a:stretch>
        </p:blipFill>
        <p:spPr bwMode="auto">
          <a:xfrm>
            <a:off x="9255125" y="0"/>
            <a:ext cx="1222375" cy="1238250"/>
          </a:xfrm>
          <a:prstGeom prst="rect">
            <a:avLst/>
          </a:prstGeom>
          <a:noFill/>
        </p:spPr>
      </p:pic>
      <p:pic>
        <p:nvPicPr>
          <p:cNvPr id="5" name="Picture 2" descr="Imagen relacionada"/>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25468" y="0"/>
            <a:ext cx="1055027" cy="10858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6" name="Proceso alternativo 5"/>
          <p:cNvSpPr/>
          <p:nvPr/>
        </p:nvSpPr>
        <p:spPr>
          <a:xfrm flipV="1">
            <a:off x="1145974" y="740437"/>
            <a:ext cx="7940011"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7" name="6 CuadroTexto"/>
          <p:cNvSpPr txBox="1"/>
          <p:nvPr/>
        </p:nvSpPr>
        <p:spPr>
          <a:xfrm>
            <a:off x="1166784" y="1142984"/>
            <a:ext cx="8084152" cy="523220"/>
          </a:xfrm>
          <a:prstGeom prst="rect">
            <a:avLst/>
          </a:prstGeom>
          <a:noFill/>
        </p:spPr>
        <p:txBody>
          <a:bodyPr wrap="square" rtlCol="0">
            <a:spAutoFit/>
          </a:bodyPr>
          <a:lstStyle/>
          <a:p>
            <a:pPr algn="ctr"/>
            <a:r>
              <a:rPr lang="es-CL" sz="2800" dirty="0" smtClean="0">
                <a:solidFill>
                  <a:schemeClr val="tx2"/>
                </a:solidFill>
              </a:rPr>
              <a:t>CAMPO DE PRISIONEROS TACTICO</a:t>
            </a:r>
            <a:endParaRPr lang="es-CL" sz="2800" dirty="0">
              <a:solidFill>
                <a:schemeClr val="tx2"/>
              </a:solidFill>
            </a:endParaRPr>
          </a:p>
        </p:txBody>
      </p:sp>
      <p:sp>
        <p:nvSpPr>
          <p:cNvPr id="8" name="7 CuadroTexto"/>
          <p:cNvSpPr txBox="1"/>
          <p:nvPr/>
        </p:nvSpPr>
        <p:spPr>
          <a:xfrm>
            <a:off x="1595412" y="2928934"/>
            <a:ext cx="2479140" cy="2308324"/>
          </a:xfrm>
          <a:prstGeom prst="rect">
            <a:avLst/>
          </a:prstGeom>
          <a:noFill/>
        </p:spPr>
        <p:txBody>
          <a:bodyPr wrap="none" rtlCol="0">
            <a:spAutoFit/>
          </a:bodyPr>
          <a:lstStyle/>
          <a:p>
            <a:pPr>
              <a:buFontTx/>
              <a:buChar char="-"/>
            </a:pPr>
            <a:r>
              <a:rPr lang="es-CL" b="1" dirty="0" smtClean="0">
                <a:solidFill>
                  <a:schemeClr val="tx2"/>
                </a:solidFill>
              </a:rPr>
              <a:t>PRIMERAS 24 HRS.</a:t>
            </a:r>
          </a:p>
          <a:p>
            <a:pPr>
              <a:buFont typeface="Wingdings" pitchFamily="2" charset="2"/>
              <a:buChar char="Ø"/>
            </a:pPr>
            <a:r>
              <a:rPr lang="es-CL" dirty="0" smtClean="0">
                <a:solidFill>
                  <a:schemeClr val="tx2"/>
                </a:solidFill>
              </a:rPr>
              <a:t>CAPTURA Y TRASLADO</a:t>
            </a:r>
          </a:p>
          <a:p>
            <a:pPr>
              <a:buFont typeface="Wingdings" pitchFamily="2" charset="2"/>
              <a:buChar char="Ø"/>
            </a:pPr>
            <a:r>
              <a:rPr lang="es-CL" dirty="0" smtClean="0">
                <a:solidFill>
                  <a:schemeClr val="tx2"/>
                </a:solidFill>
              </a:rPr>
              <a:t>CLASIFICACION</a:t>
            </a:r>
          </a:p>
          <a:p>
            <a:pPr>
              <a:buFont typeface="Wingdings" pitchFamily="2" charset="2"/>
              <a:buChar char="Ø"/>
            </a:pPr>
            <a:r>
              <a:rPr lang="es-CL" dirty="0" smtClean="0">
                <a:solidFill>
                  <a:schemeClr val="tx2"/>
                </a:solidFill>
              </a:rPr>
              <a:t>R.A.S.P.A.</a:t>
            </a:r>
          </a:p>
          <a:p>
            <a:endParaRPr lang="es-CL" dirty="0" smtClean="0">
              <a:solidFill>
                <a:schemeClr val="tx2"/>
              </a:solidFill>
            </a:endParaRPr>
          </a:p>
          <a:p>
            <a:pPr>
              <a:buFontTx/>
              <a:buChar char="-"/>
            </a:pPr>
            <a:endParaRPr lang="es-CL" dirty="0" smtClean="0">
              <a:solidFill>
                <a:schemeClr val="tx2"/>
              </a:solidFill>
            </a:endParaRPr>
          </a:p>
          <a:p>
            <a:pPr>
              <a:buFontTx/>
              <a:buChar char="-"/>
            </a:pPr>
            <a:endParaRPr lang="es-CL" dirty="0" smtClean="0">
              <a:solidFill>
                <a:schemeClr val="tx2"/>
              </a:solidFill>
            </a:endParaRPr>
          </a:p>
          <a:p>
            <a:pPr>
              <a:buFontTx/>
              <a:buChar char="-"/>
            </a:pPr>
            <a:endParaRPr lang="es-CL" dirty="0" smtClean="0">
              <a:solidFill>
                <a:schemeClr val="tx2"/>
              </a:solidFill>
            </a:endParaRPr>
          </a:p>
        </p:txBody>
      </p:sp>
      <p:pic>
        <p:nvPicPr>
          <p:cNvPr id="9" name="Picture 3"/>
          <p:cNvPicPr>
            <a:picLocks noChangeAspect="1" noChangeArrowheads="1"/>
          </p:cNvPicPr>
          <p:nvPr/>
        </p:nvPicPr>
        <p:blipFill>
          <a:blip r:embed="rId4"/>
          <a:srcRect l="57687" t="29492" r="6076" b="28515"/>
          <a:stretch>
            <a:fillRect/>
          </a:stretch>
        </p:blipFill>
        <p:spPr bwMode="auto">
          <a:xfrm>
            <a:off x="4952998" y="3571876"/>
            <a:ext cx="4714908" cy="307183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ransition>
    <p:wipe dir="d"/>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Resultado de imagen para logo escuela naval"/>
          <p:cNvPicPr>
            <a:picLocks noChangeAspect="1" noChangeArrowheads="1"/>
          </p:cNvPicPr>
          <p:nvPr/>
        </p:nvPicPr>
        <p:blipFill>
          <a:blip r:embed="rId2"/>
          <a:srcRect/>
          <a:stretch>
            <a:fillRect/>
          </a:stretch>
        </p:blipFill>
        <p:spPr bwMode="auto">
          <a:xfrm>
            <a:off x="9255125" y="0"/>
            <a:ext cx="1222375" cy="1238250"/>
          </a:xfrm>
          <a:prstGeom prst="rect">
            <a:avLst/>
          </a:prstGeom>
          <a:noFill/>
        </p:spPr>
      </p:pic>
      <p:pic>
        <p:nvPicPr>
          <p:cNvPr id="5" name="Picture 2" descr="Imagen relacionada"/>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25468" y="0"/>
            <a:ext cx="1055027" cy="10858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6" name="Proceso alternativo 5"/>
          <p:cNvSpPr/>
          <p:nvPr/>
        </p:nvSpPr>
        <p:spPr>
          <a:xfrm flipV="1">
            <a:off x="1145974" y="740437"/>
            <a:ext cx="7940011"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1 Título"/>
          <p:cNvSpPr txBox="1">
            <a:spLocks/>
          </p:cNvSpPr>
          <p:nvPr/>
        </p:nvSpPr>
        <p:spPr>
          <a:xfrm>
            <a:off x="523875" y="785794"/>
            <a:ext cx="9429750" cy="1214446"/>
          </a:xfrm>
          <a:prstGeom prst="rect">
            <a:avLst/>
          </a:prstGeom>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s-CL" sz="4400" b="1" i="0" u="none" strike="noStrike" kern="1200" cap="none" spc="0" normalizeH="0" baseline="0" noProof="0" dirty="0">
              <a:ln>
                <a:noFill/>
              </a:ln>
              <a:solidFill>
                <a:schemeClr val="tx2"/>
              </a:solidFill>
              <a:effectLst/>
              <a:uLnTx/>
              <a:uFillTx/>
              <a:latin typeface="+mj-lt"/>
              <a:ea typeface="+mj-ea"/>
              <a:cs typeface="+mj-cs"/>
            </a:endParaRPr>
          </a:p>
        </p:txBody>
      </p:sp>
      <p:sp>
        <p:nvSpPr>
          <p:cNvPr id="9" name="8 CuadroTexto"/>
          <p:cNvSpPr txBox="1"/>
          <p:nvPr/>
        </p:nvSpPr>
        <p:spPr>
          <a:xfrm>
            <a:off x="1809726" y="2428868"/>
            <a:ext cx="2076979" cy="923330"/>
          </a:xfrm>
          <a:prstGeom prst="rect">
            <a:avLst/>
          </a:prstGeom>
          <a:noFill/>
        </p:spPr>
        <p:txBody>
          <a:bodyPr wrap="none" rtlCol="0">
            <a:spAutoFit/>
          </a:bodyPr>
          <a:lstStyle/>
          <a:p>
            <a:r>
              <a:rPr lang="es-CL" b="1" dirty="0" smtClean="0">
                <a:solidFill>
                  <a:schemeClr val="tx2"/>
                </a:solidFill>
              </a:rPr>
              <a:t>INTERROGATORIOS </a:t>
            </a:r>
          </a:p>
          <a:p>
            <a:pPr>
              <a:buFont typeface="Wingdings" pitchFamily="2" charset="2"/>
              <a:buChar char="Ø"/>
            </a:pPr>
            <a:r>
              <a:rPr lang="es-CL" dirty="0" smtClean="0">
                <a:solidFill>
                  <a:schemeClr val="tx2"/>
                </a:solidFill>
              </a:rPr>
              <a:t>RAPIDEZ</a:t>
            </a:r>
          </a:p>
          <a:p>
            <a:pPr>
              <a:buFont typeface="Wingdings" pitchFamily="2" charset="2"/>
              <a:buChar char="Ø"/>
            </a:pPr>
            <a:r>
              <a:rPr lang="es-CL" dirty="0" smtClean="0">
                <a:solidFill>
                  <a:schemeClr val="tx2"/>
                </a:solidFill>
              </a:rPr>
              <a:t>CLASIFICACION </a:t>
            </a:r>
            <a:endParaRPr lang="es-CL" dirty="0">
              <a:solidFill>
                <a:schemeClr val="tx2"/>
              </a:solidFill>
            </a:endParaRPr>
          </a:p>
        </p:txBody>
      </p:sp>
      <p:pic>
        <p:nvPicPr>
          <p:cNvPr id="13" name="Picture 2"/>
          <p:cNvPicPr>
            <a:picLocks noChangeAspect="1" noChangeArrowheads="1"/>
          </p:cNvPicPr>
          <p:nvPr/>
        </p:nvPicPr>
        <p:blipFill>
          <a:blip r:embed="rId4"/>
          <a:srcRect l="55637" t="29297" r="3733" b="30664"/>
          <a:stretch>
            <a:fillRect/>
          </a:stretch>
        </p:blipFill>
        <p:spPr bwMode="auto">
          <a:xfrm>
            <a:off x="3809990" y="2928934"/>
            <a:ext cx="5286412" cy="292895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4" name="13 CuadroTexto"/>
          <p:cNvSpPr txBox="1"/>
          <p:nvPr/>
        </p:nvSpPr>
        <p:spPr>
          <a:xfrm>
            <a:off x="1166784" y="1142984"/>
            <a:ext cx="8084152" cy="523220"/>
          </a:xfrm>
          <a:prstGeom prst="rect">
            <a:avLst/>
          </a:prstGeom>
          <a:noFill/>
        </p:spPr>
        <p:txBody>
          <a:bodyPr wrap="square" rtlCol="0">
            <a:spAutoFit/>
          </a:bodyPr>
          <a:lstStyle/>
          <a:p>
            <a:pPr algn="ctr"/>
            <a:r>
              <a:rPr lang="es-CL" sz="2800" dirty="0" smtClean="0">
                <a:solidFill>
                  <a:schemeClr val="tx2"/>
                </a:solidFill>
              </a:rPr>
              <a:t>CAMPO DE PRISIONEROS  TACTICO</a:t>
            </a:r>
            <a:endParaRPr lang="es-CL" sz="2800" dirty="0">
              <a:solidFill>
                <a:schemeClr val="tx2"/>
              </a:solidFill>
            </a:endParaRPr>
          </a:p>
        </p:txBody>
      </p:sp>
    </p:spTree>
  </p:cSld>
  <p:clrMapOvr>
    <a:masterClrMapping/>
  </p:clrMapOvr>
  <p:transition>
    <p:wipe dir="u"/>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Resultado de imagen para logo escuela naval"/>
          <p:cNvPicPr>
            <a:picLocks noChangeAspect="1" noChangeArrowheads="1"/>
          </p:cNvPicPr>
          <p:nvPr/>
        </p:nvPicPr>
        <p:blipFill>
          <a:blip r:embed="rId2"/>
          <a:srcRect/>
          <a:stretch>
            <a:fillRect/>
          </a:stretch>
        </p:blipFill>
        <p:spPr bwMode="auto">
          <a:xfrm>
            <a:off x="9255125" y="0"/>
            <a:ext cx="1222375" cy="1238250"/>
          </a:xfrm>
          <a:prstGeom prst="rect">
            <a:avLst/>
          </a:prstGeom>
          <a:noFill/>
        </p:spPr>
      </p:pic>
      <p:pic>
        <p:nvPicPr>
          <p:cNvPr id="5" name="Picture 2" descr="Imagen relacionada"/>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25468" y="0"/>
            <a:ext cx="1055027" cy="10858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6" name="Proceso alternativo 5"/>
          <p:cNvSpPr/>
          <p:nvPr/>
        </p:nvSpPr>
        <p:spPr>
          <a:xfrm flipV="1">
            <a:off x="1145974" y="740437"/>
            <a:ext cx="7940011"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1 Título"/>
          <p:cNvSpPr txBox="1">
            <a:spLocks/>
          </p:cNvSpPr>
          <p:nvPr/>
        </p:nvSpPr>
        <p:spPr>
          <a:xfrm>
            <a:off x="523875" y="785794"/>
            <a:ext cx="9429750" cy="1214446"/>
          </a:xfrm>
          <a:prstGeom prst="rect">
            <a:avLst/>
          </a:prstGeom>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s-CL" sz="4400" b="1" i="0" u="none" strike="noStrike" kern="1200" cap="none" spc="0" normalizeH="0" baseline="0" noProof="0" dirty="0">
              <a:ln>
                <a:noFill/>
              </a:ln>
              <a:solidFill>
                <a:schemeClr val="tx2"/>
              </a:solidFill>
              <a:effectLst/>
              <a:uLnTx/>
              <a:uFillTx/>
              <a:latin typeface="+mj-lt"/>
              <a:ea typeface="+mj-ea"/>
              <a:cs typeface="+mj-cs"/>
            </a:endParaRPr>
          </a:p>
        </p:txBody>
      </p:sp>
      <p:sp>
        <p:nvSpPr>
          <p:cNvPr id="9" name="8 CuadroTexto"/>
          <p:cNvSpPr txBox="1"/>
          <p:nvPr/>
        </p:nvSpPr>
        <p:spPr>
          <a:xfrm>
            <a:off x="1809726" y="2428868"/>
            <a:ext cx="2076979" cy="923330"/>
          </a:xfrm>
          <a:prstGeom prst="rect">
            <a:avLst/>
          </a:prstGeom>
          <a:noFill/>
        </p:spPr>
        <p:txBody>
          <a:bodyPr wrap="none" rtlCol="0">
            <a:spAutoFit/>
          </a:bodyPr>
          <a:lstStyle/>
          <a:p>
            <a:r>
              <a:rPr lang="es-CL" b="1" dirty="0" smtClean="0">
                <a:solidFill>
                  <a:schemeClr val="tx2"/>
                </a:solidFill>
              </a:rPr>
              <a:t>INTERROGATORIOS </a:t>
            </a:r>
          </a:p>
          <a:p>
            <a:pPr>
              <a:buFont typeface="Wingdings" pitchFamily="2" charset="2"/>
              <a:buChar char="Ø"/>
            </a:pPr>
            <a:r>
              <a:rPr lang="es-CL" dirty="0" smtClean="0">
                <a:solidFill>
                  <a:schemeClr val="tx2"/>
                </a:solidFill>
              </a:rPr>
              <a:t>RAPIDEZ</a:t>
            </a:r>
          </a:p>
          <a:p>
            <a:pPr>
              <a:buFont typeface="Wingdings" pitchFamily="2" charset="2"/>
              <a:buChar char="Ø"/>
            </a:pPr>
            <a:r>
              <a:rPr lang="es-CL" dirty="0" smtClean="0">
                <a:solidFill>
                  <a:schemeClr val="tx2"/>
                </a:solidFill>
              </a:rPr>
              <a:t>CLASIFICACION </a:t>
            </a:r>
            <a:endParaRPr lang="es-CL" dirty="0">
              <a:solidFill>
                <a:schemeClr val="tx2"/>
              </a:solidFill>
            </a:endParaRPr>
          </a:p>
        </p:txBody>
      </p:sp>
      <p:sp>
        <p:nvSpPr>
          <p:cNvPr id="14" name="13 CuadroTexto"/>
          <p:cNvSpPr txBox="1"/>
          <p:nvPr/>
        </p:nvSpPr>
        <p:spPr>
          <a:xfrm>
            <a:off x="1166784" y="1142984"/>
            <a:ext cx="8084152" cy="523220"/>
          </a:xfrm>
          <a:prstGeom prst="rect">
            <a:avLst/>
          </a:prstGeom>
          <a:noFill/>
        </p:spPr>
        <p:txBody>
          <a:bodyPr wrap="square" rtlCol="0">
            <a:spAutoFit/>
          </a:bodyPr>
          <a:lstStyle/>
          <a:p>
            <a:pPr algn="ctr"/>
            <a:r>
              <a:rPr lang="es-CL" sz="2800" dirty="0" smtClean="0">
                <a:solidFill>
                  <a:schemeClr val="tx2"/>
                </a:solidFill>
              </a:rPr>
              <a:t>CAMPO DE PRISIONEROS  TACTICO</a:t>
            </a:r>
            <a:endParaRPr lang="es-CL" sz="2800" dirty="0">
              <a:solidFill>
                <a:schemeClr val="tx2"/>
              </a:solidFill>
            </a:endParaRPr>
          </a:p>
        </p:txBody>
      </p:sp>
      <p:pic>
        <p:nvPicPr>
          <p:cNvPr id="10" name="Picture 7"/>
          <p:cNvPicPr>
            <a:picLocks noChangeAspect="1" noChangeArrowheads="1"/>
          </p:cNvPicPr>
          <p:nvPr/>
        </p:nvPicPr>
        <p:blipFill>
          <a:blip r:embed="rId4"/>
          <a:srcRect l="51794" t="29297" r="4282" b="23828"/>
          <a:stretch>
            <a:fillRect/>
          </a:stretch>
        </p:blipFill>
        <p:spPr bwMode="auto">
          <a:xfrm>
            <a:off x="3595676" y="3000372"/>
            <a:ext cx="5715040" cy="342902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ransition>
    <p:wipe dir="u"/>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Resultado de imagen para logo escuela naval"/>
          <p:cNvPicPr>
            <a:picLocks noChangeAspect="1" noChangeArrowheads="1"/>
          </p:cNvPicPr>
          <p:nvPr/>
        </p:nvPicPr>
        <p:blipFill>
          <a:blip r:embed="rId2"/>
          <a:srcRect/>
          <a:stretch>
            <a:fillRect/>
          </a:stretch>
        </p:blipFill>
        <p:spPr bwMode="auto">
          <a:xfrm>
            <a:off x="9255125" y="0"/>
            <a:ext cx="1222375" cy="1238250"/>
          </a:xfrm>
          <a:prstGeom prst="rect">
            <a:avLst/>
          </a:prstGeom>
          <a:noFill/>
        </p:spPr>
      </p:pic>
      <p:pic>
        <p:nvPicPr>
          <p:cNvPr id="5" name="Picture 2" descr="Imagen relacionada"/>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25468" y="0"/>
            <a:ext cx="1055027" cy="10858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6" name="Proceso alternativo 5"/>
          <p:cNvSpPr/>
          <p:nvPr/>
        </p:nvSpPr>
        <p:spPr>
          <a:xfrm flipV="1">
            <a:off x="1145974" y="740437"/>
            <a:ext cx="7940011"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1 Título"/>
          <p:cNvSpPr txBox="1">
            <a:spLocks/>
          </p:cNvSpPr>
          <p:nvPr/>
        </p:nvSpPr>
        <p:spPr>
          <a:xfrm>
            <a:off x="523875" y="785794"/>
            <a:ext cx="9429750" cy="1214446"/>
          </a:xfrm>
          <a:prstGeom prst="rect">
            <a:avLst/>
          </a:prstGeom>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s-CL" sz="4400" b="1" i="0" u="none" strike="noStrike" kern="1200" cap="none" spc="0" normalizeH="0" baseline="0" noProof="0" dirty="0">
              <a:ln>
                <a:noFill/>
              </a:ln>
              <a:solidFill>
                <a:schemeClr val="tx2"/>
              </a:solidFill>
              <a:effectLst/>
              <a:uLnTx/>
              <a:uFillTx/>
              <a:latin typeface="+mj-lt"/>
              <a:ea typeface="+mj-ea"/>
              <a:cs typeface="+mj-cs"/>
            </a:endParaRPr>
          </a:p>
        </p:txBody>
      </p:sp>
      <p:sp>
        <p:nvSpPr>
          <p:cNvPr id="9" name="8 CuadroTexto"/>
          <p:cNvSpPr txBox="1"/>
          <p:nvPr/>
        </p:nvSpPr>
        <p:spPr>
          <a:xfrm>
            <a:off x="1809726" y="2428868"/>
            <a:ext cx="4801443" cy="1477328"/>
          </a:xfrm>
          <a:prstGeom prst="rect">
            <a:avLst/>
          </a:prstGeom>
          <a:noFill/>
        </p:spPr>
        <p:txBody>
          <a:bodyPr wrap="none" rtlCol="0">
            <a:spAutoFit/>
          </a:bodyPr>
          <a:lstStyle/>
          <a:p>
            <a:pPr>
              <a:buFont typeface="Wingdings" pitchFamily="2" charset="2"/>
              <a:buChar char="Ø"/>
            </a:pPr>
            <a:r>
              <a:rPr lang="es-CL" dirty="0" smtClean="0">
                <a:solidFill>
                  <a:schemeClr val="tx2"/>
                </a:solidFill>
              </a:rPr>
              <a:t>INFRAESTRUCTURA</a:t>
            </a:r>
          </a:p>
          <a:p>
            <a:pPr>
              <a:buFont typeface="Wingdings" pitchFamily="2" charset="2"/>
              <a:buChar char="Ø"/>
            </a:pPr>
            <a:r>
              <a:rPr lang="es-CL" dirty="0" smtClean="0">
                <a:solidFill>
                  <a:schemeClr val="tx2"/>
                </a:solidFill>
              </a:rPr>
              <a:t>INFORMACION MAS ACABADA</a:t>
            </a:r>
          </a:p>
          <a:p>
            <a:pPr>
              <a:buFont typeface="Wingdings" pitchFamily="2" charset="2"/>
              <a:buChar char="Ø"/>
            </a:pPr>
            <a:r>
              <a:rPr lang="es-CL" dirty="0" smtClean="0">
                <a:solidFill>
                  <a:schemeClr val="tx2"/>
                </a:solidFill>
              </a:rPr>
              <a:t>EXPERTOS EN INTELIGENCIA E INTERROGACION</a:t>
            </a:r>
          </a:p>
          <a:p>
            <a:pPr>
              <a:buFont typeface="Wingdings" pitchFamily="2" charset="2"/>
              <a:buChar char="Ø"/>
            </a:pPr>
            <a:r>
              <a:rPr lang="es-CL" dirty="0" smtClean="0">
                <a:solidFill>
                  <a:schemeClr val="tx2"/>
                </a:solidFill>
              </a:rPr>
              <a:t>RUTINA</a:t>
            </a:r>
          </a:p>
          <a:p>
            <a:pPr>
              <a:buFont typeface="Wingdings" pitchFamily="2" charset="2"/>
              <a:buChar char="Ø"/>
            </a:pPr>
            <a:r>
              <a:rPr lang="es-CL" dirty="0" smtClean="0">
                <a:solidFill>
                  <a:schemeClr val="tx2"/>
                </a:solidFill>
              </a:rPr>
              <a:t>TIEMPO INDEFINIDO</a:t>
            </a:r>
            <a:endParaRPr lang="es-CL" dirty="0">
              <a:solidFill>
                <a:schemeClr val="tx2"/>
              </a:solidFill>
            </a:endParaRPr>
          </a:p>
        </p:txBody>
      </p:sp>
      <p:sp>
        <p:nvSpPr>
          <p:cNvPr id="14" name="13 CuadroTexto"/>
          <p:cNvSpPr txBox="1"/>
          <p:nvPr/>
        </p:nvSpPr>
        <p:spPr>
          <a:xfrm>
            <a:off x="1166784" y="1142984"/>
            <a:ext cx="8084152" cy="523220"/>
          </a:xfrm>
          <a:prstGeom prst="rect">
            <a:avLst/>
          </a:prstGeom>
          <a:noFill/>
        </p:spPr>
        <p:txBody>
          <a:bodyPr wrap="square" rtlCol="0">
            <a:spAutoFit/>
          </a:bodyPr>
          <a:lstStyle/>
          <a:p>
            <a:pPr algn="ctr"/>
            <a:r>
              <a:rPr lang="es-CL" sz="2800" dirty="0" smtClean="0">
                <a:solidFill>
                  <a:schemeClr val="tx2"/>
                </a:solidFill>
              </a:rPr>
              <a:t>CAMPO DE PRISIONEROS ESTRATEGICO</a:t>
            </a:r>
            <a:endParaRPr lang="es-CL" sz="2800" dirty="0">
              <a:solidFill>
                <a:schemeClr val="tx2"/>
              </a:solidFill>
            </a:endParaRPr>
          </a:p>
        </p:txBody>
      </p:sp>
      <p:pic>
        <p:nvPicPr>
          <p:cNvPr id="15" name="Picture 4"/>
          <p:cNvPicPr>
            <a:picLocks noChangeAspect="1" noChangeArrowheads="1"/>
          </p:cNvPicPr>
          <p:nvPr/>
        </p:nvPicPr>
        <p:blipFill>
          <a:blip r:embed="rId4"/>
          <a:srcRect l="64276" t="29492" r="12115" b="40234"/>
          <a:stretch>
            <a:fillRect/>
          </a:stretch>
        </p:blipFill>
        <p:spPr bwMode="auto">
          <a:xfrm>
            <a:off x="5595940" y="3857628"/>
            <a:ext cx="3071834" cy="221457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ransition>
    <p:wipe dir="u"/>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23875" y="785794"/>
            <a:ext cx="9429750" cy="714380"/>
          </a:xfrm>
        </p:spPr>
        <p:txBody>
          <a:bodyPr>
            <a:noAutofit/>
          </a:bodyPr>
          <a:lstStyle/>
          <a:p>
            <a:r>
              <a:rPr lang="es-CL" b="1" dirty="0" smtClean="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rPr>
              <a:t>CRUZ</a:t>
            </a:r>
            <a:endParaRPr lang="es-CL" b="1" dirty="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endParaRPr>
          </a:p>
        </p:txBody>
      </p:sp>
      <p:pic>
        <p:nvPicPr>
          <p:cNvPr id="4" name="Picture 2" descr="Imagen relacionada"/>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25468" y="57134"/>
            <a:ext cx="1055027" cy="10858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5" name="Picture 2" descr="Resultado de imagen para logo escuela naval"/>
          <p:cNvPicPr>
            <a:picLocks noChangeAspect="1" noChangeArrowheads="1"/>
          </p:cNvPicPr>
          <p:nvPr/>
        </p:nvPicPr>
        <p:blipFill>
          <a:blip r:embed="rId3"/>
          <a:srcRect/>
          <a:stretch>
            <a:fillRect/>
          </a:stretch>
        </p:blipFill>
        <p:spPr bwMode="auto">
          <a:xfrm>
            <a:off x="9255125" y="-24"/>
            <a:ext cx="1222375" cy="1238250"/>
          </a:xfrm>
          <a:prstGeom prst="rect">
            <a:avLst/>
          </a:prstGeom>
          <a:noFill/>
        </p:spPr>
      </p:pic>
      <p:sp>
        <p:nvSpPr>
          <p:cNvPr id="7" name="Proceso alternativo 5"/>
          <p:cNvSpPr/>
          <p:nvPr/>
        </p:nvSpPr>
        <p:spPr>
          <a:xfrm flipV="1">
            <a:off x="1145974" y="714358"/>
            <a:ext cx="7940011"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31746" name="Picture 2"/>
          <p:cNvPicPr>
            <a:picLocks noGrp="1" noChangeAspect="1" noChangeArrowheads="1"/>
          </p:cNvPicPr>
          <p:nvPr>
            <p:ph idx="1"/>
          </p:nvPr>
        </p:nvPicPr>
        <p:blipFill>
          <a:blip r:embed="rId4"/>
          <a:srcRect l="49242" t="23485" r="29546" b="28006"/>
          <a:stretch>
            <a:fillRect/>
          </a:stretch>
        </p:blipFill>
        <p:spPr bwMode="auto">
          <a:xfrm>
            <a:off x="952470" y="1643050"/>
            <a:ext cx="2000264" cy="257176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31748" name="Picture 4"/>
          <p:cNvPicPr>
            <a:picLocks noChangeAspect="1" noChangeArrowheads="1"/>
          </p:cNvPicPr>
          <p:nvPr/>
        </p:nvPicPr>
        <p:blipFill>
          <a:blip r:embed="rId5"/>
          <a:srcRect t="12695" r="59187" b="13085"/>
          <a:stretch>
            <a:fillRect/>
          </a:stretch>
        </p:blipFill>
        <p:spPr bwMode="auto">
          <a:xfrm>
            <a:off x="4024304" y="1428712"/>
            <a:ext cx="5310188" cy="542928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23875" y="785794"/>
            <a:ext cx="9429750" cy="714380"/>
          </a:xfrm>
        </p:spPr>
        <p:txBody>
          <a:bodyPr>
            <a:noAutofit/>
          </a:bodyPr>
          <a:lstStyle/>
          <a:p>
            <a:r>
              <a:rPr lang="es-CL" b="1" dirty="0" smtClean="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rPr>
              <a:t>INTERROGATORIO</a:t>
            </a:r>
            <a:endParaRPr lang="es-CL" b="1" dirty="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endParaRPr>
          </a:p>
        </p:txBody>
      </p:sp>
      <p:pic>
        <p:nvPicPr>
          <p:cNvPr id="4" name="Picture 2" descr="Imagen relacionada"/>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25468" y="57134"/>
            <a:ext cx="1055027" cy="10858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5" name="Picture 2" descr="Resultado de imagen para logo escuela naval"/>
          <p:cNvPicPr>
            <a:picLocks noChangeAspect="1" noChangeArrowheads="1"/>
          </p:cNvPicPr>
          <p:nvPr/>
        </p:nvPicPr>
        <p:blipFill>
          <a:blip r:embed="rId3"/>
          <a:srcRect/>
          <a:stretch>
            <a:fillRect/>
          </a:stretch>
        </p:blipFill>
        <p:spPr bwMode="auto">
          <a:xfrm>
            <a:off x="9255125" y="-24"/>
            <a:ext cx="1222375" cy="1238250"/>
          </a:xfrm>
          <a:prstGeom prst="rect">
            <a:avLst/>
          </a:prstGeom>
          <a:noFill/>
        </p:spPr>
      </p:pic>
      <p:sp>
        <p:nvSpPr>
          <p:cNvPr id="7" name="Proceso alternativo 5"/>
          <p:cNvSpPr/>
          <p:nvPr/>
        </p:nvSpPr>
        <p:spPr>
          <a:xfrm flipV="1">
            <a:off x="1145974" y="714358"/>
            <a:ext cx="7940011"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32770" name="Picture 2"/>
          <p:cNvPicPr>
            <a:picLocks noGrp="1" noChangeAspect="1" noChangeArrowheads="1"/>
          </p:cNvPicPr>
          <p:nvPr>
            <p:ph idx="1"/>
          </p:nvPr>
        </p:nvPicPr>
        <p:blipFill>
          <a:blip r:embed="rId4"/>
          <a:srcRect l="14503" t="16731" r="58874" b="13819"/>
          <a:stretch>
            <a:fillRect/>
          </a:stretch>
        </p:blipFill>
        <p:spPr bwMode="auto">
          <a:xfrm>
            <a:off x="809594" y="1571612"/>
            <a:ext cx="8358246" cy="430116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23875" y="500042"/>
            <a:ext cx="9429750" cy="714380"/>
          </a:xfrm>
        </p:spPr>
        <p:txBody>
          <a:bodyPr>
            <a:noAutofit/>
          </a:bodyPr>
          <a:lstStyle/>
          <a:p>
            <a:endParaRPr lang="es-CL" b="1" dirty="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endParaRPr>
          </a:p>
        </p:txBody>
      </p:sp>
      <p:pic>
        <p:nvPicPr>
          <p:cNvPr id="4" name="Picture 2" descr="Imagen relacionada"/>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25468" y="57134"/>
            <a:ext cx="1055027" cy="10858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5" name="Picture 2" descr="Resultado de imagen para logo escuela naval"/>
          <p:cNvPicPr>
            <a:picLocks noChangeAspect="1" noChangeArrowheads="1"/>
          </p:cNvPicPr>
          <p:nvPr/>
        </p:nvPicPr>
        <p:blipFill>
          <a:blip r:embed="rId3"/>
          <a:srcRect/>
          <a:stretch>
            <a:fillRect/>
          </a:stretch>
        </p:blipFill>
        <p:spPr bwMode="auto">
          <a:xfrm>
            <a:off x="9255125" y="-24"/>
            <a:ext cx="1222375" cy="1238250"/>
          </a:xfrm>
          <a:prstGeom prst="rect">
            <a:avLst/>
          </a:prstGeom>
          <a:noFill/>
        </p:spPr>
      </p:pic>
      <p:sp>
        <p:nvSpPr>
          <p:cNvPr id="7" name="Proceso alternativo 5"/>
          <p:cNvSpPr/>
          <p:nvPr/>
        </p:nvSpPr>
        <p:spPr>
          <a:xfrm flipV="1">
            <a:off x="1145974" y="714358"/>
            <a:ext cx="7940011"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33794" name="Picture 2"/>
          <p:cNvPicPr>
            <a:picLocks noGrp="1" noChangeAspect="1" noChangeArrowheads="1"/>
          </p:cNvPicPr>
          <p:nvPr>
            <p:ph idx="1"/>
          </p:nvPr>
        </p:nvPicPr>
        <p:blipFill>
          <a:blip r:embed="rId4"/>
          <a:srcRect l="9179" t="23044" r="39351" b="10663"/>
          <a:stretch>
            <a:fillRect/>
          </a:stretch>
        </p:blipFill>
        <p:spPr bwMode="auto">
          <a:xfrm>
            <a:off x="1238222" y="1714488"/>
            <a:ext cx="7429552" cy="492922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23875" y="714356"/>
            <a:ext cx="9429750" cy="714380"/>
          </a:xfrm>
        </p:spPr>
        <p:txBody>
          <a:bodyPr>
            <a:noAutofit/>
          </a:bodyPr>
          <a:lstStyle/>
          <a:p>
            <a:r>
              <a:rPr lang="es-CL" b="1" dirty="0" smtClean="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rPr>
              <a:t>PASTECA</a:t>
            </a:r>
            <a:endParaRPr lang="es-CL" b="1" dirty="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endParaRPr>
          </a:p>
        </p:txBody>
      </p:sp>
      <p:pic>
        <p:nvPicPr>
          <p:cNvPr id="4" name="Picture 2" descr="Imagen relacionada"/>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25468" y="57134"/>
            <a:ext cx="1055027" cy="10858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5" name="Picture 2" descr="Resultado de imagen para logo escuela naval"/>
          <p:cNvPicPr>
            <a:picLocks noChangeAspect="1" noChangeArrowheads="1"/>
          </p:cNvPicPr>
          <p:nvPr/>
        </p:nvPicPr>
        <p:blipFill>
          <a:blip r:embed="rId3"/>
          <a:srcRect/>
          <a:stretch>
            <a:fillRect/>
          </a:stretch>
        </p:blipFill>
        <p:spPr bwMode="auto">
          <a:xfrm>
            <a:off x="9255125" y="-24"/>
            <a:ext cx="1222375" cy="1238250"/>
          </a:xfrm>
          <a:prstGeom prst="rect">
            <a:avLst/>
          </a:prstGeom>
          <a:noFill/>
        </p:spPr>
      </p:pic>
      <p:sp>
        <p:nvSpPr>
          <p:cNvPr id="7" name="Proceso alternativo 5"/>
          <p:cNvSpPr/>
          <p:nvPr/>
        </p:nvSpPr>
        <p:spPr>
          <a:xfrm flipV="1">
            <a:off x="1145974" y="714358"/>
            <a:ext cx="7940011"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9" name="Picture 3"/>
          <p:cNvPicPr>
            <a:picLocks noGrp="1" noChangeAspect="1" noChangeArrowheads="1"/>
          </p:cNvPicPr>
          <p:nvPr>
            <p:ph idx="1"/>
          </p:nvPr>
        </p:nvPicPr>
        <p:blipFill>
          <a:blip r:embed="rId4"/>
          <a:srcRect l="60432" t="12890" r="12115" b="16797"/>
          <a:stretch>
            <a:fillRect/>
          </a:stretch>
        </p:blipFill>
        <p:spPr bwMode="auto">
          <a:xfrm>
            <a:off x="1166784" y="1600200"/>
            <a:ext cx="8001056" cy="482919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23875" y="714356"/>
            <a:ext cx="9429750" cy="714380"/>
          </a:xfrm>
        </p:spPr>
        <p:txBody>
          <a:bodyPr>
            <a:noAutofit/>
          </a:bodyPr>
          <a:lstStyle/>
          <a:p>
            <a:r>
              <a:rPr lang="es-CL" b="1" dirty="0" smtClean="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rPr>
              <a:t>CONFINAMIENTO</a:t>
            </a:r>
            <a:endParaRPr lang="es-CL" b="1" dirty="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endParaRPr>
          </a:p>
        </p:txBody>
      </p:sp>
      <p:pic>
        <p:nvPicPr>
          <p:cNvPr id="4" name="Picture 2" descr="Imagen relacionada"/>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25468" y="57134"/>
            <a:ext cx="1055027" cy="10858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5" name="Picture 2" descr="Resultado de imagen para logo escuela naval"/>
          <p:cNvPicPr>
            <a:picLocks noChangeAspect="1" noChangeArrowheads="1"/>
          </p:cNvPicPr>
          <p:nvPr/>
        </p:nvPicPr>
        <p:blipFill>
          <a:blip r:embed="rId3"/>
          <a:srcRect/>
          <a:stretch>
            <a:fillRect/>
          </a:stretch>
        </p:blipFill>
        <p:spPr bwMode="auto">
          <a:xfrm>
            <a:off x="9255125" y="-24"/>
            <a:ext cx="1222375" cy="1238250"/>
          </a:xfrm>
          <a:prstGeom prst="rect">
            <a:avLst/>
          </a:prstGeom>
          <a:noFill/>
        </p:spPr>
      </p:pic>
      <p:sp>
        <p:nvSpPr>
          <p:cNvPr id="7" name="Proceso alternativo 5"/>
          <p:cNvSpPr/>
          <p:nvPr/>
        </p:nvSpPr>
        <p:spPr>
          <a:xfrm flipV="1">
            <a:off x="1145974" y="714358"/>
            <a:ext cx="7940011"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34818" name="Picture 2"/>
          <p:cNvPicPr>
            <a:picLocks noGrp="1" noChangeAspect="1" noChangeArrowheads="1"/>
          </p:cNvPicPr>
          <p:nvPr>
            <p:ph idx="1"/>
          </p:nvPr>
        </p:nvPicPr>
        <p:blipFill>
          <a:blip r:embed="rId4"/>
          <a:srcRect l="13616" t="15152" r="58874" b="15398"/>
          <a:stretch>
            <a:fillRect/>
          </a:stretch>
        </p:blipFill>
        <p:spPr bwMode="auto">
          <a:xfrm>
            <a:off x="1595412" y="2143116"/>
            <a:ext cx="7143800" cy="400052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80966" y="857232"/>
            <a:ext cx="9429750" cy="1143000"/>
          </a:xfrm>
        </p:spPr>
        <p:txBody>
          <a:bodyPr>
            <a:noAutofit/>
          </a:bodyPr>
          <a:lstStyle/>
          <a:p>
            <a:pPr lvl="0"/>
            <a:r>
              <a:rPr lang="es-CL" sz="4000" b="1" dirty="0" smtClean="0">
                <a:solidFill>
                  <a:schemeClr val="tx2"/>
                </a:solidFill>
                <a:latin typeface="Arial" pitchFamily="34" charset="0"/>
                <a:cs typeface="Arial" pitchFamily="34" charset="0"/>
              </a:rPr>
              <a:t>TECNICAS DE INTERROGATORIO</a:t>
            </a:r>
            <a:r>
              <a:rPr lang="es-CL" sz="4000" b="1" dirty="0" smtClean="0">
                <a:solidFill>
                  <a:schemeClr val="tx2"/>
                </a:solidFill>
                <a:latin typeface="Arial" pitchFamily="34" charset="0"/>
                <a:cs typeface="Arial" pitchFamily="34" charset="0"/>
              </a:rPr>
              <a:t/>
            </a:r>
            <a:br>
              <a:rPr lang="es-CL" sz="4000" b="1" dirty="0" smtClean="0">
                <a:solidFill>
                  <a:schemeClr val="tx2"/>
                </a:solidFill>
                <a:latin typeface="Arial" pitchFamily="34" charset="0"/>
                <a:cs typeface="Arial" pitchFamily="34" charset="0"/>
              </a:rPr>
            </a:br>
            <a:endParaRPr lang="es-CL" b="1" dirty="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endParaRPr>
          </a:p>
        </p:txBody>
      </p:sp>
      <p:pic>
        <p:nvPicPr>
          <p:cNvPr id="4" name="Picture 2" descr="Imagen relacionada"/>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0" y="0"/>
            <a:ext cx="1055027" cy="10858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5" name="Picture 2" descr="Resultado de imagen para logo escuela naval"/>
          <p:cNvPicPr>
            <a:picLocks noChangeAspect="1" noChangeArrowheads="1"/>
          </p:cNvPicPr>
          <p:nvPr/>
        </p:nvPicPr>
        <p:blipFill>
          <a:blip r:embed="rId3"/>
          <a:srcRect/>
          <a:stretch>
            <a:fillRect/>
          </a:stretch>
        </p:blipFill>
        <p:spPr bwMode="auto">
          <a:xfrm>
            <a:off x="9255125" y="-24"/>
            <a:ext cx="1222375" cy="1238250"/>
          </a:xfrm>
          <a:prstGeom prst="rect">
            <a:avLst/>
          </a:prstGeom>
          <a:noFill/>
        </p:spPr>
      </p:pic>
      <p:sp>
        <p:nvSpPr>
          <p:cNvPr id="7" name="Proceso alternativo 5"/>
          <p:cNvSpPr/>
          <p:nvPr/>
        </p:nvSpPr>
        <p:spPr>
          <a:xfrm flipV="1">
            <a:off x="1145974" y="714358"/>
            <a:ext cx="7940011"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9" name="8 Marcador de contenido"/>
          <p:cNvSpPr>
            <a:spLocks noGrp="1"/>
          </p:cNvSpPr>
          <p:nvPr>
            <p:ph idx="1"/>
          </p:nvPr>
        </p:nvSpPr>
        <p:spPr>
          <a:xfrm>
            <a:off x="523875" y="2071678"/>
            <a:ext cx="9429750" cy="4054487"/>
          </a:xfrm>
        </p:spPr>
        <p:txBody>
          <a:bodyPr>
            <a:normAutofit fontScale="77500" lnSpcReduction="20000"/>
          </a:bodyPr>
          <a:lstStyle/>
          <a:p>
            <a:pPr marL="0" lvl="0" indent="0" eaLnBrk="0" fontAlgn="base" hangingPunct="0">
              <a:spcBef>
                <a:spcPct val="0"/>
              </a:spcBef>
              <a:spcAft>
                <a:spcPct val="0"/>
              </a:spcAft>
              <a:buNone/>
            </a:pPr>
            <a:r>
              <a:rPr lang="es-CL" dirty="0" smtClean="0">
                <a:solidFill>
                  <a:schemeClr val="tx2"/>
                </a:solidFill>
                <a:latin typeface="Arial" pitchFamily="34" charset="0"/>
                <a:ea typeface="Times New Roman" pitchFamily="18" charset="0"/>
                <a:cs typeface="Arial" pitchFamily="34" charset="0"/>
              </a:rPr>
              <a:t> </a:t>
            </a:r>
            <a:r>
              <a:rPr lang="es-CL" dirty="0" smtClean="0">
                <a:solidFill>
                  <a:schemeClr val="tx2"/>
                </a:solidFill>
                <a:latin typeface="Arial" pitchFamily="34" charset="0"/>
                <a:ea typeface="Times New Roman" pitchFamily="18" charset="0"/>
                <a:cs typeface="Arial" pitchFamily="34" charset="0"/>
              </a:rPr>
              <a:t> </a:t>
            </a:r>
            <a:endParaRPr lang="es-CL" sz="2800" dirty="0" smtClean="0">
              <a:solidFill>
                <a:schemeClr val="tx2"/>
              </a:solidFill>
              <a:latin typeface="Arial" pitchFamily="34" charset="0"/>
              <a:cs typeface="Arial" pitchFamily="34" charset="0"/>
            </a:endParaRPr>
          </a:p>
          <a:p>
            <a:pPr marL="0" lvl="0" indent="0" eaLnBrk="0" fontAlgn="base" hangingPunct="0">
              <a:spcBef>
                <a:spcPct val="0"/>
              </a:spcBef>
              <a:spcAft>
                <a:spcPct val="0"/>
              </a:spcAft>
              <a:buNone/>
            </a:pPr>
            <a:r>
              <a:rPr lang="es-CL" dirty="0" smtClean="0">
                <a:solidFill>
                  <a:schemeClr val="tx2"/>
                </a:solidFill>
                <a:latin typeface="Arial" pitchFamily="34" charset="0"/>
                <a:ea typeface="Times New Roman" pitchFamily="18" charset="0"/>
                <a:cs typeface="Arial" pitchFamily="34" charset="0"/>
              </a:rPr>
              <a:t> </a:t>
            </a:r>
            <a:endParaRPr lang="es-CL" sz="2800" dirty="0" smtClean="0">
              <a:solidFill>
                <a:schemeClr val="tx2"/>
              </a:solidFill>
              <a:latin typeface="Arial" pitchFamily="34" charset="0"/>
              <a:cs typeface="Arial" pitchFamily="34" charset="0"/>
            </a:endParaRPr>
          </a:p>
          <a:p>
            <a:pPr marL="0" lvl="0" indent="0" eaLnBrk="0" fontAlgn="base" hangingPunct="0">
              <a:spcBef>
                <a:spcPct val="0"/>
              </a:spcBef>
              <a:spcAft>
                <a:spcPct val="0"/>
              </a:spcAft>
              <a:buNone/>
            </a:pPr>
            <a:r>
              <a:rPr lang="es-CL" sz="2600" b="1" dirty="0" smtClean="0">
                <a:solidFill>
                  <a:schemeClr val="tx2"/>
                </a:solidFill>
                <a:ea typeface="Times New Roman" pitchFamily="18" charset="0"/>
                <a:cs typeface="Arial" pitchFamily="34" charset="0"/>
              </a:rPr>
              <a:t>A.   DEFINÍCIÓN DE INTERROGACIÓN:  </a:t>
            </a:r>
            <a:endParaRPr lang="es-CL" sz="2600" b="1" dirty="0" smtClean="0">
              <a:solidFill>
                <a:schemeClr val="tx2"/>
              </a:solidFill>
              <a:cs typeface="Arial" pitchFamily="34" charset="0"/>
            </a:endParaRPr>
          </a:p>
          <a:p>
            <a:pPr marL="0" lvl="0" indent="0" eaLnBrk="0" fontAlgn="base" hangingPunct="0">
              <a:spcBef>
                <a:spcPct val="0"/>
              </a:spcBef>
              <a:spcAft>
                <a:spcPct val="0"/>
              </a:spcAft>
              <a:buNone/>
            </a:pPr>
            <a:r>
              <a:rPr lang="es-CL" sz="2600" dirty="0" smtClean="0">
                <a:solidFill>
                  <a:schemeClr val="tx2"/>
                </a:solidFill>
                <a:ea typeface="Times New Roman" pitchFamily="18" charset="0"/>
                <a:cs typeface="Arial" pitchFamily="34" charset="0"/>
              </a:rPr>
              <a:t> </a:t>
            </a:r>
            <a:endParaRPr lang="es-CL" sz="2600" dirty="0" smtClean="0">
              <a:solidFill>
                <a:schemeClr val="tx2"/>
              </a:solidFill>
              <a:cs typeface="Arial" pitchFamily="34" charset="0"/>
            </a:endParaRPr>
          </a:p>
          <a:p>
            <a:pPr marL="0" lvl="0" indent="0" eaLnBrk="0" fontAlgn="base" hangingPunct="0">
              <a:spcBef>
                <a:spcPct val="0"/>
              </a:spcBef>
              <a:spcAft>
                <a:spcPct val="0"/>
              </a:spcAft>
              <a:buNone/>
            </a:pPr>
            <a:r>
              <a:rPr lang="es-CL" sz="2600" dirty="0" smtClean="0">
                <a:solidFill>
                  <a:schemeClr val="tx2"/>
                </a:solidFill>
                <a:ea typeface="Times New Roman" pitchFamily="18" charset="0"/>
                <a:cs typeface="Arial" pitchFamily="34" charset="0"/>
              </a:rPr>
              <a:t>Interrogación/interrogatorio es el arte de cuestionar y examinar a una fuente con el fin de obtener la máxima cantidad de información utilizable (usable), en el menor tiempo posible.  </a:t>
            </a:r>
            <a:endParaRPr lang="es-CL" sz="2600" dirty="0" smtClean="0">
              <a:solidFill>
                <a:schemeClr val="tx2"/>
              </a:solidFill>
              <a:cs typeface="Arial" pitchFamily="34" charset="0"/>
            </a:endParaRPr>
          </a:p>
          <a:p>
            <a:pPr marL="0" lvl="0" indent="0" eaLnBrk="0" fontAlgn="base" hangingPunct="0">
              <a:spcBef>
                <a:spcPct val="0"/>
              </a:spcBef>
              <a:spcAft>
                <a:spcPct val="0"/>
              </a:spcAft>
              <a:buNone/>
            </a:pPr>
            <a:r>
              <a:rPr lang="es-CL" sz="2600" dirty="0" smtClean="0">
                <a:solidFill>
                  <a:schemeClr val="tx2"/>
                </a:solidFill>
                <a:ea typeface="Times New Roman" pitchFamily="18" charset="0"/>
                <a:cs typeface="Arial" pitchFamily="34" charset="0"/>
              </a:rPr>
              <a:t> </a:t>
            </a:r>
            <a:endParaRPr lang="es-CL" sz="2600" dirty="0" smtClean="0">
              <a:solidFill>
                <a:schemeClr val="tx2"/>
              </a:solidFill>
              <a:cs typeface="Arial" pitchFamily="34" charset="0"/>
            </a:endParaRPr>
          </a:p>
          <a:p>
            <a:pPr marL="0" lvl="0" indent="0" eaLnBrk="0" fontAlgn="base" hangingPunct="0">
              <a:spcBef>
                <a:spcPct val="0"/>
              </a:spcBef>
              <a:spcAft>
                <a:spcPct val="0"/>
              </a:spcAft>
              <a:buNone/>
            </a:pPr>
            <a:r>
              <a:rPr lang="es-CL" sz="2600" b="1" dirty="0" smtClean="0">
                <a:solidFill>
                  <a:schemeClr val="tx2"/>
                </a:solidFill>
                <a:ea typeface="Times New Roman" pitchFamily="18" charset="0"/>
                <a:cs typeface="Arial" pitchFamily="34" charset="0"/>
              </a:rPr>
              <a:t>B.   </a:t>
            </a:r>
            <a:r>
              <a:rPr lang="es-CL" sz="2600" b="1" dirty="0" smtClean="0">
                <a:solidFill>
                  <a:schemeClr val="tx2"/>
                </a:solidFill>
                <a:ea typeface="Times New Roman" pitchFamily="18" charset="0"/>
                <a:cs typeface="Arial" pitchFamily="34" charset="0"/>
              </a:rPr>
              <a:t>EXISTEN DOS MANERAS DE LLEVARLO A CABO:  </a:t>
            </a:r>
            <a:endParaRPr lang="es-CL" sz="2600" b="1" dirty="0" smtClean="0">
              <a:solidFill>
                <a:schemeClr val="tx2"/>
              </a:solidFill>
              <a:cs typeface="Arial" pitchFamily="34" charset="0"/>
            </a:endParaRPr>
          </a:p>
          <a:p>
            <a:pPr marL="0" lvl="0" indent="0" eaLnBrk="0" fontAlgn="base" hangingPunct="0">
              <a:spcBef>
                <a:spcPct val="0"/>
              </a:spcBef>
              <a:spcAft>
                <a:spcPct val="0"/>
              </a:spcAft>
              <a:buNone/>
            </a:pPr>
            <a:r>
              <a:rPr lang="es-CL" sz="2600" dirty="0" smtClean="0">
                <a:solidFill>
                  <a:schemeClr val="tx2"/>
                </a:solidFill>
                <a:ea typeface="Times New Roman" pitchFamily="18" charset="0"/>
                <a:cs typeface="Arial" pitchFamily="34" charset="0"/>
              </a:rPr>
              <a:t> </a:t>
            </a:r>
            <a:endParaRPr lang="es-CL" sz="2600" dirty="0" smtClean="0">
              <a:solidFill>
                <a:schemeClr val="tx2"/>
              </a:solidFill>
              <a:cs typeface="Arial" pitchFamily="34" charset="0"/>
            </a:endParaRPr>
          </a:p>
          <a:p>
            <a:pPr marL="514350" lvl="0" indent="-514350" eaLnBrk="0" fontAlgn="base" hangingPunct="0">
              <a:spcBef>
                <a:spcPct val="0"/>
              </a:spcBef>
              <a:spcAft>
                <a:spcPct val="0"/>
              </a:spcAft>
              <a:buAutoNum type="arabicPeriod"/>
            </a:pPr>
            <a:r>
              <a:rPr lang="es-CL" sz="2600" b="1" dirty="0" smtClean="0">
                <a:solidFill>
                  <a:schemeClr val="tx2"/>
                </a:solidFill>
                <a:ea typeface="Times New Roman" pitchFamily="18" charset="0"/>
                <a:cs typeface="Arial" pitchFamily="34" charset="0"/>
              </a:rPr>
              <a:t>DIRECTO:  </a:t>
            </a:r>
            <a:r>
              <a:rPr lang="es-CL" sz="2600" dirty="0" smtClean="0">
                <a:solidFill>
                  <a:schemeClr val="tx2"/>
                </a:solidFill>
                <a:ea typeface="Times New Roman" pitchFamily="18" charset="0"/>
                <a:cs typeface="Arial" pitchFamily="34" charset="0"/>
              </a:rPr>
              <a:t>Aquella  en  que  el  individuo  tiene  conocimiento  de  que  lo  están interrogando.</a:t>
            </a:r>
          </a:p>
          <a:p>
            <a:pPr marL="514350" lvl="0" indent="-514350" eaLnBrk="0" fontAlgn="base" hangingPunct="0">
              <a:spcBef>
                <a:spcPct val="0"/>
              </a:spcBef>
              <a:spcAft>
                <a:spcPct val="0"/>
              </a:spcAft>
              <a:buNone/>
            </a:pPr>
            <a:r>
              <a:rPr lang="es-CL" sz="2600" dirty="0" smtClean="0">
                <a:solidFill>
                  <a:schemeClr val="tx2"/>
                </a:solidFill>
                <a:ea typeface="Times New Roman" pitchFamily="18" charset="0"/>
                <a:cs typeface="Arial" pitchFamily="34" charset="0"/>
              </a:rPr>
              <a:t>  </a:t>
            </a:r>
            <a:endParaRPr lang="es-CL" sz="2600" b="1" dirty="0" smtClean="0">
              <a:solidFill>
                <a:schemeClr val="tx2"/>
              </a:solidFill>
              <a:cs typeface="Arial" pitchFamily="34" charset="0"/>
            </a:endParaRPr>
          </a:p>
          <a:p>
            <a:pPr marL="0" lvl="0" indent="0" eaLnBrk="0" fontAlgn="base" hangingPunct="0">
              <a:spcBef>
                <a:spcPct val="0"/>
              </a:spcBef>
              <a:spcAft>
                <a:spcPct val="0"/>
              </a:spcAft>
              <a:buNone/>
            </a:pPr>
            <a:r>
              <a:rPr lang="es-CL" sz="2600" b="1" dirty="0" smtClean="0">
                <a:solidFill>
                  <a:schemeClr val="tx2"/>
                </a:solidFill>
                <a:ea typeface="Times New Roman" pitchFamily="18" charset="0"/>
                <a:cs typeface="Arial" pitchFamily="34" charset="0"/>
              </a:rPr>
              <a:t>2.   INDIRECT</a:t>
            </a:r>
            <a:r>
              <a:rPr lang="es-CL" sz="2600" dirty="0" smtClean="0">
                <a:solidFill>
                  <a:schemeClr val="tx2"/>
                </a:solidFill>
                <a:ea typeface="Times New Roman" pitchFamily="18" charset="0"/>
                <a:cs typeface="Arial" pitchFamily="34" charset="0"/>
              </a:rPr>
              <a:t>O: Aquella en que la información es sonsacada sin que el individuo se percate de ello.  </a:t>
            </a:r>
            <a:endParaRPr lang="es-CL" sz="2600" dirty="0" smtClean="0">
              <a:solidFill>
                <a:schemeClr val="tx2"/>
              </a:solidFill>
              <a:cs typeface="Arial" pitchFamily="34" charset="0"/>
            </a:endParaRPr>
          </a:p>
          <a:p>
            <a:endParaRPr lang="es-CL"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23875" y="1214422"/>
            <a:ext cx="9429750" cy="1143000"/>
          </a:xfrm>
        </p:spPr>
        <p:txBody>
          <a:bodyPr>
            <a:noAutofit/>
          </a:bodyPr>
          <a:lstStyle/>
          <a:p>
            <a:pPr algn="l"/>
            <a:r>
              <a:rPr lang="es-CL" sz="1200" dirty="0" smtClean="0">
                <a:latin typeface="Arial" pitchFamily="34" charset="0"/>
                <a:cs typeface="Arial" pitchFamily="34" charset="0"/>
              </a:rPr>
              <a:t/>
            </a:r>
            <a:br>
              <a:rPr lang="es-CL" sz="1200" dirty="0" smtClean="0">
                <a:latin typeface="Arial" pitchFamily="34" charset="0"/>
                <a:cs typeface="Arial" pitchFamily="34" charset="0"/>
              </a:rPr>
            </a:br>
            <a:r>
              <a:rPr lang="es-CL" sz="1200" dirty="0" smtClean="0">
                <a:latin typeface="Arial" pitchFamily="34" charset="0"/>
                <a:cs typeface="Arial" pitchFamily="34" charset="0"/>
              </a:rPr>
              <a:t> </a:t>
            </a:r>
            <a:br>
              <a:rPr lang="es-CL" sz="1200" dirty="0" smtClean="0">
                <a:latin typeface="Arial" pitchFamily="34" charset="0"/>
                <a:cs typeface="Arial" pitchFamily="34" charset="0"/>
              </a:rPr>
            </a:br>
            <a:r>
              <a:rPr lang="es-CL" dirty="0" smtClean="0"/>
              <a:t/>
            </a:r>
            <a:br>
              <a:rPr lang="es-CL" dirty="0" smtClean="0"/>
            </a:br>
            <a:endParaRPr lang="es-CL" b="1" dirty="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endParaRPr>
          </a:p>
        </p:txBody>
      </p:sp>
      <p:pic>
        <p:nvPicPr>
          <p:cNvPr id="4" name="Picture 2" descr="Imagen relacionada"/>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25468" y="57134"/>
            <a:ext cx="1055027" cy="10858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5" name="Picture 2" descr="Resultado de imagen para logo escuela naval"/>
          <p:cNvPicPr>
            <a:picLocks noChangeAspect="1" noChangeArrowheads="1"/>
          </p:cNvPicPr>
          <p:nvPr/>
        </p:nvPicPr>
        <p:blipFill>
          <a:blip r:embed="rId3"/>
          <a:srcRect/>
          <a:stretch>
            <a:fillRect/>
          </a:stretch>
        </p:blipFill>
        <p:spPr bwMode="auto">
          <a:xfrm>
            <a:off x="9255125" y="-24"/>
            <a:ext cx="1222375" cy="1238250"/>
          </a:xfrm>
          <a:prstGeom prst="rect">
            <a:avLst/>
          </a:prstGeom>
          <a:noFill/>
        </p:spPr>
      </p:pic>
      <p:sp>
        <p:nvSpPr>
          <p:cNvPr id="7" name="Proceso alternativo 5"/>
          <p:cNvSpPr/>
          <p:nvPr/>
        </p:nvSpPr>
        <p:spPr>
          <a:xfrm flipV="1">
            <a:off x="1145974" y="714358"/>
            <a:ext cx="7940011"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9" name="8 Marcador de contenido"/>
          <p:cNvSpPr>
            <a:spLocks noGrp="1"/>
          </p:cNvSpPr>
          <p:nvPr>
            <p:ph idx="1"/>
          </p:nvPr>
        </p:nvSpPr>
        <p:spPr>
          <a:xfrm>
            <a:off x="523875" y="1071546"/>
            <a:ext cx="9429750" cy="5572164"/>
          </a:xfrm>
        </p:spPr>
        <p:txBody>
          <a:bodyPr>
            <a:normAutofit fontScale="77500" lnSpcReduction="20000"/>
          </a:bodyPr>
          <a:lstStyle/>
          <a:p>
            <a:r>
              <a:rPr lang="es-CL" sz="2300" b="1" dirty="0" smtClean="0">
                <a:solidFill>
                  <a:schemeClr val="tx2"/>
                </a:solidFill>
                <a:cs typeface="Arial" pitchFamily="34" charset="0"/>
              </a:rPr>
              <a:t>C. LA META DE CUALQUIER INTERROGATORIO ES OBTENER EN UNA FORMA LEGAL INFORMACIÓN ÚTIL Y  CONFIABLE  EN  EL  MÍNIMO  DE  TIEMPO,  CUMPLIENDO  LOS  REQUISITOS  DE  INTELIGENCIA  DE  CUALQUIER  ESCALÓN DEL COMANDO.  </a:t>
            </a:r>
            <a:r>
              <a:rPr lang="es-CL" sz="2300" dirty="0" smtClean="0">
                <a:solidFill>
                  <a:schemeClr val="tx2"/>
                </a:solidFill>
                <a:cs typeface="Arial" pitchFamily="34" charset="0"/>
              </a:rPr>
              <a:t/>
            </a:r>
            <a:br>
              <a:rPr lang="es-CL" sz="2300" dirty="0" smtClean="0">
                <a:solidFill>
                  <a:schemeClr val="tx2"/>
                </a:solidFill>
                <a:cs typeface="Arial" pitchFamily="34" charset="0"/>
              </a:rPr>
            </a:br>
            <a:r>
              <a:rPr lang="es-CL" sz="2300" dirty="0" smtClean="0">
                <a:solidFill>
                  <a:schemeClr val="tx2"/>
                </a:solidFill>
                <a:cs typeface="Arial" pitchFamily="34" charset="0"/>
              </a:rPr>
              <a:t> </a:t>
            </a:r>
            <a:br>
              <a:rPr lang="es-CL" sz="2300" dirty="0" smtClean="0">
                <a:solidFill>
                  <a:schemeClr val="tx2"/>
                </a:solidFill>
                <a:cs typeface="Arial" pitchFamily="34" charset="0"/>
              </a:rPr>
            </a:br>
            <a:r>
              <a:rPr lang="es-CL" sz="2300" dirty="0" smtClean="0">
                <a:solidFill>
                  <a:schemeClr val="tx2"/>
                </a:solidFill>
                <a:cs typeface="Arial" pitchFamily="34" charset="0"/>
              </a:rPr>
              <a:t>1</a:t>
            </a:r>
            <a:r>
              <a:rPr lang="es-CL" sz="2300" b="1" dirty="0" smtClean="0">
                <a:solidFill>
                  <a:schemeClr val="tx2"/>
                </a:solidFill>
                <a:cs typeface="Arial" pitchFamily="34" charset="0"/>
              </a:rPr>
              <a:t>.   Las fuentes pueden ser:  </a:t>
            </a:r>
            <a:r>
              <a:rPr lang="es-CL" sz="2300" dirty="0" smtClean="0">
                <a:solidFill>
                  <a:schemeClr val="tx2"/>
                </a:solidFill>
                <a:cs typeface="Arial" pitchFamily="34" charset="0"/>
              </a:rPr>
              <a:t/>
            </a:r>
            <a:br>
              <a:rPr lang="es-CL" sz="2300" dirty="0" smtClean="0">
                <a:solidFill>
                  <a:schemeClr val="tx2"/>
                </a:solidFill>
                <a:cs typeface="Arial" pitchFamily="34" charset="0"/>
              </a:rPr>
            </a:br>
            <a:r>
              <a:rPr lang="es-CL" sz="2300" dirty="0" smtClean="0">
                <a:solidFill>
                  <a:schemeClr val="tx2"/>
                </a:solidFill>
                <a:cs typeface="Arial" pitchFamily="34" charset="0"/>
              </a:rPr>
              <a:t>a.  Internados Civiles.  </a:t>
            </a:r>
            <a:br>
              <a:rPr lang="es-CL" sz="2300" dirty="0" smtClean="0">
                <a:solidFill>
                  <a:schemeClr val="tx2"/>
                </a:solidFill>
                <a:cs typeface="Arial" pitchFamily="34" charset="0"/>
              </a:rPr>
            </a:br>
            <a:r>
              <a:rPr lang="es-CL" sz="2300" dirty="0" smtClean="0">
                <a:solidFill>
                  <a:schemeClr val="tx2"/>
                </a:solidFill>
                <a:cs typeface="Arial" pitchFamily="34" charset="0"/>
              </a:rPr>
              <a:t>b.  Insurgentes.  </a:t>
            </a:r>
            <a:br>
              <a:rPr lang="es-CL" sz="2300" dirty="0" smtClean="0">
                <a:solidFill>
                  <a:schemeClr val="tx2"/>
                </a:solidFill>
                <a:cs typeface="Arial" pitchFamily="34" charset="0"/>
              </a:rPr>
            </a:br>
            <a:r>
              <a:rPr lang="es-CL" sz="2300" dirty="0" smtClean="0">
                <a:solidFill>
                  <a:schemeClr val="tx2"/>
                </a:solidFill>
                <a:cs typeface="Arial" pitchFamily="34" charset="0"/>
              </a:rPr>
              <a:t>c.  Prisioneros de Guerra Enemigos.  </a:t>
            </a:r>
            <a:br>
              <a:rPr lang="es-CL" sz="2300" dirty="0" smtClean="0">
                <a:solidFill>
                  <a:schemeClr val="tx2"/>
                </a:solidFill>
                <a:cs typeface="Arial" pitchFamily="34" charset="0"/>
              </a:rPr>
            </a:br>
            <a:r>
              <a:rPr lang="es-CL" sz="2300" dirty="0" smtClean="0">
                <a:solidFill>
                  <a:schemeClr val="tx2"/>
                </a:solidFill>
                <a:cs typeface="Arial" pitchFamily="34" charset="0"/>
              </a:rPr>
              <a:t>d.  Desertores.  </a:t>
            </a:r>
            <a:br>
              <a:rPr lang="es-CL" sz="2300" dirty="0" smtClean="0">
                <a:solidFill>
                  <a:schemeClr val="tx2"/>
                </a:solidFill>
                <a:cs typeface="Arial" pitchFamily="34" charset="0"/>
              </a:rPr>
            </a:br>
            <a:r>
              <a:rPr lang="es-CL" sz="2300" dirty="0" smtClean="0">
                <a:solidFill>
                  <a:schemeClr val="tx2"/>
                </a:solidFill>
                <a:cs typeface="Arial" pitchFamily="34" charset="0"/>
              </a:rPr>
              <a:t>e.  Refugiados.  </a:t>
            </a:r>
            <a:br>
              <a:rPr lang="es-CL" sz="2300" dirty="0" smtClean="0">
                <a:solidFill>
                  <a:schemeClr val="tx2"/>
                </a:solidFill>
                <a:cs typeface="Arial" pitchFamily="34" charset="0"/>
              </a:rPr>
            </a:br>
            <a:r>
              <a:rPr lang="es-CL" sz="2300" dirty="0" smtClean="0">
                <a:solidFill>
                  <a:schemeClr val="tx2"/>
                </a:solidFill>
                <a:cs typeface="Arial" pitchFamily="34" charset="0"/>
              </a:rPr>
              <a:t>f.  Personas Desplazadas.  </a:t>
            </a:r>
            <a:br>
              <a:rPr lang="es-CL" sz="2300" dirty="0" smtClean="0">
                <a:solidFill>
                  <a:schemeClr val="tx2"/>
                </a:solidFill>
                <a:cs typeface="Arial" pitchFamily="34" charset="0"/>
              </a:rPr>
            </a:br>
            <a:r>
              <a:rPr lang="es-CL" sz="2300" dirty="0" smtClean="0">
                <a:solidFill>
                  <a:schemeClr val="tx2"/>
                </a:solidFill>
                <a:cs typeface="Arial" pitchFamily="34" charset="0"/>
              </a:rPr>
              <a:t>g.  Agentes o agentes sospechosos.</a:t>
            </a:r>
          </a:p>
          <a:p>
            <a:pPr>
              <a:buNone/>
            </a:pPr>
            <a:endParaRPr lang="es-CL" sz="2300" dirty="0" smtClean="0">
              <a:solidFill>
                <a:schemeClr val="tx2"/>
              </a:solidFill>
              <a:cs typeface="Arial" pitchFamily="34" charset="0"/>
            </a:endParaRPr>
          </a:p>
          <a:p>
            <a:r>
              <a:rPr lang="es-CL" sz="2300" b="1" dirty="0" smtClean="0">
                <a:solidFill>
                  <a:schemeClr val="tx2"/>
                </a:solidFill>
                <a:cs typeface="Arial" pitchFamily="34" charset="0"/>
              </a:rPr>
              <a:t>D.   </a:t>
            </a:r>
            <a:r>
              <a:rPr lang="es-CL" sz="2300" dirty="0" smtClean="0">
                <a:solidFill>
                  <a:schemeClr val="tx2"/>
                </a:solidFill>
                <a:cs typeface="Arial" pitchFamily="34" charset="0"/>
              </a:rPr>
              <a:t>Cada interrogatorio envuelve la interacción de dos personalidades, la fuente y el </a:t>
            </a:r>
          </a:p>
          <a:p>
            <a:r>
              <a:rPr lang="es-CL" sz="2300" dirty="0" smtClean="0">
                <a:solidFill>
                  <a:schemeClr val="tx2"/>
                </a:solidFill>
                <a:cs typeface="Arial" pitchFamily="34" charset="0"/>
              </a:rPr>
              <a:t>interrogador.  </a:t>
            </a:r>
          </a:p>
          <a:p>
            <a:r>
              <a:rPr lang="es-CL" sz="2300" dirty="0" smtClean="0">
                <a:solidFill>
                  <a:schemeClr val="tx2"/>
                </a:solidFill>
                <a:cs typeface="Arial" pitchFamily="34" charset="0"/>
              </a:rPr>
              <a:t> </a:t>
            </a:r>
          </a:p>
          <a:p>
            <a:r>
              <a:rPr lang="es-CL" sz="2300" b="1" dirty="0" smtClean="0">
                <a:solidFill>
                  <a:schemeClr val="tx2"/>
                </a:solidFill>
                <a:cs typeface="Arial" pitchFamily="34" charset="0"/>
              </a:rPr>
              <a:t>E.   </a:t>
            </a:r>
            <a:r>
              <a:rPr lang="es-CL" sz="2300" dirty="0" smtClean="0">
                <a:solidFill>
                  <a:schemeClr val="tx2"/>
                </a:solidFill>
                <a:cs typeface="Arial" pitchFamily="34" charset="0"/>
              </a:rPr>
              <a:t>Existen muchos tipos de interrogatorios de inteligencia, tales como: la entrevista, </a:t>
            </a:r>
          </a:p>
          <a:p>
            <a:r>
              <a:rPr lang="es-CL" sz="2300" dirty="0" smtClean="0">
                <a:solidFill>
                  <a:schemeClr val="tx2"/>
                </a:solidFill>
                <a:cs typeface="Arial" pitchFamily="34" charset="0"/>
              </a:rPr>
              <a:t>la post orientación y el sonsacamiento.  </a:t>
            </a:r>
          </a:p>
          <a:p>
            <a:pPr>
              <a:buNone/>
            </a:pPr>
            <a:r>
              <a:rPr lang="es-CL" sz="2300" dirty="0" smtClean="0">
                <a:solidFill>
                  <a:schemeClr val="tx2"/>
                </a:solidFill>
                <a:cs typeface="Arial" pitchFamily="34" charset="0"/>
              </a:rPr>
              <a:t> </a:t>
            </a:r>
          </a:p>
          <a:p>
            <a:r>
              <a:rPr lang="es-CL" sz="2300" b="1" dirty="0" smtClean="0">
                <a:solidFill>
                  <a:schemeClr val="tx2"/>
                </a:solidFill>
                <a:cs typeface="Arial" pitchFamily="34" charset="0"/>
              </a:rPr>
              <a:t>F.   </a:t>
            </a:r>
            <a:r>
              <a:rPr lang="es-CL" sz="2300" dirty="0" smtClean="0">
                <a:solidFill>
                  <a:schemeClr val="tx2"/>
                </a:solidFill>
                <a:cs typeface="Arial" pitchFamily="34" charset="0"/>
              </a:rPr>
              <a:t>Hay ciertos principios que se pueden considerar que aplican a todos los tipos de </a:t>
            </a:r>
          </a:p>
          <a:p>
            <a:r>
              <a:rPr lang="es-CL" sz="2300" dirty="0" smtClean="0">
                <a:solidFill>
                  <a:schemeClr val="tx2"/>
                </a:solidFill>
                <a:cs typeface="Arial" pitchFamily="34" charset="0"/>
              </a:rPr>
              <a:t>interrogatorio: el Objetivo, la Iniciativa, la Precisión, la Prohibición contra el uso de la fuerza y </a:t>
            </a:r>
          </a:p>
          <a:p>
            <a:r>
              <a:rPr lang="es-CL" sz="2300" dirty="0" smtClean="0">
                <a:solidFill>
                  <a:schemeClr val="tx2"/>
                </a:solidFill>
                <a:cs typeface="Arial" pitchFamily="34" charset="0"/>
              </a:rPr>
              <a:t>la seguridad</a:t>
            </a:r>
            <a:r>
              <a:rPr lang="es-CL" sz="2300" dirty="0" smtClean="0">
                <a:cs typeface="Arial" pitchFamily="34" charset="0"/>
              </a:rPr>
              <a:t>.  </a:t>
            </a:r>
          </a:p>
          <a:p>
            <a:endParaRPr lang="es-CL" sz="1200" dirty="0">
              <a:solidFill>
                <a:schemeClr val="tx2"/>
              </a:solidFill>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23875" y="500042"/>
            <a:ext cx="9429750" cy="714380"/>
          </a:xfrm>
        </p:spPr>
        <p:txBody>
          <a:bodyPr>
            <a:noAutofit/>
          </a:bodyPr>
          <a:lstStyle/>
          <a:p>
            <a:endParaRPr lang="es-CL" b="1" dirty="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endParaRPr>
          </a:p>
        </p:txBody>
      </p:sp>
      <p:sp>
        <p:nvSpPr>
          <p:cNvPr id="3" name="2 Marcador de contenido"/>
          <p:cNvSpPr>
            <a:spLocks noGrp="1"/>
          </p:cNvSpPr>
          <p:nvPr>
            <p:ph idx="1"/>
          </p:nvPr>
        </p:nvSpPr>
        <p:spPr>
          <a:xfrm>
            <a:off x="523875" y="1357298"/>
            <a:ext cx="9429750" cy="5811847"/>
          </a:xfrm>
        </p:spPr>
        <p:txBody>
          <a:bodyPr>
            <a:normAutofit/>
          </a:bodyPr>
          <a:lstStyle/>
          <a:p>
            <a:r>
              <a:rPr lang="es-CL" sz="1800" b="1" dirty="0" smtClean="0">
                <a:solidFill>
                  <a:schemeClr val="tx2"/>
                </a:solidFill>
                <a:cs typeface="Arial" pitchFamily="34" charset="0"/>
              </a:rPr>
              <a:t>G.   OBJETIVO  </a:t>
            </a:r>
            <a:r>
              <a:rPr lang="es-CL" sz="1800" dirty="0" smtClean="0">
                <a:solidFill>
                  <a:schemeClr val="tx2"/>
                </a:solidFill>
                <a:cs typeface="Arial" pitchFamily="34" charset="0"/>
              </a:rPr>
              <a:t/>
            </a:r>
            <a:br>
              <a:rPr lang="es-CL" sz="1800" dirty="0" smtClean="0">
                <a:solidFill>
                  <a:schemeClr val="tx2"/>
                </a:solidFill>
                <a:cs typeface="Arial" pitchFamily="34" charset="0"/>
              </a:rPr>
            </a:br>
            <a:endParaRPr lang="es-CL" sz="1800" dirty="0" smtClean="0">
              <a:solidFill>
                <a:schemeClr val="tx2"/>
              </a:solidFill>
              <a:cs typeface="Arial" pitchFamily="34" charset="0"/>
            </a:endParaRPr>
          </a:p>
          <a:p>
            <a:r>
              <a:rPr lang="es-CL" sz="1800" dirty="0" smtClean="0">
                <a:solidFill>
                  <a:schemeClr val="tx2"/>
                </a:solidFill>
                <a:cs typeface="Arial" pitchFamily="34" charset="0"/>
              </a:rPr>
              <a:t>Cada  interrogatorio  se  debe  llevar  a  cabo  con  un  propósito  definido.  El  interrogador </a:t>
            </a:r>
            <a:r>
              <a:rPr lang="es-CL" sz="1800" dirty="0" smtClean="0">
                <a:solidFill>
                  <a:schemeClr val="tx2"/>
                </a:solidFill>
                <a:cs typeface="Arial" pitchFamily="34" charset="0"/>
              </a:rPr>
              <a:t>debe </a:t>
            </a:r>
            <a:r>
              <a:rPr lang="es-CL" sz="1800" dirty="0" smtClean="0">
                <a:solidFill>
                  <a:schemeClr val="tx2"/>
                </a:solidFill>
                <a:cs typeface="Arial" pitchFamily="34" charset="0"/>
              </a:rPr>
              <a:t>mantener este propósito firmemente en la mente para obtener la cantidad máxima </a:t>
            </a:r>
            <a:r>
              <a:rPr lang="es-CL" sz="1800" dirty="0" smtClean="0">
                <a:solidFill>
                  <a:schemeClr val="tx2"/>
                </a:solidFill>
                <a:cs typeface="Arial" pitchFamily="34" charset="0"/>
              </a:rPr>
              <a:t>de información </a:t>
            </a:r>
            <a:r>
              <a:rPr lang="es-CL" sz="1800" dirty="0" smtClean="0">
                <a:solidFill>
                  <a:schemeClr val="tx2"/>
                </a:solidFill>
                <a:cs typeface="Arial" pitchFamily="34" charset="0"/>
              </a:rPr>
              <a:t>útil. El objetivo puede ser tan específico como para establecer la localización de </a:t>
            </a:r>
            <a:r>
              <a:rPr lang="es-CL" sz="1800" dirty="0" smtClean="0">
                <a:solidFill>
                  <a:schemeClr val="tx2"/>
                </a:solidFill>
                <a:cs typeface="Arial" pitchFamily="34" charset="0"/>
              </a:rPr>
              <a:t>un </a:t>
            </a:r>
            <a:r>
              <a:rPr lang="es-CL" sz="1800" dirty="0" smtClean="0">
                <a:solidFill>
                  <a:schemeClr val="tx2"/>
                </a:solidFill>
                <a:cs typeface="Arial" pitchFamily="34" charset="0"/>
              </a:rPr>
              <a:t>campo minado, o puede ser general, buscando obtener información del orden de batalla </a:t>
            </a:r>
            <a:r>
              <a:rPr lang="es-CL" sz="1800" dirty="0" smtClean="0">
                <a:solidFill>
                  <a:schemeClr val="tx2"/>
                </a:solidFill>
                <a:cs typeface="Arial" pitchFamily="34" charset="0"/>
              </a:rPr>
              <a:t>acerca </a:t>
            </a:r>
            <a:r>
              <a:rPr lang="es-CL" sz="1800" dirty="0" smtClean="0">
                <a:solidFill>
                  <a:schemeClr val="tx2"/>
                </a:solidFill>
                <a:cs typeface="Arial" pitchFamily="34" charset="0"/>
              </a:rPr>
              <a:t>de un escalón específico de las fuerzas enemigas. </a:t>
            </a:r>
            <a:endParaRPr lang="es-CL" sz="1800" dirty="0" smtClean="0">
              <a:solidFill>
                <a:schemeClr val="tx2"/>
              </a:solidFill>
              <a:cs typeface="Arial" pitchFamily="34" charset="0"/>
            </a:endParaRPr>
          </a:p>
          <a:p>
            <a:pPr>
              <a:buNone/>
            </a:pPr>
            <a:r>
              <a:rPr lang="es-CL" sz="1800" dirty="0" smtClean="0">
                <a:solidFill>
                  <a:schemeClr val="tx2"/>
                </a:solidFill>
                <a:cs typeface="Arial" pitchFamily="34" charset="0"/>
              </a:rPr>
              <a:t> </a:t>
            </a:r>
            <a:r>
              <a:rPr lang="es-CL" sz="1800" dirty="0" smtClean="0">
                <a:solidFill>
                  <a:schemeClr val="tx2"/>
                </a:solidFill>
                <a:cs typeface="Arial" pitchFamily="34" charset="0"/>
              </a:rPr>
              <a:t>1</a:t>
            </a:r>
            <a:r>
              <a:rPr lang="es-CL" sz="1800" dirty="0" smtClean="0">
                <a:solidFill>
                  <a:schemeClr val="tx2"/>
                </a:solidFill>
                <a:cs typeface="Arial" pitchFamily="34" charset="0"/>
              </a:rPr>
              <a:t>. El interrogador debe tratar que </a:t>
            </a:r>
            <a:r>
              <a:rPr lang="es-CL" sz="1800" dirty="0" smtClean="0">
                <a:solidFill>
                  <a:schemeClr val="tx2"/>
                </a:solidFill>
                <a:cs typeface="Arial" pitchFamily="34" charset="0"/>
              </a:rPr>
              <a:t> la  </a:t>
            </a:r>
            <a:r>
              <a:rPr lang="es-CL" sz="1800" dirty="0" smtClean="0">
                <a:solidFill>
                  <a:schemeClr val="tx2"/>
                </a:solidFill>
                <a:cs typeface="Arial" pitchFamily="34" charset="0"/>
              </a:rPr>
              <a:t>fuente  se  entere  del  objetivo.  </a:t>
            </a:r>
            <a:endParaRPr lang="es-CL" sz="1800" dirty="0" smtClean="0">
              <a:solidFill>
                <a:schemeClr val="tx2"/>
              </a:solidFill>
              <a:cs typeface="Arial" pitchFamily="34" charset="0"/>
            </a:endParaRPr>
          </a:p>
          <a:p>
            <a:pPr>
              <a:buNone/>
            </a:pPr>
            <a:r>
              <a:rPr lang="es-CL" sz="1800" dirty="0" smtClean="0">
                <a:solidFill>
                  <a:schemeClr val="tx2"/>
                </a:solidFill>
                <a:cs typeface="Arial" pitchFamily="34" charset="0"/>
              </a:rPr>
              <a:t> </a:t>
            </a:r>
            <a:r>
              <a:rPr lang="es-CL" sz="1800" dirty="0" smtClean="0">
                <a:solidFill>
                  <a:schemeClr val="tx2"/>
                </a:solidFill>
                <a:cs typeface="Arial" pitchFamily="34" charset="0"/>
              </a:rPr>
              <a:t>2</a:t>
            </a:r>
            <a:r>
              <a:rPr lang="es-CL" sz="1800" dirty="0" smtClean="0">
                <a:solidFill>
                  <a:schemeClr val="tx2"/>
                </a:solidFill>
                <a:cs typeface="Arial" pitchFamily="34" charset="0"/>
              </a:rPr>
              <a:t>.  El  interrogador  no  debe  concentrarse  en  el  objetivo  al </a:t>
            </a:r>
            <a:r>
              <a:rPr lang="es-CL" sz="1800" dirty="0" smtClean="0">
                <a:solidFill>
                  <a:schemeClr val="tx2"/>
                </a:solidFill>
                <a:cs typeface="Arial" pitchFamily="34" charset="0"/>
              </a:rPr>
              <a:t>extremo  </a:t>
            </a:r>
            <a:r>
              <a:rPr lang="es-CL" sz="1800" dirty="0" smtClean="0">
                <a:solidFill>
                  <a:schemeClr val="tx2"/>
                </a:solidFill>
                <a:cs typeface="Arial" pitchFamily="34" charset="0"/>
              </a:rPr>
              <a:t>que  descuide  o  deje  de  reconocer  y  explotar  otra  información  valiosa  durante  el </a:t>
            </a:r>
            <a:r>
              <a:rPr lang="es-CL" sz="1800" dirty="0" smtClean="0">
                <a:solidFill>
                  <a:schemeClr val="tx2"/>
                </a:solidFill>
                <a:cs typeface="Arial" pitchFamily="34" charset="0"/>
              </a:rPr>
              <a:t>interrogatorio</a:t>
            </a:r>
            <a:r>
              <a:rPr lang="es-CL" sz="1800" dirty="0" smtClean="0">
                <a:solidFill>
                  <a:schemeClr val="tx2"/>
                </a:solidFill>
                <a:cs typeface="Arial" pitchFamily="34" charset="0"/>
              </a:rPr>
              <a:t>.  </a:t>
            </a:r>
            <a:endParaRPr lang="es-CL" sz="1800" b="1" dirty="0" smtClean="0">
              <a:solidFill>
                <a:schemeClr val="tx2"/>
              </a:solidFill>
            </a:endParaRPr>
          </a:p>
          <a:p>
            <a:r>
              <a:rPr lang="es-CL" sz="1800" b="1" dirty="0" smtClean="0">
                <a:solidFill>
                  <a:schemeClr val="tx2"/>
                </a:solidFill>
                <a:cs typeface="Arial" pitchFamily="34" charset="0"/>
              </a:rPr>
              <a:t>H.   INICIATIVA  </a:t>
            </a:r>
          </a:p>
          <a:p>
            <a:pPr>
              <a:buNone/>
            </a:pPr>
            <a:r>
              <a:rPr lang="es-CL" sz="1800" dirty="0" smtClean="0">
                <a:solidFill>
                  <a:schemeClr val="tx2"/>
                </a:solidFill>
                <a:cs typeface="Arial" pitchFamily="34" charset="0"/>
              </a:rPr>
              <a:t>   </a:t>
            </a:r>
          </a:p>
          <a:p>
            <a:r>
              <a:rPr lang="es-CL" sz="1800" dirty="0" smtClean="0">
                <a:solidFill>
                  <a:schemeClr val="tx2"/>
                </a:solidFill>
                <a:cs typeface="Arial" pitchFamily="34" charset="0"/>
              </a:rPr>
              <a:t>Lograr  y  mantener  la  iniciativa es  esencial  para  un  interrogatorio  exitoso  así como  la </a:t>
            </a:r>
            <a:r>
              <a:rPr lang="es-CL" sz="1800" dirty="0" smtClean="0">
                <a:solidFill>
                  <a:schemeClr val="tx2"/>
                </a:solidFill>
                <a:cs typeface="Arial" pitchFamily="34" charset="0"/>
              </a:rPr>
              <a:t>ofensiva </a:t>
            </a:r>
            <a:r>
              <a:rPr lang="es-CL" sz="1800" dirty="0" smtClean="0">
                <a:solidFill>
                  <a:schemeClr val="tx2"/>
                </a:solidFill>
                <a:cs typeface="Arial" pitchFamily="34" charset="0"/>
              </a:rPr>
              <a:t>es la llave para el  éxito en las operaciones de combate.  La iniciativa en cualquier </a:t>
            </a:r>
            <a:r>
              <a:rPr lang="es-CL" sz="1800" dirty="0" smtClean="0">
                <a:solidFill>
                  <a:schemeClr val="tx2"/>
                </a:solidFill>
                <a:cs typeface="Arial" pitchFamily="34" charset="0"/>
              </a:rPr>
              <a:t>interrogatorio </a:t>
            </a:r>
            <a:r>
              <a:rPr lang="es-CL" sz="1800" dirty="0" smtClean="0">
                <a:solidFill>
                  <a:schemeClr val="tx2"/>
                </a:solidFill>
                <a:cs typeface="Arial" pitchFamily="34" charset="0"/>
              </a:rPr>
              <a:t>debe permanecer en el interrogador a través de todo el interrogatorio. El tendrá </a:t>
            </a:r>
            <a:r>
              <a:rPr lang="es-CL" sz="1800" dirty="0" smtClean="0">
                <a:solidFill>
                  <a:schemeClr val="tx2"/>
                </a:solidFill>
                <a:cs typeface="Arial" pitchFamily="34" charset="0"/>
              </a:rPr>
              <a:t>ciertas </a:t>
            </a:r>
            <a:r>
              <a:rPr lang="es-CL" sz="1800" dirty="0" smtClean="0">
                <a:solidFill>
                  <a:schemeClr val="tx2"/>
                </a:solidFill>
                <a:cs typeface="Arial" pitchFamily="34" charset="0"/>
              </a:rPr>
              <a:t>ventajas al principio de un interrogatorio que le permitirán tomar la iniciativa y ayudar a </a:t>
            </a:r>
            <a:r>
              <a:rPr lang="es-CL" sz="1800" dirty="0" smtClean="0">
                <a:solidFill>
                  <a:schemeClr val="tx2"/>
                </a:solidFill>
                <a:cs typeface="Arial" pitchFamily="34" charset="0"/>
              </a:rPr>
              <a:t>mantener </a:t>
            </a:r>
            <a:r>
              <a:rPr lang="es-CL" sz="1800" dirty="0" smtClean="0">
                <a:solidFill>
                  <a:schemeClr val="tx2"/>
                </a:solidFill>
                <a:cs typeface="Arial" pitchFamily="34" charset="0"/>
              </a:rPr>
              <a:t>esta iniciativa a través de todo el interrogatorio.  </a:t>
            </a:r>
          </a:p>
          <a:p>
            <a:pPr>
              <a:buNone/>
            </a:pPr>
            <a:endParaRPr lang="es-CL" sz="1800" dirty="0" smtClean="0">
              <a:solidFill>
                <a:schemeClr val="tx2"/>
              </a:solidFill>
            </a:endParaRPr>
          </a:p>
        </p:txBody>
      </p:sp>
      <p:pic>
        <p:nvPicPr>
          <p:cNvPr id="4" name="Picture 2" descr="Imagen relacionada"/>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25468" y="57134"/>
            <a:ext cx="1055027" cy="10858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5" name="Picture 2" descr="Resultado de imagen para logo escuela naval"/>
          <p:cNvPicPr>
            <a:picLocks noChangeAspect="1" noChangeArrowheads="1"/>
          </p:cNvPicPr>
          <p:nvPr/>
        </p:nvPicPr>
        <p:blipFill>
          <a:blip r:embed="rId3"/>
          <a:srcRect/>
          <a:stretch>
            <a:fillRect/>
          </a:stretch>
        </p:blipFill>
        <p:spPr bwMode="auto">
          <a:xfrm>
            <a:off x="9255125" y="-24"/>
            <a:ext cx="1222375" cy="1238250"/>
          </a:xfrm>
          <a:prstGeom prst="rect">
            <a:avLst/>
          </a:prstGeom>
          <a:noFill/>
        </p:spPr>
      </p:pic>
      <p:sp>
        <p:nvSpPr>
          <p:cNvPr id="7" name="Proceso alternativo 5"/>
          <p:cNvSpPr/>
          <p:nvPr/>
        </p:nvSpPr>
        <p:spPr>
          <a:xfrm flipV="1">
            <a:off x="1145974" y="714358"/>
            <a:ext cx="7940011"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23875" y="500042"/>
            <a:ext cx="9429750" cy="714380"/>
          </a:xfrm>
        </p:spPr>
        <p:txBody>
          <a:bodyPr>
            <a:noAutofit/>
          </a:bodyPr>
          <a:lstStyle/>
          <a:p>
            <a:endParaRPr lang="es-CL" b="1" dirty="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endParaRPr>
          </a:p>
        </p:txBody>
      </p:sp>
      <p:sp>
        <p:nvSpPr>
          <p:cNvPr id="3" name="2 Marcador de contenido"/>
          <p:cNvSpPr>
            <a:spLocks noGrp="1"/>
          </p:cNvSpPr>
          <p:nvPr>
            <p:ph idx="1"/>
          </p:nvPr>
        </p:nvSpPr>
        <p:spPr>
          <a:xfrm>
            <a:off x="523875" y="1357298"/>
            <a:ext cx="9429750" cy="5811847"/>
          </a:xfrm>
        </p:spPr>
        <p:txBody>
          <a:bodyPr>
            <a:normAutofit/>
          </a:bodyPr>
          <a:lstStyle/>
          <a:p>
            <a:r>
              <a:rPr lang="es-CL" sz="1800" dirty="0" smtClean="0">
                <a:solidFill>
                  <a:schemeClr val="tx2"/>
                </a:solidFill>
                <a:cs typeface="Arial" pitchFamily="34" charset="0"/>
              </a:rPr>
              <a:t>1.   El  informante  (prisionero),  especialmente  si  esta  detenido  por  fuerzas  militares </a:t>
            </a:r>
            <a:r>
              <a:rPr lang="es-CL" sz="1800" dirty="0" smtClean="0">
                <a:solidFill>
                  <a:schemeClr val="tx2"/>
                </a:solidFill>
                <a:cs typeface="Arial" pitchFamily="34" charset="0"/>
              </a:rPr>
              <a:t>durante </a:t>
            </a:r>
            <a:r>
              <a:rPr lang="es-CL" sz="1800" dirty="0" smtClean="0">
                <a:solidFill>
                  <a:schemeClr val="tx2"/>
                </a:solidFill>
                <a:cs typeface="Arial" pitchFamily="34" charset="0"/>
              </a:rPr>
              <a:t>operaciones tácticas, normalmente ha sufrido una experiencia traumática y teme por </a:t>
            </a:r>
            <a:r>
              <a:rPr lang="es-CL" sz="1800" dirty="0" smtClean="0">
                <a:solidFill>
                  <a:schemeClr val="tx2"/>
                </a:solidFill>
                <a:cs typeface="Arial" pitchFamily="34" charset="0"/>
              </a:rPr>
              <a:t>su  </a:t>
            </a:r>
            <a:r>
              <a:rPr lang="es-CL" sz="1800" dirty="0" smtClean="0">
                <a:solidFill>
                  <a:schemeClr val="tx2"/>
                </a:solidFill>
                <a:cs typeface="Arial" pitchFamily="34" charset="0"/>
              </a:rPr>
              <a:t>vida.  Esta  ansiedad  generalmente  se  acrecienta  por  la  falta  de  conocimiento  y </a:t>
            </a:r>
            <a:r>
              <a:rPr lang="es-CL" sz="1800" dirty="0" smtClean="0">
                <a:solidFill>
                  <a:schemeClr val="tx2"/>
                </a:solidFill>
                <a:cs typeface="Arial" pitchFamily="34" charset="0"/>
              </a:rPr>
              <a:t>comprensión  </a:t>
            </a:r>
            <a:r>
              <a:rPr lang="es-CL" sz="1800" dirty="0" smtClean="0">
                <a:solidFill>
                  <a:schemeClr val="tx2"/>
                </a:solidFill>
                <a:cs typeface="Arial" pitchFamily="34" charset="0"/>
              </a:rPr>
              <a:t>de  parte  de  el  informante  (prisionero)  de  lo  que  esta  por  ocurrir  (temor  a  lo </a:t>
            </a:r>
            <a:r>
              <a:rPr lang="es-CL" sz="1800" dirty="0" smtClean="0">
                <a:solidFill>
                  <a:schemeClr val="tx2"/>
                </a:solidFill>
                <a:cs typeface="Arial" pitchFamily="34" charset="0"/>
              </a:rPr>
              <a:t>desconocido</a:t>
            </a:r>
            <a:r>
              <a:rPr lang="es-CL" sz="1800" dirty="0" smtClean="0">
                <a:solidFill>
                  <a:schemeClr val="tx2"/>
                </a:solidFill>
                <a:cs typeface="Arial" pitchFamily="34" charset="0"/>
              </a:rPr>
              <a:t>) o por el temor infundado de que será torturado o ejecutado.  </a:t>
            </a:r>
          </a:p>
          <a:p>
            <a:r>
              <a:rPr lang="es-CL" sz="1800" dirty="0" smtClean="0">
                <a:solidFill>
                  <a:schemeClr val="tx2"/>
                </a:solidFill>
                <a:cs typeface="Arial" pitchFamily="34" charset="0"/>
              </a:rPr>
              <a:t>2.   El Interrogador tiene una posición de autoridad sobre el informante (prisionero). El </a:t>
            </a:r>
            <a:r>
              <a:rPr lang="es-CL" sz="1800" dirty="0" smtClean="0">
                <a:solidFill>
                  <a:schemeClr val="tx2"/>
                </a:solidFill>
                <a:cs typeface="Arial" pitchFamily="34" charset="0"/>
              </a:rPr>
              <a:t>informante </a:t>
            </a:r>
            <a:r>
              <a:rPr lang="es-CL" sz="1800" dirty="0" smtClean="0">
                <a:solidFill>
                  <a:schemeClr val="tx2"/>
                </a:solidFill>
                <a:cs typeface="Arial" pitchFamily="34" charset="0"/>
              </a:rPr>
              <a:t>se da cuenta de este hecho, y en algunos casos, cree que su futuro puede muy </a:t>
            </a:r>
            <a:r>
              <a:rPr lang="es-CL" sz="1800" dirty="0" smtClean="0">
                <a:solidFill>
                  <a:schemeClr val="tx2"/>
                </a:solidFill>
                <a:cs typeface="Arial" pitchFamily="34" charset="0"/>
              </a:rPr>
              <a:t>bien </a:t>
            </a:r>
            <a:r>
              <a:rPr lang="es-CL" sz="1800" dirty="0" smtClean="0">
                <a:solidFill>
                  <a:schemeClr val="tx2"/>
                </a:solidFill>
                <a:cs typeface="Arial" pitchFamily="34" charset="0"/>
              </a:rPr>
              <a:t>depender de su asociación con el interrogador.  </a:t>
            </a:r>
          </a:p>
          <a:p>
            <a:r>
              <a:rPr lang="es-CL" sz="1800" dirty="0" smtClean="0">
                <a:solidFill>
                  <a:schemeClr val="tx2"/>
                </a:solidFill>
                <a:cs typeface="Arial" pitchFamily="34" charset="0"/>
              </a:rPr>
              <a:t>3.   El  Interrogador  conoce  claramente  el  propósito  del  interrogatorio;  el  informante </a:t>
            </a:r>
            <a:r>
              <a:rPr lang="es-CL" sz="1800" dirty="0" smtClean="0">
                <a:solidFill>
                  <a:schemeClr val="tx2"/>
                </a:solidFill>
                <a:cs typeface="Arial" pitchFamily="34" charset="0"/>
              </a:rPr>
              <a:t>(</a:t>
            </a:r>
            <a:r>
              <a:rPr lang="es-CL" sz="1800" dirty="0" smtClean="0">
                <a:solidFill>
                  <a:schemeClr val="tx2"/>
                </a:solidFill>
                <a:cs typeface="Arial" pitchFamily="34" charset="0"/>
              </a:rPr>
              <a:t>prisionero) puede suponer, pero no puede estar seguro. Esto le da al interrogador una clara </a:t>
            </a:r>
            <a:r>
              <a:rPr lang="es-CL" sz="1800" dirty="0" smtClean="0">
                <a:solidFill>
                  <a:schemeClr val="tx2"/>
                </a:solidFill>
                <a:cs typeface="Arial" pitchFamily="34" charset="0"/>
              </a:rPr>
              <a:t>ventaja</a:t>
            </a:r>
            <a:r>
              <a:rPr lang="es-CL" sz="1800" dirty="0" smtClean="0">
                <a:solidFill>
                  <a:schemeClr val="tx2"/>
                </a:solidFill>
                <a:cs typeface="Arial" pitchFamily="34" charset="0"/>
              </a:rPr>
              <a:t>.  </a:t>
            </a:r>
          </a:p>
          <a:p>
            <a:r>
              <a:rPr lang="es-CL" sz="1800" dirty="0" smtClean="0">
                <a:solidFill>
                  <a:schemeClr val="tx2"/>
                </a:solidFill>
                <a:cs typeface="Arial" pitchFamily="34" charset="0"/>
              </a:rPr>
              <a:t>4.   Habiendo obtenido la ventaja inicial, el interrogador debe esforzarse por mantener </a:t>
            </a:r>
            <a:r>
              <a:rPr lang="es-CL" sz="1800" dirty="0" smtClean="0">
                <a:solidFill>
                  <a:schemeClr val="tx2"/>
                </a:solidFill>
                <a:cs typeface="Arial" pitchFamily="34" charset="0"/>
              </a:rPr>
              <a:t>la </a:t>
            </a:r>
            <a:r>
              <a:rPr lang="es-CL" sz="1800" dirty="0" smtClean="0">
                <a:solidFill>
                  <a:schemeClr val="tx2"/>
                </a:solidFill>
                <a:cs typeface="Arial" pitchFamily="34" charset="0"/>
              </a:rPr>
              <a:t>iniciativa aplicando técnicas apropiadas de interrogación mediante el dominio de si mismo; </a:t>
            </a:r>
            <a:r>
              <a:rPr lang="es-CL" sz="1800" dirty="0" smtClean="0">
                <a:solidFill>
                  <a:schemeClr val="tx2"/>
                </a:solidFill>
                <a:cs typeface="Arial" pitchFamily="34" charset="0"/>
              </a:rPr>
              <a:t>sacando </a:t>
            </a:r>
            <a:r>
              <a:rPr lang="es-CL" sz="1800" dirty="0" smtClean="0">
                <a:solidFill>
                  <a:schemeClr val="tx2"/>
                </a:solidFill>
                <a:cs typeface="Arial" pitchFamily="34" charset="0"/>
              </a:rPr>
              <a:t>ventaja de las debilidades de el informante (prisionero) según se hacen aparentes y </a:t>
            </a:r>
            <a:r>
              <a:rPr lang="es-CL" sz="1800" dirty="0" smtClean="0">
                <a:solidFill>
                  <a:schemeClr val="tx2"/>
                </a:solidFill>
                <a:cs typeface="Arial" pitchFamily="34" charset="0"/>
              </a:rPr>
              <a:t>desplegando </a:t>
            </a:r>
            <a:r>
              <a:rPr lang="es-CL" sz="1800" dirty="0" smtClean="0">
                <a:solidFill>
                  <a:schemeClr val="tx2"/>
                </a:solidFill>
                <a:cs typeface="Arial" pitchFamily="34" charset="0"/>
              </a:rPr>
              <a:t>continuamente una actitud de confianza y seguridad en si mismo. Sin embargo, </a:t>
            </a:r>
            <a:r>
              <a:rPr lang="es-CL" sz="1800" dirty="0" smtClean="0">
                <a:solidFill>
                  <a:schemeClr val="tx2"/>
                </a:solidFill>
                <a:cs typeface="Arial" pitchFamily="34" charset="0"/>
              </a:rPr>
              <a:t>el </a:t>
            </a:r>
            <a:r>
              <a:rPr lang="es-CL" sz="1800" dirty="0" smtClean="0">
                <a:solidFill>
                  <a:schemeClr val="tx2"/>
                </a:solidFill>
                <a:cs typeface="Arial" pitchFamily="34" charset="0"/>
              </a:rPr>
              <a:t>interrogador nunca debe sacar ventajas de las  debilidades  del informante  al  extremo  de </a:t>
            </a:r>
            <a:r>
              <a:rPr lang="es-CL" sz="1800" dirty="0" smtClean="0">
                <a:solidFill>
                  <a:schemeClr val="tx2"/>
                </a:solidFill>
                <a:cs typeface="Arial" pitchFamily="34" charset="0"/>
              </a:rPr>
              <a:t>que </a:t>
            </a:r>
            <a:r>
              <a:rPr lang="es-CL" sz="1800" dirty="0" smtClean="0">
                <a:solidFill>
                  <a:schemeClr val="tx2"/>
                </a:solidFill>
                <a:cs typeface="Arial" pitchFamily="34" charset="0"/>
              </a:rPr>
              <a:t>el interrogatorio involucre amenazas, insultos, tortura o exposición a trato desagradable o </a:t>
            </a:r>
            <a:r>
              <a:rPr lang="es-CL" sz="1800" dirty="0" smtClean="0">
                <a:solidFill>
                  <a:schemeClr val="tx2"/>
                </a:solidFill>
                <a:cs typeface="Arial" pitchFamily="34" charset="0"/>
              </a:rPr>
              <a:t>inhumano </a:t>
            </a:r>
            <a:r>
              <a:rPr lang="es-CL" sz="1800" dirty="0" smtClean="0">
                <a:solidFill>
                  <a:schemeClr val="tx2"/>
                </a:solidFill>
                <a:cs typeface="Arial" pitchFamily="34" charset="0"/>
              </a:rPr>
              <a:t>de cualquier clase.  </a:t>
            </a:r>
          </a:p>
          <a:p>
            <a:pPr>
              <a:buNone/>
            </a:pPr>
            <a:endParaRPr lang="es-CL" sz="1800" dirty="0" smtClean="0">
              <a:solidFill>
                <a:schemeClr val="tx2"/>
              </a:solidFill>
            </a:endParaRPr>
          </a:p>
        </p:txBody>
      </p:sp>
      <p:pic>
        <p:nvPicPr>
          <p:cNvPr id="4" name="Picture 2" descr="Imagen relacionada"/>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25468" y="57134"/>
            <a:ext cx="1055027" cy="10858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5" name="Picture 2" descr="Resultado de imagen para logo escuela naval"/>
          <p:cNvPicPr>
            <a:picLocks noChangeAspect="1" noChangeArrowheads="1"/>
          </p:cNvPicPr>
          <p:nvPr/>
        </p:nvPicPr>
        <p:blipFill>
          <a:blip r:embed="rId3"/>
          <a:srcRect/>
          <a:stretch>
            <a:fillRect/>
          </a:stretch>
        </p:blipFill>
        <p:spPr bwMode="auto">
          <a:xfrm>
            <a:off x="9255125" y="-24"/>
            <a:ext cx="1222375" cy="1238250"/>
          </a:xfrm>
          <a:prstGeom prst="rect">
            <a:avLst/>
          </a:prstGeom>
          <a:noFill/>
        </p:spPr>
      </p:pic>
      <p:sp>
        <p:nvSpPr>
          <p:cNvPr id="7" name="Proceso alternativo 5"/>
          <p:cNvSpPr/>
          <p:nvPr/>
        </p:nvSpPr>
        <p:spPr>
          <a:xfrm flipV="1">
            <a:off x="1145974" y="714358"/>
            <a:ext cx="7940011"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23875" y="500042"/>
            <a:ext cx="9429750" cy="714380"/>
          </a:xfrm>
        </p:spPr>
        <p:txBody>
          <a:bodyPr>
            <a:noAutofit/>
          </a:bodyPr>
          <a:lstStyle/>
          <a:p>
            <a:endParaRPr lang="es-CL" b="1" dirty="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endParaRPr>
          </a:p>
        </p:txBody>
      </p:sp>
      <p:sp>
        <p:nvSpPr>
          <p:cNvPr id="3" name="2 Marcador de contenido"/>
          <p:cNvSpPr>
            <a:spLocks noGrp="1"/>
          </p:cNvSpPr>
          <p:nvPr>
            <p:ph idx="1"/>
          </p:nvPr>
        </p:nvSpPr>
        <p:spPr>
          <a:xfrm>
            <a:off x="523875" y="1357298"/>
            <a:ext cx="9429750" cy="5811847"/>
          </a:xfrm>
        </p:spPr>
        <p:txBody>
          <a:bodyPr>
            <a:normAutofit/>
          </a:bodyPr>
          <a:lstStyle/>
          <a:p>
            <a:r>
              <a:rPr lang="es-CL" sz="1800" dirty="0" smtClean="0">
                <a:solidFill>
                  <a:schemeClr val="tx2"/>
                </a:solidFill>
                <a:cs typeface="Arial" pitchFamily="34" charset="0"/>
              </a:rPr>
              <a:t>5.   Es posible que un  interrogador pierda la iniciativa durante  el  interrogatorio de  el </a:t>
            </a:r>
            <a:r>
              <a:rPr lang="es-CL" sz="1800" dirty="0" smtClean="0">
                <a:solidFill>
                  <a:schemeClr val="tx2"/>
                </a:solidFill>
                <a:cs typeface="Arial" pitchFamily="34" charset="0"/>
              </a:rPr>
              <a:t>informante </a:t>
            </a:r>
            <a:r>
              <a:rPr lang="es-CL" sz="1800" dirty="0" smtClean="0">
                <a:solidFill>
                  <a:schemeClr val="tx2"/>
                </a:solidFill>
                <a:cs typeface="Arial" pitchFamily="34" charset="0"/>
              </a:rPr>
              <a:t>(prisionero).De ocurrir esto, es aconsejable la posposición del interrogatorio y una </a:t>
            </a:r>
            <a:r>
              <a:rPr lang="es-CL" sz="1800" dirty="0" smtClean="0">
                <a:solidFill>
                  <a:schemeClr val="tx2"/>
                </a:solidFill>
                <a:cs typeface="Arial" pitchFamily="34" charset="0"/>
              </a:rPr>
              <a:t>reevaluación </a:t>
            </a:r>
            <a:r>
              <a:rPr lang="es-CL" sz="1800" dirty="0" smtClean="0">
                <a:solidFill>
                  <a:schemeClr val="tx2"/>
                </a:solidFill>
                <a:cs typeface="Arial" pitchFamily="34" charset="0"/>
              </a:rPr>
              <a:t>de la situación. Si se reanuda el interrogatorio, puede ser ventajoso introducir </a:t>
            </a:r>
            <a:r>
              <a:rPr lang="es-CL" sz="1800" dirty="0" smtClean="0">
                <a:solidFill>
                  <a:schemeClr val="tx2"/>
                </a:solidFill>
                <a:cs typeface="Arial" pitchFamily="34" charset="0"/>
              </a:rPr>
              <a:t>un  </a:t>
            </a:r>
            <a:r>
              <a:rPr lang="es-CL" sz="1800" dirty="0" smtClean="0">
                <a:solidFill>
                  <a:schemeClr val="tx2"/>
                </a:solidFill>
                <a:cs typeface="Arial" pitchFamily="34" charset="0"/>
              </a:rPr>
              <a:t>interrogador  diferente.  Los  siguientes  son  ejemplos  de  pérdida  de  iniciativa: </a:t>
            </a:r>
            <a:endParaRPr lang="es-CL" sz="1800" dirty="0" smtClean="0">
              <a:solidFill>
                <a:schemeClr val="tx2"/>
              </a:solidFill>
              <a:cs typeface="Arial" pitchFamily="34" charset="0"/>
            </a:endParaRPr>
          </a:p>
          <a:p>
            <a:r>
              <a:rPr lang="es-CL" sz="1800" b="1" dirty="0" smtClean="0">
                <a:solidFill>
                  <a:schemeClr val="tx2"/>
                </a:solidFill>
                <a:cs typeface="Arial" pitchFamily="34" charset="0"/>
              </a:rPr>
              <a:t> </a:t>
            </a:r>
            <a:r>
              <a:rPr lang="es-CL" sz="1800" b="1" dirty="0" smtClean="0">
                <a:solidFill>
                  <a:schemeClr val="tx2"/>
                </a:solidFill>
                <a:cs typeface="Arial" pitchFamily="34" charset="0"/>
              </a:rPr>
              <a:t>a.  </a:t>
            </a:r>
            <a:r>
              <a:rPr lang="es-CL" sz="1800" dirty="0" smtClean="0">
                <a:solidFill>
                  <a:schemeClr val="tx2"/>
                </a:solidFill>
                <a:cs typeface="Arial" pitchFamily="34" charset="0"/>
              </a:rPr>
              <a:t>El </a:t>
            </a:r>
            <a:r>
              <a:rPr lang="es-CL" sz="1800" dirty="0" smtClean="0">
                <a:solidFill>
                  <a:schemeClr val="tx2"/>
                </a:solidFill>
                <a:cs typeface="Arial" pitchFamily="34" charset="0"/>
              </a:rPr>
              <a:t>interrogador </a:t>
            </a:r>
            <a:r>
              <a:rPr lang="es-CL" sz="1800" dirty="0" smtClean="0">
                <a:solidFill>
                  <a:schemeClr val="tx2"/>
                </a:solidFill>
                <a:cs typeface="Arial" pitchFamily="34" charset="0"/>
              </a:rPr>
              <a:t>se enoja y pierde completamente su compostura y dominio de si mismo debido a </a:t>
            </a:r>
            <a:r>
              <a:rPr lang="es-CL" sz="1800" dirty="0" smtClean="0">
                <a:solidFill>
                  <a:schemeClr val="tx2"/>
                </a:solidFill>
                <a:cs typeface="Arial" pitchFamily="34" charset="0"/>
              </a:rPr>
              <a:t>las </a:t>
            </a:r>
            <a:r>
              <a:rPr lang="es-CL" sz="1800" dirty="0" smtClean="0">
                <a:solidFill>
                  <a:schemeClr val="tx2"/>
                </a:solidFill>
                <a:cs typeface="Arial" pitchFamily="34" charset="0"/>
              </a:rPr>
              <a:t>acciones arrogantes de el informante (prisionero). Como resultado, el interrogador pierde </a:t>
            </a:r>
            <a:r>
              <a:rPr lang="es-CL" sz="1800" dirty="0" smtClean="0">
                <a:solidFill>
                  <a:schemeClr val="tx2"/>
                </a:solidFill>
                <a:cs typeface="Arial" pitchFamily="34" charset="0"/>
              </a:rPr>
              <a:t>vista  </a:t>
            </a:r>
            <a:r>
              <a:rPr lang="es-CL" sz="1800" dirty="0" smtClean="0">
                <a:solidFill>
                  <a:schemeClr val="tx2"/>
                </a:solidFill>
                <a:cs typeface="Arial" pitchFamily="34" charset="0"/>
              </a:rPr>
              <a:t>de  su  objetivo  y  concentra  sus  esfuerzos  en  humillar  a  el  informante. </a:t>
            </a:r>
            <a:endParaRPr lang="es-CL" sz="1800" dirty="0" smtClean="0">
              <a:solidFill>
                <a:schemeClr val="tx2"/>
              </a:solidFill>
              <a:cs typeface="Arial" pitchFamily="34" charset="0"/>
            </a:endParaRPr>
          </a:p>
          <a:p>
            <a:r>
              <a:rPr lang="es-CL" sz="1800" b="1" dirty="0" smtClean="0">
                <a:solidFill>
                  <a:schemeClr val="tx2"/>
                </a:solidFill>
                <a:cs typeface="Arial" pitchFamily="34" charset="0"/>
              </a:rPr>
              <a:t> </a:t>
            </a:r>
            <a:r>
              <a:rPr lang="es-CL" sz="1800" b="1" dirty="0" smtClean="0">
                <a:solidFill>
                  <a:schemeClr val="tx2"/>
                </a:solidFill>
                <a:cs typeface="Arial" pitchFamily="34" charset="0"/>
              </a:rPr>
              <a:t>b</a:t>
            </a:r>
            <a:r>
              <a:rPr lang="es-CL" sz="1800" dirty="0" smtClean="0">
                <a:solidFill>
                  <a:schemeClr val="tx2"/>
                </a:solidFill>
                <a:cs typeface="Arial" pitchFamily="34" charset="0"/>
              </a:rPr>
              <a:t>.  Durante  el </a:t>
            </a:r>
            <a:r>
              <a:rPr lang="es-CL" sz="1800" dirty="0" smtClean="0">
                <a:solidFill>
                  <a:schemeClr val="tx2"/>
                </a:solidFill>
                <a:cs typeface="Arial" pitchFamily="34" charset="0"/>
              </a:rPr>
              <a:t>interrogatorio </a:t>
            </a:r>
            <a:r>
              <a:rPr lang="es-CL" sz="1800" dirty="0" smtClean="0">
                <a:solidFill>
                  <a:schemeClr val="tx2"/>
                </a:solidFill>
                <a:cs typeface="Arial" pitchFamily="34" charset="0"/>
              </a:rPr>
              <a:t>el interrogador no nota discrepancias significativas en el relato de el </a:t>
            </a:r>
            <a:r>
              <a:rPr lang="es-CL" sz="1800" dirty="0" smtClean="0">
                <a:solidFill>
                  <a:schemeClr val="tx2"/>
                </a:solidFill>
                <a:cs typeface="Arial" pitchFamily="34" charset="0"/>
              </a:rPr>
              <a:t>informante. El interrogador puede perder la iniciativa a medida que el informante adquiere confianza de su </a:t>
            </a:r>
            <a:r>
              <a:rPr lang="es-CL" sz="1800" dirty="0" smtClean="0">
                <a:solidFill>
                  <a:schemeClr val="tx2"/>
                </a:solidFill>
                <a:cs typeface="Arial" pitchFamily="34" charset="0"/>
              </a:rPr>
              <a:t>éxito y recurre a mayor </a:t>
            </a:r>
            <a:r>
              <a:rPr lang="es-CL" sz="1800" dirty="0" smtClean="0">
                <a:solidFill>
                  <a:schemeClr val="tx2"/>
                </a:solidFill>
                <a:cs typeface="Arial" pitchFamily="34" charset="0"/>
              </a:rPr>
              <a:t>engaño, </a:t>
            </a:r>
            <a:r>
              <a:rPr lang="es-CL" sz="1800" dirty="0" smtClean="0">
                <a:solidFill>
                  <a:schemeClr val="tx2"/>
                </a:solidFill>
                <a:cs typeface="Arial" pitchFamily="34" charset="0"/>
              </a:rPr>
              <a:t>alejando al interrogador del objetivo del interrogatorio</a:t>
            </a:r>
            <a:r>
              <a:rPr lang="es-CL" sz="1800" dirty="0" smtClean="0">
                <a:solidFill>
                  <a:schemeClr val="tx2"/>
                </a:solidFill>
                <a:cs typeface="Arial" pitchFamily="34" charset="0"/>
              </a:rPr>
              <a:t>.</a:t>
            </a:r>
          </a:p>
          <a:p>
            <a:r>
              <a:rPr lang="es-CL" sz="1800" b="1" dirty="0" smtClean="0">
                <a:solidFill>
                  <a:schemeClr val="tx2"/>
                </a:solidFill>
                <a:cs typeface="Arial" pitchFamily="34" charset="0"/>
              </a:rPr>
              <a:t> </a:t>
            </a:r>
            <a:r>
              <a:rPr lang="es-CL" sz="1800" b="1" dirty="0" smtClean="0">
                <a:solidFill>
                  <a:schemeClr val="tx2"/>
                </a:solidFill>
                <a:cs typeface="Arial" pitchFamily="34" charset="0"/>
              </a:rPr>
              <a:t>c. </a:t>
            </a:r>
            <a:r>
              <a:rPr lang="es-CL" sz="1800" dirty="0" smtClean="0">
                <a:solidFill>
                  <a:schemeClr val="tx2"/>
                </a:solidFill>
                <a:cs typeface="Arial" pitchFamily="34" charset="0"/>
              </a:rPr>
              <a:t>El  </a:t>
            </a:r>
            <a:r>
              <a:rPr lang="es-CL" sz="1800" dirty="0" smtClean="0">
                <a:solidFill>
                  <a:schemeClr val="tx2"/>
                </a:solidFill>
                <a:cs typeface="Arial" pitchFamily="34" charset="0"/>
              </a:rPr>
              <a:t>interrogador  se  torna  abiertamente  amistoso  con  el  informante  y  le  permite  llevar  el </a:t>
            </a:r>
            <a:r>
              <a:rPr lang="es-CL" sz="1800" dirty="0" smtClean="0">
                <a:solidFill>
                  <a:schemeClr val="tx2"/>
                </a:solidFill>
                <a:cs typeface="Arial" pitchFamily="34" charset="0"/>
              </a:rPr>
              <a:t>interrogatorio</a:t>
            </a:r>
            <a:r>
              <a:rPr lang="es-CL" sz="1800" dirty="0" smtClean="0">
                <a:solidFill>
                  <a:schemeClr val="tx2"/>
                </a:solidFill>
                <a:cs typeface="Arial" pitchFamily="34" charset="0"/>
              </a:rPr>
              <a:t>. El informante informa solo lo que cree importante y descuida ciertos detalles </a:t>
            </a:r>
            <a:r>
              <a:rPr lang="es-CL" sz="1800" dirty="0" smtClean="0">
                <a:solidFill>
                  <a:schemeClr val="tx2"/>
                </a:solidFill>
                <a:cs typeface="Arial" pitchFamily="34" charset="0"/>
              </a:rPr>
              <a:t>significativos  </a:t>
            </a:r>
            <a:r>
              <a:rPr lang="es-CL" sz="1800" dirty="0" smtClean="0">
                <a:solidFill>
                  <a:schemeClr val="tx2"/>
                </a:solidFill>
                <a:cs typeface="Arial" pitchFamily="34" charset="0"/>
              </a:rPr>
              <a:t>de  información  que  pudieran  haber  sido  obtenidos  de  haber  mantenido  el </a:t>
            </a:r>
            <a:r>
              <a:rPr lang="es-CL" sz="1800" dirty="0" smtClean="0">
                <a:solidFill>
                  <a:schemeClr val="tx2"/>
                </a:solidFill>
                <a:cs typeface="Arial" pitchFamily="34" charset="0"/>
              </a:rPr>
              <a:t>interrogador </a:t>
            </a:r>
            <a:r>
              <a:rPr lang="es-CL" sz="1800" dirty="0" smtClean="0">
                <a:solidFill>
                  <a:schemeClr val="tx2"/>
                </a:solidFill>
                <a:cs typeface="Arial" pitchFamily="34" charset="0"/>
              </a:rPr>
              <a:t>la iniciativa.  </a:t>
            </a:r>
          </a:p>
          <a:p>
            <a:pPr>
              <a:buNone/>
            </a:pPr>
            <a:endParaRPr lang="es-CL" sz="1800" dirty="0" smtClean="0">
              <a:solidFill>
                <a:schemeClr val="tx2"/>
              </a:solidFill>
            </a:endParaRPr>
          </a:p>
        </p:txBody>
      </p:sp>
      <p:pic>
        <p:nvPicPr>
          <p:cNvPr id="4" name="Picture 2" descr="Imagen relacionada"/>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25468" y="57134"/>
            <a:ext cx="1055027" cy="10858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5" name="Picture 2" descr="Resultado de imagen para logo escuela naval"/>
          <p:cNvPicPr>
            <a:picLocks noChangeAspect="1" noChangeArrowheads="1"/>
          </p:cNvPicPr>
          <p:nvPr/>
        </p:nvPicPr>
        <p:blipFill>
          <a:blip r:embed="rId3"/>
          <a:srcRect/>
          <a:stretch>
            <a:fillRect/>
          </a:stretch>
        </p:blipFill>
        <p:spPr bwMode="auto">
          <a:xfrm>
            <a:off x="9255125" y="-24"/>
            <a:ext cx="1222375" cy="1238250"/>
          </a:xfrm>
          <a:prstGeom prst="rect">
            <a:avLst/>
          </a:prstGeom>
          <a:noFill/>
        </p:spPr>
      </p:pic>
      <p:sp>
        <p:nvSpPr>
          <p:cNvPr id="7" name="Proceso alternativo 5"/>
          <p:cNvSpPr/>
          <p:nvPr/>
        </p:nvSpPr>
        <p:spPr>
          <a:xfrm flipV="1">
            <a:off x="1145974" y="714358"/>
            <a:ext cx="7940011"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23875" y="500042"/>
            <a:ext cx="9429750" cy="714380"/>
          </a:xfrm>
        </p:spPr>
        <p:txBody>
          <a:bodyPr>
            <a:noAutofit/>
          </a:bodyPr>
          <a:lstStyle/>
          <a:p>
            <a:endParaRPr lang="es-CL" b="1" dirty="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endParaRPr>
          </a:p>
        </p:txBody>
      </p:sp>
      <p:sp>
        <p:nvSpPr>
          <p:cNvPr id="3" name="2 Marcador de contenido"/>
          <p:cNvSpPr>
            <a:spLocks noGrp="1"/>
          </p:cNvSpPr>
          <p:nvPr>
            <p:ph idx="1"/>
          </p:nvPr>
        </p:nvSpPr>
        <p:spPr>
          <a:xfrm>
            <a:off x="523875" y="1357298"/>
            <a:ext cx="9429750" cy="5811847"/>
          </a:xfrm>
        </p:spPr>
        <p:txBody>
          <a:bodyPr>
            <a:normAutofit/>
          </a:bodyPr>
          <a:lstStyle/>
          <a:p>
            <a:r>
              <a:rPr lang="es-CL" sz="1800" b="1" dirty="0" smtClean="0">
                <a:solidFill>
                  <a:schemeClr val="tx2"/>
                </a:solidFill>
              </a:rPr>
              <a:t>I.   PRECISION </a:t>
            </a:r>
            <a:r>
              <a:rPr lang="es-CL" sz="1800" b="1" dirty="0" smtClean="0">
                <a:solidFill>
                  <a:schemeClr val="tx2"/>
                </a:solidFill>
              </a:rPr>
              <a:t> </a:t>
            </a:r>
            <a:endParaRPr lang="es-CL" sz="1800" b="1" dirty="0" smtClean="0">
              <a:solidFill>
                <a:schemeClr val="tx2"/>
              </a:solidFill>
            </a:endParaRPr>
          </a:p>
          <a:p>
            <a:r>
              <a:rPr lang="es-CL" sz="1800" dirty="0" smtClean="0">
                <a:solidFill>
                  <a:schemeClr val="tx2"/>
                </a:solidFill>
              </a:rPr>
              <a:t> </a:t>
            </a:r>
          </a:p>
          <a:p>
            <a:r>
              <a:rPr lang="es-CL" sz="1800" dirty="0" smtClean="0">
                <a:solidFill>
                  <a:schemeClr val="tx2"/>
                </a:solidFill>
              </a:rPr>
              <a:t>El  interrogador  debe  hacer  todo  esfuerzo  para  obtener  </a:t>
            </a:r>
            <a:r>
              <a:rPr lang="es-CL" sz="1800" dirty="0" err="1" smtClean="0">
                <a:solidFill>
                  <a:schemeClr val="tx2"/>
                </a:solidFill>
              </a:rPr>
              <a:t>informacíon</a:t>
            </a:r>
            <a:r>
              <a:rPr lang="es-CL" sz="1800" dirty="0" smtClean="0">
                <a:solidFill>
                  <a:schemeClr val="tx2"/>
                </a:solidFill>
              </a:rPr>
              <a:t>  precisa  de  el </a:t>
            </a:r>
          </a:p>
          <a:p>
            <a:r>
              <a:rPr lang="es-CL" sz="1800" dirty="0" smtClean="0">
                <a:solidFill>
                  <a:schemeClr val="tx2"/>
                </a:solidFill>
              </a:rPr>
              <a:t>informante.  Debe  estar  seguro  de  que  entiende  al  informante  correctamente,  repitiendo </a:t>
            </a:r>
          </a:p>
          <a:p>
            <a:r>
              <a:rPr lang="es-CL" sz="1800" dirty="0" smtClean="0">
                <a:solidFill>
                  <a:schemeClr val="tx2"/>
                </a:solidFill>
              </a:rPr>
              <a:t>preguntas durante intervalos variantes. Sin embargo, el interrogador no es el </a:t>
            </a:r>
            <a:r>
              <a:rPr lang="es-CL" sz="1800" dirty="0" err="1" smtClean="0">
                <a:solidFill>
                  <a:schemeClr val="tx2"/>
                </a:solidFill>
              </a:rPr>
              <a:t>análista</a:t>
            </a:r>
            <a:r>
              <a:rPr lang="es-CL" sz="1800" dirty="0" smtClean="0">
                <a:solidFill>
                  <a:schemeClr val="tx2"/>
                </a:solidFill>
              </a:rPr>
              <a:t> final y </a:t>
            </a:r>
          </a:p>
          <a:p>
            <a:r>
              <a:rPr lang="es-CL" sz="1800" dirty="0" smtClean="0">
                <a:solidFill>
                  <a:schemeClr val="tx2"/>
                </a:solidFill>
              </a:rPr>
              <a:t>no  debe  rehusar  o  degradar  información  que  pugne  con  información  anterior.  La  </a:t>
            </a:r>
            <a:r>
              <a:rPr lang="es-CL" sz="1800" dirty="0" err="1" smtClean="0">
                <a:solidFill>
                  <a:schemeClr val="tx2"/>
                </a:solidFill>
              </a:rPr>
              <a:t>mision</a:t>
            </a:r>
            <a:r>
              <a:rPr lang="es-CL" sz="1800" dirty="0" smtClean="0">
                <a:solidFill>
                  <a:schemeClr val="tx2"/>
                </a:solidFill>
              </a:rPr>
              <a:t> </a:t>
            </a:r>
          </a:p>
          <a:p>
            <a:r>
              <a:rPr lang="es-CL" sz="1800" dirty="0" smtClean="0">
                <a:solidFill>
                  <a:schemeClr val="tx2"/>
                </a:solidFill>
              </a:rPr>
              <a:t>primordial del interrogador es la </a:t>
            </a:r>
            <a:r>
              <a:rPr lang="es-CL" sz="1800" dirty="0" err="1" smtClean="0">
                <a:solidFill>
                  <a:schemeClr val="tx2"/>
                </a:solidFill>
              </a:rPr>
              <a:t>recoleccíon</a:t>
            </a:r>
            <a:r>
              <a:rPr lang="es-CL" sz="1800" dirty="0" smtClean="0">
                <a:solidFill>
                  <a:schemeClr val="tx2"/>
                </a:solidFill>
              </a:rPr>
              <a:t> de información, no la evaluación. A la inversa, </a:t>
            </a:r>
          </a:p>
          <a:p>
            <a:r>
              <a:rPr lang="es-CL" sz="1800" dirty="0" smtClean="0">
                <a:solidFill>
                  <a:schemeClr val="tx2"/>
                </a:solidFill>
              </a:rPr>
              <a:t>el interrogador no debe aceptar toda información como verdad; debe tratar toda información </a:t>
            </a:r>
          </a:p>
          <a:p>
            <a:r>
              <a:rPr lang="es-CL" sz="1800" dirty="0" smtClean="0">
                <a:solidFill>
                  <a:schemeClr val="tx2"/>
                </a:solidFill>
              </a:rPr>
              <a:t>con escepticismo y, al punto en que permitan su capacidad y tiempo, debe tratar de confirmar </a:t>
            </a:r>
          </a:p>
          <a:p>
            <a:r>
              <a:rPr lang="es-CL" sz="1800" dirty="0" smtClean="0">
                <a:solidFill>
                  <a:schemeClr val="tx2"/>
                </a:solidFill>
              </a:rPr>
              <a:t>o negar la información recibida.  </a:t>
            </a:r>
          </a:p>
          <a:p>
            <a:r>
              <a:rPr lang="es-CL" sz="1800" dirty="0" smtClean="0">
                <a:solidFill>
                  <a:schemeClr val="tx2"/>
                </a:solidFill>
              </a:rPr>
              <a:t> </a:t>
            </a:r>
          </a:p>
          <a:p>
            <a:r>
              <a:rPr lang="es-CL" sz="1800" dirty="0" smtClean="0">
                <a:solidFill>
                  <a:schemeClr val="tx2"/>
                </a:solidFill>
              </a:rPr>
              <a:t>De  gran  importancia  es  la  comunicación  precisa  de  información  a  los  elementos </a:t>
            </a:r>
          </a:p>
          <a:p>
            <a:r>
              <a:rPr lang="es-CL" sz="1800" dirty="0" smtClean="0">
                <a:solidFill>
                  <a:schemeClr val="tx2"/>
                </a:solidFill>
              </a:rPr>
              <a:t>usuarios. El interrogador debe verificar sus notas contra el informe terminado para </a:t>
            </a:r>
            <a:r>
              <a:rPr lang="es-CL" sz="1800" dirty="0" err="1" smtClean="0">
                <a:solidFill>
                  <a:schemeClr val="tx2"/>
                </a:solidFill>
              </a:rPr>
              <a:t>asegurur</a:t>
            </a:r>
            <a:r>
              <a:rPr lang="es-CL" sz="1800" dirty="0" smtClean="0">
                <a:solidFill>
                  <a:schemeClr val="tx2"/>
                </a:solidFill>
              </a:rPr>
              <a:t> </a:t>
            </a:r>
          </a:p>
          <a:p>
            <a:r>
              <a:rPr lang="es-CL" sz="1800" dirty="0" smtClean="0">
                <a:solidFill>
                  <a:schemeClr val="tx2"/>
                </a:solidFill>
              </a:rPr>
              <a:t>que  contiene e  identifican  apropiadamente la  información tal  como  la </a:t>
            </a:r>
            <a:r>
              <a:rPr lang="es-CL" sz="1800" dirty="0" err="1" smtClean="0">
                <a:solidFill>
                  <a:schemeClr val="tx2"/>
                </a:solidFill>
              </a:rPr>
              <a:t>oyo</a:t>
            </a:r>
            <a:r>
              <a:rPr lang="es-CL" sz="1800" dirty="0" smtClean="0">
                <a:solidFill>
                  <a:schemeClr val="tx2"/>
                </a:solidFill>
              </a:rPr>
              <a:t>,  vio  o  supuso  la </a:t>
            </a:r>
          </a:p>
          <a:p>
            <a:r>
              <a:rPr lang="es-CL" sz="1800" dirty="0" smtClean="0">
                <a:solidFill>
                  <a:schemeClr val="tx2"/>
                </a:solidFill>
              </a:rPr>
              <a:t>fuente.  </a:t>
            </a:r>
          </a:p>
          <a:p>
            <a:pPr>
              <a:buNone/>
            </a:pPr>
            <a:endParaRPr lang="es-CL" sz="1800" dirty="0" smtClean="0">
              <a:solidFill>
                <a:schemeClr val="tx2"/>
              </a:solidFill>
            </a:endParaRPr>
          </a:p>
        </p:txBody>
      </p:sp>
      <p:pic>
        <p:nvPicPr>
          <p:cNvPr id="4" name="Picture 2" descr="Imagen relacionada"/>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25468" y="57134"/>
            <a:ext cx="1055027" cy="10858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5" name="Picture 2" descr="Resultado de imagen para logo escuela naval"/>
          <p:cNvPicPr>
            <a:picLocks noChangeAspect="1" noChangeArrowheads="1"/>
          </p:cNvPicPr>
          <p:nvPr/>
        </p:nvPicPr>
        <p:blipFill>
          <a:blip r:embed="rId3"/>
          <a:srcRect/>
          <a:stretch>
            <a:fillRect/>
          </a:stretch>
        </p:blipFill>
        <p:spPr bwMode="auto">
          <a:xfrm>
            <a:off x="9255125" y="-24"/>
            <a:ext cx="1222375" cy="1238250"/>
          </a:xfrm>
          <a:prstGeom prst="rect">
            <a:avLst/>
          </a:prstGeom>
          <a:noFill/>
        </p:spPr>
      </p:pic>
      <p:sp>
        <p:nvSpPr>
          <p:cNvPr id="7" name="Proceso alternativo 5"/>
          <p:cNvSpPr/>
          <p:nvPr/>
        </p:nvSpPr>
        <p:spPr>
          <a:xfrm flipV="1">
            <a:off x="1145974" y="714358"/>
            <a:ext cx="7940011"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23875" y="500042"/>
            <a:ext cx="9429750" cy="714380"/>
          </a:xfrm>
        </p:spPr>
        <p:txBody>
          <a:bodyPr>
            <a:noAutofit/>
          </a:bodyPr>
          <a:lstStyle/>
          <a:p>
            <a:endParaRPr lang="es-CL" b="1" dirty="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endParaRPr>
          </a:p>
        </p:txBody>
      </p:sp>
      <p:sp>
        <p:nvSpPr>
          <p:cNvPr id="3" name="2 Marcador de contenido"/>
          <p:cNvSpPr>
            <a:spLocks noGrp="1"/>
          </p:cNvSpPr>
          <p:nvPr>
            <p:ph idx="1"/>
          </p:nvPr>
        </p:nvSpPr>
        <p:spPr>
          <a:xfrm>
            <a:off x="523875" y="1357298"/>
            <a:ext cx="9429750" cy="5811847"/>
          </a:xfrm>
        </p:spPr>
        <p:txBody>
          <a:bodyPr>
            <a:normAutofit/>
          </a:bodyPr>
          <a:lstStyle/>
          <a:p>
            <a:r>
              <a:rPr lang="es-CL" sz="1800" b="1" dirty="0" smtClean="0">
                <a:solidFill>
                  <a:schemeClr val="tx2"/>
                </a:solidFill>
              </a:rPr>
              <a:t>J.   PROHIBICION CONTRA EL USO DE LA FUERZA  </a:t>
            </a:r>
          </a:p>
          <a:p>
            <a:r>
              <a:rPr lang="es-CL" sz="1800" dirty="0" smtClean="0">
                <a:solidFill>
                  <a:schemeClr val="tx2"/>
                </a:solidFill>
              </a:rPr>
              <a:t> </a:t>
            </a:r>
          </a:p>
          <a:p>
            <a:r>
              <a:rPr lang="es-CL" sz="1800" dirty="0" smtClean="0">
                <a:solidFill>
                  <a:schemeClr val="tx2"/>
                </a:solidFill>
              </a:rPr>
              <a:t>1.   El  uso  de  fuerza,  tortura  mental,  amenazas  insultos  o  </a:t>
            </a:r>
            <a:r>
              <a:rPr lang="es-CL" sz="1800" dirty="0" smtClean="0">
                <a:solidFill>
                  <a:schemeClr val="tx2"/>
                </a:solidFill>
              </a:rPr>
              <a:t>exposición  </a:t>
            </a:r>
            <a:r>
              <a:rPr lang="es-CL" sz="1800" dirty="0" smtClean="0">
                <a:solidFill>
                  <a:schemeClr val="tx2"/>
                </a:solidFill>
              </a:rPr>
              <a:t>a  trato </a:t>
            </a:r>
          </a:p>
          <a:p>
            <a:r>
              <a:rPr lang="es-CL" sz="1800" dirty="0" smtClean="0">
                <a:solidFill>
                  <a:schemeClr val="tx2"/>
                </a:solidFill>
              </a:rPr>
              <a:t>desagradable e inhumano de cualquier clase como ayuda al interrogatorio, esta prohibido por </a:t>
            </a:r>
          </a:p>
          <a:p>
            <a:r>
              <a:rPr lang="es-CL" sz="1800" dirty="0" smtClean="0">
                <a:solidFill>
                  <a:schemeClr val="tx2"/>
                </a:solidFill>
              </a:rPr>
              <a:t>la  ley.  La  experiencia  indica  que  el  uso  de  la  fuerza  no  es  necesario  para  obtener  la </a:t>
            </a:r>
          </a:p>
          <a:p>
            <a:r>
              <a:rPr lang="es-CL" sz="1800" dirty="0" smtClean="0">
                <a:solidFill>
                  <a:schemeClr val="tx2"/>
                </a:solidFill>
              </a:rPr>
              <a:t>cooperación  </a:t>
            </a:r>
            <a:r>
              <a:rPr lang="es-CL" sz="1800" dirty="0" smtClean="0">
                <a:solidFill>
                  <a:schemeClr val="tx2"/>
                </a:solidFill>
              </a:rPr>
              <a:t>de  los  informantes  para  el  interrogatorio.  El  uso  de  la  fuerza  es  una  </a:t>
            </a:r>
            <a:r>
              <a:rPr lang="es-CL" sz="1800" dirty="0" smtClean="0">
                <a:solidFill>
                  <a:schemeClr val="tx2"/>
                </a:solidFill>
              </a:rPr>
              <a:t>técnica </a:t>
            </a:r>
            <a:endParaRPr lang="es-CL" sz="1800" dirty="0" smtClean="0">
              <a:solidFill>
                <a:schemeClr val="tx2"/>
              </a:solidFill>
            </a:endParaRPr>
          </a:p>
          <a:p>
            <a:r>
              <a:rPr lang="es-CL" sz="1800" dirty="0" smtClean="0">
                <a:solidFill>
                  <a:schemeClr val="tx2"/>
                </a:solidFill>
              </a:rPr>
              <a:t>pobre,  produce  resultados  no  confiables,  puede  disminuir  subsiguientes  esfuerzos  de </a:t>
            </a:r>
          </a:p>
          <a:p>
            <a:r>
              <a:rPr lang="es-CL" sz="1800" dirty="0" smtClean="0">
                <a:solidFill>
                  <a:schemeClr val="tx2"/>
                </a:solidFill>
              </a:rPr>
              <a:t>recolección </a:t>
            </a:r>
            <a:r>
              <a:rPr lang="es-CL" sz="1800" dirty="0" smtClean="0">
                <a:solidFill>
                  <a:schemeClr val="tx2"/>
                </a:solidFill>
              </a:rPr>
              <a:t>y puede inducir al informante a decir lo que piensa que el interrogador quiere oír. </a:t>
            </a:r>
          </a:p>
          <a:p>
            <a:r>
              <a:rPr lang="es-CL" sz="1800" dirty="0" smtClean="0">
                <a:solidFill>
                  <a:schemeClr val="tx2"/>
                </a:solidFill>
              </a:rPr>
              <a:t>Sin embargo, no se debe confundir el uso de la fuerza con trucos sicológicos, engaño verbal </a:t>
            </a:r>
          </a:p>
          <a:p>
            <a:r>
              <a:rPr lang="es-CL" sz="1800" dirty="0" smtClean="0">
                <a:solidFill>
                  <a:schemeClr val="tx2"/>
                </a:solidFill>
              </a:rPr>
              <a:t>u  otros  trucos  no  violentos  o  no  coercitivos  usados  por  el  interrogador  en  el  interrogatorio </a:t>
            </a:r>
          </a:p>
          <a:p>
            <a:r>
              <a:rPr lang="es-CL" sz="1800" dirty="0" smtClean="0">
                <a:solidFill>
                  <a:schemeClr val="tx2"/>
                </a:solidFill>
              </a:rPr>
              <a:t>exitoso de informantes que vacilan o no cooperan.  </a:t>
            </a:r>
          </a:p>
          <a:p>
            <a:r>
              <a:rPr lang="es-CL" sz="1800" dirty="0" smtClean="0">
                <a:solidFill>
                  <a:schemeClr val="tx2"/>
                </a:solidFill>
              </a:rPr>
              <a:t>2.   Las  </a:t>
            </a:r>
            <a:r>
              <a:rPr lang="es-CL" sz="1800" dirty="0" smtClean="0">
                <a:solidFill>
                  <a:schemeClr val="tx2"/>
                </a:solidFill>
              </a:rPr>
              <a:t>técnicas  </a:t>
            </a:r>
            <a:r>
              <a:rPr lang="es-CL" sz="1800" dirty="0" smtClean="0">
                <a:solidFill>
                  <a:schemeClr val="tx2"/>
                </a:solidFill>
              </a:rPr>
              <a:t>y  principios  </a:t>
            </a:r>
            <a:r>
              <a:rPr lang="es-CL" sz="1800" dirty="0" smtClean="0">
                <a:solidFill>
                  <a:schemeClr val="tx2"/>
                </a:solidFill>
              </a:rPr>
              <a:t>sicológicos  </a:t>
            </a:r>
            <a:r>
              <a:rPr lang="es-CL" sz="1800" dirty="0" smtClean="0">
                <a:solidFill>
                  <a:schemeClr val="tx2"/>
                </a:solidFill>
              </a:rPr>
              <a:t>descritos  en  este  manual  no  se  deben </a:t>
            </a:r>
          </a:p>
          <a:p>
            <a:r>
              <a:rPr lang="es-CL" sz="1800" dirty="0" smtClean="0">
                <a:solidFill>
                  <a:schemeClr val="tx2"/>
                </a:solidFill>
              </a:rPr>
              <a:t>confundir con </a:t>
            </a:r>
            <a:r>
              <a:rPr lang="es-CL" sz="1800" dirty="0" smtClean="0">
                <a:solidFill>
                  <a:schemeClr val="tx2"/>
                </a:solidFill>
              </a:rPr>
              <a:t>técnicas </a:t>
            </a:r>
            <a:r>
              <a:rPr lang="es-CL" sz="1800" dirty="0" smtClean="0">
                <a:solidFill>
                  <a:schemeClr val="tx2"/>
                </a:solidFill>
              </a:rPr>
              <a:t>no autorizadas ni interpretarse como </a:t>
            </a:r>
            <a:r>
              <a:rPr lang="es-CL" sz="1800" dirty="0" smtClean="0">
                <a:solidFill>
                  <a:schemeClr val="tx2"/>
                </a:solidFill>
              </a:rPr>
              <a:t>sinónimos </a:t>
            </a:r>
            <a:r>
              <a:rPr lang="es-CL" sz="1800" dirty="0" smtClean="0">
                <a:solidFill>
                  <a:schemeClr val="tx2"/>
                </a:solidFill>
              </a:rPr>
              <a:t>de ellas, tales como </a:t>
            </a:r>
          </a:p>
          <a:p>
            <a:r>
              <a:rPr lang="es-CL" sz="1800" dirty="0" smtClean="0">
                <a:solidFill>
                  <a:schemeClr val="tx2"/>
                </a:solidFill>
              </a:rPr>
              <a:t>"Lavado de Cerebro", tortura mental o cualquier otra forma de </a:t>
            </a:r>
            <a:r>
              <a:rPr lang="es-CL" sz="1800" dirty="0" smtClean="0">
                <a:solidFill>
                  <a:schemeClr val="tx2"/>
                </a:solidFill>
              </a:rPr>
              <a:t>coerción </a:t>
            </a:r>
            <a:r>
              <a:rPr lang="es-CL" sz="1800" dirty="0" smtClean="0">
                <a:solidFill>
                  <a:schemeClr val="tx2"/>
                </a:solidFill>
              </a:rPr>
              <a:t>mental y que incluye </a:t>
            </a:r>
          </a:p>
          <a:p>
            <a:r>
              <a:rPr lang="es-CL" sz="1800" dirty="0" smtClean="0">
                <a:solidFill>
                  <a:schemeClr val="tx2"/>
                </a:solidFill>
              </a:rPr>
              <a:t>drogas que pueden producir </a:t>
            </a:r>
            <a:r>
              <a:rPr lang="es-CL" sz="1800" dirty="0" smtClean="0">
                <a:solidFill>
                  <a:schemeClr val="tx2"/>
                </a:solidFill>
              </a:rPr>
              <a:t>alteración </a:t>
            </a:r>
            <a:r>
              <a:rPr lang="es-CL" sz="1800" dirty="0" smtClean="0">
                <a:solidFill>
                  <a:schemeClr val="tx2"/>
                </a:solidFill>
              </a:rPr>
              <a:t>y danos mentales permanentes.  </a:t>
            </a:r>
          </a:p>
          <a:p>
            <a:pPr>
              <a:buNone/>
            </a:pPr>
            <a:endParaRPr lang="es-CL" sz="1800" dirty="0" smtClean="0">
              <a:solidFill>
                <a:schemeClr val="tx2"/>
              </a:solidFill>
            </a:endParaRPr>
          </a:p>
        </p:txBody>
      </p:sp>
      <p:pic>
        <p:nvPicPr>
          <p:cNvPr id="4" name="Picture 2" descr="Imagen relacionada"/>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25468" y="57134"/>
            <a:ext cx="1055027" cy="10858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5" name="Picture 2" descr="Resultado de imagen para logo escuela naval"/>
          <p:cNvPicPr>
            <a:picLocks noChangeAspect="1" noChangeArrowheads="1"/>
          </p:cNvPicPr>
          <p:nvPr/>
        </p:nvPicPr>
        <p:blipFill>
          <a:blip r:embed="rId3"/>
          <a:srcRect/>
          <a:stretch>
            <a:fillRect/>
          </a:stretch>
        </p:blipFill>
        <p:spPr bwMode="auto">
          <a:xfrm>
            <a:off x="9255125" y="-24"/>
            <a:ext cx="1222375" cy="1238250"/>
          </a:xfrm>
          <a:prstGeom prst="rect">
            <a:avLst/>
          </a:prstGeom>
          <a:noFill/>
        </p:spPr>
      </p:pic>
      <p:sp>
        <p:nvSpPr>
          <p:cNvPr id="7" name="Proceso alternativo 5"/>
          <p:cNvSpPr/>
          <p:nvPr/>
        </p:nvSpPr>
        <p:spPr>
          <a:xfrm flipV="1">
            <a:off x="1145974" y="714358"/>
            <a:ext cx="7940011"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23875" y="500042"/>
            <a:ext cx="9429750" cy="714380"/>
          </a:xfrm>
        </p:spPr>
        <p:txBody>
          <a:bodyPr>
            <a:noAutofit/>
          </a:bodyPr>
          <a:lstStyle/>
          <a:p>
            <a:endParaRPr lang="es-CL" b="1" dirty="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endParaRPr>
          </a:p>
        </p:txBody>
      </p:sp>
      <p:sp>
        <p:nvSpPr>
          <p:cNvPr id="3" name="2 Marcador de contenido"/>
          <p:cNvSpPr>
            <a:spLocks noGrp="1"/>
          </p:cNvSpPr>
          <p:nvPr>
            <p:ph idx="1"/>
          </p:nvPr>
        </p:nvSpPr>
        <p:spPr>
          <a:xfrm>
            <a:off x="523875" y="1357298"/>
            <a:ext cx="9429750" cy="5811847"/>
          </a:xfrm>
        </p:spPr>
        <p:txBody>
          <a:bodyPr>
            <a:normAutofit/>
          </a:bodyPr>
          <a:lstStyle/>
          <a:p>
            <a:r>
              <a:rPr lang="es-CL" sz="1800" dirty="0" smtClean="0">
                <a:solidFill>
                  <a:schemeClr val="tx2"/>
                </a:solidFill>
              </a:rPr>
              <a:t>a.   El  lavado  de  cerebro  involucra  el  acondicionamiento  de  la  </a:t>
            </a:r>
            <a:r>
              <a:rPr lang="es-CL" sz="1800" dirty="0" smtClean="0">
                <a:solidFill>
                  <a:schemeClr val="tx2"/>
                </a:solidFill>
              </a:rPr>
              <a:t>Cohesión  </a:t>
            </a:r>
            <a:r>
              <a:rPr lang="es-CL" sz="1800" dirty="0" smtClean="0">
                <a:solidFill>
                  <a:schemeClr val="tx2"/>
                </a:solidFill>
              </a:rPr>
              <a:t>Estimulo-</a:t>
            </a:r>
          </a:p>
          <a:p>
            <a:r>
              <a:rPr lang="es-CL" sz="1800" dirty="0" smtClean="0">
                <a:solidFill>
                  <a:schemeClr val="tx2"/>
                </a:solidFill>
              </a:rPr>
              <a:t>Reacción </a:t>
            </a:r>
            <a:r>
              <a:rPr lang="es-CL" sz="1800" dirty="0" smtClean="0">
                <a:solidFill>
                  <a:schemeClr val="tx2"/>
                </a:solidFill>
              </a:rPr>
              <a:t>de, la fuente mediante </a:t>
            </a:r>
            <a:r>
              <a:rPr lang="es-CL" sz="1800" dirty="0" smtClean="0">
                <a:solidFill>
                  <a:schemeClr val="tx2"/>
                </a:solidFill>
              </a:rPr>
              <a:t>métodos </a:t>
            </a:r>
            <a:r>
              <a:rPr lang="es-CL" sz="1800" dirty="0" smtClean="0">
                <a:solidFill>
                  <a:schemeClr val="tx2"/>
                </a:solidFill>
              </a:rPr>
              <a:t>tales como, pero no limitados a, </a:t>
            </a:r>
            <a:r>
              <a:rPr lang="es-CL" sz="1800" dirty="0" smtClean="0">
                <a:solidFill>
                  <a:schemeClr val="tx2"/>
                </a:solidFill>
              </a:rPr>
              <a:t>privación </a:t>
            </a:r>
            <a:r>
              <a:rPr lang="es-CL" sz="1800" dirty="0" smtClean="0">
                <a:solidFill>
                  <a:schemeClr val="tx2"/>
                </a:solidFill>
              </a:rPr>
              <a:t>sensorial, </a:t>
            </a:r>
          </a:p>
          <a:p>
            <a:r>
              <a:rPr lang="es-CL" sz="1800" dirty="0" smtClean="0">
                <a:solidFill>
                  <a:schemeClr val="tx2"/>
                </a:solidFill>
              </a:rPr>
              <a:t>adoctrinamiento,  </a:t>
            </a:r>
            <a:r>
              <a:rPr lang="es-CL" sz="1800" dirty="0" smtClean="0">
                <a:solidFill>
                  <a:schemeClr val="tx2"/>
                </a:solidFill>
              </a:rPr>
              <a:t>dinámica  </a:t>
            </a:r>
            <a:r>
              <a:rPr lang="es-CL" sz="1800" dirty="0" smtClean="0">
                <a:solidFill>
                  <a:schemeClr val="tx2"/>
                </a:solidFill>
              </a:rPr>
              <a:t>de  grupo  o  </a:t>
            </a:r>
            <a:r>
              <a:rPr lang="es-CL" sz="1800" dirty="0" smtClean="0">
                <a:solidFill>
                  <a:schemeClr val="tx2"/>
                </a:solidFill>
              </a:rPr>
              <a:t>combinación  </a:t>
            </a:r>
            <a:r>
              <a:rPr lang="es-CL" sz="1800" dirty="0" smtClean="0">
                <a:solidFill>
                  <a:schemeClr val="tx2"/>
                </a:solidFill>
              </a:rPr>
              <a:t>de  estos.  El  objetivo  de  este, </a:t>
            </a:r>
          </a:p>
          <a:p>
            <a:r>
              <a:rPr lang="es-CL" sz="1800" dirty="0" smtClean="0">
                <a:solidFill>
                  <a:schemeClr val="tx2"/>
                </a:solidFill>
              </a:rPr>
              <a:t>procedimiento esta dirigido primordialmente hacia la </a:t>
            </a:r>
            <a:r>
              <a:rPr lang="es-CL" sz="1800" dirty="0" smtClean="0">
                <a:solidFill>
                  <a:schemeClr val="tx2"/>
                </a:solidFill>
              </a:rPr>
              <a:t>aceptación </a:t>
            </a:r>
            <a:r>
              <a:rPr lang="es-CL" sz="1800" dirty="0" smtClean="0">
                <a:solidFill>
                  <a:schemeClr val="tx2"/>
                </a:solidFill>
              </a:rPr>
              <a:t>y </a:t>
            </a:r>
            <a:r>
              <a:rPr lang="es-CL" sz="1800" dirty="0" smtClean="0">
                <a:solidFill>
                  <a:schemeClr val="tx2"/>
                </a:solidFill>
              </a:rPr>
              <a:t>adopción </a:t>
            </a:r>
            <a:r>
              <a:rPr lang="es-CL" sz="1800" dirty="0" smtClean="0">
                <a:solidFill>
                  <a:schemeClr val="tx2"/>
                </a:solidFill>
              </a:rPr>
              <a:t>por la fuente de </a:t>
            </a:r>
          </a:p>
          <a:p>
            <a:r>
              <a:rPr lang="es-CL" sz="1800" dirty="0" smtClean="0">
                <a:solidFill>
                  <a:schemeClr val="tx2"/>
                </a:solidFill>
              </a:rPr>
              <a:t>creencias, conducta o  doctrina ajenas a su ambiente cultural nativo. para  propaganda mas </a:t>
            </a:r>
          </a:p>
          <a:p>
            <a:r>
              <a:rPr lang="es-CL" sz="1800" dirty="0" smtClean="0">
                <a:solidFill>
                  <a:schemeClr val="tx2"/>
                </a:solidFill>
              </a:rPr>
              <a:t>bien que para </a:t>
            </a:r>
            <a:r>
              <a:rPr lang="es-CL" sz="1800" dirty="0" smtClean="0">
                <a:solidFill>
                  <a:schemeClr val="tx2"/>
                </a:solidFill>
              </a:rPr>
              <a:t>propósitos </a:t>
            </a:r>
            <a:r>
              <a:rPr lang="es-CL" sz="1800" dirty="0" smtClean="0">
                <a:solidFill>
                  <a:schemeClr val="tx2"/>
                </a:solidFill>
              </a:rPr>
              <a:t>de </a:t>
            </a:r>
            <a:r>
              <a:rPr lang="es-CL" sz="1800" dirty="0" smtClean="0">
                <a:solidFill>
                  <a:schemeClr val="tx2"/>
                </a:solidFill>
              </a:rPr>
              <a:t>recolección </a:t>
            </a:r>
            <a:r>
              <a:rPr lang="es-CL" sz="1800" dirty="0" smtClean="0">
                <a:solidFill>
                  <a:schemeClr val="tx2"/>
                </a:solidFill>
              </a:rPr>
              <a:t>de inteligencia.  </a:t>
            </a:r>
          </a:p>
          <a:p>
            <a:r>
              <a:rPr lang="es-CL" sz="1800" dirty="0" smtClean="0">
                <a:solidFill>
                  <a:schemeClr val="tx2"/>
                </a:solidFill>
              </a:rPr>
              <a:t>b. La tortura y </a:t>
            </a:r>
            <a:r>
              <a:rPr lang="es-CL" sz="1800" dirty="0" smtClean="0">
                <a:solidFill>
                  <a:schemeClr val="tx2"/>
                </a:solidFill>
              </a:rPr>
              <a:t>coerción </a:t>
            </a:r>
            <a:r>
              <a:rPr lang="es-CL" sz="1800" dirty="0" smtClean="0">
                <a:solidFill>
                  <a:schemeClr val="tx2"/>
                </a:solidFill>
              </a:rPr>
              <a:t>mental gira alrededor de la </a:t>
            </a:r>
            <a:r>
              <a:rPr lang="es-CL" sz="1800" dirty="0" smtClean="0">
                <a:solidFill>
                  <a:schemeClr val="tx2"/>
                </a:solidFill>
              </a:rPr>
              <a:t>eliminación </a:t>
            </a:r>
            <a:r>
              <a:rPr lang="es-CL" sz="1800" dirty="0" smtClean="0">
                <a:solidFill>
                  <a:schemeClr val="tx2"/>
                </a:solidFill>
              </a:rPr>
              <a:t>del "Libre Albedrío" de la </a:t>
            </a:r>
          </a:p>
          <a:p>
            <a:r>
              <a:rPr lang="es-CL" sz="1800" dirty="0" smtClean="0">
                <a:solidFill>
                  <a:schemeClr val="tx2"/>
                </a:solidFill>
              </a:rPr>
              <a:t>fuente  y  son  violaciones  explicitas  del  Artículo  17,  Convenciones  de  Ginebra  Relativas  al </a:t>
            </a:r>
          </a:p>
          <a:p>
            <a:r>
              <a:rPr lang="es-CL" sz="1800" dirty="0" smtClean="0">
                <a:solidFill>
                  <a:schemeClr val="tx2"/>
                </a:solidFill>
              </a:rPr>
              <a:t>Trato de Prisioneros de Guerra (PGE). La precedencia indica que la tortura o coerción mental </a:t>
            </a:r>
          </a:p>
          <a:p>
            <a:r>
              <a:rPr lang="es-CL" sz="1800" dirty="0" smtClean="0">
                <a:solidFill>
                  <a:schemeClr val="tx2"/>
                </a:solidFill>
              </a:rPr>
              <a:t>involucra el uso de la fuerza o violencia u otras amenazas para ganarse la </a:t>
            </a:r>
            <a:r>
              <a:rPr lang="es-CL" sz="1800" dirty="0" smtClean="0">
                <a:solidFill>
                  <a:schemeClr val="tx2"/>
                </a:solidFill>
              </a:rPr>
              <a:t>cooperación </a:t>
            </a:r>
            <a:r>
              <a:rPr lang="es-CL" sz="1800" dirty="0" smtClean="0">
                <a:solidFill>
                  <a:schemeClr val="tx2"/>
                </a:solidFill>
              </a:rPr>
              <a:t>de </a:t>
            </a:r>
          </a:p>
          <a:p>
            <a:r>
              <a:rPr lang="es-CL" sz="1800" dirty="0" smtClean="0">
                <a:solidFill>
                  <a:schemeClr val="tx2"/>
                </a:solidFill>
              </a:rPr>
              <a:t>una fuente. Cuando se amenaza con  violencia,  la  fuente tiene que escoger entre cooperar </a:t>
            </a:r>
          </a:p>
          <a:p>
            <a:r>
              <a:rPr lang="es-CL" sz="1800" dirty="0" smtClean="0">
                <a:solidFill>
                  <a:schemeClr val="tx2"/>
                </a:solidFill>
              </a:rPr>
              <a:t>con la autoridad y tener la fuerza (inclusive la muerte o el desmembramiento) aplicados a la </a:t>
            </a:r>
          </a:p>
          <a:p>
            <a:r>
              <a:rPr lang="es-CL" sz="1800" dirty="0" smtClean="0">
                <a:solidFill>
                  <a:schemeClr val="tx2"/>
                </a:solidFill>
              </a:rPr>
              <a:t>fuente o su familia. Sin embargo, para que la amenaza de violencia se </a:t>
            </a:r>
            <a:r>
              <a:rPr lang="es-CL" sz="1800" dirty="0" smtClean="0">
                <a:solidFill>
                  <a:schemeClr val="tx2"/>
                </a:solidFill>
              </a:rPr>
              <a:t>efectué, </a:t>
            </a:r>
            <a:r>
              <a:rPr lang="es-CL" sz="1800" dirty="0" smtClean="0">
                <a:solidFill>
                  <a:schemeClr val="tx2"/>
                </a:solidFill>
              </a:rPr>
              <a:t>la autoridad </a:t>
            </a:r>
          </a:p>
          <a:p>
            <a:r>
              <a:rPr lang="es-CL" sz="1800" dirty="0" smtClean="0">
                <a:solidFill>
                  <a:schemeClr val="tx2"/>
                </a:solidFill>
              </a:rPr>
              <a:t>debe aplicar la violencia para justificar sus amenazas.  </a:t>
            </a:r>
          </a:p>
          <a:p>
            <a:endParaRPr lang="es-CL" sz="1800" dirty="0" smtClean="0"/>
          </a:p>
          <a:p>
            <a:pPr>
              <a:buNone/>
            </a:pPr>
            <a:endParaRPr lang="es-CL" sz="1800" dirty="0" smtClean="0">
              <a:solidFill>
                <a:schemeClr val="tx2"/>
              </a:solidFill>
            </a:endParaRPr>
          </a:p>
        </p:txBody>
      </p:sp>
      <p:pic>
        <p:nvPicPr>
          <p:cNvPr id="4" name="Picture 2" descr="Imagen relacionada"/>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25468" y="57134"/>
            <a:ext cx="1055027" cy="10858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5" name="Picture 2" descr="Resultado de imagen para logo escuela naval"/>
          <p:cNvPicPr>
            <a:picLocks noChangeAspect="1" noChangeArrowheads="1"/>
          </p:cNvPicPr>
          <p:nvPr/>
        </p:nvPicPr>
        <p:blipFill>
          <a:blip r:embed="rId3"/>
          <a:srcRect/>
          <a:stretch>
            <a:fillRect/>
          </a:stretch>
        </p:blipFill>
        <p:spPr bwMode="auto">
          <a:xfrm>
            <a:off x="9255125" y="-24"/>
            <a:ext cx="1222375" cy="1238250"/>
          </a:xfrm>
          <a:prstGeom prst="rect">
            <a:avLst/>
          </a:prstGeom>
          <a:noFill/>
        </p:spPr>
      </p:pic>
      <p:sp>
        <p:nvSpPr>
          <p:cNvPr id="7" name="Proceso alternativo 5"/>
          <p:cNvSpPr/>
          <p:nvPr/>
        </p:nvSpPr>
        <p:spPr>
          <a:xfrm flipV="1">
            <a:off x="1145974" y="714358"/>
            <a:ext cx="7940011"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23875" y="500042"/>
            <a:ext cx="9429750" cy="714380"/>
          </a:xfrm>
        </p:spPr>
        <p:txBody>
          <a:bodyPr>
            <a:noAutofit/>
          </a:bodyPr>
          <a:lstStyle/>
          <a:p>
            <a:endParaRPr lang="es-CL" b="1" dirty="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endParaRPr>
          </a:p>
        </p:txBody>
      </p:sp>
      <p:sp>
        <p:nvSpPr>
          <p:cNvPr id="3" name="2 Marcador de contenido"/>
          <p:cNvSpPr>
            <a:spLocks noGrp="1"/>
          </p:cNvSpPr>
          <p:nvPr>
            <p:ph idx="1"/>
          </p:nvPr>
        </p:nvSpPr>
        <p:spPr>
          <a:xfrm>
            <a:off x="523875" y="1357298"/>
            <a:ext cx="9429750" cy="5811847"/>
          </a:xfrm>
        </p:spPr>
        <p:txBody>
          <a:bodyPr>
            <a:normAutofit/>
          </a:bodyPr>
          <a:lstStyle/>
          <a:p>
            <a:endParaRPr lang="es-CL" sz="1800" dirty="0" smtClean="0"/>
          </a:p>
          <a:p>
            <a:endParaRPr lang="es-CL" sz="1800" dirty="0" smtClean="0"/>
          </a:p>
          <a:p>
            <a:r>
              <a:rPr lang="es-CL" sz="1800" dirty="0" smtClean="0">
                <a:solidFill>
                  <a:schemeClr val="tx2"/>
                </a:solidFill>
              </a:rPr>
              <a:t>1.   Cada prisionero de guerra, cuando es interrogado sobre el tema, esta obligado a </a:t>
            </a:r>
          </a:p>
          <a:p>
            <a:r>
              <a:rPr lang="es-CL" sz="1800" b="1" dirty="0" smtClean="0">
                <a:solidFill>
                  <a:schemeClr val="tx2"/>
                </a:solidFill>
              </a:rPr>
              <a:t>dar  solo  su  apellido,  primer  nombre,  rango,  fecha  de  nacimiento,  y  numero  de </a:t>
            </a:r>
          </a:p>
          <a:p>
            <a:r>
              <a:rPr lang="es-CL" sz="1800" b="1" dirty="0" smtClean="0">
                <a:solidFill>
                  <a:schemeClr val="tx2"/>
                </a:solidFill>
              </a:rPr>
              <a:t>ejercito/serie/regimiento o personal o a falta de esto, información equivalente.  </a:t>
            </a:r>
          </a:p>
          <a:p>
            <a:r>
              <a:rPr lang="es-CL" sz="1800" dirty="0" smtClean="0">
                <a:solidFill>
                  <a:schemeClr val="tx2"/>
                </a:solidFill>
              </a:rPr>
              <a:t>2.   Si el prisionero premeditadamente infringe esta regla, el puede estar expuesto a </a:t>
            </a:r>
          </a:p>
          <a:p>
            <a:r>
              <a:rPr lang="es-CL" sz="1800" dirty="0" smtClean="0">
                <a:solidFill>
                  <a:schemeClr val="tx2"/>
                </a:solidFill>
              </a:rPr>
              <a:t>una restricción de los privilegios acordados a su rango o </a:t>
            </a:r>
            <a:r>
              <a:rPr lang="es-CL" sz="1800" dirty="0" smtClean="0">
                <a:solidFill>
                  <a:schemeClr val="tx2"/>
                </a:solidFill>
              </a:rPr>
              <a:t>condición.  </a:t>
            </a:r>
            <a:endParaRPr lang="es-CL" sz="1800" dirty="0" smtClean="0">
              <a:solidFill>
                <a:schemeClr val="tx2"/>
              </a:solidFill>
            </a:endParaRPr>
          </a:p>
          <a:p>
            <a:r>
              <a:rPr lang="es-CL" sz="1800" dirty="0" smtClean="0">
                <a:solidFill>
                  <a:schemeClr val="tx2"/>
                </a:solidFill>
              </a:rPr>
              <a:t>3.   Se  requiere  que  cada  Parte  del  conflicto  suministre  a  las  personas  bajo  se </a:t>
            </a:r>
          </a:p>
          <a:p>
            <a:r>
              <a:rPr lang="es-CL" sz="1800" dirty="0" smtClean="0">
                <a:solidFill>
                  <a:schemeClr val="tx2"/>
                </a:solidFill>
              </a:rPr>
              <a:t>jurisdicción  </a:t>
            </a:r>
            <a:r>
              <a:rPr lang="es-CL" sz="1800" dirty="0" smtClean="0">
                <a:solidFill>
                  <a:schemeClr val="tx2"/>
                </a:solidFill>
              </a:rPr>
              <a:t>que  pueden  convertirse  en  prisioneros  de  guerra  con  una  tarjeta  de </a:t>
            </a:r>
          </a:p>
          <a:p>
            <a:r>
              <a:rPr lang="es-CL" sz="1800" dirty="0" smtClean="0">
                <a:solidFill>
                  <a:schemeClr val="tx2"/>
                </a:solidFill>
              </a:rPr>
              <a:t>identidad  que  muestre  apellido,  primer  nombre,  numero  de  serie,  o  información </a:t>
            </a:r>
          </a:p>
          <a:p>
            <a:r>
              <a:rPr lang="es-CL" sz="1800" dirty="0" smtClean="0">
                <a:solidFill>
                  <a:schemeClr val="tx2"/>
                </a:solidFill>
              </a:rPr>
              <a:t>equivalente y fecha de nacimiento. Esta </a:t>
            </a:r>
            <a:r>
              <a:rPr lang="es-CL" sz="1800" dirty="0" smtClean="0">
                <a:solidFill>
                  <a:schemeClr val="tx2"/>
                </a:solidFill>
              </a:rPr>
              <a:t>tarjeta </a:t>
            </a:r>
            <a:r>
              <a:rPr lang="es-CL" sz="1800" dirty="0" smtClean="0">
                <a:solidFill>
                  <a:schemeClr val="tx2"/>
                </a:solidFill>
              </a:rPr>
              <a:t>puede, </a:t>
            </a:r>
            <a:r>
              <a:rPr lang="es-CL" sz="1800" dirty="0" smtClean="0">
                <a:solidFill>
                  <a:schemeClr val="tx2"/>
                </a:solidFill>
              </a:rPr>
              <a:t>además, </a:t>
            </a:r>
            <a:r>
              <a:rPr lang="es-CL" sz="1800" dirty="0" smtClean="0">
                <a:solidFill>
                  <a:schemeClr val="tx2"/>
                </a:solidFill>
              </a:rPr>
              <a:t>llevar la firma, o </a:t>
            </a:r>
          </a:p>
          <a:p>
            <a:r>
              <a:rPr lang="es-CL" sz="1800" dirty="0" smtClean="0">
                <a:solidFill>
                  <a:schemeClr val="tx2"/>
                </a:solidFill>
              </a:rPr>
              <a:t>las huellas digitales, o ambos, del individuo, y puede portar </a:t>
            </a:r>
            <a:r>
              <a:rPr lang="es-CL" sz="1800" dirty="0" smtClean="0">
                <a:solidFill>
                  <a:schemeClr val="tx2"/>
                </a:solidFill>
              </a:rPr>
              <a:t>también, </a:t>
            </a:r>
            <a:r>
              <a:rPr lang="es-CL" sz="1800" dirty="0" smtClean="0">
                <a:solidFill>
                  <a:schemeClr val="tx2"/>
                </a:solidFill>
              </a:rPr>
              <a:t>cualquier otra </a:t>
            </a:r>
          </a:p>
          <a:p>
            <a:r>
              <a:rPr lang="es-CL" sz="1800" dirty="0" smtClean="0">
                <a:solidFill>
                  <a:schemeClr val="tx2"/>
                </a:solidFill>
              </a:rPr>
              <a:t>información que la Parte del conflicto pueda desear añadir. La tarjeta debe medir </a:t>
            </a:r>
          </a:p>
          <a:p>
            <a:r>
              <a:rPr lang="es-CL" sz="1800" dirty="0" smtClean="0">
                <a:solidFill>
                  <a:schemeClr val="tx2"/>
                </a:solidFill>
              </a:rPr>
              <a:t>6.5  Xl0  cm,  y  se  </a:t>
            </a:r>
            <a:r>
              <a:rPr lang="es-CL" sz="1800" dirty="0" smtClean="0">
                <a:solidFill>
                  <a:schemeClr val="tx2"/>
                </a:solidFill>
              </a:rPr>
              <a:t>emitirá  </a:t>
            </a:r>
            <a:r>
              <a:rPr lang="es-CL" sz="1800" dirty="0" smtClean="0">
                <a:solidFill>
                  <a:schemeClr val="tx2"/>
                </a:solidFill>
              </a:rPr>
              <a:t>en  duplicado.  El  prisionero  mostrara  la  tarjeta  al  serle </a:t>
            </a:r>
          </a:p>
          <a:p>
            <a:r>
              <a:rPr lang="es-CL" sz="1800" dirty="0" smtClean="0">
                <a:solidFill>
                  <a:schemeClr val="tx2"/>
                </a:solidFill>
              </a:rPr>
              <a:t>exigida, pero no se le </a:t>
            </a:r>
            <a:r>
              <a:rPr lang="es-CL" sz="1800" dirty="0" smtClean="0">
                <a:solidFill>
                  <a:schemeClr val="tx2"/>
                </a:solidFill>
              </a:rPr>
              <a:t>podrá </a:t>
            </a:r>
            <a:r>
              <a:rPr lang="es-CL" sz="1800" dirty="0" smtClean="0">
                <a:solidFill>
                  <a:schemeClr val="tx2"/>
                </a:solidFill>
              </a:rPr>
              <a:t>quitar en </a:t>
            </a:r>
            <a:r>
              <a:rPr lang="es-CL" sz="1800" dirty="0" smtClean="0">
                <a:solidFill>
                  <a:schemeClr val="tx2"/>
                </a:solidFill>
              </a:rPr>
              <a:t>ningún </a:t>
            </a:r>
            <a:r>
              <a:rPr lang="es-CL" sz="1800" dirty="0" smtClean="0">
                <a:solidFill>
                  <a:schemeClr val="tx2"/>
                </a:solidFill>
              </a:rPr>
              <a:t>caso.  </a:t>
            </a:r>
            <a:endParaRPr lang="es-CL" sz="1800" dirty="0" smtClean="0">
              <a:solidFill>
                <a:schemeClr val="tx2"/>
              </a:solidFill>
            </a:endParaRPr>
          </a:p>
        </p:txBody>
      </p:sp>
      <p:pic>
        <p:nvPicPr>
          <p:cNvPr id="4" name="Picture 2" descr="Imagen relacionada"/>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25468" y="57134"/>
            <a:ext cx="1055027" cy="10858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5" name="Picture 2" descr="Resultado de imagen para logo escuela naval"/>
          <p:cNvPicPr>
            <a:picLocks noChangeAspect="1" noChangeArrowheads="1"/>
          </p:cNvPicPr>
          <p:nvPr/>
        </p:nvPicPr>
        <p:blipFill>
          <a:blip r:embed="rId3"/>
          <a:srcRect/>
          <a:stretch>
            <a:fillRect/>
          </a:stretch>
        </p:blipFill>
        <p:spPr bwMode="auto">
          <a:xfrm>
            <a:off x="9255125" y="-24"/>
            <a:ext cx="1222375" cy="1238250"/>
          </a:xfrm>
          <a:prstGeom prst="rect">
            <a:avLst/>
          </a:prstGeom>
          <a:noFill/>
        </p:spPr>
      </p:pic>
      <p:sp>
        <p:nvSpPr>
          <p:cNvPr id="7" name="Proceso alternativo 5"/>
          <p:cNvSpPr/>
          <p:nvPr/>
        </p:nvSpPr>
        <p:spPr>
          <a:xfrm flipV="1">
            <a:off x="1145974" y="714358"/>
            <a:ext cx="7940011"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23875" y="500042"/>
            <a:ext cx="9429750" cy="1143000"/>
          </a:xfrm>
        </p:spPr>
        <p:txBody>
          <a:bodyPr>
            <a:noAutofit/>
          </a:bodyPr>
          <a:lstStyle/>
          <a:p>
            <a:r>
              <a:rPr lang="es-CL" dirty="0" smtClean="0"/>
              <a:t/>
            </a:r>
            <a:br>
              <a:rPr lang="es-CL" dirty="0" smtClean="0"/>
            </a:br>
            <a:r>
              <a:rPr lang="es-CL" b="1" dirty="0" smtClean="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rPr>
              <a:t>¿PREGUNTAS ?</a:t>
            </a:r>
            <a:endParaRPr lang="es-CL" dirty="0">
              <a:solidFill>
                <a:schemeClr val="tx2"/>
              </a:solidFill>
            </a:endParaRPr>
          </a:p>
        </p:txBody>
      </p:sp>
      <p:pic>
        <p:nvPicPr>
          <p:cNvPr id="4" name="Picture 2" descr="Imagen relacionada"/>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25468" y="57134"/>
            <a:ext cx="1055027" cy="10858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5" name="Picture 2" descr="Resultado de imagen para logo escuela naval"/>
          <p:cNvPicPr>
            <a:picLocks noChangeAspect="1" noChangeArrowheads="1"/>
          </p:cNvPicPr>
          <p:nvPr/>
        </p:nvPicPr>
        <p:blipFill>
          <a:blip r:embed="rId3"/>
          <a:srcRect/>
          <a:stretch>
            <a:fillRect/>
          </a:stretch>
        </p:blipFill>
        <p:spPr bwMode="auto">
          <a:xfrm>
            <a:off x="9255125" y="-24"/>
            <a:ext cx="1222375" cy="1238250"/>
          </a:xfrm>
          <a:prstGeom prst="rect">
            <a:avLst/>
          </a:prstGeom>
          <a:noFill/>
        </p:spPr>
      </p:pic>
      <p:sp>
        <p:nvSpPr>
          <p:cNvPr id="7" name="Proceso alternativo 5"/>
          <p:cNvSpPr/>
          <p:nvPr/>
        </p:nvSpPr>
        <p:spPr>
          <a:xfrm flipV="1">
            <a:off x="1145974" y="714358"/>
            <a:ext cx="7940011"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9" name="Proceso alternativo 5"/>
          <p:cNvSpPr/>
          <p:nvPr/>
        </p:nvSpPr>
        <p:spPr>
          <a:xfrm flipV="1">
            <a:off x="1145974" y="740437"/>
            <a:ext cx="7940011"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026" name="AutoShape 2" descr="La Apolinav de la Armada de Chile inicia los cursos de Buzo Táctico y Comando  IM 2022"/>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028" name="AutoShape 4" descr="La Apolinav de la Armada de Chile inicia los cursos de Buzo Táctico y Comando  IM 2022"/>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030" name="AutoShape 6" descr="La Apolinav de la Armada de Chile inicia los cursos de Buzo Táctico y Comando  IM 2022"/>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032" name="AutoShape 8" descr="La Apolinav de la Armada de Chile inicia los cursos de Buzo Táctico y Comando  IM 2022"/>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pic>
        <p:nvPicPr>
          <p:cNvPr id="13" name="Picture 2"/>
          <p:cNvPicPr>
            <a:picLocks noChangeAspect="1" noChangeArrowheads="1"/>
          </p:cNvPicPr>
          <p:nvPr/>
        </p:nvPicPr>
        <p:blipFill>
          <a:blip r:embed="rId4"/>
          <a:srcRect l="51062" t="27344" r="3916" b="12109"/>
          <a:stretch>
            <a:fillRect/>
          </a:stretch>
        </p:blipFill>
        <p:spPr bwMode="auto">
          <a:xfrm>
            <a:off x="2095478" y="1928802"/>
            <a:ext cx="5857916" cy="4429156"/>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2184</TotalTime>
  <Words>1556</Words>
  <Application>Microsoft Office PowerPoint</Application>
  <PresentationFormat>Personalizado</PresentationFormat>
  <Paragraphs>152</Paragraphs>
  <Slides>29</Slides>
  <Notes>0</Notes>
  <HiddenSlides>0</HiddenSlides>
  <MMClips>0</MMClips>
  <ScaleCrop>false</ScaleCrop>
  <HeadingPairs>
    <vt:vector size="4" baseType="variant">
      <vt:variant>
        <vt:lpstr>Tema</vt:lpstr>
      </vt:variant>
      <vt:variant>
        <vt:i4>1</vt:i4>
      </vt:variant>
      <vt:variant>
        <vt:lpstr>Títulos de diapositiva</vt:lpstr>
      </vt:variant>
      <vt:variant>
        <vt:i4>29</vt:i4>
      </vt:variant>
    </vt:vector>
  </HeadingPairs>
  <TitlesOfParts>
    <vt:vector size="30" baseType="lpstr">
      <vt:lpstr>Tema de Office</vt:lpstr>
      <vt:lpstr>Diapositiva 1</vt:lpstr>
      <vt:lpstr>Diapositiva 2</vt:lpstr>
      <vt:lpstr>Diapositiva 3</vt:lpstr>
      <vt:lpstr>Diapositiva 4</vt:lpstr>
      <vt:lpstr>Diapositiva 5</vt:lpstr>
      <vt:lpstr>CAMPOS DE PRISIONEROS</vt:lpstr>
      <vt:lpstr>Diapositiva 7</vt:lpstr>
      <vt:lpstr>Diapositiva 8</vt:lpstr>
      <vt:lpstr>Diapositiva 9</vt:lpstr>
      <vt:lpstr>Diapositiva 10</vt:lpstr>
      <vt:lpstr>Diapositiva 11</vt:lpstr>
      <vt:lpstr>Diapositiva 12</vt:lpstr>
      <vt:lpstr>Diapositiva 13</vt:lpstr>
      <vt:lpstr>Diapositiva 14</vt:lpstr>
      <vt:lpstr>CRUZ</vt:lpstr>
      <vt:lpstr>INTERROGATORIO</vt:lpstr>
      <vt:lpstr>Diapositiva 17</vt:lpstr>
      <vt:lpstr>PASTECA</vt:lpstr>
      <vt:lpstr>CONFINAMIENTO</vt:lpstr>
      <vt:lpstr>TECNICAS DE INTERROGATORIO </vt:lpstr>
      <vt:lpstr>    </vt:lpstr>
      <vt:lpstr>Diapositiva 22</vt:lpstr>
      <vt:lpstr>Diapositiva 23</vt:lpstr>
      <vt:lpstr>Diapositiva 24</vt:lpstr>
      <vt:lpstr>Diapositiva 25</vt:lpstr>
      <vt:lpstr>Diapositiva 26</vt:lpstr>
      <vt:lpstr>Diapositiva 27</vt:lpstr>
      <vt:lpstr>Diapositiva 28</vt:lpstr>
      <vt:lpstr> ¿PREGUNTAS ?</vt:lpstr>
    </vt:vector>
  </TitlesOfParts>
  <Company>RevolucionUnattended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I19 Instructor de Cadetes IM S2° Alvaro Cares O.</dc:creator>
  <cp:lastModifiedBy>13194348-2</cp:lastModifiedBy>
  <cp:revision>242</cp:revision>
  <dcterms:created xsi:type="dcterms:W3CDTF">2023-02-17T20:02:51Z</dcterms:created>
  <dcterms:modified xsi:type="dcterms:W3CDTF">2023-05-09T13:00:30Z</dcterms:modified>
</cp:coreProperties>
</file>