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273" r:id="rId2"/>
    <p:sldId id="337" r:id="rId3"/>
    <p:sldId id="335" r:id="rId4"/>
    <p:sldId id="258" r:id="rId5"/>
    <p:sldId id="274" r:id="rId6"/>
    <p:sldId id="276" r:id="rId7"/>
    <p:sldId id="277" r:id="rId8"/>
    <p:sldId id="278" r:id="rId9"/>
    <p:sldId id="275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5" r:id="rId46"/>
    <p:sldId id="316" r:id="rId47"/>
    <p:sldId id="317" r:id="rId48"/>
    <p:sldId id="318" r:id="rId49"/>
    <p:sldId id="319" r:id="rId50"/>
    <p:sldId id="320" r:id="rId51"/>
    <p:sldId id="321" r:id="rId52"/>
    <p:sldId id="322" r:id="rId53"/>
    <p:sldId id="323" r:id="rId54"/>
    <p:sldId id="324" r:id="rId55"/>
    <p:sldId id="325" r:id="rId56"/>
    <p:sldId id="326" r:id="rId57"/>
    <p:sldId id="327" r:id="rId58"/>
    <p:sldId id="328" r:id="rId59"/>
    <p:sldId id="329" r:id="rId60"/>
    <p:sldId id="330" r:id="rId61"/>
    <p:sldId id="331" r:id="rId62"/>
    <p:sldId id="332" r:id="rId63"/>
    <p:sldId id="333" r:id="rId64"/>
    <p:sldId id="334" r:id="rId65"/>
    <p:sldId id="338" r:id="rId66"/>
    <p:sldId id="336" r:id="rId6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79964" autoAdjust="0"/>
  </p:normalViewPr>
  <p:slideViewPr>
    <p:cSldViewPr>
      <p:cViewPr varScale="1">
        <p:scale>
          <a:sx n="66" d="100"/>
          <a:sy n="66" d="100"/>
        </p:scale>
        <p:origin x="78" y="19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notesViewPr>
    <p:cSldViewPr>
      <p:cViewPr varScale="1">
        <p:scale>
          <a:sx n="54" d="100"/>
          <a:sy n="54" d="100"/>
        </p:scale>
        <p:origin x="2796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A8E48-1266-453E-982E-19B06C17A42E}" type="datetimeFigureOut">
              <a:rPr lang="es-CL" smtClean="0"/>
              <a:t>31-07-2023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251A1-F75D-4945-B5C4-54E1DBAE9C3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6947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3B9B7-B2B1-4580-ADE1-5EF0B5E9B748}" type="datetime1">
              <a:rPr lang="es-ES" smtClean="0"/>
              <a:t>31/07/2023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</a:t>
            </a:r>
            <a:r>
              <a:rPr lang="es-CL" sz="1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VALENTÍA</a:t>
            </a: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         </a:t>
            </a:r>
            <a:r>
              <a:rPr lang="es-CL" sz="1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INTEGRIDAD</a:t>
            </a: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5125939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693891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 userDrawn="1"/>
        </p:nvSpPr>
        <p:spPr>
          <a:xfrm>
            <a:off x="755576" y="504727"/>
            <a:ext cx="7704856" cy="5079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B22D7-D3E7-41FA-B8E8-09B1A39747BF}" type="datetime1">
              <a:rPr lang="es-ES" smtClean="0"/>
              <a:t>31/07/2023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</a:t>
            </a:r>
            <a:r>
              <a:rPr lang="es-CL" sz="1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VALENTÍA</a:t>
            </a: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         </a:t>
            </a:r>
            <a:r>
              <a:rPr lang="es-CL" sz="1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INTEGRIDAD</a:t>
            </a: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5125939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693891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93816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1" r="222" b="10171"/>
          <a:stretch/>
        </p:blipFill>
        <p:spPr>
          <a:xfrm>
            <a:off x="-18612" y="-20538"/>
            <a:ext cx="9141459" cy="47525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C5E5C-ABA0-4F00-8DAC-DC316089EFBD}" type="datetime1">
              <a:rPr lang="es-ES" smtClean="0"/>
              <a:t>31/07/2023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</a:t>
            </a:r>
            <a:r>
              <a:rPr lang="es-CL" sz="1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VALENTÍA</a:t>
            </a: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         </a:t>
            </a:r>
            <a:r>
              <a:rPr lang="es-CL" sz="1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INTEGRIDAD</a:t>
            </a: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5125939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693891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717" y="51621"/>
            <a:ext cx="414099" cy="564855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" y="51621"/>
            <a:ext cx="379414" cy="479052"/>
          </a:xfrm>
          <a:prstGeom prst="rect">
            <a:avLst/>
          </a:prstGeom>
          <a:noFill/>
        </p:spPr>
      </p:pic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84966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"/>
          <a:stretch/>
        </p:blipFill>
        <p:spPr>
          <a:xfrm>
            <a:off x="-1" y="8448"/>
            <a:ext cx="7687102" cy="513505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=""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44031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6E6E1-D848-41ED-8A16-2EDD28BA180E}" type="datetime1">
              <a:rPr lang="es-ES" smtClean="0"/>
              <a:t>31/07/2023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8D9B4E1F-6537-48B6-91A7-5444E9A804EC}"/>
              </a:ext>
            </a:extLst>
          </p:cNvPr>
          <p:cNvSpPr txBox="1"/>
          <p:nvPr/>
        </p:nvSpPr>
        <p:spPr>
          <a:xfrm>
            <a:off x="899592" y="50295"/>
            <a:ext cx="51125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_tradnl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CIGN</a:t>
            </a:r>
            <a:r>
              <a:rPr lang="es-ES_tradnl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2023</a:t>
            </a:r>
            <a:endParaRPr lang="es-ES_tradnl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MANDO Y CONTROL</a:t>
            </a:r>
            <a:endParaRPr lang="es-E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2 Subtítulo"/>
          <p:cNvSpPr txBox="1">
            <a:spLocks/>
          </p:cNvSpPr>
          <p:nvPr/>
        </p:nvSpPr>
        <p:spPr>
          <a:xfrm>
            <a:off x="5508104" y="4587974"/>
            <a:ext cx="2088232" cy="400110"/>
          </a:xfrm>
          <a:prstGeom prst="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>
            <a:defPPr>
              <a:defRPr lang="es-ES"/>
            </a:defPPr>
            <a:lvl1pPr algn="ctr">
              <a:lnSpc>
                <a:spcPct val="150000"/>
              </a:lnSpc>
              <a:defRPr sz="14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00000"/>
              </a:lnSpc>
            </a:pPr>
            <a:r>
              <a:rPr lang="es-ES" altLang="es-CL" sz="1000" dirty="0" smtClean="0">
                <a:solidFill>
                  <a:srgbClr val="FFFF00"/>
                </a:solidFill>
              </a:rPr>
              <a:t>Álvaro Sampedro Covarrubias</a:t>
            </a:r>
          </a:p>
          <a:p>
            <a:pPr>
              <a:lnSpc>
                <a:spcPct val="100000"/>
              </a:lnSpc>
            </a:pPr>
            <a:r>
              <a:rPr lang="es-ES" altLang="es-CL" sz="1000" dirty="0" smtClean="0">
                <a:solidFill>
                  <a:srgbClr val="FFFF00"/>
                </a:solidFill>
              </a:rPr>
              <a:t>Capitán de Corbeta</a:t>
            </a:r>
            <a:endParaRPr lang="es-CL" altLang="es-CL" sz="1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15114" y="-29249"/>
            <a:ext cx="1964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err="1" smtClean="0">
                <a:solidFill>
                  <a:srgbClr val="002060"/>
                </a:solidFill>
              </a:rPr>
              <a:t>CUC</a:t>
            </a:r>
            <a:r>
              <a:rPr lang="es-ES" sz="3200" dirty="0" smtClean="0">
                <a:solidFill>
                  <a:srgbClr val="002060"/>
                </a:solidFill>
              </a:rPr>
              <a:t> N°1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815301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Sólo una hoja en blanco en su mesa y un lápiz que no se pueda borrar lo escrito por éste.</a:t>
            </a:r>
          </a:p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Tiene 10 minutos para responder, que comienzan a contar con la siguiente diapositiva.</a:t>
            </a:r>
          </a:p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56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15114" y="-29249"/>
            <a:ext cx="1964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err="1" smtClean="0">
                <a:solidFill>
                  <a:srgbClr val="002060"/>
                </a:solidFill>
              </a:rPr>
              <a:t>CUC</a:t>
            </a:r>
            <a:r>
              <a:rPr lang="es-ES" sz="3200" dirty="0" smtClean="0">
                <a:solidFill>
                  <a:srgbClr val="002060"/>
                </a:solidFill>
              </a:rPr>
              <a:t> N°1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815301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De acuerdo a la lectura del artículo “El mando y </a:t>
            </a:r>
            <a:r>
              <a:rPr lang="es-ES" sz="1400" dirty="0">
                <a:solidFill>
                  <a:srgbClr val="002060"/>
                </a:solidFill>
              </a:rPr>
              <a:t>c</a:t>
            </a:r>
            <a:r>
              <a:rPr lang="es-ES" sz="1400" dirty="0" smtClean="0">
                <a:solidFill>
                  <a:srgbClr val="002060"/>
                </a:solidFill>
              </a:rPr>
              <a:t>ontrol: ¿un arte perdido? (</a:t>
            </a:r>
            <a:r>
              <a:rPr lang="es-ES" sz="1400" dirty="0" err="1" smtClean="0">
                <a:solidFill>
                  <a:srgbClr val="002060"/>
                </a:solidFill>
              </a:rPr>
              <a:t>McIntyre</a:t>
            </a:r>
            <a:r>
              <a:rPr lang="es-ES" sz="1400" dirty="0" smtClean="0">
                <a:solidFill>
                  <a:srgbClr val="002060"/>
                </a:solidFill>
              </a:rPr>
              <a:t>, 2020)” ¿cuál es la confusión que plantea el autor respecto al real significado del arte de mando y control? Contextualice su respuesta a nivel táctico en base a su experiencia como director dentro del </a:t>
            </a:r>
            <a:r>
              <a:rPr lang="es-ES" sz="1400" dirty="0" err="1" smtClean="0">
                <a:solidFill>
                  <a:srgbClr val="002060"/>
                </a:solidFill>
              </a:rPr>
              <a:t>AIO</a:t>
            </a:r>
            <a:r>
              <a:rPr lang="es-ES" sz="1400" dirty="0" smtClean="0">
                <a:solidFill>
                  <a:srgbClr val="002060"/>
                </a:solidFill>
              </a:rPr>
              <a:t> de un buque Escuadra </a:t>
            </a:r>
            <a:r>
              <a:rPr lang="es-ES" sz="1400" b="1" dirty="0" smtClean="0">
                <a:solidFill>
                  <a:srgbClr val="C00000"/>
                </a:solidFill>
              </a:rPr>
              <a:t>(2 puntos)</a:t>
            </a:r>
            <a:r>
              <a:rPr lang="es-ES" sz="1400" b="1" dirty="0" smtClean="0">
                <a:solidFill>
                  <a:srgbClr val="002060"/>
                </a:solidFill>
              </a:rPr>
              <a:t>.</a:t>
            </a: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¿</a:t>
            </a:r>
            <a:r>
              <a:rPr lang="es-ES" sz="1400" dirty="0">
                <a:solidFill>
                  <a:srgbClr val="002060"/>
                </a:solidFill>
              </a:rPr>
              <a:t>C</a:t>
            </a:r>
            <a:r>
              <a:rPr lang="es-ES" sz="1400" dirty="0" smtClean="0">
                <a:solidFill>
                  <a:srgbClr val="002060"/>
                </a:solidFill>
              </a:rPr>
              <a:t>uáles son los niveles de conducción que considera la orgánica nacional? </a:t>
            </a:r>
            <a:r>
              <a:rPr lang="es-ES" sz="1400" b="1" dirty="0" smtClean="0">
                <a:solidFill>
                  <a:srgbClr val="C00000"/>
                </a:solidFill>
              </a:rPr>
              <a:t>(8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De acuerdo a lectura del artículo “La versión 25ª del ejercicio naval más grande del mundo (Gómez, 2016)” ¿qué autoridad </a:t>
            </a:r>
            <a:r>
              <a:rPr lang="es-ES" sz="1400" u="sng" dirty="0" smtClean="0">
                <a:solidFill>
                  <a:srgbClr val="002060"/>
                </a:solidFill>
              </a:rPr>
              <a:t>dentro</a:t>
            </a:r>
            <a:r>
              <a:rPr lang="es-ES" sz="1400" dirty="0" smtClean="0">
                <a:solidFill>
                  <a:srgbClr val="002060"/>
                </a:solidFill>
              </a:rPr>
              <a:t> del diagrama de la organización de tarea retuvo el </a:t>
            </a:r>
            <a:r>
              <a:rPr lang="es-ES" sz="1400" i="1" dirty="0" smtClean="0">
                <a:solidFill>
                  <a:srgbClr val="002060"/>
                </a:solidFill>
              </a:rPr>
              <a:t>Full </a:t>
            </a:r>
            <a:r>
              <a:rPr lang="es-ES" sz="1400" i="1" dirty="0" err="1" smtClean="0">
                <a:solidFill>
                  <a:srgbClr val="002060"/>
                </a:solidFill>
              </a:rPr>
              <a:t>Command</a:t>
            </a:r>
            <a:r>
              <a:rPr lang="es-ES" sz="1400" dirty="0" smtClean="0">
                <a:solidFill>
                  <a:srgbClr val="002060"/>
                </a:solidFill>
              </a:rPr>
              <a:t>? </a:t>
            </a:r>
            <a:r>
              <a:rPr lang="es-ES" sz="1400" b="1" dirty="0" smtClean="0">
                <a:solidFill>
                  <a:srgbClr val="C00000"/>
                </a:solidFill>
              </a:rPr>
              <a:t>(2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Indique 2 responsabilidades particulares de la </a:t>
            </a:r>
            <a:r>
              <a:rPr lang="es-ES" sz="1400" dirty="0" err="1" smtClean="0">
                <a:solidFill>
                  <a:srgbClr val="002060"/>
                </a:solidFill>
              </a:rPr>
              <a:t>AAW</a:t>
            </a:r>
            <a:r>
              <a:rPr lang="es-ES" sz="1400" dirty="0" smtClean="0">
                <a:solidFill>
                  <a:srgbClr val="002060"/>
                </a:solidFill>
              </a:rPr>
              <a:t> que normalmente el </a:t>
            </a:r>
            <a:r>
              <a:rPr lang="es-ES" sz="1400" dirty="0" err="1" smtClean="0">
                <a:solidFill>
                  <a:srgbClr val="002060"/>
                </a:solidFill>
              </a:rPr>
              <a:t>OTC</a:t>
            </a:r>
            <a:r>
              <a:rPr lang="es-ES" sz="1400" dirty="0" smtClean="0">
                <a:solidFill>
                  <a:srgbClr val="002060"/>
                </a:solidFill>
              </a:rPr>
              <a:t> delega al </a:t>
            </a:r>
            <a:r>
              <a:rPr lang="es-ES" sz="1400" dirty="0" err="1" smtClean="0">
                <a:solidFill>
                  <a:srgbClr val="002060"/>
                </a:solidFill>
              </a:rPr>
              <a:t>AAWC</a:t>
            </a:r>
            <a:r>
              <a:rPr lang="es-ES" sz="1400" dirty="0" smtClean="0">
                <a:solidFill>
                  <a:srgbClr val="002060"/>
                </a:solidFill>
              </a:rPr>
              <a:t>? </a:t>
            </a:r>
            <a:r>
              <a:rPr lang="es-ES" sz="1400" b="1" dirty="0" smtClean="0">
                <a:solidFill>
                  <a:srgbClr val="C00000"/>
                </a:solidFill>
              </a:rPr>
              <a:t>(4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En el caso hipotético que por la falta de personal calificado a bordo sólo pudiese cubrir tres niveles del </a:t>
            </a:r>
            <a:r>
              <a:rPr lang="es-ES" sz="1400" dirty="0" err="1" smtClean="0">
                <a:solidFill>
                  <a:srgbClr val="002060"/>
                </a:solidFill>
              </a:rPr>
              <a:t>AIO</a:t>
            </a:r>
            <a:r>
              <a:rPr lang="es-ES" sz="1400" dirty="0">
                <a:solidFill>
                  <a:srgbClr val="002060"/>
                </a:solidFill>
              </a:rPr>
              <a:t> </a:t>
            </a:r>
            <a:r>
              <a:rPr lang="es-ES" sz="1400" dirty="0" smtClean="0">
                <a:solidFill>
                  <a:srgbClr val="002060"/>
                </a:solidFill>
              </a:rPr>
              <a:t>y aún así cumplir con los roles del buque ¿cuáles escogería? </a:t>
            </a:r>
            <a:r>
              <a:rPr lang="es-ES" sz="1400" b="1" dirty="0" smtClean="0">
                <a:solidFill>
                  <a:srgbClr val="C00000"/>
                </a:solidFill>
              </a:rPr>
              <a:t>(6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¿Cuál es el sistema de manejo de combate de las unidades clase “23”? </a:t>
            </a:r>
            <a:r>
              <a:rPr lang="es-ES" sz="1400" b="1" dirty="0" smtClean="0">
                <a:solidFill>
                  <a:srgbClr val="C00000"/>
                </a:solidFill>
              </a:rPr>
              <a:t>(2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553944" y="4371950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 smtClean="0">
                <a:solidFill>
                  <a:srgbClr val="C00000"/>
                </a:solidFill>
              </a:rPr>
              <a:t>REF.: </a:t>
            </a:r>
            <a:r>
              <a:rPr lang="es-CL" sz="1400" b="1" dirty="0" err="1" smtClean="0">
                <a:solidFill>
                  <a:srgbClr val="C00000"/>
                </a:solidFill>
              </a:rPr>
              <a:t>MAPROTAC</a:t>
            </a:r>
            <a:r>
              <a:rPr lang="es-CL" sz="1400" b="1" dirty="0" smtClean="0">
                <a:solidFill>
                  <a:srgbClr val="C00000"/>
                </a:solidFill>
              </a:rPr>
              <a:t>, CAPÍTULO 1</a:t>
            </a:r>
            <a:endParaRPr lang="es-CL" sz="1400" b="1" dirty="0">
              <a:solidFill>
                <a:srgbClr val="C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36" y="771273"/>
            <a:ext cx="8802328" cy="360095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19107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320842"/>
            <a:ext cx="7525800" cy="403916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0828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6</a:t>
            </a:fld>
            <a:endParaRPr lang="es-E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67494"/>
            <a:ext cx="5408093" cy="3096344"/>
          </a:xfrm>
          <a:prstGeom prst="rect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</p:pic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32" y="3435905"/>
            <a:ext cx="6302794" cy="1132723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7002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7</a:t>
            </a:fld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25" y="339502"/>
            <a:ext cx="8387090" cy="1482654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1825" y="2140430"/>
            <a:ext cx="1409897" cy="34294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15" y="2454266"/>
            <a:ext cx="8666500" cy="840443"/>
          </a:xfrm>
          <a:prstGeom prst="rect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11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8</a:t>
            </a:fld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11510"/>
            <a:ext cx="8843633" cy="2187830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530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23282"/>
            <a:ext cx="6876044" cy="424546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3488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339502"/>
            <a:ext cx="8926171" cy="2667372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908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83518"/>
            <a:ext cx="8352928" cy="184449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389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95486"/>
            <a:ext cx="7154273" cy="4077269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9449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627534"/>
            <a:ext cx="8202370" cy="1759472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560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POLÍTICO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ESTRATÉGICO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563638"/>
            <a:ext cx="8064898" cy="2505848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6" name="CuadroTexto 5"/>
          <p:cNvSpPr txBox="1"/>
          <p:nvPr/>
        </p:nvSpPr>
        <p:spPr>
          <a:xfrm>
            <a:off x="2411760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TÁCTICO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TÁCTICO</a:t>
            </a:r>
            <a:endParaRPr lang="es-CL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1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51470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POLÍTICO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ESTRATÉGICO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11760" y="51470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TÁCTICO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391" y="1296388"/>
            <a:ext cx="8640962" cy="201562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48" y="3393954"/>
            <a:ext cx="7154273" cy="1171739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4920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POLÍTICO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ESTRATÉGICO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11760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TÁCTICO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59" y="1491630"/>
            <a:ext cx="7776866" cy="166647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776" y="3330584"/>
            <a:ext cx="7481706" cy="82425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319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POLÍTICO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ESTRATÉGICO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11760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TÁCTICO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25" y="1423827"/>
            <a:ext cx="8954750" cy="2295845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343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POLÍTICO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ESTRATÉGICO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11760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TÁCTICO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92" y="1386225"/>
            <a:ext cx="6624734" cy="314500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3251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POLÍTICO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ESTRATÉGICO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11760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TÁCTICO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511832"/>
            <a:ext cx="8496944" cy="211983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090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POLÍTICO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ESTRATÉGICO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11760" y="123478"/>
            <a:ext cx="2088232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u="sng" dirty="0" smtClean="0">
                <a:solidFill>
                  <a:srgbClr val="002060"/>
                </a:solidFill>
              </a:rPr>
              <a:t>NIVELES</a:t>
            </a:r>
          </a:p>
          <a:p>
            <a:pPr algn="ctr"/>
            <a:endParaRPr lang="es-CL" sz="1200" b="1" dirty="0" smtClean="0">
              <a:solidFill>
                <a:srgbClr val="C00000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OPERACIONAL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MANDO TÁCTICO</a:t>
            </a:r>
          </a:p>
          <a:p>
            <a:pPr marL="228600" indent="-228600">
              <a:buFont typeface="+mj-lt"/>
              <a:buAutoNum type="arabicPeriod"/>
            </a:pPr>
            <a:r>
              <a:rPr lang="es-CL" sz="1200" dirty="0" smtClean="0">
                <a:solidFill>
                  <a:srgbClr val="002060"/>
                </a:solidFill>
              </a:rPr>
              <a:t>CONTROL TÁCTICO</a:t>
            </a:r>
            <a:endParaRPr lang="es-CL" sz="1200" dirty="0">
              <a:solidFill>
                <a:srgbClr val="0020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78" y="1814407"/>
            <a:ext cx="8916644" cy="151468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060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699542"/>
            <a:ext cx="8888065" cy="2000529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5335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67494"/>
            <a:ext cx="8402223" cy="1705213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50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009" y="339502"/>
            <a:ext cx="8516539" cy="150516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06" y="2067694"/>
            <a:ext cx="8440328" cy="128605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446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339502"/>
            <a:ext cx="7832196" cy="1084586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5361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10751"/>
            <a:ext cx="6390218" cy="4320480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0890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787" y="339502"/>
            <a:ext cx="7668695" cy="266737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0692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55" y="483518"/>
            <a:ext cx="7535327" cy="221963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1525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627534"/>
            <a:ext cx="8229832" cy="244827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98182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411510"/>
            <a:ext cx="8064896" cy="2113176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48203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411510"/>
            <a:ext cx="7833964" cy="273630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04930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3478"/>
            <a:ext cx="7920880" cy="98185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898" y="1227386"/>
            <a:ext cx="3903861" cy="326893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75385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95486"/>
            <a:ext cx="8352928" cy="965656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25519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699542"/>
            <a:ext cx="8945223" cy="2838846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80803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2026"/>
            <a:ext cx="6192688" cy="442920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80190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267494"/>
            <a:ext cx="6624736" cy="389984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48512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23478"/>
            <a:ext cx="6336704" cy="442321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59021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115616" y="1275606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002060"/>
                </a:solidFill>
              </a:rPr>
              <a:t>VER TABLA DE DELEGACIONES EN</a:t>
            </a:r>
            <a:br>
              <a:rPr lang="es-ES" sz="3200" dirty="0" smtClean="0">
                <a:solidFill>
                  <a:srgbClr val="002060"/>
                </a:solidFill>
              </a:rPr>
            </a:br>
            <a:r>
              <a:rPr lang="es-ES" sz="3200" dirty="0" smtClean="0">
                <a:solidFill>
                  <a:srgbClr val="002060"/>
                </a:solidFill>
              </a:rPr>
              <a:t>MTP-1 </a:t>
            </a:r>
            <a:r>
              <a:rPr lang="es-ES" sz="3200" dirty="0" err="1" smtClean="0">
                <a:solidFill>
                  <a:srgbClr val="002060"/>
                </a:solidFill>
              </a:rPr>
              <a:t>VOL</a:t>
            </a:r>
            <a:r>
              <a:rPr lang="es-ES" sz="3200" dirty="0" smtClean="0">
                <a:solidFill>
                  <a:srgbClr val="002060"/>
                </a:solidFill>
              </a:rPr>
              <a:t> I</a:t>
            </a:r>
          </a:p>
        </p:txBody>
      </p:sp>
    </p:spTree>
    <p:extLst>
      <p:ext uri="{BB962C8B-B14F-4D97-AF65-F5344CB8AC3E}">
        <p14:creationId xmlns:p14="http://schemas.microsoft.com/office/powerpoint/2010/main" val="168036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11510"/>
            <a:ext cx="7421011" cy="384863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66823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02757"/>
            <a:ext cx="6530020" cy="435683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88455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152" y="1485748"/>
            <a:ext cx="7487695" cy="217200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75510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63" y="1252353"/>
            <a:ext cx="7335274" cy="263879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933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23478"/>
            <a:ext cx="7811590" cy="230537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44" y="2571750"/>
            <a:ext cx="7678222" cy="100979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507" y="3677531"/>
            <a:ext cx="7487695" cy="61921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4766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39502"/>
            <a:ext cx="7668695" cy="2191056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06501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23478"/>
            <a:ext cx="6934080" cy="417433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57263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67494"/>
            <a:ext cx="7802064" cy="234347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6547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11510"/>
            <a:ext cx="7687748" cy="1905266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6573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483518"/>
            <a:ext cx="7659169" cy="156231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2328572"/>
            <a:ext cx="7344800" cy="178142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03119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86446"/>
            <a:ext cx="5217834" cy="433303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45057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659814"/>
            <a:ext cx="6336704" cy="382387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65083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11510"/>
            <a:ext cx="8326012" cy="372479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8884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67494"/>
            <a:ext cx="7859222" cy="112410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29998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67494"/>
            <a:ext cx="8259328" cy="374384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62641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62317"/>
            <a:ext cx="7300472" cy="4479208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74512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11510"/>
            <a:ext cx="7811590" cy="3229426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8090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23478"/>
            <a:ext cx="6639852" cy="130510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62888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1705"/>
            <a:ext cx="6388520" cy="4222778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76131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79" y="804616"/>
            <a:ext cx="7468642" cy="3534268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03314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339502"/>
            <a:ext cx="7563906" cy="374384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155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67494"/>
            <a:ext cx="7649643" cy="325800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9174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267494"/>
            <a:ext cx="7763958" cy="374384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9685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67494"/>
            <a:ext cx="7602011" cy="298174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27481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521" y="885589"/>
            <a:ext cx="7220958" cy="337232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8072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95486"/>
            <a:ext cx="7382905" cy="1352739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86857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011338" y="4392732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 smtClean="0">
                <a:solidFill>
                  <a:srgbClr val="C00000"/>
                </a:solidFill>
              </a:rPr>
              <a:t>REF.: MTP-1(H)(1) </a:t>
            </a:r>
            <a:r>
              <a:rPr lang="es-CL" sz="1200" b="1" dirty="0" err="1" smtClean="0">
                <a:solidFill>
                  <a:srgbClr val="C00000"/>
                </a:solidFill>
              </a:rPr>
              <a:t>VOL</a:t>
            </a:r>
            <a:r>
              <a:rPr lang="es-CL" sz="1200" b="1" dirty="0" smtClean="0">
                <a:solidFill>
                  <a:srgbClr val="C00000"/>
                </a:solidFill>
              </a:rPr>
              <a:t> 1</a:t>
            </a:r>
            <a:endParaRPr lang="es-CL" sz="1200" b="1" dirty="0">
              <a:solidFill>
                <a:srgbClr val="C0000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115616" y="1275606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002060"/>
                </a:solidFill>
              </a:rPr>
              <a:t>VER GLOSARIO EN</a:t>
            </a:r>
            <a:br>
              <a:rPr lang="es-ES" sz="3200" dirty="0" smtClean="0">
                <a:solidFill>
                  <a:srgbClr val="002060"/>
                </a:solidFill>
              </a:rPr>
            </a:br>
            <a:r>
              <a:rPr lang="es-ES" sz="3200" dirty="0" smtClean="0">
                <a:solidFill>
                  <a:srgbClr val="002060"/>
                </a:solidFill>
              </a:rPr>
              <a:t>MTP-1 </a:t>
            </a:r>
            <a:r>
              <a:rPr lang="es-ES" sz="3200" dirty="0" err="1" smtClean="0">
                <a:solidFill>
                  <a:srgbClr val="002060"/>
                </a:solidFill>
              </a:rPr>
              <a:t>VOL</a:t>
            </a:r>
            <a:r>
              <a:rPr lang="es-ES" sz="3200" dirty="0" smtClean="0">
                <a:solidFill>
                  <a:srgbClr val="002060"/>
                </a:solidFill>
              </a:rPr>
              <a:t> I</a:t>
            </a:r>
          </a:p>
        </p:txBody>
      </p:sp>
    </p:spTree>
    <p:extLst>
      <p:ext uri="{BB962C8B-B14F-4D97-AF65-F5344CB8AC3E}">
        <p14:creationId xmlns:p14="http://schemas.microsoft.com/office/powerpoint/2010/main" val="228972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15114" y="-29249"/>
            <a:ext cx="1964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err="1" smtClean="0">
                <a:solidFill>
                  <a:srgbClr val="002060"/>
                </a:solidFill>
              </a:rPr>
              <a:t>CUC</a:t>
            </a:r>
            <a:r>
              <a:rPr lang="es-ES" sz="3200" dirty="0" smtClean="0">
                <a:solidFill>
                  <a:srgbClr val="002060"/>
                </a:solidFill>
              </a:rPr>
              <a:t> N°2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815301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Sólo una hoja en blanco en su mesa y un lápiz que no se pueda borrar lo escrito por éste.</a:t>
            </a:r>
          </a:p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Tiene 10 minutos para responder, que comienzan a contar con la siguiente diapositiva.</a:t>
            </a:r>
          </a:p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lnSpc>
                <a:spcPct val="150000"/>
              </a:lnSpc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47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15114" y="-29249"/>
            <a:ext cx="1964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err="1" smtClean="0">
                <a:solidFill>
                  <a:srgbClr val="002060"/>
                </a:solidFill>
              </a:rPr>
              <a:t>CUC</a:t>
            </a:r>
            <a:r>
              <a:rPr lang="es-ES" sz="3200" dirty="0" smtClean="0">
                <a:solidFill>
                  <a:srgbClr val="002060"/>
                </a:solidFill>
              </a:rPr>
              <a:t> N°2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815301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Como ADO del </a:t>
            </a:r>
            <a:r>
              <a:rPr lang="es-ES" sz="1400" dirty="0" err="1" smtClean="0">
                <a:solidFill>
                  <a:srgbClr val="002060"/>
                </a:solidFill>
              </a:rPr>
              <a:t>CTG</a:t>
            </a:r>
            <a:r>
              <a:rPr lang="es-ES" sz="1400" dirty="0" smtClean="0">
                <a:solidFill>
                  <a:srgbClr val="002060"/>
                </a:solidFill>
              </a:rPr>
              <a:t> 402.1 usted decide centralizar la </a:t>
            </a:r>
            <a:r>
              <a:rPr lang="es-ES" sz="1400" dirty="0" err="1" smtClean="0">
                <a:solidFill>
                  <a:srgbClr val="002060"/>
                </a:solidFill>
              </a:rPr>
              <a:t>AAW</a:t>
            </a:r>
            <a:r>
              <a:rPr lang="es-ES" sz="1400" dirty="0" smtClean="0">
                <a:solidFill>
                  <a:srgbClr val="002060"/>
                </a:solidFill>
              </a:rPr>
              <a:t> ¿qué orden debe dar? </a:t>
            </a:r>
            <a:r>
              <a:rPr lang="es-ES" sz="1400" b="1" dirty="0" smtClean="0">
                <a:solidFill>
                  <a:srgbClr val="C00000"/>
                </a:solidFill>
              </a:rPr>
              <a:t>(2 puntos)</a:t>
            </a:r>
            <a:r>
              <a:rPr lang="es-ES" sz="1400" b="1" dirty="0" smtClean="0">
                <a:solidFill>
                  <a:srgbClr val="002060"/>
                </a:solidFill>
              </a:rPr>
              <a:t>.</a:t>
            </a: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¿Dónde puede usted encontrar las funciones que ha retenido el </a:t>
            </a:r>
            <a:r>
              <a:rPr lang="es-ES" sz="1400" dirty="0" err="1" smtClean="0">
                <a:solidFill>
                  <a:srgbClr val="002060"/>
                </a:solidFill>
              </a:rPr>
              <a:t>OTC</a:t>
            </a:r>
            <a:r>
              <a:rPr lang="es-ES" sz="1400" dirty="0" smtClean="0">
                <a:solidFill>
                  <a:srgbClr val="002060"/>
                </a:solidFill>
              </a:rPr>
              <a:t> para una operación o ejercicio en particular respecto a la </a:t>
            </a:r>
            <a:r>
              <a:rPr lang="es-ES" sz="1400" dirty="0" err="1" smtClean="0">
                <a:solidFill>
                  <a:srgbClr val="002060"/>
                </a:solidFill>
              </a:rPr>
              <a:t>AAW</a:t>
            </a:r>
            <a:r>
              <a:rPr lang="es-ES" sz="1400" dirty="0" smtClean="0">
                <a:solidFill>
                  <a:srgbClr val="002060"/>
                </a:solidFill>
              </a:rPr>
              <a:t>? </a:t>
            </a:r>
            <a:r>
              <a:rPr lang="es-ES" sz="1400" b="1" dirty="0" smtClean="0">
                <a:solidFill>
                  <a:srgbClr val="C00000"/>
                </a:solidFill>
              </a:rPr>
              <a:t>(2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¿Qué tipo de organización es la </a:t>
            </a:r>
            <a:r>
              <a:rPr lang="es-ES" sz="1400" dirty="0" err="1" smtClean="0">
                <a:solidFill>
                  <a:srgbClr val="002060"/>
                </a:solidFill>
              </a:rPr>
              <a:t>COMAVNAV</a:t>
            </a:r>
            <a:r>
              <a:rPr lang="es-ES" sz="1400" dirty="0" smtClean="0">
                <a:solidFill>
                  <a:srgbClr val="002060"/>
                </a:solidFill>
              </a:rPr>
              <a:t> y la ESCUADRA? </a:t>
            </a:r>
            <a:r>
              <a:rPr lang="es-ES" sz="1400" b="1" dirty="0" smtClean="0">
                <a:solidFill>
                  <a:srgbClr val="C00000"/>
                </a:solidFill>
              </a:rPr>
              <a:t>(4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¿Cuál es el nivel de mando/control que tiene la </a:t>
            </a:r>
            <a:r>
              <a:rPr lang="es-ES" sz="1400" dirty="0" err="1" smtClean="0">
                <a:solidFill>
                  <a:srgbClr val="002060"/>
                </a:solidFill>
              </a:rPr>
              <a:t>COMAVNAV</a:t>
            </a:r>
            <a:r>
              <a:rPr lang="es-ES" sz="1400" dirty="0" smtClean="0">
                <a:solidFill>
                  <a:srgbClr val="002060"/>
                </a:solidFill>
              </a:rPr>
              <a:t> y la ESCUADRA de sus unidades dependientes? </a:t>
            </a:r>
            <a:r>
              <a:rPr lang="es-ES" sz="1400" b="1" dirty="0" smtClean="0">
                <a:solidFill>
                  <a:srgbClr val="C00000"/>
                </a:solidFill>
              </a:rPr>
              <a:t>(4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¿Cuál es el mando/control que se traspasa cuando una unidad dependiente de la </a:t>
            </a:r>
            <a:r>
              <a:rPr lang="es-ES" sz="1400" dirty="0" err="1" smtClean="0">
                <a:solidFill>
                  <a:srgbClr val="002060"/>
                </a:solidFill>
              </a:rPr>
              <a:t>COMAVNAV</a:t>
            </a:r>
            <a:r>
              <a:rPr lang="es-ES" sz="1400" dirty="0" smtClean="0">
                <a:solidFill>
                  <a:srgbClr val="002060"/>
                </a:solidFill>
              </a:rPr>
              <a:t> opera a bordo de una unidad Escuadra dentro de una organización de tarea? </a:t>
            </a:r>
            <a:r>
              <a:rPr lang="es-ES" sz="1400" b="1" dirty="0" smtClean="0">
                <a:solidFill>
                  <a:srgbClr val="C00000"/>
                </a:solidFill>
              </a:rPr>
              <a:t>(6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r>
              <a:rPr lang="es-ES" sz="1400" dirty="0" smtClean="0">
                <a:solidFill>
                  <a:srgbClr val="002060"/>
                </a:solidFill>
              </a:rPr>
              <a:t>Dentro del</a:t>
            </a:r>
            <a:r>
              <a:rPr lang="es-ES" sz="1400" i="1" dirty="0" smtClean="0">
                <a:solidFill>
                  <a:srgbClr val="002060"/>
                </a:solidFill>
              </a:rPr>
              <a:t> </a:t>
            </a:r>
            <a:r>
              <a:rPr lang="es-ES" sz="1400" i="1" dirty="0" err="1" smtClean="0">
                <a:solidFill>
                  <a:srgbClr val="002060"/>
                </a:solidFill>
              </a:rPr>
              <a:t>Warfare</a:t>
            </a:r>
            <a:r>
              <a:rPr lang="es-ES" sz="1400" i="1" dirty="0" smtClean="0">
                <a:solidFill>
                  <a:srgbClr val="002060"/>
                </a:solidFill>
              </a:rPr>
              <a:t> </a:t>
            </a:r>
            <a:r>
              <a:rPr lang="es-ES" sz="1400" i="1" dirty="0" err="1" smtClean="0">
                <a:solidFill>
                  <a:srgbClr val="002060"/>
                </a:solidFill>
              </a:rPr>
              <a:t>Organization</a:t>
            </a:r>
            <a:r>
              <a:rPr lang="es-ES" sz="1400" dirty="0" smtClean="0">
                <a:solidFill>
                  <a:srgbClr val="002060"/>
                </a:solidFill>
              </a:rPr>
              <a:t>, indique 3 </a:t>
            </a:r>
            <a:r>
              <a:rPr lang="es-ES" sz="1400" i="1" dirty="0" smtClean="0">
                <a:solidFill>
                  <a:srgbClr val="002060"/>
                </a:solidFill>
              </a:rPr>
              <a:t>Principal </a:t>
            </a:r>
            <a:r>
              <a:rPr lang="es-ES" sz="1400" i="1" dirty="0" err="1" smtClean="0">
                <a:solidFill>
                  <a:srgbClr val="002060"/>
                </a:solidFill>
              </a:rPr>
              <a:t>Warfare</a:t>
            </a:r>
            <a:r>
              <a:rPr lang="es-ES" sz="1400" i="1" dirty="0" smtClean="0">
                <a:solidFill>
                  <a:srgbClr val="002060"/>
                </a:solidFill>
              </a:rPr>
              <a:t> </a:t>
            </a:r>
            <a:r>
              <a:rPr lang="es-ES" sz="1400" i="1" dirty="0" err="1" smtClean="0">
                <a:solidFill>
                  <a:srgbClr val="002060"/>
                </a:solidFill>
              </a:rPr>
              <a:t>Commanders</a:t>
            </a:r>
            <a:r>
              <a:rPr lang="es-ES" sz="1400" dirty="0" smtClean="0">
                <a:solidFill>
                  <a:srgbClr val="002060"/>
                </a:solidFill>
              </a:rPr>
              <a:t> que no sean </a:t>
            </a:r>
            <a:r>
              <a:rPr lang="es-ES" sz="1400" dirty="0" err="1" smtClean="0">
                <a:solidFill>
                  <a:srgbClr val="002060"/>
                </a:solidFill>
              </a:rPr>
              <a:t>STWC</a:t>
            </a:r>
            <a:r>
              <a:rPr lang="es-ES" sz="1400" dirty="0" smtClean="0">
                <a:solidFill>
                  <a:srgbClr val="002060"/>
                </a:solidFill>
              </a:rPr>
              <a:t> ni </a:t>
            </a:r>
            <a:r>
              <a:rPr lang="es-ES" sz="1400" dirty="0" err="1" smtClean="0">
                <a:solidFill>
                  <a:srgbClr val="002060"/>
                </a:solidFill>
              </a:rPr>
              <a:t>IWC</a:t>
            </a:r>
            <a:r>
              <a:rPr lang="es-ES" sz="1400" dirty="0">
                <a:solidFill>
                  <a:srgbClr val="002060"/>
                </a:solidFill>
              </a:rPr>
              <a:t> </a:t>
            </a:r>
            <a:r>
              <a:rPr lang="es-ES" sz="1400" b="1" dirty="0" smtClean="0">
                <a:solidFill>
                  <a:srgbClr val="C00000"/>
                </a:solidFill>
              </a:rPr>
              <a:t>(6 puntos)</a:t>
            </a:r>
            <a:r>
              <a:rPr lang="es-ES" sz="1400" dirty="0" smtClean="0">
                <a:solidFill>
                  <a:srgbClr val="002060"/>
                </a:solidFill>
              </a:rPr>
              <a:t>.</a:t>
            </a:r>
            <a:endParaRPr lang="es-ES" sz="1400" dirty="0" smtClean="0">
              <a:solidFill>
                <a:srgbClr val="002060"/>
              </a:solidFill>
            </a:endParaRPr>
          </a:p>
          <a:p>
            <a:pPr marL="363538" indent="-363538">
              <a:buFont typeface="+mj-lt"/>
              <a:buAutoNum type="arabicPeriod"/>
            </a:pPr>
            <a:endParaRPr lang="es-ES" sz="1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60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4928</TotalTime>
  <Words>1029</Words>
  <Application>Microsoft Office PowerPoint</Application>
  <PresentationFormat>Presentación en pantalla (16:9)</PresentationFormat>
  <Paragraphs>184</Paragraphs>
  <Slides>66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66</vt:i4>
      </vt:variant>
    </vt:vector>
  </HeadingPairs>
  <TitlesOfParts>
    <vt:vector size="70" baseType="lpstr">
      <vt:lpstr>맑은 고딕</vt:lpstr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Prueba</dc:title>
  <dc:creator>A3.- 03 FOPS CC Alexander Le May Corthorn</dc:creator>
  <cp:lastModifiedBy>A3.-02\ CC ÁLVARO SAMPEDRO COVARRUBIAS</cp:lastModifiedBy>
  <cp:revision>430</cp:revision>
  <dcterms:created xsi:type="dcterms:W3CDTF">2022-12-28T13:12:10Z</dcterms:created>
  <dcterms:modified xsi:type="dcterms:W3CDTF">2023-07-31T17:51:29Z</dcterms:modified>
</cp:coreProperties>
</file>