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Default Extension="gif" ContentType="image/gif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2" r:id="rId1"/>
  </p:sldMasterIdLst>
  <p:notesMasterIdLst>
    <p:notesMasterId r:id="rId43"/>
  </p:notesMasterIdLst>
  <p:sldIdLst>
    <p:sldId id="384" r:id="rId2"/>
    <p:sldId id="344" r:id="rId3"/>
    <p:sldId id="261" r:id="rId4"/>
    <p:sldId id="285" r:id="rId5"/>
    <p:sldId id="388" r:id="rId6"/>
    <p:sldId id="284" r:id="rId7"/>
    <p:sldId id="319" r:id="rId8"/>
    <p:sldId id="371" r:id="rId9"/>
    <p:sldId id="372" r:id="rId10"/>
    <p:sldId id="373" r:id="rId11"/>
    <p:sldId id="374" r:id="rId12"/>
    <p:sldId id="382" r:id="rId13"/>
    <p:sldId id="367" r:id="rId14"/>
    <p:sldId id="328" r:id="rId15"/>
    <p:sldId id="327" r:id="rId16"/>
    <p:sldId id="331" r:id="rId17"/>
    <p:sldId id="332" r:id="rId18"/>
    <p:sldId id="375" r:id="rId19"/>
    <p:sldId id="286" r:id="rId20"/>
    <p:sldId id="287" r:id="rId21"/>
    <p:sldId id="289" r:id="rId22"/>
    <p:sldId id="290" r:id="rId23"/>
    <p:sldId id="291" r:id="rId24"/>
    <p:sldId id="346" r:id="rId25"/>
    <p:sldId id="347" r:id="rId26"/>
    <p:sldId id="348" r:id="rId27"/>
    <p:sldId id="349" r:id="rId28"/>
    <p:sldId id="350" r:id="rId29"/>
    <p:sldId id="351" r:id="rId30"/>
    <p:sldId id="352" r:id="rId31"/>
    <p:sldId id="358" r:id="rId32"/>
    <p:sldId id="360" r:id="rId33"/>
    <p:sldId id="354" r:id="rId34"/>
    <p:sldId id="355" r:id="rId35"/>
    <p:sldId id="357" r:id="rId36"/>
    <p:sldId id="292" r:id="rId37"/>
    <p:sldId id="389" r:id="rId38"/>
    <p:sldId id="385" r:id="rId39"/>
    <p:sldId id="386" r:id="rId40"/>
    <p:sldId id="368" r:id="rId41"/>
    <p:sldId id="380" r:id="rId4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bastián Cáceres Gónzalez" initials="SCG" lastIdx="1" clrIdx="0">
    <p:extLst>
      <p:ext uri="{19B8F6BF-5375-455C-9EA6-DF929625EA0E}">
        <p15:presenceInfo xmlns:p15="http://schemas.microsoft.com/office/powerpoint/2012/main" xmlns="" userId="Sebastián Cáceres Gónzale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FF9900"/>
    <a:srgbClr val="00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5226" autoAdjust="0"/>
  </p:normalViewPr>
  <p:slideViewPr>
    <p:cSldViewPr>
      <p:cViewPr varScale="1">
        <p:scale>
          <a:sx n="69" d="100"/>
          <a:sy n="69" d="100"/>
        </p:scale>
        <p:origin x="-135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9-04T21:05:24.716" idx="1">
    <p:pos x="5760" y="646"/>
    <p:text/>
    <p:extLst>
      <p:ext uri="{C676402C-5697-4E1C-873F-D02D1690AC5C}">
        <p15:threadingInfo xmlns:p15="http://schemas.microsoft.com/office/powerpoint/2012/main" xmlns="" timeZoneBias="24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A06223-76DC-47B4-8C71-481C6A150248}" type="datetimeFigureOut">
              <a:rPr lang="es-CL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20554AF1-12AF-4765-A2D4-5DEADA8B7A0F}" type="slidenum">
              <a:rPr lang="es-CL" altLang="es-ES"/>
              <a:pPr/>
              <a:t>‹Nº›</a:t>
            </a:fld>
            <a:endParaRPr lang="es-C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A0A7AA22-0A98-4BC7-93B2-147DDA445C52}" type="slidenum">
              <a:rPr lang="es-ES" altLang="es-CL">
                <a:latin typeface="Times New Roman" pitchFamily="18" charset="0"/>
              </a:rPr>
              <a:pPr eaLnBrk="0" hangingPunct="0"/>
              <a:t>1</a:t>
            </a:fld>
            <a:endParaRPr lang="es-ES" altLang="es-CL">
              <a:latin typeface="Times New Roman" pitchFamily="18" charset="0"/>
            </a:endParaRPr>
          </a:p>
        </p:txBody>
      </p:sp>
      <p:sp>
        <p:nvSpPr>
          <p:cNvPr id="60421" name="4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61444" name="3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  <p:sp>
        <p:nvSpPr>
          <p:cNvPr id="22533" name="4 Marcador de número de diapositiva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E84B8C71-51CD-4F37-8F83-3EE45DDA384B}" type="slidenum">
              <a:rPr lang="es-ES" altLang="es-ES">
                <a:latin typeface="Times New Roman" pitchFamily="18" charset="0"/>
              </a:rPr>
              <a:pPr eaLnBrk="0" hangingPunct="0"/>
              <a:t>16</a:t>
            </a:fld>
            <a:endParaRPr lang="es-ES" altLang="es-ES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  <p:sp>
        <p:nvSpPr>
          <p:cNvPr id="62468" name="3 Marcador de encabezado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s-ES">
                <a:latin typeface="Times New Roman" pitchFamily="18" charset="0"/>
              </a:rPr>
              <a:t>PLANIFICACION DE BUCEO</a:t>
            </a:r>
          </a:p>
        </p:txBody>
      </p:sp>
      <p:sp>
        <p:nvSpPr>
          <p:cNvPr id="24581" name="4 Marcador de número de diapositiva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1A5FF075-2715-4D15-BFCE-169C982F54D0}" type="slidenum">
              <a:rPr lang="es-ES" altLang="es-ES">
                <a:latin typeface="Times New Roman" pitchFamily="18" charset="0"/>
              </a:rPr>
              <a:pPr eaLnBrk="0" hangingPunct="0"/>
              <a:t>17</a:t>
            </a:fld>
            <a:endParaRPr lang="es-ES" altLang="es-ES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DB2441A2-92F2-447C-A910-1EA4D933B3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8A5A5E32-49E9-48EA-8351-951E427A4D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91D7383-DF77-4B91-A98F-6E43675E3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A2D9C0-C298-4797-B636-6549B1A07C12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FF92B12-74FB-4AEB-8512-136388667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46B4943-4E6A-40CE-B8A7-42592A746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E1149E-E48A-400B-83E0-D36BC7BAC305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436810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911D10B-202A-4CE0-90E5-5ED6126FC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730BAFEE-69DE-4854-A949-208F9646D8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AC2587F-125B-4FE5-9C1D-7BD47FBC8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6C7481-1F5B-45ED-955A-4F5023FB3D4C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74ED02A-9EAE-4B2D-A194-17383F74E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8949F8F5-F2F5-4061-830E-A32D7B4F3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84A84-2106-467C-BA51-5A7B6EDA3438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3036906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E6681D2-6C97-44F3-819F-1E618E8DD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5AEB5534-D9C5-4317-9B7B-393A063C9A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61AEA9E-8EF6-4825-9BC3-5ABC9B482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17E5D9-6F66-4297-A054-258AEE717B6F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08B44BAD-8041-4A29-9B27-BC1ECB135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8441F63F-046E-4119-90E5-B9902DBF2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32ED6-8C5D-49BF-BCFE-EA8EEEECF1EC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285920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4E7425D-F63A-4E4D-B363-A72508960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F942AD37-DF8D-4CE3-BE17-3B8321FF9B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BAB85DA6-4A88-4F32-B2B0-268D58214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5FB94235-DD20-479B-8A5A-55F8274CF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5A3538-605C-4C30-ABF1-2E25F1EDA515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40BDB1A4-00BE-4A3D-A6B4-F6A95E720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AC23331C-C939-4F7A-B69B-123FF43BE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DF0CC-91BF-4B90-9495-35DD76D183E1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4106589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497A5021-8FB4-4125-BDEA-08B8BD418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FCC1174D-304A-43C3-9595-D581ED1C01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D89A91AB-E4D4-4FE0-9943-94FE9D8D4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7652E644-13D9-49BB-9010-FF263AA16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3BEB3B5A-170F-4FAC-95ED-26565E3D46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67C563FB-D9A3-49FF-AB0C-6BBC32930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5A529D-CFBE-4A6C-890D-758578B257D3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82382AB4-8732-403E-BC80-A818B8C59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BED0D3F6-16DC-4EE2-B934-F253C0D66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F7A45-DCD4-47F0-B622-F00D71FC782A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98344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B49E287-140D-444A-B8B6-B7BFA3011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0E90C8EA-F3A6-4A5E-A771-973DBD9F2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2532D8-2A71-4AF1-A3C0-1EC739BF46FF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6385C75F-1DF5-427B-9131-2869178C8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7C3362F9-DB5A-4382-9BED-F20EC357E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CEBB1-4631-4DE9-9C05-669E736884F5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3799016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87571B58-4391-45ED-9240-AAD9954B5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7B5850-3AA2-41CB-A831-A8BCD4FCF1F9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4006FB8B-63AC-4ABB-B743-41C34D84E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6584D0BB-77A6-4D40-9FD3-8A38F5CB6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2FC9F-8C58-4F2A-B841-A3F9239A5D3D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171281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201312E-118E-45F5-848F-DB931012C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3C48E902-ABAC-464E-BFAE-F2CB72A17C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B7B3F533-02AC-459D-9EB7-832CEA11B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0EB6A3EA-FFB0-43C8-B1B4-6C888BC57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795F7-68DF-405A-885A-C59B05C79FED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28C68E58-B686-4C0E-ABC7-D76CCA886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B95424B-CC1A-49F8-9BE7-1D9733F76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A450-BF2F-41DF-AC8A-E840BF955107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187807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BE5217B-3CEB-43B6-927D-4E25FF7D1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57E90451-AC82-4DD5-BB1A-B876DDEC8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CB1E1507-F990-49F5-8023-9693D6CED4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4C4E1C99-A3C1-4564-BAC3-4DAC32E75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D1392D-911F-4BD7-9AE8-777B1E80298E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F353A154-BDD9-497D-B16B-4AA7177DF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033D39DC-AE3F-4780-9294-3C2ABCF7C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86BF2-A5C9-4964-94D6-458CBFDDC8B7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711111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670E0B1-93E1-4F00-BB40-DBCD33531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4472DEFF-B3D4-44D3-BFB5-DB1EBB6FB0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09945C87-21F3-43AE-8272-14DDA3E5E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7F98D0-BC87-4AFE-83E8-A4047B5996A8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E351455-98DD-4CBB-A1B2-A8CFDB750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46197D10-0322-4008-9333-DBBC155F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28199-AA13-4291-9F5F-B8CC51EF38FC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909590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C8139FDD-7EEE-4517-BC38-FDC759DBA7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35AE4769-4A2C-43B2-98E6-455A9F82A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26F989B-ACED-4714-9DF2-CD90A39DB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AF9BF0-1C1E-4229-8E48-E18535FB6017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32DF3F13-C733-4CD7-8AF0-99DA63AF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CCAF731-E2C3-4120-B7C8-3F849FE50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AD9193-3AFE-4F0C-B06D-334E0031FD28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3089004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CL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83140-81B5-4FC7-ACE7-8A30AEBC96A0}" type="datetime1">
              <a:rPr lang="es-CL"/>
              <a:pPr>
                <a:defRPr/>
              </a:pPr>
              <a:t>04-10-2021</a:t>
            </a:fld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045AB-9399-46A1-920B-1AFD29E2DB0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3258099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4BB15-CE4D-445E-811E-800C2D878939}" type="datetime1">
              <a:rPr lang="es-CL"/>
              <a:pPr>
                <a:defRPr/>
              </a:pPr>
              <a:t>04-10-2021</a:t>
            </a:fld>
            <a:endParaRPr lang="es-E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64DA5-7AA6-4D4E-A340-2A6E53C35E4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180916708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69E33-DD30-487C-85F7-D579DAEB0FA5}" type="datetime1">
              <a:rPr lang="es-CL"/>
              <a:pPr>
                <a:defRPr/>
              </a:pPr>
              <a:t>04-10-2021</a:t>
            </a:fld>
            <a:endParaRPr lang="es-E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5D71A-D4DC-42F7-86C3-0DED56C83428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854204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7D5E13AE-ECA3-4AF7-9EC6-33BF525EE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E7A73FB9-348C-4649-8E41-F8B2A0C45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338D7A90-F69F-410A-93FD-14EDA0B193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A2CCE12-3877-4BCF-A6DD-C00F72ACB56B}" type="datetime1">
              <a:rPr lang="es-CL" smtClean="0"/>
              <a:pPr>
                <a:defRPr/>
              </a:pPr>
              <a:t>04-10-2021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BC5D9B35-AE1E-4EC5-B8FD-11368C998C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76991A9-3635-405C-95BD-FE00614929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CC219-58DB-44FF-9DF4-383F019916E4}" type="slidenum">
              <a:rPr lang="es-CL" altLang="es-ES" smtClean="0"/>
              <a:pPr/>
              <a:t>‹Nº›</a:t>
            </a:fld>
            <a:endParaRPr lang="es-CL" altLang="es-ES"/>
          </a:p>
        </p:txBody>
      </p:sp>
    </p:spTree>
    <p:extLst>
      <p:ext uri="{BB962C8B-B14F-4D97-AF65-F5344CB8AC3E}">
        <p14:creationId xmlns:p14="http://schemas.microsoft.com/office/powerpoint/2010/main" xmlns="" val="275166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  <p:sldLayoutId id="2147484064" r:id="rId12"/>
    <p:sldLayoutId id="2147484065" r:id="rId13"/>
    <p:sldLayoutId id="2147484066" r:id="rId1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3.jpeg"/><Relationship Id="rId4" Type="http://schemas.openxmlformats.org/officeDocument/2006/relationships/image" Target="../media/image32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/>
              <a:t/>
            </a:r>
            <a:br>
              <a:rPr lang="es-ES_tradnl" dirty="0"/>
            </a:br>
            <a:r>
              <a:rPr lang="es-ES_tradnl" dirty="0"/>
              <a:t/>
            </a:r>
            <a:br>
              <a:rPr lang="es-ES_tradnl" dirty="0"/>
            </a:br>
            <a:r>
              <a:rPr lang="es-ES_tradnl" dirty="0"/>
              <a:t/>
            </a:r>
            <a:br>
              <a:rPr lang="es-ES_tradnl" dirty="0"/>
            </a:br>
            <a:endParaRPr lang="es-ES_tradnl" dirty="0"/>
          </a:p>
        </p:txBody>
      </p:sp>
      <p:sp>
        <p:nvSpPr>
          <p:cNvPr id="8" name="Subtítulo 7">
            <a:extLst>
              <a:ext uri="{FF2B5EF4-FFF2-40B4-BE49-F238E27FC236}">
                <a16:creationId xmlns:a16="http://schemas.microsoft.com/office/drawing/2014/main" xmlns="" id="{6907C09D-5559-494C-BA5E-C725EC4FBA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147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DFA41-D1FE-44E3-AB9D-AEBFE70B3B09}" type="slidenum">
              <a:rPr lang="es-CL" altLang="es-CL"/>
              <a:pPr/>
              <a:t>1</a:t>
            </a:fld>
            <a:endParaRPr lang="es-CL" altLang="es-CL" dirty="0"/>
          </a:p>
        </p:txBody>
      </p:sp>
      <p:sp>
        <p:nvSpPr>
          <p:cNvPr id="3" name="CuadroTexto 2"/>
          <p:cNvSpPr txBox="1"/>
          <p:nvPr/>
        </p:nvSpPr>
        <p:spPr>
          <a:xfrm>
            <a:off x="0" y="20317"/>
            <a:ext cx="9144000" cy="1077913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Briefing</a:t>
            </a:r>
            <a:r>
              <a:rPr lang="es-CL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de Seguridad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Buceo en el </a:t>
            </a:r>
            <a:r>
              <a:rPr lang="es-CL" sz="3200" b="1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mar, tercer y segundo ciclo</a:t>
            </a:r>
            <a:endParaRPr lang="es-CL" sz="32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xmlns="" id="{338195FC-D434-4BCF-8811-20CE07984E8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22363"/>
            <a:ext cx="9144000" cy="5775391"/>
          </a:xfrm>
          <a:prstGeom prst="rect">
            <a:avLst/>
          </a:prstGeom>
        </p:spPr>
      </p:pic>
      <p:graphicFrame>
        <p:nvGraphicFramePr>
          <p:cNvPr id="22" name="Tabla 22">
            <a:extLst>
              <a:ext uri="{FF2B5EF4-FFF2-40B4-BE49-F238E27FC236}">
                <a16:creationId xmlns:a16="http://schemas.microsoft.com/office/drawing/2014/main" xmlns="" id="{F837CAE4-EAA3-483C-A555-C8FC07583D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66723484"/>
              </p:ext>
            </p:extLst>
          </p:nvPr>
        </p:nvGraphicFramePr>
        <p:xfrm>
          <a:off x="6084168" y="6273672"/>
          <a:ext cx="3007246" cy="584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7246">
                  <a:extLst>
                    <a:ext uri="{9D8B030D-6E8A-4147-A177-3AD203B41FA5}">
                      <a16:colId xmlns:a16="http://schemas.microsoft.com/office/drawing/2014/main" xmlns="" val="2403488842"/>
                    </a:ext>
                  </a:extLst>
                </a:gridCol>
              </a:tblGrid>
              <a:tr h="58432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OCTUBRE 2021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947114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ChangeArrowheads="1"/>
          </p:cNvSpPr>
          <p:nvPr/>
        </p:nvSpPr>
        <p:spPr bwMode="auto">
          <a:xfrm>
            <a:off x="1168400" y="1854200"/>
            <a:ext cx="7272338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OBJETIVO.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ASIGNACIÓN DEL PERSONAL.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INTELIGENCIA.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EQUIPO GENERAL.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EQUIPO ESPECIAL.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EJECUCIÓN.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REVISIÓN DE SEÑALES.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COMUNICACIONES.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PROCEDIMIENTO DE EMERGENCIA.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SEGURIDAD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PLAN DE CONTINGENCIA Y EVACUACION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HORARIO GUIA.</a:t>
            </a:r>
          </a:p>
          <a:p>
            <a:pPr marL="800100" lvl="1" indent="-342900" algn="just" eaLnBrk="1" hangingPunct="1">
              <a:buFont typeface="Calibri Light" pitchFamily="34" charset="0"/>
              <a:buAutoNum type="romanUcPeriod"/>
            </a:pPr>
            <a:r>
              <a:rPr lang="es-ES" altLang="es-CL"/>
              <a:t>M.R.O.  </a:t>
            </a:r>
          </a:p>
        </p:txBody>
      </p:sp>
      <p:sp>
        <p:nvSpPr>
          <p:cNvPr id="8195" name="Rectangle 10"/>
          <p:cNvSpPr>
            <a:spLocks noChangeArrowheads="1"/>
          </p:cNvSpPr>
          <p:nvPr/>
        </p:nvSpPr>
        <p:spPr bwMode="auto">
          <a:xfrm>
            <a:off x="1042988" y="1484313"/>
            <a:ext cx="7561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altLang="es-CL">
              <a:latin typeface="Calibri" pitchFamily="34" charset="0"/>
            </a:endParaRPr>
          </a:p>
        </p:txBody>
      </p:sp>
      <p:sp>
        <p:nvSpPr>
          <p:cNvPr id="8196" name="Rectangle 1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936625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s-ES" altLang="es-CL" sz="2400" b="1">
                <a:latin typeface="Arial" pitchFamily="34" charset="0"/>
                <a:cs typeface="Arial" pitchFamily="34" charset="0"/>
              </a:rPr>
              <a:t>                       TEMARIO</a:t>
            </a:r>
          </a:p>
        </p:txBody>
      </p:sp>
      <p:sp>
        <p:nvSpPr>
          <p:cNvPr id="8197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A8B51B0-5D45-4206-99F7-63D825A056A5}" type="slidenum">
              <a:rPr lang="es-CL" altLang="es-ES"/>
              <a:pPr/>
              <a:t>2</a:t>
            </a:fld>
            <a:endParaRPr lang="es-CL" altLang="es-ES"/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5 Marcador de contenido"/>
          <p:cNvSpPr>
            <a:spLocks noGrp="1"/>
          </p:cNvSpPr>
          <p:nvPr>
            <p:ph idx="1"/>
          </p:nvPr>
        </p:nvSpPr>
        <p:spPr>
          <a:xfrm>
            <a:off x="539750" y="1570038"/>
            <a:ext cx="8208963" cy="4738687"/>
          </a:xfrm>
        </p:spPr>
        <p:txBody>
          <a:bodyPr/>
          <a:lstStyle/>
          <a:p>
            <a:pPr marL="0" indent="0" algn="just" eaLnBrk="1" hangingPunct="1">
              <a:buFontTx/>
              <a:buNone/>
            </a:pPr>
            <a:endParaRPr lang="es-ES" altLang="es-ES" sz="1800" dirty="0"/>
          </a:p>
          <a:p>
            <a:pPr marL="0" indent="0" algn="just" eaLnBrk="1" hangingPunct="1">
              <a:buFontTx/>
              <a:buNone/>
            </a:pPr>
            <a:endParaRPr lang="es-ES" altLang="es-ES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buFontTx/>
              <a:buNone/>
            </a:pPr>
            <a:r>
              <a:rPr lang="es-ES" altLang="es-ES" sz="3100" dirty="0">
                <a:latin typeface="Arial" pitchFamily="34" charset="0"/>
                <a:cs typeface="Arial" pitchFamily="34" charset="0"/>
              </a:rPr>
              <a:t>El curso de </a:t>
            </a:r>
            <a:r>
              <a:rPr lang="es-ES" altLang="es-ES" sz="3100" dirty="0" smtClean="0">
                <a:latin typeface="Arial" pitchFamily="34" charset="0"/>
                <a:cs typeface="Arial" pitchFamily="34" charset="0"/>
              </a:rPr>
              <a:t>Buceo en la asignatura de   </a:t>
            </a:r>
            <a:r>
              <a:rPr lang="es-ES" altLang="es-ES" sz="3100" dirty="0">
                <a:latin typeface="Arial" pitchFamily="34" charset="0"/>
                <a:cs typeface="Arial" pitchFamily="34" charset="0"/>
              </a:rPr>
              <a:t>Formación </a:t>
            </a:r>
            <a:r>
              <a:rPr lang="es-ES" altLang="es-ES" sz="3100" dirty="0" smtClean="0">
                <a:latin typeface="Arial" pitchFamily="34" charset="0"/>
                <a:cs typeface="Arial" pitchFamily="34" charset="0"/>
              </a:rPr>
              <a:t>Naval para brigadieres ejecutivos, tercer y segundo ciclo, </a:t>
            </a:r>
            <a:r>
              <a:rPr lang="es-ES" altLang="es-ES" sz="3100" dirty="0">
                <a:latin typeface="Arial" pitchFamily="34" charset="0"/>
                <a:cs typeface="Arial" pitchFamily="34" charset="0"/>
              </a:rPr>
              <a:t>efectuará un buceo de ambientación evaluado, en el sector molo de abrigo, bahía de Valparaíso, el día martes 05 y 12 de octubre, entre las </a:t>
            </a:r>
            <a:r>
              <a:rPr lang="es-ES" altLang="es-ES" sz="3100" dirty="0" smtClean="0">
                <a:latin typeface="Arial" pitchFamily="34" charset="0"/>
                <a:cs typeface="Arial" pitchFamily="34" charset="0"/>
              </a:rPr>
              <a:t>13:40 </a:t>
            </a:r>
            <a:r>
              <a:rPr lang="es-ES" altLang="es-ES" sz="3100" dirty="0">
                <a:latin typeface="Arial" pitchFamily="34" charset="0"/>
                <a:cs typeface="Arial" pitchFamily="34" charset="0"/>
              </a:rPr>
              <a:t>y 17:30 hrs., con el propósito de consolidar conocimientos que le permitan supervisar una actividad de buceo en un buque.</a:t>
            </a:r>
            <a:r>
              <a:rPr lang="es-ES" altLang="es-ES" sz="1800" dirty="0">
                <a:latin typeface="Arial" pitchFamily="34" charset="0"/>
                <a:cs typeface="Arial" pitchFamily="34" charset="0"/>
              </a:rPr>
              <a:t>    </a:t>
            </a:r>
          </a:p>
        </p:txBody>
      </p:sp>
      <p:sp>
        <p:nvSpPr>
          <p:cNvPr id="9221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F081BC-C5E6-4B6D-8166-C78B0345593C}" type="slidenum">
              <a:rPr lang="es-CL" altLang="es-ES"/>
              <a:pPr/>
              <a:t>3</a:t>
            </a:fld>
            <a:endParaRPr lang="es-CL" altLang="es-ES"/>
          </a:p>
        </p:txBody>
      </p:sp>
      <p:sp>
        <p:nvSpPr>
          <p:cNvPr id="9219" name="6 CuadroTexto"/>
          <p:cNvSpPr txBox="1">
            <a:spLocks noChangeArrowheads="1"/>
          </p:cNvSpPr>
          <p:nvPr/>
        </p:nvSpPr>
        <p:spPr bwMode="auto">
          <a:xfrm>
            <a:off x="2500313" y="1000125"/>
            <a:ext cx="3429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 b="1"/>
              <a:t>    </a:t>
            </a:r>
            <a:endParaRPr lang="es-ES" altLang="es-ES" sz="2400" b="1" u="sng"/>
          </a:p>
        </p:txBody>
      </p:sp>
      <p:sp>
        <p:nvSpPr>
          <p:cNvPr id="8" name="6 CuadroTexto"/>
          <p:cNvSpPr txBox="1">
            <a:spLocks noChangeArrowheads="1"/>
          </p:cNvSpPr>
          <p:nvPr/>
        </p:nvSpPr>
        <p:spPr bwMode="auto">
          <a:xfrm>
            <a:off x="611188" y="515938"/>
            <a:ext cx="7921625" cy="4619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+mn-cs"/>
              </a:rPr>
              <a:t>I. OBJETIVO</a:t>
            </a:r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6 CuadroTexto"/>
          <p:cNvSpPr txBox="1">
            <a:spLocks noChangeArrowheads="1"/>
          </p:cNvSpPr>
          <p:nvPr/>
        </p:nvSpPr>
        <p:spPr bwMode="auto">
          <a:xfrm>
            <a:off x="809625" y="25400"/>
            <a:ext cx="7908925" cy="6159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dirty="0">
                <a:latin typeface="Century Gothic" pitchFamily="34" charset="0"/>
                <a:cs typeface="+mn-cs"/>
              </a:rPr>
              <a:t> II. </a:t>
            </a: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ASIGNACIÓN DE PERSONAL (oct 5 )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altLang="es-CL" sz="1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graphicFrame>
        <p:nvGraphicFramePr>
          <p:cNvPr id="411747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29163633"/>
              </p:ext>
            </p:extLst>
          </p:nvPr>
        </p:nvGraphicFramePr>
        <p:xfrm>
          <a:off x="180975" y="692151"/>
          <a:ext cx="8712200" cy="3174116"/>
        </p:xfrm>
        <a:graphic>
          <a:graphicData uri="http://schemas.openxmlformats.org/drawingml/2006/table">
            <a:tbl>
              <a:tblPr/>
              <a:tblGrid>
                <a:gridCol w="22320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4801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4455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O.C.E.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T1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Sr. Matías Schneider Guzmán 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8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OF. SEGURIDAD</a:t>
                      </a: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T1 Sr.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Matías Schneider Guzmán </a:t>
                      </a:r>
                      <a:endParaRPr kumimoji="0" lang="es-E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455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 IM (R)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Ramón  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Cáceres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Robles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8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Enfermero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C2 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0" 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T.S.)  Rubén León de  dotación  PRIZONA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C2 (</a:t>
                      </a:r>
                      <a:r>
                        <a:rPr kumimoji="0" 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 Oscar Lara Peso de dotación ESNAVAL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892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Patrón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bote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 confirmar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302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 de seguridad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S1 IM Saquel, SO IM </a:t>
                      </a:r>
                      <a:r>
                        <a:rPr kumimoji="0" lang="es-C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(R) </a:t>
                      </a: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Donoso, 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2867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Conductor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Ambulancia: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POR CONFIRMAR (</a:t>
                      </a:r>
                      <a:r>
                        <a:rPr kumimoji="0" lang="es-ES_tradnl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Hospviña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0269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3066E48-9A8D-493F-B4C3-6E8F5C15E086}" type="slidenum">
              <a:rPr lang="es-CL" altLang="es-ES"/>
              <a:pPr/>
              <a:t>4</a:t>
            </a:fld>
            <a:endParaRPr lang="es-CL" altLang="es-ES"/>
          </a:p>
        </p:txBody>
      </p:sp>
      <p:graphicFrame>
        <p:nvGraphicFramePr>
          <p:cNvPr id="5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9442039"/>
              </p:ext>
            </p:extLst>
          </p:nvPr>
        </p:nvGraphicFramePr>
        <p:xfrm>
          <a:off x="179512" y="4005064"/>
          <a:ext cx="8712200" cy="2160240"/>
        </p:xfrm>
        <a:graphic>
          <a:graphicData uri="http://schemas.openxmlformats.org/drawingml/2006/table">
            <a:tbl>
              <a:tblPr/>
              <a:tblGrid>
                <a:gridCol w="11064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082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1288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64442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ALUMNOS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INSTRUCTOR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BUZO RESPETO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ENTRADA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SALIDA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1662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N°1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BERTOLOTTO, DIAZ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</a:p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Donoso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Saquel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N°2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CID, WIDOW, BAEZ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Saquel</a:t>
                      </a:r>
                      <a:endParaRPr kumimoji="0" lang="es-ES_tradn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Donoso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N°3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ARANEDA, AROS, COFRE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Donoso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N°4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FAUNDES, AGUILAR, FARIAS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  <a:endParaRPr kumimoji="0" lang="es-ES_tradn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Donoso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15:50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6 CuadroTexto"/>
          <p:cNvSpPr txBox="1">
            <a:spLocks noChangeArrowheads="1"/>
          </p:cNvSpPr>
          <p:nvPr/>
        </p:nvSpPr>
        <p:spPr bwMode="auto">
          <a:xfrm>
            <a:off x="809625" y="25400"/>
            <a:ext cx="7908925" cy="6159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altLang="es-CL" sz="2400" b="1" dirty="0">
                <a:latin typeface="Century Gothic" pitchFamily="34" charset="0"/>
                <a:cs typeface="+mn-cs"/>
              </a:rPr>
              <a:t> II. </a:t>
            </a:r>
            <a:r>
              <a:rPr lang="es-CL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ASIGNACIÓN DE PERSONAL  (oct.12)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altLang="es-CL" sz="1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graphicFrame>
        <p:nvGraphicFramePr>
          <p:cNvPr id="411747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79731036"/>
              </p:ext>
            </p:extLst>
          </p:nvPr>
        </p:nvGraphicFramePr>
        <p:xfrm>
          <a:off x="180975" y="692151"/>
          <a:ext cx="8712200" cy="3175751"/>
        </p:xfrm>
        <a:graphic>
          <a:graphicData uri="http://schemas.openxmlformats.org/drawingml/2006/table">
            <a:tbl>
              <a:tblPr/>
              <a:tblGrid>
                <a:gridCol w="22320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4801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10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O.C.E.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T1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Sr. Carlos Chandía Schuffeneger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10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OF. SEGURIDAD</a:t>
                      </a: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T1 Sr. Carlos Chandía Schuffeneger</a:t>
                      </a:r>
                      <a:endParaRPr kumimoji="0" lang="es-E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10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 IM (R) 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Ramón </a:t>
                      </a: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Cáceres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Robles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10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Enfermero</a:t>
                      </a: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C2 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0" 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T.S.) Rubén León de dotación  PRIZONA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C2 (</a:t>
                      </a:r>
                      <a:r>
                        <a:rPr kumimoji="0" lang="es-E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Enf</a:t>
                      </a:r>
                      <a:r>
                        <a:rPr kumimoji="0" lang="es-E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.) Oscar Lara Peso de dotación ESNAVAL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100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Patrón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 confirmar</a:t>
                      </a: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785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 de seguridad 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 IM (R). Donoso</a:t>
                      </a:r>
                      <a:endParaRPr kumimoji="0" lang="es-ES_tradnl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09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Conductor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Ambulancia: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Por confirmar 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</a:t>
                      </a:r>
                      <a:r>
                        <a:rPr kumimoji="0" lang="es-ES_tradnl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Hospviña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32" marR="91432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0269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3066E48-9A8D-493F-B4C3-6E8F5C15E086}" type="slidenum">
              <a:rPr lang="es-CL" altLang="es-ES"/>
              <a:pPr/>
              <a:t>5</a:t>
            </a:fld>
            <a:endParaRPr lang="es-CL" altLang="es-ES"/>
          </a:p>
        </p:txBody>
      </p:sp>
      <p:graphicFrame>
        <p:nvGraphicFramePr>
          <p:cNvPr id="5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78880625"/>
              </p:ext>
            </p:extLst>
          </p:nvPr>
        </p:nvGraphicFramePr>
        <p:xfrm>
          <a:off x="179512" y="3933056"/>
          <a:ext cx="8712200" cy="2177087"/>
        </p:xfrm>
        <a:graphic>
          <a:graphicData uri="http://schemas.openxmlformats.org/drawingml/2006/table">
            <a:tbl>
              <a:tblPr/>
              <a:tblGrid>
                <a:gridCol w="11064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082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1288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31167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ALUMNOS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INSTRUCTOR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BUZO RESPETO</a:t>
                      </a:r>
                    </a:p>
                  </a:txBody>
                  <a:tcPr marL="42591" marR="4259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ENTRADA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HORA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SALIDA</a:t>
                      </a:r>
                    </a:p>
                  </a:txBody>
                  <a:tcPr marL="42591" marR="4259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8438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N°1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altLang="es-CL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LAYMUNS</a:t>
                      </a: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es-C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CORREA, QUIJARRO</a:t>
                      </a:r>
                    </a:p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Donoso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15:00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4540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N°2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altLang="es-CL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CAMBLOR</a:t>
                      </a: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kumimoji="0" lang="es-C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GUEVARA, MAULEN</a:t>
                      </a:r>
                    </a:p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Saquel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Donoso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15:10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15:30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5214"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EQUIPO N°3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altLang="es-CL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altLang="es-C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MENDOZA, RIVAS, BAHAMONDE</a:t>
                      </a:r>
                    </a:p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Jiménez </a:t>
                      </a:r>
                      <a:endParaRPr kumimoji="0" lang="es-CL" altLang="es-CL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Donoso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15:20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altLang="es-CL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15:40</a:t>
                      </a:r>
                    </a:p>
                  </a:txBody>
                  <a:tcPr marL="65711" marR="657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23460145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2"/>
          <p:cNvSpPr>
            <a:spLocks noChangeArrowheads="1"/>
          </p:cNvSpPr>
          <p:nvPr/>
        </p:nvSpPr>
        <p:spPr bwMode="auto">
          <a:xfrm>
            <a:off x="179388" y="404813"/>
            <a:ext cx="8135937" cy="7921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.INTELIGENCIA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latin typeface="+mn-lt"/>
                <a:cs typeface="+mn-cs"/>
              </a:rPr>
              <a:t> </a:t>
            </a:r>
            <a:endParaRPr lang="es-ES_tradnl" altLang="es-CL" b="1" dirty="0">
              <a:latin typeface="+mn-lt"/>
              <a:cs typeface="+mn-cs"/>
            </a:endParaRPr>
          </a:p>
        </p:txBody>
      </p:sp>
      <p:graphicFrame>
        <p:nvGraphicFramePr>
          <p:cNvPr id="409675" name="Group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63341842"/>
              </p:ext>
            </p:extLst>
          </p:nvPr>
        </p:nvGraphicFramePr>
        <p:xfrm>
          <a:off x="467544" y="1196975"/>
          <a:ext cx="7696150" cy="5127722"/>
        </p:xfrm>
        <a:graphic>
          <a:graphicData uri="http://schemas.openxmlformats.org/drawingml/2006/table">
            <a:tbl>
              <a:tblPr/>
              <a:tblGrid>
                <a:gridCol w="29429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8381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5693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24364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TIEMPO </a:t>
                      </a:r>
                      <a:r>
                        <a:rPr kumimoji="0" lang="es-ES_tradn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ATMOSFÉRICO OCT 05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981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Condiciones del Tiempo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Nublado variando a parcial.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9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Visibilidad de Superficie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7-10 Km 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Vientos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5-10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nds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W rolando SW 6/12 </a:t>
                      </a:r>
                      <a:r>
                        <a:rPr kumimoji="0" lang="es-E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nds</a:t>
                      </a: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5754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TEMPERATURAS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8423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</a:t>
                      </a: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º </a:t>
                      </a: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Ambiente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º C Mínima.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 º C Máxima.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Tº Agua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13,5º C.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88451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MAREAS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6787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Pleamar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Horas:  09:29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Metros: 1,63 m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Bajamar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Horas: 15:51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Metros: 0,25 m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243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Pleamar</a:t>
                      </a:r>
                    </a:p>
                  </a:txBody>
                  <a:tcPr marL="91448" marR="91448" marT="45735" marB="4573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Horas: 21:54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Metros: 1,49m</a:t>
                      </a:r>
                    </a:p>
                  </a:txBody>
                  <a:tcPr marL="91448" marR="91448"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644606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44"/>
          <p:cNvGraphicFramePr>
            <a:graphicFrameLocks/>
          </p:cNvGraphicFramePr>
          <p:nvPr/>
        </p:nvGraphicFramePr>
        <p:xfrm>
          <a:off x="681038" y="620713"/>
          <a:ext cx="7850187" cy="2649538"/>
        </p:xfrm>
        <a:graphic>
          <a:graphicData uri="http://schemas.openxmlformats.org/drawingml/2006/table">
            <a:tbl>
              <a:tblPr/>
              <a:tblGrid>
                <a:gridCol w="25479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022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8893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Obstáculos en el área: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Naturales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flora y fauna submarina.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Artificiales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Escombros en el fondo tales como: piezas metálicas (chatarra.)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4" name="Group 7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0655647"/>
              </p:ext>
            </p:extLst>
          </p:nvPr>
        </p:nvGraphicFramePr>
        <p:xfrm>
          <a:off x="681038" y="3886199"/>
          <a:ext cx="7877036" cy="2670866"/>
        </p:xfrm>
        <a:graphic>
          <a:graphicData uri="http://schemas.openxmlformats.org/drawingml/2006/table">
            <a:tbl>
              <a:tblPr/>
              <a:tblGrid>
                <a:gridCol w="29715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9054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5237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MEDIO AMBIENTE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1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Corrientes predominantes 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0,7nds del s/sw</a:t>
                      </a: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9523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Tipo de fondo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Roca, cemento.</a:t>
                      </a: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8803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Localización geográfica</a:t>
                      </a:r>
                    </a:p>
                  </a:txBody>
                  <a:tcPr marL="91450" marR="91450"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altLang="es-CL" sz="1800" dirty="0" err="1">
                          <a:solidFill>
                            <a:schemeClr val="tx1"/>
                          </a:solidFill>
                        </a:rPr>
                        <a:t>Lat</a:t>
                      </a:r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:  33º 1”35”S</a:t>
                      </a:r>
                    </a:p>
                    <a:p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Long:  71º 37”33”O </a:t>
                      </a:r>
                    </a:p>
                    <a:p>
                      <a:r>
                        <a:rPr lang="es-ES" altLang="es-CL" sz="1800" dirty="0">
                          <a:solidFill>
                            <a:schemeClr val="tx1"/>
                          </a:solidFill>
                        </a:rPr>
                        <a:t>Faro </a:t>
                      </a:r>
                      <a:r>
                        <a:rPr lang="es-ES" altLang="es-CL" sz="1800" dirty="0" err="1">
                          <a:solidFill>
                            <a:schemeClr val="tx1"/>
                          </a:solidFill>
                        </a:rPr>
                        <a:t>Duprat</a:t>
                      </a:r>
                      <a:endParaRPr lang="es-ES" altLang="es-CL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es-ES" alt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66750" y="106363"/>
            <a:ext cx="8135938" cy="3587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.INTELIGENCIA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latin typeface="+mn-lt"/>
                <a:cs typeface="+mn-cs"/>
              </a:rPr>
              <a:t> </a:t>
            </a:r>
            <a:endParaRPr lang="es-ES_tradnl" altLang="es-CL" b="1" dirty="0">
              <a:latin typeface="+mn-lt"/>
              <a:cs typeface="+mn-cs"/>
            </a:endParaRPr>
          </a:p>
        </p:txBody>
      </p:sp>
      <p:sp>
        <p:nvSpPr>
          <p:cNvPr id="1232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925831-1134-4389-B51A-B8142435AA4E}" type="slidenum">
              <a:rPr lang="es-CL" altLang="es-ES"/>
              <a:pPr/>
              <a:t>7</a:t>
            </a:fld>
            <a:endParaRPr lang="es-CL" altLang="es-E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>
          <a:xfrm>
            <a:off x="323850" y="153988"/>
            <a:ext cx="8066088" cy="70961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0274" name="Group 98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xmlns="" val="1001771703"/>
              </p:ext>
            </p:extLst>
          </p:nvPr>
        </p:nvGraphicFramePr>
        <p:xfrm>
          <a:off x="323850" y="981075"/>
          <a:ext cx="8066088" cy="5645150"/>
        </p:xfrm>
        <a:graphic>
          <a:graphicData uri="http://schemas.openxmlformats.org/drawingml/2006/table">
            <a:tbl>
              <a:tblPr/>
              <a:tblGrid>
                <a:gridCol w="54006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654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62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RESPONSABLE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28768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</a:t>
                      </a:r>
                      <a:r>
                        <a:rPr kumimoji="0" lang="es-CL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</a:t>
                      </a: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BOTE C/PALAMENTA</a:t>
                      </a: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PATRÓN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ESNAVAL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59489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MOTOR 40 HP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BIDON CON CONEXIÓN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COMBUSTIBLE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KIT DE HERRAMIENTAS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04 SALVAVIDAS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60608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VEHÍCULO DE TRANSPORTE DE PERSONAL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VEHICULO DE TRANSPORTE DE CARGA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AMBULANCIA O VEHÍCULO DE EMERGENCIA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5" marB="4572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CONDUCTOR ESNAVAL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CONDUCTOR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ESNAVAL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ENFERMERO </a:t>
                      </a:r>
                      <a:r>
                        <a:rPr kumimoji="0" lang="es-E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PRIZONA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3331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E3EBC2-453D-494C-B33D-1E839218C511}" type="slidenum">
              <a:rPr lang="es-ES" altLang="es-ES"/>
              <a:pPr/>
              <a:t>8</a:t>
            </a:fld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576263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3354" name="Group 10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xmlns="" val="2687933496"/>
              </p:ext>
            </p:extLst>
          </p:nvPr>
        </p:nvGraphicFramePr>
        <p:xfrm>
          <a:off x="395288" y="1125538"/>
          <a:ext cx="8362950" cy="3095625"/>
        </p:xfrm>
        <a:graphic>
          <a:graphicData uri="http://schemas.openxmlformats.org/drawingml/2006/table">
            <a:tbl>
              <a:tblPr/>
              <a:tblGrid>
                <a:gridCol w="58293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33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383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RESPONSABLE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57272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18 MONOBOTELLAS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18 REGULADORES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18 COMPENSADORES BOYANTÉS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BANDERA ALFA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 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14 CINTURENES CON 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01 BOYARIN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S1 BT (R)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JIMENEZ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435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FA37A2-2653-4A44-8C0F-F0726D19C053}" type="slidenum">
              <a:rPr lang="es-ES" altLang="es-ES"/>
              <a:pPr/>
              <a:t>9</a:t>
            </a:fld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1436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 EQUIPO</a:t>
            </a:r>
          </a:p>
        </p:txBody>
      </p:sp>
      <p:graphicFrame>
        <p:nvGraphicFramePr>
          <p:cNvPr id="54331" name="Group 5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262754889"/>
              </p:ext>
            </p:extLst>
          </p:nvPr>
        </p:nvGraphicFramePr>
        <p:xfrm>
          <a:off x="250825" y="1700213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 PERSONAL BUCEADORES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CAPERUZA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TRAJE DE NEOPREN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BOTINES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MÁSCARA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ALETAS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CHALECO COMPENSADOR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REGULADOR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GUANTES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54325" name="Group 53"/>
          <p:cNvGraphicFramePr>
            <a:graphicFrameLocks noGrp="1"/>
          </p:cNvGraphicFramePr>
          <p:nvPr>
            <p:ph sz="half" idx="2"/>
          </p:nvPr>
        </p:nvGraphicFramePr>
        <p:xfrm>
          <a:off x="4932363" y="1628775"/>
          <a:ext cx="4038600" cy="453707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EQUIPO PERSONAL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BUZO SEGURIDAD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CAPERUZA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TRAJE DE NEOPREN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BOTINES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MÁSCARA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COMPENSADOR DE BOYANTEZ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PLOMOS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CUCHILLO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ALETAS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_tradn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RELOJ 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538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AD64FC4-CB1E-4EE2-B2B8-1D1897F8E6E6}" type="slidenum">
              <a:rPr lang="es-CL" altLang="es-ES"/>
              <a:pPr/>
              <a:t>10</a:t>
            </a:fld>
            <a:endParaRPr lang="es-CL" altLang="es-ES"/>
          </a:p>
        </p:txBody>
      </p:sp>
      <p:sp>
        <p:nvSpPr>
          <p:cNvPr id="54327" name="Rectangle 55"/>
          <p:cNvSpPr>
            <a:spLocks noChangeArrowheads="1"/>
          </p:cNvSpPr>
          <p:nvPr/>
        </p:nvSpPr>
        <p:spPr bwMode="auto">
          <a:xfrm>
            <a:off x="395288" y="993775"/>
            <a:ext cx="187801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ES" sz="2400" b="1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PERSONAL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285750" y="138113"/>
            <a:ext cx="8229600" cy="627062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EQUIPO ESPECIAL</a:t>
            </a:r>
          </a:p>
        </p:txBody>
      </p:sp>
      <p:graphicFrame>
        <p:nvGraphicFramePr>
          <p:cNvPr id="85030" name="Group 3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2326493387"/>
              </p:ext>
            </p:extLst>
          </p:nvPr>
        </p:nvGraphicFramePr>
        <p:xfrm>
          <a:off x="323850" y="1557338"/>
          <a:ext cx="4038600" cy="4539452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29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OCE 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Y SUPERVISOR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34600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EQUIPO DE COMUNICACIONES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LIBRETA DE APUNTES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TABLAS DE DESCOMPRESIÓN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COPIA DE PLANIFICACIÓN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TELÉFONOS DE EMERGENCIA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LISTAS DE CHEQUEO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/>
                      </a:pP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85033" name="Group 41"/>
          <p:cNvGraphicFramePr>
            <a:graphicFrameLocks noGrp="1"/>
          </p:cNvGraphicFramePr>
          <p:nvPr>
            <p:ph sz="half" idx="2"/>
          </p:nvPr>
        </p:nvGraphicFramePr>
        <p:xfrm>
          <a:off x="4932363" y="1557338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ENFERMERO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SALVAVIDAS CON PITO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MORRAL DE PRIMEROS AUXILIOS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RESUCITADOR TIPO AMBÚ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EQUIPO DE ESTRICACIÓN Y OXÍGENO EN AMBULANCIA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TABLAS DE DESCOMPRESIÓN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6404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FF1DEE-55E7-458F-A243-C0F9202A17B9}" type="slidenum">
              <a:rPr lang="es-CL" altLang="es-ES"/>
              <a:pPr/>
              <a:t>11</a:t>
            </a:fld>
            <a:endParaRPr lang="es-CL" altLang="es-ES"/>
          </a:p>
        </p:txBody>
      </p:sp>
      <p:sp>
        <p:nvSpPr>
          <p:cNvPr id="85011" name="Rectangle 19"/>
          <p:cNvSpPr>
            <a:spLocks noChangeArrowheads="1"/>
          </p:cNvSpPr>
          <p:nvPr/>
        </p:nvSpPr>
        <p:spPr bwMode="auto">
          <a:xfrm>
            <a:off x="395288" y="993775"/>
            <a:ext cx="1878012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E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PERSONAL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741363" y="257175"/>
            <a:ext cx="8229600" cy="649288"/>
          </a:xfrm>
          <a:solidFill>
            <a:srgbClr val="FFFF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s-ES" alt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es-ES" altLang="es-E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EQUIPO ESPECIAL</a:t>
            </a:r>
          </a:p>
        </p:txBody>
      </p:sp>
      <p:graphicFrame>
        <p:nvGraphicFramePr>
          <p:cNvPr id="85030" name="Group 3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2197713948"/>
              </p:ext>
            </p:extLst>
          </p:nvPr>
        </p:nvGraphicFramePr>
        <p:xfrm>
          <a:off x="323850" y="1557338"/>
          <a:ext cx="4038600" cy="4464050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29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SO. IM(R) DONOSO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34600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RETIRAR 03 EQUIPOS VHF DE LA ODM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PROPORCIONAR LOS FORMULARIOS PARA LA EVALUACION DE CADETES.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85033" name="Group 4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119558224"/>
              </p:ext>
            </p:extLst>
          </p:nvPr>
        </p:nvGraphicFramePr>
        <p:xfrm>
          <a:off x="4932363" y="1557338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C</a:t>
                      </a: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OMANDANTE DE CURSO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75075">
                <a:tc>
                  <a:txBody>
                    <a:bodyPr/>
                    <a:lstStyle/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DISPONER EL RETIRO DE 22 COLACIONES TIPO RANCHO MÁS 22 ISOTÓNICAS.</a:t>
                      </a:r>
                    </a:p>
                    <a:p>
                      <a:pPr marL="352425" marR="0" lvl="0" indent="-3524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Char char="•"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(13:30Hrs)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7428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D6ED31-6DCF-4601-9515-DCBAF113D11B}" type="slidenum">
              <a:rPr lang="es-CL" altLang="es-ES"/>
              <a:pPr/>
              <a:t>12</a:t>
            </a:fld>
            <a:endParaRPr lang="es-CL" altLang="es-ES"/>
          </a:p>
        </p:txBody>
      </p:sp>
      <p:sp>
        <p:nvSpPr>
          <p:cNvPr id="85011" name="Rectangle 19"/>
          <p:cNvSpPr>
            <a:spLocks noChangeArrowheads="1"/>
          </p:cNvSpPr>
          <p:nvPr/>
        </p:nvSpPr>
        <p:spPr bwMode="auto">
          <a:xfrm>
            <a:off x="395288" y="993775"/>
            <a:ext cx="1428750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es-CL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</a:t>
            </a:r>
            <a:r>
              <a:rPr lang="es-E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AREAS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6"/>
          <p:cNvSpPr>
            <a:spLocks noGrp="1" noChangeArrowheads="1"/>
          </p:cNvSpPr>
          <p:nvPr>
            <p:ph type="title"/>
          </p:nvPr>
        </p:nvSpPr>
        <p:spPr>
          <a:xfrm>
            <a:off x="2051050" y="44450"/>
            <a:ext cx="4537075" cy="585788"/>
          </a:xfrm>
          <a:solidFill>
            <a:srgbClr val="FFFF00"/>
          </a:solidFill>
        </p:spPr>
        <p:txBody>
          <a:bodyPr rtlCol="0" anchor="t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VI. </a:t>
            </a:r>
            <a:r>
              <a:rPr lang="es-ES" altLang="es-CL" sz="2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EJECUCIÓN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8434" name="Marcador de contenido 2"/>
          <p:cNvSpPr>
            <a:spLocks noGrp="1"/>
          </p:cNvSpPr>
          <p:nvPr>
            <p:ph idx="1"/>
          </p:nvPr>
        </p:nvSpPr>
        <p:spPr>
          <a:xfrm>
            <a:off x="622300" y="841375"/>
            <a:ext cx="7886700" cy="36988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s-CL" altLang="es-ES"/>
              <a:t>AREA DE TRABAJO</a:t>
            </a:r>
          </a:p>
        </p:txBody>
      </p:sp>
      <p:sp>
        <p:nvSpPr>
          <p:cNvPr id="18435" name="CuadroTexto 9"/>
          <p:cNvSpPr txBox="1">
            <a:spLocks noChangeArrowheads="1"/>
          </p:cNvSpPr>
          <p:nvPr/>
        </p:nvSpPr>
        <p:spPr bwMode="auto">
          <a:xfrm>
            <a:off x="4356100" y="5962650"/>
            <a:ext cx="19034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PREPARACION DE EQUIPO</a:t>
            </a:r>
          </a:p>
        </p:txBody>
      </p:sp>
      <p:sp>
        <p:nvSpPr>
          <p:cNvPr id="18436" name="CuadroTexto 13"/>
          <p:cNvSpPr txBox="1">
            <a:spLocks noChangeArrowheads="1"/>
          </p:cNvSpPr>
          <p:nvPr/>
        </p:nvSpPr>
        <p:spPr bwMode="auto">
          <a:xfrm>
            <a:off x="4356100" y="5013325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800 MTS</a:t>
            </a:r>
          </a:p>
        </p:txBody>
      </p:sp>
      <p:sp>
        <p:nvSpPr>
          <p:cNvPr id="18437" name="CuadroTexto 15"/>
          <p:cNvSpPr txBox="1">
            <a:spLocks noChangeArrowheads="1"/>
          </p:cNvSpPr>
          <p:nvPr/>
        </p:nvSpPr>
        <p:spPr bwMode="auto">
          <a:xfrm>
            <a:off x="2462213" y="2498725"/>
            <a:ext cx="25606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FFFFFF"/>
                </a:solidFill>
                <a:latin typeface="Calibri" pitchFamily="34" charset="0"/>
              </a:rPr>
              <a:t>CAMARA HIPERBARICA  EN ALERTA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7500938" y="2176463"/>
            <a:ext cx="105568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     </a:t>
            </a:r>
          </a:p>
        </p:txBody>
      </p:sp>
      <p:grpSp>
        <p:nvGrpSpPr>
          <p:cNvPr id="18440" name="18 Grupo"/>
          <p:cNvGrpSpPr>
            <a:grpSpLocks/>
          </p:cNvGrpSpPr>
          <p:nvPr/>
        </p:nvGrpSpPr>
        <p:grpSpPr bwMode="auto">
          <a:xfrm>
            <a:off x="622300" y="1189434"/>
            <a:ext cx="8270875" cy="5695950"/>
            <a:chOff x="5795963" y="0"/>
            <a:chExt cx="3206750" cy="2927350"/>
          </a:xfrm>
        </p:grpSpPr>
        <p:pic>
          <p:nvPicPr>
            <p:cNvPr id="18444" name="Picture 10"/>
            <p:cNvPicPr>
              <a:picLocks noChangeAspect="1" noChangeArrowheads="1"/>
            </p:cNvPicPr>
            <p:nvPr/>
          </p:nvPicPr>
          <p:blipFill>
            <a:blip r:embed="rId2" cstate="print"/>
            <a:srcRect l="22705" t="26367" r="26758" b="12109"/>
            <a:stretch>
              <a:fillRect/>
            </a:stretch>
          </p:blipFill>
          <p:spPr bwMode="auto">
            <a:xfrm>
              <a:off x="5795963" y="0"/>
              <a:ext cx="3206750" cy="2927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5" name="Picture 16" descr="Resultado de imagen para norte magnetico y norte geografico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532813" y="188913"/>
              <a:ext cx="360362" cy="509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" name="15 Proceso"/>
          <p:cNvSpPr/>
          <p:nvPr/>
        </p:nvSpPr>
        <p:spPr bwMode="auto">
          <a:xfrm rot="2264556">
            <a:off x="6069013" y="4537075"/>
            <a:ext cx="1038225" cy="37782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cxnSp>
        <p:nvCxnSpPr>
          <p:cNvPr id="21" name="16 Conector recto de flecha"/>
          <p:cNvCxnSpPr>
            <a:cxnSpLocks/>
          </p:cNvCxnSpPr>
          <p:nvPr/>
        </p:nvCxnSpPr>
        <p:spPr bwMode="auto">
          <a:xfrm flipH="1" flipV="1">
            <a:off x="6029325" y="4530725"/>
            <a:ext cx="863600" cy="676275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17 Conector recto de flecha"/>
          <p:cNvCxnSpPr>
            <a:cxnSpLocks/>
          </p:cNvCxnSpPr>
          <p:nvPr/>
        </p:nvCxnSpPr>
        <p:spPr bwMode="auto">
          <a:xfrm>
            <a:off x="6265863" y="4254500"/>
            <a:ext cx="847725" cy="61436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5 Proceso">
            <a:extLst>
              <a:ext uri="{FF2B5EF4-FFF2-40B4-BE49-F238E27FC236}">
                <a16:creationId xmlns:a16="http://schemas.microsoft.com/office/drawing/2014/main" xmlns="" id="{4ADBBE4B-9113-4362-B32F-FD1A0704B655}"/>
              </a:ext>
            </a:extLst>
          </p:cNvPr>
          <p:cNvSpPr/>
          <p:nvPr/>
        </p:nvSpPr>
        <p:spPr bwMode="auto">
          <a:xfrm rot="2264556">
            <a:off x="4218982" y="2916960"/>
            <a:ext cx="1038225" cy="377825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cxnSp>
        <p:nvCxnSpPr>
          <p:cNvPr id="15" name="16 Conector recto de flecha">
            <a:extLst>
              <a:ext uri="{FF2B5EF4-FFF2-40B4-BE49-F238E27FC236}">
                <a16:creationId xmlns:a16="http://schemas.microsoft.com/office/drawing/2014/main" xmlns="" id="{9078B820-856D-451E-B26E-0AB7B8061070}"/>
              </a:ext>
            </a:extLst>
          </p:cNvPr>
          <p:cNvCxnSpPr>
            <a:cxnSpLocks/>
          </p:cNvCxnSpPr>
          <p:nvPr/>
        </p:nvCxnSpPr>
        <p:spPr bwMode="auto">
          <a:xfrm flipH="1" flipV="1">
            <a:off x="4212456" y="2896742"/>
            <a:ext cx="863600" cy="676274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7 Conector recto de flecha">
            <a:extLst>
              <a:ext uri="{FF2B5EF4-FFF2-40B4-BE49-F238E27FC236}">
                <a16:creationId xmlns:a16="http://schemas.microsoft.com/office/drawing/2014/main" xmlns="" id="{73221D9A-76A6-450A-B6B6-50CDC183DF97}"/>
              </a:ext>
            </a:extLst>
          </p:cNvPr>
          <p:cNvCxnSpPr>
            <a:cxnSpLocks/>
          </p:cNvCxnSpPr>
          <p:nvPr/>
        </p:nvCxnSpPr>
        <p:spPr bwMode="auto">
          <a:xfrm>
            <a:off x="4427984" y="2636912"/>
            <a:ext cx="847725" cy="614363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número de diapositiva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42009F-2A55-432A-BA9F-9300073C021B}" type="slidenum">
              <a:rPr lang="es-ES" altLang="es-ES"/>
              <a:pPr/>
              <a:t>14</a:t>
            </a:fld>
            <a:endParaRPr lang="es-ES" altLang="es-ES"/>
          </a:p>
        </p:txBody>
      </p:sp>
      <p:sp>
        <p:nvSpPr>
          <p:cNvPr id="19459" name="CuadroTexto 6"/>
          <p:cNvSpPr txBox="1">
            <a:spLocks noChangeArrowheads="1"/>
          </p:cNvSpPr>
          <p:nvPr/>
        </p:nvSpPr>
        <p:spPr bwMode="auto">
          <a:xfrm>
            <a:off x="3492500" y="260350"/>
            <a:ext cx="2232025" cy="4000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 sz="2000" b="1" u="sng">
                <a:solidFill>
                  <a:srgbClr val="000000"/>
                </a:solidFill>
                <a:latin typeface="Calibri" pitchFamily="34" charset="0"/>
              </a:rPr>
              <a:t>PERFIL DE BUCEO</a:t>
            </a:r>
          </a:p>
        </p:txBody>
      </p:sp>
      <p:sp>
        <p:nvSpPr>
          <p:cNvPr id="8" name="Triángulo rectángulo 7"/>
          <p:cNvSpPr/>
          <p:nvPr/>
        </p:nvSpPr>
        <p:spPr>
          <a:xfrm>
            <a:off x="1908175" y="1304925"/>
            <a:ext cx="4400550" cy="4392613"/>
          </a:xfrm>
          <a:prstGeom prst="rt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prstClr val="white"/>
              </a:solidFill>
            </a:endParaRPr>
          </a:p>
        </p:txBody>
      </p:sp>
      <p:sp>
        <p:nvSpPr>
          <p:cNvPr id="19461" name="CuadroTexto 17"/>
          <p:cNvSpPr txBox="1">
            <a:spLocks noChangeArrowheads="1"/>
          </p:cNvSpPr>
          <p:nvPr/>
        </p:nvSpPr>
        <p:spPr bwMode="auto">
          <a:xfrm>
            <a:off x="935038" y="2670175"/>
            <a:ext cx="12239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10 mts</a:t>
            </a:r>
          </a:p>
        </p:txBody>
      </p:sp>
      <p:sp>
        <p:nvSpPr>
          <p:cNvPr id="19462" name="CuadroTexto 18"/>
          <p:cNvSpPr txBox="1">
            <a:spLocks noChangeArrowheads="1"/>
          </p:cNvSpPr>
          <p:nvPr/>
        </p:nvSpPr>
        <p:spPr bwMode="auto">
          <a:xfrm>
            <a:off x="1079500" y="3343275"/>
            <a:ext cx="1223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32”</a:t>
            </a:r>
          </a:p>
        </p:txBody>
      </p:sp>
      <p:sp>
        <p:nvSpPr>
          <p:cNvPr id="19463" name="CuadroTexto 19"/>
          <p:cNvSpPr txBox="1">
            <a:spLocks noChangeArrowheads="1"/>
          </p:cNvSpPr>
          <p:nvPr/>
        </p:nvSpPr>
        <p:spPr bwMode="auto">
          <a:xfrm>
            <a:off x="2663825" y="3373438"/>
            <a:ext cx="1223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TF=15’</a:t>
            </a:r>
          </a:p>
        </p:txBody>
      </p:sp>
      <p:sp>
        <p:nvSpPr>
          <p:cNvPr id="19464" name="CuadroTexto 23"/>
          <p:cNvSpPr txBox="1">
            <a:spLocks noChangeArrowheads="1"/>
          </p:cNvSpPr>
          <p:nvPr/>
        </p:nvSpPr>
        <p:spPr bwMode="auto">
          <a:xfrm>
            <a:off x="4572000" y="1557338"/>
            <a:ext cx="1223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TTD=2’</a:t>
            </a:r>
          </a:p>
        </p:txBody>
      </p:sp>
      <p:sp>
        <p:nvSpPr>
          <p:cNvPr id="19465" name="CuadroTexto 36"/>
          <p:cNvSpPr txBox="1">
            <a:spLocks noChangeArrowheads="1"/>
          </p:cNvSpPr>
          <p:nvPr/>
        </p:nvSpPr>
        <p:spPr bwMode="auto">
          <a:xfrm>
            <a:off x="107950" y="790575"/>
            <a:ext cx="25209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CL" altLang="es-ES" b="1">
                <a:solidFill>
                  <a:srgbClr val="000000"/>
                </a:solidFill>
                <a:latin typeface="Calibri" pitchFamily="34" charset="0"/>
              </a:rPr>
              <a:t>Tab 12/200- N (TABLA 3)</a:t>
            </a:r>
            <a:endParaRPr lang="es-CL" altLang="es-ES" b="1">
              <a:solidFill>
                <a:srgbClr val="FF0000"/>
              </a:solidFill>
              <a:latin typeface="Calibri" pitchFamily="34" charset="0"/>
            </a:endParaRPr>
          </a:p>
        </p:txBody>
      </p:sp>
      <p:cxnSp>
        <p:nvCxnSpPr>
          <p:cNvPr id="10" name="Conector recto de flecha 9"/>
          <p:cNvCxnSpPr>
            <a:cxnSpLocks/>
            <a:stCxn id="8" idx="4"/>
          </p:cNvCxnSpPr>
          <p:nvPr/>
        </p:nvCxnSpPr>
        <p:spPr>
          <a:xfrm flipH="1" flipV="1">
            <a:off x="6300788" y="1412875"/>
            <a:ext cx="7937" cy="42846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7" name="CuadroTexto 39"/>
          <p:cNvSpPr txBox="1">
            <a:spLocks noChangeArrowheads="1"/>
          </p:cNvSpPr>
          <p:nvPr/>
        </p:nvSpPr>
        <p:spPr bwMode="auto">
          <a:xfrm>
            <a:off x="7019925" y="1619250"/>
            <a:ext cx="14144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TTB=17’</a:t>
            </a:r>
          </a:p>
        </p:txBody>
      </p:sp>
      <p:sp>
        <p:nvSpPr>
          <p:cNvPr id="19468" name="CuadroTexto 15"/>
          <p:cNvSpPr txBox="1">
            <a:spLocks noChangeArrowheads="1"/>
          </p:cNvSpPr>
          <p:nvPr/>
        </p:nvSpPr>
        <p:spPr bwMode="auto">
          <a:xfrm>
            <a:off x="6457950" y="5327650"/>
            <a:ext cx="1138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ES">
                <a:solidFill>
                  <a:srgbClr val="FF0000"/>
                </a:solidFill>
              </a:rPr>
              <a:t>50 BAR</a:t>
            </a:r>
            <a:endParaRPr lang="es-CL" altLang="es-E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9469" name="CuadroTexto 23"/>
          <p:cNvSpPr txBox="1">
            <a:spLocks noChangeArrowheads="1"/>
          </p:cNvSpPr>
          <p:nvPr/>
        </p:nvSpPr>
        <p:spPr bwMode="auto">
          <a:xfrm>
            <a:off x="4586288" y="2052638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ES">
                <a:solidFill>
                  <a:srgbClr val="000000"/>
                </a:solidFill>
                <a:latin typeface="Calibri" pitchFamily="34" charset="0"/>
              </a:rPr>
              <a:t>PARADA 3m=1’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6"/>
          <p:cNvSpPr>
            <a:spLocks noGrp="1" noChangeArrowheads="1"/>
          </p:cNvSpPr>
          <p:nvPr>
            <p:ph type="title"/>
          </p:nvPr>
        </p:nvSpPr>
        <p:spPr>
          <a:xfrm>
            <a:off x="2051050" y="327025"/>
            <a:ext cx="4537075" cy="581025"/>
          </a:xfrm>
          <a:solidFill>
            <a:srgbClr val="FFFF00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BUCEO</a:t>
            </a:r>
          </a:p>
        </p:txBody>
      </p:sp>
      <p:sp>
        <p:nvSpPr>
          <p:cNvPr id="20482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3067B27-B2D5-41F4-AE29-BCEFD381F1FF}" type="slidenum">
              <a:rPr lang="es-CL" altLang="es-ES"/>
              <a:pPr/>
              <a:t>15</a:t>
            </a:fld>
            <a:endParaRPr lang="es-CL" altLang="es-E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1476375" y="1052513"/>
            <a:ext cx="8135938" cy="36036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de embarque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altLang="es-CL" dirty="0">
                <a:solidFill>
                  <a:prstClr val="black"/>
                </a:solidFill>
                <a:latin typeface="+mn-lt"/>
                <a:cs typeface="+mn-cs"/>
              </a:rPr>
              <a:t> </a:t>
            </a:r>
            <a:endParaRPr lang="es-ES_tradnl" altLang="es-CL" b="1" dirty="0">
              <a:solidFill>
                <a:prstClr val="black"/>
              </a:solidFill>
              <a:latin typeface="+mn-lt"/>
              <a:cs typeface="+mn-cs"/>
            </a:endParaRPr>
          </a:p>
        </p:txBody>
      </p:sp>
      <p:pic>
        <p:nvPicPr>
          <p:cNvPr id="20484" name="Imagen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2708920"/>
            <a:ext cx="5417939" cy="38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CuadroTexto 8"/>
          <p:cNvSpPr txBox="1">
            <a:spLocks noChangeArrowheads="1"/>
          </p:cNvSpPr>
          <p:nvPr/>
        </p:nvSpPr>
        <p:spPr bwMode="auto">
          <a:xfrm>
            <a:off x="1115616" y="1484784"/>
            <a:ext cx="460868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BOTE  CON PATRÓN Y AYUDANTE PATRÓN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ENFERMERO SUMERSIÓN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BUZO SEGURIDAD</a:t>
            </a:r>
          </a:p>
          <a:p>
            <a:pPr eaLnBrk="1" hangingPunct="1"/>
            <a:r>
              <a:rPr lang="es-CL" altLang="es-ES" dirty="0">
                <a:solidFill>
                  <a:srgbClr val="000000"/>
                </a:solidFill>
                <a:latin typeface="Calibri" pitchFamily="34" charset="0"/>
              </a:rPr>
              <a:t>*MANIOBRAS</a:t>
            </a:r>
          </a:p>
          <a:p>
            <a:pPr eaLnBrk="1" hangingPunct="1"/>
            <a:endParaRPr lang="es-CL" altLang="es-ES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 dirty="0">
                <a:ea typeface="+mj-ea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0" y="3716338"/>
            <a:ext cx="9144000" cy="3141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507" name="2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D4E8D309-218F-40E3-9BBD-413A09661920}" type="slidenum">
              <a:rPr lang="es-ES_tradnl" altLang="es-ES" sz="1400">
                <a:solidFill>
                  <a:srgbClr val="000000"/>
                </a:solidFill>
                <a:latin typeface="Arial" pitchFamily="34" charset="0"/>
              </a:rPr>
              <a:pPr eaLnBrk="0" hangingPunct="0"/>
              <a:t>16</a:t>
            </a:fld>
            <a:endParaRPr lang="es-ES_tradnl" altLang="es-ES" sz="1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3563938" y="3141663"/>
            <a:ext cx="792162" cy="574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20485" name="Imagen 5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611188" y="1608138"/>
            <a:ext cx="64770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97 CuadroTexto"/>
          <p:cNvSpPr txBox="1">
            <a:spLocks noChangeArrowheads="1"/>
          </p:cNvSpPr>
          <p:nvPr/>
        </p:nvSpPr>
        <p:spPr bwMode="auto">
          <a:xfrm>
            <a:off x="3376613" y="357188"/>
            <a:ext cx="2500312" cy="461962"/>
          </a:xfrm>
          <a:prstGeom prst="rect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GRÁFICO</a:t>
            </a:r>
          </a:p>
        </p:txBody>
      </p:sp>
      <p:sp>
        <p:nvSpPr>
          <p:cNvPr id="2" name="Rectángulo 1"/>
          <p:cNvSpPr/>
          <p:nvPr/>
        </p:nvSpPr>
        <p:spPr>
          <a:xfrm>
            <a:off x="0" y="3068638"/>
            <a:ext cx="1331913" cy="378936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cxnSp>
        <p:nvCxnSpPr>
          <p:cNvPr id="14" name="13 Conector recto"/>
          <p:cNvCxnSpPr>
            <a:stCxn id="11" idx="4"/>
          </p:cNvCxnSpPr>
          <p:nvPr/>
        </p:nvCxnSpPr>
        <p:spPr>
          <a:xfrm>
            <a:off x="3924300" y="371633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>
            <a:stCxn id="11" idx="4"/>
          </p:cNvCxnSpPr>
          <p:nvPr/>
        </p:nvCxnSpPr>
        <p:spPr>
          <a:xfrm flipH="1">
            <a:off x="3924300" y="3716338"/>
            <a:ext cx="36513" cy="314166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Forma libre"/>
          <p:cNvSpPr/>
          <p:nvPr/>
        </p:nvSpPr>
        <p:spPr>
          <a:xfrm>
            <a:off x="3775075" y="3722688"/>
            <a:ext cx="144463" cy="2978150"/>
          </a:xfrm>
          <a:custGeom>
            <a:avLst/>
            <a:gdLst>
              <a:gd name="connsiteX0" fmla="*/ 143691 w 143691"/>
              <a:gd name="connsiteY0" fmla="*/ 0 h 2978332"/>
              <a:gd name="connsiteX1" fmla="*/ 130628 w 143691"/>
              <a:gd name="connsiteY1" fmla="*/ 470263 h 2978332"/>
              <a:gd name="connsiteX2" fmla="*/ 117565 w 143691"/>
              <a:gd name="connsiteY2" fmla="*/ 548640 h 2978332"/>
              <a:gd name="connsiteX3" fmla="*/ 91440 w 143691"/>
              <a:gd name="connsiteY3" fmla="*/ 809897 h 2978332"/>
              <a:gd name="connsiteX4" fmla="*/ 65314 w 143691"/>
              <a:gd name="connsiteY4" fmla="*/ 849086 h 2978332"/>
              <a:gd name="connsiteX5" fmla="*/ 52251 w 143691"/>
              <a:gd name="connsiteY5" fmla="*/ 888275 h 2978332"/>
              <a:gd name="connsiteX6" fmla="*/ 39188 w 143691"/>
              <a:gd name="connsiteY6" fmla="*/ 1123406 h 2978332"/>
              <a:gd name="connsiteX7" fmla="*/ 52251 w 143691"/>
              <a:gd name="connsiteY7" fmla="*/ 1293223 h 2978332"/>
              <a:gd name="connsiteX8" fmla="*/ 39188 w 143691"/>
              <a:gd name="connsiteY8" fmla="*/ 1593669 h 2978332"/>
              <a:gd name="connsiteX9" fmla="*/ 52251 w 143691"/>
              <a:gd name="connsiteY9" fmla="*/ 1685109 h 2978332"/>
              <a:gd name="connsiteX10" fmla="*/ 65314 w 143691"/>
              <a:gd name="connsiteY10" fmla="*/ 1815737 h 2978332"/>
              <a:gd name="connsiteX11" fmla="*/ 78377 w 143691"/>
              <a:gd name="connsiteY11" fmla="*/ 1881052 h 2978332"/>
              <a:gd name="connsiteX12" fmla="*/ 91440 w 143691"/>
              <a:gd name="connsiteY12" fmla="*/ 1959429 h 2978332"/>
              <a:gd name="connsiteX13" fmla="*/ 78377 w 143691"/>
              <a:gd name="connsiteY13" fmla="*/ 2299063 h 2978332"/>
              <a:gd name="connsiteX14" fmla="*/ 65314 w 143691"/>
              <a:gd name="connsiteY14" fmla="*/ 2677886 h 2978332"/>
              <a:gd name="connsiteX15" fmla="*/ 39188 w 143691"/>
              <a:gd name="connsiteY15" fmla="*/ 2756263 h 2978332"/>
              <a:gd name="connsiteX16" fmla="*/ 26125 w 143691"/>
              <a:gd name="connsiteY16" fmla="*/ 2795452 h 2978332"/>
              <a:gd name="connsiteX17" fmla="*/ 13063 w 143691"/>
              <a:gd name="connsiteY17" fmla="*/ 2834640 h 2978332"/>
              <a:gd name="connsiteX18" fmla="*/ 26125 w 143691"/>
              <a:gd name="connsiteY18" fmla="*/ 2952206 h 2978332"/>
              <a:gd name="connsiteX19" fmla="*/ 0 w 143691"/>
              <a:gd name="connsiteY19" fmla="*/ 2978332 h 2978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3691" h="2978332">
                <a:moveTo>
                  <a:pt x="143691" y="0"/>
                </a:moveTo>
                <a:cubicBezTo>
                  <a:pt x="139337" y="156754"/>
                  <a:pt x="138087" y="313626"/>
                  <a:pt x="130628" y="470263"/>
                </a:cubicBezTo>
                <a:cubicBezTo>
                  <a:pt x="129368" y="496719"/>
                  <a:pt x="120490" y="522316"/>
                  <a:pt x="117565" y="548640"/>
                </a:cubicBezTo>
                <a:cubicBezTo>
                  <a:pt x="116343" y="559642"/>
                  <a:pt x="101128" y="774375"/>
                  <a:pt x="91440" y="809897"/>
                </a:cubicBezTo>
                <a:cubicBezTo>
                  <a:pt x="87309" y="825044"/>
                  <a:pt x="72335" y="835044"/>
                  <a:pt x="65314" y="849086"/>
                </a:cubicBezTo>
                <a:cubicBezTo>
                  <a:pt x="59156" y="861402"/>
                  <a:pt x="56605" y="875212"/>
                  <a:pt x="52251" y="888275"/>
                </a:cubicBezTo>
                <a:cubicBezTo>
                  <a:pt x="47897" y="966652"/>
                  <a:pt x="39188" y="1044908"/>
                  <a:pt x="39188" y="1123406"/>
                </a:cubicBezTo>
                <a:cubicBezTo>
                  <a:pt x="39188" y="1180179"/>
                  <a:pt x="52251" y="1236450"/>
                  <a:pt x="52251" y="1293223"/>
                </a:cubicBezTo>
                <a:cubicBezTo>
                  <a:pt x="52251" y="1393466"/>
                  <a:pt x="43542" y="1493520"/>
                  <a:pt x="39188" y="1593669"/>
                </a:cubicBezTo>
                <a:cubicBezTo>
                  <a:pt x="43542" y="1624149"/>
                  <a:pt x="48653" y="1654530"/>
                  <a:pt x="52251" y="1685109"/>
                </a:cubicBezTo>
                <a:cubicBezTo>
                  <a:pt x="57364" y="1728569"/>
                  <a:pt x="59530" y="1772361"/>
                  <a:pt x="65314" y="1815737"/>
                </a:cubicBezTo>
                <a:cubicBezTo>
                  <a:pt x="68248" y="1837745"/>
                  <a:pt x="74405" y="1859207"/>
                  <a:pt x="78377" y="1881052"/>
                </a:cubicBezTo>
                <a:cubicBezTo>
                  <a:pt x="83115" y="1907111"/>
                  <a:pt x="87086" y="1933303"/>
                  <a:pt x="91440" y="1959429"/>
                </a:cubicBezTo>
                <a:cubicBezTo>
                  <a:pt x="87086" y="2072640"/>
                  <a:pt x="82494" y="2185843"/>
                  <a:pt x="78377" y="2299063"/>
                </a:cubicBezTo>
                <a:cubicBezTo>
                  <a:pt x="73785" y="2425329"/>
                  <a:pt x="76104" y="2551998"/>
                  <a:pt x="65314" y="2677886"/>
                </a:cubicBezTo>
                <a:cubicBezTo>
                  <a:pt x="62962" y="2705324"/>
                  <a:pt x="47897" y="2730137"/>
                  <a:pt x="39188" y="2756263"/>
                </a:cubicBezTo>
                <a:lnTo>
                  <a:pt x="26125" y="2795452"/>
                </a:lnTo>
                <a:lnTo>
                  <a:pt x="13063" y="2834640"/>
                </a:lnTo>
                <a:cubicBezTo>
                  <a:pt x="31102" y="2888759"/>
                  <a:pt x="54117" y="2905552"/>
                  <a:pt x="26125" y="2952206"/>
                </a:cubicBezTo>
                <a:cubicBezTo>
                  <a:pt x="19789" y="2962767"/>
                  <a:pt x="8708" y="2969623"/>
                  <a:pt x="0" y="2978332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17" name="Rectangle 26"/>
          <p:cNvSpPr txBox="1">
            <a:spLocks noChangeArrowheads="1"/>
          </p:cNvSpPr>
          <p:nvPr/>
        </p:nvSpPr>
        <p:spPr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0" name="97 CuadroTexto"/>
          <p:cNvSpPr txBox="1">
            <a:spLocks noChangeArrowheads="1"/>
          </p:cNvSpPr>
          <p:nvPr/>
        </p:nvSpPr>
        <p:spPr bwMode="auto">
          <a:xfrm>
            <a:off x="3376613" y="357188"/>
            <a:ext cx="2500312" cy="461962"/>
          </a:xfrm>
          <a:prstGeom prst="rect">
            <a:avLst/>
          </a:prstGeom>
          <a:solidFill>
            <a:srgbClr val="FFFF00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GRÁFICO</a:t>
            </a:r>
          </a:p>
        </p:txBody>
      </p:sp>
      <p:sp>
        <p:nvSpPr>
          <p:cNvPr id="23555" name="2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94061034-5E84-49C5-8A8F-3EE13027D09D}" type="slidenum">
              <a:rPr lang="es-ES_tradnl" altLang="es-ES" sz="1400">
                <a:solidFill>
                  <a:srgbClr val="000000"/>
                </a:solidFill>
                <a:latin typeface="Arial" pitchFamily="34" charset="0"/>
              </a:rPr>
              <a:pPr eaLnBrk="0" hangingPunct="0"/>
              <a:t>17</a:t>
            </a:fld>
            <a:endParaRPr lang="es-ES_tradnl" altLang="es-ES" sz="1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0" y="3716338"/>
            <a:ext cx="9144000" cy="31416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Elipse 10"/>
          <p:cNvSpPr/>
          <p:nvPr/>
        </p:nvSpPr>
        <p:spPr>
          <a:xfrm>
            <a:off x="3563938" y="3141663"/>
            <a:ext cx="792162" cy="5746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3570288" y="3795713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4398963" y="3509963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ángulo 14"/>
          <p:cNvSpPr/>
          <p:nvPr/>
        </p:nvSpPr>
        <p:spPr>
          <a:xfrm>
            <a:off x="0" y="3068638"/>
            <a:ext cx="1331913" cy="378936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4" cstate="print"/>
          <a:srcRect l="22705" t="26367" r="26758" b="12109"/>
          <a:stretch>
            <a:fillRect/>
          </a:stretch>
        </p:blipFill>
        <p:spPr bwMode="auto">
          <a:xfrm>
            <a:off x="5795963" y="0"/>
            <a:ext cx="320675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63" name="18 Grupo"/>
          <p:cNvGrpSpPr>
            <a:grpSpLocks/>
          </p:cNvGrpSpPr>
          <p:nvPr/>
        </p:nvGrpSpPr>
        <p:grpSpPr bwMode="auto">
          <a:xfrm>
            <a:off x="8027988" y="1695450"/>
            <a:ext cx="503237" cy="523875"/>
            <a:chOff x="8028384" y="1695235"/>
            <a:chExt cx="503361" cy="523875"/>
          </a:xfrm>
        </p:grpSpPr>
        <p:sp>
          <p:nvSpPr>
            <p:cNvPr id="16" name="15 Proceso"/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17" name="16 Conector recto de flecha"/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Conector recto de flecha"/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564" name="Picture 16" descr="Resultado de imagen para norte magnetico y norte geografic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32813" y="188913"/>
            <a:ext cx="360362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19 Conector recto"/>
          <p:cNvCxnSpPr/>
          <p:nvPr/>
        </p:nvCxnSpPr>
        <p:spPr>
          <a:xfrm flipH="1">
            <a:off x="3924300" y="3716338"/>
            <a:ext cx="36513" cy="3141662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6"/>
          <p:cNvSpPr txBox="1">
            <a:spLocks noChangeArrowheads="1"/>
          </p:cNvSpPr>
          <p:nvPr/>
        </p:nvSpPr>
        <p:spPr>
          <a:xfrm>
            <a:off x="2051050" y="115888"/>
            <a:ext cx="3744913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 dirty="0">
                <a:ea typeface="+mj-ea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</a:p>
        </p:txBody>
      </p:sp>
      <p:pic>
        <p:nvPicPr>
          <p:cNvPr id="19" name="Imagen 9"/>
          <p:cNvPicPr>
            <a:picLocks noChangeAspect="1"/>
          </p:cNvPicPr>
          <p:nvPr/>
        </p:nvPicPr>
        <p:blipFill>
          <a:blip r:embed="rId3" cstate="print"/>
          <a:srcRect l="31621" t="5939" r="32806" b="4997"/>
          <a:stretch>
            <a:fillRect/>
          </a:stretch>
        </p:blipFill>
        <p:spPr bwMode="auto">
          <a:xfrm>
            <a:off x="4860032" y="4005064"/>
            <a:ext cx="6477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2" name="18 Grupo">
            <a:extLst>
              <a:ext uri="{FF2B5EF4-FFF2-40B4-BE49-F238E27FC236}">
                <a16:creationId xmlns:a16="http://schemas.microsoft.com/office/drawing/2014/main" xmlns="" id="{B012E711-B0DB-4903-8D48-FFFFB4ABBAC4}"/>
              </a:ext>
            </a:extLst>
          </p:cNvPr>
          <p:cNvGrpSpPr>
            <a:grpSpLocks/>
          </p:cNvGrpSpPr>
          <p:nvPr/>
        </p:nvGrpSpPr>
        <p:grpSpPr bwMode="auto">
          <a:xfrm>
            <a:off x="7092280" y="672877"/>
            <a:ext cx="503237" cy="523875"/>
            <a:chOff x="8028384" y="1695235"/>
            <a:chExt cx="503361" cy="523875"/>
          </a:xfrm>
        </p:grpSpPr>
        <p:sp>
          <p:nvSpPr>
            <p:cNvPr id="23" name="15 Proceso">
              <a:extLst>
                <a:ext uri="{FF2B5EF4-FFF2-40B4-BE49-F238E27FC236}">
                  <a16:creationId xmlns:a16="http://schemas.microsoft.com/office/drawing/2014/main" xmlns="" id="{FC117405-9C0C-4B6E-A76C-87AF567A699F}"/>
                </a:ext>
              </a:extLst>
            </p:cNvPr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24" name="16 Conector recto de flecha">
              <a:extLst>
                <a:ext uri="{FF2B5EF4-FFF2-40B4-BE49-F238E27FC236}">
                  <a16:creationId xmlns:a16="http://schemas.microsoft.com/office/drawing/2014/main" xmlns="" id="{1CA61BFC-9F80-45FD-8F0F-97BB00299BDB}"/>
                </a:ext>
              </a:extLst>
            </p:cNvPr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17 Conector recto de flecha">
              <a:extLst>
                <a:ext uri="{FF2B5EF4-FFF2-40B4-BE49-F238E27FC236}">
                  <a16:creationId xmlns:a16="http://schemas.microsoft.com/office/drawing/2014/main" xmlns="" id="{4583AA09-2882-449D-874E-35F7E8CF1E79}"/>
                </a:ext>
              </a:extLst>
            </p:cNvPr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reeform 5"/>
          <p:cNvSpPr>
            <a:spLocks/>
          </p:cNvSpPr>
          <p:nvPr/>
        </p:nvSpPr>
        <p:spPr bwMode="auto">
          <a:xfrm>
            <a:off x="0" y="2997200"/>
            <a:ext cx="9180513" cy="144463"/>
          </a:xfrm>
          <a:custGeom>
            <a:avLst/>
            <a:gdLst>
              <a:gd name="T0" fmla="*/ 0 w 4489"/>
              <a:gd name="T1" fmla="*/ 0 h 128"/>
              <a:gd name="T2" fmla="*/ 2147483646 w 4489"/>
              <a:gd name="T3" fmla="*/ 2147483646 h 128"/>
              <a:gd name="T4" fmla="*/ 2147483646 w 4489"/>
              <a:gd name="T5" fmla="*/ 2147483646 h 128"/>
              <a:gd name="T6" fmla="*/ 2147483646 w 4489"/>
              <a:gd name="T7" fmla="*/ 2147483646 h 128"/>
              <a:gd name="T8" fmla="*/ 2147483646 w 4489"/>
              <a:gd name="T9" fmla="*/ 2147483646 h 128"/>
              <a:gd name="T10" fmla="*/ 2147483646 w 4489"/>
              <a:gd name="T11" fmla="*/ 2147483646 h 128"/>
              <a:gd name="T12" fmla="*/ 2147483646 w 4489"/>
              <a:gd name="T13" fmla="*/ 2147483646 h 128"/>
              <a:gd name="T14" fmla="*/ 2147483646 w 4489"/>
              <a:gd name="T15" fmla="*/ 2147483646 h 128"/>
              <a:gd name="T16" fmla="*/ 2147483646 w 4489"/>
              <a:gd name="T17" fmla="*/ 2147483646 h 128"/>
              <a:gd name="T18" fmla="*/ 2147483646 w 4489"/>
              <a:gd name="T19" fmla="*/ 2147483646 h 128"/>
              <a:gd name="T20" fmla="*/ 2147483646 w 4489"/>
              <a:gd name="T21" fmla="*/ 2147483646 h 128"/>
              <a:gd name="T22" fmla="*/ 2147483646 w 4489"/>
              <a:gd name="T23" fmla="*/ 2147483646 h 128"/>
              <a:gd name="T24" fmla="*/ 2147483646 w 4489"/>
              <a:gd name="T25" fmla="*/ 2147483646 h 128"/>
              <a:gd name="T26" fmla="*/ 2147483646 w 4489"/>
              <a:gd name="T27" fmla="*/ 2147483646 h 128"/>
              <a:gd name="T28" fmla="*/ 2147483646 w 4489"/>
              <a:gd name="T29" fmla="*/ 2147483646 h 128"/>
              <a:gd name="T30" fmla="*/ 2147483646 w 4489"/>
              <a:gd name="T31" fmla="*/ 2147483646 h 128"/>
              <a:gd name="T32" fmla="*/ 2147483646 w 4489"/>
              <a:gd name="T33" fmla="*/ 2147483646 h 128"/>
              <a:gd name="T34" fmla="*/ 2147483646 w 4489"/>
              <a:gd name="T35" fmla="*/ 2147483646 h 128"/>
              <a:gd name="T36" fmla="*/ 2147483646 w 4489"/>
              <a:gd name="T37" fmla="*/ 2147483646 h 128"/>
              <a:gd name="T38" fmla="*/ 2147483646 w 4489"/>
              <a:gd name="T39" fmla="*/ 2147483646 h 128"/>
              <a:gd name="T40" fmla="*/ 2147483646 w 4489"/>
              <a:gd name="T41" fmla="*/ 2147483646 h 128"/>
              <a:gd name="T42" fmla="*/ 2147483646 w 4489"/>
              <a:gd name="T43" fmla="*/ 2147483646 h 128"/>
              <a:gd name="T44" fmla="*/ 2147483646 w 4489"/>
              <a:gd name="T45" fmla="*/ 2147483646 h 128"/>
              <a:gd name="T46" fmla="*/ 2147483646 w 4489"/>
              <a:gd name="T47" fmla="*/ 2147483646 h 128"/>
              <a:gd name="T48" fmla="*/ 2147483646 w 4489"/>
              <a:gd name="T49" fmla="*/ 2147483646 h 128"/>
              <a:gd name="T50" fmla="*/ 2147483646 w 4489"/>
              <a:gd name="T51" fmla="*/ 2147483646 h 128"/>
              <a:gd name="T52" fmla="*/ 2147483646 w 4489"/>
              <a:gd name="T53" fmla="*/ 2147483646 h 128"/>
              <a:gd name="T54" fmla="*/ 2147483646 w 4489"/>
              <a:gd name="T55" fmla="*/ 2147483646 h 128"/>
              <a:gd name="T56" fmla="*/ 2147483646 w 4489"/>
              <a:gd name="T57" fmla="*/ 2147483646 h 128"/>
              <a:gd name="T58" fmla="*/ 2147483646 w 4489"/>
              <a:gd name="T59" fmla="*/ 2147483646 h 12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4489"/>
              <a:gd name="T91" fmla="*/ 0 h 128"/>
              <a:gd name="T92" fmla="*/ 4489 w 4489"/>
              <a:gd name="T93" fmla="*/ 128 h 12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4489" h="128">
                <a:moveTo>
                  <a:pt x="0" y="0"/>
                </a:moveTo>
                <a:cubicBezTo>
                  <a:pt x="65" y="23"/>
                  <a:pt x="133" y="29"/>
                  <a:pt x="201" y="37"/>
                </a:cubicBezTo>
                <a:cubicBezTo>
                  <a:pt x="310" y="28"/>
                  <a:pt x="338" y="19"/>
                  <a:pt x="448" y="28"/>
                </a:cubicBezTo>
                <a:cubicBezTo>
                  <a:pt x="532" y="82"/>
                  <a:pt x="638" y="47"/>
                  <a:pt x="732" y="37"/>
                </a:cubicBezTo>
                <a:cubicBezTo>
                  <a:pt x="744" y="34"/>
                  <a:pt x="756" y="32"/>
                  <a:pt x="768" y="28"/>
                </a:cubicBezTo>
                <a:cubicBezTo>
                  <a:pt x="786" y="23"/>
                  <a:pt x="823" y="10"/>
                  <a:pt x="823" y="10"/>
                </a:cubicBezTo>
                <a:cubicBezTo>
                  <a:pt x="892" y="18"/>
                  <a:pt x="956" y="36"/>
                  <a:pt x="1024" y="46"/>
                </a:cubicBezTo>
                <a:cubicBezTo>
                  <a:pt x="1144" y="41"/>
                  <a:pt x="1248" y="38"/>
                  <a:pt x="1362" y="10"/>
                </a:cubicBezTo>
                <a:cubicBezTo>
                  <a:pt x="1434" y="22"/>
                  <a:pt x="1512" y="33"/>
                  <a:pt x="1582" y="55"/>
                </a:cubicBezTo>
                <a:cubicBezTo>
                  <a:pt x="1759" y="49"/>
                  <a:pt x="1913" y="50"/>
                  <a:pt x="2085" y="74"/>
                </a:cubicBezTo>
                <a:cubicBezTo>
                  <a:pt x="2168" y="68"/>
                  <a:pt x="2188" y="73"/>
                  <a:pt x="2249" y="55"/>
                </a:cubicBezTo>
                <a:cubicBezTo>
                  <a:pt x="2267" y="50"/>
                  <a:pt x="2286" y="43"/>
                  <a:pt x="2304" y="37"/>
                </a:cubicBezTo>
                <a:cubicBezTo>
                  <a:pt x="2313" y="34"/>
                  <a:pt x="2332" y="28"/>
                  <a:pt x="2332" y="28"/>
                </a:cubicBezTo>
                <a:cubicBezTo>
                  <a:pt x="2408" y="34"/>
                  <a:pt x="2487" y="23"/>
                  <a:pt x="2560" y="46"/>
                </a:cubicBezTo>
                <a:cubicBezTo>
                  <a:pt x="2569" y="49"/>
                  <a:pt x="2578" y="53"/>
                  <a:pt x="2588" y="55"/>
                </a:cubicBezTo>
                <a:cubicBezTo>
                  <a:pt x="2766" y="90"/>
                  <a:pt x="2572" y="44"/>
                  <a:pt x="2688" y="74"/>
                </a:cubicBezTo>
                <a:cubicBezTo>
                  <a:pt x="2712" y="80"/>
                  <a:pt x="2761" y="92"/>
                  <a:pt x="2761" y="92"/>
                </a:cubicBezTo>
                <a:cubicBezTo>
                  <a:pt x="2846" y="84"/>
                  <a:pt x="2902" y="72"/>
                  <a:pt x="2981" y="46"/>
                </a:cubicBezTo>
                <a:cubicBezTo>
                  <a:pt x="3078" y="14"/>
                  <a:pt x="2921" y="64"/>
                  <a:pt x="3045" y="28"/>
                </a:cubicBezTo>
                <a:cubicBezTo>
                  <a:pt x="3064" y="23"/>
                  <a:pt x="3100" y="10"/>
                  <a:pt x="3100" y="10"/>
                </a:cubicBezTo>
                <a:cubicBezTo>
                  <a:pt x="3191" y="21"/>
                  <a:pt x="3150" y="11"/>
                  <a:pt x="3228" y="37"/>
                </a:cubicBezTo>
                <a:cubicBezTo>
                  <a:pt x="3246" y="43"/>
                  <a:pt x="3264" y="49"/>
                  <a:pt x="3282" y="55"/>
                </a:cubicBezTo>
                <a:cubicBezTo>
                  <a:pt x="3291" y="58"/>
                  <a:pt x="3310" y="64"/>
                  <a:pt x="3310" y="64"/>
                </a:cubicBezTo>
                <a:cubicBezTo>
                  <a:pt x="3418" y="57"/>
                  <a:pt x="3523" y="45"/>
                  <a:pt x="3630" y="28"/>
                </a:cubicBezTo>
                <a:cubicBezTo>
                  <a:pt x="3675" y="13"/>
                  <a:pt x="3661" y="13"/>
                  <a:pt x="3730" y="28"/>
                </a:cubicBezTo>
                <a:cubicBezTo>
                  <a:pt x="3749" y="32"/>
                  <a:pt x="3785" y="46"/>
                  <a:pt x="3785" y="46"/>
                </a:cubicBezTo>
                <a:cubicBezTo>
                  <a:pt x="3812" y="72"/>
                  <a:pt x="3841" y="74"/>
                  <a:pt x="3877" y="83"/>
                </a:cubicBezTo>
                <a:cubicBezTo>
                  <a:pt x="3986" y="77"/>
                  <a:pt x="4066" y="61"/>
                  <a:pt x="4169" y="74"/>
                </a:cubicBezTo>
                <a:cubicBezTo>
                  <a:pt x="4220" y="91"/>
                  <a:pt x="4265" y="112"/>
                  <a:pt x="4316" y="128"/>
                </a:cubicBezTo>
                <a:cubicBezTo>
                  <a:pt x="4375" y="120"/>
                  <a:pt x="4429" y="101"/>
                  <a:pt x="4489" y="101"/>
                </a:cubicBezTo>
              </a:path>
            </a:pathLst>
          </a:custGeom>
          <a:noFill/>
          <a:ln w="666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5603" name="Rectangle 10"/>
          <p:cNvSpPr>
            <a:spLocks noChangeArrowheads="1"/>
          </p:cNvSpPr>
          <p:nvPr/>
        </p:nvSpPr>
        <p:spPr bwMode="auto">
          <a:xfrm>
            <a:off x="2786063" y="6143625"/>
            <a:ext cx="576262" cy="504825"/>
          </a:xfrm>
          <a:prstGeom prst="rect">
            <a:avLst/>
          </a:prstGeom>
          <a:solidFill>
            <a:srgbClr val="3333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es-ES" altLang="es-ES"/>
          </a:p>
        </p:txBody>
      </p:sp>
      <p:sp>
        <p:nvSpPr>
          <p:cNvPr id="25604" name="Line 12"/>
          <p:cNvSpPr>
            <a:spLocks noChangeShapeType="1"/>
          </p:cNvSpPr>
          <p:nvPr/>
        </p:nvSpPr>
        <p:spPr bwMode="auto">
          <a:xfrm>
            <a:off x="3059113" y="3213100"/>
            <a:ext cx="0" cy="28797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5605" name="Text Box 13"/>
          <p:cNvSpPr txBox="1">
            <a:spLocks noChangeArrowheads="1"/>
          </p:cNvSpPr>
          <p:nvPr/>
        </p:nvSpPr>
        <p:spPr bwMode="auto">
          <a:xfrm>
            <a:off x="1692275" y="4365625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ES"/>
              <a:t>10MTS.</a:t>
            </a:r>
          </a:p>
        </p:txBody>
      </p:sp>
      <p:sp>
        <p:nvSpPr>
          <p:cNvPr id="25606" name="Text Box 19"/>
          <p:cNvSpPr txBox="1">
            <a:spLocks noChangeArrowheads="1"/>
          </p:cNvSpPr>
          <p:nvPr/>
        </p:nvSpPr>
        <p:spPr bwMode="auto">
          <a:xfrm>
            <a:off x="5076825" y="4652963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ES" altLang="es-ES"/>
          </a:p>
        </p:txBody>
      </p:sp>
      <p:sp>
        <p:nvSpPr>
          <p:cNvPr id="25607" name="Rectangle 23"/>
          <p:cNvSpPr>
            <a:spLocks noChangeArrowheads="1"/>
          </p:cNvSpPr>
          <p:nvPr/>
        </p:nvSpPr>
        <p:spPr bwMode="auto">
          <a:xfrm>
            <a:off x="7540625" y="6286500"/>
            <a:ext cx="9925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ES" dirty="0"/>
              <a:t>20 MTS</a:t>
            </a:r>
          </a:p>
        </p:txBody>
      </p:sp>
      <p:pic>
        <p:nvPicPr>
          <p:cNvPr id="25608" name="Picture 30" descr="Zodiac con buzos a bordo"/>
          <p:cNvPicPr>
            <a:picLocks noChangeAspect="1" noChangeArrowheads="1"/>
          </p:cNvPicPr>
          <p:nvPr/>
        </p:nvPicPr>
        <p:blipFill>
          <a:blip r:embed="rId2" cstate="print"/>
          <a:srcRect l="13527" t="29567" r="27855" b="5386"/>
          <a:stretch>
            <a:fillRect/>
          </a:stretch>
        </p:blipFill>
        <p:spPr bwMode="auto">
          <a:xfrm>
            <a:off x="1000125" y="2143125"/>
            <a:ext cx="928688" cy="785813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  <p:grpSp>
        <p:nvGrpSpPr>
          <p:cNvPr id="2" name="18 Grupo"/>
          <p:cNvGrpSpPr>
            <a:grpSpLocks/>
          </p:cNvGrpSpPr>
          <p:nvPr/>
        </p:nvGrpSpPr>
        <p:grpSpPr bwMode="auto">
          <a:xfrm>
            <a:off x="2357438" y="2786063"/>
            <a:ext cx="1349375" cy="1171575"/>
            <a:chOff x="2372210" y="2937353"/>
            <a:chExt cx="1348962" cy="1170874"/>
          </a:xfrm>
        </p:grpSpPr>
        <p:pic>
          <p:nvPicPr>
            <p:cNvPr id="25621" name="Picture 14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3089347" y="3154135"/>
              <a:ext cx="631825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2" name="Picture 16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2372210" y="2937353"/>
              <a:ext cx="612775" cy="6476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3" name="Picture 14" descr="Buceo-13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1098596">
              <a:off x="2374972" y="3439889"/>
              <a:ext cx="631825" cy="66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610" name="AutoShape 14" descr="Resultado de imagen para norte magnetico y norte geografico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s-ES" altLang="es-ES"/>
          </a:p>
        </p:txBody>
      </p:sp>
      <p:grpSp>
        <p:nvGrpSpPr>
          <p:cNvPr id="25611" name="18 Grupo"/>
          <p:cNvGrpSpPr>
            <a:grpSpLocks/>
          </p:cNvGrpSpPr>
          <p:nvPr/>
        </p:nvGrpSpPr>
        <p:grpSpPr bwMode="auto">
          <a:xfrm>
            <a:off x="5795963" y="0"/>
            <a:ext cx="3206750" cy="2927350"/>
            <a:chOff x="5795963" y="0"/>
            <a:chExt cx="3206750" cy="2927350"/>
          </a:xfrm>
        </p:grpSpPr>
        <p:pic>
          <p:nvPicPr>
            <p:cNvPr id="25619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 l="22705" t="26367" r="26758" b="12109"/>
            <a:stretch>
              <a:fillRect/>
            </a:stretch>
          </p:blipFill>
          <p:spPr bwMode="auto">
            <a:xfrm>
              <a:off x="5795963" y="0"/>
              <a:ext cx="3206750" cy="2927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20" name="Picture 16" descr="Resultado de imagen para norte magnetico y norte geografico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532813" y="188913"/>
              <a:ext cx="360362" cy="509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612" name="20 Grupo"/>
          <p:cNvGrpSpPr>
            <a:grpSpLocks/>
          </p:cNvGrpSpPr>
          <p:nvPr/>
        </p:nvGrpSpPr>
        <p:grpSpPr bwMode="auto">
          <a:xfrm>
            <a:off x="8027988" y="1695450"/>
            <a:ext cx="503237" cy="523875"/>
            <a:chOff x="8028384" y="1695235"/>
            <a:chExt cx="503361" cy="523875"/>
          </a:xfrm>
        </p:grpSpPr>
        <p:sp>
          <p:nvSpPr>
            <p:cNvPr id="22" name="21 Proceso"/>
            <p:cNvSpPr/>
            <p:nvPr/>
          </p:nvSpPr>
          <p:spPr bwMode="auto">
            <a:xfrm rot="2763770">
              <a:off x="8018127" y="1859517"/>
              <a:ext cx="523875" cy="195311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/>
            </a:p>
          </p:txBody>
        </p:sp>
        <p:cxnSp>
          <p:nvCxnSpPr>
            <p:cNvPr id="23" name="22 Conector recto de flecha"/>
            <p:cNvCxnSpPr/>
            <p:nvPr/>
          </p:nvCxnSpPr>
          <p:spPr bwMode="auto">
            <a:xfrm flipH="1" flipV="1">
              <a:off x="8244337" y="1701585"/>
              <a:ext cx="287408" cy="288925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 de flecha"/>
            <p:cNvCxnSpPr/>
            <p:nvPr/>
          </p:nvCxnSpPr>
          <p:spPr bwMode="auto">
            <a:xfrm>
              <a:off x="8028384" y="1844460"/>
              <a:ext cx="287408" cy="287338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613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s-CL" altLang="es-ES" dirty="0" smtClean="0"/>
              <a:t>0</a:t>
            </a:r>
            <a:fld id="{F9929C33-B3D9-4C57-8D6A-2CCFF649A4A5}" type="slidenum">
              <a:rPr lang="es-CL" altLang="es-ES" smtClean="0"/>
              <a:pPr/>
              <a:t>18</a:t>
            </a:fld>
            <a:endParaRPr lang="es-CL" altLang="es-ES" dirty="0"/>
          </a:p>
        </p:txBody>
      </p:sp>
      <p:cxnSp>
        <p:nvCxnSpPr>
          <p:cNvPr id="5" name="Conector recto de flecha 4"/>
          <p:cNvCxnSpPr>
            <a:cxnSpLocks/>
          </p:cNvCxnSpPr>
          <p:nvPr/>
        </p:nvCxnSpPr>
        <p:spPr>
          <a:xfrm>
            <a:off x="3795713" y="6356350"/>
            <a:ext cx="33686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/>
          <p:cNvCxnSpPr>
            <a:cxnSpLocks/>
          </p:cNvCxnSpPr>
          <p:nvPr/>
        </p:nvCxnSpPr>
        <p:spPr>
          <a:xfrm flipH="1" flipV="1">
            <a:off x="3795713" y="6648450"/>
            <a:ext cx="3368675" cy="79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24 CuadroTexto"/>
          <p:cNvSpPr txBox="1"/>
          <p:nvPr/>
        </p:nvSpPr>
        <p:spPr>
          <a:xfrm>
            <a:off x="5292080" y="5805264"/>
            <a:ext cx="394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7”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3.33333E-6 C 0.00607 0.0118 0.00521 0.02592 0.00625 0.04027 C 0.00677 0.06342 0.01319 0.13657 0.00781 0.1662 C 0.00607 0.18634 0.00521 0.20671 0.00156 0.22592 C 0.00017 0.23333 -0.00018 0.23819 -0.00174 0.24537 C -0.00278 0.24977 -0.00504 0.2581 -0.00504 0.25833 C -0.00556 0.26458 -0.00643 0.27083 -0.00643 0.27731 C -0.00643 0.3 -0.00625 0.32291 -0.00504 0.34583 C -0.00469 0.35393 -0.00278 0.36134 -0.00174 0.36921 C -0.00139 0.37152 0.01007 0.37754 0.01267 0.37777 C 0.02378 0.37847 0.03489 0.37916 0.046 0.37986 C 0.05642 0.38171 0.06562 0.38472 0.07604 0.38634 C 0.0842 0.38564 0.09218 0.38541 0.1 0.38426 C 0.1092 0.38287 0.11788 0.37477 0.12708 0.37338 C 0.13385 0.37222 0.1408 0.37199 0.14757 0.37129 C 0.16944 0.3618 0.1967 0.36852 0.21753 0.36921 C 0.22743 0.37361 0.23385 0.37592 0.24462 0.37777 C 0.26267 0.38564 0.25034 0.38102 0.29236 0.37777 C 0.30607 0.37662 0.3335 0.37338 0.3335 0.37361 C 0.35451 0.36643 0.3309 0.37361 0.38125 0.36921 C 0.39184 0.36828 0.41319 0.36481 0.41319 0.36504 C 0.47552 0.37037 0.446 0.36828 0.50208 0.37129 C 0.50885 0.3743 0.50521 0.37338 0.51319 0.37338 L 0.53073 0.37129 " pathEditMode="relative" rAng="0" ptsTypes="ffffffffffffffffffffff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00" y="19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3073 0.37129 C 0.42204 0.36991 0.31336 0.36805 0.20468 0.36713 C 0.18368 0.36018 0.09826 0.3618 0.08593 0.36157 C 0.07257 0.35717 0.05885 0.35555 0.04531 0.35185 C 0.04114 0.34629 0.03541 0.32685 0.03385 0.31852 C 0.03281 0.30555 0.03229 0.29259 0.03073 0.27963 C 0.03125 0.25579 0.03142 0.23333 0.03489 0.21018 C 0.03802 0.14514 0.03489 0.0794 0.03489 0.01435 L 0.03593 -0.03287 L 0.03385 -0.04259 " pathEditMode="relative" ptsTypes="fffffffA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idx="1"/>
          </p:nvPr>
        </p:nvSpPr>
        <p:spPr>
          <a:xfrm>
            <a:off x="900113" y="1600200"/>
            <a:ext cx="7993062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   A.-	Antes de  equipamiento de los buzos e inicio del Buceo</a:t>
            </a:r>
          </a:p>
          <a:p>
            <a:pPr eaLnBrk="1" hangingPunct="1">
              <a:buFontTx/>
              <a:buNone/>
            </a:pPr>
            <a:endParaRPr lang="es-ES" altLang="es-CL" sz="1800">
              <a:latin typeface="Arial" pitchFamily="34" charset="0"/>
              <a:cs typeface="Arial" pitchFamily="34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Inspeccionar  monobotellas.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Inspeccionar reguladores y consolas.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Mosquetones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Boyarín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Muertos.</a:t>
            </a:r>
          </a:p>
          <a:p>
            <a:pPr eaLnBrk="1" hangingPunct="1">
              <a:buFont typeface="Wingdings" pitchFamily="2" charset="2"/>
              <a:buNone/>
            </a:pPr>
            <a:endParaRPr lang="es-ES" altLang="es-CL" sz="1800"/>
          </a:p>
          <a:p>
            <a:pPr eaLnBrk="1" hangingPunct="1">
              <a:buFont typeface="Wingdings" pitchFamily="2" charset="2"/>
              <a:buNone/>
            </a:pPr>
            <a:endParaRPr lang="es-ES" altLang="es-CL" sz="1800"/>
          </a:p>
        </p:txBody>
      </p:sp>
      <p:sp>
        <p:nvSpPr>
          <p:cNvPr id="26627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B4AE7B-7C20-41D2-B98F-7586407A1527}" type="slidenum">
              <a:rPr lang="es-CL" altLang="es-ES"/>
              <a:pPr/>
              <a:t>19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773238"/>
            <a:ext cx="7993062" cy="4640262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B.-	DURANTE LA EJECUCION DE LA ACTIVIDAD: 	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El equipo debe quedar ordenado para facilitar el desarrollo de la actividad. 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Antes de entrar al agua los buceadores serán revistados por el enfermero y el supervisor.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Antes de iniciar la actividad el supervisor repasara la actividad resaltando los puntos claves del ejercicio a los buceadores.(orientación de buceo)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+mj-lt"/>
            </a:endParaRPr>
          </a:p>
        </p:txBody>
      </p:sp>
      <p:sp>
        <p:nvSpPr>
          <p:cNvPr id="27651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1C5F2DB-9402-41BC-91B6-27BDAC25A6E2}" type="slidenum">
              <a:rPr lang="es-CL" altLang="es-ES"/>
              <a:pPr/>
              <a:t>20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idx="1"/>
          </p:nvPr>
        </p:nvSpPr>
        <p:spPr>
          <a:xfrm>
            <a:off x="468313" y="1628775"/>
            <a:ext cx="8243887" cy="45688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Ubicado el lugar, se debe instalar un muerto y un boyarín 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El buzo de seguridad </a:t>
            </a:r>
            <a:r>
              <a:rPr lang="es-ES" altLang="es-CL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altLang="es-CL" sz="1800" dirty="0">
                <a:latin typeface="Arial" pitchFamily="34" charset="0"/>
                <a:cs typeface="Arial" pitchFamily="34" charset="0"/>
              </a:rPr>
              <a:t>se mantendrá equipado para reaccionar durante el desarrollo del ejercicio.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Los buceadores serán revistados por el supervisor y entrarán al agua en orden que se les indique.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Durante todo el desarrollo del ejercicio se mantendrá en el área una ambulancia en alerta al igual que un enfermero de sumersión, los que estarán listos a brindar los primeros auxilios y trasladar a un centro asistencial al afectado si fuese necesario.</a:t>
            </a:r>
          </a:p>
        </p:txBody>
      </p:sp>
      <p:sp>
        <p:nvSpPr>
          <p:cNvPr id="28675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691B423-B262-464B-9631-607584D9F336}" type="slidenum">
              <a:rPr lang="es-CL" altLang="es-ES"/>
              <a:pPr/>
              <a:t>21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idx="1"/>
          </p:nvPr>
        </p:nvSpPr>
        <p:spPr>
          <a:xfrm>
            <a:off x="250825" y="1196975"/>
            <a:ext cx="8243888" cy="6100763"/>
          </a:xfrm>
        </p:spPr>
        <p:txBody>
          <a:bodyPr/>
          <a:lstStyle/>
          <a:p>
            <a:pPr algn="just" eaLnBrk="1" hangingPunct="1">
              <a:buFontTx/>
              <a:buNone/>
            </a:pPr>
            <a:endParaRPr lang="es-ES" altLang="es-CL" sz="1800"/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Los buzos al saltar al agua informarán con la señal </a:t>
            </a:r>
            <a:r>
              <a:rPr lang="es-ES" altLang="es-CL" sz="1800" i="1">
                <a:latin typeface="Arial" pitchFamily="34" charset="0"/>
                <a:cs typeface="Arial" pitchFamily="34" charset="0"/>
              </a:rPr>
              <a:t>estoy bien, </a:t>
            </a:r>
            <a:r>
              <a:rPr lang="es-ES" altLang="es-CL" sz="1800">
                <a:latin typeface="Arial" pitchFamily="34" charset="0"/>
                <a:cs typeface="Arial" pitchFamily="34" charset="0"/>
              </a:rPr>
              <a:t>que se encuentran en condiciones de comenzar el buceo. 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Probaran boyantes respectivamente y revisaran su equipo.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Cuando el supervisor le ordene comenzarán su descenso, siguiendo en todo momento la línea de seguridad,</a:t>
            </a:r>
            <a:r>
              <a:rPr lang="es-ES" altLang="es-CL" sz="1800" i="1">
                <a:latin typeface="Arial" pitchFamily="34" charset="0"/>
                <a:cs typeface="Arial" pitchFamily="34" charset="0"/>
              </a:rPr>
              <a:t> </a:t>
            </a:r>
            <a:r>
              <a:rPr lang="es-ES" altLang="es-CL" sz="1800">
                <a:latin typeface="Arial" pitchFamily="34" charset="0"/>
                <a:cs typeface="Arial" pitchFamily="34" charset="0"/>
              </a:rPr>
              <a:t>hasta llegar al fondo donde se encuentra el muerto de la maniobra.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>
                <a:latin typeface="Arial" pitchFamily="34" charset="0"/>
                <a:cs typeface="Arial" pitchFamily="34" charset="0"/>
              </a:rPr>
              <a:t>El buzo instructor será el encargado de dar las señales durante el ejercicio.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 i="1">
                <a:latin typeface="Arial" pitchFamily="34" charset="0"/>
                <a:cs typeface="Arial" pitchFamily="34" charset="0"/>
              </a:rPr>
              <a:t>Estando los buzos ya en el fondo, el buzo instructor tomará el control de los cadetes buzos.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altLang="es-CL" sz="1800" i="1">
                <a:latin typeface="Arial" pitchFamily="34" charset="0"/>
                <a:cs typeface="Arial" pitchFamily="34" charset="0"/>
              </a:rPr>
              <a:t> La comunicación entre los buzos será con señales convenidas, teniendo siempre contacto visual.</a:t>
            </a:r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 i="1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/>
          </a:p>
          <a:p>
            <a:pPr algn="just" eaLnBrk="1" hangingPunct="1">
              <a:buFont typeface="Wingdings" pitchFamily="2" charset="2"/>
              <a:buChar char="ü"/>
            </a:pPr>
            <a:endParaRPr lang="es-ES" altLang="es-CL" sz="1800"/>
          </a:p>
        </p:txBody>
      </p:sp>
      <p:sp>
        <p:nvSpPr>
          <p:cNvPr id="2969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B39549-D05D-4AAA-9196-7AED31551D2A}" type="slidenum">
              <a:rPr lang="es-CL" altLang="es-ES"/>
              <a:pPr/>
              <a:t>22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625475"/>
            <a:ext cx="8813800" cy="6096000"/>
          </a:xfrm>
        </p:spPr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s-ES" altLang="es-CL" sz="1800" i="1" dirty="0">
                <a:latin typeface="Arial" pitchFamily="34" charset="0"/>
                <a:cs typeface="Arial" pitchFamily="34" charset="0"/>
              </a:rPr>
              <a:t>Una vez el primer equipo ya iniciado su navegación, el segundo equipo comenzará el mismo procedimiento.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>
              <a:latin typeface="Arial" pitchFamily="34" charset="0"/>
              <a:cs typeface="Arial" pitchFamily="34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C.- DESPUES DE LA EJECUCION DE LA ACTIVIDAD.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       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     Se esperara un tiempo prudente (10 minutos) para descartar alguna EDI. y se informara a los respectivos controles el termino de la actividad.</a:t>
            </a:r>
          </a:p>
          <a:p>
            <a:pPr algn="just" eaLnBrk="1" fontAlgn="auto" hangingPunct="1">
              <a:spcAft>
                <a:spcPts val="0"/>
              </a:spcAft>
              <a:buFontTx/>
              <a:buNone/>
              <a:defRPr/>
            </a:pPr>
            <a:endParaRPr lang="es-ES" altLang="es-CL" sz="1800" dirty="0"/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s-ES" altLang="es-CL" sz="1800" dirty="0"/>
          </a:p>
        </p:txBody>
      </p:sp>
      <p:sp>
        <p:nvSpPr>
          <p:cNvPr id="30723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8C3C565-A023-4F1E-835C-0BAA2B66140E}" type="slidenum">
              <a:rPr lang="es-CL" altLang="es-ES"/>
              <a:pPr/>
              <a:t>23</a:t>
            </a:fld>
            <a:endParaRPr lang="es-CL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 bwMode="auto">
          <a:xfrm>
            <a:off x="2051050" y="115888"/>
            <a:ext cx="4537075" cy="8651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90000" lnSpcReduction="20000"/>
          </a:bodyPr>
          <a:lstStyle/>
          <a:p>
            <a:pPr defTabSz="6858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s-ES" altLang="es-CL" sz="2400" b="1">
                <a:ea typeface="+mj-ea"/>
              </a:rPr>
              <a:t>	</a:t>
            </a: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VI. </a:t>
            </a:r>
            <a: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EJECUCIÓN</a:t>
            </a:r>
            <a:br>
              <a:rPr lang="es-ES" altLang="es-CL" sz="2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/>
            </a:r>
            <a:b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</a:br>
            <a:r>
              <a:rPr lang="es-ES" altLang="es-CL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</a:rPr>
              <a:t>	PLAN DE BUCEO</a:t>
            </a:r>
            <a:endParaRPr lang="es-ES" altLang="es-C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908050"/>
            <a:ext cx="8243887" cy="5949950"/>
          </a:xfrm>
        </p:spPr>
      </p:pic>
      <p:sp>
        <p:nvSpPr>
          <p:cNvPr id="31753" name="Marcador de número de diapositiva 7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B2F6EF9-B004-4044-BA1E-6D322D3CEC67}" type="slidenum">
              <a:rPr lang="es-CL" altLang="es-ES"/>
              <a:pPr/>
              <a:t>24</a:t>
            </a:fld>
            <a:endParaRPr lang="es-CL" altLang="es-ES"/>
          </a:p>
        </p:txBody>
      </p:sp>
      <p:pic>
        <p:nvPicPr>
          <p:cNvPr id="31747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3" y="1606550"/>
            <a:ext cx="2259012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925" y="2870200"/>
            <a:ext cx="2260600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3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9925" y="4175125"/>
            <a:ext cx="1223963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3" y="5505450"/>
            <a:ext cx="139065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5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60575" y="5516563"/>
            <a:ext cx="1287463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6 Imagen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93888" y="4179888"/>
            <a:ext cx="1036637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26"/>
          <p:cNvSpPr txBox="1">
            <a:spLocks noChangeArrowheads="1"/>
          </p:cNvSpPr>
          <p:nvPr/>
        </p:nvSpPr>
        <p:spPr>
          <a:xfrm>
            <a:off x="2051050" y="3270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060450"/>
            <a:ext cx="817245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0763" y="1111250"/>
            <a:ext cx="2614612" cy="109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3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0763" y="2255838"/>
            <a:ext cx="2614612" cy="111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4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31875" y="3390900"/>
            <a:ext cx="2614613" cy="109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5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20763" y="4546600"/>
            <a:ext cx="2614612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6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3300" y="5691188"/>
            <a:ext cx="2614613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6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8647B74-281D-42D0-AA55-6B189A5B1CD2}" type="slidenum">
              <a:rPr lang="es-CL" altLang="es-ES"/>
              <a:pPr/>
              <a:t>25</a:t>
            </a:fld>
            <a:endParaRPr lang="es-CL" altLang="es-ES"/>
          </a:p>
        </p:txBody>
      </p:sp>
      <p:sp>
        <p:nvSpPr>
          <p:cNvPr id="10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060450"/>
            <a:ext cx="817245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5525" y="1135063"/>
            <a:ext cx="260985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9650" y="2205038"/>
            <a:ext cx="263842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3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9650" y="3449638"/>
            <a:ext cx="26352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9650" y="4594225"/>
            <a:ext cx="2638425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5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9650" y="5722938"/>
            <a:ext cx="2638425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0" name="Marcador de número de diapositiva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4B83F2F-95A6-4BC4-A0AF-EC9805ABAA78}" type="slidenum">
              <a:rPr lang="es-CL" altLang="es-ES"/>
              <a:pPr/>
              <a:t>26</a:t>
            </a:fld>
            <a:endParaRPr lang="es-CL" altLang="es-ES"/>
          </a:p>
        </p:txBody>
      </p:sp>
      <p:sp>
        <p:nvSpPr>
          <p:cNvPr id="10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196975"/>
            <a:ext cx="817245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1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0763" y="1220788"/>
            <a:ext cx="14636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4438" y="1220788"/>
            <a:ext cx="1223962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365C60C-7CA3-48A3-AEB7-07F3F9F0F00D}" type="slidenum">
              <a:rPr lang="es-CL" altLang="es-ES"/>
              <a:pPr/>
              <a:t>27</a:t>
            </a:fld>
            <a:endParaRPr lang="es-CL" altLang="es-ES"/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2203450" y="47942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3DC8D6F-454B-4AC1-AEC3-7D4E5625C93C}" type="slidenum">
              <a:rPr lang="es-ES" altLang="es-CL">
                <a:solidFill>
                  <a:srgbClr val="000000"/>
                </a:solidFill>
                <a:latin typeface="Arial" pitchFamily="34" charset="0"/>
              </a:rPr>
              <a:pPr/>
              <a:t>28</a:t>
            </a:fld>
            <a:endParaRPr lang="es-ES" altLang="es-CL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379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212850"/>
            <a:ext cx="9036050" cy="522922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altLang="es-CL" sz="1800" dirty="0">
                <a:latin typeface="Arial" pitchFamily="34" charset="0"/>
                <a:cs typeface="Arial" pitchFamily="34" charset="0"/>
              </a:rPr>
              <a:t> 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es-ES" altLang="es-CL" sz="1800" dirty="0"/>
          </a:p>
        </p:txBody>
      </p:sp>
      <p:graphicFrame>
        <p:nvGraphicFramePr>
          <p:cNvPr id="35844" name="Object 17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0" y="3738563"/>
          <a:ext cx="915988" cy="482600"/>
        </p:xfrm>
        <a:graphic>
          <a:graphicData uri="http://schemas.openxmlformats.org/presentationml/2006/ole">
            <p:oleObj spid="_x0000_s35903" name="Bitmap Image" r:id="rId3" imgW="2505425" imgH="1267002" progId="PBrush">
              <p:embed/>
            </p:oleObj>
          </a:graphicData>
        </a:graphic>
      </p:graphicFrame>
      <p:sp>
        <p:nvSpPr>
          <p:cNvPr id="35845" name="6 Marcador de número de diapositiva"/>
          <p:cNvSpPr txBox="1">
            <a:spLocks noGrp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465C40F7-CDD8-49E9-BB59-ECF9D02252E1}" type="slidenum">
              <a:rPr lang="es-ES_tradnl" altLang="es-CL" sz="1400"/>
              <a:pPr algn="r"/>
              <a:t>28</a:t>
            </a:fld>
            <a:endParaRPr lang="es-ES_tradnl" altLang="es-CL" sz="1400"/>
          </a:p>
        </p:txBody>
      </p:sp>
      <p:sp>
        <p:nvSpPr>
          <p:cNvPr id="35846" name="AutoShape 59"/>
          <p:cNvSpPr>
            <a:spLocks noChangeArrowheads="1"/>
          </p:cNvSpPr>
          <p:nvPr/>
        </p:nvSpPr>
        <p:spPr bwMode="auto">
          <a:xfrm>
            <a:off x="6011863" y="5300663"/>
            <a:ext cx="2881312" cy="1339850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7" name="AutoShape 43"/>
          <p:cNvSpPr>
            <a:spLocks noChangeArrowheads="1"/>
          </p:cNvSpPr>
          <p:nvPr/>
        </p:nvSpPr>
        <p:spPr bwMode="auto">
          <a:xfrm>
            <a:off x="900113" y="3644900"/>
            <a:ext cx="1727200" cy="114617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8" name="AutoShape 44"/>
          <p:cNvSpPr>
            <a:spLocks noChangeArrowheads="1"/>
          </p:cNvSpPr>
          <p:nvPr/>
        </p:nvSpPr>
        <p:spPr bwMode="auto">
          <a:xfrm>
            <a:off x="3419475" y="3573463"/>
            <a:ext cx="2376488" cy="1368425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 altLang="es-CL" sz="2400">
              <a:latin typeface="Calibri" pitchFamily="34" charset="0"/>
            </a:endParaRPr>
          </a:p>
        </p:txBody>
      </p:sp>
      <p:sp>
        <p:nvSpPr>
          <p:cNvPr id="35849" name="Text Box 20"/>
          <p:cNvSpPr txBox="1">
            <a:spLocks noChangeArrowheads="1"/>
          </p:cNvSpPr>
          <p:nvPr/>
        </p:nvSpPr>
        <p:spPr bwMode="auto">
          <a:xfrm>
            <a:off x="1331913" y="4357688"/>
            <a:ext cx="6461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>
                <a:solidFill>
                  <a:srgbClr val="FF3300"/>
                </a:solidFill>
              </a:rPr>
              <a:t>VHF</a:t>
            </a:r>
          </a:p>
        </p:txBody>
      </p:sp>
      <p:pic>
        <p:nvPicPr>
          <p:cNvPr id="35850" name="Picture 46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375" y="3789363"/>
            <a:ext cx="431800" cy="792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</p:pic>
      <p:sp>
        <p:nvSpPr>
          <p:cNvPr id="35851" name="Line 55"/>
          <p:cNvSpPr>
            <a:spLocks noChangeShapeType="1"/>
          </p:cNvSpPr>
          <p:nvPr/>
        </p:nvSpPr>
        <p:spPr bwMode="auto">
          <a:xfrm flipV="1">
            <a:off x="2700338" y="4221163"/>
            <a:ext cx="720725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pic>
        <p:nvPicPr>
          <p:cNvPr id="35852" name="Picture 58" descr="img_1258678125_14886_1259419364_mod_473_37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7050" y="5445125"/>
            <a:ext cx="1150938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53" name="Text Box 61"/>
          <p:cNvSpPr txBox="1">
            <a:spLocks noChangeArrowheads="1"/>
          </p:cNvSpPr>
          <p:nvPr/>
        </p:nvSpPr>
        <p:spPr bwMode="auto">
          <a:xfrm>
            <a:off x="900113" y="3789363"/>
            <a:ext cx="1733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AMBULANCIA</a:t>
            </a:r>
          </a:p>
        </p:txBody>
      </p:sp>
      <p:sp>
        <p:nvSpPr>
          <p:cNvPr id="35854" name="Text Box 64"/>
          <p:cNvSpPr txBox="1">
            <a:spLocks noChangeArrowheads="1"/>
          </p:cNvSpPr>
          <p:nvPr/>
        </p:nvSpPr>
        <p:spPr bwMode="auto">
          <a:xfrm>
            <a:off x="4067175" y="3716338"/>
            <a:ext cx="17573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 dirty="0"/>
              <a:t>SUPERVISOR/</a:t>
            </a:r>
          </a:p>
          <a:p>
            <a:r>
              <a:rPr lang="es-ES" altLang="es-CL" b="1"/>
              <a:t> OCE</a:t>
            </a:r>
          </a:p>
        </p:txBody>
      </p:sp>
      <p:sp>
        <p:nvSpPr>
          <p:cNvPr id="35855" name="Rectangle 68"/>
          <p:cNvSpPr>
            <a:spLocks noRot="1" noChangeArrowheads="1"/>
          </p:cNvSpPr>
          <p:nvPr/>
        </p:nvSpPr>
        <p:spPr bwMode="auto">
          <a:xfrm>
            <a:off x="539552" y="908720"/>
            <a:ext cx="8172450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EQUIPO:VHF 		          	URGENCIA H.N :	322573379/32</a:t>
            </a:r>
            <a:r>
              <a:rPr lang="es-CL" altLang="es-ES" sz="1600" b="1" dirty="0"/>
              <a:t>2573010</a:t>
            </a:r>
            <a:endParaRPr lang="es-ES" altLang="es-CL" sz="16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CANAL PPAL: 05			POLI. N. VALPO :	 322509259/32</a:t>
            </a:r>
            <a:r>
              <a:rPr lang="es-CL" altLang="es-ES" sz="1600" b="1" dirty="0"/>
              <a:t>2509428</a:t>
            </a:r>
            <a:r>
              <a:rPr lang="es-ES" altLang="es-CL" sz="1600" b="1" dirty="0"/>
              <a:t>                     				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" altLang="es-CL" sz="1600" b="1" dirty="0"/>
              <a:t>      CANAL ALT:    04.	               		OF. GDIA. ESNAVAL    :   975583390                    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ES_tradnl" altLang="es-CL" sz="1600" b="1" dirty="0"/>
              <a:t>				                	CAMARA HIPER</a:t>
            </a:r>
            <a:r>
              <a:rPr lang="es-ES_tradnl" altLang="es-CL" sz="1600" b="1" dirty="0" smtClean="0"/>
              <a:t>.         </a:t>
            </a:r>
            <a:r>
              <a:rPr lang="en-US" altLang="es-CL" sz="1600" b="1" dirty="0" smtClean="0"/>
              <a:t>:</a:t>
            </a:r>
            <a:r>
              <a:rPr lang="en-US" altLang="es-CL" sz="1600" b="1" dirty="0"/>
              <a:t> </a:t>
            </a:r>
            <a:r>
              <a:rPr lang="en-US" altLang="es-CL" sz="1600" b="1" dirty="0" smtClean="0"/>
              <a:t>  </a:t>
            </a:r>
            <a:r>
              <a:rPr lang="en-US" altLang="es-CL" sz="1600" b="1" dirty="0" smtClean="0"/>
              <a:t>322573380</a:t>
            </a:r>
            <a:endParaRPr lang="en-US" altLang="es-CL" sz="16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es-CL" sz="1600" b="1" dirty="0"/>
              <a:t>                                                               	 </a:t>
            </a:r>
            <a:r>
              <a:rPr lang="es-CL" altLang="es-CL" sz="1600" b="1" dirty="0">
                <a:latin typeface="Calibri" pitchFamily="34" charset="0"/>
              </a:rPr>
              <a:t>P. SALVATAJE LLICO 	</a:t>
            </a:r>
            <a:r>
              <a:rPr lang="es-CL" altLang="es-CL" sz="1600" b="1" dirty="0" smtClean="0">
                <a:latin typeface="Calibri" pitchFamily="34" charset="0"/>
              </a:rPr>
              <a:t>:  322437736 </a:t>
            </a:r>
            <a:r>
              <a:rPr lang="es-CL" altLang="es-CL" sz="1600" b="1" dirty="0">
                <a:latin typeface="Calibri" pitchFamily="34" charset="0"/>
              </a:rPr>
              <a:t>- 322437854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s-CL" altLang="es-CL" sz="1600" b="1" dirty="0">
                <a:latin typeface="Calibri" pitchFamily="34" charset="0"/>
              </a:rPr>
              <a:t>                                                                                CONDUCTOR AMBULANCIA: VHF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s-CL" altLang="es-CL" sz="1600" b="1" dirty="0"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altLang="es-CL" sz="16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endParaRPr lang="en-US" altLang="es-CL" sz="1200" b="1" dirty="0"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</a:pPr>
            <a:r>
              <a:rPr lang="en-US" altLang="es-CL" sz="1200" b="1" dirty="0">
                <a:latin typeface="Calibri" pitchFamily="34" charset="0"/>
              </a:rPr>
              <a:t>				</a:t>
            </a:r>
          </a:p>
        </p:txBody>
      </p:sp>
      <p:sp>
        <p:nvSpPr>
          <p:cNvPr id="35856" name="Line 54"/>
          <p:cNvSpPr>
            <a:spLocks noChangeShapeType="1"/>
          </p:cNvSpPr>
          <p:nvPr/>
        </p:nvSpPr>
        <p:spPr bwMode="auto">
          <a:xfrm flipV="1">
            <a:off x="5795963" y="4149725"/>
            <a:ext cx="936625" cy="28575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35857" name="Line 54"/>
          <p:cNvSpPr>
            <a:spLocks noChangeShapeType="1"/>
          </p:cNvSpPr>
          <p:nvPr/>
        </p:nvSpPr>
        <p:spPr bwMode="auto">
          <a:xfrm>
            <a:off x="4932363" y="5013325"/>
            <a:ext cx="977900" cy="1150938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35858" name="AutoShape 61"/>
          <p:cNvSpPr>
            <a:spLocks noChangeArrowheads="1"/>
          </p:cNvSpPr>
          <p:nvPr/>
        </p:nvSpPr>
        <p:spPr bwMode="auto">
          <a:xfrm>
            <a:off x="6804025" y="3573463"/>
            <a:ext cx="2016125" cy="11525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eaLnBrk="1" hangingPunct="1"/>
            <a:endParaRPr lang="es-ES" altLang="es-CL">
              <a:latin typeface="Calibri" pitchFamily="34" charset="0"/>
            </a:endParaRPr>
          </a:p>
        </p:txBody>
      </p:sp>
      <p:pic>
        <p:nvPicPr>
          <p:cNvPr id="35859" name="Picture 46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488" y="3716338"/>
            <a:ext cx="431800" cy="792162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</p:pic>
      <p:sp>
        <p:nvSpPr>
          <p:cNvPr id="41" name="40 Rectángulo"/>
          <p:cNvSpPr/>
          <p:nvPr/>
        </p:nvSpPr>
        <p:spPr>
          <a:xfrm>
            <a:off x="7524750" y="4292600"/>
            <a:ext cx="1081088" cy="36036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BOTE</a:t>
            </a:r>
          </a:p>
        </p:txBody>
      </p:sp>
      <p:grpSp>
        <p:nvGrpSpPr>
          <p:cNvPr id="35861" name="Group 2441"/>
          <p:cNvGrpSpPr>
            <a:grpSpLocks noChangeAspect="1"/>
          </p:cNvGrpSpPr>
          <p:nvPr/>
        </p:nvGrpSpPr>
        <p:grpSpPr bwMode="auto">
          <a:xfrm rot="72122">
            <a:off x="4214813" y="4235450"/>
            <a:ext cx="1301750" cy="263525"/>
            <a:chOff x="852" y="976"/>
            <a:chExt cx="391" cy="104"/>
          </a:xfrm>
        </p:grpSpPr>
        <p:sp>
          <p:nvSpPr>
            <p:cNvPr id="35882" name="Line 2442"/>
            <p:cNvSpPr>
              <a:spLocks noChangeAspect="1" noChangeShapeType="1"/>
            </p:cNvSpPr>
            <p:nvPr/>
          </p:nvSpPr>
          <p:spPr bwMode="auto">
            <a:xfrm>
              <a:off x="1174" y="1021"/>
              <a:ext cx="0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3" name="Line 2443"/>
            <p:cNvSpPr>
              <a:spLocks noChangeAspect="1" noChangeShapeType="1"/>
            </p:cNvSpPr>
            <p:nvPr/>
          </p:nvSpPr>
          <p:spPr bwMode="auto">
            <a:xfrm flipH="1">
              <a:off x="1109" y="1006"/>
              <a:ext cx="4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4" name="Freeform 2444"/>
            <p:cNvSpPr>
              <a:spLocks noChangeAspect="1"/>
            </p:cNvSpPr>
            <p:nvPr/>
          </p:nvSpPr>
          <p:spPr bwMode="auto">
            <a:xfrm>
              <a:off x="1158" y="999"/>
              <a:ext cx="17" cy="21"/>
            </a:xfrm>
            <a:custGeom>
              <a:avLst/>
              <a:gdLst>
                <a:gd name="T0" fmla="*/ 1 w 17"/>
                <a:gd name="T1" fmla="*/ 0 h 21"/>
                <a:gd name="T2" fmla="*/ 1 w 17"/>
                <a:gd name="T3" fmla="*/ 20 h 21"/>
                <a:gd name="T4" fmla="*/ 16 w 17"/>
                <a:gd name="T5" fmla="*/ 19 h 21"/>
                <a:gd name="T6" fmla="*/ 16 w 17"/>
                <a:gd name="T7" fmla="*/ 0 h 21"/>
                <a:gd name="T8" fmla="*/ 0 w 17"/>
                <a:gd name="T9" fmla="*/ 1 h 21"/>
                <a:gd name="T10" fmla="*/ 1 w 17"/>
                <a:gd name="T11" fmla="*/ 0 h 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21"/>
                <a:gd name="T20" fmla="*/ 17 w 17"/>
                <a:gd name="T21" fmla="*/ 21 h 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21">
                  <a:moveTo>
                    <a:pt x="1" y="0"/>
                  </a:moveTo>
                  <a:lnTo>
                    <a:pt x="1" y="20"/>
                  </a:lnTo>
                  <a:lnTo>
                    <a:pt x="16" y="19"/>
                  </a:lnTo>
                  <a:lnTo>
                    <a:pt x="16" y="0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5" name="Rectangle 2445"/>
            <p:cNvSpPr>
              <a:spLocks noChangeAspect="1" noChangeArrowheads="1"/>
            </p:cNvSpPr>
            <p:nvPr/>
          </p:nvSpPr>
          <p:spPr bwMode="auto">
            <a:xfrm>
              <a:off x="1157" y="976"/>
              <a:ext cx="39" cy="26"/>
            </a:xfrm>
            <a:prstGeom prst="rect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s-ES" altLang="es-CL">
                <a:latin typeface="Calibri" pitchFamily="34" charset="0"/>
              </a:endParaRPr>
            </a:p>
          </p:txBody>
        </p:sp>
        <p:sp>
          <p:nvSpPr>
            <p:cNvPr id="35886" name="Freeform 2446"/>
            <p:cNvSpPr>
              <a:spLocks noChangeAspect="1"/>
            </p:cNvSpPr>
            <p:nvPr/>
          </p:nvSpPr>
          <p:spPr bwMode="auto">
            <a:xfrm>
              <a:off x="1174" y="1017"/>
              <a:ext cx="69" cy="61"/>
            </a:xfrm>
            <a:custGeom>
              <a:avLst/>
              <a:gdLst>
                <a:gd name="T0" fmla="*/ 2 w 69"/>
                <a:gd name="T1" fmla="*/ 3 h 61"/>
                <a:gd name="T2" fmla="*/ 68 w 69"/>
                <a:gd name="T3" fmla="*/ 30 h 61"/>
                <a:gd name="T4" fmla="*/ 0 w 69"/>
                <a:gd name="T5" fmla="*/ 60 h 61"/>
                <a:gd name="T6" fmla="*/ 12 w 69"/>
                <a:gd name="T7" fmla="*/ 0 h 61"/>
                <a:gd name="T8" fmla="*/ 2 w 69"/>
                <a:gd name="T9" fmla="*/ 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61"/>
                <a:gd name="T17" fmla="*/ 69 w 69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61">
                  <a:moveTo>
                    <a:pt x="2" y="3"/>
                  </a:moveTo>
                  <a:lnTo>
                    <a:pt x="68" y="30"/>
                  </a:lnTo>
                  <a:lnTo>
                    <a:pt x="0" y="60"/>
                  </a:lnTo>
                  <a:lnTo>
                    <a:pt x="12" y="0"/>
                  </a:lnTo>
                  <a:lnTo>
                    <a:pt x="2" y="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7" name="Freeform 2447"/>
            <p:cNvSpPr>
              <a:spLocks noChangeAspect="1"/>
            </p:cNvSpPr>
            <p:nvPr/>
          </p:nvSpPr>
          <p:spPr bwMode="auto">
            <a:xfrm>
              <a:off x="852" y="996"/>
              <a:ext cx="379" cy="84"/>
            </a:xfrm>
            <a:custGeom>
              <a:avLst/>
              <a:gdLst>
                <a:gd name="T0" fmla="*/ 323 w 379"/>
                <a:gd name="T1" fmla="*/ 22 h 84"/>
                <a:gd name="T2" fmla="*/ 323 w 379"/>
                <a:gd name="T3" fmla="*/ 83 h 84"/>
                <a:gd name="T4" fmla="*/ 86 w 379"/>
                <a:gd name="T5" fmla="*/ 83 h 84"/>
                <a:gd name="T6" fmla="*/ 11 w 379"/>
                <a:gd name="T7" fmla="*/ 52 h 84"/>
                <a:gd name="T8" fmla="*/ 7 w 379"/>
                <a:gd name="T9" fmla="*/ 48 h 84"/>
                <a:gd name="T10" fmla="*/ 2 w 379"/>
                <a:gd name="T11" fmla="*/ 42 h 84"/>
                <a:gd name="T12" fmla="*/ 1 w 379"/>
                <a:gd name="T13" fmla="*/ 35 h 84"/>
                <a:gd name="T14" fmla="*/ 0 w 379"/>
                <a:gd name="T15" fmla="*/ 29 h 84"/>
                <a:gd name="T16" fmla="*/ 1 w 379"/>
                <a:gd name="T17" fmla="*/ 22 h 84"/>
                <a:gd name="T18" fmla="*/ 2 w 379"/>
                <a:gd name="T19" fmla="*/ 15 h 84"/>
                <a:gd name="T20" fmla="*/ 5 w 379"/>
                <a:gd name="T21" fmla="*/ 11 h 84"/>
                <a:gd name="T22" fmla="*/ 9 w 379"/>
                <a:gd name="T23" fmla="*/ 5 h 84"/>
                <a:gd name="T24" fmla="*/ 13 w 379"/>
                <a:gd name="T25" fmla="*/ 4 h 84"/>
                <a:gd name="T26" fmla="*/ 15 w 379"/>
                <a:gd name="T27" fmla="*/ 2 h 84"/>
                <a:gd name="T28" fmla="*/ 17 w 379"/>
                <a:gd name="T29" fmla="*/ 2 h 84"/>
                <a:gd name="T30" fmla="*/ 19 w 379"/>
                <a:gd name="T31" fmla="*/ 2 h 84"/>
                <a:gd name="T32" fmla="*/ 20 w 379"/>
                <a:gd name="T33" fmla="*/ 0 h 84"/>
                <a:gd name="T34" fmla="*/ 87 w 379"/>
                <a:gd name="T35" fmla="*/ 22 h 84"/>
                <a:gd name="T36" fmla="*/ 323 w 379"/>
                <a:gd name="T37" fmla="*/ 22 h 84"/>
                <a:gd name="T38" fmla="*/ 378 w 379"/>
                <a:gd name="T39" fmla="*/ 52 h 84"/>
                <a:gd name="T40" fmla="*/ 323 w 379"/>
                <a:gd name="T41" fmla="*/ 83 h 84"/>
                <a:gd name="T42" fmla="*/ 323 w 379"/>
                <a:gd name="T43" fmla="*/ 22 h 8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79"/>
                <a:gd name="T67" fmla="*/ 0 h 84"/>
                <a:gd name="T68" fmla="*/ 379 w 379"/>
                <a:gd name="T69" fmla="*/ 84 h 8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79" h="84">
                  <a:moveTo>
                    <a:pt x="323" y="22"/>
                  </a:moveTo>
                  <a:lnTo>
                    <a:pt x="323" y="83"/>
                  </a:lnTo>
                  <a:lnTo>
                    <a:pt x="86" y="83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2" y="42"/>
                  </a:lnTo>
                  <a:lnTo>
                    <a:pt x="1" y="35"/>
                  </a:lnTo>
                  <a:lnTo>
                    <a:pt x="0" y="29"/>
                  </a:lnTo>
                  <a:lnTo>
                    <a:pt x="1" y="22"/>
                  </a:lnTo>
                  <a:lnTo>
                    <a:pt x="2" y="15"/>
                  </a:lnTo>
                  <a:lnTo>
                    <a:pt x="5" y="11"/>
                  </a:lnTo>
                  <a:lnTo>
                    <a:pt x="9" y="5"/>
                  </a:lnTo>
                  <a:lnTo>
                    <a:pt x="13" y="4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87" y="22"/>
                  </a:lnTo>
                  <a:lnTo>
                    <a:pt x="323" y="22"/>
                  </a:lnTo>
                  <a:lnTo>
                    <a:pt x="378" y="52"/>
                  </a:lnTo>
                  <a:lnTo>
                    <a:pt x="323" y="83"/>
                  </a:lnTo>
                  <a:lnTo>
                    <a:pt x="32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88" name="Line 2448"/>
            <p:cNvSpPr>
              <a:spLocks noChangeAspect="1" noChangeShapeType="1"/>
            </p:cNvSpPr>
            <p:nvPr/>
          </p:nvSpPr>
          <p:spPr bwMode="auto">
            <a:xfrm flipH="1">
              <a:off x="1141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9" name="Line 2449"/>
            <p:cNvSpPr>
              <a:spLocks noChangeAspect="1" noChangeShapeType="1"/>
            </p:cNvSpPr>
            <p:nvPr/>
          </p:nvSpPr>
          <p:spPr bwMode="auto">
            <a:xfrm>
              <a:off x="1119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0" name="Line 2450"/>
            <p:cNvSpPr>
              <a:spLocks noChangeAspect="1" noChangeShapeType="1"/>
            </p:cNvSpPr>
            <p:nvPr/>
          </p:nvSpPr>
          <p:spPr bwMode="auto">
            <a:xfrm flipH="1">
              <a:off x="1084" y="1021"/>
              <a:ext cx="37" cy="1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1" name="Line 2451"/>
            <p:cNvSpPr>
              <a:spLocks noChangeAspect="1" noChangeShapeType="1"/>
            </p:cNvSpPr>
            <p:nvPr/>
          </p:nvSpPr>
          <p:spPr bwMode="auto">
            <a:xfrm>
              <a:off x="1062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2" name="Line 2452"/>
            <p:cNvSpPr>
              <a:spLocks noChangeAspect="1" noChangeShapeType="1"/>
            </p:cNvSpPr>
            <p:nvPr/>
          </p:nvSpPr>
          <p:spPr bwMode="auto">
            <a:xfrm flipH="1">
              <a:off x="1026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3" name="Line 2453"/>
            <p:cNvSpPr>
              <a:spLocks noChangeAspect="1" noChangeShapeType="1"/>
            </p:cNvSpPr>
            <p:nvPr/>
          </p:nvSpPr>
          <p:spPr bwMode="auto">
            <a:xfrm flipH="1">
              <a:off x="969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4" name="Line 2454"/>
            <p:cNvSpPr>
              <a:spLocks noChangeAspect="1" noChangeShapeType="1"/>
            </p:cNvSpPr>
            <p:nvPr/>
          </p:nvSpPr>
          <p:spPr bwMode="auto">
            <a:xfrm>
              <a:off x="947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95" name="Freeform 2455"/>
            <p:cNvSpPr>
              <a:spLocks noChangeAspect="1"/>
            </p:cNvSpPr>
            <p:nvPr/>
          </p:nvSpPr>
          <p:spPr bwMode="auto">
            <a:xfrm>
              <a:off x="876" y="997"/>
              <a:ext cx="69" cy="45"/>
            </a:xfrm>
            <a:custGeom>
              <a:avLst/>
              <a:gdLst>
                <a:gd name="T0" fmla="*/ 0 w 69"/>
                <a:gd name="T1" fmla="*/ 0 h 45"/>
                <a:gd name="T2" fmla="*/ 23 w 69"/>
                <a:gd name="T3" fmla="*/ 32 h 45"/>
                <a:gd name="T4" fmla="*/ 33 w 69"/>
                <a:gd name="T5" fmla="*/ 44 h 45"/>
                <a:gd name="T6" fmla="*/ 68 w 69"/>
                <a:gd name="T7" fmla="*/ 20 h 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9"/>
                <a:gd name="T13" fmla="*/ 0 h 45"/>
                <a:gd name="T14" fmla="*/ 69 w 69"/>
                <a:gd name="T15" fmla="*/ 45 h 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9" h="45">
                  <a:moveTo>
                    <a:pt x="0" y="0"/>
                  </a:moveTo>
                  <a:lnTo>
                    <a:pt x="23" y="32"/>
                  </a:lnTo>
                  <a:lnTo>
                    <a:pt x="33" y="44"/>
                  </a:lnTo>
                  <a:lnTo>
                    <a:pt x="68" y="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35862" name="Group 2441"/>
          <p:cNvGrpSpPr>
            <a:grpSpLocks noChangeAspect="1"/>
          </p:cNvGrpSpPr>
          <p:nvPr/>
        </p:nvGrpSpPr>
        <p:grpSpPr bwMode="auto">
          <a:xfrm rot="72122">
            <a:off x="7437438" y="3902075"/>
            <a:ext cx="1301750" cy="263525"/>
            <a:chOff x="852" y="976"/>
            <a:chExt cx="391" cy="104"/>
          </a:xfrm>
        </p:grpSpPr>
        <p:sp>
          <p:nvSpPr>
            <p:cNvPr id="35868" name="Line 2442"/>
            <p:cNvSpPr>
              <a:spLocks noChangeAspect="1" noChangeShapeType="1"/>
            </p:cNvSpPr>
            <p:nvPr/>
          </p:nvSpPr>
          <p:spPr bwMode="auto">
            <a:xfrm>
              <a:off x="1174" y="1021"/>
              <a:ext cx="0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69" name="Line 2443"/>
            <p:cNvSpPr>
              <a:spLocks noChangeAspect="1" noChangeShapeType="1"/>
            </p:cNvSpPr>
            <p:nvPr/>
          </p:nvSpPr>
          <p:spPr bwMode="auto">
            <a:xfrm flipH="1">
              <a:off x="1109" y="1006"/>
              <a:ext cx="4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0" name="Freeform 2444"/>
            <p:cNvSpPr>
              <a:spLocks noChangeAspect="1"/>
            </p:cNvSpPr>
            <p:nvPr/>
          </p:nvSpPr>
          <p:spPr bwMode="auto">
            <a:xfrm>
              <a:off x="1158" y="999"/>
              <a:ext cx="17" cy="21"/>
            </a:xfrm>
            <a:custGeom>
              <a:avLst/>
              <a:gdLst>
                <a:gd name="T0" fmla="*/ 1 w 17"/>
                <a:gd name="T1" fmla="*/ 0 h 21"/>
                <a:gd name="T2" fmla="*/ 1 w 17"/>
                <a:gd name="T3" fmla="*/ 20 h 21"/>
                <a:gd name="T4" fmla="*/ 16 w 17"/>
                <a:gd name="T5" fmla="*/ 19 h 21"/>
                <a:gd name="T6" fmla="*/ 16 w 17"/>
                <a:gd name="T7" fmla="*/ 0 h 21"/>
                <a:gd name="T8" fmla="*/ 0 w 17"/>
                <a:gd name="T9" fmla="*/ 1 h 21"/>
                <a:gd name="T10" fmla="*/ 1 w 17"/>
                <a:gd name="T11" fmla="*/ 0 h 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21"/>
                <a:gd name="T20" fmla="*/ 17 w 17"/>
                <a:gd name="T21" fmla="*/ 21 h 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21">
                  <a:moveTo>
                    <a:pt x="1" y="0"/>
                  </a:moveTo>
                  <a:lnTo>
                    <a:pt x="1" y="20"/>
                  </a:lnTo>
                  <a:lnTo>
                    <a:pt x="16" y="19"/>
                  </a:lnTo>
                  <a:lnTo>
                    <a:pt x="16" y="0"/>
                  </a:lnTo>
                  <a:lnTo>
                    <a:pt x="0" y="1"/>
                  </a:lnTo>
                  <a:lnTo>
                    <a:pt x="1" y="0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1" name="Rectangle 2445"/>
            <p:cNvSpPr>
              <a:spLocks noChangeAspect="1" noChangeArrowheads="1"/>
            </p:cNvSpPr>
            <p:nvPr/>
          </p:nvSpPr>
          <p:spPr bwMode="auto">
            <a:xfrm>
              <a:off x="1157" y="976"/>
              <a:ext cx="39" cy="26"/>
            </a:xfrm>
            <a:prstGeom prst="rect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s-ES" altLang="es-CL">
                <a:latin typeface="Calibri" pitchFamily="34" charset="0"/>
              </a:endParaRPr>
            </a:p>
          </p:txBody>
        </p:sp>
        <p:sp>
          <p:nvSpPr>
            <p:cNvPr id="35872" name="Freeform 2446"/>
            <p:cNvSpPr>
              <a:spLocks noChangeAspect="1"/>
            </p:cNvSpPr>
            <p:nvPr/>
          </p:nvSpPr>
          <p:spPr bwMode="auto">
            <a:xfrm>
              <a:off x="1174" y="1017"/>
              <a:ext cx="69" cy="61"/>
            </a:xfrm>
            <a:custGeom>
              <a:avLst/>
              <a:gdLst>
                <a:gd name="T0" fmla="*/ 2 w 69"/>
                <a:gd name="T1" fmla="*/ 3 h 61"/>
                <a:gd name="T2" fmla="*/ 68 w 69"/>
                <a:gd name="T3" fmla="*/ 30 h 61"/>
                <a:gd name="T4" fmla="*/ 0 w 69"/>
                <a:gd name="T5" fmla="*/ 60 h 61"/>
                <a:gd name="T6" fmla="*/ 12 w 69"/>
                <a:gd name="T7" fmla="*/ 0 h 61"/>
                <a:gd name="T8" fmla="*/ 2 w 69"/>
                <a:gd name="T9" fmla="*/ 3 h 6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9"/>
                <a:gd name="T16" fmla="*/ 0 h 61"/>
                <a:gd name="T17" fmla="*/ 69 w 69"/>
                <a:gd name="T18" fmla="*/ 61 h 6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9" h="61">
                  <a:moveTo>
                    <a:pt x="2" y="3"/>
                  </a:moveTo>
                  <a:lnTo>
                    <a:pt x="68" y="30"/>
                  </a:lnTo>
                  <a:lnTo>
                    <a:pt x="0" y="60"/>
                  </a:lnTo>
                  <a:lnTo>
                    <a:pt x="12" y="0"/>
                  </a:lnTo>
                  <a:lnTo>
                    <a:pt x="2" y="3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3" name="Freeform 2447"/>
            <p:cNvSpPr>
              <a:spLocks noChangeAspect="1"/>
            </p:cNvSpPr>
            <p:nvPr/>
          </p:nvSpPr>
          <p:spPr bwMode="auto">
            <a:xfrm>
              <a:off x="852" y="996"/>
              <a:ext cx="379" cy="84"/>
            </a:xfrm>
            <a:custGeom>
              <a:avLst/>
              <a:gdLst>
                <a:gd name="T0" fmla="*/ 323 w 379"/>
                <a:gd name="T1" fmla="*/ 22 h 84"/>
                <a:gd name="T2" fmla="*/ 323 w 379"/>
                <a:gd name="T3" fmla="*/ 83 h 84"/>
                <a:gd name="T4" fmla="*/ 86 w 379"/>
                <a:gd name="T5" fmla="*/ 83 h 84"/>
                <a:gd name="T6" fmla="*/ 11 w 379"/>
                <a:gd name="T7" fmla="*/ 52 h 84"/>
                <a:gd name="T8" fmla="*/ 7 w 379"/>
                <a:gd name="T9" fmla="*/ 48 h 84"/>
                <a:gd name="T10" fmla="*/ 2 w 379"/>
                <a:gd name="T11" fmla="*/ 42 h 84"/>
                <a:gd name="T12" fmla="*/ 1 w 379"/>
                <a:gd name="T13" fmla="*/ 35 h 84"/>
                <a:gd name="T14" fmla="*/ 0 w 379"/>
                <a:gd name="T15" fmla="*/ 29 h 84"/>
                <a:gd name="T16" fmla="*/ 1 w 379"/>
                <a:gd name="T17" fmla="*/ 22 h 84"/>
                <a:gd name="T18" fmla="*/ 2 w 379"/>
                <a:gd name="T19" fmla="*/ 15 h 84"/>
                <a:gd name="T20" fmla="*/ 5 w 379"/>
                <a:gd name="T21" fmla="*/ 11 h 84"/>
                <a:gd name="T22" fmla="*/ 9 w 379"/>
                <a:gd name="T23" fmla="*/ 5 h 84"/>
                <a:gd name="T24" fmla="*/ 13 w 379"/>
                <a:gd name="T25" fmla="*/ 4 h 84"/>
                <a:gd name="T26" fmla="*/ 15 w 379"/>
                <a:gd name="T27" fmla="*/ 2 h 84"/>
                <a:gd name="T28" fmla="*/ 17 w 379"/>
                <a:gd name="T29" fmla="*/ 2 h 84"/>
                <a:gd name="T30" fmla="*/ 19 w 379"/>
                <a:gd name="T31" fmla="*/ 2 h 84"/>
                <a:gd name="T32" fmla="*/ 20 w 379"/>
                <a:gd name="T33" fmla="*/ 0 h 84"/>
                <a:gd name="T34" fmla="*/ 87 w 379"/>
                <a:gd name="T35" fmla="*/ 22 h 84"/>
                <a:gd name="T36" fmla="*/ 323 w 379"/>
                <a:gd name="T37" fmla="*/ 22 h 84"/>
                <a:gd name="T38" fmla="*/ 378 w 379"/>
                <a:gd name="T39" fmla="*/ 52 h 84"/>
                <a:gd name="T40" fmla="*/ 323 w 379"/>
                <a:gd name="T41" fmla="*/ 83 h 84"/>
                <a:gd name="T42" fmla="*/ 323 w 379"/>
                <a:gd name="T43" fmla="*/ 22 h 84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79"/>
                <a:gd name="T67" fmla="*/ 0 h 84"/>
                <a:gd name="T68" fmla="*/ 379 w 379"/>
                <a:gd name="T69" fmla="*/ 84 h 84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79" h="84">
                  <a:moveTo>
                    <a:pt x="323" y="22"/>
                  </a:moveTo>
                  <a:lnTo>
                    <a:pt x="323" y="83"/>
                  </a:lnTo>
                  <a:lnTo>
                    <a:pt x="86" y="83"/>
                  </a:lnTo>
                  <a:lnTo>
                    <a:pt x="11" y="52"/>
                  </a:lnTo>
                  <a:lnTo>
                    <a:pt x="7" y="48"/>
                  </a:lnTo>
                  <a:lnTo>
                    <a:pt x="2" y="42"/>
                  </a:lnTo>
                  <a:lnTo>
                    <a:pt x="1" y="35"/>
                  </a:lnTo>
                  <a:lnTo>
                    <a:pt x="0" y="29"/>
                  </a:lnTo>
                  <a:lnTo>
                    <a:pt x="1" y="22"/>
                  </a:lnTo>
                  <a:lnTo>
                    <a:pt x="2" y="15"/>
                  </a:lnTo>
                  <a:lnTo>
                    <a:pt x="5" y="11"/>
                  </a:lnTo>
                  <a:lnTo>
                    <a:pt x="9" y="5"/>
                  </a:lnTo>
                  <a:lnTo>
                    <a:pt x="13" y="4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0" y="0"/>
                  </a:lnTo>
                  <a:lnTo>
                    <a:pt x="87" y="22"/>
                  </a:lnTo>
                  <a:lnTo>
                    <a:pt x="323" y="22"/>
                  </a:lnTo>
                  <a:lnTo>
                    <a:pt x="378" y="52"/>
                  </a:lnTo>
                  <a:lnTo>
                    <a:pt x="323" y="83"/>
                  </a:lnTo>
                  <a:lnTo>
                    <a:pt x="323" y="22"/>
                  </a:lnTo>
                </a:path>
              </a:pathLst>
            </a:custGeom>
            <a:solidFill>
              <a:srgbClr val="000000"/>
            </a:solidFill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5874" name="Line 2448"/>
            <p:cNvSpPr>
              <a:spLocks noChangeAspect="1" noChangeShapeType="1"/>
            </p:cNvSpPr>
            <p:nvPr/>
          </p:nvSpPr>
          <p:spPr bwMode="auto">
            <a:xfrm flipH="1">
              <a:off x="1141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5" name="Line 2449"/>
            <p:cNvSpPr>
              <a:spLocks noChangeAspect="1" noChangeShapeType="1"/>
            </p:cNvSpPr>
            <p:nvPr/>
          </p:nvSpPr>
          <p:spPr bwMode="auto">
            <a:xfrm>
              <a:off x="1119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6" name="Line 2450"/>
            <p:cNvSpPr>
              <a:spLocks noChangeAspect="1" noChangeShapeType="1"/>
            </p:cNvSpPr>
            <p:nvPr/>
          </p:nvSpPr>
          <p:spPr bwMode="auto">
            <a:xfrm flipH="1">
              <a:off x="1084" y="1021"/>
              <a:ext cx="37" cy="18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7" name="Line 2451"/>
            <p:cNvSpPr>
              <a:spLocks noChangeAspect="1" noChangeShapeType="1"/>
            </p:cNvSpPr>
            <p:nvPr/>
          </p:nvSpPr>
          <p:spPr bwMode="auto">
            <a:xfrm>
              <a:off x="1062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8" name="Line 2452"/>
            <p:cNvSpPr>
              <a:spLocks noChangeAspect="1" noChangeShapeType="1"/>
            </p:cNvSpPr>
            <p:nvPr/>
          </p:nvSpPr>
          <p:spPr bwMode="auto">
            <a:xfrm flipH="1">
              <a:off x="1026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79" name="Line 2453"/>
            <p:cNvSpPr>
              <a:spLocks noChangeAspect="1" noChangeShapeType="1"/>
            </p:cNvSpPr>
            <p:nvPr/>
          </p:nvSpPr>
          <p:spPr bwMode="auto">
            <a:xfrm flipH="1">
              <a:off x="969" y="1021"/>
              <a:ext cx="37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0" name="Line 2454"/>
            <p:cNvSpPr>
              <a:spLocks noChangeAspect="1" noChangeShapeType="1"/>
            </p:cNvSpPr>
            <p:nvPr/>
          </p:nvSpPr>
          <p:spPr bwMode="auto">
            <a:xfrm>
              <a:off x="947" y="1021"/>
              <a:ext cx="22" cy="1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5881" name="Freeform 2455"/>
            <p:cNvSpPr>
              <a:spLocks noChangeAspect="1"/>
            </p:cNvSpPr>
            <p:nvPr/>
          </p:nvSpPr>
          <p:spPr bwMode="auto">
            <a:xfrm>
              <a:off x="876" y="997"/>
              <a:ext cx="69" cy="45"/>
            </a:xfrm>
            <a:custGeom>
              <a:avLst/>
              <a:gdLst>
                <a:gd name="T0" fmla="*/ 0 w 69"/>
                <a:gd name="T1" fmla="*/ 0 h 45"/>
                <a:gd name="T2" fmla="*/ 23 w 69"/>
                <a:gd name="T3" fmla="*/ 32 h 45"/>
                <a:gd name="T4" fmla="*/ 33 w 69"/>
                <a:gd name="T5" fmla="*/ 44 h 45"/>
                <a:gd name="T6" fmla="*/ 68 w 69"/>
                <a:gd name="T7" fmla="*/ 20 h 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9"/>
                <a:gd name="T13" fmla="*/ 0 h 45"/>
                <a:gd name="T14" fmla="*/ 69 w 69"/>
                <a:gd name="T15" fmla="*/ 45 h 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9" h="45">
                  <a:moveTo>
                    <a:pt x="0" y="0"/>
                  </a:moveTo>
                  <a:lnTo>
                    <a:pt x="23" y="32"/>
                  </a:lnTo>
                  <a:lnTo>
                    <a:pt x="33" y="44"/>
                  </a:lnTo>
                  <a:lnTo>
                    <a:pt x="68" y="20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5863" name="Text Box 20"/>
          <p:cNvSpPr txBox="1">
            <a:spLocks noChangeArrowheads="1"/>
          </p:cNvSpPr>
          <p:nvPr/>
        </p:nvSpPr>
        <p:spPr bwMode="auto">
          <a:xfrm>
            <a:off x="7596188" y="3141663"/>
            <a:ext cx="646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</a:t>
            </a:r>
          </a:p>
        </p:txBody>
      </p:sp>
      <p:sp>
        <p:nvSpPr>
          <p:cNvPr id="35864" name="Text Box 20"/>
          <p:cNvSpPr txBox="1">
            <a:spLocks noChangeArrowheads="1"/>
          </p:cNvSpPr>
          <p:nvPr/>
        </p:nvSpPr>
        <p:spPr bwMode="auto">
          <a:xfrm>
            <a:off x="3995738" y="3141663"/>
            <a:ext cx="1835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VHF/Teléfonica</a:t>
            </a:r>
          </a:p>
        </p:txBody>
      </p:sp>
      <p:sp>
        <p:nvSpPr>
          <p:cNvPr id="35865" name="Text Box 20"/>
          <p:cNvSpPr txBox="1">
            <a:spLocks noChangeArrowheads="1"/>
          </p:cNvSpPr>
          <p:nvPr/>
        </p:nvSpPr>
        <p:spPr bwMode="auto">
          <a:xfrm>
            <a:off x="1476375" y="3141663"/>
            <a:ext cx="646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VHF</a:t>
            </a:r>
          </a:p>
        </p:txBody>
      </p:sp>
      <p:sp>
        <p:nvSpPr>
          <p:cNvPr id="35866" name="Text Box 20"/>
          <p:cNvSpPr txBox="1">
            <a:spLocks noChangeArrowheads="1"/>
          </p:cNvSpPr>
          <p:nvPr/>
        </p:nvSpPr>
        <p:spPr bwMode="auto">
          <a:xfrm>
            <a:off x="6659563" y="4941888"/>
            <a:ext cx="13096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b="1"/>
              <a:t>Telefónica</a:t>
            </a:r>
          </a:p>
        </p:txBody>
      </p:sp>
      <p:sp>
        <p:nvSpPr>
          <p:cNvPr id="57" name="Rectangle 26"/>
          <p:cNvSpPr txBox="1">
            <a:spLocks noChangeArrowheads="1"/>
          </p:cNvSpPr>
          <p:nvPr/>
        </p:nvSpPr>
        <p:spPr>
          <a:xfrm>
            <a:off x="2203450" y="333375"/>
            <a:ext cx="52578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VII.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REVISION DE SEÑALES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628775"/>
            <a:ext cx="3390900" cy="439261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5102225" y="1530350"/>
            <a:ext cx="3529013" cy="464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Se verifica estado de conciencia del  buzo con problemas.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Colóquese de frente y observar estado de conciencia, lo necesario para ver si reacciona. 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En caso de perder la boquilla de aire (chupete) NO intentar colocarlo y si lo tiene puesto dejarlo.</a:t>
            </a:r>
          </a:p>
          <a:p>
            <a:pPr marL="342900" indent="-342900" algn="just"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ES" sz="1600" dirty="0">
                <a:solidFill>
                  <a:srgbClr val="000000"/>
                </a:solidFill>
              </a:rPr>
              <a:t>Iniciar ascenso con aleteo en forma controlada, híper extendiendo cuello y apretando el tórax del buzo. Si no asciende, infle compensador de boyantes del buzo y controle ascenso, si no asciende, suelte plomos del buzo afectado. </a:t>
            </a:r>
          </a:p>
        </p:txBody>
      </p:sp>
      <p:sp>
        <p:nvSpPr>
          <p:cNvPr id="36868" name="1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5C27C5C-AC05-4072-A085-9698D0E9945E}" type="slidenum">
              <a:rPr lang="es-CL" altLang="es-ES"/>
              <a:pPr/>
              <a:t>29</a:t>
            </a:fld>
            <a:endParaRPr lang="es-CL" altLang="es-ES"/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1490663" y="333375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IX.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PROCEDIMIENTO DE EMERGENCIA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457325"/>
            <a:ext cx="2663825" cy="19907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4716463" y="1457325"/>
            <a:ext cx="3671887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5. 	Una vez en superficie </a:t>
            </a:r>
            <a:r>
              <a:rPr lang="es-ES" altLang="es-ES">
                <a:solidFill>
                  <a:srgbClr val="000000"/>
                </a:solidFill>
              </a:rPr>
              <a:t>Inflar chaleco para mantenerlo en superficie. 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6. 	Sacar máscara y caperuza al buzo.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7. 	Realizar señales (pito, señal N/D, a viva voz, etc…..al bote de seguridad. realice maniobra de respiración boca a boca e inserte cánula orofaringe si se dispone de ella.</a:t>
            </a:r>
          </a:p>
          <a:p>
            <a:pPr marL="342900" indent="-342900" algn="just" eaLnBrk="1" hangingPunct="1">
              <a:spcBef>
                <a:spcPct val="50000"/>
              </a:spcBef>
            </a:pPr>
            <a:r>
              <a:rPr lang="es-ES" altLang="es-ES" sz="1600">
                <a:solidFill>
                  <a:srgbClr val="000000"/>
                </a:solidFill>
              </a:rPr>
              <a:t>8.	 Antes de evacuar al buzo soltar el equipo e iniciar cadena de evacuación.</a:t>
            </a:r>
          </a:p>
        </p:txBody>
      </p:sp>
      <p:pic>
        <p:nvPicPr>
          <p:cNvPr id="6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9550" y="4005263"/>
            <a:ext cx="2663825" cy="2016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7893" name="6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604250" y="6348413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BC27FD2D-7466-4DDA-96F8-4AC78554495A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30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" name="Rectangle 26"/>
          <p:cNvSpPr txBox="1">
            <a:spLocks noChangeArrowheads="1"/>
          </p:cNvSpPr>
          <p:nvPr/>
        </p:nvSpPr>
        <p:spPr>
          <a:xfrm>
            <a:off x="1643063" y="485775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IX. 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PROCEDIMIENTO DE EMERGENCIA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D3FA8D4-D51A-4B55-A866-872E9CC33CDB}" type="slidenum">
              <a:rPr lang="es-ES" altLang="es-ES"/>
              <a:pPr/>
              <a:t>31</a:t>
            </a:fld>
            <a:endParaRPr lang="es-ES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  <p:sp>
        <p:nvSpPr>
          <p:cNvPr id="38916" name="Text Box 3"/>
          <p:cNvSpPr txBox="1">
            <a:spLocks noChangeArrowheads="1"/>
          </p:cNvSpPr>
          <p:nvPr/>
        </p:nvSpPr>
        <p:spPr bwMode="auto">
          <a:xfrm>
            <a:off x="900113" y="1042988"/>
            <a:ext cx="7632700" cy="7986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altLang="es-ES" sz="2400" b="1" dirty="0">
                <a:solidFill>
                  <a:srgbClr val="FF3300"/>
                </a:solidFill>
              </a:rPr>
              <a:t>CONTROLES DE SEGURIDAD</a:t>
            </a:r>
          </a:p>
          <a:p>
            <a:endParaRPr lang="es-ES_tradnl" altLang="es-ES" sz="1200" b="1" dirty="0">
              <a:solidFill>
                <a:srgbClr val="FF3300"/>
              </a:solidFill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CHEQUEO PREVIO DEL ENFERMERO A LOS BUZOS.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REVISTA POR EL SUPERVISOR DE BUCEO.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ORIENTACIÓN DE BUCEO EN EL MOLO.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PRESENCIA DEL O.C.E.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PRESENCIA DEL BOTE DE SEGURIDAD.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ENFERMERO EN EL BOTE DE SEGURIDAD.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BANDERA ALFA IZADA.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CÁMARA HIPERBÁRICA EN ALERTA.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PLAN DE CONTINGENCIA (ATENCIÓN-EVACUACIÓN).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NO HAY BUQUES EMITIENDO EN EL AROP.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BUZO DE RESPETO.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es-ES_tradnl" altLang="es-ES" b="1" dirty="0">
                <a:latin typeface="Arial Nova" panose="020B0504020202020204" pitchFamily="34" charset="0"/>
              </a:rPr>
              <a:t>MANDOS INFORMADOS.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_tradnl" altLang="es-ES" b="1" dirty="0">
              <a:latin typeface="Abadi MT Condensed Extra Bold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endParaRPr lang="es-ES_tradnl" altLang="es-ES" b="1" dirty="0"/>
          </a:p>
          <a:p>
            <a:pPr algn="just">
              <a:lnSpc>
                <a:spcPct val="150000"/>
              </a:lnSpc>
              <a:buFont typeface="Arial" pitchFamily="34" charset="0"/>
              <a:buNone/>
            </a:pPr>
            <a:endParaRPr lang="es-ES_tradnl" altLang="es-ES" b="1" dirty="0"/>
          </a:p>
          <a:p>
            <a:pPr lvl="1" algn="just"/>
            <a:endParaRPr lang="es-ES_tradnl" altLang="es-ES" b="1" dirty="0">
              <a:latin typeface="Abadi MT Condensed Extra Bold"/>
            </a:endParaRPr>
          </a:p>
          <a:p>
            <a:endParaRPr lang="es-ES_tradnl" altLang="es-ES" b="1" dirty="0">
              <a:solidFill>
                <a:srgbClr val="FF3300"/>
              </a:solidFill>
            </a:endParaRPr>
          </a:p>
          <a:p>
            <a:r>
              <a:rPr lang="es-ES_tradnl" altLang="es-ES" b="1" dirty="0"/>
              <a:t>				</a:t>
            </a:r>
          </a:p>
          <a:p>
            <a:r>
              <a:rPr lang="es-ES_tradnl" altLang="es-ES" b="1" dirty="0"/>
              <a:t>	</a:t>
            </a:r>
            <a:r>
              <a:rPr lang="es-ES_tradnl" altLang="es-ES" b="1" dirty="0">
                <a:solidFill>
                  <a:srgbClr val="FFFF00"/>
                </a:solidFill>
              </a:rPr>
              <a:t>                                                              	 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6 Marcador de contenido"/>
          <p:cNvSpPr>
            <a:spLocks noGrp="1"/>
          </p:cNvSpPr>
          <p:nvPr>
            <p:ph/>
          </p:nvPr>
        </p:nvSpPr>
        <p:spPr>
          <a:xfrm>
            <a:off x="1116013" y="1989138"/>
            <a:ext cx="8229600" cy="4137025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None/>
              <a:defRPr/>
            </a:pPr>
            <a:r>
              <a:rPr lang="es-CL" altLang="es-CL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CRITERIOS DE ABORTO:</a:t>
            </a:r>
          </a:p>
          <a:p>
            <a:pPr marL="0" indent="0" eaLnBrk="1" hangingPunct="1">
              <a:buFont typeface="Arial" pitchFamily="34" charset="0"/>
              <a:buNone/>
              <a:defRPr/>
            </a:pPr>
            <a:endParaRPr lang="es-CL" alt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Ausencia del enfermero o ambulancia.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Falla de bote de seguridad.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ES" altLang="es-CL" dirty="0">
                <a:latin typeface="Arial" panose="020B0604020202020204" pitchFamily="34" charset="0"/>
                <a:cs typeface="Arial" panose="020B0604020202020204" pitchFamily="34" charset="0"/>
              </a:rPr>
              <a:t>Corriente marina superior a 1 nudo.</a:t>
            </a:r>
            <a:endParaRPr lang="es-CL" altLang="es-C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Olas superiores a 2 </a:t>
            </a:r>
            <a:r>
              <a:rPr lang="es-CL" altLang="es-CL" dirty="0" err="1">
                <a:latin typeface="Arial" panose="020B0604020202020204" pitchFamily="34" charset="0"/>
                <a:cs typeface="Arial" panose="020B0604020202020204" pitchFamily="34" charset="0"/>
              </a:rPr>
              <a:t>mts</a:t>
            </a: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 o vientos superiores a 21 nudos.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Accidente antes o durante el ejercicio.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s-CL" altLang="es-CL" dirty="0">
                <a:latin typeface="Arial" panose="020B0604020202020204" pitchFamily="34" charset="0"/>
                <a:cs typeface="Arial" panose="020B0604020202020204" pitchFamily="34" charset="0"/>
              </a:rPr>
              <a:t>Cámara hiperbárica no disponible.</a:t>
            </a:r>
          </a:p>
        </p:txBody>
      </p:sp>
      <p:sp>
        <p:nvSpPr>
          <p:cNvPr id="3993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A91987-E598-4314-91F0-BDC8A70DD6B9}" type="slidenum">
              <a:rPr lang="es-ES" altLang="es-ES"/>
              <a:pPr/>
              <a:t>32</a:t>
            </a:fld>
            <a:endParaRPr lang="es-ES" altLang="es-ES"/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Rectángulo"/>
          <p:cNvSpPr/>
          <p:nvPr/>
        </p:nvSpPr>
        <p:spPr>
          <a:xfrm>
            <a:off x="1763713" y="1771650"/>
            <a:ext cx="4608512" cy="1944688"/>
          </a:xfrm>
          <a:prstGeom prst="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solidFill>
                <a:srgbClr val="00CC00"/>
              </a:solidFill>
            </a:endParaRPr>
          </a:p>
        </p:txBody>
      </p:sp>
      <p:sp>
        <p:nvSpPr>
          <p:cNvPr id="40963" name="AutoShape 6"/>
          <p:cNvSpPr>
            <a:spLocks noChangeArrowheads="1"/>
          </p:cNvSpPr>
          <p:nvPr/>
        </p:nvSpPr>
        <p:spPr bwMode="auto">
          <a:xfrm>
            <a:off x="2843213" y="1882775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Buzo afectado</a:t>
            </a:r>
          </a:p>
        </p:txBody>
      </p:sp>
      <p:sp>
        <p:nvSpPr>
          <p:cNvPr id="40964" name="AutoShape 7"/>
          <p:cNvSpPr>
            <a:spLocks noChangeArrowheads="1"/>
          </p:cNvSpPr>
          <p:nvPr/>
        </p:nvSpPr>
        <p:spPr bwMode="auto">
          <a:xfrm>
            <a:off x="5915025" y="6021388"/>
            <a:ext cx="1944688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Cámara hiperbárica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Hospital Naval</a:t>
            </a:r>
          </a:p>
        </p:txBody>
      </p:sp>
      <p:sp>
        <p:nvSpPr>
          <p:cNvPr id="40965" name="AutoShape 8"/>
          <p:cNvSpPr>
            <a:spLocks noChangeArrowheads="1"/>
          </p:cNvSpPr>
          <p:nvPr/>
        </p:nvSpPr>
        <p:spPr bwMode="auto">
          <a:xfrm>
            <a:off x="2843213" y="4835525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6" name="AutoShape 9"/>
          <p:cNvSpPr>
            <a:spLocks noChangeArrowheads="1"/>
          </p:cNvSpPr>
          <p:nvPr/>
        </p:nvSpPr>
        <p:spPr bwMode="auto">
          <a:xfrm>
            <a:off x="2843213" y="3683000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Bote seguridad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7" name="AutoShape 10"/>
          <p:cNvSpPr>
            <a:spLocks noChangeArrowheads="1"/>
          </p:cNvSpPr>
          <p:nvPr/>
        </p:nvSpPr>
        <p:spPr bwMode="auto">
          <a:xfrm>
            <a:off x="2855913" y="5970588"/>
            <a:ext cx="1944687" cy="7207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Ambulancia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 Molo</a:t>
            </a:r>
          </a:p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Enfermero</a:t>
            </a:r>
          </a:p>
        </p:txBody>
      </p:sp>
      <p:sp>
        <p:nvSpPr>
          <p:cNvPr id="40968" name="Line 14"/>
          <p:cNvSpPr>
            <a:spLocks noChangeShapeType="1"/>
          </p:cNvSpPr>
          <p:nvPr/>
        </p:nvSpPr>
        <p:spPr bwMode="auto">
          <a:xfrm>
            <a:off x="3779838" y="4403725"/>
            <a:ext cx="0" cy="431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69" name="Line 17"/>
          <p:cNvSpPr>
            <a:spLocks noChangeShapeType="1"/>
          </p:cNvSpPr>
          <p:nvPr/>
        </p:nvSpPr>
        <p:spPr bwMode="auto">
          <a:xfrm>
            <a:off x="4800600" y="6330950"/>
            <a:ext cx="111442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0" name="Line 18"/>
          <p:cNvSpPr>
            <a:spLocks noChangeShapeType="1"/>
          </p:cNvSpPr>
          <p:nvPr/>
        </p:nvSpPr>
        <p:spPr bwMode="auto">
          <a:xfrm>
            <a:off x="3779838" y="5556250"/>
            <a:ext cx="0" cy="4318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1" name="AutoShape 19"/>
          <p:cNvSpPr>
            <a:spLocks noChangeArrowheads="1"/>
          </p:cNvSpPr>
          <p:nvPr/>
        </p:nvSpPr>
        <p:spPr bwMode="auto">
          <a:xfrm>
            <a:off x="5292725" y="4906963"/>
            <a:ext cx="1439863" cy="503237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>
                <a:solidFill>
                  <a:srgbClr val="000000"/>
                </a:solidFill>
              </a:rPr>
              <a:t>Supervisor</a:t>
            </a:r>
          </a:p>
        </p:txBody>
      </p:sp>
      <p:sp>
        <p:nvSpPr>
          <p:cNvPr id="40972" name="Line 20"/>
          <p:cNvSpPr>
            <a:spLocks noChangeShapeType="1"/>
          </p:cNvSpPr>
          <p:nvPr/>
        </p:nvSpPr>
        <p:spPr bwMode="auto">
          <a:xfrm flipH="1">
            <a:off x="4787900" y="5195888"/>
            <a:ext cx="504825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3" name="AutoShape 21"/>
          <p:cNvSpPr>
            <a:spLocks noChangeArrowheads="1"/>
          </p:cNvSpPr>
          <p:nvPr/>
        </p:nvSpPr>
        <p:spPr bwMode="auto">
          <a:xfrm>
            <a:off x="7164388" y="4835525"/>
            <a:ext cx="1439862" cy="503238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 altLang="es-CL" sz="1600" b="1" dirty="0">
                <a:solidFill>
                  <a:srgbClr val="000000"/>
                </a:solidFill>
              </a:rPr>
              <a:t>O.C.E.</a:t>
            </a:r>
          </a:p>
        </p:txBody>
      </p:sp>
      <p:sp>
        <p:nvSpPr>
          <p:cNvPr id="40974" name="Line 22"/>
          <p:cNvSpPr>
            <a:spLocks noChangeShapeType="1"/>
          </p:cNvSpPr>
          <p:nvPr/>
        </p:nvSpPr>
        <p:spPr bwMode="auto">
          <a:xfrm flipH="1">
            <a:off x="6732588" y="5122863"/>
            <a:ext cx="4318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5" name="19 Rectángulo redondeado"/>
          <p:cNvSpPr>
            <a:spLocks noChangeArrowheads="1"/>
          </p:cNvSpPr>
          <p:nvPr/>
        </p:nvSpPr>
        <p:spPr bwMode="auto">
          <a:xfrm>
            <a:off x="2555875" y="2782888"/>
            <a:ext cx="2520950" cy="828675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s-ES_tradnl" altLang="es-CL" sz="1600" b="1">
                <a:solidFill>
                  <a:srgbClr val="000000"/>
                </a:solidFill>
              </a:rPr>
              <a:t>Buddy o Buzo de Seguridad en </a:t>
            </a:r>
          </a:p>
          <a:p>
            <a:pPr algn="ctr"/>
            <a:r>
              <a:rPr lang="es-ES_tradnl" altLang="es-CL" sz="1600" b="1">
                <a:solidFill>
                  <a:srgbClr val="000000"/>
                </a:solidFill>
              </a:rPr>
              <a:t>Superficie</a:t>
            </a:r>
          </a:p>
        </p:txBody>
      </p:sp>
      <p:sp>
        <p:nvSpPr>
          <p:cNvPr id="40976" name="Line 14"/>
          <p:cNvSpPr>
            <a:spLocks noChangeShapeType="1"/>
          </p:cNvSpPr>
          <p:nvPr/>
        </p:nvSpPr>
        <p:spPr bwMode="auto">
          <a:xfrm>
            <a:off x="3779838" y="3467100"/>
            <a:ext cx="0" cy="2159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7" name="Line 14"/>
          <p:cNvSpPr>
            <a:spLocks noChangeShapeType="1"/>
          </p:cNvSpPr>
          <p:nvPr/>
        </p:nvSpPr>
        <p:spPr bwMode="auto">
          <a:xfrm>
            <a:off x="3779838" y="2603500"/>
            <a:ext cx="0" cy="144463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40978" name="29 CuadroTexto"/>
          <p:cNvSpPr txBox="1">
            <a:spLocks noChangeArrowheads="1"/>
          </p:cNvSpPr>
          <p:nvPr/>
        </p:nvSpPr>
        <p:spPr bwMode="auto">
          <a:xfrm>
            <a:off x="1619250" y="1196975"/>
            <a:ext cx="4968875" cy="4159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CL" altLang="es-CL" sz="2100" b="1">
                <a:solidFill>
                  <a:srgbClr val="FF0000"/>
                </a:solidFill>
                <a:latin typeface="Calibri" pitchFamily="34" charset="0"/>
              </a:rPr>
              <a:t>Cadena de atención </a:t>
            </a:r>
          </a:p>
        </p:txBody>
      </p:sp>
      <p:sp>
        <p:nvSpPr>
          <p:cNvPr id="40979" name="2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D10286D-3D5B-4B08-9FD8-3C151CB403C6}" type="slidenum">
              <a:rPr lang="es-CL" altLang="es-ES"/>
              <a:pPr/>
              <a:t>33</a:t>
            </a:fld>
            <a:endParaRPr lang="es-CL" altLang="es-ES"/>
          </a:p>
        </p:txBody>
      </p:sp>
      <p:sp>
        <p:nvSpPr>
          <p:cNvPr id="22" name="Rectangle 26"/>
          <p:cNvSpPr txBox="1">
            <a:spLocks noChangeArrowheads="1"/>
          </p:cNvSpPr>
          <p:nvPr/>
        </p:nvSpPr>
        <p:spPr>
          <a:xfrm>
            <a:off x="755650" y="476250"/>
            <a:ext cx="6464300" cy="581025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SEGURIDAD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A2C3C72-94A0-4A4A-A61C-06257D503486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34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1116013" y="2171700"/>
            <a:ext cx="76200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_tradnl" altLang="es-ES" b="1" dirty="0">
                <a:solidFill>
                  <a:srgbClr val="FF3300"/>
                </a:solidFill>
              </a:rPr>
              <a:t>PLAN DE EVACUACIÓN:</a:t>
            </a:r>
          </a:p>
          <a:p>
            <a:pPr algn="just"/>
            <a:endParaRPr lang="es-ES_tradnl" altLang="es-ES" b="1" dirty="0">
              <a:solidFill>
                <a:srgbClr val="FF3300"/>
              </a:solidFill>
            </a:endParaRPr>
          </a:p>
          <a:p>
            <a:pPr algn="just"/>
            <a:r>
              <a:rPr lang="es-ES_tradnl" altLang="es-ES" b="1" dirty="0">
                <a:solidFill>
                  <a:srgbClr val="000000"/>
                </a:solidFill>
              </a:rPr>
              <a:t>SEGÚN LA EVALUACIÓN DEL ENFERMERO PARA LA EVACUACIÓN</a:t>
            </a:r>
          </a:p>
          <a:p>
            <a:pPr algn="just"/>
            <a:endParaRPr lang="es-ES_tradnl" altLang="es-ES" b="1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b="1" dirty="0">
                <a:solidFill>
                  <a:srgbClr val="000000"/>
                </a:solidFill>
              </a:rPr>
              <a:t> </a:t>
            </a:r>
            <a:r>
              <a:rPr lang="es-ES_tradnl" altLang="es-ES" dirty="0">
                <a:solidFill>
                  <a:srgbClr val="000000"/>
                </a:solidFill>
              </a:rPr>
              <a:t>1.-OCE EVACUA LA INFORMACION.</a:t>
            </a:r>
          </a:p>
          <a:p>
            <a:pPr algn="just"/>
            <a:endParaRPr lang="es-ES_tradnl" altLang="es-ES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dirty="0">
                <a:solidFill>
                  <a:srgbClr val="000000"/>
                </a:solidFill>
              </a:rPr>
              <a:t> 2.-PERSONAL CON EL AFECTADO EN EL BOTE SE DIRIJEN AL COSTADO DE MOLO.</a:t>
            </a:r>
          </a:p>
          <a:p>
            <a:pPr algn="just"/>
            <a:endParaRPr lang="es-ES_tradnl" altLang="es-ES" dirty="0">
              <a:solidFill>
                <a:srgbClr val="000000"/>
              </a:solidFill>
            </a:endParaRPr>
          </a:p>
          <a:p>
            <a:pPr algn="just"/>
            <a:r>
              <a:rPr lang="es-ES_tradnl" altLang="es-ES" dirty="0">
                <a:solidFill>
                  <a:srgbClr val="000000"/>
                </a:solidFill>
              </a:rPr>
              <a:t>3.-EL AFECTADO ES TRANSPORTADO EN LA “AMBULANCIA” HASTA EL LUGAR DESIGNADO POR EL ENFERMERO Y EL O.A.C.</a:t>
            </a:r>
          </a:p>
        </p:txBody>
      </p:sp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476250"/>
            <a:ext cx="6911975" cy="865188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CONTINGENCIA Y EVACUACION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ACE9F01-F22A-45D0-BC1F-48AFC5674FEB}" type="slidenum">
              <a:rPr lang="es-ES" altLang="es-ES">
                <a:solidFill>
                  <a:srgbClr val="000000"/>
                </a:solidFill>
                <a:latin typeface="Arial" pitchFamily="34" charset="0"/>
              </a:rPr>
              <a:pPr/>
              <a:t>35</a:t>
            </a:fld>
            <a:endParaRPr lang="es-ES" altLang="es-E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7" name="3 Marcador de contenido"/>
          <p:cNvSpPr txBox="1">
            <a:spLocks/>
          </p:cNvSpPr>
          <p:nvPr/>
        </p:nvSpPr>
        <p:spPr bwMode="auto">
          <a:xfrm>
            <a:off x="179512" y="1493838"/>
            <a:ext cx="8137525" cy="510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7" tIns="45699" rIns="91397" bIns="45699"/>
          <a:lstStyle/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solidFill>
                  <a:srgbClr val="FF0000"/>
                </a:solidFill>
                <a:latin typeface="+mn-lt"/>
                <a:cs typeface="+mn-cs"/>
              </a:rPr>
              <a:t>Rutas de Evacuación:</a:t>
            </a:r>
            <a:r>
              <a:rPr lang="es-ES" sz="2400" b="1" kern="0" dirty="0">
                <a:latin typeface="+mn-lt"/>
                <a:cs typeface="+mn-cs"/>
              </a:rPr>
              <a:t> (Coordinación Conductor)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latin typeface="+mn-lt"/>
                <a:cs typeface="+mn-cs"/>
              </a:rPr>
              <a:t>Ruta PRINCIPAL:	-</a:t>
            </a:r>
            <a:r>
              <a:rPr lang="es-ES" sz="2400" kern="0" dirty="0">
                <a:latin typeface="+mn-lt"/>
                <a:cs typeface="+mn-cs"/>
              </a:rPr>
              <a:t>Molo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-Av. Errázuriz. 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- Av. </a:t>
            </a:r>
            <a:r>
              <a:rPr lang="es-ES" sz="2400" kern="0" dirty="0" err="1">
                <a:latin typeface="+mn-lt"/>
                <a:cs typeface="+mn-cs"/>
              </a:rPr>
              <a:t>Espa</a:t>
            </a:r>
            <a:r>
              <a:rPr lang="es-ES_tradnl" sz="2400" kern="0" dirty="0" err="1">
                <a:latin typeface="+mn-lt"/>
                <a:cs typeface="+mn-cs"/>
              </a:rPr>
              <a:t>ña</a:t>
            </a:r>
            <a:endParaRPr lang="es-ES_tradnl" sz="2400" kern="0" dirty="0">
              <a:latin typeface="+mn-lt"/>
              <a:cs typeface="+mn-cs"/>
            </a:endParaRP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_tradnl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-Álvarez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-San Martin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-Av. Jorge Montt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400" kern="0" dirty="0"/>
              <a:t>			</a:t>
            </a:r>
            <a:r>
              <a:rPr lang="en-US" sz="2400" kern="0" dirty="0">
                <a:latin typeface="+mn-lt"/>
                <a:cs typeface="+mn-cs"/>
              </a:rPr>
              <a:t>-Hospital Naval.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b="1" kern="0" dirty="0">
                <a:latin typeface="+mn-lt"/>
                <a:cs typeface="+mn-cs"/>
              </a:rPr>
              <a:t>Ruta ALTERNATIVA: -	</a:t>
            </a:r>
            <a:r>
              <a:rPr lang="es-ES" sz="2400" kern="0" dirty="0">
                <a:latin typeface="+mn-lt"/>
                <a:cs typeface="+mn-cs"/>
              </a:rPr>
              <a:t>Playa San Mateo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-Subida Caleta el Membrillo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-Playa Ancha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 Camino la Pólvora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-Miraflores</a:t>
            </a:r>
          </a:p>
          <a:p>
            <a:pPr marL="1611313" indent="-1611313" algn="just" fontAlgn="auto">
              <a:lnSpc>
                <a:spcPts val="2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s-ES" sz="2400" kern="0" dirty="0"/>
              <a:t>			</a:t>
            </a:r>
            <a:r>
              <a:rPr lang="es-ES" sz="2400" kern="0" dirty="0">
                <a:latin typeface="+mn-lt"/>
                <a:cs typeface="+mn-cs"/>
              </a:rPr>
              <a:t>-Hospital Naval.</a:t>
            </a: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  <a:p>
            <a:pPr marL="1611313" indent="-1611313" algn="just" fontAlgn="auto">
              <a:spcBef>
                <a:spcPct val="20000"/>
              </a:spcBef>
              <a:spcAft>
                <a:spcPts val="0"/>
              </a:spcAft>
              <a:defRPr/>
            </a:pPr>
            <a:endParaRPr lang="es-ES" sz="2400" b="1" kern="0" dirty="0">
              <a:latin typeface="+mn-lt"/>
              <a:cs typeface="+mn-cs"/>
            </a:endParaRPr>
          </a:p>
        </p:txBody>
      </p:sp>
      <p:sp>
        <p:nvSpPr>
          <p:cNvPr id="5" name="Rectangle 26"/>
          <p:cNvSpPr txBox="1">
            <a:spLocks noChangeArrowheads="1"/>
          </p:cNvSpPr>
          <p:nvPr/>
        </p:nvSpPr>
        <p:spPr>
          <a:xfrm>
            <a:off x="908050" y="628650"/>
            <a:ext cx="6911975" cy="865188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PLAN DE CONTINGENCIA Y EVACUACION</a:t>
            </a:r>
          </a:p>
        </p:txBody>
      </p:sp>
    </p:spTree>
  </p:cSld>
  <p:clrMapOvr>
    <a:masterClrMapping/>
  </p:clrMapOvr>
  <p:transition spd="med">
    <p:fade thruBlk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9DD05E-A4C9-4A6F-A09A-41FC5C25CF26}" type="slidenum">
              <a:rPr lang="es-CL" altLang="es-ES"/>
              <a:pPr/>
              <a:t>36</a:t>
            </a:fld>
            <a:endParaRPr lang="es-CL" altLang="es-ES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7491862"/>
              </p:ext>
            </p:extLst>
          </p:nvPr>
        </p:nvGraphicFramePr>
        <p:xfrm>
          <a:off x="611188" y="876300"/>
          <a:ext cx="8137525" cy="5289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3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3371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58865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HORARIO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EVENTO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04 14:45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EXPOSICION DE BRIEFING DE SEGURIDAD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ES" sz="1800" dirty="0" smtClean="0">
                          <a:latin typeface="Arial" pitchFamily="34" charset="0"/>
                          <a:cs typeface="Arial" pitchFamily="34" charset="0"/>
                        </a:rPr>
                        <a:t>04 15:30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ES" sz="1800" dirty="0">
                          <a:latin typeface="Arial" pitchFamily="34" charset="0"/>
                          <a:cs typeface="Arial" pitchFamily="34" charset="0"/>
                        </a:rPr>
                        <a:t>PREPARACIÓN</a:t>
                      </a:r>
                      <a:r>
                        <a:rPr lang="es-ES" sz="1800" baseline="0" dirty="0">
                          <a:latin typeface="Arial" pitchFamily="34" charset="0"/>
                          <a:cs typeface="Arial" pitchFamily="34" charset="0"/>
                        </a:rPr>
                        <a:t> DEL EQUIPO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05 </a:t>
                      </a:r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13:20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RETIRO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EQUIPO (PAÑOL DE BUCEO)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05 </a:t>
                      </a:r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13:40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EMBARQUE 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05 14:00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LLEGADA MOLO Y ORIENTACION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BUCEO.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05 15:00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COMEX DEL BUCEO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05 16:30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FINEX DE 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05 16:45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TRINCADO DE MANIOBRA Y EQUIPO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05 17:00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>
                          <a:latin typeface="Arial" pitchFamily="34" charset="0"/>
                          <a:cs typeface="Arial" pitchFamily="34" charset="0"/>
                        </a:rPr>
                        <a:t>DIBRIEFING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Y RETORNO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700898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05 17:15</a:t>
                      </a:r>
                    </a:p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05 18:00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MANTENCIÓN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EQUIPO</a:t>
                      </a:r>
                    </a:p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TÉRMINO DELA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188913"/>
            <a:ext cx="6911975" cy="431800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HORARIO GUIA (Buceo </a:t>
            </a:r>
            <a:r>
              <a:rPr lang="es-ES" altLang="es-CL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05 OCT.)</a:t>
            </a:r>
            <a:endParaRPr lang="es-ES" altLang="es-CL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3 Marcador de número de diapositiva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79DD05E-A4C9-4A6F-A09A-41FC5C25CF26}" type="slidenum">
              <a:rPr lang="es-CL" altLang="es-ES"/>
              <a:pPr/>
              <a:t>37</a:t>
            </a:fld>
            <a:endParaRPr lang="es-CL" altLang="es-ES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407827"/>
              </p:ext>
            </p:extLst>
          </p:nvPr>
        </p:nvGraphicFramePr>
        <p:xfrm>
          <a:off x="611188" y="876300"/>
          <a:ext cx="8137525" cy="5289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6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90490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58865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HORARIO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EVENTO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04 14:45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EXPOSICION DE BRIEFING DE SEGURIDAD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ES" sz="1800" dirty="0" smtClean="0">
                          <a:latin typeface="Arial" pitchFamily="34" charset="0"/>
                          <a:cs typeface="Arial" pitchFamily="34" charset="0"/>
                        </a:rPr>
                        <a:t>12  Entre recreos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ES" sz="1800" dirty="0">
                          <a:latin typeface="Arial" pitchFamily="34" charset="0"/>
                          <a:cs typeface="Arial" pitchFamily="34" charset="0"/>
                        </a:rPr>
                        <a:t>PREPARACIÓN</a:t>
                      </a:r>
                      <a:r>
                        <a:rPr lang="es-ES" sz="1800" baseline="0" dirty="0">
                          <a:latin typeface="Arial" pitchFamily="34" charset="0"/>
                          <a:cs typeface="Arial" pitchFamily="34" charset="0"/>
                        </a:rPr>
                        <a:t> DEL EQUIPO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13:20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RETIRO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EQUIPO (PAÑOL DE BUCEO)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13:40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EMBARQUE 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14:00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LLEGADA MOLO Y ORIENTACION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DE BUCEO.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 smtClean="0"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15:00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COMEX DEL BUCEO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16:30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FINEX DE 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baseline="0" dirty="0" smtClean="0"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16:45</a:t>
                      </a:r>
                      <a:endParaRPr lang="es-CL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TRINCADO DE MANIOBRA Y EQUIPO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8865">
                <a:tc>
                  <a:txBody>
                    <a:bodyPr/>
                    <a:lstStyle/>
                    <a:p>
                      <a:pPr algn="l"/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17:00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>
                          <a:latin typeface="Arial" pitchFamily="34" charset="0"/>
                          <a:cs typeface="Arial" pitchFamily="34" charset="0"/>
                        </a:rPr>
                        <a:t>DIBRIEFING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Y RETORNO 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700898">
                <a:tc>
                  <a:txBody>
                    <a:bodyPr/>
                    <a:lstStyle/>
                    <a:p>
                      <a:pPr algn="l"/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17:15</a:t>
                      </a:r>
                    </a:p>
                    <a:p>
                      <a:pPr algn="l"/>
                      <a:r>
                        <a:rPr lang="es-CL" sz="1800" dirty="0" smtClean="0">
                          <a:latin typeface="Arial" pitchFamily="34" charset="0"/>
                          <a:cs typeface="Arial" pitchFamily="34" charset="0"/>
                        </a:rPr>
                        <a:t>12 </a:t>
                      </a:r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18:00</a:t>
                      </a:r>
                    </a:p>
                  </a:txBody>
                  <a:tcPr marL="91447" marR="91447" marT="45704" marB="45704"/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MANTENCIÓN</a:t>
                      </a:r>
                      <a:r>
                        <a:rPr lang="es-CL" sz="1800" baseline="0" dirty="0">
                          <a:latin typeface="Arial" pitchFamily="34" charset="0"/>
                          <a:cs typeface="Arial" pitchFamily="34" charset="0"/>
                        </a:rPr>
                        <a:t> EQUIPO</a:t>
                      </a:r>
                    </a:p>
                    <a:p>
                      <a:r>
                        <a:rPr lang="es-CL" sz="1800" dirty="0">
                          <a:latin typeface="Arial" pitchFamily="34" charset="0"/>
                          <a:cs typeface="Arial" pitchFamily="34" charset="0"/>
                        </a:rPr>
                        <a:t>TÉRMINO DELA ACTIVIDAD</a:t>
                      </a:r>
                    </a:p>
                  </a:txBody>
                  <a:tcPr marL="91447" marR="91447" marT="45704" marB="45704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755650" y="188913"/>
            <a:ext cx="6911975" cy="431800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latin typeface="Arial" pitchFamily="34" charset="0"/>
                <a:cs typeface="Arial" pitchFamily="34" charset="0"/>
              </a:rPr>
              <a:t>	</a:t>
            </a: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XII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HORARIO GUIA (Buceo </a:t>
            </a:r>
            <a:r>
              <a:rPr lang="es-ES" altLang="es-CL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12 OCT.)</a:t>
            </a:r>
            <a:endParaRPr lang="es-ES" altLang="es-CL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6370703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3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5ADF08D-2EE6-4BD5-A079-61F4FE6E8B37}" type="slidenum">
              <a:rPr lang="es-ES" altLang="es-CL">
                <a:solidFill>
                  <a:srgbClr val="000000"/>
                </a:solidFill>
                <a:latin typeface="Arial" pitchFamily="34" charset="0"/>
              </a:rPr>
              <a:pPr/>
              <a:t>38</a:t>
            </a:fld>
            <a:endParaRPr lang="es-ES" altLang="es-CL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5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34984123"/>
              </p:ext>
            </p:extLst>
          </p:nvPr>
        </p:nvGraphicFramePr>
        <p:xfrm>
          <a:off x="395288" y="1125538"/>
          <a:ext cx="8280400" cy="5545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2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680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0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0225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2591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2381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868424"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ACTIVIDAD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PELIGRO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EVALUACIÓN MRO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DE RIESGO Y MITIGACIÓN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RIESGO RESIDUAL</a:t>
                      </a:r>
                    </a:p>
                    <a:p>
                      <a:pPr algn="ctr"/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MRO</a:t>
                      </a:r>
                    </a:p>
                    <a:p>
                      <a:pPr algn="ctr"/>
                      <a:endParaRPr lang="es-CL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SUPERVISIÓN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</a:t>
                      </a:r>
                    </a:p>
                    <a:p>
                      <a:pPr algn="ctr"/>
                      <a:endParaRPr lang="es-CL" sz="11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06038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DESCENSO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BAROTRAUMAS:    -   TIMPANICO.            -   SENOS PARANASALES       - OCULAR, FACIAL     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endParaRPr kumimoji="0" lang="es-E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C,III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Igualar oídos y máscara antes y durante el descenso. </a:t>
                      </a:r>
                    </a:p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Informar al instructor cualquier molestia,</a:t>
                      </a:r>
                      <a:r>
                        <a:rPr lang="es-CL" sz="1000" kern="1200" baseline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</a:t>
                      </a: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persiste 2 intento, aborto actividad.</a:t>
                      </a:r>
                    </a:p>
                    <a:p>
                      <a:pPr marL="171450" indent="-171450" algn="l" defTabSz="6858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s-CL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Instructor supervisa y controla velocidad de descenso</a:t>
                      </a:r>
                    </a:p>
                    <a:p>
                      <a:pPr marL="171450" marR="0" lvl="0" indent="-17145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Arial" panose="020B0604020202020204" pitchFamily="34" charset="0"/>
                        <a:buChar char="•"/>
                        <a:tabLst/>
                      </a:pPr>
                      <a:endParaRPr lang="es-ES" sz="1000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D, 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MENOR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9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endParaRPr lang="es-CL" sz="9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64637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FONDO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es-CL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INTOXICACION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PROBLEMAS CON REGULADOR O MÁSCARA.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DESCONTROL.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EMBARCACIONES EN LA SUPERFICIE.</a:t>
                      </a:r>
                      <a:endParaRPr lang="es-C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B,II</a:t>
                      </a: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SERIO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Orientación de Buceo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Revisión procedimientos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del Buceo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Informar Instructor.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Seguir Instrucciones.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CL" sz="10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Siempre estaré acompañado.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None/>
                      </a:pP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 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SUPERVISOR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06038">
                <a:tc>
                  <a:txBody>
                    <a:bodyPr/>
                    <a:lstStyle/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ASCENSO</a:t>
                      </a: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  <a:defRPr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NEUMOTORAX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  <a:defRPr/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EGA.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EDI.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Tx/>
                        <a:buNone/>
                        <a:tabLst>
                          <a:tab pos="715963" algn="l"/>
                        </a:tabLst>
                      </a:pPr>
                      <a:r>
                        <a:rPr lang="es-ES" sz="10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 EFISEMA INTESTINAL</a:t>
                      </a: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>
                          <a:tab pos="174625" algn="l"/>
                          <a:tab pos="715963" algn="l"/>
                        </a:tabLst>
                      </a:pPr>
                      <a:endParaRPr lang="es-ES" sz="1000" kern="1200" dirty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B,II</a:t>
                      </a: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s-CL" sz="1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SERIO</a:t>
                      </a:r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Revisión de procedimiento de ascenso.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Ascenso controlado y a la velocidad del instructor.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Char char="-"/>
                        <a:tabLst/>
                      </a:pPr>
                      <a:r>
                        <a:rPr kumimoji="0" lang="es-E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Usar  línea de seguridad.</a:t>
                      </a:r>
                      <a:endParaRPr lang="es-C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B, III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algn="ctr"/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INSTRUCTOR</a:t>
                      </a:r>
                    </a:p>
                    <a:p>
                      <a:pPr algn="ctr"/>
                      <a:endParaRPr lang="es-CL" sz="1000" b="1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s-CL" sz="1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BUZO</a:t>
                      </a:r>
                    </a:p>
                    <a:p>
                      <a:endParaRPr lang="es-CL" sz="1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29" marR="91429" marT="45723" marB="45723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Rectangle 26"/>
          <p:cNvSpPr txBox="1">
            <a:spLocks noChangeArrowheads="1"/>
          </p:cNvSpPr>
          <p:nvPr/>
        </p:nvSpPr>
        <p:spPr>
          <a:xfrm>
            <a:off x="2124075" y="188913"/>
            <a:ext cx="5543550" cy="865187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s-ES" altLang="es-C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XIII</a:t>
            </a:r>
            <a:r>
              <a:rPr lang="es-ES" altLang="es-CL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M.R.O.</a:t>
            </a:r>
          </a:p>
        </p:txBody>
      </p:sp>
    </p:spTree>
  </p:cSld>
  <p:clrMapOvr>
    <a:masterClrMapping/>
  </p:clrMapOvr>
  <p:transition>
    <p:fade thruBlk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Marcador de número de diapositiva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64EDD12-8CC3-440D-8675-E8E8B3C082A5}" type="slidenum">
              <a:rPr lang="es-CL" altLang="es-CL"/>
              <a:pPr/>
              <a:t>39</a:t>
            </a:fld>
            <a:endParaRPr lang="es-CL" altLang="es-CL"/>
          </a:p>
        </p:txBody>
      </p:sp>
      <p:sp>
        <p:nvSpPr>
          <p:cNvPr id="48131" name="5 CuadroTexto"/>
          <p:cNvSpPr txBox="1">
            <a:spLocks noChangeArrowheads="1"/>
          </p:cNvSpPr>
          <p:nvPr/>
        </p:nvSpPr>
        <p:spPr bwMode="auto">
          <a:xfrm>
            <a:off x="3348038" y="0"/>
            <a:ext cx="2300287" cy="369888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/>
              <a:t>Pauta de Evaluación</a:t>
            </a:r>
          </a:p>
        </p:txBody>
      </p:sp>
      <p:pic>
        <p:nvPicPr>
          <p:cNvPr id="48132" name="Picture 5"/>
          <p:cNvPicPr>
            <a:picLocks noChangeAspect="1" noChangeArrowheads="1"/>
          </p:cNvPicPr>
          <p:nvPr/>
        </p:nvPicPr>
        <p:blipFill>
          <a:blip r:embed="rId2" cstate="print"/>
          <a:srcRect l="31818" t="21281" r="29723" b="9813"/>
          <a:stretch>
            <a:fillRect/>
          </a:stretch>
        </p:blipFill>
        <p:spPr bwMode="auto">
          <a:xfrm>
            <a:off x="323850" y="358775"/>
            <a:ext cx="8496300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2133600"/>
            <a:ext cx="7886700" cy="1325563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CL" sz="5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¿PREGUNTAS?</a:t>
            </a:r>
          </a:p>
        </p:txBody>
      </p:sp>
      <p:sp>
        <p:nvSpPr>
          <p:cNvPr id="49155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277702-1EDD-4AD4-A79E-2BA1DB8044B0}" type="slidenum">
              <a:rPr lang="es-CL" altLang="es-ES"/>
              <a:pPr/>
              <a:t>40</a:t>
            </a:fld>
            <a:endParaRPr lang="es-CL" altLang="es-E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>
          <a:xfrm>
            <a:off x="628650" y="2751138"/>
            <a:ext cx="7886700" cy="1325562"/>
          </a:xfrm>
        </p:spPr>
        <p:txBody>
          <a:bodyPr/>
          <a:lstStyle/>
          <a:p>
            <a:pPr algn="ctr"/>
            <a:r>
              <a:rPr lang="es-CL" altLang="es-ES"/>
              <a:t>FIN</a:t>
            </a:r>
            <a:endParaRPr lang="es-ES" altLang="es-ES"/>
          </a:p>
        </p:txBody>
      </p:sp>
      <p:sp>
        <p:nvSpPr>
          <p:cNvPr id="50179" name="Marcador de número de diapositiva 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BEDDBF7-26D2-4D52-9EB4-6784E3517230}" type="slidenum">
              <a:rPr lang="es-CL" altLang="es-ES"/>
              <a:pPr/>
              <a:t>41</a:t>
            </a:fld>
            <a:endParaRPr lang="es-CL" alt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6691</TotalTime>
  <Words>1705</Words>
  <Application>Microsoft Office PowerPoint</Application>
  <PresentationFormat>Presentación en pantalla (4:3)</PresentationFormat>
  <Paragraphs>601</Paragraphs>
  <Slides>41</Slides>
  <Notes>5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Bitmap Image</vt:lpstr>
      <vt:lpstr>   </vt:lpstr>
      <vt:lpstr>                       TEMARIO</vt:lpstr>
      <vt:lpstr>Diapositiva 3</vt:lpstr>
      <vt:lpstr>Diapositiva 4</vt:lpstr>
      <vt:lpstr>Diapositiva 5</vt:lpstr>
      <vt:lpstr>Diapositiva 6</vt:lpstr>
      <vt:lpstr>Diapositiva 7</vt:lpstr>
      <vt:lpstr>IV. EQUIPO</vt:lpstr>
      <vt:lpstr>IV. EQUIPO</vt:lpstr>
      <vt:lpstr>IV. EQUIPO</vt:lpstr>
      <vt:lpstr>V. EQUIPO ESPECIAL</vt:lpstr>
      <vt:lpstr>V. EQUIPO ESPECIAL</vt:lpstr>
      <vt:lpstr> VI. EJECUCIÓN  </vt:lpstr>
      <vt:lpstr>Diapositiva 14</vt:lpstr>
      <vt:lpstr> VI. PLAN DE BUCEO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¿PREGUNTAS?</vt:lpstr>
      <vt:lpstr>FIN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CIRCUITO DE BOTELLAS Y ASCENSO LIBRE BOYANTE</dc:title>
  <dc:creator>Julio</dc:creator>
  <cp:lastModifiedBy>7872398-k</cp:lastModifiedBy>
  <cp:revision>319</cp:revision>
  <dcterms:created xsi:type="dcterms:W3CDTF">2016-11-10T23:35:06Z</dcterms:created>
  <dcterms:modified xsi:type="dcterms:W3CDTF">2021-10-04T12:02:55Z</dcterms:modified>
</cp:coreProperties>
</file>