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8" r:id="rId3"/>
    <p:sldId id="276" r:id="rId4"/>
    <p:sldId id="257" r:id="rId5"/>
    <p:sldId id="270" r:id="rId6"/>
    <p:sldId id="265" r:id="rId7"/>
    <p:sldId id="277" r:id="rId8"/>
    <p:sldId id="263" r:id="rId9"/>
    <p:sldId id="262" r:id="rId10"/>
    <p:sldId id="274" r:id="rId11"/>
    <p:sldId id="266" r:id="rId12"/>
    <p:sldId id="268" r:id="rId13"/>
    <p:sldId id="271" r:id="rId14"/>
    <p:sldId id="275" r:id="rId15"/>
    <p:sldId id="269" r:id="rId1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3" autoAdjust="0"/>
    <p:restoredTop sz="94660"/>
  </p:normalViewPr>
  <p:slideViewPr>
    <p:cSldViewPr snapToGrid="0">
      <p:cViewPr varScale="1">
        <p:scale>
          <a:sx n="69" d="100"/>
          <a:sy n="69" d="100"/>
        </p:scale>
        <p:origin x="660" y="6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270BE-C58A-454E-B6A7-5DA55378F826}" type="datetimeFigureOut">
              <a:rPr lang="es-CL" smtClean="0"/>
              <a:t>06-04-2025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4FF4-01C5-4D4F-8DF5-41B7FB3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12304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270BE-C58A-454E-B6A7-5DA55378F826}" type="datetimeFigureOut">
              <a:rPr lang="es-CL" smtClean="0"/>
              <a:t>06-04-2025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4FF4-01C5-4D4F-8DF5-41B7FB3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79224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270BE-C58A-454E-B6A7-5DA55378F826}" type="datetimeFigureOut">
              <a:rPr lang="es-CL" smtClean="0"/>
              <a:t>06-04-2025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4FF4-01C5-4D4F-8DF5-41B7FB3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67037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270BE-C58A-454E-B6A7-5DA55378F826}" type="datetimeFigureOut">
              <a:rPr lang="es-CL" smtClean="0"/>
              <a:t>06-04-2025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4FF4-01C5-4D4F-8DF5-41B7FB3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31152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270BE-C58A-454E-B6A7-5DA55378F826}" type="datetimeFigureOut">
              <a:rPr lang="es-CL" smtClean="0"/>
              <a:t>06-04-2025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4FF4-01C5-4D4F-8DF5-41B7FB3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88211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270BE-C58A-454E-B6A7-5DA55378F826}" type="datetimeFigureOut">
              <a:rPr lang="es-CL" smtClean="0"/>
              <a:t>06-04-2025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4FF4-01C5-4D4F-8DF5-41B7FB3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56732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270BE-C58A-454E-B6A7-5DA55378F826}" type="datetimeFigureOut">
              <a:rPr lang="es-CL" smtClean="0"/>
              <a:t>06-04-2025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4FF4-01C5-4D4F-8DF5-41B7FB3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80420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270BE-C58A-454E-B6A7-5DA55378F826}" type="datetimeFigureOut">
              <a:rPr lang="es-CL" smtClean="0"/>
              <a:t>06-04-2025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4FF4-01C5-4D4F-8DF5-41B7FB3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42967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270BE-C58A-454E-B6A7-5DA55378F826}" type="datetimeFigureOut">
              <a:rPr lang="es-CL" smtClean="0"/>
              <a:t>06-04-2025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4FF4-01C5-4D4F-8DF5-41B7FB3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5413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270BE-C58A-454E-B6A7-5DA55378F826}" type="datetimeFigureOut">
              <a:rPr lang="es-CL" smtClean="0"/>
              <a:t>06-04-2025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4FF4-01C5-4D4F-8DF5-41B7FB3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57843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270BE-C58A-454E-B6A7-5DA55378F826}" type="datetimeFigureOut">
              <a:rPr lang="es-CL" smtClean="0"/>
              <a:t>06-04-2025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104FF4-01C5-4D4F-8DF5-41B7FB3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148515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556422-7075-4D08-83FF-6A5F75C23927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06-04-2025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D63636-441B-448C-8C8C-1C8DF431708B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69803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556422-7075-4D08-83FF-6A5F75C23927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06-04-2025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D63636-441B-448C-8C8C-1C8DF431708B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06155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556422-7075-4D08-83FF-6A5F75C23927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06-04-2025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D63636-441B-448C-8C8C-1C8DF431708B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07732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556422-7075-4D08-83FF-6A5F75C23927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06-04-2025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D63636-441B-448C-8C8C-1C8DF431708B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75077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556422-7075-4D08-83FF-6A5F75C23927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06-04-2025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D63636-441B-448C-8C8C-1C8DF431708B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42111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556422-7075-4D08-83FF-6A5F75C23927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06-04-2025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D63636-441B-448C-8C8C-1C8DF431708B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44451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556422-7075-4D08-83FF-6A5F75C23927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06-04-2025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D63636-441B-448C-8C8C-1C8DF431708B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25206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556422-7075-4D08-83FF-6A5F75C23927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06-04-2025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D63636-441B-448C-8C8C-1C8DF431708B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42291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556422-7075-4D08-83FF-6A5F75C23927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06-04-2025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D63636-441B-448C-8C8C-1C8DF431708B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07986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556422-7075-4D08-83FF-6A5F75C23927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06-04-2025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D63636-441B-448C-8C8C-1C8DF431708B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06036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556422-7075-4D08-83FF-6A5F75C23927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06-04-2025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D63636-441B-448C-8C8C-1C8DF431708B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9678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270BE-C58A-454E-B6A7-5DA55378F826}" type="datetimeFigureOut">
              <a:rPr lang="es-CL" smtClean="0"/>
              <a:t>06-04-2025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04FF4-01C5-4D4F-8DF5-41B7FB30A9B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02879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556422-7075-4D08-83FF-6A5F75C23927}" type="datetimeFigureOut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06-04-2025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D63636-441B-448C-8C8C-1C8DF431708B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8199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810370"/>
            <a:ext cx="10515600" cy="503148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s-CL" dirty="0"/>
          </a:p>
          <a:p>
            <a:endParaRPr lang="es-CL" dirty="0"/>
          </a:p>
        </p:txBody>
      </p:sp>
      <p:sp>
        <p:nvSpPr>
          <p:cNvPr id="8" name="CuadroTexto 7"/>
          <p:cNvSpPr txBox="1"/>
          <p:nvPr/>
        </p:nvSpPr>
        <p:spPr>
          <a:xfrm>
            <a:off x="3854489" y="102484"/>
            <a:ext cx="4483022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 trabajo en equipo</a:t>
            </a:r>
            <a:endParaRPr kumimoji="0" lang="es-CL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838200" y="1017644"/>
            <a:ext cx="3480620" cy="9144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Función de un oficial de marina (3 ejes)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838200" y="2674379"/>
            <a:ext cx="3480620" cy="9144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Componentes del proceso de mando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838200" y="4331114"/>
            <a:ext cx="3480620" cy="9144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Diferencia entre equipo y grupo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7701116" y="1032389"/>
            <a:ext cx="3480620" cy="9144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Importancia del líder en el equipo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7701116" y="2689124"/>
            <a:ext cx="3480620" cy="108909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Proceso para conformar un equipo (visión particular del profesor)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7701116" y="4345859"/>
            <a:ext cx="3480620" cy="9144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Paradigma </a:t>
            </a:r>
            <a:r>
              <a:rPr kumimoji="0" lang="es-E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 la causa </a:t>
            </a: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justa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2114179" y="5841853"/>
            <a:ext cx="3480620" cy="9144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Cadena del valor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6432754" y="5841853"/>
            <a:ext cx="3480620" cy="9144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Sinergia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2077492" y="2310342"/>
            <a:ext cx="7698967" cy="1754326"/>
          </a:xfrm>
          <a:prstGeom prst="rect">
            <a:avLst/>
          </a:prstGeom>
          <a:solidFill>
            <a:schemeClr val="bg2">
              <a:lumMod val="90000"/>
            </a:schemeClr>
          </a:solidFill>
          <a:ln w="57150"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/>
              <a:t>Relación</a:t>
            </a:r>
          </a:p>
          <a:p>
            <a:pPr algn="ctr"/>
            <a:endParaRPr lang="es-ES" sz="3600" b="1" dirty="0"/>
          </a:p>
          <a:p>
            <a:pPr algn="ctr"/>
            <a:r>
              <a:rPr lang="es-ES" sz="3600" b="1" dirty="0"/>
              <a:t>liderazgo – trabajo en equipo - sinergia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693438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4064000" y="2082800"/>
            <a:ext cx="3603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6000" dirty="0"/>
              <a:t>El conflicto</a:t>
            </a:r>
          </a:p>
        </p:txBody>
      </p:sp>
    </p:spTree>
    <p:extLst>
      <p:ext uri="{BB962C8B-B14F-4D97-AF65-F5344CB8AC3E}">
        <p14:creationId xmlns:p14="http://schemas.microsoft.com/office/powerpoint/2010/main" val="3869488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1306817" y="1698451"/>
            <a:ext cx="9098773" cy="440120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rtlCol="0">
            <a:spAutoFit/>
          </a:bodyPr>
          <a:lstStyle/>
          <a:p>
            <a:r>
              <a:rPr lang="es-CL" sz="4000" dirty="0"/>
              <a:t>Origen, </a:t>
            </a:r>
            <a:r>
              <a:rPr lang="es-CL" sz="4000" u="sng" dirty="0"/>
              <a:t>surgen de la personalidad</a:t>
            </a:r>
            <a:r>
              <a:rPr lang="es-CL" sz="4000" dirty="0"/>
              <a:t>. </a:t>
            </a:r>
          </a:p>
          <a:p>
            <a:r>
              <a:rPr lang="es-CL" sz="4000" dirty="0"/>
              <a:t>No por procesos o productos. </a:t>
            </a:r>
          </a:p>
          <a:p>
            <a:r>
              <a:rPr lang="es-CL" sz="4000" dirty="0"/>
              <a:t>La frustración casi siempre está presente y </a:t>
            </a:r>
          </a:p>
          <a:p>
            <a:r>
              <a:rPr lang="es-CL" sz="4000" dirty="0"/>
              <a:t>debe ser manejada </a:t>
            </a:r>
            <a:r>
              <a:rPr lang="es-CL" sz="4000" u="sng" dirty="0"/>
              <a:t>oportunamente.</a:t>
            </a:r>
          </a:p>
          <a:p>
            <a:endParaRPr lang="es-CL" sz="4000" dirty="0"/>
          </a:p>
          <a:p>
            <a:r>
              <a:rPr lang="es-CL" sz="4000" dirty="0"/>
              <a:t>¿Por qué existe frustración?</a:t>
            </a:r>
          </a:p>
          <a:p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19902051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900938" y="1794838"/>
            <a:ext cx="5531130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s-CL" sz="2800" dirty="0"/>
              <a:t>Necesidades del grupo insatisfechas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900938" y="3065029"/>
            <a:ext cx="3198248" cy="52322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s-CL" sz="2800" dirty="0"/>
              <a:t>Descontento general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900938" y="4166332"/>
            <a:ext cx="5093061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es-CL" sz="2800" dirty="0"/>
              <a:t>Deseos individuales no cumplidos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900938" y="5196628"/>
            <a:ext cx="2961773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es-CL" sz="2800" dirty="0"/>
              <a:t>Limitaciones físicas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900938" y="6195001"/>
            <a:ext cx="4154086" cy="5232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es-CL" sz="2800" dirty="0"/>
              <a:t>Necesidades contrapuestas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4098095" y="135111"/>
            <a:ext cx="4141455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rtlCol="0">
            <a:spAutoFit/>
          </a:bodyPr>
          <a:lstStyle/>
          <a:p>
            <a:r>
              <a:rPr lang="es-CL" sz="3600" dirty="0">
                <a:solidFill>
                  <a:srgbClr val="FF0000"/>
                </a:solidFill>
              </a:rPr>
              <a:t>Fuentes de conflictos</a:t>
            </a:r>
          </a:p>
        </p:txBody>
      </p:sp>
      <p:sp>
        <p:nvSpPr>
          <p:cNvPr id="11" name="Cerrar llave 10"/>
          <p:cNvSpPr/>
          <p:nvPr/>
        </p:nvSpPr>
        <p:spPr>
          <a:xfrm>
            <a:off x="5641820" y="1779005"/>
            <a:ext cx="1338198" cy="5001963"/>
          </a:xfrm>
          <a:prstGeom prst="rightBrac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CuadroTexto 11"/>
          <p:cNvSpPr txBox="1"/>
          <p:nvPr/>
        </p:nvSpPr>
        <p:spPr>
          <a:xfrm>
            <a:off x="7040747" y="3930129"/>
            <a:ext cx="24870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dirty="0"/>
              <a:t>Frustraciones</a:t>
            </a:r>
          </a:p>
        </p:txBody>
      </p:sp>
      <p:sp>
        <p:nvSpPr>
          <p:cNvPr id="13" name="Flecha derecha 12"/>
          <p:cNvSpPr/>
          <p:nvPr/>
        </p:nvSpPr>
        <p:spPr>
          <a:xfrm>
            <a:off x="9527782" y="4149181"/>
            <a:ext cx="373487" cy="2616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CuadroTexto 13"/>
          <p:cNvSpPr txBox="1"/>
          <p:nvPr/>
        </p:nvSpPr>
        <p:spPr>
          <a:xfrm>
            <a:off x="10130323" y="3930129"/>
            <a:ext cx="21765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3200" dirty="0">
                <a:solidFill>
                  <a:srgbClr val="FF0000"/>
                </a:solidFill>
              </a:rPr>
              <a:t>Conflicto</a:t>
            </a:r>
          </a:p>
        </p:txBody>
      </p:sp>
    </p:spTree>
    <p:extLst>
      <p:ext uri="{BB962C8B-B14F-4D97-AF65-F5344CB8AC3E}">
        <p14:creationId xmlns:p14="http://schemas.microsoft.com/office/powerpoint/2010/main" val="40780111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1672149" y="-12452"/>
            <a:ext cx="81597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4000" dirty="0"/>
              <a:t>Necesidades insatisfechas (seguridad).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2089" y="710879"/>
            <a:ext cx="8059858" cy="6044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967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1672149" y="-12452"/>
            <a:ext cx="74945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4000" dirty="0"/>
              <a:t>Necesidades insatisfechas (sueldo)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876300"/>
            <a:ext cx="7620000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7657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72850" y="232012"/>
            <a:ext cx="46196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4000" dirty="0"/>
              <a:t>Descontento general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92" y="1981911"/>
            <a:ext cx="4286250" cy="428625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269241" y="1337481"/>
            <a:ext cx="28248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/>
              <a:t>Problemas de rancho</a:t>
            </a:r>
            <a:endParaRPr lang="en-US" sz="2400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7407" y="1981911"/>
            <a:ext cx="7620001" cy="4286250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7367170" y="1257368"/>
            <a:ext cx="2029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/>
              <a:t>Falta de franco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1523542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391109" y="136678"/>
            <a:ext cx="45929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4000" dirty="0"/>
              <a:t>Deseos no cumplidos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484" y="1017541"/>
            <a:ext cx="5131409" cy="343163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1493" y="2198141"/>
            <a:ext cx="5591034" cy="4193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2670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745752" y="-94130"/>
            <a:ext cx="42794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4000" dirty="0"/>
              <a:t>Limitaciones físicas.</a:t>
            </a:r>
          </a:p>
        </p:txBody>
      </p:sp>
      <p:sp>
        <p:nvSpPr>
          <p:cNvPr id="2" name="Rectángulo 1"/>
          <p:cNvSpPr/>
          <p:nvPr/>
        </p:nvSpPr>
        <p:spPr>
          <a:xfrm>
            <a:off x="941696" y="1528254"/>
            <a:ext cx="100038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3200" b="1" dirty="0">
                <a:latin typeface="Arial Black" panose="020B0A04020102020204" pitchFamily="34" charset="0"/>
              </a:rPr>
              <a:t>Ex marino pide 20 millones de pesos al Fisco por haber sido expulsado de la Armada por “gordo”</a:t>
            </a:r>
          </a:p>
          <a:p>
            <a:endParaRPr lang="es-ES" dirty="0"/>
          </a:p>
          <a:p>
            <a:endParaRPr lang="es-ES" dirty="0"/>
          </a:p>
          <a:p>
            <a:r>
              <a:rPr lang="es-ES" sz="2000" dirty="0"/>
              <a:t>El ex sargento primero, Gonzalo Zúñiga, fue obligado a retirarse de la Armada en 2011 por su sobrepeso, tras 23 años de servicio. Acusa que en su caso hubo "discriminación arbitraria" y "daño moral". Su situación la revisará la Corte Suprema.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503537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604974" y="-52273"/>
            <a:ext cx="58469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4000" dirty="0"/>
              <a:t>Necesidades contrapuestas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4863" y="655613"/>
            <a:ext cx="8207196" cy="5964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4687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600358" y="665361"/>
            <a:ext cx="67554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4800" dirty="0"/>
              <a:t>Respuesta a la frustración.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2600358" y="1766815"/>
            <a:ext cx="8461419" cy="489364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es-CL" sz="2400" dirty="0"/>
              <a:t>El líder debe buscar una solución lo antes posible.</a:t>
            </a:r>
          </a:p>
          <a:p>
            <a:endParaRPr lang="es-CL" sz="2400" dirty="0"/>
          </a:p>
          <a:p>
            <a:r>
              <a:rPr lang="es-CL" sz="2400" u="sng" dirty="0"/>
              <a:t>El problema debe ser bien diagnosticado.</a:t>
            </a:r>
          </a:p>
          <a:p>
            <a:endParaRPr lang="es-CL" sz="2400" dirty="0"/>
          </a:p>
          <a:p>
            <a:r>
              <a:rPr lang="es-CL" sz="2400" dirty="0"/>
              <a:t>Una buena conversación puede solucionarlo todo. Ser franco y directo.</a:t>
            </a:r>
          </a:p>
          <a:p>
            <a:endParaRPr lang="es-CL" sz="2400" dirty="0"/>
          </a:p>
          <a:p>
            <a:r>
              <a:rPr lang="es-CL" sz="2400" dirty="0"/>
              <a:t>El subordinado le puede expresar los verdaderos motivos de su frustración.</a:t>
            </a:r>
          </a:p>
          <a:p>
            <a:endParaRPr lang="es-CL" sz="2400" dirty="0"/>
          </a:p>
          <a:p>
            <a:r>
              <a:rPr lang="es-CL" sz="2400" dirty="0"/>
              <a:t>Hay que buscar alternativas de solución.</a:t>
            </a:r>
          </a:p>
          <a:p>
            <a:endParaRPr lang="es-CL" sz="2400" dirty="0"/>
          </a:p>
          <a:p>
            <a:r>
              <a:rPr lang="es-CL" sz="2400" dirty="0"/>
              <a:t>Si no se resuelve la frustración, habrá un conflicto.</a:t>
            </a:r>
          </a:p>
        </p:txBody>
      </p:sp>
    </p:spTree>
    <p:extLst>
      <p:ext uri="{BB962C8B-B14F-4D97-AF65-F5344CB8AC3E}">
        <p14:creationId xmlns:p14="http://schemas.microsoft.com/office/powerpoint/2010/main" val="29463459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80909" y="297641"/>
            <a:ext cx="11651779" cy="830997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CL" sz="4800" dirty="0"/>
              <a:t>La columna izquierda (esconder los conflictos)</a:t>
            </a:r>
          </a:p>
        </p:txBody>
      </p:sp>
      <p:sp>
        <p:nvSpPr>
          <p:cNvPr id="2" name="CuadroTexto 1"/>
          <p:cNvSpPr txBox="1"/>
          <p:nvPr/>
        </p:nvSpPr>
        <p:spPr>
          <a:xfrm flipH="1">
            <a:off x="1189055" y="1905689"/>
            <a:ext cx="3380062" cy="2554545"/>
          </a:xfrm>
          <a:prstGeom prst="rect">
            <a:avLst/>
          </a:prstGeom>
          <a:solidFill>
            <a:schemeClr val="bg1">
              <a:lumMod val="65000"/>
            </a:schemeClr>
          </a:solidFill>
          <a:scene3d>
            <a:camera prst="orthographicFront"/>
            <a:lightRig rig="threePt" dir="t"/>
          </a:scene3d>
          <a:sp3d>
            <a:bevelT w="254000" h="254000" prst="divot"/>
          </a:sp3d>
        </p:spPr>
        <p:txBody>
          <a:bodyPr wrap="square" rtlCol="0">
            <a:spAutoFit/>
          </a:bodyPr>
          <a:lstStyle/>
          <a:p>
            <a:r>
              <a:rPr lang="es-CL" sz="3200" dirty="0"/>
              <a:t>Columna izquierda</a:t>
            </a:r>
          </a:p>
          <a:p>
            <a:endParaRPr lang="es-CL" sz="3200" dirty="0"/>
          </a:p>
          <a:p>
            <a:r>
              <a:rPr lang="es-CL" sz="3200" dirty="0"/>
              <a:t>Es lo que se piensa realmente pero no se dice.</a:t>
            </a:r>
          </a:p>
        </p:txBody>
      </p:sp>
      <p:sp>
        <p:nvSpPr>
          <p:cNvPr id="5" name="CuadroTexto 4"/>
          <p:cNvSpPr txBox="1"/>
          <p:nvPr/>
        </p:nvSpPr>
        <p:spPr>
          <a:xfrm flipH="1">
            <a:off x="6359854" y="1905689"/>
            <a:ext cx="4599297" cy="2554545"/>
          </a:xfrm>
          <a:prstGeom prst="rect">
            <a:avLst/>
          </a:prstGeom>
          <a:solidFill>
            <a:schemeClr val="bg1">
              <a:lumMod val="65000"/>
            </a:schemeClr>
          </a:solidFill>
          <a:scene3d>
            <a:camera prst="orthographicFront"/>
            <a:lightRig rig="threePt" dir="t"/>
          </a:scene3d>
          <a:sp3d>
            <a:bevelT w="254000" h="247650" prst="divot"/>
          </a:sp3d>
        </p:spPr>
        <p:txBody>
          <a:bodyPr wrap="square" rtlCol="0">
            <a:spAutoFit/>
          </a:bodyPr>
          <a:lstStyle/>
          <a:p>
            <a:r>
              <a:rPr lang="es-CL" sz="3200" dirty="0"/>
              <a:t>Columna derecha</a:t>
            </a:r>
          </a:p>
          <a:p>
            <a:endParaRPr lang="es-CL" sz="3200" dirty="0"/>
          </a:p>
          <a:p>
            <a:r>
              <a:rPr lang="es-CL" sz="3200" dirty="0"/>
              <a:t>Lo que se dice explícitamente.</a:t>
            </a:r>
          </a:p>
          <a:p>
            <a:endParaRPr lang="es-CL" sz="3200" dirty="0"/>
          </a:p>
        </p:txBody>
      </p:sp>
      <p:sp>
        <p:nvSpPr>
          <p:cNvPr id="3" name="CuadroTexto 2"/>
          <p:cNvSpPr txBox="1"/>
          <p:nvPr/>
        </p:nvSpPr>
        <p:spPr>
          <a:xfrm>
            <a:off x="15580" y="5729728"/>
            <a:ext cx="1225136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>
                <a:solidFill>
                  <a:srgbClr val="FF0000"/>
                </a:solidFill>
              </a:rPr>
              <a:t>Falta de una buena comunicación, pensar que algo está mal </a:t>
            </a:r>
            <a:r>
              <a:rPr lang="es-ES" sz="2800" u="sng" dirty="0">
                <a:solidFill>
                  <a:srgbClr val="FF0000"/>
                </a:solidFill>
              </a:rPr>
              <a:t>pero quedarse callado </a:t>
            </a:r>
          </a:p>
          <a:p>
            <a:pPr algn="ctr"/>
            <a:r>
              <a:rPr lang="es-ES" sz="2800" dirty="0">
                <a:solidFill>
                  <a:srgbClr val="FF0000"/>
                </a:solidFill>
              </a:rPr>
              <a:t>puede generar frustración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8517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696028" y="147515"/>
            <a:ext cx="6113533" cy="830997"/>
          </a:xfrm>
          <a:prstGeom prst="rect">
            <a:avLst/>
          </a:prstGeom>
          <a:noFill/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es-CL" sz="4800" dirty="0"/>
              <a:t>El proceso del conflicto.</a:t>
            </a:r>
          </a:p>
        </p:txBody>
      </p:sp>
      <p:sp>
        <p:nvSpPr>
          <p:cNvPr id="6" name="Arco 5"/>
          <p:cNvSpPr/>
          <p:nvPr/>
        </p:nvSpPr>
        <p:spPr>
          <a:xfrm flipV="1">
            <a:off x="-879439" y="956349"/>
            <a:ext cx="6769290" cy="3889612"/>
          </a:xfrm>
          <a:prstGeom prst="arc">
            <a:avLst>
              <a:gd name="adj1" fmla="val 16200000"/>
              <a:gd name="adj2" fmla="val 21430103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upo 12"/>
          <p:cNvGrpSpPr/>
          <p:nvPr/>
        </p:nvGrpSpPr>
        <p:grpSpPr>
          <a:xfrm>
            <a:off x="5927372" y="2771081"/>
            <a:ext cx="3580179" cy="2291975"/>
            <a:chOff x="8807059" y="2716489"/>
            <a:chExt cx="3580179" cy="2291975"/>
          </a:xfrm>
        </p:grpSpPr>
        <p:sp>
          <p:nvSpPr>
            <p:cNvPr id="7" name="CuadroTexto 6"/>
            <p:cNvSpPr txBox="1"/>
            <p:nvPr/>
          </p:nvSpPr>
          <p:spPr>
            <a:xfrm>
              <a:off x="8807059" y="2716489"/>
              <a:ext cx="17880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dirty="0"/>
                <a:t>Destrucción total</a:t>
              </a:r>
              <a:endParaRPr lang="en-US" dirty="0"/>
            </a:p>
          </p:txBody>
        </p:sp>
        <p:sp>
          <p:nvSpPr>
            <p:cNvPr id="8" name="CuadroTexto 7"/>
            <p:cNvSpPr txBox="1"/>
            <p:nvPr/>
          </p:nvSpPr>
          <p:spPr>
            <a:xfrm>
              <a:off x="8852777" y="4243612"/>
              <a:ext cx="178555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dirty="0"/>
                <a:t>Cuestionamiento</a:t>
              </a:r>
              <a:endParaRPr lang="en-US" dirty="0"/>
            </a:p>
          </p:txBody>
        </p:sp>
        <p:sp>
          <p:nvSpPr>
            <p:cNvPr id="9" name="CuadroTexto 8"/>
            <p:cNvSpPr txBox="1"/>
            <p:nvPr/>
          </p:nvSpPr>
          <p:spPr>
            <a:xfrm>
              <a:off x="8852777" y="3878236"/>
              <a:ext cx="85568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dirty="0"/>
                <a:t>Ataque</a:t>
              </a:r>
              <a:endParaRPr lang="en-US" dirty="0"/>
            </a:p>
          </p:txBody>
        </p:sp>
        <p:sp>
          <p:nvSpPr>
            <p:cNvPr id="10" name="CuadroTexto 9"/>
            <p:cNvSpPr txBox="1"/>
            <p:nvPr/>
          </p:nvSpPr>
          <p:spPr>
            <a:xfrm>
              <a:off x="8852777" y="3496096"/>
              <a:ext cx="113781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dirty="0"/>
                <a:t>Amenazas</a:t>
              </a:r>
              <a:endParaRPr lang="en-US" dirty="0"/>
            </a:p>
          </p:txBody>
        </p:sp>
        <p:sp>
          <p:nvSpPr>
            <p:cNvPr id="11" name="CuadroTexto 10"/>
            <p:cNvSpPr txBox="1"/>
            <p:nvPr/>
          </p:nvSpPr>
          <p:spPr>
            <a:xfrm>
              <a:off x="8852777" y="3092225"/>
              <a:ext cx="15310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dirty="0"/>
                <a:t>Agresión física</a:t>
              </a:r>
              <a:endParaRPr lang="en-US" dirty="0"/>
            </a:p>
          </p:txBody>
        </p:sp>
        <p:sp>
          <p:nvSpPr>
            <p:cNvPr id="12" name="CuadroTexto 11"/>
            <p:cNvSpPr txBox="1"/>
            <p:nvPr/>
          </p:nvSpPr>
          <p:spPr>
            <a:xfrm>
              <a:off x="8889421" y="4639132"/>
              <a:ext cx="349781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dirty="0"/>
                <a:t>Desacuerdo, malos entendimientos</a:t>
              </a:r>
              <a:endParaRPr lang="en-US" dirty="0"/>
            </a:p>
          </p:txBody>
        </p:sp>
      </p:grpSp>
      <p:cxnSp>
        <p:nvCxnSpPr>
          <p:cNvPr id="17" name="Conector recto de flecha 16"/>
          <p:cNvCxnSpPr/>
          <p:nvPr/>
        </p:nvCxnSpPr>
        <p:spPr>
          <a:xfrm flipV="1">
            <a:off x="2505206" y="5128214"/>
            <a:ext cx="4998944" cy="40944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uadroTexto 17"/>
          <p:cNvSpPr txBox="1"/>
          <p:nvPr/>
        </p:nvSpPr>
        <p:spPr>
          <a:xfrm>
            <a:off x="707336" y="1774208"/>
            <a:ext cx="14321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/>
              <a:t>Agresividad</a:t>
            </a:r>
            <a:endParaRPr lang="en-US" sz="2000" b="1" dirty="0"/>
          </a:p>
        </p:txBody>
      </p:sp>
      <p:cxnSp>
        <p:nvCxnSpPr>
          <p:cNvPr id="24" name="Conector recto de flecha 23"/>
          <p:cNvCxnSpPr/>
          <p:nvPr/>
        </p:nvCxnSpPr>
        <p:spPr>
          <a:xfrm flipH="1" flipV="1">
            <a:off x="2210939" y="1774208"/>
            <a:ext cx="13648" cy="304445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uadroTexto 24"/>
          <p:cNvSpPr txBox="1"/>
          <p:nvPr/>
        </p:nvSpPr>
        <p:spPr>
          <a:xfrm>
            <a:off x="6516379" y="5363091"/>
            <a:ext cx="9877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/>
              <a:t>Tiempo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2787159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183833" y="485057"/>
            <a:ext cx="11884215" cy="57246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4800" dirty="0"/>
              <a:t>Mediación en caso de conflicto</a:t>
            </a:r>
          </a:p>
          <a:p>
            <a:endParaRPr lang="es-CL" sz="4800" dirty="0"/>
          </a:p>
          <a:p>
            <a:pPr marL="685800" indent="-685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600" dirty="0"/>
              <a:t>Permita que cada parte manifieste su punto de vista.</a:t>
            </a:r>
          </a:p>
          <a:p>
            <a:pPr marL="685800" indent="-685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600" u="sng" dirty="0"/>
              <a:t>Establezca la raíz del problema.</a:t>
            </a:r>
          </a:p>
          <a:p>
            <a:pPr marL="685800" indent="-685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600" dirty="0"/>
              <a:t>Proponga alternativas de solución.</a:t>
            </a:r>
          </a:p>
          <a:p>
            <a:pPr marL="685800" indent="-685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600" dirty="0"/>
              <a:t>Establezca un acuerdo de cambio.</a:t>
            </a:r>
          </a:p>
          <a:p>
            <a:pPr marL="685800" indent="-6858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600" dirty="0"/>
              <a:t>Dé seguimiento para verificar que el conflicto se solucionó.</a:t>
            </a:r>
          </a:p>
        </p:txBody>
      </p:sp>
    </p:spTree>
    <p:extLst>
      <p:ext uri="{BB962C8B-B14F-4D97-AF65-F5344CB8AC3E}">
        <p14:creationId xmlns:p14="http://schemas.microsoft.com/office/powerpoint/2010/main" val="202305713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4999</TotalTime>
  <Words>376</Words>
  <Application>Microsoft Office PowerPoint</Application>
  <PresentationFormat>Panorámica</PresentationFormat>
  <Paragraphs>76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Eduardo</dc:creator>
  <cp:lastModifiedBy>Eduardo Sims</cp:lastModifiedBy>
  <cp:revision>40</cp:revision>
  <dcterms:created xsi:type="dcterms:W3CDTF">2016-05-09T23:03:28Z</dcterms:created>
  <dcterms:modified xsi:type="dcterms:W3CDTF">2025-04-06T23:22:12Z</dcterms:modified>
</cp:coreProperties>
</file>