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71" r:id="rId3"/>
    <p:sldId id="265" r:id="rId4"/>
    <p:sldId id="267" r:id="rId5"/>
    <p:sldId id="268" r:id="rId6"/>
    <p:sldId id="269" r:id="rId7"/>
    <p:sldId id="272" r:id="rId8"/>
    <p:sldId id="270" r:id="rId9"/>
    <p:sldId id="259" r:id="rId10"/>
    <p:sldId id="262" r:id="rId11"/>
    <p:sldId id="258" r:id="rId12"/>
    <p:sldId id="263" r:id="rId13"/>
    <p:sldId id="264" r:id="rId14"/>
    <p:sldId id="257" r:id="rId15"/>
    <p:sldId id="261" r:id="rId16"/>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53"/>
    <p:restoredTop sz="94590"/>
  </p:normalViewPr>
  <p:slideViewPr>
    <p:cSldViewPr snapToGrid="0" snapToObjects="1">
      <p:cViewPr varScale="1">
        <p:scale>
          <a:sx n="45" d="100"/>
          <a:sy n="45" d="100"/>
        </p:scale>
        <p:origin x="144" y="4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426702-7B04-FC46-A518-CE2CDFDCF2EC}"/>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ES_tradnl"/>
          </a:p>
        </p:txBody>
      </p:sp>
      <p:sp>
        <p:nvSpPr>
          <p:cNvPr id="3" name="Subtítulo 2">
            <a:extLst>
              <a:ext uri="{FF2B5EF4-FFF2-40B4-BE49-F238E27FC236}">
                <a16:creationId xmlns:a16="http://schemas.microsoft.com/office/drawing/2014/main" id="{BC188772-670C-C344-BA08-68214B852C1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ES_tradnl"/>
          </a:p>
        </p:txBody>
      </p:sp>
      <p:sp>
        <p:nvSpPr>
          <p:cNvPr id="4" name="Marcador de fecha 3">
            <a:extLst>
              <a:ext uri="{FF2B5EF4-FFF2-40B4-BE49-F238E27FC236}">
                <a16:creationId xmlns:a16="http://schemas.microsoft.com/office/drawing/2014/main" id="{DF95AEF9-A0FC-0344-ADA9-84C98272C2C9}"/>
              </a:ext>
            </a:extLst>
          </p:cNvPr>
          <p:cNvSpPr>
            <a:spLocks noGrp="1"/>
          </p:cNvSpPr>
          <p:nvPr>
            <p:ph type="dt" sz="half" idx="10"/>
          </p:nvPr>
        </p:nvSpPr>
        <p:spPr/>
        <p:txBody>
          <a:bodyPr/>
          <a:lstStyle/>
          <a:p>
            <a:fld id="{F51A60D6-D12A-8646-BA34-4800F3FEC823}" type="datetimeFigureOut">
              <a:rPr lang="es-ES_tradnl" smtClean="0"/>
              <a:t>09/09/2024</a:t>
            </a:fld>
            <a:endParaRPr lang="es-ES_tradnl"/>
          </a:p>
        </p:txBody>
      </p:sp>
      <p:sp>
        <p:nvSpPr>
          <p:cNvPr id="5" name="Marcador de pie de página 4">
            <a:extLst>
              <a:ext uri="{FF2B5EF4-FFF2-40B4-BE49-F238E27FC236}">
                <a16:creationId xmlns:a16="http://schemas.microsoft.com/office/drawing/2014/main" id="{3519F798-607A-3641-8EDC-2A0C027B3ACE}"/>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636C55E2-6B38-CB40-967F-B48A559BF14B}"/>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879783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9BEE5A-3F89-E44F-AAAD-91DB2B1480F3}"/>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56FA0363-552E-6748-8EFC-27EBE2AA9456}"/>
              </a:ext>
            </a:extLst>
          </p:cNvPr>
          <p:cNvSpPr>
            <a:spLocks noGrp="1"/>
          </p:cNvSpPr>
          <p:nvPr>
            <p:ph idx="1"/>
          </p:nvPr>
        </p:nvSpPr>
        <p:spPr/>
        <p:txBody>
          <a:bodyPr/>
          <a:lstStyle/>
          <a:p>
            <a:r>
              <a:rPr lang="es-ES"/>
              <a:t>Editar los estilos de texto del patrón
Segundo nivel
Tercer nivel
Cuarto nivel
Quinto nivel</a:t>
            </a:r>
            <a:endParaRPr lang="es-ES_tradnl"/>
          </a:p>
        </p:txBody>
      </p:sp>
      <p:sp>
        <p:nvSpPr>
          <p:cNvPr id="4" name="Marcador de fecha 3">
            <a:extLst>
              <a:ext uri="{FF2B5EF4-FFF2-40B4-BE49-F238E27FC236}">
                <a16:creationId xmlns:a16="http://schemas.microsoft.com/office/drawing/2014/main" id="{C7906FCE-1E95-A642-AC6C-BB2D10F7D114}"/>
              </a:ext>
            </a:extLst>
          </p:cNvPr>
          <p:cNvSpPr>
            <a:spLocks noGrp="1"/>
          </p:cNvSpPr>
          <p:nvPr>
            <p:ph type="dt" sz="half" idx="10"/>
          </p:nvPr>
        </p:nvSpPr>
        <p:spPr/>
        <p:txBody>
          <a:bodyPr/>
          <a:lstStyle/>
          <a:p>
            <a:fld id="{F51A60D6-D12A-8646-BA34-4800F3FEC823}" type="datetimeFigureOut">
              <a:rPr lang="es-ES_tradnl" smtClean="0"/>
              <a:t>09/09/2024</a:t>
            </a:fld>
            <a:endParaRPr lang="es-ES_tradnl"/>
          </a:p>
        </p:txBody>
      </p:sp>
      <p:sp>
        <p:nvSpPr>
          <p:cNvPr id="5" name="Marcador de pie de página 4">
            <a:extLst>
              <a:ext uri="{FF2B5EF4-FFF2-40B4-BE49-F238E27FC236}">
                <a16:creationId xmlns:a16="http://schemas.microsoft.com/office/drawing/2014/main" id="{3AC62FE0-7E2C-1C4F-A409-EC7727AE69DC}"/>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5C4B6D00-2637-D147-BF9E-F69667057A5E}"/>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3478095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F2451D-22C8-F243-AA11-80CA74066503}"/>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A466967A-562C-F24E-9036-CC3DD164C4D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es-ES"/>
              <a:t>Editar los estilos de texto del patrón
Segundo nivel
Tercer nivel
Cuarto nivel
Quinto nivel</a:t>
            </a:r>
            <a:endParaRPr lang="es-ES_tradnl"/>
          </a:p>
        </p:txBody>
      </p:sp>
      <p:sp>
        <p:nvSpPr>
          <p:cNvPr id="4" name="Marcador de fecha 3">
            <a:extLst>
              <a:ext uri="{FF2B5EF4-FFF2-40B4-BE49-F238E27FC236}">
                <a16:creationId xmlns:a16="http://schemas.microsoft.com/office/drawing/2014/main" id="{F91CDA15-DC15-754E-AA2C-D9F68C35614D}"/>
              </a:ext>
            </a:extLst>
          </p:cNvPr>
          <p:cNvSpPr>
            <a:spLocks noGrp="1"/>
          </p:cNvSpPr>
          <p:nvPr>
            <p:ph type="dt" sz="half" idx="10"/>
          </p:nvPr>
        </p:nvSpPr>
        <p:spPr/>
        <p:txBody>
          <a:bodyPr/>
          <a:lstStyle/>
          <a:p>
            <a:fld id="{F51A60D6-D12A-8646-BA34-4800F3FEC823}" type="datetimeFigureOut">
              <a:rPr lang="es-ES_tradnl" smtClean="0"/>
              <a:t>09/09/2024</a:t>
            </a:fld>
            <a:endParaRPr lang="es-ES_tradnl"/>
          </a:p>
        </p:txBody>
      </p:sp>
      <p:sp>
        <p:nvSpPr>
          <p:cNvPr id="5" name="Marcador de pie de página 4">
            <a:extLst>
              <a:ext uri="{FF2B5EF4-FFF2-40B4-BE49-F238E27FC236}">
                <a16:creationId xmlns:a16="http://schemas.microsoft.com/office/drawing/2014/main" id="{A58A6ACD-CC7E-914A-9B1B-2742E930068F}"/>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B0630701-25C7-9E44-B80C-89D24EA6FF49}"/>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4291157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57187A-37BE-994F-B248-391B31839EC7}"/>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0B3F7E54-2377-4E44-8019-4C2C54848EF9}"/>
              </a:ext>
            </a:extLst>
          </p:cNvPr>
          <p:cNvSpPr>
            <a:spLocks noGrp="1"/>
          </p:cNvSpPr>
          <p:nvPr>
            <p:ph sz="half" idx="1"/>
          </p:nvPr>
        </p:nvSpPr>
        <p:spPr>
          <a:xfrm>
            <a:off x="838200" y="1825625"/>
            <a:ext cx="5181600" cy="4351338"/>
          </a:xfrm>
        </p:spPr>
        <p:txBody>
          <a:bodyPr/>
          <a:lstStyle/>
          <a:p>
            <a:r>
              <a:rPr lang="es-ES"/>
              <a:t>Editar los estilos de texto del patrón
Segundo nivel
Tercer nivel
Cuarto nivel
Quinto nivel</a:t>
            </a:r>
            <a:endParaRPr lang="es-ES_tradnl"/>
          </a:p>
        </p:txBody>
      </p:sp>
      <p:sp>
        <p:nvSpPr>
          <p:cNvPr id="4" name="Marcador de contenido 3">
            <a:extLst>
              <a:ext uri="{FF2B5EF4-FFF2-40B4-BE49-F238E27FC236}">
                <a16:creationId xmlns:a16="http://schemas.microsoft.com/office/drawing/2014/main" id="{0C334385-BB27-4A4A-9DFE-8A5B9594CDFF}"/>
              </a:ext>
            </a:extLst>
          </p:cNvPr>
          <p:cNvSpPr>
            <a:spLocks noGrp="1"/>
          </p:cNvSpPr>
          <p:nvPr>
            <p:ph sz="half" idx="2"/>
          </p:nvPr>
        </p:nvSpPr>
        <p:spPr>
          <a:xfrm>
            <a:off x="6172200" y="1825625"/>
            <a:ext cx="5181600" cy="4351338"/>
          </a:xfrm>
        </p:spPr>
        <p:txBody>
          <a:bodyPr/>
          <a:lstStyle/>
          <a:p>
            <a:r>
              <a:rPr lang="es-ES"/>
              <a:t>Editar los estilos de texto del patrón
Segundo nivel
Tercer nivel
Cuarto nivel
Quinto nivel</a:t>
            </a:r>
            <a:endParaRPr lang="es-ES_tradnl"/>
          </a:p>
        </p:txBody>
      </p:sp>
      <p:sp>
        <p:nvSpPr>
          <p:cNvPr id="5" name="Marcador de fecha 4">
            <a:extLst>
              <a:ext uri="{FF2B5EF4-FFF2-40B4-BE49-F238E27FC236}">
                <a16:creationId xmlns:a16="http://schemas.microsoft.com/office/drawing/2014/main" id="{DC7EE071-B0CF-2D49-9C05-154C5EEC0F5F}"/>
              </a:ext>
            </a:extLst>
          </p:cNvPr>
          <p:cNvSpPr>
            <a:spLocks noGrp="1"/>
          </p:cNvSpPr>
          <p:nvPr>
            <p:ph type="dt" sz="half" idx="10"/>
          </p:nvPr>
        </p:nvSpPr>
        <p:spPr/>
        <p:txBody>
          <a:bodyPr/>
          <a:lstStyle/>
          <a:p>
            <a:fld id="{F51A60D6-D12A-8646-BA34-4800F3FEC823}" type="datetimeFigureOut">
              <a:rPr lang="es-ES_tradnl" smtClean="0"/>
              <a:t>09/09/2024</a:t>
            </a:fld>
            <a:endParaRPr lang="es-ES_tradnl"/>
          </a:p>
        </p:txBody>
      </p:sp>
      <p:sp>
        <p:nvSpPr>
          <p:cNvPr id="6" name="Marcador de pie de página 5">
            <a:extLst>
              <a:ext uri="{FF2B5EF4-FFF2-40B4-BE49-F238E27FC236}">
                <a16:creationId xmlns:a16="http://schemas.microsoft.com/office/drawing/2014/main" id="{32C6ACB0-2593-EA41-8F41-ECB26DF1F3FA}"/>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DC87EA4B-EF44-9E43-9677-03CE5F67E72A}"/>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15484394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3E76E6-5C1C-DF40-8D59-A1E2F78E83BB}"/>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3F26DE90-F022-E848-A78B-11361701765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s-ES"/>
              <a:t>Editar los estilos de texto del patrón
Segundo nivel
Tercer nivel
Cuarto nivel
Quinto nivel</a:t>
            </a:r>
            <a:endParaRPr lang="es-ES_tradnl"/>
          </a:p>
        </p:txBody>
      </p:sp>
      <p:sp>
        <p:nvSpPr>
          <p:cNvPr id="4" name="Marcador de contenido 3">
            <a:extLst>
              <a:ext uri="{FF2B5EF4-FFF2-40B4-BE49-F238E27FC236}">
                <a16:creationId xmlns:a16="http://schemas.microsoft.com/office/drawing/2014/main" id="{2373C5E6-71F4-854A-808B-CE5741949283}"/>
              </a:ext>
            </a:extLst>
          </p:cNvPr>
          <p:cNvSpPr>
            <a:spLocks noGrp="1"/>
          </p:cNvSpPr>
          <p:nvPr>
            <p:ph sz="half" idx="2"/>
          </p:nvPr>
        </p:nvSpPr>
        <p:spPr>
          <a:xfrm>
            <a:off x="839788" y="2505075"/>
            <a:ext cx="5157787" cy="3684588"/>
          </a:xfrm>
        </p:spPr>
        <p:txBody>
          <a:bodyPr/>
          <a:lstStyle/>
          <a:p>
            <a:r>
              <a:rPr lang="es-ES"/>
              <a:t>Editar los estilos de texto del patrón
Segundo nivel
Tercer nivel
Cuarto nivel
Quinto nivel</a:t>
            </a:r>
            <a:endParaRPr lang="es-ES_tradnl"/>
          </a:p>
        </p:txBody>
      </p:sp>
      <p:sp>
        <p:nvSpPr>
          <p:cNvPr id="5" name="Marcador de texto 4">
            <a:extLst>
              <a:ext uri="{FF2B5EF4-FFF2-40B4-BE49-F238E27FC236}">
                <a16:creationId xmlns:a16="http://schemas.microsoft.com/office/drawing/2014/main" id="{0ACF2AFC-8895-FF4F-BA12-DE7A1F7BF2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s-ES"/>
              <a:t>Editar los estilos de texto del patrón
Segundo nivel
Tercer nivel
Cuarto nivel
Quinto nivel</a:t>
            </a:r>
            <a:endParaRPr lang="es-ES_tradnl"/>
          </a:p>
        </p:txBody>
      </p:sp>
      <p:sp>
        <p:nvSpPr>
          <p:cNvPr id="6" name="Marcador de contenido 5">
            <a:extLst>
              <a:ext uri="{FF2B5EF4-FFF2-40B4-BE49-F238E27FC236}">
                <a16:creationId xmlns:a16="http://schemas.microsoft.com/office/drawing/2014/main" id="{CC96FA5D-EB73-2446-988C-2D9FBD00CDBB}"/>
              </a:ext>
            </a:extLst>
          </p:cNvPr>
          <p:cNvSpPr>
            <a:spLocks noGrp="1"/>
          </p:cNvSpPr>
          <p:nvPr>
            <p:ph sz="quarter" idx="4"/>
          </p:nvPr>
        </p:nvSpPr>
        <p:spPr>
          <a:xfrm>
            <a:off x="6172200" y="2505075"/>
            <a:ext cx="5183188" cy="3684588"/>
          </a:xfrm>
        </p:spPr>
        <p:txBody>
          <a:bodyPr/>
          <a:lstStyle/>
          <a:p>
            <a:r>
              <a:rPr lang="es-ES"/>
              <a:t>Editar los estilos de texto del patrón
Segundo nivel
Tercer nivel
Cuarto nivel
Quinto nivel</a:t>
            </a:r>
            <a:endParaRPr lang="es-ES_tradnl"/>
          </a:p>
        </p:txBody>
      </p:sp>
      <p:sp>
        <p:nvSpPr>
          <p:cNvPr id="7" name="Marcador de fecha 6">
            <a:extLst>
              <a:ext uri="{FF2B5EF4-FFF2-40B4-BE49-F238E27FC236}">
                <a16:creationId xmlns:a16="http://schemas.microsoft.com/office/drawing/2014/main" id="{F5220D5E-19B3-0E4E-8702-BE82514B8944}"/>
              </a:ext>
            </a:extLst>
          </p:cNvPr>
          <p:cNvSpPr>
            <a:spLocks noGrp="1"/>
          </p:cNvSpPr>
          <p:nvPr>
            <p:ph type="dt" sz="half" idx="10"/>
          </p:nvPr>
        </p:nvSpPr>
        <p:spPr/>
        <p:txBody>
          <a:bodyPr/>
          <a:lstStyle/>
          <a:p>
            <a:fld id="{F51A60D6-D12A-8646-BA34-4800F3FEC823}" type="datetimeFigureOut">
              <a:rPr lang="es-ES_tradnl" smtClean="0"/>
              <a:t>09/09/2024</a:t>
            </a:fld>
            <a:endParaRPr lang="es-ES_tradnl"/>
          </a:p>
        </p:txBody>
      </p:sp>
      <p:sp>
        <p:nvSpPr>
          <p:cNvPr id="8" name="Marcador de pie de página 7">
            <a:extLst>
              <a:ext uri="{FF2B5EF4-FFF2-40B4-BE49-F238E27FC236}">
                <a16:creationId xmlns:a16="http://schemas.microsoft.com/office/drawing/2014/main" id="{DD71C16D-00D3-E142-AB4E-2C0098AB6930}"/>
              </a:ext>
            </a:extLst>
          </p:cNvPr>
          <p:cNvSpPr>
            <a:spLocks noGrp="1"/>
          </p:cNvSpPr>
          <p:nvPr>
            <p:ph type="ftr" sz="quarter" idx="11"/>
          </p:nvPr>
        </p:nvSpPr>
        <p:spPr/>
        <p:txBody>
          <a:bodyPr/>
          <a:lstStyle/>
          <a:p>
            <a:endParaRPr lang="es-ES_tradnl"/>
          </a:p>
        </p:txBody>
      </p:sp>
      <p:sp>
        <p:nvSpPr>
          <p:cNvPr id="9" name="Marcador de número de diapositiva 8">
            <a:extLst>
              <a:ext uri="{FF2B5EF4-FFF2-40B4-BE49-F238E27FC236}">
                <a16:creationId xmlns:a16="http://schemas.microsoft.com/office/drawing/2014/main" id="{4971FA9E-AD4E-9244-ABC1-D9790829B84C}"/>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17961225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D6C0CFE-0E79-2749-BC8F-A0D59EA20ACD}"/>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fecha 2">
            <a:extLst>
              <a:ext uri="{FF2B5EF4-FFF2-40B4-BE49-F238E27FC236}">
                <a16:creationId xmlns:a16="http://schemas.microsoft.com/office/drawing/2014/main" id="{B37F6B65-5A5B-9149-81FD-F0A8CB464544}"/>
              </a:ext>
            </a:extLst>
          </p:cNvPr>
          <p:cNvSpPr>
            <a:spLocks noGrp="1"/>
          </p:cNvSpPr>
          <p:nvPr>
            <p:ph type="dt" sz="half" idx="10"/>
          </p:nvPr>
        </p:nvSpPr>
        <p:spPr/>
        <p:txBody>
          <a:bodyPr/>
          <a:lstStyle/>
          <a:p>
            <a:fld id="{F51A60D6-D12A-8646-BA34-4800F3FEC823}" type="datetimeFigureOut">
              <a:rPr lang="es-ES_tradnl" smtClean="0"/>
              <a:t>09/09/2024</a:t>
            </a:fld>
            <a:endParaRPr lang="es-ES_tradnl"/>
          </a:p>
        </p:txBody>
      </p:sp>
      <p:sp>
        <p:nvSpPr>
          <p:cNvPr id="4" name="Marcador de pie de página 3">
            <a:extLst>
              <a:ext uri="{FF2B5EF4-FFF2-40B4-BE49-F238E27FC236}">
                <a16:creationId xmlns:a16="http://schemas.microsoft.com/office/drawing/2014/main" id="{60B36D7C-ABE0-D34A-95DB-B3C934CABADE}"/>
              </a:ext>
            </a:extLst>
          </p:cNvPr>
          <p:cNvSpPr>
            <a:spLocks noGrp="1"/>
          </p:cNvSpPr>
          <p:nvPr>
            <p:ph type="ftr" sz="quarter" idx="11"/>
          </p:nvPr>
        </p:nvSpPr>
        <p:spPr/>
        <p:txBody>
          <a:bodyPr/>
          <a:lstStyle/>
          <a:p>
            <a:endParaRPr lang="es-ES_tradnl"/>
          </a:p>
        </p:txBody>
      </p:sp>
      <p:sp>
        <p:nvSpPr>
          <p:cNvPr id="5" name="Marcador de número de diapositiva 4">
            <a:extLst>
              <a:ext uri="{FF2B5EF4-FFF2-40B4-BE49-F238E27FC236}">
                <a16:creationId xmlns:a16="http://schemas.microsoft.com/office/drawing/2014/main" id="{1CB19C0E-D544-474A-A681-46EF30F1D92C}"/>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2541399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544A13A-5615-0647-8C05-553BDECEC055}"/>
              </a:ext>
            </a:extLst>
          </p:cNvPr>
          <p:cNvSpPr>
            <a:spLocks noGrp="1"/>
          </p:cNvSpPr>
          <p:nvPr>
            <p:ph type="dt" sz="half" idx="10"/>
          </p:nvPr>
        </p:nvSpPr>
        <p:spPr/>
        <p:txBody>
          <a:bodyPr/>
          <a:lstStyle/>
          <a:p>
            <a:fld id="{F51A60D6-D12A-8646-BA34-4800F3FEC823}" type="datetimeFigureOut">
              <a:rPr lang="es-ES_tradnl" smtClean="0"/>
              <a:t>09/09/2024</a:t>
            </a:fld>
            <a:endParaRPr lang="es-ES_tradnl"/>
          </a:p>
        </p:txBody>
      </p:sp>
      <p:sp>
        <p:nvSpPr>
          <p:cNvPr id="3" name="Marcador de pie de página 2">
            <a:extLst>
              <a:ext uri="{FF2B5EF4-FFF2-40B4-BE49-F238E27FC236}">
                <a16:creationId xmlns:a16="http://schemas.microsoft.com/office/drawing/2014/main" id="{DF8A2630-AE6E-1C4A-969F-DFC0D072897A}"/>
              </a:ext>
            </a:extLst>
          </p:cNvPr>
          <p:cNvSpPr>
            <a:spLocks noGrp="1"/>
          </p:cNvSpPr>
          <p:nvPr>
            <p:ph type="ftr" sz="quarter" idx="11"/>
          </p:nvPr>
        </p:nvSpPr>
        <p:spPr/>
        <p:txBody>
          <a:bodyPr/>
          <a:lstStyle/>
          <a:p>
            <a:endParaRPr lang="es-ES_tradnl"/>
          </a:p>
        </p:txBody>
      </p:sp>
      <p:sp>
        <p:nvSpPr>
          <p:cNvPr id="4" name="Marcador de número de diapositiva 3">
            <a:extLst>
              <a:ext uri="{FF2B5EF4-FFF2-40B4-BE49-F238E27FC236}">
                <a16:creationId xmlns:a16="http://schemas.microsoft.com/office/drawing/2014/main" id="{9CF11CA4-3FA4-904F-AA85-D43C965CF0F0}"/>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33229323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FED057-86B2-524E-B2A8-27A952C2D722}"/>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C161CDE9-1E4A-1E4A-A1A4-1ACA3BD1EEF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r>
              <a:rPr lang="es-ES"/>
              <a:t>Editar los estilos de texto del patrón
Segundo nivel
Tercer nivel
Cuarto nivel
Quinto nivel</a:t>
            </a:r>
            <a:endParaRPr lang="es-ES_tradnl"/>
          </a:p>
        </p:txBody>
      </p:sp>
      <p:sp>
        <p:nvSpPr>
          <p:cNvPr id="4" name="Marcador de texto 3">
            <a:extLst>
              <a:ext uri="{FF2B5EF4-FFF2-40B4-BE49-F238E27FC236}">
                <a16:creationId xmlns:a16="http://schemas.microsoft.com/office/drawing/2014/main" id="{D0FDD757-B2CC-A242-82A6-01845EF12D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s-ES"/>
              <a:t>Editar los estilos de texto del patrón
Segundo nivel
Tercer nivel
Cuarto nivel
Quinto nivel</a:t>
            </a:r>
            <a:endParaRPr lang="es-ES_tradnl"/>
          </a:p>
        </p:txBody>
      </p:sp>
      <p:sp>
        <p:nvSpPr>
          <p:cNvPr id="5" name="Marcador de fecha 4">
            <a:extLst>
              <a:ext uri="{FF2B5EF4-FFF2-40B4-BE49-F238E27FC236}">
                <a16:creationId xmlns:a16="http://schemas.microsoft.com/office/drawing/2014/main" id="{ED9D7351-4A4A-8D44-B65F-6B64251B64C3}"/>
              </a:ext>
            </a:extLst>
          </p:cNvPr>
          <p:cNvSpPr>
            <a:spLocks noGrp="1"/>
          </p:cNvSpPr>
          <p:nvPr>
            <p:ph type="dt" sz="half" idx="10"/>
          </p:nvPr>
        </p:nvSpPr>
        <p:spPr/>
        <p:txBody>
          <a:bodyPr/>
          <a:lstStyle/>
          <a:p>
            <a:fld id="{F51A60D6-D12A-8646-BA34-4800F3FEC823}" type="datetimeFigureOut">
              <a:rPr lang="es-ES_tradnl" smtClean="0"/>
              <a:t>09/09/2024</a:t>
            </a:fld>
            <a:endParaRPr lang="es-ES_tradnl"/>
          </a:p>
        </p:txBody>
      </p:sp>
      <p:sp>
        <p:nvSpPr>
          <p:cNvPr id="6" name="Marcador de pie de página 5">
            <a:extLst>
              <a:ext uri="{FF2B5EF4-FFF2-40B4-BE49-F238E27FC236}">
                <a16:creationId xmlns:a16="http://schemas.microsoft.com/office/drawing/2014/main" id="{9E3F57B1-33F2-F146-B3F0-06D8A6998CB4}"/>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2D5051C4-35C3-B44F-A775-93EE1A966D83}"/>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39201756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15FFE5D-63BB-C745-BC5E-BCE0CC929D84}"/>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posición de imagen 2">
            <a:extLst>
              <a:ext uri="{FF2B5EF4-FFF2-40B4-BE49-F238E27FC236}">
                <a16:creationId xmlns:a16="http://schemas.microsoft.com/office/drawing/2014/main" id="{01AB0393-D161-8940-B60A-B9150D0B56E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a:extLst>
              <a:ext uri="{FF2B5EF4-FFF2-40B4-BE49-F238E27FC236}">
                <a16:creationId xmlns:a16="http://schemas.microsoft.com/office/drawing/2014/main" id="{C9190A53-617F-8B47-A3C6-40ADD84A0E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s-ES"/>
              <a:t>Editar los estilos de texto del patrón
Segundo nivel
Tercer nivel
Cuarto nivel
Quinto nivel</a:t>
            </a:r>
            <a:endParaRPr lang="es-ES_tradnl"/>
          </a:p>
        </p:txBody>
      </p:sp>
      <p:sp>
        <p:nvSpPr>
          <p:cNvPr id="5" name="Marcador de fecha 4">
            <a:extLst>
              <a:ext uri="{FF2B5EF4-FFF2-40B4-BE49-F238E27FC236}">
                <a16:creationId xmlns:a16="http://schemas.microsoft.com/office/drawing/2014/main" id="{E5C0C084-A5C4-7E45-B9F7-697E726033A4}"/>
              </a:ext>
            </a:extLst>
          </p:cNvPr>
          <p:cNvSpPr>
            <a:spLocks noGrp="1"/>
          </p:cNvSpPr>
          <p:nvPr>
            <p:ph type="dt" sz="half" idx="10"/>
          </p:nvPr>
        </p:nvSpPr>
        <p:spPr/>
        <p:txBody>
          <a:bodyPr/>
          <a:lstStyle/>
          <a:p>
            <a:fld id="{F51A60D6-D12A-8646-BA34-4800F3FEC823}" type="datetimeFigureOut">
              <a:rPr lang="es-ES_tradnl" smtClean="0"/>
              <a:t>09/09/2024</a:t>
            </a:fld>
            <a:endParaRPr lang="es-ES_tradnl"/>
          </a:p>
        </p:txBody>
      </p:sp>
      <p:sp>
        <p:nvSpPr>
          <p:cNvPr id="6" name="Marcador de pie de página 5">
            <a:extLst>
              <a:ext uri="{FF2B5EF4-FFF2-40B4-BE49-F238E27FC236}">
                <a16:creationId xmlns:a16="http://schemas.microsoft.com/office/drawing/2014/main" id="{58D64E2C-E570-7E4E-8118-9526F89E4F95}"/>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7C012AB3-BB8C-EE44-A5F2-979157006D0F}"/>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1427472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D017B1-8BD4-EE4F-BC43-7EEA79078EA4}"/>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27893D40-AD4E-8140-9DB4-7507261F47C7}"/>
              </a:ext>
            </a:extLst>
          </p:cNvPr>
          <p:cNvSpPr>
            <a:spLocks noGrp="1"/>
          </p:cNvSpPr>
          <p:nvPr>
            <p:ph type="body" orient="vert" idx="1"/>
          </p:nvPr>
        </p:nvSpPr>
        <p:spPr/>
        <p:txBody>
          <a:bodyPr vert="eaVert"/>
          <a:lstStyle/>
          <a:p>
            <a:r>
              <a:rPr lang="es-ES"/>
              <a:t>Editar los estilos de texto del patrón
Segundo nivel
Tercer nivel
Cuarto nivel
Quinto nivel</a:t>
            </a:r>
            <a:endParaRPr lang="es-ES_tradnl"/>
          </a:p>
        </p:txBody>
      </p:sp>
      <p:sp>
        <p:nvSpPr>
          <p:cNvPr id="4" name="Marcador de fecha 3">
            <a:extLst>
              <a:ext uri="{FF2B5EF4-FFF2-40B4-BE49-F238E27FC236}">
                <a16:creationId xmlns:a16="http://schemas.microsoft.com/office/drawing/2014/main" id="{6B39C25D-42FE-DF4B-AD02-9BE1E82BBEF2}"/>
              </a:ext>
            </a:extLst>
          </p:cNvPr>
          <p:cNvSpPr>
            <a:spLocks noGrp="1"/>
          </p:cNvSpPr>
          <p:nvPr>
            <p:ph type="dt" sz="half" idx="10"/>
          </p:nvPr>
        </p:nvSpPr>
        <p:spPr/>
        <p:txBody>
          <a:bodyPr/>
          <a:lstStyle/>
          <a:p>
            <a:fld id="{F51A60D6-D12A-8646-BA34-4800F3FEC823}" type="datetimeFigureOut">
              <a:rPr lang="es-ES_tradnl" smtClean="0"/>
              <a:t>09/09/2024</a:t>
            </a:fld>
            <a:endParaRPr lang="es-ES_tradnl"/>
          </a:p>
        </p:txBody>
      </p:sp>
      <p:sp>
        <p:nvSpPr>
          <p:cNvPr id="5" name="Marcador de pie de página 4">
            <a:extLst>
              <a:ext uri="{FF2B5EF4-FFF2-40B4-BE49-F238E27FC236}">
                <a16:creationId xmlns:a16="http://schemas.microsoft.com/office/drawing/2014/main" id="{0CA1B56E-409B-6446-A21D-282383B127E6}"/>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E00432CB-E24A-4F4B-8B1C-D5080BED7BF9}"/>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473274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0E904CA-A466-3D42-B99D-65CC8CB9B350}"/>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EB7DEB54-F1B0-A646-A938-F081C6DB01C5}"/>
              </a:ext>
            </a:extLst>
          </p:cNvPr>
          <p:cNvSpPr>
            <a:spLocks noGrp="1"/>
          </p:cNvSpPr>
          <p:nvPr>
            <p:ph type="body" orient="vert" idx="1"/>
          </p:nvPr>
        </p:nvSpPr>
        <p:spPr>
          <a:xfrm>
            <a:off x="838200" y="365125"/>
            <a:ext cx="7734300" cy="5811838"/>
          </a:xfrm>
        </p:spPr>
        <p:txBody>
          <a:bodyPr vert="eaVert"/>
          <a:lstStyle/>
          <a:p>
            <a:r>
              <a:rPr lang="es-ES"/>
              <a:t>Editar los estilos de texto del patrón
Segundo nivel
Tercer nivel
Cuarto nivel
Quinto nivel</a:t>
            </a:r>
            <a:endParaRPr lang="es-ES_tradnl"/>
          </a:p>
        </p:txBody>
      </p:sp>
      <p:sp>
        <p:nvSpPr>
          <p:cNvPr id="4" name="Marcador de fecha 3">
            <a:extLst>
              <a:ext uri="{FF2B5EF4-FFF2-40B4-BE49-F238E27FC236}">
                <a16:creationId xmlns:a16="http://schemas.microsoft.com/office/drawing/2014/main" id="{A4B794FE-8AA0-CE4F-8658-4FDEB71DEBC8}"/>
              </a:ext>
            </a:extLst>
          </p:cNvPr>
          <p:cNvSpPr>
            <a:spLocks noGrp="1"/>
          </p:cNvSpPr>
          <p:nvPr>
            <p:ph type="dt" sz="half" idx="10"/>
          </p:nvPr>
        </p:nvSpPr>
        <p:spPr/>
        <p:txBody>
          <a:bodyPr/>
          <a:lstStyle/>
          <a:p>
            <a:fld id="{F51A60D6-D12A-8646-BA34-4800F3FEC823}" type="datetimeFigureOut">
              <a:rPr lang="es-ES_tradnl" smtClean="0"/>
              <a:t>09/09/2024</a:t>
            </a:fld>
            <a:endParaRPr lang="es-ES_tradnl"/>
          </a:p>
        </p:txBody>
      </p:sp>
      <p:sp>
        <p:nvSpPr>
          <p:cNvPr id="5" name="Marcador de pie de página 4">
            <a:extLst>
              <a:ext uri="{FF2B5EF4-FFF2-40B4-BE49-F238E27FC236}">
                <a16:creationId xmlns:a16="http://schemas.microsoft.com/office/drawing/2014/main" id="{DD4B86F2-1172-DF48-B76B-5DE9434CCB2B}"/>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A01DC9F2-6973-AA42-AEAF-984DFB2B6F0B}"/>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2040858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D3EDBD4-7FD8-5943-A37E-A9204ED143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06E9E833-7740-3642-B6E7-86A7EE6FD0C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r>
              <a:rPr lang="es-ES"/>
              <a:t>Editar los estilos de texto del patrón
Segundo nivel
Tercer nivel
Cuarto nivel
Quinto nivel</a:t>
            </a:r>
            <a:endParaRPr lang="es-ES_tradnl"/>
          </a:p>
        </p:txBody>
      </p:sp>
      <p:sp>
        <p:nvSpPr>
          <p:cNvPr id="4" name="Marcador de fecha 3">
            <a:extLst>
              <a:ext uri="{FF2B5EF4-FFF2-40B4-BE49-F238E27FC236}">
                <a16:creationId xmlns:a16="http://schemas.microsoft.com/office/drawing/2014/main" id="{38E23596-4A6A-EE41-B0F5-4582DC47339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1A60D6-D12A-8646-BA34-4800F3FEC823}" type="datetimeFigureOut">
              <a:rPr lang="es-ES_tradnl" smtClean="0"/>
              <a:t>09/09/2024</a:t>
            </a:fld>
            <a:endParaRPr lang="es-ES_tradnl"/>
          </a:p>
        </p:txBody>
      </p:sp>
      <p:sp>
        <p:nvSpPr>
          <p:cNvPr id="5" name="Marcador de pie de página 4">
            <a:extLst>
              <a:ext uri="{FF2B5EF4-FFF2-40B4-BE49-F238E27FC236}">
                <a16:creationId xmlns:a16="http://schemas.microsoft.com/office/drawing/2014/main" id="{5CF788CF-9DFE-3B42-B38F-9A14A21E809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a:extLst>
              <a:ext uri="{FF2B5EF4-FFF2-40B4-BE49-F238E27FC236}">
                <a16:creationId xmlns:a16="http://schemas.microsoft.com/office/drawing/2014/main" id="{CF40607E-1442-084C-A3D3-D78B2233FDC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1669712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0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1.png"/><Relationship Id="rId1" Type="http://schemas.openxmlformats.org/officeDocument/2006/relationships/slideLayout" Target="../slideLayouts/slideLayout2.xml"/><Relationship Id="rId4"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9FEA55-9A80-554C-9323-F8F7C9029346}"/>
              </a:ext>
            </a:extLst>
          </p:cNvPr>
          <p:cNvSpPr>
            <a:spLocks noGrp="1"/>
          </p:cNvSpPr>
          <p:nvPr>
            <p:ph type="ctrTitle"/>
          </p:nvPr>
        </p:nvSpPr>
        <p:spPr/>
        <p:txBody>
          <a:bodyPr/>
          <a:lstStyle/>
          <a:p>
            <a:r>
              <a:rPr lang="es-ES_tradnl" b="1" dirty="0"/>
              <a:t>Propagación de Errores</a:t>
            </a:r>
          </a:p>
        </p:txBody>
      </p:sp>
      <mc:AlternateContent xmlns:mc="http://schemas.openxmlformats.org/markup-compatibility/2006" xmlns:a14="http://schemas.microsoft.com/office/drawing/2010/main">
        <mc:Choice Requires="a14">
          <p:sp>
            <p:nvSpPr>
              <p:cNvPr id="3" name="Subtítulo 2">
                <a:extLst>
                  <a:ext uri="{FF2B5EF4-FFF2-40B4-BE49-F238E27FC236}">
                    <a16:creationId xmlns:a16="http://schemas.microsoft.com/office/drawing/2014/main" id="{49A5D5AA-61F0-7045-84AF-7396433619F7}"/>
                  </a:ext>
                </a:extLst>
              </p:cNvPr>
              <p:cNvSpPr>
                <a:spLocks noGrp="1"/>
              </p:cNvSpPr>
              <p:nvPr>
                <p:ph type="subTitle" idx="1"/>
              </p:nvPr>
            </p:nvSpPr>
            <p:spPr/>
            <p:txBody>
              <a:bodyPr/>
              <a:lstStyle/>
              <a:p>
                <a:pPr/>
                <a14:m>
                  <m:oMathPara xmlns:m="http://schemas.openxmlformats.org/officeDocument/2006/math">
                    <m:oMathParaPr>
                      <m:jc m:val="centerGroup"/>
                    </m:oMathParaPr>
                    <m:oMath xmlns:m="http://schemas.openxmlformats.org/officeDocument/2006/math">
                      <m:sSup>
                        <m:sSupPr>
                          <m:ctrlPr>
                            <a:rPr lang="es-ES_tradnl" i="1" smtClean="0">
                              <a:latin typeface="Cambria Math" panose="02040503050406030204" pitchFamily="18" charset="0"/>
                            </a:rPr>
                          </m:ctrlPr>
                        </m:sSupPr>
                        <m:e>
                          <m:r>
                            <a:rPr lang="es-CL" b="0" i="1" smtClean="0">
                              <a:latin typeface="Cambria Math" panose="02040503050406030204" pitchFamily="18" charset="0"/>
                            </a:rPr>
                            <m:t>2</m:t>
                          </m:r>
                        </m:e>
                        <m:sup>
                          <m:r>
                            <a:rPr lang="es-CL" b="0" i="1" smtClean="0">
                              <a:latin typeface="Cambria Math" panose="02040503050406030204" pitchFamily="18" charset="0"/>
                            </a:rPr>
                            <m:t>𝑑𝑜</m:t>
                          </m:r>
                        </m:sup>
                      </m:sSup>
                      <m:r>
                        <a:rPr lang="es-CL" b="0" i="1" smtClean="0">
                          <a:latin typeface="Cambria Math" panose="02040503050406030204" pitchFamily="18" charset="0"/>
                        </a:rPr>
                        <m:t> </m:t>
                      </m:r>
                      <m:r>
                        <a:rPr lang="es-CL" b="0" i="1" smtClean="0">
                          <a:latin typeface="Cambria Math" panose="02040503050406030204" pitchFamily="18" charset="0"/>
                        </a:rPr>
                        <m:t>𝑆𝑒𝑚𝑒𝑠𝑡𝑟𝑒</m:t>
                      </m:r>
                      <m:r>
                        <a:rPr lang="es-CL" b="0" i="1" smtClean="0">
                          <a:latin typeface="Cambria Math" panose="02040503050406030204" pitchFamily="18" charset="0"/>
                        </a:rPr>
                        <m:t> 2024</m:t>
                      </m:r>
                    </m:oMath>
                  </m:oMathPara>
                </a14:m>
                <a:endParaRPr lang="es-ES_tradnl" dirty="0"/>
              </a:p>
            </p:txBody>
          </p:sp>
        </mc:Choice>
        <mc:Fallback xmlns="">
          <p:sp>
            <p:nvSpPr>
              <p:cNvPr id="3" name="Subtítulo 2">
                <a:extLst>
                  <a:ext uri="{FF2B5EF4-FFF2-40B4-BE49-F238E27FC236}">
                    <a16:creationId xmlns:a16="http://schemas.microsoft.com/office/drawing/2014/main" id="{49A5D5AA-61F0-7045-84AF-7396433619F7}"/>
                  </a:ext>
                </a:extLst>
              </p:cNvPr>
              <p:cNvSpPr>
                <a:spLocks noGrp="1" noRot="1" noChangeAspect="1" noMove="1" noResize="1" noEditPoints="1" noAdjustHandles="1" noChangeArrowheads="1" noChangeShapeType="1" noTextEdit="1"/>
              </p:cNvSpPr>
              <p:nvPr>
                <p:ph type="subTitle" idx="1"/>
              </p:nvPr>
            </p:nvSpPr>
            <p:spPr>
              <a:blipFill>
                <a:blip r:embed="rId2"/>
                <a:stretch>
                  <a:fillRect/>
                </a:stretch>
              </a:blipFill>
            </p:spPr>
            <p:txBody>
              <a:bodyPr/>
              <a:lstStyle/>
              <a:p>
                <a:r>
                  <a:rPr lang="es-CL">
                    <a:noFill/>
                  </a:rPr>
                  <a:t> </a:t>
                </a:r>
              </a:p>
            </p:txBody>
          </p:sp>
        </mc:Fallback>
      </mc:AlternateContent>
    </p:spTree>
    <p:extLst>
      <p:ext uri="{BB962C8B-B14F-4D97-AF65-F5344CB8AC3E}">
        <p14:creationId xmlns:p14="http://schemas.microsoft.com/office/powerpoint/2010/main" val="25932623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500401CE-15E7-4FA0-992B-2572D4024286}"/>
                  </a:ext>
                </a:extLst>
              </p:cNvPr>
              <p:cNvSpPr>
                <a:spLocks noGrp="1"/>
              </p:cNvSpPr>
              <p:nvPr>
                <p:ph type="title"/>
              </p:nvPr>
            </p:nvSpPr>
            <p:spPr/>
            <p:txBody>
              <a:bodyPr/>
              <a:lstStyle/>
              <a:p>
                <a:r>
                  <a:rPr lang="es-CL" dirty="0"/>
                  <a:t>ERROR ESTADÍSTICO (Error Promedio </a:t>
                </a:r>
                <a14:m>
                  <m:oMath xmlns:m="http://schemas.openxmlformats.org/officeDocument/2006/math">
                    <m:sSub>
                      <m:sSubPr>
                        <m:ctrlPr>
                          <a:rPr lang="es-CL" i="1" smtClean="0">
                            <a:latin typeface="Cambria Math" panose="02040503050406030204" pitchFamily="18" charset="0"/>
                          </a:rPr>
                        </m:ctrlPr>
                      </m:sSubPr>
                      <m:e>
                        <m:r>
                          <a:rPr lang="es-CL" b="0" i="1" smtClean="0">
                            <a:latin typeface="Cambria Math" panose="02040503050406030204" pitchFamily="18" charset="0"/>
                          </a:rPr>
                          <m:t>𝐸</m:t>
                        </m:r>
                      </m:e>
                      <m:sub>
                        <m:r>
                          <a:rPr lang="es-CL" b="0" i="1" smtClean="0">
                            <a:latin typeface="Cambria Math" panose="02040503050406030204" pitchFamily="18" charset="0"/>
                          </a:rPr>
                          <m:t>𝑚</m:t>
                        </m:r>
                      </m:sub>
                    </m:sSub>
                    <m:r>
                      <a:rPr lang="es-CL" b="0" i="1" smtClean="0">
                        <a:latin typeface="Cambria Math" panose="02040503050406030204" pitchFamily="18" charset="0"/>
                      </a:rPr>
                      <m:t>)</m:t>
                    </m:r>
                  </m:oMath>
                </a14:m>
                <a:endParaRPr lang="es-CL" dirty="0"/>
              </a:p>
            </p:txBody>
          </p:sp>
        </mc:Choice>
        <mc:Fallback xmlns="">
          <p:sp>
            <p:nvSpPr>
              <p:cNvPr id="2" name="Título 1">
                <a:extLst>
                  <a:ext uri="{FF2B5EF4-FFF2-40B4-BE49-F238E27FC236}">
                    <a16:creationId xmlns:a16="http://schemas.microsoft.com/office/drawing/2014/main" id="{500401CE-15E7-4FA0-992B-2572D4024286}"/>
                  </a:ext>
                </a:extLst>
              </p:cNvPr>
              <p:cNvSpPr>
                <a:spLocks noGrp="1" noRot="1" noChangeAspect="1" noMove="1" noResize="1" noEditPoints="1" noAdjustHandles="1" noChangeArrowheads="1" noChangeShapeType="1" noTextEdit="1"/>
              </p:cNvSpPr>
              <p:nvPr>
                <p:ph type="title"/>
              </p:nvPr>
            </p:nvSpPr>
            <p:spPr>
              <a:blipFill>
                <a:blip r:embed="rId2"/>
                <a:stretch>
                  <a:fillRect l="-2377"/>
                </a:stretch>
              </a:blipFill>
            </p:spPr>
            <p:txBody>
              <a:bodyPr/>
              <a:lstStyle/>
              <a:p>
                <a:r>
                  <a:rPr lang="es-CL">
                    <a:noFill/>
                  </a:rPr>
                  <a:t> </a:t>
                </a:r>
              </a:p>
            </p:txBody>
          </p:sp>
        </mc:Fallback>
      </mc:AlternateContent>
      <p:sp>
        <p:nvSpPr>
          <p:cNvPr id="3" name="Marcador de contenido 2">
            <a:extLst>
              <a:ext uri="{FF2B5EF4-FFF2-40B4-BE49-F238E27FC236}">
                <a16:creationId xmlns:a16="http://schemas.microsoft.com/office/drawing/2014/main" id="{7A9157C3-05D9-47BF-9CA6-1C68DE04522A}"/>
              </a:ext>
            </a:extLst>
          </p:cNvPr>
          <p:cNvSpPr>
            <a:spLocks noGrp="1"/>
          </p:cNvSpPr>
          <p:nvPr>
            <p:ph idx="1"/>
          </p:nvPr>
        </p:nvSpPr>
        <p:spPr/>
        <p:txBody>
          <a:bodyPr/>
          <a:lstStyle/>
          <a:p>
            <a:r>
              <a:rPr lang="es-MX" dirty="0"/>
              <a:t>Es el promedio aritmético de los valores absolutos. </a:t>
            </a:r>
            <a:endParaRPr lang="es-CL" dirty="0"/>
          </a:p>
        </p:txBody>
      </p:sp>
      <p:pic>
        <p:nvPicPr>
          <p:cNvPr id="4" name="Imagen 3">
            <a:extLst>
              <a:ext uri="{FF2B5EF4-FFF2-40B4-BE49-F238E27FC236}">
                <a16:creationId xmlns:a16="http://schemas.microsoft.com/office/drawing/2014/main" id="{FBA3780A-391B-4739-9636-9F737175048E}"/>
              </a:ext>
            </a:extLst>
          </p:cNvPr>
          <p:cNvPicPr>
            <a:picLocks noChangeAspect="1"/>
          </p:cNvPicPr>
          <p:nvPr/>
        </p:nvPicPr>
        <p:blipFill>
          <a:blip r:embed="rId3"/>
          <a:stretch>
            <a:fillRect/>
          </a:stretch>
        </p:blipFill>
        <p:spPr>
          <a:xfrm>
            <a:off x="3456473" y="2676665"/>
            <a:ext cx="2057687" cy="1314633"/>
          </a:xfrm>
          <a:prstGeom prst="rect">
            <a:avLst/>
          </a:prstGeom>
        </p:spPr>
      </p:pic>
      <p:pic>
        <p:nvPicPr>
          <p:cNvPr id="5" name="Imagen 4">
            <a:extLst>
              <a:ext uri="{FF2B5EF4-FFF2-40B4-BE49-F238E27FC236}">
                <a16:creationId xmlns:a16="http://schemas.microsoft.com/office/drawing/2014/main" id="{62E7B9AB-5252-4436-8892-8819849DC831}"/>
              </a:ext>
            </a:extLst>
          </p:cNvPr>
          <p:cNvPicPr>
            <a:picLocks noChangeAspect="1"/>
          </p:cNvPicPr>
          <p:nvPr/>
        </p:nvPicPr>
        <p:blipFill>
          <a:blip r:embed="rId4"/>
          <a:stretch>
            <a:fillRect/>
          </a:stretch>
        </p:blipFill>
        <p:spPr>
          <a:xfrm>
            <a:off x="1056572" y="2666288"/>
            <a:ext cx="2181529" cy="1676634"/>
          </a:xfrm>
          <a:prstGeom prst="rect">
            <a:avLst/>
          </a:prstGeom>
        </p:spPr>
      </p:pic>
      <p:pic>
        <p:nvPicPr>
          <p:cNvPr id="7" name="Imagen 6">
            <a:extLst>
              <a:ext uri="{FF2B5EF4-FFF2-40B4-BE49-F238E27FC236}">
                <a16:creationId xmlns:a16="http://schemas.microsoft.com/office/drawing/2014/main" id="{27238A76-4283-4D4C-8591-BEE2E479AD7F}"/>
              </a:ext>
            </a:extLst>
          </p:cNvPr>
          <p:cNvPicPr>
            <a:picLocks noChangeAspect="1"/>
          </p:cNvPicPr>
          <p:nvPr/>
        </p:nvPicPr>
        <p:blipFill>
          <a:blip r:embed="rId5"/>
          <a:stretch>
            <a:fillRect/>
          </a:stretch>
        </p:blipFill>
        <p:spPr>
          <a:xfrm>
            <a:off x="7191126" y="2590683"/>
            <a:ext cx="3132659" cy="1676634"/>
          </a:xfrm>
          <a:prstGeom prst="rect">
            <a:avLst/>
          </a:prstGeom>
        </p:spPr>
      </p:pic>
      <p:pic>
        <p:nvPicPr>
          <p:cNvPr id="8" name="Imagen 7">
            <a:extLst>
              <a:ext uri="{FF2B5EF4-FFF2-40B4-BE49-F238E27FC236}">
                <a16:creationId xmlns:a16="http://schemas.microsoft.com/office/drawing/2014/main" id="{17A04996-C69E-4A45-8BA8-149CB0C4F523}"/>
              </a:ext>
            </a:extLst>
          </p:cNvPr>
          <p:cNvPicPr>
            <a:picLocks noChangeAspect="1"/>
          </p:cNvPicPr>
          <p:nvPr/>
        </p:nvPicPr>
        <p:blipFill>
          <a:blip r:embed="rId6"/>
          <a:stretch>
            <a:fillRect/>
          </a:stretch>
        </p:blipFill>
        <p:spPr>
          <a:xfrm>
            <a:off x="1736352" y="4694545"/>
            <a:ext cx="7555616" cy="1071904"/>
          </a:xfrm>
          <a:prstGeom prst="rect">
            <a:avLst/>
          </a:prstGeom>
        </p:spPr>
      </p:pic>
    </p:spTree>
    <p:extLst>
      <p:ext uri="{BB962C8B-B14F-4D97-AF65-F5344CB8AC3E}">
        <p14:creationId xmlns:p14="http://schemas.microsoft.com/office/powerpoint/2010/main" val="8309291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A4E1A71F-F0F3-76C9-DDFA-A042FE7A94EB}"/>
                  </a:ext>
                </a:extLst>
              </p:cNvPr>
              <p:cNvSpPr>
                <a:spLocks noGrp="1"/>
              </p:cNvSpPr>
              <p:nvPr>
                <p:ph type="title"/>
              </p:nvPr>
            </p:nvSpPr>
            <p:spPr/>
            <p:txBody>
              <a:bodyPr/>
              <a:lstStyle/>
              <a:p>
                <a:pPr algn="ctr"/>
                <a:r>
                  <a:rPr lang="es-CL" b="1" dirty="0"/>
                  <a:t>ERROR ESTADÍSTICO (desviación estándar </a:t>
                </a:r>
                <a14:m>
                  <m:oMath xmlns:m="http://schemas.openxmlformats.org/officeDocument/2006/math">
                    <m:r>
                      <a:rPr lang="es-CL" b="1" i="1" smtClean="0">
                        <a:latin typeface="Cambria Math" panose="02040503050406030204" pitchFamily="18" charset="0"/>
                        <a:ea typeface="Cambria Math" panose="02040503050406030204" pitchFamily="18" charset="0"/>
                      </a:rPr>
                      <m:t>𝝈</m:t>
                    </m:r>
                  </m:oMath>
                </a14:m>
                <a:r>
                  <a:rPr lang="es-CL" b="1" dirty="0"/>
                  <a:t>)</a:t>
                </a:r>
              </a:p>
            </p:txBody>
          </p:sp>
        </mc:Choice>
        <mc:Fallback xmlns="">
          <p:sp>
            <p:nvSpPr>
              <p:cNvPr id="2" name="Título 1">
                <a:extLst>
                  <a:ext uri="{FF2B5EF4-FFF2-40B4-BE49-F238E27FC236}">
                    <a16:creationId xmlns:a16="http://schemas.microsoft.com/office/drawing/2014/main" id="{A4E1A71F-F0F3-76C9-DDFA-A042FE7A94EB}"/>
                  </a:ext>
                </a:extLst>
              </p:cNvPr>
              <p:cNvSpPr>
                <a:spLocks noGrp="1" noRot="1" noChangeAspect="1" noMove="1" noResize="1" noEditPoints="1" noAdjustHandles="1" noChangeArrowheads="1" noChangeShapeType="1" noTextEdit="1"/>
              </p:cNvSpPr>
              <p:nvPr>
                <p:ph type="title"/>
              </p:nvPr>
            </p:nvSpPr>
            <p:spPr>
              <a:blipFill>
                <a:blip r:embed="rId2"/>
                <a:stretch>
                  <a:fillRect l="-362" r="-241"/>
                </a:stretch>
              </a:blipFill>
            </p:spPr>
            <p:txBody>
              <a:bodyPr/>
              <a:lstStyle/>
              <a:p>
                <a:r>
                  <a:rPr lang="es-CL">
                    <a:noFill/>
                  </a:rPr>
                  <a:t> </a:t>
                </a:r>
              </a:p>
            </p:txBody>
          </p:sp>
        </mc:Fallback>
      </mc:AlternateContent>
      <p:sp>
        <p:nvSpPr>
          <p:cNvPr id="3" name="Marcador de contenido 2">
            <a:extLst>
              <a:ext uri="{FF2B5EF4-FFF2-40B4-BE49-F238E27FC236}">
                <a16:creationId xmlns:a16="http://schemas.microsoft.com/office/drawing/2014/main" id="{1820BCB1-B434-4931-1B3B-98EECB8C3477}"/>
              </a:ext>
            </a:extLst>
          </p:cNvPr>
          <p:cNvSpPr>
            <a:spLocks noGrp="1"/>
          </p:cNvSpPr>
          <p:nvPr>
            <p:ph idx="1"/>
          </p:nvPr>
        </p:nvSpPr>
        <p:spPr/>
        <p:txBody>
          <a:bodyPr/>
          <a:lstStyle/>
          <a:p>
            <a:pPr algn="just">
              <a:lnSpc>
                <a:spcPct val="150000"/>
              </a:lnSpc>
              <a:spcBef>
                <a:spcPts val="0"/>
              </a:spcBef>
            </a:pPr>
            <a:r>
              <a:rPr lang="es-ES" sz="3200" dirty="0">
                <a:effectLst/>
                <a:latin typeface="Arial" panose="020B0604020202020204" pitchFamily="34" charset="0"/>
                <a:ea typeface="Times New Roman" panose="02020603050405020304" pitchFamily="18" charset="0"/>
                <a:cs typeface="Arial" panose="020B0604020202020204" pitchFamily="34" charset="0"/>
              </a:rPr>
              <a:t>Cuando se dispone de un grupo grande de mediciones, el procedimiento se efectúa utilizando la desviación estándar. </a:t>
            </a:r>
            <a:endParaRPr lang="es-CL" sz="3200" dirty="0">
              <a:effectLst/>
              <a:latin typeface="Arial" panose="020B0604020202020204" pitchFamily="34" charset="0"/>
              <a:ea typeface="Times New Roman" panose="02020603050405020304" pitchFamily="18" charset="0"/>
              <a:cs typeface="Arial" panose="020B0604020202020204" pitchFamily="34" charset="0"/>
            </a:endParaRPr>
          </a:p>
          <a:p>
            <a:endParaRPr lang="es-CL" dirty="0"/>
          </a:p>
        </p:txBody>
      </p:sp>
    </p:spTree>
    <p:extLst>
      <p:ext uri="{BB962C8B-B14F-4D97-AF65-F5344CB8AC3E}">
        <p14:creationId xmlns:p14="http://schemas.microsoft.com/office/powerpoint/2010/main" val="310818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296D63-3B40-4F13-91F6-66CEC39FB06F}"/>
              </a:ext>
            </a:extLst>
          </p:cNvPr>
          <p:cNvSpPr>
            <a:spLocks noGrp="1"/>
          </p:cNvSpPr>
          <p:nvPr>
            <p:ph type="title"/>
          </p:nvPr>
        </p:nvSpPr>
        <p:spPr/>
        <p:txBody>
          <a:bodyPr/>
          <a:lstStyle/>
          <a:p>
            <a:r>
              <a:rPr lang="es-CL" dirty="0">
                <a:cs typeface="Calibri"/>
              </a:rPr>
              <a:t>Distribución</a:t>
            </a:r>
            <a:r>
              <a:rPr lang="es-ES" dirty="0">
                <a:cs typeface="Calibri"/>
              </a:rPr>
              <a:t> normal </a:t>
            </a:r>
            <a:endParaRPr lang="es-ES" dirty="0"/>
          </a:p>
        </p:txBody>
      </p:sp>
      <p:pic>
        <p:nvPicPr>
          <p:cNvPr id="6" name="Imagen 6" descr="Imagen que contiene texto, mapa&#10;&#10;Descripción generada con confianza muy alta">
            <a:extLst>
              <a:ext uri="{FF2B5EF4-FFF2-40B4-BE49-F238E27FC236}">
                <a16:creationId xmlns:a16="http://schemas.microsoft.com/office/drawing/2014/main" id="{343AA176-97A3-428E-BE35-A5158F8779C7}"/>
              </a:ext>
            </a:extLst>
          </p:cNvPr>
          <p:cNvPicPr>
            <a:picLocks noChangeAspect="1"/>
          </p:cNvPicPr>
          <p:nvPr/>
        </p:nvPicPr>
        <p:blipFill>
          <a:blip r:embed="rId2"/>
          <a:stretch>
            <a:fillRect/>
          </a:stretch>
        </p:blipFill>
        <p:spPr>
          <a:xfrm>
            <a:off x="2926557" y="1195388"/>
            <a:ext cx="6160293" cy="3098005"/>
          </a:xfrm>
          <a:prstGeom prst="rect">
            <a:avLst/>
          </a:prstGeom>
        </p:spPr>
      </p:pic>
      <p:sp>
        <p:nvSpPr>
          <p:cNvPr id="8" name="CuadroTexto 7">
            <a:extLst>
              <a:ext uri="{FF2B5EF4-FFF2-40B4-BE49-F238E27FC236}">
                <a16:creationId xmlns:a16="http://schemas.microsoft.com/office/drawing/2014/main" id="{DA245FAA-5397-414A-9239-0110906B481D}"/>
              </a:ext>
            </a:extLst>
          </p:cNvPr>
          <p:cNvSpPr txBox="1"/>
          <p:nvPr/>
        </p:nvSpPr>
        <p:spPr>
          <a:xfrm>
            <a:off x="7046118" y="1319212"/>
            <a:ext cx="275510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 dirty="0">
                <a:cs typeface="Calibri"/>
              </a:rPr>
              <a:t>Promedio </a:t>
            </a:r>
          </a:p>
          <a:p>
            <a:r>
              <a:rPr lang="es-ES" dirty="0">
                <a:cs typeface="Calibri"/>
              </a:rPr>
              <a:t>Valor </a:t>
            </a:r>
            <a:r>
              <a:rPr lang="es-CL" dirty="0">
                <a:cs typeface="Calibri"/>
              </a:rPr>
              <a:t>más</a:t>
            </a:r>
            <a:r>
              <a:rPr lang="es-ES" dirty="0">
                <a:cs typeface="Calibri"/>
              </a:rPr>
              <a:t> probable </a:t>
            </a:r>
          </a:p>
        </p:txBody>
      </p:sp>
      <p:sp>
        <p:nvSpPr>
          <p:cNvPr id="9" name="CuadroTexto 8">
            <a:extLst>
              <a:ext uri="{FF2B5EF4-FFF2-40B4-BE49-F238E27FC236}">
                <a16:creationId xmlns:a16="http://schemas.microsoft.com/office/drawing/2014/main" id="{9895686B-1182-4746-A9AC-3A0F422E2915}"/>
              </a:ext>
            </a:extLst>
          </p:cNvPr>
          <p:cNvSpPr txBox="1"/>
          <p:nvPr/>
        </p:nvSpPr>
        <p:spPr>
          <a:xfrm>
            <a:off x="3355180" y="4200524"/>
            <a:ext cx="275510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 dirty="0">
                <a:cs typeface="Calibri"/>
              </a:rPr>
              <a:t>Desviación estándar </a:t>
            </a:r>
            <a:endParaRPr lang="es-ES" dirty="0"/>
          </a:p>
        </p:txBody>
      </p:sp>
      <p:cxnSp>
        <p:nvCxnSpPr>
          <p:cNvPr id="10" name="Conector recto de flecha 9">
            <a:extLst>
              <a:ext uri="{FF2B5EF4-FFF2-40B4-BE49-F238E27FC236}">
                <a16:creationId xmlns:a16="http://schemas.microsoft.com/office/drawing/2014/main" id="{3B68548D-BCE2-4AC2-95F1-3E244F438C99}"/>
              </a:ext>
            </a:extLst>
          </p:cNvPr>
          <p:cNvCxnSpPr/>
          <p:nvPr/>
        </p:nvCxnSpPr>
        <p:spPr>
          <a:xfrm flipV="1">
            <a:off x="4769645" y="3219450"/>
            <a:ext cx="914399" cy="9786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Conector recto de flecha 10">
            <a:extLst>
              <a:ext uri="{FF2B5EF4-FFF2-40B4-BE49-F238E27FC236}">
                <a16:creationId xmlns:a16="http://schemas.microsoft.com/office/drawing/2014/main" id="{01D0E65E-B330-4F5C-A588-BF09115C6AD0}"/>
              </a:ext>
            </a:extLst>
          </p:cNvPr>
          <p:cNvCxnSpPr/>
          <p:nvPr/>
        </p:nvCxnSpPr>
        <p:spPr>
          <a:xfrm flipH="1">
            <a:off x="6148388" y="1983582"/>
            <a:ext cx="1645443" cy="50958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4" name="Imagen 14" descr="Imagen que contiene texto&#10;&#10;Descripción generada con confianza muy alta">
            <a:extLst>
              <a:ext uri="{FF2B5EF4-FFF2-40B4-BE49-F238E27FC236}">
                <a16:creationId xmlns:a16="http://schemas.microsoft.com/office/drawing/2014/main" id="{5CE7B088-CF20-4BBA-B056-3F4D82C1BEC6}"/>
              </a:ext>
            </a:extLst>
          </p:cNvPr>
          <p:cNvPicPr>
            <a:picLocks noChangeAspect="1"/>
          </p:cNvPicPr>
          <p:nvPr/>
        </p:nvPicPr>
        <p:blipFill>
          <a:blip r:embed="rId3"/>
          <a:stretch>
            <a:fillRect/>
          </a:stretch>
        </p:blipFill>
        <p:spPr>
          <a:xfrm>
            <a:off x="7058025" y="4692441"/>
            <a:ext cx="2743200" cy="1330744"/>
          </a:xfrm>
          <a:prstGeom prst="rect">
            <a:avLst/>
          </a:prstGeom>
        </p:spPr>
      </p:pic>
    </p:spTree>
    <p:extLst>
      <p:ext uri="{BB962C8B-B14F-4D97-AF65-F5344CB8AC3E}">
        <p14:creationId xmlns:p14="http://schemas.microsoft.com/office/powerpoint/2010/main" val="1730215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p:tgtEl>
                                          <p:spTgt spid="9"/>
                                        </p:tgtEl>
                                        <p:attrNameLst>
                                          <p:attrName>ppt_y</p:attrName>
                                        </p:attrNameLst>
                                      </p:cBhvr>
                                      <p:tavLst>
                                        <p:tav tm="0">
                                          <p:val>
                                            <p:strVal val="#ppt_y+#ppt_h*1.125000"/>
                                          </p:val>
                                        </p:tav>
                                        <p:tav tm="100000">
                                          <p:val>
                                            <p:strVal val="#ppt_y"/>
                                          </p:val>
                                        </p:tav>
                                      </p:tavLst>
                                    </p:anim>
                                    <p:animEffect transition="in" filter="wipe(up)">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ppt_y</p:attrName>
                                        </p:attrNameLst>
                                      </p:cBhvr>
                                      <p:tavLst>
                                        <p:tav tm="0">
                                          <p:val>
                                            <p:strVal val="#ppt_y+#ppt_h*1.125000"/>
                                          </p:val>
                                        </p:tav>
                                        <p:tav tm="100000">
                                          <p:val>
                                            <p:strVal val="#ppt_y"/>
                                          </p:val>
                                        </p:tav>
                                      </p:tavLst>
                                    </p:anim>
                                    <p:animEffect transition="in" filter="wipe(up)">
                                      <p:cBhvr>
                                        <p:cTn id="2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499A5D-9FB2-479A-8DBB-D7ED6E18A44E}"/>
              </a:ext>
            </a:extLst>
          </p:cNvPr>
          <p:cNvSpPr>
            <a:spLocks noGrp="1"/>
          </p:cNvSpPr>
          <p:nvPr>
            <p:ph type="title"/>
          </p:nvPr>
        </p:nvSpPr>
        <p:spPr/>
        <p:txBody>
          <a:bodyPr/>
          <a:lstStyle/>
          <a:p>
            <a:r>
              <a:rPr lang="es-ES" dirty="0">
                <a:cs typeface="Calibri"/>
              </a:rPr>
              <a:t>Desviación estándar</a:t>
            </a:r>
            <a:endParaRPr lang="es-ES" dirty="0" err="1"/>
          </a:p>
        </p:txBody>
      </p:sp>
      <mc:AlternateContent xmlns:mc="http://schemas.openxmlformats.org/markup-compatibility/2006" xmlns:a14="http://schemas.microsoft.com/office/drawing/2010/main">
        <mc:Choice Requires="a14">
          <p:sp>
            <p:nvSpPr>
              <p:cNvPr id="3" name="CuadroTexto 2">
                <a:extLst>
                  <a:ext uri="{FF2B5EF4-FFF2-40B4-BE49-F238E27FC236}">
                    <a16:creationId xmlns:a16="http://schemas.microsoft.com/office/drawing/2014/main" id="{238D6969-E262-0F48-84B0-D46D3D0C37C6}"/>
                  </a:ext>
                </a:extLst>
              </p:cNvPr>
              <p:cNvSpPr txBox="1"/>
              <p:nvPr/>
            </p:nvSpPr>
            <p:spPr>
              <a:xfrm>
                <a:off x="2438400" y="3048001"/>
                <a:ext cx="4114524" cy="267265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ES_tradnl" sz="2800" i="1">
                              <a:latin typeface="Cambria Math" panose="02040503050406030204" pitchFamily="18" charset="0"/>
                              <a:ea typeface="Cambria Math" panose="02040503050406030204" pitchFamily="18" charset="0"/>
                            </a:rPr>
                          </m:ctrlPr>
                        </m:sSubPr>
                        <m:e>
                          <m:r>
                            <a:rPr lang="es-ES" sz="2800" i="1">
                              <a:latin typeface="Cambria Math" panose="02040503050406030204" pitchFamily="18" charset="0"/>
                              <a:ea typeface="Cambria Math" panose="02040503050406030204" pitchFamily="18" charset="0"/>
                            </a:rPr>
                            <m:t>𝑥</m:t>
                          </m:r>
                        </m:e>
                        <m:sub>
                          <m:r>
                            <a:rPr lang="es-ES" sz="2800" i="1">
                              <a:latin typeface="Cambria Math" panose="02040503050406030204" pitchFamily="18" charset="0"/>
                              <a:ea typeface="Cambria Math" panose="02040503050406030204" pitchFamily="18" charset="0"/>
                            </a:rPr>
                            <m:t>𝑝𝑟𝑜𝑚</m:t>
                          </m:r>
                        </m:sub>
                      </m:sSub>
                      <m:r>
                        <a:rPr lang="es-ES" sz="2800" i="1">
                          <a:latin typeface="Cambria Math" panose="02040503050406030204" pitchFamily="18" charset="0"/>
                          <a:ea typeface="Cambria Math" panose="02040503050406030204" pitchFamily="18" charset="0"/>
                        </a:rPr>
                        <m:t>=</m:t>
                      </m:r>
                      <m:f>
                        <m:fPr>
                          <m:ctrlPr>
                            <a:rPr lang="es-ES" sz="2800" i="1">
                              <a:latin typeface="Cambria Math" panose="02040503050406030204" pitchFamily="18" charset="0"/>
                              <a:ea typeface="Cambria Math" panose="02040503050406030204" pitchFamily="18" charset="0"/>
                            </a:rPr>
                          </m:ctrlPr>
                        </m:fPr>
                        <m:num>
                          <m:nary>
                            <m:naryPr>
                              <m:chr m:val="∑"/>
                              <m:ctrlPr>
                                <a:rPr lang="es-ES" sz="2800" i="1">
                                  <a:latin typeface="Cambria Math" panose="02040503050406030204" pitchFamily="18" charset="0"/>
                                  <a:ea typeface="Cambria Math" panose="02040503050406030204" pitchFamily="18" charset="0"/>
                                </a:rPr>
                              </m:ctrlPr>
                            </m:naryPr>
                            <m:sub>
                              <m:r>
                                <m:rPr>
                                  <m:brk m:alnAt="23"/>
                                </m:rPr>
                                <a:rPr lang="es-ES" sz="2800" i="1">
                                  <a:latin typeface="Cambria Math" panose="02040503050406030204" pitchFamily="18" charset="0"/>
                                  <a:ea typeface="Cambria Math" panose="02040503050406030204" pitchFamily="18" charset="0"/>
                                </a:rPr>
                                <m:t>𝑖</m:t>
                              </m:r>
                              <m:r>
                                <a:rPr lang="es-ES" sz="2800" i="1">
                                  <a:latin typeface="Cambria Math" panose="02040503050406030204" pitchFamily="18" charset="0"/>
                                  <a:ea typeface="Cambria Math" panose="02040503050406030204" pitchFamily="18" charset="0"/>
                                </a:rPr>
                                <m:t>=1</m:t>
                              </m:r>
                            </m:sub>
                            <m:sup>
                              <m:r>
                                <a:rPr lang="es-ES" sz="2800" i="1">
                                  <a:latin typeface="Cambria Math" panose="02040503050406030204" pitchFamily="18" charset="0"/>
                                  <a:ea typeface="Cambria Math" panose="02040503050406030204" pitchFamily="18" charset="0"/>
                                </a:rPr>
                                <m:t>𝑁</m:t>
                              </m:r>
                            </m:sup>
                            <m:e>
                              <m:sSub>
                                <m:sSubPr>
                                  <m:ctrlPr>
                                    <a:rPr lang="es-ES" sz="2800" i="1">
                                      <a:latin typeface="Cambria Math" panose="02040503050406030204" pitchFamily="18" charset="0"/>
                                      <a:ea typeface="Cambria Math" panose="02040503050406030204" pitchFamily="18" charset="0"/>
                                    </a:rPr>
                                  </m:ctrlPr>
                                </m:sSubPr>
                                <m:e>
                                  <m:r>
                                    <a:rPr lang="es-ES" sz="2800" i="1">
                                      <a:latin typeface="Cambria Math" panose="02040503050406030204" pitchFamily="18" charset="0"/>
                                      <a:ea typeface="Cambria Math" panose="02040503050406030204" pitchFamily="18" charset="0"/>
                                    </a:rPr>
                                    <m:t>𝑥</m:t>
                                  </m:r>
                                </m:e>
                                <m:sub>
                                  <m:r>
                                    <a:rPr lang="es-ES" sz="2800" i="1">
                                      <a:latin typeface="Cambria Math" panose="02040503050406030204" pitchFamily="18" charset="0"/>
                                      <a:ea typeface="Cambria Math" panose="02040503050406030204" pitchFamily="18" charset="0"/>
                                    </a:rPr>
                                    <m:t>𝑖</m:t>
                                  </m:r>
                                </m:sub>
                              </m:sSub>
                            </m:e>
                          </m:nary>
                        </m:num>
                        <m:den>
                          <m:r>
                            <a:rPr lang="es-ES" sz="2800" i="1">
                              <a:latin typeface="Cambria Math" panose="02040503050406030204" pitchFamily="18" charset="0"/>
                              <a:ea typeface="Cambria Math" panose="02040503050406030204" pitchFamily="18" charset="0"/>
                            </a:rPr>
                            <m:t>𝑁</m:t>
                          </m:r>
                        </m:den>
                      </m:f>
                    </m:oMath>
                  </m:oMathPara>
                </a14:m>
                <a:endParaRPr lang="es-ES_tradnl" sz="2800" i="1" dirty="0">
                  <a:latin typeface="Cambria Math" panose="02040503050406030204" pitchFamily="18" charset="0"/>
                  <a:ea typeface="Cambria Math" panose="02040503050406030204" pitchFamily="18" charset="0"/>
                </a:endParaRPr>
              </a:p>
              <a:p>
                <a:endParaRPr lang="es-ES_tradnl" sz="2800" i="1" dirty="0">
                  <a:latin typeface="Cambria Math" panose="02040503050406030204" pitchFamily="18" charset="0"/>
                  <a:ea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es-ES_tradnl" sz="2800" i="1">
                          <a:latin typeface="Cambria Math" panose="02040503050406030204" pitchFamily="18" charset="0"/>
                          <a:ea typeface="Cambria Math" panose="02040503050406030204" pitchFamily="18" charset="0"/>
                        </a:rPr>
                        <m:t>𝜎</m:t>
                      </m:r>
                      <m:r>
                        <a:rPr lang="es-ES" sz="2800" i="1">
                          <a:latin typeface="Cambria Math" panose="02040503050406030204" pitchFamily="18" charset="0"/>
                          <a:ea typeface="Cambria Math" panose="02040503050406030204" pitchFamily="18" charset="0"/>
                        </a:rPr>
                        <m:t>=</m:t>
                      </m:r>
                      <m:rad>
                        <m:radPr>
                          <m:degHide m:val="on"/>
                          <m:ctrlPr>
                            <a:rPr lang="es-ES" sz="2800" i="1">
                              <a:latin typeface="Cambria Math" panose="02040503050406030204" pitchFamily="18" charset="0"/>
                              <a:ea typeface="Cambria Math" panose="02040503050406030204" pitchFamily="18" charset="0"/>
                            </a:rPr>
                          </m:ctrlPr>
                        </m:radPr>
                        <m:deg/>
                        <m:e>
                          <m:f>
                            <m:fPr>
                              <m:ctrlPr>
                                <a:rPr lang="es-ES" sz="2800" i="1">
                                  <a:latin typeface="Cambria Math" panose="02040503050406030204" pitchFamily="18" charset="0"/>
                                  <a:ea typeface="Cambria Math" panose="02040503050406030204" pitchFamily="18" charset="0"/>
                                </a:rPr>
                              </m:ctrlPr>
                            </m:fPr>
                            <m:num>
                              <m:nary>
                                <m:naryPr>
                                  <m:chr m:val="∑"/>
                                  <m:ctrlPr>
                                    <a:rPr lang="es-ES" sz="2800" i="1">
                                      <a:latin typeface="Cambria Math" panose="02040503050406030204" pitchFamily="18" charset="0"/>
                                      <a:ea typeface="Cambria Math" panose="02040503050406030204" pitchFamily="18" charset="0"/>
                                    </a:rPr>
                                  </m:ctrlPr>
                                </m:naryPr>
                                <m:sub>
                                  <m:r>
                                    <m:rPr>
                                      <m:brk m:alnAt="23"/>
                                    </m:rPr>
                                    <a:rPr lang="es-ES" sz="2800" i="1">
                                      <a:latin typeface="Cambria Math" panose="02040503050406030204" pitchFamily="18" charset="0"/>
                                      <a:ea typeface="Cambria Math" panose="02040503050406030204" pitchFamily="18" charset="0"/>
                                    </a:rPr>
                                    <m:t>𝑖</m:t>
                                  </m:r>
                                  <m:r>
                                    <a:rPr lang="es-ES" sz="2800" i="1">
                                      <a:latin typeface="Cambria Math" panose="02040503050406030204" pitchFamily="18" charset="0"/>
                                      <a:ea typeface="Cambria Math" panose="02040503050406030204" pitchFamily="18" charset="0"/>
                                    </a:rPr>
                                    <m:t>=1</m:t>
                                  </m:r>
                                </m:sub>
                                <m:sup>
                                  <m:r>
                                    <a:rPr lang="es-ES" sz="2800" i="1">
                                      <a:latin typeface="Cambria Math" panose="02040503050406030204" pitchFamily="18" charset="0"/>
                                      <a:ea typeface="Cambria Math" panose="02040503050406030204" pitchFamily="18" charset="0"/>
                                    </a:rPr>
                                    <m:t>𝑁</m:t>
                                  </m:r>
                                </m:sup>
                                <m:e>
                                  <m:sSup>
                                    <m:sSupPr>
                                      <m:ctrlPr>
                                        <a:rPr lang="es-ES" sz="2800" i="1">
                                          <a:latin typeface="Cambria Math" panose="02040503050406030204" pitchFamily="18" charset="0"/>
                                          <a:ea typeface="Cambria Math" panose="02040503050406030204" pitchFamily="18" charset="0"/>
                                        </a:rPr>
                                      </m:ctrlPr>
                                    </m:sSupPr>
                                    <m:e>
                                      <m:d>
                                        <m:dPr>
                                          <m:ctrlPr>
                                            <a:rPr lang="es-ES" sz="2800" i="1">
                                              <a:latin typeface="Cambria Math" panose="02040503050406030204" pitchFamily="18" charset="0"/>
                                              <a:ea typeface="Cambria Math" panose="02040503050406030204" pitchFamily="18" charset="0"/>
                                            </a:rPr>
                                          </m:ctrlPr>
                                        </m:dPr>
                                        <m:e>
                                          <m:sSub>
                                            <m:sSubPr>
                                              <m:ctrlPr>
                                                <a:rPr lang="es-ES" sz="2800" i="1">
                                                  <a:latin typeface="Cambria Math" panose="02040503050406030204" pitchFamily="18" charset="0"/>
                                                  <a:ea typeface="Cambria Math" panose="02040503050406030204" pitchFamily="18" charset="0"/>
                                                </a:rPr>
                                              </m:ctrlPr>
                                            </m:sSubPr>
                                            <m:e>
                                              <m:r>
                                                <a:rPr lang="es-ES" sz="2800" i="1">
                                                  <a:latin typeface="Cambria Math" panose="02040503050406030204" pitchFamily="18" charset="0"/>
                                                  <a:ea typeface="Cambria Math" panose="02040503050406030204" pitchFamily="18" charset="0"/>
                                                </a:rPr>
                                                <m:t>𝑥</m:t>
                                              </m:r>
                                            </m:e>
                                            <m:sub>
                                              <m:r>
                                                <a:rPr lang="es-ES" sz="2800" i="1">
                                                  <a:latin typeface="Cambria Math" panose="02040503050406030204" pitchFamily="18" charset="0"/>
                                                  <a:ea typeface="Cambria Math" panose="02040503050406030204" pitchFamily="18" charset="0"/>
                                                </a:rPr>
                                                <m:t>𝑝𝑟𝑜𝑚</m:t>
                                              </m:r>
                                            </m:sub>
                                          </m:sSub>
                                          <m:r>
                                            <a:rPr lang="es-ES" sz="2800" i="1">
                                              <a:latin typeface="Cambria Math" panose="02040503050406030204" pitchFamily="18" charset="0"/>
                                              <a:ea typeface="Cambria Math" panose="02040503050406030204" pitchFamily="18" charset="0"/>
                                            </a:rPr>
                                            <m:t>−</m:t>
                                          </m:r>
                                          <m:sSub>
                                            <m:sSubPr>
                                              <m:ctrlPr>
                                                <a:rPr lang="es-ES" sz="2800" i="1">
                                                  <a:latin typeface="Cambria Math" panose="02040503050406030204" pitchFamily="18" charset="0"/>
                                                  <a:ea typeface="Cambria Math" panose="02040503050406030204" pitchFamily="18" charset="0"/>
                                                </a:rPr>
                                              </m:ctrlPr>
                                            </m:sSubPr>
                                            <m:e>
                                              <m:r>
                                                <a:rPr lang="es-ES" sz="2800" i="1">
                                                  <a:latin typeface="Cambria Math" panose="02040503050406030204" pitchFamily="18" charset="0"/>
                                                  <a:ea typeface="Cambria Math" panose="02040503050406030204" pitchFamily="18" charset="0"/>
                                                </a:rPr>
                                                <m:t>𝑥</m:t>
                                              </m:r>
                                            </m:e>
                                            <m:sub>
                                              <m:r>
                                                <a:rPr lang="es-ES" sz="2800" i="1">
                                                  <a:latin typeface="Cambria Math" panose="02040503050406030204" pitchFamily="18" charset="0"/>
                                                  <a:ea typeface="Cambria Math" panose="02040503050406030204" pitchFamily="18" charset="0"/>
                                                </a:rPr>
                                                <m:t>𝑖</m:t>
                                              </m:r>
                                            </m:sub>
                                          </m:sSub>
                                        </m:e>
                                      </m:d>
                                    </m:e>
                                    <m:sup>
                                      <m:r>
                                        <a:rPr lang="es-ES" sz="2800" i="1">
                                          <a:latin typeface="Cambria Math" panose="02040503050406030204" pitchFamily="18" charset="0"/>
                                          <a:ea typeface="Cambria Math" panose="02040503050406030204" pitchFamily="18" charset="0"/>
                                        </a:rPr>
                                        <m:t>2</m:t>
                                      </m:r>
                                    </m:sup>
                                  </m:sSup>
                                </m:e>
                              </m:nary>
                            </m:num>
                            <m:den>
                              <m:r>
                                <a:rPr lang="es-ES" sz="2800" i="1">
                                  <a:latin typeface="Cambria Math" panose="02040503050406030204" pitchFamily="18" charset="0"/>
                                  <a:ea typeface="Cambria Math" panose="02040503050406030204" pitchFamily="18" charset="0"/>
                                </a:rPr>
                                <m:t>𝑁</m:t>
                              </m:r>
                            </m:den>
                          </m:f>
                        </m:e>
                      </m:rad>
                    </m:oMath>
                  </m:oMathPara>
                </a14:m>
                <a:endParaRPr lang="es-ES_tradnl" sz="2800" dirty="0"/>
              </a:p>
            </p:txBody>
          </p:sp>
        </mc:Choice>
        <mc:Fallback xmlns="">
          <p:sp>
            <p:nvSpPr>
              <p:cNvPr id="3" name="CuadroTexto 2">
                <a:extLst>
                  <a:ext uri="{FF2B5EF4-FFF2-40B4-BE49-F238E27FC236}">
                    <a16:creationId xmlns:a16="http://schemas.microsoft.com/office/drawing/2014/main" id="{238D6969-E262-0F48-84B0-D46D3D0C37C6}"/>
                  </a:ext>
                </a:extLst>
              </p:cNvPr>
              <p:cNvSpPr txBox="1">
                <a:spLocks noRot="1" noChangeAspect="1" noMove="1" noResize="1" noEditPoints="1" noAdjustHandles="1" noChangeArrowheads="1" noChangeShapeType="1" noTextEdit="1"/>
              </p:cNvSpPr>
              <p:nvPr/>
            </p:nvSpPr>
            <p:spPr>
              <a:xfrm>
                <a:off x="2438400" y="3048001"/>
                <a:ext cx="4114524" cy="2672655"/>
              </a:xfrm>
              <a:prstGeom prst="rect">
                <a:avLst/>
              </a:prstGeom>
              <a:blipFill>
                <a:blip r:embed="rId2"/>
                <a:stretch>
                  <a:fillRect t="-24171" b="-17536"/>
                </a:stretch>
              </a:blipFill>
            </p:spPr>
            <p:txBody>
              <a:bodyPr/>
              <a:lstStyle/>
              <a:p>
                <a:r>
                  <a:rPr lang="es-CL">
                    <a:noFill/>
                  </a:rPr>
                  <a:t> </a:t>
                </a:r>
              </a:p>
            </p:txBody>
          </p:sp>
        </mc:Fallback>
      </mc:AlternateContent>
      <p:sp>
        <p:nvSpPr>
          <p:cNvPr id="4" name="CuadroTexto 3">
            <a:extLst>
              <a:ext uri="{FF2B5EF4-FFF2-40B4-BE49-F238E27FC236}">
                <a16:creationId xmlns:a16="http://schemas.microsoft.com/office/drawing/2014/main" id="{779E30F5-DF45-7943-9B50-A0769E7E00EB}"/>
              </a:ext>
            </a:extLst>
          </p:cNvPr>
          <p:cNvSpPr txBox="1"/>
          <p:nvPr/>
        </p:nvSpPr>
        <p:spPr>
          <a:xfrm>
            <a:off x="2258026" y="1712436"/>
            <a:ext cx="5602046" cy="369332"/>
          </a:xfrm>
          <a:prstGeom prst="rect">
            <a:avLst/>
          </a:prstGeom>
          <a:noFill/>
        </p:spPr>
        <p:txBody>
          <a:bodyPr wrap="none" rtlCol="0">
            <a:spAutoFit/>
          </a:bodyPr>
          <a:lstStyle/>
          <a:p>
            <a:r>
              <a:rPr lang="es-ES_tradnl" dirty="0"/>
              <a:t>Para un conjunto de N mediciones de x (cantidad medida)</a:t>
            </a:r>
          </a:p>
        </p:txBody>
      </p:sp>
    </p:spTree>
    <p:extLst>
      <p:ext uri="{BB962C8B-B14F-4D97-AF65-F5344CB8AC3E}">
        <p14:creationId xmlns:p14="http://schemas.microsoft.com/office/powerpoint/2010/main" val="2433592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742D73-81C5-4643-B78D-8B694CF806D8}"/>
              </a:ext>
            </a:extLst>
          </p:cNvPr>
          <p:cNvSpPr>
            <a:spLocks noGrp="1"/>
          </p:cNvSpPr>
          <p:nvPr>
            <p:ph type="title"/>
          </p:nvPr>
        </p:nvSpPr>
        <p:spPr/>
        <p:txBody>
          <a:bodyPr>
            <a:normAutofit fontScale="90000"/>
          </a:bodyPr>
          <a:lstStyle/>
          <a:p>
            <a:pPr>
              <a:lnSpc>
                <a:spcPct val="150000"/>
              </a:lnSpc>
            </a:pPr>
            <a:r>
              <a:rPr lang="es-ES" sz="4400" dirty="0">
                <a:effectLst/>
                <a:latin typeface="Arial" panose="020B0604020202020204" pitchFamily="34" charset="0"/>
                <a:ea typeface="Times New Roman" panose="02020603050405020304" pitchFamily="18" charset="0"/>
                <a:cs typeface="Arial" panose="020B0604020202020204" pitchFamily="34" charset="0"/>
              </a:rPr>
              <a:t>Consideremos un ejemplo para estudiar el caso. </a:t>
            </a:r>
            <a:r>
              <a:rPr lang="es-ES_tradnl" dirty="0"/>
              <a:t>(10 o menos mediciones )</a:t>
            </a:r>
          </a:p>
        </p:txBody>
      </p:sp>
      <mc:AlternateContent xmlns:mc="http://schemas.openxmlformats.org/markup-compatibility/2006" xmlns:a14="http://schemas.microsoft.com/office/drawing/2010/main">
        <mc:Choice Requires="a14">
          <p:sp>
            <p:nvSpPr>
              <p:cNvPr id="4" name="Rectángulo 3">
                <a:extLst>
                  <a:ext uri="{FF2B5EF4-FFF2-40B4-BE49-F238E27FC236}">
                    <a16:creationId xmlns:a16="http://schemas.microsoft.com/office/drawing/2014/main" id="{C26572FE-A08E-B942-B666-E64ACFC5D372}"/>
                  </a:ext>
                </a:extLst>
              </p:cNvPr>
              <p:cNvSpPr/>
              <p:nvPr/>
            </p:nvSpPr>
            <p:spPr>
              <a:xfrm>
                <a:off x="4927600" y="1981565"/>
                <a:ext cx="2675028" cy="5618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s-ES" sz="2800" b="1" i="1">
                          <a:solidFill>
                            <a:srgbClr val="0070C0"/>
                          </a:solidFill>
                          <a:latin typeface="Cambria Math" panose="02040503050406030204" pitchFamily="18" charset="0"/>
                          <a:ea typeface="Cambria Math" panose="02040503050406030204" pitchFamily="18" charset="0"/>
                        </a:rPr>
                        <m:t>𝒙</m:t>
                      </m:r>
                      <m:r>
                        <a:rPr lang="es-ES" sz="2800" b="1" i="1">
                          <a:solidFill>
                            <a:srgbClr val="0070C0"/>
                          </a:solidFill>
                          <a:latin typeface="Cambria Math" panose="02040503050406030204" pitchFamily="18" charset="0"/>
                          <a:ea typeface="Cambria Math" panose="02040503050406030204" pitchFamily="18" charset="0"/>
                        </a:rPr>
                        <m:t>=</m:t>
                      </m:r>
                      <m:sSub>
                        <m:sSubPr>
                          <m:ctrlPr>
                            <a:rPr lang="es-ES_tradnl" sz="2800" b="1" i="1">
                              <a:solidFill>
                                <a:srgbClr val="0070C0"/>
                              </a:solidFill>
                              <a:latin typeface="Cambria Math" panose="02040503050406030204" pitchFamily="18" charset="0"/>
                              <a:ea typeface="Cambria Math" panose="02040503050406030204" pitchFamily="18" charset="0"/>
                            </a:rPr>
                          </m:ctrlPr>
                        </m:sSubPr>
                        <m:e>
                          <m:r>
                            <a:rPr lang="es-ES" sz="2800" b="1" i="1">
                              <a:solidFill>
                                <a:srgbClr val="0070C0"/>
                              </a:solidFill>
                              <a:latin typeface="Cambria Math" panose="02040503050406030204" pitchFamily="18" charset="0"/>
                              <a:ea typeface="Cambria Math" panose="02040503050406030204" pitchFamily="18" charset="0"/>
                            </a:rPr>
                            <m:t>𝒙</m:t>
                          </m:r>
                        </m:e>
                        <m:sub>
                          <m:r>
                            <a:rPr lang="es-ES" sz="2800" b="1" i="1">
                              <a:solidFill>
                                <a:srgbClr val="0070C0"/>
                              </a:solidFill>
                              <a:latin typeface="Cambria Math" panose="02040503050406030204" pitchFamily="18" charset="0"/>
                              <a:ea typeface="Cambria Math" panose="02040503050406030204" pitchFamily="18" charset="0"/>
                            </a:rPr>
                            <m:t>𝒑𝒓𝒐𝒎</m:t>
                          </m:r>
                        </m:sub>
                      </m:sSub>
                      <m:r>
                        <a:rPr lang="es-ES" sz="2800" b="1" i="1">
                          <a:solidFill>
                            <a:srgbClr val="0070C0"/>
                          </a:solidFill>
                          <a:latin typeface="Cambria Math" panose="02040503050406030204" pitchFamily="18" charset="0"/>
                          <a:ea typeface="Cambria Math" panose="02040503050406030204" pitchFamily="18" charset="0"/>
                        </a:rPr>
                        <m:t>±</m:t>
                      </m:r>
                      <m:sSub>
                        <m:sSubPr>
                          <m:ctrlPr>
                            <a:rPr lang="es-ES" sz="2800" b="1" i="1">
                              <a:solidFill>
                                <a:srgbClr val="0070C0"/>
                              </a:solidFill>
                              <a:latin typeface="Cambria Math" panose="02040503050406030204" pitchFamily="18" charset="0"/>
                              <a:ea typeface="Cambria Math" panose="02040503050406030204" pitchFamily="18" charset="0"/>
                            </a:rPr>
                          </m:ctrlPr>
                        </m:sSubPr>
                        <m:e>
                          <m:r>
                            <a:rPr lang="es-ES" sz="2800" b="1" i="1">
                              <a:solidFill>
                                <a:srgbClr val="0070C0"/>
                              </a:solidFill>
                              <a:latin typeface="Cambria Math" panose="02040503050406030204" pitchFamily="18" charset="0"/>
                              <a:ea typeface="Cambria Math" panose="02040503050406030204" pitchFamily="18" charset="0"/>
                            </a:rPr>
                            <m:t>𝝈</m:t>
                          </m:r>
                        </m:e>
                        <m:sub>
                          <m:r>
                            <a:rPr lang="es-ES" sz="2800" b="1" i="1">
                              <a:solidFill>
                                <a:srgbClr val="0070C0"/>
                              </a:solidFill>
                              <a:latin typeface="Cambria Math" panose="02040503050406030204" pitchFamily="18" charset="0"/>
                              <a:ea typeface="Cambria Math" panose="02040503050406030204" pitchFamily="18" charset="0"/>
                            </a:rPr>
                            <m:t>𝒙</m:t>
                          </m:r>
                        </m:sub>
                      </m:sSub>
                    </m:oMath>
                  </m:oMathPara>
                </a14:m>
                <a:endParaRPr lang="es-ES_tradnl" sz="2800" b="1" i="1" dirty="0">
                  <a:latin typeface="Cambria Math" panose="02040503050406030204" pitchFamily="18" charset="0"/>
                  <a:ea typeface="Cambria Math" panose="02040503050406030204" pitchFamily="18" charset="0"/>
                </a:endParaRPr>
              </a:p>
            </p:txBody>
          </p:sp>
        </mc:Choice>
        <mc:Fallback xmlns="">
          <p:sp>
            <p:nvSpPr>
              <p:cNvPr id="4" name="Rectángulo 3">
                <a:extLst>
                  <a:ext uri="{FF2B5EF4-FFF2-40B4-BE49-F238E27FC236}">
                    <a16:creationId xmlns:a16="http://schemas.microsoft.com/office/drawing/2014/main" id="{C26572FE-A08E-B942-B666-E64ACFC5D372}"/>
                  </a:ext>
                </a:extLst>
              </p:cNvPr>
              <p:cNvSpPr>
                <a:spLocks noRot="1" noChangeAspect="1" noMove="1" noResize="1" noEditPoints="1" noAdjustHandles="1" noChangeArrowheads="1" noChangeShapeType="1" noTextEdit="1"/>
              </p:cNvSpPr>
              <p:nvPr/>
            </p:nvSpPr>
            <p:spPr>
              <a:xfrm>
                <a:off x="4927600" y="1981565"/>
                <a:ext cx="2675028" cy="561820"/>
              </a:xfrm>
              <a:prstGeom prst="rect">
                <a:avLst/>
              </a:prstGeom>
              <a:blipFill>
                <a:blip r:embed="rId2"/>
                <a:stretch>
                  <a:fillRect b="-8889"/>
                </a:stretch>
              </a:blipFill>
            </p:spPr>
            <p:txBody>
              <a:bodyPr/>
              <a:lstStyle/>
              <a:p>
                <a:r>
                  <a:rPr lang="es-CL">
                    <a:noFill/>
                  </a:rPr>
                  <a:t> </a:t>
                </a:r>
              </a:p>
            </p:txBody>
          </p:sp>
        </mc:Fallback>
      </mc:AlternateContent>
      <p:sp>
        <p:nvSpPr>
          <p:cNvPr id="6" name="CuadroTexto 5">
            <a:extLst>
              <a:ext uri="{FF2B5EF4-FFF2-40B4-BE49-F238E27FC236}">
                <a16:creationId xmlns:a16="http://schemas.microsoft.com/office/drawing/2014/main" id="{98CD25FD-0402-224D-9851-4A8B9690DB9A}"/>
              </a:ext>
            </a:extLst>
          </p:cNvPr>
          <p:cNvSpPr txBox="1"/>
          <p:nvPr/>
        </p:nvSpPr>
        <p:spPr>
          <a:xfrm>
            <a:off x="2343039" y="2834262"/>
            <a:ext cx="7786555" cy="2862322"/>
          </a:xfrm>
          <a:prstGeom prst="rect">
            <a:avLst/>
          </a:prstGeom>
          <a:noFill/>
        </p:spPr>
        <p:txBody>
          <a:bodyPr wrap="none" rtlCol="0">
            <a:spAutoFit/>
          </a:bodyPr>
          <a:lstStyle/>
          <a:p>
            <a:r>
              <a:rPr lang="es-ES_tradnl" b="1" dirty="0">
                <a:solidFill>
                  <a:srgbClr val="0070C0"/>
                </a:solidFill>
              </a:rPr>
              <a:t>Ejemplo: Determine el promedio y el error promedio para el siguiente conjunto </a:t>
            </a:r>
          </a:p>
          <a:p>
            <a:r>
              <a:rPr lang="es-ES_tradnl" b="1" dirty="0">
                <a:solidFill>
                  <a:srgbClr val="0070C0"/>
                </a:solidFill>
              </a:rPr>
              <a:t>de mediciones de el tiempo en una carrera de 100 m </a:t>
            </a:r>
          </a:p>
          <a:p>
            <a:pPr lvl="3"/>
            <a:r>
              <a:rPr lang="es-ES_tradnl" b="1" dirty="0">
                <a:solidFill>
                  <a:srgbClr val="002060"/>
                </a:solidFill>
              </a:rPr>
              <a:t>m</a:t>
            </a:r>
            <a:r>
              <a:rPr lang="es-ES_tradnl" b="1" baseline="-25000" dirty="0">
                <a:solidFill>
                  <a:srgbClr val="002060"/>
                </a:solidFill>
              </a:rPr>
              <a:t>1</a:t>
            </a:r>
            <a:r>
              <a:rPr lang="es-ES_tradnl" b="1" dirty="0">
                <a:solidFill>
                  <a:srgbClr val="002060"/>
                </a:solidFill>
              </a:rPr>
              <a:t>= 12,51 s</a:t>
            </a:r>
          </a:p>
          <a:p>
            <a:pPr lvl="3"/>
            <a:r>
              <a:rPr lang="es-ES_tradnl" b="1" dirty="0">
                <a:solidFill>
                  <a:srgbClr val="002060"/>
                </a:solidFill>
              </a:rPr>
              <a:t>m</a:t>
            </a:r>
            <a:r>
              <a:rPr lang="es-ES_tradnl" b="1" baseline="-25000" dirty="0">
                <a:solidFill>
                  <a:srgbClr val="002060"/>
                </a:solidFill>
              </a:rPr>
              <a:t>2</a:t>
            </a:r>
            <a:r>
              <a:rPr lang="es-ES_tradnl" b="1" dirty="0">
                <a:solidFill>
                  <a:srgbClr val="002060"/>
                </a:solidFill>
              </a:rPr>
              <a:t>= 12,65 s</a:t>
            </a:r>
          </a:p>
          <a:p>
            <a:pPr lvl="3"/>
            <a:r>
              <a:rPr lang="es-ES_tradnl" b="1" dirty="0">
                <a:solidFill>
                  <a:srgbClr val="002060"/>
                </a:solidFill>
              </a:rPr>
              <a:t>m</a:t>
            </a:r>
            <a:r>
              <a:rPr lang="es-ES_tradnl" b="1" baseline="-25000" dirty="0">
                <a:solidFill>
                  <a:srgbClr val="002060"/>
                </a:solidFill>
              </a:rPr>
              <a:t>3</a:t>
            </a:r>
            <a:r>
              <a:rPr lang="es-ES_tradnl" b="1" dirty="0">
                <a:solidFill>
                  <a:srgbClr val="002060"/>
                </a:solidFill>
              </a:rPr>
              <a:t>= 12,85 s</a:t>
            </a:r>
          </a:p>
          <a:p>
            <a:pPr lvl="3"/>
            <a:r>
              <a:rPr lang="es-ES_tradnl" b="1" dirty="0">
                <a:solidFill>
                  <a:srgbClr val="002060"/>
                </a:solidFill>
              </a:rPr>
              <a:t>m</a:t>
            </a:r>
            <a:r>
              <a:rPr lang="es-ES_tradnl" b="1" baseline="-25000" dirty="0">
                <a:solidFill>
                  <a:srgbClr val="002060"/>
                </a:solidFill>
              </a:rPr>
              <a:t>4</a:t>
            </a:r>
            <a:r>
              <a:rPr lang="es-ES_tradnl" b="1" dirty="0">
                <a:solidFill>
                  <a:srgbClr val="002060"/>
                </a:solidFill>
              </a:rPr>
              <a:t>= 12,70 s</a:t>
            </a:r>
          </a:p>
          <a:p>
            <a:pPr lvl="3"/>
            <a:r>
              <a:rPr lang="es-ES_tradnl" b="1" dirty="0">
                <a:solidFill>
                  <a:srgbClr val="002060"/>
                </a:solidFill>
              </a:rPr>
              <a:t>m</a:t>
            </a:r>
            <a:r>
              <a:rPr lang="es-ES_tradnl" b="1" baseline="-25000" dirty="0">
                <a:solidFill>
                  <a:srgbClr val="002060"/>
                </a:solidFill>
              </a:rPr>
              <a:t>5</a:t>
            </a:r>
            <a:r>
              <a:rPr lang="es-ES_tradnl" b="1" dirty="0">
                <a:solidFill>
                  <a:srgbClr val="002060"/>
                </a:solidFill>
              </a:rPr>
              <a:t>= 12,75 s</a:t>
            </a:r>
          </a:p>
          <a:p>
            <a:pPr lvl="3"/>
            <a:r>
              <a:rPr lang="es-ES_tradnl" b="1" dirty="0">
                <a:solidFill>
                  <a:srgbClr val="002060"/>
                </a:solidFill>
              </a:rPr>
              <a:t>m</a:t>
            </a:r>
            <a:r>
              <a:rPr lang="es-ES_tradnl" b="1" baseline="-25000" dirty="0">
                <a:solidFill>
                  <a:srgbClr val="002060"/>
                </a:solidFill>
              </a:rPr>
              <a:t>6</a:t>
            </a:r>
            <a:r>
              <a:rPr lang="es-ES_tradnl" b="1" dirty="0">
                <a:solidFill>
                  <a:srgbClr val="002060"/>
                </a:solidFill>
              </a:rPr>
              <a:t>= 12,72 s</a:t>
            </a:r>
          </a:p>
          <a:p>
            <a:pPr lvl="3"/>
            <a:r>
              <a:rPr lang="es-ES_tradnl" b="1" dirty="0">
                <a:solidFill>
                  <a:srgbClr val="002060"/>
                </a:solidFill>
              </a:rPr>
              <a:t>m</a:t>
            </a:r>
            <a:r>
              <a:rPr lang="es-ES_tradnl" b="1" baseline="-25000" dirty="0">
                <a:solidFill>
                  <a:srgbClr val="002060"/>
                </a:solidFill>
              </a:rPr>
              <a:t>7</a:t>
            </a:r>
            <a:r>
              <a:rPr lang="es-ES_tradnl" b="1" dirty="0">
                <a:solidFill>
                  <a:srgbClr val="002060"/>
                </a:solidFill>
              </a:rPr>
              <a:t>= 12,80 s</a:t>
            </a:r>
          </a:p>
          <a:p>
            <a:endParaRPr lang="es-ES_tradnl" dirty="0"/>
          </a:p>
        </p:txBody>
      </p:sp>
    </p:spTree>
    <p:extLst>
      <p:ext uri="{BB962C8B-B14F-4D97-AF65-F5344CB8AC3E}">
        <p14:creationId xmlns:p14="http://schemas.microsoft.com/office/powerpoint/2010/main" val="3082908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742D73-81C5-4643-B78D-8B694CF806D8}"/>
              </a:ext>
            </a:extLst>
          </p:cNvPr>
          <p:cNvSpPr>
            <a:spLocks noGrp="1"/>
          </p:cNvSpPr>
          <p:nvPr>
            <p:ph type="title"/>
          </p:nvPr>
        </p:nvSpPr>
        <p:spPr/>
        <p:txBody>
          <a:bodyPr>
            <a:normAutofit fontScale="90000"/>
          </a:bodyPr>
          <a:lstStyle/>
          <a:p>
            <a:pPr>
              <a:lnSpc>
                <a:spcPct val="150000"/>
              </a:lnSpc>
            </a:pPr>
            <a:r>
              <a:rPr lang="es-ES" sz="4400" dirty="0">
                <a:effectLst/>
                <a:latin typeface="Arial" panose="020B0604020202020204" pitchFamily="34" charset="0"/>
                <a:ea typeface="Times New Roman" panose="02020603050405020304" pitchFamily="18" charset="0"/>
                <a:cs typeface="Arial" panose="020B0604020202020204" pitchFamily="34" charset="0"/>
              </a:rPr>
              <a:t>Consideremos un ejemplo para estudiar el caso. </a:t>
            </a:r>
            <a:r>
              <a:rPr lang="es-ES_tradnl" dirty="0"/>
              <a:t>(10 o más mediciones )</a:t>
            </a:r>
          </a:p>
        </p:txBody>
      </p:sp>
      <mc:AlternateContent xmlns:mc="http://schemas.openxmlformats.org/markup-compatibility/2006" xmlns:a14="http://schemas.microsoft.com/office/drawing/2010/main">
        <mc:Choice Requires="a14">
          <p:sp>
            <p:nvSpPr>
              <p:cNvPr id="4" name="Rectángulo 3">
                <a:extLst>
                  <a:ext uri="{FF2B5EF4-FFF2-40B4-BE49-F238E27FC236}">
                    <a16:creationId xmlns:a16="http://schemas.microsoft.com/office/drawing/2014/main" id="{C26572FE-A08E-B942-B666-E64ACFC5D372}"/>
                  </a:ext>
                </a:extLst>
              </p:cNvPr>
              <p:cNvSpPr/>
              <p:nvPr/>
            </p:nvSpPr>
            <p:spPr>
              <a:xfrm>
                <a:off x="4927600" y="1981565"/>
                <a:ext cx="2675028" cy="5618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s-ES" sz="2800" b="1" i="1">
                          <a:solidFill>
                            <a:srgbClr val="0070C0"/>
                          </a:solidFill>
                          <a:latin typeface="Cambria Math" panose="02040503050406030204" pitchFamily="18" charset="0"/>
                          <a:ea typeface="Cambria Math" panose="02040503050406030204" pitchFamily="18" charset="0"/>
                        </a:rPr>
                        <m:t>𝒙</m:t>
                      </m:r>
                      <m:r>
                        <a:rPr lang="es-ES" sz="2800" b="1" i="1">
                          <a:solidFill>
                            <a:srgbClr val="0070C0"/>
                          </a:solidFill>
                          <a:latin typeface="Cambria Math" panose="02040503050406030204" pitchFamily="18" charset="0"/>
                          <a:ea typeface="Cambria Math" panose="02040503050406030204" pitchFamily="18" charset="0"/>
                        </a:rPr>
                        <m:t>=</m:t>
                      </m:r>
                      <m:sSub>
                        <m:sSubPr>
                          <m:ctrlPr>
                            <a:rPr lang="es-ES_tradnl" sz="2800" b="1" i="1">
                              <a:solidFill>
                                <a:srgbClr val="0070C0"/>
                              </a:solidFill>
                              <a:latin typeface="Cambria Math" panose="02040503050406030204" pitchFamily="18" charset="0"/>
                              <a:ea typeface="Cambria Math" panose="02040503050406030204" pitchFamily="18" charset="0"/>
                            </a:rPr>
                          </m:ctrlPr>
                        </m:sSubPr>
                        <m:e>
                          <m:r>
                            <a:rPr lang="es-ES" sz="2800" b="1" i="1">
                              <a:solidFill>
                                <a:srgbClr val="0070C0"/>
                              </a:solidFill>
                              <a:latin typeface="Cambria Math" panose="02040503050406030204" pitchFamily="18" charset="0"/>
                              <a:ea typeface="Cambria Math" panose="02040503050406030204" pitchFamily="18" charset="0"/>
                            </a:rPr>
                            <m:t>𝒙</m:t>
                          </m:r>
                        </m:e>
                        <m:sub>
                          <m:r>
                            <a:rPr lang="es-ES" sz="2800" b="1" i="1">
                              <a:solidFill>
                                <a:srgbClr val="0070C0"/>
                              </a:solidFill>
                              <a:latin typeface="Cambria Math" panose="02040503050406030204" pitchFamily="18" charset="0"/>
                              <a:ea typeface="Cambria Math" panose="02040503050406030204" pitchFamily="18" charset="0"/>
                            </a:rPr>
                            <m:t>𝒑𝒓𝒐𝒎</m:t>
                          </m:r>
                        </m:sub>
                      </m:sSub>
                      <m:r>
                        <a:rPr lang="es-ES" sz="2800" b="1" i="1">
                          <a:solidFill>
                            <a:srgbClr val="0070C0"/>
                          </a:solidFill>
                          <a:latin typeface="Cambria Math" panose="02040503050406030204" pitchFamily="18" charset="0"/>
                          <a:ea typeface="Cambria Math" panose="02040503050406030204" pitchFamily="18" charset="0"/>
                        </a:rPr>
                        <m:t>±</m:t>
                      </m:r>
                      <m:sSub>
                        <m:sSubPr>
                          <m:ctrlPr>
                            <a:rPr lang="es-ES" sz="2800" b="1" i="1">
                              <a:solidFill>
                                <a:srgbClr val="0070C0"/>
                              </a:solidFill>
                              <a:latin typeface="Cambria Math" panose="02040503050406030204" pitchFamily="18" charset="0"/>
                              <a:ea typeface="Cambria Math" panose="02040503050406030204" pitchFamily="18" charset="0"/>
                            </a:rPr>
                          </m:ctrlPr>
                        </m:sSubPr>
                        <m:e>
                          <m:r>
                            <a:rPr lang="es-ES" sz="2800" b="1" i="1">
                              <a:solidFill>
                                <a:srgbClr val="0070C0"/>
                              </a:solidFill>
                              <a:latin typeface="Cambria Math" panose="02040503050406030204" pitchFamily="18" charset="0"/>
                              <a:ea typeface="Cambria Math" panose="02040503050406030204" pitchFamily="18" charset="0"/>
                            </a:rPr>
                            <m:t>𝝈</m:t>
                          </m:r>
                        </m:e>
                        <m:sub>
                          <m:r>
                            <a:rPr lang="es-ES" sz="2800" b="1" i="1">
                              <a:solidFill>
                                <a:srgbClr val="0070C0"/>
                              </a:solidFill>
                              <a:latin typeface="Cambria Math" panose="02040503050406030204" pitchFamily="18" charset="0"/>
                              <a:ea typeface="Cambria Math" panose="02040503050406030204" pitchFamily="18" charset="0"/>
                            </a:rPr>
                            <m:t>𝒙</m:t>
                          </m:r>
                        </m:sub>
                      </m:sSub>
                    </m:oMath>
                  </m:oMathPara>
                </a14:m>
                <a:endParaRPr lang="es-ES_tradnl" sz="2800" b="1" i="1" dirty="0">
                  <a:latin typeface="Cambria Math" panose="02040503050406030204" pitchFamily="18" charset="0"/>
                  <a:ea typeface="Cambria Math" panose="02040503050406030204" pitchFamily="18" charset="0"/>
                </a:endParaRPr>
              </a:p>
            </p:txBody>
          </p:sp>
        </mc:Choice>
        <mc:Fallback xmlns="">
          <p:sp>
            <p:nvSpPr>
              <p:cNvPr id="4" name="Rectángulo 3">
                <a:extLst>
                  <a:ext uri="{FF2B5EF4-FFF2-40B4-BE49-F238E27FC236}">
                    <a16:creationId xmlns:a16="http://schemas.microsoft.com/office/drawing/2014/main" id="{C26572FE-A08E-B942-B666-E64ACFC5D372}"/>
                  </a:ext>
                </a:extLst>
              </p:cNvPr>
              <p:cNvSpPr>
                <a:spLocks noRot="1" noChangeAspect="1" noMove="1" noResize="1" noEditPoints="1" noAdjustHandles="1" noChangeArrowheads="1" noChangeShapeType="1" noTextEdit="1"/>
              </p:cNvSpPr>
              <p:nvPr/>
            </p:nvSpPr>
            <p:spPr>
              <a:xfrm>
                <a:off x="4927600" y="1981565"/>
                <a:ext cx="2675028" cy="561820"/>
              </a:xfrm>
              <a:prstGeom prst="rect">
                <a:avLst/>
              </a:prstGeom>
              <a:blipFill>
                <a:blip r:embed="rId2"/>
                <a:stretch>
                  <a:fillRect b="-8889"/>
                </a:stretch>
              </a:blipFill>
            </p:spPr>
            <p:txBody>
              <a:bodyPr/>
              <a:lstStyle/>
              <a:p>
                <a:r>
                  <a:rPr lang="es-CL">
                    <a:noFill/>
                  </a:rPr>
                  <a:t> </a:t>
                </a:r>
              </a:p>
            </p:txBody>
          </p:sp>
        </mc:Fallback>
      </mc:AlternateContent>
      <p:sp>
        <p:nvSpPr>
          <p:cNvPr id="6" name="CuadroTexto 5">
            <a:extLst>
              <a:ext uri="{FF2B5EF4-FFF2-40B4-BE49-F238E27FC236}">
                <a16:creationId xmlns:a16="http://schemas.microsoft.com/office/drawing/2014/main" id="{98CD25FD-0402-224D-9851-4A8B9690DB9A}"/>
              </a:ext>
            </a:extLst>
          </p:cNvPr>
          <p:cNvSpPr txBox="1"/>
          <p:nvPr/>
        </p:nvSpPr>
        <p:spPr>
          <a:xfrm>
            <a:off x="2343039" y="2834262"/>
            <a:ext cx="8215454" cy="3693319"/>
          </a:xfrm>
          <a:prstGeom prst="rect">
            <a:avLst/>
          </a:prstGeom>
          <a:noFill/>
        </p:spPr>
        <p:txBody>
          <a:bodyPr wrap="none" rtlCol="0">
            <a:spAutoFit/>
          </a:bodyPr>
          <a:lstStyle/>
          <a:p>
            <a:r>
              <a:rPr lang="es-ES_tradnl" b="1" dirty="0">
                <a:solidFill>
                  <a:srgbClr val="0070C0"/>
                </a:solidFill>
              </a:rPr>
              <a:t>Ejemplo: Determine el promedio y la desviación estándar para el siguiente conjunto </a:t>
            </a:r>
          </a:p>
          <a:p>
            <a:r>
              <a:rPr lang="es-ES_tradnl" b="1" dirty="0">
                <a:solidFill>
                  <a:srgbClr val="0070C0"/>
                </a:solidFill>
              </a:rPr>
              <a:t>de mediciones de la masa de una moneda</a:t>
            </a:r>
          </a:p>
          <a:p>
            <a:pPr lvl="3"/>
            <a:r>
              <a:rPr lang="es-ES_tradnl" b="1" dirty="0">
                <a:solidFill>
                  <a:srgbClr val="002060"/>
                </a:solidFill>
              </a:rPr>
              <a:t>m</a:t>
            </a:r>
            <a:r>
              <a:rPr lang="es-ES_tradnl" b="1" baseline="-25000" dirty="0">
                <a:solidFill>
                  <a:srgbClr val="002060"/>
                </a:solidFill>
              </a:rPr>
              <a:t>1</a:t>
            </a:r>
            <a:r>
              <a:rPr lang="es-ES_tradnl" b="1" dirty="0">
                <a:solidFill>
                  <a:srgbClr val="002060"/>
                </a:solidFill>
              </a:rPr>
              <a:t>= 5,25 g</a:t>
            </a:r>
          </a:p>
          <a:p>
            <a:pPr lvl="3"/>
            <a:r>
              <a:rPr lang="es-ES_tradnl" b="1" dirty="0">
                <a:solidFill>
                  <a:srgbClr val="002060"/>
                </a:solidFill>
              </a:rPr>
              <a:t>m</a:t>
            </a:r>
            <a:r>
              <a:rPr lang="es-ES_tradnl" b="1" baseline="-25000" dirty="0">
                <a:solidFill>
                  <a:srgbClr val="002060"/>
                </a:solidFill>
              </a:rPr>
              <a:t>2</a:t>
            </a:r>
            <a:r>
              <a:rPr lang="es-ES_tradnl" b="1" dirty="0">
                <a:solidFill>
                  <a:srgbClr val="002060"/>
                </a:solidFill>
              </a:rPr>
              <a:t>= 5,20 g</a:t>
            </a:r>
          </a:p>
          <a:p>
            <a:pPr lvl="3"/>
            <a:r>
              <a:rPr lang="es-ES_tradnl" b="1" dirty="0">
                <a:solidFill>
                  <a:srgbClr val="002060"/>
                </a:solidFill>
              </a:rPr>
              <a:t>m</a:t>
            </a:r>
            <a:r>
              <a:rPr lang="es-ES_tradnl" b="1" baseline="-25000" dirty="0">
                <a:solidFill>
                  <a:srgbClr val="002060"/>
                </a:solidFill>
              </a:rPr>
              <a:t>3</a:t>
            </a:r>
            <a:r>
              <a:rPr lang="es-ES_tradnl" b="1" dirty="0">
                <a:solidFill>
                  <a:srgbClr val="002060"/>
                </a:solidFill>
              </a:rPr>
              <a:t>= 5,28 g</a:t>
            </a:r>
          </a:p>
          <a:p>
            <a:pPr lvl="3"/>
            <a:r>
              <a:rPr lang="es-ES_tradnl" b="1" dirty="0">
                <a:solidFill>
                  <a:srgbClr val="002060"/>
                </a:solidFill>
              </a:rPr>
              <a:t>m</a:t>
            </a:r>
            <a:r>
              <a:rPr lang="es-ES_tradnl" b="1" baseline="-25000" dirty="0">
                <a:solidFill>
                  <a:srgbClr val="002060"/>
                </a:solidFill>
              </a:rPr>
              <a:t>4</a:t>
            </a:r>
            <a:r>
              <a:rPr lang="es-ES_tradnl" b="1" dirty="0">
                <a:solidFill>
                  <a:srgbClr val="002060"/>
                </a:solidFill>
              </a:rPr>
              <a:t>= 5,24 g</a:t>
            </a:r>
          </a:p>
          <a:p>
            <a:pPr lvl="3"/>
            <a:r>
              <a:rPr lang="es-ES_tradnl" b="1" dirty="0">
                <a:solidFill>
                  <a:srgbClr val="002060"/>
                </a:solidFill>
              </a:rPr>
              <a:t>m</a:t>
            </a:r>
            <a:r>
              <a:rPr lang="es-ES_tradnl" b="1" baseline="-25000" dirty="0">
                <a:solidFill>
                  <a:srgbClr val="002060"/>
                </a:solidFill>
              </a:rPr>
              <a:t>5</a:t>
            </a:r>
            <a:r>
              <a:rPr lang="es-ES_tradnl" b="1" dirty="0">
                <a:solidFill>
                  <a:srgbClr val="002060"/>
                </a:solidFill>
              </a:rPr>
              <a:t>= 5,17 g</a:t>
            </a:r>
          </a:p>
          <a:p>
            <a:pPr lvl="3"/>
            <a:r>
              <a:rPr lang="es-ES_tradnl" b="1" dirty="0">
                <a:solidFill>
                  <a:srgbClr val="002060"/>
                </a:solidFill>
              </a:rPr>
              <a:t>m</a:t>
            </a:r>
            <a:r>
              <a:rPr lang="es-ES_tradnl" b="1" baseline="-25000" dirty="0">
                <a:solidFill>
                  <a:srgbClr val="002060"/>
                </a:solidFill>
              </a:rPr>
              <a:t>6</a:t>
            </a:r>
            <a:r>
              <a:rPr lang="es-ES_tradnl" b="1" dirty="0">
                <a:solidFill>
                  <a:srgbClr val="002060"/>
                </a:solidFill>
              </a:rPr>
              <a:t>= 5,25 g</a:t>
            </a:r>
          </a:p>
          <a:p>
            <a:pPr lvl="3"/>
            <a:r>
              <a:rPr lang="es-ES_tradnl" b="1" dirty="0">
                <a:solidFill>
                  <a:srgbClr val="002060"/>
                </a:solidFill>
              </a:rPr>
              <a:t>m</a:t>
            </a:r>
            <a:r>
              <a:rPr lang="es-ES_tradnl" b="1" baseline="-25000" dirty="0">
                <a:solidFill>
                  <a:srgbClr val="002060"/>
                </a:solidFill>
              </a:rPr>
              <a:t>7</a:t>
            </a:r>
            <a:r>
              <a:rPr lang="es-ES_tradnl" b="1" dirty="0">
                <a:solidFill>
                  <a:srgbClr val="002060"/>
                </a:solidFill>
              </a:rPr>
              <a:t>= 5,29 g</a:t>
            </a:r>
          </a:p>
          <a:p>
            <a:pPr lvl="3"/>
            <a:r>
              <a:rPr lang="es-ES_tradnl" b="1" dirty="0">
                <a:solidFill>
                  <a:srgbClr val="002060"/>
                </a:solidFill>
              </a:rPr>
              <a:t>m</a:t>
            </a:r>
            <a:r>
              <a:rPr lang="es-ES_tradnl" b="1" baseline="-25000" dirty="0">
                <a:solidFill>
                  <a:srgbClr val="002060"/>
                </a:solidFill>
              </a:rPr>
              <a:t>8</a:t>
            </a:r>
            <a:r>
              <a:rPr lang="es-ES_tradnl" b="1" dirty="0">
                <a:solidFill>
                  <a:srgbClr val="002060"/>
                </a:solidFill>
              </a:rPr>
              <a:t>= 5,26 g</a:t>
            </a:r>
          </a:p>
          <a:p>
            <a:pPr lvl="3"/>
            <a:r>
              <a:rPr lang="es-ES_tradnl" b="1" dirty="0">
                <a:solidFill>
                  <a:srgbClr val="002060"/>
                </a:solidFill>
              </a:rPr>
              <a:t>m</a:t>
            </a:r>
            <a:r>
              <a:rPr lang="es-ES_tradnl" b="1" baseline="-25000" dirty="0">
                <a:solidFill>
                  <a:srgbClr val="002060"/>
                </a:solidFill>
              </a:rPr>
              <a:t>9</a:t>
            </a:r>
            <a:r>
              <a:rPr lang="es-ES_tradnl" b="1" dirty="0">
                <a:solidFill>
                  <a:srgbClr val="002060"/>
                </a:solidFill>
              </a:rPr>
              <a:t>= 5,30 g</a:t>
            </a:r>
          </a:p>
          <a:p>
            <a:pPr lvl="3"/>
            <a:r>
              <a:rPr lang="es-ES_tradnl" b="1" dirty="0">
                <a:solidFill>
                  <a:srgbClr val="002060"/>
                </a:solidFill>
              </a:rPr>
              <a:t>m</a:t>
            </a:r>
            <a:r>
              <a:rPr lang="es-ES_tradnl" b="1" baseline="-25000" dirty="0">
                <a:solidFill>
                  <a:srgbClr val="002060"/>
                </a:solidFill>
              </a:rPr>
              <a:t>10</a:t>
            </a:r>
            <a:r>
              <a:rPr lang="es-ES_tradnl" b="1" dirty="0">
                <a:solidFill>
                  <a:srgbClr val="002060"/>
                </a:solidFill>
              </a:rPr>
              <a:t>= 5,23 g</a:t>
            </a:r>
          </a:p>
          <a:p>
            <a:endParaRPr lang="es-ES_tradnl" dirty="0"/>
          </a:p>
        </p:txBody>
      </p:sp>
    </p:spTree>
    <p:extLst>
      <p:ext uri="{BB962C8B-B14F-4D97-AF65-F5344CB8AC3E}">
        <p14:creationId xmlns:p14="http://schemas.microsoft.com/office/powerpoint/2010/main" val="1884483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95037C-9911-9D25-28BE-7A7B7F2E1794}"/>
              </a:ext>
            </a:extLst>
          </p:cNvPr>
          <p:cNvSpPr>
            <a:spLocks noGrp="1"/>
          </p:cNvSpPr>
          <p:nvPr>
            <p:ph type="title"/>
          </p:nvPr>
        </p:nvSpPr>
        <p:spPr/>
        <p:txBody>
          <a:bodyPr/>
          <a:lstStyle/>
          <a:p>
            <a:pPr algn="ctr"/>
            <a:r>
              <a:rPr lang="es-CL" b="1" dirty="0"/>
              <a:t>PROPAGACIÓN DE ERRORES</a:t>
            </a:r>
          </a:p>
        </p:txBody>
      </p:sp>
      <p:pic>
        <p:nvPicPr>
          <p:cNvPr id="13" name="Imagen 12">
            <a:extLst>
              <a:ext uri="{FF2B5EF4-FFF2-40B4-BE49-F238E27FC236}">
                <a16:creationId xmlns:a16="http://schemas.microsoft.com/office/drawing/2014/main" id="{BF6CC972-FEC3-1F58-5023-7D004676F717}"/>
              </a:ext>
            </a:extLst>
          </p:cNvPr>
          <p:cNvPicPr>
            <a:picLocks noChangeAspect="1"/>
          </p:cNvPicPr>
          <p:nvPr/>
        </p:nvPicPr>
        <p:blipFill>
          <a:blip r:embed="rId2"/>
          <a:stretch>
            <a:fillRect/>
          </a:stretch>
        </p:blipFill>
        <p:spPr>
          <a:xfrm>
            <a:off x="4750706" y="1690688"/>
            <a:ext cx="2089195" cy="718683"/>
          </a:xfrm>
          <a:prstGeom prst="rect">
            <a:avLst/>
          </a:prstGeom>
        </p:spPr>
      </p:pic>
      <p:pic>
        <p:nvPicPr>
          <p:cNvPr id="15" name="Imagen 14" descr="Forma, Rectángulo&#10;&#10;Descripción generada automáticamente">
            <a:extLst>
              <a:ext uri="{FF2B5EF4-FFF2-40B4-BE49-F238E27FC236}">
                <a16:creationId xmlns:a16="http://schemas.microsoft.com/office/drawing/2014/main" id="{E6592075-6175-E27B-B4CB-5B94C3BD56AB}"/>
              </a:ext>
            </a:extLst>
          </p:cNvPr>
          <p:cNvPicPr>
            <a:picLocks noChangeAspect="1"/>
          </p:cNvPicPr>
          <p:nvPr/>
        </p:nvPicPr>
        <p:blipFill>
          <a:blip r:embed="rId3"/>
          <a:stretch>
            <a:fillRect/>
          </a:stretch>
        </p:blipFill>
        <p:spPr>
          <a:xfrm>
            <a:off x="4690403" y="2223634"/>
            <a:ext cx="2209800" cy="3022600"/>
          </a:xfrm>
          <a:prstGeom prst="rect">
            <a:avLst/>
          </a:prstGeom>
        </p:spPr>
      </p:pic>
    </p:spTree>
    <p:extLst>
      <p:ext uri="{BB962C8B-B14F-4D97-AF65-F5344CB8AC3E}">
        <p14:creationId xmlns:p14="http://schemas.microsoft.com/office/powerpoint/2010/main" val="1923783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3873AB-F44F-D543-BF3D-9A21DB9D0F9E}"/>
              </a:ext>
            </a:extLst>
          </p:cNvPr>
          <p:cNvSpPr>
            <a:spLocks noGrp="1"/>
          </p:cNvSpPr>
          <p:nvPr>
            <p:ph type="title"/>
          </p:nvPr>
        </p:nvSpPr>
        <p:spPr/>
        <p:txBody>
          <a:bodyPr>
            <a:normAutofit fontScale="90000"/>
          </a:bodyPr>
          <a:lstStyle/>
          <a:p>
            <a:r>
              <a:rPr lang="es-ES_tradnl" dirty="0"/>
              <a:t>¿Cómo se propagan los errores en las mediciones al determinar otra cantidad física? </a:t>
            </a:r>
          </a:p>
        </p:txBody>
      </p:sp>
      <p:sp>
        <p:nvSpPr>
          <p:cNvPr id="3" name="CuadroTexto 2">
            <a:extLst>
              <a:ext uri="{FF2B5EF4-FFF2-40B4-BE49-F238E27FC236}">
                <a16:creationId xmlns:a16="http://schemas.microsoft.com/office/drawing/2014/main" id="{757AF866-7E35-4D47-B442-FA8D607DB7E9}"/>
              </a:ext>
            </a:extLst>
          </p:cNvPr>
          <p:cNvSpPr txBox="1"/>
          <p:nvPr/>
        </p:nvSpPr>
        <p:spPr>
          <a:xfrm>
            <a:off x="838200" y="1576388"/>
            <a:ext cx="10083800" cy="3788858"/>
          </a:xfrm>
          <a:prstGeom prst="rect">
            <a:avLst/>
          </a:prstGeom>
          <a:noFill/>
        </p:spPr>
        <p:txBody>
          <a:bodyPr wrap="square" rtlCol="0">
            <a:spAutoFit/>
          </a:bodyPr>
          <a:lstStyle/>
          <a:p>
            <a:pPr algn="just">
              <a:lnSpc>
                <a:spcPct val="150000"/>
              </a:lnSpc>
            </a:pPr>
            <a:r>
              <a:rPr lang="es-CL" dirty="0"/>
              <a:t>En muchas ocasiones, el valor de una magnitud se obtiene mediante la medida de otras intermedias de las que depende. En esos casos, hay que hacer un cálculo del error estimado de la magnitud por propagación de errores que proceden de las magnitudes intermedias.</a:t>
            </a:r>
          </a:p>
          <a:p>
            <a:pPr algn="just">
              <a:lnSpc>
                <a:spcPct val="150000"/>
              </a:lnSpc>
            </a:pPr>
            <a:r>
              <a:rPr lang="es-CL" dirty="0"/>
              <a:t>Así la magnitud que queremos conocer, está relacionada con otras magnitudes que se pueden medir, el cálculo del error e dicha magnitud depende de la ecuación matemática que liga las magnitudes.</a:t>
            </a:r>
          </a:p>
          <a:p>
            <a:pPr algn="just">
              <a:lnSpc>
                <a:spcPct val="150000"/>
              </a:lnSpc>
            </a:pPr>
            <a:r>
              <a:rPr lang="es-CL" dirty="0"/>
              <a:t>Por ejemplo:</a:t>
            </a:r>
          </a:p>
          <a:p>
            <a:pPr algn="just">
              <a:lnSpc>
                <a:spcPct val="150000"/>
              </a:lnSpc>
            </a:pPr>
            <a:r>
              <a:rPr lang="es-CL" dirty="0"/>
              <a:t>en el laboratorio se miden el tiempo y el desplazamiento para poder calcular la velocidad de un objeto. Debido a que ambos, desplazamiento y tiempo, se miden con un cierto grado de incertidumbre, afectará la respuesta final.</a:t>
            </a:r>
          </a:p>
        </p:txBody>
      </p:sp>
    </p:spTree>
    <p:extLst>
      <p:ext uri="{BB962C8B-B14F-4D97-AF65-F5344CB8AC3E}">
        <p14:creationId xmlns:p14="http://schemas.microsoft.com/office/powerpoint/2010/main" val="2871660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9138C4-2881-68AF-6A2C-FDE45F550B34}"/>
              </a:ext>
            </a:extLst>
          </p:cNvPr>
          <p:cNvSpPr>
            <a:spLocks noGrp="1"/>
          </p:cNvSpPr>
          <p:nvPr>
            <p:ph type="title"/>
          </p:nvPr>
        </p:nvSpPr>
        <p:spPr/>
        <p:txBody>
          <a:bodyPr/>
          <a:lstStyle/>
          <a:p>
            <a:pPr algn="ctr"/>
            <a:r>
              <a:rPr lang="es-CL" b="1" dirty="0"/>
              <a:t>SUMA Y/O RESTA</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12BF758F-DB5F-8179-6BDC-537E8A783AAA}"/>
                  </a:ext>
                </a:extLst>
              </p:cNvPr>
              <p:cNvSpPr>
                <a:spLocks noGrp="1"/>
              </p:cNvSpPr>
              <p:nvPr>
                <p:ph idx="1"/>
              </p:nvPr>
            </p:nvSpPr>
            <p:spPr/>
            <p:txBody>
              <a:bodyPr/>
              <a:lstStyle/>
              <a:p>
                <a:pPr marL="0" indent="0" algn="just">
                  <a:lnSpc>
                    <a:spcPct val="150000"/>
                  </a:lnSpc>
                  <a:spcBef>
                    <a:spcPts val="0"/>
                  </a:spcBef>
                  <a:buNone/>
                </a:pPr>
                <a:r>
                  <a:rPr lang="es-ES" dirty="0">
                    <a:solidFill>
                      <a:srgbClr val="002060"/>
                    </a:solidFill>
                    <a:latin typeface="+mj-lt"/>
                  </a:rPr>
                  <a:t>Suponga que queremos determinar </a:t>
                </a:r>
                <a:r>
                  <a:rPr lang="es-ES" b="1" dirty="0">
                    <a:solidFill>
                      <a:srgbClr val="0070C0"/>
                    </a:solidFill>
                    <a:latin typeface="+mj-lt"/>
                  </a:rPr>
                  <a:t>Z</a:t>
                </a:r>
                <a:r>
                  <a:rPr lang="es-ES" dirty="0">
                    <a:solidFill>
                      <a:srgbClr val="002060"/>
                    </a:solidFill>
                    <a:latin typeface="+mj-lt"/>
                  </a:rPr>
                  <a:t> como </a:t>
                </a:r>
                <a:r>
                  <a:rPr lang="es-ES" b="1" dirty="0">
                    <a:solidFill>
                      <a:srgbClr val="0070C0"/>
                    </a:solidFill>
                    <a:latin typeface="+mj-lt"/>
                  </a:rPr>
                  <a:t>X+Y</a:t>
                </a:r>
                <a:r>
                  <a:rPr lang="es-ES" dirty="0">
                    <a:solidFill>
                      <a:srgbClr val="002060"/>
                    </a:solidFill>
                    <a:latin typeface="+mj-lt"/>
                  </a:rPr>
                  <a:t>, donde </a:t>
                </a:r>
                <a14:m>
                  <m:oMath xmlns:m="http://schemas.openxmlformats.org/officeDocument/2006/math">
                    <m:r>
                      <m:rPr>
                        <m:sty m:val="p"/>
                      </m:rPr>
                      <a:rPr lang="es-ES" smtClean="0">
                        <a:solidFill>
                          <a:srgbClr val="0070C0"/>
                        </a:solidFill>
                        <a:latin typeface="Cambria Math" panose="02040503050406030204" pitchFamily="18" charset="0"/>
                      </a:rPr>
                      <m:t>X</m:t>
                    </m:r>
                    <m:r>
                      <a:rPr lang="es-ES" smtClean="0">
                        <a:solidFill>
                          <a:srgbClr val="0070C0"/>
                        </a:solidFill>
                        <a:latin typeface="Cambria Math" panose="02040503050406030204" pitchFamily="18" charset="0"/>
                      </a:rPr>
                      <m:t>=</m:t>
                    </m:r>
                    <m:bar>
                      <m:barPr>
                        <m:pos m:val="top"/>
                        <m:ctrlPr>
                          <a:rPr lang="es-ES" i="1">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X</m:t>
                        </m:r>
                      </m:e>
                    </m:bar>
                    <m:r>
                      <a:rPr lang="es-ES">
                        <a:solidFill>
                          <a:srgbClr val="0070C0"/>
                        </a:solidFill>
                        <a:latin typeface="Cambria Math" panose="02040503050406030204" pitchFamily="18" charset="0"/>
                        <a:ea typeface="Cambria Math" panose="02040503050406030204" pitchFamily="18" charset="0"/>
                      </a:rPr>
                      <m:t>±</m:t>
                    </m:r>
                    <m:r>
                      <m:rPr>
                        <m:sty m:val="p"/>
                      </m:rPr>
                      <a:rPr lang="es-ES">
                        <a:solidFill>
                          <a:srgbClr val="0070C0"/>
                        </a:solidFill>
                        <a:latin typeface="Cambria Math" panose="02040503050406030204" pitchFamily="18" charset="0"/>
                        <a:ea typeface="Cambria Math" panose="02040503050406030204" pitchFamily="18" charset="0"/>
                      </a:rPr>
                      <m:t>δX</m:t>
                    </m:r>
                  </m:oMath>
                </a14:m>
                <a:r>
                  <a:rPr lang="es-CL" dirty="0">
                    <a:solidFill>
                      <a:srgbClr val="0070C0"/>
                    </a:solidFill>
                    <a:latin typeface="+mj-lt"/>
                  </a:rPr>
                  <a:t>  </a:t>
                </a:r>
                <a:r>
                  <a:rPr lang="es-CL" dirty="0">
                    <a:solidFill>
                      <a:srgbClr val="002060"/>
                    </a:solidFill>
                    <a:latin typeface="+mj-lt"/>
                  </a:rPr>
                  <a:t>e </a:t>
                </a:r>
                <a14:m>
                  <m:oMath xmlns:m="http://schemas.openxmlformats.org/officeDocument/2006/math">
                    <m:r>
                      <m:rPr>
                        <m:sty m:val="p"/>
                      </m:rPr>
                      <a:rPr lang="es-ES" smtClean="0">
                        <a:solidFill>
                          <a:srgbClr val="0070C0"/>
                        </a:solidFill>
                        <a:latin typeface="Cambria Math" panose="02040503050406030204" pitchFamily="18" charset="0"/>
                      </a:rPr>
                      <m:t>Y</m:t>
                    </m:r>
                    <m:r>
                      <a:rPr lang="es-ES" smtClean="0">
                        <a:solidFill>
                          <a:srgbClr val="0070C0"/>
                        </a:solidFill>
                        <a:latin typeface="Cambria Math" panose="02040503050406030204" pitchFamily="18" charset="0"/>
                      </a:rPr>
                      <m:t>=</m:t>
                    </m:r>
                    <m:bar>
                      <m:barPr>
                        <m:pos m:val="top"/>
                        <m:ctrlPr>
                          <a:rPr lang="es-ES" i="1">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Y</m:t>
                        </m:r>
                      </m:e>
                    </m:bar>
                    <m:r>
                      <a:rPr lang="es-ES">
                        <a:solidFill>
                          <a:srgbClr val="0070C0"/>
                        </a:solidFill>
                        <a:latin typeface="Cambria Math" panose="02040503050406030204" pitchFamily="18" charset="0"/>
                        <a:ea typeface="Cambria Math" panose="02040503050406030204" pitchFamily="18" charset="0"/>
                      </a:rPr>
                      <m:t>±</m:t>
                    </m:r>
                    <m:r>
                      <m:rPr>
                        <m:sty m:val="p"/>
                      </m:rPr>
                      <a:rPr lang="es-ES">
                        <a:solidFill>
                          <a:srgbClr val="0070C0"/>
                        </a:solidFill>
                        <a:latin typeface="Cambria Math" panose="02040503050406030204" pitchFamily="18" charset="0"/>
                        <a:ea typeface="Cambria Math" panose="02040503050406030204" pitchFamily="18" charset="0"/>
                      </a:rPr>
                      <m:t>δY</m:t>
                    </m:r>
                  </m:oMath>
                </a14:m>
                <a:r>
                  <a:rPr lang="es-CL" dirty="0">
                    <a:solidFill>
                      <a:srgbClr val="002060"/>
                    </a:solidFill>
                    <a:latin typeface="+mj-lt"/>
                  </a:rPr>
                  <a:t>. El resultado de la operación será:  </a:t>
                </a:r>
              </a:p>
              <a:p>
                <a:pPr marL="0" indent="0" algn="ctr">
                  <a:lnSpc>
                    <a:spcPct val="150000"/>
                  </a:lnSpc>
                  <a:spcBef>
                    <a:spcPts val="0"/>
                  </a:spcBef>
                  <a:buNone/>
                </a:pPr>
                <a:r>
                  <a:rPr lang="es-ES" dirty="0">
                    <a:solidFill>
                      <a:srgbClr val="002060"/>
                    </a:solidFill>
                    <a:latin typeface="+mj-lt"/>
                  </a:rPr>
                  <a:t>	</a:t>
                </a:r>
                <a14:m>
                  <m:oMath xmlns:m="http://schemas.openxmlformats.org/officeDocument/2006/math">
                    <m:r>
                      <m:rPr>
                        <m:sty m:val="p"/>
                      </m:rPr>
                      <a:rPr lang="es-ES" smtClean="0">
                        <a:solidFill>
                          <a:srgbClr val="7030A0"/>
                        </a:solidFill>
                        <a:latin typeface="Cambria Math" panose="02040503050406030204" pitchFamily="18" charset="0"/>
                      </a:rPr>
                      <m:t>Z</m:t>
                    </m:r>
                    <m:r>
                      <a:rPr lang="es-ES">
                        <a:solidFill>
                          <a:srgbClr val="7030A0"/>
                        </a:solidFill>
                        <a:latin typeface="Cambria Math" panose="02040503050406030204" pitchFamily="18" charset="0"/>
                      </a:rPr>
                      <m:t>=</m:t>
                    </m:r>
                    <m:bar>
                      <m:barPr>
                        <m:pos m:val="top"/>
                        <m:ctrlPr>
                          <a:rPr lang="es-ES" i="1">
                            <a:solidFill>
                              <a:srgbClr val="7030A0"/>
                            </a:solidFill>
                            <a:latin typeface="Cambria Math" panose="02040503050406030204" pitchFamily="18" charset="0"/>
                          </a:rPr>
                        </m:ctrlPr>
                      </m:barPr>
                      <m:e>
                        <m:r>
                          <m:rPr>
                            <m:sty m:val="p"/>
                          </m:rPr>
                          <a:rPr lang="es-ES" b="0" i="0" smtClean="0">
                            <a:solidFill>
                              <a:srgbClr val="7030A0"/>
                            </a:solidFill>
                            <a:latin typeface="Cambria Math" panose="02040503050406030204" pitchFamily="18" charset="0"/>
                          </a:rPr>
                          <m:t>Z</m:t>
                        </m:r>
                      </m:e>
                    </m:bar>
                    <m:r>
                      <a:rPr lang="es-ES">
                        <a:solidFill>
                          <a:srgbClr val="7030A0"/>
                        </a:solidFill>
                        <a:latin typeface="Cambria Math" panose="02040503050406030204" pitchFamily="18" charset="0"/>
                        <a:ea typeface="Cambria Math" panose="02040503050406030204" pitchFamily="18" charset="0"/>
                      </a:rPr>
                      <m:t>±</m:t>
                    </m:r>
                    <m:r>
                      <m:rPr>
                        <m:sty m:val="p"/>
                      </m:rPr>
                      <a:rPr lang="es-ES">
                        <a:solidFill>
                          <a:srgbClr val="7030A0"/>
                        </a:solidFill>
                        <a:latin typeface="Cambria Math" panose="02040503050406030204" pitchFamily="18" charset="0"/>
                        <a:ea typeface="Cambria Math" panose="02040503050406030204" pitchFamily="18" charset="0"/>
                      </a:rPr>
                      <m:t>δZ</m:t>
                    </m:r>
                  </m:oMath>
                </a14:m>
                <a:endParaRPr lang="es-CL" dirty="0">
                  <a:solidFill>
                    <a:srgbClr val="002060"/>
                  </a:solidFill>
                  <a:latin typeface="+mj-lt"/>
                </a:endParaRPr>
              </a:p>
              <a:p>
                <a:pPr marL="0" indent="0" algn="just">
                  <a:lnSpc>
                    <a:spcPct val="150000"/>
                  </a:lnSpc>
                  <a:spcBef>
                    <a:spcPts val="0"/>
                  </a:spcBef>
                  <a:buNone/>
                </a:pPr>
                <a:r>
                  <a:rPr lang="es-CL" dirty="0">
                    <a:solidFill>
                      <a:srgbClr val="002060"/>
                    </a:solidFill>
                    <a:latin typeface="+mj-lt"/>
                  </a:rPr>
                  <a:t>Donde </a:t>
                </a:r>
              </a:p>
              <a:p>
                <a:pPr marL="0" indent="0" algn="ctr">
                  <a:lnSpc>
                    <a:spcPct val="150000"/>
                  </a:lnSpc>
                  <a:spcBef>
                    <a:spcPts val="0"/>
                  </a:spcBef>
                  <a:buNone/>
                </a:pPr>
                <a:r>
                  <a:rPr lang="es-ES_tradnl" dirty="0">
                    <a:solidFill>
                      <a:srgbClr val="002060"/>
                    </a:solidFill>
                    <a:latin typeface="+mj-lt"/>
                  </a:rPr>
                  <a:t> </a:t>
                </a:r>
                <a14:m>
                  <m:oMath xmlns:m="http://schemas.openxmlformats.org/officeDocument/2006/math">
                    <m:bar>
                      <m:barPr>
                        <m:pos m:val="top"/>
                        <m:ctrlPr>
                          <a:rPr lang="es-ES" i="1" smtClean="0">
                            <a:solidFill>
                              <a:srgbClr val="7030A0"/>
                            </a:solidFill>
                            <a:latin typeface="Cambria Math" panose="02040503050406030204" pitchFamily="18" charset="0"/>
                          </a:rPr>
                        </m:ctrlPr>
                      </m:barPr>
                      <m:e>
                        <m:r>
                          <m:rPr>
                            <m:sty m:val="p"/>
                          </m:rPr>
                          <a:rPr lang="es-ES">
                            <a:solidFill>
                              <a:srgbClr val="7030A0"/>
                            </a:solidFill>
                            <a:latin typeface="Cambria Math" panose="02040503050406030204" pitchFamily="18" charset="0"/>
                          </a:rPr>
                          <m:t>Z</m:t>
                        </m:r>
                      </m:e>
                    </m:bar>
                  </m:oMath>
                </a14:m>
                <a:r>
                  <a:rPr lang="es-ES_tradnl" dirty="0">
                    <a:solidFill>
                      <a:srgbClr val="7030A0"/>
                    </a:solidFill>
                    <a:latin typeface="+mj-lt"/>
                  </a:rPr>
                  <a:t> =</a:t>
                </a:r>
                <a:r>
                  <a:rPr lang="es-ES" dirty="0">
                    <a:solidFill>
                      <a:srgbClr val="7030A0"/>
                    </a:solidFill>
                    <a:latin typeface="+mj-lt"/>
                  </a:rPr>
                  <a:t> </a:t>
                </a:r>
                <a14:m>
                  <m:oMath xmlns:m="http://schemas.openxmlformats.org/officeDocument/2006/math">
                    <m:bar>
                      <m:barPr>
                        <m:pos m:val="top"/>
                        <m:ctrlPr>
                          <a:rPr lang="es-ES" i="1">
                            <a:solidFill>
                              <a:srgbClr val="7030A0"/>
                            </a:solidFill>
                            <a:latin typeface="Cambria Math" panose="02040503050406030204" pitchFamily="18" charset="0"/>
                          </a:rPr>
                        </m:ctrlPr>
                      </m:barPr>
                      <m:e>
                        <m:r>
                          <m:rPr>
                            <m:sty m:val="p"/>
                          </m:rPr>
                          <a:rPr lang="es-ES" b="0" i="0" smtClean="0">
                            <a:solidFill>
                              <a:srgbClr val="7030A0"/>
                            </a:solidFill>
                            <a:latin typeface="Cambria Math" panose="02040503050406030204" pitchFamily="18" charset="0"/>
                          </a:rPr>
                          <m:t>X</m:t>
                        </m:r>
                      </m:e>
                    </m:bar>
                    <m:r>
                      <a:rPr lang="es-ES" b="0" i="1" smtClean="0">
                        <a:solidFill>
                          <a:srgbClr val="7030A0"/>
                        </a:solidFill>
                        <a:latin typeface="Cambria Math" panose="02040503050406030204" pitchFamily="18" charset="0"/>
                      </a:rPr>
                      <m:t>+</m:t>
                    </m:r>
                    <m:bar>
                      <m:barPr>
                        <m:pos m:val="top"/>
                        <m:ctrlPr>
                          <a:rPr lang="es-ES" i="1" smtClean="0">
                            <a:solidFill>
                              <a:srgbClr val="7030A0"/>
                            </a:solidFill>
                            <a:latin typeface="Cambria Math" panose="02040503050406030204" pitchFamily="18" charset="0"/>
                          </a:rPr>
                        </m:ctrlPr>
                      </m:barPr>
                      <m:e>
                        <m:r>
                          <m:rPr>
                            <m:sty m:val="p"/>
                          </m:rPr>
                          <a:rPr lang="es-ES" b="0" i="0" smtClean="0">
                            <a:solidFill>
                              <a:srgbClr val="7030A0"/>
                            </a:solidFill>
                            <a:latin typeface="Cambria Math" panose="02040503050406030204" pitchFamily="18" charset="0"/>
                          </a:rPr>
                          <m:t>Y</m:t>
                        </m:r>
                      </m:e>
                    </m:bar>
                  </m:oMath>
                </a14:m>
                <a:r>
                  <a:rPr lang="es-ES_tradnl" dirty="0">
                    <a:solidFill>
                      <a:srgbClr val="7030A0"/>
                    </a:solidFill>
                    <a:latin typeface="+mj-lt"/>
                  </a:rPr>
                  <a:t>  </a:t>
                </a:r>
                <a:r>
                  <a:rPr lang="es-ES_tradnl" dirty="0">
                    <a:solidFill>
                      <a:srgbClr val="002060"/>
                    </a:solidFill>
                    <a:latin typeface="+mj-lt"/>
                  </a:rPr>
                  <a:t>y </a:t>
                </a:r>
                <a14:m>
                  <m:oMath xmlns:m="http://schemas.openxmlformats.org/officeDocument/2006/math">
                    <m:r>
                      <m:rPr>
                        <m:sty m:val="p"/>
                      </m:rPr>
                      <a:rPr lang="es-ES">
                        <a:solidFill>
                          <a:srgbClr val="7030A0"/>
                        </a:solidFill>
                        <a:latin typeface="Cambria Math" panose="02040503050406030204" pitchFamily="18" charset="0"/>
                        <a:ea typeface="Cambria Math" panose="02040503050406030204" pitchFamily="18" charset="0"/>
                      </a:rPr>
                      <m:t>δZ</m:t>
                    </m:r>
                    <m:r>
                      <a:rPr lang="es-ES" b="0" i="0" smtClean="0">
                        <a:solidFill>
                          <a:srgbClr val="7030A0"/>
                        </a:solidFill>
                        <a:latin typeface="Cambria Math" panose="02040503050406030204" pitchFamily="18" charset="0"/>
                        <a:ea typeface="Cambria Math" panose="02040503050406030204" pitchFamily="18" charset="0"/>
                      </a:rPr>
                      <m:t>=</m:t>
                    </m:r>
                    <m:r>
                      <m:rPr>
                        <m:sty m:val="p"/>
                      </m:rPr>
                      <a:rPr lang="es-ES">
                        <a:solidFill>
                          <a:srgbClr val="7030A0"/>
                        </a:solidFill>
                        <a:latin typeface="Cambria Math" panose="02040503050406030204" pitchFamily="18" charset="0"/>
                        <a:ea typeface="Cambria Math" panose="02040503050406030204" pitchFamily="18" charset="0"/>
                      </a:rPr>
                      <m:t>δ</m:t>
                    </m:r>
                    <m:r>
                      <m:rPr>
                        <m:sty m:val="p"/>
                      </m:rPr>
                      <a:rPr lang="es-ES" b="0" i="0" smtClean="0">
                        <a:solidFill>
                          <a:srgbClr val="7030A0"/>
                        </a:solidFill>
                        <a:latin typeface="Cambria Math" panose="02040503050406030204" pitchFamily="18" charset="0"/>
                        <a:ea typeface="Cambria Math" panose="02040503050406030204" pitchFamily="18" charset="0"/>
                      </a:rPr>
                      <m:t>X</m:t>
                    </m:r>
                    <m:r>
                      <a:rPr lang="es-ES" b="0" i="0" smtClean="0">
                        <a:solidFill>
                          <a:srgbClr val="7030A0"/>
                        </a:solidFill>
                        <a:latin typeface="Cambria Math" panose="02040503050406030204" pitchFamily="18" charset="0"/>
                        <a:ea typeface="Cambria Math" panose="02040503050406030204" pitchFamily="18" charset="0"/>
                      </a:rPr>
                      <m:t>+</m:t>
                    </m:r>
                    <m:r>
                      <m:rPr>
                        <m:sty m:val="p"/>
                      </m:rPr>
                      <a:rPr lang="es-ES">
                        <a:solidFill>
                          <a:srgbClr val="7030A0"/>
                        </a:solidFill>
                        <a:latin typeface="Cambria Math" panose="02040503050406030204" pitchFamily="18" charset="0"/>
                        <a:ea typeface="Cambria Math" panose="02040503050406030204" pitchFamily="18" charset="0"/>
                      </a:rPr>
                      <m:t>δ</m:t>
                    </m:r>
                    <m:r>
                      <m:rPr>
                        <m:sty m:val="p"/>
                      </m:rPr>
                      <a:rPr lang="es-ES" b="0" i="0" smtClean="0">
                        <a:solidFill>
                          <a:srgbClr val="7030A0"/>
                        </a:solidFill>
                        <a:latin typeface="Cambria Math" panose="02040503050406030204" pitchFamily="18" charset="0"/>
                        <a:ea typeface="Cambria Math" panose="02040503050406030204" pitchFamily="18" charset="0"/>
                      </a:rPr>
                      <m:t>Y</m:t>
                    </m:r>
                  </m:oMath>
                </a14:m>
                <a:endParaRPr lang="es-CL" dirty="0"/>
              </a:p>
              <a:p>
                <a:pPr marL="0" indent="0" algn="just">
                  <a:lnSpc>
                    <a:spcPct val="150000"/>
                  </a:lnSpc>
                  <a:spcBef>
                    <a:spcPts val="0"/>
                  </a:spcBef>
                  <a:buNone/>
                </a:pPr>
                <a:r>
                  <a:rPr lang="es-ES" dirty="0">
                    <a:solidFill>
                      <a:srgbClr val="002060"/>
                    </a:solidFill>
                    <a:latin typeface="+mj-lt"/>
                  </a:rPr>
                  <a:t>De la misma manera si </a:t>
                </a:r>
                <a14:m>
                  <m:oMath xmlns:m="http://schemas.openxmlformats.org/officeDocument/2006/math">
                    <m:bar>
                      <m:barPr>
                        <m:pos m:val="top"/>
                        <m:ctrlPr>
                          <a:rPr lang="es-ES" i="1" smtClean="0">
                            <a:solidFill>
                              <a:srgbClr val="7030A0"/>
                            </a:solidFill>
                            <a:latin typeface="Cambria Math" panose="02040503050406030204" pitchFamily="18" charset="0"/>
                          </a:rPr>
                        </m:ctrlPr>
                      </m:barPr>
                      <m:e>
                        <m:r>
                          <m:rPr>
                            <m:sty m:val="p"/>
                          </m:rPr>
                          <a:rPr lang="es-ES">
                            <a:solidFill>
                              <a:srgbClr val="7030A0"/>
                            </a:solidFill>
                            <a:latin typeface="Cambria Math" panose="02040503050406030204" pitchFamily="18" charset="0"/>
                          </a:rPr>
                          <m:t>Z</m:t>
                        </m:r>
                      </m:e>
                    </m:bar>
                  </m:oMath>
                </a14:m>
                <a:r>
                  <a:rPr lang="es-ES_tradnl" dirty="0">
                    <a:solidFill>
                      <a:srgbClr val="7030A0"/>
                    </a:solidFill>
                    <a:latin typeface="+mj-lt"/>
                  </a:rPr>
                  <a:t> =</a:t>
                </a:r>
                <a:r>
                  <a:rPr lang="es-ES" dirty="0">
                    <a:solidFill>
                      <a:srgbClr val="7030A0"/>
                    </a:solidFill>
                    <a:latin typeface="+mj-lt"/>
                  </a:rPr>
                  <a:t> </a:t>
                </a:r>
                <a14:m>
                  <m:oMath xmlns:m="http://schemas.openxmlformats.org/officeDocument/2006/math">
                    <m:bar>
                      <m:barPr>
                        <m:pos m:val="top"/>
                        <m:ctrlPr>
                          <a:rPr lang="es-ES" i="1">
                            <a:solidFill>
                              <a:srgbClr val="7030A0"/>
                            </a:solidFill>
                            <a:latin typeface="Cambria Math" panose="02040503050406030204" pitchFamily="18" charset="0"/>
                          </a:rPr>
                        </m:ctrlPr>
                      </m:barPr>
                      <m:e>
                        <m:r>
                          <m:rPr>
                            <m:sty m:val="p"/>
                          </m:rPr>
                          <a:rPr lang="es-ES" b="0" i="0" smtClean="0">
                            <a:solidFill>
                              <a:srgbClr val="7030A0"/>
                            </a:solidFill>
                            <a:latin typeface="Cambria Math" panose="02040503050406030204" pitchFamily="18" charset="0"/>
                          </a:rPr>
                          <m:t>X</m:t>
                        </m:r>
                      </m:e>
                    </m:bar>
                    <m:r>
                      <a:rPr lang="es-ES" b="0" i="1" smtClean="0">
                        <a:solidFill>
                          <a:srgbClr val="7030A0"/>
                        </a:solidFill>
                        <a:latin typeface="Cambria Math" panose="02040503050406030204" pitchFamily="18" charset="0"/>
                      </a:rPr>
                      <m:t>−</m:t>
                    </m:r>
                    <m:bar>
                      <m:barPr>
                        <m:pos m:val="top"/>
                        <m:ctrlPr>
                          <a:rPr lang="es-ES" i="1" smtClean="0">
                            <a:solidFill>
                              <a:srgbClr val="7030A0"/>
                            </a:solidFill>
                            <a:latin typeface="Cambria Math" panose="02040503050406030204" pitchFamily="18" charset="0"/>
                          </a:rPr>
                        </m:ctrlPr>
                      </m:barPr>
                      <m:e>
                        <m:r>
                          <m:rPr>
                            <m:sty m:val="p"/>
                          </m:rPr>
                          <a:rPr lang="es-ES" b="0" i="0" smtClean="0">
                            <a:solidFill>
                              <a:srgbClr val="7030A0"/>
                            </a:solidFill>
                            <a:latin typeface="Cambria Math" panose="02040503050406030204" pitchFamily="18" charset="0"/>
                          </a:rPr>
                          <m:t>Y</m:t>
                        </m:r>
                      </m:e>
                    </m:bar>
                  </m:oMath>
                </a14:m>
                <a:r>
                  <a:rPr lang="es-ES_tradnl" dirty="0">
                    <a:solidFill>
                      <a:srgbClr val="7030A0"/>
                    </a:solidFill>
                    <a:latin typeface="+mj-lt"/>
                  </a:rPr>
                  <a:t> </a:t>
                </a:r>
                <a:endParaRPr lang="es-ES" b="1" dirty="0">
                  <a:solidFill>
                    <a:srgbClr val="0070C0"/>
                  </a:solidFill>
                  <a:latin typeface="+mj-lt"/>
                </a:endParaRPr>
              </a:p>
              <a:p>
                <a:pPr marL="0" indent="0" algn="just">
                  <a:buNone/>
                </a:pPr>
                <a:endParaRPr lang="es-CL" dirty="0"/>
              </a:p>
            </p:txBody>
          </p:sp>
        </mc:Choice>
        <mc:Fallback xmlns="">
          <p:sp>
            <p:nvSpPr>
              <p:cNvPr id="3" name="Marcador de contenido 2">
                <a:extLst>
                  <a:ext uri="{FF2B5EF4-FFF2-40B4-BE49-F238E27FC236}">
                    <a16:creationId xmlns:a16="http://schemas.microsoft.com/office/drawing/2014/main" id="{12BF758F-DB5F-8179-6BDC-537E8A783AAA}"/>
                  </a:ext>
                </a:extLst>
              </p:cNvPr>
              <p:cNvSpPr>
                <a:spLocks noGrp="1" noRot="1" noChangeAspect="1" noMove="1" noResize="1" noEditPoints="1" noAdjustHandles="1" noChangeArrowheads="1" noChangeShapeType="1" noTextEdit="1"/>
              </p:cNvSpPr>
              <p:nvPr>
                <p:ph idx="1"/>
              </p:nvPr>
            </p:nvSpPr>
            <p:spPr>
              <a:blipFill>
                <a:blip r:embed="rId2"/>
                <a:stretch>
                  <a:fillRect l="-1206" r="-1086" b="-291"/>
                </a:stretch>
              </a:blipFill>
            </p:spPr>
            <p:txBody>
              <a:bodyPr/>
              <a:lstStyle/>
              <a:p>
                <a:r>
                  <a:rPr lang="es-CL">
                    <a:noFill/>
                  </a:rPr>
                  <a:t> </a:t>
                </a:r>
              </a:p>
            </p:txBody>
          </p:sp>
        </mc:Fallback>
      </mc:AlternateContent>
    </p:spTree>
    <p:extLst>
      <p:ext uri="{BB962C8B-B14F-4D97-AF65-F5344CB8AC3E}">
        <p14:creationId xmlns:p14="http://schemas.microsoft.com/office/powerpoint/2010/main" val="32780569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C3A863FB-B11A-2341-AA78-3148C9B19314}"/>
              </a:ext>
            </a:extLst>
          </p:cNvPr>
          <p:cNvSpPr/>
          <p:nvPr/>
        </p:nvSpPr>
        <p:spPr>
          <a:xfrm>
            <a:off x="494993" y="415409"/>
            <a:ext cx="4777270" cy="523220"/>
          </a:xfrm>
          <a:prstGeom prst="rect">
            <a:avLst/>
          </a:prstGeom>
        </p:spPr>
        <p:txBody>
          <a:bodyPr wrap="none">
            <a:spAutoFit/>
          </a:bodyPr>
          <a:lstStyle/>
          <a:p>
            <a:r>
              <a:rPr lang="es-ES_tradnl" sz="2800" b="1" dirty="0">
                <a:latin typeface="Arial" panose="020B0604020202020204" pitchFamily="34" charset="0"/>
                <a:cs typeface="Arial" panose="020B0604020202020204" pitchFamily="34" charset="0"/>
              </a:rPr>
              <a:t>¿Cuál es la longitud total?</a:t>
            </a:r>
          </a:p>
        </p:txBody>
      </p:sp>
      <p:cxnSp>
        <p:nvCxnSpPr>
          <p:cNvPr id="6" name="Conector recto 5">
            <a:extLst>
              <a:ext uri="{FF2B5EF4-FFF2-40B4-BE49-F238E27FC236}">
                <a16:creationId xmlns:a16="http://schemas.microsoft.com/office/drawing/2014/main" id="{CE7530CA-73D3-8146-932D-E04AEB888F36}"/>
              </a:ext>
            </a:extLst>
          </p:cNvPr>
          <p:cNvCxnSpPr/>
          <p:nvPr/>
        </p:nvCxnSpPr>
        <p:spPr>
          <a:xfrm>
            <a:off x="771525" y="1928813"/>
            <a:ext cx="4857750" cy="0"/>
          </a:xfrm>
          <a:prstGeom prst="line">
            <a:avLst/>
          </a:prstGeom>
          <a:ln w="101600"/>
        </p:spPr>
        <p:style>
          <a:lnRef idx="2">
            <a:schemeClr val="accent5"/>
          </a:lnRef>
          <a:fillRef idx="0">
            <a:schemeClr val="accent5"/>
          </a:fillRef>
          <a:effectRef idx="1">
            <a:schemeClr val="accent5"/>
          </a:effectRef>
          <a:fontRef idx="minor">
            <a:schemeClr val="tx1"/>
          </a:fontRef>
        </p:style>
      </p:cxnSp>
      <p:cxnSp>
        <p:nvCxnSpPr>
          <p:cNvPr id="7" name="Conector recto 6">
            <a:extLst>
              <a:ext uri="{FF2B5EF4-FFF2-40B4-BE49-F238E27FC236}">
                <a16:creationId xmlns:a16="http://schemas.microsoft.com/office/drawing/2014/main" id="{A97F78A2-0576-D044-8276-60F2B18A0B7E}"/>
              </a:ext>
            </a:extLst>
          </p:cNvPr>
          <p:cNvCxnSpPr/>
          <p:nvPr/>
        </p:nvCxnSpPr>
        <p:spPr>
          <a:xfrm>
            <a:off x="6378876" y="1928813"/>
            <a:ext cx="3317908" cy="0"/>
          </a:xfrm>
          <a:prstGeom prst="line">
            <a:avLst/>
          </a:prstGeom>
          <a:ln w="101600">
            <a:solidFill>
              <a:srgbClr val="FF0000"/>
            </a:solidFill>
          </a:ln>
        </p:spPr>
        <p:style>
          <a:lnRef idx="2">
            <a:schemeClr val="accent5"/>
          </a:lnRef>
          <a:fillRef idx="0">
            <a:schemeClr val="accent5"/>
          </a:fillRef>
          <a:effectRef idx="1">
            <a:schemeClr val="accent5"/>
          </a:effectRef>
          <a:fontRef idx="minor">
            <a:schemeClr val="tx1"/>
          </a:fontRef>
        </p:style>
      </p:cxnSp>
      <mc:AlternateContent xmlns:mc="http://schemas.openxmlformats.org/markup-compatibility/2006" xmlns:a14="http://schemas.microsoft.com/office/drawing/2010/main">
        <mc:Choice Requires="a14">
          <p:sp>
            <p:nvSpPr>
              <p:cNvPr id="8" name="CuadroTexto 7">
                <a:extLst>
                  <a:ext uri="{FF2B5EF4-FFF2-40B4-BE49-F238E27FC236}">
                    <a16:creationId xmlns:a16="http://schemas.microsoft.com/office/drawing/2014/main" id="{69FA90C3-E475-0F40-8784-4222ADBD3D7E}"/>
                  </a:ext>
                </a:extLst>
              </p:cNvPr>
              <p:cNvSpPr txBox="1"/>
              <p:nvPr/>
            </p:nvSpPr>
            <p:spPr>
              <a:xfrm>
                <a:off x="1628950" y="2225670"/>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𝐃</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𝟐𝟓</m:t>
                          </m:r>
                          <m:r>
                            <a:rPr lang="es-ES" sz="2000" b="1" i="0" smtClean="0">
                              <a:latin typeface="Cambria Math" panose="02040503050406030204" pitchFamily="18" charset="0"/>
                            </a:rPr>
                            <m:t>,</m:t>
                          </m:r>
                          <m:r>
                            <a:rPr lang="es-ES" sz="2000" b="1" i="0" smtClean="0">
                              <a:latin typeface="Cambria Math" panose="02040503050406030204" pitchFamily="18" charset="0"/>
                            </a:rPr>
                            <m:t>𝟑</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𝟒</m:t>
                          </m:r>
                        </m:e>
                      </m:d>
                      <m:r>
                        <a:rPr lang="es-ES" sz="2000" b="1" i="0" smtClean="0">
                          <a:latin typeface="Cambria Math" panose="02040503050406030204" pitchFamily="18" charset="0"/>
                        </a:rPr>
                        <m:t> </m:t>
                      </m:r>
                      <m:r>
                        <a:rPr lang="es-ES" sz="2000" b="1" i="0" smtClean="0">
                          <a:latin typeface="Cambria Math" panose="02040503050406030204" pitchFamily="18" charset="0"/>
                        </a:rPr>
                        <m:t>𝐦</m:t>
                      </m:r>
                    </m:oMath>
                  </m:oMathPara>
                </a14:m>
                <a:endParaRPr lang="es-ES_tradnl" sz="2000" b="1" dirty="0"/>
              </a:p>
            </p:txBody>
          </p:sp>
        </mc:Choice>
        <mc:Fallback xmlns="">
          <p:sp>
            <p:nvSpPr>
              <p:cNvPr id="8" name="CuadroTexto 7">
                <a:extLst>
                  <a:ext uri="{FF2B5EF4-FFF2-40B4-BE49-F238E27FC236}">
                    <a16:creationId xmlns:a16="http://schemas.microsoft.com/office/drawing/2014/main" id="{69FA90C3-E475-0F40-8784-4222ADBD3D7E}"/>
                  </a:ext>
                </a:extLst>
              </p:cNvPr>
              <p:cNvSpPr txBox="1">
                <a:spLocks noRot="1" noChangeAspect="1" noMove="1" noResize="1" noEditPoints="1" noAdjustHandles="1" noChangeArrowheads="1" noChangeShapeType="1" noTextEdit="1"/>
              </p:cNvSpPr>
              <p:nvPr/>
            </p:nvSpPr>
            <p:spPr>
              <a:xfrm>
                <a:off x="1628950" y="2225670"/>
                <a:ext cx="3643313" cy="400110"/>
              </a:xfrm>
              <a:prstGeom prst="rect">
                <a:avLst/>
              </a:prstGeom>
              <a:blipFill>
                <a:blip r:embed="rId2"/>
                <a:stretch>
                  <a:fillRect b="-15152"/>
                </a:stretch>
              </a:blipFill>
            </p:spPr>
            <p:txBody>
              <a:bodyPr/>
              <a:lstStyle/>
              <a:p>
                <a:r>
                  <a:rPr lang="es-ES_tradnl">
                    <a:noFill/>
                  </a:rPr>
                  <a:t> </a:t>
                </a:r>
              </a:p>
            </p:txBody>
          </p:sp>
        </mc:Fallback>
      </mc:AlternateContent>
      <mc:AlternateContent xmlns:mc="http://schemas.openxmlformats.org/markup-compatibility/2006" xmlns:a14="http://schemas.microsoft.com/office/drawing/2010/main">
        <mc:Choice Requires="a14">
          <p:sp>
            <p:nvSpPr>
              <p:cNvPr id="9" name="CuadroTexto 8">
                <a:extLst>
                  <a:ext uri="{FF2B5EF4-FFF2-40B4-BE49-F238E27FC236}">
                    <a16:creationId xmlns:a16="http://schemas.microsoft.com/office/drawing/2014/main" id="{E55594E4-94D0-204B-B3F7-186503DB71F5}"/>
                  </a:ext>
                </a:extLst>
              </p:cNvPr>
              <p:cNvSpPr txBox="1"/>
              <p:nvPr/>
            </p:nvSpPr>
            <p:spPr>
              <a:xfrm>
                <a:off x="6216173" y="2208202"/>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𝐒</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𝟏𝟔</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𝟏</m:t>
                          </m:r>
                        </m:e>
                      </m:d>
                      <m:r>
                        <a:rPr lang="es-ES" sz="2000" b="1" i="0" smtClean="0">
                          <a:latin typeface="Cambria Math" panose="02040503050406030204" pitchFamily="18" charset="0"/>
                        </a:rPr>
                        <m:t> </m:t>
                      </m:r>
                      <m:r>
                        <a:rPr lang="es-ES" sz="2000" b="1" i="0" smtClean="0">
                          <a:latin typeface="Cambria Math" panose="02040503050406030204" pitchFamily="18" charset="0"/>
                        </a:rPr>
                        <m:t>𝐦</m:t>
                      </m:r>
                    </m:oMath>
                  </m:oMathPara>
                </a14:m>
                <a:endParaRPr lang="es-ES_tradnl" sz="2000" b="1" dirty="0"/>
              </a:p>
            </p:txBody>
          </p:sp>
        </mc:Choice>
        <mc:Fallback xmlns="">
          <p:sp>
            <p:nvSpPr>
              <p:cNvPr id="9" name="CuadroTexto 8">
                <a:extLst>
                  <a:ext uri="{FF2B5EF4-FFF2-40B4-BE49-F238E27FC236}">
                    <a16:creationId xmlns:a16="http://schemas.microsoft.com/office/drawing/2014/main" id="{E55594E4-94D0-204B-B3F7-186503DB71F5}"/>
                  </a:ext>
                </a:extLst>
              </p:cNvPr>
              <p:cNvSpPr txBox="1">
                <a:spLocks noRot="1" noChangeAspect="1" noMove="1" noResize="1" noEditPoints="1" noAdjustHandles="1" noChangeArrowheads="1" noChangeShapeType="1" noTextEdit="1"/>
              </p:cNvSpPr>
              <p:nvPr/>
            </p:nvSpPr>
            <p:spPr>
              <a:xfrm>
                <a:off x="6216173" y="2208202"/>
                <a:ext cx="3643313" cy="400110"/>
              </a:xfrm>
              <a:prstGeom prst="rect">
                <a:avLst/>
              </a:prstGeom>
              <a:blipFill>
                <a:blip r:embed="rId3"/>
                <a:stretch>
                  <a:fillRect b="-18750"/>
                </a:stretch>
              </a:blipFill>
            </p:spPr>
            <p:txBody>
              <a:bodyPr/>
              <a:lstStyle/>
              <a:p>
                <a:r>
                  <a:rPr lang="es-ES_tradnl">
                    <a:noFill/>
                  </a:rPr>
                  <a:t> </a:t>
                </a:r>
              </a:p>
            </p:txBody>
          </p:sp>
        </mc:Fallback>
      </mc:AlternateContent>
      <p:sp>
        <p:nvSpPr>
          <p:cNvPr id="10" name="Rectángulo 9">
            <a:extLst>
              <a:ext uri="{FF2B5EF4-FFF2-40B4-BE49-F238E27FC236}">
                <a16:creationId xmlns:a16="http://schemas.microsoft.com/office/drawing/2014/main" id="{0EA67E13-027A-3046-B819-F54D649305F4}"/>
              </a:ext>
            </a:extLst>
          </p:cNvPr>
          <p:cNvSpPr/>
          <p:nvPr/>
        </p:nvSpPr>
        <p:spPr>
          <a:xfrm>
            <a:off x="4932256" y="2918998"/>
            <a:ext cx="1960793" cy="523220"/>
          </a:xfrm>
          <a:prstGeom prst="rect">
            <a:avLst/>
          </a:prstGeom>
        </p:spPr>
        <p:txBody>
          <a:bodyPr wrap="none">
            <a:spAutoFit/>
          </a:bodyPr>
          <a:lstStyle/>
          <a:p>
            <a:r>
              <a:rPr lang="es-ES_tradnl" sz="2800" b="1" dirty="0">
                <a:latin typeface="Arial" panose="020B0604020202020204" pitchFamily="34" charset="0"/>
                <a:cs typeface="Arial" panose="020B0604020202020204" pitchFamily="34" charset="0"/>
              </a:rPr>
              <a:t>¿L=D + S?</a:t>
            </a:r>
          </a:p>
        </p:txBody>
      </p:sp>
    </p:spTree>
    <p:extLst>
      <p:ext uri="{BB962C8B-B14F-4D97-AF65-F5344CB8AC3E}">
        <p14:creationId xmlns:p14="http://schemas.microsoft.com/office/powerpoint/2010/main" val="4309384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CEE74755-A164-4624-7697-5A99EB9747B3}"/>
              </a:ext>
            </a:extLst>
          </p:cNvPr>
          <p:cNvSpPr>
            <a:spLocks noGrp="1"/>
          </p:cNvSpPr>
          <p:nvPr>
            <p:ph type="title"/>
          </p:nvPr>
        </p:nvSpPr>
        <p:spPr>
          <a:xfrm>
            <a:off x="838200" y="365125"/>
            <a:ext cx="10515600" cy="1325563"/>
          </a:xfrm>
        </p:spPr>
        <p:txBody>
          <a:bodyPr/>
          <a:lstStyle/>
          <a:p>
            <a:r>
              <a:rPr lang="es-ES_tradnl" b="1" u="sng" dirty="0">
                <a:solidFill>
                  <a:srgbClr val="002060"/>
                </a:solidFill>
              </a:rPr>
              <a:t>Ejemplo</a:t>
            </a:r>
            <a:endParaRPr lang="es-ES_tradnl" dirty="0"/>
          </a:p>
        </p:txBody>
      </p:sp>
      <mc:AlternateContent xmlns:mc="http://schemas.openxmlformats.org/markup-compatibility/2006" xmlns:a14="http://schemas.microsoft.com/office/drawing/2010/main">
        <mc:Choice Requires="a14">
          <p:sp>
            <p:nvSpPr>
              <p:cNvPr id="5" name="Marcador de contenido 2">
                <a:extLst>
                  <a:ext uri="{FF2B5EF4-FFF2-40B4-BE49-F238E27FC236}">
                    <a16:creationId xmlns:a16="http://schemas.microsoft.com/office/drawing/2014/main" id="{BBE45B8B-1940-199B-D3D0-CEB6539D30E2}"/>
                  </a:ext>
                </a:extLst>
              </p:cNvPr>
              <p:cNvSpPr>
                <a:spLocks noGrp="1"/>
              </p:cNvSpPr>
              <p:nvPr>
                <p:ph idx="1"/>
              </p:nvPr>
            </p:nvSpPr>
            <p:spPr>
              <a:xfrm>
                <a:off x="838200" y="1825625"/>
                <a:ext cx="10515600" cy="2252105"/>
              </a:xfrm>
            </p:spPr>
            <p:txBody>
              <a:bodyPr>
                <a:normAutofit fontScale="92500"/>
              </a:bodyPr>
              <a:lstStyle/>
              <a:p>
                <a:pPr marL="0" indent="0">
                  <a:buNone/>
                </a:pPr>
                <a:r>
                  <a:rPr lang="es-CL" dirty="0"/>
                  <a:t>En un experimento se introducen dos líquidos en un matraz y se quiere hallar la masa total (M</a:t>
                </a:r>
                <a:r>
                  <a:rPr lang="es-CL" baseline="-25000" dirty="0"/>
                  <a:t>total</a:t>
                </a:r>
                <a:r>
                  <a:rPr lang="es-CL" dirty="0"/>
                  <a:t>) del líquido. Se conoce que la masa del líquido 1 es:</a:t>
                </a:r>
              </a:p>
              <a:p>
                <a:pPr marL="0" indent="0">
                  <a:buNone/>
                </a:pPr>
                <a14:m>
                  <m:oMathPara xmlns:m="http://schemas.openxmlformats.org/officeDocument/2006/math">
                    <m:oMathParaPr>
                      <m:jc m:val="centerGroup"/>
                    </m:oMathParaPr>
                    <m:oMath xmlns:m="http://schemas.openxmlformats.org/officeDocument/2006/math">
                      <m:sSub>
                        <m:sSubPr>
                          <m:ctrlPr>
                            <a:rPr lang="es-ES" i="1" smtClean="0">
                              <a:solidFill>
                                <a:srgbClr val="0070C0"/>
                              </a:solidFill>
                              <a:latin typeface="Cambria Math" panose="02040503050406030204" pitchFamily="18" charset="0"/>
                            </a:rPr>
                          </m:ctrlPr>
                        </m:sSubPr>
                        <m:e>
                          <m:r>
                            <a:rPr lang="es-ES" b="0" i="1" smtClean="0">
                              <a:solidFill>
                                <a:srgbClr val="0070C0"/>
                              </a:solidFill>
                              <a:latin typeface="Cambria Math" panose="02040503050406030204" pitchFamily="18" charset="0"/>
                            </a:rPr>
                            <m:t>𝑀</m:t>
                          </m:r>
                        </m:e>
                        <m:sub>
                          <m:r>
                            <a:rPr lang="es-ES" b="0" i="1" smtClean="0">
                              <a:solidFill>
                                <a:srgbClr val="0070C0"/>
                              </a:solidFill>
                              <a:latin typeface="Cambria Math" panose="02040503050406030204" pitchFamily="18" charset="0"/>
                            </a:rPr>
                            <m:t>1</m:t>
                          </m:r>
                        </m:sub>
                      </m:sSub>
                      <m:r>
                        <a:rPr lang="es-ES">
                          <a:solidFill>
                            <a:srgbClr val="0070C0"/>
                          </a:solidFill>
                          <a:latin typeface="Cambria Math" panose="02040503050406030204" pitchFamily="18" charset="0"/>
                        </a:rPr>
                        <m:t>=</m:t>
                      </m:r>
                      <m:d>
                        <m:dPr>
                          <m:ctrlPr>
                            <a:rPr lang="es-ES" i="1" smtClean="0">
                              <a:solidFill>
                                <a:srgbClr val="0070C0"/>
                              </a:solidFill>
                              <a:latin typeface="Cambria Math" panose="02040503050406030204" pitchFamily="18" charset="0"/>
                            </a:rPr>
                          </m:ctrlPr>
                        </m:dPr>
                        <m:e>
                          <m:r>
                            <a:rPr lang="es-ES">
                              <a:solidFill>
                                <a:srgbClr val="0070C0"/>
                              </a:solidFill>
                              <a:latin typeface="Cambria Math" panose="02040503050406030204" pitchFamily="18" charset="0"/>
                            </a:rPr>
                            <m:t>100</m:t>
                          </m:r>
                          <m:r>
                            <a:rPr lang="es-ES">
                              <a:solidFill>
                                <a:srgbClr val="0070C0"/>
                              </a:solidFill>
                              <a:latin typeface="Cambria Math" panose="02040503050406030204" pitchFamily="18" charset="0"/>
                              <a:ea typeface="Cambria Math" panose="02040503050406030204" pitchFamily="18" charset="0"/>
                            </a:rPr>
                            <m:t>±1</m:t>
                          </m:r>
                        </m:e>
                      </m:d>
                      <m:r>
                        <a:rPr lang="es-ES" b="0" i="0" smtClean="0">
                          <a:solidFill>
                            <a:srgbClr val="0070C0"/>
                          </a:solidFill>
                          <a:latin typeface="Cambria Math" panose="02040503050406030204" pitchFamily="18" charset="0"/>
                          <a:ea typeface="Cambria Math" panose="02040503050406030204" pitchFamily="18" charset="0"/>
                        </a:rPr>
                        <m:t> </m:t>
                      </m:r>
                      <m:r>
                        <m:rPr>
                          <m:sty m:val="p"/>
                        </m:rPr>
                        <a:rPr lang="es-ES" b="0" i="0" smtClean="0">
                          <a:solidFill>
                            <a:srgbClr val="0070C0"/>
                          </a:solidFill>
                          <a:latin typeface="Cambria Math" panose="02040503050406030204" pitchFamily="18" charset="0"/>
                          <a:ea typeface="Cambria Math" panose="02040503050406030204" pitchFamily="18" charset="0"/>
                        </a:rPr>
                        <m:t>g</m:t>
                      </m:r>
                    </m:oMath>
                  </m:oMathPara>
                </a14:m>
                <a:endParaRPr lang="es-CL" sz="4000" dirty="0">
                  <a:solidFill>
                    <a:srgbClr val="0070C0"/>
                  </a:solidFill>
                </a:endParaRPr>
              </a:p>
              <a:p>
                <a:pPr marL="0" indent="0">
                  <a:buNone/>
                </a:pPr>
                <a:r>
                  <a:rPr lang="es-CL" dirty="0"/>
                  <a:t> y la masa del líquido 2 es: </a:t>
                </a:r>
              </a:p>
              <a:p>
                <a:pPr marL="0" indent="0">
                  <a:buNone/>
                </a:pPr>
                <a14:m>
                  <m:oMathPara xmlns:m="http://schemas.openxmlformats.org/officeDocument/2006/math">
                    <m:oMathParaPr>
                      <m:jc m:val="centerGroup"/>
                    </m:oMathParaPr>
                    <m:oMath xmlns:m="http://schemas.openxmlformats.org/officeDocument/2006/math">
                      <m:sSub>
                        <m:sSubPr>
                          <m:ctrlPr>
                            <a:rPr lang="es-ES" i="1">
                              <a:solidFill>
                                <a:srgbClr val="0070C0"/>
                              </a:solidFill>
                              <a:latin typeface="Cambria Math" panose="02040503050406030204" pitchFamily="18" charset="0"/>
                            </a:rPr>
                          </m:ctrlPr>
                        </m:sSubPr>
                        <m:e>
                          <m:r>
                            <a:rPr lang="es-ES" i="1">
                              <a:solidFill>
                                <a:srgbClr val="0070C0"/>
                              </a:solidFill>
                              <a:latin typeface="Cambria Math" panose="02040503050406030204" pitchFamily="18" charset="0"/>
                            </a:rPr>
                            <m:t>𝑀</m:t>
                          </m:r>
                        </m:e>
                        <m:sub>
                          <m:r>
                            <a:rPr lang="es-ES" b="0" i="1" smtClean="0">
                              <a:solidFill>
                                <a:srgbClr val="0070C0"/>
                              </a:solidFill>
                              <a:latin typeface="Cambria Math" panose="02040503050406030204" pitchFamily="18" charset="0"/>
                            </a:rPr>
                            <m:t>2</m:t>
                          </m:r>
                        </m:sub>
                      </m:sSub>
                      <m:r>
                        <a:rPr lang="es-ES">
                          <a:solidFill>
                            <a:srgbClr val="0070C0"/>
                          </a:solidFill>
                          <a:latin typeface="Cambria Math" panose="02040503050406030204" pitchFamily="18" charset="0"/>
                        </a:rPr>
                        <m:t>=</m:t>
                      </m:r>
                      <m:d>
                        <m:dPr>
                          <m:ctrlPr>
                            <a:rPr lang="es-ES" i="1">
                              <a:solidFill>
                                <a:srgbClr val="0070C0"/>
                              </a:solidFill>
                              <a:latin typeface="Cambria Math" panose="02040503050406030204" pitchFamily="18" charset="0"/>
                            </a:rPr>
                          </m:ctrlPr>
                        </m:dPr>
                        <m:e>
                          <m:r>
                            <a:rPr lang="es-ES" b="0" i="0" smtClean="0">
                              <a:solidFill>
                                <a:srgbClr val="0070C0"/>
                              </a:solidFill>
                              <a:latin typeface="Cambria Math" panose="02040503050406030204" pitchFamily="18" charset="0"/>
                            </a:rPr>
                            <m:t>125</m:t>
                          </m:r>
                          <m:r>
                            <a:rPr lang="es-ES">
                              <a:solidFill>
                                <a:srgbClr val="0070C0"/>
                              </a:solidFill>
                              <a:latin typeface="Cambria Math" panose="02040503050406030204" pitchFamily="18" charset="0"/>
                              <a:ea typeface="Cambria Math" panose="02040503050406030204" pitchFamily="18" charset="0"/>
                            </a:rPr>
                            <m:t>±</m:t>
                          </m:r>
                          <m:r>
                            <a:rPr lang="es-ES" b="0" i="1" smtClean="0">
                              <a:solidFill>
                                <a:srgbClr val="0070C0"/>
                              </a:solidFill>
                              <a:latin typeface="Cambria Math" panose="02040503050406030204" pitchFamily="18" charset="0"/>
                              <a:ea typeface="Cambria Math" panose="02040503050406030204" pitchFamily="18" charset="0"/>
                            </a:rPr>
                            <m:t>2</m:t>
                          </m:r>
                        </m:e>
                      </m:d>
                      <m:r>
                        <a:rPr lang="es-ES">
                          <a:solidFill>
                            <a:srgbClr val="0070C0"/>
                          </a:solidFill>
                          <a:latin typeface="Cambria Math" panose="02040503050406030204" pitchFamily="18" charset="0"/>
                          <a:ea typeface="Cambria Math" panose="02040503050406030204" pitchFamily="18" charset="0"/>
                        </a:rPr>
                        <m:t> </m:t>
                      </m:r>
                      <m:r>
                        <m:rPr>
                          <m:sty m:val="p"/>
                        </m:rPr>
                        <a:rPr lang="es-ES">
                          <a:solidFill>
                            <a:srgbClr val="0070C0"/>
                          </a:solidFill>
                          <a:latin typeface="Cambria Math" panose="02040503050406030204" pitchFamily="18" charset="0"/>
                          <a:ea typeface="Cambria Math" panose="02040503050406030204" pitchFamily="18" charset="0"/>
                        </a:rPr>
                        <m:t>g</m:t>
                      </m:r>
                    </m:oMath>
                  </m:oMathPara>
                </a14:m>
                <a:endParaRPr lang="es-CL" sz="4000" dirty="0">
                  <a:solidFill>
                    <a:srgbClr val="0070C0"/>
                  </a:solidFill>
                </a:endParaRPr>
              </a:p>
              <a:p>
                <a:pPr marL="0" indent="0">
                  <a:buNone/>
                </a:pPr>
                <a:endParaRPr lang="es-ES_tradnl" dirty="0"/>
              </a:p>
            </p:txBody>
          </p:sp>
        </mc:Choice>
        <mc:Fallback xmlns="">
          <p:sp>
            <p:nvSpPr>
              <p:cNvPr id="5" name="Marcador de contenido 2">
                <a:extLst>
                  <a:ext uri="{FF2B5EF4-FFF2-40B4-BE49-F238E27FC236}">
                    <a16:creationId xmlns:a16="http://schemas.microsoft.com/office/drawing/2014/main" id="{BBE45B8B-1940-199B-D3D0-CEB6539D30E2}"/>
                  </a:ext>
                </a:extLst>
              </p:cNvPr>
              <p:cNvSpPr>
                <a:spLocks noGrp="1" noRot="1" noChangeAspect="1" noMove="1" noResize="1" noEditPoints="1" noAdjustHandles="1" noChangeArrowheads="1" noChangeShapeType="1" noTextEdit="1"/>
              </p:cNvSpPr>
              <p:nvPr>
                <p:ph idx="1"/>
              </p:nvPr>
            </p:nvSpPr>
            <p:spPr>
              <a:xfrm>
                <a:off x="838200" y="1825625"/>
                <a:ext cx="10515600" cy="2252105"/>
              </a:xfrm>
              <a:blipFill>
                <a:blip r:embed="rId2"/>
                <a:stretch>
                  <a:fillRect l="-1086" t="-3911" r="-1568"/>
                </a:stretch>
              </a:blipFill>
            </p:spPr>
            <p:txBody>
              <a:bodyPr/>
              <a:lstStyle/>
              <a:p>
                <a:r>
                  <a:rPr lang="es-CL">
                    <a:noFill/>
                  </a:rPr>
                  <a:t> </a:t>
                </a:r>
              </a:p>
            </p:txBody>
          </p:sp>
        </mc:Fallback>
      </mc:AlternateContent>
      <p:pic>
        <p:nvPicPr>
          <p:cNvPr id="6" name="Picture 2" descr="PYREX™ Matraz Erlenmeyer de vidrio de uso intensivo y cuello estrecho  Pyrex™: Matraces de laboratorio Placas y matraces | Fisher Scientific">
            <a:extLst>
              <a:ext uri="{FF2B5EF4-FFF2-40B4-BE49-F238E27FC236}">
                <a16:creationId xmlns:a16="http://schemas.microsoft.com/office/drawing/2014/main" id="{B7B2D4B2-09F4-0216-DA19-7890B538E5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8772225" y="2891395"/>
            <a:ext cx="1923257"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39367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71E2DF-3CF0-60A3-EFB6-A9FB6B5BEEDD}"/>
              </a:ext>
            </a:extLst>
          </p:cNvPr>
          <p:cNvSpPr>
            <a:spLocks noGrp="1"/>
          </p:cNvSpPr>
          <p:nvPr>
            <p:ph type="title"/>
          </p:nvPr>
        </p:nvSpPr>
        <p:spPr/>
        <p:txBody>
          <a:bodyPr/>
          <a:lstStyle/>
          <a:p>
            <a:pPr algn="ctr"/>
            <a:r>
              <a:rPr lang="es-CL" b="1" dirty="0"/>
              <a:t>MULTIPLICACIÓN Y DIVISIÓN</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344D41B0-62E9-123A-BA0A-216760A5F5AC}"/>
                  </a:ext>
                </a:extLst>
              </p:cNvPr>
              <p:cNvSpPr>
                <a:spLocks noGrp="1"/>
              </p:cNvSpPr>
              <p:nvPr>
                <p:ph idx="1"/>
              </p:nvPr>
            </p:nvSpPr>
            <p:spPr/>
            <p:txBody>
              <a:bodyPr>
                <a:normAutofit fontScale="92500" lnSpcReduction="10000"/>
              </a:bodyPr>
              <a:lstStyle/>
              <a:p>
                <a:pPr marL="0" indent="0" algn="just">
                  <a:buNone/>
                </a:pPr>
                <a:r>
                  <a:rPr lang="es-ES" dirty="0">
                    <a:solidFill>
                      <a:srgbClr val="002060"/>
                    </a:solidFill>
                  </a:rPr>
                  <a:t>Ahora suponga que queremos determinar </a:t>
                </a:r>
                <a:r>
                  <a:rPr lang="es-ES" b="1" dirty="0">
                    <a:solidFill>
                      <a:srgbClr val="0070C0"/>
                    </a:solidFill>
                  </a:rPr>
                  <a:t>Z</a:t>
                </a:r>
                <a:r>
                  <a:rPr lang="es-ES" dirty="0">
                    <a:solidFill>
                      <a:srgbClr val="002060"/>
                    </a:solidFill>
                  </a:rPr>
                  <a:t> como </a:t>
                </a:r>
                <a:r>
                  <a:rPr lang="es-ES" b="1" dirty="0">
                    <a:solidFill>
                      <a:srgbClr val="0070C0"/>
                    </a:solidFill>
                  </a:rPr>
                  <a:t>XY</a:t>
                </a:r>
                <a:r>
                  <a:rPr lang="es-ES" dirty="0">
                    <a:solidFill>
                      <a:srgbClr val="002060"/>
                    </a:solidFill>
                  </a:rPr>
                  <a:t>, donde: </a:t>
                </a:r>
              </a:p>
              <a:p>
                <a:pPr marL="0" indent="0" algn="just">
                  <a:buNone/>
                </a:pPr>
                <a14:m>
                  <m:oMath xmlns:m="http://schemas.openxmlformats.org/officeDocument/2006/math">
                    <m:r>
                      <m:rPr>
                        <m:sty m:val="p"/>
                      </m:rPr>
                      <a:rPr lang="es-ES">
                        <a:solidFill>
                          <a:srgbClr val="0070C0"/>
                        </a:solidFill>
                        <a:latin typeface="Cambria Math" panose="02040503050406030204" pitchFamily="18" charset="0"/>
                      </a:rPr>
                      <m:t>X</m:t>
                    </m:r>
                    <m:r>
                      <a:rPr lang="es-ES">
                        <a:solidFill>
                          <a:srgbClr val="0070C0"/>
                        </a:solidFill>
                        <a:latin typeface="Cambria Math" panose="02040503050406030204" pitchFamily="18" charset="0"/>
                      </a:rPr>
                      <m:t>=</m:t>
                    </m:r>
                    <m:bar>
                      <m:barPr>
                        <m:pos m:val="top"/>
                        <m:ctrlPr>
                          <a:rPr lang="es-ES" i="1">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X</m:t>
                        </m:r>
                      </m:e>
                    </m:bar>
                    <m:r>
                      <a:rPr lang="es-ES">
                        <a:solidFill>
                          <a:srgbClr val="0070C0"/>
                        </a:solidFill>
                        <a:latin typeface="Cambria Math" panose="02040503050406030204" pitchFamily="18" charset="0"/>
                        <a:ea typeface="Cambria Math" panose="02040503050406030204" pitchFamily="18" charset="0"/>
                      </a:rPr>
                      <m:t>±</m:t>
                    </m:r>
                    <m:r>
                      <m:rPr>
                        <m:sty m:val="p"/>
                      </m:rPr>
                      <a:rPr lang="es-ES">
                        <a:solidFill>
                          <a:srgbClr val="0070C0"/>
                        </a:solidFill>
                        <a:latin typeface="Cambria Math" panose="02040503050406030204" pitchFamily="18" charset="0"/>
                        <a:ea typeface="Cambria Math" panose="02040503050406030204" pitchFamily="18" charset="0"/>
                      </a:rPr>
                      <m:t>δX</m:t>
                    </m:r>
                  </m:oMath>
                </a14:m>
                <a:r>
                  <a:rPr lang="es-CL" dirty="0">
                    <a:solidFill>
                      <a:srgbClr val="0070C0"/>
                    </a:solidFill>
                  </a:rPr>
                  <a:t>  </a:t>
                </a:r>
                <a:r>
                  <a:rPr lang="es-CL" dirty="0">
                    <a:solidFill>
                      <a:srgbClr val="002060"/>
                    </a:solidFill>
                  </a:rPr>
                  <a:t>e </a:t>
                </a:r>
                <a14:m>
                  <m:oMath xmlns:m="http://schemas.openxmlformats.org/officeDocument/2006/math">
                    <m:r>
                      <m:rPr>
                        <m:sty m:val="p"/>
                      </m:rPr>
                      <a:rPr lang="es-ES">
                        <a:solidFill>
                          <a:srgbClr val="0070C0"/>
                        </a:solidFill>
                        <a:latin typeface="Cambria Math" panose="02040503050406030204" pitchFamily="18" charset="0"/>
                      </a:rPr>
                      <m:t>Y</m:t>
                    </m:r>
                    <m:r>
                      <a:rPr lang="es-ES">
                        <a:solidFill>
                          <a:srgbClr val="0070C0"/>
                        </a:solidFill>
                        <a:latin typeface="Cambria Math" panose="02040503050406030204" pitchFamily="18" charset="0"/>
                      </a:rPr>
                      <m:t>=</m:t>
                    </m:r>
                    <m:bar>
                      <m:barPr>
                        <m:pos m:val="top"/>
                        <m:ctrlPr>
                          <a:rPr lang="es-ES" i="1">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Y</m:t>
                        </m:r>
                      </m:e>
                    </m:bar>
                    <m:r>
                      <a:rPr lang="es-ES">
                        <a:solidFill>
                          <a:srgbClr val="0070C0"/>
                        </a:solidFill>
                        <a:latin typeface="Cambria Math" panose="02040503050406030204" pitchFamily="18" charset="0"/>
                        <a:ea typeface="Cambria Math" panose="02040503050406030204" pitchFamily="18" charset="0"/>
                      </a:rPr>
                      <m:t>±</m:t>
                    </m:r>
                    <m:r>
                      <m:rPr>
                        <m:sty m:val="p"/>
                      </m:rPr>
                      <a:rPr lang="es-ES">
                        <a:solidFill>
                          <a:srgbClr val="0070C0"/>
                        </a:solidFill>
                        <a:latin typeface="Cambria Math" panose="02040503050406030204" pitchFamily="18" charset="0"/>
                        <a:ea typeface="Cambria Math" panose="02040503050406030204" pitchFamily="18" charset="0"/>
                      </a:rPr>
                      <m:t>δY</m:t>
                    </m:r>
                  </m:oMath>
                </a14:m>
                <a:r>
                  <a:rPr lang="es-CL" dirty="0">
                    <a:solidFill>
                      <a:srgbClr val="002060"/>
                    </a:solidFill>
                  </a:rPr>
                  <a:t>. </a:t>
                </a:r>
              </a:p>
              <a:p>
                <a:pPr marL="0" indent="0" algn="just">
                  <a:buNone/>
                </a:pPr>
                <a:r>
                  <a:rPr lang="es-CL" dirty="0">
                    <a:solidFill>
                      <a:srgbClr val="002060"/>
                    </a:solidFill>
                  </a:rPr>
                  <a:t>El resultado de la operación será:  </a:t>
                </a:r>
              </a:p>
              <a:p>
                <a:pPr marL="0" indent="0" algn="ctr">
                  <a:buNone/>
                </a:pPr>
                <a:r>
                  <a:rPr lang="es-ES" dirty="0">
                    <a:solidFill>
                      <a:srgbClr val="002060"/>
                    </a:solidFill>
                  </a:rPr>
                  <a:t>	</a:t>
                </a:r>
                <a14:m>
                  <m:oMath xmlns:m="http://schemas.openxmlformats.org/officeDocument/2006/math">
                    <m:r>
                      <m:rPr>
                        <m:sty m:val="p"/>
                      </m:rPr>
                      <a:rPr lang="es-ES">
                        <a:solidFill>
                          <a:srgbClr val="7030A0"/>
                        </a:solidFill>
                        <a:latin typeface="Cambria Math" panose="02040503050406030204" pitchFamily="18" charset="0"/>
                      </a:rPr>
                      <m:t>Z</m:t>
                    </m:r>
                    <m:r>
                      <a:rPr lang="es-ES">
                        <a:solidFill>
                          <a:srgbClr val="7030A0"/>
                        </a:solidFill>
                        <a:latin typeface="Cambria Math" panose="02040503050406030204" pitchFamily="18" charset="0"/>
                      </a:rPr>
                      <m:t>=</m:t>
                    </m:r>
                    <m:bar>
                      <m:barPr>
                        <m:pos m:val="top"/>
                        <m:ctrlPr>
                          <a:rPr lang="es-ES" i="1">
                            <a:solidFill>
                              <a:srgbClr val="7030A0"/>
                            </a:solidFill>
                            <a:latin typeface="Cambria Math" panose="02040503050406030204" pitchFamily="18" charset="0"/>
                          </a:rPr>
                        </m:ctrlPr>
                      </m:barPr>
                      <m:e>
                        <m:r>
                          <m:rPr>
                            <m:sty m:val="p"/>
                          </m:rPr>
                          <a:rPr lang="es-ES">
                            <a:solidFill>
                              <a:srgbClr val="7030A0"/>
                            </a:solidFill>
                            <a:latin typeface="Cambria Math" panose="02040503050406030204" pitchFamily="18" charset="0"/>
                          </a:rPr>
                          <m:t>Z</m:t>
                        </m:r>
                      </m:e>
                    </m:bar>
                    <m:r>
                      <a:rPr lang="es-ES">
                        <a:solidFill>
                          <a:srgbClr val="7030A0"/>
                        </a:solidFill>
                        <a:latin typeface="Cambria Math" panose="02040503050406030204" pitchFamily="18" charset="0"/>
                        <a:ea typeface="Cambria Math" panose="02040503050406030204" pitchFamily="18" charset="0"/>
                      </a:rPr>
                      <m:t>±</m:t>
                    </m:r>
                    <m:r>
                      <m:rPr>
                        <m:sty m:val="p"/>
                      </m:rPr>
                      <a:rPr lang="es-ES">
                        <a:solidFill>
                          <a:srgbClr val="7030A0"/>
                        </a:solidFill>
                        <a:latin typeface="Cambria Math" panose="02040503050406030204" pitchFamily="18" charset="0"/>
                        <a:ea typeface="Cambria Math" panose="02040503050406030204" pitchFamily="18" charset="0"/>
                      </a:rPr>
                      <m:t>δZ</m:t>
                    </m:r>
                  </m:oMath>
                </a14:m>
                <a:endParaRPr lang="es-CL" dirty="0">
                  <a:solidFill>
                    <a:srgbClr val="002060"/>
                  </a:solidFill>
                </a:endParaRPr>
              </a:p>
              <a:p>
                <a:pPr marL="0" indent="0" algn="just">
                  <a:buNone/>
                </a:pPr>
                <a:r>
                  <a:rPr lang="es-CL" dirty="0">
                    <a:solidFill>
                      <a:srgbClr val="002060"/>
                    </a:solidFill>
                  </a:rPr>
                  <a:t>Donde </a:t>
                </a:r>
              </a:p>
              <a:p>
                <a:pPr marL="0" indent="0" algn="ctr">
                  <a:buNone/>
                </a:pPr>
                <a:r>
                  <a:rPr lang="es-ES_tradnl" dirty="0">
                    <a:solidFill>
                      <a:srgbClr val="002060"/>
                    </a:solidFill>
                  </a:rPr>
                  <a:t> </a:t>
                </a:r>
                <a14:m>
                  <m:oMath xmlns:m="http://schemas.openxmlformats.org/officeDocument/2006/math">
                    <m:bar>
                      <m:barPr>
                        <m:pos m:val="top"/>
                        <m:ctrlPr>
                          <a:rPr lang="es-ES" i="1" smtClean="0">
                            <a:solidFill>
                              <a:schemeClr val="accent5">
                                <a:lumMod val="75000"/>
                              </a:schemeClr>
                            </a:solidFill>
                            <a:latin typeface="Cambria Math" panose="02040503050406030204" pitchFamily="18" charset="0"/>
                          </a:rPr>
                        </m:ctrlPr>
                      </m:barPr>
                      <m:e>
                        <m:r>
                          <m:rPr>
                            <m:sty m:val="p"/>
                          </m:rPr>
                          <a:rPr lang="es-ES">
                            <a:solidFill>
                              <a:schemeClr val="accent5">
                                <a:lumMod val="75000"/>
                              </a:schemeClr>
                            </a:solidFill>
                            <a:latin typeface="Cambria Math" panose="02040503050406030204" pitchFamily="18" charset="0"/>
                          </a:rPr>
                          <m:t>Z</m:t>
                        </m:r>
                      </m:e>
                    </m:bar>
                  </m:oMath>
                </a14:m>
                <a:r>
                  <a:rPr lang="es-ES_tradnl" dirty="0">
                    <a:solidFill>
                      <a:schemeClr val="accent5">
                        <a:lumMod val="75000"/>
                      </a:schemeClr>
                    </a:solidFill>
                  </a:rPr>
                  <a:t> =</a:t>
                </a:r>
                <a:r>
                  <a:rPr lang="es-ES" dirty="0">
                    <a:solidFill>
                      <a:schemeClr val="accent5">
                        <a:lumMod val="75000"/>
                      </a:schemeClr>
                    </a:solidFill>
                  </a:rPr>
                  <a:t> </a:t>
                </a:r>
                <a14:m>
                  <m:oMath xmlns:m="http://schemas.openxmlformats.org/officeDocument/2006/math">
                    <m:bar>
                      <m:barPr>
                        <m:pos m:val="top"/>
                        <m:ctrlPr>
                          <a:rPr lang="es-ES" i="1">
                            <a:solidFill>
                              <a:schemeClr val="accent5">
                                <a:lumMod val="75000"/>
                              </a:schemeClr>
                            </a:solidFill>
                            <a:latin typeface="Cambria Math" panose="02040503050406030204" pitchFamily="18" charset="0"/>
                          </a:rPr>
                        </m:ctrlPr>
                      </m:barPr>
                      <m:e>
                        <m:r>
                          <m:rPr>
                            <m:sty m:val="p"/>
                          </m:rPr>
                          <a:rPr lang="es-ES">
                            <a:solidFill>
                              <a:schemeClr val="accent5">
                                <a:lumMod val="75000"/>
                              </a:schemeClr>
                            </a:solidFill>
                            <a:latin typeface="Cambria Math" panose="02040503050406030204" pitchFamily="18" charset="0"/>
                          </a:rPr>
                          <m:t>X</m:t>
                        </m:r>
                      </m:e>
                    </m:bar>
                    <m:r>
                      <a:rPr lang="es-ES" b="0" i="1" smtClean="0">
                        <a:solidFill>
                          <a:schemeClr val="accent5">
                            <a:lumMod val="75000"/>
                          </a:schemeClr>
                        </a:solidFill>
                        <a:latin typeface="Cambria Math" panose="02040503050406030204" pitchFamily="18" charset="0"/>
                      </a:rPr>
                      <m:t> </m:t>
                    </m:r>
                    <m:r>
                      <a:rPr lang="es-ES" b="0" i="1" smtClean="0">
                        <a:solidFill>
                          <a:schemeClr val="accent5">
                            <a:lumMod val="75000"/>
                          </a:schemeClr>
                        </a:solidFill>
                        <a:latin typeface="Cambria Math" panose="02040503050406030204" pitchFamily="18" charset="0"/>
                        <a:ea typeface="Cambria Math" panose="02040503050406030204" pitchFamily="18" charset="0"/>
                      </a:rPr>
                      <m:t>∙</m:t>
                    </m:r>
                    <m:bar>
                      <m:barPr>
                        <m:pos m:val="top"/>
                        <m:ctrlPr>
                          <a:rPr lang="es-ES" i="1">
                            <a:solidFill>
                              <a:schemeClr val="accent5">
                                <a:lumMod val="75000"/>
                              </a:schemeClr>
                            </a:solidFill>
                            <a:latin typeface="Cambria Math" panose="02040503050406030204" pitchFamily="18" charset="0"/>
                          </a:rPr>
                        </m:ctrlPr>
                      </m:barPr>
                      <m:e>
                        <m:r>
                          <m:rPr>
                            <m:sty m:val="p"/>
                          </m:rPr>
                          <a:rPr lang="es-ES">
                            <a:solidFill>
                              <a:schemeClr val="accent5">
                                <a:lumMod val="75000"/>
                              </a:schemeClr>
                            </a:solidFill>
                            <a:latin typeface="Cambria Math" panose="02040503050406030204" pitchFamily="18" charset="0"/>
                          </a:rPr>
                          <m:t>Y</m:t>
                        </m:r>
                      </m:e>
                    </m:bar>
                  </m:oMath>
                </a14:m>
                <a:r>
                  <a:rPr lang="es-ES_tradnl" dirty="0">
                    <a:solidFill>
                      <a:schemeClr val="accent5">
                        <a:lumMod val="75000"/>
                      </a:schemeClr>
                    </a:solidFill>
                  </a:rPr>
                  <a:t>  y </a:t>
                </a:r>
                <a14:m>
                  <m:oMath xmlns:m="http://schemas.openxmlformats.org/officeDocument/2006/math">
                    <m:r>
                      <a:rPr lang="es-ES">
                        <a:solidFill>
                          <a:schemeClr val="accent5">
                            <a:lumMod val="75000"/>
                          </a:schemeClr>
                        </a:solidFill>
                        <a:latin typeface="Cambria Math" panose="02040503050406030204" pitchFamily="18" charset="0"/>
                        <a:ea typeface="Cambria Math" panose="02040503050406030204" pitchFamily="18" charset="0"/>
                      </a:rPr>
                      <m:t> </m:t>
                    </m:r>
                    <m:r>
                      <m:rPr>
                        <m:sty m:val="p"/>
                      </m:rPr>
                      <a:rPr lang="es-ES">
                        <a:solidFill>
                          <a:schemeClr val="accent5">
                            <a:lumMod val="75000"/>
                          </a:schemeClr>
                        </a:solidFill>
                        <a:latin typeface="Cambria Math" panose="02040503050406030204" pitchFamily="18" charset="0"/>
                        <a:ea typeface="Cambria Math" panose="02040503050406030204" pitchFamily="18" charset="0"/>
                      </a:rPr>
                      <m:t>δZ</m:t>
                    </m:r>
                    <m:r>
                      <a:rPr lang="es-ES">
                        <a:solidFill>
                          <a:schemeClr val="accent5">
                            <a:lumMod val="75000"/>
                          </a:schemeClr>
                        </a:solidFill>
                        <a:latin typeface="Cambria Math" panose="02040503050406030204" pitchFamily="18" charset="0"/>
                        <a:ea typeface="Cambria Math" panose="02040503050406030204" pitchFamily="18" charset="0"/>
                      </a:rPr>
                      <m:t>=</m:t>
                    </m:r>
                    <m:d>
                      <m:dPr>
                        <m:ctrlPr>
                          <a:rPr lang="es-ES" i="1" smtClean="0">
                            <a:solidFill>
                              <a:schemeClr val="accent5">
                                <a:lumMod val="75000"/>
                              </a:schemeClr>
                            </a:solidFill>
                            <a:latin typeface="Cambria Math" panose="02040503050406030204" pitchFamily="18" charset="0"/>
                            <a:ea typeface="Cambria Math" panose="02040503050406030204" pitchFamily="18" charset="0"/>
                          </a:rPr>
                        </m:ctrlPr>
                      </m:dPr>
                      <m:e>
                        <m:f>
                          <m:fPr>
                            <m:ctrlPr>
                              <a:rPr lang="es-ES" i="1" smtClean="0">
                                <a:solidFill>
                                  <a:schemeClr val="accent5">
                                    <a:lumMod val="75000"/>
                                  </a:schemeClr>
                                </a:solidFill>
                                <a:latin typeface="Cambria Math" panose="02040503050406030204" pitchFamily="18" charset="0"/>
                                <a:ea typeface="Cambria Math" panose="02040503050406030204" pitchFamily="18" charset="0"/>
                              </a:rPr>
                            </m:ctrlPr>
                          </m:fPr>
                          <m:num>
                            <m:sSub>
                              <m:sSubPr>
                                <m:ctrlPr>
                                  <a:rPr lang="es-ES" i="1" smtClean="0">
                                    <a:solidFill>
                                      <a:schemeClr val="accent5">
                                        <a:lumMod val="75000"/>
                                      </a:schemeClr>
                                    </a:solidFill>
                                    <a:latin typeface="Cambria Math" panose="02040503050406030204" pitchFamily="18" charset="0"/>
                                    <a:ea typeface="Cambria Math" panose="02040503050406030204" pitchFamily="18" charset="0"/>
                                  </a:rPr>
                                </m:ctrlPr>
                              </m:sSubPr>
                              <m:e>
                                <m:r>
                                  <a:rPr lang="es-ES" b="0" i="1" smtClean="0">
                                    <a:solidFill>
                                      <a:schemeClr val="accent5">
                                        <a:lumMod val="75000"/>
                                      </a:schemeClr>
                                    </a:solidFill>
                                    <a:latin typeface="Cambria Math" panose="02040503050406030204" pitchFamily="18" charset="0"/>
                                    <a:ea typeface="Cambria Math" panose="02040503050406030204" pitchFamily="18" charset="0"/>
                                  </a:rPr>
                                  <m:t>𝑋</m:t>
                                </m:r>
                              </m:e>
                              <m:sub>
                                <m:r>
                                  <a:rPr lang="es-ES" b="0" i="1" smtClean="0">
                                    <a:solidFill>
                                      <a:schemeClr val="accent5">
                                        <a:lumMod val="75000"/>
                                      </a:schemeClr>
                                    </a:solidFill>
                                    <a:latin typeface="Cambria Math" panose="02040503050406030204" pitchFamily="18" charset="0"/>
                                    <a:ea typeface="Cambria Math" panose="02040503050406030204" pitchFamily="18" charset="0"/>
                                  </a:rPr>
                                  <m:t>𝑚𝑎𝑥</m:t>
                                </m:r>
                              </m:sub>
                            </m:sSub>
                            <m:sSub>
                              <m:sSubPr>
                                <m:ctrlPr>
                                  <a:rPr lang="es-ES" i="1" smtClean="0">
                                    <a:solidFill>
                                      <a:schemeClr val="accent5">
                                        <a:lumMod val="75000"/>
                                      </a:schemeClr>
                                    </a:solidFill>
                                    <a:latin typeface="Cambria Math" panose="02040503050406030204" pitchFamily="18" charset="0"/>
                                    <a:ea typeface="Cambria Math" panose="02040503050406030204" pitchFamily="18" charset="0"/>
                                  </a:rPr>
                                </m:ctrlPr>
                              </m:sSubPr>
                              <m:e>
                                <m:r>
                                  <a:rPr lang="es-ES" b="0" i="1" smtClean="0">
                                    <a:solidFill>
                                      <a:schemeClr val="accent5">
                                        <a:lumMod val="75000"/>
                                      </a:schemeClr>
                                    </a:solidFill>
                                    <a:latin typeface="Cambria Math" panose="02040503050406030204" pitchFamily="18" charset="0"/>
                                    <a:ea typeface="Cambria Math" panose="02040503050406030204" pitchFamily="18" charset="0"/>
                                  </a:rPr>
                                  <m:t>𝑌</m:t>
                                </m:r>
                              </m:e>
                              <m:sub>
                                <m:r>
                                  <a:rPr lang="es-ES" b="0" i="1" smtClean="0">
                                    <a:solidFill>
                                      <a:schemeClr val="accent5">
                                        <a:lumMod val="75000"/>
                                      </a:schemeClr>
                                    </a:solidFill>
                                    <a:latin typeface="Cambria Math" panose="02040503050406030204" pitchFamily="18" charset="0"/>
                                    <a:ea typeface="Cambria Math" panose="02040503050406030204" pitchFamily="18" charset="0"/>
                                  </a:rPr>
                                  <m:t>𝑚𝑎𝑥</m:t>
                                </m:r>
                              </m:sub>
                            </m:sSub>
                            <m:r>
                              <a:rPr lang="es-ES" b="0" i="1" smtClean="0">
                                <a:solidFill>
                                  <a:schemeClr val="accent5">
                                    <a:lumMod val="75000"/>
                                  </a:schemeClr>
                                </a:solidFill>
                                <a:latin typeface="Cambria Math" panose="02040503050406030204" pitchFamily="18" charset="0"/>
                                <a:ea typeface="Cambria Math" panose="02040503050406030204" pitchFamily="18" charset="0"/>
                              </a:rPr>
                              <m:t>−</m:t>
                            </m:r>
                            <m:sSub>
                              <m:sSubPr>
                                <m:ctrlPr>
                                  <a:rPr lang="es-ES" i="1">
                                    <a:solidFill>
                                      <a:schemeClr val="accent5">
                                        <a:lumMod val="75000"/>
                                      </a:schemeClr>
                                    </a:solidFill>
                                    <a:latin typeface="Cambria Math" panose="02040503050406030204" pitchFamily="18" charset="0"/>
                                    <a:ea typeface="Cambria Math" panose="02040503050406030204" pitchFamily="18" charset="0"/>
                                  </a:rPr>
                                </m:ctrlPr>
                              </m:sSubPr>
                              <m:e>
                                <m:r>
                                  <a:rPr lang="es-ES" i="1">
                                    <a:solidFill>
                                      <a:schemeClr val="accent5">
                                        <a:lumMod val="75000"/>
                                      </a:schemeClr>
                                    </a:solidFill>
                                    <a:latin typeface="Cambria Math" panose="02040503050406030204" pitchFamily="18" charset="0"/>
                                    <a:ea typeface="Cambria Math" panose="02040503050406030204" pitchFamily="18" charset="0"/>
                                  </a:rPr>
                                  <m:t>𝑋</m:t>
                                </m:r>
                              </m:e>
                              <m:sub>
                                <m:r>
                                  <a:rPr lang="es-ES" i="1">
                                    <a:solidFill>
                                      <a:schemeClr val="accent5">
                                        <a:lumMod val="75000"/>
                                      </a:schemeClr>
                                    </a:solidFill>
                                    <a:latin typeface="Cambria Math" panose="02040503050406030204" pitchFamily="18" charset="0"/>
                                    <a:ea typeface="Cambria Math" panose="02040503050406030204" pitchFamily="18" charset="0"/>
                                  </a:rPr>
                                  <m:t>𝑚</m:t>
                                </m:r>
                                <m:r>
                                  <a:rPr lang="es-ES" b="0" i="1" smtClean="0">
                                    <a:solidFill>
                                      <a:schemeClr val="accent5">
                                        <a:lumMod val="75000"/>
                                      </a:schemeClr>
                                    </a:solidFill>
                                    <a:latin typeface="Cambria Math" panose="02040503050406030204" pitchFamily="18" charset="0"/>
                                    <a:ea typeface="Cambria Math" panose="02040503050406030204" pitchFamily="18" charset="0"/>
                                  </a:rPr>
                                  <m:t>𝑖𝑛</m:t>
                                </m:r>
                              </m:sub>
                            </m:sSub>
                            <m:sSub>
                              <m:sSubPr>
                                <m:ctrlPr>
                                  <a:rPr lang="es-ES" i="1">
                                    <a:solidFill>
                                      <a:schemeClr val="accent5">
                                        <a:lumMod val="75000"/>
                                      </a:schemeClr>
                                    </a:solidFill>
                                    <a:latin typeface="Cambria Math" panose="02040503050406030204" pitchFamily="18" charset="0"/>
                                    <a:ea typeface="Cambria Math" panose="02040503050406030204" pitchFamily="18" charset="0"/>
                                  </a:rPr>
                                </m:ctrlPr>
                              </m:sSubPr>
                              <m:e>
                                <m:r>
                                  <a:rPr lang="es-ES" i="1">
                                    <a:solidFill>
                                      <a:schemeClr val="accent5">
                                        <a:lumMod val="75000"/>
                                      </a:schemeClr>
                                    </a:solidFill>
                                    <a:latin typeface="Cambria Math" panose="02040503050406030204" pitchFamily="18" charset="0"/>
                                    <a:ea typeface="Cambria Math" panose="02040503050406030204" pitchFamily="18" charset="0"/>
                                  </a:rPr>
                                  <m:t>𝑌</m:t>
                                </m:r>
                              </m:e>
                              <m:sub>
                                <m:r>
                                  <a:rPr lang="es-ES" i="1">
                                    <a:solidFill>
                                      <a:schemeClr val="accent5">
                                        <a:lumMod val="75000"/>
                                      </a:schemeClr>
                                    </a:solidFill>
                                    <a:latin typeface="Cambria Math" panose="02040503050406030204" pitchFamily="18" charset="0"/>
                                    <a:ea typeface="Cambria Math" panose="02040503050406030204" pitchFamily="18" charset="0"/>
                                  </a:rPr>
                                  <m:t>𝑚</m:t>
                                </m:r>
                                <m:r>
                                  <a:rPr lang="es-ES" b="0" i="1" smtClean="0">
                                    <a:solidFill>
                                      <a:schemeClr val="accent5">
                                        <a:lumMod val="75000"/>
                                      </a:schemeClr>
                                    </a:solidFill>
                                    <a:latin typeface="Cambria Math" panose="02040503050406030204" pitchFamily="18" charset="0"/>
                                    <a:ea typeface="Cambria Math" panose="02040503050406030204" pitchFamily="18" charset="0"/>
                                  </a:rPr>
                                  <m:t>𝑖𝑛</m:t>
                                </m:r>
                              </m:sub>
                            </m:sSub>
                          </m:num>
                          <m:den>
                            <m:r>
                              <a:rPr lang="es-ES" b="0" i="1" smtClean="0">
                                <a:solidFill>
                                  <a:schemeClr val="accent5">
                                    <a:lumMod val="75000"/>
                                  </a:schemeClr>
                                </a:solidFill>
                                <a:latin typeface="Cambria Math" panose="02040503050406030204" pitchFamily="18" charset="0"/>
                                <a:ea typeface="Cambria Math" panose="02040503050406030204" pitchFamily="18" charset="0"/>
                              </a:rPr>
                              <m:t>2</m:t>
                            </m:r>
                          </m:den>
                        </m:f>
                      </m:e>
                    </m:d>
                  </m:oMath>
                </a14:m>
                <a:endParaRPr lang="es-CL" dirty="0"/>
              </a:p>
              <a:p>
                <a:pPr marL="0" indent="0">
                  <a:buNone/>
                </a:pPr>
                <a:r>
                  <a:rPr lang="es-ES_tradnl" dirty="0">
                    <a:solidFill>
                      <a:srgbClr val="002060"/>
                    </a:solidFill>
                  </a:rPr>
                  <a:t>En cambio si </a:t>
                </a:r>
                <a:r>
                  <a:rPr lang="es-ES_tradnl" dirty="0">
                    <a:solidFill>
                      <a:srgbClr val="0070C0"/>
                    </a:solidFill>
                  </a:rPr>
                  <a:t>Z=X/Y</a:t>
                </a:r>
              </a:p>
              <a:p>
                <a:pPr marL="0" indent="0" algn="ctr">
                  <a:buNone/>
                </a:pPr>
                <a14:m>
                  <m:oMath xmlns:m="http://schemas.openxmlformats.org/officeDocument/2006/math">
                    <m:bar>
                      <m:barPr>
                        <m:pos m:val="top"/>
                        <m:ctrlPr>
                          <a:rPr lang="es-ES" i="1" smtClean="0">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Z</m:t>
                        </m:r>
                      </m:e>
                    </m:bar>
                  </m:oMath>
                </a14:m>
                <a:r>
                  <a:rPr lang="es-ES_tradnl" dirty="0">
                    <a:solidFill>
                      <a:srgbClr val="0070C0"/>
                    </a:solidFill>
                  </a:rPr>
                  <a:t> =</a:t>
                </a:r>
                <a:r>
                  <a:rPr lang="es-ES" dirty="0">
                    <a:solidFill>
                      <a:srgbClr val="0070C0"/>
                    </a:solidFill>
                  </a:rPr>
                  <a:t> </a:t>
                </a:r>
                <a14:m>
                  <m:oMath xmlns:m="http://schemas.openxmlformats.org/officeDocument/2006/math">
                    <m:bar>
                      <m:barPr>
                        <m:pos m:val="top"/>
                        <m:ctrlPr>
                          <a:rPr lang="es-ES" i="1">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X</m:t>
                        </m:r>
                      </m:e>
                    </m:bar>
                    <m:r>
                      <a:rPr lang="es-ES" i="1">
                        <a:solidFill>
                          <a:srgbClr val="0070C0"/>
                        </a:solidFill>
                        <a:latin typeface="Cambria Math" panose="02040503050406030204" pitchFamily="18" charset="0"/>
                      </a:rPr>
                      <m:t> </m:t>
                    </m:r>
                    <m:r>
                      <a:rPr lang="es-ES" b="0" i="1" smtClean="0">
                        <a:solidFill>
                          <a:srgbClr val="0070C0"/>
                        </a:solidFill>
                        <a:latin typeface="Cambria Math" panose="02040503050406030204" pitchFamily="18" charset="0"/>
                      </a:rPr>
                      <m:t>/</m:t>
                    </m:r>
                    <m:bar>
                      <m:barPr>
                        <m:pos m:val="top"/>
                        <m:ctrlPr>
                          <a:rPr lang="es-ES" i="1">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Y</m:t>
                        </m:r>
                      </m:e>
                    </m:bar>
                  </m:oMath>
                </a14:m>
                <a:r>
                  <a:rPr lang="es-CL" dirty="0">
                    <a:solidFill>
                      <a:srgbClr val="0070C0"/>
                    </a:solidFill>
                  </a:rPr>
                  <a:t> </a:t>
                </a:r>
                <a:r>
                  <a:rPr lang="es-ES_tradnl" dirty="0">
                    <a:solidFill>
                      <a:schemeClr val="accent5">
                        <a:lumMod val="75000"/>
                      </a:schemeClr>
                    </a:solidFill>
                  </a:rPr>
                  <a:t>y </a:t>
                </a:r>
                <a14:m>
                  <m:oMath xmlns:m="http://schemas.openxmlformats.org/officeDocument/2006/math">
                    <m:r>
                      <a:rPr lang="es-ES">
                        <a:solidFill>
                          <a:schemeClr val="accent5">
                            <a:lumMod val="75000"/>
                          </a:schemeClr>
                        </a:solidFill>
                        <a:latin typeface="Cambria Math" panose="02040503050406030204" pitchFamily="18" charset="0"/>
                        <a:ea typeface="Cambria Math" panose="02040503050406030204" pitchFamily="18" charset="0"/>
                      </a:rPr>
                      <m:t> </m:t>
                    </m:r>
                    <m:r>
                      <m:rPr>
                        <m:sty m:val="p"/>
                      </m:rPr>
                      <a:rPr lang="es-ES">
                        <a:solidFill>
                          <a:schemeClr val="accent5">
                            <a:lumMod val="75000"/>
                          </a:schemeClr>
                        </a:solidFill>
                        <a:latin typeface="Cambria Math" panose="02040503050406030204" pitchFamily="18" charset="0"/>
                        <a:ea typeface="Cambria Math" panose="02040503050406030204" pitchFamily="18" charset="0"/>
                      </a:rPr>
                      <m:t>δZ</m:t>
                    </m:r>
                    <m:r>
                      <a:rPr lang="es-ES">
                        <a:solidFill>
                          <a:schemeClr val="accent5">
                            <a:lumMod val="75000"/>
                          </a:schemeClr>
                        </a:solidFill>
                        <a:latin typeface="Cambria Math" panose="02040503050406030204" pitchFamily="18" charset="0"/>
                        <a:ea typeface="Cambria Math" panose="02040503050406030204" pitchFamily="18" charset="0"/>
                      </a:rPr>
                      <m:t>=</m:t>
                    </m:r>
                    <m:d>
                      <m:dPr>
                        <m:ctrlPr>
                          <a:rPr lang="es-ES" i="1">
                            <a:solidFill>
                              <a:schemeClr val="accent5">
                                <a:lumMod val="75000"/>
                              </a:schemeClr>
                            </a:solidFill>
                            <a:latin typeface="Cambria Math" panose="02040503050406030204" pitchFamily="18" charset="0"/>
                            <a:ea typeface="Cambria Math" panose="02040503050406030204" pitchFamily="18" charset="0"/>
                          </a:rPr>
                        </m:ctrlPr>
                      </m:dPr>
                      <m:e>
                        <m:f>
                          <m:fPr>
                            <m:ctrlPr>
                              <a:rPr lang="es-ES" i="1">
                                <a:solidFill>
                                  <a:schemeClr val="accent5">
                                    <a:lumMod val="75000"/>
                                  </a:schemeClr>
                                </a:solidFill>
                                <a:latin typeface="Cambria Math" panose="02040503050406030204" pitchFamily="18" charset="0"/>
                                <a:ea typeface="Cambria Math" panose="02040503050406030204" pitchFamily="18" charset="0"/>
                              </a:rPr>
                            </m:ctrlPr>
                          </m:fPr>
                          <m:num>
                            <m:f>
                              <m:fPr>
                                <m:ctrlPr>
                                  <a:rPr lang="es-ES" i="1" smtClean="0">
                                    <a:solidFill>
                                      <a:schemeClr val="accent5">
                                        <a:lumMod val="75000"/>
                                      </a:schemeClr>
                                    </a:solidFill>
                                    <a:latin typeface="Cambria Math" panose="02040503050406030204" pitchFamily="18" charset="0"/>
                                    <a:ea typeface="Cambria Math" panose="02040503050406030204" pitchFamily="18" charset="0"/>
                                  </a:rPr>
                                </m:ctrlPr>
                              </m:fPr>
                              <m:num>
                                <m:sSub>
                                  <m:sSubPr>
                                    <m:ctrlPr>
                                      <a:rPr lang="es-ES" i="1" smtClean="0">
                                        <a:solidFill>
                                          <a:schemeClr val="accent5">
                                            <a:lumMod val="75000"/>
                                          </a:schemeClr>
                                        </a:solidFill>
                                        <a:latin typeface="Cambria Math" panose="02040503050406030204" pitchFamily="18" charset="0"/>
                                        <a:ea typeface="Cambria Math" panose="02040503050406030204" pitchFamily="18" charset="0"/>
                                      </a:rPr>
                                    </m:ctrlPr>
                                  </m:sSubPr>
                                  <m:e>
                                    <m:r>
                                      <a:rPr lang="es-ES" b="0" i="1" smtClean="0">
                                        <a:solidFill>
                                          <a:schemeClr val="accent5">
                                            <a:lumMod val="75000"/>
                                          </a:schemeClr>
                                        </a:solidFill>
                                        <a:latin typeface="Cambria Math" panose="02040503050406030204" pitchFamily="18" charset="0"/>
                                        <a:ea typeface="Cambria Math" panose="02040503050406030204" pitchFamily="18" charset="0"/>
                                      </a:rPr>
                                      <m:t>𝑋</m:t>
                                    </m:r>
                                  </m:e>
                                  <m:sub>
                                    <m:r>
                                      <a:rPr lang="es-ES" b="0" i="1" smtClean="0">
                                        <a:solidFill>
                                          <a:schemeClr val="accent5">
                                            <a:lumMod val="75000"/>
                                          </a:schemeClr>
                                        </a:solidFill>
                                        <a:latin typeface="Cambria Math" panose="02040503050406030204" pitchFamily="18" charset="0"/>
                                        <a:ea typeface="Cambria Math" panose="02040503050406030204" pitchFamily="18" charset="0"/>
                                      </a:rPr>
                                      <m:t>𝑚𝑎𝑥</m:t>
                                    </m:r>
                                  </m:sub>
                                </m:sSub>
                              </m:num>
                              <m:den>
                                <m:sSub>
                                  <m:sSubPr>
                                    <m:ctrlPr>
                                      <a:rPr lang="es-ES" i="1" smtClean="0">
                                        <a:solidFill>
                                          <a:schemeClr val="accent5">
                                            <a:lumMod val="75000"/>
                                          </a:schemeClr>
                                        </a:solidFill>
                                        <a:latin typeface="Cambria Math" panose="02040503050406030204" pitchFamily="18" charset="0"/>
                                        <a:ea typeface="Cambria Math" panose="02040503050406030204" pitchFamily="18" charset="0"/>
                                      </a:rPr>
                                    </m:ctrlPr>
                                  </m:sSubPr>
                                  <m:e>
                                    <m:r>
                                      <a:rPr lang="es-ES" b="0" i="1" smtClean="0">
                                        <a:solidFill>
                                          <a:schemeClr val="accent5">
                                            <a:lumMod val="75000"/>
                                          </a:schemeClr>
                                        </a:solidFill>
                                        <a:latin typeface="Cambria Math" panose="02040503050406030204" pitchFamily="18" charset="0"/>
                                        <a:ea typeface="Cambria Math" panose="02040503050406030204" pitchFamily="18" charset="0"/>
                                      </a:rPr>
                                      <m:t>𝑌</m:t>
                                    </m:r>
                                  </m:e>
                                  <m:sub>
                                    <m:r>
                                      <a:rPr lang="es-ES" b="0" i="1" smtClean="0">
                                        <a:solidFill>
                                          <a:schemeClr val="accent5">
                                            <a:lumMod val="75000"/>
                                          </a:schemeClr>
                                        </a:solidFill>
                                        <a:latin typeface="Cambria Math" panose="02040503050406030204" pitchFamily="18" charset="0"/>
                                        <a:ea typeface="Cambria Math" panose="02040503050406030204" pitchFamily="18" charset="0"/>
                                      </a:rPr>
                                      <m:t>𝑚𝑎𝑥</m:t>
                                    </m:r>
                                  </m:sub>
                                </m:sSub>
                              </m:den>
                            </m:f>
                            <m:r>
                              <a:rPr lang="es-ES" b="0" i="1" smtClean="0">
                                <a:solidFill>
                                  <a:schemeClr val="accent5">
                                    <a:lumMod val="75000"/>
                                  </a:schemeClr>
                                </a:solidFill>
                                <a:latin typeface="Cambria Math" panose="02040503050406030204" pitchFamily="18" charset="0"/>
                                <a:ea typeface="Cambria Math" panose="02040503050406030204" pitchFamily="18" charset="0"/>
                              </a:rPr>
                              <m:t> </m:t>
                            </m:r>
                            <m:r>
                              <a:rPr lang="es-ES" i="1">
                                <a:solidFill>
                                  <a:schemeClr val="accent5">
                                    <a:lumMod val="75000"/>
                                  </a:schemeClr>
                                </a:solidFill>
                                <a:latin typeface="Cambria Math" panose="02040503050406030204" pitchFamily="18" charset="0"/>
                                <a:ea typeface="Cambria Math" panose="02040503050406030204" pitchFamily="18" charset="0"/>
                              </a:rPr>
                              <m:t>−</m:t>
                            </m:r>
                            <m:f>
                              <m:fPr>
                                <m:ctrlPr>
                                  <a:rPr lang="es-ES" i="1">
                                    <a:solidFill>
                                      <a:schemeClr val="accent5">
                                        <a:lumMod val="75000"/>
                                      </a:schemeClr>
                                    </a:solidFill>
                                    <a:latin typeface="Cambria Math" panose="02040503050406030204" pitchFamily="18" charset="0"/>
                                    <a:ea typeface="Cambria Math" panose="02040503050406030204" pitchFamily="18" charset="0"/>
                                  </a:rPr>
                                </m:ctrlPr>
                              </m:fPr>
                              <m:num>
                                <m:sSub>
                                  <m:sSubPr>
                                    <m:ctrlPr>
                                      <a:rPr lang="es-ES" i="1">
                                        <a:solidFill>
                                          <a:schemeClr val="accent5">
                                            <a:lumMod val="75000"/>
                                          </a:schemeClr>
                                        </a:solidFill>
                                        <a:latin typeface="Cambria Math" panose="02040503050406030204" pitchFamily="18" charset="0"/>
                                        <a:ea typeface="Cambria Math" panose="02040503050406030204" pitchFamily="18" charset="0"/>
                                      </a:rPr>
                                    </m:ctrlPr>
                                  </m:sSubPr>
                                  <m:e>
                                    <m:r>
                                      <a:rPr lang="es-ES" b="0" i="1" smtClean="0">
                                        <a:solidFill>
                                          <a:schemeClr val="accent5">
                                            <a:lumMod val="75000"/>
                                          </a:schemeClr>
                                        </a:solidFill>
                                        <a:latin typeface="Cambria Math" panose="02040503050406030204" pitchFamily="18" charset="0"/>
                                        <a:ea typeface="Cambria Math" panose="02040503050406030204" pitchFamily="18" charset="0"/>
                                      </a:rPr>
                                      <m:t> </m:t>
                                    </m:r>
                                    <m:r>
                                      <a:rPr lang="es-ES" i="1">
                                        <a:solidFill>
                                          <a:schemeClr val="accent5">
                                            <a:lumMod val="75000"/>
                                          </a:schemeClr>
                                        </a:solidFill>
                                        <a:latin typeface="Cambria Math" panose="02040503050406030204" pitchFamily="18" charset="0"/>
                                        <a:ea typeface="Cambria Math" panose="02040503050406030204" pitchFamily="18" charset="0"/>
                                      </a:rPr>
                                      <m:t>𝑋</m:t>
                                    </m:r>
                                  </m:e>
                                  <m:sub>
                                    <m:r>
                                      <a:rPr lang="es-ES" i="1">
                                        <a:solidFill>
                                          <a:schemeClr val="accent5">
                                            <a:lumMod val="75000"/>
                                          </a:schemeClr>
                                        </a:solidFill>
                                        <a:latin typeface="Cambria Math" panose="02040503050406030204" pitchFamily="18" charset="0"/>
                                        <a:ea typeface="Cambria Math" panose="02040503050406030204" pitchFamily="18" charset="0"/>
                                      </a:rPr>
                                      <m:t>𝑚</m:t>
                                    </m:r>
                                    <m:r>
                                      <a:rPr lang="es-ES" b="0" i="1" smtClean="0">
                                        <a:solidFill>
                                          <a:schemeClr val="accent5">
                                            <a:lumMod val="75000"/>
                                          </a:schemeClr>
                                        </a:solidFill>
                                        <a:latin typeface="Cambria Math" panose="02040503050406030204" pitchFamily="18" charset="0"/>
                                        <a:ea typeface="Cambria Math" panose="02040503050406030204" pitchFamily="18" charset="0"/>
                                      </a:rPr>
                                      <m:t>𝑖𝑛</m:t>
                                    </m:r>
                                  </m:sub>
                                </m:sSub>
                              </m:num>
                              <m:den>
                                <m:sSub>
                                  <m:sSubPr>
                                    <m:ctrlPr>
                                      <a:rPr lang="es-ES" i="1">
                                        <a:solidFill>
                                          <a:schemeClr val="accent5">
                                            <a:lumMod val="75000"/>
                                          </a:schemeClr>
                                        </a:solidFill>
                                        <a:latin typeface="Cambria Math" panose="02040503050406030204" pitchFamily="18" charset="0"/>
                                        <a:ea typeface="Cambria Math" panose="02040503050406030204" pitchFamily="18" charset="0"/>
                                      </a:rPr>
                                    </m:ctrlPr>
                                  </m:sSubPr>
                                  <m:e>
                                    <m:r>
                                      <a:rPr lang="es-ES" i="1">
                                        <a:solidFill>
                                          <a:schemeClr val="accent5">
                                            <a:lumMod val="75000"/>
                                          </a:schemeClr>
                                        </a:solidFill>
                                        <a:latin typeface="Cambria Math" panose="02040503050406030204" pitchFamily="18" charset="0"/>
                                        <a:ea typeface="Cambria Math" panose="02040503050406030204" pitchFamily="18" charset="0"/>
                                      </a:rPr>
                                      <m:t>𝑌</m:t>
                                    </m:r>
                                  </m:e>
                                  <m:sub>
                                    <m:r>
                                      <a:rPr lang="es-ES" i="1">
                                        <a:solidFill>
                                          <a:schemeClr val="accent5">
                                            <a:lumMod val="75000"/>
                                          </a:schemeClr>
                                        </a:solidFill>
                                        <a:latin typeface="Cambria Math" panose="02040503050406030204" pitchFamily="18" charset="0"/>
                                        <a:ea typeface="Cambria Math" panose="02040503050406030204" pitchFamily="18" charset="0"/>
                                      </a:rPr>
                                      <m:t>𝑚</m:t>
                                    </m:r>
                                    <m:r>
                                      <a:rPr lang="es-ES" b="0" i="1" smtClean="0">
                                        <a:solidFill>
                                          <a:schemeClr val="accent5">
                                            <a:lumMod val="75000"/>
                                          </a:schemeClr>
                                        </a:solidFill>
                                        <a:latin typeface="Cambria Math" panose="02040503050406030204" pitchFamily="18" charset="0"/>
                                        <a:ea typeface="Cambria Math" panose="02040503050406030204" pitchFamily="18" charset="0"/>
                                      </a:rPr>
                                      <m:t>𝑖𝑛</m:t>
                                    </m:r>
                                  </m:sub>
                                </m:sSub>
                              </m:den>
                            </m:f>
                          </m:num>
                          <m:den>
                            <m:r>
                              <a:rPr lang="es-ES" i="1">
                                <a:solidFill>
                                  <a:schemeClr val="accent5">
                                    <a:lumMod val="75000"/>
                                  </a:schemeClr>
                                </a:solidFill>
                                <a:latin typeface="Cambria Math" panose="02040503050406030204" pitchFamily="18" charset="0"/>
                                <a:ea typeface="Cambria Math" panose="02040503050406030204" pitchFamily="18" charset="0"/>
                              </a:rPr>
                              <m:t>2</m:t>
                            </m:r>
                          </m:den>
                        </m:f>
                      </m:e>
                    </m:d>
                  </m:oMath>
                </a14:m>
                <a:endParaRPr lang="es-CL" dirty="0"/>
              </a:p>
            </p:txBody>
          </p:sp>
        </mc:Choice>
        <mc:Fallback xmlns="">
          <p:sp>
            <p:nvSpPr>
              <p:cNvPr id="3" name="Marcador de contenido 2">
                <a:extLst>
                  <a:ext uri="{FF2B5EF4-FFF2-40B4-BE49-F238E27FC236}">
                    <a16:creationId xmlns:a16="http://schemas.microsoft.com/office/drawing/2014/main" id="{344D41B0-62E9-123A-BA0A-216760A5F5AC}"/>
                  </a:ext>
                </a:extLst>
              </p:cNvPr>
              <p:cNvSpPr>
                <a:spLocks noGrp="1" noRot="1" noChangeAspect="1" noMove="1" noResize="1" noEditPoints="1" noAdjustHandles="1" noChangeArrowheads="1" noChangeShapeType="1" noTextEdit="1"/>
              </p:cNvSpPr>
              <p:nvPr>
                <p:ph idx="1"/>
              </p:nvPr>
            </p:nvSpPr>
            <p:spPr>
              <a:blipFill>
                <a:blip r:embed="rId2"/>
                <a:stretch>
                  <a:fillRect l="-1043" t="-2801"/>
                </a:stretch>
              </a:blipFill>
            </p:spPr>
            <p:txBody>
              <a:bodyPr/>
              <a:lstStyle/>
              <a:p>
                <a:r>
                  <a:rPr lang="es-CL">
                    <a:noFill/>
                  </a:rPr>
                  <a:t> </a:t>
                </a:r>
              </a:p>
            </p:txBody>
          </p:sp>
        </mc:Fallback>
      </mc:AlternateContent>
    </p:spTree>
    <p:extLst>
      <p:ext uri="{BB962C8B-B14F-4D97-AF65-F5344CB8AC3E}">
        <p14:creationId xmlns:p14="http://schemas.microsoft.com/office/powerpoint/2010/main" val="22389764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BBC5FD91-5E8A-D74A-AF37-56DC1960585E}"/>
              </a:ext>
            </a:extLst>
          </p:cNvPr>
          <p:cNvSpPr/>
          <p:nvPr/>
        </p:nvSpPr>
        <p:spPr>
          <a:xfrm>
            <a:off x="1543050" y="1608207"/>
            <a:ext cx="3714750" cy="1563618"/>
          </a:xfrm>
          <a:prstGeom prst="rect">
            <a:avLst/>
          </a:prstGeom>
          <a:solidFill>
            <a:schemeClr val="accent4"/>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s-ES_tradnl"/>
          </a:p>
        </p:txBody>
      </p:sp>
      <mc:AlternateContent xmlns:mc="http://schemas.openxmlformats.org/markup-compatibility/2006" xmlns:a14="http://schemas.microsoft.com/office/drawing/2010/main">
        <mc:Choice Requires="a14">
          <p:sp>
            <p:nvSpPr>
              <p:cNvPr id="5" name="CuadroTexto 4">
                <a:extLst>
                  <a:ext uri="{FF2B5EF4-FFF2-40B4-BE49-F238E27FC236}">
                    <a16:creationId xmlns:a16="http://schemas.microsoft.com/office/drawing/2014/main" id="{73EE6AC6-7572-E44E-8821-63F7CECAD4A5}"/>
                  </a:ext>
                </a:extLst>
              </p:cNvPr>
              <p:cNvSpPr txBox="1"/>
              <p:nvPr/>
            </p:nvSpPr>
            <p:spPr>
              <a:xfrm>
                <a:off x="1578768" y="3277911"/>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𝐋</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𝟏𝟐</m:t>
                          </m:r>
                          <m:r>
                            <a:rPr lang="es-ES" sz="2000" b="1" i="0" smtClean="0">
                              <a:latin typeface="Cambria Math" panose="02040503050406030204" pitchFamily="18" charset="0"/>
                            </a:rPr>
                            <m:t>,</m:t>
                          </m:r>
                          <m:r>
                            <a:rPr lang="es-ES" sz="2000" b="1" i="0" smtClean="0">
                              <a:latin typeface="Cambria Math" panose="02040503050406030204" pitchFamily="18" charset="0"/>
                            </a:rPr>
                            <m:t>𝟒𝟖</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𝟎𝟐</m:t>
                          </m:r>
                        </m:e>
                      </m:d>
                      <m:r>
                        <a:rPr lang="es-ES" sz="2000" b="1" i="0" smtClean="0">
                          <a:latin typeface="Cambria Math" panose="02040503050406030204" pitchFamily="18" charset="0"/>
                        </a:rPr>
                        <m:t> </m:t>
                      </m:r>
                      <m:r>
                        <a:rPr lang="es-ES" sz="2000" b="1" i="0" smtClean="0">
                          <a:latin typeface="Cambria Math" panose="02040503050406030204" pitchFamily="18" charset="0"/>
                        </a:rPr>
                        <m:t>𝐜𝐦</m:t>
                      </m:r>
                    </m:oMath>
                  </m:oMathPara>
                </a14:m>
                <a:endParaRPr lang="es-ES_tradnl" sz="2000" b="1" dirty="0">
                  <a:latin typeface="Arial" panose="020B0604020202020204" pitchFamily="34" charset="0"/>
                  <a:cs typeface="Arial" panose="020B0604020202020204" pitchFamily="34" charset="0"/>
                </a:endParaRPr>
              </a:p>
            </p:txBody>
          </p:sp>
        </mc:Choice>
        <mc:Fallback xmlns="">
          <p:sp>
            <p:nvSpPr>
              <p:cNvPr id="5" name="CuadroTexto 4">
                <a:extLst>
                  <a:ext uri="{FF2B5EF4-FFF2-40B4-BE49-F238E27FC236}">
                    <a16:creationId xmlns:a16="http://schemas.microsoft.com/office/drawing/2014/main" id="{73EE6AC6-7572-E44E-8821-63F7CECAD4A5}"/>
                  </a:ext>
                </a:extLst>
              </p:cNvPr>
              <p:cNvSpPr txBox="1">
                <a:spLocks noRot="1" noChangeAspect="1" noMove="1" noResize="1" noEditPoints="1" noAdjustHandles="1" noChangeArrowheads="1" noChangeShapeType="1" noTextEdit="1"/>
              </p:cNvSpPr>
              <p:nvPr/>
            </p:nvSpPr>
            <p:spPr>
              <a:xfrm>
                <a:off x="1578768" y="3277911"/>
                <a:ext cx="3643313" cy="400110"/>
              </a:xfrm>
              <a:prstGeom prst="rect">
                <a:avLst/>
              </a:prstGeom>
              <a:blipFill>
                <a:blip r:embed="rId2"/>
                <a:stretch>
                  <a:fillRect b="-15152"/>
                </a:stretch>
              </a:blipFill>
            </p:spPr>
            <p:txBody>
              <a:bodyPr/>
              <a:lstStyle/>
              <a:p>
                <a:r>
                  <a:rPr lang="es-ES_tradnl">
                    <a:noFill/>
                  </a:rPr>
                  <a:t> </a:t>
                </a:r>
              </a:p>
            </p:txBody>
          </p:sp>
        </mc:Fallback>
      </mc:AlternateContent>
      <mc:AlternateContent xmlns:mc="http://schemas.openxmlformats.org/markup-compatibility/2006" xmlns:a14="http://schemas.microsoft.com/office/drawing/2010/main">
        <mc:Choice Requires="a14">
          <p:sp>
            <p:nvSpPr>
              <p:cNvPr id="6" name="CuadroTexto 5">
                <a:extLst>
                  <a:ext uri="{FF2B5EF4-FFF2-40B4-BE49-F238E27FC236}">
                    <a16:creationId xmlns:a16="http://schemas.microsoft.com/office/drawing/2014/main" id="{1E63212B-4BB9-7241-8CF1-2E2BFBF632FD}"/>
                  </a:ext>
                </a:extLst>
              </p:cNvPr>
              <p:cNvSpPr txBox="1"/>
              <p:nvPr/>
            </p:nvSpPr>
            <p:spPr>
              <a:xfrm>
                <a:off x="4693443" y="2205350"/>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𝐇</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𝟖</m:t>
                          </m:r>
                          <m:r>
                            <a:rPr lang="es-ES" sz="2000" b="1" i="0" smtClean="0">
                              <a:latin typeface="Cambria Math" panose="02040503050406030204" pitchFamily="18" charset="0"/>
                            </a:rPr>
                            <m:t>,</m:t>
                          </m:r>
                          <m:r>
                            <a:rPr lang="es-ES" sz="2000" b="1" i="0" smtClean="0">
                              <a:latin typeface="Cambria Math" panose="02040503050406030204" pitchFamily="18" charset="0"/>
                            </a:rPr>
                            <m:t>𝟓</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𝟏</m:t>
                          </m:r>
                        </m:e>
                      </m:d>
                      <m:r>
                        <a:rPr lang="es-ES" sz="2000" b="1" i="0" smtClean="0">
                          <a:latin typeface="Cambria Math" panose="02040503050406030204" pitchFamily="18" charset="0"/>
                        </a:rPr>
                        <m:t> </m:t>
                      </m:r>
                      <m:r>
                        <a:rPr lang="es-ES" sz="2000" b="1" i="0" smtClean="0">
                          <a:latin typeface="Cambria Math" panose="02040503050406030204" pitchFamily="18" charset="0"/>
                        </a:rPr>
                        <m:t>𝐜𝐦</m:t>
                      </m:r>
                    </m:oMath>
                  </m:oMathPara>
                </a14:m>
                <a:endParaRPr lang="es-ES_tradnl" sz="2000" b="1" dirty="0"/>
              </a:p>
            </p:txBody>
          </p:sp>
        </mc:Choice>
        <mc:Fallback xmlns="">
          <p:sp>
            <p:nvSpPr>
              <p:cNvPr id="6" name="CuadroTexto 5">
                <a:extLst>
                  <a:ext uri="{FF2B5EF4-FFF2-40B4-BE49-F238E27FC236}">
                    <a16:creationId xmlns:a16="http://schemas.microsoft.com/office/drawing/2014/main" id="{1E63212B-4BB9-7241-8CF1-2E2BFBF632FD}"/>
                  </a:ext>
                </a:extLst>
              </p:cNvPr>
              <p:cNvSpPr txBox="1">
                <a:spLocks noRot="1" noChangeAspect="1" noMove="1" noResize="1" noEditPoints="1" noAdjustHandles="1" noChangeArrowheads="1" noChangeShapeType="1" noTextEdit="1"/>
              </p:cNvSpPr>
              <p:nvPr/>
            </p:nvSpPr>
            <p:spPr>
              <a:xfrm>
                <a:off x="4693443" y="2205350"/>
                <a:ext cx="3643313" cy="400110"/>
              </a:xfrm>
              <a:prstGeom prst="rect">
                <a:avLst/>
              </a:prstGeom>
              <a:blipFill>
                <a:blip r:embed="rId3"/>
                <a:stretch>
                  <a:fillRect b="-15625"/>
                </a:stretch>
              </a:blipFill>
            </p:spPr>
            <p:txBody>
              <a:bodyPr/>
              <a:lstStyle/>
              <a:p>
                <a:r>
                  <a:rPr lang="es-ES_tradnl">
                    <a:noFill/>
                  </a:rPr>
                  <a:t> </a:t>
                </a:r>
              </a:p>
            </p:txBody>
          </p:sp>
        </mc:Fallback>
      </mc:AlternateContent>
      <p:sp>
        <p:nvSpPr>
          <p:cNvPr id="7" name="Rectángulo 6">
            <a:extLst>
              <a:ext uri="{FF2B5EF4-FFF2-40B4-BE49-F238E27FC236}">
                <a16:creationId xmlns:a16="http://schemas.microsoft.com/office/drawing/2014/main" id="{BE403159-7BA7-4C43-837E-1FD986C29382}"/>
              </a:ext>
            </a:extLst>
          </p:cNvPr>
          <p:cNvSpPr/>
          <p:nvPr/>
        </p:nvSpPr>
        <p:spPr>
          <a:xfrm>
            <a:off x="494993" y="415409"/>
            <a:ext cx="7476727" cy="523220"/>
          </a:xfrm>
          <a:prstGeom prst="rect">
            <a:avLst/>
          </a:prstGeom>
        </p:spPr>
        <p:txBody>
          <a:bodyPr wrap="none">
            <a:spAutoFit/>
          </a:bodyPr>
          <a:lstStyle/>
          <a:p>
            <a:r>
              <a:rPr lang="es-ES_tradnl" sz="2800" b="1" dirty="0">
                <a:latin typeface="Arial" panose="020B0604020202020204" pitchFamily="34" charset="0"/>
                <a:cs typeface="Arial" panose="020B0604020202020204" pitchFamily="34" charset="0"/>
              </a:rPr>
              <a:t>¿Cuál es el área del siguiente rectángulo ?</a:t>
            </a:r>
          </a:p>
        </p:txBody>
      </p:sp>
      <p:sp>
        <p:nvSpPr>
          <p:cNvPr id="11" name="Rectángulo 10">
            <a:extLst>
              <a:ext uri="{FF2B5EF4-FFF2-40B4-BE49-F238E27FC236}">
                <a16:creationId xmlns:a16="http://schemas.microsoft.com/office/drawing/2014/main" id="{E0F27C8C-2B4D-5E43-9503-B281C836FBEB}"/>
              </a:ext>
            </a:extLst>
          </p:cNvPr>
          <p:cNvSpPr/>
          <p:nvPr/>
        </p:nvSpPr>
        <p:spPr>
          <a:xfrm>
            <a:off x="2417655" y="2082240"/>
            <a:ext cx="1965538" cy="523220"/>
          </a:xfrm>
          <a:prstGeom prst="rect">
            <a:avLst/>
          </a:prstGeom>
        </p:spPr>
        <p:txBody>
          <a:bodyPr wrap="none">
            <a:spAutoFit/>
          </a:bodyPr>
          <a:lstStyle/>
          <a:p>
            <a:r>
              <a:rPr lang="es-ES_tradnl" sz="2800" b="1" dirty="0">
                <a:latin typeface="Arial" panose="020B0604020202020204" pitchFamily="34" charset="0"/>
                <a:cs typeface="Arial" panose="020B0604020202020204" pitchFamily="34" charset="0"/>
              </a:rPr>
              <a:t>¿A=L x H?</a:t>
            </a:r>
          </a:p>
        </p:txBody>
      </p:sp>
    </p:spTree>
    <p:extLst>
      <p:ext uri="{BB962C8B-B14F-4D97-AF65-F5344CB8AC3E}">
        <p14:creationId xmlns:p14="http://schemas.microsoft.com/office/powerpoint/2010/main" val="12400497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5702FA-A613-5BA1-FE39-1DC165A6CDC9}"/>
              </a:ext>
            </a:extLst>
          </p:cNvPr>
          <p:cNvSpPr>
            <a:spLocks noGrp="1"/>
          </p:cNvSpPr>
          <p:nvPr>
            <p:ph type="title"/>
          </p:nvPr>
        </p:nvSpPr>
        <p:spPr>
          <a:xfrm>
            <a:off x="838200" y="681037"/>
            <a:ext cx="10515600" cy="1325563"/>
          </a:xfrm>
        </p:spPr>
        <p:txBody>
          <a:bodyPr>
            <a:normAutofit fontScale="90000"/>
          </a:bodyPr>
          <a:lstStyle/>
          <a:p>
            <a:r>
              <a:rPr lang="es-ES_tradnl" b="1" dirty="0">
                <a:latin typeface="Arial" panose="020B0604020202020204" pitchFamily="34" charset="0"/>
                <a:cs typeface="Arial" panose="020B0604020202020204" pitchFamily="34" charset="0"/>
              </a:rPr>
              <a:t>¿Cuál es el volumen del siguiente paralelepípedo?</a:t>
            </a:r>
            <a:br>
              <a:rPr lang="es-ES_tradnl" b="1" dirty="0">
                <a:latin typeface="Arial" panose="020B0604020202020204" pitchFamily="34" charset="0"/>
                <a:cs typeface="Arial" panose="020B0604020202020204" pitchFamily="34" charset="0"/>
              </a:rPr>
            </a:br>
            <a:endParaRPr lang="es-CL" dirty="0"/>
          </a:p>
        </p:txBody>
      </p:sp>
      <p:grpSp>
        <p:nvGrpSpPr>
          <p:cNvPr id="3" name="Grupo 2">
            <a:extLst>
              <a:ext uri="{FF2B5EF4-FFF2-40B4-BE49-F238E27FC236}">
                <a16:creationId xmlns:a16="http://schemas.microsoft.com/office/drawing/2014/main" id="{A9F176D8-6BBA-04F1-E107-0A0C2745AA8C}"/>
              </a:ext>
            </a:extLst>
          </p:cNvPr>
          <p:cNvGrpSpPr/>
          <p:nvPr/>
        </p:nvGrpSpPr>
        <p:grpSpPr>
          <a:xfrm>
            <a:off x="838200" y="2305050"/>
            <a:ext cx="8257381" cy="3343304"/>
            <a:chOff x="838200" y="2305050"/>
            <a:chExt cx="8257381" cy="3343304"/>
          </a:xfrm>
        </p:grpSpPr>
        <p:sp>
          <p:nvSpPr>
            <p:cNvPr id="4" name="Cubo 3">
              <a:extLst>
                <a:ext uri="{FF2B5EF4-FFF2-40B4-BE49-F238E27FC236}">
                  <a16:creationId xmlns:a16="http://schemas.microsoft.com/office/drawing/2014/main" id="{FA936A50-CF07-1F0D-4095-BD1042F30018}"/>
                </a:ext>
              </a:extLst>
            </p:cNvPr>
            <p:cNvSpPr/>
            <p:nvPr/>
          </p:nvSpPr>
          <p:spPr>
            <a:xfrm>
              <a:off x="838200" y="2305050"/>
              <a:ext cx="4927600" cy="2787650"/>
            </a:xfrm>
            <a:prstGeom prst="cub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noFill/>
              </a:endParaRPr>
            </a:p>
          </p:txBody>
        </p:sp>
        <p:cxnSp>
          <p:nvCxnSpPr>
            <p:cNvPr id="6" name="Conector recto 5">
              <a:extLst>
                <a:ext uri="{FF2B5EF4-FFF2-40B4-BE49-F238E27FC236}">
                  <a16:creationId xmlns:a16="http://schemas.microsoft.com/office/drawing/2014/main" id="{66E147F1-89AB-B17E-D1DD-406BCDAEEC21}"/>
                </a:ext>
              </a:extLst>
            </p:cNvPr>
            <p:cNvCxnSpPr/>
            <p:nvPr/>
          </p:nvCxnSpPr>
          <p:spPr>
            <a:xfrm>
              <a:off x="1524000" y="2311400"/>
              <a:ext cx="0" cy="21082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Conector recto 7">
              <a:extLst>
                <a:ext uri="{FF2B5EF4-FFF2-40B4-BE49-F238E27FC236}">
                  <a16:creationId xmlns:a16="http://schemas.microsoft.com/office/drawing/2014/main" id="{46F3C5CB-8EED-3EC8-6404-74D1F8A417CA}"/>
                </a:ext>
              </a:extLst>
            </p:cNvPr>
            <p:cNvCxnSpPr/>
            <p:nvPr/>
          </p:nvCxnSpPr>
          <p:spPr>
            <a:xfrm>
              <a:off x="1536700" y="4381500"/>
              <a:ext cx="42291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Conector recto 9">
              <a:extLst>
                <a:ext uri="{FF2B5EF4-FFF2-40B4-BE49-F238E27FC236}">
                  <a16:creationId xmlns:a16="http://schemas.microsoft.com/office/drawing/2014/main" id="{612CBF31-CD1F-BBC0-CB4B-3FD6F2CBB02E}"/>
                </a:ext>
              </a:extLst>
            </p:cNvPr>
            <p:cNvCxnSpPr/>
            <p:nvPr/>
          </p:nvCxnSpPr>
          <p:spPr>
            <a:xfrm flipH="1">
              <a:off x="838200" y="4394200"/>
              <a:ext cx="685800" cy="6731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1" name="CuadroTexto 10">
                  <a:extLst>
                    <a:ext uri="{FF2B5EF4-FFF2-40B4-BE49-F238E27FC236}">
                      <a16:creationId xmlns:a16="http://schemas.microsoft.com/office/drawing/2014/main" id="{53721E1E-EF4F-9AED-08A1-4FE1E789B7EE}"/>
                    </a:ext>
                  </a:extLst>
                </p:cNvPr>
                <p:cNvSpPr txBox="1"/>
                <p:nvPr/>
              </p:nvSpPr>
              <p:spPr>
                <a:xfrm>
                  <a:off x="1273968" y="5248244"/>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𝐋</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𝟔</m:t>
                            </m:r>
                            <m:r>
                              <a:rPr lang="es-ES" sz="2000" b="1" i="0" smtClean="0">
                                <a:latin typeface="Cambria Math" panose="02040503050406030204" pitchFamily="18" charset="0"/>
                              </a:rPr>
                              <m:t>,</m:t>
                            </m:r>
                            <m:r>
                              <a:rPr lang="es-ES" sz="2000" b="1" i="0" smtClean="0">
                                <a:latin typeface="Cambria Math" panose="02040503050406030204" pitchFamily="18" charset="0"/>
                              </a:rPr>
                              <m:t>𝟑</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𝟐</m:t>
                            </m:r>
                          </m:e>
                        </m:d>
                        <m:r>
                          <a:rPr lang="es-ES" sz="2000" b="1" i="0" smtClean="0">
                            <a:latin typeface="Cambria Math" panose="02040503050406030204" pitchFamily="18" charset="0"/>
                          </a:rPr>
                          <m:t> </m:t>
                        </m:r>
                        <m:r>
                          <a:rPr lang="es-ES" sz="2000" b="1" i="0" smtClean="0">
                            <a:latin typeface="Cambria Math" panose="02040503050406030204" pitchFamily="18" charset="0"/>
                          </a:rPr>
                          <m:t>𝐜𝐦</m:t>
                        </m:r>
                      </m:oMath>
                    </m:oMathPara>
                  </a14:m>
                  <a:endParaRPr lang="es-ES_tradnl" sz="2000" b="1" dirty="0">
                    <a:latin typeface="Arial" panose="020B0604020202020204" pitchFamily="34" charset="0"/>
                    <a:cs typeface="Arial" panose="020B0604020202020204" pitchFamily="34" charset="0"/>
                  </a:endParaRPr>
                </a:p>
              </p:txBody>
            </p:sp>
          </mc:Choice>
          <mc:Fallback xmlns="">
            <p:sp>
              <p:nvSpPr>
                <p:cNvPr id="11" name="CuadroTexto 10">
                  <a:extLst>
                    <a:ext uri="{FF2B5EF4-FFF2-40B4-BE49-F238E27FC236}">
                      <a16:creationId xmlns:a16="http://schemas.microsoft.com/office/drawing/2014/main" id="{53721E1E-EF4F-9AED-08A1-4FE1E789B7EE}"/>
                    </a:ext>
                  </a:extLst>
                </p:cNvPr>
                <p:cNvSpPr txBox="1">
                  <a:spLocks noRot="1" noChangeAspect="1" noMove="1" noResize="1" noEditPoints="1" noAdjustHandles="1" noChangeArrowheads="1" noChangeShapeType="1" noTextEdit="1"/>
                </p:cNvSpPr>
                <p:nvPr/>
              </p:nvSpPr>
              <p:spPr>
                <a:xfrm>
                  <a:off x="1273968" y="5248244"/>
                  <a:ext cx="3643313" cy="400110"/>
                </a:xfrm>
                <a:prstGeom prst="rect">
                  <a:avLst/>
                </a:prstGeom>
                <a:blipFill>
                  <a:blip r:embed="rId2"/>
                  <a:stretch>
                    <a:fillRect b="-1875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2" name="CuadroTexto 11">
                  <a:extLst>
                    <a:ext uri="{FF2B5EF4-FFF2-40B4-BE49-F238E27FC236}">
                      <a16:creationId xmlns:a16="http://schemas.microsoft.com/office/drawing/2014/main" id="{814F1A5A-31FA-745F-3C09-D79AFEB065A9}"/>
                    </a:ext>
                  </a:extLst>
                </p:cNvPr>
                <p:cNvSpPr txBox="1"/>
                <p:nvPr/>
              </p:nvSpPr>
              <p:spPr>
                <a:xfrm>
                  <a:off x="5452268" y="4570307"/>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𝐖</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𝟏𝟓</m:t>
                            </m:r>
                            <m:r>
                              <a:rPr lang="es-ES" sz="2000" b="1" i="0" smtClean="0">
                                <a:latin typeface="Cambria Math" panose="02040503050406030204" pitchFamily="18" charset="0"/>
                              </a:rPr>
                              <m:t>,</m:t>
                            </m:r>
                            <m:r>
                              <a:rPr lang="es-ES" sz="2000" b="1" i="0" smtClean="0">
                                <a:latin typeface="Cambria Math" panose="02040503050406030204" pitchFamily="18" charset="0"/>
                              </a:rPr>
                              <m:t>𝟏𝟐</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𝟎𝟐</m:t>
                            </m:r>
                          </m:e>
                        </m:d>
                        <m:r>
                          <a:rPr lang="es-ES" sz="2000" b="1" i="0" smtClean="0">
                            <a:latin typeface="Cambria Math" panose="02040503050406030204" pitchFamily="18" charset="0"/>
                          </a:rPr>
                          <m:t> </m:t>
                        </m:r>
                        <m:r>
                          <a:rPr lang="es-ES" sz="2000" b="1" i="0" smtClean="0">
                            <a:latin typeface="Cambria Math" panose="02040503050406030204" pitchFamily="18" charset="0"/>
                          </a:rPr>
                          <m:t>𝐜𝐦</m:t>
                        </m:r>
                      </m:oMath>
                    </m:oMathPara>
                  </a14:m>
                  <a:endParaRPr lang="es-ES_tradnl" sz="2000" b="1" dirty="0">
                    <a:latin typeface="Arial" panose="020B0604020202020204" pitchFamily="34" charset="0"/>
                    <a:cs typeface="Arial" panose="020B0604020202020204" pitchFamily="34" charset="0"/>
                  </a:endParaRPr>
                </a:p>
              </p:txBody>
            </p:sp>
          </mc:Choice>
          <mc:Fallback xmlns="">
            <p:sp>
              <p:nvSpPr>
                <p:cNvPr id="12" name="CuadroTexto 11">
                  <a:extLst>
                    <a:ext uri="{FF2B5EF4-FFF2-40B4-BE49-F238E27FC236}">
                      <a16:creationId xmlns:a16="http://schemas.microsoft.com/office/drawing/2014/main" id="{814F1A5A-31FA-745F-3C09-D79AFEB065A9}"/>
                    </a:ext>
                  </a:extLst>
                </p:cNvPr>
                <p:cNvSpPr txBox="1">
                  <a:spLocks noRot="1" noChangeAspect="1" noMove="1" noResize="1" noEditPoints="1" noAdjustHandles="1" noChangeArrowheads="1" noChangeShapeType="1" noTextEdit="1"/>
                </p:cNvSpPr>
                <p:nvPr/>
              </p:nvSpPr>
              <p:spPr>
                <a:xfrm>
                  <a:off x="5452268" y="4570307"/>
                  <a:ext cx="3643313" cy="400110"/>
                </a:xfrm>
                <a:prstGeom prst="rect">
                  <a:avLst/>
                </a:prstGeom>
                <a:blipFill>
                  <a:blip r:embed="rId3"/>
                  <a:stretch>
                    <a:fillRect b="-15625"/>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3" name="CuadroTexto 12">
                  <a:extLst>
                    <a:ext uri="{FF2B5EF4-FFF2-40B4-BE49-F238E27FC236}">
                      <a16:creationId xmlns:a16="http://schemas.microsoft.com/office/drawing/2014/main" id="{BEE6D2F7-0C1B-2DB7-4D41-731F1C3F7CC6}"/>
                    </a:ext>
                  </a:extLst>
                </p:cNvPr>
                <p:cNvSpPr txBox="1"/>
                <p:nvPr/>
              </p:nvSpPr>
              <p:spPr>
                <a:xfrm>
                  <a:off x="5452268" y="3270191"/>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𝐇</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𝟏𝟐</m:t>
                            </m:r>
                            <m:r>
                              <a:rPr lang="es-ES" sz="2000" b="1" i="0" smtClean="0">
                                <a:latin typeface="Cambria Math" panose="02040503050406030204" pitchFamily="18" charset="0"/>
                              </a:rPr>
                              <m:t>,</m:t>
                            </m:r>
                            <m:r>
                              <a:rPr lang="es-ES" sz="2000" b="1" i="0" smtClean="0">
                                <a:latin typeface="Cambria Math" panose="02040503050406030204" pitchFamily="18" charset="0"/>
                              </a:rPr>
                              <m:t>𝟐</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m:t>
                            </m:r>
                            <m:r>
                              <a:rPr lang="es-ES" sz="2000" b="1" i="0" smtClean="0">
                                <a:latin typeface="Cambria Math" panose="02040503050406030204" pitchFamily="18" charset="0"/>
                                <a:ea typeface="Cambria Math" panose="02040503050406030204" pitchFamily="18" charset="0"/>
                              </a:rPr>
                              <m:t>,</m:t>
                            </m:r>
                            <m:r>
                              <a:rPr lang="es-ES" sz="2000" b="1" i="1" smtClean="0">
                                <a:latin typeface="Cambria Math" panose="02040503050406030204" pitchFamily="18" charset="0"/>
                                <a:ea typeface="Cambria Math" panose="02040503050406030204" pitchFamily="18" charset="0"/>
                              </a:rPr>
                              <m:t>𝟏</m:t>
                            </m:r>
                          </m:e>
                        </m:d>
                        <m:r>
                          <a:rPr lang="es-ES" sz="2000" b="1" i="0" smtClean="0">
                            <a:latin typeface="Cambria Math" panose="02040503050406030204" pitchFamily="18" charset="0"/>
                          </a:rPr>
                          <m:t> </m:t>
                        </m:r>
                        <m:r>
                          <a:rPr lang="es-ES" sz="2000" b="1" i="0" smtClean="0">
                            <a:latin typeface="Cambria Math" panose="02040503050406030204" pitchFamily="18" charset="0"/>
                          </a:rPr>
                          <m:t>𝐜𝐦</m:t>
                        </m:r>
                      </m:oMath>
                    </m:oMathPara>
                  </a14:m>
                  <a:endParaRPr lang="es-ES_tradnl" sz="2000" b="1" dirty="0">
                    <a:latin typeface="Arial" panose="020B0604020202020204" pitchFamily="34" charset="0"/>
                    <a:cs typeface="Arial" panose="020B0604020202020204" pitchFamily="34" charset="0"/>
                  </a:endParaRPr>
                </a:p>
              </p:txBody>
            </p:sp>
          </mc:Choice>
          <mc:Fallback xmlns="">
            <p:sp>
              <p:nvSpPr>
                <p:cNvPr id="13" name="CuadroTexto 12">
                  <a:extLst>
                    <a:ext uri="{FF2B5EF4-FFF2-40B4-BE49-F238E27FC236}">
                      <a16:creationId xmlns:a16="http://schemas.microsoft.com/office/drawing/2014/main" id="{BEE6D2F7-0C1B-2DB7-4D41-731F1C3F7CC6}"/>
                    </a:ext>
                  </a:extLst>
                </p:cNvPr>
                <p:cNvSpPr txBox="1">
                  <a:spLocks noRot="1" noChangeAspect="1" noMove="1" noResize="1" noEditPoints="1" noAdjustHandles="1" noChangeArrowheads="1" noChangeShapeType="1" noTextEdit="1"/>
                </p:cNvSpPr>
                <p:nvPr/>
              </p:nvSpPr>
              <p:spPr>
                <a:xfrm>
                  <a:off x="5452268" y="3270191"/>
                  <a:ext cx="3643313" cy="400110"/>
                </a:xfrm>
                <a:prstGeom prst="rect">
                  <a:avLst/>
                </a:prstGeom>
                <a:blipFill>
                  <a:blip r:embed="rId4"/>
                  <a:stretch>
                    <a:fillRect b="-18750"/>
                  </a:stretch>
                </a:blipFill>
              </p:spPr>
              <p:txBody>
                <a:bodyPr/>
                <a:lstStyle/>
                <a:p>
                  <a:r>
                    <a:rPr lang="es-CL">
                      <a:noFill/>
                    </a:rPr>
                    <a:t> </a:t>
                  </a:r>
                </a:p>
              </p:txBody>
            </p:sp>
          </mc:Fallback>
        </mc:AlternateContent>
      </p:grpSp>
    </p:spTree>
    <p:extLst>
      <p:ext uri="{BB962C8B-B14F-4D97-AF65-F5344CB8AC3E}">
        <p14:creationId xmlns:p14="http://schemas.microsoft.com/office/powerpoint/2010/main" val="11191806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1831</TotalTime>
  <Words>622</Words>
  <Application>Microsoft Office PowerPoint</Application>
  <PresentationFormat>Panorámica</PresentationFormat>
  <Paragraphs>78</Paragraphs>
  <Slides>15</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15</vt:i4>
      </vt:variant>
    </vt:vector>
  </HeadingPairs>
  <TitlesOfParts>
    <vt:vector size="20" baseType="lpstr">
      <vt:lpstr>Arial</vt:lpstr>
      <vt:lpstr>Calibri</vt:lpstr>
      <vt:lpstr>Calibri Light</vt:lpstr>
      <vt:lpstr>Cambria Math</vt:lpstr>
      <vt:lpstr>Tema de Office</vt:lpstr>
      <vt:lpstr>Propagación de Errores</vt:lpstr>
      <vt:lpstr>ERROR ESTADÍSTICO (Error Promedio E_m)</vt:lpstr>
      <vt:lpstr>ERROR ESTADÍSTICO (desviación estándar σ)</vt:lpstr>
      <vt:lpstr>Distribución normal </vt:lpstr>
      <vt:lpstr>Desviación estándar</vt:lpstr>
      <vt:lpstr>Consideremos un ejemplo para estudiar el caso. (10 o menos mediciones )</vt:lpstr>
      <vt:lpstr>Consideremos un ejemplo para estudiar el caso. (10 o más mediciones )</vt:lpstr>
      <vt:lpstr>PROPAGACIÓN DE ERRORES</vt:lpstr>
      <vt:lpstr>¿Cómo se propagan los errores en las mediciones al determinar otra cantidad física? </vt:lpstr>
      <vt:lpstr>SUMA Y/O RESTA</vt:lpstr>
      <vt:lpstr>Presentación de PowerPoint</vt:lpstr>
      <vt:lpstr>Ejemplo</vt:lpstr>
      <vt:lpstr>MULTIPLICACIÓN Y DIVISIÓN</vt:lpstr>
      <vt:lpstr>Presentación de PowerPoint</vt:lpstr>
      <vt:lpstr>¿Cuál es el volumen del siguiente paralelepípedo?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Propagación de errores</dc:title>
  <dc:creator>Cristian Romanque</dc:creator>
  <cp:lastModifiedBy>Nelson</cp:lastModifiedBy>
  <cp:revision>20</cp:revision>
  <cp:lastPrinted>2020-04-14T13:42:28Z</cp:lastPrinted>
  <dcterms:created xsi:type="dcterms:W3CDTF">2020-04-14T00:52:36Z</dcterms:created>
  <dcterms:modified xsi:type="dcterms:W3CDTF">2024-09-09T14:46:59Z</dcterms:modified>
</cp:coreProperties>
</file>