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86" r:id="rId3"/>
    <p:sldId id="288" r:id="rId4"/>
    <p:sldId id="257" r:id="rId5"/>
    <p:sldId id="287" r:id="rId6"/>
    <p:sldId id="259" r:id="rId7"/>
    <p:sldId id="279" r:id="rId8"/>
    <p:sldId id="278" r:id="rId9"/>
    <p:sldId id="289" r:id="rId10"/>
    <p:sldId id="290" r:id="rId11"/>
    <p:sldId id="291" r:id="rId12"/>
    <p:sldId id="258" r:id="rId13"/>
    <p:sldId id="260" r:id="rId14"/>
    <p:sldId id="261" r:id="rId15"/>
    <p:sldId id="262" r:id="rId16"/>
    <p:sldId id="263" r:id="rId17"/>
    <p:sldId id="264" r:id="rId18"/>
    <p:sldId id="265" r:id="rId19"/>
    <p:sldId id="266" r:id="rId20"/>
    <p:sldId id="267" r:id="rId21"/>
    <p:sldId id="268" r:id="rId22"/>
    <p:sldId id="269" r:id="rId23"/>
    <p:sldId id="284" r:id="rId24"/>
    <p:sldId id="282" r:id="rId25"/>
    <p:sldId id="283" r:id="rId26"/>
    <p:sldId id="292" r:id="rId27"/>
    <p:sldId id="281" r:id="rId28"/>
    <p:sldId id="270" r:id="rId29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D4F2E"/>
    <a:srgbClr val="C3A76D"/>
    <a:srgbClr val="2D3E46"/>
    <a:srgbClr val="60727C"/>
    <a:srgbClr val="5CCCC4"/>
    <a:srgbClr val="04B19E"/>
    <a:srgbClr val="40DBC9"/>
    <a:srgbClr val="1E5C5B"/>
    <a:srgbClr val="21626B"/>
    <a:srgbClr val="F1F6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64" autoAdjust="0"/>
    <p:restoredTop sz="94583" autoAdjust="0"/>
  </p:normalViewPr>
  <p:slideViewPr>
    <p:cSldViewPr>
      <p:cViewPr varScale="1">
        <p:scale>
          <a:sx n="79" d="100"/>
          <a:sy n="79" d="100"/>
        </p:scale>
        <p:origin x="618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CF46D0-A774-4CA1-A818-B00B0F1E6C90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15609B34-04F4-4F01-981B-6974489E4362}">
      <dgm:prSet phldrT="[Texto]"/>
      <dgm:spPr>
        <a:solidFill>
          <a:srgbClr val="00B050"/>
        </a:solidFill>
      </dgm:spPr>
      <dgm:t>
        <a:bodyPr/>
        <a:lstStyle/>
        <a:p>
          <a:r>
            <a:rPr lang="es-CL" b="1" dirty="0" smtClean="0"/>
            <a:t>Estudio de Perfil</a:t>
          </a:r>
          <a:endParaRPr lang="es-CL" b="1" dirty="0"/>
        </a:p>
      </dgm:t>
    </dgm:pt>
    <dgm:pt modelId="{A52AC7F5-318B-49FD-81B0-6561C565EE6A}" type="parTrans" cxnId="{284E8DCE-14A3-488C-BE3F-1BBF5D573E11}">
      <dgm:prSet/>
      <dgm:spPr/>
      <dgm:t>
        <a:bodyPr/>
        <a:lstStyle/>
        <a:p>
          <a:endParaRPr lang="es-CL"/>
        </a:p>
      </dgm:t>
    </dgm:pt>
    <dgm:pt modelId="{B7ADD2F2-A28F-4DB2-A246-46FB55C240E2}" type="sibTrans" cxnId="{284E8DCE-14A3-488C-BE3F-1BBF5D573E11}">
      <dgm:prSet/>
      <dgm:spPr/>
      <dgm:t>
        <a:bodyPr/>
        <a:lstStyle/>
        <a:p>
          <a:endParaRPr lang="es-CL"/>
        </a:p>
      </dgm:t>
    </dgm:pt>
    <dgm:pt modelId="{D3AA4A82-9BF8-4FE0-A728-C27DCDB57723}">
      <dgm:prSet phldrT="[Texto]"/>
      <dgm:spPr/>
      <dgm:t>
        <a:bodyPr/>
        <a:lstStyle/>
        <a:p>
          <a:r>
            <a:rPr lang="es-CL" b="1" dirty="0" smtClean="0">
              <a:latin typeface="Arial" panose="020B0604020202020204" pitchFamily="34" charset="0"/>
              <a:cs typeface="Arial" panose="020B0604020202020204" pitchFamily="34" charset="0"/>
            </a:rPr>
            <a:t>EBI 1</a:t>
          </a:r>
        </a:p>
        <a:p>
          <a:r>
            <a:rPr lang="es-CL" b="1" dirty="0" smtClean="0">
              <a:latin typeface="Arial" panose="020B0604020202020204" pitchFamily="34" charset="0"/>
              <a:cs typeface="Arial" panose="020B0604020202020204" pitchFamily="34" charset="0"/>
            </a:rPr>
            <a:t>Diseño Conceptual &amp; Especificación de Requerimientos del Sistema</a:t>
          </a:r>
          <a:endParaRPr lang="es-CL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7FA64F-BCBA-49C3-A79F-ED0ADC359942}" type="parTrans" cxnId="{A603FFB1-BF91-4D3D-8B2B-D7169CB20C08}">
      <dgm:prSet/>
      <dgm:spPr/>
      <dgm:t>
        <a:bodyPr/>
        <a:lstStyle/>
        <a:p>
          <a:endParaRPr lang="es-CL"/>
        </a:p>
      </dgm:t>
    </dgm:pt>
    <dgm:pt modelId="{FBEBCF6B-C14D-4D84-8A62-D9E367C2F2D0}" type="sibTrans" cxnId="{A603FFB1-BF91-4D3D-8B2B-D7169CB20C08}">
      <dgm:prSet/>
      <dgm:spPr/>
      <dgm:t>
        <a:bodyPr/>
        <a:lstStyle/>
        <a:p>
          <a:endParaRPr lang="es-CL"/>
        </a:p>
      </dgm:t>
    </dgm:pt>
    <dgm:pt modelId="{165CB647-7E77-4A3B-8358-5B157BCA94CD}">
      <dgm:prSet/>
      <dgm:spPr/>
      <dgm:t>
        <a:bodyPr/>
        <a:lstStyle/>
        <a:p>
          <a:r>
            <a:rPr lang="es-CL" b="1" dirty="0" smtClean="0">
              <a:latin typeface="Arial" panose="020B0604020202020204" pitchFamily="34" charset="0"/>
              <a:cs typeface="Arial" panose="020B0604020202020204" pitchFamily="34" charset="0"/>
            </a:rPr>
            <a:t>EBI </a:t>
          </a:r>
          <a:r>
            <a:rPr lang="es-CL" b="1" dirty="0" smtClean="0">
              <a:latin typeface="Arial" panose="020B0604020202020204" pitchFamily="34" charset="0"/>
              <a:cs typeface="Arial" panose="020B0604020202020204" pitchFamily="34" charset="0"/>
            </a:rPr>
            <a:t>2</a:t>
          </a:r>
        </a:p>
        <a:p>
          <a:endParaRPr lang="es-CL" b="1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s-CL" b="1" dirty="0" smtClean="0">
              <a:latin typeface="Arial" panose="020B0604020202020204" pitchFamily="34" charset="0"/>
              <a:cs typeface="Arial" panose="020B0604020202020204" pitchFamily="34" charset="0"/>
            </a:rPr>
            <a:t>Diseño Básico </a:t>
          </a:r>
          <a:endParaRPr lang="es-CL" b="1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s-CL" b="1" dirty="0" smtClean="0">
              <a:latin typeface="Arial" panose="020B0604020202020204" pitchFamily="34" charset="0"/>
              <a:cs typeface="Arial" panose="020B0604020202020204" pitchFamily="34" charset="0"/>
            </a:rPr>
            <a:t>o</a:t>
          </a:r>
        </a:p>
        <a:p>
          <a:r>
            <a:rPr lang="es-CL" b="1" dirty="0" smtClean="0">
              <a:latin typeface="Arial" panose="020B0604020202020204" pitchFamily="34" charset="0"/>
              <a:cs typeface="Arial" panose="020B0604020202020204" pitchFamily="34" charset="0"/>
            </a:rPr>
            <a:t>Preliminar</a:t>
          </a:r>
          <a:endParaRPr lang="es-CL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5B4E90-5BC2-4D65-9948-9D6FA06D7217}" type="parTrans" cxnId="{1F937491-C726-4693-8A36-48A2E0BA9455}">
      <dgm:prSet/>
      <dgm:spPr/>
      <dgm:t>
        <a:bodyPr/>
        <a:lstStyle/>
        <a:p>
          <a:endParaRPr lang="es-CL"/>
        </a:p>
      </dgm:t>
    </dgm:pt>
    <dgm:pt modelId="{4551C1EE-5C88-482C-A2E8-0F1BA7FE5355}" type="sibTrans" cxnId="{1F937491-C726-4693-8A36-48A2E0BA9455}">
      <dgm:prSet/>
      <dgm:spPr/>
      <dgm:t>
        <a:bodyPr/>
        <a:lstStyle/>
        <a:p>
          <a:endParaRPr lang="es-CL"/>
        </a:p>
      </dgm:t>
    </dgm:pt>
    <dgm:pt modelId="{19296D36-664F-441B-A5C9-177CB1A62000}">
      <dgm:prSet/>
      <dgm:spPr/>
      <dgm:t>
        <a:bodyPr/>
        <a:lstStyle/>
        <a:p>
          <a:r>
            <a:rPr lang="es-CL" b="1" dirty="0" smtClean="0">
              <a:latin typeface="Arial" panose="020B0604020202020204" pitchFamily="34" charset="0"/>
              <a:cs typeface="Arial" panose="020B0604020202020204" pitchFamily="34" charset="0"/>
            </a:rPr>
            <a:t>Ejecución del Proyecto</a:t>
          </a:r>
          <a:endParaRPr lang="es-CL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93410F-DCD4-4ED1-AF92-47F39FA380BE}" type="parTrans" cxnId="{0844B680-B504-4C54-8381-CF5FC143E84B}">
      <dgm:prSet/>
      <dgm:spPr/>
      <dgm:t>
        <a:bodyPr/>
        <a:lstStyle/>
        <a:p>
          <a:endParaRPr lang="es-CL"/>
        </a:p>
      </dgm:t>
    </dgm:pt>
    <dgm:pt modelId="{D422FDF2-AB19-41A8-AFDA-DB60FAD5CBFC}" type="sibTrans" cxnId="{0844B680-B504-4C54-8381-CF5FC143E84B}">
      <dgm:prSet/>
      <dgm:spPr/>
      <dgm:t>
        <a:bodyPr/>
        <a:lstStyle/>
        <a:p>
          <a:endParaRPr lang="es-CL"/>
        </a:p>
      </dgm:t>
    </dgm:pt>
    <dgm:pt modelId="{5AA028CE-13DC-4A35-8B8E-CD32A9755BBB}">
      <dgm:prSet/>
      <dgm:spPr/>
      <dgm:t>
        <a:bodyPr/>
        <a:lstStyle/>
        <a:p>
          <a:r>
            <a:rPr lang="es-CL" b="1" smtClean="0">
              <a:latin typeface="Arial" panose="020B0604020202020204" pitchFamily="34" charset="0"/>
              <a:cs typeface="Arial" panose="020B0604020202020204" pitchFamily="34" charset="0"/>
            </a:rPr>
            <a:t>Estudio de Factibilidad</a:t>
          </a:r>
          <a:endParaRPr lang="es-CL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C1671A-F494-44AF-9517-27C870A5E79A}" type="parTrans" cxnId="{36E3D6FD-66B8-4BC7-AF13-736A2D38790C}">
      <dgm:prSet/>
      <dgm:spPr/>
      <dgm:t>
        <a:bodyPr/>
        <a:lstStyle/>
        <a:p>
          <a:endParaRPr lang="es-CL"/>
        </a:p>
      </dgm:t>
    </dgm:pt>
    <dgm:pt modelId="{A3A8EF53-6948-48CF-915C-9D1789A9093C}" type="sibTrans" cxnId="{36E3D6FD-66B8-4BC7-AF13-736A2D38790C}">
      <dgm:prSet/>
      <dgm:spPr/>
      <dgm:t>
        <a:bodyPr/>
        <a:lstStyle/>
        <a:p>
          <a:endParaRPr lang="es-CL"/>
        </a:p>
      </dgm:t>
    </dgm:pt>
    <dgm:pt modelId="{D63CF279-F309-4AAD-B787-1F61FB166B2C}" type="pres">
      <dgm:prSet presAssocID="{5BCF46D0-A774-4CA1-A818-B00B0F1E6C90}" presName="CompostProcess" presStyleCnt="0">
        <dgm:presLayoutVars>
          <dgm:dir/>
          <dgm:resizeHandles val="exact"/>
        </dgm:presLayoutVars>
      </dgm:prSet>
      <dgm:spPr/>
    </dgm:pt>
    <dgm:pt modelId="{641CF997-C3E2-49C8-AAE2-BBDA3EC0599F}" type="pres">
      <dgm:prSet presAssocID="{5BCF46D0-A774-4CA1-A818-B00B0F1E6C90}" presName="arrow" presStyleLbl="bgShp" presStyleIdx="0" presStyleCnt="1"/>
      <dgm:spPr/>
    </dgm:pt>
    <dgm:pt modelId="{D4B831E2-6FAE-496F-94BC-54F5F8F1D6B7}" type="pres">
      <dgm:prSet presAssocID="{5BCF46D0-A774-4CA1-A818-B00B0F1E6C90}" presName="linearProcess" presStyleCnt="0"/>
      <dgm:spPr/>
    </dgm:pt>
    <dgm:pt modelId="{CF8AC207-1750-42A3-86A6-0CE7BC65296B}" type="pres">
      <dgm:prSet presAssocID="{15609B34-04F4-4F01-981B-6974489E4362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F5736D5-A446-4182-997E-5EC0FB3F32C0}" type="pres">
      <dgm:prSet presAssocID="{B7ADD2F2-A28F-4DB2-A246-46FB55C240E2}" presName="sibTrans" presStyleCnt="0"/>
      <dgm:spPr/>
    </dgm:pt>
    <dgm:pt modelId="{368637A3-5A93-4006-92D3-FCF90DF748E8}" type="pres">
      <dgm:prSet presAssocID="{D3AA4A82-9BF8-4FE0-A728-C27DCDB57723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6C245CE-15CA-45EA-8B57-C0A73FDA7E09}" type="pres">
      <dgm:prSet presAssocID="{FBEBCF6B-C14D-4D84-8A62-D9E367C2F2D0}" presName="sibTrans" presStyleCnt="0"/>
      <dgm:spPr/>
    </dgm:pt>
    <dgm:pt modelId="{B4F421D0-3749-484C-9277-8510427F32BC}" type="pres">
      <dgm:prSet presAssocID="{165CB647-7E77-4A3B-8358-5B157BCA94CD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549DA126-5990-4C42-9AD1-39F271AFFAA7}" type="pres">
      <dgm:prSet presAssocID="{4551C1EE-5C88-482C-A2E8-0F1BA7FE5355}" presName="sibTrans" presStyleCnt="0"/>
      <dgm:spPr/>
    </dgm:pt>
    <dgm:pt modelId="{2E3F3875-6952-45D5-A76C-F05D5930F91A}" type="pres">
      <dgm:prSet presAssocID="{5AA028CE-13DC-4A35-8B8E-CD32A9755BB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EC2947D-3385-4B7C-94EC-93F0B6A87809}" type="pres">
      <dgm:prSet presAssocID="{A3A8EF53-6948-48CF-915C-9D1789A9093C}" presName="sibTrans" presStyleCnt="0"/>
      <dgm:spPr/>
    </dgm:pt>
    <dgm:pt modelId="{A5D4B54A-84ED-413B-84C9-60DFCC872013}" type="pres">
      <dgm:prSet presAssocID="{19296D36-664F-441B-A5C9-177CB1A62000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36E3D6FD-66B8-4BC7-AF13-736A2D38790C}" srcId="{5BCF46D0-A774-4CA1-A818-B00B0F1E6C90}" destId="{5AA028CE-13DC-4A35-8B8E-CD32A9755BBB}" srcOrd="3" destOrd="0" parTransId="{62C1671A-F494-44AF-9517-27C870A5E79A}" sibTransId="{A3A8EF53-6948-48CF-915C-9D1789A9093C}"/>
    <dgm:cxn modelId="{284E8DCE-14A3-488C-BE3F-1BBF5D573E11}" srcId="{5BCF46D0-A774-4CA1-A818-B00B0F1E6C90}" destId="{15609B34-04F4-4F01-981B-6974489E4362}" srcOrd="0" destOrd="0" parTransId="{A52AC7F5-318B-49FD-81B0-6561C565EE6A}" sibTransId="{B7ADD2F2-A28F-4DB2-A246-46FB55C240E2}"/>
    <dgm:cxn modelId="{0AD8DC36-CA14-47FF-B51D-907A09A75DE8}" type="presOf" srcId="{165CB647-7E77-4A3B-8358-5B157BCA94CD}" destId="{B4F421D0-3749-484C-9277-8510427F32BC}" srcOrd="0" destOrd="0" presId="urn:microsoft.com/office/officeart/2005/8/layout/hProcess9"/>
    <dgm:cxn modelId="{44D2950F-1016-4C65-B15B-6DDF63655BE5}" type="presOf" srcId="{5AA028CE-13DC-4A35-8B8E-CD32A9755BBB}" destId="{2E3F3875-6952-45D5-A76C-F05D5930F91A}" srcOrd="0" destOrd="0" presId="urn:microsoft.com/office/officeart/2005/8/layout/hProcess9"/>
    <dgm:cxn modelId="{0844B680-B504-4C54-8381-CF5FC143E84B}" srcId="{5BCF46D0-A774-4CA1-A818-B00B0F1E6C90}" destId="{19296D36-664F-441B-A5C9-177CB1A62000}" srcOrd="4" destOrd="0" parTransId="{0993410F-DCD4-4ED1-AF92-47F39FA380BE}" sibTransId="{D422FDF2-AB19-41A8-AFDA-DB60FAD5CBFC}"/>
    <dgm:cxn modelId="{002032FA-6C0E-4E48-BA22-92DC5D4B0687}" type="presOf" srcId="{19296D36-664F-441B-A5C9-177CB1A62000}" destId="{A5D4B54A-84ED-413B-84C9-60DFCC872013}" srcOrd="0" destOrd="0" presId="urn:microsoft.com/office/officeart/2005/8/layout/hProcess9"/>
    <dgm:cxn modelId="{2DAD072F-7781-407D-8126-F70ADE926B6D}" type="presOf" srcId="{D3AA4A82-9BF8-4FE0-A728-C27DCDB57723}" destId="{368637A3-5A93-4006-92D3-FCF90DF748E8}" srcOrd="0" destOrd="0" presId="urn:microsoft.com/office/officeart/2005/8/layout/hProcess9"/>
    <dgm:cxn modelId="{A603FFB1-BF91-4D3D-8B2B-D7169CB20C08}" srcId="{5BCF46D0-A774-4CA1-A818-B00B0F1E6C90}" destId="{D3AA4A82-9BF8-4FE0-A728-C27DCDB57723}" srcOrd="1" destOrd="0" parTransId="{A47FA64F-BCBA-49C3-A79F-ED0ADC359942}" sibTransId="{FBEBCF6B-C14D-4D84-8A62-D9E367C2F2D0}"/>
    <dgm:cxn modelId="{015F5987-39E6-49C8-BB43-33F7F480F588}" type="presOf" srcId="{5BCF46D0-A774-4CA1-A818-B00B0F1E6C90}" destId="{D63CF279-F309-4AAD-B787-1F61FB166B2C}" srcOrd="0" destOrd="0" presId="urn:microsoft.com/office/officeart/2005/8/layout/hProcess9"/>
    <dgm:cxn modelId="{161FA0BB-6BCE-4982-A580-9311F9D99CB9}" type="presOf" srcId="{15609B34-04F4-4F01-981B-6974489E4362}" destId="{CF8AC207-1750-42A3-86A6-0CE7BC65296B}" srcOrd="0" destOrd="0" presId="urn:microsoft.com/office/officeart/2005/8/layout/hProcess9"/>
    <dgm:cxn modelId="{1F937491-C726-4693-8A36-48A2E0BA9455}" srcId="{5BCF46D0-A774-4CA1-A818-B00B0F1E6C90}" destId="{165CB647-7E77-4A3B-8358-5B157BCA94CD}" srcOrd="2" destOrd="0" parTransId="{905B4E90-5BC2-4D65-9948-9D6FA06D7217}" sibTransId="{4551C1EE-5C88-482C-A2E8-0F1BA7FE5355}"/>
    <dgm:cxn modelId="{1FC011BB-9B06-44EA-8166-380D15ED62F4}" type="presParOf" srcId="{D63CF279-F309-4AAD-B787-1F61FB166B2C}" destId="{641CF997-C3E2-49C8-AAE2-BBDA3EC0599F}" srcOrd="0" destOrd="0" presId="urn:microsoft.com/office/officeart/2005/8/layout/hProcess9"/>
    <dgm:cxn modelId="{2C7DE09A-485A-4456-9E1A-3366CB5F8591}" type="presParOf" srcId="{D63CF279-F309-4AAD-B787-1F61FB166B2C}" destId="{D4B831E2-6FAE-496F-94BC-54F5F8F1D6B7}" srcOrd="1" destOrd="0" presId="urn:microsoft.com/office/officeart/2005/8/layout/hProcess9"/>
    <dgm:cxn modelId="{0366AF29-43EA-493B-8F02-43D23AB64A98}" type="presParOf" srcId="{D4B831E2-6FAE-496F-94BC-54F5F8F1D6B7}" destId="{CF8AC207-1750-42A3-86A6-0CE7BC65296B}" srcOrd="0" destOrd="0" presId="urn:microsoft.com/office/officeart/2005/8/layout/hProcess9"/>
    <dgm:cxn modelId="{9ADFA345-9185-48E2-86BE-1695D638DC35}" type="presParOf" srcId="{D4B831E2-6FAE-496F-94BC-54F5F8F1D6B7}" destId="{6F5736D5-A446-4182-997E-5EC0FB3F32C0}" srcOrd="1" destOrd="0" presId="urn:microsoft.com/office/officeart/2005/8/layout/hProcess9"/>
    <dgm:cxn modelId="{062E8EC2-BD4C-4540-B644-78F57A805D66}" type="presParOf" srcId="{D4B831E2-6FAE-496F-94BC-54F5F8F1D6B7}" destId="{368637A3-5A93-4006-92D3-FCF90DF748E8}" srcOrd="2" destOrd="0" presId="urn:microsoft.com/office/officeart/2005/8/layout/hProcess9"/>
    <dgm:cxn modelId="{06539A55-7820-4842-AA21-B5121623D94C}" type="presParOf" srcId="{D4B831E2-6FAE-496F-94BC-54F5F8F1D6B7}" destId="{E6C245CE-15CA-45EA-8B57-C0A73FDA7E09}" srcOrd="3" destOrd="0" presId="urn:microsoft.com/office/officeart/2005/8/layout/hProcess9"/>
    <dgm:cxn modelId="{83469705-26AE-45D5-9FAE-A5F50EBB67CB}" type="presParOf" srcId="{D4B831E2-6FAE-496F-94BC-54F5F8F1D6B7}" destId="{B4F421D0-3749-484C-9277-8510427F32BC}" srcOrd="4" destOrd="0" presId="urn:microsoft.com/office/officeart/2005/8/layout/hProcess9"/>
    <dgm:cxn modelId="{A01D468E-7BD2-4B21-8BA4-409C55B746D4}" type="presParOf" srcId="{D4B831E2-6FAE-496F-94BC-54F5F8F1D6B7}" destId="{549DA126-5990-4C42-9AD1-39F271AFFAA7}" srcOrd="5" destOrd="0" presId="urn:microsoft.com/office/officeart/2005/8/layout/hProcess9"/>
    <dgm:cxn modelId="{A0992696-F819-40A0-AC18-58198289FF58}" type="presParOf" srcId="{D4B831E2-6FAE-496F-94BC-54F5F8F1D6B7}" destId="{2E3F3875-6952-45D5-A76C-F05D5930F91A}" srcOrd="6" destOrd="0" presId="urn:microsoft.com/office/officeart/2005/8/layout/hProcess9"/>
    <dgm:cxn modelId="{0369B7FE-BCE1-4E8B-AA7D-05697D7084DF}" type="presParOf" srcId="{D4B831E2-6FAE-496F-94BC-54F5F8F1D6B7}" destId="{BEC2947D-3385-4B7C-94EC-93F0B6A87809}" srcOrd="7" destOrd="0" presId="urn:microsoft.com/office/officeart/2005/8/layout/hProcess9"/>
    <dgm:cxn modelId="{FDBF8107-40BC-4B10-B5F4-5B2D50A841CD}" type="presParOf" srcId="{D4B831E2-6FAE-496F-94BC-54F5F8F1D6B7}" destId="{A5D4B54A-84ED-413B-84C9-60DFCC87201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1CF997-C3E2-49C8-AAE2-BBDA3EC0599F}">
      <dsp:nvSpPr>
        <dsp:cNvPr id="0" name=""/>
        <dsp:cNvSpPr/>
      </dsp:nvSpPr>
      <dsp:spPr>
        <a:xfrm>
          <a:off x="1050680" y="0"/>
          <a:ext cx="11907714" cy="7224889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8AC207-1750-42A3-86A6-0CE7BC65296B}">
      <dsp:nvSpPr>
        <dsp:cNvPr id="0" name=""/>
        <dsp:cNvSpPr/>
      </dsp:nvSpPr>
      <dsp:spPr>
        <a:xfrm>
          <a:off x="6156" y="2167466"/>
          <a:ext cx="2691685" cy="2889955"/>
        </a:xfrm>
        <a:prstGeom prst="round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300" b="1" kern="1200" dirty="0" smtClean="0"/>
            <a:t>Estudio de Perfil</a:t>
          </a:r>
          <a:endParaRPr lang="es-CL" sz="2300" b="1" kern="1200" dirty="0"/>
        </a:p>
      </dsp:txBody>
      <dsp:txXfrm>
        <a:off x="137553" y="2298863"/>
        <a:ext cx="2428891" cy="2627161"/>
      </dsp:txXfrm>
    </dsp:sp>
    <dsp:sp modelId="{368637A3-5A93-4006-92D3-FCF90DF748E8}">
      <dsp:nvSpPr>
        <dsp:cNvPr id="0" name=""/>
        <dsp:cNvSpPr/>
      </dsp:nvSpPr>
      <dsp:spPr>
        <a:xfrm>
          <a:off x="2832425" y="2167466"/>
          <a:ext cx="2691685" cy="28899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3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EBI 1</a:t>
          </a: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3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Diseño Conceptual &amp; Especificación de Requerimientos del Sistema</a:t>
          </a:r>
          <a:endParaRPr lang="es-CL" sz="23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63822" y="2298863"/>
        <a:ext cx="2428891" cy="2627161"/>
      </dsp:txXfrm>
    </dsp:sp>
    <dsp:sp modelId="{B4F421D0-3749-484C-9277-8510427F32BC}">
      <dsp:nvSpPr>
        <dsp:cNvPr id="0" name=""/>
        <dsp:cNvSpPr/>
      </dsp:nvSpPr>
      <dsp:spPr>
        <a:xfrm>
          <a:off x="5658695" y="2167466"/>
          <a:ext cx="2691685" cy="28899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3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EBI </a:t>
          </a:r>
          <a:r>
            <a:rPr lang="es-CL" sz="23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</a:t>
          </a: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2300" b="1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3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Diseño Básico </a:t>
          </a:r>
          <a:endParaRPr lang="es-CL" sz="2300" b="1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3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o</a:t>
          </a: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3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Preliminar</a:t>
          </a:r>
          <a:endParaRPr lang="es-CL" sz="23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90092" y="2298863"/>
        <a:ext cx="2428891" cy="2627161"/>
      </dsp:txXfrm>
    </dsp:sp>
    <dsp:sp modelId="{2E3F3875-6952-45D5-A76C-F05D5930F91A}">
      <dsp:nvSpPr>
        <dsp:cNvPr id="0" name=""/>
        <dsp:cNvSpPr/>
      </dsp:nvSpPr>
      <dsp:spPr>
        <a:xfrm>
          <a:off x="8484964" y="2167466"/>
          <a:ext cx="2691685" cy="28899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300" b="1" kern="1200" smtClean="0">
              <a:latin typeface="Arial" panose="020B0604020202020204" pitchFamily="34" charset="0"/>
              <a:cs typeface="Arial" panose="020B0604020202020204" pitchFamily="34" charset="0"/>
            </a:rPr>
            <a:t>Estudio de Factibilidad</a:t>
          </a:r>
          <a:endParaRPr lang="es-CL" sz="23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616361" y="2298863"/>
        <a:ext cx="2428891" cy="2627161"/>
      </dsp:txXfrm>
    </dsp:sp>
    <dsp:sp modelId="{A5D4B54A-84ED-413B-84C9-60DFCC872013}">
      <dsp:nvSpPr>
        <dsp:cNvPr id="0" name=""/>
        <dsp:cNvSpPr/>
      </dsp:nvSpPr>
      <dsp:spPr>
        <a:xfrm>
          <a:off x="11311234" y="2167466"/>
          <a:ext cx="2691685" cy="28899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3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Ejecución del Proyecto</a:t>
          </a:r>
          <a:endParaRPr lang="es-CL" sz="23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442631" y="2298863"/>
        <a:ext cx="2428891" cy="26271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0D51FC-0981-4DF5-88AC-3FE8F10E9654}" type="datetimeFigureOut">
              <a:rPr lang="es-CL" smtClean="0"/>
              <a:t>06-04-2026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3CAF27-6458-42C4-884E-0C323F2C4D7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22346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grpSp>
        <p:nvGrpSpPr>
          <p:cNvPr id="41" name="Grupo 40"/>
          <p:cNvGrpSpPr/>
          <p:nvPr/>
        </p:nvGrpSpPr>
        <p:grpSpPr>
          <a:xfrm>
            <a:off x="965200" y="7773888"/>
            <a:ext cx="9870858" cy="504000"/>
            <a:chOff x="965200" y="7773888"/>
            <a:chExt cx="9870858" cy="504000"/>
          </a:xfrm>
        </p:grpSpPr>
        <p:sp>
          <p:nvSpPr>
            <p:cNvPr id="24" name="Rectángulo 23"/>
            <p:cNvSpPr/>
            <p:nvPr/>
          </p:nvSpPr>
          <p:spPr>
            <a:xfrm>
              <a:off x="965200" y="7773888"/>
              <a:ext cx="9870858" cy="5040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04B19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25" name="CuadroTexto 24"/>
            <p:cNvSpPr txBox="1"/>
            <p:nvPr/>
          </p:nvSpPr>
          <p:spPr>
            <a:xfrm>
              <a:off x="4587703" y="7845695"/>
              <a:ext cx="26258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JUEVES 9 DE ABRIL 2026</a:t>
              </a:r>
            </a:p>
          </p:txBody>
        </p:sp>
      </p:grpSp>
      <p:grpSp>
        <p:nvGrpSpPr>
          <p:cNvPr id="32" name="Grupo 31"/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33" name="Rectángulo 32"/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34" name="CuadroTexto 33"/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35" name="Grupo 34"/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36" name="CuadroTexto 35"/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37" name="CuadroTexto 36"/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38" name="CuadroTexto 37"/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39" name="CuadroTexto 38"/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40" name="CuadroTexto 39"/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pic>
        <p:nvPicPr>
          <p:cNvPr id="17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43200" y="152400"/>
            <a:ext cx="701298" cy="90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ED80082E-D0BF-CC77-17D6-5F16DD7CDF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ADBF3D43-AE09-F347-44BF-C274225439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081" r="73930" b="12863"/>
          <a:stretch/>
        </p:blipFill>
        <p:spPr>
          <a:xfrm>
            <a:off x="0" y="0"/>
            <a:ext cx="16255999" cy="8534400"/>
          </a:xfrm>
          <a:prstGeom prst="rect">
            <a:avLst/>
          </a:prstGeom>
        </p:spPr>
      </p:pic>
      <p:pic>
        <p:nvPicPr>
          <p:cNvPr id="12" name="Picture 2" descr="Imagen relacionada">
            <a:extLst>
              <a:ext uri="{FF2B5EF4-FFF2-40B4-BE49-F238E27FC236}">
                <a16:creationId xmlns="" xmlns:a16="http://schemas.microsoft.com/office/drawing/2014/main" id="{29561E46-5894-8CFC-FB5C-952006F10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03902" y="152400"/>
            <a:ext cx="701298" cy="900000"/>
          </a:xfrm>
          <a:prstGeom prst="rect">
            <a:avLst/>
          </a:prstGeom>
          <a:noFill/>
        </p:spPr>
      </p:pic>
      <p:grpSp>
        <p:nvGrpSpPr>
          <p:cNvPr id="22" name="Grupo 21"/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23" name="Rectángulo 22"/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24" name="CuadroTexto 23"/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25" name="Grupo 24"/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26" name="CuadroTexto 25"/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27" name="CuadroTexto 26"/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28" name="CuadroTexto 27"/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29" name="CuadroTexto 28"/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30" name="CuadroTexto 29"/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sp>
        <p:nvSpPr>
          <p:cNvPr id="31" name="CuadroTexto 30"/>
          <p:cNvSpPr txBox="1"/>
          <p:nvPr/>
        </p:nvSpPr>
        <p:spPr>
          <a:xfrm>
            <a:off x="2563729" y="282959"/>
            <a:ext cx="110523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 smtClean="0">
                <a:solidFill>
                  <a:srgbClr val="F1F6FD"/>
                </a:solidFill>
              </a:rPr>
              <a:t>Temario</a:t>
            </a:r>
            <a:endParaRPr lang="es-CL" sz="4400" b="1" dirty="0">
              <a:solidFill>
                <a:srgbClr val="F1F6FD"/>
              </a:solidFill>
            </a:endParaRPr>
          </a:p>
        </p:txBody>
      </p:sp>
      <p:sp>
        <p:nvSpPr>
          <p:cNvPr id="32" name="CuadroTexto 31"/>
          <p:cNvSpPr txBox="1"/>
          <p:nvPr/>
        </p:nvSpPr>
        <p:spPr>
          <a:xfrm>
            <a:off x="965200" y="1548825"/>
            <a:ext cx="142494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CL" sz="3200" b="1" dirty="0" smtClean="0">
                <a:solidFill>
                  <a:srgbClr val="F1F6FD"/>
                </a:solidFill>
              </a:rPr>
              <a:t>Introducción</a:t>
            </a:r>
          </a:p>
          <a:p>
            <a:pPr marL="514350" indent="-514350">
              <a:buFont typeface="+mj-lt"/>
              <a:buAutoNum type="arabicPeriod"/>
            </a:pPr>
            <a:endParaRPr lang="es-CL" sz="3200" b="1" dirty="0" smtClean="0">
              <a:solidFill>
                <a:srgbClr val="F1F6FD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s-CL" sz="3200" b="1" dirty="0" smtClean="0">
                <a:solidFill>
                  <a:srgbClr val="F1F6FD"/>
                </a:solidFill>
              </a:rPr>
              <a:t>Matriz de evaluación</a:t>
            </a:r>
          </a:p>
          <a:p>
            <a:pPr marL="514350" indent="-514350">
              <a:buFont typeface="+mj-lt"/>
              <a:buAutoNum type="arabicPeriod"/>
            </a:pPr>
            <a:endParaRPr lang="es-CL" sz="3200" b="1" dirty="0">
              <a:solidFill>
                <a:srgbClr val="F1F6FD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s-CL" sz="3200" b="1" dirty="0" smtClean="0">
                <a:solidFill>
                  <a:srgbClr val="F1F6FD"/>
                </a:solidFill>
              </a:rPr>
              <a:t>Análisis</a:t>
            </a:r>
          </a:p>
          <a:p>
            <a:pPr marL="514350" indent="-514350">
              <a:buFont typeface="+mj-lt"/>
              <a:buAutoNum type="arabicPeriod"/>
            </a:pPr>
            <a:endParaRPr lang="es-CL" sz="3200" b="1" dirty="0">
              <a:solidFill>
                <a:srgbClr val="F1F6FD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s-CL" sz="3200" b="1" dirty="0" smtClean="0">
                <a:solidFill>
                  <a:srgbClr val="F1F6FD"/>
                </a:solidFill>
              </a:rPr>
              <a:t>Conclusiones</a:t>
            </a:r>
          </a:p>
          <a:p>
            <a:pPr marL="514350" indent="-514350">
              <a:buFont typeface="+mj-lt"/>
              <a:buAutoNum type="arabicPeriod"/>
            </a:pPr>
            <a:endParaRPr lang="es-CL" sz="3200" b="1" dirty="0" smtClean="0">
              <a:solidFill>
                <a:srgbClr val="F1F6F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07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ED80082E-D0BF-CC77-17D6-5F16DD7CDF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ADBF3D43-AE09-F347-44BF-C274225439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081" r="73930" b="12863"/>
          <a:stretch/>
        </p:blipFill>
        <p:spPr>
          <a:xfrm>
            <a:off x="0" y="0"/>
            <a:ext cx="16255999" cy="8534400"/>
          </a:xfrm>
          <a:prstGeom prst="rect">
            <a:avLst/>
          </a:prstGeom>
        </p:spPr>
      </p:pic>
      <p:pic>
        <p:nvPicPr>
          <p:cNvPr id="12" name="Picture 2" descr="Imagen relacionada">
            <a:extLst>
              <a:ext uri="{FF2B5EF4-FFF2-40B4-BE49-F238E27FC236}">
                <a16:creationId xmlns="" xmlns:a16="http://schemas.microsoft.com/office/drawing/2014/main" id="{29561E46-5894-8CFC-FB5C-952006F10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03902" y="152400"/>
            <a:ext cx="701298" cy="900000"/>
          </a:xfrm>
          <a:prstGeom prst="rect">
            <a:avLst/>
          </a:prstGeom>
          <a:noFill/>
        </p:spPr>
      </p:pic>
      <p:grpSp>
        <p:nvGrpSpPr>
          <p:cNvPr id="22" name="Grupo 21"/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23" name="Rectángulo 22"/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24" name="CuadroTexto 23"/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25" name="Grupo 24"/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26" name="CuadroTexto 25"/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27" name="CuadroTexto 26"/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28" name="CuadroTexto 27"/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29" name="CuadroTexto 28"/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30" name="CuadroTexto 29"/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sp>
        <p:nvSpPr>
          <p:cNvPr id="31" name="CuadroTexto 30"/>
          <p:cNvSpPr txBox="1"/>
          <p:nvPr/>
        </p:nvSpPr>
        <p:spPr>
          <a:xfrm>
            <a:off x="2563729" y="282959"/>
            <a:ext cx="110523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 smtClean="0">
                <a:solidFill>
                  <a:srgbClr val="F1F6FD"/>
                </a:solidFill>
              </a:rPr>
              <a:t>Introducción</a:t>
            </a:r>
            <a:endParaRPr lang="es-CL" sz="4400" b="1" dirty="0">
              <a:solidFill>
                <a:srgbClr val="F1F6FD"/>
              </a:solidFill>
            </a:endParaRPr>
          </a:p>
        </p:txBody>
      </p:sp>
      <p:sp>
        <p:nvSpPr>
          <p:cNvPr id="32" name="CuadroTexto 31"/>
          <p:cNvSpPr txBox="1"/>
          <p:nvPr/>
        </p:nvSpPr>
        <p:spPr>
          <a:xfrm>
            <a:off x="965200" y="1066800"/>
            <a:ext cx="14249400" cy="7755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s-CL" sz="2800" b="1" dirty="0" smtClean="0">
                <a:solidFill>
                  <a:srgbClr val="F1F6FD"/>
                </a:solidFill>
              </a:rPr>
              <a:t>Análisis </a:t>
            </a:r>
            <a:r>
              <a:rPr lang="es-CL" sz="2800" b="1" u="sng" dirty="0" smtClean="0">
                <a:solidFill>
                  <a:srgbClr val="F1F6FD"/>
                </a:solidFill>
              </a:rPr>
              <a:t>preliminar</a:t>
            </a:r>
            <a:r>
              <a:rPr lang="es-CL" sz="2800" b="1" dirty="0" smtClean="0">
                <a:solidFill>
                  <a:srgbClr val="F1F6FD"/>
                </a:solidFill>
              </a:rPr>
              <a:t> del estudio para determinar la factibilidad de la elección de un socio estratégico, </a:t>
            </a:r>
            <a:r>
              <a:rPr lang="es-ES" sz="2800" b="1" dirty="0" smtClean="0">
                <a:solidFill>
                  <a:srgbClr val="F1F6FD"/>
                </a:solidFill>
              </a:rPr>
              <a:t>objeto </a:t>
            </a:r>
            <a:r>
              <a:rPr lang="es-ES" sz="2800" b="1" dirty="0">
                <a:solidFill>
                  <a:srgbClr val="F1F6FD"/>
                </a:solidFill>
              </a:rPr>
              <a:t>establecer una aproximación inicial y estructurada a la identificación de posibles socios estratégicos para el desarrollo del Plan Nacional Continuo de Construcción Naval (PNCCN</a:t>
            </a:r>
            <a:r>
              <a:rPr lang="es-ES" sz="2800" b="1" dirty="0" smtClean="0">
                <a:solidFill>
                  <a:srgbClr val="F1F6FD"/>
                </a:solidFill>
              </a:rPr>
              <a:t>).</a:t>
            </a:r>
            <a:endParaRPr lang="es-CL" sz="2800" b="1" dirty="0" smtClean="0">
              <a:solidFill>
                <a:srgbClr val="F1F6FD"/>
              </a:solidFill>
            </a:endParaRPr>
          </a:p>
          <a:p>
            <a:pPr marL="514350" indent="-514350" algn="just">
              <a:buFont typeface="+mj-lt"/>
              <a:buAutoNum type="arabicPeriod"/>
            </a:pPr>
            <a:endParaRPr lang="es-CL" sz="1400" b="1" dirty="0">
              <a:solidFill>
                <a:srgbClr val="F1F6FD"/>
              </a:solidFill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s-CL" sz="2800" b="1" dirty="0" smtClean="0">
                <a:solidFill>
                  <a:srgbClr val="F1F6FD"/>
                </a:solidFill>
              </a:rPr>
              <a:t>El análisis fue efectuado de datos obtenidos de fuentes abiertas y, en algunos casos, de ofertas realizadas por empresas internacionales relacionadas con la construcción naval.</a:t>
            </a:r>
          </a:p>
          <a:p>
            <a:pPr marL="514350" indent="-514350" algn="just">
              <a:buFont typeface="+mj-lt"/>
              <a:buAutoNum type="arabicPeriod"/>
            </a:pPr>
            <a:endParaRPr lang="es-CL" sz="1200" b="1" dirty="0">
              <a:solidFill>
                <a:srgbClr val="F1F6FD"/>
              </a:solidFill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s-ES" sz="2800" b="1" dirty="0">
                <a:solidFill>
                  <a:srgbClr val="F1F6FD"/>
                </a:solidFill>
              </a:rPr>
              <a:t>El proceso se inició con la identificación y evaluación </a:t>
            </a:r>
            <a:r>
              <a:rPr lang="es-ES" sz="2800" b="1" dirty="0" smtClean="0">
                <a:solidFill>
                  <a:srgbClr val="F1F6FD"/>
                </a:solidFill>
              </a:rPr>
              <a:t>de países que </a:t>
            </a:r>
            <a:r>
              <a:rPr lang="es-ES" sz="2800" b="1" dirty="0">
                <a:solidFill>
                  <a:srgbClr val="F1F6FD"/>
                </a:solidFill>
              </a:rPr>
              <a:t>presentaban capacidades potenciales para constituirse como socios estratégicos en el ámbito de la construcción </a:t>
            </a:r>
            <a:r>
              <a:rPr lang="es-ES" sz="2800" b="1" dirty="0" smtClean="0">
                <a:solidFill>
                  <a:srgbClr val="F1F6FD"/>
                </a:solidFill>
              </a:rPr>
              <a:t>naval.</a:t>
            </a:r>
            <a:endParaRPr lang="es-CL" sz="2800" b="1" dirty="0" smtClean="0">
              <a:solidFill>
                <a:srgbClr val="F1F6FD"/>
              </a:solidFill>
            </a:endParaRPr>
          </a:p>
          <a:p>
            <a:pPr marL="514350" indent="-514350" algn="just">
              <a:buFont typeface="+mj-lt"/>
              <a:buAutoNum type="arabicPeriod"/>
            </a:pPr>
            <a:endParaRPr lang="es-CL" sz="1200" b="1" dirty="0">
              <a:solidFill>
                <a:srgbClr val="F1F6FD"/>
              </a:solidFill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s-ES" sz="2800" b="1" dirty="0" smtClean="0">
                <a:solidFill>
                  <a:srgbClr val="F1F6FD"/>
                </a:solidFill>
              </a:rPr>
              <a:t>Se generó </a:t>
            </a:r>
            <a:r>
              <a:rPr lang="es-ES" sz="2800" b="1" dirty="0">
                <a:solidFill>
                  <a:srgbClr val="F1F6FD"/>
                </a:solidFill>
              </a:rPr>
              <a:t>un primer filtro de carácter amplio que permitiera reducir el universo de alternativas, priorizando aquellas opciones que, en una fase posterior, puedan ser sometidas a un análisis de mayor profundidad y detalle.</a:t>
            </a:r>
            <a:endParaRPr lang="es-CL" sz="2800" b="1" dirty="0" smtClean="0">
              <a:solidFill>
                <a:srgbClr val="F1F6FD"/>
              </a:solidFill>
            </a:endParaRPr>
          </a:p>
          <a:p>
            <a:pPr marL="514350" indent="-514350" algn="just">
              <a:buFont typeface="+mj-lt"/>
              <a:buAutoNum type="arabicPeriod"/>
            </a:pPr>
            <a:endParaRPr lang="es-CL" sz="1200" b="1" dirty="0">
              <a:solidFill>
                <a:srgbClr val="F1F6FD"/>
              </a:solidFill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s-CL" sz="2800" b="1" dirty="0" smtClean="0">
                <a:solidFill>
                  <a:srgbClr val="F1F6FD"/>
                </a:solidFill>
              </a:rPr>
              <a:t>Se ha solicitado información adicional a las Misiones Navales y Agregados de los países de interés al PNCCN. </a:t>
            </a:r>
          </a:p>
          <a:p>
            <a:pPr marL="514350" indent="-514350" algn="just">
              <a:buFont typeface="+mj-lt"/>
              <a:buAutoNum type="arabicPeriod"/>
            </a:pPr>
            <a:endParaRPr lang="es-CL" sz="2800" b="1" dirty="0" smtClean="0">
              <a:solidFill>
                <a:srgbClr val="F1F6FD"/>
              </a:solidFill>
            </a:endParaRPr>
          </a:p>
          <a:p>
            <a:pPr marL="514350" indent="-514350" algn="just">
              <a:buFont typeface="+mj-lt"/>
              <a:buAutoNum type="arabicPeriod"/>
            </a:pPr>
            <a:endParaRPr lang="es-CL" sz="2800" b="1" dirty="0" smtClean="0">
              <a:solidFill>
                <a:srgbClr val="F1F6F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699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8801100"/>
          </a:xfrm>
          <a:prstGeom prst="rect">
            <a:avLst/>
          </a:prstGeom>
        </p:spPr>
      </p:pic>
      <p:pic>
        <p:nvPicPr>
          <p:cNvPr id="12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43200" y="152400"/>
            <a:ext cx="701298" cy="900000"/>
          </a:xfrm>
          <a:prstGeom prst="rect">
            <a:avLst/>
          </a:prstGeom>
          <a:noFill/>
        </p:spPr>
      </p:pic>
      <p:grpSp>
        <p:nvGrpSpPr>
          <p:cNvPr id="13" name="Grupo 12"/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14" name="Rectángulo 13"/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5" name="CuadroTexto 14"/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16" name="Grupo 15"/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17" name="CuadroTexto 16"/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18" name="CuadroTexto 17"/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19" name="CuadroTexto 18"/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20" name="CuadroTexto 19"/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21" name="CuadroTexto 20"/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ED80082E-D0BF-CC77-17D6-5F16DD7CDF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ADBF3D43-AE09-F347-44BF-C274225439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081" r="73930" b="12863"/>
          <a:stretch/>
        </p:blipFill>
        <p:spPr>
          <a:xfrm>
            <a:off x="0" y="0"/>
            <a:ext cx="16255999" cy="8534400"/>
          </a:xfrm>
          <a:prstGeom prst="rect">
            <a:avLst/>
          </a:prstGeom>
        </p:spPr>
      </p:pic>
      <p:pic>
        <p:nvPicPr>
          <p:cNvPr id="12" name="Picture 2" descr="Imagen relacionada">
            <a:extLst>
              <a:ext uri="{FF2B5EF4-FFF2-40B4-BE49-F238E27FC236}">
                <a16:creationId xmlns="" xmlns:a16="http://schemas.microsoft.com/office/drawing/2014/main" id="{29561E46-5894-8CFC-FB5C-952006F10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03902" y="152400"/>
            <a:ext cx="701298" cy="900000"/>
          </a:xfrm>
          <a:prstGeom prst="rect">
            <a:avLst/>
          </a:prstGeom>
          <a:noFill/>
        </p:spPr>
      </p:pic>
      <p:grpSp>
        <p:nvGrpSpPr>
          <p:cNvPr id="22" name="Grupo 21"/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23" name="Rectángulo 22"/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24" name="CuadroTexto 23"/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25" name="Grupo 24"/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26" name="CuadroTexto 25"/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27" name="CuadroTexto 26"/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28" name="CuadroTexto 27"/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29" name="CuadroTexto 28"/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30" name="CuadroTexto 29"/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sp>
        <p:nvSpPr>
          <p:cNvPr id="31" name="CuadroTexto 30"/>
          <p:cNvSpPr txBox="1"/>
          <p:nvPr/>
        </p:nvSpPr>
        <p:spPr>
          <a:xfrm>
            <a:off x="2563729" y="282959"/>
            <a:ext cx="110523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 smtClean="0">
                <a:solidFill>
                  <a:srgbClr val="F1F6FD"/>
                </a:solidFill>
              </a:rPr>
              <a:t>Temario</a:t>
            </a:r>
            <a:endParaRPr lang="es-CL" sz="4400" b="1" dirty="0">
              <a:solidFill>
                <a:srgbClr val="F1F6FD"/>
              </a:solidFill>
            </a:endParaRPr>
          </a:p>
        </p:txBody>
      </p:sp>
      <p:sp>
        <p:nvSpPr>
          <p:cNvPr id="32" name="CuadroTexto 31"/>
          <p:cNvSpPr txBox="1"/>
          <p:nvPr/>
        </p:nvSpPr>
        <p:spPr>
          <a:xfrm>
            <a:off x="965200" y="1548825"/>
            <a:ext cx="142494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CL" sz="3200" dirty="0" smtClean="0">
                <a:solidFill>
                  <a:srgbClr val="F1F6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Introducción</a:t>
            </a:r>
          </a:p>
          <a:p>
            <a:pPr marL="514350" indent="-514350">
              <a:buFont typeface="+mj-lt"/>
              <a:buAutoNum type="arabicPeriod"/>
            </a:pPr>
            <a:endParaRPr lang="es-CL" sz="3200" b="1" dirty="0" smtClean="0">
              <a:solidFill>
                <a:srgbClr val="F1F6FD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s-CL" sz="3200" b="1" dirty="0" smtClean="0">
                <a:solidFill>
                  <a:srgbClr val="F1F6FD"/>
                </a:solidFill>
              </a:rPr>
              <a:t>Matriz de evaluación</a:t>
            </a:r>
          </a:p>
          <a:p>
            <a:pPr marL="514350" indent="-514350">
              <a:buFont typeface="+mj-lt"/>
              <a:buAutoNum type="arabicPeriod"/>
            </a:pPr>
            <a:endParaRPr lang="es-CL" sz="3200" b="1" dirty="0">
              <a:solidFill>
                <a:srgbClr val="F1F6FD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s-CL" sz="3200" dirty="0" smtClean="0">
                <a:solidFill>
                  <a:srgbClr val="F1F6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Análisis</a:t>
            </a:r>
          </a:p>
          <a:p>
            <a:pPr marL="514350" indent="-514350">
              <a:buFont typeface="+mj-lt"/>
              <a:buAutoNum type="arabicPeriod"/>
            </a:pPr>
            <a:endParaRPr lang="es-CL" sz="3200" dirty="0">
              <a:solidFill>
                <a:srgbClr val="F1F6F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Font typeface="+mj-lt"/>
              <a:buAutoNum type="arabicPeriod"/>
            </a:pPr>
            <a:r>
              <a:rPr lang="es-CL" sz="3200" dirty="0" smtClean="0">
                <a:solidFill>
                  <a:srgbClr val="F1F6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Conclusiones</a:t>
            </a:r>
          </a:p>
          <a:p>
            <a:pPr marL="514350" indent="-514350">
              <a:buFont typeface="+mj-lt"/>
              <a:buAutoNum type="arabicPeriod"/>
            </a:pPr>
            <a:endParaRPr lang="es-CL" sz="3200" b="1" dirty="0" smtClean="0">
              <a:solidFill>
                <a:srgbClr val="F1F6F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200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grpSp>
        <p:nvGrpSpPr>
          <p:cNvPr id="13" name="Grupo 12"/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4" name="Rectángulo 3"/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5" name="CuadroTexto 4"/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6" name="Grupo 5"/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7" name="CuadroTexto 6"/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8" name="CuadroTexto 7"/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9" name="CuadroTexto 8"/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10" name="CuadroTexto 9"/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11" name="CuadroTexto 10"/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pic>
        <p:nvPicPr>
          <p:cNvPr id="12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43200" y="152400"/>
            <a:ext cx="701298" cy="900000"/>
          </a:xfrm>
          <a:prstGeom prst="rect">
            <a:avLst/>
          </a:prstGeom>
          <a:noFill/>
        </p:spPr>
      </p:pic>
      <p:grpSp>
        <p:nvGrpSpPr>
          <p:cNvPr id="17" name="Grupo 16"/>
          <p:cNvGrpSpPr/>
          <p:nvPr/>
        </p:nvGrpSpPr>
        <p:grpSpPr>
          <a:xfrm>
            <a:off x="494631" y="228600"/>
            <a:ext cx="8877969" cy="685800"/>
            <a:chOff x="494631" y="228600"/>
            <a:chExt cx="8877969" cy="685800"/>
          </a:xfrm>
        </p:grpSpPr>
        <p:sp>
          <p:nvSpPr>
            <p:cNvPr id="15" name="Rectángulo 14"/>
            <p:cNvSpPr/>
            <p:nvPr/>
          </p:nvSpPr>
          <p:spPr>
            <a:xfrm>
              <a:off x="507999" y="228600"/>
              <a:ext cx="8864601" cy="6858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04B19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6" name="CuadroTexto 15"/>
            <p:cNvSpPr txBox="1"/>
            <p:nvPr/>
          </p:nvSpPr>
          <p:spPr>
            <a:xfrm>
              <a:off x="494631" y="279113"/>
              <a:ext cx="88458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3200" b="1" dirty="0">
                  <a:solidFill>
                    <a:srgbClr val="F1F6FD"/>
                  </a:solidFill>
                </a:rPr>
                <a:t>El Marco de Evaluación: Los 4 criterios principales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BC3422C9-39EA-4E59-705C-3FE1BCD081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2">
            <a:extLst>
              <a:ext uri="{FF2B5EF4-FFF2-40B4-BE49-F238E27FC236}">
                <a16:creationId xmlns="" xmlns:a16="http://schemas.microsoft.com/office/drawing/2014/main" id="{EC825776-DF49-853A-D225-63D883651E56}"/>
              </a:ext>
            </a:extLst>
          </p:cNvPr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4" name="Rectángulo 3">
              <a:extLst>
                <a:ext uri="{FF2B5EF4-FFF2-40B4-BE49-F238E27FC236}">
                  <a16:creationId xmlns="" xmlns:a16="http://schemas.microsoft.com/office/drawing/2014/main" id="{683DE7FD-4EF4-0F34-EF93-4744F6C1B1FD}"/>
                </a:ext>
              </a:extLst>
            </p:cNvPr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5" name="CuadroTexto 4">
              <a:extLst>
                <a:ext uri="{FF2B5EF4-FFF2-40B4-BE49-F238E27FC236}">
                  <a16:creationId xmlns="" xmlns:a16="http://schemas.microsoft.com/office/drawing/2014/main" id="{CECF69C7-37B6-9DA0-A1C4-4526E92DDB2E}"/>
                </a:ext>
              </a:extLst>
            </p:cNvPr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6" name="Grupo 5">
              <a:extLst>
                <a:ext uri="{FF2B5EF4-FFF2-40B4-BE49-F238E27FC236}">
                  <a16:creationId xmlns="" xmlns:a16="http://schemas.microsoft.com/office/drawing/2014/main" id="{65D7E5AB-1EB6-29BD-B58C-B3DF7A49BE97}"/>
                </a:ext>
              </a:extLst>
            </p:cNvPr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7" name="CuadroTexto 6">
                <a:extLst>
                  <a:ext uri="{FF2B5EF4-FFF2-40B4-BE49-F238E27FC236}">
                    <a16:creationId xmlns="" xmlns:a16="http://schemas.microsoft.com/office/drawing/2014/main" id="{0838F1B3-DD0F-4E5B-9005-FBAB5AB97BE3}"/>
                  </a:ext>
                </a:extLst>
              </p:cNvPr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="" xmlns:a16="http://schemas.microsoft.com/office/drawing/2014/main" id="{4021A448-7050-E4A0-4C31-80564ABFA624}"/>
                  </a:ext>
                </a:extLst>
              </p:cNvPr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9" name="CuadroTexto 8">
                <a:extLst>
                  <a:ext uri="{FF2B5EF4-FFF2-40B4-BE49-F238E27FC236}">
                    <a16:creationId xmlns="" xmlns:a16="http://schemas.microsoft.com/office/drawing/2014/main" id="{C20AE64E-A68B-4290-563E-C34A8F09A108}"/>
                  </a:ext>
                </a:extLst>
              </p:cNvPr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10" name="CuadroTexto 9">
                <a:extLst>
                  <a:ext uri="{FF2B5EF4-FFF2-40B4-BE49-F238E27FC236}">
                    <a16:creationId xmlns="" xmlns:a16="http://schemas.microsoft.com/office/drawing/2014/main" id="{78BACEE9-36B0-D453-ADBF-2473A6A1A27D}"/>
                  </a:ext>
                </a:extLst>
              </p:cNvPr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11" name="CuadroTexto 10">
                <a:extLst>
                  <a:ext uri="{FF2B5EF4-FFF2-40B4-BE49-F238E27FC236}">
                    <a16:creationId xmlns="" xmlns:a16="http://schemas.microsoft.com/office/drawing/2014/main" id="{AB30610A-0016-C8FC-F6AD-2FF0B9631305}"/>
                  </a:ext>
                </a:extLst>
              </p:cNvPr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pic>
        <p:nvPicPr>
          <p:cNvPr id="12" name="Picture 2" descr="Imagen relacionada">
            <a:extLst>
              <a:ext uri="{FF2B5EF4-FFF2-40B4-BE49-F238E27FC236}">
                <a16:creationId xmlns="" xmlns:a16="http://schemas.microsoft.com/office/drawing/2014/main" id="{289081AF-77AF-9F1C-8736-96C707A6A9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656302" y="42774"/>
            <a:ext cx="593686" cy="761898"/>
          </a:xfrm>
          <a:prstGeom prst="rect">
            <a:avLst/>
          </a:prstGeom>
          <a:noFill/>
        </p:spPr>
      </p:pic>
      <p:grpSp>
        <p:nvGrpSpPr>
          <p:cNvPr id="17" name="Grupo 16">
            <a:extLst>
              <a:ext uri="{FF2B5EF4-FFF2-40B4-BE49-F238E27FC236}">
                <a16:creationId xmlns="" xmlns:a16="http://schemas.microsoft.com/office/drawing/2014/main" id="{83B7DD67-416B-5C7C-9423-A0F353629ABD}"/>
              </a:ext>
            </a:extLst>
          </p:cNvPr>
          <p:cNvGrpSpPr/>
          <p:nvPr/>
        </p:nvGrpSpPr>
        <p:grpSpPr>
          <a:xfrm>
            <a:off x="204376" y="42672"/>
            <a:ext cx="8877969" cy="534974"/>
            <a:chOff x="494631" y="228600"/>
            <a:chExt cx="8877969" cy="685800"/>
          </a:xfrm>
        </p:grpSpPr>
        <p:sp>
          <p:nvSpPr>
            <p:cNvPr id="15" name="Rectángulo 14">
              <a:extLst>
                <a:ext uri="{FF2B5EF4-FFF2-40B4-BE49-F238E27FC236}">
                  <a16:creationId xmlns="" xmlns:a16="http://schemas.microsoft.com/office/drawing/2014/main" id="{75B99E1C-0AD1-C213-C46E-FE113DE82EFA}"/>
                </a:ext>
              </a:extLst>
            </p:cNvPr>
            <p:cNvSpPr/>
            <p:nvPr/>
          </p:nvSpPr>
          <p:spPr>
            <a:xfrm>
              <a:off x="507999" y="228600"/>
              <a:ext cx="8864601" cy="6858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04B19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="" xmlns:a16="http://schemas.microsoft.com/office/drawing/2014/main" id="{B7C6D023-283F-9314-9479-D40A38EBA135}"/>
                </a:ext>
              </a:extLst>
            </p:cNvPr>
            <p:cNvSpPr txBox="1"/>
            <p:nvPr/>
          </p:nvSpPr>
          <p:spPr>
            <a:xfrm>
              <a:off x="494631" y="279113"/>
              <a:ext cx="8845884" cy="523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b="1" dirty="0">
                  <a:solidFill>
                    <a:srgbClr val="F1F6FD"/>
                  </a:solidFill>
                </a:rPr>
                <a:t>Matriz de socio estratégico</a:t>
              </a:r>
            </a:p>
          </p:txBody>
        </p:sp>
      </p:grpSp>
      <p:pic>
        <p:nvPicPr>
          <p:cNvPr id="3" name="Imagen 2">
            <a:extLst>
              <a:ext uri="{FF2B5EF4-FFF2-40B4-BE49-F238E27FC236}">
                <a16:creationId xmlns="" xmlns:a16="http://schemas.microsoft.com/office/drawing/2014/main" id="{193221D6-70FB-61CD-AEBE-07AD779606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76" y="650869"/>
            <a:ext cx="15487904" cy="768845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91871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ED80082E-D0BF-CC77-17D6-5F16DD7CDF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ADBF3D43-AE09-F347-44BF-C274225439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4345" y="0"/>
            <a:ext cx="16340603" cy="8772322"/>
          </a:xfrm>
          <a:prstGeom prst="rect">
            <a:avLst/>
          </a:prstGeom>
        </p:spPr>
      </p:pic>
      <p:pic>
        <p:nvPicPr>
          <p:cNvPr id="12" name="Picture 2" descr="Imagen relacionada">
            <a:extLst>
              <a:ext uri="{FF2B5EF4-FFF2-40B4-BE49-F238E27FC236}">
                <a16:creationId xmlns="" xmlns:a16="http://schemas.microsoft.com/office/drawing/2014/main" id="{29561E46-5894-8CFC-FB5C-952006F10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03902" y="152400"/>
            <a:ext cx="701298" cy="900000"/>
          </a:xfrm>
          <a:prstGeom prst="rect">
            <a:avLst/>
          </a:prstGeom>
          <a:noFill/>
        </p:spPr>
      </p:pic>
      <p:grpSp>
        <p:nvGrpSpPr>
          <p:cNvPr id="13" name="Grupo 12">
            <a:extLst>
              <a:ext uri="{FF2B5EF4-FFF2-40B4-BE49-F238E27FC236}">
                <a16:creationId xmlns="" xmlns:a16="http://schemas.microsoft.com/office/drawing/2014/main" id="{1069B159-62F1-5E55-9E81-03DAFD144E70}"/>
              </a:ext>
            </a:extLst>
          </p:cNvPr>
          <p:cNvGrpSpPr/>
          <p:nvPr/>
        </p:nvGrpSpPr>
        <p:grpSpPr>
          <a:xfrm>
            <a:off x="-101601" y="8001000"/>
            <a:ext cx="16459201" cy="688777"/>
            <a:chOff x="-101601" y="8455223"/>
            <a:chExt cx="16459201" cy="688777"/>
          </a:xfrm>
        </p:grpSpPr>
        <p:sp>
          <p:nvSpPr>
            <p:cNvPr id="14" name="Rectángulo 13">
              <a:extLst>
                <a:ext uri="{FF2B5EF4-FFF2-40B4-BE49-F238E27FC236}">
                  <a16:creationId xmlns="" xmlns:a16="http://schemas.microsoft.com/office/drawing/2014/main" id="{4A5CC791-1124-27D2-1E7E-5465956ADC51}"/>
                </a:ext>
              </a:extLst>
            </p:cNvPr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5" name="CuadroTexto 14">
              <a:extLst>
                <a:ext uri="{FF2B5EF4-FFF2-40B4-BE49-F238E27FC236}">
                  <a16:creationId xmlns="" xmlns:a16="http://schemas.microsoft.com/office/drawing/2014/main" id="{1DBA5829-E0FD-6AE5-2CA5-E42E8BAE63D7}"/>
                </a:ext>
              </a:extLst>
            </p:cNvPr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16" name="Grupo 15">
              <a:extLst>
                <a:ext uri="{FF2B5EF4-FFF2-40B4-BE49-F238E27FC236}">
                  <a16:creationId xmlns="" xmlns:a16="http://schemas.microsoft.com/office/drawing/2014/main" id="{1E04D3E7-E711-3BCC-B8D5-091A2070BAC3}"/>
                </a:ext>
              </a:extLst>
            </p:cNvPr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17" name="CuadroTexto 16">
                <a:extLst>
                  <a:ext uri="{FF2B5EF4-FFF2-40B4-BE49-F238E27FC236}">
                    <a16:creationId xmlns="" xmlns:a16="http://schemas.microsoft.com/office/drawing/2014/main" id="{333DFAA4-5612-6C1A-8307-7A732AEC45CF}"/>
                  </a:ext>
                </a:extLst>
              </p:cNvPr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18" name="CuadroTexto 17">
                <a:extLst>
                  <a:ext uri="{FF2B5EF4-FFF2-40B4-BE49-F238E27FC236}">
                    <a16:creationId xmlns="" xmlns:a16="http://schemas.microsoft.com/office/drawing/2014/main" id="{E4233CB9-4513-CD36-B22E-F59F8F6D7F2A}"/>
                  </a:ext>
                </a:extLst>
              </p:cNvPr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19" name="CuadroTexto 18">
                <a:extLst>
                  <a:ext uri="{FF2B5EF4-FFF2-40B4-BE49-F238E27FC236}">
                    <a16:creationId xmlns="" xmlns:a16="http://schemas.microsoft.com/office/drawing/2014/main" id="{04CA5559-88D5-64A8-BEC6-713226F49F21}"/>
                  </a:ext>
                </a:extLst>
              </p:cNvPr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20" name="CuadroTexto 19">
                <a:extLst>
                  <a:ext uri="{FF2B5EF4-FFF2-40B4-BE49-F238E27FC236}">
                    <a16:creationId xmlns="" xmlns:a16="http://schemas.microsoft.com/office/drawing/2014/main" id="{1C5DA2DC-51D9-53A9-7571-DC244BAFB4A1}"/>
                  </a:ext>
                </a:extLst>
              </p:cNvPr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21" name="CuadroTexto 20">
                <a:extLst>
                  <a:ext uri="{FF2B5EF4-FFF2-40B4-BE49-F238E27FC236}">
                    <a16:creationId xmlns="" xmlns:a16="http://schemas.microsoft.com/office/drawing/2014/main" id="{3C17DEAB-773F-6680-EAB8-742DA8970C6F}"/>
                  </a:ext>
                </a:extLst>
              </p:cNvPr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graphicFrame>
        <p:nvGraphicFramePr>
          <p:cNvPr id="5" name="Tabla 4">
            <a:extLst>
              <a:ext uri="{FF2B5EF4-FFF2-40B4-BE49-F238E27FC236}">
                <a16:creationId xmlns="" xmlns:a16="http://schemas.microsoft.com/office/drawing/2014/main" id="{07A524D9-87FA-B6F9-C218-37B1B6B2A2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8909670"/>
              </p:ext>
            </p:extLst>
          </p:nvPr>
        </p:nvGraphicFramePr>
        <p:xfrm>
          <a:off x="325879" y="190406"/>
          <a:ext cx="15136965" cy="779503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2760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7768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3801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49366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247093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b="1" u="none" strike="noStrike" dirty="0">
                          <a:effectLst/>
                        </a:rPr>
                        <a:t>Criterio</a:t>
                      </a:r>
                      <a:endParaRPr lang="es-CL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b="1" u="none" strike="noStrike" dirty="0">
                          <a:effectLst/>
                        </a:rPr>
                        <a:t>Definición Criterio</a:t>
                      </a:r>
                      <a:endParaRPr lang="es-CL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b="1" u="none" strike="noStrike" dirty="0" err="1">
                          <a:effectLst/>
                        </a:rPr>
                        <a:t>Subcriterio</a:t>
                      </a:r>
                      <a:endParaRPr lang="es-CL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b="1" u="none" strike="noStrike" dirty="0">
                          <a:effectLst/>
                        </a:rPr>
                        <a:t>Definición </a:t>
                      </a:r>
                      <a:r>
                        <a:rPr lang="es-CL" sz="1600" b="1" u="none" strike="noStrike" dirty="0" err="1">
                          <a:effectLst/>
                        </a:rPr>
                        <a:t>subcriterio</a:t>
                      </a:r>
                      <a:endParaRPr lang="es-CL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47300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s-CL" sz="1600" u="none" strike="noStrike" dirty="0">
                          <a:effectLst/>
                        </a:rPr>
                        <a:t>Capacidad Técnica e Industrial</a:t>
                      </a:r>
                      <a:endParaRPr lang="es-CL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s-ES" sz="1600" u="none" strike="noStrike" dirty="0">
                          <a:effectLst/>
                        </a:rPr>
                        <a:t>La capacidad física, tecnológica y de ingeniería para construir y mantener buques de mayor complejidad</a:t>
                      </a:r>
                      <a:endParaRPr lang="es-ES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600" u="none" strike="noStrike">
                          <a:effectLst/>
                        </a:rPr>
                        <a:t>Transferencia tecnológica (ToT)</a:t>
                      </a:r>
                      <a:endParaRPr lang="es-CL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El factor más crítico para la independencia y soberanía tecnológica.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36901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600" u="none" strike="noStrike" dirty="0">
                          <a:effectLst/>
                        </a:rPr>
                        <a:t>Integración Industrial Nacional</a:t>
                      </a:r>
                      <a:endParaRPr lang="es-CL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Desarrollo de la cadena de suministro local, regional (del país).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09125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 dirty="0">
                          <a:effectLst/>
                        </a:rPr>
                        <a:t>Capacidad Tecnológica y de Diseño</a:t>
                      </a:r>
                      <a:endParaRPr lang="es-ES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Capacidad de modificar o crear diseños propios.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90933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600" u="none" strike="noStrike" dirty="0">
                          <a:effectLst/>
                        </a:rPr>
                        <a:t>Capacidad productiva</a:t>
                      </a:r>
                      <a:endParaRPr lang="es-CL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Fortalecer la infraestructura física dela industria (astilleros, gradas, talleres especializados, maestranzas, etc.)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90933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Capacidad de crear el Apoyo Logístico Integrado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Mantenimiento y sostenimiento durante el ciclo de vida de los buques.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90933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s-CL" sz="1600" u="none" strike="noStrike">
                          <a:effectLst/>
                        </a:rPr>
                        <a:t>Alineamiento estratégico</a:t>
                      </a:r>
                      <a:endParaRPr lang="es-CL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s-ES" sz="1600" u="none" strike="noStrike">
                          <a:effectLst/>
                        </a:rPr>
                        <a:t>La capacidad de cómo aborda el socio estratégico el Plan y cómo sus proyectos se alinean con el panorama nacional e internacional</a:t>
                      </a:r>
                      <a:endParaRPr lang="es-ES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600" u="none" strike="noStrike">
                          <a:effectLst/>
                        </a:rPr>
                        <a:t>Acuerdo Gobierno a Gobierno</a:t>
                      </a:r>
                      <a:endParaRPr lang="es-CL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Tener la capacidad de ser respaldado por el gobierno de origen y éste generar vínculos para promover acuerdos entre gobiernos.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90933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Adaptación a  la Política Nacional de Construcción Naval (PNCN).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Alienación con la hoja de ruta  y objetivos del país.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90933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Experiencia similar en Planes de Construcción Naval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El Know-how probado en otros países.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90933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Relación previa con instituciones relacionadas con la Política de construcción naval y PNCCN.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Facilidad de interlocución y confianza con los organismos de la triple hélice.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90933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600" u="none" strike="noStrike">
                          <a:effectLst/>
                        </a:rPr>
                        <a:t>Visión estratégica.</a:t>
                      </a:r>
                      <a:endParaRPr lang="es-CL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Claridad en los objetivos geopolíticos en materia de defensa, de la industria y desarrollo económico.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47093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s-CL" sz="1600" u="none" strike="noStrike">
                          <a:effectLst/>
                        </a:rPr>
                        <a:t>Aspectos  Financieros y Económicos</a:t>
                      </a:r>
                      <a:endParaRPr lang="es-CL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s-ES" sz="1600" u="none" strike="noStrike">
                          <a:effectLst/>
                        </a:rPr>
                        <a:t>Criterio relevante que hace que el Plan sea viable, sostenible y atractivo para la inversión</a:t>
                      </a:r>
                      <a:endParaRPr lang="es-ES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600" u="none" strike="noStrike">
                          <a:effectLst/>
                        </a:rPr>
                        <a:t>Solidez Financiera y Riesgo</a:t>
                      </a:r>
                      <a:endParaRPr lang="es-CL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Garantía de que el socio no quebrará durante la ejecucion del plan.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46871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600" u="none" strike="noStrike">
                          <a:effectLst/>
                        </a:rPr>
                        <a:t>Fuentes de  financiamiento</a:t>
                      </a:r>
                      <a:endParaRPr lang="es-CL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Disponibilidad de financiamiento por parte del país de origen.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47093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600" u="none" strike="noStrike">
                          <a:effectLst/>
                        </a:rPr>
                        <a:t>Sostenibilidad y Futuro</a:t>
                      </a:r>
                      <a:endParaRPr lang="es-CL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Que la industria siga desarrollándose después de terminar contratos.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381396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Integración a cadenas de valor globales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600" u="none" strike="noStrike">
                          <a:effectLst/>
                        </a:rPr>
                        <a:t>Capacidad de exportar componentes o servicios para expandir la oferta.</a:t>
                      </a:r>
                      <a:endParaRPr lang="es-CL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316119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s-CL" sz="1600" u="none" strike="noStrike">
                          <a:effectLst/>
                        </a:rPr>
                        <a:t>Gestión y Cultura</a:t>
                      </a:r>
                      <a:endParaRPr lang="es-CL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s-ES" sz="1600" u="none" strike="noStrike" dirty="0">
                          <a:effectLst/>
                        </a:rPr>
                        <a:t>Las habilidades blandas y los marcos operativos necesarios para una ejecución exitosa</a:t>
                      </a:r>
                      <a:endParaRPr lang="es-ES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600" u="none" strike="noStrike">
                          <a:effectLst/>
                        </a:rPr>
                        <a:t>Enfoque integral</a:t>
                      </a:r>
                      <a:endParaRPr lang="es-CL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Visión sistémica, integral y holística  del PNCCN.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247093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600" u="none" strike="noStrike">
                          <a:effectLst/>
                        </a:rPr>
                        <a:t>Hoja de Ruta (Roadmap)</a:t>
                      </a:r>
                      <a:endParaRPr lang="es-CL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Presentación de un plan maestrto con hitos claros.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490933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600" u="none" strike="noStrike">
                          <a:effectLst/>
                        </a:rPr>
                        <a:t>Idioma y afinidad cultural</a:t>
                      </a:r>
                      <a:endParaRPr lang="es-CL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Factor relevante en la reducción de errores de comunicación para contratos, capacitación, transferencia tecnológica, gestión de proyectos, etc.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490933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600" u="none" strike="noStrike">
                          <a:effectLst/>
                        </a:rPr>
                        <a:t>Flexibilidad y adaptabilidad </a:t>
                      </a:r>
                      <a:endParaRPr lang="es-CL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Capacidad de ajuste ante cambios tecnológicos y de requerimientos de alto nivel de la Armada.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  <a:tr h="250553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600" u="none" strike="noStrike">
                          <a:effectLst/>
                        </a:rPr>
                        <a:t>Colaboración y asociatividad</a:t>
                      </a:r>
                      <a:endParaRPr lang="es-CL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600" u="none" strike="noStrike" dirty="0">
                          <a:effectLst/>
                        </a:rPr>
                        <a:t>Disposición a formar </a:t>
                      </a:r>
                      <a:r>
                        <a:rPr lang="es-CL" sz="1600" u="none" strike="noStrike" dirty="0" err="1">
                          <a:effectLst/>
                        </a:rPr>
                        <a:t>Joint</a:t>
                      </a:r>
                      <a:r>
                        <a:rPr lang="es-CL" sz="1600" u="none" strike="noStrike" dirty="0">
                          <a:effectLst/>
                        </a:rPr>
                        <a:t> </a:t>
                      </a:r>
                      <a:r>
                        <a:rPr lang="es-CL" sz="1600" u="none" strike="noStrike" dirty="0" err="1">
                          <a:effectLst/>
                        </a:rPr>
                        <a:t>Ventures</a:t>
                      </a:r>
                      <a:endParaRPr lang="es-CL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3253" marR="3253" marT="3253" marB="0" anchor="ctr"/>
                </a:tc>
                <a:extLst>
                  <a:ext uri="{0D108BD9-81ED-4DB2-BD59-A6C34878D82A}">
                    <a16:rowId xmlns="" xmlns:a16="http://schemas.microsoft.com/office/drawing/2014/main" val="100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055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ED80082E-D0BF-CC77-17D6-5F16DD7CDF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ADBF3D43-AE09-F347-44BF-C274225439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081" r="73930" b="12863"/>
          <a:stretch/>
        </p:blipFill>
        <p:spPr>
          <a:xfrm>
            <a:off x="0" y="0"/>
            <a:ext cx="16255999" cy="8534400"/>
          </a:xfrm>
          <a:prstGeom prst="rect">
            <a:avLst/>
          </a:prstGeom>
        </p:spPr>
      </p:pic>
      <p:pic>
        <p:nvPicPr>
          <p:cNvPr id="12" name="Picture 2" descr="Imagen relacionada">
            <a:extLst>
              <a:ext uri="{FF2B5EF4-FFF2-40B4-BE49-F238E27FC236}">
                <a16:creationId xmlns="" xmlns:a16="http://schemas.microsoft.com/office/drawing/2014/main" id="{29561E46-5894-8CFC-FB5C-952006F10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03902" y="152400"/>
            <a:ext cx="701298" cy="900000"/>
          </a:xfrm>
          <a:prstGeom prst="rect">
            <a:avLst/>
          </a:prstGeom>
          <a:noFill/>
        </p:spPr>
      </p:pic>
      <p:grpSp>
        <p:nvGrpSpPr>
          <p:cNvPr id="22" name="Grupo 21"/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23" name="Rectángulo 22"/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24" name="CuadroTexto 23"/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25" name="Grupo 24"/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26" name="CuadroTexto 25"/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27" name="CuadroTexto 26"/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28" name="CuadroTexto 27"/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29" name="CuadroTexto 28"/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30" name="CuadroTexto 29"/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sp>
        <p:nvSpPr>
          <p:cNvPr id="31" name="CuadroTexto 30"/>
          <p:cNvSpPr txBox="1"/>
          <p:nvPr/>
        </p:nvSpPr>
        <p:spPr>
          <a:xfrm>
            <a:off x="2563729" y="282959"/>
            <a:ext cx="110523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 smtClean="0">
                <a:solidFill>
                  <a:srgbClr val="F1F6FD"/>
                </a:solidFill>
              </a:rPr>
              <a:t>Temario</a:t>
            </a:r>
            <a:endParaRPr lang="es-CL" sz="4400" b="1" dirty="0">
              <a:solidFill>
                <a:srgbClr val="F1F6FD"/>
              </a:solidFill>
            </a:endParaRPr>
          </a:p>
        </p:txBody>
      </p:sp>
      <p:sp>
        <p:nvSpPr>
          <p:cNvPr id="32" name="CuadroTexto 31"/>
          <p:cNvSpPr txBox="1"/>
          <p:nvPr/>
        </p:nvSpPr>
        <p:spPr>
          <a:xfrm>
            <a:off x="965200" y="1548825"/>
            <a:ext cx="142494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CL" sz="3200" dirty="0" smtClean="0">
                <a:solidFill>
                  <a:srgbClr val="F1F6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Introducción</a:t>
            </a:r>
          </a:p>
          <a:p>
            <a:pPr marL="514350" indent="-514350">
              <a:buFont typeface="+mj-lt"/>
              <a:buAutoNum type="arabicPeriod"/>
            </a:pPr>
            <a:endParaRPr lang="es-CL" sz="3200" b="1" dirty="0" smtClean="0">
              <a:solidFill>
                <a:srgbClr val="F1F6FD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s-CL" sz="3200" dirty="0" smtClean="0">
                <a:solidFill>
                  <a:srgbClr val="F1F6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Matriz de evaluación</a:t>
            </a:r>
          </a:p>
          <a:p>
            <a:pPr marL="514350" indent="-514350">
              <a:buFont typeface="+mj-lt"/>
              <a:buAutoNum type="arabicPeriod"/>
            </a:pPr>
            <a:endParaRPr lang="es-CL" sz="3200" b="1" dirty="0">
              <a:solidFill>
                <a:srgbClr val="F1F6FD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s-CL" sz="3200" b="1" dirty="0" smtClean="0">
                <a:solidFill>
                  <a:srgbClr val="F1F6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Análisis</a:t>
            </a:r>
          </a:p>
          <a:p>
            <a:pPr marL="514350" indent="-514350">
              <a:buFont typeface="+mj-lt"/>
              <a:buAutoNum type="arabicPeriod"/>
            </a:pPr>
            <a:endParaRPr lang="es-CL" sz="3200" dirty="0">
              <a:solidFill>
                <a:srgbClr val="F1F6F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Font typeface="+mj-lt"/>
              <a:buAutoNum type="arabicPeriod"/>
            </a:pPr>
            <a:r>
              <a:rPr lang="es-CL" sz="3200" dirty="0" smtClean="0">
                <a:solidFill>
                  <a:srgbClr val="F1F6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Conclusiones</a:t>
            </a:r>
          </a:p>
          <a:p>
            <a:pPr marL="514350" indent="-514350">
              <a:buFont typeface="+mj-lt"/>
              <a:buAutoNum type="arabicPeriod"/>
            </a:pPr>
            <a:endParaRPr lang="es-CL" sz="3200" b="1" dirty="0" smtClean="0">
              <a:solidFill>
                <a:srgbClr val="F1F6F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37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ED80082E-D0BF-CC77-17D6-5F16DD7CDF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ADBF3D43-AE09-F347-44BF-C274225439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081" r="73930" b="12863"/>
          <a:stretch/>
        </p:blipFill>
        <p:spPr>
          <a:xfrm>
            <a:off x="0" y="0"/>
            <a:ext cx="16255999" cy="8534400"/>
          </a:xfrm>
          <a:prstGeom prst="rect">
            <a:avLst/>
          </a:prstGeom>
        </p:spPr>
      </p:pic>
      <p:pic>
        <p:nvPicPr>
          <p:cNvPr id="12" name="Picture 2" descr="Imagen relacionada">
            <a:extLst>
              <a:ext uri="{FF2B5EF4-FFF2-40B4-BE49-F238E27FC236}">
                <a16:creationId xmlns="" xmlns:a16="http://schemas.microsoft.com/office/drawing/2014/main" id="{29561E46-5894-8CFC-FB5C-952006F10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03902" y="152400"/>
            <a:ext cx="701298" cy="900000"/>
          </a:xfrm>
          <a:prstGeom prst="rect">
            <a:avLst/>
          </a:prstGeom>
          <a:noFill/>
        </p:spPr>
      </p:pic>
      <p:grpSp>
        <p:nvGrpSpPr>
          <p:cNvPr id="22" name="Grupo 21"/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23" name="Rectángulo 22"/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24" name="CuadroTexto 23"/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25" name="Grupo 24"/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26" name="CuadroTexto 25"/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27" name="CuadroTexto 26"/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28" name="CuadroTexto 27"/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29" name="CuadroTexto 28"/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30" name="CuadroTexto 29"/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graphicFrame>
        <p:nvGraphicFramePr>
          <p:cNvPr id="33" name="Diagrama 32"/>
          <p:cNvGraphicFramePr/>
          <p:nvPr>
            <p:extLst>
              <p:ext uri="{D42A27DB-BD31-4B8C-83A1-F6EECF244321}">
                <p14:modId xmlns:p14="http://schemas.microsoft.com/office/powerpoint/2010/main" val="3393653393"/>
              </p:ext>
            </p:extLst>
          </p:nvPr>
        </p:nvGraphicFramePr>
        <p:xfrm>
          <a:off x="1117600" y="1371600"/>
          <a:ext cx="14009076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4" name="Abrir llave 33"/>
          <p:cNvSpPr/>
          <p:nvPr/>
        </p:nvSpPr>
        <p:spPr>
          <a:xfrm rot="16200000">
            <a:off x="6392120" y="4117400"/>
            <a:ext cx="658227" cy="5627080"/>
          </a:xfrm>
          <a:prstGeom prst="leftBrace">
            <a:avLst>
              <a:gd name="adj1" fmla="val 0"/>
              <a:gd name="adj2" fmla="val 50000"/>
            </a:avLst>
          </a:prstGeom>
          <a:ln w="38100">
            <a:solidFill>
              <a:srgbClr val="FFC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vert="horz" rtlCol="0" anchor="ctr"/>
          <a:lstStyle/>
          <a:p>
            <a:pPr algn="ctr"/>
            <a:endParaRPr lang="es-CL" sz="2400"/>
          </a:p>
        </p:txBody>
      </p:sp>
      <p:sp>
        <p:nvSpPr>
          <p:cNvPr id="35" name="Abrir llave 34"/>
          <p:cNvSpPr/>
          <p:nvPr/>
        </p:nvSpPr>
        <p:spPr>
          <a:xfrm rot="16200000">
            <a:off x="13449414" y="5582787"/>
            <a:ext cx="658227" cy="2696303"/>
          </a:xfrm>
          <a:prstGeom prst="leftBrace">
            <a:avLst>
              <a:gd name="adj1" fmla="val 0"/>
              <a:gd name="adj2" fmla="val 50000"/>
            </a:avLst>
          </a:prstGeom>
          <a:ln w="38100">
            <a:solidFill>
              <a:srgbClr val="FFC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vert="horz" rtlCol="0" anchor="ctr"/>
          <a:lstStyle/>
          <a:p>
            <a:pPr algn="ctr"/>
            <a:endParaRPr lang="es-CL" sz="2400"/>
          </a:p>
        </p:txBody>
      </p:sp>
      <p:sp>
        <p:nvSpPr>
          <p:cNvPr id="36" name="Elipse 35"/>
          <p:cNvSpPr/>
          <p:nvPr/>
        </p:nvSpPr>
        <p:spPr>
          <a:xfrm>
            <a:off x="4810370" y="7551402"/>
            <a:ext cx="3833447" cy="95130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333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Astillero o Consultora en Diseño de Ingeniería Naval </a:t>
            </a:r>
            <a:endParaRPr lang="es-CL" sz="1333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Elipse 36"/>
          <p:cNvSpPr/>
          <p:nvPr/>
        </p:nvSpPr>
        <p:spPr>
          <a:xfrm>
            <a:off x="11871573" y="7563124"/>
            <a:ext cx="3833447" cy="95130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333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Astillero Constructor </a:t>
            </a:r>
          </a:p>
          <a:p>
            <a:pPr algn="ctr"/>
            <a:r>
              <a:rPr lang="es-CL" sz="1333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(ASMAR + Astillero Extranjero/Socio Estratégico)</a:t>
            </a:r>
            <a:endParaRPr lang="es-CL" sz="1333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CuadroTexto 37"/>
          <p:cNvSpPr txBox="1"/>
          <p:nvPr/>
        </p:nvSpPr>
        <p:spPr>
          <a:xfrm>
            <a:off x="11806260" y="1328494"/>
            <a:ext cx="39640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b="1" dirty="0" smtClean="0">
                <a:solidFill>
                  <a:srgbClr val="F1F6FD"/>
                </a:solidFill>
              </a:rPr>
              <a:t>Proceso de desarrollo de proyectos MINDEF</a:t>
            </a:r>
            <a:endParaRPr lang="es-CL" sz="3200" b="1" dirty="0">
              <a:solidFill>
                <a:srgbClr val="F1F6FD"/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637323" y="1896459"/>
            <a:ext cx="1295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b="1" dirty="0" smtClean="0">
                <a:solidFill>
                  <a:schemeClr val="bg1"/>
                </a:solidFill>
              </a:rPr>
              <a:t>2026</a:t>
            </a:r>
            <a:endParaRPr lang="es-CL" sz="3600" b="1" dirty="0">
              <a:solidFill>
                <a:schemeClr val="bg1"/>
              </a:solidFill>
            </a:endParaRPr>
          </a:p>
        </p:txBody>
      </p:sp>
      <p:sp>
        <p:nvSpPr>
          <p:cNvPr id="39" name="CuadroTexto 38"/>
          <p:cNvSpPr txBox="1"/>
          <p:nvPr/>
        </p:nvSpPr>
        <p:spPr>
          <a:xfrm>
            <a:off x="4480091" y="1891330"/>
            <a:ext cx="1295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b="1" dirty="0" smtClean="0">
                <a:solidFill>
                  <a:schemeClr val="bg1"/>
                </a:solidFill>
              </a:rPr>
              <a:t>2027</a:t>
            </a:r>
            <a:endParaRPr lang="es-CL" sz="3600" b="1" dirty="0">
              <a:solidFill>
                <a:schemeClr val="bg1"/>
              </a:solidFill>
            </a:endParaRPr>
          </a:p>
        </p:txBody>
      </p:sp>
      <p:sp>
        <p:nvSpPr>
          <p:cNvPr id="40" name="CuadroTexto 39"/>
          <p:cNvSpPr txBox="1"/>
          <p:nvPr/>
        </p:nvSpPr>
        <p:spPr>
          <a:xfrm>
            <a:off x="7315747" y="1891329"/>
            <a:ext cx="1295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b="1" dirty="0" smtClean="0">
                <a:solidFill>
                  <a:schemeClr val="bg1"/>
                </a:solidFill>
              </a:rPr>
              <a:t>2028</a:t>
            </a:r>
            <a:endParaRPr lang="es-CL" sz="3600" b="1" dirty="0">
              <a:solidFill>
                <a:schemeClr val="bg1"/>
              </a:solidFill>
            </a:endParaRPr>
          </a:p>
        </p:txBody>
      </p:sp>
      <p:sp>
        <p:nvSpPr>
          <p:cNvPr id="31" name="CuadroTexto 30"/>
          <p:cNvSpPr txBox="1"/>
          <p:nvPr/>
        </p:nvSpPr>
        <p:spPr>
          <a:xfrm>
            <a:off x="2563729" y="282959"/>
            <a:ext cx="110523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 smtClean="0">
                <a:solidFill>
                  <a:srgbClr val="F1F6FD"/>
                </a:solidFill>
              </a:rPr>
              <a:t>Análisis</a:t>
            </a:r>
            <a:endParaRPr lang="es-CL" sz="4400" b="1" dirty="0">
              <a:solidFill>
                <a:srgbClr val="F1F6F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979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0651617-5491-DA38-7EB2-DAFC233B46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470304" y="7028688"/>
            <a:ext cx="6750305" cy="1300480"/>
          </a:xfrm>
          <a:custGeom>
            <a:avLst/>
            <a:gdLst>
              <a:gd name="connsiteX0" fmla="*/ 0 w 5062729"/>
              <a:gd name="connsiteY0" fmla="*/ 0 h 975360"/>
              <a:gd name="connsiteX1" fmla="*/ 5062729 w 5062729"/>
              <a:gd name="connsiteY1" fmla="*/ 0 h 975360"/>
              <a:gd name="connsiteX2" fmla="*/ 5062729 w 5062729"/>
              <a:gd name="connsiteY2" fmla="*/ 975360 h 975360"/>
              <a:gd name="connsiteX3" fmla="*/ 0 w 5062729"/>
              <a:gd name="connsiteY3" fmla="*/ 975360 h 975360"/>
              <a:gd name="connsiteX4" fmla="*/ 0 w 5062729"/>
              <a:gd name="connsiteY4" fmla="*/ 0 h 975360"/>
              <a:gd name="connsiteX0" fmla="*/ 0 w 5062729"/>
              <a:gd name="connsiteY0" fmla="*/ 0 h 975360"/>
              <a:gd name="connsiteX1" fmla="*/ 5062729 w 5062729"/>
              <a:gd name="connsiteY1" fmla="*/ 0 h 975360"/>
              <a:gd name="connsiteX2" fmla="*/ 5062729 w 5062729"/>
              <a:gd name="connsiteY2" fmla="*/ 975360 h 975360"/>
              <a:gd name="connsiteX3" fmla="*/ 250521 w 5062729"/>
              <a:gd name="connsiteY3" fmla="*/ 975360 h 975360"/>
              <a:gd name="connsiteX4" fmla="*/ 0 w 5062729"/>
              <a:gd name="connsiteY4" fmla="*/ 0 h 975360"/>
              <a:gd name="connsiteX0" fmla="*/ 0 w 5062729"/>
              <a:gd name="connsiteY0" fmla="*/ 0 h 975360"/>
              <a:gd name="connsiteX1" fmla="*/ 5062729 w 5062729"/>
              <a:gd name="connsiteY1" fmla="*/ 0 h 975360"/>
              <a:gd name="connsiteX2" fmla="*/ 4837261 w 5062729"/>
              <a:gd name="connsiteY2" fmla="*/ 975360 h 975360"/>
              <a:gd name="connsiteX3" fmla="*/ 250521 w 5062729"/>
              <a:gd name="connsiteY3" fmla="*/ 975360 h 975360"/>
              <a:gd name="connsiteX4" fmla="*/ 0 w 5062729"/>
              <a:gd name="connsiteY4" fmla="*/ 0 h 975360"/>
              <a:gd name="connsiteX0" fmla="*/ 0 w 5062729"/>
              <a:gd name="connsiteY0" fmla="*/ 0 h 975360"/>
              <a:gd name="connsiteX1" fmla="*/ 5062729 w 5062729"/>
              <a:gd name="connsiteY1" fmla="*/ 0 h 975360"/>
              <a:gd name="connsiteX2" fmla="*/ 4799683 w 5062729"/>
              <a:gd name="connsiteY2" fmla="*/ 975360 h 975360"/>
              <a:gd name="connsiteX3" fmla="*/ 250521 w 5062729"/>
              <a:gd name="connsiteY3" fmla="*/ 975360 h 975360"/>
              <a:gd name="connsiteX4" fmla="*/ 0 w 5062729"/>
              <a:gd name="connsiteY4" fmla="*/ 0 h 975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62729" h="975360">
                <a:moveTo>
                  <a:pt x="0" y="0"/>
                </a:moveTo>
                <a:lnTo>
                  <a:pt x="5062729" y="0"/>
                </a:lnTo>
                <a:lnTo>
                  <a:pt x="4799683" y="975360"/>
                </a:lnTo>
                <a:lnTo>
                  <a:pt x="250521" y="97536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dirty="0">
                <a:latin typeface="Arial" pitchFamily="34" charset="0"/>
                <a:cs typeface="Arial" pitchFamily="34" charset="0"/>
              </a:rPr>
              <a:t>Construcción del Buque + Integración de Sistemas </a:t>
            </a:r>
          </a:p>
          <a:p>
            <a:pPr algn="ctr"/>
            <a:r>
              <a:rPr lang="es-CL" sz="1600" dirty="0">
                <a:latin typeface="Arial" pitchFamily="34" charset="0"/>
                <a:cs typeface="Arial" pitchFamily="34" charset="0"/>
              </a:rPr>
              <a:t>(Gestión de Proyectos y Calidad)</a:t>
            </a:r>
            <a:endParaRPr lang="es-CL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Paralelogramo 10">
            <a:extLst>
              <a:ext uri="{FF2B5EF4-FFF2-40B4-BE49-F238E27FC236}">
                <a16:creationId xmlns:a16="http://schemas.microsoft.com/office/drawing/2014/main" xmlns="" id="{F7EF3809-A513-3064-C9EE-A94DB3E3F7AF}"/>
              </a:ext>
            </a:extLst>
          </p:cNvPr>
          <p:cNvSpPr/>
          <p:nvPr/>
        </p:nvSpPr>
        <p:spPr>
          <a:xfrm flipH="1">
            <a:off x="803560" y="944881"/>
            <a:ext cx="2275840" cy="1109472"/>
          </a:xfrm>
          <a:prstGeom prst="parallelogram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Identificación de la Idea</a:t>
            </a:r>
            <a:endParaRPr lang="es-CL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xmlns="" id="{3DBEB691-04AA-F61E-101B-6F61EA4F40EE}"/>
              </a:ext>
            </a:extLst>
          </p:cNvPr>
          <p:cNvCxnSpPr>
            <a:cxnSpLocks/>
          </p:cNvCxnSpPr>
          <p:nvPr/>
        </p:nvCxnSpPr>
        <p:spPr>
          <a:xfrm>
            <a:off x="5436012" y="2548604"/>
            <a:ext cx="4834128" cy="0"/>
          </a:xfrm>
          <a:prstGeom prst="straightConnector1">
            <a:avLst/>
          </a:prstGeom>
          <a:ln w="57150"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de flecha 18">
            <a:extLst>
              <a:ext uri="{FF2B5EF4-FFF2-40B4-BE49-F238E27FC236}">
                <a16:creationId xmlns:a16="http://schemas.microsoft.com/office/drawing/2014/main" xmlns="" id="{41780BF4-878F-B1A5-8A13-E101085C8E70}"/>
              </a:ext>
            </a:extLst>
          </p:cNvPr>
          <p:cNvCxnSpPr>
            <a:cxnSpLocks/>
          </p:cNvCxnSpPr>
          <p:nvPr/>
        </p:nvCxnSpPr>
        <p:spPr>
          <a:xfrm>
            <a:off x="5718461" y="3820321"/>
            <a:ext cx="4260089" cy="8128"/>
          </a:xfrm>
          <a:prstGeom prst="straightConnector1">
            <a:avLst/>
          </a:prstGeom>
          <a:ln w="57150"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cto de flecha 24">
            <a:extLst>
              <a:ext uri="{FF2B5EF4-FFF2-40B4-BE49-F238E27FC236}">
                <a16:creationId xmlns:a16="http://schemas.microsoft.com/office/drawing/2014/main" xmlns="" id="{06079A41-A7CB-D3D0-5924-90147AF6079B}"/>
              </a:ext>
            </a:extLst>
          </p:cNvPr>
          <p:cNvCxnSpPr>
            <a:cxnSpLocks/>
          </p:cNvCxnSpPr>
          <p:nvPr/>
        </p:nvCxnSpPr>
        <p:spPr>
          <a:xfrm>
            <a:off x="6311805" y="6304743"/>
            <a:ext cx="3063241" cy="0"/>
          </a:xfrm>
          <a:prstGeom prst="straightConnector1">
            <a:avLst/>
          </a:prstGeom>
          <a:ln w="57150"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Conector recto de flecha 29">
            <a:extLst>
              <a:ext uri="{FF2B5EF4-FFF2-40B4-BE49-F238E27FC236}">
                <a16:creationId xmlns:a16="http://schemas.microsoft.com/office/drawing/2014/main" xmlns="" id="{FA6124FA-CD1D-8A08-5704-A782CC4389EC}"/>
              </a:ext>
            </a:extLst>
          </p:cNvPr>
          <p:cNvCxnSpPr>
            <a:cxnSpLocks/>
          </p:cNvCxnSpPr>
          <p:nvPr/>
        </p:nvCxnSpPr>
        <p:spPr>
          <a:xfrm>
            <a:off x="3186126" y="2473218"/>
            <a:ext cx="1358137" cy="557066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cto de flecha 31">
            <a:extLst>
              <a:ext uri="{FF2B5EF4-FFF2-40B4-BE49-F238E27FC236}">
                <a16:creationId xmlns:a16="http://schemas.microsoft.com/office/drawing/2014/main" xmlns="" id="{07F2A593-8A93-9FAF-29FC-822DBD226090}"/>
              </a:ext>
            </a:extLst>
          </p:cNvPr>
          <p:cNvCxnSpPr>
            <a:cxnSpLocks/>
          </p:cNvCxnSpPr>
          <p:nvPr/>
        </p:nvCxnSpPr>
        <p:spPr>
          <a:xfrm flipV="1">
            <a:off x="11161539" y="2379307"/>
            <a:ext cx="1334092" cy="549091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Paralelogramo 1">
            <a:extLst>
              <a:ext uri="{FF2B5EF4-FFF2-40B4-BE49-F238E27FC236}">
                <a16:creationId xmlns:a16="http://schemas.microsoft.com/office/drawing/2014/main" xmlns="" id="{461A76E1-6D26-6A5A-F61C-43D1490C2BC8}"/>
              </a:ext>
            </a:extLst>
          </p:cNvPr>
          <p:cNvSpPr/>
          <p:nvPr/>
        </p:nvSpPr>
        <p:spPr>
          <a:xfrm flipH="1">
            <a:off x="2994056" y="944881"/>
            <a:ext cx="2275840" cy="1109472"/>
          </a:xfrm>
          <a:prstGeom prst="parallelogram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Estudio de Perfil</a:t>
            </a:r>
            <a:endParaRPr lang="es-CL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aralelogramo 2">
            <a:extLst>
              <a:ext uri="{FF2B5EF4-FFF2-40B4-BE49-F238E27FC236}">
                <a16:creationId xmlns:a16="http://schemas.microsoft.com/office/drawing/2014/main" xmlns="" id="{2CBEFCBC-D76B-98C1-4871-7DD7D5AC0219}"/>
              </a:ext>
            </a:extLst>
          </p:cNvPr>
          <p:cNvSpPr/>
          <p:nvPr/>
        </p:nvSpPr>
        <p:spPr>
          <a:xfrm flipH="1">
            <a:off x="3298856" y="2157985"/>
            <a:ext cx="2275840" cy="1109472"/>
          </a:xfrm>
          <a:prstGeom prst="parallelogram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67" dirty="0">
                <a:latin typeface="Arial" panose="020B0604020202020204" pitchFamily="34" charset="0"/>
                <a:cs typeface="Arial" panose="020B0604020202020204" pitchFamily="34" charset="0"/>
              </a:rPr>
              <a:t>Diseño </a:t>
            </a:r>
            <a:r>
              <a:rPr lang="es-CL" sz="1067" dirty="0">
                <a:latin typeface="Arial" panose="020B0604020202020204" pitchFamily="34" charset="0"/>
                <a:cs typeface="Arial" panose="020B0604020202020204" pitchFamily="34" charset="0"/>
              </a:rPr>
              <a:t>Conceptual </a:t>
            </a:r>
            <a:r>
              <a:rPr lang="es-CL" sz="1067" dirty="0">
                <a:latin typeface="Arial" panose="020B0604020202020204" pitchFamily="34" charset="0"/>
                <a:cs typeface="Arial" panose="020B0604020202020204" pitchFamily="34" charset="0"/>
              </a:rPr>
              <a:t>&amp; </a:t>
            </a:r>
            <a:r>
              <a:rPr lang="es-CL" sz="1067" dirty="0">
                <a:latin typeface="Arial" panose="020B0604020202020204" pitchFamily="34" charset="0"/>
                <a:cs typeface="Arial" panose="020B0604020202020204" pitchFamily="34" charset="0"/>
              </a:rPr>
              <a:t>Especificación de Requerimientos del </a:t>
            </a:r>
            <a:r>
              <a:rPr lang="es-CL" sz="1067" dirty="0">
                <a:latin typeface="Arial" panose="020B0604020202020204" pitchFamily="34" charset="0"/>
                <a:cs typeface="Arial" panose="020B0604020202020204" pitchFamily="34" charset="0"/>
              </a:rPr>
              <a:t>Sistema</a:t>
            </a:r>
            <a:endParaRPr lang="es-CL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Paralelogramo 16">
            <a:extLst>
              <a:ext uri="{FF2B5EF4-FFF2-40B4-BE49-F238E27FC236}">
                <a16:creationId xmlns:a16="http://schemas.microsoft.com/office/drawing/2014/main" xmlns="" id="{0800654A-5349-0A00-2451-E1BB51F7C265}"/>
              </a:ext>
            </a:extLst>
          </p:cNvPr>
          <p:cNvSpPr/>
          <p:nvPr/>
        </p:nvSpPr>
        <p:spPr>
          <a:xfrm flipH="1">
            <a:off x="3581304" y="3371089"/>
            <a:ext cx="2275840" cy="1109472"/>
          </a:xfrm>
          <a:prstGeom prst="parallelogram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333" dirty="0">
                <a:latin typeface="Arial" panose="020B0604020202020204" pitchFamily="34" charset="0"/>
                <a:cs typeface="Arial" panose="020B0604020202020204" pitchFamily="34" charset="0"/>
              </a:rPr>
              <a:t>Diseño Básico </a:t>
            </a:r>
            <a:r>
              <a:rPr lang="es-CL" sz="1333" dirty="0"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es-CL" sz="1333" dirty="0">
                <a:latin typeface="Arial" panose="020B0604020202020204" pitchFamily="34" charset="0"/>
                <a:cs typeface="Arial" panose="020B0604020202020204" pitchFamily="34" charset="0"/>
              </a:rPr>
              <a:t>Diseño Preliminar</a:t>
            </a:r>
          </a:p>
        </p:txBody>
      </p:sp>
      <p:sp>
        <p:nvSpPr>
          <p:cNvPr id="20" name="Paralelogramo 19">
            <a:extLst>
              <a:ext uri="{FF2B5EF4-FFF2-40B4-BE49-F238E27FC236}">
                <a16:creationId xmlns:a16="http://schemas.microsoft.com/office/drawing/2014/main" xmlns="" id="{B6A594A3-7DC7-0E52-7C19-EBCF46D742B5}"/>
              </a:ext>
            </a:extLst>
          </p:cNvPr>
          <p:cNvSpPr/>
          <p:nvPr/>
        </p:nvSpPr>
        <p:spPr>
          <a:xfrm flipH="1">
            <a:off x="3867817" y="4592321"/>
            <a:ext cx="2275840" cy="1109472"/>
          </a:xfrm>
          <a:prstGeom prst="parallelogram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Diseño Contractual</a:t>
            </a:r>
            <a:endParaRPr lang="es-CL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Paralelogramo 20">
            <a:extLst>
              <a:ext uri="{FF2B5EF4-FFF2-40B4-BE49-F238E27FC236}">
                <a16:creationId xmlns:a16="http://schemas.microsoft.com/office/drawing/2014/main" xmlns="" id="{BA1F5191-1D08-8EEB-E11A-A8961BDF01E2}"/>
              </a:ext>
            </a:extLst>
          </p:cNvPr>
          <p:cNvSpPr/>
          <p:nvPr/>
        </p:nvSpPr>
        <p:spPr>
          <a:xfrm flipH="1">
            <a:off x="4174648" y="5805425"/>
            <a:ext cx="2275840" cy="1109472"/>
          </a:xfrm>
          <a:prstGeom prst="parallelogram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Diseño Detallado</a:t>
            </a:r>
            <a:endParaRPr lang="es-CL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Paralelogramo 22">
            <a:extLst>
              <a:ext uri="{FF2B5EF4-FFF2-40B4-BE49-F238E27FC236}">
                <a16:creationId xmlns:a16="http://schemas.microsoft.com/office/drawing/2014/main" xmlns="" id="{D21DCD90-13A3-8F7F-220E-19A6FDFBE105}"/>
              </a:ext>
            </a:extLst>
          </p:cNvPr>
          <p:cNvSpPr/>
          <p:nvPr/>
        </p:nvSpPr>
        <p:spPr>
          <a:xfrm>
            <a:off x="12649104" y="944881"/>
            <a:ext cx="2275840" cy="1109472"/>
          </a:xfrm>
          <a:prstGeom prst="parallelogram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Modernización y/o Retiro del Servicio</a:t>
            </a:r>
            <a:endParaRPr lang="es-CL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Paralelogramo 23">
            <a:extLst>
              <a:ext uri="{FF2B5EF4-FFF2-40B4-BE49-F238E27FC236}">
                <a16:creationId xmlns:a16="http://schemas.microsoft.com/office/drawing/2014/main" xmlns="" id="{EDCAFA40-D419-EDE3-15C2-F36E7D90BE90}"/>
              </a:ext>
            </a:extLst>
          </p:cNvPr>
          <p:cNvSpPr/>
          <p:nvPr/>
        </p:nvSpPr>
        <p:spPr>
          <a:xfrm>
            <a:off x="10445400" y="944881"/>
            <a:ext cx="2275840" cy="1109472"/>
          </a:xfrm>
          <a:prstGeom prst="parallelogram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Operación &amp; Mantención</a:t>
            </a:r>
            <a:endParaRPr lang="es-CL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Paralelogramo 25">
            <a:extLst>
              <a:ext uri="{FF2B5EF4-FFF2-40B4-BE49-F238E27FC236}">
                <a16:creationId xmlns:a16="http://schemas.microsoft.com/office/drawing/2014/main" xmlns="" id="{8D209C94-07CB-6D2C-25DC-31603C074CC2}"/>
              </a:ext>
            </a:extLst>
          </p:cNvPr>
          <p:cNvSpPr/>
          <p:nvPr/>
        </p:nvSpPr>
        <p:spPr>
          <a:xfrm>
            <a:off x="10131456" y="2157985"/>
            <a:ext cx="2275840" cy="1109472"/>
          </a:xfrm>
          <a:prstGeom prst="parallelogram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333" dirty="0">
                <a:latin typeface="Arial" panose="020B0604020202020204" pitchFamily="34" charset="0"/>
                <a:cs typeface="Arial" panose="020B0604020202020204" pitchFamily="34" charset="0"/>
              </a:rPr>
              <a:t>Validación del Sistema &amp; Comisionamiento</a:t>
            </a:r>
            <a:endParaRPr lang="es-CL" sz="133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Paralelogramo 26">
            <a:extLst>
              <a:ext uri="{FF2B5EF4-FFF2-40B4-BE49-F238E27FC236}">
                <a16:creationId xmlns:a16="http://schemas.microsoft.com/office/drawing/2014/main" xmlns="" id="{FB1CCB2E-2DCF-2F6C-ED5E-91B63AD27BDB}"/>
              </a:ext>
            </a:extLst>
          </p:cNvPr>
          <p:cNvSpPr/>
          <p:nvPr/>
        </p:nvSpPr>
        <p:spPr>
          <a:xfrm>
            <a:off x="9839865" y="3379217"/>
            <a:ext cx="2246627" cy="1213104"/>
          </a:xfrm>
          <a:prstGeom prst="parallelogram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Paralelogramo 27">
            <a:extLst>
              <a:ext uri="{FF2B5EF4-FFF2-40B4-BE49-F238E27FC236}">
                <a16:creationId xmlns:a16="http://schemas.microsoft.com/office/drawing/2014/main" xmlns="" id="{8E8E3285-E127-F8AC-4EE2-EA29FD86FE3A}"/>
              </a:ext>
            </a:extLst>
          </p:cNvPr>
          <p:cNvSpPr/>
          <p:nvPr/>
        </p:nvSpPr>
        <p:spPr>
          <a:xfrm>
            <a:off x="9566279" y="4592321"/>
            <a:ext cx="2209637" cy="1109472"/>
          </a:xfrm>
          <a:prstGeom prst="parallelogram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Paralelogramo 28">
            <a:extLst>
              <a:ext uri="{FF2B5EF4-FFF2-40B4-BE49-F238E27FC236}">
                <a16:creationId xmlns:a16="http://schemas.microsoft.com/office/drawing/2014/main" xmlns="" id="{348284A3-C8F6-C1F7-7920-6A5CB6B139A2}"/>
              </a:ext>
            </a:extLst>
          </p:cNvPr>
          <p:cNvSpPr/>
          <p:nvPr/>
        </p:nvSpPr>
        <p:spPr>
          <a:xfrm>
            <a:off x="9236361" y="5805425"/>
            <a:ext cx="2275840" cy="1109472"/>
          </a:xfrm>
          <a:prstGeom prst="parallelogram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Verificación de Equipos</a:t>
            </a:r>
            <a:endParaRPr lang="es-CL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lecha: a la derecha 5">
            <a:extLst>
              <a:ext uri="{FF2B5EF4-FFF2-40B4-BE49-F238E27FC236}">
                <a16:creationId xmlns:a16="http://schemas.microsoft.com/office/drawing/2014/main" xmlns="" id="{78731090-2214-6722-89F6-C4F5CCB42975}"/>
              </a:ext>
            </a:extLst>
          </p:cNvPr>
          <p:cNvSpPr/>
          <p:nvPr/>
        </p:nvSpPr>
        <p:spPr>
          <a:xfrm>
            <a:off x="2481071" y="993655"/>
            <a:ext cx="922529" cy="377945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  <p:sp>
        <p:nvSpPr>
          <p:cNvPr id="8" name="Flecha: a la derecha 7">
            <a:extLst>
              <a:ext uri="{FF2B5EF4-FFF2-40B4-BE49-F238E27FC236}">
                <a16:creationId xmlns:a16="http://schemas.microsoft.com/office/drawing/2014/main" xmlns="" id="{A6886754-A970-1F60-AE40-B280C15C427D}"/>
              </a:ext>
            </a:extLst>
          </p:cNvPr>
          <p:cNvSpPr/>
          <p:nvPr/>
        </p:nvSpPr>
        <p:spPr>
          <a:xfrm>
            <a:off x="12237785" y="1322826"/>
            <a:ext cx="922529" cy="377945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  <p:sp>
        <p:nvSpPr>
          <p:cNvPr id="33" name="Flecha: a la derecha 32">
            <a:extLst>
              <a:ext uri="{FF2B5EF4-FFF2-40B4-BE49-F238E27FC236}">
                <a16:creationId xmlns:a16="http://schemas.microsoft.com/office/drawing/2014/main" xmlns="" id="{B8E567CB-0E90-DCE4-D9B2-8D72B19256D4}"/>
              </a:ext>
            </a:extLst>
          </p:cNvPr>
          <p:cNvSpPr/>
          <p:nvPr/>
        </p:nvSpPr>
        <p:spPr>
          <a:xfrm rot="4767954">
            <a:off x="4602409" y="4380377"/>
            <a:ext cx="527695" cy="404691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 dirty="0"/>
          </a:p>
        </p:txBody>
      </p:sp>
      <p:sp>
        <p:nvSpPr>
          <p:cNvPr id="34" name="Flecha: a la derecha 33">
            <a:extLst>
              <a:ext uri="{FF2B5EF4-FFF2-40B4-BE49-F238E27FC236}">
                <a16:creationId xmlns:a16="http://schemas.microsoft.com/office/drawing/2014/main" xmlns="" id="{D863A802-20CD-5424-4A0A-B67D6F2EB4A2}"/>
              </a:ext>
            </a:extLst>
          </p:cNvPr>
          <p:cNvSpPr/>
          <p:nvPr/>
        </p:nvSpPr>
        <p:spPr>
          <a:xfrm rot="4767954">
            <a:off x="5166295" y="6826341"/>
            <a:ext cx="527695" cy="404691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  <p:sp>
        <p:nvSpPr>
          <p:cNvPr id="37" name="Flecha: a la derecha 36">
            <a:extLst>
              <a:ext uri="{FF2B5EF4-FFF2-40B4-BE49-F238E27FC236}">
                <a16:creationId xmlns:a16="http://schemas.microsoft.com/office/drawing/2014/main" xmlns="" id="{1B49BCB2-A93F-CEAF-2E38-492A1C7E43E1}"/>
              </a:ext>
            </a:extLst>
          </p:cNvPr>
          <p:cNvSpPr/>
          <p:nvPr/>
        </p:nvSpPr>
        <p:spPr>
          <a:xfrm rot="16832046" flipV="1">
            <a:off x="10356307" y="5519031"/>
            <a:ext cx="527695" cy="404691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  <p:sp>
        <p:nvSpPr>
          <p:cNvPr id="7" name="CuadroTexto 6"/>
          <p:cNvSpPr txBox="1"/>
          <p:nvPr/>
        </p:nvSpPr>
        <p:spPr>
          <a:xfrm>
            <a:off x="128679" y="4188173"/>
            <a:ext cx="32326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>
                <a:latin typeface="Arial" panose="020B0604020202020204" pitchFamily="34" charset="0"/>
                <a:cs typeface="Arial" panose="020B0604020202020204" pitchFamily="34" charset="0"/>
              </a:rPr>
              <a:t>Fase 1</a:t>
            </a:r>
          </a:p>
          <a:p>
            <a:pPr algn="ctr"/>
            <a:r>
              <a:rPr lang="es-CL" sz="1600" b="1" dirty="0">
                <a:latin typeface="Arial" panose="020B0604020202020204" pitchFamily="34" charset="0"/>
                <a:cs typeface="Arial" panose="020B0604020202020204" pitchFamily="34" charset="0"/>
              </a:rPr>
              <a:t>Viabilidad, Definición y Diseño</a:t>
            </a:r>
            <a:endParaRPr lang="es-CL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CuadroTexto 35"/>
          <p:cNvSpPr txBox="1"/>
          <p:nvPr/>
        </p:nvSpPr>
        <p:spPr>
          <a:xfrm>
            <a:off x="12070128" y="3755206"/>
            <a:ext cx="41568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>
                <a:latin typeface="Arial" panose="020B0604020202020204" pitchFamily="34" charset="0"/>
                <a:cs typeface="Arial" panose="020B0604020202020204" pitchFamily="34" charset="0"/>
              </a:rPr>
              <a:t>Fase 3</a:t>
            </a:r>
          </a:p>
          <a:p>
            <a:pPr algn="ctr"/>
            <a:r>
              <a:rPr lang="es-CL" sz="1600" b="1" dirty="0">
                <a:latin typeface="Arial" panose="020B0604020202020204" pitchFamily="34" charset="0"/>
                <a:cs typeface="Arial" panose="020B0604020202020204" pitchFamily="34" charset="0"/>
              </a:rPr>
              <a:t>Verificación-Validación y Comisionamiento</a:t>
            </a:r>
            <a:endParaRPr lang="es-CL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CuadroTexto 40"/>
          <p:cNvSpPr txBox="1"/>
          <p:nvPr/>
        </p:nvSpPr>
        <p:spPr>
          <a:xfrm>
            <a:off x="6210525" y="8452515"/>
            <a:ext cx="33920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>
                <a:latin typeface="Arial" panose="020B0604020202020204" pitchFamily="34" charset="0"/>
                <a:cs typeface="Arial" panose="020B0604020202020204" pitchFamily="34" charset="0"/>
              </a:rPr>
              <a:t>Fase 2</a:t>
            </a:r>
          </a:p>
          <a:p>
            <a:pPr algn="ctr"/>
            <a:r>
              <a:rPr lang="es-CL" sz="1600" b="1" dirty="0">
                <a:latin typeface="Arial" panose="020B0604020202020204" pitchFamily="34" charset="0"/>
                <a:cs typeface="Arial" panose="020B0604020202020204" pitchFamily="34" charset="0"/>
              </a:rPr>
              <a:t>Construcción e Integración</a:t>
            </a:r>
            <a:endParaRPr lang="es-CL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2" name="Conector recto de flecha 41">
            <a:extLst>
              <a:ext uri="{FF2B5EF4-FFF2-40B4-BE49-F238E27FC236}">
                <a16:creationId xmlns:a16="http://schemas.microsoft.com/office/drawing/2014/main" xmlns="" id="{FA6124FA-CD1D-8A08-5704-A782CC4389EC}"/>
              </a:ext>
            </a:extLst>
          </p:cNvPr>
          <p:cNvCxnSpPr>
            <a:cxnSpLocks/>
          </p:cNvCxnSpPr>
          <p:nvPr/>
        </p:nvCxnSpPr>
        <p:spPr>
          <a:xfrm flipV="1">
            <a:off x="6210526" y="8458725"/>
            <a:ext cx="3392015" cy="1723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CuadroTexto 4"/>
          <p:cNvSpPr txBox="1"/>
          <p:nvPr/>
        </p:nvSpPr>
        <p:spPr>
          <a:xfrm>
            <a:off x="6817470" y="2135107"/>
            <a:ext cx="19225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MOE/MOS (KPP/KSA)</a:t>
            </a:r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CuadroTexto 42"/>
          <p:cNvSpPr txBox="1"/>
          <p:nvPr/>
        </p:nvSpPr>
        <p:spPr>
          <a:xfrm>
            <a:off x="6881129" y="3386318"/>
            <a:ext cx="19225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MOP</a:t>
            </a:r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CuadroTexto 44"/>
          <p:cNvSpPr txBox="1"/>
          <p:nvPr/>
        </p:nvSpPr>
        <p:spPr>
          <a:xfrm>
            <a:off x="6854425" y="5869020"/>
            <a:ext cx="19225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TPM</a:t>
            </a:r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Elipse 47"/>
          <p:cNvSpPr/>
          <p:nvPr/>
        </p:nvSpPr>
        <p:spPr>
          <a:xfrm>
            <a:off x="6109824" y="6650768"/>
            <a:ext cx="276888" cy="24788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  <p:sp>
        <p:nvSpPr>
          <p:cNvPr id="49" name="Elipse 48"/>
          <p:cNvSpPr/>
          <p:nvPr/>
        </p:nvSpPr>
        <p:spPr>
          <a:xfrm>
            <a:off x="5244288" y="2994216"/>
            <a:ext cx="276888" cy="24788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  <p:sp>
        <p:nvSpPr>
          <p:cNvPr id="50" name="Elipse 49"/>
          <p:cNvSpPr/>
          <p:nvPr/>
        </p:nvSpPr>
        <p:spPr>
          <a:xfrm>
            <a:off x="7729441" y="8048613"/>
            <a:ext cx="276888" cy="24788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  <p:sp>
        <p:nvSpPr>
          <p:cNvPr id="52" name="Elipse 51"/>
          <p:cNvSpPr/>
          <p:nvPr/>
        </p:nvSpPr>
        <p:spPr>
          <a:xfrm>
            <a:off x="5172077" y="2744381"/>
            <a:ext cx="276888" cy="24788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  <p:sp>
        <p:nvSpPr>
          <p:cNvPr id="53" name="CuadroTexto 52"/>
          <p:cNvSpPr txBox="1"/>
          <p:nvPr/>
        </p:nvSpPr>
        <p:spPr>
          <a:xfrm>
            <a:off x="6320707" y="6569888"/>
            <a:ext cx="6270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6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s-CL" sz="16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</a:t>
            </a:r>
            <a:endParaRPr lang="es-CL" sz="16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CuadroTexto 53"/>
          <p:cNvSpPr txBox="1"/>
          <p:nvPr/>
        </p:nvSpPr>
        <p:spPr>
          <a:xfrm>
            <a:off x="10802744" y="7999775"/>
            <a:ext cx="7537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6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</a:t>
            </a:r>
            <a:endParaRPr lang="es-CL" sz="16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CuadroTexto 54"/>
          <p:cNvSpPr txBox="1"/>
          <p:nvPr/>
        </p:nvSpPr>
        <p:spPr>
          <a:xfrm>
            <a:off x="5441505" y="2923100"/>
            <a:ext cx="6046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6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SRS</a:t>
            </a:r>
            <a:endParaRPr lang="es-CL" sz="16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CuadroTexto 55"/>
          <p:cNvSpPr txBox="1"/>
          <p:nvPr/>
        </p:nvSpPr>
        <p:spPr>
          <a:xfrm>
            <a:off x="5376276" y="2680423"/>
            <a:ext cx="4796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6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CD</a:t>
            </a:r>
            <a:endParaRPr lang="es-CL" sz="16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Elipse 56"/>
          <p:cNvSpPr/>
          <p:nvPr/>
        </p:nvSpPr>
        <p:spPr>
          <a:xfrm>
            <a:off x="10613491" y="8049644"/>
            <a:ext cx="276888" cy="24788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  <p:sp>
        <p:nvSpPr>
          <p:cNvPr id="58" name="CuadroTexto 57"/>
          <p:cNvSpPr txBox="1"/>
          <p:nvPr/>
        </p:nvSpPr>
        <p:spPr>
          <a:xfrm>
            <a:off x="7948915" y="7987908"/>
            <a:ext cx="5261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6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SIR</a:t>
            </a:r>
            <a:endParaRPr lang="es-CL" sz="16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Elipse 59"/>
          <p:cNvSpPr/>
          <p:nvPr/>
        </p:nvSpPr>
        <p:spPr>
          <a:xfrm>
            <a:off x="11869708" y="2989661"/>
            <a:ext cx="276888" cy="24788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  <p:sp>
        <p:nvSpPr>
          <p:cNvPr id="61" name="CuadroTexto 60"/>
          <p:cNvSpPr txBox="1"/>
          <p:nvPr/>
        </p:nvSpPr>
        <p:spPr>
          <a:xfrm>
            <a:off x="12051745" y="2926496"/>
            <a:ext cx="6399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6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ORR</a:t>
            </a:r>
            <a:endParaRPr lang="es-CL" sz="16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Elipse 61"/>
          <p:cNvSpPr/>
          <p:nvPr/>
        </p:nvSpPr>
        <p:spPr>
          <a:xfrm>
            <a:off x="14585223" y="975694"/>
            <a:ext cx="276888" cy="24788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  <p:sp>
        <p:nvSpPr>
          <p:cNvPr id="63" name="CuadroTexto 62"/>
          <p:cNvSpPr txBox="1"/>
          <p:nvPr/>
        </p:nvSpPr>
        <p:spPr>
          <a:xfrm>
            <a:off x="14797506" y="912530"/>
            <a:ext cx="6270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6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DRR</a:t>
            </a:r>
            <a:endParaRPr lang="es-CL" sz="16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CuadroTexto 64"/>
          <p:cNvSpPr txBox="1"/>
          <p:nvPr/>
        </p:nvSpPr>
        <p:spPr>
          <a:xfrm>
            <a:off x="-5583" y="64614"/>
            <a:ext cx="1625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Metodología </a:t>
            </a:r>
            <a:r>
              <a:rPr lang="es-CL" sz="4000" b="1" dirty="0">
                <a:latin typeface="Arial" panose="020B0604020202020204" pitchFamily="34" charset="0"/>
                <a:cs typeface="Arial" panose="020B0604020202020204" pitchFamily="34" charset="0"/>
              </a:rPr>
              <a:t>para Construcción Naval</a:t>
            </a:r>
            <a:endParaRPr lang="es-CL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2" name="Conector recto 11"/>
          <p:cNvCxnSpPr/>
          <p:nvPr/>
        </p:nvCxnSpPr>
        <p:spPr>
          <a:xfrm>
            <a:off x="159658" y="2123688"/>
            <a:ext cx="6765252" cy="0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7" name="Conector recto 66"/>
          <p:cNvCxnSpPr/>
          <p:nvPr/>
        </p:nvCxnSpPr>
        <p:spPr>
          <a:xfrm>
            <a:off x="159657" y="3328373"/>
            <a:ext cx="6765252" cy="0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Conector recto 68"/>
          <p:cNvCxnSpPr/>
          <p:nvPr/>
        </p:nvCxnSpPr>
        <p:spPr>
          <a:xfrm flipV="1">
            <a:off x="159657" y="9026210"/>
            <a:ext cx="15860815" cy="18501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0" name="Conector recto 69"/>
          <p:cNvCxnSpPr/>
          <p:nvPr/>
        </p:nvCxnSpPr>
        <p:spPr>
          <a:xfrm flipV="1">
            <a:off x="8548903" y="2114596"/>
            <a:ext cx="7471568" cy="9088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3" name="CuadroTexto 82"/>
          <p:cNvSpPr txBox="1"/>
          <p:nvPr/>
        </p:nvSpPr>
        <p:spPr>
          <a:xfrm>
            <a:off x="140356" y="2261464"/>
            <a:ext cx="27318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Astillero o Consultora en diseño Ingeniería Naval</a:t>
            </a:r>
          </a:p>
          <a:p>
            <a:r>
              <a:rPr lang="es-CL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c/ </a:t>
            </a:r>
            <a:r>
              <a:rPr lang="es-CL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apoyo DIPRIDA, </a:t>
            </a:r>
            <a:r>
              <a:rPr lang="es-CL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DD.TT</a:t>
            </a:r>
            <a:r>
              <a:rPr lang="es-CL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s-CL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s-CL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MM.OO.</a:t>
            </a:r>
            <a:endParaRPr lang="es-CL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CuadroTexto 83"/>
          <p:cNvSpPr txBox="1"/>
          <p:nvPr/>
        </p:nvSpPr>
        <p:spPr>
          <a:xfrm>
            <a:off x="33403" y="3875390"/>
            <a:ext cx="232756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333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L" sz="1333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5" name="CuadroTexto 84"/>
          <p:cNvSpPr txBox="1"/>
          <p:nvPr/>
        </p:nvSpPr>
        <p:spPr>
          <a:xfrm>
            <a:off x="216875" y="6977449"/>
            <a:ext cx="3822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Astillero constructor (ASMAR </a:t>
            </a:r>
            <a:r>
              <a:rPr lang="es-CL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Astillero </a:t>
            </a:r>
            <a:r>
              <a:rPr lang="es-CL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Extranjero/Socio Estratégico), </a:t>
            </a:r>
            <a:r>
              <a:rPr lang="es-CL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DIPRIDA</a:t>
            </a:r>
            <a:endParaRPr lang="es-CL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8" name="Conector recto 87"/>
          <p:cNvCxnSpPr/>
          <p:nvPr/>
        </p:nvCxnSpPr>
        <p:spPr>
          <a:xfrm>
            <a:off x="159657" y="5756217"/>
            <a:ext cx="6765252" cy="0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0" name="Elipse 89"/>
          <p:cNvSpPr/>
          <p:nvPr/>
        </p:nvSpPr>
        <p:spPr>
          <a:xfrm>
            <a:off x="11945068" y="2699374"/>
            <a:ext cx="276888" cy="24788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  <p:sp>
        <p:nvSpPr>
          <p:cNvPr id="91" name="CuadroTexto 90"/>
          <p:cNvSpPr txBox="1"/>
          <p:nvPr/>
        </p:nvSpPr>
        <p:spPr>
          <a:xfrm>
            <a:off x="12127105" y="2636210"/>
            <a:ext cx="6378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6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</a:t>
            </a:r>
            <a:endParaRPr lang="es-CL" sz="16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Flecha: a la derecha 14">
            <a:extLst>
              <a:ext uri="{FF2B5EF4-FFF2-40B4-BE49-F238E27FC236}">
                <a16:creationId xmlns:a16="http://schemas.microsoft.com/office/drawing/2014/main" xmlns="" id="{AB34EEA6-7AB6-14BC-BD2B-1A38D677B6E1}"/>
              </a:ext>
            </a:extLst>
          </p:cNvPr>
          <p:cNvSpPr/>
          <p:nvPr/>
        </p:nvSpPr>
        <p:spPr>
          <a:xfrm rot="4767954">
            <a:off x="3981578" y="1894688"/>
            <a:ext cx="677399" cy="404691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s-CL" sz="1333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EBI</a:t>
            </a:r>
            <a:endParaRPr lang="es-CL" sz="1333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Elipse 76"/>
          <p:cNvSpPr/>
          <p:nvPr/>
        </p:nvSpPr>
        <p:spPr>
          <a:xfrm>
            <a:off x="4941664" y="1793384"/>
            <a:ext cx="276888" cy="24788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  <p:sp>
        <p:nvSpPr>
          <p:cNvPr id="78" name="CuadroTexto 77"/>
          <p:cNvSpPr txBox="1"/>
          <p:nvPr/>
        </p:nvSpPr>
        <p:spPr>
          <a:xfrm>
            <a:off x="5145863" y="1729426"/>
            <a:ext cx="4571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6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EP</a:t>
            </a:r>
            <a:endParaRPr lang="es-CL" sz="16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Elipse 78"/>
          <p:cNvSpPr/>
          <p:nvPr/>
        </p:nvSpPr>
        <p:spPr>
          <a:xfrm>
            <a:off x="2740592" y="1782322"/>
            <a:ext cx="276888" cy="24788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  <p:sp>
        <p:nvSpPr>
          <p:cNvPr id="80" name="CuadroTexto 79"/>
          <p:cNvSpPr txBox="1"/>
          <p:nvPr/>
        </p:nvSpPr>
        <p:spPr>
          <a:xfrm>
            <a:off x="2944791" y="1718364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6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IDI</a:t>
            </a:r>
            <a:endParaRPr lang="es-CL" sz="16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Flecha: a la derecha 13">
            <a:extLst>
              <a:ext uri="{FF2B5EF4-FFF2-40B4-BE49-F238E27FC236}">
                <a16:creationId xmlns:a16="http://schemas.microsoft.com/office/drawing/2014/main" xmlns="" id="{5BC9FA0F-E25B-E70D-21C7-38EE42B2EB9E}"/>
              </a:ext>
            </a:extLst>
          </p:cNvPr>
          <p:cNvSpPr/>
          <p:nvPr/>
        </p:nvSpPr>
        <p:spPr>
          <a:xfrm rot="4767954">
            <a:off x="4879423" y="5603235"/>
            <a:ext cx="527695" cy="404691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  <p:sp>
        <p:nvSpPr>
          <p:cNvPr id="92" name="Flecha: a la derecha 14">
            <a:extLst>
              <a:ext uri="{FF2B5EF4-FFF2-40B4-BE49-F238E27FC236}">
                <a16:creationId xmlns:a16="http://schemas.microsoft.com/office/drawing/2014/main" xmlns="" id="{AB34EEA6-7AB6-14BC-BD2B-1A38D677B6E1}"/>
              </a:ext>
            </a:extLst>
          </p:cNvPr>
          <p:cNvSpPr/>
          <p:nvPr/>
        </p:nvSpPr>
        <p:spPr>
          <a:xfrm rot="4767954">
            <a:off x="4243351" y="3239732"/>
            <a:ext cx="677399" cy="404691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s-CL" sz="1333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EBI</a:t>
            </a:r>
            <a:endParaRPr lang="es-CL" sz="1333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3" name="CuadroTexto 92"/>
          <p:cNvSpPr txBox="1"/>
          <p:nvPr/>
        </p:nvSpPr>
        <p:spPr>
          <a:xfrm>
            <a:off x="363230" y="4982107"/>
            <a:ext cx="2654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Astillero o Consultora en diseño Ingeniería Naval</a:t>
            </a:r>
          </a:p>
        </p:txBody>
      </p:sp>
      <p:cxnSp>
        <p:nvCxnSpPr>
          <p:cNvPr id="94" name="Conector recto 93"/>
          <p:cNvCxnSpPr/>
          <p:nvPr/>
        </p:nvCxnSpPr>
        <p:spPr>
          <a:xfrm flipV="1">
            <a:off x="8588933" y="3319884"/>
            <a:ext cx="7471568" cy="9088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5" name="CuadroTexto 94"/>
          <p:cNvSpPr txBox="1"/>
          <p:nvPr/>
        </p:nvSpPr>
        <p:spPr>
          <a:xfrm>
            <a:off x="13279160" y="2521539"/>
            <a:ext cx="2495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Usuarios, Astillero constructor, </a:t>
            </a:r>
            <a:r>
              <a:rPr lang="es-CL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DIPRIDA</a:t>
            </a:r>
            <a:endParaRPr lang="es-CL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6" name="Elipse 95"/>
          <p:cNvSpPr/>
          <p:nvPr/>
        </p:nvSpPr>
        <p:spPr>
          <a:xfrm>
            <a:off x="5801752" y="5421554"/>
            <a:ext cx="276888" cy="24788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  <p:sp>
        <p:nvSpPr>
          <p:cNvPr id="97" name="CuadroTexto 96"/>
          <p:cNvSpPr txBox="1"/>
          <p:nvPr/>
        </p:nvSpPr>
        <p:spPr>
          <a:xfrm>
            <a:off x="5995504" y="5356550"/>
            <a:ext cx="4683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6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</a:t>
            </a:r>
            <a:endParaRPr lang="es-CL" sz="16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CuadroTexto 45"/>
          <p:cNvSpPr txBox="1"/>
          <p:nvPr/>
        </p:nvSpPr>
        <p:spPr>
          <a:xfrm>
            <a:off x="12893391" y="5488601"/>
            <a:ext cx="2556543" cy="325076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CL" sz="933" b="1" u="sng" dirty="0">
                <a:latin typeface="Arial" panose="020B0604020202020204" pitchFamily="34" charset="0"/>
                <a:cs typeface="Arial" panose="020B0604020202020204" pitchFamily="34" charset="0"/>
              </a:rPr>
              <a:t>Abreviaciones</a:t>
            </a:r>
            <a:r>
              <a:rPr lang="es-CL" sz="933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933" dirty="0">
                <a:latin typeface="Arial" panose="020B0604020202020204" pitchFamily="34" charset="0"/>
                <a:cs typeface="Arial" panose="020B0604020202020204" pitchFamily="34" charset="0"/>
              </a:rPr>
              <a:t>IDI: Identificación de la Idea.</a:t>
            </a:r>
          </a:p>
          <a:p>
            <a:r>
              <a:rPr lang="en-US" sz="933" dirty="0">
                <a:latin typeface="Arial" panose="020B0604020202020204" pitchFamily="34" charset="0"/>
                <a:cs typeface="Arial" panose="020B0604020202020204" pitchFamily="34" charset="0"/>
              </a:rPr>
              <a:t>EP: Estudio de Perfil.</a:t>
            </a:r>
          </a:p>
          <a:p>
            <a:r>
              <a:rPr lang="en-US" sz="933" dirty="0">
                <a:latin typeface="Arial" panose="020B0604020202020204" pitchFamily="34" charset="0"/>
                <a:cs typeface="Arial" panose="020B0604020202020204" pitchFamily="34" charset="0"/>
              </a:rPr>
              <a:t>EF: </a:t>
            </a:r>
            <a:r>
              <a:rPr lang="en-US" sz="933" dirty="0">
                <a:latin typeface="Arial" panose="020B0604020202020204" pitchFamily="34" charset="0"/>
                <a:cs typeface="Arial" panose="020B0604020202020204" pitchFamily="34" charset="0"/>
              </a:rPr>
              <a:t>Estudio de </a:t>
            </a:r>
            <a:r>
              <a:rPr lang="en-US" sz="933" dirty="0">
                <a:latin typeface="Arial" panose="020B0604020202020204" pitchFamily="34" charset="0"/>
                <a:cs typeface="Arial" panose="020B0604020202020204" pitchFamily="34" charset="0"/>
              </a:rPr>
              <a:t>Factibilidad.</a:t>
            </a:r>
          </a:p>
          <a:p>
            <a:endParaRPr lang="en-US" sz="93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933" dirty="0">
                <a:latin typeface="Arial" panose="020B0604020202020204" pitchFamily="34" charset="0"/>
                <a:cs typeface="Arial" panose="020B0604020202020204" pitchFamily="34" charset="0"/>
              </a:rPr>
              <a:t>CD: Conceptual Design.</a:t>
            </a:r>
          </a:p>
          <a:p>
            <a:r>
              <a:rPr lang="en-US" sz="933" dirty="0">
                <a:latin typeface="Arial" panose="020B0604020202020204" pitchFamily="34" charset="0"/>
                <a:cs typeface="Arial" panose="020B0604020202020204" pitchFamily="34" charset="0"/>
              </a:rPr>
              <a:t>SRS: System Requirements Specification.</a:t>
            </a:r>
          </a:p>
          <a:p>
            <a:r>
              <a:rPr lang="en-US" sz="933" dirty="0">
                <a:latin typeface="Arial" panose="020B0604020202020204" pitchFamily="34" charset="0"/>
                <a:cs typeface="Arial" panose="020B0604020202020204" pitchFamily="34" charset="0"/>
              </a:rPr>
              <a:t>PDR: Preliminary Design Review.</a:t>
            </a:r>
          </a:p>
          <a:p>
            <a:r>
              <a:rPr lang="en-US" sz="933" dirty="0">
                <a:latin typeface="Arial" panose="020B0604020202020204" pitchFamily="34" charset="0"/>
                <a:cs typeface="Arial" panose="020B0604020202020204" pitchFamily="34" charset="0"/>
              </a:rPr>
              <a:t>SC: Shipbuilding Contract.</a:t>
            </a:r>
          </a:p>
          <a:p>
            <a:r>
              <a:rPr lang="en-US" sz="933" dirty="0">
                <a:latin typeface="Arial" panose="020B0604020202020204" pitchFamily="34" charset="0"/>
                <a:cs typeface="Arial" panose="020B0604020202020204" pitchFamily="34" charset="0"/>
              </a:rPr>
              <a:t>CDR: Critical Design Review.</a:t>
            </a:r>
          </a:p>
          <a:p>
            <a:r>
              <a:rPr lang="en-US" sz="933" dirty="0">
                <a:latin typeface="Arial" panose="020B0604020202020204" pitchFamily="34" charset="0"/>
                <a:cs typeface="Arial" panose="020B0604020202020204" pitchFamily="34" charset="0"/>
              </a:rPr>
              <a:t>SIR: System Integration Review.</a:t>
            </a:r>
          </a:p>
          <a:p>
            <a:r>
              <a:rPr lang="en-US" sz="933" dirty="0">
                <a:latin typeface="Arial" panose="020B0604020202020204" pitchFamily="34" charset="0"/>
                <a:cs typeface="Arial" panose="020B0604020202020204" pitchFamily="34" charset="0"/>
              </a:rPr>
              <a:t>TEMP: Test Evaluation Management Plan.</a:t>
            </a:r>
          </a:p>
          <a:p>
            <a:r>
              <a:rPr lang="en-US" sz="933" dirty="0">
                <a:latin typeface="Arial" panose="020B0604020202020204" pitchFamily="34" charset="0"/>
                <a:cs typeface="Arial" panose="020B0604020202020204" pitchFamily="34" charset="0"/>
              </a:rPr>
              <a:t>ORR: Operational Readiness Review.</a:t>
            </a:r>
          </a:p>
          <a:p>
            <a:r>
              <a:rPr lang="en-US" sz="933" dirty="0">
                <a:latin typeface="Arial" panose="020B0604020202020204" pitchFamily="34" charset="0"/>
                <a:cs typeface="Arial" panose="020B0604020202020204" pitchFamily="34" charset="0"/>
              </a:rPr>
              <a:t>TOM: Technical and Operating Manuals.</a:t>
            </a:r>
          </a:p>
          <a:p>
            <a:r>
              <a:rPr lang="en-US" sz="933" dirty="0">
                <a:latin typeface="Arial" panose="020B0604020202020204" pitchFamily="34" charset="0"/>
                <a:cs typeface="Arial" panose="020B0604020202020204" pitchFamily="34" charset="0"/>
              </a:rPr>
              <a:t>DRR: Disposal Readiness Review.</a:t>
            </a:r>
          </a:p>
          <a:p>
            <a:endParaRPr lang="en-US" sz="93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933" dirty="0">
                <a:latin typeface="Arial" panose="020B0604020202020204" pitchFamily="34" charset="0"/>
                <a:cs typeface="Arial" panose="020B0604020202020204" pitchFamily="34" charset="0"/>
              </a:rPr>
              <a:t>MOE: Measures of Effectiveness.</a:t>
            </a:r>
          </a:p>
          <a:p>
            <a:r>
              <a:rPr lang="en-US" sz="933" dirty="0">
                <a:latin typeface="Arial" panose="020B0604020202020204" pitchFamily="34" charset="0"/>
                <a:cs typeface="Arial" panose="020B0604020202020204" pitchFamily="34" charset="0"/>
              </a:rPr>
              <a:t>MOS: Measures of Suitability.</a:t>
            </a:r>
          </a:p>
          <a:p>
            <a:r>
              <a:rPr lang="en-US" sz="933" dirty="0">
                <a:latin typeface="Arial" panose="020B0604020202020204" pitchFamily="34" charset="0"/>
                <a:cs typeface="Arial" panose="020B0604020202020204" pitchFamily="34" charset="0"/>
              </a:rPr>
              <a:t>KPP: Key Performance Parameter.</a:t>
            </a:r>
          </a:p>
          <a:p>
            <a:r>
              <a:rPr lang="en-US" sz="933" dirty="0">
                <a:latin typeface="Arial" panose="020B0604020202020204" pitchFamily="34" charset="0"/>
                <a:cs typeface="Arial" panose="020B0604020202020204" pitchFamily="34" charset="0"/>
              </a:rPr>
              <a:t>KSA: Key System Attribute.</a:t>
            </a:r>
          </a:p>
          <a:p>
            <a:r>
              <a:rPr lang="en-US" sz="933" dirty="0">
                <a:latin typeface="Arial" panose="020B0604020202020204" pitchFamily="34" charset="0"/>
                <a:cs typeface="Arial" panose="020B0604020202020204" pitchFamily="34" charset="0"/>
              </a:rPr>
              <a:t>MOP: Measures of Performance.</a:t>
            </a:r>
          </a:p>
          <a:p>
            <a:r>
              <a:rPr lang="en-US" sz="933" dirty="0">
                <a:latin typeface="Arial" panose="020B0604020202020204" pitchFamily="34" charset="0"/>
                <a:cs typeface="Arial" panose="020B0604020202020204" pitchFamily="34" charset="0"/>
              </a:rPr>
              <a:t>TPM: Technical Performance Measures</a:t>
            </a:r>
            <a:r>
              <a:rPr lang="es-CL" sz="933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L" sz="93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" name="Elipse 97"/>
          <p:cNvSpPr/>
          <p:nvPr/>
        </p:nvSpPr>
        <p:spPr>
          <a:xfrm>
            <a:off x="5542275" y="4217794"/>
            <a:ext cx="276888" cy="24788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  <p:sp>
        <p:nvSpPr>
          <p:cNvPr id="99" name="Elipse 98"/>
          <p:cNvSpPr/>
          <p:nvPr/>
        </p:nvSpPr>
        <p:spPr>
          <a:xfrm>
            <a:off x="5470064" y="3967960"/>
            <a:ext cx="276888" cy="24788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  <p:sp>
        <p:nvSpPr>
          <p:cNvPr id="100" name="CuadroTexto 99"/>
          <p:cNvSpPr txBox="1"/>
          <p:nvPr/>
        </p:nvSpPr>
        <p:spPr>
          <a:xfrm>
            <a:off x="5739491" y="4146679"/>
            <a:ext cx="4459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6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</a:t>
            </a:r>
            <a:endParaRPr lang="es-CL" sz="16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CuadroTexto 100"/>
          <p:cNvSpPr txBox="1"/>
          <p:nvPr/>
        </p:nvSpPr>
        <p:spPr>
          <a:xfrm>
            <a:off x="5674263" y="3904002"/>
            <a:ext cx="6158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6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PDR</a:t>
            </a:r>
            <a:endParaRPr lang="es-CL" sz="16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Flecha: a la derecha 39">
            <a:extLst>
              <a:ext uri="{FF2B5EF4-FFF2-40B4-BE49-F238E27FC236}">
                <a16:creationId xmlns:a16="http://schemas.microsoft.com/office/drawing/2014/main" xmlns="" id="{71F69447-2353-3A83-4849-2BD10AF1FEAD}"/>
              </a:ext>
            </a:extLst>
          </p:cNvPr>
          <p:cNvSpPr/>
          <p:nvPr/>
        </p:nvSpPr>
        <p:spPr>
          <a:xfrm rot="16832046" flipV="1">
            <a:off x="11136594" y="1907888"/>
            <a:ext cx="527695" cy="404691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  <p:sp>
        <p:nvSpPr>
          <p:cNvPr id="39" name="Flecha: a la derecha 38">
            <a:extLst>
              <a:ext uri="{FF2B5EF4-FFF2-40B4-BE49-F238E27FC236}">
                <a16:creationId xmlns:a16="http://schemas.microsoft.com/office/drawing/2014/main" xmlns="" id="{E21686F2-E66D-4BE2-A5FB-593906CDBECC}"/>
              </a:ext>
            </a:extLst>
          </p:cNvPr>
          <p:cNvSpPr/>
          <p:nvPr/>
        </p:nvSpPr>
        <p:spPr>
          <a:xfrm rot="16832046" flipV="1">
            <a:off x="10889422" y="3127087"/>
            <a:ext cx="527695" cy="404691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  <p:sp>
        <p:nvSpPr>
          <p:cNvPr id="35" name="Flecha: a la derecha 34">
            <a:extLst>
              <a:ext uri="{FF2B5EF4-FFF2-40B4-BE49-F238E27FC236}">
                <a16:creationId xmlns:a16="http://schemas.microsoft.com/office/drawing/2014/main" xmlns="" id="{FBB2C02A-F92A-46FB-D4CB-68B729ECCC14}"/>
              </a:ext>
            </a:extLst>
          </p:cNvPr>
          <p:cNvSpPr/>
          <p:nvPr/>
        </p:nvSpPr>
        <p:spPr>
          <a:xfrm rot="16832046" flipV="1">
            <a:off x="10029123" y="6792080"/>
            <a:ext cx="527695" cy="404691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  <p:sp>
        <p:nvSpPr>
          <p:cNvPr id="47" name="CuadroTexto 46"/>
          <p:cNvSpPr txBox="1"/>
          <p:nvPr/>
        </p:nvSpPr>
        <p:spPr>
          <a:xfrm>
            <a:off x="9897928" y="4039359"/>
            <a:ext cx="19446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Verificación de </a:t>
            </a:r>
            <a:r>
              <a:rPr lang="es-CL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Subsistemas y Sistemas</a:t>
            </a:r>
            <a:endParaRPr lang="es-CL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2400" dirty="0"/>
          </a:p>
        </p:txBody>
      </p:sp>
      <p:sp>
        <p:nvSpPr>
          <p:cNvPr id="102" name="CuadroTexto 101"/>
          <p:cNvSpPr txBox="1"/>
          <p:nvPr/>
        </p:nvSpPr>
        <p:spPr>
          <a:xfrm>
            <a:off x="12264532" y="4700223"/>
            <a:ext cx="3698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Astillero constructor (ASMAR </a:t>
            </a:r>
            <a:r>
              <a:rPr lang="es-CL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Astillero </a:t>
            </a:r>
            <a:r>
              <a:rPr lang="es-CL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Extranjero/Socio Estratégico), </a:t>
            </a:r>
            <a:r>
              <a:rPr lang="es-CL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DIPRIDA</a:t>
            </a:r>
            <a:endParaRPr lang="es-CL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83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8724900"/>
          </a:xfrm>
          <a:prstGeom prst="rect">
            <a:avLst/>
          </a:prstGeom>
        </p:spPr>
      </p:pic>
      <p:pic>
        <p:nvPicPr>
          <p:cNvPr id="12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43200" y="152400"/>
            <a:ext cx="701298" cy="900000"/>
          </a:xfrm>
          <a:prstGeom prst="rect">
            <a:avLst/>
          </a:prstGeom>
          <a:noFill/>
        </p:spPr>
      </p:pic>
      <p:grpSp>
        <p:nvGrpSpPr>
          <p:cNvPr id="13" name="Grupo 12"/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14" name="Rectángulo 13"/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5" name="CuadroTexto 14"/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16" name="Grupo 15"/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17" name="CuadroTexto 16"/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18" name="CuadroTexto 17"/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19" name="CuadroTexto 18"/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20" name="CuadroTexto 19"/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21" name="CuadroTexto 20"/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sp>
        <p:nvSpPr>
          <p:cNvPr id="22" name="CuadroTexto 21"/>
          <p:cNvSpPr txBox="1"/>
          <p:nvPr/>
        </p:nvSpPr>
        <p:spPr>
          <a:xfrm>
            <a:off x="2563729" y="282959"/>
            <a:ext cx="110523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 smtClean="0">
                <a:solidFill>
                  <a:srgbClr val="F1F6FD"/>
                </a:solidFill>
              </a:rPr>
              <a:t>Análisis</a:t>
            </a:r>
            <a:endParaRPr lang="es-CL" sz="4400" b="1" dirty="0">
              <a:solidFill>
                <a:srgbClr val="F1F6FD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grpSp>
        <p:nvGrpSpPr>
          <p:cNvPr id="3" name="Grupo 2"/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4" name="Rectángulo 3"/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5" name="CuadroTexto 4"/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6" name="Grupo 5"/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7" name="CuadroTexto 6"/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8" name="CuadroTexto 7"/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9" name="CuadroTexto 8"/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10" name="CuadroTexto 9"/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11" name="CuadroTexto 10"/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pic>
        <p:nvPicPr>
          <p:cNvPr id="12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43200" y="152400"/>
            <a:ext cx="701298" cy="900000"/>
          </a:xfrm>
          <a:prstGeom prst="rect">
            <a:avLst/>
          </a:prstGeom>
          <a:noFill/>
        </p:spPr>
      </p:pic>
      <p:sp>
        <p:nvSpPr>
          <p:cNvPr id="13" name="CuadroTexto 12">
            <a:extLst>
              <a:ext uri="{FF2B5EF4-FFF2-40B4-BE49-F238E27FC236}">
                <a16:creationId xmlns="" xmlns:a16="http://schemas.microsoft.com/office/drawing/2014/main" id="{B6745484-DBD5-4D0B-046D-15964A0A3C23}"/>
              </a:ext>
            </a:extLst>
          </p:cNvPr>
          <p:cNvSpPr txBox="1"/>
          <p:nvPr/>
        </p:nvSpPr>
        <p:spPr>
          <a:xfrm>
            <a:off x="1270000" y="1600200"/>
            <a:ext cx="6477000" cy="1323439"/>
          </a:xfrm>
          <a:prstGeom prst="rect">
            <a:avLst/>
          </a:prstGeom>
          <a:gradFill flip="none" rotWithShape="1">
            <a:gsLst>
              <a:gs pos="0">
                <a:srgbClr val="1E5C5B"/>
              </a:gs>
              <a:gs pos="50000">
                <a:srgbClr val="04B19E"/>
              </a:gs>
              <a:gs pos="100000">
                <a:srgbClr val="21626B"/>
              </a:gs>
            </a:gsLst>
            <a:lin ang="0" scaled="1"/>
            <a:tileRect/>
          </a:gradFill>
          <a:ln>
            <a:solidFill>
              <a:srgbClr val="5CCCC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chemeClr val="bg1">
                    <a:lumMod val="85000"/>
                  </a:schemeClr>
                </a:solidFill>
              </a:rPr>
              <a:t>Candidatos Principales</a:t>
            </a:r>
          </a:p>
          <a:p>
            <a:pPr algn="ctr"/>
            <a:r>
              <a:rPr lang="es-CL" sz="2000" b="1" dirty="0">
                <a:solidFill>
                  <a:schemeClr val="bg1">
                    <a:lumMod val="85000"/>
                  </a:schemeClr>
                </a:solidFill>
              </a:rPr>
              <a:t>Equilibrio robusto, formalidad G2G </a:t>
            </a:r>
          </a:p>
          <a:p>
            <a:pPr algn="ctr"/>
            <a:r>
              <a:rPr lang="es-CL" sz="2000" b="1" dirty="0">
                <a:solidFill>
                  <a:schemeClr val="bg1">
                    <a:lumMod val="85000"/>
                  </a:schemeClr>
                </a:solidFill>
              </a:rPr>
              <a:t>y alta compatibilidad estratégica.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="" xmlns:a16="http://schemas.microsoft.com/office/drawing/2014/main" id="{62D6F5ED-6C57-C4D7-7CFA-831BCB30E801}"/>
              </a:ext>
            </a:extLst>
          </p:cNvPr>
          <p:cNvSpPr txBox="1"/>
          <p:nvPr/>
        </p:nvSpPr>
        <p:spPr>
          <a:xfrm>
            <a:off x="8567674" y="1600199"/>
            <a:ext cx="6477000" cy="1323439"/>
          </a:xfrm>
          <a:prstGeom prst="rect">
            <a:avLst/>
          </a:prstGeom>
          <a:gradFill flip="none" rotWithShape="1">
            <a:gsLst>
              <a:gs pos="0">
                <a:srgbClr val="60727C"/>
              </a:gs>
              <a:gs pos="50000">
                <a:srgbClr val="2D3E46"/>
              </a:gs>
              <a:gs pos="100000">
                <a:srgbClr val="5D4F2E"/>
              </a:gs>
            </a:gsLst>
            <a:lin ang="0" scaled="1"/>
            <a:tileRect/>
          </a:gra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chemeClr val="bg1">
                    <a:lumMod val="85000"/>
                  </a:schemeClr>
                </a:solidFill>
              </a:rPr>
              <a:t>Candidatos Secundarios</a:t>
            </a:r>
          </a:p>
          <a:p>
            <a:pPr algn="ctr"/>
            <a:r>
              <a:rPr lang="es-CL" sz="2000" b="1" dirty="0">
                <a:solidFill>
                  <a:schemeClr val="bg1">
                    <a:lumMod val="85000"/>
                  </a:schemeClr>
                </a:solidFill>
              </a:rPr>
              <a:t>Capacidad técnica excepcional, pero con debilidades estratégicas o políticas críticas.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="" xmlns:a16="http://schemas.microsoft.com/office/drawing/2014/main" id="{ADBF3D43-AE09-F347-44BF-C274225439E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081" r="73930" b="12863"/>
          <a:stretch/>
        </p:blipFill>
        <p:spPr>
          <a:xfrm>
            <a:off x="431800" y="152399"/>
            <a:ext cx="15011400" cy="1128601"/>
          </a:xfrm>
          <a:prstGeom prst="rect">
            <a:avLst/>
          </a:prstGeom>
        </p:spPr>
      </p:pic>
      <p:sp>
        <p:nvSpPr>
          <p:cNvPr id="15" name="CuadroTexto 14"/>
          <p:cNvSpPr txBox="1"/>
          <p:nvPr/>
        </p:nvSpPr>
        <p:spPr>
          <a:xfrm>
            <a:off x="2563729" y="282959"/>
            <a:ext cx="110523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 smtClean="0">
                <a:solidFill>
                  <a:srgbClr val="F1F6FD"/>
                </a:solidFill>
              </a:rPr>
              <a:t>Análisis</a:t>
            </a:r>
            <a:endParaRPr lang="es-CL" sz="4400" b="1" dirty="0">
              <a:solidFill>
                <a:srgbClr val="F1F6FD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8801100"/>
          </a:xfrm>
          <a:prstGeom prst="rect">
            <a:avLst/>
          </a:prstGeom>
        </p:spPr>
      </p:pic>
      <p:grpSp>
        <p:nvGrpSpPr>
          <p:cNvPr id="3" name="Grupo 2"/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4" name="Rectángulo 3"/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5" name="CuadroTexto 4"/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6" name="Grupo 5"/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7" name="CuadroTexto 6"/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8" name="CuadroTexto 7"/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9" name="CuadroTexto 8"/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10" name="CuadroTexto 9"/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11" name="CuadroTexto 10"/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pic>
        <p:nvPicPr>
          <p:cNvPr id="12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43200" y="152400"/>
            <a:ext cx="701298" cy="90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8724900"/>
          </a:xfrm>
          <a:prstGeom prst="rect">
            <a:avLst/>
          </a:prstGeom>
        </p:spPr>
      </p:pic>
      <p:grpSp>
        <p:nvGrpSpPr>
          <p:cNvPr id="3" name="Grupo 2"/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4" name="Rectángulo 3"/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5" name="CuadroTexto 4"/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6" name="Grupo 5"/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7" name="CuadroTexto 6"/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8" name="CuadroTexto 7"/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9" name="CuadroTexto 8"/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10" name="CuadroTexto 9"/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11" name="CuadroTexto 10"/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pic>
        <p:nvPicPr>
          <p:cNvPr id="12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43200" y="152400"/>
            <a:ext cx="701298" cy="900000"/>
          </a:xfrm>
          <a:prstGeom prst="rect">
            <a:avLst/>
          </a:prstGeom>
          <a:noFill/>
        </p:spPr>
      </p:pic>
      <p:grpSp>
        <p:nvGrpSpPr>
          <p:cNvPr id="13" name="Grupo 12">
            <a:extLst>
              <a:ext uri="{FF2B5EF4-FFF2-40B4-BE49-F238E27FC236}">
                <a16:creationId xmlns="" xmlns:a16="http://schemas.microsoft.com/office/drawing/2014/main" id="{5A5DB36F-228A-6A15-E7B1-BD84E0411BA3}"/>
              </a:ext>
            </a:extLst>
          </p:cNvPr>
          <p:cNvGrpSpPr/>
          <p:nvPr/>
        </p:nvGrpSpPr>
        <p:grpSpPr>
          <a:xfrm>
            <a:off x="431800" y="297600"/>
            <a:ext cx="8877969" cy="609600"/>
            <a:chOff x="494631" y="228600"/>
            <a:chExt cx="8877969" cy="685800"/>
          </a:xfrm>
        </p:grpSpPr>
        <p:sp>
          <p:nvSpPr>
            <p:cNvPr id="14" name="Rectángulo 13">
              <a:extLst>
                <a:ext uri="{FF2B5EF4-FFF2-40B4-BE49-F238E27FC236}">
                  <a16:creationId xmlns="" xmlns:a16="http://schemas.microsoft.com/office/drawing/2014/main" id="{1A4EA473-F085-C718-FC25-DF8F9454B28B}"/>
                </a:ext>
              </a:extLst>
            </p:cNvPr>
            <p:cNvSpPr/>
            <p:nvPr/>
          </p:nvSpPr>
          <p:spPr>
            <a:xfrm>
              <a:off x="507999" y="228600"/>
              <a:ext cx="8864601" cy="6858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04B19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5" name="CuadroTexto 14">
              <a:extLst>
                <a:ext uri="{FF2B5EF4-FFF2-40B4-BE49-F238E27FC236}">
                  <a16:creationId xmlns="" xmlns:a16="http://schemas.microsoft.com/office/drawing/2014/main" id="{BBD0DD02-4D6C-3F2C-D27C-C84AE4CB4483}"/>
                </a:ext>
              </a:extLst>
            </p:cNvPr>
            <p:cNvSpPr txBox="1"/>
            <p:nvPr/>
          </p:nvSpPr>
          <p:spPr>
            <a:xfrm>
              <a:off x="494631" y="279113"/>
              <a:ext cx="88458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3200" b="1" dirty="0">
                  <a:solidFill>
                    <a:srgbClr val="F1F6FD"/>
                  </a:solidFill>
                </a:rPr>
                <a:t>Aliados Integrales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8724900"/>
          </a:xfrm>
          <a:prstGeom prst="rect">
            <a:avLst/>
          </a:prstGeom>
        </p:spPr>
      </p:pic>
      <p:grpSp>
        <p:nvGrpSpPr>
          <p:cNvPr id="3" name="Grupo 2"/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4" name="Rectángulo 3"/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5" name="CuadroTexto 4"/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6" name="Grupo 5"/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7" name="CuadroTexto 6"/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8" name="CuadroTexto 7"/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9" name="CuadroTexto 8"/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10" name="CuadroTexto 9"/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11" name="CuadroTexto 10"/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pic>
        <p:nvPicPr>
          <p:cNvPr id="12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43200" y="152400"/>
            <a:ext cx="701298" cy="900000"/>
          </a:xfrm>
          <a:prstGeom prst="rect">
            <a:avLst/>
          </a:prstGeom>
          <a:noFill/>
        </p:spPr>
      </p:pic>
      <p:grpSp>
        <p:nvGrpSpPr>
          <p:cNvPr id="16" name="Grupo 15">
            <a:extLst>
              <a:ext uri="{FF2B5EF4-FFF2-40B4-BE49-F238E27FC236}">
                <a16:creationId xmlns="" xmlns:a16="http://schemas.microsoft.com/office/drawing/2014/main" id="{C30A4572-A863-F556-C247-AD71BB438C0D}"/>
              </a:ext>
            </a:extLst>
          </p:cNvPr>
          <p:cNvGrpSpPr/>
          <p:nvPr/>
        </p:nvGrpSpPr>
        <p:grpSpPr>
          <a:xfrm>
            <a:off x="431800" y="304800"/>
            <a:ext cx="8877969" cy="495340"/>
            <a:chOff x="494631" y="228600"/>
            <a:chExt cx="8877969" cy="743011"/>
          </a:xfrm>
        </p:grpSpPr>
        <p:sp>
          <p:nvSpPr>
            <p:cNvPr id="17" name="Rectángulo 16">
              <a:extLst>
                <a:ext uri="{FF2B5EF4-FFF2-40B4-BE49-F238E27FC236}">
                  <a16:creationId xmlns="" xmlns:a16="http://schemas.microsoft.com/office/drawing/2014/main" id="{19B959CD-76E8-3291-C4A8-AD992FC31E87}"/>
                </a:ext>
              </a:extLst>
            </p:cNvPr>
            <p:cNvSpPr/>
            <p:nvPr/>
          </p:nvSpPr>
          <p:spPr>
            <a:xfrm>
              <a:off x="507999" y="228600"/>
              <a:ext cx="8864601" cy="6858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04B19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8" name="CuadroTexto 17">
              <a:extLst>
                <a:ext uri="{FF2B5EF4-FFF2-40B4-BE49-F238E27FC236}">
                  <a16:creationId xmlns="" xmlns:a16="http://schemas.microsoft.com/office/drawing/2014/main" id="{22611262-D09A-ED1E-6004-724683B76DBA}"/>
                </a:ext>
              </a:extLst>
            </p:cNvPr>
            <p:cNvSpPr txBox="1"/>
            <p:nvPr/>
          </p:nvSpPr>
          <p:spPr>
            <a:xfrm>
              <a:off x="494631" y="279113"/>
              <a:ext cx="8845884" cy="692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400" b="1" dirty="0">
                  <a:solidFill>
                    <a:srgbClr val="F1F6FD"/>
                  </a:solidFill>
                </a:rPr>
                <a:t>Potencias Oceánicas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8801100"/>
          </a:xfrm>
          <a:prstGeom prst="rect">
            <a:avLst/>
          </a:prstGeom>
        </p:spPr>
      </p:pic>
      <p:grpSp>
        <p:nvGrpSpPr>
          <p:cNvPr id="3" name="Grupo 2"/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4" name="Rectángulo 3"/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5" name="CuadroTexto 4"/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6" name="Grupo 5"/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7" name="CuadroTexto 6"/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8" name="CuadroTexto 7"/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9" name="CuadroTexto 8"/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10" name="CuadroTexto 9"/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11" name="CuadroTexto 10"/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pic>
        <p:nvPicPr>
          <p:cNvPr id="12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43200" y="152400"/>
            <a:ext cx="701298" cy="900000"/>
          </a:xfrm>
          <a:prstGeom prst="rect">
            <a:avLst/>
          </a:prstGeom>
          <a:noFill/>
        </p:spPr>
      </p:pic>
      <p:grpSp>
        <p:nvGrpSpPr>
          <p:cNvPr id="13" name="Grupo 12">
            <a:extLst>
              <a:ext uri="{FF2B5EF4-FFF2-40B4-BE49-F238E27FC236}">
                <a16:creationId xmlns="" xmlns:a16="http://schemas.microsoft.com/office/drawing/2014/main" id="{F0262E05-D05C-4549-BD87-63E671C51BD2}"/>
              </a:ext>
            </a:extLst>
          </p:cNvPr>
          <p:cNvGrpSpPr/>
          <p:nvPr/>
        </p:nvGrpSpPr>
        <p:grpSpPr>
          <a:xfrm>
            <a:off x="697831" y="312000"/>
            <a:ext cx="8877969" cy="754800"/>
            <a:chOff x="494631" y="228600"/>
            <a:chExt cx="8877969" cy="685800"/>
          </a:xfrm>
        </p:grpSpPr>
        <p:sp>
          <p:nvSpPr>
            <p:cNvPr id="14" name="Rectángulo 13">
              <a:extLst>
                <a:ext uri="{FF2B5EF4-FFF2-40B4-BE49-F238E27FC236}">
                  <a16:creationId xmlns="" xmlns:a16="http://schemas.microsoft.com/office/drawing/2014/main" id="{068948CA-DD5F-0F6A-B35E-3128BFAF7F9B}"/>
                </a:ext>
              </a:extLst>
            </p:cNvPr>
            <p:cNvSpPr/>
            <p:nvPr/>
          </p:nvSpPr>
          <p:spPr>
            <a:xfrm>
              <a:off x="507999" y="228600"/>
              <a:ext cx="8864601" cy="6858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04B19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5" name="CuadroTexto 14">
              <a:extLst>
                <a:ext uri="{FF2B5EF4-FFF2-40B4-BE49-F238E27FC236}">
                  <a16:creationId xmlns="" xmlns:a16="http://schemas.microsoft.com/office/drawing/2014/main" id="{95F0412A-D7ED-6F7E-DFAE-78FB9965664D}"/>
                </a:ext>
              </a:extLst>
            </p:cNvPr>
            <p:cNvSpPr txBox="1"/>
            <p:nvPr/>
          </p:nvSpPr>
          <p:spPr>
            <a:xfrm>
              <a:off x="494631" y="279113"/>
              <a:ext cx="8845884" cy="5313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3200" b="1" dirty="0">
                  <a:solidFill>
                    <a:srgbClr val="F1F6FD"/>
                  </a:solidFill>
                </a:rPr>
                <a:t>Potencia en desarrollo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8724900"/>
          </a:xfrm>
          <a:prstGeom prst="rect">
            <a:avLst/>
          </a:prstGeom>
        </p:spPr>
      </p:pic>
      <p:grpSp>
        <p:nvGrpSpPr>
          <p:cNvPr id="3" name="Grupo 2"/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4" name="Rectángulo 3"/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5" name="CuadroTexto 4"/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6" name="Grupo 5"/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7" name="CuadroTexto 6"/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8" name="CuadroTexto 7"/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9" name="CuadroTexto 8"/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10" name="CuadroTexto 9"/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11" name="CuadroTexto 10"/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pic>
        <p:nvPicPr>
          <p:cNvPr id="12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43200" y="152400"/>
            <a:ext cx="701298" cy="900000"/>
          </a:xfrm>
          <a:prstGeom prst="rect">
            <a:avLst/>
          </a:prstGeom>
          <a:noFill/>
        </p:spPr>
      </p:pic>
      <p:grpSp>
        <p:nvGrpSpPr>
          <p:cNvPr id="13" name="Grupo 12">
            <a:extLst>
              <a:ext uri="{FF2B5EF4-FFF2-40B4-BE49-F238E27FC236}">
                <a16:creationId xmlns="" xmlns:a16="http://schemas.microsoft.com/office/drawing/2014/main" id="{C865F867-4FF3-6B14-17DC-B0CDAE4D8130}"/>
              </a:ext>
            </a:extLst>
          </p:cNvPr>
          <p:cNvGrpSpPr/>
          <p:nvPr/>
        </p:nvGrpSpPr>
        <p:grpSpPr>
          <a:xfrm>
            <a:off x="469231" y="228600"/>
            <a:ext cx="8877969" cy="754800"/>
            <a:chOff x="494631" y="228600"/>
            <a:chExt cx="8877969" cy="685800"/>
          </a:xfrm>
        </p:grpSpPr>
        <p:sp>
          <p:nvSpPr>
            <p:cNvPr id="14" name="Rectángulo 13">
              <a:extLst>
                <a:ext uri="{FF2B5EF4-FFF2-40B4-BE49-F238E27FC236}">
                  <a16:creationId xmlns="" xmlns:a16="http://schemas.microsoft.com/office/drawing/2014/main" id="{DF75AD0C-99A1-8ADA-330C-21EA71904EAF}"/>
                </a:ext>
              </a:extLst>
            </p:cNvPr>
            <p:cNvSpPr/>
            <p:nvPr/>
          </p:nvSpPr>
          <p:spPr>
            <a:xfrm>
              <a:off x="507999" y="228600"/>
              <a:ext cx="8864601" cy="6858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04B19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5" name="CuadroTexto 14">
              <a:extLst>
                <a:ext uri="{FF2B5EF4-FFF2-40B4-BE49-F238E27FC236}">
                  <a16:creationId xmlns="" xmlns:a16="http://schemas.microsoft.com/office/drawing/2014/main" id="{4274EACA-E591-51CC-C851-694D3FD126DB}"/>
                </a:ext>
              </a:extLst>
            </p:cNvPr>
            <p:cNvSpPr txBox="1"/>
            <p:nvPr/>
          </p:nvSpPr>
          <p:spPr>
            <a:xfrm>
              <a:off x="494631" y="279113"/>
              <a:ext cx="88458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3200" b="1" dirty="0">
                  <a:solidFill>
                    <a:srgbClr val="F1F6FD"/>
                  </a:solidFill>
                </a:rPr>
                <a:t>Aliados Integrales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8724900"/>
          </a:xfrm>
          <a:prstGeom prst="rect">
            <a:avLst/>
          </a:prstGeom>
        </p:spPr>
      </p:pic>
      <p:grpSp>
        <p:nvGrpSpPr>
          <p:cNvPr id="3" name="Grupo 2"/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4" name="Rectángulo 3"/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5" name="CuadroTexto 4"/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6" name="Grupo 5"/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7" name="CuadroTexto 6"/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8" name="CuadroTexto 7"/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9" name="CuadroTexto 8"/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10" name="CuadroTexto 9"/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11" name="CuadroTexto 10"/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pic>
        <p:nvPicPr>
          <p:cNvPr id="12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43200" y="152400"/>
            <a:ext cx="701298" cy="900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8724900"/>
          </a:xfrm>
          <a:prstGeom prst="rect">
            <a:avLst/>
          </a:prstGeom>
        </p:spPr>
      </p:pic>
      <p:grpSp>
        <p:nvGrpSpPr>
          <p:cNvPr id="3" name="Grupo 2"/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4" name="Rectángulo 3"/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5" name="CuadroTexto 4"/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6" name="Grupo 5"/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7" name="CuadroTexto 6"/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8" name="CuadroTexto 7"/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9" name="CuadroTexto 8"/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10" name="CuadroTexto 9"/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11" name="CuadroTexto 10"/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pic>
        <p:nvPicPr>
          <p:cNvPr id="12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43200" y="152400"/>
            <a:ext cx="701298" cy="900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8724900"/>
          </a:xfrm>
          <a:prstGeom prst="rect">
            <a:avLst/>
          </a:prstGeom>
        </p:spPr>
      </p:pic>
      <p:grpSp>
        <p:nvGrpSpPr>
          <p:cNvPr id="3" name="Grupo 2"/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4" name="Rectángulo 3"/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5" name="CuadroTexto 4"/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6" name="Grupo 5"/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7" name="CuadroTexto 6"/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8" name="CuadroTexto 7"/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9" name="CuadroTexto 8"/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10" name="CuadroTexto 9"/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11" name="CuadroTexto 10"/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pic>
        <p:nvPicPr>
          <p:cNvPr id="12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43200" y="152400"/>
            <a:ext cx="701298" cy="900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8724900"/>
          </a:xfrm>
          <a:prstGeom prst="rect">
            <a:avLst/>
          </a:prstGeom>
        </p:spPr>
      </p:pic>
      <p:grpSp>
        <p:nvGrpSpPr>
          <p:cNvPr id="3" name="Grupo 2"/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4" name="Rectángulo 3"/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5" name="CuadroTexto 4"/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6" name="Grupo 5"/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7" name="CuadroTexto 6"/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8" name="CuadroTexto 7"/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9" name="CuadroTexto 8"/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10" name="CuadroTexto 9"/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11" name="CuadroTexto 10"/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pic>
        <p:nvPicPr>
          <p:cNvPr id="12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43200" y="152400"/>
            <a:ext cx="701298" cy="900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ED80082E-D0BF-CC77-17D6-5F16DD7CDF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ADBF3D43-AE09-F347-44BF-C274225439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081" r="73930" b="12863"/>
          <a:stretch/>
        </p:blipFill>
        <p:spPr>
          <a:xfrm>
            <a:off x="0" y="0"/>
            <a:ext cx="16255999" cy="8534400"/>
          </a:xfrm>
          <a:prstGeom prst="rect">
            <a:avLst/>
          </a:prstGeom>
        </p:spPr>
      </p:pic>
      <p:pic>
        <p:nvPicPr>
          <p:cNvPr id="12" name="Picture 2" descr="Imagen relacionada">
            <a:extLst>
              <a:ext uri="{FF2B5EF4-FFF2-40B4-BE49-F238E27FC236}">
                <a16:creationId xmlns="" xmlns:a16="http://schemas.microsoft.com/office/drawing/2014/main" id="{29561E46-5894-8CFC-FB5C-952006F10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03902" y="152400"/>
            <a:ext cx="701298" cy="900000"/>
          </a:xfrm>
          <a:prstGeom prst="rect">
            <a:avLst/>
          </a:prstGeom>
          <a:noFill/>
        </p:spPr>
      </p:pic>
      <p:grpSp>
        <p:nvGrpSpPr>
          <p:cNvPr id="22" name="Grupo 21"/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23" name="Rectángulo 22"/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24" name="CuadroTexto 23"/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25" name="Grupo 24"/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26" name="CuadroTexto 25"/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27" name="CuadroTexto 26"/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28" name="CuadroTexto 27"/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29" name="CuadroTexto 28"/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30" name="CuadroTexto 29"/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sp>
        <p:nvSpPr>
          <p:cNvPr id="32" name="CuadroTexto 31"/>
          <p:cNvSpPr txBox="1"/>
          <p:nvPr/>
        </p:nvSpPr>
        <p:spPr>
          <a:xfrm>
            <a:off x="965200" y="1066800"/>
            <a:ext cx="14249400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CL" sz="3200" b="1" dirty="0" smtClean="0">
                <a:solidFill>
                  <a:srgbClr val="F1F6FD"/>
                </a:solidFill>
              </a:rPr>
              <a:t>Reino Unido: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 smtClean="0">
                <a:solidFill>
                  <a:srgbClr val="F1F6FD"/>
                </a:solidFill>
              </a:rPr>
              <a:t>Compatibilidad </a:t>
            </a:r>
            <a:r>
              <a:rPr lang="es-ES" sz="2400" b="1" dirty="0">
                <a:solidFill>
                  <a:srgbClr val="F1F6FD"/>
                </a:solidFill>
              </a:rPr>
              <a:t>político-estratégica dada su naturaleza geopolítica en relación a los intereses de Chile de cara a la Antártica y al Pacífico</a:t>
            </a:r>
            <a:r>
              <a:rPr lang="es-CL" sz="2400" b="1" dirty="0" smtClean="0">
                <a:solidFill>
                  <a:srgbClr val="F1F6FD"/>
                </a:solidFill>
              </a:rPr>
              <a:t>.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 smtClean="0">
                <a:solidFill>
                  <a:srgbClr val="F1F6FD"/>
                </a:solidFill>
              </a:rPr>
              <a:t>Considera </a:t>
            </a:r>
            <a:r>
              <a:rPr lang="es-ES" sz="2400" b="1" dirty="0">
                <a:solidFill>
                  <a:srgbClr val="F1F6FD"/>
                </a:solidFill>
              </a:rPr>
              <a:t>constituir un polo de desarrollo en Biobío (</a:t>
            </a:r>
            <a:r>
              <a:rPr lang="es-ES" sz="2400" b="1" dirty="0" err="1">
                <a:solidFill>
                  <a:srgbClr val="F1F6FD"/>
                </a:solidFill>
              </a:rPr>
              <a:t>Huachipato</a:t>
            </a:r>
            <a:r>
              <a:rPr lang="es-ES" sz="2400" b="1" dirty="0">
                <a:solidFill>
                  <a:srgbClr val="F1F6FD"/>
                </a:solidFill>
              </a:rPr>
              <a:t>) y financiamiento estatal (UKEF</a:t>
            </a:r>
            <a:r>
              <a:rPr lang="es-ES" sz="2400" b="1" dirty="0" smtClean="0">
                <a:solidFill>
                  <a:srgbClr val="F1F6FD"/>
                </a:solidFill>
              </a:rPr>
              <a:t>)</a:t>
            </a:r>
            <a:r>
              <a:rPr lang="es-CL" sz="2400" b="1" dirty="0" smtClean="0">
                <a:solidFill>
                  <a:srgbClr val="F1F6FD"/>
                </a:solidFill>
              </a:rPr>
              <a:t>.</a:t>
            </a:r>
          </a:p>
          <a:p>
            <a:pPr marL="971550" lvl="1" indent="-514350">
              <a:buFont typeface="+mj-lt"/>
              <a:buAutoNum type="alphaLcParenR"/>
            </a:pPr>
            <a:endParaRPr lang="es-CL" sz="1600" b="1" dirty="0" smtClean="0">
              <a:solidFill>
                <a:srgbClr val="F1F6FD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s-CL" sz="3200" b="1" dirty="0" smtClean="0">
                <a:solidFill>
                  <a:srgbClr val="F1F6FD"/>
                </a:solidFill>
              </a:rPr>
              <a:t>España: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 smtClean="0">
                <a:solidFill>
                  <a:srgbClr val="F1F6FD"/>
                </a:solidFill>
              </a:rPr>
              <a:t>Potente </a:t>
            </a:r>
            <a:r>
              <a:rPr lang="es-ES" sz="2400" b="1" dirty="0">
                <a:solidFill>
                  <a:srgbClr val="F1F6FD"/>
                </a:solidFill>
              </a:rPr>
              <a:t>en </a:t>
            </a:r>
            <a:r>
              <a:rPr lang="es-ES" sz="2400" b="1" dirty="0" smtClean="0">
                <a:solidFill>
                  <a:srgbClr val="F1F6FD"/>
                </a:solidFill>
              </a:rPr>
              <a:t>construcción </a:t>
            </a:r>
            <a:r>
              <a:rPr lang="es-ES" sz="2400" b="1" dirty="0">
                <a:solidFill>
                  <a:srgbClr val="F1F6FD"/>
                </a:solidFill>
              </a:rPr>
              <a:t>naval y acompañamiento de la </a:t>
            </a:r>
            <a:r>
              <a:rPr lang="es-ES" sz="2400" b="1" dirty="0" smtClean="0">
                <a:solidFill>
                  <a:srgbClr val="F1F6FD"/>
                </a:solidFill>
              </a:rPr>
              <a:t>industria.</a:t>
            </a:r>
            <a:endParaRPr lang="es-CL" sz="2400" b="1" dirty="0" smtClean="0">
              <a:solidFill>
                <a:srgbClr val="F1F6FD"/>
              </a:solidFill>
            </a:endParaRP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 smtClean="0">
                <a:solidFill>
                  <a:srgbClr val="F1F6FD"/>
                </a:solidFill>
              </a:rPr>
              <a:t>Considera </a:t>
            </a:r>
            <a:r>
              <a:rPr lang="es-ES" sz="2400" b="1" dirty="0">
                <a:solidFill>
                  <a:srgbClr val="F1F6FD"/>
                </a:solidFill>
              </a:rPr>
              <a:t>procesos desde el diseño hasta el soporte logístico de las </a:t>
            </a:r>
            <a:r>
              <a:rPr lang="es-ES" sz="2400" b="1" dirty="0" smtClean="0">
                <a:solidFill>
                  <a:srgbClr val="F1F6FD"/>
                </a:solidFill>
              </a:rPr>
              <a:t>plataformas</a:t>
            </a:r>
            <a:r>
              <a:rPr lang="es-CL" sz="2400" b="1" dirty="0" smtClean="0">
                <a:solidFill>
                  <a:srgbClr val="F1F6FD"/>
                </a:solidFill>
              </a:rPr>
              <a:t>.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 smtClean="0">
                <a:solidFill>
                  <a:srgbClr val="F1F6FD"/>
                </a:solidFill>
              </a:rPr>
              <a:t>Alta </a:t>
            </a:r>
            <a:r>
              <a:rPr lang="es-ES" sz="2400" b="1" dirty="0">
                <a:solidFill>
                  <a:srgbClr val="F1F6FD"/>
                </a:solidFill>
              </a:rPr>
              <a:t>compatibilidad cultural y cercanía </a:t>
            </a:r>
            <a:r>
              <a:rPr lang="es-ES" sz="2400" b="1" dirty="0" smtClean="0">
                <a:solidFill>
                  <a:srgbClr val="F1F6FD"/>
                </a:solidFill>
              </a:rPr>
              <a:t>histórica.</a:t>
            </a:r>
            <a:endParaRPr lang="es-CL" sz="2400" b="1" dirty="0" smtClean="0">
              <a:solidFill>
                <a:srgbClr val="F1F6FD"/>
              </a:solidFill>
            </a:endParaRPr>
          </a:p>
          <a:p>
            <a:pPr marL="971550" lvl="1" indent="-514350">
              <a:buFont typeface="+mj-lt"/>
              <a:buAutoNum type="alphaLcParenR"/>
            </a:pPr>
            <a:endParaRPr lang="es-CL" sz="1600" b="1" dirty="0" smtClean="0">
              <a:solidFill>
                <a:srgbClr val="F1F6FD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s-CL" sz="3200" b="1" dirty="0" smtClean="0">
                <a:solidFill>
                  <a:srgbClr val="F1F6FD"/>
                </a:solidFill>
              </a:rPr>
              <a:t>Turquía: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sz="2400" b="1" dirty="0" err="1" smtClean="0">
                <a:solidFill>
                  <a:srgbClr val="F1F6FD"/>
                </a:solidFill>
              </a:rPr>
              <a:t>Posible</a:t>
            </a:r>
            <a:r>
              <a:rPr lang="en-US" sz="2400" b="1" dirty="0" smtClean="0">
                <a:solidFill>
                  <a:srgbClr val="F1F6FD"/>
                </a:solidFill>
              </a:rPr>
              <a:t> socio </a:t>
            </a:r>
            <a:r>
              <a:rPr lang="en-US" sz="2400" b="1" dirty="0">
                <a:solidFill>
                  <a:srgbClr val="F1F6FD"/>
                </a:solidFill>
              </a:rPr>
              <a:t>del </a:t>
            </a:r>
            <a:r>
              <a:rPr lang="en-US" sz="2400" b="1" dirty="0" err="1">
                <a:solidFill>
                  <a:srgbClr val="F1F6FD"/>
                </a:solidFill>
              </a:rPr>
              <a:t>tipo</a:t>
            </a:r>
            <a:r>
              <a:rPr lang="en-US" sz="2400" b="1" dirty="0">
                <a:solidFill>
                  <a:srgbClr val="F1F6FD"/>
                </a:solidFill>
              </a:rPr>
              <a:t> </a:t>
            </a:r>
            <a:r>
              <a:rPr lang="en-US" sz="2400" b="1" dirty="0" smtClean="0">
                <a:solidFill>
                  <a:srgbClr val="F1F6FD"/>
                </a:solidFill>
              </a:rPr>
              <a:t>“high </a:t>
            </a:r>
            <a:r>
              <a:rPr lang="en-US" sz="2400" b="1" dirty="0">
                <a:solidFill>
                  <a:srgbClr val="F1F6FD"/>
                </a:solidFill>
              </a:rPr>
              <a:t>risk – high </a:t>
            </a:r>
            <a:r>
              <a:rPr lang="en-US" sz="2400" b="1" dirty="0" smtClean="0">
                <a:solidFill>
                  <a:srgbClr val="F1F6FD"/>
                </a:solidFill>
              </a:rPr>
              <a:t>gain”.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>
                <a:solidFill>
                  <a:srgbClr val="F1F6FD"/>
                </a:solidFill>
              </a:rPr>
              <a:t>Industria </a:t>
            </a:r>
            <a:r>
              <a:rPr lang="es-ES" sz="2400" b="1" dirty="0">
                <a:solidFill>
                  <a:srgbClr val="F1F6FD"/>
                </a:solidFill>
              </a:rPr>
              <a:t>estatalmente centralizada lo que permitiría el establecimiento de relación </a:t>
            </a:r>
            <a:r>
              <a:rPr lang="es-ES" sz="2400" b="1" dirty="0">
                <a:solidFill>
                  <a:srgbClr val="F1F6FD"/>
                </a:solidFill>
              </a:rPr>
              <a:t>G2G.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>
                <a:solidFill>
                  <a:srgbClr val="F1F6FD"/>
                </a:solidFill>
              </a:rPr>
              <a:t>Ventaja </a:t>
            </a:r>
            <a:r>
              <a:rPr lang="es-ES" sz="2400" b="1" dirty="0">
                <a:solidFill>
                  <a:srgbClr val="F1F6FD"/>
                </a:solidFill>
              </a:rPr>
              <a:t>de ser </a:t>
            </a:r>
            <a:r>
              <a:rPr lang="es-ES" sz="2400" b="1" dirty="0">
                <a:solidFill>
                  <a:srgbClr val="F1F6FD"/>
                </a:solidFill>
              </a:rPr>
              <a:t>ejemplo de procesos </a:t>
            </a:r>
            <a:r>
              <a:rPr lang="es-ES" sz="2400" b="1" dirty="0">
                <a:solidFill>
                  <a:srgbClr val="F1F6FD"/>
                </a:solidFill>
              </a:rPr>
              <a:t>de independencia </a:t>
            </a:r>
            <a:r>
              <a:rPr lang="es-ES" sz="2400" b="1" dirty="0">
                <a:solidFill>
                  <a:srgbClr val="F1F6FD"/>
                </a:solidFill>
              </a:rPr>
              <a:t>tecnológica</a:t>
            </a:r>
            <a:r>
              <a:rPr lang="es-CL" sz="3200" b="1" dirty="0" smtClean="0">
                <a:solidFill>
                  <a:srgbClr val="F1F6FD"/>
                </a:solidFill>
              </a:rPr>
              <a:t>.</a:t>
            </a:r>
          </a:p>
          <a:p>
            <a:pPr marL="971550" lvl="1" indent="-514350">
              <a:buFont typeface="+mj-lt"/>
              <a:buAutoNum type="alphaLcParenR"/>
            </a:pPr>
            <a:endParaRPr lang="es-CL" sz="1600" b="1" dirty="0" smtClean="0">
              <a:solidFill>
                <a:srgbClr val="F1F6FD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s-CL" sz="3200" b="1" dirty="0" smtClean="0">
                <a:solidFill>
                  <a:srgbClr val="F1F6FD"/>
                </a:solidFill>
              </a:rPr>
              <a:t>Japón: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 smtClean="0">
                <a:solidFill>
                  <a:srgbClr val="F1F6FD"/>
                </a:solidFill>
              </a:rPr>
              <a:t>Socio </a:t>
            </a:r>
            <a:r>
              <a:rPr lang="es-ES" sz="2400" b="1" dirty="0">
                <a:solidFill>
                  <a:srgbClr val="F1F6FD"/>
                </a:solidFill>
              </a:rPr>
              <a:t>natural del país en el </a:t>
            </a:r>
            <a:r>
              <a:rPr lang="es-ES" sz="2400" b="1" dirty="0" smtClean="0">
                <a:solidFill>
                  <a:srgbClr val="F1F6FD"/>
                </a:solidFill>
              </a:rPr>
              <a:t>Pacífico.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 smtClean="0">
                <a:solidFill>
                  <a:srgbClr val="F1F6FD"/>
                </a:solidFill>
              </a:rPr>
              <a:t>Incertidumbre del </a:t>
            </a:r>
            <a:r>
              <a:rPr lang="es-ES" sz="2400" b="1" dirty="0">
                <a:solidFill>
                  <a:srgbClr val="F1F6FD"/>
                </a:solidFill>
              </a:rPr>
              <a:t>costo </a:t>
            </a:r>
            <a:r>
              <a:rPr lang="es-ES" sz="2400" b="1" dirty="0" smtClean="0">
                <a:solidFill>
                  <a:srgbClr val="F1F6FD"/>
                </a:solidFill>
              </a:rPr>
              <a:t>y la </a:t>
            </a:r>
            <a:r>
              <a:rPr lang="es-ES" sz="2400" b="1" dirty="0">
                <a:solidFill>
                  <a:srgbClr val="F1F6FD"/>
                </a:solidFill>
              </a:rPr>
              <a:t>capacidad de transferencia tecnológica hacia la industria </a:t>
            </a:r>
            <a:r>
              <a:rPr lang="es-ES" sz="2400" b="1" dirty="0" smtClean="0">
                <a:solidFill>
                  <a:srgbClr val="F1F6FD"/>
                </a:solidFill>
              </a:rPr>
              <a:t>nacional.</a:t>
            </a:r>
            <a:endParaRPr lang="es-CL" sz="2400" b="1" dirty="0">
              <a:solidFill>
                <a:srgbClr val="F1F6FD"/>
              </a:solidFill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2563729" y="282959"/>
            <a:ext cx="110523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 smtClean="0">
                <a:solidFill>
                  <a:srgbClr val="F1F6FD"/>
                </a:solidFill>
              </a:rPr>
              <a:t>Análisis</a:t>
            </a:r>
            <a:endParaRPr lang="es-CL" sz="4400" b="1" dirty="0">
              <a:solidFill>
                <a:srgbClr val="F1F6F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11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ED80082E-D0BF-CC77-17D6-5F16DD7CDF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ADBF3D43-AE09-F347-44BF-C274225439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081" r="73930" b="12863"/>
          <a:stretch/>
        </p:blipFill>
        <p:spPr>
          <a:xfrm>
            <a:off x="0" y="0"/>
            <a:ext cx="16255999" cy="8534400"/>
          </a:xfrm>
          <a:prstGeom prst="rect">
            <a:avLst/>
          </a:prstGeom>
        </p:spPr>
      </p:pic>
      <p:pic>
        <p:nvPicPr>
          <p:cNvPr id="12" name="Picture 2" descr="Imagen relacionada">
            <a:extLst>
              <a:ext uri="{FF2B5EF4-FFF2-40B4-BE49-F238E27FC236}">
                <a16:creationId xmlns="" xmlns:a16="http://schemas.microsoft.com/office/drawing/2014/main" id="{29561E46-5894-8CFC-FB5C-952006F10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03902" y="152400"/>
            <a:ext cx="701298" cy="900000"/>
          </a:xfrm>
          <a:prstGeom prst="rect">
            <a:avLst/>
          </a:prstGeom>
          <a:noFill/>
        </p:spPr>
      </p:pic>
      <p:grpSp>
        <p:nvGrpSpPr>
          <p:cNvPr id="22" name="Grupo 21"/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23" name="Rectángulo 22"/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24" name="CuadroTexto 23"/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25" name="Grupo 24"/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26" name="CuadroTexto 25"/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27" name="CuadroTexto 26"/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28" name="CuadroTexto 27"/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29" name="CuadroTexto 28"/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30" name="CuadroTexto 29"/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sp>
        <p:nvSpPr>
          <p:cNvPr id="32" name="CuadroTexto 31"/>
          <p:cNvSpPr txBox="1"/>
          <p:nvPr/>
        </p:nvSpPr>
        <p:spPr>
          <a:xfrm>
            <a:off x="965200" y="1066800"/>
            <a:ext cx="1470660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5"/>
            </a:pPr>
            <a:r>
              <a:rPr lang="es-CL" sz="3200" b="1" dirty="0" smtClean="0">
                <a:solidFill>
                  <a:srgbClr val="F1F6FD"/>
                </a:solidFill>
              </a:rPr>
              <a:t>Francia: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 smtClean="0">
                <a:solidFill>
                  <a:srgbClr val="F1F6FD"/>
                </a:solidFill>
              </a:rPr>
              <a:t>Alta </a:t>
            </a:r>
            <a:r>
              <a:rPr lang="es-ES" sz="2400" b="1" dirty="0">
                <a:solidFill>
                  <a:srgbClr val="F1F6FD"/>
                </a:solidFill>
              </a:rPr>
              <a:t>sofisticación y nivel de </a:t>
            </a:r>
            <a:r>
              <a:rPr lang="es-ES" sz="2400" b="1" dirty="0" smtClean="0">
                <a:solidFill>
                  <a:srgbClr val="F1F6FD"/>
                </a:solidFill>
              </a:rPr>
              <a:t>producción.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 smtClean="0">
                <a:solidFill>
                  <a:srgbClr val="F1F6FD"/>
                </a:solidFill>
              </a:rPr>
              <a:t>Evidencia </a:t>
            </a:r>
            <a:r>
              <a:rPr lang="es-ES" sz="2400" b="1" dirty="0">
                <a:solidFill>
                  <a:srgbClr val="F1F6FD"/>
                </a:solidFill>
              </a:rPr>
              <a:t>de capacidad de apoyo </a:t>
            </a:r>
            <a:r>
              <a:rPr lang="es-ES" sz="2400" b="1" dirty="0" smtClean="0">
                <a:solidFill>
                  <a:srgbClr val="F1F6FD"/>
                </a:solidFill>
              </a:rPr>
              <a:t>financiero.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 smtClean="0">
                <a:solidFill>
                  <a:srgbClr val="F1F6FD"/>
                </a:solidFill>
              </a:rPr>
              <a:t>Es </a:t>
            </a:r>
            <a:r>
              <a:rPr lang="es-ES" sz="2400" b="1" dirty="0">
                <a:solidFill>
                  <a:srgbClr val="F1F6FD"/>
                </a:solidFill>
              </a:rPr>
              <a:t>un socio bilateralmente </a:t>
            </a:r>
            <a:r>
              <a:rPr lang="es-ES" sz="2400" b="1" dirty="0" smtClean="0">
                <a:solidFill>
                  <a:srgbClr val="F1F6FD"/>
                </a:solidFill>
              </a:rPr>
              <a:t>atractivo y con tradición en el país</a:t>
            </a:r>
            <a:r>
              <a:rPr lang="es-CL" sz="2400" b="1" dirty="0" smtClean="0">
                <a:solidFill>
                  <a:srgbClr val="F1F6FD"/>
                </a:solidFill>
              </a:rPr>
              <a:t>.</a:t>
            </a:r>
          </a:p>
          <a:p>
            <a:pPr marL="971550" lvl="1" indent="-514350">
              <a:buFont typeface="+mj-lt"/>
              <a:buAutoNum type="alphaLcParenR"/>
            </a:pPr>
            <a:endParaRPr lang="es-CL" sz="1600" b="1" dirty="0" smtClean="0">
              <a:solidFill>
                <a:srgbClr val="F1F6FD"/>
              </a:solidFill>
            </a:endParaRPr>
          </a:p>
          <a:p>
            <a:pPr marL="514350" indent="-514350">
              <a:buFont typeface="+mj-lt"/>
              <a:buAutoNum type="arabicPeriod" startAt="5"/>
            </a:pPr>
            <a:r>
              <a:rPr lang="es-CL" sz="3200" b="1" dirty="0" smtClean="0">
                <a:solidFill>
                  <a:srgbClr val="F1F6FD"/>
                </a:solidFill>
              </a:rPr>
              <a:t>Países Bajos: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 smtClean="0">
                <a:solidFill>
                  <a:srgbClr val="F1F6FD"/>
                </a:solidFill>
              </a:rPr>
              <a:t>Propuestas de diseños compatibles para el proyecto.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 smtClean="0">
                <a:solidFill>
                  <a:srgbClr val="F1F6FD"/>
                </a:solidFill>
              </a:rPr>
              <a:t>No ha </a:t>
            </a:r>
            <a:r>
              <a:rPr lang="es-ES" sz="2400" b="1" dirty="0">
                <a:solidFill>
                  <a:srgbClr val="F1F6FD"/>
                </a:solidFill>
              </a:rPr>
              <a:t>presentado </a:t>
            </a:r>
            <a:r>
              <a:rPr lang="es-ES" sz="2400" b="1" dirty="0" smtClean="0">
                <a:solidFill>
                  <a:srgbClr val="F1F6FD"/>
                </a:solidFill>
              </a:rPr>
              <a:t>una </a:t>
            </a:r>
            <a:r>
              <a:rPr lang="es-ES" sz="2400" b="1" dirty="0">
                <a:solidFill>
                  <a:srgbClr val="F1F6FD"/>
                </a:solidFill>
              </a:rPr>
              <a:t>estrategia de alianza gobierno a gobierno (G2G</a:t>
            </a:r>
            <a:r>
              <a:rPr lang="es-ES" sz="2400" b="1" dirty="0" smtClean="0">
                <a:solidFill>
                  <a:srgbClr val="F1F6FD"/>
                </a:solidFill>
              </a:rPr>
              <a:t>), basado en una relación comercial</a:t>
            </a:r>
            <a:r>
              <a:rPr lang="es-ES" sz="2400" b="1" dirty="0">
                <a:solidFill>
                  <a:srgbClr val="F1F6FD"/>
                </a:solidFill>
              </a:rPr>
              <a:t>.</a:t>
            </a:r>
            <a:endParaRPr lang="es-CL" sz="2400" b="1" dirty="0" smtClean="0">
              <a:solidFill>
                <a:srgbClr val="F1F6FD"/>
              </a:solidFill>
            </a:endParaRPr>
          </a:p>
          <a:p>
            <a:pPr marL="971550" lvl="1" indent="-514350">
              <a:buFont typeface="+mj-lt"/>
              <a:buAutoNum type="alphaLcParenR"/>
            </a:pPr>
            <a:endParaRPr lang="es-CL" sz="1600" b="1" dirty="0" smtClean="0">
              <a:solidFill>
                <a:srgbClr val="F1F6FD"/>
              </a:solidFill>
            </a:endParaRPr>
          </a:p>
          <a:p>
            <a:pPr marL="514350" indent="-514350">
              <a:buFont typeface="+mj-lt"/>
              <a:buAutoNum type="arabicPeriod" startAt="5"/>
            </a:pPr>
            <a:r>
              <a:rPr lang="es-CL" sz="3200" b="1" dirty="0" smtClean="0">
                <a:solidFill>
                  <a:srgbClr val="F1F6FD"/>
                </a:solidFill>
              </a:rPr>
              <a:t>Alemania: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 smtClean="0">
                <a:solidFill>
                  <a:srgbClr val="F1F6FD"/>
                </a:solidFill>
              </a:rPr>
              <a:t>Socio </a:t>
            </a:r>
            <a:r>
              <a:rPr lang="es-ES" sz="2400" b="1" dirty="0">
                <a:solidFill>
                  <a:srgbClr val="F1F6FD"/>
                </a:solidFill>
              </a:rPr>
              <a:t>de altísima calidad técnico-industrial para el </a:t>
            </a:r>
            <a:r>
              <a:rPr lang="es-ES" sz="2400" b="1" dirty="0" smtClean="0">
                <a:solidFill>
                  <a:srgbClr val="F1F6FD"/>
                </a:solidFill>
              </a:rPr>
              <a:t>PNCCN.</a:t>
            </a:r>
            <a:endParaRPr lang="es-ES" sz="2400" b="1" dirty="0">
              <a:solidFill>
                <a:srgbClr val="F1F6FD"/>
              </a:solidFill>
            </a:endParaRP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 smtClean="0">
                <a:solidFill>
                  <a:srgbClr val="F1F6FD"/>
                </a:solidFill>
              </a:rPr>
              <a:t>Ha </a:t>
            </a:r>
            <a:r>
              <a:rPr lang="es-ES" sz="2400" b="1" dirty="0">
                <a:solidFill>
                  <a:srgbClr val="F1F6FD"/>
                </a:solidFill>
              </a:rPr>
              <a:t>presentado una propuesta inicial, asociado a Estudio Básico de </a:t>
            </a:r>
            <a:r>
              <a:rPr lang="es-ES" sz="2400" b="1" dirty="0" smtClean="0">
                <a:solidFill>
                  <a:srgbClr val="F1F6FD"/>
                </a:solidFill>
              </a:rPr>
              <a:t>Ingeniería.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>
                <a:solidFill>
                  <a:srgbClr val="F1F6FD"/>
                </a:solidFill>
              </a:rPr>
              <a:t>No ha presentado una estrategia de alianza gobierno a gobierno (G2G</a:t>
            </a:r>
            <a:r>
              <a:rPr lang="es-ES" sz="2400" b="1" dirty="0" smtClean="0">
                <a:solidFill>
                  <a:srgbClr val="F1F6FD"/>
                </a:solidFill>
              </a:rPr>
              <a:t>), </a:t>
            </a:r>
            <a:r>
              <a:rPr lang="es-ES" sz="2400" b="1" dirty="0">
                <a:solidFill>
                  <a:srgbClr val="F1F6FD"/>
                </a:solidFill>
              </a:rPr>
              <a:t>basado en una relación comercial</a:t>
            </a:r>
            <a:r>
              <a:rPr lang="es-ES" sz="2400" b="1" dirty="0" smtClean="0">
                <a:solidFill>
                  <a:srgbClr val="F1F6FD"/>
                </a:solidFill>
              </a:rPr>
              <a:t>.</a:t>
            </a:r>
            <a:endParaRPr lang="es-CL" sz="2400" b="1" dirty="0">
              <a:solidFill>
                <a:srgbClr val="F1F6FD"/>
              </a:solidFill>
            </a:endParaRPr>
          </a:p>
          <a:p>
            <a:pPr marL="971550" lvl="1" indent="-514350">
              <a:buFont typeface="+mj-lt"/>
              <a:buAutoNum type="alphaLcParenR"/>
            </a:pPr>
            <a:endParaRPr lang="es-CL" sz="1600" b="1" dirty="0" smtClean="0">
              <a:solidFill>
                <a:srgbClr val="F1F6FD"/>
              </a:solidFill>
            </a:endParaRPr>
          </a:p>
          <a:p>
            <a:pPr marL="514350" indent="-514350">
              <a:buFont typeface="+mj-lt"/>
              <a:buAutoNum type="arabicPeriod" startAt="5"/>
            </a:pPr>
            <a:r>
              <a:rPr lang="es-CL" sz="3200" b="1" dirty="0" smtClean="0">
                <a:solidFill>
                  <a:srgbClr val="F1F6FD"/>
                </a:solidFill>
              </a:rPr>
              <a:t>Estados Unidos: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 smtClean="0">
                <a:solidFill>
                  <a:srgbClr val="F1F6FD"/>
                </a:solidFill>
              </a:rPr>
              <a:t>No ha presentado interés en el PNCCN.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 smtClean="0">
                <a:solidFill>
                  <a:srgbClr val="F1F6FD"/>
                </a:solidFill>
              </a:rPr>
              <a:t>Es </a:t>
            </a:r>
            <a:r>
              <a:rPr lang="es-ES" sz="2400" b="1" dirty="0">
                <a:solidFill>
                  <a:srgbClr val="F1F6FD"/>
                </a:solidFill>
              </a:rPr>
              <a:t>un socio con capacidades tecnológicas de primer </a:t>
            </a:r>
            <a:r>
              <a:rPr lang="es-ES" sz="2400" b="1" dirty="0" smtClean="0">
                <a:solidFill>
                  <a:srgbClr val="F1F6FD"/>
                </a:solidFill>
              </a:rPr>
              <a:t>nivel.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 smtClean="0">
                <a:solidFill>
                  <a:srgbClr val="F1F6FD"/>
                </a:solidFill>
              </a:rPr>
              <a:t>Marcos </a:t>
            </a:r>
            <a:r>
              <a:rPr lang="es-ES" sz="2400" b="1" dirty="0">
                <a:solidFill>
                  <a:srgbClr val="F1F6FD"/>
                </a:solidFill>
              </a:rPr>
              <a:t>regulatorios restrictivos y una cultura de control </a:t>
            </a:r>
            <a:r>
              <a:rPr lang="es-ES" sz="2400" b="1" dirty="0" smtClean="0">
                <a:solidFill>
                  <a:srgbClr val="F1F6FD"/>
                </a:solidFill>
              </a:rPr>
              <a:t>intensa </a:t>
            </a:r>
            <a:r>
              <a:rPr lang="es-ES" sz="2400" b="1" dirty="0">
                <a:solidFill>
                  <a:srgbClr val="F1F6FD"/>
                </a:solidFill>
              </a:rPr>
              <a:t>sobre tecnologías </a:t>
            </a:r>
            <a:r>
              <a:rPr lang="es-ES" sz="2400" b="1" dirty="0" smtClean="0">
                <a:solidFill>
                  <a:srgbClr val="F1F6FD"/>
                </a:solidFill>
              </a:rPr>
              <a:t>sensibles.</a:t>
            </a:r>
            <a:endParaRPr lang="es-CL" sz="2400" b="1" dirty="0">
              <a:solidFill>
                <a:srgbClr val="F1F6FD"/>
              </a:solidFill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2563729" y="282959"/>
            <a:ext cx="110523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 smtClean="0">
                <a:solidFill>
                  <a:srgbClr val="F1F6FD"/>
                </a:solidFill>
              </a:rPr>
              <a:t>Análisis</a:t>
            </a:r>
            <a:endParaRPr lang="es-CL" sz="4400" b="1" dirty="0">
              <a:solidFill>
                <a:srgbClr val="F1F6F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71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ED80082E-D0BF-CC77-17D6-5F16DD7CDF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ADBF3D43-AE09-F347-44BF-C274225439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081" r="73930" b="12863"/>
          <a:stretch/>
        </p:blipFill>
        <p:spPr>
          <a:xfrm>
            <a:off x="0" y="0"/>
            <a:ext cx="16255999" cy="8534400"/>
          </a:xfrm>
          <a:prstGeom prst="rect">
            <a:avLst/>
          </a:prstGeom>
        </p:spPr>
      </p:pic>
      <p:pic>
        <p:nvPicPr>
          <p:cNvPr id="12" name="Picture 2" descr="Imagen relacionada">
            <a:extLst>
              <a:ext uri="{FF2B5EF4-FFF2-40B4-BE49-F238E27FC236}">
                <a16:creationId xmlns="" xmlns:a16="http://schemas.microsoft.com/office/drawing/2014/main" id="{29561E46-5894-8CFC-FB5C-952006F10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03902" y="152400"/>
            <a:ext cx="701298" cy="900000"/>
          </a:xfrm>
          <a:prstGeom prst="rect">
            <a:avLst/>
          </a:prstGeom>
          <a:noFill/>
        </p:spPr>
      </p:pic>
      <p:grpSp>
        <p:nvGrpSpPr>
          <p:cNvPr id="22" name="Grupo 21"/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23" name="Rectángulo 22"/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24" name="CuadroTexto 23"/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25" name="Grupo 24"/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26" name="CuadroTexto 25"/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27" name="CuadroTexto 26"/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28" name="CuadroTexto 27"/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29" name="CuadroTexto 28"/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30" name="CuadroTexto 29"/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sp>
        <p:nvSpPr>
          <p:cNvPr id="32" name="CuadroTexto 31"/>
          <p:cNvSpPr txBox="1"/>
          <p:nvPr/>
        </p:nvSpPr>
        <p:spPr>
          <a:xfrm>
            <a:off x="965200" y="1066800"/>
            <a:ext cx="14782800" cy="7355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9"/>
            </a:pPr>
            <a:r>
              <a:rPr lang="es-CL" sz="3200" b="1" dirty="0" smtClean="0">
                <a:solidFill>
                  <a:srgbClr val="F1F6FD"/>
                </a:solidFill>
              </a:rPr>
              <a:t>Corea del Sur: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 smtClean="0">
                <a:solidFill>
                  <a:srgbClr val="F1F6FD"/>
                </a:solidFill>
              </a:rPr>
              <a:t>Observada </a:t>
            </a:r>
            <a:r>
              <a:rPr lang="es-ES" sz="2400" b="1" dirty="0">
                <a:solidFill>
                  <a:srgbClr val="F1F6FD"/>
                </a:solidFill>
              </a:rPr>
              <a:t>con restricción debido al proceso </a:t>
            </a:r>
            <a:r>
              <a:rPr lang="es-ES" sz="2400" b="1" dirty="0" smtClean="0">
                <a:solidFill>
                  <a:srgbClr val="F1F6FD"/>
                </a:solidFill>
              </a:rPr>
              <a:t>iniciado </a:t>
            </a:r>
            <a:r>
              <a:rPr lang="es-ES" sz="2400" b="1" dirty="0">
                <a:solidFill>
                  <a:srgbClr val="F1F6FD"/>
                </a:solidFill>
              </a:rPr>
              <a:t>con Perú para reemplazo de su flota de </a:t>
            </a:r>
            <a:r>
              <a:rPr lang="es-ES" sz="2400" b="1" dirty="0" smtClean="0">
                <a:solidFill>
                  <a:srgbClr val="F1F6FD"/>
                </a:solidFill>
              </a:rPr>
              <a:t>superficie.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 smtClean="0">
                <a:solidFill>
                  <a:srgbClr val="F1F6FD"/>
                </a:solidFill>
              </a:rPr>
              <a:t>Aprensiones </a:t>
            </a:r>
            <a:r>
              <a:rPr lang="es-ES" sz="2400" b="1" dirty="0">
                <a:solidFill>
                  <a:srgbClr val="F1F6FD"/>
                </a:solidFill>
              </a:rPr>
              <a:t>respecto de la capacidad para efectuar una transferencia efectiva de capacidades hacia la base industrial </a:t>
            </a:r>
            <a:r>
              <a:rPr lang="es-ES" sz="2400" b="1" dirty="0" smtClean="0">
                <a:solidFill>
                  <a:srgbClr val="F1F6FD"/>
                </a:solidFill>
              </a:rPr>
              <a:t>chilena.</a:t>
            </a:r>
            <a:endParaRPr lang="es-CL" sz="2400" b="1" dirty="0" smtClean="0">
              <a:solidFill>
                <a:srgbClr val="F1F6FD"/>
              </a:solidFill>
            </a:endParaRPr>
          </a:p>
          <a:p>
            <a:pPr marL="971550" lvl="1" indent="-514350">
              <a:buFont typeface="+mj-lt"/>
              <a:buAutoNum type="alphaLcParenR"/>
            </a:pPr>
            <a:endParaRPr lang="es-CL" sz="1600" b="1" dirty="0" smtClean="0">
              <a:solidFill>
                <a:srgbClr val="F1F6FD"/>
              </a:solidFill>
            </a:endParaRPr>
          </a:p>
          <a:p>
            <a:pPr marL="514350" indent="-514350">
              <a:buFont typeface="+mj-lt"/>
              <a:buAutoNum type="arabicPeriod" startAt="9"/>
            </a:pPr>
            <a:r>
              <a:rPr lang="es-CL" sz="3200" b="1" dirty="0" smtClean="0">
                <a:solidFill>
                  <a:srgbClr val="F1F6FD"/>
                </a:solidFill>
              </a:rPr>
              <a:t> Brasil: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 smtClean="0">
                <a:solidFill>
                  <a:srgbClr val="F1F6FD"/>
                </a:solidFill>
              </a:rPr>
              <a:t>Modelo </a:t>
            </a:r>
            <a:r>
              <a:rPr lang="es-ES" sz="2400" b="1" dirty="0">
                <a:solidFill>
                  <a:srgbClr val="F1F6FD"/>
                </a:solidFill>
              </a:rPr>
              <a:t>de construcción nacional determinada por una fuerte dependencia </a:t>
            </a:r>
            <a:r>
              <a:rPr lang="es-ES" sz="2400" b="1" dirty="0" smtClean="0">
                <a:solidFill>
                  <a:srgbClr val="F1F6FD"/>
                </a:solidFill>
              </a:rPr>
              <a:t>extranjera (Alemania).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>
                <a:solidFill>
                  <a:srgbClr val="F1F6FD"/>
                </a:solidFill>
              </a:rPr>
              <a:t>No se aprecia que exista propiedad sobre la tecnología, </a:t>
            </a:r>
            <a:r>
              <a:rPr lang="es-ES" sz="2400" b="1" dirty="0" smtClean="0">
                <a:solidFill>
                  <a:srgbClr val="F1F6FD"/>
                </a:solidFill>
              </a:rPr>
              <a:t>complejo para </a:t>
            </a:r>
            <a:r>
              <a:rPr lang="es-ES" sz="2400" b="1" dirty="0">
                <a:solidFill>
                  <a:srgbClr val="F1F6FD"/>
                </a:solidFill>
              </a:rPr>
              <a:t>el desarrollo de la industria nacional</a:t>
            </a:r>
            <a:r>
              <a:rPr lang="es-ES" sz="2400" b="1" dirty="0" smtClean="0">
                <a:solidFill>
                  <a:srgbClr val="F1F6FD"/>
                </a:solidFill>
              </a:rPr>
              <a:t>.</a:t>
            </a:r>
            <a:endParaRPr lang="es-CL" sz="2400" b="1" dirty="0" smtClean="0">
              <a:solidFill>
                <a:srgbClr val="F1F6FD"/>
              </a:solidFill>
            </a:endParaRPr>
          </a:p>
          <a:p>
            <a:pPr marL="971550" lvl="1" indent="-514350">
              <a:buFont typeface="+mj-lt"/>
              <a:buAutoNum type="alphaLcParenR"/>
            </a:pPr>
            <a:endParaRPr lang="es-CL" sz="1600" b="1" dirty="0" smtClean="0">
              <a:solidFill>
                <a:srgbClr val="F1F6FD"/>
              </a:solidFill>
            </a:endParaRPr>
          </a:p>
          <a:p>
            <a:pPr marL="514350" indent="-514350">
              <a:buFont typeface="+mj-lt"/>
              <a:buAutoNum type="arabicPeriod" startAt="9"/>
            </a:pPr>
            <a:r>
              <a:rPr lang="es-CL" sz="3200" b="1" dirty="0" smtClean="0">
                <a:solidFill>
                  <a:srgbClr val="F1F6FD"/>
                </a:solidFill>
              </a:rPr>
              <a:t> China: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 smtClean="0">
                <a:solidFill>
                  <a:srgbClr val="F1F6FD"/>
                </a:solidFill>
              </a:rPr>
              <a:t>Incompatibilidad político-estratégica con el entorno geopolítico de Chile.</a:t>
            </a:r>
            <a:endParaRPr lang="es-ES" sz="2400" b="1" dirty="0">
              <a:solidFill>
                <a:srgbClr val="F1F6FD"/>
              </a:solidFill>
            </a:endParaRPr>
          </a:p>
          <a:p>
            <a:pPr marL="971550" lvl="1" indent="-514350">
              <a:buFont typeface="+mj-lt"/>
              <a:buAutoNum type="alphaLcParenR"/>
            </a:pPr>
            <a:endParaRPr lang="es-CL" sz="1600" b="1" dirty="0" smtClean="0">
              <a:solidFill>
                <a:srgbClr val="F1F6FD"/>
              </a:solidFill>
            </a:endParaRPr>
          </a:p>
          <a:p>
            <a:pPr marL="514350" indent="-514350">
              <a:buFont typeface="+mj-lt"/>
              <a:buAutoNum type="arabicPeriod" startAt="9"/>
            </a:pPr>
            <a:r>
              <a:rPr lang="es-CL" sz="3200" b="1" dirty="0" smtClean="0">
                <a:solidFill>
                  <a:srgbClr val="F1F6FD"/>
                </a:solidFill>
              </a:rPr>
              <a:t>Italia: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 smtClean="0">
                <a:solidFill>
                  <a:srgbClr val="F1F6FD"/>
                </a:solidFill>
              </a:rPr>
              <a:t>En teoría descartado por falta de interés presentado en el PNCCN.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 smtClean="0">
                <a:solidFill>
                  <a:srgbClr val="F1F6FD"/>
                </a:solidFill>
              </a:rPr>
              <a:t>Comprometidos en programas propios de construcción naval.</a:t>
            </a:r>
          </a:p>
          <a:p>
            <a:pPr marL="971550" lvl="1" indent="-514350">
              <a:buFont typeface="+mj-lt"/>
              <a:buAutoNum type="alphaLcParenR"/>
            </a:pPr>
            <a:endParaRPr lang="es-CL" sz="1600" b="1" dirty="0" smtClean="0">
              <a:solidFill>
                <a:srgbClr val="F1F6FD"/>
              </a:solidFill>
            </a:endParaRPr>
          </a:p>
          <a:p>
            <a:pPr marL="514350" indent="-514350">
              <a:buFont typeface="+mj-lt"/>
              <a:buAutoNum type="arabicPeriod" startAt="9"/>
            </a:pPr>
            <a:r>
              <a:rPr lang="es-CL" sz="3200" b="1" dirty="0" smtClean="0">
                <a:solidFill>
                  <a:srgbClr val="F1F6FD"/>
                </a:solidFill>
              </a:rPr>
              <a:t> Canadá: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>
                <a:solidFill>
                  <a:srgbClr val="F1F6FD"/>
                </a:solidFill>
              </a:rPr>
              <a:t>En teoría descartado por falta de interés presentado en el PNCCN.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ES" sz="2400" b="1" dirty="0">
                <a:solidFill>
                  <a:srgbClr val="F1F6FD"/>
                </a:solidFill>
              </a:rPr>
              <a:t>Comprometidos en programas propios de construcción naval.</a:t>
            </a:r>
            <a:endParaRPr lang="es-CL" sz="2400" b="1" dirty="0">
              <a:solidFill>
                <a:srgbClr val="F1F6FD"/>
              </a:solidFill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2563729" y="282959"/>
            <a:ext cx="110523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 smtClean="0">
                <a:solidFill>
                  <a:srgbClr val="F1F6FD"/>
                </a:solidFill>
              </a:rPr>
              <a:t>Análisis</a:t>
            </a:r>
            <a:endParaRPr lang="es-CL" sz="4400" b="1" dirty="0">
              <a:solidFill>
                <a:srgbClr val="F1F6F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0937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ED80082E-D0BF-CC77-17D6-5F16DD7CDF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ADBF3D43-AE09-F347-44BF-C274225439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081" r="73930" b="12863"/>
          <a:stretch/>
        </p:blipFill>
        <p:spPr>
          <a:xfrm>
            <a:off x="0" y="0"/>
            <a:ext cx="16255999" cy="8534400"/>
          </a:xfrm>
          <a:prstGeom prst="rect">
            <a:avLst/>
          </a:prstGeom>
        </p:spPr>
      </p:pic>
      <p:pic>
        <p:nvPicPr>
          <p:cNvPr id="12" name="Picture 2" descr="Imagen relacionada">
            <a:extLst>
              <a:ext uri="{FF2B5EF4-FFF2-40B4-BE49-F238E27FC236}">
                <a16:creationId xmlns="" xmlns:a16="http://schemas.microsoft.com/office/drawing/2014/main" id="{29561E46-5894-8CFC-FB5C-952006F10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03902" y="152400"/>
            <a:ext cx="701298" cy="900000"/>
          </a:xfrm>
          <a:prstGeom prst="rect">
            <a:avLst/>
          </a:prstGeom>
          <a:noFill/>
        </p:spPr>
      </p:pic>
      <p:grpSp>
        <p:nvGrpSpPr>
          <p:cNvPr id="22" name="Grupo 21"/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23" name="Rectángulo 22"/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24" name="CuadroTexto 23"/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25" name="Grupo 24"/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26" name="CuadroTexto 25"/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27" name="CuadroTexto 26"/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28" name="CuadroTexto 27"/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29" name="CuadroTexto 28"/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30" name="CuadroTexto 29"/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sp>
        <p:nvSpPr>
          <p:cNvPr id="31" name="CuadroTexto 30"/>
          <p:cNvSpPr txBox="1"/>
          <p:nvPr/>
        </p:nvSpPr>
        <p:spPr>
          <a:xfrm>
            <a:off x="2563729" y="282959"/>
            <a:ext cx="110523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 smtClean="0">
                <a:solidFill>
                  <a:srgbClr val="F1F6FD"/>
                </a:solidFill>
              </a:rPr>
              <a:t>Temario</a:t>
            </a:r>
            <a:endParaRPr lang="es-CL" sz="4400" b="1" dirty="0">
              <a:solidFill>
                <a:srgbClr val="F1F6FD"/>
              </a:solidFill>
            </a:endParaRPr>
          </a:p>
        </p:txBody>
      </p:sp>
      <p:sp>
        <p:nvSpPr>
          <p:cNvPr id="32" name="CuadroTexto 31"/>
          <p:cNvSpPr txBox="1"/>
          <p:nvPr/>
        </p:nvSpPr>
        <p:spPr>
          <a:xfrm>
            <a:off x="965200" y="1548825"/>
            <a:ext cx="142494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CL" sz="3200" dirty="0" smtClean="0">
                <a:solidFill>
                  <a:srgbClr val="F1F6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Introducción</a:t>
            </a:r>
          </a:p>
          <a:p>
            <a:pPr marL="514350" indent="-514350">
              <a:buFont typeface="+mj-lt"/>
              <a:buAutoNum type="arabicPeriod"/>
            </a:pPr>
            <a:endParaRPr lang="es-CL" sz="3200" b="1" dirty="0" smtClean="0">
              <a:solidFill>
                <a:srgbClr val="F1F6FD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s-CL" sz="3200" dirty="0" smtClean="0">
                <a:solidFill>
                  <a:srgbClr val="F1F6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Matriz de evaluación</a:t>
            </a:r>
          </a:p>
          <a:p>
            <a:pPr marL="514350" indent="-514350">
              <a:buFont typeface="+mj-lt"/>
              <a:buAutoNum type="arabicPeriod"/>
            </a:pPr>
            <a:endParaRPr lang="es-CL" sz="3200" b="1" dirty="0">
              <a:solidFill>
                <a:srgbClr val="F1F6FD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s-CL" sz="3200" dirty="0" smtClean="0">
                <a:solidFill>
                  <a:srgbClr val="F1F6FD"/>
                </a:solidFill>
              </a:rPr>
              <a:t>Análisis</a:t>
            </a:r>
          </a:p>
          <a:p>
            <a:pPr marL="514350" indent="-514350">
              <a:buFont typeface="+mj-lt"/>
              <a:buAutoNum type="arabicPeriod"/>
            </a:pPr>
            <a:endParaRPr lang="es-CL" sz="3200" dirty="0">
              <a:solidFill>
                <a:srgbClr val="F1F6F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Font typeface="+mj-lt"/>
              <a:buAutoNum type="arabicPeriod"/>
            </a:pPr>
            <a:r>
              <a:rPr lang="es-CL" sz="3200" b="1" dirty="0" smtClean="0">
                <a:solidFill>
                  <a:srgbClr val="F1F6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Conclusiones</a:t>
            </a:r>
          </a:p>
          <a:p>
            <a:pPr marL="514350" indent="-514350">
              <a:buFont typeface="+mj-lt"/>
              <a:buAutoNum type="arabicPeriod"/>
            </a:pPr>
            <a:endParaRPr lang="es-CL" sz="3200" b="1" dirty="0" smtClean="0">
              <a:solidFill>
                <a:srgbClr val="F1F6F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918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ED80082E-D0BF-CC77-17D6-5F16DD7CDF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ADBF3D43-AE09-F347-44BF-C274225439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081" r="73930" b="12863"/>
          <a:stretch/>
        </p:blipFill>
        <p:spPr>
          <a:xfrm>
            <a:off x="0" y="0"/>
            <a:ext cx="16255999" cy="8534400"/>
          </a:xfrm>
          <a:prstGeom prst="rect">
            <a:avLst/>
          </a:prstGeom>
        </p:spPr>
      </p:pic>
      <p:pic>
        <p:nvPicPr>
          <p:cNvPr id="12" name="Picture 2" descr="Imagen relacionada">
            <a:extLst>
              <a:ext uri="{FF2B5EF4-FFF2-40B4-BE49-F238E27FC236}">
                <a16:creationId xmlns="" xmlns:a16="http://schemas.microsoft.com/office/drawing/2014/main" id="{29561E46-5894-8CFC-FB5C-952006F10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03902" y="152400"/>
            <a:ext cx="701298" cy="900000"/>
          </a:xfrm>
          <a:prstGeom prst="rect">
            <a:avLst/>
          </a:prstGeom>
          <a:noFill/>
        </p:spPr>
      </p:pic>
      <p:grpSp>
        <p:nvGrpSpPr>
          <p:cNvPr id="22" name="Grupo 21"/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23" name="Rectángulo 22"/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24" name="CuadroTexto 23"/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25" name="Grupo 24"/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26" name="CuadroTexto 25"/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27" name="CuadroTexto 26"/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28" name="CuadroTexto 27"/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29" name="CuadroTexto 28"/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30" name="CuadroTexto 29"/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sp>
        <p:nvSpPr>
          <p:cNvPr id="32" name="CuadroTexto 31"/>
          <p:cNvSpPr txBox="1"/>
          <p:nvPr/>
        </p:nvSpPr>
        <p:spPr>
          <a:xfrm>
            <a:off x="965200" y="1373327"/>
            <a:ext cx="147828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CL" sz="3200" b="1" dirty="0" smtClean="0">
                <a:solidFill>
                  <a:srgbClr val="F1F6FD"/>
                </a:solidFill>
              </a:rPr>
              <a:t>Determinación del socio estratégico está en una etapa temprana de decisión.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CL" sz="2400" b="1" dirty="0" smtClean="0">
                <a:solidFill>
                  <a:srgbClr val="F1F6FD"/>
                </a:solidFill>
              </a:rPr>
              <a:t>Definir con expertos la ponderación de los criterios y </a:t>
            </a:r>
            <a:r>
              <a:rPr lang="es-CL" sz="2400" b="1" dirty="0" err="1" smtClean="0">
                <a:solidFill>
                  <a:srgbClr val="F1F6FD"/>
                </a:solidFill>
              </a:rPr>
              <a:t>subcriterios</a:t>
            </a:r>
            <a:r>
              <a:rPr lang="es-CL" sz="2400" b="1" dirty="0" smtClean="0">
                <a:solidFill>
                  <a:srgbClr val="F1F6FD"/>
                </a:solidFill>
              </a:rPr>
              <a:t>.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CL" sz="2400" b="1" dirty="0" smtClean="0">
                <a:solidFill>
                  <a:srgbClr val="F1F6FD"/>
                </a:solidFill>
              </a:rPr>
              <a:t>Es una evaluación preliminar. Requiere estructurar la información para valorizar las alternativas.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CL" sz="2400" b="1" dirty="0" smtClean="0">
                <a:solidFill>
                  <a:srgbClr val="F1F6FD"/>
                </a:solidFill>
              </a:rPr>
              <a:t>Comprometer a los estados y/o astilleros en un proceso formal de propuestas.</a:t>
            </a:r>
          </a:p>
          <a:p>
            <a:pPr marL="971550" lvl="1" indent="-514350">
              <a:buFont typeface="+mj-lt"/>
              <a:buAutoNum type="alphaLcParenR"/>
            </a:pPr>
            <a:endParaRPr lang="es-CL" sz="2400" b="1" dirty="0" smtClean="0">
              <a:solidFill>
                <a:srgbClr val="F1F6FD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s-CL" sz="3200" b="1" dirty="0" smtClean="0">
                <a:solidFill>
                  <a:srgbClr val="F1F6FD"/>
                </a:solidFill>
              </a:rPr>
              <a:t>Requiere efectuar los estudios determinados por el MINDEF para este tipo de proyectos: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CL" sz="2400" b="1" dirty="0" smtClean="0">
                <a:solidFill>
                  <a:srgbClr val="F1F6FD"/>
                </a:solidFill>
              </a:rPr>
              <a:t>Estudio de Perfil.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CL" sz="2400" b="1" dirty="0" smtClean="0">
                <a:solidFill>
                  <a:srgbClr val="F1F6FD"/>
                </a:solidFill>
              </a:rPr>
              <a:t>Estudio Básico de Inversión para obtención del Diseño conceptual y, posteriormente, el diseño básico de la plataforma.</a:t>
            </a:r>
          </a:p>
          <a:p>
            <a:pPr marL="971550" lvl="1" indent="-514350">
              <a:buFont typeface="+mj-lt"/>
              <a:buAutoNum type="alphaLcParenR"/>
            </a:pPr>
            <a:r>
              <a:rPr lang="es-CL" sz="2400" b="1" dirty="0" smtClean="0">
                <a:solidFill>
                  <a:srgbClr val="F1F6FD"/>
                </a:solidFill>
              </a:rPr>
              <a:t>Lo anterior, mediante un DS para la aprobación de los recursos, conforme con lo presupuestado en la Directiva Ministerial de Desarrollo de Fuerzas.</a:t>
            </a:r>
          </a:p>
          <a:p>
            <a:pPr marL="971550" lvl="1" indent="-514350">
              <a:buFont typeface="+mj-lt"/>
              <a:buAutoNum type="alphaLcParenR"/>
            </a:pPr>
            <a:endParaRPr lang="es-CL" sz="2400" b="1" dirty="0" smtClean="0">
              <a:solidFill>
                <a:srgbClr val="F1F6FD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s-CL" sz="3200" b="1" dirty="0" smtClean="0">
                <a:solidFill>
                  <a:srgbClr val="F1F6FD"/>
                </a:solidFill>
              </a:rPr>
              <a:t>Analizar la conveniencia de la elección de un socio estratégico </a:t>
            </a:r>
            <a:r>
              <a:rPr lang="es-CL" sz="3200" b="1" dirty="0" smtClean="0">
                <a:solidFill>
                  <a:srgbClr val="F1F6FD"/>
                </a:solidFill>
              </a:rPr>
              <a:t>v</a:t>
            </a:r>
            <a:r>
              <a:rPr lang="es-CL" sz="3200" b="1" dirty="0" smtClean="0">
                <a:solidFill>
                  <a:srgbClr val="F1F6FD"/>
                </a:solidFill>
              </a:rPr>
              <a:t>/s el astillero licitado para “acompañar” a </a:t>
            </a:r>
            <a:r>
              <a:rPr lang="es-CL" sz="3200" b="1" dirty="0" err="1" smtClean="0">
                <a:solidFill>
                  <a:srgbClr val="F1F6FD"/>
                </a:solidFill>
              </a:rPr>
              <a:t>Asmar</a:t>
            </a:r>
            <a:r>
              <a:rPr lang="es-CL" sz="3200" b="1" dirty="0" smtClean="0">
                <a:solidFill>
                  <a:srgbClr val="F1F6FD"/>
                </a:solidFill>
              </a:rPr>
              <a:t> en la construcción de la plataforma de la FSC.</a:t>
            </a:r>
            <a:endParaRPr lang="es-CL" sz="3200" b="1" dirty="0">
              <a:solidFill>
                <a:srgbClr val="F1F6FD"/>
              </a:solidFill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2563729" y="282959"/>
            <a:ext cx="110523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 smtClean="0">
                <a:solidFill>
                  <a:srgbClr val="F1F6FD"/>
                </a:solidFill>
              </a:rPr>
              <a:t>Conclusiones</a:t>
            </a:r>
            <a:endParaRPr lang="es-CL" sz="4400" b="1" dirty="0">
              <a:solidFill>
                <a:srgbClr val="F1F6F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79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8801100"/>
          </a:xfrm>
          <a:prstGeom prst="rect">
            <a:avLst/>
          </a:prstGeom>
        </p:spPr>
      </p:pic>
      <p:grpSp>
        <p:nvGrpSpPr>
          <p:cNvPr id="3" name="Grupo 2"/>
          <p:cNvGrpSpPr/>
          <p:nvPr/>
        </p:nvGrpSpPr>
        <p:grpSpPr>
          <a:xfrm>
            <a:off x="-101601" y="8455223"/>
            <a:ext cx="16459201" cy="688777"/>
            <a:chOff x="-101601" y="8455223"/>
            <a:chExt cx="16459201" cy="688777"/>
          </a:xfrm>
        </p:grpSpPr>
        <p:sp>
          <p:nvSpPr>
            <p:cNvPr id="4" name="Rectángulo 3"/>
            <p:cNvSpPr/>
            <p:nvPr/>
          </p:nvSpPr>
          <p:spPr>
            <a:xfrm>
              <a:off x="9741" y="8534400"/>
              <a:ext cx="16236519" cy="609600"/>
            </a:xfrm>
            <a:prstGeom prst="rect">
              <a:avLst/>
            </a:prstGeom>
            <a:solidFill>
              <a:srgbClr val="09293E"/>
            </a:solidFill>
            <a:ln>
              <a:solidFill>
                <a:srgbClr val="73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5" name="CuadroTexto 4"/>
            <p:cNvSpPr txBox="1"/>
            <p:nvPr/>
          </p:nvSpPr>
          <p:spPr>
            <a:xfrm>
              <a:off x="6815073" y="8455223"/>
              <a:ext cx="2625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>
                  <a:solidFill>
                    <a:srgbClr val="BBCED8"/>
                  </a:solidFill>
                </a:rPr>
                <a:t>PATRIOTISMO</a:t>
              </a:r>
            </a:p>
          </p:txBody>
        </p:sp>
        <p:grpSp>
          <p:nvGrpSpPr>
            <p:cNvPr id="6" name="Grupo 5"/>
            <p:cNvGrpSpPr/>
            <p:nvPr/>
          </p:nvGrpSpPr>
          <p:grpSpPr>
            <a:xfrm>
              <a:off x="-101601" y="8763000"/>
              <a:ext cx="16459201" cy="307777"/>
              <a:chOff x="3470835" y="4953285"/>
              <a:chExt cx="9552641" cy="369332"/>
            </a:xfrm>
          </p:grpSpPr>
          <p:sp>
            <p:nvSpPr>
              <p:cNvPr id="7" name="CuadroTexto 6"/>
              <p:cNvSpPr txBox="1"/>
              <p:nvPr/>
            </p:nvSpPr>
            <p:spPr>
              <a:xfrm>
                <a:off x="347083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HONOR</a:t>
                </a:r>
              </a:p>
            </p:txBody>
          </p:sp>
          <p:sp>
            <p:nvSpPr>
              <p:cNvPr id="8" name="CuadroTexto 7"/>
              <p:cNvSpPr txBox="1"/>
              <p:nvPr/>
            </p:nvSpPr>
            <p:spPr>
              <a:xfrm>
                <a:off x="547799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LEALTAD</a:t>
                </a:r>
              </a:p>
            </p:txBody>
          </p:sp>
          <p:sp>
            <p:nvSpPr>
              <p:cNvPr id="9" name="CuadroTexto 8"/>
              <p:cNvSpPr txBox="1"/>
              <p:nvPr/>
            </p:nvSpPr>
            <p:spPr>
              <a:xfrm>
                <a:off x="748515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VALENTÍA</a:t>
                </a:r>
              </a:p>
            </p:txBody>
          </p:sp>
          <p:sp>
            <p:nvSpPr>
              <p:cNvPr id="10" name="CuadroTexto 9"/>
              <p:cNvSpPr txBox="1"/>
              <p:nvPr/>
            </p:nvSpPr>
            <p:spPr>
              <a:xfrm>
                <a:off x="9492315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INTEGRIDAD</a:t>
                </a:r>
              </a:p>
            </p:txBody>
          </p:sp>
          <p:sp>
            <p:nvSpPr>
              <p:cNvPr id="11" name="CuadroTexto 10"/>
              <p:cNvSpPr txBox="1"/>
              <p:nvPr/>
            </p:nvSpPr>
            <p:spPr>
              <a:xfrm>
                <a:off x="11499476" y="4953285"/>
                <a:ext cx="1524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dirty="0">
                    <a:solidFill>
                      <a:srgbClr val="BBCED8"/>
                    </a:solidFill>
                  </a:rPr>
                  <a:t>DEBER</a:t>
                </a:r>
              </a:p>
            </p:txBody>
          </p:sp>
        </p:grpSp>
      </p:grpSp>
      <p:pic>
        <p:nvPicPr>
          <p:cNvPr id="12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43200" y="152400"/>
            <a:ext cx="701298" cy="900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1547</TotalTime>
  <Words>1688</Words>
  <Application>Microsoft Office PowerPoint</Application>
  <PresentationFormat>Personalizado</PresentationFormat>
  <Paragraphs>421</Paragraphs>
  <Slides>28</Slides>
  <Notes>0</Notes>
  <HiddenSlides>9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2" baseType="lpstr">
      <vt:lpstr>Aptos Narrow</vt:lpstr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Perez-Canto Navarro, Alfonso (DIPRIDA ANASIS)</dc:creator>
  <cp:lastModifiedBy>Perez-Canto Navarro, Alfonso</cp:lastModifiedBy>
  <cp:revision>36</cp:revision>
  <dcterms:created xsi:type="dcterms:W3CDTF">2006-08-16T00:00:00Z</dcterms:created>
  <dcterms:modified xsi:type="dcterms:W3CDTF">2026-04-07T16:48:14Z</dcterms:modified>
</cp:coreProperties>
</file>