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333" r:id="rId2"/>
    <p:sldId id="324" r:id="rId3"/>
    <p:sldId id="337" r:id="rId4"/>
    <p:sldId id="343" r:id="rId5"/>
    <p:sldId id="331" r:id="rId6"/>
    <p:sldId id="332" r:id="rId7"/>
    <p:sldId id="321" r:id="rId8"/>
    <p:sldId id="336" r:id="rId9"/>
    <p:sldId id="322" r:id="rId10"/>
    <p:sldId id="347" r:id="rId11"/>
    <p:sldId id="342" r:id="rId12"/>
    <p:sldId id="335" r:id="rId13"/>
    <p:sldId id="323" r:id="rId14"/>
    <p:sldId id="325" r:id="rId15"/>
    <p:sldId id="348" r:id="rId16"/>
    <p:sldId id="345" r:id="rId17"/>
    <p:sldId id="326" r:id="rId18"/>
    <p:sldId id="34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FFFF"/>
    <a:srgbClr val="000000"/>
    <a:srgbClr val="F2F2F2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87636" autoAdjust="0"/>
  </p:normalViewPr>
  <p:slideViewPr>
    <p:cSldViewPr snapToGrid="0" snapToObjects="1">
      <p:cViewPr varScale="1">
        <p:scale>
          <a:sx n="96" d="100"/>
          <a:sy n="96" d="100"/>
        </p:scale>
        <p:origin x="10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16/03/2026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 condición</a:t>
            </a:r>
            <a:r>
              <a:rPr lang="es-ES" baseline="0" dirty="0"/>
              <a:t> como más antiguo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414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</a:t>
            </a:r>
            <a:r>
              <a:rPr lang="es-ES" baseline="0" dirty="0"/>
              <a:t> posición en el ordenamiento </a:t>
            </a:r>
            <a:r>
              <a:rPr lang="es-ES" baseline="0" dirty="0" err="1"/>
              <a:t>jerarquico</a:t>
            </a:r>
            <a:r>
              <a:rPr lang="es-ES" baseline="0" dirty="0"/>
              <a:t>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2472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54077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11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No es solamente la posición en la escala </a:t>
            </a:r>
            <a:r>
              <a:rPr lang="es-ES" dirty="0" err="1"/>
              <a:t>jerarquica</a:t>
            </a:r>
            <a:r>
              <a:rPr lang="es-ES" dirty="0"/>
              <a:t> o la designación por</a:t>
            </a:r>
            <a:r>
              <a:rPr lang="es-ES" baseline="0" dirty="0"/>
              <a:t> resolución, conlleva liderazgo y el entregarse por quienes se le ha confiado.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8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62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7640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30312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SS.OO.11.-_GUARDIAMARINA.sv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11.-_GUARDIAMARINA.svg" TargetMode="External"/><Relationship Id="rId5" Type="http://schemas.openxmlformats.org/officeDocument/2006/relationships/image" Target="../media/image9.png"/><Relationship Id="rId4" Type="http://schemas.openxmlformats.org/officeDocument/2006/relationships/hyperlink" Target="https://commons.wikimedia.org/wiki/File:SS.OO.6.-_CAPIT%C3%81N_DE_FRAGATA.sv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SS.OO.11.-_GUARDIAMARINA.sv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805723" y="1385291"/>
            <a:ext cx="9837293" cy="409773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1000" b="1" dirty="0">
              <a:solidFill>
                <a:schemeClr val="bg1"/>
              </a:solidFill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b="1" dirty="0">
                <a:solidFill>
                  <a:schemeClr val="bg1"/>
                </a:solidFill>
              </a:rPr>
              <a:t>JERARQUÍA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2800" b="1" dirty="0">
              <a:solidFill>
                <a:schemeClr val="bg1"/>
              </a:solidFill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Autoridad inherente de todo superior en razón de su grado o antigüedad, independiente del escalafón al que pertenece.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Da primacía sobre quién tenga grado o antigüedad inferior.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Implica obediencia y respeto. </a:t>
            </a:r>
          </a:p>
        </p:txBody>
      </p:sp>
    </p:spTree>
    <p:extLst>
      <p:ext uri="{BB962C8B-B14F-4D97-AF65-F5344CB8AC3E}">
        <p14:creationId xmlns:p14="http://schemas.microsoft.com/office/powerpoint/2010/main" val="17824817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6583" y="1679719"/>
            <a:ext cx="4905530" cy="4531474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Grado: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categoría militar que se posee y corresponde a una determinada ubicación dentro de la escala jerárquica.</a:t>
            </a:r>
          </a:p>
          <a:p>
            <a:pPr marL="449263" indent="0">
              <a:buNone/>
            </a:pPr>
            <a:endParaRPr lang="es-CL" sz="1200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Marcador de contenido 2"/>
          <p:cNvSpPr txBox="1">
            <a:spLocks/>
          </p:cNvSpPr>
          <p:nvPr/>
        </p:nvSpPr>
        <p:spPr>
          <a:xfrm>
            <a:off x="6629889" y="1214648"/>
            <a:ext cx="4749800" cy="546161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Guardiamarina </a:t>
            </a:r>
            <a:endParaRPr lang="es-ES_tradn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80870" y="1071040"/>
            <a:ext cx="10781674" cy="571200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Antigüedad: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preeminencia * del personal de Oficiales y de Gente de Mar, fundada en razones de nombramiento, ascenso, grado, escalafón, años de servicio o Institución a que pertenece.</a:t>
            </a:r>
          </a:p>
          <a:p>
            <a:pPr marL="449263" indent="0">
              <a:buNone/>
            </a:pPr>
            <a:r>
              <a:rPr lang="es-CL" sz="1200" dirty="0">
                <a:solidFill>
                  <a:schemeClr val="bg1"/>
                </a:solidFill>
              </a:rPr>
              <a:t>* Posición privilegiada con respecto a otro, por mérito</a:t>
            </a:r>
          </a:p>
          <a:p>
            <a:pPr marL="449263" indent="0">
              <a:buNone/>
            </a:pPr>
            <a:endParaRPr lang="es-CL" sz="2800" b="1" dirty="0">
              <a:solidFill>
                <a:schemeClr val="bg1"/>
              </a:solidFill>
            </a:endParaRPr>
          </a:p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Cargo o Puesto: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ocupación o función que se asigna en virtud del grado jerárquico, especialidad, antigüedad, conocimientos, habilidades, etc.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855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89" y="1573967"/>
            <a:ext cx="8660688" cy="452702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s-CL" sz="2800" b="1" dirty="0">
                <a:solidFill>
                  <a:schemeClr val="bg1"/>
                </a:solidFill>
              </a:rPr>
              <a:t>	SUBALTERNO:</a:t>
            </a:r>
          </a:p>
          <a:p>
            <a:pPr marL="173038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 </a:t>
            </a:r>
            <a:r>
              <a:rPr lang="es-CL" sz="2800" dirty="0">
                <a:solidFill>
                  <a:schemeClr val="bg1"/>
                </a:solidFill>
              </a:rPr>
              <a:t>Es aquel que tiene con respecto a otro una posición más baja en la escala jerárquica y dentro del mismo grado menor antigüedad, no importando la rama o servicio a que pertenezca.</a:t>
            </a:r>
          </a:p>
          <a:p>
            <a:pPr marL="173038" indent="0">
              <a:buNone/>
            </a:pPr>
            <a:endParaRPr lang="es-CL" sz="2800" dirty="0">
              <a:solidFill>
                <a:schemeClr val="bg1"/>
              </a:solidFill>
            </a:endParaRPr>
          </a:p>
          <a:p>
            <a:pPr marL="173038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SUBORDINADO:</a:t>
            </a:r>
          </a:p>
          <a:p>
            <a:pPr marL="173038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aquel que </a:t>
            </a:r>
            <a:r>
              <a:rPr lang="es-CL" sz="2800" u="sng" dirty="0">
                <a:solidFill>
                  <a:schemeClr val="bg1"/>
                </a:solidFill>
              </a:rPr>
              <a:t>está a las órdenes de otro</a:t>
            </a:r>
            <a:r>
              <a:rPr lang="es-CL" sz="2800" dirty="0">
                <a:solidFill>
                  <a:schemeClr val="bg1"/>
                </a:solidFill>
              </a:rPr>
              <a:t>, cualquiera que sea su grado o antigüedad.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Marcador de contenido 2"/>
          <p:cNvSpPr txBox="1">
            <a:spLocks/>
          </p:cNvSpPr>
          <p:nvPr/>
        </p:nvSpPr>
        <p:spPr>
          <a:xfrm>
            <a:off x="9319502" y="1592865"/>
            <a:ext cx="2617077" cy="427771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Guardiamarina 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4" y="1060808"/>
            <a:ext cx="8489728" cy="5732840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603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SUPERIOR JERÁRQUICO O POR RAZÓN DE GRADO: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Aquél que tiene respecto a otro, un puesto más elevado en la escala jerárquica o, dentro del mismo grado, mayor antigüedad,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sea cual sea la rama o servicio a que pertenece.</a:t>
            </a:r>
          </a:p>
          <a:p>
            <a:pPr marL="360363" indent="0">
              <a:buNone/>
            </a:pPr>
            <a:endParaRPr lang="es-CL" sz="2800" dirty="0">
              <a:solidFill>
                <a:schemeClr val="bg1"/>
              </a:solidFill>
            </a:endParaRPr>
          </a:p>
          <a:p>
            <a:pPr marL="3603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SUPERIOR MILITAR O POR RAZÓN DE MANDO: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Aquél que ejerce autoridad, mando o jurisdicción por el cargo que se le ha conferido legalmente de acuerdo a las leyes y reglamentos, en todos los asuntos de su autoridad, mando o jurisdicción.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Marcador de contenido 2"/>
          <p:cNvSpPr txBox="1">
            <a:spLocks/>
          </p:cNvSpPr>
          <p:nvPr/>
        </p:nvSpPr>
        <p:spPr>
          <a:xfrm>
            <a:off x="9319502" y="1592865"/>
            <a:ext cx="2617077" cy="427771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Guardiamarina 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321424"/>
            <a:ext cx="11442700" cy="534669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635000" indent="-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3200" b="1" dirty="0">
                <a:solidFill>
                  <a:schemeClr val="bg1"/>
                </a:solidFill>
              </a:rPr>
              <a:t>MANDO</a:t>
            </a:r>
            <a:r>
              <a:rPr lang="es-ES" sz="3200" dirty="0">
                <a:solidFill>
                  <a:schemeClr val="bg1"/>
                </a:solidFill>
              </a:rPr>
              <a:t>:</a:t>
            </a:r>
            <a:endParaRPr lang="es-ES_tradnl" sz="2800" i="1" dirty="0">
              <a:solidFill>
                <a:schemeClr val="bg1"/>
              </a:solidFill>
              <a:latin typeface="Calibri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Es la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autoridad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 ejercida por el personal de las Fuerzas Armadas sobre sus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subalternos y subordinados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, en virtud del grado, antigüedad o puestos que desempeñe.</a:t>
            </a: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endParaRPr lang="es-ES_tradnl" sz="2800" i="1" dirty="0">
              <a:solidFill>
                <a:schemeClr val="bg1"/>
              </a:solidFill>
              <a:latin typeface="Calibri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Es el arte profesional del oficial para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dirigir, guiar e inspirar 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a un grupo de hombres hacia el logro de un objetivo. Conduciendo a sus subordinados en una  forma tal de obtener obediencia, respeto, lealtad, cooperación y confianza.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207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4873" y="1274164"/>
            <a:ext cx="6174396" cy="5456067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8100" indent="0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	MANDO MILITAR</a:t>
            </a:r>
            <a:r>
              <a:rPr lang="es-ES" sz="2800" b="1" dirty="0">
                <a:solidFill>
                  <a:schemeClr val="bg1"/>
                </a:solidFill>
              </a:rPr>
              <a:t>:</a:t>
            </a:r>
          </a:p>
          <a:p>
            <a:pPr marL="355600" indent="-317500" algn="just">
              <a:lnSpc>
                <a:spcPct val="90000"/>
              </a:lnSpc>
              <a:spcAft>
                <a:spcPct val="20000"/>
              </a:spcAft>
              <a:defRPr/>
            </a:pPr>
            <a:endParaRPr lang="es-ES_tradnl" b="1" i="1" dirty="0">
              <a:solidFill>
                <a:schemeClr val="bg1"/>
              </a:solidFill>
            </a:endParaRP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el que corresponde por naturaleza al Oficial</a:t>
            </a:r>
            <a:r>
              <a:rPr lang="es-ES_tradnl" sz="2800" u="sng" dirty="0">
                <a:solidFill>
                  <a:schemeClr val="bg1"/>
                </a:solidFill>
              </a:rPr>
              <a:t> sobre el personal que le está subordinado </a:t>
            </a:r>
            <a:r>
              <a:rPr lang="es-ES_tradnl" sz="2800" dirty="0">
                <a:solidFill>
                  <a:schemeClr val="bg1"/>
                </a:solidFill>
              </a:rPr>
              <a:t>en razón del puesto que desempeña. </a:t>
            </a: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total, s</a:t>
            </a:r>
            <a:r>
              <a:rPr lang="es-CL" sz="2800" dirty="0">
                <a:solidFill>
                  <a:schemeClr val="bg1"/>
                </a:solidFill>
              </a:rPr>
              <a:t>e ejerce en todo momento y circunstancias.</a:t>
            </a:r>
            <a:endParaRPr lang="es-ES_tradnl" sz="2800" dirty="0">
              <a:solidFill>
                <a:schemeClr val="bg1"/>
              </a:solidFill>
            </a:endParaRPr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693911" cy="5495026"/>
            <a:chOff x="6331530" y="1207555"/>
            <a:chExt cx="569391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2"/>
            <p:cNvSpPr txBox="1"/>
            <p:nvPr/>
          </p:nvSpPr>
          <p:spPr>
            <a:xfrm>
              <a:off x="9924332" y="3554958"/>
              <a:ext cx="21011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Es total.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10"/>
            <p:cNvSpPr txBox="1"/>
            <p:nvPr/>
          </p:nvSpPr>
          <p:spPr>
            <a:xfrm>
              <a:off x="8709533" y="2141871"/>
              <a:ext cx="452047" cy="3553024"/>
            </a:xfrm>
            <a:prstGeom prst="rect">
              <a:avLst/>
            </a:prstGeom>
            <a:no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MILITAR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uadroTexto 11"/>
            <p:cNvSpPr txBox="1"/>
            <p:nvPr/>
          </p:nvSpPr>
          <p:spPr>
            <a:xfrm>
              <a:off x="6574225" y="3570893"/>
              <a:ext cx="21353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puesto.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2592" y="1113395"/>
            <a:ext cx="5318398" cy="3448988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lIns="36000" rIns="576000">
            <a:noAutofit/>
          </a:bodyPr>
          <a:lstStyle/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CL" sz="2800" b="1" dirty="0">
                <a:solidFill>
                  <a:schemeClr val="bg1"/>
                </a:solidFill>
              </a:rPr>
              <a:t>MANDO JER</a:t>
            </a:r>
            <a:r>
              <a:rPr lang="es-ES" sz="2800" b="1" dirty="0">
                <a:solidFill>
                  <a:schemeClr val="bg1"/>
                </a:solidFill>
              </a:rPr>
              <a:t>Á</a:t>
            </a:r>
            <a:r>
              <a:rPr lang="es-CL" sz="2800" b="1" dirty="0">
                <a:solidFill>
                  <a:schemeClr val="bg1"/>
                </a:solidFill>
              </a:rPr>
              <a:t>RQUICO</a:t>
            </a:r>
            <a:r>
              <a:rPr lang="es-ES" sz="2800" dirty="0">
                <a:solidFill>
                  <a:schemeClr val="bg1"/>
                </a:solidFill>
              </a:rPr>
              <a:t>:</a:t>
            </a: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tabLst>
                <a:tab pos="441325" algn="l"/>
              </a:tabLst>
              <a:defRPr/>
            </a:pPr>
            <a:endParaRPr lang="es-ES_tradnl" sz="2800" dirty="0">
              <a:solidFill>
                <a:schemeClr val="bg1"/>
              </a:solidFill>
            </a:endParaRP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ES_tradnl" sz="2800" dirty="0">
                <a:solidFill>
                  <a:schemeClr val="bg1"/>
                </a:solidFill>
              </a:rPr>
              <a:t>Es la facultad inherente de mandar de </a:t>
            </a:r>
            <a:r>
              <a:rPr lang="es-ES_tradnl" sz="2800" u="sng" dirty="0">
                <a:solidFill>
                  <a:schemeClr val="bg1"/>
                </a:solidFill>
              </a:rPr>
              <a:t>todo superior en razón de su grado </a:t>
            </a:r>
            <a:r>
              <a:rPr lang="es-ES_tradnl" sz="2800" dirty="0">
                <a:solidFill>
                  <a:schemeClr val="bg1"/>
                </a:solidFill>
              </a:rPr>
              <a:t>o antigüedad. No interfiere ni se interpone al mando militar.</a:t>
            </a: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985" y="4306696"/>
            <a:ext cx="1605994" cy="2356071"/>
          </a:xfrm>
          <a:prstGeom prst="rect">
            <a:avLst/>
          </a:prstGeom>
          <a:ln>
            <a:solidFill>
              <a:schemeClr val="bg1"/>
            </a:solidFill>
          </a:ln>
        </p:spPr>
      </p:pic>
      <p:grpSp>
        <p:nvGrpSpPr>
          <p:cNvPr id="23" name="22 Grupo"/>
          <p:cNvGrpSpPr/>
          <p:nvPr/>
        </p:nvGrpSpPr>
        <p:grpSpPr>
          <a:xfrm>
            <a:off x="6096000" y="1189226"/>
            <a:ext cx="5838514" cy="5473541"/>
            <a:chOff x="6096000" y="1189226"/>
            <a:chExt cx="5838514" cy="5473541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096000" y="1189226"/>
              <a:ext cx="5838513" cy="5473541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>
              <a:off x="9170179" y="2164676"/>
              <a:ext cx="31531" cy="3601163"/>
            </a:xfrm>
            <a:prstGeom prst="straightConnector1">
              <a:avLst/>
            </a:prstGeom>
            <a:grpFill/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7835179" y="6201102"/>
              <a:ext cx="274620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6657635" y="1330219"/>
              <a:ext cx="5001947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0"/>
            <p:cNvSpPr txBox="1"/>
            <p:nvPr/>
          </p:nvSpPr>
          <p:spPr>
            <a:xfrm>
              <a:off x="8529045" y="1783592"/>
              <a:ext cx="452047" cy="4370427"/>
            </a:xfrm>
            <a:prstGeom prst="rect">
              <a:avLst/>
            </a:prstGeom>
            <a:grp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JERARQUICO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CuadroTexto 11"/>
            <p:cNvSpPr txBox="1"/>
            <p:nvPr/>
          </p:nvSpPr>
          <p:spPr>
            <a:xfrm>
              <a:off x="6475306" y="3429000"/>
              <a:ext cx="1837443" cy="10156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grado y la antigüedad.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20" name="CuadroTexto 12"/>
            <p:cNvSpPr txBox="1"/>
            <p:nvPr/>
          </p:nvSpPr>
          <p:spPr>
            <a:xfrm>
              <a:off x="9833405" y="3029313"/>
              <a:ext cx="2101109" cy="132343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Facultad inherente de mandar de todo superior.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1" name="Imagen 78" descr="SS.OO.6.- CAPITÁN DE FRAGAT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213" y="2003963"/>
              <a:ext cx="1057275" cy="885825"/>
            </a:xfrm>
            <a:prstGeom prst="rect">
              <a:avLst/>
            </a:prstGeom>
            <a:grpFill/>
          </p:spPr>
        </p:pic>
        <p:pic>
          <p:nvPicPr>
            <p:cNvPr id="22" name="Imagen 53" descr="SS.OO.11.- GUARDIAMARINA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8706" y="4984750"/>
              <a:ext cx="1057275" cy="8858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350721" cy="5495026"/>
            <a:chOff x="6331530" y="1207555"/>
            <a:chExt cx="535072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Marcador de contenido 2"/>
          <p:cNvSpPr txBox="1">
            <a:spLocks/>
          </p:cNvSpPr>
          <p:nvPr/>
        </p:nvSpPr>
        <p:spPr>
          <a:xfrm>
            <a:off x="181537" y="1764046"/>
            <a:ext cx="6470638" cy="483966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2800" u="sng" dirty="0">
                <a:solidFill>
                  <a:schemeClr val="bg1"/>
                </a:solidFill>
                <a:ea typeface="Verdana" panose="020B0604030504040204" pitchFamily="34" charset="0"/>
              </a:rPr>
              <a:t>CONDUCTO REGULAR: </a:t>
            </a:r>
          </a:p>
          <a:p>
            <a:pPr marL="0" indent="0" algn="just">
              <a:buFont typeface="Arial"/>
              <a:buNone/>
            </a:pPr>
            <a:endParaRPr lang="es-ES" sz="2800" u="sng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“Camino normal por </a:t>
            </a:r>
            <a:r>
              <a:rPr lang="es-CL" sz="2800" b="1" u="sng" dirty="0">
                <a:solidFill>
                  <a:schemeClr val="bg1"/>
                </a:solidFill>
                <a:ea typeface="Verdana" panose="020B0604030504040204" pitchFamily="34" charset="0"/>
              </a:rPr>
              <a:t>línea de mando </a:t>
            </a: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que debe seguir toda orden de comunicación del servicio, para llegar a su destino”. </a:t>
            </a:r>
          </a:p>
          <a:p>
            <a:pPr marL="266700" lvl="1" indent="0" algn="just">
              <a:buFont typeface="Arial"/>
              <a:buNone/>
            </a:pPr>
            <a:endParaRPr lang="es-C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Las órdenes e instrucciones bajan y las informaciones de cumplimiento, peticiones y reclamos suben, por el conducto regular.</a:t>
            </a:r>
            <a:endParaRPr lang="es-ES_tradn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400" b="1" dirty="0">
                <a:solidFill>
                  <a:schemeClr val="bg1"/>
                </a:solidFill>
              </a:rPr>
              <a:t> </a:t>
            </a:r>
          </a:p>
        </p:txBody>
      </p:sp>
      <p:cxnSp>
        <p:nvCxnSpPr>
          <p:cNvPr id="21" name="Conector recto de flecha 7"/>
          <p:cNvCxnSpPr/>
          <p:nvPr/>
        </p:nvCxnSpPr>
        <p:spPr>
          <a:xfrm flipV="1">
            <a:off x="10327899" y="2163059"/>
            <a:ext cx="0" cy="360116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uadroTexto 10"/>
          <p:cNvSpPr txBox="1"/>
          <p:nvPr/>
        </p:nvSpPr>
        <p:spPr>
          <a:xfrm>
            <a:off x="8952228" y="2141871"/>
            <a:ext cx="452047" cy="3828036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LÍNEA DE MANDO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440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09"/>
          <a:stretch/>
        </p:blipFill>
        <p:spPr>
          <a:xfrm>
            <a:off x="1771857" y="1460754"/>
            <a:ext cx="7959312" cy="4971577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8 Rectángulo"/>
          <p:cNvSpPr/>
          <p:nvPr/>
        </p:nvSpPr>
        <p:spPr>
          <a:xfrm>
            <a:off x="2433003" y="1698171"/>
            <a:ext cx="7053897" cy="2612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9616866" y="1671733"/>
            <a:ext cx="88998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RANGO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437120" y="5217914"/>
            <a:ext cx="4716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8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Aérea</a:t>
            </a:r>
          </a:p>
        </p:txBody>
      </p:sp>
    </p:spTree>
    <p:extLst>
      <p:ext uri="{BB962C8B-B14F-4D97-AF65-F5344CB8AC3E}">
        <p14:creationId xmlns:p14="http://schemas.microsoft.com/office/powerpoint/2010/main" val="81440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9" name="Picture 6" descr="41f43791-1-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52739"/>
          <a:stretch>
            <a:fillRect/>
          </a:stretch>
        </p:blipFill>
        <p:spPr bwMode="auto">
          <a:xfrm>
            <a:off x="1579090" y="1721003"/>
            <a:ext cx="9645958" cy="4805921"/>
          </a:xfrm>
          <a:prstGeom prst="rect">
            <a:avLst/>
          </a:prstGeom>
          <a:solidFill>
            <a:srgbClr val="000000"/>
          </a:solidFill>
          <a:ln>
            <a:solidFill>
              <a:schemeClr val="bg2">
                <a:lumMod val="75000"/>
              </a:schemeClr>
            </a:solidFill>
          </a:ln>
        </p:spPr>
      </p:pic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6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>
            <a:off x="9448800" y="4021574"/>
            <a:ext cx="2808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1°</a:t>
            </a:r>
          </a:p>
        </p:txBody>
      </p:sp>
    </p:spTree>
    <p:extLst>
      <p:ext uri="{BB962C8B-B14F-4D97-AF65-F5344CB8AC3E}">
        <p14:creationId xmlns:p14="http://schemas.microsoft.com/office/powerpoint/2010/main" val="578553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81660" y="3429000"/>
            <a:ext cx="9434210" cy="3231791"/>
          </a:xfrm>
          <a:solidFill>
            <a:srgbClr val="FFFFFF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57200" indent="-457200" algn="just"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OFICIALES.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457200" indent="-457200" algn="just">
              <a:spcAft>
                <a:spcPts val="0"/>
              </a:spcAft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CUADRO PERMANENTE  -  GENTE DE MAR</a:t>
            </a: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MX" sz="2800" b="1" dirty="0">
                <a:solidFill>
                  <a:schemeClr val="bg1"/>
                </a:solidFill>
              </a:rPr>
              <a:t>          </a:t>
            </a:r>
            <a:r>
              <a:rPr lang="es-MX" b="1" dirty="0">
                <a:solidFill>
                  <a:schemeClr val="bg1"/>
                </a:solidFill>
              </a:rPr>
              <a:t>(OTRAS INSTITUCIONES)                                   (ARMADA)</a:t>
            </a:r>
            <a:r>
              <a:rPr lang="es-MX" sz="2800" b="1" dirty="0">
                <a:solidFill>
                  <a:schemeClr val="bg1"/>
                </a:solidFill>
              </a:rPr>
              <a:t>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514350" indent="-514350" algn="just">
              <a:buClrTx/>
              <a:buFont typeface="+mj-lt"/>
              <a:buAutoNum type="arabicPeriod" startAt="3"/>
            </a:pPr>
            <a:r>
              <a:rPr lang="es-MX" sz="2800" b="1" dirty="0">
                <a:solidFill>
                  <a:schemeClr val="bg1"/>
                </a:solidFill>
              </a:rPr>
              <a:t>EMPLEADOS CIVILES.</a:t>
            </a:r>
            <a:endParaRPr lang="es-CL" sz="28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174548" y="1231322"/>
            <a:ext cx="9850435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Rectángulo"/>
          <p:cNvSpPr/>
          <p:nvPr/>
        </p:nvSpPr>
        <p:spPr>
          <a:xfrm>
            <a:off x="1302830" y="2315493"/>
            <a:ext cx="9580259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Escalafón: Es la ordenación jerárquica del personal de acuerdo con su respectiva especialidad.</a:t>
            </a:r>
          </a:p>
        </p:txBody>
      </p:sp>
    </p:spTree>
    <p:extLst>
      <p:ext uri="{BB962C8B-B14F-4D97-AF65-F5344CB8AC3E}">
        <p14:creationId xmlns:p14="http://schemas.microsoft.com/office/powerpoint/2010/main" val="13521786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798" y="1960313"/>
            <a:ext cx="5894883" cy="4818857"/>
          </a:xfrm>
          <a:solidFill>
            <a:srgbClr val="FFFFFF"/>
          </a:solidFill>
          <a:ln>
            <a:solidFill>
              <a:schemeClr val="bg2"/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</a:t>
            </a:r>
            <a:r>
              <a:rPr lang="es-ES" sz="2600" b="1" u="sng" dirty="0">
                <a:solidFill>
                  <a:schemeClr val="bg1"/>
                </a:solidFill>
              </a:rPr>
              <a:t>ÍNEA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Ejecutivos.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Infantería de Marina.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Abastecimiento.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Litoral.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De mar</a:t>
            </a:r>
            <a:r>
              <a:rPr lang="es-ES_tradnl" sz="2600" dirty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ClrTx/>
              <a:buFont typeface="Arial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685800" y="1045041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7099300" y="2039143"/>
            <a:ext cx="4749800" cy="4648201"/>
          </a:xfrm>
          <a:prstGeom prst="rect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LOS SERVICIOS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dirty="0">
              <a:solidFill>
                <a:schemeClr val="bg1"/>
              </a:solidFill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Justicia.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 dental.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Pr</a:t>
            </a:r>
            <a:r>
              <a:rPr lang="es-ES" sz="2600" b="1" dirty="0">
                <a:solidFill>
                  <a:schemeClr val="bg1"/>
                </a:solidFill>
              </a:rPr>
              <a:t>á</a:t>
            </a:r>
            <a:r>
              <a:rPr lang="es-ES_tradnl" sz="2600" b="1" dirty="0" err="1">
                <a:solidFill>
                  <a:schemeClr val="bg1"/>
                </a:solidFill>
              </a:rPr>
              <a:t>cticos</a:t>
            </a:r>
            <a:r>
              <a:rPr lang="es-ES_tradnl" sz="2600" b="1" dirty="0">
                <a:solidFill>
                  <a:schemeClr val="bg1"/>
                </a:solidFill>
              </a:rPr>
              <a:t>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 err="1">
                <a:solidFill>
                  <a:schemeClr val="bg1"/>
                </a:solidFill>
              </a:rPr>
              <a:t>Serv</a:t>
            </a:r>
            <a:r>
              <a:rPr lang="es-ES_tradnl" sz="2600" b="1" dirty="0">
                <a:solidFill>
                  <a:schemeClr val="bg1"/>
                </a:solidFill>
              </a:rPr>
              <a:t>. Religioso.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Bandas.</a:t>
            </a:r>
          </a:p>
        </p:txBody>
      </p:sp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3966463" y="5223136"/>
            <a:ext cx="2475358" cy="70788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4000" b="1" dirty="0">
                <a:solidFill>
                  <a:srgbClr val="FF0000"/>
                </a:solidFill>
              </a:rPr>
              <a:t>DE ARMAS</a:t>
            </a:r>
          </a:p>
        </p:txBody>
      </p:sp>
      <p:cxnSp>
        <p:nvCxnSpPr>
          <p:cNvPr id="10" name="Conector recto de flecha 9"/>
          <p:cNvCxnSpPr>
            <a:stCxn id="2" idx="0"/>
          </p:cNvCxnSpPr>
          <p:nvPr/>
        </p:nvCxnSpPr>
        <p:spPr>
          <a:xfrm flipH="1" flipV="1">
            <a:off x="4407108" y="3992206"/>
            <a:ext cx="797034" cy="12309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redondeado 3"/>
          <p:cNvSpPr/>
          <p:nvPr/>
        </p:nvSpPr>
        <p:spPr>
          <a:xfrm>
            <a:off x="911823" y="2851737"/>
            <a:ext cx="3939060" cy="110893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CuadroTexto"/>
          <p:cNvSpPr txBox="1"/>
          <p:nvPr/>
        </p:nvSpPr>
        <p:spPr>
          <a:xfrm>
            <a:off x="1590276" y="6102569"/>
            <a:ext cx="4752374" cy="584775"/>
          </a:xfrm>
          <a:prstGeom prst="rect">
            <a:avLst/>
          </a:prstGeom>
          <a:solidFill>
            <a:srgbClr val="CCFFFF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</a:rPr>
              <a:t>Personal de armas :  personal de línea cuya función primordial es el desempeño de actividades de combate </a:t>
            </a:r>
            <a:endParaRPr lang="es-C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902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2" grpId="1" animBg="1"/>
      <p:bldP spid="4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D0882-BF2D-95D1-5993-7400E5508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FB4945-7C8B-1453-2FF1-718F8F00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5F68E971-3761-B3BA-6C6C-E431340AAF02}"/>
              </a:ext>
            </a:extLst>
          </p:cNvPr>
          <p:cNvSpPr txBox="1">
            <a:spLocks/>
          </p:cNvSpPr>
          <p:nvPr/>
        </p:nvSpPr>
        <p:spPr>
          <a:xfrm>
            <a:off x="3171496" y="1168734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11" name="Grupo 5">
            <a:extLst>
              <a:ext uri="{FF2B5EF4-FFF2-40B4-BE49-F238E27FC236}">
                <a16:creationId xmlns:a16="http://schemas.microsoft.com/office/drawing/2014/main" id="{62593F2E-E0AC-AEBA-E0B2-6117A216484F}"/>
              </a:ext>
            </a:extLst>
          </p:cNvPr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id="{1D5ED803-CAE2-259A-246D-7E19F792CEB5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88E45475-E768-55AE-7C15-6EF377B716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2369E02-0C3F-2255-E4DF-4A9A3D0D9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224285"/>
              </p:ext>
            </p:extLst>
          </p:nvPr>
        </p:nvGraphicFramePr>
        <p:xfrm>
          <a:off x="438962" y="2546148"/>
          <a:ext cx="5003895" cy="305403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102524">
                  <a:extLst>
                    <a:ext uri="{9D8B030D-6E8A-4147-A177-3AD203B41FA5}">
                      <a16:colId xmlns:a16="http://schemas.microsoft.com/office/drawing/2014/main" val="3794922476"/>
                    </a:ext>
                  </a:extLst>
                </a:gridCol>
                <a:gridCol w="1901371">
                  <a:extLst>
                    <a:ext uri="{9D8B030D-6E8A-4147-A177-3AD203B41FA5}">
                      <a16:colId xmlns:a16="http://schemas.microsoft.com/office/drawing/2014/main" val="1819319518"/>
                    </a:ext>
                  </a:extLst>
                </a:gridCol>
              </a:tblGrid>
              <a:tr h="658307"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ESCALAFON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GRADO </a:t>
                      </a:r>
                    </a:p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 NOMBRAMIENTO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9763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Ejecutivos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077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Infantería de Marina</a:t>
                      </a:r>
                      <a:endParaRPr lang="es-C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895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Abastecimiento.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489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Litoral.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00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De mar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T2°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6109178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448DC-114F-0595-BC7E-575DE9F11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03536"/>
              </p:ext>
            </p:extLst>
          </p:nvPr>
        </p:nvGraphicFramePr>
        <p:xfrm>
          <a:off x="5914640" y="2517116"/>
          <a:ext cx="5958052" cy="351123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474623">
                  <a:extLst>
                    <a:ext uri="{9D8B030D-6E8A-4147-A177-3AD203B41FA5}">
                      <a16:colId xmlns:a16="http://schemas.microsoft.com/office/drawing/2014/main" val="3794922476"/>
                    </a:ext>
                  </a:extLst>
                </a:gridCol>
                <a:gridCol w="3483429">
                  <a:extLst>
                    <a:ext uri="{9D8B030D-6E8A-4147-A177-3AD203B41FA5}">
                      <a16:colId xmlns:a16="http://schemas.microsoft.com/office/drawing/2014/main" val="1819319518"/>
                    </a:ext>
                  </a:extLst>
                </a:gridCol>
              </a:tblGrid>
              <a:tr h="658307"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ESCALAFON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GRADO  NOMBRAMIENTO</a:t>
                      </a:r>
                    </a:p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COLOR EN LOS GALONES 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9763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Justicia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verde)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077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C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Sanidad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895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Sanidad dental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489691"/>
                  </a:ext>
                </a:extLst>
              </a:tr>
              <a:tr h="42860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Prácticos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CC (Ancla sobre galón)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00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Servicio religioso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morado)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6109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Bandas 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T2° (Fondo celeste)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71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6549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22 Grupo"/>
          <p:cNvGrpSpPr/>
          <p:nvPr/>
        </p:nvGrpSpPr>
        <p:grpSpPr>
          <a:xfrm>
            <a:off x="6528489" y="765543"/>
            <a:ext cx="5592610" cy="5863739"/>
            <a:chOff x="6480421" y="1189226"/>
            <a:chExt cx="5838513" cy="5863739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480421" y="1189226"/>
              <a:ext cx="5838513" cy="5863739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 rot="5400000" flipH="1" flipV="1">
              <a:off x="9153573" y="4134679"/>
              <a:ext cx="4408593" cy="4"/>
            </a:xfrm>
            <a:prstGeom prst="straightConnector1">
              <a:avLst/>
            </a:prstGeom>
            <a:grpFill/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9669252" y="6566685"/>
              <a:ext cx="2601039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7451239" y="1342806"/>
              <a:ext cx="4706241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247650" y="1303111"/>
          <a:ext cx="6154505" cy="49185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7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08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55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9293">
                <a:tc gridSpan="3"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DETERMINACIÓN DE ANTIGÜEDAD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endParaRPr lang="es-C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solidFill>
                            <a:schemeClr val="tx1"/>
                          </a:solidFill>
                        </a:rPr>
                        <a:t>ARMADA</a:t>
                      </a:r>
                    </a:p>
                  </a:txBody>
                  <a:tcPr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solidFill>
                            <a:schemeClr val="tx1"/>
                          </a:solidFill>
                        </a:rPr>
                        <a:t>FF.AA.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GRADO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IGUALDAD DE 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ASCENSO / NOMBRAMIENTO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ASCENSO</a:t>
                      </a:r>
                      <a:r>
                        <a:rPr lang="es-CL" sz="2000" baseline="0" dirty="0"/>
                        <a:t> / N</a:t>
                      </a:r>
                      <a:r>
                        <a:rPr lang="es-CL" sz="2000" dirty="0"/>
                        <a:t>OMBRAMIENTO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IGUALDAD FECHA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ESCALAFON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INSTITUCIÓN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9052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MISMO ESCALAFÓN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ANTIGÜEDAD DE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1898" t="36491" r="61713" b="45569"/>
          <a:stretch>
            <a:fillRect/>
          </a:stretch>
        </p:blipFill>
        <p:spPr bwMode="auto">
          <a:xfrm>
            <a:off x="6569000" y="5607088"/>
            <a:ext cx="678911" cy="107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9" name="48 Grupo"/>
          <p:cNvGrpSpPr/>
          <p:nvPr/>
        </p:nvGrpSpPr>
        <p:grpSpPr>
          <a:xfrm>
            <a:off x="8999168" y="2974681"/>
            <a:ext cx="1154766" cy="1653064"/>
            <a:chOff x="10350291" y="2905031"/>
            <a:chExt cx="1154766" cy="1653064"/>
          </a:xfrm>
        </p:grpSpPr>
        <p:sp>
          <p:nvSpPr>
            <p:cNvPr id="47" name="46 CuadroTexto"/>
            <p:cNvSpPr txBox="1"/>
            <p:nvPr/>
          </p:nvSpPr>
          <p:spPr>
            <a:xfrm>
              <a:off x="10820400" y="3000281"/>
              <a:ext cx="684657" cy="147732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EJ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IM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AB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LT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OM</a:t>
              </a:r>
            </a:p>
          </p:txBody>
        </p:sp>
        <p:sp>
          <p:nvSpPr>
            <p:cNvPr id="48" name="47 Abrir llave"/>
            <p:cNvSpPr/>
            <p:nvPr/>
          </p:nvSpPr>
          <p:spPr>
            <a:xfrm>
              <a:off x="10350291" y="2905031"/>
              <a:ext cx="769521" cy="1653064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55" name="54 Grupo"/>
          <p:cNvGrpSpPr/>
          <p:nvPr/>
        </p:nvGrpSpPr>
        <p:grpSpPr>
          <a:xfrm>
            <a:off x="7247911" y="1982119"/>
            <a:ext cx="730323" cy="3414730"/>
            <a:chOff x="7955973" y="1881170"/>
            <a:chExt cx="730323" cy="3414730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198211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2426577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4509953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2873732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341913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3964546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" name="50 Abrir llave"/>
            <p:cNvSpPr/>
            <p:nvPr/>
          </p:nvSpPr>
          <p:spPr>
            <a:xfrm>
              <a:off x="7955973" y="1881170"/>
              <a:ext cx="491060" cy="3414730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54" name="Marcador de contenido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08" t="12467" r="45912" b="76278"/>
          <a:stretch/>
        </p:blipFill>
        <p:spPr>
          <a:xfrm>
            <a:off x="6810349" y="1076487"/>
            <a:ext cx="437562" cy="1079319"/>
          </a:xfrm>
          <a:prstGeom prst="rect">
            <a:avLst/>
          </a:prstGeom>
        </p:spPr>
      </p:pic>
      <p:grpSp>
        <p:nvGrpSpPr>
          <p:cNvPr id="56" name="55 Grupo"/>
          <p:cNvGrpSpPr/>
          <p:nvPr/>
        </p:nvGrpSpPr>
        <p:grpSpPr>
          <a:xfrm>
            <a:off x="8486043" y="2155806"/>
            <a:ext cx="466834" cy="3241043"/>
            <a:chOff x="8264397" y="2591609"/>
            <a:chExt cx="639531" cy="406112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/>
            <a:srcRect l="38586" t="17503" r="58231" b="62669"/>
            <a:stretch>
              <a:fillRect/>
            </a:stretch>
          </p:blipFill>
          <p:spPr bwMode="auto">
            <a:xfrm>
              <a:off x="8317065" y="2591609"/>
              <a:ext cx="414160" cy="1450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5248" r="56905" b="43358"/>
            <a:stretch>
              <a:fillRect/>
            </a:stretch>
          </p:blipFill>
          <p:spPr bwMode="auto">
            <a:xfrm>
              <a:off x="8264397" y="3831820"/>
              <a:ext cx="639522" cy="15650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55173" r="57308" b="24867"/>
            <a:stretch>
              <a:fillRect/>
            </a:stretch>
          </p:blipFill>
          <p:spPr bwMode="auto">
            <a:xfrm>
              <a:off x="8317074" y="5192543"/>
              <a:ext cx="586854" cy="1460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57" name="56 Abrir llave"/>
          <p:cNvSpPr/>
          <p:nvPr/>
        </p:nvSpPr>
        <p:spPr>
          <a:xfrm>
            <a:off x="7978234" y="2127820"/>
            <a:ext cx="728434" cy="3315491"/>
          </a:xfrm>
          <a:prstGeom prst="lef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/>
          <a:srcRect l="38181" t="35248" r="56905" b="43358"/>
          <a:stretch>
            <a:fillRect/>
          </a:stretch>
        </p:blipFill>
        <p:spPr bwMode="auto">
          <a:xfrm>
            <a:off x="6781083" y="3145577"/>
            <a:ext cx="466828" cy="124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5294" y="2024169"/>
            <a:ext cx="4545888" cy="4706413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150000"/>
              </a:lnSpc>
              <a:spcAft>
                <a:spcPct val="2000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</a:t>
            </a:r>
            <a:r>
              <a:rPr lang="es-ES" sz="2600" b="1" dirty="0">
                <a:solidFill>
                  <a:schemeClr val="bg1"/>
                </a:solidFill>
              </a:rPr>
              <a:t>ÍNEA: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Armamento.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Operaciones.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Ingeniería.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Infantería de Marina.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Abastecimiento General.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Litoral.</a:t>
            </a:r>
          </a:p>
          <a:p>
            <a:pPr marL="1066800" lvl="1" indent="-228600">
              <a:spcAft>
                <a:spcPts val="0"/>
              </a:spcAft>
              <a:buNone/>
            </a:pPr>
            <a:endParaRPr lang="es-ES_tradnl" sz="12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6521682" y="2152633"/>
            <a:ext cx="5507421" cy="301101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LOS SERVICIOS</a:t>
            </a:r>
            <a:r>
              <a:rPr lang="es-ES" sz="2000" b="1" dirty="0">
                <a:solidFill>
                  <a:schemeClr val="bg1"/>
                </a:solidFill>
              </a:rPr>
              <a:t>:</a:t>
            </a:r>
          </a:p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s-ES_tradnl" sz="2000" b="1" dirty="0">
              <a:solidFill>
                <a:schemeClr val="bg1"/>
              </a:solidFill>
            </a:endParaRP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profesional.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superior.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medio.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básico.</a:t>
            </a:r>
            <a:endParaRPr lang="es-ES_tradnl" sz="2400" b="1" dirty="0">
              <a:solidFill>
                <a:schemeClr val="bg1"/>
              </a:solidFill>
            </a:endParaRP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ítulo 1"/>
          <p:cNvSpPr txBox="1">
            <a:spLocks/>
          </p:cNvSpPr>
          <p:nvPr/>
        </p:nvSpPr>
        <p:spPr>
          <a:xfrm>
            <a:off x="656582" y="1131887"/>
            <a:ext cx="7557251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4000" b="1" dirty="0">
                <a:solidFill>
                  <a:schemeClr val="bg1"/>
                </a:solidFill>
              </a:rPr>
              <a:t>ESCALAFONES de gente de mar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841660" y="4454322"/>
            <a:ext cx="1569660" cy="2246769"/>
          </a:xfrm>
          <a:prstGeom prst="rect">
            <a:avLst/>
          </a:prstGeom>
          <a:solidFill>
            <a:srgbClr val="CCFFFF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Abastecimiento</a:t>
            </a:r>
          </a:p>
          <a:p>
            <a:r>
              <a:rPr lang="es-ES" sz="1400" dirty="0">
                <a:solidFill>
                  <a:schemeClr val="bg1"/>
                </a:solidFill>
              </a:rPr>
              <a:t>Escribiente</a:t>
            </a:r>
          </a:p>
          <a:p>
            <a:r>
              <a:rPr lang="es-ES" sz="1400" dirty="0">
                <a:solidFill>
                  <a:schemeClr val="bg1"/>
                </a:solidFill>
              </a:rPr>
              <a:t>Enfermería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dental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 sanidad</a:t>
            </a:r>
          </a:p>
          <a:p>
            <a:r>
              <a:rPr lang="es-ES" sz="1400" dirty="0">
                <a:solidFill>
                  <a:schemeClr val="bg1"/>
                </a:solidFill>
              </a:rPr>
              <a:t>Panadero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Peluquero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Cocinero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Mayordomo</a:t>
            </a:r>
          </a:p>
          <a:p>
            <a:r>
              <a:rPr lang="es-ES" sz="1400" dirty="0">
                <a:solidFill>
                  <a:schemeClr val="bg1"/>
                </a:solidFill>
              </a:rPr>
              <a:t>Sastre</a:t>
            </a:r>
            <a:endParaRPr lang="es-CL" sz="1400" dirty="0">
              <a:solidFill>
                <a:schemeClr val="bg1"/>
              </a:solidFill>
            </a:endParaRP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4025449" y="5398742"/>
            <a:ext cx="735733" cy="1588"/>
          </a:xfrm>
          <a:prstGeom prst="straightConnector1">
            <a:avLst/>
          </a:prstGeom>
          <a:ln w="57150">
            <a:solidFill>
              <a:schemeClr val="bg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7740870" y="5899585"/>
            <a:ext cx="3823763" cy="830997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FF0000"/>
                </a:solidFill>
              </a:rPr>
              <a:t>Personal de armas :  personal de línea cuya función primordial es el desempeño de actividades de combate </a:t>
            </a:r>
            <a:endParaRPr lang="es-CL" sz="1600" dirty="0">
              <a:solidFill>
                <a:srgbClr val="FF0000"/>
              </a:solidFill>
            </a:endParaRPr>
          </a:p>
        </p:txBody>
      </p:sp>
      <p:sp>
        <p:nvSpPr>
          <p:cNvPr id="19" name="Rectángulo redondeado 3"/>
          <p:cNvSpPr/>
          <p:nvPr/>
        </p:nvSpPr>
        <p:spPr>
          <a:xfrm>
            <a:off x="404486" y="3231935"/>
            <a:ext cx="2811679" cy="193171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CuadroTexto 1"/>
          <p:cNvSpPr txBox="1"/>
          <p:nvPr/>
        </p:nvSpPr>
        <p:spPr>
          <a:xfrm>
            <a:off x="3216164" y="3505943"/>
            <a:ext cx="2016899" cy="584775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3200" b="1" dirty="0">
                <a:solidFill>
                  <a:srgbClr val="FF0000"/>
                </a:solidFill>
              </a:rPr>
              <a:t>DE ARMAS</a:t>
            </a:r>
          </a:p>
        </p:txBody>
      </p:sp>
    </p:spTree>
    <p:extLst>
      <p:ext uri="{BB962C8B-B14F-4D97-AF65-F5344CB8AC3E}">
        <p14:creationId xmlns:p14="http://schemas.microsoft.com/office/powerpoint/2010/main" val="4594732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elestial">
    <a:dk1>
      <a:sysClr val="windowText" lastClr="000000"/>
    </a:dk1>
    <a:lt1>
      <a:sysClr val="window" lastClr="FFFFFF"/>
    </a:lt1>
    <a:dk2>
      <a:srgbClr val="18276C"/>
    </a:dk2>
    <a:lt2>
      <a:srgbClr val="EBEBEB"/>
    </a:lt2>
    <a:accent1>
      <a:srgbClr val="AC3EC1"/>
    </a:accent1>
    <a:accent2>
      <a:srgbClr val="477BD1"/>
    </a:accent2>
    <a:accent3>
      <a:srgbClr val="46B298"/>
    </a:accent3>
    <a:accent4>
      <a:srgbClr val="90BA4C"/>
    </a:accent4>
    <a:accent5>
      <a:srgbClr val="DD9D31"/>
    </a:accent5>
    <a:accent6>
      <a:srgbClr val="E25247"/>
    </a:accent6>
    <a:hlink>
      <a:srgbClr val="C573D2"/>
    </a:hlink>
    <a:folHlink>
      <a:srgbClr val="CCAEE8"/>
    </a:folHlink>
  </a:clrScheme>
</a:themeOverride>
</file>

<file path=ppt/theme/themeOverride2.xml><?xml version="1.0" encoding="utf-8"?>
<a:themeOverride xmlns:a="http://schemas.openxmlformats.org/drawingml/2006/main">
  <a:clrScheme name="Celestial">
    <a:dk1>
      <a:sysClr val="windowText" lastClr="000000"/>
    </a:dk1>
    <a:lt1>
      <a:sysClr val="window" lastClr="FFFFFF"/>
    </a:lt1>
    <a:dk2>
      <a:srgbClr val="18276C"/>
    </a:dk2>
    <a:lt2>
      <a:srgbClr val="EBEBEB"/>
    </a:lt2>
    <a:accent1>
      <a:srgbClr val="AC3EC1"/>
    </a:accent1>
    <a:accent2>
      <a:srgbClr val="477BD1"/>
    </a:accent2>
    <a:accent3>
      <a:srgbClr val="46B298"/>
    </a:accent3>
    <a:accent4>
      <a:srgbClr val="90BA4C"/>
    </a:accent4>
    <a:accent5>
      <a:srgbClr val="DD9D31"/>
    </a:accent5>
    <a:accent6>
      <a:srgbClr val="E25247"/>
    </a:accent6>
    <a:hlink>
      <a:srgbClr val="C573D2"/>
    </a:hlink>
    <a:folHlink>
      <a:srgbClr val="CCAE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8039</TotalTime>
  <Words>999</Words>
  <Application>Microsoft Office PowerPoint</Application>
  <PresentationFormat>Panorámica</PresentationFormat>
  <Paragraphs>248</Paragraphs>
  <Slides>18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I18 Asesor Act. Profesionales PC. Gonzalo Maldonado V.</cp:lastModifiedBy>
  <cp:revision>169</cp:revision>
  <dcterms:created xsi:type="dcterms:W3CDTF">2016-02-05T21:17:10Z</dcterms:created>
  <dcterms:modified xsi:type="dcterms:W3CDTF">2026-03-16T17:42:18Z</dcterms:modified>
</cp:coreProperties>
</file>