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75" r:id="rId3"/>
    <p:sldId id="276" r:id="rId4"/>
    <p:sldId id="274" r:id="rId5"/>
    <p:sldId id="257"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7"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853" autoAdjust="0"/>
    <p:restoredTop sz="94660"/>
  </p:normalViewPr>
  <p:slideViewPr>
    <p:cSldViewPr snapToGrid="0">
      <p:cViewPr varScale="1">
        <p:scale>
          <a:sx n="73" d="100"/>
          <a:sy n="73" d="100"/>
        </p:scale>
        <p:origin x="-630"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1"/>
      </p:bgRef>
    </p:bg>
    <p:spTree>
      <p:nvGrpSpPr>
        <p:cNvPr id="1" name=""/>
        <p:cNvGrpSpPr/>
        <p:nvPr/>
      </p:nvGrpSpPr>
      <p:grpSpPr>
        <a:xfrm>
          <a:off x="0" y="0"/>
          <a:ext cx="0" cy="0"/>
          <a:chOff x="0" y="0"/>
          <a:chExt cx="0" cy="0"/>
        </a:xfrm>
      </p:grpSpPr>
      <p:sp>
        <p:nvSpPr>
          <p:cNvPr id="12" name="11 Rectángulo"/>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12 Rectángulo redondeado"/>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8 Subtítulo"/>
          <p:cNvSpPr>
            <a:spLocks noGrp="1"/>
          </p:cNvSpPr>
          <p:nvPr>
            <p:ph type="subTitle" idx="1"/>
          </p:nvPr>
        </p:nvSpPr>
        <p:spPr>
          <a:xfrm>
            <a:off x="1727200" y="3200400"/>
            <a:ext cx="85344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17" name="16 Marcador de pie de página"/>
          <p:cNvSpPr>
            <a:spLocks noGrp="1"/>
          </p:cNvSpPr>
          <p:nvPr>
            <p:ph type="ftr" sz="quarter" idx="11"/>
          </p:nvPr>
        </p:nvSpPr>
        <p:spPr/>
        <p:txBody>
          <a:bodyPr/>
          <a:lstStyle/>
          <a:p>
            <a:endParaRPr lang="en-US" dirty="0"/>
          </a:p>
        </p:txBody>
      </p:sp>
      <p:sp>
        <p:nvSpPr>
          <p:cNvPr id="29" name="28 Marcador de número de diapositiva"/>
          <p:cNvSpPr>
            <a:spLocks noGrp="1"/>
          </p:cNvSpPr>
          <p:nvPr>
            <p:ph type="sldNum" sz="quarter" idx="12"/>
          </p:nvPr>
        </p:nvSpPr>
        <p:spPr/>
        <p:txBody>
          <a:bodyPr lIns="0" tIns="0" rIns="0" bIns="0">
            <a:noAutofit/>
          </a:bodyPr>
          <a:lstStyle>
            <a:lvl1pPr>
              <a:defRPr sz="1400">
                <a:solidFill>
                  <a:srgbClr val="FFFFFF"/>
                </a:solidFill>
              </a:defRPr>
            </a:lvl1pPr>
          </a:lstStyle>
          <a:p>
            <a:fld id="{D57F1E4F-1CFF-5643-939E-217C01CDF565}" type="slidenum">
              <a:rPr lang="en-US" smtClean="0"/>
              <a:pPr/>
              <a:t>‹Nº›</a:t>
            </a:fld>
            <a:endParaRPr lang="en-US" dirty="0"/>
          </a:p>
        </p:txBody>
      </p:sp>
      <p:sp>
        <p:nvSpPr>
          <p:cNvPr id="7" name="6 Rectángulo"/>
          <p:cNvSpPr/>
          <p:nvPr/>
        </p:nvSpPr>
        <p:spPr>
          <a:xfrm>
            <a:off x="83909" y="1449304"/>
            <a:ext cx="12028716"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83909" y="1396720"/>
            <a:ext cx="12028716"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83909" y="2976649"/>
            <a:ext cx="12028716"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609600" y="1505931"/>
            <a:ext cx="10972800" cy="1470025"/>
          </a:xfrm>
        </p:spPr>
        <p:txBody>
          <a:bodyPr anchor="ctr"/>
          <a:lstStyle>
            <a:lvl1pPr algn="ctr">
              <a:defRPr lang="en-US" dirty="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8" name="7 Marcador de contenido"/>
          <p:cNvSpPr>
            <a:spLocks noGrp="1"/>
          </p:cNvSpPr>
          <p:nvPr>
            <p:ph sz="quarter" idx="1"/>
          </p:nvPr>
        </p:nvSpPr>
        <p:spPr>
          <a:xfrm>
            <a:off x="1219200" y="1447800"/>
            <a:ext cx="1036320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11" name="10 Rectángulo"/>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9 Rectángulo redondeado"/>
          <p:cNvSpPr/>
          <p:nvPr/>
        </p:nvSpPr>
        <p:spPr>
          <a:xfrm>
            <a:off x="87084" y="69756"/>
            <a:ext cx="12017829"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963084" y="952501"/>
            <a:ext cx="10363200" cy="1362075"/>
          </a:xfrm>
        </p:spPr>
        <p:txBody>
          <a:bodyPr anchor="b" anchorCtr="0"/>
          <a:lstStyle>
            <a:lvl1pPr algn="l">
              <a:buNone/>
              <a:defRPr sz="4000" b="0" cap="none"/>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963084" y="2547938"/>
            <a:ext cx="103632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5" name="4 Marcador de pie de página"/>
          <p:cNvSpPr>
            <a:spLocks noGrp="1"/>
          </p:cNvSpPr>
          <p:nvPr>
            <p:ph type="ftr" sz="quarter" idx="11"/>
          </p:nvPr>
        </p:nvSpPr>
        <p:spPr>
          <a:xfrm>
            <a:off x="1066800" y="6172200"/>
            <a:ext cx="5334000" cy="457200"/>
          </a:xfrm>
        </p:spPr>
        <p:txBody>
          <a:bodyPr/>
          <a:lstStyle/>
          <a:p>
            <a:endParaRPr lang="en-US" dirty="0"/>
          </a:p>
        </p:txBody>
      </p:sp>
      <p:sp>
        <p:nvSpPr>
          <p:cNvPr id="7" name="6 Rectángulo"/>
          <p:cNvSpPr/>
          <p:nvPr/>
        </p:nvSpPr>
        <p:spPr>
          <a:xfrm flipV="1">
            <a:off x="92550" y="2376830"/>
            <a:ext cx="120180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92195" y="2341476"/>
            <a:ext cx="12018375"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91075" y="2468880"/>
            <a:ext cx="12019495"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195072" y="6208776"/>
            <a:ext cx="609600" cy="457200"/>
          </a:xfrm>
        </p:spPr>
        <p:txBody>
          <a:bodyPr/>
          <a:lstStyle/>
          <a:p>
            <a:fld id="{D57F1E4F-1CFF-5643-939E-217C01CDF565}" type="slidenum">
              <a:rPr lang="en-US" smtClean="0"/>
              <a:pPr/>
              <a:t>‹Nº›</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9" name="8 Marcador de contenido"/>
          <p:cNvSpPr>
            <a:spLocks noGrp="1"/>
          </p:cNvSpPr>
          <p:nvPr>
            <p:ph sz="quarter" idx="1"/>
          </p:nvPr>
        </p:nvSpPr>
        <p:spPr>
          <a:xfrm>
            <a:off x="1219200" y="1447800"/>
            <a:ext cx="499872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6578600" y="1447800"/>
            <a:ext cx="499872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219200" y="273050"/>
            <a:ext cx="10363200" cy="1143000"/>
          </a:xfrm>
        </p:spPr>
        <p:txBody>
          <a:bodyPr anchor="b" anchorCtr="0"/>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2192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6604000" y="1447800"/>
            <a:ext cx="49784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8" name="7 Marcador de pie de página"/>
          <p:cNvSpPr>
            <a:spLocks noGrp="1"/>
          </p:cNvSpPr>
          <p:nvPr>
            <p:ph type="ftr" sz="quarter" idx="11"/>
          </p:nvPr>
        </p:nvSpPr>
        <p:spPr/>
        <p:txBody>
          <a:bodyPr/>
          <a:lstStyle/>
          <a:p>
            <a:endParaRPr lang="en-US" dirty="0"/>
          </a:p>
        </p:txBody>
      </p:sp>
      <p:sp>
        <p:nvSpPr>
          <p:cNvPr id="9" name="8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1" name="10 Marcador de contenido"/>
          <p:cNvSpPr>
            <a:spLocks noGrp="1"/>
          </p:cNvSpPr>
          <p:nvPr>
            <p:ph sz="half" idx="2"/>
          </p:nvPr>
        </p:nvSpPr>
        <p:spPr>
          <a:xfrm>
            <a:off x="1219200" y="2247900"/>
            <a:ext cx="49784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4"/>
          </p:nvPr>
        </p:nvSpPr>
        <p:spPr>
          <a:xfrm>
            <a:off x="6604000" y="2247900"/>
            <a:ext cx="49784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4" name="3 Marcador de pie de página"/>
          <p:cNvSpPr>
            <a:spLocks noGrp="1"/>
          </p:cNvSpPr>
          <p:nvPr>
            <p:ph type="ftr" sz="quarter" idx="11"/>
          </p:nvPr>
        </p:nvSpPr>
        <p:spPr/>
        <p:txBody>
          <a:bodyPr/>
          <a:lstStyle/>
          <a:p>
            <a:endParaRPr lang="en-US" dirty="0"/>
          </a:p>
        </p:txBody>
      </p:sp>
      <p:sp>
        <p:nvSpPr>
          <p:cNvPr id="5" name="4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3" name="2 Marcador de pie de página"/>
          <p:cNvSpPr>
            <a:spLocks noGrp="1"/>
          </p:cNvSpPr>
          <p:nvPr>
            <p:ph type="ftr" sz="quarter" idx="11"/>
          </p:nvPr>
        </p:nvSpPr>
        <p:spPr/>
        <p:txBody>
          <a:bodyPr/>
          <a:lstStyle/>
          <a:p>
            <a:endParaRPr lang="en-US" dirty="0"/>
          </a:p>
        </p:txBody>
      </p:sp>
      <p:sp>
        <p:nvSpPr>
          <p:cNvPr id="4" name="3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7 Rectángulo"/>
          <p:cNvSpPr/>
          <p:nvPr/>
        </p:nvSpPr>
        <p:spPr>
          <a:xfrm>
            <a:off x="0" y="0"/>
            <a:ext cx="12192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8 Rectángulo redondeado"/>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219200" y="273050"/>
            <a:ext cx="10363200" cy="1143000"/>
          </a:xfrm>
        </p:spPr>
        <p:txBody>
          <a:bodyPr anchor="b" anchorCtr="0"/>
          <a:lstStyle>
            <a:lvl1pPr algn="l">
              <a:buNone/>
              <a:defRPr sz="4000" b="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219200" y="1600200"/>
            <a:ext cx="2540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6" name="5 Marcador de pie de página"/>
          <p:cNvSpPr>
            <a:spLocks noGrp="1"/>
          </p:cNvSpPr>
          <p:nvPr>
            <p:ph type="ftr" sz="quarter" idx="11"/>
          </p:nvPr>
        </p:nvSpPr>
        <p:spPr/>
        <p:txBody>
          <a:bodyPr/>
          <a:lstStyle/>
          <a:p>
            <a:endParaRPr lang="en-US" dirty="0"/>
          </a:p>
        </p:txBody>
      </p:sp>
      <p:sp>
        <p:nvSpPr>
          <p:cNvPr id="7" name="6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1" name="10 Marcador de contenido"/>
          <p:cNvSpPr>
            <a:spLocks noGrp="1"/>
          </p:cNvSpPr>
          <p:nvPr>
            <p:ph sz="quarter" idx="1"/>
          </p:nvPr>
        </p:nvSpPr>
        <p:spPr>
          <a:xfrm>
            <a:off x="3962400" y="1600200"/>
            <a:ext cx="7620000" cy="44958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219200" y="4900550"/>
            <a:ext cx="9753600" cy="522288"/>
          </a:xfrm>
        </p:spPr>
        <p:txBody>
          <a:bodyPr anchor="ctr">
            <a:noAutofit/>
          </a:bodyPr>
          <a:lstStyle>
            <a:lvl1pPr algn="l">
              <a:buNone/>
              <a:defRPr sz="2800" b="0"/>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1219200" y="5445825"/>
            <a:ext cx="97536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6" name="5 Marcador de pie de página"/>
          <p:cNvSpPr>
            <a:spLocks noGrp="1"/>
          </p:cNvSpPr>
          <p:nvPr>
            <p:ph type="ftr" sz="quarter" idx="11"/>
          </p:nvPr>
        </p:nvSpPr>
        <p:spPr>
          <a:xfrm>
            <a:off x="1219200" y="6172200"/>
            <a:ext cx="5181600" cy="457200"/>
          </a:xfrm>
        </p:spPr>
        <p:txBody>
          <a:bodyPr/>
          <a:lstStyle/>
          <a:p>
            <a:endParaRPr lang="en-US" dirty="0"/>
          </a:p>
        </p:txBody>
      </p:sp>
      <p:sp>
        <p:nvSpPr>
          <p:cNvPr id="7" name="6 Marcador de número de diapositiva"/>
          <p:cNvSpPr>
            <a:spLocks noGrp="1"/>
          </p:cNvSpPr>
          <p:nvPr>
            <p:ph type="sldNum" sz="quarter" idx="12"/>
          </p:nvPr>
        </p:nvSpPr>
        <p:spPr>
          <a:xfrm>
            <a:off x="195072" y="6208776"/>
            <a:ext cx="609600" cy="457200"/>
          </a:xfrm>
        </p:spPr>
        <p:txBody>
          <a:bodyPr/>
          <a:lstStyle/>
          <a:p>
            <a:fld id="{D57F1E4F-1CFF-5643-939E-217C01CDF565}" type="slidenum">
              <a:rPr lang="en-US" smtClean="0"/>
              <a:pPr/>
              <a:t>‹Nº›</a:t>
            </a:fld>
            <a:endParaRPr lang="en-US" dirty="0"/>
          </a:p>
        </p:txBody>
      </p:sp>
      <p:sp>
        <p:nvSpPr>
          <p:cNvPr id="11" name="10 Rectángulo"/>
          <p:cNvSpPr/>
          <p:nvPr/>
        </p:nvSpPr>
        <p:spPr>
          <a:xfrm flipV="1">
            <a:off x="91076" y="4683555"/>
            <a:ext cx="1200912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a:xfrm>
            <a:off x="91345" y="4650475"/>
            <a:ext cx="12008852"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p:nvPr/>
        </p:nvSpPr>
        <p:spPr>
          <a:xfrm>
            <a:off x="91348" y="4773225"/>
            <a:ext cx="12008849"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2 Marcador de posición de imagen"/>
          <p:cNvSpPr>
            <a:spLocks noGrp="1"/>
          </p:cNvSpPr>
          <p:nvPr>
            <p:ph type="pic" idx="1"/>
          </p:nvPr>
        </p:nvSpPr>
        <p:spPr>
          <a:xfrm>
            <a:off x="91078" y="66676"/>
            <a:ext cx="12002497"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s-ES" smtClean="0"/>
              <a:t>Haga clic en el icono para agregar una imagen</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2"/>
            <a:ext cx="268224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219200" y="274641"/>
            <a:ext cx="7416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B61BEF0D-F0BB-DE4B-95CE-6DB70DBA9567}" type="datetimeFigureOut">
              <a:rPr lang="en-US" smtClean="0"/>
              <a:pPr/>
              <a:t>7/7/2023</a:t>
            </a:fld>
            <a:endParaRPr lang="en-US" dirty="0"/>
          </a:p>
        </p:txBody>
      </p:sp>
      <p:sp>
        <p:nvSpPr>
          <p:cNvPr id="5" name="4 Marcador de pie de página"/>
          <p:cNvSpPr>
            <a:spLocks noGrp="1"/>
          </p:cNvSpPr>
          <p:nvPr>
            <p:ph type="ftr" sz="quarter" idx="11"/>
          </p:nvPr>
        </p:nvSpPr>
        <p:spPr/>
        <p:txBody>
          <a:bodyPr/>
          <a:lstStyle/>
          <a:p>
            <a:endParaRPr lang="en-US" dirty="0"/>
          </a:p>
        </p:txBody>
      </p:sp>
      <p:sp>
        <p:nvSpPr>
          <p:cNvPr id="6" name="5 Marcador de número de diapositiva"/>
          <p:cNvSpPr>
            <a:spLocks noGrp="1"/>
          </p:cNvSpPr>
          <p:nvPr>
            <p:ph type="sldNum" sz="quarter" idx="12"/>
          </p:nvPr>
        </p:nvSpPr>
        <p:spPr/>
        <p:txBody>
          <a:bodyPr/>
          <a:lstStyle/>
          <a:p>
            <a:fld id="{D57F1E4F-1CFF-5643-939E-217C01CDF565}" type="slidenum">
              <a:rPr lang="en-US" smtClean="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a:off x="0" y="0"/>
            <a:ext cx="12192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7 Rectángulo redondeado"/>
          <p:cNvSpPr/>
          <p:nvPr/>
        </p:nvSpPr>
        <p:spPr>
          <a:xfrm>
            <a:off x="85344" y="69755"/>
            <a:ext cx="12017829"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21 Marcador de título"/>
          <p:cNvSpPr>
            <a:spLocks noGrp="1"/>
          </p:cNvSpPr>
          <p:nvPr>
            <p:ph type="title"/>
          </p:nvPr>
        </p:nvSpPr>
        <p:spPr>
          <a:xfrm>
            <a:off x="1219200" y="274638"/>
            <a:ext cx="10363200" cy="1143000"/>
          </a:xfrm>
          <a:prstGeom prst="rect">
            <a:avLst/>
          </a:prstGeom>
        </p:spPr>
        <p:txBody>
          <a:bodyPr bIns="91440"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1219200" y="1447800"/>
            <a:ext cx="10363200" cy="4572000"/>
          </a:xfrm>
          <a:prstGeom prst="rect">
            <a:avLst/>
          </a:prstGeom>
        </p:spPr>
        <p:txBody>
          <a:bodyPr>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8229600" y="6191250"/>
            <a:ext cx="3302000" cy="476250"/>
          </a:xfrm>
          <a:prstGeom prst="rect">
            <a:avLst/>
          </a:prstGeom>
        </p:spPr>
        <p:txBody>
          <a:bodyPr anchor="ctr" anchorCtr="0"/>
          <a:lstStyle>
            <a:lvl1pPr algn="r" eaLnBrk="1" latinLnBrk="0" hangingPunct="1">
              <a:defRPr kumimoji="0" sz="1400">
                <a:solidFill>
                  <a:schemeClr val="tx2"/>
                </a:solidFill>
              </a:defRPr>
            </a:lvl1pPr>
          </a:lstStyle>
          <a:p>
            <a:fld id="{B61BEF0D-F0BB-DE4B-95CE-6DB70DBA9567}" type="datetimeFigureOut">
              <a:rPr lang="en-US" smtClean="0"/>
              <a:pPr/>
              <a:t>7/7/2023</a:t>
            </a:fld>
            <a:endParaRPr lang="en-US" dirty="0"/>
          </a:p>
        </p:txBody>
      </p:sp>
      <p:sp>
        <p:nvSpPr>
          <p:cNvPr id="3" name="2 Marcador de pie de página"/>
          <p:cNvSpPr>
            <a:spLocks noGrp="1"/>
          </p:cNvSpPr>
          <p:nvPr>
            <p:ph type="ftr" sz="quarter" idx="3"/>
          </p:nvPr>
        </p:nvSpPr>
        <p:spPr>
          <a:xfrm>
            <a:off x="1219200" y="6172200"/>
            <a:ext cx="5283200" cy="457200"/>
          </a:xfrm>
          <a:prstGeom prst="rect">
            <a:avLst/>
          </a:prstGeom>
        </p:spPr>
        <p:txBody>
          <a:bodyPr anchor="ctr" anchorCtr="0"/>
          <a:lstStyle>
            <a:lvl1pPr eaLnBrk="1" latinLnBrk="0" hangingPunct="1">
              <a:defRPr kumimoji="0" sz="1400">
                <a:solidFill>
                  <a:schemeClr val="tx2"/>
                </a:solidFill>
              </a:defRPr>
            </a:lvl1pPr>
          </a:lstStyle>
          <a:p>
            <a:endParaRPr lang="en-US" dirty="0"/>
          </a:p>
        </p:txBody>
      </p:sp>
      <p:sp>
        <p:nvSpPr>
          <p:cNvPr id="23" name="22 Marcador de número de diapositiva"/>
          <p:cNvSpPr>
            <a:spLocks noGrp="1"/>
          </p:cNvSpPr>
          <p:nvPr>
            <p:ph type="sldNum" sz="quarter" idx="4"/>
          </p:nvPr>
        </p:nvSpPr>
        <p:spPr>
          <a:xfrm>
            <a:off x="195072" y="6210300"/>
            <a:ext cx="6096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57F1E4F-1CFF-5643-939E-217C01CDF565}"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8013469" y="4700078"/>
            <a:ext cx="3413603" cy="703195"/>
          </a:xfrm>
        </p:spPr>
        <p:txBody>
          <a:bodyPr>
            <a:normAutofit fontScale="25000" lnSpcReduction="20000"/>
          </a:bodyPr>
          <a:lstStyle/>
          <a:p>
            <a:pPr algn="r"/>
            <a:r>
              <a:rPr lang="es-CL" sz="7200" b="1" dirty="0" err="1" smtClean="0">
                <a:solidFill>
                  <a:srgbClr val="002060"/>
                </a:solidFill>
              </a:rPr>
              <a:t>Prof.Manuel</a:t>
            </a:r>
            <a:r>
              <a:rPr lang="es-CL" sz="7200" b="1" dirty="0" smtClean="0">
                <a:solidFill>
                  <a:srgbClr val="002060"/>
                </a:solidFill>
              </a:rPr>
              <a:t> Plaza </a:t>
            </a:r>
            <a:r>
              <a:rPr lang="es-CL" sz="7200" b="1" dirty="0" err="1" smtClean="0">
                <a:solidFill>
                  <a:srgbClr val="002060"/>
                </a:solidFill>
              </a:rPr>
              <a:t>Bombal</a:t>
            </a:r>
            <a:r>
              <a:rPr lang="es-CL" sz="7200" b="1" dirty="0" smtClean="0">
                <a:solidFill>
                  <a:srgbClr val="002060"/>
                </a:solidFill>
              </a:rPr>
              <a:t>.</a:t>
            </a:r>
          </a:p>
          <a:p>
            <a:pPr algn="r"/>
            <a:r>
              <a:rPr lang="es-CL" sz="7200" b="1" dirty="0" smtClean="0">
                <a:solidFill>
                  <a:srgbClr val="002060"/>
                </a:solidFill>
              </a:rPr>
              <a:t>mplazab@armada.cl</a:t>
            </a:r>
            <a:endParaRPr lang="es-CL" sz="7200" b="1" dirty="0" smtClean="0">
              <a:solidFill>
                <a:srgbClr val="002060"/>
              </a:solidFill>
            </a:endParaRPr>
          </a:p>
          <a:p>
            <a:pPr algn="r"/>
            <a:r>
              <a:rPr lang="es-CL" sz="7200" b="1" dirty="0" smtClean="0">
                <a:solidFill>
                  <a:srgbClr val="002060"/>
                </a:solidFill>
              </a:rPr>
              <a:t>2023</a:t>
            </a:r>
            <a:r>
              <a:rPr lang="es-CL" sz="3200" b="1" dirty="0" smtClean="0">
                <a:solidFill>
                  <a:srgbClr val="002060"/>
                </a:solidFill>
              </a:rPr>
              <a:t>.</a:t>
            </a:r>
            <a:endParaRPr lang="es-CL" sz="3200" b="1" dirty="0">
              <a:solidFill>
                <a:srgbClr val="002060"/>
              </a:solidFill>
            </a:endParaRPr>
          </a:p>
        </p:txBody>
      </p:sp>
      <p:sp>
        <p:nvSpPr>
          <p:cNvPr id="2" name="Título 1"/>
          <p:cNvSpPr>
            <a:spLocks noGrp="1"/>
          </p:cNvSpPr>
          <p:nvPr>
            <p:ph type="ctrTitle"/>
          </p:nvPr>
        </p:nvSpPr>
        <p:spPr/>
        <p:txBody>
          <a:bodyPr/>
          <a:lstStyle/>
          <a:p>
            <a:r>
              <a:rPr lang="es-CL" dirty="0" smtClean="0"/>
              <a:t>MODELAMIENTO DE SISTEMAS I.</a:t>
            </a:r>
            <a:endParaRPr lang="es-CL" dirty="0"/>
          </a:p>
        </p:txBody>
      </p:sp>
      <p:pic>
        <p:nvPicPr>
          <p:cNvPr id="1026" name="Picture 2" descr="ESCUDO ESNAVAL"/>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013499" y="-134822"/>
            <a:ext cx="1894378" cy="1940358"/>
          </a:xfrm>
          <a:prstGeom prst="rect">
            <a:avLst/>
          </a:prstGeom>
          <a:noFill/>
          <a:ln w="9525">
            <a:noFill/>
            <a:miter lim="800000"/>
            <a:headEnd/>
            <a:tailEnd/>
          </a:ln>
        </p:spPr>
      </p:pic>
      <p:sp>
        <p:nvSpPr>
          <p:cNvPr id="5" name="Subtítulo 2"/>
          <p:cNvSpPr txBox="1">
            <a:spLocks/>
          </p:cNvSpPr>
          <p:nvPr/>
        </p:nvSpPr>
        <p:spPr>
          <a:xfrm>
            <a:off x="213156" y="247227"/>
            <a:ext cx="7584025" cy="703195"/>
          </a:xfrm>
          <a:prstGeom prst="rect">
            <a:avLst/>
          </a:prstGeom>
        </p:spPr>
        <p:txBody>
          <a:bodyPr>
            <a:normAutofit/>
          </a:bodyPr>
          <a:lstStyle/>
          <a:p>
            <a:pPr marL="0" marR="0" lvl="0" indent="0"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kumimoji="0" lang="es-CL" sz="1200" b="0" i="0" u="none" strike="noStrike" kern="1200" cap="none" spc="0" normalizeH="0" baseline="0" noProof="0" dirty="0" smtClean="0">
                <a:ln>
                  <a:noFill/>
                </a:ln>
                <a:solidFill>
                  <a:srgbClr val="002060"/>
                </a:solidFill>
                <a:effectLst/>
                <a:uLnTx/>
                <a:uFillTx/>
                <a:latin typeface="+mn-lt"/>
                <a:ea typeface="+mn-ea"/>
                <a:cs typeface="+mn-cs"/>
              </a:rPr>
              <a:t>ESCUELA NAVAL ARTURO</a:t>
            </a:r>
            <a:r>
              <a:rPr kumimoji="0" lang="es-CL" sz="1200" b="0" i="0" u="none" strike="noStrike" kern="1200" cap="none" spc="0" normalizeH="0" noProof="0" dirty="0" smtClean="0">
                <a:ln>
                  <a:noFill/>
                </a:ln>
                <a:solidFill>
                  <a:srgbClr val="002060"/>
                </a:solidFill>
                <a:effectLst/>
                <a:uLnTx/>
                <a:uFillTx/>
                <a:latin typeface="+mn-lt"/>
                <a:ea typeface="+mn-ea"/>
                <a:cs typeface="+mn-cs"/>
              </a:rPr>
              <a:t> PRAT.</a:t>
            </a:r>
          </a:p>
          <a:p>
            <a:pPr marL="0" marR="0" lvl="0" indent="0"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lang="es-CL" sz="1200" baseline="0" dirty="0" smtClean="0">
                <a:solidFill>
                  <a:srgbClr val="002060"/>
                </a:solidFill>
              </a:rPr>
              <a:t>Cátedra</a:t>
            </a:r>
            <a:r>
              <a:rPr lang="es-CL" sz="1200" dirty="0" smtClean="0">
                <a:solidFill>
                  <a:srgbClr val="002060"/>
                </a:solidFill>
              </a:rPr>
              <a:t> de </a:t>
            </a:r>
            <a:r>
              <a:rPr lang="es-CL" sz="1200" dirty="0" err="1" smtClean="0">
                <a:solidFill>
                  <a:srgbClr val="002060"/>
                </a:solidFill>
              </a:rPr>
              <a:t>Modelamiento</a:t>
            </a:r>
            <a:r>
              <a:rPr lang="es-CL" sz="1200" dirty="0" smtClean="0">
                <a:solidFill>
                  <a:srgbClr val="002060"/>
                </a:solidFill>
              </a:rPr>
              <a:t> de Sistemas.</a:t>
            </a:r>
            <a:endParaRPr kumimoji="0" lang="es-CL" sz="1200" b="0" i="0" u="none" strike="noStrike" kern="1200" cap="none" spc="0" normalizeH="0" baseline="0" noProof="0" dirty="0">
              <a:ln>
                <a:noFill/>
              </a:ln>
              <a:solidFill>
                <a:srgbClr val="002060"/>
              </a:solidFill>
              <a:effectLst/>
              <a:uLnTx/>
              <a:uFillTx/>
              <a:latin typeface="+mn-lt"/>
              <a:ea typeface="+mn-ea"/>
              <a:cs typeface="+mn-cs"/>
            </a:endParaRPr>
          </a:p>
        </p:txBody>
      </p:sp>
    </p:spTree>
    <p:extLst>
      <p:ext uri="{BB962C8B-B14F-4D97-AF65-F5344CB8AC3E}">
        <p14:creationId xmlns:p14="http://schemas.microsoft.com/office/powerpoint/2010/main" xmlns="" val="1732598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227513" y="1579735"/>
            <a:ext cx="10363200" cy="731202"/>
          </a:xfrm>
        </p:spPr>
        <p:txBody>
          <a:bodyPr>
            <a:normAutofit fontScale="90000"/>
          </a:bodyPr>
          <a:lstStyle/>
          <a:p>
            <a:pPr algn="ctr"/>
            <a:r>
              <a:rPr lang="es-CL" dirty="0" smtClean="0">
                <a:solidFill>
                  <a:srgbClr val="FF0000"/>
                </a:solidFill>
              </a:rPr>
              <a:t>¿Para qué me sirve la asignatura? </a:t>
            </a:r>
            <a:r>
              <a:rPr lang="es-ES" dirty="0" smtClean="0"/>
              <a:t/>
            </a:r>
            <a:br>
              <a:rPr lang="es-ES" dirty="0" smtClean="0"/>
            </a:br>
            <a:endParaRPr lang="es-ES" dirty="0"/>
          </a:p>
        </p:txBody>
      </p:sp>
      <p:sp>
        <p:nvSpPr>
          <p:cNvPr id="3" name="2 Marcador de contenido"/>
          <p:cNvSpPr>
            <a:spLocks noGrp="1"/>
          </p:cNvSpPr>
          <p:nvPr>
            <p:ph sz="quarter" idx="1"/>
          </p:nvPr>
        </p:nvSpPr>
        <p:spPr>
          <a:xfrm>
            <a:off x="1152699" y="2561705"/>
            <a:ext cx="10363200" cy="2259676"/>
          </a:xfrm>
        </p:spPr>
        <p:txBody>
          <a:bodyPr/>
          <a:lstStyle/>
          <a:p>
            <a:pPr algn="ctr">
              <a:buNone/>
            </a:pPr>
            <a:r>
              <a:rPr lang="es-CL" b="1" dirty="0" smtClean="0"/>
              <a:t>La finalidad es que el futuro Oficial de Marina, desarrolle capacidades críticas con el objeto de relacionar adecuadamente los elementos que conforman el problema con la solución del mismo, optimizando de este modo el proceso de toma de decisiones. </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194261" y="548958"/>
            <a:ext cx="10363200" cy="1143000"/>
          </a:xfrm>
        </p:spPr>
        <p:txBody>
          <a:bodyPr/>
          <a:lstStyle/>
          <a:p>
            <a:r>
              <a:rPr lang="es-CL" b="1" dirty="0" smtClean="0">
                <a:solidFill>
                  <a:srgbClr val="0070C0"/>
                </a:solidFill>
              </a:rPr>
              <a:t>Unidades temáticas.</a:t>
            </a:r>
            <a:endParaRPr lang="es-ES" b="1" dirty="0">
              <a:solidFill>
                <a:srgbClr val="0070C0"/>
              </a:solidFill>
            </a:endParaRPr>
          </a:p>
        </p:txBody>
      </p:sp>
      <p:sp>
        <p:nvSpPr>
          <p:cNvPr id="3" name="2 Marcador de contenido"/>
          <p:cNvSpPr>
            <a:spLocks noGrp="1"/>
          </p:cNvSpPr>
          <p:nvPr>
            <p:ph sz="quarter" idx="1"/>
          </p:nvPr>
        </p:nvSpPr>
        <p:spPr>
          <a:xfrm>
            <a:off x="2881746" y="2594957"/>
            <a:ext cx="5996247" cy="1553095"/>
          </a:xfrm>
        </p:spPr>
        <p:txBody>
          <a:bodyPr/>
          <a:lstStyle/>
          <a:p>
            <a:pPr marL="514350" indent="-514350">
              <a:buFont typeface="+mj-lt"/>
              <a:buAutoNum type="arabicPeriod"/>
            </a:pPr>
            <a:r>
              <a:rPr lang="es-CL" dirty="0" smtClean="0"/>
              <a:t>Planteo y resolución de Problemas.</a:t>
            </a:r>
          </a:p>
          <a:p>
            <a:pPr marL="514350" indent="-514350">
              <a:buFont typeface="+mj-lt"/>
              <a:buAutoNum type="arabicPeriod"/>
            </a:pPr>
            <a:r>
              <a:rPr lang="es-CL" dirty="0" smtClean="0"/>
              <a:t>Diseño de un Modelo.</a:t>
            </a:r>
          </a:p>
          <a:p>
            <a:pPr marL="514350" indent="-514350">
              <a:buFont typeface="+mj-lt"/>
              <a:buAutoNum type="arabicPeriod"/>
            </a:pPr>
            <a:r>
              <a:rPr lang="es-CL" dirty="0" smtClean="0"/>
              <a:t>Modelo y Artículo Científico.</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537949" y="3336791"/>
            <a:ext cx="7584025" cy="1947333"/>
          </a:xfrm>
        </p:spPr>
        <p:txBody>
          <a:bodyPr>
            <a:normAutofit/>
          </a:bodyPr>
          <a:lstStyle/>
          <a:p>
            <a:r>
              <a:rPr lang="es-CL" sz="3200" dirty="0" smtClean="0">
                <a:solidFill>
                  <a:srgbClr val="002060"/>
                </a:solidFill>
              </a:rPr>
              <a:t>Planteo y Resolución de Problemas</a:t>
            </a:r>
            <a:endParaRPr lang="es-CL" sz="3200" dirty="0">
              <a:solidFill>
                <a:srgbClr val="002060"/>
              </a:solidFill>
            </a:endParaRPr>
          </a:p>
        </p:txBody>
      </p:sp>
      <p:sp>
        <p:nvSpPr>
          <p:cNvPr id="2" name="Título 1"/>
          <p:cNvSpPr>
            <a:spLocks noGrp="1"/>
          </p:cNvSpPr>
          <p:nvPr>
            <p:ph type="ctrTitle"/>
          </p:nvPr>
        </p:nvSpPr>
        <p:spPr/>
        <p:txBody>
          <a:bodyPr/>
          <a:lstStyle/>
          <a:p>
            <a:r>
              <a:rPr lang="es-CL" dirty="0" smtClean="0"/>
              <a:t>UT N° 1</a:t>
            </a:r>
            <a:endParaRPr lang="es-CL" dirty="0"/>
          </a:p>
        </p:txBody>
      </p:sp>
    </p:spTree>
    <p:extLst>
      <p:ext uri="{BB962C8B-B14F-4D97-AF65-F5344CB8AC3E}">
        <p14:creationId xmlns:p14="http://schemas.microsoft.com/office/powerpoint/2010/main" xmlns="" val="17325982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p:txBody>
          <a:bodyPr/>
          <a:lstStyle/>
          <a:p>
            <a:pPr algn="just"/>
            <a:r>
              <a:rPr lang="es-CL" dirty="0" smtClean="0">
                <a:solidFill>
                  <a:srgbClr val="002060"/>
                </a:solidFill>
              </a:rPr>
              <a:t>Mediante diferentes herramientas vistas anteriormente buscaremos la forma de aplicar algunas de ellas para encontrar soluciones a diferentes situaciones de la vida diaria.</a:t>
            </a:r>
          </a:p>
          <a:p>
            <a:pPr algn="just">
              <a:buNone/>
            </a:pPr>
            <a:endParaRPr lang="es-CL" dirty="0">
              <a:solidFill>
                <a:srgbClr val="002060"/>
              </a:solidFill>
            </a:endParaRPr>
          </a:p>
          <a:p>
            <a:pPr algn="just"/>
            <a:r>
              <a:rPr lang="es-CL" dirty="0" smtClean="0">
                <a:solidFill>
                  <a:srgbClr val="002060"/>
                </a:solidFill>
              </a:rPr>
              <a:t>Este tipo de herramientas normalmente están asociadas a las Ciencias Básicas, tales como la Matemática, la Física, la Química, etc.</a:t>
            </a:r>
            <a:endParaRPr lang="es-CL" dirty="0">
              <a:solidFill>
                <a:srgbClr val="002060"/>
              </a:solidFill>
            </a:endParaRPr>
          </a:p>
        </p:txBody>
      </p:sp>
    </p:spTree>
    <p:extLst>
      <p:ext uri="{BB962C8B-B14F-4D97-AF65-F5344CB8AC3E}">
        <p14:creationId xmlns:p14="http://schemas.microsoft.com/office/powerpoint/2010/main" xmlns="" val="8989578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p:txBody>
          <a:bodyPr/>
          <a:lstStyle/>
          <a:p>
            <a:pPr algn="just"/>
            <a:r>
              <a:rPr lang="es-CL" dirty="0" smtClean="0">
                <a:solidFill>
                  <a:srgbClr val="002060"/>
                </a:solidFill>
              </a:rPr>
              <a:t>Tal como se menciona en el título de la Primera Unidad la idea es encontrar una solución a un Problema.</a:t>
            </a:r>
          </a:p>
          <a:p>
            <a:pPr>
              <a:buNone/>
            </a:pPr>
            <a:endParaRPr lang="es-CL" dirty="0" smtClean="0">
              <a:solidFill>
                <a:srgbClr val="002060"/>
              </a:solidFill>
            </a:endParaRPr>
          </a:p>
          <a:p>
            <a:pPr algn="just"/>
            <a:r>
              <a:rPr lang="es-CL" dirty="0" smtClean="0">
                <a:solidFill>
                  <a:srgbClr val="002060"/>
                </a:solidFill>
              </a:rPr>
              <a:t>En la medida en que avancemos iremos dando forma a diferentes tipos de soluciones dependiendo del problema a enfrentar.</a:t>
            </a:r>
            <a:endParaRPr lang="es-CL" dirty="0">
              <a:solidFill>
                <a:srgbClr val="002060"/>
              </a:solidFill>
            </a:endParaRPr>
          </a:p>
        </p:txBody>
      </p:sp>
    </p:spTree>
    <p:extLst>
      <p:ext uri="{BB962C8B-B14F-4D97-AF65-F5344CB8AC3E}">
        <p14:creationId xmlns:p14="http://schemas.microsoft.com/office/powerpoint/2010/main" xmlns="" val="2413568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dirty="0" smtClean="0">
                <a:solidFill>
                  <a:srgbClr val="FF0000"/>
                </a:solidFill>
              </a:rPr>
              <a:t>¿Por qué se Modela?</a:t>
            </a:r>
            <a:endParaRPr lang="es-CL" dirty="0">
              <a:solidFill>
                <a:srgbClr val="FF0000"/>
              </a:solidFill>
            </a:endParaRPr>
          </a:p>
        </p:txBody>
      </p:sp>
      <p:sp>
        <p:nvSpPr>
          <p:cNvPr id="3" name="Marcador de contenido 2"/>
          <p:cNvSpPr>
            <a:spLocks noGrp="1"/>
          </p:cNvSpPr>
          <p:nvPr>
            <p:ph sz="quarter" idx="1"/>
          </p:nvPr>
        </p:nvSpPr>
        <p:spPr>
          <a:xfrm>
            <a:off x="1202574" y="1630680"/>
            <a:ext cx="10363200" cy="3548149"/>
          </a:xfrm>
        </p:spPr>
        <p:txBody>
          <a:bodyPr>
            <a:normAutofit lnSpcReduction="10000"/>
          </a:bodyPr>
          <a:lstStyle/>
          <a:p>
            <a:pPr algn="just"/>
            <a:r>
              <a:rPr lang="es-CL" dirty="0" smtClean="0">
                <a:solidFill>
                  <a:srgbClr val="002060"/>
                </a:solidFill>
              </a:rPr>
              <a:t>La </a:t>
            </a:r>
            <a:r>
              <a:rPr lang="es-CL" dirty="0">
                <a:solidFill>
                  <a:srgbClr val="002060"/>
                </a:solidFill>
              </a:rPr>
              <a:t>necesidad de realizar un modelo nace de la complejidad de diversos sistemas. </a:t>
            </a:r>
            <a:endParaRPr lang="es-CL" dirty="0" smtClean="0">
              <a:solidFill>
                <a:srgbClr val="002060"/>
              </a:solidFill>
            </a:endParaRPr>
          </a:p>
          <a:p>
            <a:pPr algn="just"/>
            <a:endParaRPr lang="es-CL" dirty="0" smtClean="0">
              <a:solidFill>
                <a:srgbClr val="002060"/>
              </a:solidFill>
            </a:endParaRPr>
          </a:p>
          <a:p>
            <a:pPr algn="just"/>
            <a:r>
              <a:rPr lang="es-CL" dirty="0" smtClean="0">
                <a:solidFill>
                  <a:srgbClr val="002060"/>
                </a:solidFill>
              </a:rPr>
              <a:t>El </a:t>
            </a:r>
            <a:r>
              <a:rPr lang="es-CL" dirty="0">
                <a:solidFill>
                  <a:srgbClr val="002060"/>
                </a:solidFill>
              </a:rPr>
              <a:t>modelo sirve para desglosar, dividir, observar, facilitar, estudiar, comprender, organizar, </a:t>
            </a:r>
            <a:r>
              <a:rPr lang="es-CL" dirty="0" err="1">
                <a:solidFill>
                  <a:srgbClr val="002060"/>
                </a:solidFill>
              </a:rPr>
              <a:t>etc</a:t>
            </a:r>
            <a:r>
              <a:rPr lang="es-CL" dirty="0">
                <a:solidFill>
                  <a:srgbClr val="002060"/>
                </a:solidFill>
              </a:rPr>
              <a:t> La complejidad de situaciones, herramientas, maquinarias, u otro elemento catalogado como un sistema.</a:t>
            </a:r>
          </a:p>
          <a:p>
            <a:pPr algn="just"/>
            <a:endParaRPr lang="es-CL" dirty="0" smtClean="0">
              <a:solidFill>
                <a:srgbClr val="002060"/>
              </a:solidFill>
            </a:endParaRPr>
          </a:p>
          <a:p>
            <a:pPr algn="just"/>
            <a:r>
              <a:rPr lang="es-CL" dirty="0" smtClean="0">
                <a:solidFill>
                  <a:srgbClr val="002060"/>
                </a:solidFill>
              </a:rPr>
              <a:t>Un Modelo es una representación de una situación mayor, a escala, es una representación simplificada de una situación o cosa.</a:t>
            </a:r>
            <a:endParaRPr lang="es-CL" dirty="0">
              <a:solidFill>
                <a:srgbClr val="002060"/>
              </a:solidFill>
            </a:endParaRPr>
          </a:p>
        </p:txBody>
      </p:sp>
    </p:spTree>
    <p:extLst>
      <p:ext uri="{BB962C8B-B14F-4D97-AF65-F5344CB8AC3E}">
        <p14:creationId xmlns:p14="http://schemas.microsoft.com/office/powerpoint/2010/main" xmlns="" val="12723561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2" y="685800"/>
            <a:ext cx="8534400" cy="5702121"/>
          </a:xfrm>
        </p:spPr>
        <p:txBody>
          <a:bodyPr/>
          <a:lstStyle/>
          <a:p>
            <a:pPr algn="just"/>
            <a:r>
              <a:rPr lang="es-CL" dirty="0" smtClean="0">
                <a:solidFill>
                  <a:srgbClr val="002060"/>
                </a:solidFill>
              </a:rPr>
              <a:t>Dentro de los tipos de modelos necesarios para avanzar en nuestro conocimiento, se mencionan los siguientes:</a:t>
            </a:r>
          </a:p>
          <a:p>
            <a:pPr algn="just">
              <a:buNone/>
            </a:pPr>
            <a:endParaRPr lang="es-CL" dirty="0" smtClean="0">
              <a:solidFill>
                <a:srgbClr val="002060"/>
              </a:solidFill>
            </a:endParaRPr>
          </a:p>
          <a:p>
            <a:pPr marL="457200" indent="-457200">
              <a:buFont typeface="+mj-lt"/>
              <a:buAutoNum type="arabicPeriod"/>
            </a:pPr>
            <a:r>
              <a:rPr lang="es-CL" dirty="0" smtClean="0">
                <a:solidFill>
                  <a:srgbClr val="002060"/>
                </a:solidFill>
              </a:rPr>
              <a:t>Modelo Físico.</a:t>
            </a:r>
          </a:p>
          <a:p>
            <a:pPr marL="457200" indent="-457200">
              <a:buFont typeface="+mj-lt"/>
              <a:buAutoNum type="arabicPeriod"/>
            </a:pPr>
            <a:r>
              <a:rPr lang="es-CL" dirty="0" smtClean="0">
                <a:solidFill>
                  <a:srgbClr val="002060"/>
                </a:solidFill>
              </a:rPr>
              <a:t>Modelo Matemático.</a:t>
            </a:r>
          </a:p>
          <a:p>
            <a:pPr marL="457200" lvl="0" indent="-457200">
              <a:buFont typeface="+mj-lt"/>
              <a:buAutoNum type="arabicPeriod"/>
            </a:pPr>
            <a:r>
              <a:rPr lang="es-MX" dirty="0">
                <a:solidFill>
                  <a:srgbClr val="002060"/>
                </a:solidFill>
              </a:rPr>
              <a:t>Modelo </a:t>
            </a:r>
            <a:r>
              <a:rPr lang="es-MX" dirty="0" smtClean="0">
                <a:solidFill>
                  <a:srgbClr val="002060"/>
                </a:solidFill>
              </a:rPr>
              <a:t>Químico.</a:t>
            </a:r>
            <a:endParaRPr lang="es-CL" dirty="0">
              <a:solidFill>
                <a:srgbClr val="002060"/>
              </a:solidFill>
            </a:endParaRPr>
          </a:p>
          <a:p>
            <a:pPr marL="457200" lvl="0" indent="-457200">
              <a:buFont typeface="+mj-lt"/>
              <a:buAutoNum type="arabicPeriod"/>
            </a:pPr>
            <a:r>
              <a:rPr lang="es-MX" dirty="0">
                <a:solidFill>
                  <a:srgbClr val="002060"/>
                </a:solidFill>
              </a:rPr>
              <a:t>Modelo </a:t>
            </a:r>
            <a:r>
              <a:rPr lang="es-MX" dirty="0" smtClean="0">
                <a:solidFill>
                  <a:srgbClr val="002060"/>
                </a:solidFill>
              </a:rPr>
              <a:t>Gráfico.</a:t>
            </a:r>
            <a:endParaRPr lang="es-CL" dirty="0">
              <a:solidFill>
                <a:srgbClr val="002060"/>
              </a:solidFill>
            </a:endParaRPr>
          </a:p>
          <a:p>
            <a:pPr marL="457200" lvl="0" indent="-457200">
              <a:buFont typeface="+mj-lt"/>
              <a:buAutoNum type="arabicPeriod"/>
            </a:pPr>
            <a:r>
              <a:rPr lang="es-MX" dirty="0">
                <a:solidFill>
                  <a:srgbClr val="002060"/>
                </a:solidFill>
              </a:rPr>
              <a:t>Modelo </a:t>
            </a:r>
            <a:r>
              <a:rPr lang="es-MX" dirty="0" smtClean="0">
                <a:solidFill>
                  <a:srgbClr val="002060"/>
                </a:solidFill>
              </a:rPr>
              <a:t>Simbólico.</a:t>
            </a:r>
            <a:endParaRPr lang="es-CL" dirty="0">
              <a:solidFill>
                <a:srgbClr val="002060"/>
              </a:solidFill>
            </a:endParaRPr>
          </a:p>
          <a:p>
            <a:pPr marL="457200" lvl="0" indent="-457200">
              <a:buFont typeface="+mj-lt"/>
              <a:buAutoNum type="arabicPeriod"/>
            </a:pPr>
            <a:r>
              <a:rPr lang="es-MX" dirty="0">
                <a:solidFill>
                  <a:srgbClr val="002060"/>
                </a:solidFill>
              </a:rPr>
              <a:t>Modelo </a:t>
            </a:r>
            <a:r>
              <a:rPr lang="es-MX" dirty="0" smtClean="0">
                <a:solidFill>
                  <a:srgbClr val="002060"/>
                </a:solidFill>
              </a:rPr>
              <a:t>Eléctrico.</a:t>
            </a:r>
            <a:endParaRPr lang="es-CL" dirty="0">
              <a:solidFill>
                <a:srgbClr val="002060"/>
              </a:solidFill>
            </a:endParaRPr>
          </a:p>
          <a:p>
            <a:pPr marL="457200" indent="-457200">
              <a:buFont typeface="+mj-lt"/>
              <a:buAutoNum type="arabicPeriod"/>
            </a:pPr>
            <a:endParaRPr lang="es-CL" dirty="0" smtClean="0"/>
          </a:p>
          <a:p>
            <a:pPr marL="457200" indent="-457200">
              <a:buFont typeface="+mj-lt"/>
              <a:buAutoNum type="arabicPeriod"/>
            </a:pPr>
            <a:endParaRPr lang="es-CL" dirty="0" smtClean="0"/>
          </a:p>
          <a:p>
            <a:pPr marL="457200" indent="-457200">
              <a:buFont typeface="+mj-lt"/>
              <a:buAutoNum type="arabicPeriod"/>
            </a:pPr>
            <a:endParaRPr lang="es-CL" dirty="0"/>
          </a:p>
        </p:txBody>
      </p:sp>
    </p:spTree>
    <p:extLst>
      <p:ext uri="{BB962C8B-B14F-4D97-AF65-F5344CB8AC3E}">
        <p14:creationId xmlns:p14="http://schemas.microsoft.com/office/powerpoint/2010/main" xmlns="" val="1778990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404608" y="633174"/>
            <a:ext cx="10385311" cy="1219200"/>
          </a:xfrm>
        </p:spPr>
        <p:txBody>
          <a:bodyPr>
            <a:normAutofit lnSpcReduction="10000"/>
          </a:bodyPr>
          <a:lstStyle/>
          <a:p>
            <a:pPr algn="just"/>
            <a:r>
              <a:rPr lang="es-CL" dirty="0" smtClean="0">
                <a:solidFill>
                  <a:srgbClr val="002060"/>
                </a:solidFill>
              </a:rPr>
              <a:t>En el área de la Arquitectura y la Ingeniería, un modelo físico es una construcción a escala reducida de obras de ingeniería para estudiar su comportamiento. Ejemplo: Una maqueta</a:t>
            </a:r>
          </a:p>
          <a:p>
            <a:endParaRPr lang="es-CL" dirty="0"/>
          </a:p>
          <a:p>
            <a:pPr marL="0" indent="0">
              <a:buNone/>
            </a:pPr>
            <a:endParaRPr lang="es-CL" dirty="0"/>
          </a:p>
        </p:txBody>
      </p:sp>
      <p:pic>
        <p:nvPicPr>
          <p:cNvPr id="1026" name="Picture 2" descr="https://i.pinimg.com/originals/04/a2/32/04a232916c69c43027ae91d16fe8d8bf.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015942" y="2153631"/>
            <a:ext cx="3718935" cy="3982795"/>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xmlns="">
                <a:solidFill>
                  <a:srgbClr val="FFFFFF"/>
                </a:solidFill>
              </a14:hiddenFill>
            </a:ext>
          </a:extLst>
        </p:spPr>
      </p:pic>
      <p:pic>
        <p:nvPicPr>
          <p:cNvPr id="1030" name="Picture 6" descr="Consejo para hacer una maquet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02867" y="2269374"/>
            <a:ext cx="4987396" cy="3434789"/>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434579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389291" y="527583"/>
            <a:ext cx="10606639" cy="2578284"/>
          </a:xfrm>
        </p:spPr>
        <p:txBody>
          <a:bodyPr>
            <a:normAutofit lnSpcReduction="10000"/>
          </a:bodyPr>
          <a:lstStyle/>
          <a:p>
            <a:pPr algn="ctr">
              <a:buNone/>
            </a:pPr>
            <a:r>
              <a:rPr lang="es-CL" b="1" dirty="0" smtClean="0">
                <a:solidFill>
                  <a:srgbClr val="FF0000"/>
                </a:solidFill>
              </a:rPr>
              <a:t>Modelo Matemático.</a:t>
            </a:r>
          </a:p>
          <a:p>
            <a:pPr algn="ctr">
              <a:buNone/>
            </a:pPr>
            <a:endParaRPr lang="es-CL" dirty="0" smtClean="0">
              <a:solidFill>
                <a:srgbClr val="FF0000"/>
              </a:solidFill>
            </a:endParaRPr>
          </a:p>
          <a:p>
            <a:pPr lvl="2" algn="ctr">
              <a:buNone/>
            </a:pPr>
            <a:r>
              <a:rPr lang="es-MX" dirty="0">
                <a:solidFill>
                  <a:srgbClr val="002060"/>
                </a:solidFill>
              </a:rPr>
              <a:t>Un modelo matemático es una representación simplificada, a través de ecuaciones, funciones o fórmulas matemáticas, de un fenómeno o de la relación entre dos o más variables. </a:t>
            </a:r>
            <a:endParaRPr lang="es-MX" dirty="0" smtClean="0">
              <a:solidFill>
                <a:srgbClr val="002060"/>
              </a:solidFill>
            </a:endParaRPr>
          </a:p>
          <a:p>
            <a:pPr lvl="2" algn="ctr">
              <a:buNone/>
            </a:pPr>
            <a:endParaRPr lang="es-MX" dirty="0" smtClean="0">
              <a:solidFill>
                <a:srgbClr val="002060"/>
              </a:solidFill>
            </a:endParaRPr>
          </a:p>
          <a:p>
            <a:pPr lvl="2" algn="ctr">
              <a:buNone/>
            </a:pPr>
            <a:r>
              <a:rPr lang="es-MX" dirty="0" smtClean="0">
                <a:solidFill>
                  <a:srgbClr val="002060"/>
                </a:solidFill>
              </a:rPr>
              <a:t>La </a:t>
            </a:r>
            <a:r>
              <a:rPr lang="es-MX" dirty="0">
                <a:solidFill>
                  <a:srgbClr val="002060"/>
                </a:solidFill>
              </a:rPr>
              <a:t>rama de las matemáticas que se encarga de estudiar las cualidades y estructura de los modelos es la llamada “teoría de los modelos”.</a:t>
            </a:r>
            <a:endParaRPr lang="es-CL" dirty="0">
              <a:solidFill>
                <a:srgbClr val="002060"/>
              </a:solidFill>
            </a:endParaRPr>
          </a:p>
        </p:txBody>
      </p:sp>
      <p:pic>
        <p:nvPicPr>
          <p:cNvPr id="2050" name="Picture 2" descr="Teorías física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5542" y="3239878"/>
            <a:ext cx="4189614" cy="3059000"/>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222739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1144385" y="707967"/>
            <a:ext cx="6096000" cy="4572000"/>
          </a:xfrm>
        </p:spPr>
        <p:txBody>
          <a:bodyPr>
            <a:normAutofit fontScale="85000" lnSpcReduction="20000"/>
          </a:bodyPr>
          <a:lstStyle/>
          <a:p>
            <a:pPr algn="ctr">
              <a:buNone/>
            </a:pPr>
            <a:r>
              <a:rPr lang="es-CL" b="1" dirty="0" smtClean="0">
                <a:solidFill>
                  <a:srgbClr val="FF0000"/>
                </a:solidFill>
              </a:rPr>
              <a:t>Modelo Químico.</a:t>
            </a:r>
          </a:p>
          <a:p>
            <a:pPr algn="ctr">
              <a:buNone/>
            </a:pPr>
            <a:endParaRPr lang="es-CL" b="1" dirty="0" smtClean="0">
              <a:solidFill>
                <a:srgbClr val="FF0000"/>
              </a:solidFill>
            </a:endParaRPr>
          </a:p>
          <a:p>
            <a:pPr algn="just" fontAlgn="base"/>
            <a:r>
              <a:rPr lang="es-CL" dirty="0" smtClean="0">
                <a:solidFill>
                  <a:srgbClr val="002060"/>
                </a:solidFill>
              </a:rPr>
              <a:t>Si </a:t>
            </a:r>
            <a:r>
              <a:rPr lang="es-CL" dirty="0">
                <a:solidFill>
                  <a:srgbClr val="002060"/>
                </a:solidFill>
              </a:rPr>
              <a:t>bien es cierto que existe el modelado de </a:t>
            </a:r>
            <a:r>
              <a:rPr lang="es-CL" dirty="0" smtClean="0">
                <a:solidFill>
                  <a:srgbClr val="002060"/>
                </a:solidFill>
              </a:rPr>
              <a:t>Procesos </a:t>
            </a:r>
            <a:r>
              <a:rPr lang="es-CL" dirty="0">
                <a:solidFill>
                  <a:srgbClr val="002060"/>
                </a:solidFill>
              </a:rPr>
              <a:t>Químicos, éstos normalmente están asociados a complejos programas de Software en sofisticados computadores asociados al diseño de procesos de ingeniería química</a:t>
            </a:r>
            <a:r>
              <a:rPr lang="es-CL" dirty="0" smtClean="0">
                <a:solidFill>
                  <a:srgbClr val="002060"/>
                </a:solidFill>
              </a:rPr>
              <a:t>.</a:t>
            </a:r>
          </a:p>
          <a:p>
            <a:pPr algn="just" fontAlgn="base">
              <a:buNone/>
            </a:pPr>
            <a:endParaRPr lang="es-CL" dirty="0">
              <a:solidFill>
                <a:srgbClr val="002060"/>
              </a:solidFill>
            </a:endParaRPr>
          </a:p>
          <a:p>
            <a:pPr lvl="0" algn="just" fontAlgn="base"/>
            <a:r>
              <a:rPr lang="es-CL" dirty="0">
                <a:solidFill>
                  <a:srgbClr val="002060"/>
                </a:solidFill>
              </a:rPr>
              <a:t>Modelo Atómico: un modelo atómico es una representación gráfica de la estructura que tienen los átomos. Un modelo atómico representa una explicación o esquema de cómo son y cómo se comportan los átomos.</a:t>
            </a:r>
          </a:p>
          <a:p>
            <a:pPr fontAlgn="base"/>
            <a:endParaRPr lang="es-CL" dirty="0"/>
          </a:p>
          <a:p>
            <a:endParaRPr lang="es-CL" dirty="0" smtClean="0"/>
          </a:p>
          <a:p>
            <a:endParaRPr lang="es-CL" dirty="0"/>
          </a:p>
        </p:txBody>
      </p:sp>
      <p:pic>
        <p:nvPicPr>
          <p:cNvPr id="1028" name="Picture 4" descr="Compuesto químico: concepto, tipos, elementos, ejemplo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658589" y="3100646"/>
            <a:ext cx="3111061" cy="1951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pic>
        <p:nvPicPr>
          <p:cNvPr id="5" name="Picture 2" descr="Vetores de Molécula De Cafeína Modelo Estrutural Fórmula E Molécula ..."/>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220429" y="1122221"/>
            <a:ext cx="2314116" cy="165423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935800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2" y="1483822"/>
            <a:ext cx="6739054" cy="3615267"/>
          </a:xfrm>
        </p:spPr>
        <p:txBody>
          <a:bodyPr>
            <a:normAutofit fontScale="70000" lnSpcReduction="20000"/>
          </a:bodyPr>
          <a:lstStyle/>
          <a:p>
            <a:pPr marL="0" indent="0" algn="ctr" fontAlgn="base">
              <a:buNone/>
            </a:pPr>
            <a:r>
              <a:rPr lang="es-CL" b="1" dirty="0">
                <a:solidFill>
                  <a:srgbClr val="FF0000"/>
                </a:solidFill>
              </a:rPr>
              <a:t>Modelo </a:t>
            </a:r>
            <a:r>
              <a:rPr lang="es-CL" b="1" dirty="0" smtClean="0">
                <a:solidFill>
                  <a:srgbClr val="FF0000"/>
                </a:solidFill>
              </a:rPr>
              <a:t>Gráfico.</a:t>
            </a:r>
          </a:p>
          <a:p>
            <a:pPr marL="0" indent="0" algn="ctr" fontAlgn="base">
              <a:buNone/>
            </a:pPr>
            <a:endParaRPr lang="es-CL" b="1" dirty="0">
              <a:solidFill>
                <a:srgbClr val="FF0000"/>
              </a:solidFill>
            </a:endParaRPr>
          </a:p>
          <a:p>
            <a:pPr algn="just" fontAlgn="base"/>
            <a:r>
              <a:rPr lang="es-CL" dirty="0">
                <a:solidFill>
                  <a:srgbClr val="002060"/>
                </a:solidFill>
              </a:rPr>
              <a:t>Son instrumentos técnicos muy dúctiles que permiten ordenar, verificar, confrontar, generalizar, clasificar, plantear hipótesis, etc</a:t>
            </a:r>
            <a:r>
              <a:rPr lang="es-CL" dirty="0" smtClean="0">
                <a:solidFill>
                  <a:srgbClr val="002060"/>
                </a:solidFill>
              </a:rPr>
              <a:t>.</a:t>
            </a:r>
          </a:p>
          <a:p>
            <a:pPr algn="just" fontAlgn="base">
              <a:buNone/>
            </a:pPr>
            <a:endParaRPr lang="es-CL" dirty="0" smtClean="0">
              <a:solidFill>
                <a:srgbClr val="002060"/>
              </a:solidFill>
            </a:endParaRPr>
          </a:p>
          <a:p>
            <a:pPr algn="just" fontAlgn="base"/>
            <a:r>
              <a:rPr lang="es-CL" dirty="0" smtClean="0">
                <a:solidFill>
                  <a:srgbClr val="002060"/>
                </a:solidFill>
              </a:rPr>
              <a:t> </a:t>
            </a:r>
            <a:r>
              <a:rPr lang="es-CL" dirty="0">
                <a:solidFill>
                  <a:srgbClr val="002060"/>
                </a:solidFill>
              </a:rPr>
              <a:t>Además, este modelo posee una capacidad de síntesis difícil de obtener con otros instrumentos. Ayudan al conocimiento crítico y estimulan la reflexión y la confrontación. </a:t>
            </a:r>
            <a:endParaRPr lang="es-CL" dirty="0" smtClean="0">
              <a:solidFill>
                <a:srgbClr val="002060"/>
              </a:solidFill>
            </a:endParaRPr>
          </a:p>
          <a:p>
            <a:pPr algn="just" fontAlgn="base"/>
            <a:endParaRPr lang="es-CL" dirty="0" smtClean="0">
              <a:solidFill>
                <a:srgbClr val="002060"/>
              </a:solidFill>
            </a:endParaRPr>
          </a:p>
          <a:p>
            <a:pPr algn="just" fontAlgn="base"/>
            <a:r>
              <a:rPr lang="es-CL" dirty="0" smtClean="0">
                <a:solidFill>
                  <a:srgbClr val="002060"/>
                </a:solidFill>
              </a:rPr>
              <a:t>También </a:t>
            </a:r>
            <a:r>
              <a:rPr lang="es-CL" dirty="0">
                <a:solidFill>
                  <a:srgbClr val="002060"/>
                </a:solidFill>
              </a:rPr>
              <a:t>se consideran efectivos para expresar estadísticas y son comprensibles.</a:t>
            </a:r>
          </a:p>
          <a:p>
            <a:endParaRPr lang="es-CL" dirty="0"/>
          </a:p>
        </p:txBody>
      </p:sp>
      <p:sp>
        <p:nvSpPr>
          <p:cNvPr id="25602" name="AutoShape 2" descr="Modelo grafico Tipos de modelos gráficosyAplicacion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04" name="AutoShape 4" descr="Modelo grafico Tipos de modelos gráficosyAplicacion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06" name="AutoShape 6" descr="An example directed graphical mod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08" name="AutoShape 8" descr="An example directed graphical mode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10" name="AutoShape 10" descr="Grafo acíclico dirigido - Wikipedia, la enciclopedia lib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12" name="AutoShape 12" descr="Gráfico curvado hacia arriba Modelo 3D $19 - .3ds .blend .c4d .fbx .max .ma  .lxo .obj - Free3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14" name="AutoShape 14" descr="Ejemplo de un modelo gráfico dirigido. Los nodos representan variables... |  Download Scientific Diagra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16" name="AutoShape 16" descr="8.2 Modelos gráficos y simulación predictiva | Estadística Comput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18" name="AutoShape 18" descr="8.2 Modelos gráficos y simulación predictiva | Estadística Computaciona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20" name="AutoShape 20" descr="https://www6.uniovi.es/~feli/CursoMDT/Tema1/Image59.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22" name="AutoShape 22" descr="https://upload.wikimedia.org/wikipedia/commons/thumb/4/4d/Electrona_in_crystallo_fluentia.svg/220px-Electrona_in_crystallo_fluentia.svg.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24" name="AutoShape 24" descr="Método Gráfico – GeoGebr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25626" name="AutoShape 26" descr="Sistema de Informacion Gerencial: El modelo general de sistemas de la  compañí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7" name="16 Imagen" descr="f_exp_x_.gif"/>
          <p:cNvPicPr>
            <a:picLocks noChangeAspect="1"/>
          </p:cNvPicPr>
          <p:nvPr/>
        </p:nvPicPr>
        <p:blipFill>
          <a:blip r:embed="rId2"/>
          <a:stretch>
            <a:fillRect/>
          </a:stretch>
        </p:blipFill>
        <p:spPr>
          <a:xfrm>
            <a:off x="8067242" y="2176029"/>
            <a:ext cx="1876425" cy="1924050"/>
          </a:xfrm>
          <a:prstGeom prst="rect">
            <a:avLst/>
          </a:prstGeom>
        </p:spPr>
      </p:pic>
    </p:spTree>
    <p:extLst>
      <p:ext uri="{BB962C8B-B14F-4D97-AF65-F5344CB8AC3E}">
        <p14:creationId xmlns:p14="http://schemas.microsoft.com/office/powerpoint/2010/main" xmlns="" val="5072379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1" y="685800"/>
            <a:ext cx="10623439" cy="5818031"/>
          </a:xfrm>
        </p:spPr>
        <p:txBody>
          <a:bodyPr>
            <a:normAutofit/>
          </a:bodyPr>
          <a:lstStyle/>
          <a:p>
            <a:pPr marL="0" indent="0" algn="ctr" fontAlgn="base">
              <a:buNone/>
            </a:pPr>
            <a:r>
              <a:rPr lang="es-CL" b="1" dirty="0">
                <a:solidFill>
                  <a:srgbClr val="FF0000"/>
                </a:solidFill>
              </a:rPr>
              <a:t>Modelo </a:t>
            </a:r>
            <a:r>
              <a:rPr lang="es-CL" b="1" dirty="0" smtClean="0">
                <a:solidFill>
                  <a:srgbClr val="FF0000"/>
                </a:solidFill>
              </a:rPr>
              <a:t>Simbólico.</a:t>
            </a:r>
          </a:p>
          <a:p>
            <a:pPr marL="0" indent="0" algn="ctr" fontAlgn="base">
              <a:buNone/>
            </a:pPr>
            <a:endParaRPr lang="es-CL" b="1" dirty="0">
              <a:solidFill>
                <a:srgbClr val="FF0000"/>
              </a:solidFill>
            </a:endParaRPr>
          </a:p>
          <a:p>
            <a:pPr fontAlgn="base"/>
            <a:r>
              <a:rPr lang="es-CL" dirty="0">
                <a:solidFill>
                  <a:srgbClr val="002060"/>
                </a:solidFill>
              </a:rPr>
              <a:t>Corresponde a la descripción por medio de símbolos que buscan mostrar, describir, ejecutar una situación, un suceso, un actuar, en un sistema mayor</a:t>
            </a:r>
            <a:r>
              <a:rPr lang="es-CL" dirty="0" smtClean="0">
                <a:solidFill>
                  <a:srgbClr val="002060"/>
                </a:solidFill>
              </a:rPr>
              <a:t>.</a:t>
            </a:r>
          </a:p>
          <a:p>
            <a:pPr fontAlgn="base"/>
            <a:endParaRPr lang="es-CL" dirty="0">
              <a:solidFill>
                <a:srgbClr val="002060"/>
              </a:solidFill>
            </a:endParaRPr>
          </a:p>
          <a:p>
            <a:pPr fontAlgn="base"/>
            <a:r>
              <a:rPr lang="es-CL" dirty="0">
                <a:solidFill>
                  <a:srgbClr val="002060"/>
                </a:solidFill>
              </a:rPr>
              <a:t>Dentro de este tipo de Modelo pueden incorporarse los siguientes</a:t>
            </a:r>
            <a:r>
              <a:rPr lang="es-CL" dirty="0" smtClean="0">
                <a:solidFill>
                  <a:srgbClr val="002060"/>
                </a:solidFill>
              </a:rPr>
              <a:t>:</a:t>
            </a:r>
          </a:p>
          <a:p>
            <a:pPr fontAlgn="base">
              <a:buNone/>
            </a:pPr>
            <a:endParaRPr lang="es-CL" dirty="0">
              <a:solidFill>
                <a:srgbClr val="002060"/>
              </a:solidFill>
            </a:endParaRPr>
          </a:p>
          <a:p>
            <a:pPr marL="1005840" lvl="2" indent="-457200" fontAlgn="base">
              <a:buFont typeface="+mj-lt"/>
              <a:buAutoNum type="arabicPeriod"/>
            </a:pPr>
            <a:r>
              <a:rPr lang="es-CL" dirty="0">
                <a:solidFill>
                  <a:srgbClr val="002060"/>
                </a:solidFill>
              </a:rPr>
              <a:t>Modelos </a:t>
            </a:r>
            <a:r>
              <a:rPr lang="es-CL" dirty="0" smtClean="0">
                <a:solidFill>
                  <a:srgbClr val="002060"/>
                </a:solidFill>
              </a:rPr>
              <a:t>esquemáticos.</a:t>
            </a:r>
            <a:endParaRPr lang="es-CL" dirty="0">
              <a:solidFill>
                <a:srgbClr val="002060"/>
              </a:solidFill>
            </a:endParaRPr>
          </a:p>
          <a:p>
            <a:pPr marL="1005840" lvl="2" indent="-457200" fontAlgn="base">
              <a:buFont typeface="+mj-lt"/>
              <a:buAutoNum type="arabicPeriod"/>
            </a:pPr>
            <a:r>
              <a:rPr lang="es-CL" dirty="0">
                <a:solidFill>
                  <a:srgbClr val="002060"/>
                </a:solidFill>
              </a:rPr>
              <a:t>Modelos </a:t>
            </a:r>
            <a:r>
              <a:rPr lang="es-CL" dirty="0" smtClean="0">
                <a:solidFill>
                  <a:srgbClr val="002060"/>
                </a:solidFill>
              </a:rPr>
              <a:t>gráficos..</a:t>
            </a:r>
            <a:endParaRPr lang="es-CL" dirty="0">
              <a:solidFill>
                <a:srgbClr val="002060"/>
              </a:solidFill>
            </a:endParaRPr>
          </a:p>
          <a:p>
            <a:pPr marL="1005840" lvl="2" indent="-457200" fontAlgn="base">
              <a:buFont typeface="+mj-lt"/>
              <a:buAutoNum type="arabicPeriod"/>
            </a:pPr>
            <a:r>
              <a:rPr lang="es-CL" dirty="0">
                <a:solidFill>
                  <a:srgbClr val="002060"/>
                </a:solidFill>
              </a:rPr>
              <a:t>Modelos descriptivos (o </a:t>
            </a:r>
            <a:r>
              <a:rPr lang="es-CL" dirty="0" smtClean="0">
                <a:solidFill>
                  <a:srgbClr val="002060"/>
                </a:solidFill>
              </a:rPr>
              <a:t>verbales).</a:t>
            </a:r>
            <a:endParaRPr lang="es-CL" dirty="0">
              <a:solidFill>
                <a:srgbClr val="002060"/>
              </a:solidFill>
            </a:endParaRPr>
          </a:p>
          <a:p>
            <a:endParaRPr lang="es-CL" dirty="0"/>
          </a:p>
        </p:txBody>
      </p:sp>
      <p:pic>
        <p:nvPicPr>
          <p:cNvPr id="4" name="Picture 2" descr="https://external-content.duckduckgo.com/iu/?u=https%3A%2F%2Ftse1.mm.bing.net%2Fth%3Fid%3DOIP.Zng-4lX_DZqpOM8OX9aGiwAAAA%26pid%3DApi&amp;f=1&amp;ipt=e5f64d7d9eb61a9b2cfb52806d9f9161f6391bb0f8eb56b015e35f072276002d&amp;ipo=image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820964" y="4049650"/>
            <a:ext cx="2467528" cy="246752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135799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413754" y="515155"/>
            <a:ext cx="11057810" cy="1815921"/>
          </a:xfrm>
        </p:spPr>
        <p:txBody>
          <a:bodyPr>
            <a:normAutofit lnSpcReduction="10000"/>
          </a:bodyPr>
          <a:lstStyle/>
          <a:p>
            <a:pPr marL="457200" indent="-457200" algn="ctr">
              <a:buNone/>
            </a:pPr>
            <a:r>
              <a:rPr lang="es-CL" b="1" dirty="0">
                <a:solidFill>
                  <a:srgbClr val="FF0000"/>
                </a:solidFill>
              </a:rPr>
              <a:t>Modelos </a:t>
            </a:r>
            <a:r>
              <a:rPr lang="es-CL" b="1" dirty="0" smtClean="0">
                <a:solidFill>
                  <a:srgbClr val="FF0000"/>
                </a:solidFill>
              </a:rPr>
              <a:t>matemáticos.</a:t>
            </a:r>
          </a:p>
          <a:p>
            <a:pPr marL="457200" indent="-457200" algn="ctr">
              <a:buNone/>
            </a:pPr>
            <a:endParaRPr lang="es-CL" b="1" dirty="0" smtClean="0">
              <a:solidFill>
                <a:srgbClr val="FF0000"/>
              </a:solidFill>
            </a:endParaRPr>
          </a:p>
          <a:p>
            <a:pPr marL="457200" indent="-457200" algn="ctr">
              <a:buNone/>
            </a:pPr>
            <a:r>
              <a:rPr lang="es-CL" dirty="0" smtClean="0">
                <a:solidFill>
                  <a:srgbClr val="002060"/>
                </a:solidFill>
              </a:rPr>
              <a:t>Usan </a:t>
            </a:r>
            <a:r>
              <a:rPr lang="es-CL" dirty="0">
                <a:solidFill>
                  <a:srgbClr val="002060"/>
                </a:solidFill>
              </a:rPr>
              <a:t>como lenguaje las matemáticas. Representan mediante fórmulas matemáticas el comportamiento de un sistema.</a:t>
            </a:r>
          </a:p>
          <a:p>
            <a:endParaRPr lang="es-CL" dirty="0"/>
          </a:p>
        </p:txBody>
      </p:sp>
      <p:pic>
        <p:nvPicPr>
          <p:cNvPr id="3078" name="Picture 6" descr="Modelos de Sistema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499648" y="2865831"/>
            <a:ext cx="2523404" cy="25041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pic>
        <p:nvPicPr>
          <p:cNvPr id="3080" name="Picture 8" descr="libertad dinastía metano señales trafico infantiles traición Quinto fuente"/>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51665" y="2575962"/>
            <a:ext cx="2577442" cy="33244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078145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516786" y="425003"/>
            <a:ext cx="10571923" cy="2073498"/>
          </a:xfrm>
        </p:spPr>
        <p:txBody>
          <a:bodyPr>
            <a:normAutofit fontScale="70000" lnSpcReduction="20000"/>
          </a:bodyPr>
          <a:lstStyle/>
          <a:p>
            <a:pPr algn="ctr" fontAlgn="base">
              <a:buNone/>
            </a:pPr>
            <a:r>
              <a:rPr lang="es-CL" b="1" dirty="0">
                <a:solidFill>
                  <a:srgbClr val="FF0000"/>
                </a:solidFill>
              </a:rPr>
              <a:t>Modelo </a:t>
            </a:r>
            <a:r>
              <a:rPr lang="es-CL" b="1" dirty="0" smtClean="0">
                <a:solidFill>
                  <a:srgbClr val="FF0000"/>
                </a:solidFill>
              </a:rPr>
              <a:t>Eléctrico.</a:t>
            </a:r>
          </a:p>
          <a:p>
            <a:pPr algn="ctr" fontAlgn="base">
              <a:buNone/>
            </a:pPr>
            <a:endParaRPr lang="es-CL" b="1" dirty="0">
              <a:solidFill>
                <a:srgbClr val="FF0000"/>
              </a:solidFill>
            </a:endParaRPr>
          </a:p>
          <a:p>
            <a:pPr marL="0" indent="0" algn="ctr" fontAlgn="base">
              <a:buNone/>
            </a:pPr>
            <a:r>
              <a:rPr lang="es-CL" dirty="0">
                <a:solidFill>
                  <a:srgbClr val="002060"/>
                </a:solidFill>
              </a:rPr>
              <a:t>Normalmente puede ser catalogado como un esquema, diagrama, gráfico u otro nombre a fin (plano eléctrico). </a:t>
            </a:r>
            <a:endParaRPr lang="es-CL" dirty="0" smtClean="0">
              <a:solidFill>
                <a:srgbClr val="002060"/>
              </a:solidFill>
            </a:endParaRPr>
          </a:p>
          <a:p>
            <a:pPr marL="0" indent="0" algn="ctr" fontAlgn="base">
              <a:buNone/>
            </a:pPr>
            <a:endParaRPr lang="es-CL" dirty="0" smtClean="0">
              <a:solidFill>
                <a:srgbClr val="002060"/>
              </a:solidFill>
            </a:endParaRPr>
          </a:p>
          <a:p>
            <a:pPr marL="0" indent="0" algn="ctr" fontAlgn="base">
              <a:buNone/>
            </a:pPr>
            <a:r>
              <a:rPr lang="es-CL" dirty="0" smtClean="0">
                <a:solidFill>
                  <a:srgbClr val="002060"/>
                </a:solidFill>
              </a:rPr>
              <a:t>Representa </a:t>
            </a:r>
            <a:r>
              <a:rPr lang="es-CL" dirty="0">
                <a:solidFill>
                  <a:srgbClr val="002060"/>
                </a:solidFill>
              </a:rPr>
              <a:t>la totalidad de un sistema o sus partes. Considera unidades de medida, elementos u otras anotaciones necesarias para el estudio, comprensión o desglose de sus partes</a:t>
            </a:r>
            <a:r>
              <a:rPr lang="es-CL" dirty="0" smtClean="0">
                <a:solidFill>
                  <a:srgbClr val="002060"/>
                </a:solidFill>
              </a:rPr>
              <a:t>.</a:t>
            </a:r>
          </a:p>
          <a:p>
            <a:pPr marL="0" indent="0" fontAlgn="base">
              <a:buNone/>
            </a:pPr>
            <a:endParaRPr lang="es-CL" dirty="0"/>
          </a:p>
          <a:p>
            <a:endParaRPr lang="es-CL" dirty="0"/>
          </a:p>
        </p:txBody>
      </p:sp>
      <p:pic>
        <p:nvPicPr>
          <p:cNvPr id="4098" name="Picture 2" descr="Modelo simbolico - Cibernetica Jesús"/>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74580" y="3013300"/>
            <a:ext cx="3095625" cy="20478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xmlns="">
                <a:solidFill>
                  <a:srgbClr val="FFFFFF"/>
                </a:solidFill>
              </a14:hiddenFill>
            </a:ext>
          </a:extLst>
        </p:spPr>
      </p:pic>
      <p:pic>
        <p:nvPicPr>
          <p:cNvPr id="4" name="Imagen 3"/>
          <p:cNvPicPr>
            <a:picLocks noChangeAspect="1"/>
          </p:cNvPicPr>
          <p:nvPr/>
        </p:nvPicPr>
        <p:blipFill rotWithShape="1">
          <a:blip r:embed="rId3"/>
          <a:srcRect l="32635" t="15485" r="46474" b="51279"/>
          <a:stretch/>
        </p:blipFill>
        <p:spPr>
          <a:xfrm>
            <a:off x="4867860" y="2749054"/>
            <a:ext cx="5729419" cy="35360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Marcador de contenido 2"/>
          <p:cNvSpPr txBox="1">
            <a:spLocks/>
          </p:cNvSpPr>
          <p:nvPr/>
        </p:nvSpPr>
        <p:spPr>
          <a:xfrm>
            <a:off x="7475926" y="2807745"/>
            <a:ext cx="4494413" cy="90805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fontAlgn="base">
              <a:buNone/>
            </a:pPr>
            <a:r>
              <a:rPr lang="es-CL" sz="1050" dirty="0" smtClean="0">
                <a:solidFill>
                  <a:srgbClr val="002060"/>
                </a:solidFill>
              </a:rPr>
              <a:t>Esquema del circuito eléctrico de una casa</a:t>
            </a:r>
          </a:p>
          <a:p>
            <a:pPr marL="0" indent="0" fontAlgn="base">
              <a:buFont typeface="Wingdings 3" panose="05040102010807070707" pitchFamily="18" charset="2"/>
              <a:buNone/>
            </a:pPr>
            <a:endParaRPr lang="es-CL" dirty="0" smtClean="0"/>
          </a:p>
          <a:p>
            <a:endParaRPr lang="es-CL" dirty="0"/>
          </a:p>
        </p:txBody>
      </p:sp>
    </p:spTree>
    <p:extLst>
      <p:ext uri="{BB962C8B-B14F-4D97-AF65-F5344CB8AC3E}">
        <p14:creationId xmlns:p14="http://schemas.microsoft.com/office/powerpoint/2010/main" xmlns="" val="13415912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2" y="685800"/>
            <a:ext cx="10851296" cy="5532120"/>
          </a:xfrm>
        </p:spPr>
        <p:txBody>
          <a:bodyPr>
            <a:normAutofit/>
          </a:bodyPr>
          <a:lstStyle/>
          <a:p>
            <a:pPr marL="0" indent="0" algn="ctr">
              <a:buNone/>
            </a:pPr>
            <a:r>
              <a:rPr lang="es-CL" b="1" dirty="0">
                <a:solidFill>
                  <a:srgbClr val="FF0000"/>
                </a:solidFill>
              </a:rPr>
              <a:t>Herramientas para </a:t>
            </a:r>
            <a:r>
              <a:rPr lang="es-CL" b="1" dirty="0" smtClean="0">
                <a:solidFill>
                  <a:srgbClr val="FF0000"/>
                </a:solidFill>
              </a:rPr>
              <a:t>Modelar.</a:t>
            </a:r>
            <a:endParaRPr lang="es-CL" b="1" dirty="0">
              <a:solidFill>
                <a:srgbClr val="FF0000"/>
              </a:solidFill>
            </a:endParaRPr>
          </a:p>
          <a:p>
            <a:pPr marL="0" indent="0">
              <a:buNone/>
            </a:pPr>
            <a:r>
              <a:rPr lang="es-CL" b="1" dirty="0">
                <a:solidFill>
                  <a:srgbClr val="FF0000"/>
                </a:solidFill>
              </a:rPr>
              <a:t> </a:t>
            </a:r>
          </a:p>
          <a:p>
            <a:pPr algn="just" fontAlgn="base"/>
            <a:r>
              <a:rPr lang="es-CL" dirty="0" smtClean="0">
                <a:solidFill>
                  <a:srgbClr val="002060"/>
                </a:solidFill>
              </a:rPr>
              <a:t>Una </a:t>
            </a:r>
            <a:r>
              <a:rPr lang="es-CL" dirty="0">
                <a:solidFill>
                  <a:srgbClr val="002060"/>
                </a:solidFill>
              </a:rPr>
              <a:t>herramienta puede ser tan sencilla como una imagen o tan compleja como un entorno informático diseñado para mejorar la comprensión </a:t>
            </a:r>
            <a:r>
              <a:rPr lang="es-CL" dirty="0" smtClean="0">
                <a:solidFill>
                  <a:srgbClr val="002060"/>
                </a:solidFill>
              </a:rPr>
              <a:t>matemática.</a:t>
            </a:r>
          </a:p>
          <a:p>
            <a:pPr algn="just" fontAlgn="base">
              <a:buNone/>
            </a:pPr>
            <a:endParaRPr lang="es-CL" dirty="0">
              <a:solidFill>
                <a:srgbClr val="002060"/>
              </a:solidFill>
            </a:endParaRPr>
          </a:p>
          <a:p>
            <a:pPr algn="just"/>
            <a:r>
              <a:rPr lang="es-CL" dirty="0">
                <a:solidFill>
                  <a:srgbClr val="002060"/>
                </a:solidFill>
              </a:rPr>
              <a:t>La característica clave de una herramienta es que proporciona ayuda de alguna manera. Por ejemplo, una herramienta puede facilitar la memoria, ayudar a revisar procesos de resolución de problemas o permitir comparar un rendimiento con otro. </a:t>
            </a:r>
          </a:p>
          <a:p>
            <a:endParaRPr lang="es-CL" dirty="0"/>
          </a:p>
        </p:txBody>
      </p:sp>
    </p:spTree>
    <p:extLst>
      <p:ext uri="{BB962C8B-B14F-4D97-AF65-F5344CB8AC3E}">
        <p14:creationId xmlns:p14="http://schemas.microsoft.com/office/powerpoint/2010/main" xmlns="" val="23409289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1" y="1242771"/>
            <a:ext cx="10598077" cy="3615267"/>
          </a:xfrm>
        </p:spPr>
        <p:txBody>
          <a:bodyPr>
            <a:normAutofit fontScale="85000" lnSpcReduction="20000"/>
          </a:bodyPr>
          <a:lstStyle/>
          <a:p>
            <a:pPr marL="0" indent="0" algn="ctr">
              <a:buNone/>
            </a:pPr>
            <a:r>
              <a:rPr lang="es-CL" b="1" dirty="0">
                <a:solidFill>
                  <a:srgbClr val="FF0000"/>
                </a:solidFill>
              </a:rPr>
              <a:t>La </a:t>
            </a:r>
            <a:r>
              <a:rPr lang="es-CL" b="1" dirty="0" smtClean="0">
                <a:solidFill>
                  <a:srgbClr val="FF0000"/>
                </a:solidFill>
              </a:rPr>
              <a:t>Matemática </a:t>
            </a:r>
            <a:r>
              <a:rPr lang="es-CL" b="1" dirty="0">
                <a:solidFill>
                  <a:srgbClr val="FF0000"/>
                </a:solidFill>
              </a:rPr>
              <a:t>como herramienta de </a:t>
            </a:r>
            <a:r>
              <a:rPr lang="es-CL" b="1" dirty="0" smtClean="0">
                <a:solidFill>
                  <a:srgbClr val="FF0000"/>
                </a:solidFill>
              </a:rPr>
              <a:t>Modelado.</a:t>
            </a:r>
            <a:endParaRPr lang="es-CL" b="1" dirty="0">
              <a:solidFill>
                <a:srgbClr val="FF0000"/>
              </a:solidFill>
            </a:endParaRPr>
          </a:p>
          <a:p>
            <a:endParaRPr lang="es-CL" dirty="0">
              <a:solidFill>
                <a:srgbClr val="002060"/>
              </a:solidFill>
            </a:endParaRPr>
          </a:p>
          <a:p>
            <a:pPr algn="just"/>
            <a:r>
              <a:rPr lang="es-CL" dirty="0">
                <a:solidFill>
                  <a:srgbClr val="002060"/>
                </a:solidFill>
              </a:rPr>
              <a:t>Normalmente asociada a fórmulas, ecuaciones, procesos de cálculo, operatoria con factores u otro orden de operación, curvas geométricas, gráficas, etc. las herramientas matemáticas hoy en día se utilizan tan a menudo que pasan a ser algo cotidiano o del diario vivir. </a:t>
            </a:r>
            <a:endParaRPr lang="es-CL" dirty="0" smtClean="0">
              <a:solidFill>
                <a:srgbClr val="002060"/>
              </a:solidFill>
            </a:endParaRPr>
          </a:p>
          <a:p>
            <a:pPr algn="just">
              <a:buNone/>
            </a:pPr>
            <a:endParaRPr lang="es-CL" dirty="0">
              <a:solidFill>
                <a:srgbClr val="002060"/>
              </a:solidFill>
            </a:endParaRPr>
          </a:p>
          <a:p>
            <a:pPr algn="just"/>
            <a:r>
              <a:rPr lang="es-CL" dirty="0">
                <a:solidFill>
                  <a:srgbClr val="002060"/>
                </a:solidFill>
              </a:rPr>
              <a:t>Una herramienta matemática puede ayudar en la realización de cálculos, proporcionando más tiempo para comprobar hipótesis matemáticas que requieran razonamiento. En el ejemplo de la estadística, los estudios pueden centrarse en el análisis en lugar de dedicar todo el tiempo a calcular medidas.</a:t>
            </a:r>
          </a:p>
          <a:p>
            <a:endParaRPr lang="es-CL" dirty="0"/>
          </a:p>
          <a:p>
            <a:endParaRPr lang="es-CL" dirty="0"/>
          </a:p>
        </p:txBody>
      </p:sp>
    </p:spTree>
    <p:extLst>
      <p:ext uri="{BB962C8B-B14F-4D97-AF65-F5344CB8AC3E}">
        <p14:creationId xmlns:p14="http://schemas.microsoft.com/office/powerpoint/2010/main" xmlns="" val="32097054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67585" y="985059"/>
            <a:ext cx="10391619" cy="3670069"/>
          </a:xfrm>
        </p:spPr>
        <p:txBody>
          <a:bodyPr>
            <a:normAutofit/>
          </a:bodyPr>
          <a:lstStyle/>
          <a:p>
            <a:pPr marL="0" indent="0" algn="ctr">
              <a:buNone/>
            </a:pPr>
            <a:r>
              <a:rPr lang="es-CL" sz="3100" b="1" dirty="0">
                <a:solidFill>
                  <a:srgbClr val="FF0000"/>
                </a:solidFill>
              </a:rPr>
              <a:t>La </a:t>
            </a:r>
            <a:r>
              <a:rPr lang="es-CL" sz="3100" b="1" dirty="0" smtClean="0">
                <a:solidFill>
                  <a:srgbClr val="FF0000"/>
                </a:solidFill>
              </a:rPr>
              <a:t>Física </a:t>
            </a:r>
            <a:r>
              <a:rPr lang="es-CL" sz="3100" b="1" dirty="0">
                <a:solidFill>
                  <a:srgbClr val="FF0000"/>
                </a:solidFill>
              </a:rPr>
              <a:t>como herramienta de </a:t>
            </a:r>
            <a:r>
              <a:rPr lang="es-CL" sz="3100" b="1" dirty="0" smtClean="0">
                <a:solidFill>
                  <a:srgbClr val="FF0000"/>
                </a:solidFill>
              </a:rPr>
              <a:t>modelado.</a:t>
            </a:r>
          </a:p>
          <a:p>
            <a:pPr marL="0" indent="0" algn="ctr">
              <a:buNone/>
            </a:pPr>
            <a:endParaRPr lang="es-CL" sz="3100" b="1" dirty="0">
              <a:solidFill>
                <a:srgbClr val="FF0000"/>
              </a:solidFill>
            </a:endParaRPr>
          </a:p>
          <a:p>
            <a:pPr algn="ctr">
              <a:buNone/>
            </a:pPr>
            <a:r>
              <a:rPr lang="es-CL" dirty="0" smtClean="0">
                <a:solidFill>
                  <a:srgbClr val="002060"/>
                </a:solidFill>
              </a:rPr>
              <a:t>Un</a:t>
            </a:r>
            <a:r>
              <a:rPr lang="es-CL" dirty="0">
                <a:solidFill>
                  <a:srgbClr val="002060"/>
                </a:solidFill>
              </a:rPr>
              <a:t> modelo físico puede referirse a una construcción teórica (modelo matemático) de un sistema físico. También a un montaje con objetos reales que reproducen el comportamiento de algunos aspectos de un sistema físico o mecánico más complejo a diferente escala (modelo material en miniatura). </a:t>
            </a:r>
          </a:p>
          <a:p>
            <a:endParaRPr lang="es-CL" dirty="0"/>
          </a:p>
        </p:txBody>
      </p:sp>
    </p:spTree>
    <p:extLst>
      <p:ext uri="{BB962C8B-B14F-4D97-AF65-F5344CB8AC3E}">
        <p14:creationId xmlns:p14="http://schemas.microsoft.com/office/powerpoint/2010/main" xmlns="" val="25150316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503908" y="489396"/>
            <a:ext cx="6254339" cy="5975798"/>
          </a:xfrm>
        </p:spPr>
        <p:txBody>
          <a:bodyPr>
            <a:normAutofit/>
          </a:bodyPr>
          <a:lstStyle/>
          <a:p>
            <a:pPr marL="0" indent="0" algn="ctr">
              <a:buNone/>
            </a:pPr>
            <a:r>
              <a:rPr lang="es-CL" b="1" dirty="0">
                <a:solidFill>
                  <a:srgbClr val="FF0000"/>
                </a:solidFill>
              </a:rPr>
              <a:t>El Algoritmo y el Diagrama de flujo como herramienta de </a:t>
            </a:r>
            <a:r>
              <a:rPr lang="es-CL" b="1" dirty="0" smtClean="0">
                <a:solidFill>
                  <a:srgbClr val="FF0000"/>
                </a:solidFill>
              </a:rPr>
              <a:t>modelado</a:t>
            </a:r>
            <a:r>
              <a:rPr lang="es-CL" dirty="0" smtClean="0">
                <a:solidFill>
                  <a:srgbClr val="002060"/>
                </a:solidFill>
              </a:rPr>
              <a:t>.</a:t>
            </a:r>
          </a:p>
          <a:p>
            <a:pPr marL="0" indent="0" algn="ctr">
              <a:buNone/>
            </a:pPr>
            <a:endParaRPr lang="es-CL" dirty="0" smtClean="0">
              <a:solidFill>
                <a:srgbClr val="002060"/>
              </a:solidFill>
            </a:endParaRPr>
          </a:p>
          <a:p>
            <a:pPr marL="0" indent="0">
              <a:buNone/>
            </a:pPr>
            <a:r>
              <a:rPr lang="es-CL" b="1" dirty="0" smtClean="0">
                <a:solidFill>
                  <a:srgbClr val="0070C0"/>
                </a:solidFill>
              </a:rPr>
              <a:t>Algoritmo:</a:t>
            </a:r>
            <a:endParaRPr lang="es-CL" b="1" dirty="0">
              <a:solidFill>
                <a:srgbClr val="0070C0"/>
              </a:solidFill>
            </a:endParaRPr>
          </a:p>
          <a:p>
            <a:pPr algn="just"/>
            <a:r>
              <a:rPr lang="es-CL" dirty="0" smtClean="0">
                <a:solidFill>
                  <a:srgbClr val="002060"/>
                </a:solidFill>
              </a:rPr>
              <a:t>Secuencia </a:t>
            </a:r>
            <a:r>
              <a:rPr lang="es-CL" dirty="0">
                <a:solidFill>
                  <a:srgbClr val="002060"/>
                </a:solidFill>
              </a:rPr>
              <a:t>de pasos lógicos necesarios para llevar a cabo una tarea específica, como la solución de un problema. </a:t>
            </a:r>
            <a:endParaRPr lang="es-CL" dirty="0" smtClean="0">
              <a:solidFill>
                <a:srgbClr val="002060"/>
              </a:solidFill>
            </a:endParaRPr>
          </a:p>
          <a:p>
            <a:pPr algn="just"/>
            <a:r>
              <a:rPr lang="es-CL" dirty="0" smtClean="0">
                <a:solidFill>
                  <a:srgbClr val="002060"/>
                </a:solidFill>
              </a:rPr>
              <a:t>Debe ser Preciso, Definido y Finito.</a:t>
            </a:r>
          </a:p>
          <a:p>
            <a:pPr algn="just"/>
            <a:endParaRPr lang="es-CL" dirty="0" smtClean="0">
              <a:solidFill>
                <a:srgbClr val="002060"/>
              </a:solidFill>
            </a:endParaRPr>
          </a:p>
          <a:p>
            <a:pPr algn="just">
              <a:buNone/>
            </a:pPr>
            <a:r>
              <a:rPr lang="es-CL" b="1" dirty="0" smtClean="0">
                <a:solidFill>
                  <a:srgbClr val="0070C0"/>
                </a:solidFill>
              </a:rPr>
              <a:t>Diagrama de Flujo:</a:t>
            </a:r>
          </a:p>
          <a:p>
            <a:r>
              <a:rPr lang="es-CL" dirty="0" smtClean="0">
                <a:solidFill>
                  <a:srgbClr val="002060"/>
                </a:solidFill>
              </a:rPr>
              <a:t>Representación </a:t>
            </a:r>
            <a:r>
              <a:rPr lang="es-CL" dirty="0">
                <a:solidFill>
                  <a:srgbClr val="002060"/>
                </a:solidFill>
              </a:rPr>
              <a:t>gráfica del </a:t>
            </a:r>
            <a:r>
              <a:rPr lang="es-CL" dirty="0" smtClean="0">
                <a:solidFill>
                  <a:srgbClr val="002060"/>
                </a:solidFill>
              </a:rPr>
              <a:t>algoritmo.</a:t>
            </a:r>
            <a:endParaRPr lang="es-CL" dirty="0">
              <a:solidFill>
                <a:srgbClr val="002060"/>
              </a:solidFill>
            </a:endParaRPr>
          </a:p>
          <a:p>
            <a:pPr>
              <a:buNone/>
            </a:pPr>
            <a:endParaRPr lang="es-CL" dirty="0">
              <a:solidFill>
                <a:srgbClr val="002060"/>
              </a:solidFill>
            </a:endParaRPr>
          </a:p>
        </p:txBody>
      </p:sp>
      <p:pic>
        <p:nvPicPr>
          <p:cNvPr id="18434" name="Picture 2" descr="http://paginawebleon.mx/wp/wp-content/uploads/2015/01/ejemplo_de_algoritmo_y_su_diagrama_de_flujo.jpg"/>
          <p:cNvPicPr>
            <a:picLocks noChangeAspect="1" noChangeArrowheads="1"/>
          </p:cNvPicPr>
          <p:nvPr/>
        </p:nvPicPr>
        <p:blipFill>
          <a:blip r:embed="rId2"/>
          <a:srcRect/>
          <a:stretch>
            <a:fillRect/>
          </a:stretch>
        </p:blipFill>
        <p:spPr bwMode="auto">
          <a:xfrm>
            <a:off x="7254644" y="1301951"/>
            <a:ext cx="3448050" cy="4114801"/>
          </a:xfrm>
          <a:prstGeom prst="rect">
            <a:avLst/>
          </a:prstGeom>
          <a:noFill/>
        </p:spPr>
      </p:pic>
    </p:spTree>
    <p:extLst>
      <p:ext uri="{BB962C8B-B14F-4D97-AF65-F5344CB8AC3E}">
        <p14:creationId xmlns:p14="http://schemas.microsoft.com/office/powerpoint/2010/main" xmlns="" val="39900225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1"/>
          </p:nvPr>
        </p:nvSpPr>
        <p:spPr>
          <a:xfrm>
            <a:off x="684211" y="685800"/>
            <a:ext cx="11009805" cy="5933941"/>
          </a:xfrm>
        </p:spPr>
        <p:txBody>
          <a:bodyPr>
            <a:normAutofit/>
          </a:bodyPr>
          <a:lstStyle/>
          <a:p>
            <a:pPr marL="0" indent="0" algn="ctr">
              <a:buNone/>
            </a:pPr>
            <a:r>
              <a:rPr lang="es-CL" b="1" dirty="0">
                <a:solidFill>
                  <a:srgbClr val="FF0000"/>
                </a:solidFill>
              </a:rPr>
              <a:t>El Computador y software asociado como herramienta de </a:t>
            </a:r>
            <a:r>
              <a:rPr lang="es-CL" b="1" dirty="0" smtClean="0">
                <a:solidFill>
                  <a:srgbClr val="FF0000"/>
                </a:solidFill>
              </a:rPr>
              <a:t>modelado.</a:t>
            </a:r>
          </a:p>
          <a:p>
            <a:pPr marL="0" indent="0" algn="ctr">
              <a:buNone/>
            </a:pPr>
            <a:endParaRPr lang="es-CL" b="1" dirty="0">
              <a:solidFill>
                <a:srgbClr val="FF0000"/>
              </a:solidFill>
            </a:endParaRPr>
          </a:p>
          <a:p>
            <a:pPr algn="just"/>
            <a:r>
              <a:rPr lang="es-CL" sz="2000" dirty="0">
                <a:solidFill>
                  <a:srgbClr val="002060"/>
                </a:solidFill>
              </a:rPr>
              <a:t>El modelado computacional es el uso de computadoras para simular y estudiar sistemas complejos utilizando las matemáticas, la física y la informática. </a:t>
            </a:r>
            <a:endParaRPr lang="es-CL" sz="2000" dirty="0" smtClean="0">
              <a:solidFill>
                <a:srgbClr val="002060"/>
              </a:solidFill>
            </a:endParaRPr>
          </a:p>
          <a:p>
            <a:pPr algn="just"/>
            <a:endParaRPr lang="es-CL" sz="2000" dirty="0">
              <a:solidFill>
                <a:srgbClr val="002060"/>
              </a:solidFill>
            </a:endParaRPr>
          </a:p>
          <a:p>
            <a:pPr algn="just"/>
            <a:r>
              <a:rPr lang="es-CL" sz="2000" dirty="0">
                <a:solidFill>
                  <a:srgbClr val="002060"/>
                </a:solidFill>
              </a:rPr>
              <a:t>Los modelos computacionales de hoy en día pueden estudiar un sistema biológico en múltiples niveles. </a:t>
            </a:r>
            <a:endParaRPr lang="es-CL" sz="2000" dirty="0" smtClean="0">
              <a:solidFill>
                <a:srgbClr val="002060"/>
              </a:solidFill>
            </a:endParaRPr>
          </a:p>
          <a:p>
            <a:pPr algn="just">
              <a:buNone/>
            </a:pPr>
            <a:endParaRPr lang="es-CL" sz="2000" dirty="0">
              <a:solidFill>
                <a:srgbClr val="002060"/>
              </a:solidFill>
            </a:endParaRPr>
          </a:p>
          <a:p>
            <a:pPr algn="just"/>
            <a:r>
              <a:rPr lang="es-CL" sz="2000" dirty="0">
                <a:solidFill>
                  <a:srgbClr val="002060"/>
                </a:solidFill>
              </a:rPr>
              <a:t>Diferentes aplicaciones se pueden llevar adelante hoy en día utilizando modelado computacional, tales como el pronóstico del tiempo, simuladores de vuelo, simulaciones de terremotos, simulaciones de propagación de virus a nivel mundial, etc</a:t>
            </a:r>
            <a:r>
              <a:rPr lang="es-CL" sz="2000" dirty="0" smtClean="0">
                <a:solidFill>
                  <a:srgbClr val="002060"/>
                </a:solidFill>
              </a:rPr>
              <a:t>.</a:t>
            </a:r>
          </a:p>
          <a:p>
            <a:pPr algn="just">
              <a:buNone/>
            </a:pPr>
            <a:endParaRPr lang="es-CL" sz="2000" dirty="0">
              <a:solidFill>
                <a:srgbClr val="002060"/>
              </a:solidFill>
            </a:endParaRPr>
          </a:p>
          <a:p>
            <a:pPr algn="just"/>
            <a:r>
              <a:rPr lang="es-CL" sz="2000" dirty="0">
                <a:solidFill>
                  <a:srgbClr val="002060"/>
                </a:solidFill>
              </a:rPr>
              <a:t>Dentro de las herramientas utilizadas para realizar modelos a escala utilizando software se pueden mencionar las siguientes: </a:t>
            </a:r>
            <a:r>
              <a:rPr lang="es-CL" sz="2000" dirty="0" err="1">
                <a:solidFill>
                  <a:srgbClr val="002060"/>
                </a:solidFill>
              </a:rPr>
              <a:t>Autocad</a:t>
            </a:r>
            <a:r>
              <a:rPr lang="es-CL" sz="2000" dirty="0">
                <a:solidFill>
                  <a:srgbClr val="002060"/>
                </a:solidFill>
              </a:rPr>
              <a:t>, Matlab, Excel, 3d Estudio Max, </a:t>
            </a:r>
            <a:r>
              <a:rPr lang="es-CL" sz="2000" dirty="0" err="1">
                <a:solidFill>
                  <a:srgbClr val="002060"/>
                </a:solidFill>
              </a:rPr>
              <a:t>Dialux</a:t>
            </a:r>
            <a:r>
              <a:rPr lang="es-CL" sz="2000" dirty="0">
                <a:solidFill>
                  <a:srgbClr val="002060"/>
                </a:solidFill>
              </a:rPr>
              <a:t>, etc.</a:t>
            </a:r>
          </a:p>
          <a:p>
            <a:endParaRPr lang="es-CL" dirty="0"/>
          </a:p>
        </p:txBody>
      </p:sp>
    </p:spTree>
    <p:extLst>
      <p:ext uri="{BB962C8B-B14F-4D97-AF65-F5344CB8AC3E}">
        <p14:creationId xmlns:p14="http://schemas.microsoft.com/office/powerpoint/2010/main" xmlns="" val="23099543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L" b="1" dirty="0" smtClean="0">
                <a:solidFill>
                  <a:srgbClr val="FF0000"/>
                </a:solidFill>
              </a:rPr>
              <a:t>SITUACIÓN.</a:t>
            </a:r>
            <a:endParaRPr lang="es-ES" b="1" dirty="0">
              <a:solidFill>
                <a:srgbClr val="FF0000"/>
              </a:solidFill>
            </a:endParaRPr>
          </a:p>
        </p:txBody>
      </p:sp>
      <p:sp>
        <p:nvSpPr>
          <p:cNvPr id="3" name="2 Marcador de contenido"/>
          <p:cNvSpPr>
            <a:spLocks noGrp="1"/>
          </p:cNvSpPr>
          <p:nvPr>
            <p:ph sz="quarter" idx="1"/>
          </p:nvPr>
        </p:nvSpPr>
        <p:spPr/>
        <p:txBody>
          <a:bodyPr/>
          <a:lstStyle/>
          <a:p>
            <a:pPr algn="ctr">
              <a:buNone/>
            </a:pPr>
            <a:endParaRPr lang="es-CL" dirty="0" smtClean="0"/>
          </a:p>
          <a:p>
            <a:pPr algn="ctr">
              <a:buNone/>
            </a:pPr>
            <a:r>
              <a:rPr lang="es-CL" dirty="0" smtClean="0"/>
              <a:t>Se requiere construir una estructura fija, que permita el acceso desde el Patio del Niño al Camino de Circunvalación en las cercanías de los talleres.</a:t>
            </a:r>
          </a:p>
          <a:p>
            <a:pPr algn="ctr">
              <a:buNone/>
            </a:pPr>
            <a:endParaRPr lang="es-ES" dirty="0" smtClean="0"/>
          </a:p>
          <a:p>
            <a:pPr algn="ctr">
              <a:buNone/>
            </a:pPr>
            <a:r>
              <a:rPr lang="es-CL" dirty="0" smtClean="0"/>
              <a:t>Para lo anterior se debe establecer de manera grupal una solución, en la que ésta se justifique, a través de un modelo matemático, el que permita mediante el cambio de valores de variables dar respuesta a posibles nuevas modificaciones. </a:t>
            </a:r>
            <a:endParaRPr lang="es-ES" dirty="0" smtClean="0"/>
          </a:p>
          <a:p>
            <a:endParaRPr lang="es-E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dad">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dad">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dad">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323</TotalTime>
  <Words>958</Words>
  <Application>Microsoft Office PowerPoint</Application>
  <PresentationFormat>Personalizado</PresentationFormat>
  <Paragraphs>107</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Equidad</vt:lpstr>
      <vt:lpstr>MODELAMIENTO DE SISTEMAS I.</vt:lpstr>
      <vt:lpstr>¿Para qué me sirve la asignatura?  </vt:lpstr>
      <vt:lpstr>Unidades temáticas.</vt:lpstr>
      <vt:lpstr>UT N° 1</vt:lpstr>
      <vt:lpstr>Diapositiva 5</vt:lpstr>
      <vt:lpstr>Diapositiva 6</vt:lpstr>
      <vt:lpstr>¿Por qué se Modela?</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SITUACIÓN.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N° 1</dc:title>
  <dc:creator>ashnk .dfc</dc:creator>
  <cp:lastModifiedBy>56968</cp:lastModifiedBy>
  <cp:revision>34</cp:revision>
  <dcterms:created xsi:type="dcterms:W3CDTF">2023-06-28T16:18:49Z</dcterms:created>
  <dcterms:modified xsi:type="dcterms:W3CDTF">2023-07-07T13:59:44Z</dcterms:modified>
</cp:coreProperties>
</file>