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5" r:id="rId16"/>
    <p:sldId id="273" r:id="rId17"/>
    <p:sldId id="274" r:id="rId18"/>
    <p:sldId id="276" r:id="rId19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64"/>
    <p:restoredTop sz="94610"/>
  </p:normalViewPr>
  <p:slideViewPr>
    <p:cSldViewPr snapToGrid="0" snapToObjects="1">
      <p:cViewPr varScale="1">
        <p:scale>
          <a:sx n="149" d="100"/>
          <a:sy n="149" d="100"/>
        </p:scale>
        <p:origin x="464" y="1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7066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Consolidado de 5 materias. El temario se repite como hoja separadora antes de cada tema.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F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 lang="es-CL" dirty="0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 dirty="0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457200" y="1920240"/>
            <a:ext cx="822960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3400" b="1" dirty="0" err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Ficha</a:t>
            </a: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r>
              <a:rPr lang="en-US" sz="3400" b="1" dirty="0" err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Fundamento</a:t>
            </a: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de Gasto </a:t>
            </a:r>
            <a:b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</a:b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Nº 1180</a:t>
            </a:r>
          </a:p>
        </p:txBody>
      </p:sp>
      <p:sp>
        <p:nvSpPr>
          <p:cNvPr id="10" name="Shape 6"/>
          <p:cNvSpPr/>
          <p:nvPr/>
        </p:nvSpPr>
        <p:spPr>
          <a:xfrm>
            <a:off x="4114800" y="3163824"/>
            <a:ext cx="914400" cy="0"/>
          </a:xfrm>
          <a:prstGeom prst="line">
            <a:avLst/>
          </a:prstGeom>
          <a:noFill/>
          <a:ln w="1905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914400" y="329184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i="1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Dirección de Abastecimiento  ·  09 de julio de 2026</a:t>
            </a:r>
            <a:endParaRPr lang="en-US" sz="1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90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/>
          </a:p>
        </p:txBody>
      </p:sp>
      <p:sp>
        <p:nvSpPr>
          <p:cNvPr id="12" name="Text 8"/>
          <p:cNvSpPr/>
          <p:nvPr/>
        </p:nvSpPr>
        <p:spPr>
          <a:xfrm>
            <a:off x="1463040" y="1664208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0B1F3A"/>
                </a:solidFill>
                <a:latin typeface="Cambria" pitchFamily="34" charset="0"/>
              </a:rPr>
              <a:t>Objetivo</a:t>
            </a:r>
            <a:r>
              <a:rPr lang="en-US" sz="1600" b="1" dirty="0">
                <a:solidFill>
                  <a:srgbClr val="0B1F3A"/>
                </a:solidFill>
                <a:latin typeface="Cambria" pitchFamily="34" charset="0"/>
              </a:rPr>
              <a:t> de la </a:t>
            </a:r>
            <a:r>
              <a:rPr lang="en-US" sz="1600" b="1" dirty="0" err="1">
                <a:solidFill>
                  <a:srgbClr val="0B1F3A"/>
                </a:solidFill>
                <a:latin typeface="Cambria" pitchFamily="34" charset="0"/>
              </a:rPr>
              <a:t>iniciativa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1463040" y="188819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050"/>
          </a:p>
        </p:txBody>
      </p:sp>
      <p:sp>
        <p:nvSpPr>
          <p:cNvPr id="14" name="Text 10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/>
          </a:p>
        </p:txBody>
      </p:sp>
      <p:sp>
        <p:nvSpPr>
          <p:cNvPr id="15" name="Text 11"/>
          <p:cNvSpPr/>
          <p:nvPr/>
        </p:nvSpPr>
        <p:spPr>
          <a:xfrm>
            <a:off x="1463040" y="2275027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0B1F3A"/>
                </a:solidFill>
                <a:latin typeface="Cambria" pitchFamily="34" charset="0"/>
              </a:rPr>
              <a:t>Identificación</a:t>
            </a:r>
            <a:r>
              <a:rPr lang="en-US" sz="1600" b="1" dirty="0">
                <a:solidFill>
                  <a:srgbClr val="0B1F3A"/>
                </a:solidFill>
                <a:latin typeface="Cambria" pitchFamily="34" charset="0"/>
              </a:rPr>
              <a:t> del </a:t>
            </a:r>
            <a:r>
              <a:rPr lang="en-US" sz="1600" b="1" dirty="0" err="1">
                <a:solidFill>
                  <a:srgbClr val="0B1F3A"/>
                </a:solidFill>
                <a:latin typeface="Cambria" pitchFamily="34" charset="0"/>
              </a:rPr>
              <a:t>Problema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1463040" y="249901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050" dirty="0"/>
          </a:p>
        </p:txBody>
      </p:sp>
      <p:sp>
        <p:nvSpPr>
          <p:cNvPr id="17" name="Text 13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/>
          </a:p>
        </p:txBody>
      </p:sp>
      <p:sp>
        <p:nvSpPr>
          <p:cNvPr id="18" name="Text 14"/>
          <p:cNvSpPr/>
          <p:nvPr/>
        </p:nvSpPr>
        <p:spPr>
          <a:xfrm>
            <a:off x="1463040" y="288584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600"/>
          </a:p>
        </p:txBody>
      </p:sp>
      <p:sp>
        <p:nvSpPr>
          <p:cNvPr id="19" name="Text 15"/>
          <p:cNvSpPr/>
          <p:nvPr/>
        </p:nvSpPr>
        <p:spPr>
          <a:xfrm>
            <a:off x="1463040" y="3109838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Digitalización del proceso de inscripción</a:t>
            </a:r>
            <a:endParaRPr lang="en-US" sz="1050"/>
          </a:p>
        </p:txBody>
      </p:sp>
      <p:sp>
        <p:nvSpPr>
          <p:cNvPr id="20" name="Text 16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/>
          </a:p>
        </p:txBody>
      </p:sp>
      <p:sp>
        <p:nvSpPr>
          <p:cNvPr id="21" name="Text 17"/>
          <p:cNvSpPr/>
          <p:nvPr/>
        </p:nvSpPr>
        <p:spPr>
          <a:xfrm>
            <a:off x="1463040" y="349666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600"/>
          </a:p>
        </p:txBody>
      </p:sp>
      <p:sp>
        <p:nvSpPr>
          <p:cNvPr id="22" name="Text 18"/>
          <p:cNvSpPr/>
          <p:nvPr/>
        </p:nvSpPr>
        <p:spPr>
          <a:xfrm>
            <a:off x="1463040" y="3720657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Reunión de trabajo con la FACH</a:t>
            </a:r>
            <a:endParaRPr lang="en-US" sz="1050"/>
          </a:p>
        </p:txBody>
      </p:sp>
      <p:sp>
        <p:nvSpPr>
          <p:cNvPr id="23" name="Text 19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/>
          </a:p>
        </p:txBody>
      </p:sp>
      <p:sp>
        <p:nvSpPr>
          <p:cNvPr id="24" name="Text 20"/>
          <p:cNvSpPr/>
          <p:nvPr/>
        </p:nvSpPr>
        <p:spPr>
          <a:xfrm>
            <a:off x="1463040" y="4107485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600"/>
          </a:p>
        </p:txBody>
      </p:sp>
      <p:sp>
        <p:nvSpPr>
          <p:cNvPr id="25" name="Text 21"/>
          <p:cNvSpPr/>
          <p:nvPr/>
        </p:nvSpPr>
        <p:spPr>
          <a:xfrm>
            <a:off x="1463040" y="4331476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Declaración de Intereses y Patrimonio en compras</a:t>
            </a:r>
            <a:endParaRPr lang="en-US" sz="105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 err="1">
                <a:solidFill>
                  <a:srgbClr val="0B1F3A"/>
                </a:solidFill>
                <a:latin typeface="Cambria" pitchFamily="34" charset="0"/>
              </a:rPr>
              <a:t>Objetivo</a:t>
            </a:r>
            <a:r>
              <a:rPr lang="en-US" sz="2100" b="1" dirty="0">
                <a:solidFill>
                  <a:srgbClr val="0B1F3A"/>
                </a:solidFill>
                <a:latin typeface="Cambria" pitchFamily="34" charset="0"/>
              </a:rPr>
              <a:t> FFG/1180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8000"/>
              </a:lnSpc>
            </a:pPr>
            <a:r>
              <a:rPr lang="es-CL" sz="1300" b="1">
                <a:solidFill>
                  <a:srgbClr val="FFFFFF"/>
                </a:solidFill>
                <a:latin typeface="Cambria" pitchFamily="34" charset="0"/>
              </a:rPr>
              <a:t>Iniciativa del Gasto</a:t>
            </a:r>
            <a:endParaRPr lang="es-CL" sz="130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r>
              <a:rPr lang="es-CL" sz="1100" dirty="0"/>
              <a:t>Garantizar el sostenimiento y la renovación del material de apoyo de las unidades de combate y el material necesario para cumplir las tareas correspondiente al servicio de alimentación </a:t>
            </a:r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just"/>
            <a:endParaRPr lang="es-CL" sz="1150" dirty="0"/>
          </a:p>
        </p:txBody>
      </p:sp>
      <p:sp>
        <p:nvSpPr>
          <p:cNvPr id="29" name="Shape 25"/>
          <p:cNvSpPr/>
          <p:nvPr/>
        </p:nvSpPr>
        <p:spPr>
          <a:xfrm>
            <a:off x="640080" y="2673096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pPr algn="ctr">
              <a:lnSpc>
                <a:spcPct val="98000"/>
              </a:lnSpc>
            </a:pPr>
            <a:endParaRPr lang="es-CL" sz="1200" b="1" dirty="0">
              <a:solidFill>
                <a:srgbClr val="FFFFFF"/>
              </a:solidFill>
              <a:latin typeface="Cambria" pitchFamily="34" charset="0"/>
              <a:ea typeface="Cambria" pitchFamily="34" charset="-122"/>
              <a:cs typeface="Cambria" pitchFamily="34" charset="-120"/>
            </a:endParaRPr>
          </a:p>
          <a:p>
            <a:pPr algn="ctr">
              <a:lnSpc>
                <a:spcPct val="98000"/>
              </a:lnSpc>
            </a:pPr>
            <a:r>
              <a:rPr lang="es-CL" sz="1300" b="1" dirty="0">
                <a:solidFill>
                  <a:srgbClr val="FFFFFF"/>
                </a:solidFill>
                <a:latin typeface="Cambria" pitchFamily="34" charset="0"/>
              </a:rPr>
              <a:t>Sistema de Arma Vinculada al Gasto </a:t>
            </a:r>
            <a:endParaRPr lang="es-CL" sz="1300" dirty="0"/>
          </a:p>
        </p:txBody>
      </p:sp>
      <p:sp>
        <p:nvSpPr>
          <p:cNvPr id="30" name="Text 26"/>
          <p:cNvSpPr/>
          <p:nvPr/>
        </p:nvSpPr>
        <p:spPr>
          <a:xfrm>
            <a:off x="713232" y="2673096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endParaRPr lang="en-US" sz="1300"/>
          </a:p>
        </p:txBody>
      </p:sp>
      <p:sp>
        <p:nvSpPr>
          <p:cNvPr id="31" name="Shape 27"/>
          <p:cNvSpPr/>
          <p:nvPr/>
        </p:nvSpPr>
        <p:spPr>
          <a:xfrm>
            <a:off x="3108960" y="2673096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pPr algn="just"/>
            <a:r>
              <a:rPr lang="es-CL" sz="1150" dirty="0"/>
              <a:t>El sistema de arma que origina al gasto es el personal Infante Marina, perteneciente a reparticiones terrestres IM y el personal naval embarcado en Unidades de la Armada y aquellas reparticiones terrestre que cumplen funciones de Apoyo de Combate.  </a:t>
            </a:r>
          </a:p>
        </p:txBody>
      </p:sp>
      <p:sp>
        <p:nvSpPr>
          <p:cNvPr id="32" name="Text 28"/>
          <p:cNvSpPr/>
          <p:nvPr/>
        </p:nvSpPr>
        <p:spPr>
          <a:xfrm>
            <a:off x="3291840" y="2709672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endParaRPr lang="en-US" sz="115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Arma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 err="1">
                <a:solidFill>
                  <a:srgbClr val="FFFFFF"/>
                </a:solidFill>
                <a:latin typeface="Cambria" pitchFamily="34" charset="0"/>
              </a:rPr>
              <a:t>Vestuario</a:t>
            </a:r>
            <a:r>
              <a:rPr lang="en-US" sz="1300" b="1" dirty="0">
                <a:solidFill>
                  <a:srgbClr val="FFFFFF"/>
                </a:solidFill>
                <a:latin typeface="Cambria" pitchFamily="34" charset="0"/>
              </a:rPr>
              <a:t> 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endParaRPr lang="en-US" sz="1150" dirty="0"/>
          </a:p>
        </p:txBody>
      </p:sp>
      <p:sp>
        <p:nvSpPr>
          <p:cNvPr id="29" name="Shape 25"/>
          <p:cNvSpPr/>
          <p:nvPr/>
        </p:nvSpPr>
        <p:spPr>
          <a:xfrm>
            <a:off x="640080" y="2673096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r>
              <a:rPr lang="es-CL" dirty="0" err="1"/>
              <a:t>Servico</a:t>
            </a:r>
            <a:r>
              <a:rPr lang="es-CL" dirty="0"/>
              <a:t> de alimentación </a:t>
            </a:r>
          </a:p>
        </p:txBody>
      </p:sp>
      <p:sp>
        <p:nvSpPr>
          <p:cNvPr id="30" name="Text 26"/>
          <p:cNvSpPr/>
          <p:nvPr/>
        </p:nvSpPr>
        <p:spPr>
          <a:xfrm>
            <a:off x="713232" y="2673096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673096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709672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requerimiento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se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asocia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al Sistema de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apoyo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logistico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las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partidas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apoyo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logistico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las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unidades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operativas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vinculadas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al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proceso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produccion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alimentos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conservacion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cadena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frio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y control de </a:t>
            </a:r>
            <a:r>
              <a:rPr lang="en-US" sz="1150" dirty="0" err="1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abastecimiento</a:t>
            </a: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 </a:t>
            </a:r>
            <a:endParaRPr lang="en-US" sz="1150" dirty="0"/>
          </a:p>
        </p:txBody>
      </p:sp>
      <p:sp>
        <p:nvSpPr>
          <p:cNvPr id="33" name="Shape 29"/>
          <p:cNvSpPr/>
          <p:nvPr/>
        </p:nvSpPr>
        <p:spPr>
          <a:xfrm>
            <a:off x="640080" y="3700272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700272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Códigos de mercancías calificadas</a:t>
            </a:r>
            <a:endParaRPr lang="en-US" sz="1300"/>
          </a:p>
        </p:txBody>
      </p:sp>
      <p:sp>
        <p:nvSpPr>
          <p:cNvPr id="35" name="Shape 31"/>
          <p:cNvSpPr/>
          <p:nvPr/>
        </p:nvSpPr>
        <p:spPr>
          <a:xfrm>
            <a:off x="3108960" y="3700272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736848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Resolución N° 1054 entra en vigencia el 09 MAY 2027. La D.N.A. entregará los códigos, que deberán integrarse en Órdenes de Compra, Contratos y Bases de licitación.</a:t>
            </a:r>
            <a:endParaRPr lang="en-US" sz="115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 de la Armada</a:t>
            </a:r>
            <a:endParaRPr lang="en-US" sz="210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Ascenso Nivel 2</a:t>
            </a:r>
            <a:endParaRPr lang="en-US" sz="130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Silencio en la línea hasta el 14 JUL; posteriormente se informarán las fechas tentativas del compliance test (posiblemente agosto), el cual tiene una duración de entre 2 y 4 semanas. Una vez aprobado y notificado al Estado de Chile, se pasará a Nivel Tier II.</a:t>
            </a:r>
            <a:endParaRPr lang="en-US" sz="1050"/>
          </a:p>
        </p:txBody>
      </p:sp>
      <p:sp>
        <p:nvSpPr>
          <p:cNvPr id="29" name="Shape 25"/>
          <p:cNvSpPr/>
          <p:nvPr/>
        </p:nvSpPr>
        <p:spPr>
          <a:xfrm>
            <a:off x="640080" y="2416302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416302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Capacitación</a:t>
            </a:r>
            <a:endParaRPr lang="en-US" sz="1300"/>
          </a:p>
        </p:txBody>
      </p:sp>
      <p:sp>
        <p:nvSpPr>
          <p:cNvPr id="31" name="Shape 27"/>
          <p:cNvSpPr/>
          <p:nvPr/>
        </p:nvSpPr>
        <p:spPr>
          <a:xfrm>
            <a:off x="3108960" y="2416302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452878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 10 AGO al 05 SEP se realizará curso de capacitación en instalaciones del CASLODE, en Brasil, objeto que la Jefa OCA quede certificada y autorizada para operar el software de catalogación MC Catalogue.</a:t>
            </a:r>
            <a:endParaRPr lang="en-US" sz="1050"/>
          </a:p>
        </p:txBody>
      </p:sp>
      <p:sp>
        <p:nvSpPr>
          <p:cNvPr id="33" name="Shape 29"/>
          <p:cNvSpPr/>
          <p:nvPr/>
        </p:nvSpPr>
        <p:spPr>
          <a:xfrm>
            <a:off x="640080" y="3186684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186684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Equipos computacionales</a:t>
            </a:r>
            <a:endParaRPr lang="en-US" sz="1300"/>
          </a:p>
        </p:txBody>
      </p:sp>
      <p:sp>
        <p:nvSpPr>
          <p:cNvPr id="35" name="Shape 31"/>
          <p:cNvSpPr/>
          <p:nvPr/>
        </p:nvSpPr>
        <p:spPr>
          <a:xfrm>
            <a:off x="3108960" y="3186684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223260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 usar en forma directa el software de catalogación se solicitó la factibilidad de conexión directa y segura, vía internet; se deberá contar con el V°B° de DIRINTA. Se aprobó la adquisición de 10 computadores i7 con 2 pantallas c/u para la OCA.</a:t>
            </a:r>
            <a:endParaRPr lang="en-US" sz="1050"/>
          </a:p>
        </p:txBody>
      </p:sp>
      <p:sp>
        <p:nvSpPr>
          <p:cNvPr id="37" name="Shape 33"/>
          <p:cNvSpPr/>
          <p:nvPr/>
        </p:nvSpPr>
        <p:spPr>
          <a:xfrm>
            <a:off x="640080" y="3957066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8" name="Text 34"/>
          <p:cNvSpPr/>
          <p:nvPr/>
        </p:nvSpPr>
        <p:spPr>
          <a:xfrm>
            <a:off x="713232" y="3957066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Software de catalogación</a:t>
            </a:r>
            <a:endParaRPr lang="en-US" sz="1300"/>
          </a:p>
        </p:txBody>
      </p:sp>
      <p:sp>
        <p:nvSpPr>
          <p:cNvPr id="39" name="Shape 35"/>
          <p:cNvSpPr/>
          <p:nvPr/>
        </p:nvSpPr>
        <p:spPr>
          <a:xfrm>
            <a:off x="3108960" y="3957066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0" name="Text 36"/>
          <p:cNvSpPr/>
          <p:nvPr/>
        </p:nvSpPr>
        <p:spPr>
          <a:xfrm>
            <a:off x="3291840" y="3993642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 Catalogue, de procedencia checa, es el software de catalogación adquirido por MINDEF, certificado y aprobado por la OTAN. Objeto: iniciar la catalogación de unidades como VIEL, LCM y Proyecto Escotillón, todas con equipos COTS no catalogados por la OTAN.</a:t>
            </a:r>
            <a:endParaRPr lang="en-US" sz="105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Catalogación VIEL</a:t>
            </a:r>
            <a:endParaRPr lang="en-US" sz="210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Verificación de la data</a:t>
            </a:r>
            <a:endParaRPr lang="en-US" sz="130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verificación de la data entregada por DIPRIDA. La última semana de julio se realizará visita in situ a VIEL, en Talcahuano, para instruir sobre catalogación y cooperar en la correcta identificación de los artículos de abastecimiento, objeto ingresarlos a SALINO.</a:t>
            </a:r>
            <a:endParaRPr lang="en-US" sz="1100"/>
          </a:p>
        </p:txBody>
      </p:sp>
      <p:sp>
        <p:nvSpPr>
          <p:cNvPr id="29" name="Shape 25"/>
          <p:cNvSpPr/>
          <p:nvPr/>
        </p:nvSpPr>
        <p:spPr>
          <a:xfrm>
            <a:off x="640080" y="2673096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673096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Relación repuesto–equipo</a:t>
            </a:r>
            <a:endParaRPr lang="en-US" sz="1300"/>
          </a:p>
        </p:txBody>
      </p:sp>
      <p:sp>
        <p:nvSpPr>
          <p:cNvPr id="31" name="Shape 27"/>
          <p:cNvSpPr/>
          <p:nvPr/>
        </p:nvSpPr>
        <p:spPr>
          <a:xfrm>
            <a:off x="3108960" y="2673096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709672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Debe tenerse el listado completo de la relación repuesto–equipo, el cual debe ser definido y entregado por las DD.TT. A la fecha, DIRISNAV entregó un listado de 2.122 equipos.</a:t>
            </a:r>
            <a:endParaRPr lang="en-US" sz="1100"/>
          </a:p>
        </p:txBody>
      </p:sp>
      <p:sp>
        <p:nvSpPr>
          <p:cNvPr id="33" name="Shape 29"/>
          <p:cNvSpPr/>
          <p:nvPr/>
        </p:nvSpPr>
        <p:spPr>
          <a:xfrm>
            <a:off x="640080" y="3700272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700272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Proyecto Antártica I</a:t>
            </a:r>
            <a:endParaRPr lang="en-US" sz="1300"/>
          </a:p>
        </p:txBody>
      </p:sp>
      <p:sp>
        <p:nvSpPr>
          <p:cNvPr id="35" name="Shape 31"/>
          <p:cNvSpPr/>
          <p:nvPr/>
        </p:nvSpPr>
        <p:spPr>
          <a:xfrm>
            <a:off x="3108960" y="3700272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736848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Vía DIPRIDA se entregó un listado de manuales de equipos: algunos no se pueden leer o abrir; otros sin números de parte (solo data técnica de operación y layout de circuitos) y otros con data logística y descripción, con lo cual se pueden obtener los NOC o un NUP.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90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50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500"/>
          </a:p>
        </p:txBody>
      </p:sp>
      <p:sp>
        <p:nvSpPr>
          <p:cNvPr id="15" name="Shape 11"/>
          <p:cNvSpPr/>
          <p:nvPr/>
        </p:nvSpPr>
        <p:spPr>
          <a:xfrm>
            <a:off x="658368" y="2816352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6" name="Text 12"/>
          <p:cNvSpPr/>
          <p:nvPr/>
        </p:nvSpPr>
        <p:spPr>
          <a:xfrm>
            <a:off x="658368" y="281635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/>
          </a:p>
        </p:txBody>
      </p:sp>
      <p:sp>
        <p:nvSpPr>
          <p:cNvPr id="17" name="Text 13"/>
          <p:cNvSpPr/>
          <p:nvPr/>
        </p:nvSpPr>
        <p:spPr>
          <a:xfrm>
            <a:off x="1463040" y="288584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700"/>
          </a:p>
        </p:txBody>
      </p:sp>
      <p:sp>
        <p:nvSpPr>
          <p:cNvPr id="18" name="Text 14"/>
          <p:cNvSpPr/>
          <p:nvPr/>
        </p:nvSpPr>
        <p:spPr>
          <a:xfrm>
            <a:off x="1463040" y="3109838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Digitalización del proceso de inscripción</a:t>
            </a:r>
            <a:endParaRPr lang="en-US" sz="1100"/>
          </a:p>
        </p:txBody>
      </p:sp>
      <p:sp>
        <p:nvSpPr>
          <p:cNvPr id="19" name="Text 15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/>
          </a:p>
        </p:txBody>
      </p:sp>
      <p:sp>
        <p:nvSpPr>
          <p:cNvPr id="20" name="Text 16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50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5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y marco normativo</a:t>
            </a:r>
            <a:endParaRPr lang="en-US" sz="210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actual</a:t>
            </a:r>
            <a:endParaRPr lang="en-US" sz="130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revisión de los antecedentes aportados por los proveedores para el Registro y el Registro Especial, con el objeto de evitar duplicados e inconsistencias de información.</a:t>
            </a:r>
            <a:endParaRPr lang="en-US" sz="1150"/>
          </a:p>
        </p:txBody>
      </p:sp>
      <p:sp>
        <p:nvSpPr>
          <p:cNvPr id="29" name="Shape 25"/>
          <p:cNvSpPr/>
          <p:nvPr/>
        </p:nvSpPr>
        <p:spPr>
          <a:xfrm>
            <a:off x="640080" y="245364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45364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futura</a:t>
            </a:r>
            <a:endParaRPr lang="en-US" sz="1300"/>
          </a:p>
        </p:txBody>
      </p:sp>
      <p:sp>
        <p:nvSpPr>
          <p:cNvPr id="31" name="Shape 27"/>
          <p:cNvSpPr/>
          <p:nvPr/>
        </p:nvSpPr>
        <p:spPr>
          <a:xfrm>
            <a:off x="3108960" y="245364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49021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Implementar la digitalización del proceso de inscripción, renovación y reincorporación de las empresas nacionales en el Registro Especial de Proveedores.</a:t>
            </a:r>
            <a:endParaRPr lang="en-US" sz="1150"/>
          </a:p>
        </p:txBody>
      </p:sp>
      <p:sp>
        <p:nvSpPr>
          <p:cNvPr id="33" name="Shape 29"/>
          <p:cNvSpPr/>
          <p:nvPr/>
        </p:nvSpPr>
        <p:spPr>
          <a:xfrm>
            <a:off x="640080" y="326136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26136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Decreto 746</a:t>
            </a:r>
            <a:endParaRPr lang="en-US" sz="1300"/>
          </a:p>
        </p:txBody>
      </p:sp>
      <p:sp>
        <p:nvSpPr>
          <p:cNvPr id="35" name="Shape 31"/>
          <p:cNvSpPr/>
          <p:nvPr/>
        </p:nvSpPr>
        <p:spPr>
          <a:xfrm>
            <a:off x="3108960" y="326136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29793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D.S. N° 746 mantiene su vigencia. El 30 ENE 2026 el MINDEF ingresó a la CGR el D.S. N° 290 (Reglamento del Registro Único Especial de Proveedores del Sector Defensa).</a:t>
            </a:r>
            <a:endParaRPr lang="en-US" sz="1150"/>
          </a:p>
        </p:txBody>
      </p:sp>
      <p:sp>
        <p:nvSpPr>
          <p:cNvPr id="37" name="Shape 33"/>
          <p:cNvSpPr/>
          <p:nvPr/>
        </p:nvSpPr>
        <p:spPr>
          <a:xfrm>
            <a:off x="640080" y="4023360"/>
            <a:ext cx="7863840" cy="603504"/>
          </a:xfrm>
          <a:prstGeom prst="roundRect">
            <a:avLst>
              <a:gd name="adj" fmla="val 7576"/>
            </a:avLst>
          </a:prstGeom>
          <a:solidFill>
            <a:srgbClr val="FBFAF6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8" name="Text 34"/>
          <p:cNvSpPr/>
          <p:nvPr/>
        </p:nvSpPr>
        <p:spPr>
          <a:xfrm>
            <a:off x="822960" y="4069080"/>
            <a:ext cx="7498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930" b="1" kern="0" spc="1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OBS:   </a:t>
            </a:r>
            <a:r>
              <a:rPr lang="en-US" sz="93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D.S. N° 290 fue retirado sin tramitar el 06 MAR 2026, mediante el oficio N° 1396 (05/03/26) de la Subsecretaría para las Fuerzas Armadas. A la fecha no se ha presentado a la CGR otro avance en la materia.</a:t>
            </a:r>
            <a:endParaRPr lang="en-US" sz="93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Hoja de ruta de digitalización</a:t>
            </a:r>
            <a:endParaRPr lang="en-US" sz="210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Fases del proceso de desarrollo</a:t>
            </a:r>
            <a:endParaRPr lang="en-US" sz="1200"/>
          </a:p>
        </p:txBody>
      </p:sp>
      <p:sp>
        <p:nvSpPr>
          <p:cNvPr id="26" name="Shape 22"/>
          <p:cNvSpPr/>
          <p:nvPr/>
        </p:nvSpPr>
        <p:spPr>
          <a:xfrm>
            <a:off x="1572768" y="2240280"/>
            <a:ext cx="5998464" cy="0"/>
          </a:xfrm>
          <a:prstGeom prst="line">
            <a:avLst/>
          </a:prstGeom>
          <a:noFill/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7" name="Shape 23"/>
          <p:cNvSpPr/>
          <p:nvPr/>
        </p:nvSpPr>
        <p:spPr>
          <a:xfrm>
            <a:off x="1261872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1261872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900"/>
          </a:p>
        </p:txBody>
      </p:sp>
      <p:sp>
        <p:nvSpPr>
          <p:cNvPr id="29" name="Text 25"/>
          <p:cNvSpPr/>
          <p:nvPr/>
        </p:nvSpPr>
        <p:spPr>
          <a:xfrm>
            <a:off x="868680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Capacitar personal y completar kit inicial</a:t>
            </a:r>
            <a:endParaRPr lang="en-US" sz="1000"/>
          </a:p>
        </p:txBody>
      </p:sp>
      <p:sp>
        <p:nvSpPr>
          <p:cNvPr id="30" name="Shape 26"/>
          <p:cNvSpPr/>
          <p:nvPr/>
        </p:nvSpPr>
        <p:spPr>
          <a:xfrm>
            <a:off x="2761488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2761488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900"/>
          </a:p>
        </p:txBody>
      </p:sp>
      <p:sp>
        <p:nvSpPr>
          <p:cNvPr id="32" name="Text 28"/>
          <p:cNvSpPr/>
          <p:nvPr/>
        </p:nvSpPr>
        <p:spPr>
          <a:xfrm>
            <a:off x="2368296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Iniciar desarrollo y digitalización del sistema</a:t>
            </a:r>
            <a:endParaRPr lang="en-US" sz="1000"/>
          </a:p>
        </p:txBody>
      </p:sp>
      <p:sp>
        <p:nvSpPr>
          <p:cNvPr id="33" name="Shape 29"/>
          <p:cNvSpPr/>
          <p:nvPr/>
        </p:nvSpPr>
        <p:spPr>
          <a:xfrm>
            <a:off x="4261104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4261104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900"/>
          </a:p>
        </p:txBody>
      </p:sp>
      <p:sp>
        <p:nvSpPr>
          <p:cNvPr id="35" name="Text 31"/>
          <p:cNvSpPr/>
          <p:nvPr/>
        </p:nvSpPr>
        <p:spPr>
          <a:xfrm>
            <a:off x="3867912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Certificación por Gobierno Digital</a:t>
            </a:r>
            <a:endParaRPr lang="en-US" sz="1000"/>
          </a:p>
        </p:txBody>
      </p:sp>
      <p:sp>
        <p:nvSpPr>
          <p:cNvPr id="36" name="Shape 32"/>
          <p:cNvSpPr/>
          <p:nvPr/>
        </p:nvSpPr>
        <p:spPr>
          <a:xfrm>
            <a:off x="5760720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5760720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900"/>
          </a:p>
        </p:txBody>
      </p:sp>
      <p:sp>
        <p:nvSpPr>
          <p:cNvPr id="38" name="Text 34"/>
          <p:cNvSpPr/>
          <p:nvPr/>
        </p:nvSpPr>
        <p:spPr>
          <a:xfrm>
            <a:off x="5367528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Solicitud de soporte por trámite certificado</a:t>
            </a:r>
            <a:endParaRPr lang="en-US" sz="1000"/>
          </a:p>
        </p:txBody>
      </p:sp>
      <p:sp>
        <p:nvSpPr>
          <p:cNvPr id="39" name="Shape 35"/>
          <p:cNvSpPr/>
          <p:nvPr/>
        </p:nvSpPr>
        <p:spPr>
          <a:xfrm>
            <a:off x="7260336" y="1929384"/>
            <a:ext cx="621792" cy="621792"/>
          </a:xfrm>
          <a:prstGeom prst="ellipse">
            <a:avLst/>
          </a:prstGeom>
          <a:solidFill>
            <a:srgbClr val="0B1F3A"/>
          </a:solidFill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0" name="Text 36"/>
          <p:cNvSpPr/>
          <p:nvPr/>
        </p:nvSpPr>
        <p:spPr>
          <a:xfrm>
            <a:off x="7260336" y="1929384"/>
            <a:ext cx="62179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900"/>
          </a:p>
        </p:txBody>
      </p:sp>
      <p:sp>
        <p:nvSpPr>
          <p:cNvPr id="41" name="Text 37"/>
          <p:cNvSpPr/>
          <p:nvPr/>
        </p:nvSpPr>
        <p:spPr>
          <a:xfrm>
            <a:off x="6867144" y="2660904"/>
            <a:ext cx="140817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000" b="1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permanente con mesa de ayuda</a:t>
            </a:r>
            <a:endParaRPr lang="en-US" sz="1000"/>
          </a:p>
        </p:txBody>
      </p:sp>
      <p:sp>
        <p:nvSpPr>
          <p:cNvPr id="42" name="Shape 38"/>
          <p:cNvSpPr/>
          <p:nvPr/>
        </p:nvSpPr>
        <p:spPr>
          <a:xfrm>
            <a:off x="640080" y="3584448"/>
            <a:ext cx="3840480" cy="932688"/>
          </a:xfrm>
          <a:prstGeom prst="roundRect">
            <a:avLst>
              <a:gd name="adj" fmla="val 6863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3" name="Text 39"/>
          <p:cNvSpPr/>
          <p:nvPr/>
        </p:nvSpPr>
        <p:spPr>
          <a:xfrm>
            <a:off x="841248" y="3730752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PROCESO</a:t>
            </a:r>
            <a:endParaRPr lang="en-US" sz="1100"/>
          </a:p>
        </p:txBody>
      </p:sp>
      <p:sp>
        <p:nvSpPr>
          <p:cNvPr id="44" name="Text 40"/>
          <p:cNvSpPr/>
          <p:nvPr/>
        </p:nvSpPr>
        <p:spPr>
          <a:xfrm>
            <a:off x="841248" y="4023360"/>
            <a:ext cx="343814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Corrección de observaciones en los formularios.</a:t>
            </a:r>
            <a:endParaRPr lang="en-US" sz="1050"/>
          </a:p>
        </p:txBody>
      </p:sp>
      <p:sp>
        <p:nvSpPr>
          <p:cNvPr id="45" name="Shape 41"/>
          <p:cNvSpPr/>
          <p:nvPr/>
        </p:nvSpPr>
        <p:spPr>
          <a:xfrm>
            <a:off x="4663440" y="3584448"/>
            <a:ext cx="3840480" cy="932688"/>
          </a:xfrm>
          <a:prstGeom prst="roundRect">
            <a:avLst>
              <a:gd name="adj" fmla="val 6863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6" name="Text 42"/>
          <p:cNvSpPr/>
          <p:nvPr/>
        </p:nvSpPr>
        <p:spPr>
          <a:xfrm>
            <a:off x="4864608" y="3730752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>
                <a:solidFill>
                  <a:srgbClr val="0B1F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PENDIENTE</a:t>
            </a:r>
            <a:endParaRPr lang="en-US" sz="1100"/>
          </a:p>
        </p:txBody>
      </p:sp>
      <p:sp>
        <p:nvSpPr>
          <p:cNvPr id="47" name="Text 43"/>
          <p:cNvSpPr/>
          <p:nvPr/>
        </p:nvSpPr>
        <p:spPr>
          <a:xfrm>
            <a:off x="4864608" y="4023360"/>
            <a:ext cx="343814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1) Validar correcciones con Gobierno Digital para la certificación del desarrollo.  2) Publicar el desarrollo e informar a la D.G.S.A. la plataforma en operación.</a:t>
            </a:r>
            <a:endParaRPr lang="en-US" sz="105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50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500"/>
          </a:p>
        </p:txBody>
      </p:sp>
      <p:sp>
        <p:nvSpPr>
          <p:cNvPr id="15" name="Text 11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/>
          </a:p>
        </p:txBody>
      </p:sp>
      <p:sp>
        <p:nvSpPr>
          <p:cNvPr id="16" name="Text 12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500"/>
          </a:p>
        </p:txBody>
      </p:sp>
      <p:sp>
        <p:nvSpPr>
          <p:cNvPr id="17" name="Shape 13"/>
          <p:cNvSpPr/>
          <p:nvPr/>
        </p:nvSpPr>
        <p:spPr>
          <a:xfrm>
            <a:off x="658368" y="3427171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4"/>
          <p:cNvSpPr/>
          <p:nvPr/>
        </p:nvSpPr>
        <p:spPr>
          <a:xfrm>
            <a:off x="658368" y="3427171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/>
          </a:p>
        </p:txBody>
      </p:sp>
      <p:sp>
        <p:nvSpPr>
          <p:cNvPr id="19" name="Text 15"/>
          <p:cNvSpPr/>
          <p:nvPr/>
        </p:nvSpPr>
        <p:spPr>
          <a:xfrm>
            <a:off x="1463040" y="349666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700"/>
          </a:p>
        </p:txBody>
      </p:sp>
      <p:sp>
        <p:nvSpPr>
          <p:cNvPr id="20" name="Text 16"/>
          <p:cNvSpPr/>
          <p:nvPr/>
        </p:nvSpPr>
        <p:spPr>
          <a:xfrm>
            <a:off x="1463040" y="3720657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Reunión de trabajo con la FACH</a:t>
            </a:r>
            <a:endParaRPr lang="en-US" sz="110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5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Contexto y aspectos favorables</a:t>
            </a:r>
            <a:endParaRPr lang="en-US" sz="210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Reunión preliminar con la FACH — 01 JUL</a:t>
            </a:r>
            <a:endParaRPr lang="en-US" sz="120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1293876"/>
          </a:xfrm>
          <a:prstGeom prst="roundRect">
            <a:avLst>
              <a:gd name="adj" fmla="val 4947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1293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Origen de la instrucción</a:t>
            </a:r>
            <a:endParaRPr lang="en-US" sz="130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1293876"/>
          </a:xfrm>
          <a:prstGeom prst="roundRect">
            <a:avLst>
              <a:gd name="adj" fmla="val 4947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12207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análisis de la compra conjunta de combustible de aviación emana del JEMCO; a la fecha no se ha recibido una orden institucional puntual. Se levantará un informe preliminar de pros y contras.</a:t>
            </a:r>
            <a:endParaRPr lang="en-US" sz="1150"/>
          </a:p>
        </p:txBody>
      </p:sp>
      <p:sp>
        <p:nvSpPr>
          <p:cNvPr id="30" name="Shape 26"/>
          <p:cNvSpPr/>
          <p:nvPr/>
        </p:nvSpPr>
        <p:spPr>
          <a:xfrm>
            <a:off x="640080" y="3296412"/>
            <a:ext cx="2331720" cy="1293876"/>
          </a:xfrm>
          <a:prstGeom prst="roundRect">
            <a:avLst>
              <a:gd name="adj" fmla="val 4947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3296412"/>
            <a:ext cx="2185416" cy="12938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Ventajas de la propuesta</a:t>
            </a:r>
            <a:endParaRPr lang="en-US" sz="1300"/>
          </a:p>
        </p:txBody>
      </p:sp>
      <p:sp>
        <p:nvSpPr>
          <p:cNvPr id="32" name="Shape 28"/>
          <p:cNvSpPr/>
          <p:nvPr/>
        </p:nvSpPr>
        <p:spPr>
          <a:xfrm>
            <a:off x="3108960" y="3296412"/>
            <a:ext cx="5394960" cy="1293876"/>
          </a:xfrm>
          <a:prstGeom prst="roundRect">
            <a:avLst>
              <a:gd name="adj" fmla="val 4947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3332988"/>
            <a:ext cx="5029200" cy="12207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Mejor precio por m³ al importar. Vía MPB (L.C.E.E.) se exime de la toma de razón de la CGR y del pago de IVA en la internación. Considera el pago del servicio de almacenamiento y distribución.</a:t>
            </a:r>
            <a:endParaRPr lang="en-US" sz="115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contractual de la Armada</a:t>
            </a:r>
            <a:endParaRPr lang="en-US" sz="210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Contrato vigente</a:t>
            </a:r>
            <a:endParaRPr lang="en-US" sz="130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JET A-1 a granel de propuesta privada, con plazo de 2 años + 2 vía adendum (vence en junio de 2027). Incluye JET A-1 y AVGAS 100LL nacionalizados, con cobertura en gran parte del territorio nacional, incluidos muelles navales y civiles.</a:t>
            </a:r>
            <a:endParaRPr lang="en-US" sz="1150"/>
          </a:p>
        </p:txBody>
      </p:sp>
      <p:sp>
        <p:nvSpPr>
          <p:cNvPr id="29" name="Shape 25"/>
          <p:cNvSpPr/>
          <p:nvPr/>
        </p:nvSpPr>
        <p:spPr>
          <a:xfrm>
            <a:off x="640080" y="2673096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673096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Financiamiento y demanda</a:t>
            </a:r>
            <a:endParaRPr lang="en-US" sz="1300"/>
          </a:p>
        </p:txBody>
      </p:sp>
      <p:sp>
        <p:nvSpPr>
          <p:cNvPr id="31" name="Shape 27"/>
          <p:cNvSpPr/>
          <p:nvPr/>
        </p:nvSpPr>
        <p:spPr>
          <a:xfrm>
            <a:off x="3108960" y="2673096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709672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 Ley de Presupuesto Anual (AFL dólar); el presupuesto 2027 ya se encuentra formulado. Necesidad ≈ 3.000 m³ anuales, con parte de la carga en enero de 2027.</a:t>
            </a:r>
            <a:endParaRPr lang="en-US" sz="1150"/>
          </a:p>
        </p:txBody>
      </p:sp>
      <p:sp>
        <p:nvSpPr>
          <p:cNvPr id="33" name="Shape 29"/>
          <p:cNvSpPr/>
          <p:nvPr/>
        </p:nvSpPr>
        <p:spPr>
          <a:xfrm>
            <a:off x="640080" y="3700272"/>
            <a:ext cx="2331720" cy="890016"/>
          </a:xfrm>
          <a:prstGeom prst="roundRect">
            <a:avLst>
              <a:gd name="adj" fmla="val 7192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700272"/>
            <a:ext cx="2185416" cy="890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Nuevo contrato proyectado</a:t>
            </a:r>
            <a:endParaRPr lang="en-US" sz="1300"/>
          </a:p>
        </p:txBody>
      </p:sp>
      <p:sp>
        <p:nvSpPr>
          <p:cNvPr id="35" name="Shape 31"/>
          <p:cNvSpPr/>
          <p:nvPr/>
        </p:nvSpPr>
        <p:spPr>
          <a:xfrm>
            <a:off x="3108960" y="3700272"/>
            <a:ext cx="5394960" cy="890016"/>
          </a:xfrm>
          <a:prstGeom prst="roundRect">
            <a:avLst>
              <a:gd name="adj" fmla="val 7192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736848"/>
            <a:ext cx="5029200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Licitación privada para reemplazar el actual: plazo de 3 años + 3 vía adendum y multifondos (Ley de Ppto, Ley C.E.E., FO.R.A. y fondos en administración), dando robustez y continuidad.</a:t>
            </a:r>
            <a:endParaRPr lang="en-US" sz="115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Conclusión — Combustible JET A-1</a:t>
            </a:r>
            <a:endParaRPr lang="en-US" sz="2100"/>
          </a:p>
        </p:txBody>
      </p:sp>
      <p:sp>
        <p:nvSpPr>
          <p:cNvPr id="25" name="Shape 21"/>
          <p:cNvSpPr/>
          <p:nvPr/>
        </p:nvSpPr>
        <p:spPr>
          <a:xfrm>
            <a:off x="640080" y="1664208"/>
            <a:ext cx="7863840" cy="786384"/>
          </a:xfrm>
          <a:prstGeom prst="roundRect">
            <a:avLst>
              <a:gd name="adj" fmla="val 814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868680" y="1664208"/>
            <a:ext cx="740664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300" b="1" kern="0" spc="20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RECOMENDACIÓN   </a:t>
            </a:r>
            <a:r>
              <a:rPr lang="en-US" sz="13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Mantener la estructura actual del contrato de JET A-1 a granel de la Armada.</a:t>
            </a:r>
            <a:endParaRPr lang="en-US" sz="1300"/>
          </a:p>
        </p:txBody>
      </p:sp>
      <p:sp>
        <p:nvSpPr>
          <p:cNvPr id="27" name="Shape 23"/>
          <p:cNvSpPr/>
          <p:nvPr/>
        </p:nvSpPr>
        <p:spPr>
          <a:xfrm>
            <a:off x="640080" y="2596896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804672" y="270662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/>
          </a:p>
        </p:txBody>
      </p:sp>
      <p:sp>
        <p:nvSpPr>
          <p:cNvPr id="29" name="Text 25"/>
          <p:cNvSpPr/>
          <p:nvPr/>
        </p:nvSpPr>
        <p:spPr>
          <a:xfrm>
            <a:off x="1207008" y="2688336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Mayor plazo de ejecución contractual, robustez, cobertura, servicios y financiamiento en AFL.</a:t>
            </a:r>
            <a:endParaRPr lang="en-US" sz="1080"/>
          </a:p>
        </p:txBody>
      </p:sp>
      <p:sp>
        <p:nvSpPr>
          <p:cNvPr id="30" name="Shape 26"/>
          <p:cNvSpPr/>
          <p:nvPr/>
        </p:nvSpPr>
        <p:spPr>
          <a:xfrm>
            <a:off x="4663440" y="2596896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4828032" y="270662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/>
          </a:p>
        </p:txBody>
      </p:sp>
      <p:sp>
        <p:nvSpPr>
          <p:cNvPr id="32" name="Text 28"/>
          <p:cNvSpPr/>
          <p:nvPr/>
        </p:nvSpPr>
        <p:spPr>
          <a:xfrm>
            <a:off x="5230368" y="2688336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financiamiento AFL es para compra nacional a granel; el contrato no consigna la modalidad de importación.</a:t>
            </a:r>
            <a:endParaRPr lang="en-US" sz="1080"/>
          </a:p>
        </p:txBody>
      </p:sp>
      <p:sp>
        <p:nvSpPr>
          <p:cNvPr id="33" name="Shape 29"/>
          <p:cNvSpPr/>
          <p:nvPr/>
        </p:nvSpPr>
        <p:spPr>
          <a:xfrm>
            <a:off x="640080" y="3657600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804672" y="376732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700"/>
          </a:p>
        </p:txBody>
      </p:sp>
      <p:sp>
        <p:nvSpPr>
          <p:cNvPr id="35" name="Text 31"/>
          <p:cNvSpPr/>
          <p:nvPr/>
        </p:nvSpPr>
        <p:spPr>
          <a:xfrm>
            <a:off x="1207008" y="3749040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formulación presupuestaria 2027 (AFL) no consideró compra internacional; solicitarla ahora sería extemporáneo.</a:t>
            </a:r>
            <a:endParaRPr lang="en-US" sz="1080"/>
          </a:p>
        </p:txBody>
      </p:sp>
      <p:sp>
        <p:nvSpPr>
          <p:cNvPr id="36" name="Shape 32"/>
          <p:cNvSpPr/>
          <p:nvPr/>
        </p:nvSpPr>
        <p:spPr>
          <a:xfrm>
            <a:off x="4663440" y="3657600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4828032" y="376732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700"/>
          </a:p>
        </p:txBody>
      </p:sp>
      <p:sp>
        <p:nvSpPr>
          <p:cNvPr id="38" name="Text 34"/>
          <p:cNvSpPr/>
          <p:nvPr/>
        </p:nvSpPr>
        <p:spPr>
          <a:xfrm>
            <a:off x="5230368" y="3749040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planifica gestionar un contrato JET A-1 a 3 años, extensible y multifondos.</a:t>
            </a:r>
            <a:endParaRPr lang="en-US" sz="108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90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Resolución N° 1054 D.N.A.</a:t>
            </a:r>
            <a:endParaRPr lang="en-US" sz="150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Oficina de Catalogación</a:t>
            </a:r>
            <a:endParaRPr lang="en-US" sz="1500"/>
          </a:p>
        </p:txBody>
      </p:sp>
      <p:sp>
        <p:nvSpPr>
          <p:cNvPr id="15" name="Text 11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/>
          </a:p>
        </p:txBody>
      </p:sp>
      <p:sp>
        <p:nvSpPr>
          <p:cNvPr id="16" name="Text 12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Registro Especial de Proveedores</a:t>
            </a:r>
            <a:endParaRPr lang="en-US" sz="1500"/>
          </a:p>
        </p:txBody>
      </p:sp>
      <p:sp>
        <p:nvSpPr>
          <p:cNvPr id="17" name="Text 13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/>
          </a:p>
        </p:txBody>
      </p:sp>
      <p:sp>
        <p:nvSpPr>
          <p:cNvPr id="18" name="Text 14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Compra Conjunta Combustible JET-A1</a:t>
            </a:r>
            <a:endParaRPr lang="en-US" sz="1500"/>
          </a:p>
        </p:txBody>
      </p:sp>
      <p:sp>
        <p:nvSpPr>
          <p:cNvPr id="19" name="Shape 15"/>
          <p:cNvSpPr/>
          <p:nvPr/>
        </p:nvSpPr>
        <p:spPr>
          <a:xfrm>
            <a:off x="658368" y="4037990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658368" y="403799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/>
          </a:p>
        </p:txBody>
      </p:sp>
      <p:sp>
        <p:nvSpPr>
          <p:cNvPr id="21" name="Text 17"/>
          <p:cNvSpPr/>
          <p:nvPr/>
        </p:nvSpPr>
        <p:spPr>
          <a:xfrm>
            <a:off x="1463040" y="4107485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1700"/>
          </a:p>
        </p:txBody>
      </p:sp>
      <p:sp>
        <p:nvSpPr>
          <p:cNvPr id="22" name="Text 18"/>
          <p:cNvSpPr/>
          <p:nvPr/>
        </p:nvSpPr>
        <p:spPr>
          <a:xfrm>
            <a:off x="1463040" y="4331476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Declaración de Intereses y Patrimonio en compras</a:t>
            </a:r>
            <a:endParaRPr lang="en-US" sz="11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Documentos de referencia</a:t>
            </a:r>
            <a:endParaRPr lang="en-US" sz="210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Mensajes e instructivo asociados</a:t>
            </a:r>
            <a:endParaRPr lang="en-US" sz="1200"/>
          </a:p>
        </p:txBody>
      </p:sp>
      <p:sp>
        <p:nvSpPr>
          <p:cNvPr id="26" name="Shape 22"/>
          <p:cNvSpPr/>
          <p:nvPr/>
        </p:nvSpPr>
        <p:spPr>
          <a:xfrm>
            <a:off x="640080" y="2057400"/>
            <a:ext cx="2496312" cy="1828800"/>
          </a:xfrm>
          <a:prstGeom prst="roundRect">
            <a:avLst>
              <a:gd name="adj" fmla="val 400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822960" y="2423160"/>
            <a:ext cx="2130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20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</a:t>
            </a:r>
            <a:endParaRPr lang="en-US" sz="1050"/>
          </a:p>
        </p:txBody>
      </p:sp>
      <p:sp>
        <p:nvSpPr>
          <p:cNvPr id="28" name="Shape 24"/>
          <p:cNvSpPr/>
          <p:nvPr/>
        </p:nvSpPr>
        <p:spPr>
          <a:xfrm>
            <a:off x="1568196" y="2807208"/>
            <a:ext cx="640080" cy="0"/>
          </a:xfrm>
          <a:prstGeom prst="line">
            <a:avLst/>
          </a:prstGeom>
          <a:noFill/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822960" y="2953512"/>
            <a:ext cx="21305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JEFMAYOR</a:t>
            </a:r>
            <a:endParaRPr lang="en-US" sz="160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6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181516 MAY</a:t>
            </a:r>
            <a:endParaRPr lang="en-US" sz="1600"/>
          </a:p>
        </p:txBody>
      </p:sp>
      <p:sp>
        <p:nvSpPr>
          <p:cNvPr id="30" name="Shape 26"/>
          <p:cNvSpPr/>
          <p:nvPr/>
        </p:nvSpPr>
        <p:spPr>
          <a:xfrm>
            <a:off x="3319272" y="2057400"/>
            <a:ext cx="2496312" cy="1828800"/>
          </a:xfrm>
          <a:prstGeom prst="roundRect">
            <a:avLst>
              <a:gd name="adj" fmla="val 400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3502152" y="2423160"/>
            <a:ext cx="2130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20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MENSAJE</a:t>
            </a:r>
            <a:endParaRPr lang="en-US" sz="1050"/>
          </a:p>
        </p:txBody>
      </p:sp>
      <p:sp>
        <p:nvSpPr>
          <p:cNvPr id="32" name="Shape 28"/>
          <p:cNvSpPr/>
          <p:nvPr/>
        </p:nvSpPr>
        <p:spPr>
          <a:xfrm>
            <a:off x="4247388" y="2807208"/>
            <a:ext cx="640080" cy="0"/>
          </a:xfrm>
          <a:prstGeom prst="line">
            <a:avLst/>
          </a:prstGeom>
          <a:noFill/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502152" y="2953512"/>
            <a:ext cx="21305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DIRECPERS</a:t>
            </a:r>
            <a:endParaRPr lang="en-US" sz="160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6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251154 JUN</a:t>
            </a:r>
            <a:endParaRPr lang="en-US" sz="1600"/>
          </a:p>
        </p:txBody>
      </p:sp>
      <p:sp>
        <p:nvSpPr>
          <p:cNvPr id="34" name="Shape 30"/>
          <p:cNvSpPr/>
          <p:nvPr/>
        </p:nvSpPr>
        <p:spPr>
          <a:xfrm>
            <a:off x="5998464" y="2057400"/>
            <a:ext cx="2496312" cy="1828800"/>
          </a:xfrm>
          <a:prstGeom prst="roundRect">
            <a:avLst>
              <a:gd name="adj" fmla="val 400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6181344" y="2423160"/>
            <a:ext cx="2130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20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C.G.R.</a:t>
            </a:r>
            <a:endParaRPr lang="en-US" sz="1050"/>
          </a:p>
        </p:txBody>
      </p:sp>
      <p:sp>
        <p:nvSpPr>
          <p:cNvPr id="36" name="Shape 32"/>
          <p:cNvSpPr/>
          <p:nvPr/>
        </p:nvSpPr>
        <p:spPr>
          <a:xfrm>
            <a:off x="6926580" y="2807208"/>
            <a:ext cx="640080" cy="0"/>
          </a:xfrm>
          <a:prstGeom prst="line">
            <a:avLst/>
          </a:prstGeom>
          <a:noFill/>
          <a:ln w="15875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6181344" y="2953512"/>
            <a:ext cx="21305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N° IN18N26</a:t>
            </a:r>
            <a:endParaRPr lang="en-US" sz="1600"/>
          </a:p>
        </p:txBody>
      </p:sp>
      <p:sp>
        <p:nvSpPr>
          <p:cNvPr id="38" name="Text 34"/>
          <p:cNvSpPr/>
          <p:nvPr/>
        </p:nvSpPr>
        <p:spPr>
          <a:xfrm>
            <a:off x="640080" y="4069080"/>
            <a:ext cx="7863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i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</a:t>
            </a:r>
            <a:r>
              <a:rPr lang="en-US" sz="1100" i="1">
                <a:solidFill>
                  <a:srgbClr val="4450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Marco de referencia para los procesos de adquisiciones de la Dirección de Abastecimiento.</a:t>
            </a:r>
            <a:endParaRPr lang="en-US" sz="11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Instructivo CGR N° IN18N26 (D.I.P.)</a:t>
            </a:r>
            <a:endParaRPr lang="en-US" sz="210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Contraloría General de la República · División Jurídica · 12 MAY 2026</a:t>
            </a:r>
            <a:endParaRPr lang="en-US" sz="120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</a:t>
            </a:r>
            <a:endParaRPr lang="en-US" sz="130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Imparte instrucciones sobre las Declaraciones de Intereses y Patrimonio (DIP) de quienes participan en los procedimientos de contratación o ejecución contractual regidos por la Ley N° 19.886.</a:t>
            </a:r>
            <a:endParaRPr lang="en-US" sz="1150"/>
          </a:p>
        </p:txBody>
      </p:sp>
      <p:sp>
        <p:nvSpPr>
          <p:cNvPr id="30" name="Shape 26"/>
          <p:cNvSpPr/>
          <p:nvPr/>
        </p:nvSpPr>
        <p:spPr>
          <a:xfrm>
            <a:off x="640080" y="2819400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2819400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Base legal</a:t>
            </a:r>
            <a:endParaRPr lang="en-US" sz="1300"/>
          </a:p>
        </p:txBody>
      </p:sp>
      <p:sp>
        <p:nvSpPr>
          <p:cNvPr id="32" name="Shape 28"/>
          <p:cNvSpPr/>
          <p:nvPr/>
        </p:nvSpPr>
        <p:spPr>
          <a:xfrm>
            <a:off x="3108960" y="2819400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2855976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Obligación del artículo 4°, N° 14 de la Ley N° 20.880, en el marco de la Ley N° 21.634 que moderniza la Ley N° 19.886 (calidad del gasto público, probidad, transparencia y economía circular). Reglamento: D.S. N° 661/2024 de Hacienda, que deja sin efecto el D.S. N° 250 de 2004.</a:t>
            </a:r>
            <a:endParaRPr lang="en-US" sz="1150"/>
          </a:p>
        </p:txBody>
      </p:sp>
      <p:sp>
        <p:nvSpPr>
          <p:cNvPr id="34" name="Shape 30"/>
          <p:cNvSpPr/>
          <p:nvPr/>
        </p:nvSpPr>
        <p:spPr>
          <a:xfrm>
            <a:off x="640080" y="3773424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713232" y="3773424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Sujetos obligados</a:t>
            </a:r>
            <a:endParaRPr lang="en-US" sz="1300"/>
          </a:p>
        </p:txBody>
      </p:sp>
      <p:sp>
        <p:nvSpPr>
          <p:cNvPr id="36" name="Shape 32"/>
          <p:cNvSpPr/>
          <p:nvPr/>
        </p:nvSpPr>
        <p:spPr>
          <a:xfrm>
            <a:off x="3108960" y="3773424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3291840" y="3810000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 organismos deben registrar en el Sistema de Información y Gestión de Compras una nómina del personal que participa en la contratación o ejecución contractual; dichas personas deben realizar y mantener actualizada su DIP.</a:t>
            </a:r>
            <a:endParaRPr lang="en-US" sz="115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90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Res. N° 1054</a:t>
            </a:r>
            <a:endParaRPr lang="en-US" sz="76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Catalogación</a:t>
            </a:r>
            <a:endParaRPr lang="en-US" sz="76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</a:t>
            </a:r>
            <a:endParaRPr lang="en-US" sz="76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Combustible JET-A1</a:t>
            </a:r>
            <a:endParaRPr lang="en-US" sz="76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Instructivo CGR</a:t>
            </a:r>
            <a:endParaRPr lang="en-US" sz="76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Personal obligado a realizar la DIP</a:t>
            </a:r>
            <a:endParaRPr lang="en-US" sz="210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Segregación de funciones — art. 13 del Reglamento (D.S. N° 661/2024)</a:t>
            </a:r>
            <a:endParaRPr lang="en-US" sz="1200"/>
          </a:p>
        </p:txBody>
      </p:sp>
      <p:sp>
        <p:nvSpPr>
          <p:cNvPr id="26" name="Shape 22"/>
          <p:cNvSpPr/>
          <p:nvPr/>
        </p:nvSpPr>
        <p:spPr>
          <a:xfrm>
            <a:off x="64008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82296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/>
          </a:p>
        </p:txBody>
      </p:sp>
      <p:sp>
        <p:nvSpPr>
          <p:cNvPr id="28" name="Text 24"/>
          <p:cNvSpPr/>
          <p:nvPr/>
        </p:nvSpPr>
        <p:spPr>
          <a:xfrm>
            <a:off x="82296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Requirente de compra</a:t>
            </a:r>
            <a:endParaRPr lang="en-US" sz="1250"/>
          </a:p>
        </p:txBody>
      </p:sp>
      <p:sp>
        <p:nvSpPr>
          <p:cNvPr id="29" name="Text 25"/>
          <p:cNvSpPr/>
          <p:nvPr/>
        </p:nvSpPr>
        <p:spPr>
          <a:xfrm>
            <a:off x="82296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Efectúa formalmente el requerimiento para adquirir un producto y/o servicio.</a:t>
            </a:r>
            <a:endParaRPr lang="en-US" sz="900"/>
          </a:p>
        </p:txBody>
      </p:sp>
      <p:sp>
        <p:nvSpPr>
          <p:cNvPr id="30" name="Shape 26"/>
          <p:cNvSpPr/>
          <p:nvPr/>
        </p:nvSpPr>
        <p:spPr>
          <a:xfrm>
            <a:off x="333756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352044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/>
          </a:p>
        </p:txBody>
      </p:sp>
      <p:sp>
        <p:nvSpPr>
          <p:cNvPr id="32" name="Text 28"/>
          <p:cNvSpPr/>
          <p:nvPr/>
        </p:nvSpPr>
        <p:spPr>
          <a:xfrm>
            <a:off x="352044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Participantes de la unidad de compra</a:t>
            </a:r>
            <a:endParaRPr lang="en-US" sz="1250"/>
          </a:p>
        </p:txBody>
      </p:sp>
      <p:sp>
        <p:nvSpPr>
          <p:cNvPr id="33" name="Text 29"/>
          <p:cNvSpPr/>
          <p:nvPr/>
        </p:nvSpPr>
        <p:spPr>
          <a:xfrm>
            <a:off x="352044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Integran la unidad de compra e intervienen en los procesos de compra.</a:t>
            </a:r>
            <a:endParaRPr lang="en-US" sz="900"/>
          </a:p>
        </p:txBody>
      </p:sp>
      <p:sp>
        <p:nvSpPr>
          <p:cNvPr id="34" name="Shape 30"/>
          <p:cNvSpPr/>
          <p:nvPr/>
        </p:nvSpPr>
        <p:spPr>
          <a:xfrm>
            <a:off x="603504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621792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700"/>
          </a:p>
        </p:txBody>
      </p:sp>
      <p:sp>
        <p:nvSpPr>
          <p:cNvPr id="36" name="Text 32"/>
          <p:cNvSpPr/>
          <p:nvPr/>
        </p:nvSpPr>
        <p:spPr>
          <a:xfrm>
            <a:off x="621792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Evaluador o comisión evaluadora</a:t>
            </a:r>
            <a:endParaRPr lang="en-US" sz="1250"/>
          </a:p>
        </p:txBody>
      </p:sp>
      <p:sp>
        <p:nvSpPr>
          <p:cNvPr id="37" name="Text 33"/>
          <p:cNvSpPr/>
          <p:nvPr/>
        </p:nvSpPr>
        <p:spPr>
          <a:xfrm>
            <a:off x="621792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Evalúa y propone al adjudicatario o contratista seleccionado.</a:t>
            </a:r>
            <a:endParaRPr lang="en-US" sz="900"/>
          </a:p>
        </p:txBody>
      </p:sp>
      <p:sp>
        <p:nvSpPr>
          <p:cNvPr id="38" name="Shape 34"/>
          <p:cNvSpPr/>
          <p:nvPr/>
        </p:nvSpPr>
        <p:spPr>
          <a:xfrm>
            <a:off x="64008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9" name="Text 35"/>
          <p:cNvSpPr/>
          <p:nvPr/>
        </p:nvSpPr>
        <p:spPr>
          <a:xfrm>
            <a:off x="82296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700"/>
          </a:p>
        </p:txBody>
      </p:sp>
      <p:sp>
        <p:nvSpPr>
          <p:cNvPr id="40" name="Text 36"/>
          <p:cNvSpPr/>
          <p:nvPr/>
        </p:nvSpPr>
        <p:spPr>
          <a:xfrm>
            <a:off x="82296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Visador jurídico</a:t>
            </a:r>
            <a:endParaRPr lang="en-US" sz="1250"/>
          </a:p>
        </p:txBody>
      </p:sp>
      <p:sp>
        <p:nvSpPr>
          <p:cNvPr id="41" name="Text 37"/>
          <p:cNvSpPr/>
          <p:nvPr/>
        </p:nvSpPr>
        <p:spPr>
          <a:xfrm>
            <a:off x="82296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 los aspectos jurídicos del acto administrativo.</a:t>
            </a:r>
            <a:endParaRPr lang="en-US" sz="900"/>
          </a:p>
        </p:txBody>
      </p:sp>
      <p:sp>
        <p:nvSpPr>
          <p:cNvPr id="42" name="Shape 38"/>
          <p:cNvSpPr/>
          <p:nvPr/>
        </p:nvSpPr>
        <p:spPr>
          <a:xfrm>
            <a:off x="333756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3" name="Text 39"/>
          <p:cNvSpPr/>
          <p:nvPr/>
        </p:nvSpPr>
        <p:spPr>
          <a:xfrm>
            <a:off x="352044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700"/>
          </a:p>
        </p:txBody>
      </p:sp>
      <p:sp>
        <p:nvSpPr>
          <p:cNvPr id="44" name="Text 40"/>
          <p:cNvSpPr/>
          <p:nvPr/>
        </p:nvSpPr>
        <p:spPr>
          <a:xfrm>
            <a:off x="352044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Administrador de contrato</a:t>
            </a:r>
            <a:endParaRPr lang="en-US" sz="1250"/>
          </a:p>
        </p:txBody>
      </p:sp>
      <p:sp>
        <p:nvSpPr>
          <p:cNvPr id="45" name="Text 41"/>
          <p:cNvSpPr/>
          <p:nvPr/>
        </p:nvSpPr>
        <p:spPr>
          <a:xfrm>
            <a:off x="352044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Realiza todas las gestiones del contrato.</a:t>
            </a:r>
            <a:endParaRPr lang="en-US" sz="900"/>
          </a:p>
        </p:txBody>
      </p:sp>
      <p:sp>
        <p:nvSpPr>
          <p:cNvPr id="46" name="Shape 42"/>
          <p:cNvSpPr/>
          <p:nvPr/>
        </p:nvSpPr>
        <p:spPr>
          <a:xfrm>
            <a:off x="603504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7" name="Text 43"/>
          <p:cNvSpPr/>
          <p:nvPr/>
        </p:nvSpPr>
        <p:spPr>
          <a:xfrm>
            <a:off x="621792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700"/>
          </a:p>
        </p:txBody>
      </p:sp>
      <p:sp>
        <p:nvSpPr>
          <p:cNvPr id="48" name="Text 44"/>
          <p:cNvSpPr/>
          <p:nvPr/>
        </p:nvSpPr>
        <p:spPr>
          <a:xfrm>
            <a:off x="621792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Firmante</a:t>
            </a:r>
            <a:endParaRPr lang="en-US" sz="1250"/>
          </a:p>
        </p:txBody>
      </p:sp>
      <p:sp>
        <p:nvSpPr>
          <p:cNvPr id="49" name="Text 45"/>
          <p:cNvSpPr/>
          <p:nvPr/>
        </p:nvSpPr>
        <p:spPr>
          <a:xfrm>
            <a:off x="621792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Jefatura que firma el acto administrativo y autoriza la compra, o quien tenga esa función delegada.</a:t>
            </a:r>
            <a:endParaRPr lang="en-US" sz="9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0B1F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/>
          </a:p>
        </p:txBody>
      </p:sp>
      <p:sp>
        <p:nvSpPr>
          <p:cNvPr id="9" name="Text 5"/>
          <p:cNvSpPr/>
          <p:nvPr/>
        </p:nvSpPr>
        <p:spPr>
          <a:xfrm>
            <a:off x="914400" y="1965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kern="0" spc="40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 DE LA PRESENTACIÓN</a:t>
            </a:r>
            <a:endParaRPr lang="en-US" sz="1300"/>
          </a:p>
        </p:txBody>
      </p:sp>
      <p:sp>
        <p:nvSpPr>
          <p:cNvPr id="10" name="Text 6"/>
          <p:cNvSpPr/>
          <p:nvPr/>
        </p:nvSpPr>
        <p:spPr>
          <a:xfrm>
            <a:off x="914400" y="2304288"/>
            <a:ext cx="7315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Dirección de Abastecimiento</a:t>
            </a:r>
            <a:endParaRPr lang="en-US" sz="3200"/>
          </a:p>
        </p:txBody>
      </p:sp>
      <p:sp>
        <p:nvSpPr>
          <p:cNvPr id="11" name="Shape 7"/>
          <p:cNvSpPr/>
          <p:nvPr/>
        </p:nvSpPr>
        <p:spPr>
          <a:xfrm>
            <a:off x="4114800" y="3246120"/>
            <a:ext cx="914400" cy="0"/>
          </a:xfrm>
          <a:prstGeom prst="line">
            <a:avLst/>
          </a:prstGeom>
          <a:noFill/>
          <a:ln w="1905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2" name="Text 8"/>
          <p:cNvSpPr/>
          <p:nvPr/>
        </p:nvSpPr>
        <p:spPr>
          <a:xfrm>
            <a:off x="914400" y="336499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i="1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 de julio de 2026</a:t>
            </a:r>
            <a:endParaRPr lang="en-US" sz="13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2238</Words>
  <Application>Microsoft Macintosh PowerPoint</Application>
  <PresentationFormat>Presentación en pantalla (16:9)</PresentationFormat>
  <Paragraphs>366</Paragraphs>
  <Slides>18</Slides>
  <Notes>18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Cambria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Consolidado de Materias — Directores Técnicos</dc:title>
  <dc:subject>PptxGenJS Presentation</dc:subject>
  <dc:creator>Dirección de Abastecimiento</dc:creator>
  <cp:lastModifiedBy>Cx 2985</cp:lastModifiedBy>
  <cp:revision>15</cp:revision>
  <dcterms:created xsi:type="dcterms:W3CDTF">2026-07-07T23:09:37Z</dcterms:created>
  <dcterms:modified xsi:type="dcterms:W3CDTF">2026-08-04T15:33:39Z</dcterms:modified>
</cp:coreProperties>
</file>