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309" r:id="rId2"/>
    <p:sldId id="489" r:id="rId3"/>
    <p:sldId id="505" r:id="rId4"/>
    <p:sldId id="514" r:id="rId5"/>
    <p:sldId id="515" r:id="rId6"/>
    <p:sldId id="516" r:id="rId7"/>
    <p:sldId id="539" r:id="rId8"/>
    <p:sldId id="540" r:id="rId9"/>
    <p:sldId id="538" r:id="rId10"/>
    <p:sldId id="537" r:id="rId11"/>
    <p:sldId id="517" r:id="rId12"/>
    <p:sldId id="527" r:id="rId13"/>
    <p:sldId id="528" r:id="rId14"/>
    <p:sldId id="529" r:id="rId15"/>
    <p:sldId id="530" r:id="rId16"/>
    <p:sldId id="533" r:id="rId17"/>
    <p:sldId id="536" r:id="rId18"/>
    <p:sldId id="535" r:id="rId19"/>
    <p:sldId id="513" r:id="rId20"/>
  </p:sldIdLst>
  <p:sldSz cx="9144000" cy="6858000" type="screen4x3"/>
  <p:notesSz cx="7010400" cy="9296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973A"/>
    <a:srgbClr val="FF3300"/>
    <a:srgbClr val="FFFFFF"/>
    <a:srgbClr val="003300"/>
    <a:srgbClr val="0033CC"/>
    <a:srgbClr val="D9D9D9"/>
    <a:srgbClr val="33CC33"/>
    <a:srgbClr val="FFFF99"/>
    <a:srgbClr val="0033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47" autoAdjust="0"/>
    <p:restoredTop sz="84029" autoAdjust="0"/>
  </p:normalViewPr>
  <p:slideViewPr>
    <p:cSldViewPr>
      <p:cViewPr varScale="1">
        <p:scale>
          <a:sx n="72" d="100"/>
          <a:sy n="72" d="100"/>
        </p:scale>
        <p:origin x="1320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B1F813C1-07D1-4E99-916C-CE1E4FFA0C46}" type="datetimeFigureOut">
              <a:rPr lang="es-CL" smtClean="0"/>
              <a:pPr/>
              <a:t>11-04-2023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1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ADDF7AB7-47F8-42AC-A48D-AD8DAAABB3E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887015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08C33D85-B31B-4F34-8FDD-46477995D0D0}" type="datetimeFigureOut">
              <a:rPr lang="es-CL" smtClean="0"/>
              <a:pPr/>
              <a:t>11-04-2023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9788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</p:spPr>
        <p:txBody>
          <a:bodyPr vert="horz" lIns="92446" tIns="46223" rIns="92446" bIns="46223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1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8D5124F0-EF6E-46CB-9A80-F9EF2EC70CE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44160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 dirty="0"/>
          </a:p>
        </p:txBody>
      </p:sp>
      <p:sp>
        <p:nvSpPr>
          <p:cNvPr id="63492" name="1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B2E020A-B2F6-43F3-808C-68F09516978C}" type="slidenum">
              <a:rPr lang="es-CL" altLang="es-CL" smtClean="0">
                <a:solidFill>
                  <a:prstClr val="black"/>
                </a:solidFill>
              </a:rPr>
              <a:pPr/>
              <a:t>1</a:t>
            </a:fld>
            <a:endParaRPr lang="es-CL" altLang="es-C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9224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6690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0846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039981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083262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726201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593718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063977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10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80908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11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724967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12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620961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13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41857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14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273527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15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664557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16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043836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17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5535791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18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486150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 dirty="0"/>
          </a:p>
        </p:txBody>
      </p:sp>
      <p:sp>
        <p:nvSpPr>
          <p:cNvPr id="63492" name="1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B2E020A-B2F6-43F3-808C-68F09516978C}" type="slidenum">
              <a:rPr lang="es-CL" altLang="es-CL" smtClean="0">
                <a:solidFill>
                  <a:prstClr val="black"/>
                </a:solidFill>
              </a:rPr>
              <a:pPr/>
              <a:t>19</a:t>
            </a:fld>
            <a:endParaRPr lang="es-CL" altLang="es-C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922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redondeado 3"/>
          <p:cNvSpPr/>
          <p:nvPr userDrawn="1"/>
        </p:nvSpPr>
        <p:spPr>
          <a:xfrm>
            <a:off x="0" y="1196752"/>
            <a:ext cx="9144000" cy="5661248"/>
          </a:xfrm>
          <a:prstGeom prst="roundRect">
            <a:avLst>
              <a:gd name="adj" fmla="val 0"/>
            </a:avLst>
          </a:prstGeom>
          <a:solidFill>
            <a:schemeClr val="bg1">
              <a:alpha val="85000"/>
            </a:schemeClr>
          </a:solidFill>
          <a:ln w="3175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Rectángulo redondeado 5"/>
          <p:cNvSpPr/>
          <p:nvPr userDrawn="1"/>
        </p:nvSpPr>
        <p:spPr>
          <a:xfrm>
            <a:off x="0" y="0"/>
            <a:ext cx="9144000" cy="1196752"/>
          </a:xfrm>
          <a:prstGeom prst="roundRect">
            <a:avLst>
              <a:gd name="adj" fmla="val 0"/>
            </a:avLst>
          </a:prstGeom>
          <a:solidFill>
            <a:schemeClr val="tx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ln>
                <a:noFill/>
              </a:ln>
            </a:endParaRPr>
          </a:p>
        </p:txBody>
      </p:sp>
      <p:pic>
        <p:nvPicPr>
          <p:cNvPr id="9" name="Picture 67" descr="dea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4624"/>
            <a:ext cx="720080" cy="914050"/>
          </a:xfrm>
          <a:prstGeom prst="rect">
            <a:avLst/>
          </a:prstGeom>
        </p:spPr>
      </p:pic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35496" y="6356350"/>
            <a:ext cx="2133600" cy="365125"/>
          </a:xfrm>
        </p:spPr>
        <p:txBody>
          <a:bodyPr/>
          <a:lstStyle/>
          <a:p>
            <a:fld id="{7BA1A231-050B-4DBC-816C-4182A8ABB214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02896" y="6356350"/>
            <a:ext cx="2133600" cy="365125"/>
          </a:xfrm>
        </p:spPr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D5ED7-202B-4C8B-A2F8-65105AF0121D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55A78-78D8-4394-B84E-676DC268FEEE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8BD2-7F6F-4964-B921-F4C34899A6A3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1693-7410-446D-A6A8-E84FDB2E06C2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364C-48CB-4CC7-B6B8-327664A8FF86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ED1A5-D1E3-4E4C-B8B4-6B11D84E086F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0C0F-EDDB-4698-BF5F-72EE998C2D6E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33B97-657D-42C0-A8A9-922453BC525F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65A8D-A853-4FAB-A404-CA08EF25436C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B6E80-EC1B-42E6-8E22-FFAA3D77E0BC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>
            <a:lvl1pPr>
              <a:defRPr sz="1400" b="1"/>
            </a:lvl1pPr>
          </a:lstStyle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57896485"/>
      </p:ext>
    </p:extLst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096CA-1733-4D69-B276-54B714CB4E0C}" type="datetime1">
              <a:rPr lang="es-CL" smtClean="0"/>
              <a:pPr/>
              <a:t>11-04-2023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www.globalfirepower.com/countries-comparison-detail.php?country1=ukraine&amp;country2=russi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redondeado 3"/>
          <p:cNvSpPr/>
          <p:nvPr/>
        </p:nvSpPr>
        <p:spPr>
          <a:xfrm>
            <a:off x="613409" y="1823765"/>
            <a:ext cx="7848872" cy="2260135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b="1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Guerra en la actualidad: Ucrania vs Rusia y sus efectos en Chile.</a:t>
            </a:r>
            <a:endParaRPr lang="es-CL" sz="2800" b="1" dirty="0">
              <a:solidFill>
                <a:srgbClr val="4F81BD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ángulo redondeado 5"/>
          <p:cNvSpPr/>
          <p:nvPr/>
        </p:nvSpPr>
        <p:spPr>
          <a:xfrm>
            <a:off x="0" y="5605592"/>
            <a:ext cx="9165354" cy="487704"/>
          </a:xfrm>
          <a:prstGeom prst="roundRect">
            <a:avLst>
              <a:gd name="adj" fmla="val 0"/>
            </a:avLst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31 Imagen" descr="31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16 Imagen" descr="16 Imagen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ARMADA DE CHILE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2" descr="Picture 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02896" y="6520259"/>
            <a:ext cx="2133600" cy="365125"/>
          </a:xfrm>
        </p:spPr>
        <p:txBody>
          <a:bodyPr/>
          <a:lstStyle/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19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0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1" name="16 Imagen" descr="16 Imagen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2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23" name="22 CuadroTexto"/>
          <p:cNvSpPr txBox="1"/>
          <p:nvPr/>
        </p:nvSpPr>
        <p:spPr>
          <a:xfrm>
            <a:off x="5753145" y="4300636"/>
            <a:ext cx="3376713" cy="132343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s-CL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Profesora: B. Ramírez T.</a:t>
            </a:r>
          </a:p>
          <a:p>
            <a:r>
              <a:rPr lang="es-CL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Curso:       4° IM</a:t>
            </a:r>
          </a:p>
          <a:p>
            <a:r>
              <a:rPr lang="es-CL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Alumnos: </a:t>
            </a:r>
          </a:p>
          <a:p>
            <a:r>
              <a:rPr lang="es-CL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	   Brigadier IM Aguirre</a:t>
            </a:r>
          </a:p>
          <a:p>
            <a:r>
              <a:rPr lang="es-CL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	   Brigadier IM Morandi</a:t>
            </a:r>
            <a:endParaRPr lang="es-CL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Picture 26">
            <a:extLst>
              <a:ext uri="{FF2B5EF4-FFF2-40B4-BE49-F238E27FC236}">
                <a16:creationId xmlns:a16="http://schemas.microsoft.com/office/drawing/2014/main" id="{8D41CCBE-15C5-BF94-C7F1-404069B683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205575" y="-17746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22 CuadroTexto">
            <a:extLst>
              <a:ext uri="{FF2B5EF4-FFF2-40B4-BE49-F238E27FC236}">
                <a16:creationId xmlns:a16="http://schemas.microsoft.com/office/drawing/2014/main" id="{C88359A5-3C87-028A-79CA-C29D06BE775F}"/>
              </a:ext>
            </a:extLst>
          </p:cNvPr>
          <p:cNvSpPr txBox="1"/>
          <p:nvPr/>
        </p:nvSpPr>
        <p:spPr>
          <a:xfrm>
            <a:off x="3670535" y="5871487"/>
            <a:ext cx="1872208" cy="34968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s-CL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30 de mayo, 2022</a:t>
            </a:r>
            <a:endParaRPr lang="es-CL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963254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2</a:t>
            </a:fld>
            <a:endParaRPr lang="es-ES_tradnl"/>
          </a:p>
        </p:txBody>
      </p:sp>
      <p:pic>
        <p:nvPicPr>
          <p:cNvPr id="7" name="31 Imagen" descr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Guerra en la Actualidad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13 Rectángulo"/>
          <p:cNvSpPr/>
          <p:nvPr/>
        </p:nvSpPr>
        <p:spPr>
          <a:xfrm>
            <a:off x="112884" y="2996952"/>
            <a:ext cx="4345179" cy="53009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/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2.- Objetivo General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107504" y="2204864"/>
            <a:ext cx="4350560" cy="576064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 .- Introducción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112884" y="3762997"/>
            <a:ext cx="4345179" cy="53009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3.- Objetivos Específicos (3)</a:t>
            </a:r>
          </a:p>
        </p:txBody>
      </p:sp>
      <p:sp>
        <p:nvSpPr>
          <p:cNvPr id="17" name="17 Rectángulo"/>
          <p:cNvSpPr/>
          <p:nvPr/>
        </p:nvSpPr>
        <p:spPr>
          <a:xfrm>
            <a:off x="107503" y="4545124"/>
            <a:ext cx="4345179" cy="54006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4.- Conclusiones</a:t>
            </a:r>
          </a:p>
        </p:txBody>
      </p:sp>
      <p:sp>
        <p:nvSpPr>
          <p:cNvPr id="21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2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2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28" name="Título 1">
            <a:extLst>
              <a:ext uri="{FF2B5EF4-FFF2-40B4-BE49-F238E27FC236}">
                <a16:creationId xmlns:a16="http://schemas.microsoft.com/office/drawing/2014/main" id="{6F8F56BE-E783-377D-F11B-434FF810325D}"/>
              </a:ext>
            </a:extLst>
          </p:cNvPr>
          <p:cNvSpPr txBox="1"/>
          <p:nvPr/>
        </p:nvSpPr>
        <p:spPr>
          <a:xfrm>
            <a:off x="1021316" y="1136251"/>
            <a:ext cx="2517551" cy="4881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 fontScale="92500" lnSpcReduction="10000"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sz="32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  <a:endParaRPr sz="3200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17 Rectángulo">
            <a:extLst>
              <a:ext uri="{FF2B5EF4-FFF2-40B4-BE49-F238E27FC236}">
                <a16:creationId xmlns:a16="http://schemas.microsoft.com/office/drawing/2014/main" id="{1DBF0F9F-B278-249D-D864-1F74310FEF51}"/>
              </a:ext>
            </a:extLst>
          </p:cNvPr>
          <p:cNvSpPr/>
          <p:nvPr/>
        </p:nvSpPr>
        <p:spPr>
          <a:xfrm>
            <a:off x="107504" y="5337212"/>
            <a:ext cx="4345178" cy="54006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5.- 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82E05445-BFAF-7FF6-0916-4E466D931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808B16ED-7053-60AB-D3F6-B71C3C009E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65434" y="3186925"/>
            <a:ext cx="3618517" cy="2693866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1CE56F8-EFD2-6338-1E44-DB84EBD8F60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77701" y="1169947"/>
            <a:ext cx="3393982" cy="1787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91229"/>
      </p:ext>
    </p:extLst>
  </p:cSld>
  <p:clrMapOvr>
    <a:masterClrMapping/>
  </p:clrMapOvr>
  <p:transition spd="med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49157" y="1556792"/>
            <a:ext cx="8385987" cy="2101944"/>
          </a:xfrm>
          <a:prstGeom prst="roundRect">
            <a:avLst>
              <a:gd name="adj" fmla="val 0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Pregunta Rectora:</a:t>
            </a:r>
            <a:b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¿Cuáles son los efectos que se han evidenciado o se podrían evidenciar en nuestro país tras la guerra de Ucrania?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Objetivos Específicos</a:t>
            </a:r>
            <a:endParaRPr lang="es-CL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3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3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Guerra en la Actualidad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sp>
        <p:nvSpPr>
          <p:cNvPr id="31" name="Rectángulo redondeado 3">
            <a:extLst>
              <a:ext uri="{FF2B5EF4-FFF2-40B4-BE49-F238E27FC236}">
                <a16:creationId xmlns:a16="http://schemas.microsoft.com/office/drawing/2014/main" id="{AA4212C5-D2F7-CBDF-6006-BD15354A602A}"/>
              </a:ext>
            </a:extLst>
          </p:cNvPr>
          <p:cNvSpPr/>
          <p:nvPr/>
        </p:nvSpPr>
        <p:spPr>
          <a:xfrm>
            <a:off x="349157" y="4046852"/>
            <a:ext cx="8385987" cy="2101944"/>
          </a:xfrm>
          <a:prstGeom prst="roundRect">
            <a:avLst>
              <a:gd name="adj" fmla="val 0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Tesis:</a:t>
            </a:r>
          </a:p>
          <a:p>
            <a:pPr algn="ctr"/>
            <a:b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Guerra de Ucrania genera cambios en el ámbito militar, económico y social en Chile.</a:t>
            </a:r>
          </a:p>
        </p:txBody>
      </p:sp>
      <p:pic>
        <p:nvPicPr>
          <p:cNvPr id="32" name="Picture 26">
            <a:extLst>
              <a:ext uri="{FF2B5EF4-FFF2-40B4-BE49-F238E27FC236}">
                <a16:creationId xmlns:a16="http://schemas.microsoft.com/office/drawing/2014/main" id="{3DEDF0D7-8CA5-2780-200E-1A1542C78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210173" y="-8596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0256951"/>
      </p:ext>
    </p:extLst>
  </p:cSld>
  <p:clrMapOvr>
    <a:masterClrMapping/>
  </p:clrMapOvr>
  <p:transition spd="med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sz="3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  <a:p>
            <a:pPr algn="ctr"/>
            <a:r>
              <a:rPr lang="es-ES" sz="3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“Conocer los efectos que ha generado la guerra de Ucrania y Rusia en Chile, enfocándose principalmente en el ámbito militar y económico, para determinar la repercusión social que ha generado este conflicto”.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Objetivos Específicos</a:t>
            </a:r>
            <a:endParaRPr lang="es-CL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4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4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Guerra en la Actualidad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6976888"/>
      </p:ext>
    </p:extLst>
  </p:cSld>
  <p:clrMapOvr>
    <a:masterClrMapping/>
  </p:clrMapOvr>
  <p:transition spd="med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Objetivos Específicos</a:t>
            </a:r>
            <a:endParaRPr lang="es-CL" sz="1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5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5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Guerra en la Actualidad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0CBA4971-7C55-367E-3D24-6FA52611810B}"/>
              </a:ext>
            </a:extLst>
          </p:cNvPr>
          <p:cNvSpPr txBox="1"/>
          <p:nvPr/>
        </p:nvSpPr>
        <p:spPr>
          <a:xfrm>
            <a:off x="845680" y="2044339"/>
            <a:ext cx="4474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CONTEXTUALIZACIÓN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4F9D5E7-527D-914B-AE58-2F849F7DE0E8}"/>
              </a:ext>
            </a:extLst>
          </p:cNvPr>
          <p:cNvSpPr txBox="1"/>
          <p:nvPr/>
        </p:nvSpPr>
        <p:spPr>
          <a:xfrm>
            <a:off x="539552" y="2413671"/>
            <a:ext cx="710510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Ucrania es un ex país perteneciente a la URSS el cual limita con Rusia.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Conflicto que comenzó el 2014 con la invasión a Crimea.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24 febrero 2022 comenzó la “operación militar especial”</a:t>
            </a:r>
          </a:p>
          <a:p>
            <a:pPr>
              <a:lnSpc>
                <a:spcPct val="150000"/>
              </a:lnSpc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Acercamiento ucraniano con la OTAN.</a:t>
            </a:r>
          </a:p>
          <a:p>
            <a:endParaRPr lang="es-CL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EFCD95C-7FE6-9576-73CB-8A1B8F281E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6706" y="4221088"/>
            <a:ext cx="2763440" cy="155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634701"/>
      </p:ext>
    </p:extLst>
  </p:cSld>
  <p:clrMapOvr>
    <a:masterClrMapping/>
  </p:clrMapOvr>
  <p:transition spd="med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sz="20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Primer Objetivo</a:t>
            </a:r>
          </a:p>
          <a:p>
            <a:pPr algn="just"/>
            <a:endParaRPr lang="es-ES" sz="20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Demostrar</a:t>
            </a:r>
            <a:r>
              <a:rPr lang="es-E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que los procedimientos tácticos en nuestro país serán</a:t>
            </a:r>
          </a:p>
          <a:p>
            <a:pPr algn="just"/>
            <a:r>
              <a:rPr lang="es-E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actualizados a partir de experiencias de la guerra, ya que al haber un</a:t>
            </a:r>
          </a:p>
          <a:p>
            <a:pPr algn="just"/>
            <a:r>
              <a:rPr lang="es-E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conflicto actual se evidencian procedimientos obsoletos los cuales deben ser cambiados.</a:t>
            </a:r>
          </a:p>
          <a:p>
            <a:pPr algn="just"/>
            <a:endParaRPr lang="es-E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Desempeño militar.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Experiencias.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TTP’s</a:t>
            </a:r>
            <a:r>
              <a:rPr lang="es-E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s-E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Tactics</a:t>
            </a:r>
            <a:r>
              <a:rPr lang="es-E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techniques</a:t>
            </a:r>
            <a:r>
              <a:rPr lang="es-E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s-E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procedures</a:t>
            </a:r>
            <a:r>
              <a:rPr lang="es-E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algn="ctr"/>
            <a:endParaRPr lang="es-E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E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Objetivos Específicos</a:t>
            </a:r>
            <a:endParaRPr lang="es-CL" sz="1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6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6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Guerra en la Actualidad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6966185"/>
      </p:ext>
    </p:extLst>
  </p:cSld>
  <p:clrMapOvr>
    <a:masterClrMapping/>
  </p:clrMapOvr>
  <p:transition spd="med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Objetivos Específicos</a:t>
            </a:r>
            <a:endParaRPr lang="es-CL" sz="1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7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7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Guerra en la Actualidad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98EA271-ABB0-204D-AB14-45E6BE5F849E}"/>
              </a:ext>
            </a:extLst>
          </p:cNvPr>
          <p:cNvSpPr txBox="1"/>
          <p:nvPr/>
        </p:nvSpPr>
        <p:spPr>
          <a:xfrm>
            <a:off x="693556" y="2188910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FACTORES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E067B8F-583C-202E-2FAC-EC079E5427E4}"/>
              </a:ext>
            </a:extLst>
          </p:cNvPr>
          <p:cNvSpPr txBox="1"/>
          <p:nvPr/>
        </p:nvSpPr>
        <p:spPr>
          <a:xfrm>
            <a:off x="434485" y="2704138"/>
            <a:ext cx="7383121" cy="323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Desequilibrio Ucrania </a:t>
            </a:r>
            <a:r>
              <a:rPr lang="es-CL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≠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Rusia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Voluntad de lucha ucraniana.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Fuerzas Armadas ucranianas: - Alto mando.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- Tren Logístico Ruso.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Liderazgo Ruso (planificador-operador).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Tropas grandes, faltan Oficiales y sargentos.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Falta de preparación rusa.</a:t>
            </a:r>
          </a:p>
          <a:p>
            <a:pPr>
              <a:lnSpc>
                <a:spcPct val="150000"/>
              </a:lnSpc>
            </a:pPr>
            <a:r>
              <a:rPr lang="es-CL" dirty="0"/>
              <a:t>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9E2A20B-6DE2-3290-2892-D24114351F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9361" y="2032056"/>
            <a:ext cx="2800350" cy="162877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7DFA58C-23B7-1ABD-CEF1-099E6F38C7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29361" y="4280562"/>
            <a:ext cx="2800350" cy="1628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903258"/>
      </p:ext>
    </p:extLst>
  </p:cSld>
  <p:clrMapOvr>
    <a:masterClrMapping/>
  </p:clrMapOvr>
  <p:transition spd="med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Objetivos Específicos</a:t>
            </a:r>
            <a:endParaRPr lang="es-CL" sz="1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8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8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Guerra en la Actualidad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54F9D5E7-527D-914B-AE58-2F849F7DE0E8}"/>
              </a:ext>
            </a:extLst>
          </p:cNvPr>
          <p:cNvSpPr txBox="1"/>
          <p:nvPr/>
        </p:nvSpPr>
        <p:spPr>
          <a:xfrm>
            <a:off x="662811" y="2418555"/>
            <a:ext cx="7105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7EBD23B-2815-8A7A-92FF-B92C76FA4B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8908" y="2590172"/>
            <a:ext cx="7515225" cy="230505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CF77421-B910-7EAD-B04D-C18410DE51F4}"/>
              </a:ext>
            </a:extLst>
          </p:cNvPr>
          <p:cNvSpPr txBox="1"/>
          <p:nvPr/>
        </p:nvSpPr>
        <p:spPr>
          <a:xfrm>
            <a:off x="758602" y="2099020"/>
            <a:ext cx="35615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Datos según “Global </a:t>
            </a:r>
            <a:r>
              <a:rPr lang="es-CL" dirty="0" err="1">
                <a:latin typeface="Arial" panose="020B0604020202020204" pitchFamily="34" charset="0"/>
                <a:cs typeface="Arial" panose="020B0604020202020204" pitchFamily="34" charset="0"/>
              </a:rPr>
              <a:t>firepower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56809567"/>
      </p:ext>
    </p:extLst>
  </p:cSld>
  <p:clrMapOvr>
    <a:masterClrMapping/>
  </p:clrMapOvr>
  <p:transition spd="med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Objetivos Específicos</a:t>
            </a:r>
            <a:endParaRPr lang="es-CL" sz="1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9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9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Guerra en la Actualidad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7A1A7872-345D-A290-CD46-F7CE8C817A89}"/>
              </a:ext>
            </a:extLst>
          </p:cNvPr>
          <p:cNvSpPr txBox="1"/>
          <p:nvPr/>
        </p:nvSpPr>
        <p:spPr>
          <a:xfrm>
            <a:off x="823306" y="2305704"/>
            <a:ext cx="2812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FACTORES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79D8C91-82C4-0924-6A72-4BA2B0A9B569}"/>
              </a:ext>
            </a:extLst>
          </p:cNvPr>
          <p:cNvSpPr txBox="1"/>
          <p:nvPr/>
        </p:nvSpPr>
        <p:spPr>
          <a:xfrm>
            <a:off x="561480" y="2794086"/>
            <a:ext cx="6818832" cy="1703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Fuerza aérea tácticas anticuadas.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Apoyo de países europeos y occidentales (OTAN)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Empleo de tanques y vehículos blindados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Incapacidad rusa conflictos anteriores.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A6C6BA24-FD64-658B-BE10-706490E828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4387" y="2204293"/>
            <a:ext cx="2273633" cy="170303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A573D47-4B95-091C-4C0A-7FB69E79C9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74387" y="4076786"/>
            <a:ext cx="2255324" cy="1703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166540"/>
      </p:ext>
    </p:extLst>
  </p:cSld>
  <p:clrMapOvr>
    <a:masterClrMapping/>
  </p:clrMapOvr>
  <p:transition spd="med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628800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Objetivos Específicos</a:t>
            </a:r>
            <a:endParaRPr lang="es-CL" sz="1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10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10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Guerra en la Actualidad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5010B304-482B-44D0-8F0C-2527E9768F94}"/>
              </a:ext>
            </a:extLst>
          </p:cNvPr>
          <p:cNvSpPr txBox="1"/>
          <p:nvPr/>
        </p:nvSpPr>
        <p:spPr>
          <a:xfrm>
            <a:off x="350370" y="2094417"/>
            <a:ext cx="6890840" cy="2118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Es importante planificar bien una operación, nunca se debe subestimar al objetivo.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Las fuerzas Chilenas deben analizar este tipo de conflictos.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Instrucción y Cohesión.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Relación planificador-operador.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9073D98-E240-A21F-5F43-6D21C4A4FA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03148" y="3589018"/>
            <a:ext cx="3672409" cy="2179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6676"/>
      </p:ext>
    </p:extLst>
  </p:cSld>
  <p:clrMapOvr>
    <a:masterClrMapping/>
  </p:clrMapOvr>
  <p:transition spd="med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sz="20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Segundo Objetivo</a:t>
            </a:r>
          </a:p>
          <a:p>
            <a:pPr algn="ctr"/>
            <a:endParaRPr lang="es-ES" sz="20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E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Ejemplificar</a:t>
            </a:r>
            <a:r>
              <a:rPr lang="es-E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los efectos económicos que se han generado en Chile tras</a:t>
            </a:r>
          </a:p>
          <a:p>
            <a:pPr algn="ctr"/>
            <a:r>
              <a:rPr lang="es-E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guerra en Ucrania, para comparar los valores del mercado de antes y durante el conflicto.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Objetivos Específicos</a:t>
            </a:r>
            <a:endParaRPr lang="es-CL" sz="1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11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11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Guerra en la Actualidad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6EC51D5D-B43A-3EB3-8579-047529A78A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94517" y="3294245"/>
            <a:ext cx="4644008" cy="2492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075045"/>
      </p:ext>
    </p:extLst>
  </p:cSld>
  <p:clrMapOvr>
    <a:masterClrMapping/>
  </p:clrMapOvr>
  <p:transition spd="med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tx1"/>
                </a:solidFill>
              </a:rPr>
              <a:t>Rusia exporta el 40% de gas y la mayoría del carbón que utiliza la UE, además de ser el proveedor del 10% del crudo mundial.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tx1"/>
                </a:solidFill>
              </a:rPr>
              <a:t>Según América Economía entre Ucrania y Rusia suministran entre los dos el 26% de las exportaciones mundiales de trigo, el 16% de las exportaciones de maíz y el 30% de las exportaciones de cebada. 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Objetivos Específicos</a:t>
            </a:r>
            <a:endParaRPr lang="es-CL" sz="1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12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12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Guerra en la Actualidad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6424CEEE-D346-F379-978D-780DD3AA56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58513" y="3414361"/>
            <a:ext cx="4716016" cy="2350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268519"/>
      </p:ext>
    </p:extLst>
  </p:cSld>
  <p:clrMapOvr>
    <a:masterClrMapping/>
  </p:clrMapOvr>
  <p:transition spd="med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tx1"/>
                </a:solidFill>
              </a:rPr>
              <a:t>Febrero: el pan aumentó 3,2%, la gasolina 1,9%, carne 2,8%, agua potable 2,5% y el gas licuado 2,4%.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tx1"/>
                </a:solidFill>
              </a:rPr>
              <a:t>Marzo: el pan registró un alza mensual de 5,9% acumulando un aumento de 11,3%, los cigarrillos 6,1% y la enseñanza preuniversitaria 31,1%.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tx1"/>
                </a:solidFill>
              </a:rPr>
              <a:t>Abril: el pan y los cereales tuvieron un alza de 3%, el aceite vegetal 24,7% y la gasolina 3,3%.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Objetivos Específicos</a:t>
            </a:r>
            <a:endParaRPr lang="es-CL" sz="1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13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13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Guerra en la Actualidad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2AA3E17F-1AEA-5535-E39C-C785805DC33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548" y="3609164"/>
            <a:ext cx="6535127" cy="20393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3837378"/>
      </p:ext>
    </p:extLst>
  </p:cSld>
  <p:clrMapOvr>
    <a:masterClrMapping/>
  </p:clrMapOvr>
  <p:transition spd="med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Objetivos Específicos</a:t>
            </a:r>
            <a:endParaRPr lang="es-CL" sz="1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14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14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Guerra en la Actualidad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F0C4C5CE-A11D-6CAE-3B14-1FD06AEB91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126" y="1585517"/>
            <a:ext cx="7269606" cy="2228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D3B14C70-C761-B5B3-DC84-3946B1FBAA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126" y="3724389"/>
            <a:ext cx="7269605" cy="22126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9525936"/>
      </p:ext>
    </p:extLst>
  </p:cSld>
  <p:clrMapOvr>
    <a:masterClrMapping/>
  </p:clrMapOvr>
  <p:transition spd="med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sz="20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Tercer Objetivo</a:t>
            </a:r>
          </a:p>
          <a:p>
            <a:pPr algn="ctr"/>
            <a:endParaRPr lang="es-ES" sz="20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E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Reconocer</a:t>
            </a:r>
            <a:r>
              <a:rPr lang="es-E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repercusión social que ha generado la guerra en la</a:t>
            </a:r>
          </a:p>
          <a:p>
            <a:pPr algn="ctr"/>
            <a:r>
              <a:rPr lang="es-E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población chilena, para conocer el pensamiento del país acerca del</a:t>
            </a:r>
          </a:p>
          <a:p>
            <a:pPr algn="ctr"/>
            <a:r>
              <a:rPr lang="es-E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conflicto y sobre los crímenes de guerra cometidos durante este.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Objetivos Específicos</a:t>
            </a:r>
            <a:endParaRPr lang="es-CL" sz="1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15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15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Guerra en la Actualidad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La opinión pública se sienta en los consejos de administración | Sentidos |  Cinco Días">
            <a:extLst>
              <a:ext uri="{FF2B5EF4-FFF2-40B4-BE49-F238E27FC236}">
                <a16:creationId xmlns:a16="http://schemas.microsoft.com/office/drawing/2014/main" id="{A23B358E-89A3-BABD-BB68-EA3272D3D7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0330" y="3431032"/>
            <a:ext cx="5152617" cy="2405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7464738"/>
      </p:ext>
    </p:extLst>
  </p:cSld>
  <p:clrMapOvr>
    <a:masterClrMapping/>
  </p:clrMapOvr>
  <p:transition spd="med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FFAA chilenas podrán obtener experiencias de la guerra, para actualizar procedimientos.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Necesidad de tener oficiales líderes y capaces de motivar a su gente.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aumento de los precios genera problemas y descontento en la sociedad.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Costo de vida aumenta pero los salarios son los mismos.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sociedad no está ajena al conflicto.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Cambia la visión sobre las FFAA chilenas.</a:t>
            </a:r>
          </a:p>
          <a:p>
            <a:endParaRPr lang="es-ES" sz="20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Objetivos Específicos</a:t>
            </a:r>
            <a:endParaRPr lang="es-CL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16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16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Guerra en la Actualidad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3699396"/>
      </p:ext>
    </p:extLst>
  </p:cSld>
  <p:clrMapOvr>
    <a:masterClrMapping/>
  </p:clrMapOvr>
  <p:transition spd="med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49157" y="1556792"/>
            <a:ext cx="8385987" cy="2101944"/>
          </a:xfrm>
          <a:prstGeom prst="roundRect">
            <a:avLst>
              <a:gd name="adj" fmla="val 0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Pregunta Rectora:</a:t>
            </a:r>
            <a:b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¿Cuáles son los efectos que se han evidenciado o se podrían evidenciar en nuestro país tras la guerra de Ucrania?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Objetivos Específicos</a:t>
            </a:r>
            <a:endParaRPr lang="es-CL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17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17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Guerra en la Actualidad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sp>
        <p:nvSpPr>
          <p:cNvPr id="31" name="Rectángulo redondeado 3">
            <a:extLst>
              <a:ext uri="{FF2B5EF4-FFF2-40B4-BE49-F238E27FC236}">
                <a16:creationId xmlns:a16="http://schemas.microsoft.com/office/drawing/2014/main" id="{AA4212C5-D2F7-CBDF-6006-BD15354A602A}"/>
              </a:ext>
            </a:extLst>
          </p:cNvPr>
          <p:cNvSpPr/>
          <p:nvPr/>
        </p:nvSpPr>
        <p:spPr>
          <a:xfrm>
            <a:off x="349157" y="4046852"/>
            <a:ext cx="8385987" cy="2101944"/>
          </a:xfrm>
          <a:prstGeom prst="roundRect">
            <a:avLst>
              <a:gd name="adj" fmla="val 0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Tesis:</a:t>
            </a:r>
          </a:p>
          <a:p>
            <a:pPr algn="ctr"/>
            <a:b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Guerra de Ucrania genera cambios en el ámbito militar, económico y social en Chile.</a:t>
            </a:r>
          </a:p>
        </p:txBody>
      </p:sp>
      <p:pic>
        <p:nvPicPr>
          <p:cNvPr id="32" name="Picture 26">
            <a:extLst>
              <a:ext uri="{FF2B5EF4-FFF2-40B4-BE49-F238E27FC236}">
                <a16:creationId xmlns:a16="http://schemas.microsoft.com/office/drawing/2014/main" id="{3DEDF0D7-8CA5-2780-200E-1A1542C78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210173" y="-8596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8852752"/>
      </p:ext>
    </p:extLst>
  </p:cSld>
  <p:clrMapOvr>
    <a:masterClrMapping/>
  </p:clrMapOvr>
  <p:transition spd="med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sz="20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 General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Objetivos Específicos</a:t>
            </a:r>
            <a:endParaRPr lang="es-CL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18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18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Guerra en la Actualidad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00E0B00-ED48-B235-950E-D34C642854B5}"/>
              </a:ext>
            </a:extLst>
          </p:cNvPr>
          <p:cNvSpPr txBox="1"/>
          <p:nvPr/>
        </p:nvSpPr>
        <p:spPr>
          <a:xfrm>
            <a:off x="2051720" y="2780928"/>
            <a:ext cx="4851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hlinkClick r:id="rId6"/>
              </a:rPr>
              <a:t>https://www.globalfirepower.com/countries-comparison-detail.php?country1=ukraine&amp;country2=russia</a:t>
            </a:r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15891961"/>
      </p:ext>
    </p:extLst>
  </p:cSld>
  <p:clrMapOvr>
    <a:masterClrMapping/>
  </p:clrMapOvr>
  <p:transition spd="med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redondeado 3"/>
          <p:cNvSpPr/>
          <p:nvPr/>
        </p:nvSpPr>
        <p:spPr>
          <a:xfrm>
            <a:off x="613409" y="1823765"/>
            <a:ext cx="7848872" cy="2260135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b="1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 DE LA PRESENTACIÓN</a:t>
            </a:r>
          </a:p>
          <a:p>
            <a:pPr algn="ctr"/>
            <a:endParaRPr lang="es-ES" sz="4000" b="1" dirty="0">
              <a:solidFill>
                <a:srgbClr val="4F81BD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4000" b="1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Muchas Gracias</a:t>
            </a:r>
            <a:endParaRPr lang="es-CL" sz="2800" b="1" dirty="0">
              <a:solidFill>
                <a:srgbClr val="4F81BD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ángulo redondeado 5"/>
          <p:cNvSpPr/>
          <p:nvPr/>
        </p:nvSpPr>
        <p:spPr>
          <a:xfrm>
            <a:off x="0" y="5605592"/>
            <a:ext cx="9165354" cy="487704"/>
          </a:xfrm>
          <a:prstGeom prst="roundRect">
            <a:avLst>
              <a:gd name="adj" fmla="val 0"/>
            </a:avLst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31 Imagen" descr="31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16 Imagen" descr="16 Imagen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Armada de Chile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2" descr="Picture 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02896" y="6520259"/>
            <a:ext cx="2133600" cy="365125"/>
          </a:xfrm>
        </p:spPr>
        <p:txBody>
          <a:bodyPr/>
          <a:lstStyle/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19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19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1" name="16 Imagen" descr="16 Imagen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2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pic>
        <p:nvPicPr>
          <p:cNvPr id="20" name="Picture 26">
            <a:extLst>
              <a:ext uri="{FF2B5EF4-FFF2-40B4-BE49-F238E27FC236}">
                <a16:creationId xmlns:a16="http://schemas.microsoft.com/office/drawing/2014/main" id="{370AB6D5-EAE3-B5DB-959C-E6AD0B85D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2963254"/>
      </p:ext>
    </p:extLst>
  </p:cSld>
  <p:clrMapOvr>
    <a:masterClrMapping/>
  </p:clrMapOvr>
  <p:transition spd="med">
    <p:wipe dir="r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 w="3175">
          <a:solidFill>
            <a:schemeClr val="tx1"/>
          </a:solidFill>
        </a:ln>
      </a:spPr>
      <a:bodyPr rtlCol="0" anchor="ctr"/>
      <a:lstStyle>
        <a:defPPr algn="ctr">
          <a:defRPr sz="1000" b="1" dirty="0">
            <a:latin typeface="Calibri" pitchFamily="34" charset="0"/>
            <a:cs typeface="Calibri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37957</TotalTime>
  <Words>1590</Words>
  <Application>Microsoft Office PowerPoint</Application>
  <PresentationFormat>Presentación en pantalla (4:3)</PresentationFormat>
  <Paragraphs>289</Paragraphs>
  <Slides>19</Slides>
  <Notes>18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4" baseType="lpstr">
      <vt:lpstr>Arial</vt:lpstr>
      <vt:lpstr>Calibri</vt:lpstr>
      <vt:lpstr>Century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Jorge Lührs Berger</dc:creator>
  <cp:lastModifiedBy>Max Aguirre bunger</cp:lastModifiedBy>
  <cp:revision>1548</cp:revision>
  <cp:lastPrinted>2018-05-15T15:29:55Z</cp:lastPrinted>
  <dcterms:created xsi:type="dcterms:W3CDTF">2016-01-12T14:02:36Z</dcterms:created>
  <dcterms:modified xsi:type="dcterms:W3CDTF">2023-04-11T04:51:25Z</dcterms:modified>
</cp:coreProperties>
</file>