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327"/>
  </p:normalViewPr>
  <p:slideViewPr>
    <p:cSldViewPr snapToGrid="0" snapToObjects="1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54B414-83CD-434F-8116-49D8C116E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04A10C5-C2EC-CF4D-A317-A03EFDF0C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60C57F-78A8-7E4E-9F4A-F3805A628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E1478B-B99A-1741-A3F7-E631505DE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B5E9EB-73F3-C246-892A-B9FD73CBD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991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F6A2C3-A5D1-5C45-8110-20DF2289D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C11583-96DB-F54C-800E-3A01A5063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189F81-EF74-7E4D-9364-94F550E6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C97ACA-F0C9-594F-981C-80EFD825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4F8733-2E22-9248-AFD9-C3D842F21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53672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246746-2E4B-3B45-B867-43AA19D25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AD36C1C-EC86-4448-9472-773B7A94F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5ED6A1-A141-D148-8937-5C99E7780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380431-7A17-A840-8E24-7F78705C5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6407CC-E239-994A-85F2-0C317B231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4421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008143-D206-2C46-845B-3EB70F25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A4C69F-8673-5C40-9363-694B021B07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C99351-858D-1348-8FD9-E82456B3E7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5FC3EC-CF26-854B-B4CB-34308F114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B7BEEC-BBE8-0846-9150-11E0D818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AEDF8E-C0CD-A144-BD11-D817A75F2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7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1D9432-0D11-314F-AFFB-47387BF63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632D8C-F173-7F4B-94B2-6D49A1DDF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F904B9-9A57-3E46-809A-36573E8BBD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97D3AF0-4CD1-F640-B337-3DFF942994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558CE7-513C-2248-9CB2-C6399FAC88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FD97C0-2860-F246-9491-4C3B1A5E8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973183D-F241-904E-9FA4-58E5A6A8D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4FA6696-B439-5141-8ADA-3F91084EA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456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615E9E-83E5-C14F-BAD1-38A675FE6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418187D-5DEB-C948-86BA-6442D5BE4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1BE5C5F-4BE7-A343-96F2-B08E013DD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BC8F00E-210F-A04D-9B68-64CA7DB71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0478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29F9FEC-A3E2-1643-B485-2E95E945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63C9587-10D9-004D-B8A3-E80094E5B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5515D58-05C0-2540-B726-0CEC98039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236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BD54ED-DB3C-1B46-86DD-A4DF3E722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707D35-3953-E64F-A96E-D67426AD5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2BE136-32B9-D24C-8638-2C4996BC8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F9F1FB0-1467-5147-9128-97F7ECD70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1D4E8CC-6D6F-5F43-A57C-4D6D929F9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777887-01E3-7F42-9BE3-D832A5E3F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60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860F2-03D7-E84B-89A0-24E76AB65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43D7E5-4F6B-6B4F-B89F-0B1AEAA29F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FE84915-126C-B740-9E39-5FFA14529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64A6E3-A790-154F-B214-7959BFF99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4B2CB2-AC4A-184C-B731-C1FC33EBF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4757DE-750B-AB4B-8B4D-B77877B2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86040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7B3551-2097-624E-8DDA-0102A43E3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77AAB0-65C1-674B-9220-17F3A64656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4F61F4-FC93-F142-944E-B3EAC1D8A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FEFBA8-06DD-054A-86E0-77E0DBEC0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EA5D54-632C-A449-BCC6-248092EC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1949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6553115-86D5-164E-B9DD-1B2CA6246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C463B74-297B-8146-9A35-E4AB3E4F9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036B77-2B71-424B-BA83-805F9CD3D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2D4897-968A-8646-9387-8B047F3AE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565181-4A1C-3049-B20C-C651E2301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32790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C42097-79F9-3A4F-86D8-3B72388C5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556822-9947-CD41-AE2B-99CAF7DC06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3B2D41-A372-A747-B6BE-8E88305798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21346-05F6-644D-BE5E-42A5E537DE90}" type="datetimeFigureOut">
              <a:rPr lang="es-ES_tradnl" smtClean="0"/>
              <a:t>24/10/21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62FB45-4A29-574F-B865-F87267DC4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2DF286-5A9C-024A-8BD2-AA46CD97B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002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n/simulations/least-squares-regression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A9100A-C286-5442-BD24-34D6593734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/>
              <a:t>Método de los cuadrados mínimos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11331E-B555-0E45-BCE8-FD82BC4A61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Física I</a:t>
            </a:r>
          </a:p>
          <a:p>
            <a:r>
              <a:rPr lang="es-ES_tradnl" dirty="0"/>
              <a:t>2do Semestre 2021</a:t>
            </a:r>
          </a:p>
        </p:txBody>
      </p:sp>
      <p:pic>
        <p:nvPicPr>
          <p:cNvPr id="2050" name="Picture 2" descr="Linear Regression">
            <a:extLst>
              <a:ext uri="{FF2B5EF4-FFF2-40B4-BE49-F238E27FC236}">
                <a16:creationId xmlns:a16="http://schemas.microsoft.com/office/drawing/2014/main" id="{B3F9C8BB-D883-4D4A-83A3-DC36F3D75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42" y="2804984"/>
            <a:ext cx="4623602" cy="3011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367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B14AAA0-BEBB-9746-9837-CA5DD86CA6F5}"/>
              </a:ext>
            </a:extLst>
          </p:cNvPr>
          <p:cNvSpPr/>
          <p:nvPr/>
        </p:nvSpPr>
        <p:spPr>
          <a:xfrm>
            <a:off x="543340" y="388996"/>
            <a:ext cx="111152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8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Introducción 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 </a:t>
            </a:r>
            <a:r>
              <a:rPr lang="es-CL" sz="16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recta que mejor se ajusta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 una línea recta que es la mejor aproximación del conjunto de datos dado.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 usada para estudiar la naturaleza de la relación entre dos variables </a:t>
            </a:r>
            <a:r>
              <a:rPr lang="es-CL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(x e y)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recta que mejor se ajusta puede ser determinada aproximadamente usando el método visual al dibujar una línea recta en una </a:t>
            </a:r>
            <a:r>
              <a:rPr lang="es-CL" sz="1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gráfica de dispersión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que tanto el número de puntos arriba de la recta y debajo de la recta sean casi iguales (y la línea pasa a tráves de tantos puntos como sea posible). </a:t>
            </a:r>
            <a:r>
              <a:rPr lang="es-CL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Metodo del ajuste libre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forma más precisa de encontrar la recta que mejor se ajusta es el </a:t>
            </a:r>
            <a:r>
              <a:rPr lang="es-CL" sz="1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método de los cuadrados mínimos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CL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1600" dirty="0">
                <a:solidFill>
                  <a:srgbClr val="7030A0"/>
                </a:solidFill>
              </a:rPr>
              <a:t>La línea de "mejor ajuste" está motivada por el principio de mínimos cuadrados, que se remonta al matemático alemán Gauss (1777-1855):</a:t>
            </a:r>
            <a:endParaRPr lang="es-CL" sz="1600" b="0" i="0" dirty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564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EB7EE1-D7D6-FB4A-AC0D-1A03EB911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107017" cy="847449"/>
          </a:xfrm>
        </p:spPr>
        <p:txBody>
          <a:bodyPr/>
          <a:lstStyle/>
          <a:p>
            <a:r>
              <a:rPr lang="es-CL" b="1" dirty="0">
                <a:solidFill>
                  <a:srgbClr val="002060"/>
                </a:solidFill>
              </a:rPr>
              <a:t>Método de los cuadrados mínimos </a:t>
            </a:r>
          </a:p>
        </p:txBody>
      </p:sp>
      <p:pic>
        <p:nvPicPr>
          <p:cNvPr id="7" name="Imagen 6" descr="Gráfico, Gráfico de dispersión&#10;&#10;Descripción generada automáticamente">
            <a:extLst>
              <a:ext uri="{FF2B5EF4-FFF2-40B4-BE49-F238E27FC236}">
                <a16:creationId xmlns:a16="http://schemas.microsoft.com/office/drawing/2014/main" id="{57DDAEAD-9578-2544-A7D7-D8D78EC228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106" y="1804348"/>
            <a:ext cx="3678720" cy="279518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1EEA8EB-E34F-BF4C-9797-BC7D1657809B}"/>
              </a:ext>
            </a:extLst>
          </p:cNvPr>
          <p:cNvSpPr txBox="1"/>
          <p:nvPr/>
        </p:nvSpPr>
        <p:spPr>
          <a:xfrm>
            <a:off x="4536387" y="4599533"/>
            <a:ext cx="1182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x(unidad)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3CECCA3-6155-C644-8CF1-9E9636EBFD16}"/>
              </a:ext>
            </a:extLst>
          </p:cNvPr>
          <p:cNvSpPr txBox="1"/>
          <p:nvPr/>
        </p:nvSpPr>
        <p:spPr>
          <a:xfrm>
            <a:off x="1991349" y="1830947"/>
            <a:ext cx="1182757" cy="372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y(unidad)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F224C9C5-0AB6-5E46-956F-0F213A71EFDF}"/>
                  </a:ext>
                </a:extLst>
              </p:cNvPr>
              <p:cNvSpPr txBox="1"/>
              <p:nvPr/>
            </p:nvSpPr>
            <p:spPr>
              <a:xfrm>
                <a:off x="7563045" y="1922504"/>
                <a:ext cx="188763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s-CL" sz="2800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F224C9C5-0AB6-5E46-956F-0F213A71EF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3045" y="1922504"/>
                <a:ext cx="1887633" cy="430887"/>
              </a:xfrm>
              <a:prstGeom prst="rect">
                <a:avLst/>
              </a:prstGeom>
              <a:blipFill>
                <a:blip r:embed="rId3"/>
                <a:stretch>
                  <a:fillRect l="-4027" r="-4027" b="-2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934B9478-3457-F743-9ACA-B81996FBCB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335683"/>
              </p:ext>
            </p:extLst>
          </p:nvPr>
        </p:nvGraphicFramePr>
        <p:xfrm>
          <a:off x="314737" y="2567113"/>
          <a:ext cx="2149150" cy="166897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074575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074575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</a:tblGrid>
              <a:tr h="290906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x</a:t>
                      </a:r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y</a:t>
                      </a:r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275613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x</a:t>
                      </a:r>
                      <a:r>
                        <a:rPr lang="es-ES_tradnl" sz="1200" baseline="-25000" dirty="0"/>
                        <a:t>1</a:t>
                      </a:r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baseline="0" dirty="0"/>
                        <a:t>y</a:t>
                      </a:r>
                      <a:r>
                        <a:rPr lang="es-ES_tradnl" sz="1200" baseline="-25000" dirty="0"/>
                        <a:t>1</a:t>
                      </a:r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275613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x</a:t>
                      </a:r>
                      <a:r>
                        <a:rPr lang="es-ES_tradnl" sz="1200" baseline="-25000" dirty="0"/>
                        <a:t>2</a:t>
                      </a:r>
                      <a:endParaRPr lang="es-ES_tradnl" sz="1200" dirty="0"/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baseline="0" dirty="0"/>
                        <a:t>y</a:t>
                      </a:r>
                      <a:r>
                        <a:rPr lang="es-ES_tradnl" sz="1200" baseline="-25000" dirty="0"/>
                        <a:t>2</a:t>
                      </a:r>
                      <a:endParaRPr lang="es-ES_tradnl" sz="1200" dirty="0"/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275613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x</a:t>
                      </a:r>
                      <a:r>
                        <a:rPr lang="es-ES_tradnl" sz="1200" baseline="-25000" dirty="0"/>
                        <a:t>3</a:t>
                      </a:r>
                      <a:endParaRPr lang="es-ES_tradnl" sz="1200" dirty="0"/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baseline="0" dirty="0"/>
                        <a:t>y</a:t>
                      </a:r>
                      <a:r>
                        <a:rPr lang="es-ES_tradnl" sz="1200" baseline="-25000" dirty="0"/>
                        <a:t>3</a:t>
                      </a:r>
                      <a:endParaRPr lang="es-ES_tradnl" sz="1200" dirty="0"/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275613"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….</a:t>
                      </a:r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200" dirty="0"/>
                        <a:t>….</a:t>
                      </a:r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2756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 err="1"/>
                        <a:t>x</a:t>
                      </a:r>
                      <a:r>
                        <a:rPr lang="es-ES_tradnl" sz="1200" baseline="-25000" dirty="0" err="1"/>
                        <a:t>N</a:t>
                      </a:r>
                      <a:endParaRPr lang="es-ES_tradnl" sz="1200" dirty="0"/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aseline="0" dirty="0" err="1"/>
                        <a:t>y</a:t>
                      </a:r>
                      <a:r>
                        <a:rPr lang="es-ES_tradnl" sz="1200" baseline="-25000" dirty="0" err="1"/>
                        <a:t>N</a:t>
                      </a:r>
                      <a:endParaRPr lang="es-ES_tradnl" sz="1200" dirty="0"/>
                    </a:p>
                  </a:txBody>
                  <a:tcPr marL="64346" marR="64346" marT="32173" marB="32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</a:tbl>
          </a:graphicData>
        </a:graphic>
      </p:graphicFrame>
      <p:sp>
        <p:nvSpPr>
          <p:cNvPr id="13" name="Flecha a la derecha con bandas 12">
            <a:extLst>
              <a:ext uri="{FF2B5EF4-FFF2-40B4-BE49-F238E27FC236}">
                <a16:creationId xmlns:a16="http://schemas.microsoft.com/office/drawing/2014/main" id="{965D1A22-7DE0-924C-AF3B-C175C2496DB5}"/>
              </a:ext>
            </a:extLst>
          </p:cNvPr>
          <p:cNvSpPr/>
          <p:nvPr/>
        </p:nvSpPr>
        <p:spPr>
          <a:xfrm>
            <a:off x="2582727" y="3401598"/>
            <a:ext cx="591379" cy="226185"/>
          </a:xfrm>
          <a:prstGeom prst="striped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Flecha a la derecha con bandas 13">
            <a:extLst>
              <a:ext uri="{FF2B5EF4-FFF2-40B4-BE49-F238E27FC236}">
                <a16:creationId xmlns:a16="http://schemas.microsoft.com/office/drawing/2014/main" id="{704C150D-19BF-F44C-8486-720F6BF9B239}"/>
              </a:ext>
            </a:extLst>
          </p:cNvPr>
          <p:cNvSpPr/>
          <p:nvPr/>
        </p:nvSpPr>
        <p:spPr>
          <a:xfrm>
            <a:off x="6670398" y="2053939"/>
            <a:ext cx="732807" cy="299452"/>
          </a:xfrm>
          <a:prstGeom prst="striped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A2EA6D80-3CE4-9A4E-92A0-53AFF41C3F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14187"/>
              </p:ext>
            </p:extLst>
          </p:nvPr>
        </p:nvGraphicFramePr>
        <p:xfrm>
          <a:off x="7081425" y="2567113"/>
          <a:ext cx="4505944" cy="2514762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126486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126486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  <a:gridCol w="1126486">
                  <a:extLst>
                    <a:ext uri="{9D8B030D-6E8A-4147-A177-3AD203B41FA5}">
                      <a16:colId xmlns:a16="http://schemas.microsoft.com/office/drawing/2014/main" val="2302558199"/>
                    </a:ext>
                  </a:extLst>
                </a:gridCol>
                <a:gridCol w="1126486">
                  <a:extLst>
                    <a:ext uri="{9D8B030D-6E8A-4147-A177-3AD203B41FA5}">
                      <a16:colId xmlns:a16="http://schemas.microsoft.com/office/drawing/2014/main" val="3314782881"/>
                    </a:ext>
                  </a:extLst>
                </a:gridCol>
              </a:tblGrid>
              <a:tr h="331336"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x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y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x*y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x</a:t>
                      </a:r>
                      <a:r>
                        <a:rPr lang="es-ES_tradnl" sz="1600" baseline="30000" dirty="0"/>
                        <a:t>2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439736"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1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baseline="0" dirty="0"/>
                        <a:t>y</a:t>
                      </a:r>
                      <a:r>
                        <a:rPr lang="es-ES_tradnl" sz="1600" baseline="-25000" dirty="0"/>
                        <a:t>1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1</a:t>
                      </a:r>
                      <a:r>
                        <a:rPr lang="es-ES_tradnl" sz="1600" baseline="0" dirty="0"/>
                        <a:t>*y</a:t>
                      </a:r>
                      <a:r>
                        <a:rPr lang="es-ES_tradnl" sz="1600" baseline="-25000" dirty="0"/>
                        <a:t>1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1</a:t>
                      </a:r>
                      <a:r>
                        <a:rPr lang="es-ES_tradnl" sz="1600" baseline="30000" dirty="0"/>
                        <a:t>2</a:t>
                      </a:r>
                      <a:endParaRPr lang="es-ES_tradnl" sz="1600" baseline="-250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17931"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2</a:t>
                      </a:r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baseline="0" dirty="0"/>
                        <a:t>y</a:t>
                      </a:r>
                      <a:r>
                        <a:rPr lang="es-ES_tradnl" sz="1600" baseline="-25000" dirty="0"/>
                        <a:t>2</a:t>
                      </a:r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2</a:t>
                      </a:r>
                      <a:r>
                        <a:rPr lang="es-ES_tradnl" sz="1600" baseline="0" dirty="0"/>
                        <a:t>*y</a:t>
                      </a:r>
                      <a:r>
                        <a:rPr lang="es-ES_tradnl" sz="1600" baseline="-25000" dirty="0"/>
                        <a:t>2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2</a:t>
                      </a:r>
                      <a:r>
                        <a:rPr lang="es-ES_tradnl" sz="1600" baseline="30000" dirty="0"/>
                        <a:t>2</a:t>
                      </a:r>
                      <a:endParaRPr lang="es-ES_tradnl" sz="1600" baseline="-250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17931"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3</a:t>
                      </a:r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baseline="0" dirty="0"/>
                        <a:t>y</a:t>
                      </a:r>
                      <a:r>
                        <a:rPr lang="es-ES_tradnl" sz="1600" baseline="-25000" dirty="0"/>
                        <a:t>3</a:t>
                      </a:r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3</a:t>
                      </a:r>
                      <a:r>
                        <a:rPr lang="es-ES_tradnl" sz="1600" baseline="0" dirty="0"/>
                        <a:t>*y</a:t>
                      </a:r>
                      <a:r>
                        <a:rPr lang="es-ES_tradnl" sz="1600" baseline="-25000" dirty="0"/>
                        <a:t>3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3</a:t>
                      </a:r>
                      <a:r>
                        <a:rPr lang="es-ES_tradnl" sz="1600" baseline="30000" dirty="0"/>
                        <a:t>2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17931"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….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600" dirty="0"/>
                        <a:t>….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179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 err="1"/>
                        <a:t>x</a:t>
                      </a:r>
                      <a:r>
                        <a:rPr lang="es-ES_tradnl" sz="1600" baseline="-25000" dirty="0" err="1"/>
                        <a:t>N</a:t>
                      </a:r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baseline="0" dirty="0" err="1"/>
                        <a:t>y</a:t>
                      </a:r>
                      <a:r>
                        <a:rPr lang="es-ES_tradnl" sz="1600" baseline="-25000" dirty="0" err="1"/>
                        <a:t>N</a:t>
                      </a:r>
                      <a:endParaRPr lang="es-ES_tradnl" sz="16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 err="1"/>
                        <a:t>x</a:t>
                      </a:r>
                      <a:r>
                        <a:rPr lang="es-ES_tradnl" sz="1600" baseline="-25000" dirty="0" err="1"/>
                        <a:t>N</a:t>
                      </a:r>
                      <a:r>
                        <a:rPr lang="es-ES_tradnl" sz="1600" baseline="0" dirty="0"/>
                        <a:t>*</a:t>
                      </a:r>
                      <a:r>
                        <a:rPr lang="es-ES_tradnl" sz="1600" baseline="0" dirty="0" err="1"/>
                        <a:t>y</a:t>
                      </a:r>
                      <a:r>
                        <a:rPr lang="es-ES_tradnl" sz="1600" baseline="-25000" dirty="0" err="1"/>
                        <a:t>N</a:t>
                      </a:r>
                      <a:endParaRPr lang="es-ES_tradnl" sz="1600" baseline="-250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dirty="0"/>
                        <a:t>x</a:t>
                      </a:r>
                      <a:r>
                        <a:rPr lang="es-ES_tradnl" sz="1600" baseline="-25000" dirty="0"/>
                        <a:t>N</a:t>
                      </a:r>
                      <a:r>
                        <a:rPr lang="es-ES_tradnl" sz="1600" baseline="30000" dirty="0"/>
                        <a:t>2</a:t>
                      </a:r>
                      <a:endParaRPr lang="es-ES_tradnl" sz="1600" baseline="-25000" dirty="0"/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  <a:tr h="4504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400" b="1" baseline="-25000" dirty="0" err="1">
                          <a:solidFill>
                            <a:srgbClr val="FF0000"/>
                          </a:solidFill>
                        </a:rPr>
                        <a:t>x</a:t>
                      </a:r>
                      <a:endParaRPr lang="es-ES_tradnl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400" b="1" baseline="-25000" dirty="0" err="1">
                          <a:solidFill>
                            <a:srgbClr val="FF0000"/>
                          </a:solidFill>
                        </a:rPr>
                        <a:t>y</a:t>
                      </a:r>
                      <a:endParaRPr lang="es-ES_tradnl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400" b="1" baseline="-25000" dirty="0" err="1">
                          <a:solidFill>
                            <a:srgbClr val="FF0000"/>
                          </a:solidFill>
                        </a:rPr>
                        <a:t>xy</a:t>
                      </a:r>
                      <a:endParaRPr lang="es-ES_tradnl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400" b="1" baseline="-25000" dirty="0">
                          <a:solidFill>
                            <a:srgbClr val="FF0000"/>
                          </a:solidFill>
                        </a:rPr>
                        <a:t>x</a:t>
                      </a:r>
                      <a:r>
                        <a:rPr lang="es-ES_tradnl" sz="1200" b="1" baseline="-2500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 marL="79483" marR="79483" marT="39741" marB="397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932129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5970E789-1944-0B46-A35C-5266BDF661BB}"/>
                  </a:ext>
                </a:extLst>
              </p:cNvPr>
              <p:cNvSpPr txBox="1"/>
              <p:nvPr/>
            </p:nvSpPr>
            <p:spPr>
              <a:xfrm>
                <a:off x="5281358" y="5449464"/>
                <a:ext cx="2778080" cy="131369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z="24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ES" sz="2400" b="0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xy</m:t>
                              </m:r>
                            </m:sub>
                          </m:sSub>
                          <m:r>
                            <a:rPr lang="es-ES" sz="24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" sz="240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S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240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S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y</m:t>
                                  </m:r>
                                </m:sub>
                              </m:sSub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den>
                          </m:f>
                        </m:num>
                        <m:den>
                          <m:sSub>
                            <m:sSubPr>
                              <m:ctrlPr>
                                <a:rPr lang="es-ES" sz="24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s-ES" sz="240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x</m:t>
                                  </m:r>
                                </m:e>
                                <m:sup>
                                  <m: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b>
                          </m:sSub>
                          <m:r>
                            <a:rPr lang="es-ES" sz="24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s-ES" sz="240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s-ES" sz="2400" i="1" smtClean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s-ES" sz="2400" i="1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s-ES" sz="2400" b="0" i="0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S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sty m:val="p"/>
                                            </m:rPr>
                                            <a:rPr lang="es-ES" sz="2400" b="0" i="0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x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sup>
                                  <m:r>
                                    <a:rPr lang="es-ES" sz="2400" b="0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5970E789-1944-0B46-A35C-5266BDF661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1358" y="5449464"/>
                <a:ext cx="2778080" cy="1313693"/>
              </a:xfrm>
              <a:prstGeom prst="rect">
                <a:avLst/>
              </a:prstGeom>
              <a:blipFill>
                <a:blip r:embed="rId4"/>
                <a:stretch>
                  <a:fillRect t="-2885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ángulo 16">
                <a:extLst>
                  <a:ext uri="{FF2B5EF4-FFF2-40B4-BE49-F238E27FC236}">
                    <a16:creationId xmlns:a16="http://schemas.microsoft.com/office/drawing/2014/main" id="{26513003-6F76-BD41-BF33-BB614AB05F33}"/>
                  </a:ext>
                </a:extLst>
              </p:cNvPr>
              <p:cNvSpPr/>
              <p:nvPr/>
            </p:nvSpPr>
            <p:spPr>
              <a:xfrm>
                <a:off x="8159393" y="5858936"/>
                <a:ext cx="3252750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</a:t>
                </a:r>
                <a14:m>
                  <m:oMath xmlns:m="http://schemas.openxmlformats.org/officeDocument/2006/math">
                    <m:r>
                      <a:rPr lang="es-ES" sz="24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400" b="0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4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s-ES" sz="2400" b="0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s-ES" sz="2400" b="0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prom</m:t>
                        </m:r>
                      </m:sub>
                    </m:sSub>
                    <m:r>
                      <a:rPr lang="es-ES" sz="24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m</m:t>
                    </m:r>
                    <m:sSub>
                      <m:sSubPr>
                        <m:ctrlPr>
                          <a:rPr lang="es-ES" sz="24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m:rPr>
                            <m:sty m:val="p"/>
                          </m:rPr>
                          <a:rPr lang="es-ES" sz="2400" b="0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s-ES" sz="2400" b="0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prom</m:t>
                        </m:r>
                      </m:sub>
                    </m:sSub>
                  </m:oMath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7" name="Rectángulo 16">
                <a:extLst>
                  <a:ext uri="{FF2B5EF4-FFF2-40B4-BE49-F238E27FC236}">
                    <a16:creationId xmlns:a16="http://schemas.microsoft.com/office/drawing/2014/main" id="{26513003-6F76-BD41-BF33-BB614AB05F3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9393" y="5858936"/>
                <a:ext cx="3252750" cy="494751"/>
              </a:xfrm>
              <a:prstGeom prst="rect">
                <a:avLst/>
              </a:prstGeom>
              <a:blipFill>
                <a:blip r:embed="rId5"/>
                <a:stretch>
                  <a:fillRect l="-2724" t="-10000" b="-1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adroTexto 17">
            <a:extLst>
              <a:ext uri="{FF2B5EF4-FFF2-40B4-BE49-F238E27FC236}">
                <a16:creationId xmlns:a16="http://schemas.microsoft.com/office/drawing/2014/main" id="{402AD4A2-E0FA-3C4C-9C64-E060A49ABE64}"/>
              </a:ext>
            </a:extLst>
          </p:cNvPr>
          <p:cNvSpPr txBox="1"/>
          <p:nvPr/>
        </p:nvSpPr>
        <p:spPr>
          <a:xfrm>
            <a:off x="364406" y="4712543"/>
            <a:ext cx="2331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x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3 </a:t>
            </a:r>
            <a:r>
              <a:rPr lang="es-ES_tradnl" b="1" dirty="0">
                <a:solidFill>
                  <a:srgbClr val="002060"/>
                </a:solidFill>
              </a:rPr>
              <a:t>+…. + </a:t>
            </a:r>
            <a:r>
              <a:rPr lang="es-ES_tradnl" b="1" dirty="0" err="1">
                <a:solidFill>
                  <a:srgbClr val="002060"/>
                </a:solidFill>
              </a:rPr>
              <a:t>x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340E885-E219-5D4A-A212-EA5BF4411F8F}"/>
              </a:ext>
            </a:extLst>
          </p:cNvPr>
          <p:cNvSpPr txBox="1"/>
          <p:nvPr/>
        </p:nvSpPr>
        <p:spPr>
          <a:xfrm>
            <a:off x="364406" y="5167501"/>
            <a:ext cx="2342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y</a:t>
            </a:r>
            <a:r>
              <a:rPr lang="es-ES_tradnl" b="1" dirty="0">
                <a:solidFill>
                  <a:srgbClr val="002060"/>
                </a:solidFill>
              </a:rPr>
              <a:t>= y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y</a:t>
            </a:r>
            <a:r>
              <a:rPr lang="es-ES_tradnl" b="1" baseline="-25000" dirty="0">
                <a:solidFill>
                  <a:srgbClr val="002060"/>
                </a:solidFill>
              </a:rPr>
              <a:t>2 </a:t>
            </a:r>
            <a:r>
              <a:rPr lang="es-ES_tradnl" b="1" dirty="0">
                <a:solidFill>
                  <a:srgbClr val="002060"/>
                </a:solidFill>
              </a:rPr>
              <a:t>+ y</a:t>
            </a:r>
            <a:r>
              <a:rPr lang="es-ES_tradnl" b="1" baseline="-25000" dirty="0">
                <a:solidFill>
                  <a:srgbClr val="002060"/>
                </a:solidFill>
              </a:rPr>
              <a:t>3 </a:t>
            </a:r>
            <a:r>
              <a:rPr lang="es-ES_tradnl" b="1" dirty="0">
                <a:solidFill>
                  <a:srgbClr val="002060"/>
                </a:solidFill>
              </a:rPr>
              <a:t>+…. + </a:t>
            </a:r>
            <a:r>
              <a:rPr lang="es-ES_tradnl" b="1" dirty="0" err="1">
                <a:solidFill>
                  <a:srgbClr val="002060"/>
                </a:solidFill>
              </a:rPr>
              <a:t>y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9B8CE606-0905-BC42-BD08-0056091C3615}"/>
              </a:ext>
            </a:extLst>
          </p:cNvPr>
          <p:cNvSpPr txBox="1"/>
          <p:nvPr/>
        </p:nvSpPr>
        <p:spPr>
          <a:xfrm>
            <a:off x="364406" y="5708086"/>
            <a:ext cx="3453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xy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 +x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+…+ </a:t>
            </a:r>
            <a:r>
              <a:rPr lang="es-ES_tradnl" b="1" dirty="0" err="1">
                <a:solidFill>
                  <a:srgbClr val="002060"/>
                </a:solidFill>
              </a:rPr>
              <a:t>x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dirty="0">
                <a:solidFill>
                  <a:srgbClr val="002060"/>
                </a:solidFill>
              </a:rPr>
              <a:t>*</a:t>
            </a:r>
            <a:r>
              <a:rPr lang="es-ES_tradnl" b="1" dirty="0" err="1">
                <a:solidFill>
                  <a:srgbClr val="002060"/>
                </a:solidFill>
              </a:rPr>
              <a:t>y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843669F3-2C13-704B-BF25-2855EE6B45C2}"/>
              </a:ext>
            </a:extLst>
          </p:cNvPr>
          <p:cNvSpPr txBox="1"/>
          <p:nvPr/>
        </p:nvSpPr>
        <p:spPr>
          <a:xfrm>
            <a:off x="364406" y="6248671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rgbClr val="002060"/>
                </a:solidFill>
              </a:rPr>
              <a:t>S</a:t>
            </a:r>
            <a:r>
              <a:rPr lang="es-ES_tradnl" b="1" baseline="-25000" dirty="0">
                <a:solidFill>
                  <a:srgbClr val="002060"/>
                </a:solidFill>
              </a:rPr>
              <a:t>x</a:t>
            </a:r>
            <a:r>
              <a:rPr lang="es-ES_tradnl" sz="1100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 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+…. + x</a:t>
            </a:r>
            <a:r>
              <a:rPr lang="es-ES_tradnl" b="1" baseline="-25000" dirty="0">
                <a:solidFill>
                  <a:srgbClr val="002060"/>
                </a:solidFill>
              </a:rPr>
              <a:t>N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9883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FA3F1F4-763A-9D49-86ED-9828FC5E9C37}"/>
              </a:ext>
            </a:extLst>
          </p:cNvPr>
          <p:cNvSpPr txBox="1"/>
          <p:nvPr/>
        </p:nvSpPr>
        <p:spPr>
          <a:xfrm>
            <a:off x="1061275" y="870902"/>
            <a:ext cx="72481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2"/>
              </a:rPr>
              <a:t>https://phet.colorado.edu/en/simulations/least-squares-regression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25585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CD0F0F69-21DB-1647-93A2-3CB1DF87F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430659"/>
              </p:ext>
            </p:extLst>
          </p:nvPr>
        </p:nvGraphicFramePr>
        <p:xfrm>
          <a:off x="530087" y="1325631"/>
          <a:ext cx="3056836" cy="260994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528418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528418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</a:tblGrid>
              <a:tr h="651629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Tiempo, t[s]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Velocidad, v[m/s]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</a:tbl>
          </a:graphicData>
        </a:graphic>
      </p:graphicFrame>
      <p:sp>
        <p:nvSpPr>
          <p:cNvPr id="5" name="Título 1">
            <a:extLst>
              <a:ext uri="{FF2B5EF4-FFF2-40B4-BE49-F238E27FC236}">
                <a16:creationId xmlns:a16="http://schemas.microsoft.com/office/drawing/2014/main" id="{6F85FED4-AD73-1146-9B5A-5D9FCC6B5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7" y="279399"/>
            <a:ext cx="10273748" cy="1115806"/>
          </a:xfrm>
        </p:spPr>
        <p:txBody>
          <a:bodyPr>
            <a:normAutofit/>
          </a:bodyPr>
          <a:lstStyle/>
          <a:p>
            <a:r>
              <a:rPr lang="es-ES_tradnl" sz="2400" b="1" dirty="0">
                <a:solidFill>
                  <a:srgbClr val="7030A0"/>
                </a:solidFill>
              </a:rPr>
              <a:t>Ejemplo:</a:t>
            </a:r>
            <a:r>
              <a:rPr lang="es-ES_tradnl" sz="2400" dirty="0"/>
              <a:t> utilice el método de los cuadrados mínimos para determinar el mejor ajuste lineal para los siguientes datos.</a:t>
            </a:r>
          </a:p>
        </p:txBody>
      </p:sp>
    </p:spTree>
    <p:extLst>
      <p:ext uri="{BB962C8B-B14F-4D97-AF65-F5344CB8AC3E}">
        <p14:creationId xmlns:p14="http://schemas.microsoft.com/office/powerpoint/2010/main" val="15550290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335</Words>
  <Application>Microsoft Macintosh PowerPoint</Application>
  <PresentationFormat>Panorámica</PresentationFormat>
  <Paragraphs>76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Tema de Office</vt:lpstr>
      <vt:lpstr>Método de los cuadrados mínimos </vt:lpstr>
      <vt:lpstr>Presentación de PowerPoint</vt:lpstr>
      <vt:lpstr>Método de los cuadrados mínimos </vt:lpstr>
      <vt:lpstr>Presentación de PowerPoint</vt:lpstr>
      <vt:lpstr>Ejemplo: utilice el método de los cuadrados mínimos para determinar el mejor ajuste lineal para los siguientes datos.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Método de los cuadrados mínimos </dc:title>
  <dc:creator>Cristian Romanque</dc:creator>
  <cp:lastModifiedBy>Cristian Romanque</cp:lastModifiedBy>
  <cp:revision>11</cp:revision>
  <dcterms:created xsi:type="dcterms:W3CDTF">2020-07-17T03:49:44Z</dcterms:created>
  <dcterms:modified xsi:type="dcterms:W3CDTF">2021-10-25T03:01:56Z</dcterms:modified>
</cp:coreProperties>
</file>