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4" r:id="rId1"/>
    <p:sldMasterId id="2147483768" r:id="rId2"/>
  </p:sldMasterIdLst>
  <p:notesMasterIdLst>
    <p:notesMasterId r:id="rId12"/>
  </p:notesMasterIdLst>
  <p:handoutMasterIdLst>
    <p:handoutMasterId r:id="rId13"/>
  </p:handoutMasterIdLst>
  <p:sldIdLst>
    <p:sldId id="1140" r:id="rId3"/>
    <p:sldId id="1130" r:id="rId4"/>
    <p:sldId id="1161" r:id="rId5"/>
    <p:sldId id="1166" r:id="rId6"/>
    <p:sldId id="1157" r:id="rId7"/>
    <p:sldId id="1164" r:id="rId8"/>
    <p:sldId id="1159" r:id="rId9"/>
    <p:sldId id="1165" r:id="rId10"/>
    <p:sldId id="1156" r:id="rId11"/>
  </p:sldIdLst>
  <p:sldSz cx="9144000" cy="5143500" type="screen16x9"/>
  <p:notesSz cx="7010400" cy="92964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0000"/>
    <a:srgbClr val="FF7979"/>
    <a:srgbClr val="FFA829"/>
    <a:srgbClr val="001237"/>
    <a:srgbClr val="020406"/>
    <a:srgbClr val="FFFFFF"/>
    <a:srgbClr val="FFC000"/>
    <a:srgbClr val="CCFF33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E3FDE45-AF77-4B5C-9715-49D594BDF05E}" styleName="Estilo claro 1 - Acento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8B1032C-EA38-4F05-BA0D-38AFFFC7BED3}" styleName="Estilo claro 3 - Acento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685" autoAdjust="0"/>
    <p:restoredTop sz="86022" autoAdjust="0"/>
  </p:normalViewPr>
  <p:slideViewPr>
    <p:cSldViewPr snapToGrid="0">
      <p:cViewPr varScale="1">
        <p:scale>
          <a:sx n="117" d="100"/>
          <a:sy n="117" d="100"/>
        </p:scale>
        <p:origin x="576" y="1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6204"/>
    </p:cViewPr>
  </p:sorterViewPr>
  <p:notesViewPr>
    <p:cSldViewPr snapToGrid="0">
      <p:cViewPr varScale="1">
        <p:scale>
          <a:sx n="62" d="100"/>
          <a:sy n="62" d="100"/>
        </p:scale>
        <p:origin x="335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5" y="4"/>
            <a:ext cx="3036967" cy="463853"/>
          </a:xfrm>
          <a:prstGeom prst="rect">
            <a:avLst/>
          </a:prstGeom>
        </p:spPr>
        <p:txBody>
          <a:bodyPr vert="horz" lIns="97896" tIns="48948" rIns="97896" bIns="48948" rtlCol="0"/>
          <a:lstStyle>
            <a:lvl1pPr algn="l">
              <a:defRPr sz="1300"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1801" y="4"/>
            <a:ext cx="3036967" cy="463853"/>
          </a:xfrm>
          <a:prstGeom prst="rect">
            <a:avLst/>
          </a:prstGeom>
        </p:spPr>
        <p:txBody>
          <a:bodyPr vert="horz" lIns="97896" tIns="48948" rIns="97896" bIns="48948" rtlCol="0"/>
          <a:lstStyle>
            <a:lvl1pPr algn="r">
              <a:defRPr sz="1300"/>
            </a:lvl1pPr>
          </a:lstStyle>
          <a:p>
            <a:pPr>
              <a:defRPr/>
            </a:pPr>
            <a:fld id="{B6E1F335-1C68-4D9E-A419-58BC541DC19F}" type="datetimeFigureOut">
              <a:rPr lang="es-CL"/>
              <a:pPr>
                <a:defRPr/>
              </a:pPr>
              <a:t>09-02-26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5" y="8831063"/>
            <a:ext cx="3036967" cy="463853"/>
          </a:xfrm>
          <a:prstGeom prst="rect">
            <a:avLst/>
          </a:prstGeom>
        </p:spPr>
        <p:txBody>
          <a:bodyPr vert="horz" lIns="97896" tIns="48948" rIns="97896" bIns="48948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1801" y="8831063"/>
            <a:ext cx="3036967" cy="463853"/>
          </a:xfrm>
          <a:prstGeom prst="rect">
            <a:avLst/>
          </a:prstGeom>
        </p:spPr>
        <p:txBody>
          <a:bodyPr vert="horz" lIns="97896" tIns="48948" rIns="97896" bIns="48948" rtlCol="0" anchor="b"/>
          <a:lstStyle>
            <a:lvl1pPr algn="r">
              <a:defRPr sz="1300"/>
            </a:lvl1pPr>
          </a:lstStyle>
          <a:p>
            <a:pPr>
              <a:defRPr/>
            </a:pPr>
            <a:fld id="{642639DE-4685-495A-AD2A-0CAB25D8409D}" type="slidenum">
              <a:rPr lang="es-CL"/>
              <a:pPr>
                <a:defRPr/>
              </a:pPr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1845681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" y="4"/>
            <a:ext cx="3036967" cy="463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45" tIns="45473" rIns="90945" bIns="45473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801" y="4"/>
            <a:ext cx="3036967" cy="463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45" tIns="45473" rIns="90945" bIns="45473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06400" y="695325"/>
            <a:ext cx="6199188" cy="34877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2355" y="4415533"/>
            <a:ext cx="5607337" cy="4183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45" tIns="45473" rIns="90945" bIns="4547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5" y="8831063"/>
            <a:ext cx="3036967" cy="463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45" tIns="45473" rIns="90945" bIns="45473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801" y="8831063"/>
            <a:ext cx="3036967" cy="463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45" tIns="45473" rIns="90945" bIns="45473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A428FD7-686F-41E2-B0B5-433EE7E24E4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720309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A428FD7-686F-41E2-B0B5-433EE7E24E41}" type="slidenum">
              <a:rPr lang="es-ES" smtClean="0"/>
              <a:pPr>
                <a:defRPr/>
              </a:pPr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787129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EL DÍA 27 DE FEBRERO SE LLEVÓ A CABO EL ADEX 326, EN EL CUAL PARTICIPARON COMO FRNFOR……. Y COMO OPFOR….. </a:t>
            </a:r>
          </a:p>
          <a:p>
            <a:endParaRPr lang="es-CL" dirty="0"/>
          </a:p>
          <a:p>
            <a:r>
              <a:rPr lang="es-CL" dirty="0"/>
              <a:t>LOS OBJETIVOS PLANTEADOS PARA ESTE EJERCICIO FUERON ……… Y LOS CRITERIOS PARA EL ÉXITO FUERON…….</a:t>
            </a:r>
          </a:p>
          <a:p>
            <a:endParaRPr lang="es-CL" dirty="0"/>
          </a:p>
          <a:p>
            <a:r>
              <a:rPr lang="es-CL" dirty="0"/>
              <a:t>RESPECTO AL DESARROLLO DEL EJERCICIO, ESTE SE DIVIDIÓ EN 3 FASES: LA PRIMERA CONSISTÍA EN LA DETECCIÓN DEL N-502 PARA LUEGO SER CLASIFICADO COMO FAKER Y FINALMENTE COMO JOKER. CON ESTO LA IDEA ERA FORZAR LA EJECUCIÓN DE WARNINGS Y SOLICITUD DE ROE PARA INICIALMENTE JAMMEARLO.</a:t>
            </a:r>
          </a:p>
          <a:p>
            <a:endParaRPr lang="es-CL" dirty="0"/>
          </a:p>
          <a:p>
            <a:r>
              <a:rPr lang="es-CL" dirty="0"/>
              <a:t>UNA VEZ FINALIZADO ESTE PROCESO, SE DARIA PASO A LA FASE 2 EN QUE SE PRESENTARÍAN LOS PC7 CON PERFIL DE PROBING, LO QUE CONTINUARÍA FORZANDO LA EJECUCIÓN DE WARNINGS Y PROGRESIVAMENTE EL AUMENTO DE ROE PARA HACER USO DE LA FUERZA LETAL.</a:t>
            </a:r>
          </a:p>
          <a:p>
            <a:endParaRPr lang="es-CL" dirty="0"/>
          </a:p>
          <a:p>
            <a:r>
              <a:rPr lang="es-CL" dirty="0"/>
              <a:t>UNA VEZ QUE LAS WARNINGS Y ROES FUERAN AVANZANDO, SE LES DARÍA UN LENGUAJE CONVENIDO  A LOS PC7, OBJETO INICIARAN PERFILES DE ATAQUE, LO QUE GENERARÍA TENSIÓN Y MAYOR PREMURA EN EL REQUERIMIENTO DE ROE, FORZANDO INCLUSO EL USO DE LEGÍTIMA DEFENSA EN CASO DE QUE LA ROE NO FUERA IMPLEMENTADA.</a:t>
            </a:r>
          </a:p>
          <a:p>
            <a:endParaRPr lang="es-CL" dirty="0"/>
          </a:p>
          <a:p>
            <a:r>
              <a:rPr lang="es-CL" dirty="0"/>
              <a:t>AL TÉRMINO DE ESTA FASE, LOS PC7 PROGRESARÍAN AL NORTE Y SE MANTENDRÍAN EJECUTANDO PERFILES DE PROBING, MIENTRAS UNA HAG EFECTUARÍA UNA ATAQUE DESDE EL SUR. EL QUE SERÍA SEGUIDO DE UN SEGUNDO ATAQUE POSTERIOR A QUE LOS HELICÓPTEROS SE REPOSICIONARAN.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428FD7-686F-41E2-B0B5-433EE7E24E41}" type="slidenum">
              <a:rPr lang="es-ES" smtClean="0"/>
              <a:pPr>
                <a:defRPr/>
              </a:pPr>
              <a:t>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199261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A428FD7-686F-41E2-B0B5-433EE7E24E41}" type="slidenum">
              <a:rPr lang="es-ES" smtClean="0"/>
              <a:pPr>
                <a:defRPr/>
              </a:pPr>
              <a:t>9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689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FE9C2-9907-4055-A40A-177F0B836576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491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FE9C2-9907-4055-A40A-177F0B836576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26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FE9C2-9907-4055-A40A-177F0B836576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66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FE9C2-9907-4055-A40A-177F0B836576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398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FE9C2-9907-4055-A40A-177F0B836576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070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FE9C2-9907-4055-A40A-177F0B836576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825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FE9C2-9907-4055-A40A-177F0B836576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57360313-FAB6-69BC-0533-0CBF07817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87062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FE9C2-9907-4055-A40A-177F0B836576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373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FE9C2-9907-4055-A40A-177F0B836576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518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FE9C2-9907-4055-A40A-177F0B836576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063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FE9C2-9907-4055-A40A-177F0B836576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4344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0EA15E6-5F68-F183-C586-A43F6CCCF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ACE428E-5833-BA41-12B4-5DB84704B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5A2D212-D2F7-64EA-2393-5F5FF5218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FE9C2-9907-4055-A40A-177F0B836576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D1279BD1-C2B1-6B57-7FBE-04DEDDADC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589104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ULO 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97913F-24E5-8F74-36EC-25F9217A54B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943613"/>
            <a:ext cx="7886700" cy="994173"/>
          </a:xfrm>
        </p:spPr>
        <p:txBody>
          <a:bodyPr>
            <a:normAutofit/>
          </a:bodyPr>
          <a:lstStyle>
            <a:lvl1pPr algn="ctr">
              <a:defRPr sz="2400" b="1"/>
            </a:lvl1pPr>
          </a:lstStyle>
          <a:p>
            <a:r>
              <a:rPr lang="es-MX" dirty="0"/>
              <a:t>TÍTULO</a:t>
            </a:r>
            <a:endParaRPr lang="es-CL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F5755530-25B8-102E-1341-1613729D8340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7" name="Marcador de texto 6">
            <a:extLst>
              <a:ext uri="{FF2B5EF4-FFF2-40B4-BE49-F238E27FC236}">
                <a16:creationId xmlns:a16="http://schemas.microsoft.com/office/drawing/2014/main" id="{21BC1210-8559-6081-4FAE-23F8C01A72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83816" y="3761738"/>
            <a:ext cx="1834754" cy="8763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es-MX" dirty="0"/>
              <a:t>GRADO NOMBRE</a:t>
            </a:r>
          </a:p>
          <a:p>
            <a:pPr lvl="0"/>
            <a:r>
              <a:rPr lang="es-MX" dirty="0"/>
              <a:t>ALUMNO CIGN 2024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084028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_TEXT">
  <p:cSld name="VERTICAL_TEXT"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4" name="Google Shape;304;p76"/>
          <p:cNvGrpSpPr/>
          <p:nvPr/>
        </p:nvGrpSpPr>
        <p:grpSpPr>
          <a:xfrm>
            <a:off x="-22132" y="4742581"/>
            <a:ext cx="9144002" cy="507740"/>
            <a:chOff x="0" y="-26095"/>
            <a:chExt cx="12192001" cy="676985"/>
          </a:xfrm>
        </p:grpSpPr>
        <p:sp>
          <p:nvSpPr>
            <p:cNvPr id="305" name="Google Shape;305;p76"/>
            <p:cNvSpPr/>
            <p:nvPr/>
          </p:nvSpPr>
          <p:spPr>
            <a:xfrm>
              <a:off x="0" y="116349"/>
              <a:ext cx="12192001" cy="392103"/>
            </a:xfrm>
            <a:prstGeom prst="rect">
              <a:avLst/>
            </a:prstGeom>
            <a:solidFill>
              <a:srgbClr val="0E284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6" name="Google Shape;306;p76"/>
            <p:cNvSpPr txBox="1"/>
            <p:nvPr/>
          </p:nvSpPr>
          <p:spPr>
            <a:xfrm>
              <a:off x="0" y="-26095"/>
              <a:ext cx="12192001" cy="676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675" tIns="45675" rIns="45675" bIns="45675" anchor="ctr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P A T R I O T I S M O           </a:t>
              </a:r>
              <a:endParaRPr/>
            </a:p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                                      HONOR			LEALTAD	                                VALENTÍA	                                       INTEGRIDAD		 DEBER</a:t>
              </a:r>
              <a:endParaRPr/>
            </a:p>
          </p:txBody>
        </p:sp>
      </p:grpSp>
      <p:grpSp>
        <p:nvGrpSpPr>
          <p:cNvPr id="307" name="Google Shape;307;p76"/>
          <p:cNvGrpSpPr/>
          <p:nvPr/>
        </p:nvGrpSpPr>
        <p:grpSpPr>
          <a:xfrm>
            <a:off x="516024" y="445067"/>
            <a:ext cx="7543616" cy="198791"/>
            <a:chOff x="0" y="0"/>
            <a:chExt cx="10058154" cy="265054"/>
          </a:xfrm>
        </p:grpSpPr>
        <p:sp>
          <p:nvSpPr>
            <p:cNvPr id="308" name="Google Shape;308;p76"/>
            <p:cNvSpPr/>
            <p:nvPr/>
          </p:nvSpPr>
          <p:spPr>
            <a:xfrm>
              <a:off x="0" y="0"/>
              <a:ext cx="7460604" cy="26505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" y="0"/>
                  </a:moveTo>
                  <a:cubicBezTo>
                    <a:pt x="14" y="6940"/>
                    <a:pt x="7" y="14660"/>
                    <a:pt x="0" y="21600"/>
                  </a:cubicBezTo>
                  <a:lnTo>
                    <a:pt x="20594" y="21247"/>
                  </a:lnTo>
                  <a:lnTo>
                    <a:pt x="21600" y="22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C0C0C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9" name="Google Shape;309;p76"/>
            <p:cNvSpPr/>
            <p:nvPr/>
          </p:nvSpPr>
          <p:spPr>
            <a:xfrm>
              <a:off x="7200001" y="3520"/>
              <a:ext cx="1532913" cy="261534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7D0606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0" name="Google Shape;310;p76"/>
            <p:cNvSpPr/>
            <p:nvPr/>
          </p:nvSpPr>
          <p:spPr>
            <a:xfrm>
              <a:off x="8525241" y="3520"/>
              <a:ext cx="1532913" cy="261534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FFBD59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12" name="Google Shape;312;p76"/>
          <p:cNvSpPr txBox="1"/>
          <p:nvPr/>
        </p:nvSpPr>
        <p:spPr>
          <a:xfrm>
            <a:off x="1495425" y="4660224"/>
            <a:ext cx="6153076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728"/>
              </a:buClr>
              <a:buSzPts val="1400"/>
              <a:buFont typeface="Calibri"/>
              <a:buNone/>
            </a:pPr>
            <a:r>
              <a:rPr lang="en-US" sz="1050" b="0" i="1" u="none" strike="noStrike" cap="none">
                <a:solidFill>
                  <a:srgbClr val="272728"/>
                </a:solidFill>
                <a:latin typeface="Calibri"/>
                <a:ea typeface="Calibri"/>
                <a:cs typeface="Calibri"/>
                <a:sym typeface="Calibri"/>
              </a:rPr>
              <a:t>LA CLASIFICACIÓN DE ESTE BRIEFING ES </a:t>
            </a:r>
            <a:r>
              <a:rPr lang="en-US" sz="1050" b="1" i="1" u="none" strike="noStrike" cap="none">
                <a:solidFill>
                  <a:srgbClr val="A52625"/>
                </a:solidFill>
                <a:latin typeface="Calibri"/>
                <a:ea typeface="Calibri"/>
                <a:cs typeface="Calibri"/>
                <a:sym typeface="Calibri"/>
              </a:rPr>
              <a:t>RESERVADO</a:t>
            </a:r>
            <a:endParaRPr/>
          </a:p>
        </p:txBody>
      </p:sp>
      <p:sp>
        <p:nvSpPr>
          <p:cNvPr id="313" name="Google Shape;313;p76"/>
          <p:cNvSpPr txBox="1"/>
          <p:nvPr/>
        </p:nvSpPr>
        <p:spPr>
          <a:xfrm>
            <a:off x="628648" y="434538"/>
            <a:ext cx="3188702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DUCERE IN PUGNA PRIVILEGIUM</a:t>
            </a:r>
            <a:endParaRPr/>
          </a:p>
        </p:txBody>
      </p:sp>
      <p:pic>
        <p:nvPicPr>
          <p:cNvPr id="314" name="Google Shape;314;p76" descr="Google Shape;94;g2f773a5118e_0_12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213366" y="242458"/>
            <a:ext cx="603971" cy="603971"/>
          </a:xfrm>
          <a:prstGeom prst="rect">
            <a:avLst/>
          </a:prstGeom>
          <a:noFill/>
          <a:ln>
            <a:noFill/>
          </a:ln>
        </p:spPr>
      </p:pic>
      <p:sp>
        <p:nvSpPr>
          <p:cNvPr id="315" name="Google Shape;315;p76"/>
          <p:cNvSpPr/>
          <p:nvPr/>
        </p:nvSpPr>
        <p:spPr>
          <a:xfrm>
            <a:off x="1049928" y="484363"/>
            <a:ext cx="153452" cy="13905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76"/>
          <p:cNvSpPr/>
          <p:nvPr/>
        </p:nvSpPr>
        <p:spPr>
          <a:xfrm>
            <a:off x="3238099" y="484363"/>
            <a:ext cx="153451" cy="13905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" name="Google Shape;317;p76"/>
          <p:cNvSpPr txBox="1">
            <a:spLocks noGrp="1"/>
          </p:cNvSpPr>
          <p:nvPr>
            <p:ph type="title"/>
          </p:nvPr>
        </p:nvSpPr>
        <p:spPr>
          <a:xfrm>
            <a:off x="628650" y="773974"/>
            <a:ext cx="7886700" cy="4941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18" name="Google Shape;318;p76"/>
          <p:cNvSpPr txBox="1">
            <a:spLocks noGrp="1"/>
          </p:cNvSpPr>
          <p:nvPr>
            <p:ph type="body" idx="1"/>
          </p:nvPr>
        </p:nvSpPr>
        <p:spPr>
          <a:xfrm rot="5400000">
            <a:off x="2940299" y="-942433"/>
            <a:ext cx="3263402" cy="7886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t" anchorCtr="0">
            <a:normAutofit/>
          </a:bodyPr>
          <a:lstStyle>
            <a:lvl1pPr marL="342900" lvl="0" indent="-23812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/>
            </a:lvl1pPr>
            <a:lvl2pPr marL="685800" lvl="1" indent="-23812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/>
            </a:lvl2pPr>
            <a:lvl3pPr marL="1028700" lvl="2" indent="-23812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/>
            </a:lvl3pPr>
            <a:lvl4pPr marL="1371600" lvl="3" indent="-23812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/>
            </a:lvl4pPr>
            <a:lvl5pPr marL="1714500" lvl="4" indent="-23812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/>
            </a:lvl5pPr>
            <a:lvl6pPr marL="2057400" lvl="5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marL="2400300" lvl="6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marL="2743200" lvl="7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marL="3086100" lvl="8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19" name="Google Shape;319;p76"/>
          <p:cNvSpPr txBox="1">
            <a:spLocks noGrp="1"/>
          </p:cNvSpPr>
          <p:nvPr>
            <p:ph type="sldNum" idx="12"/>
          </p:nvPr>
        </p:nvSpPr>
        <p:spPr>
          <a:xfrm>
            <a:off x="8718572" y="4821586"/>
            <a:ext cx="256668" cy="461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ctr" anchorCtr="0">
            <a:sp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3" name="Google Shape;30;p56">
            <a:extLst>
              <a:ext uri="{FF2B5EF4-FFF2-40B4-BE49-F238E27FC236}">
                <a16:creationId xmlns:a16="http://schemas.microsoft.com/office/drawing/2014/main" id="{4253C155-A2DD-7FB6-969A-E25C6CEFBD9C}"/>
              </a:ext>
            </a:extLst>
          </p:cNvPr>
          <p:cNvPicPr preferRelativeResize="0"/>
          <p:nvPr userDrawn="1"/>
        </p:nvPicPr>
        <p:blipFill rotWithShape="1">
          <a:blip r:embed="rId3"/>
          <a:srcRect/>
          <a:stretch/>
        </p:blipFill>
        <p:spPr>
          <a:xfrm>
            <a:off x="-233046" y="-24170"/>
            <a:ext cx="1017900" cy="1017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81276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_TITLE_AND_VERTICAL_TEXT" type="vertTitleAndTx">
  <p:cSld name="VERTICAL_TITLE_AND_VERTICAL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" name="Google Shape;197;p70"/>
          <p:cNvGrpSpPr/>
          <p:nvPr/>
        </p:nvGrpSpPr>
        <p:grpSpPr>
          <a:xfrm>
            <a:off x="-22132" y="4742586"/>
            <a:ext cx="9144002" cy="507740"/>
            <a:chOff x="0" y="-26094"/>
            <a:chExt cx="12192001" cy="676984"/>
          </a:xfrm>
        </p:grpSpPr>
        <p:sp>
          <p:nvSpPr>
            <p:cNvPr id="198" name="Google Shape;198;p70"/>
            <p:cNvSpPr/>
            <p:nvPr/>
          </p:nvSpPr>
          <p:spPr>
            <a:xfrm>
              <a:off x="0" y="116343"/>
              <a:ext cx="12192001" cy="392117"/>
            </a:xfrm>
            <a:prstGeom prst="rect">
              <a:avLst/>
            </a:prstGeom>
            <a:solidFill>
              <a:srgbClr val="0E284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" name="Google Shape;199;p70"/>
            <p:cNvSpPr txBox="1"/>
            <p:nvPr/>
          </p:nvSpPr>
          <p:spPr>
            <a:xfrm>
              <a:off x="0" y="-26094"/>
              <a:ext cx="12192001" cy="6769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675" tIns="45675" rIns="45675" bIns="45675" anchor="ctr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P A T R I O T I S M O           </a:t>
              </a:r>
              <a:endParaRPr/>
            </a:p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                                      HONOR			LEALTAD	                                VALENTÍA	                                       INTEGRIDAD		 DEBER</a:t>
              </a:r>
              <a:endParaRPr/>
            </a:p>
          </p:txBody>
        </p:sp>
      </p:grpSp>
      <p:grpSp>
        <p:nvGrpSpPr>
          <p:cNvPr id="200" name="Google Shape;200;p70"/>
          <p:cNvGrpSpPr/>
          <p:nvPr/>
        </p:nvGrpSpPr>
        <p:grpSpPr>
          <a:xfrm>
            <a:off x="515983" y="445055"/>
            <a:ext cx="7543802" cy="198773"/>
            <a:chOff x="0" y="-1"/>
            <a:chExt cx="10058402" cy="265029"/>
          </a:xfrm>
        </p:grpSpPr>
        <p:sp>
          <p:nvSpPr>
            <p:cNvPr id="201" name="Google Shape;201;p70"/>
            <p:cNvSpPr/>
            <p:nvPr/>
          </p:nvSpPr>
          <p:spPr>
            <a:xfrm>
              <a:off x="0" y="-1"/>
              <a:ext cx="7465190" cy="265029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" y="0"/>
                  </a:moveTo>
                  <a:cubicBezTo>
                    <a:pt x="14" y="6940"/>
                    <a:pt x="7" y="14660"/>
                    <a:pt x="0" y="21600"/>
                  </a:cubicBezTo>
                  <a:lnTo>
                    <a:pt x="20594" y="21247"/>
                  </a:lnTo>
                  <a:lnTo>
                    <a:pt x="21600" y="22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C0C0C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2" name="Google Shape;202;p70"/>
            <p:cNvSpPr/>
            <p:nvPr/>
          </p:nvSpPr>
          <p:spPr>
            <a:xfrm>
              <a:off x="7199739" y="3520"/>
              <a:ext cx="1533469" cy="26150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7D0606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" name="Google Shape;203;p70"/>
            <p:cNvSpPr/>
            <p:nvPr/>
          </p:nvSpPr>
          <p:spPr>
            <a:xfrm>
              <a:off x="8524931" y="3520"/>
              <a:ext cx="1533471" cy="26150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FFBD59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5" name="Google Shape;205;p70"/>
          <p:cNvSpPr txBox="1"/>
          <p:nvPr/>
        </p:nvSpPr>
        <p:spPr>
          <a:xfrm>
            <a:off x="1495425" y="4660224"/>
            <a:ext cx="6153150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728"/>
              </a:buClr>
              <a:buSzPts val="1400"/>
              <a:buFont typeface="Calibri"/>
              <a:buNone/>
            </a:pPr>
            <a:r>
              <a:rPr lang="en-US" sz="1050" b="0" i="1" u="none" strike="noStrike" cap="none">
                <a:solidFill>
                  <a:srgbClr val="272728"/>
                </a:solidFill>
                <a:latin typeface="Calibri"/>
                <a:ea typeface="Calibri"/>
                <a:cs typeface="Calibri"/>
                <a:sym typeface="Calibri"/>
              </a:rPr>
              <a:t>LA CLASIFICACIÓN DE ESTE BRIEFING ES </a:t>
            </a:r>
            <a:r>
              <a:rPr lang="en-US" sz="1050" b="1" i="1" u="none" strike="noStrike" cap="none">
                <a:solidFill>
                  <a:srgbClr val="A52625"/>
                </a:solidFill>
                <a:latin typeface="Calibri"/>
                <a:ea typeface="Calibri"/>
                <a:cs typeface="Calibri"/>
                <a:sym typeface="Calibri"/>
              </a:rPr>
              <a:t>RESERVADO</a:t>
            </a:r>
            <a:endParaRPr/>
          </a:p>
        </p:txBody>
      </p:sp>
      <p:sp>
        <p:nvSpPr>
          <p:cNvPr id="206" name="Google Shape;206;p70"/>
          <p:cNvSpPr txBox="1"/>
          <p:nvPr/>
        </p:nvSpPr>
        <p:spPr>
          <a:xfrm>
            <a:off x="628650" y="434538"/>
            <a:ext cx="3188645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DUCERE IN PUGNA PRIVILEGIUM</a:t>
            </a:r>
            <a:endParaRPr/>
          </a:p>
        </p:txBody>
      </p:sp>
      <p:pic>
        <p:nvPicPr>
          <p:cNvPr id="207" name="Google Shape;207;p70" descr="Google Shape;22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213366" y="242457"/>
            <a:ext cx="603970" cy="603969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70"/>
          <p:cNvSpPr/>
          <p:nvPr/>
        </p:nvSpPr>
        <p:spPr>
          <a:xfrm>
            <a:off x="1049928" y="484363"/>
            <a:ext cx="153442" cy="1391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70"/>
          <p:cNvSpPr/>
          <p:nvPr/>
        </p:nvSpPr>
        <p:spPr>
          <a:xfrm>
            <a:off x="3238099" y="484363"/>
            <a:ext cx="153440" cy="1391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70"/>
          <p:cNvSpPr txBox="1">
            <a:spLocks noGrp="1"/>
          </p:cNvSpPr>
          <p:nvPr>
            <p:ph type="title"/>
          </p:nvPr>
        </p:nvSpPr>
        <p:spPr>
          <a:xfrm rot="5400000">
            <a:off x="5639327" y="1756698"/>
            <a:ext cx="3780371" cy="19716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11" name="Google Shape;211;p70"/>
          <p:cNvSpPr txBox="1">
            <a:spLocks noGrp="1"/>
          </p:cNvSpPr>
          <p:nvPr>
            <p:ph type="body" idx="1"/>
          </p:nvPr>
        </p:nvSpPr>
        <p:spPr>
          <a:xfrm rot="5400000">
            <a:off x="1638827" y="-157826"/>
            <a:ext cx="3780371" cy="5800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t" anchorCtr="0">
            <a:normAutofit/>
          </a:bodyPr>
          <a:lstStyle>
            <a:lvl1pPr marL="342900" lvl="0" indent="-23812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/>
            </a:lvl1pPr>
            <a:lvl2pPr marL="685800" lvl="1" indent="-23812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/>
            </a:lvl2pPr>
            <a:lvl3pPr marL="1028700" lvl="2" indent="-23812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/>
            </a:lvl3pPr>
            <a:lvl4pPr marL="1371600" lvl="3" indent="-23812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/>
            </a:lvl4pPr>
            <a:lvl5pPr marL="1714500" lvl="4" indent="-23812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/>
            </a:lvl5pPr>
            <a:lvl6pPr marL="2057400" lvl="5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marL="2400300" lvl="6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marL="2743200" lvl="7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marL="3086100" lvl="8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12" name="Google Shape;212;p70"/>
          <p:cNvSpPr txBox="1">
            <a:spLocks noGrp="1"/>
          </p:cNvSpPr>
          <p:nvPr>
            <p:ph type="sldNum" idx="12"/>
          </p:nvPr>
        </p:nvSpPr>
        <p:spPr>
          <a:xfrm>
            <a:off x="8718572" y="4821595"/>
            <a:ext cx="256668" cy="461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ctr" anchorCtr="0">
            <a:sp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3" name="Google Shape;30;p56">
            <a:extLst>
              <a:ext uri="{FF2B5EF4-FFF2-40B4-BE49-F238E27FC236}">
                <a16:creationId xmlns:a16="http://schemas.microsoft.com/office/drawing/2014/main" id="{595E05C3-FDEE-8B31-9FA9-E60A8F74B8DC}"/>
              </a:ext>
            </a:extLst>
          </p:cNvPr>
          <p:cNvPicPr preferRelativeResize="0"/>
          <p:nvPr userDrawn="1"/>
        </p:nvPicPr>
        <p:blipFill rotWithShape="1">
          <a:blip r:embed="rId3"/>
          <a:srcRect/>
          <a:stretch/>
        </p:blipFill>
        <p:spPr>
          <a:xfrm>
            <a:off x="-233046" y="-24170"/>
            <a:ext cx="1017900" cy="1017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08789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iseño personalizado">
  <p:cSld name="Diseño personalizado"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4" name="Google Shape;214;p71"/>
          <p:cNvGrpSpPr/>
          <p:nvPr/>
        </p:nvGrpSpPr>
        <p:grpSpPr>
          <a:xfrm>
            <a:off x="-22132" y="4742581"/>
            <a:ext cx="9144002" cy="507740"/>
            <a:chOff x="0" y="-26095"/>
            <a:chExt cx="12192001" cy="676985"/>
          </a:xfrm>
        </p:grpSpPr>
        <p:sp>
          <p:nvSpPr>
            <p:cNvPr id="215" name="Google Shape;215;p71"/>
            <p:cNvSpPr/>
            <p:nvPr/>
          </p:nvSpPr>
          <p:spPr>
            <a:xfrm>
              <a:off x="0" y="116349"/>
              <a:ext cx="12192001" cy="392103"/>
            </a:xfrm>
            <a:prstGeom prst="rect">
              <a:avLst/>
            </a:prstGeom>
            <a:solidFill>
              <a:srgbClr val="0E284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" name="Google Shape;216;p71"/>
            <p:cNvSpPr txBox="1"/>
            <p:nvPr/>
          </p:nvSpPr>
          <p:spPr>
            <a:xfrm>
              <a:off x="0" y="-26095"/>
              <a:ext cx="12192001" cy="676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675" tIns="45675" rIns="45675" bIns="45675" anchor="ctr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P A T R I O T I S M O           </a:t>
              </a:r>
              <a:endParaRPr/>
            </a:p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                                      HONOR			LEALTAD	                                VALENTÍA	                                       INTEGRIDAD		 DEBER</a:t>
              </a:r>
              <a:endParaRPr/>
            </a:p>
          </p:txBody>
        </p:sp>
      </p:grpSp>
      <p:grpSp>
        <p:nvGrpSpPr>
          <p:cNvPr id="217" name="Google Shape;217;p71"/>
          <p:cNvGrpSpPr/>
          <p:nvPr/>
        </p:nvGrpSpPr>
        <p:grpSpPr>
          <a:xfrm>
            <a:off x="516024" y="445067"/>
            <a:ext cx="7543616" cy="198791"/>
            <a:chOff x="0" y="0"/>
            <a:chExt cx="10058154" cy="265054"/>
          </a:xfrm>
        </p:grpSpPr>
        <p:sp>
          <p:nvSpPr>
            <p:cNvPr id="218" name="Google Shape;218;p71"/>
            <p:cNvSpPr/>
            <p:nvPr/>
          </p:nvSpPr>
          <p:spPr>
            <a:xfrm>
              <a:off x="0" y="0"/>
              <a:ext cx="7460604" cy="26505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" y="0"/>
                  </a:moveTo>
                  <a:cubicBezTo>
                    <a:pt x="14" y="6940"/>
                    <a:pt x="7" y="14660"/>
                    <a:pt x="0" y="21600"/>
                  </a:cubicBezTo>
                  <a:lnTo>
                    <a:pt x="20594" y="21247"/>
                  </a:lnTo>
                  <a:lnTo>
                    <a:pt x="21600" y="22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C0C0C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" name="Google Shape;219;p71"/>
            <p:cNvSpPr/>
            <p:nvPr/>
          </p:nvSpPr>
          <p:spPr>
            <a:xfrm>
              <a:off x="7200001" y="3520"/>
              <a:ext cx="1532913" cy="261534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7D0606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0" name="Google Shape;220;p71"/>
            <p:cNvSpPr/>
            <p:nvPr/>
          </p:nvSpPr>
          <p:spPr>
            <a:xfrm>
              <a:off x="8525241" y="3520"/>
              <a:ext cx="1532913" cy="261534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FFBD59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22" name="Google Shape;222;p71"/>
          <p:cNvSpPr txBox="1"/>
          <p:nvPr/>
        </p:nvSpPr>
        <p:spPr>
          <a:xfrm>
            <a:off x="1495425" y="4660224"/>
            <a:ext cx="6153076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728"/>
              </a:buClr>
              <a:buSzPts val="1400"/>
              <a:buFont typeface="Calibri"/>
              <a:buNone/>
            </a:pPr>
            <a:r>
              <a:rPr lang="en-US" sz="1050" b="0" i="1" u="none" strike="noStrike" cap="none">
                <a:solidFill>
                  <a:srgbClr val="272728"/>
                </a:solidFill>
                <a:latin typeface="Calibri"/>
                <a:ea typeface="Calibri"/>
                <a:cs typeface="Calibri"/>
                <a:sym typeface="Calibri"/>
              </a:rPr>
              <a:t>LA CLASIFICACIÓN DE ESTE BRIEFING ES </a:t>
            </a:r>
            <a:r>
              <a:rPr lang="en-US" sz="1050" b="1" i="1" u="none" strike="noStrike" cap="none">
                <a:solidFill>
                  <a:srgbClr val="A52625"/>
                </a:solidFill>
                <a:latin typeface="Calibri"/>
                <a:ea typeface="Calibri"/>
                <a:cs typeface="Calibri"/>
                <a:sym typeface="Calibri"/>
              </a:rPr>
              <a:t>RESERVADO</a:t>
            </a:r>
            <a:endParaRPr/>
          </a:p>
        </p:txBody>
      </p:sp>
      <p:sp>
        <p:nvSpPr>
          <p:cNvPr id="223" name="Google Shape;223;p71"/>
          <p:cNvSpPr txBox="1"/>
          <p:nvPr/>
        </p:nvSpPr>
        <p:spPr>
          <a:xfrm>
            <a:off x="628648" y="434538"/>
            <a:ext cx="3188702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DUCERE IN PUGNA PRIVILEGIUM</a:t>
            </a:r>
            <a:endParaRPr/>
          </a:p>
        </p:txBody>
      </p:sp>
      <p:pic>
        <p:nvPicPr>
          <p:cNvPr id="224" name="Google Shape;224;p71" descr="Google Shape;94;g2f773a5118e_0_12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213366" y="242458"/>
            <a:ext cx="603971" cy="603971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71"/>
          <p:cNvSpPr/>
          <p:nvPr/>
        </p:nvSpPr>
        <p:spPr>
          <a:xfrm>
            <a:off x="1049928" y="484363"/>
            <a:ext cx="153452" cy="13905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71"/>
          <p:cNvSpPr/>
          <p:nvPr/>
        </p:nvSpPr>
        <p:spPr>
          <a:xfrm>
            <a:off x="3238099" y="484363"/>
            <a:ext cx="153451" cy="13905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71"/>
          <p:cNvSpPr txBox="1">
            <a:spLocks noGrp="1"/>
          </p:cNvSpPr>
          <p:nvPr>
            <p:ph type="title"/>
          </p:nvPr>
        </p:nvSpPr>
        <p:spPr>
          <a:xfrm>
            <a:off x="628650" y="1028225"/>
            <a:ext cx="7886700" cy="9942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28" name="Google Shape;228;p71"/>
          <p:cNvSpPr txBox="1"/>
          <p:nvPr/>
        </p:nvSpPr>
        <p:spPr>
          <a:xfrm>
            <a:off x="5251266" y="3317491"/>
            <a:ext cx="3264077" cy="2307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56" tIns="34256" rIns="34256" bIns="34256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Haga clic para modificar el estilo de título del patrón</a:t>
            </a:r>
            <a:endParaRPr/>
          </a:p>
        </p:txBody>
      </p:sp>
      <p:sp>
        <p:nvSpPr>
          <p:cNvPr id="229" name="Google Shape;229;p71"/>
          <p:cNvSpPr txBox="1">
            <a:spLocks noGrp="1"/>
          </p:cNvSpPr>
          <p:nvPr>
            <p:ph type="sldNum" idx="12"/>
          </p:nvPr>
        </p:nvSpPr>
        <p:spPr>
          <a:xfrm>
            <a:off x="8718572" y="4821586"/>
            <a:ext cx="256668" cy="461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ctr" anchorCtr="0">
            <a:sp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3" name="Google Shape;30;p56">
            <a:extLst>
              <a:ext uri="{FF2B5EF4-FFF2-40B4-BE49-F238E27FC236}">
                <a16:creationId xmlns:a16="http://schemas.microsoft.com/office/drawing/2014/main" id="{4BBFE6DC-8460-638A-F653-6BF8817FCAEB}"/>
              </a:ext>
            </a:extLst>
          </p:cNvPr>
          <p:cNvPicPr preferRelativeResize="0"/>
          <p:nvPr userDrawn="1"/>
        </p:nvPicPr>
        <p:blipFill rotWithShape="1">
          <a:blip r:embed="rId3"/>
          <a:srcRect/>
          <a:stretch/>
        </p:blipFill>
        <p:spPr>
          <a:xfrm>
            <a:off x="-233046" y="-24170"/>
            <a:ext cx="1017900" cy="1017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645132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OBJECT_WITH_CAPTION_TEXT">
  <p:cSld name="OBJECT_WITH_CAPTION_TEXT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1" name="Google Shape;231;p72"/>
          <p:cNvGrpSpPr/>
          <p:nvPr/>
        </p:nvGrpSpPr>
        <p:grpSpPr>
          <a:xfrm>
            <a:off x="-22132" y="4742581"/>
            <a:ext cx="9144002" cy="507740"/>
            <a:chOff x="0" y="-26095"/>
            <a:chExt cx="12192001" cy="676985"/>
          </a:xfrm>
        </p:grpSpPr>
        <p:sp>
          <p:nvSpPr>
            <p:cNvPr id="232" name="Google Shape;232;p72"/>
            <p:cNvSpPr/>
            <p:nvPr/>
          </p:nvSpPr>
          <p:spPr>
            <a:xfrm>
              <a:off x="0" y="116349"/>
              <a:ext cx="12192001" cy="392103"/>
            </a:xfrm>
            <a:prstGeom prst="rect">
              <a:avLst/>
            </a:prstGeom>
            <a:solidFill>
              <a:srgbClr val="0E284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3" name="Google Shape;233;p72"/>
            <p:cNvSpPr txBox="1"/>
            <p:nvPr/>
          </p:nvSpPr>
          <p:spPr>
            <a:xfrm>
              <a:off x="0" y="-26095"/>
              <a:ext cx="12192001" cy="676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675" tIns="45675" rIns="45675" bIns="45675" anchor="ctr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P A T R I O T I S M O           </a:t>
              </a:r>
              <a:endParaRPr/>
            </a:p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                                      HONOR			LEALTAD	                                VALENTÍA	                                       INTEGRIDAD		 DEBER</a:t>
              </a:r>
              <a:endParaRPr/>
            </a:p>
          </p:txBody>
        </p:sp>
      </p:grpSp>
      <p:grpSp>
        <p:nvGrpSpPr>
          <p:cNvPr id="234" name="Google Shape;234;p72"/>
          <p:cNvGrpSpPr/>
          <p:nvPr/>
        </p:nvGrpSpPr>
        <p:grpSpPr>
          <a:xfrm>
            <a:off x="516024" y="445067"/>
            <a:ext cx="7543616" cy="198791"/>
            <a:chOff x="0" y="0"/>
            <a:chExt cx="10058154" cy="265054"/>
          </a:xfrm>
        </p:grpSpPr>
        <p:sp>
          <p:nvSpPr>
            <p:cNvPr id="235" name="Google Shape;235;p72"/>
            <p:cNvSpPr/>
            <p:nvPr/>
          </p:nvSpPr>
          <p:spPr>
            <a:xfrm>
              <a:off x="0" y="0"/>
              <a:ext cx="7460604" cy="26505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" y="0"/>
                  </a:moveTo>
                  <a:cubicBezTo>
                    <a:pt x="14" y="6940"/>
                    <a:pt x="7" y="14660"/>
                    <a:pt x="0" y="21600"/>
                  </a:cubicBezTo>
                  <a:lnTo>
                    <a:pt x="20594" y="21247"/>
                  </a:lnTo>
                  <a:lnTo>
                    <a:pt x="21600" y="22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C0C0C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6" name="Google Shape;236;p72"/>
            <p:cNvSpPr/>
            <p:nvPr/>
          </p:nvSpPr>
          <p:spPr>
            <a:xfrm>
              <a:off x="7200001" y="3520"/>
              <a:ext cx="1532913" cy="261534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7D0606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72"/>
            <p:cNvSpPr/>
            <p:nvPr/>
          </p:nvSpPr>
          <p:spPr>
            <a:xfrm>
              <a:off x="8525241" y="3520"/>
              <a:ext cx="1532913" cy="261534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FFBD59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39" name="Google Shape;239;p72"/>
          <p:cNvSpPr txBox="1"/>
          <p:nvPr/>
        </p:nvSpPr>
        <p:spPr>
          <a:xfrm>
            <a:off x="1495425" y="4660224"/>
            <a:ext cx="6153076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728"/>
              </a:buClr>
              <a:buSzPts val="1400"/>
              <a:buFont typeface="Calibri"/>
              <a:buNone/>
            </a:pPr>
            <a:r>
              <a:rPr lang="en-US" sz="1050" b="0" i="1" u="none" strike="noStrike" cap="none">
                <a:solidFill>
                  <a:srgbClr val="272728"/>
                </a:solidFill>
                <a:latin typeface="Calibri"/>
                <a:ea typeface="Calibri"/>
                <a:cs typeface="Calibri"/>
                <a:sym typeface="Calibri"/>
              </a:rPr>
              <a:t>LA CLASIFICACIÓN DE ESTE BRIEFING ES </a:t>
            </a:r>
            <a:r>
              <a:rPr lang="en-US" sz="1050" b="1" i="1" u="none" strike="noStrike" cap="none">
                <a:solidFill>
                  <a:srgbClr val="A52625"/>
                </a:solidFill>
                <a:latin typeface="Calibri"/>
                <a:ea typeface="Calibri"/>
                <a:cs typeface="Calibri"/>
                <a:sym typeface="Calibri"/>
              </a:rPr>
              <a:t>RESERVADO</a:t>
            </a:r>
            <a:endParaRPr/>
          </a:p>
        </p:txBody>
      </p:sp>
      <p:sp>
        <p:nvSpPr>
          <p:cNvPr id="240" name="Google Shape;240;p72"/>
          <p:cNvSpPr txBox="1"/>
          <p:nvPr/>
        </p:nvSpPr>
        <p:spPr>
          <a:xfrm>
            <a:off x="628648" y="434538"/>
            <a:ext cx="3188702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DUCERE IN PUGNA PRIVILEGIUM</a:t>
            </a:r>
            <a:endParaRPr/>
          </a:p>
        </p:txBody>
      </p:sp>
      <p:pic>
        <p:nvPicPr>
          <p:cNvPr id="241" name="Google Shape;241;p72" descr="Google Shape;94;g2f773a5118e_0_12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213366" y="242458"/>
            <a:ext cx="603971" cy="603971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72"/>
          <p:cNvSpPr/>
          <p:nvPr/>
        </p:nvSpPr>
        <p:spPr>
          <a:xfrm>
            <a:off x="1049928" y="484363"/>
            <a:ext cx="153452" cy="13905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72"/>
          <p:cNvSpPr/>
          <p:nvPr/>
        </p:nvSpPr>
        <p:spPr>
          <a:xfrm>
            <a:off x="3238099" y="484363"/>
            <a:ext cx="153451" cy="13905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72"/>
          <p:cNvSpPr txBox="1">
            <a:spLocks noGrp="1"/>
          </p:cNvSpPr>
          <p:nvPr>
            <p:ph type="title"/>
          </p:nvPr>
        </p:nvSpPr>
        <p:spPr>
          <a:xfrm>
            <a:off x="629840" y="740568"/>
            <a:ext cx="2949077" cy="802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  <a:defRPr sz="24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45" name="Google Shape;245;p72"/>
          <p:cNvSpPr txBox="1">
            <a:spLocks noGrp="1"/>
          </p:cNvSpPr>
          <p:nvPr>
            <p:ph type="body" idx="1"/>
          </p:nvPr>
        </p:nvSpPr>
        <p:spPr>
          <a:xfrm>
            <a:off x="3887390" y="740569"/>
            <a:ext cx="4629152" cy="365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t" anchorCtr="0">
            <a:normAutofit/>
          </a:bodyPr>
          <a:lstStyle>
            <a:lvl1pPr marL="3429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  <a:defRPr sz="2400"/>
            </a:lvl1pPr>
            <a:lvl2pPr marL="685800" lvl="1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  <a:defRPr sz="2400"/>
            </a:lvl2pPr>
            <a:lvl3pPr marL="1028700" lvl="2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  <a:defRPr sz="2400"/>
            </a:lvl3pPr>
            <a:lvl4pPr marL="1371600" lvl="3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  <a:defRPr sz="2400"/>
            </a:lvl4pPr>
            <a:lvl5pPr marL="1714500" lvl="4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  <a:defRPr sz="2400"/>
            </a:lvl5pPr>
            <a:lvl6pPr marL="2057400" lvl="5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marL="2400300" lvl="6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marL="2743200" lvl="7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marL="3086100" lvl="8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46" name="Google Shape;246;p72"/>
          <p:cNvSpPr txBox="1">
            <a:spLocks noGrp="1"/>
          </p:cNvSpPr>
          <p:nvPr>
            <p:ph type="body" idx="2"/>
          </p:nvPr>
        </p:nvSpPr>
        <p:spPr>
          <a:xfrm>
            <a:off x="629840" y="1543050"/>
            <a:ext cx="2949077" cy="2858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t" anchorCtr="0">
            <a:normAutofit/>
          </a:bodyPr>
          <a:lstStyle>
            <a:lvl1pPr marL="342900" lvl="0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marL="685800" lvl="1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marL="1028700" lvl="2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marL="1371600" lvl="3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marL="1714500" lvl="4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marL="2057400" lvl="5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marL="2400300" lvl="6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marL="2743200" lvl="7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marL="3086100" lvl="8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47" name="Google Shape;247;p72"/>
          <p:cNvSpPr txBox="1">
            <a:spLocks noGrp="1"/>
          </p:cNvSpPr>
          <p:nvPr>
            <p:ph type="sldNum" idx="12"/>
          </p:nvPr>
        </p:nvSpPr>
        <p:spPr>
          <a:xfrm>
            <a:off x="8718572" y="4821586"/>
            <a:ext cx="256668" cy="461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ctr" anchorCtr="0">
            <a:sp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3" name="Google Shape;30;p56">
            <a:extLst>
              <a:ext uri="{FF2B5EF4-FFF2-40B4-BE49-F238E27FC236}">
                <a16:creationId xmlns:a16="http://schemas.microsoft.com/office/drawing/2014/main" id="{1B01F2A9-FDDA-F1A7-BDD0-E35853B5AAD0}"/>
              </a:ext>
            </a:extLst>
          </p:cNvPr>
          <p:cNvPicPr preferRelativeResize="0"/>
          <p:nvPr userDrawn="1"/>
        </p:nvPicPr>
        <p:blipFill rotWithShape="1">
          <a:blip r:embed="rId3"/>
          <a:srcRect/>
          <a:stretch/>
        </p:blipFill>
        <p:spPr>
          <a:xfrm>
            <a:off x="-233046" y="-24170"/>
            <a:ext cx="1017900" cy="1017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16315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_HEADER">
  <p:cSld name="SECTION_HEADER"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9" name="Google Shape;249;p73"/>
          <p:cNvGrpSpPr/>
          <p:nvPr/>
        </p:nvGrpSpPr>
        <p:grpSpPr>
          <a:xfrm>
            <a:off x="-22132" y="4742581"/>
            <a:ext cx="9144002" cy="507740"/>
            <a:chOff x="0" y="-26095"/>
            <a:chExt cx="12192001" cy="676985"/>
          </a:xfrm>
        </p:grpSpPr>
        <p:sp>
          <p:nvSpPr>
            <p:cNvPr id="250" name="Google Shape;250;p73"/>
            <p:cNvSpPr/>
            <p:nvPr/>
          </p:nvSpPr>
          <p:spPr>
            <a:xfrm>
              <a:off x="0" y="116349"/>
              <a:ext cx="12192001" cy="392103"/>
            </a:xfrm>
            <a:prstGeom prst="rect">
              <a:avLst/>
            </a:prstGeom>
            <a:solidFill>
              <a:srgbClr val="0E284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1" name="Google Shape;251;p73"/>
            <p:cNvSpPr txBox="1"/>
            <p:nvPr/>
          </p:nvSpPr>
          <p:spPr>
            <a:xfrm>
              <a:off x="0" y="-26095"/>
              <a:ext cx="12192001" cy="676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675" tIns="45675" rIns="45675" bIns="45675" anchor="ctr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P A T R I O T I S M O           </a:t>
              </a:r>
              <a:endParaRPr/>
            </a:p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                                      HONOR			LEALTAD	                                VALENTÍA	                                       INTEGRIDAD		 DEBER</a:t>
              </a:r>
              <a:endParaRPr/>
            </a:p>
          </p:txBody>
        </p:sp>
      </p:grpSp>
      <p:grpSp>
        <p:nvGrpSpPr>
          <p:cNvPr id="252" name="Google Shape;252;p73"/>
          <p:cNvGrpSpPr/>
          <p:nvPr/>
        </p:nvGrpSpPr>
        <p:grpSpPr>
          <a:xfrm>
            <a:off x="516024" y="445067"/>
            <a:ext cx="7543616" cy="198791"/>
            <a:chOff x="0" y="0"/>
            <a:chExt cx="10058154" cy="265054"/>
          </a:xfrm>
        </p:grpSpPr>
        <p:sp>
          <p:nvSpPr>
            <p:cNvPr id="253" name="Google Shape;253;p73"/>
            <p:cNvSpPr/>
            <p:nvPr/>
          </p:nvSpPr>
          <p:spPr>
            <a:xfrm>
              <a:off x="0" y="0"/>
              <a:ext cx="7460604" cy="26505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" y="0"/>
                  </a:moveTo>
                  <a:cubicBezTo>
                    <a:pt x="14" y="6940"/>
                    <a:pt x="7" y="14660"/>
                    <a:pt x="0" y="21600"/>
                  </a:cubicBezTo>
                  <a:lnTo>
                    <a:pt x="20594" y="21247"/>
                  </a:lnTo>
                  <a:lnTo>
                    <a:pt x="21600" y="22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C0C0C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4" name="Google Shape;254;p73"/>
            <p:cNvSpPr/>
            <p:nvPr/>
          </p:nvSpPr>
          <p:spPr>
            <a:xfrm>
              <a:off x="7200001" y="3520"/>
              <a:ext cx="1532913" cy="261534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7D0606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5" name="Google Shape;255;p73"/>
            <p:cNvSpPr/>
            <p:nvPr/>
          </p:nvSpPr>
          <p:spPr>
            <a:xfrm>
              <a:off x="8525241" y="3520"/>
              <a:ext cx="1532913" cy="261534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FFBD59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57" name="Google Shape;257;p73"/>
          <p:cNvSpPr txBox="1"/>
          <p:nvPr/>
        </p:nvSpPr>
        <p:spPr>
          <a:xfrm>
            <a:off x="1495425" y="4660224"/>
            <a:ext cx="6153076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728"/>
              </a:buClr>
              <a:buSzPts val="1400"/>
              <a:buFont typeface="Calibri"/>
              <a:buNone/>
            </a:pPr>
            <a:r>
              <a:rPr lang="en-US" sz="1050" b="0" i="1" u="none" strike="noStrike" cap="none">
                <a:solidFill>
                  <a:srgbClr val="272728"/>
                </a:solidFill>
                <a:latin typeface="Calibri"/>
                <a:ea typeface="Calibri"/>
                <a:cs typeface="Calibri"/>
                <a:sym typeface="Calibri"/>
              </a:rPr>
              <a:t>LA CLASIFICACIÓN DE ESTE BRIEFING ES </a:t>
            </a:r>
            <a:r>
              <a:rPr lang="en-US" sz="1050" b="1" i="1" u="none" strike="noStrike" cap="none">
                <a:solidFill>
                  <a:srgbClr val="A52625"/>
                </a:solidFill>
                <a:latin typeface="Calibri"/>
                <a:ea typeface="Calibri"/>
                <a:cs typeface="Calibri"/>
                <a:sym typeface="Calibri"/>
              </a:rPr>
              <a:t>RESERVADO</a:t>
            </a:r>
            <a:endParaRPr/>
          </a:p>
        </p:txBody>
      </p:sp>
      <p:sp>
        <p:nvSpPr>
          <p:cNvPr id="258" name="Google Shape;258;p73"/>
          <p:cNvSpPr txBox="1"/>
          <p:nvPr/>
        </p:nvSpPr>
        <p:spPr>
          <a:xfrm>
            <a:off x="628648" y="434538"/>
            <a:ext cx="3188702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DUCERE IN PUGNA PRIVILEGIUM</a:t>
            </a:r>
            <a:endParaRPr/>
          </a:p>
        </p:txBody>
      </p:sp>
      <p:pic>
        <p:nvPicPr>
          <p:cNvPr id="259" name="Google Shape;259;p73" descr="Google Shape;94;g2f773a5118e_0_12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213366" y="242458"/>
            <a:ext cx="603971" cy="603971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73"/>
          <p:cNvSpPr/>
          <p:nvPr/>
        </p:nvSpPr>
        <p:spPr>
          <a:xfrm>
            <a:off x="1049928" y="484363"/>
            <a:ext cx="153452" cy="13905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73"/>
          <p:cNvSpPr/>
          <p:nvPr/>
        </p:nvSpPr>
        <p:spPr>
          <a:xfrm>
            <a:off x="3238099" y="484363"/>
            <a:ext cx="153451" cy="13905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p73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  <a:defRPr sz="45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3" name="Google Shape;263;p73"/>
          <p:cNvSpPr txBox="1">
            <a:spLocks noGrp="1"/>
          </p:cNvSpPr>
          <p:nvPr>
            <p:ph type="body" idx="1"/>
          </p:nvPr>
        </p:nvSpPr>
        <p:spPr>
          <a:xfrm>
            <a:off x="623888" y="3442096"/>
            <a:ext cx="7886700" cy="11252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t" anchorCtr="0">
            <a:normAutofit/>
          </a:bodyPr>
          <a:lstStyle>
            <a:lvl1pPr marL="342900" lvl="0" indent="-1714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1800">
                <a:solidFill>
                  <a:srgbClr val="888888"/>
                </a:solidFill>
              </a:defRPr>
            </a:lvl1pPr>
            <a:lvl2pPr marL="685800" lvl="1" indent="-1714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1800">
                <a:solidFill>
                  <a:srgbClr val="888888"/>
                </a:solidFill>
              </a:defRPr>
            </a:lvl2pPr>
            <a:lvl3pPr marL="1028700" lvl="2" indent="-1714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1800">
                <a:solidFill>
                  <a:srgbClr val="888888"/>
                </a:solidFill>
              </a:defRPr>
            </a:lvl3pPr>
            <a:lvl4pPr marL="1371600" lvl="3" indent="-1714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1800">
                <a:solidFill>
                  <a:srgbClr val="888888"/>
                </a:solidFill>
              </a:defRPr>
            </a:lvl4pPr>
            <a:lvl5pPr marL="1714500" lvl="4" indent="-1714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1800">
                <a:solidFill>
                  <a:srgbClr val="888888"/>
                </a:solidFill>
              </a:defRPr>
            </a:lvl5pPr>
            <a:lvl6pPr marL="2057400" lvl="5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marL="2400300" lvl="6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marL="2743200" lvl="7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marL="3086100" lvl="8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4" name="Google Shape;264;p73"/>
          <p:cNvSpPr txBox="1">
            <a:spLocks noGrp="1"/>
          </p:cNvSpPr>
          <p:nvPr>
            <p:ph type="sldNum" idx="12"/>
          </p:nvPr>
        </p:nvSpPr>
        <p:spPr>
          <a:xfrm>
            <a:off x="8718572" y="4821586"/>
            <a:ext cx="256668" cy="461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ctr" anchorCtr="0">
            <a:sp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3" name="Google Shape;30;p56">
            <a:extLst>
              <a:ext uri="{FF2B5EF4-FFF2-40B4-BE49-F238E27FC236}">
                <a16:creationId xmlns:a16="http://schemas.microsoft.com/office/drawing/2014/main" id="{EFD2D742-1183-C07C-C204-632F786A386C}"/>
              </a:ext>
            </a:extLst>
          </p:cNvPr>
          <p:cNvPicPr preferRelativeResize="0"/>
          <p:nvPr userDrawn="1"/>
        </p:nvPicPr>
        <p:blipFill rotWithShape="1">
          <a:blip r:embed="rId3"/>
          <a:srcRect/>
          <a:stretch/>
        </p:blipFill>
        <p:spPr>
          <a:xfrm>
            <a:off x="-233046" y="-24170"/>
            <a:ext cx="1017900" cy="1017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45928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_OBJECTS_WITH_TEXT">
  <p:cSld name="TWO_OBJECTS_WITH_TEXT"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" name="Google Shape;266;p74"/>
          <p:cNvGrpSpPr/>
          <p:nvPr/>
        </p:nvGrpSpPr>
        <p:grpSpPr>
          <a:xfrm>
            <a:off x="-22132" y="4742581"/>
            <a:ext cx="9144002" cy="507740"/>
            <a:chOff x="0" y="-26095"/>
            <a:chExt cx="12192001" cy="676985"/>
          </a:xfrm>
        </p:grpSpPr>
        <p:sp>
          <p:nvSpPr>
            <p:cNvPr id="267" name="Google Shape;267;p74"/>
            <p:cNvSpPr/>
            <p:nvPr/>
          </p:nvSpPr>
          <p:spPr>
            <a:xfrm>
              <a:off x="0" y="116349"/>
              <a:ext cx="12192001" cy="392103"/>
            </a:xfrm>
            <a:prstGeom prst="rect">
              <a:avLst/>
            </a:prstGeom>
            <a:solidFill>
              <a:srgbClr val="0E284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8" name="Google Shape;268;p74"/>
            <p:cNvSpPr txBox="1"/>
            <p:nvPr/>
          </p:nvSpPr>
          <p:spPr>
            <a:xfrm>
              <a:off x="0" y="-26095"/>
              <a:ext cx="12192001" cy="676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675" tIns="45675" rIns="45675" bIns="45675" anchor="ctr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P A T R I O T I S M O           </a:t>
              </a:r>
              <a:endParaRPr/>
            </a:p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                                      HONOR			LEALTAD	                                VALENTÍA	                                       INTEGRIDAD		 DEBER</a:t>
              </a:r>
              <a:endParaRPr/>
            </a:p>
          </p:txBody>
        </p:sp>
      </p:grpSp>
      <p:grpSp>
        <p:nvGrpSpPr>
          <p:cNvPr id="269" name="Google Shape;269;p74"/>
          <p:cNvGrpSpPr/>
          <p:nvPr/>
        </p:nvGrpSpPr>
        <p:grpSpPr>
          <a:xfrm>
            <a:off x="516024" y="445067"/>
            <a:ext cx="7543616" cy="198791"/>
            <a:chOff x="0" y="0"/>
            <a:chExt cx="10058154" cy="265054"/>
          </a:xfrm>
        </p:grpSpPr>
        <p:sp>
          <p:nvSpPr>
            <p:cNvPr id="270" name="Google Shape;270;p74"/>
            <p:cNvSpPr/>
            <p:nvPr/>
          </p:nvSpPr>
          <p:spPr>
            <a:xfrm>
              <a:off x="0" y="0"/>
              <a:ext cx="7460604" cy="26505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" y="0"/>
                  </a:moveTo>
                  <a:cubicBezTo>
                    <a:pt x="14" y="6940"/>
                    <a:pt x="7" y="14660"/>
                    <a:pt x="0" y="21600"/>
                  </a:cubicBezTo>
                  <a:lnTo>
                    <a:pt x="20594" y="21247"/>
                  </a:lnTo>
                  <a:lnTo>
                    <a:pt x="21600" y="22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C0C0C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1" name="Google Shape;271;p74"/>
            <p:cNvSpPr/>
            <p:nvPr/>
          </p:nvSpPr>
          <p:spPr>
            <a:xfrm>
              <a:off x="7200001" y="3520"/>
              <a:ext cx="1532913" cy="261534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7D0606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2" name="Google Shape;272;p74"/>
            <p:cNvSpPr/>
            <p:nvPr/>
          </p:nvSpPr>
          <p:spPr>
            <a:xfrm>
              <a:off x="8525241" y="3520"/>
              <a:ext cx="1532913" cy="261534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FFBD59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74" name="Google Shape;274;p74"/>
          <p:cNvSpPr txBox="1"/>
          <p:nvPr/>
        </p:nvSpPr>
        <p:spPr>
          <a:xfrm>
            <a:off x="1495425" y="4660224"/>
            <a:ext cx="6153076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728"/>
              </a:buClr>
              <a:buSzPts val="1400"/>
              <a:buFont typeface="Calibri"/>
              <a:buNone/>
            </a:pPr>
            <a:r>
              <a:rPr lang="en-US" sz="1050" b="0" i="1" u="none" strike="noStrike" cap="none">
                <a:solidFill>
                  <a:srgbClr val="272728"/>
                </a:solidFill>
                <a:latin typeface="Calibri"/>
                <a:ea typeface="Calibri"/>
                <a:cs typeface="Calibri"/>
                <a:sym typeface="Calibri"/>
              </a:rPr>
              <a:t>LA CLASIFICACIÓN DE ESTE BRIEFING ES </a:t>
            </a:r>
            <a:r>
              <a:rPr lang="en-US" sz="1050" b="1" i="1" u="none" strike="noStrike" cap="none">
                <a:solidFill>
                  <a:srgbClr val="A52625"/>
                </a:solidFill>
                <a:latin typeface="Calibri"/>
                <a:ea typeface="Calibri"/>
                <a:cs typeface="Calibri"/>
                <a:sym typeface="Calibri"/>
              </a:rPr>
              <a:t>RESERVADO</a:t>
            </a:r>
            <a:endParaRPr/>
          </a:p>
        </p:txBody>
      </p:sp>
      <p:sp>
        <p:nvSpPr>
          <p:cNvPr id="275" name="Google Shape;275;p74"/>
          <p:cNvSpPr txBox="1"/>
          <p:nvPr/>
        </p:nvSpPr>
        <p:spPr>
          <a:xfrm>
            <a:off x="628648" y="434538"/>
            <a:ext cx="3188702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DUCERE IN PUGNA PRIVILEGIUM</a:t>
            </a:r>
            <a:endParaRPr/>
          </a:p>
        </p:txBody>
      </p:sp>
      <p:pic>
        <p:nvPicPr>
          <p:cNvPr id="276" name="Google Shape;276;p74" descr="Google Shape;94;g2f773a5118e_0_12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213366" y="242458"/>
            <a:ext cx="603971" cy="603971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74"/>
          <p:cNvSpPr/>
          <p:nvPr/>
        </p:nvSpPr>
        <p:spPr>
          <a:xfrm>
            <a:off x="1049928" y="484363"/>
            <a:ext cx="153452" cy="13905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74"/>
          <p:cNvSpPr/>
          <p:nvPr/>
        </p:nvSpPr>
        <p:spPr>
          <a:xfrm>
            <a:off x="3238099" y="484363"/>
            <a:ext cx="153451" cy="13905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74"/>
          <p:cNvSpPr txBox="1">
            <a:spLocks noGrp="1"/>
          </p:cNvSpPr>
          <p:nvPr>
            <p:ph type="title"/>
          </p:nvPr>
        </p:nvSpPr>
        <p:spPr>
          <a:xfrm>
            <a:off x="629841" y="724987"/>
            <a:ext cx="7886701" cy="542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80" name="Google Shape;280;p74"/>
          <p:cNvSpPr txBox="1">
            <a:spLocks noGrp="1"/>
          </p:cNvSpPr>
          <p:nvPr>
            <p:ph type="body" idx="1"/>
          </p:nvPr>
        </p:nvSpPr>
        <p:spPr>
          <a:xfrm>
            <a:off x="629840" y="1260872"/>
            <a:ext cx="3868427" cy="617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b" anchorCtr="0">
            <a:normAutofit/>
          </a:bodyPr>
          <a:lstStyle>
            <a:lvl1pPr marL="342900" lvl="0" indent="-1714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1800" b="1"/>
            </a:lvl1pPr>
            <a:lvl2pPr marL="685800" lvl="1" indent="-1714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1800" b="1"/>
            </a:lvl2pPr>
            <a:lvl3pPr marL="1028700" lvl="2" indent="-1714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1800" b="1"/>
            </a:lvl3pPr>
            <a:lvl4pPr marL="1371600" lvl="3" indent="-1714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1800" b="1"/>
            </a:lvl4pPr>
            <a:lvl5pPr marL="1714500" lvl="4" indent="-1714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1800" b="1"/>
            </a:lvl5pPr>
            <a:lvl6pPr marL="2057400" lvl="5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marL="2400300" lvl="6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marL="2743200" lvl="7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marL="3086100" lvl="8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81" name="Google Shape;281;p74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425" cy="2763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t" anchorCtr="0">
            <a:normAutofit/>
          </a:bodyPr>
          <a:lstStyle>
            <a:lvl1pPr marL="342900" lvl="0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marL="685800" lvl="1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marL="1028700" lvl="2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marL="1371600" lvl="3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marL="1714500" lvl="4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marL="2057400" lvl="5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marL="2400300" lvl="6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marL="2743200" lvl="7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marL="3086100" lvl="8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82" name="Google Shape;282;p74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25" cy="617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b" anchorCtr="0">
            <a:normAutofit/>
          </a:bodyPr>
          <a:lstStyle>
            <a:lvl1pPr marL="342900" lvl="0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marL="685800" lvl="1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marL="1028700" lvl="2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marL="1371600" lvl="3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marL="1714500" lvl="4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marL="2057400" lvl="5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marL="2400300" lvl="6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marL="2743200" lvl="7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marL="3086100" lvl="8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83" name="Google Shape;283;p74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25" cy="2763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t" anchorCtr="0">
            <a:normAutofit/>
          </a:bodyPr>
          <a:lstStyle>
            <a:lvl1pPr marL="342900" lvl="0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marL="685800" lvl="1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marL="1028700" lvl="2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marL="1371600" lvl="3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marL="1714500" lvl="4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marL="2057400" lvl="5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marL="2400300" lvl="6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marL="2743200" lvl="7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marL="3086100" lvl="8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84" name="Google Shape;284;p74"/>
          <p:cNvSpPr txBox="1">
            <a:spLocks noGrp="1"/>
          </p:cNvSpPr>
          <p:nvPr>
            <p:ph type="sldNum" idx="12"/>
          </p:nvPr>
        </p:nvSpPr>
        <p:spPr>
          <a:xfrm>
            <a:off x="8718572" y="4821586"/>
            <a:ext cx="256668" cy="461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ctr" anchorCtr="0">
            <a:sp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3" name="Google Shape;30;p56">
            <a:extLst>
              <a:ext uri="{FF2B5EF4-FFF2-40B4-BE49-F238E27FC236}">
                <a16:creationId xmlns:a16="http://schemas.microsoft.com/office/drawing/2014/main" id="{4C192126-7D66-3491-A443-BFDE7D5ABDA6}"/>
              </a:ext>
            </a:extLst>
          </p:cNvPr>
          <p:cNvPicPr preferRelativeResize="0"/>
          <p:nvPr userDrawn="1"/>
        </p:nvPicPr>
        <p:blipFill rotWithShape="1">
          <a:blip r:embed="rId3"/>
          <a:srcRect/>
          <a:stretch/>
        </p:blipFill>
        <p:spPr>
          <a:xfrm>
            <a:off x="-233046" y="-24170"/>
            <a:ext cx="1017900" cy="1017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07233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_TITLE_AND_VERTICAL_TEXT">
  <p:cSld name="1_VERTICAL_TITLE_AND_VERTICAL_TEXT"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1" name="Google Shape;321;p77"/>
          <p:cNvGrpSpPr/>
          <p:nvPr/>
        </p:nvGrpSpPr>
        <p:grpSpPr>
          <a:xfrm>
            <a:off x="-22132" y="4742581"/>
            <a:ext cx="9144002" cy="507740"/>
            <a:chOff x="0" y="-26095"/>
            <a:chExt cx="12192001" cy="676985"/>
          </a:xfrm>
        </p:grpSpPr>
        <p:sp>
          <p:nvSpPr>
            <p:cNvPr id="322" name="Google Shape;322;p77"/>
            <p:cNvSpPr/>
            <p:nvPr/>
          </p:nvSpPr>
          <p:spPr>
            <a:xfrm>
              <a:off x="0" y="116349"/>
              <a:ext cx="12192001" cy="392103"/>
            </a:xfrm>
            <a:prstGeom prst="rect">
              <a:avLst/>
            </a:prstGeom>
            <a:solidFill>
              <a:srgbClr val="0E284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3" name="Google Shape;323;p77"/>
            <p:cNvSpPr txBox="1"/>
            <p:nvPr/>
          </p:nvSpPr>
          <p:spPr>
            <a:xfrm>
              <a:off x="0" y="-26095"/>
              <a:ext cx="12192001" cy="676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675" tIns="45675" rIns="45675" bIns="45675" anchor="ctr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P A T R I O T I S M O           </a:t>
              </a:r>
              <a:endParaRPr/>
            </a:p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                                      HONOR			LEALTAD	                                VALENTÍA	                                       INTEGRIDAD		 DEBER</a:t>
              </a:r>
              <a:endParaRPr/>
            </a:p>
          </p:txBody>
        </p:sp>
      </p:grpSp>
      <p:grpSp>
        <p:nvGrpSpPr>
          <p:cNvPr id="324" name="Google Shape;324;p77"/>
          <p:cNvGrpSpPr/>
          <p:nvPr/>
        </p:nvGrpSpPr>
        <p:grpSpPr>
          <a:xfrm>
            <a:off x="516024" y="445067"/>
            <a:ext cx="7543616" cy="198791"/>
            <a:chOff x="0" y="0"/>
            <a:chExt cx="10058154" cy="265054"/>
          </a:xfrm>
        </p:grpSpPr>
        <p:sp>
          <p:nvSpPr>
            <p:cNvPr id="325" name="Google Shape;325;p77"/>
            <p:cNvSpPr/>
            <p:nvPr/>
          </p:nvSpPr>
          <p:spPr>
            <a:xfrm>
              <a:off x="0" y="0"/>
              <a:ext cx="7460604" cy="26505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" y="0"/>
                  </a:moveTo>
                  <a:cubicBezTo>
                    <a:pt x="14" y="6940"/>
                    <a:pt x="7" y="14660"/>
                    <a:pt x="0" y="21600"/>
                  </a:cubicBezTo>
                  <a:lnTo>
                    <a:pt x="20594" y="21247"/>
                  </a:lnTo>
                  <a:lnTo>
                    <a:pt x="21600" y="22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C0C0C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6" name="Google Shape;326;p77"/>
            <p:cNvSpPr/>
            <p:nvPr/>
          </p:nvSpPr>
          <p:spPr>
            <a:xfrm>
              <a:off x="7200001" y="3520"/>
              <a:ext cx="1532913" cy="261534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7D0606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7" name="Google Shape;327;p77"/>
            <p:cNvSpPr/>
            <p:nvPr/>
          </p:nvSpPr>
          <p:spPr>
            <a:xfrm>
              <a:off x="8525241" y="3520"/>
              <a:ext cx="1532913" cy="261534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FFBD59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29" name="Google Shape;329;p77"/>
          <p:cNvSpPr txBox="1"/>
          <p:nvPr/>
        </p:nvSpPr>
        <p:spPr>
          <a:xfrm>
            <a:off x="1495425" y="4660224"/>
            <a:ext cx="6153076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728"/>
              </a:buClr>
              <a:buSzPts val="1400"/>
              <a:buFont typeface="Calibri"/>
              <a:buNone/>
            </a:pPr>
            <a:r>
              <a:rPr lang="en-US" sz="1050" b="0" i="1" u="none" strike="noStrike" cap="none">
                <a:solidFill>
                  <a:srgbClr val="272728"/>
                </a:solidFill>
                <a:latin typeface="Calibri"/>
                <a:ea typeface="Calibri"/>
                <a:cs typeface="Calibri"/>
                <a:sym typeface="Calibri"/>
              </a:rPr>
              <a:t>LA CLASIFICACIÓN DE ESTE BRIEFING ES </a:t>
            </a:r>
            <a:r>
              <a:rPr lang="en-US" sz="1050" b="1" i="1" u="none" strike="noStrike" cap="none">
                <a:solidFill>
                  <a:srgbClr val="A52625"/>
                </a:solidFill>
                <a:latin typeface="Calibri"/>
                <a:ea typeface="Calibri"/>
                <a:cs typeface="Calibri"/>
                <a:sym typeface="Calibri"/>
              </a:rPr>
              <a:t>RESERVADO</a:t>
            </a:r>
            <a:endParaRPr/>
          </a:p>
        </p:txBody>
      </p:sp>
      <p:sp>
        <p:nvSpPr>
          <p:cNvPr id="330" name="Google Shape;330;p77"/>
          <p:cNvSpPr txBox="1"/>
          <p:nvPr/>
        </p:nvSpPr>
        <p:spPr>
          <a:xfrm>
            <a:off x="628648" y="434538"/>
            <a:ext cx="3188702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DUCERE IN PUGNA PRIVILEGIUM</a:t>
            </a:r>
            <a:endParaRPr/>
          </a:p>
        </p:txBody>
      </p:sp>
      <p:pic>
        <p:nvPicPr>
          <p:cNvPr id="331" name="Google Shape;331;p77" descr="Google Shape;94;g2f773a5118e_0_12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213366" y="242458"/>
            <a:ext cx="603971" cy="603971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77"/>
          <p:cNvSpPr/>
          <p:nvPr/>
        </p:nvSpPr>
        <p:spPr>
          <a:xfrm>
            <a:off x="1049928" y="484363"/>
            <a:ext cx="153452" cy="13905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77"/>
          <p:cNvSpPr/>
          <p:nvPr/>
        </p:nvSpPr>
        <p:spPr>
          <a:xfrm>
            <a:off x="3238099" y="484363"/>
            <a:ext cx="153451" cy="13905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4" name="Google Shape;334;p77"/>
          <p:cNvSpPr txBox="1">
            <a:spLocks noGrp="1"/>
          </p:cNvSpPr>
          <p:nvPr>
            <p:ph type="title"/>
          </p:nvPr>
        </p:nvSpPr>
        <p:spPr>
          <a:xfrm rot="5400000">
            <a:off x="5639287" y="1756739"/>
            <a:ext cx="3780452" cy="19716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35" name="Google Shape;335;p77"/>
          <p:cNvSpPr txBox="1">
            <a:spLocks noGrp="1"/>
          </p:cNvSpPr>
          <p:nvPr>
            <p:ph type="body" idx="1"/>
          </p:nvPr>
        </p:nvSpPr>
        <p:spPr>
          <a:xfrm rot="5400000">
            <a:off x="1638786" y="-157786"/>
            <a:ext cx="3780453" cy="5800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t" anchorCtr="0">
            <a:normAutofit/>
          </a:bodyPr>
          <a:lstStyle>
            <a:lvl1pPr marL="342900" lvl="0" indent="-23812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/>
            </a:lvl1pPr>
            <a:lvl2pPr marL="685800" lvl="1" indent="-23812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/>
            </a:lvl2pPr>
            <a:lvl3pPr marL="1028700" lvl="2" indent="-23812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/>
            </a:lvl3pPr>
            <a:lvl4pPr marL="1371600" lvl="3" indent="-23812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/>
            </a:lvl4pPr>
            <a:lvl5pPr marL="1714500" lvl="4" indent="-23812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/>
            </a:lvl5pPr>
            <a:lvl6pPr marL="2057400" lvl="5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marL="2400300" lvl="6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marL="2743200" lvl="7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marL="3086100" lvl="8" indent="-1714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36" name="Google Shape;336;p77"/>
          <p:cNvSpPr txBox="1">
            <a:spLocks noGrp="1"/>
          </p:cNvSpPr>
          <p:nvPr>
            <p:ph type="sldNum" idx="12"/>
          </p:nvPr>
        </p:nvSpPr>
        <p:spPr>
          <a:xfrm>
            <a:off x="8718572" y="4821586"/>
            <a:ext cx="256668" cy="461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ctr" anchorCtr="0">
            <a:sp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3" name="Google Shape;30;p56">
            <a:extLst>
              <a:ext uri="{FF2B5EF4-FFF2-40B4-BE49-F238E27FC236}">
                <a16:creationId xmlns:a16="http://schemas.microsoft.com/office/drawing/2014/main" id="{F25A0A62-E49E-E2BF-C56E-711B3B18FA7C}"/>
              </a:ext>
            </a:extLst>
          </p:cNvPr>
          <p:cNvPicPr preferRelativeResize="0"/>
          <p:nvPr userDrawn="1"/>
        </p:nvPicPr>
        <p:blipFill rotWithShape="1">
          <a:blip r:embed="rId3"/>
          <a:srcRect/>
          <a:stretch/>
        </p:blipFill>
        <p:spPr>
          <a:xfrm>
            <a:off x="-233046" y="-24170"/>
            <a:ext cx="1017900" cy="1017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9308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theme" Target="../theme/theme2.xml"/><Relationship Id="rId14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74FE9C2-9907-4055-A40A-177F0B836576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372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7" r:id="rId12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55"/>
          <p:cNvGrpSpPr/>
          <p:nvPr/>
        </p:nvGrpSpPr>
        <p:grpSpPr>
          <a:xfrm>
            <a:off x="-22132" y="4742589"/>
            <a:ext cx="9144001" cy="507740"/>
            <a:chOff x="0" y="-26091"/>
            <a:chExt cx="12192000" cy="676985"/>
          </a:xfrm>
        </p:grpSpPr>
        <p:sp>
          <p:nvSpPr>
            <p:cNvPr id="7" name="Google Shape;7;p55"/>
            <p:cNvSpPr/>
            <p:nvPr/>
          </p:nvSpPr>
          <p:spPr>
            <a:xfrm>
              <a:off x="0" y="116343"/>
              <a:ext cx="12192000" cy="392115"/>
            </a:xfrm>
            <a:prstGeom prst="rect">
              <a:avLst/>
            </a:prstGeom>
            <a:solidFill>
              <a:srgbClr val="0E284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Google Shape;8;p55"/>
            <p:cNvSpPr txBox="1"/>
            <p:nvPr/>
          </p:nvSpPr>
          <p:spPr>
            <a:xfrm>
              <a:off x="0" y="-26091"/>
              <a:ext cx="12192000" cy="6769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675" tIns="45675" rIns="45675" bIns="45675" anchor="ctr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P A T R I O T I S M O           </a:t>
              </a:r>
              <a:endParaRPr/>
            </a:p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900" b="1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                                      HONOR			LEALTAD	                                VALENTÍA	                                       INTEGRIDAD		 DEBER</a:t>
              </a:r>
              <a:endParaRPr/>
            </a:p>
          </p:txBody>
        </p:sp>
      </p:grpSp>
      <p:grpSp>
        <p:nvGrpSpPr>
          <p:cNvPr id="9" name="Google Shape;9;p55"/>
          <p:cNvGrpSpPr/>
          <p:nvPr/>
        </p:nvGrpSpPr>
        <p:grpSpPr>
          <a:xfrm>
            <a:off x="515983" y="445056"/>
            <a:ext cx="7543802" cy="198772"/>
            <a:chOff x="0" y="-1"/>
            <a:chExt cx="10058400" cy="265027"/>
          </a:xfrm>
        </p:grpSpPr>
        <p:sp>
          <p:nvSpPr>
            <p:cNvPr id="10" name="Google Shape;10;p55"/>
            <p:cNvSpPr/>
            <p:nvPr/>
          </p:nvSpPr>
          <p:spPr>
            <a:xfrm>
              <a:off x="0" y="-1"/>
              <a:ext cx="7465188" cy="265027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" y="0"/>
                  </a:moveTo>
                  <a:cubicBezTo>
                    <a:pt x="14" y="6940"/>
                    <a:pt x="7" y="14660"/>
                    <a:pt x="0" y="21600"/>
                  </a:cubicBezTo>
                  <a:lnTo>
                    <a:pt x="20594" y="21247"/>
                  </a:lnTo>
                  <a:lnTo>
                    <a:pt x="21600" y="22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C0C0C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" name="Google Shape;11;p55"/>
            <p:cNvSpPr/>
            <p:nvPr/>
          </p:nvSpPr>
          <p:spPr>
            <a:xfrm>
              <a:off x="7199738" y="3520"/>
              <a:ext cx="1533468" cy="261505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7D0606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2;p55"/>
            <p:cNvSpPr/>
            <p:nvPr/>
          </p:nvSpPr>
          <p:spPr>
            <a:xfrm>
              <a:off x="8524930" y="3520"/>
              <a:ext cx="1533470" cy="261505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240"/>
                  </a:moveTo>
                  <a:lnTo>
                    <a:pt x="4850" y="0"/>
                  </a:lnTo>
                  <a:lnTo>
                    <a:pt x="21600" y="466"/>
                  </a:lnTo>
                  <a:lnTo>
                    <a:pt x="16597" y="21600"/>
                  </a:lnTo>
                  <a:lnTo>
                    <a:pt x="0" y="21240"/>
                  </a:lnTo>
                  <a:close/>
                </a:path>
              </a:pathLst>
            </a:custGeom>
            <a:solidFill>
              <a:srgbClr val="FFBD59"/>
            </a:solidFill>
            <a:ln w="12700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38953"/>
                </a:buClr>
                <a:buSzPts val="1400"/>
                <a:buFont typeface="Calibri"/>
                <a:buNone/>
              </a:pP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3" name="Google Shape;13;p55" descr="Google Shape;18;p28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4561" y="139249"/>
            <a:ext cx="584090" cy="75153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55"/>
          <p:cNvSpPr txBox="1"/>
          <p:nvPr/>
        </p:nvSpPr>
        <p:spPr>
          <a:xfrm>
            <a:off x="1495425" y="4660224"/>
            <a:ext cx="6153150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728"/>
              </a:buClr>
              <a:buSzPts val="1400"/>
              <a:buFont typeface="Calibri"/>
              <a:buNone/>
            </a:pPr>
            <a:r>
              <a:rPr lang="en-US" sz="1050" b="0" i="1" u="none" strike="noStrike" cap="none">
                <a:solidFill>
                  <a:srgbClr val="272728"/>
                </a:solidFill>
                <a:latin typeface="Calibri"/>
                <a:ea typeface="Calibri"/>
                <a:cs typeface="Calibri"/>
                <a:sym typeface="Calibri"/>
              </a:rPr>
              <a:t>LA CLASIFICACIÓN DE ESTE BRIEFING ES </a:t>
            </a:r>
            <a:r>
              <a:rPr lang="en-US" sz="1050" b="1" i="1" u="none" strike="noStrike" cap="none">
                <a:solidFill>
                  <a:srgbClr val="A52625"/>
                </a:solidFill>
                <a:latin typeface="Calibri"/>
                <a:ea typeface="Calibri"/>
                <a:cs typeface="Calibri"/>
                <a:sym typeface="Calibri"/>
              </a:rPr>
              <a:t>RESERVADO</a:t>
            </a:r>
            <a:endParaRPr/>
          </a:p>
        </p:txBody>
      </p:sp>
      <p:sp>
        <p:nvSpPr>
          <p:cNvPr id="15" name="Google Shape;15;p55"/>
          <p:cNvSpPr txBox="1"/>
          <p:nvPr/>
        </p:nvSpPr>
        <p:spPr>
          <a:xfrm>
            <a:off x="628650" y="434538"/>
            <a:ext cx="3188645" cy="247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2488" tIns="42488" rIns="42488" bIns="42488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DUCERE IN PUGNA PRIVILEGIUM</a:t>
            </a:r>
            <a:endParaRPr/>
          </a:p>
        </p:txBody>
      </p:sp>
      <p:sp>
        <p:nvSpPr>
          <p:cNvPr id="16" name="Google Shape;16;p55"/>
          <p:cNvSpPr txBox="1">
            <a:spLocks noGrp="1"/>
          </p:cNvSpPr>
          <p:nvPr>
            <p:ph type="sldNum" idx="12"/>
          </p:nvPr>
        </p:nvSpPr>
        <p:spPr>
          <a:xfrm>
            <a:off x="8718570" y="4821595"/>
            <a:ext cx="256670" cy="461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ctr" anchorCtr="0">
            <a:sp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  <a:defRPr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17" name="Google Shape;17;p55" descr="Google Shape;22;p28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8213366" y="242457"/>
            <a:ext cx="603969" cy="603969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55"/>
          <p:cNvSpPr/>
          <p:nvPr/>
        </p:nvSpPr>
        <p:spPr>
          <a:xfrm>
            <a:off x="1049927" y="484363"/>
            <a:ext cx="153441" cy="1391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55"/>
          <p:cNvSpPr/>
          <p:nvPr/>
        </p:nvSpPr>
        <p:spPr>
          <a:xfrm>
            <a:off x="3238099" y="484363"/>
            <a:ext cx="153440" cy="1391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55"/>
          <p:cNvSpPr txBox="1">
            <a:spLocks noGrp="1"/>
          </p:cNvSpPr>
          <p:nvPr>
            <p:ph type="title"/>
          </p:nvPr>
        </p:nvSpPr>
        <p:spPr>
          <a:xfrm>
            <a:off x="628650" y="979238"/>
            <a:ext cx="7886700" cy="9941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pic>
        <p:nvPicPr>
          <p:cNvPr id="2" name="Google Shape;344;p1" descr="Google Shape;152;g27ceda47054_3_1">
            <a:extLst>
              <a:ext uri="{FF2B5EF4-FFF2-40B4-BE49-F238E27FC236}">
                <a16:creationId xmlns:a16="http://schemas.microsoft.com/office/drawing/2014/main" id="{578B2092-7BDF-91B4-2056-332F4654A1A7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3762000" y="2841750"/>
            <a:ext cx="1620000" cy="162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4E61BEB-E4E0-F8E3-4CAD-284652E9D1E3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4921683" y="2571750"/>
            <a:ext cx="2160000" cy="2160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0C4B196-9B5A-24CB-E26F-11AEA0C649C6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2062317" y="2571750"/>
            <a:ext cx="2160000" cy="2160000"/>
          </a:xfrm>
          <a:prstGeom prst="rect">
            <a:avLst/>
          </a:prstGeom>
        </p:spPr>
      </p:pic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8028936-8416-A0C3-DA0A-CA671B6F3B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6470231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ctr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microsoft.com/office/2007/relationships/hdphoto" Target="../media/hdphoto2.wdp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microsoft.com/office/2007/relationships/hdphoto" Target="../media/hdphoto2.wdp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microsoft.com/office/2007/relationships/hdphoto" Target="../media/hdphoto4.wdp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microsoft.com/office/2007/relationships/hdphoto" Target="../media/hdphoto4.wdp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13" Type="http://schemas.microsoft.com/office/2007/relationships/hdphoto" Target="../media/hdphoto9.wdp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12" Type="http://schemas.microsoft.com/office/2007/relationships/hdphoto" Target="../media/hdphoto8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microsoft.com/office/2007/relationships/hdphoto" Target="../media/hdphoto6.wdp"/><Relationship Id="rId10" Type="http://schemas.openxmlformats.org/officeDocument/2006/relationships/image" Target="../media/image22.png"/><Relationship Id="rId4" Type="http://schemas.openxmlformats.org/officeDocument/2006/relationships/image" Target="../media/image19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13" Type="http://schemas.microsoft.com/office/2007/relationships/hdphoto" Target="../media/hdphoto9.wdp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12" Type="http://schemas.microsoft.com/office/2007/relationships/hdphoto" Target="../media/hdphoto8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microsoft.com/office/2007/relationships/hdphoto" Target="../media/hdphoto6.wdp"/><Relationship Id="rId10" Type="http://schemas.openxmlformats.org/officeDocument/2006/relationships/image" Target="../media/image22.png"/><Relationship Id="rId4" Type="http://schemas.openxmlformats.org/officeDocument/2006/relationships/image" Target="../media/image19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65A3D9D3-FF77-A873-6528-76EA3BDC06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o 16">
            <a:extLst>
              <a:ext uri="{FF2B5EF4-FFF2-40B4-BE49-F238E27FC236}">
                <a16:creationId xmlns:a16="http://schemas.microsoft.com/office/drawing/2014/main" id="{2AEF1598-8481-1B7C-5DB3-BA1DF697AA2F}"/>
              </a:ext>
            </a:extLst>
          </p:cNvPr>
          <p:cNvGrpSpPr>
            <a:grpSpLocks noChangeAspect="1"/>
          </p:cNvGrpSpPr>
          <p:nvPr/>
        </p:nvGrpSpPr>
        <p:grpSpPr>
          <a:xfrm>
            <a:off x="2414036" y="1662244"/>
            <a:ext cx="3654981" cy="2479466"/>
            <a:chOff x="463426" y="2165423"/>
            <a:chExt cx="5469167" cy="3710175"/>
          </a:xfrm>
        </p:grpSpPr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22B7A987-2AC3-4A6A-98FA-64BDB8E80F3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426" y="2165423"/>
              <a:ext cx="5469167" cy="3710175"/>
            </a:xfrm>
            <a:prstGeom prst="rect">
              <a:avLst/>
            </a:prstGeom>
          </p:spPr>
        </p:pic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304BE1D4-83CA-14D6-8FD3-B8B29EA73E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78792" y="5054599"/>
              <a:ext cx="115458" cy="244113"/>
            </a:xfrm>
            <a:prstGeom prst="rect">
              <a:avLst/>
            </a:prstGeom>
          </p:spPr>
        </p:pic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DFCE01A5-390E-63D3-3D05-7AC58E1435C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23003" r="-1"/>
            <a:stretch/>
          </p:blipFill>
          <p:spPr>
            <a:xfrm>
              <a:off x="4679950" y="5054598"/>
              <a:ext cx="88901" cy="244114"/>
            </a:xfrm>
            <a:prstGeom prst="rect">
              <a:avLst/>
            </a:prstGeom>
          </p:spPr>
        </p:pic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167D3267-C3A9-1A7D-0C39-598E53E73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50833"/>
            <a:ext cx="9144000" cy="1405449"/>
          </a:xfrm>
        </p:spPr>
        <p:txBody>
          <a:bodyPr>
            <a:normAutofit fontScale="90000"/>
          </a:bodyPr>
          <a:lstStyle/>
          <a:p>
            <a:br>
              <a:rPr lang="es-CL" sz="3000" dirty="0"/>
            </a:br>
            <a:r>
              <a:rPr lang="es-CL" sz="3000" dirty="0">
                <a:solidFill>
                  <a:schemeClr val="tx1"/>
                </a:solidFill>
              </a:rPr>
              <a:t>SRL 27- 170 </a:t>
            </a:r>
            <a:r>
              <a:rPr lang="es-CL" sz="3000" dirty="0"/>
              <a:t>/ ADEX 326</a:t>
            </a:r>
            <a:br>
              <a:rPr lang="es-CL" sz="3000" dirty="0"/>
            </a:br>
            <a:r>
              <a:rPr lang="es-CL" sz="2200" dirty="0"/>
              <a:t>“COORDINATED ATTACKS FROM DIFFERENT DIRECTIONS”  </a:t>
            </a:r>
            <a:br>
              <a:rPr lang="es-CL" sz="3000" dirty="0"/>
            </a:br>
            <a:endParaRPr lang="es-CL" sz="30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3FE3309-4EEB-F613-32E9-46EDC2DD0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68" b="89858" l="0" r="91875">
                        <a14:foregroundMark x1="9688" y1="69929" x2="6771" y2="64413"/>
                        <a14:foregroundMark x1="6771" y1="62989" x2="7343" y2="60337"/>
                        <a14:foregroundMark x1="5625" y1="62811" x2="5540" y2="62520"/>
                        <a14:foregroundMark x1="9583" y1="62989" x2="9990" y2="60936"/>
                        <a14:foregroundMark x1="90417" y1="55338" x2="89792" y2="63879"/>
                        <a14:foregroundMark x1="50625" y1="35587" x2="29688" y2="43594"/>
                        <a14:foregroundMark x1="49479" y1="30071" x2="104" y2="3025"/>
                        <a14:foregroundMark x1="77917" y1="37189" x2="91979" y2="37722"/>
                        <a14:foregroundMark x1="82813" y1="6940" x2="86179" y2="3490"/>
                        <a14:foregroundMark x1="5938" y1="73556" x2="5938" y2="74235"/>
                        <a14:foregroundMark x1="6321" y1="74820" x2="6979" y2="68861"/>
                        <a14:foregroundMark x1="75521" y1="43594" x2="81771" y2="48932"/>
                        <a14:backgroundMark x1="3542" y1="73310" x2="2708" y2="79181"/>
                        <a14:backgroundMark x1="729" y1="61744" x2="2708" y2="61744"/>
                        <a14:backgroundMark x1="6563" y1="50000" x2="6563" y2="53737"/>
                        <a14:backgroundMark x1="11250" y1="58363" x2="14375" y2="52491"/>
                        <a14:backgroundMark x1="12396" y1="59075" x2="3750" y2="57117"/>
                        <a14:backgroundMark x1="9896" y1="52313" x2="2917" y2="53381"/>
                        <a14:backgroundMark x1="4167" y1="51601" x2="14375" y2="54804"/>
                        <a14:backgroundMark x1="9063" y1="50000" x2="16146" y2="56050"/>
                        <a14:backgroundMark x1="7708" y1="50712" x2="10000" y2="48043"/>
                        <a14:backgroundMark x1="3333" y1="56762" x2="4583" y2="73843"/>
                        <a14:backgroundMark x1="1354" y1="70285" x2="2396" y2="74555"/>
                        <a14:backgroundMark x1="2604" y1="52669" x2="2604" y2="58007"/>
                        <a14:backgroundMark x1="3750" y1="74911" x2="7708" y2="80961"/>
                        <a14:backgroundMark x1="81563" y1="2135" x2="86875" y2="178"/>
                        <a14:backgroundMark x1="82708" y1="2135" x2="87188" y2="356"/>
                        <a14:backgroundMark x1="87396" y1="178" x2="87396" y2="178"/>
                        <a14:backgroundMark x1="87396" y1="1423" x2="87396" y2="1423"/>
                        <a14:backgroundMark x1="87396" y1="1423" x2="87396" y2="1423"/>
                        <a14:backgroundMark x1="86875" y1="1068" x2="86875" y2="1068"/>
                        <a14:backgroundMark x1="86771" y1="1601" x2="86771" y2="1601"/>
                        <a14:backgroundMark x1="86771" y1="1601" x2="89479" y2="1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30" y="3167164"/>
            <a:ext cx="1927388" cy="112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>
            <a:extLst>
              <a:ext uri="{FF2B5EF4-FFF2-40B4-BE49-F238E27FC236}">
                <a16:creationId xmlns:a16="http://schemas.microsoft.com/office/drawing/2014/main" id="{EED48DFB-B6A7-3950-1961-6CE7B42E3A6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472606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es-CL" sz="30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DEBRIEFING OPS-1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00177E50-A46B-465B-E0A0-085EA39159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172" y="1703808"/>
            <a:ext cx="1474154" cy="97893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426B2988-BA5E-C2E6-1B67-66F0C3743EF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451" y="2101869"/>
            <a:ext cx="1425389" cy="946547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651BEB23-E94F-48FB-13DE-5E4DF3373522}"/>
              </a:ext>
            </a:extLst>
          </p:cNvPr>
          <p:cNvSpPr txBox="1">
            <a:spLocks/>
          </p:cNvSpPr>
          <p:nvPr/>
        </p:nvSpPr>
        <p:spPr>
          <a:xfrm>
            <a:off x="6235430" y="3874738"/>
            <a:ext cx="2908570" cy="8400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75" tIns="45675" rIns="45675" bIns="45675" anchor="ctr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fontAlgn="auto"/>
            <a:r>
              <a:rPr lang="es-CL" sz="1100" kern="0" dirty="0"/>
              <a:t>CARLOS CHANDÍA SCHUFFENEGER</a:t>
            </a:r>
          </a:p>
          <a:p>
            <a:pPr fontAlgn="auto"/>
            <a:r>
              <a:rPr lang="es-CL" sz="1100" kern="0" dirty="0"/>
              <a:t>TENIENTE PRIMERO</a:t>
            </a:r>
          </a:p>
          <a:p>
            <a:pPr fontAlgn="auto"/>
            <a:r>
              <a:rPr lang="es-CL" sz="1100" kern="0" dirty="0"/>
              <a:t>FFG-11 CAPITÁN PRAT</a:t>
            </a:r>
          </a:p>
        </p:txBody>
      </p:sp>
    </p:spTree>
    <p:extLst>
      <p:ext uri="{BB962C8B-B14F-4D97-AF65-F5344CB8AC3E}">
        <p14:creationId xmlns:p14="http://schemas.microsoft.com/office/powerpoint/2010/main" val="1066328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6E03F242-AF7C-02C7-2B0A-2F715C859EA0}"/>
              </a:ext>
            </a:extLst>
          </p:cNvPr>
          <p:cNvSpPr/>
          <p:nvPr/>
        </p:nvSpPr>
        <p:spPr>
          <a:xfrm>
            <a:off x="0" y="0"/>
            <a:ext cx="9144000" cy="46119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04F9C3E7-F1AB-727F-2161-475A65B19E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784"/>
          <a:stretch/>
        </p:blipFill>
        <p:spPr>
          <a:xfrm>
            <a:off x="4439292" y="509677"/>
            <a:ext cx="4636391" cy="4102233"/>
          </a:xfrm>
          <a:prstGeom prst="rect">
            <a:avLst/>
          </a:prstGeom>
        </p:spPr>
      </p:pic>
      <p:sp>
        <p:nvSpPr>
          <p:cNvPr id="20" name="3 Rectángulo"/>
          <p:cNvSpPr/>
          <p:nvPr/>
        </p:nvSpPr>
        <p:spPr bwMode="auto">
          <a:xfrm>
            <a:off x="46161" y="52227"/>
            <a:ext cx="1008000" cy="432000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0" rIns="3600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1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EVENTO</a:t>
            </a:r>
            <a:endParaRPr kumimoji="0" lang="es-CL" sz="1100" b="1" i="0" u="none" strike="noStrike" cap="none" normalizeH="0" baseline="0" dirty="0">
              <a:ln>
                <a:noFill/>
              </a:ln>
              <a:solidFill>
                <a:srgbClr val="FFC000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0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SRL 27-270</a:t>
            </a:r>
            <a:endParaRPr lang="es-CL" sz="1050" b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Bef>
                <a:spcPts val="0"/>
              </a:spcBef>
            </a:pPr>
            <a:r>
              <a:rPr kumimoji="0" lang="es-CL" sz="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cs typeface="Kartika" pitchFamily="18" charset="0"/>
              </a:rPr>
              <a:t>ADEX 326</a:t>
            </a:r>
            <a:endParaRPr kumimoji="0" lang="es-CL" sz="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4 Rectángulo"/>
          <p:cNvSpPr/>
          <p:nvPr/>
        </p:nvSpPr>
        <p:spPr bwMode="auto">
          <a:xfrm>
            <a:off x="1140211" y="56725"/>
            <a:ext cx="1008000" cy="432000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0" rIns="3600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1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FECHA</a:t>
            </a:r>
            <a:endParaRPr kumimoji="0" lang="es-CL" sz="1100" b="1" i="0" u="none" strike="noStrike" cap="none" normalizeH="0" baseline="0" dirty="0">
              <a:ln>
                <a:noFill/>
              </a:ln>
              <a:solidFill>
                <a:srgbClr val="FFC000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27-ENE-2026</a:t>
            </a:r>
          </a:p>
        </p:txBody>
      </p:sp>
      <p:sp>
        <p:nvSpPr>
          <p:cNvPr id="22" name="5 Rectángulo"/>
          <p:cNvSpPr/>
          <p:nvPr/>
        </p:nvSpPr>
        <p:spPr bwMode="auto">
          <a:xfrm>
            <a:off x="2245427" y="56329"/>
            <a:ext cx="1008000" cy="432000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0" rIns="3600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2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OTC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ESCUADRA</a:t>
            </a:r>
          </a:p>
        </p:txBody>
      </p:sp>
      <p:sp>
        <p:nvSpPr>
          <p:cNvPr id="23" name="6 Rectángulo"/>
          <p:cNvSpPr/>
          <p:nvPr/>
        </p:nvSpPr>
        <p:spPr bwMode="auto">
          <a:xfrm>
            <a:off x="3350643" y="49003"/>
            <a:ext cx="1008000" cy="432000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0" rIns="3600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2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OCS</a:t>
            </a:r>
            <a:endParaRPr kumimoji="0" lang="es-CL" sz="1200" b="1" i="0" u="none" strike="noStrike" cap="none" normalizeH="0" baseline="0" dirty="0">
              <a:ln>
                <a:noFill/>
              </a:ln>
              <a:solidFill>
                <a:srgbClr val="FFC000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cs typeface="Calibri" pitchFamily="34" charset="0"/>
              </a:rPr>
              <a:t>PRAT</a:t>
            </a:r>
          </a:p>
        </p:txBody>
      </p:sp>
      <p:sp>
        <p:nvSpPr>
          <p:cNvPr id="24" name="7 Rectángulo"/>
          <p:cNvSpPr/>
          <p:nvPr/>
        </p:nvSpPr>
        <p:spPr bwMode="auto">
          <a:xfrm>
            <a:off x="46162" y="540478"/>
            <a:ext cx="1007999" cy="236302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CL" sz="1100" b="1" i="0" u="none" strike="noStrike" cap="none" normalizeH="0" baseline="0" dirty="0">
                <a:ln>
                  <a:noFill/>
                </a:ln>
                <a:solidFill>
                  <a:srgbClr val="FFC000"/>
                </a:solidFill>
                <a:effectLst/>
                <a:latin typeface="Calibri" pitchFamily="34" charset="0"/>
                <a:cs typeface="Calibri" pitchFamily="34" charset="0"/>
              </a:rPr>
              <a:t>PARTICIPANTES</a:t>
            </a:r>
            <a:endParaRPr lang="es-CL" sz="900" u="sng" dirty="0">
              <a:solidFill>
                <a:srgbClr val="00FFFF"/>
              </a:solidFill>
              <a:latin typeface="Calibri" pitchFamily="34" charset="0"/>
              <a:cs typeface="Calibri" pitchFamily="34" charset="0"/>
            </a:endParaRPr>
          </a:p>
          <a:p>
            <a:pPr marL="0" marR="0" indent="0" defTabSz="91440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s-CL" sz="900" u="sng" dirty="0">
              <a:solidFill>
                <a:srgbClr val="00FFFF"/>
              </a:solidFill>
              <a:latin typeface="Calibri" pitchFamily="34" charset="0"/>
              <a:cs typeface="Calibri" pitchFamily="34" charset="0"/>
            </a:endParaRPr>
          </a:p>
          <a:p>
            <a:pPr marL="0" marR="0" indent="0" defTabSz="91440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CL" sz="900" b="1" u="sng" dirty="0">
                <a:solidFill>
                  <a:srgbClr val="00FFFF"/>
                </a:solidFill>
                <a:latin typeface="Calibri" pitchFamily="34" charset="0"/>
                <a:cs typeface="Calibri" pitchFamily="34" charset="0"/>
              </a:rPr>
              <a:t>FRNFOR:</a:t>
            </a:r>
          </a:p>
          <a:p>
            <a:pPr marL="0" marR="0" indent="0" defTabSz="91440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900" dirty="0">
                <a:solidFill>
                  <a:srgbClr val="00FFFF"/>
                </a:solidFill>
                <a:latin typeface="Calibri" pitchFamily="34" charset="0"/>
                <a:cs typeface="Calibri" pitchFamily="34" charset="0"/>
              </a:rPr>
              <a:t>BLANCO</a:t>
            </a:r>
          </a:p>
          <a:p>
            <a:pPr marL="0" marR="0" indent="0" defTabSz="91440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900" dirty="0">
                <a:solidFill>
                  <a:srgbClr val="00FFFF"/>
                </a:solidFill>
                <a:latin typeface="Calibri" pitchFamily="34" charset="0"/>
                <a:cs typeface="Calibri" pitchFamily="34" charset="0"/>
              </a:rPr>
              <a:t>WILLIAMS</a:t>
            </a:r>
          </a:p>
          <a:p>
            <a:pPr marL="0" marR="0" indent="0" defTabSz="91440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900" dirty="0">
                <a:solidFill>
                  <a:srgbClr val="00FFFF"/>
                </a:solidFill>
                <a:latin typeface="Calibri" pitchFamily="34" charset="0"/>
                <a:cs typeface="Calibri" pitchFamily="34" charset="0"/>
              </a:rPr>
              <a:t>CONDELL</a:t>
            </a:r>
          </a:p>
          <a:p>
            <a:pPr marL="0" marR="0" indent="0" defTabSz="91440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900" dirty="0">
                <a:solidFill>
                  <a:srgbClr val="00FFFF"/>
                </a:solidFill>
                <a:latin typeface="Calibri" pitchFamily="34" charset="0"/>
                <a:cs typeface="Calibri" pitchFamily="34" charset="0"/>
              </a:rPr>
              <a:t>COCHRANE</a:t>
            </a:r>
          </a:p>
          <a:p>
            <a:pPr marL="0" marR="0" indent="0" defTabSz="91440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900" dirty="0">
                <a:solidFill>
                  <a:srgbClr val="00FFFF"/>
                </a:solidFill>
                <a:latin typeface="Calibri" pitchFamily="34" charset="0"/>
                <a:cs typeface="Calibri" pitchFamily="34" charset="0"/>
              </a:rPr>
              <a:t>LATORRE</a:t>
            </a:r>
          </a:p>
          <a:p>
            <a:pPr marL="0" marR="0" indent="0" defTabSz="91440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900" dirty="0">
                <a:solidFill>
                  <a:srgbClr val="00FFFF"/>
                </a:solidFill>
                <a:latin typeface="Calibri" pitchFamily="34" charset="0"/>
                <a:cs typeface="Calibri" pitchFamily="34" charset="0"/>
              </a:rPr>
              <a:t>PRAT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en-US" sz="900" b="1" u="sng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en-US" sz="900" b="1" u="sng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900" b="1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itchFamily="34" charset="0"/>
                <a:cs typeface="Calibri" pitchFamily="34" charset="0"/>
              </a:rPr>
              <a:t>OPFOR</a:t>
            </a:r>
            <a:r>
              <a:rPr lang="es-CL" sz="900" b="1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itchFamily="34" charset="0"/>
                <a:cs typeface="Calibri" pitchFamily="34" charset="0"/>
              </a:rPr>
              <a:t>: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s-CL" sz="9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itchFamily="34" charset="0"/>
                <a:cs typeface="Calibri" pitchFamily="34" charset="0"/>
              </a:rPr>
              <a:t>02 PC-7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s-CL" sz="9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itchFamily="34" charset="0"/>
                <a:cs typeface="Calibri" pitchFamily="34" charset="0"/>
              </a:rPr>
              <a:t>02 SH-32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s-CL" sz="9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itchFamily="34" charset="0"/>
                <a:cs typeface="Calibri" pitchFamily="34" charset="0"/>
              </a:rPr>
              <a:t>01 P-295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s-CL" sz="9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s-CL" sz="600" dirty="0">
              <a:solidFill>
                <a:srgbClr val="00FFFF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6" name="9 Rectángulo"/>
          <p:cNvSpPr/>
          <p:nvPr/>
        </p:nvSpPr>
        <p:spPr bwMode="auto">
          <a:xfrm>
            <a:off x="1134810" y="1042547"/>
            <a:ext cx="3223833" cy="90794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0" rIns="3600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1100" b="1" i="0" u="none" strike="noStrike" cap="none" normalizeH="0" baseline="0" dirty="0">
                <a:ln>
                  <a:noFill/>
                </a:ln>
                <a:solidFill>
                  <a:srgbClr val="FFC000"/>
                </a:solidFill>
                <a:effectLst/>
                <a:latin typeface="Calibri" pitchFamily="34" charset="0"/>
                <a:cs typeface="Calibri" pitchFamily="34" charset="0"/>
              </a:rPr>
              <a:t>OBJETIVOS</a:t>
            </a:r>
          </a:p>
          <a:p>
            <a:pPr marL="225425" indent="-217488" algn="just">
              <a:buFontTx/>
              <a:buAutoNum type="arabicPeriod"/>
            </a:pPr>
            <a:r>
              <a:rPr lang="es-CL" sz="8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Ataques simulados válidos de acuerdo a ROE.</a:t>
            </a:r>
          </a:p>
          <a:p>
            <a:pPr marL="225425" indent="-217488" algn="just">
              <a:buFontTx/>
              <a:buAutoNum type="arabicPeriod"/>
            </a:pPr>
            <a:r>
              <a:rPr lang="es-CL" sz="8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Validar ataques electrónicos (EA) en distancia efectiva de </a:t>
            </a:r>
            <a:r>
              <a:rPr lang="es-CL" sz="8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jammer</a:t>
            </a:r>
            <a:r>
              <a:rPr lang="es-CL" sz="8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.</a:t>
            </a:r>
          </a:p>
          <a:p>
            <a:pPr marL="225425" indent="-217488" algn="just">
              <a:buFontTx/>
              <a:buAutoNum type="arabicPeriod"/>
            </a:pPr>
            <a:r>
              <a:rPr lang="es-CL" sz="8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Detección de emisiones de helicópteros con al menos 3 unidades de superficie.</a:t>
            </a:r>
          </a:p>
          <a:p>
            <a:pPr marL="225425" indent="-217488" algn="just">
              <a:buFontTx/>
              <a:buAutoNum type="arabicPeriod"/>
            </a:pPr>
            <a:r>
              <a:rPr lang="es-CL" sz="8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Detección de RWACFT con perfil de ataque por al menos 3 unidades de superficie.</a:t>
            </a:r>
          </a:p>
        </p:txBody>
      </p:sp>
      <p:sp>
        <p:nvSpPr>
          <p:cNvPr id="36" name="9 Rectángulo"/>
          <p:cNvSpPr/>
          <p:nvPr/>
        </p:nvSpPr>
        <p:spPr bwMode="auto">
          <a:xfrm>
            <a:off x="41139" y="2962975"/>
            <a:ext cx="4317504" cy="1640046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0" rIns="36000" bIns="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1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DESARROLLO DEL EJERCICIO</a:t>
            </a:r>
          </a:p>
          <a:p>
            <a:pPr marL="0" marR="0" indent="0" defTabSz="914400" rtl="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1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FASE 1:</a:t>
            </a:r>
          </a:p>
          <a:p>
            <a:pPr marL="0" marR="0" indent="0" defTabSz="914400" rtl="0" eaLnBrk="1" fontAlgn="base" latinLnBrk="0" hangingPunct="1"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1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Detección de EAM / </a:t>
            </a:r>
            <a:r>
              <a:rPr lang="es-CL" sz="11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jamming</a:t>
            </a:r>
            <a:r>
              <a:rPr lang="es-CL" sz="11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/ </a:t>
            </a:r>
            <a:r>
              <a:rPr lang="es-CL" sz="11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Warnings</a:t>
            </a:r>
            <a:r>
              <a:rPr lang="es-CL" sz="11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.</a:t>
            </a:r>
            <a:endParaRPr lang="es-CL" sz="1100" dirty="0">
              <a:solidFill>
                <a:srgbClr val="FFC000"/>
              </a:solidFill>
              <a:latin typeface="Calibri" pitchFamily="34" charset="0"/>
              <a:cs typeface="Calibri" pitchFamily="34" charset="0"/>
            </a:endParaRPr>
          </a:p>
          <a:p>
            <a:pPr marL="0" marR="0" indent="0" defTabSz="914400" rtl="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1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FASE 2:</a:t>
            </a:r>
          </a:p>
          <a:p>
            <a:pPr marL="0" marR="0" indent="0" defTabSz="914400" rtl="0" eaLnBrk="1" fontAlgn="base" latinLnBrk="0" hangingPunct="1"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1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Detección de PC-7 / Perfil de </a:t>
            </a:r>
            <a:r>
              <a:rPr lang="es-CL" sz="11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probing</a:t>
            </a:r>
            <a:r>
              <a:rPr lang="es-CL" sz="11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/ </a:t>
            </a:r>
            <a:r>
              <a:rPr lang="es-CL" sz="11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Warnings</a:t>
            </a:r>
            <a:r>
              <a:rPr lang="es-CL" sz="11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– ROE / Perfil de ataque.</a:t>
            </a:r>
          </a:p>
          <a:p>
            <a:pPr marL="0" marR="0" indent="0" defTabSz="914400" rtl="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1100" b="1" i="0" u="none" strike="noStrike" cap="none" normalizeH="0" baseline="0" dirty="0">
                <a:ln>
                  <a:noFill/>
                </a:ln>
                <a:solidFill>
                  <a:srgbClr val="FFC000"/>
                </a:solidFill>
                <a:effectLst/>
                <a:latin typeface="Calibri" pitchFamily="34" charset="0"/>
                <a:cs typeface="Calibri" pitchFamily="34" charset="0"/>
              </a:rPr>
              <a:t>FASE 3:</a:t>
            </a:r>
          </a:p>
          <a:p>
            <a:pPr marL="0" marR="0" indent="0" defTabSz="914400" rtl="0" eaLnBrk="1" fontAlgn="base" latinLnBrk="0" hangingPunct="1"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1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Ataque HAG / Detección de RWACFT / Detección de emisiones de VARAN.</a:t>
            </a:r>
            <a:endParaRPr kumimoji="0" lang="es-CL" sz="6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182563" indent="-182563">
              <a:spcBef>
                <a:spcPts val="0"/>
              </a:spcBef>
              <a:buAutoNum type="arabicPeriod"/>
            </a:pPr>
            <a:endParaRPr lang="en-US" sz="8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182563" indent="-182563">
              <a:spcBef>
                <a:spcPts val="0"/>
              </a:spcBef>
              <a:spcAft>
                <a:spcPts val="600"/>
              </a:spcAft>
              <a:buAutoNum type="arabicPeriod"/>
            </a:pPr>
            <a:endParaRPr lang="es-ES" sz="8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" name="13 Rectángulo"/>
          <p:cNvSpPr/>
          <p:nvPr/>
        </p:nvSpPr>
        <p:spPr bwMode="auto">
          <a:xfrm>
            <a:off x="1134810" y="540479"/>
            <a:ext cx="1013401" cy="450314"/>
          </a:xfrm>
          <a:prstGeom prst="rect">
            <a:avLst/>
          </a:prstGeom>
          <a:solidFill>
            <a:srgbClr val="0070C0">
              <a:alpha val="8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11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cs typeface="Calibri" pitchFamily="34" charset="0"/>
              </a:rPr>
              <a:t>INICIO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14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cs typeface="Calibri" pitchFamily="34" charset="0"/>
              </a:rPr>
              <a:t>15:00</a:t>
            </a:r>
          </a:p>
        </p:txBody>
      </p:sp>
      <p:sp>
        <p:nvSpPr>
          <p:cNvPr id="208" name="13 Rectángulo"/>
          <p:cNvSpPr/>
          <p:nvPr/>
        </p:nvSpPr>
        <p:spPr bwMode="auto">
          <a:xfrm>
            <a:off x="2240025" y="540479"/>
            <a:ext cx="1013402" cy="450314"/>
          </a:xfrm>
          <a:prstGeom prst="rect">
            <a:avLst/>
          </a:prstGeom>
          <a:solidFill>
            <a:srgbClr val="0070C0">
              <a:alpha val="8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1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TÉRMINO</a:t>
            </a:r>
            <a:endParaRPr kumimoji="0" lang="es-CL" sz="11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14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cs typeface="Calibri" pitchFamily="34" charset="0"/>
              </a:rPr>
              <a:t>16:45</a:t>
            </a:r>
          </a:p>
        </p:txBody>
      </p:sp>
      <p:sp>
        <p:nvSpPr>
          <p:cNvPr id="54" name="9 Rectángulo"/>
          <p:cNvSpPr/>
          <p:nvPr/>
        </p:nvSpPr>
        <p:spPr bwMode="auto">
          <a:xfrm>
            <a:off x="1134811" y="1995558"/>
            <a:ext cx="3223832" cy="90794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0" rIns="3600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1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CRITERIOS PARA EL ÉXITO</a:t>
            </a:r>
          </a:p>
          <a:p>
            <a:pPr marL="228600" indent="-228600" algn="just">
              <a:spcBef>
                <a:spcPts val="0"/>
              </a:spcBef>
              <a:buFont typeface="+mj-lt"/>
              <a:buAutoNum type="arabicPeriod"/>
            </a:pPr>
            <a:r>
              <a:rPr lang="es-CL" sz="8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Efectuar al menos 3 ataques con ROE implementada.</a:t>
            </a:r>
          </a:p>
          <a:p>
            <a:pPr marL="228600" indent="-228600" algn="just">
              <a:spcBef>
                <a:spcPts val="0"/>
              </a:spcBef>
              <a:buFont typeface="+mj-lt"/>
              <a:buAutoNum type="arabicPeriod"/>
            </a:pPr>
            <a:r>
              <a:rPr lang="es-CL" sz="8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Efectuar </a:t>
            </a:r>
            <a:r>
              <a:rPr lang="es-CL" sz="8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jamming</a:t>
            </a:r>
            <a:r>
              <a:rPr lang="es-CL" sz="8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válido sobre N-502.</a:t>
            </a:r>
          </a:p>
          <a:p>
            <a:pPr marL="228600" indent="-228600" algn="just">
              <a:spcBef>
                <a:spcPts val="0"/>
              </a:spcBef>
              <a:buFont typeface="+mj-lt"/>
              <a:buAutoNum type="arabicPeriod"/>
            </a:pPr>
            <a:r>
              <a:rPr lang="es-CL" sz="8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Detección de MAE de radar VARAN con al menos 3 unidades de superficie.</a:t>
            </a:r>
          </a:p>
          <a:p>
            <a:pPr marL="228600" indent="-228600" algn="just">
              <a:spcBef>
                <a:spcPts val="0"/>
              </a:spcBef>
              <a:buFont typeface="+mj-lt"/>
              <a:buAutoNum type="arabicPeriod"/>
            </a:pPr>
            <a:r>
              <a:rPr lang="es-ES" sz="8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Detección de RWACFT volando sobre 80 </a:t>
            </a:r>
            <a:r>
              <a:rPr lang="es-ES" sz="8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nds</a:t>
            </a:r>
            <a:r>
              <a:rPr lang="es-ES" sz="8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y bajo 400 pies con al menos 3 unidades de superficie.</a:t>
            </a:r>
          </a:p>
        </p:txBody>
      </p:sp>
      <p:sp>
        <p:nvSpPr>
          <p:cNvPr id="2" name="14 Rectángulo">
            <a:extLst>
              <a:ext uri="{FF2B5EF4-FFF2-40B4-BE49-F238E27FC236}">
                <a16:creationId xmlns:a16="http://schemas.microsoft.com/office/drawing/2014/main" id="{200242C4-3E78-14E8-1F3E-0D05C4EBB8E6}"/>
              </a:ext>
            </a:extLst>
          </p:cNvPr>
          <p:cNvSpPr/>
          <p:nvPr/>
        </p:nvSpPr>
        <p:spPr bwMode="auto">
          <a:xfrm>
            <a:off x="3345241" y="540479"/>
            <a:ext cx="1013402" cy="450314"/>
          </a:xfrm>
          <a:prstGeom prst="rect">
            <a:avLst/>
          </a:prstGeom>
          <a:solidFill>
            <a:srgbClr val="0070C0">
              <a:alpha val="8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1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DURACIÓN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4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01:45</a:t>
            </a:r>
          </a:p>
        </p:txBody>
      </p: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08A05B63-2040-A86B-6C2D-1FAD8C337FEA}"/>
              </a:ext>
            </a:extLst>
          </p:cNvPr>
          <p:cNvCxnSpPr>
            <a:cxnSpLocks/>
          </p:cNvCxnSpPr>
          <p:nvPr/>
        </p:nvCxnSpPr>
        <p:spPr>
          <a:xfrm>
            <a:off x="7044335" y="4298226"/>
            <a:ext cx="2001434" cy="12191"/>
          </a:xfrm>
          <a:prstGeom prst="straightConnector1">
            <a:avLst/>
          </a:prstGeom>
          <a:ln w="19050"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05EB53FD-C50F-20D5-FE2D-5EE8A7F6A2E1}"/>
              </a:ext>
            </a:extLst>
          </p:cNvPr>
          <p:cNvSpPr txBox="1"/>
          <p:nvPr/>
        </p:nvSpPr>
        <p:spPr>
          <a:xfrm>
            <a:off x="7654908" y="4019381"/>
            <a:ext cx="780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>
                <a:solidFill>
                  <a:schemeClr val="bg1"/>
                </a:solidFill>
                <a:latin typeface="+mn-lt"/>
              </a:rPr>
              <a:t>10 MN</a:t>
            </a:r>
          </a:p>
        </p:txBody>
      </p:sp>
      <p:grpSp>
        <p:nvGrpSpPr>
          <p:cNvPr id="19" name="Grupo 18">
            <a:extLst>
              <a:ext uri="{FF2B5EF4-FFF2-40B4-BE49-F238E27FC236}">
                <a16:creationId xmlns:a16="http://schemas.microsoft.com/office/drawing/2014/main" id="{ACE13FFA-E0D9-E217-966F-37DA3B6315AD}"/>
              </a:ext>
            </a:extLst>
          </p:cNvPr>
          <p:cNvGrpSpPr/>
          <p:nvPr/>
        </p:nvGrpSpPr>
        <p:grpSpPr>
          <a:xfrm>
            <a:off x="6735774" y="929474"/>
            <a:ext cx="1008000" cy="900000"/>
            <a:chOff x="5950285" y="3083498"/>
            <a:chExt cx="1008000" cy="900000"/>
          </a:xfrm>
        </p:grpSpPr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5A4DC6BF-FC2F-7DB7-247D-7442C75513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8846" y="3338059"/>
              <a:ext cx="390878" cy="390878"/>
            </a:xfrm>
            <a:prstGeom prst="rect">
              <a:avLst/>
            </a:prstGeom>
          </p:spPr>
        </p:pic>
        <p:sp>
          <p:nvSpPr>
            <p:cNvPr id="18" name="Elipse 17">
              <a:extLst>
                <a:ext uri="{FF2B5EF4-FFF2-40B4-BE49-F238E27FC236}">
                  <a16:creationId xmlns:a16="http://schemas.microsoft.com/office/drawing/2014/main" id="{5A61B80C-8179-7E8B-33CE-03366A9F778F}"/>
                </a:ext>
              </a:extLst>
            </p:cNvPr>
            <p:cNvSpPr/>
            <p:nvPr/>
          </p:nvSpPr>
          <p:spPr>
            <a:xfrm>
              <a:off x="5950285" y="3083498"/>
              <a:ext cx="1008000" cy="900000"/>
            </a:xfrm>
            <a:prstGeom prst="ellipse">
              <a:avLst/>
            </a:prstGeom>
            <a:noFill/>
            <a:ln w="28575">
              <a:solidFill>
                <a:srgbClr val="FFFF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29" name="Conector recto 28">
            <a:extLst>
              <a:ext uri="{FF2B5EF4-FFF2-40B4-BE49-F238E27FC236}">
                <a16:creationId xmlns:a16="http://schemas.microsoft.com/office/drawing/2014/main" id="{EE7CDECD-90D0-BE3F-5F36-F81AF86E073D}"/>
              </a:ext>
            </a:extLst>
          </p:cNvPr>
          <p:cNvCxnSpPr/>
          <p:nvPr/>
        </p:nvCxnSpPr>
        <p:spPr>
          <a:xfrm flipH="1">
            <a:off x="4450456" y="4395340"/>
            <a:ext cx="4625227" cy="0"/>
          </a:xfrm>
          <a:prstGeom prst="line">
            <a:avLst/>
          </a:prstGeom>
          <a:ln w="28575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uadroTexto 29">
            <a:extLst>
              <a:ext uri="{FF2B5EF4-FFF2-40B4-BE49-F238E27FC236}">
                <a16:creationId xmlns:a16="http://schemas.microsoft.com/office/drawing/2014/main" id="{4623CBEA-CA85-B298-6231-00BA2FD7E8C6}"/>
              </a:ext>
            </a:extLst>
          </p:cNvPr>
          <p:cNvSpPr txBox="1"/>
          <p:nvPr/>
        </p:nvSpPr>
        <p:spPr>
          <a:xfrm>
            <a:off x="4515979" y="4071250"/>
            <a:ext cx="2379800" cy="27699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>
                <a:solidFill>
                  <a:schemeClr val="bg1"/>
                </a:solidFill>
                <a:latin typeface="+mn-lt"/>
              </a:rPr>
              <a:t>LATITUD DE SEGURIDAD: 33°22’0 S</a:t>
            </a:r>
          </a:p>
        </p:txBody>
      </p:sp>
      <p:sp>
        <p:nvSpPr>
          <p:cNvPr id="9" name="14 Rectángulo">
            <a:extLst>
              <a:ext uri="{FF2B5EF4-FFF2-40B4-BE49-F238E27FC236}">
                <a16:creationId xmlns:a16="http://schemas.microsoft.com/office/drawing/2014/main" id="{0A61D121-EDC3-22B5-A376-957C3ADBBEBE}"/>
              </a:ext>
            </a:extLst>
          </p:cNvPr>
          <p:cNvSpPr/>
          <p:nvPr/>
        </p:nvSpPr>
        <p:spPr bwMode="auto">
          <a:xfrm>
            <a:off x="4450456" y="47172"/>
            <a:ext cx="4625227" cy="450314"/>
          </a:xfrm>
          <a:prstGeom prst="rect">
            <a:avLst/>
          </a:prstGeom>
          <a:solidFill>
            <a:srgbClr val="0070C0">
              <a:alpha val="8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0" rIns="36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20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SITUACIÓN INICIAL PLANIFICADA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F6690A0-FDD8-85DF-BFF7-3F1DD6B9A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12306" y="4870640"/>
            <a:ext cx="299037" cy="273844"/>
          </a:xfrm>
        </p:spPr>
        <p:txBody>
          <a:bodyPr/>
          <a:lstStyle/>
          <a:p>
            <a:pPr>
              <a:defRPr/>
            </a:pPr>
            <a:fld id="{574FE9C2-9907-4055-A40A-177F0B836576}" type="slidenum">
              <a:rPr lang="es-ES" sz="1050" smtClean="0">
                <a:solidFill>
                  <a:schemeClr val="bg1"/>
                </a:solidFill>
                <a:latin typeface="+mn-lt"/>
              </a:rPr>
              <a:pPr>
                <a:defRPr/>
              </a:pPr>
              <a:t>2</a:t>
            </a:fld>
            <a:endParaRPr lang="es-ES" sz="105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74969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>
            <a:extLst>
              <a:ext uri="{FF2B5EF4-FFF2-40B4-BE49-F238E27FC236}">
                <a16:creationId xmlns:a16="http://schemas.microsoft.com/office/drawing/2014/main" id="{AEF7F5C9-C2FB-5F8A-C2F6-1090258097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576" y="650897"/>
            <a:ext cx="3867093" cy="390881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Marcador de número de diapositiva 6">
            <a:extLst>
              <a:ext uri="{FF2B5EF4-FFF2-40B4-BE49-F238E27FC236}">
                <a16:creationId xmlns:a16="http://schemas.microsoft.com/office/drawing/2014/main" id="{D8634A59-DBCE-B636-F2A5-BF41BDB37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12306" y="4870640"/>
            <a:ext cx="299037" cy="273844"/>
          </a:xfrm>
        </p:spPr>
        <p:txBody>
          <a:bodyPr/>
          <a:lstStyle/>
          <a:p>
            <a:pPr>
              <a:defRPr/>
            </a:pPr>
            <a:fld id="{574FE9C2-9907-4055-A40A-177F0B836576}" type="slidenum">
              <a:rPr lang="es-ES" sz="1050" smtClean="0">
                <a:solidFill>
                  <a:schemeClr val="bg1"/>
                </a:solidFill>
                <a:latin typeface="+mn-lt"/>
              </a:rPr>
              <a:pPr>
                <a:defRPr/>
              </a:pPr>
              <a:t>3</a:t>
            </a:fld>
            <a:endParaRPr lang="es-ES" sz="105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3CF4AFAE-E43E-9C83-4025-6B7DBF4392B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472606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es-CL" sz="30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FASE 1: EAM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1F1B86FF-BB01-2A21-1775-8F1F3CA057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746" y="690599"/>
            <a:ext cx="219202" cy="237778"/>
          </a:xfrm>
          <a:prstGeom prst="rect">
            <a:avLst/>
          </a:prstGeom>
        </p:spPr>
      </p:pic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8B4E766D-D276-B4C5-1428-7D2C32B9346E}"/>
              </a:ext>
            </a:extLst>
          </p:cNvPr>
          <p:cNvCxnSpPr>
            <a:cxnSpLocks/>
          </p:cNvCxnSpPr>
          <p:nvPr/>
        </p:nvCxnSpPr>
        <p:spPr>
          <a:xfrm flipH="1">
            <a:off x="1510152" y="813936"/>
            <a:ext cx="1224720" cy="13692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ángulo redondeado 27">
            <a:extLst>
              <a:ext uri="{FF2B5EF4-FFF2-40B4-BE49-F238E27FC236}">
                <a16:creationId xmlns:a16="http://schemas.microsoft.com/office/drawing/2014/main" id="{24789000-F39E-48CC-ED48-867FB873F348}"/>
              </a:ext>
            </a:extLst>
          </p:cNvPr>
          <p:cNvSpPr/>
          <p:nvPr/>
        </p:nvSpPr>
        <p:spPr>
          <a:xfrm>
            <a:off x="4257970" y="650897"/>
            <a:ext cx="4806238" cy="3908813"/>
          </a:xfrm>
          <a:prstGeom prst="roundRect">
            <a:avLst>
              <a:gd name="adj" fmla="val 5420"/>
            </a:avLst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r>
              <a:rPr lang="es-CL" b="1" dirty="0">
                <a:solidFill>
                  <a:srgbClr val="FFC000"/>
                </a:solidFill>
              </a:rPr>
              <a:t>OBJETIVOS DE LA FASE</a:t>
            </a:r>
          </a:p>
          <a:p>
            <a:pPr algn="ctr">
              <a:spcAft>
                <a:spcPts val="600"/>
              </a:spcAft>
            </a:pPr>
            <a:endParaRPr lang="es-CL" b="1" dirty="0">
              <a:solidFill>
                <a:srgbClr val="FFC000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es-CL" sz="14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>
              <a:spcAft>
                <a:spcPts val="600"/>
              </a:spcAft>
            </a:pPr>
            <a:r>
              <a:rPr lang="es-CL" b="1" dirty="0">
                <a:solidFill>
                  <a:srgbClr val="FFC000"/>
                </a:solidFill>
              </a:rPr>
              <a:t>LECCIONES APRENDIDAS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Reforzar entrenamiento de personal MAE (no se reportaron detecciones).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Implementar uso de chat u otra línea distinta a las de conducción para la solicitud de ROE.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endParaRPr lang="es-CL" sz="1200" dirty="0">
              <a:solidFill>
                <a:schemeClr val="bg1"/>
              </a:solidFill>
            </a:endParaRPr>
          </a:p>
        </p:txBody>
      </p:sp>
      <p:graphicFrame>
        <p:nvGraphicFramePr>
          <p:cNvPr id="29" name="Tabla 28">
            <a:extLst>
              <a:ext uri="{FF2B5EF4-FFF2-40B4-BE49-F238E27FC236}">
                <a16:creationId xmlns:a16="http://schemas.microsoft.com/office/drawing/2014/main" id="{7F350556-538F-657B-B27B-25FBD30020A6}"/>
              </a:ext>
            </a:extLst>
          </p:cNvPr>
          <p:cNvGraphicFramePr>
            <a:graphicFrameLocks noGrp="1"/>
          </p:cNvGraphicFramePr>
          <p:nvPr/>
        </p:nvGraphicFramePr>
        <p:xfrm>
          <a:off x="4338146" y="1016926"/>
          <a:ext cx="4715809" cy="14400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0606">
                  <a:extLst>
                    <a:ext uri="{9D8B030D-6E8A-4147-A177-3AD203B41FA5}">
                      <a16:colId xmlns:a16="http://schemas.microsoft.com/office/drawing/2014/main" val="714294923"/>
                    </a:ext>
                  </a:extLst>
                </a:gridCol>
                <a:gridCol w="605203">
                  <a:extLst>
                    <a:ext uri="{9D8B030D-6E8A-4147-A177-3AD203B41FA5}">
                      <a16:colId xmlns:a16="http://schemas.microsoft.com/office/drawing/2014/main" val="1089263096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Detección de N-502.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289403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Hacer uso de identidades de ejercicio (Joker/</a:t>
                      </a:r>
                      <a:r>
                        <a:rPr lang="es-CL" sz="1200" dirty="0" err="1">
                          <a:solidFill>
                            <a:schemeClr val="bg1"/>
                          </a:solidFill>
                        </a:rPr>
                        <a:t>Faker</a:t>
                      </a: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)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324713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Detección MAE de ELTA 2022.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7657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es-CL" sz="1200" dirty="0" err="1">
                          <a:solidFill>
                            <a:schemeClr val="bg1"/>
                          </a:solidFill>
                        </a:rPr>
                        <a:t>Jamming</a:t>
                      </a: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 sobre radar ELTA 2022.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00348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Empleo de </a:t>
                      </a:r>
                      <a:r>
                        <a:rPr lang="es-CL" sz="1200" dirty="0" err="1">
                          <a:solidFill>
                            <a:schemeClr val="bg1"/>
                          </a:solidFill>
                        </a:rPr>
                        <a:t>Warnings</a:t>
                      </a: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 y solicitud de ROE.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0285658"/>
                  </a:ext>
                </a:extLst>
              </a:tr>
            </a:tbl>
          </a:graphicData>
        </a:graphic>
      </p:graphicFrame>
      <p:pic>
        <p:nvPicPr>
          <p:cNvPr id="1026" name="Picture 2" descr="Check Icon PNG, Dibujos, Vectores Para Descarga Gratuita - Pngtree">
            <a:extLst>
              <a:ext uri="{FF2B5EF4-FFF2-40B4-BE49-F238E27FC236}">
                <a16:creationId xmlns:a16="http://schemas.microsoft.com/office/drawing/2014/main" id="{6FFA0F46-E24B-9089-1E06-0772A97ED2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5697" r="15872" b="15452"/>
          <a:stretch/>
        </p:blipFill>
        <p:spPr bwMode="auto">
          <a:xfrm>
            <a:off x="8632430" y="1038767"/>
            <a:ext cx="251828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heck Icon PNG, Dibujos, Vectores Para Descarga Gratuita - Pngtree">
            <a:extLst>
              <a:ext uri="{FF2B5EF4-FFF2-40B4-BE49-F238E27FC236}">
                <a16:creationId xmlns:a16="http://schemas.microsoft.com/office/drawing/2014/main" id="{A4167A1C-41AF-873F-FAE8-1AB679831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5697" r="15872" b="15452"/>
          <a:stretch/>
        </p:blipFill>
        <p:spPr bwMode="auto">
          <a:xfrm>
            <a:off x="8629543" y="1326701"/>
            <a:ext cx="251828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Reprobado negado icono verde comprobado psd editable sin fondo | PSD Premium">
            <a:extLst>
              <a:ext uri="{FF2B5EF4-FFF2-40B4-BE49-F238E27FC236}">
                <a16:creationId xmlns:a16="http://schemas.microsoft.com/office/drawing/2014/main" id="{E852E268-6917-F772-1B00-B1A99240F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78" b="95556" l="4167" r="95833">
                        <a14:foregroundMark x1="5000" y1="76111" x2="10000" y2="16944"/>
                        <a14:foregroundMark x1="10000" y1="16944" x2="4167" y2="27778"/>
                        <a14:foregroundMark x1="4167" y1="27778" x2="5833" y2="66944"/>
                        <a14:foregroundMark x1="5833" y1="66944" x2="10000" y2="75000"/>
                        <a14:foregroundMark x1="2222" y1="68333" x2="6667" y2="18611"/>
                        <a14:foregroundMark x1="6667" y1="18611" x2="14444" y2="8889"/>
                        <a14:foregroundMark x1="14444" y1="8889" x2="25556" y2="2778"/>
                        <a14:foregroundMark x1="25556" y1="2778" x2="38333" y2="1944"/>
                        <a14:foregroundMark x1="38333" y1="1944" x2="74722" y2="5556"/>
                        <a14:foregroundMark x1="74722" y1="5556" x2="76111" y2="6389"/>
                        <a14:foregroundMark x1="55556" y1="2778" x2="78056" y2="5556"/>
                        <a14:foregroundMark x1="78056" y1="5556" x2="88056" y2="10556"/>
                        <a14:foregroundMark x1="88056" y1="10556" x2="97778" y2="32222"/>
                        <a14:foregroundMark x1="97778" y1="32222" x2="95833" y2="77778"/>
                        <a14:foregroundMark x1="95833" y1="77778" x2="90000" y2="88611"/>
                        <a14:foregroundMark x1="90000" y1="88611" x2="75278" y2="95000"/>
                        <a14:foregroundMark x1="75278" y1="95000" x2="28889" y2="95278"/>
                        <a14:foregroundMark x1="28889" y1="95278" x2="17778" y2="91667"/>
                        <a14:foregroundMark x1="17778" y1="91667" x2="7500" y2="83056"/>
                        <a14:foregroundMark x1="7500" y1="83056" x2="4444" y2="76667"/>
                        <a14:foregroundMark x1="92778" y1="31667" x2="88611" y2="65278"/>
                        <a14:foregroundMark x1="88611" y1="65278" x2="86389" y2="68889"/>
                        <a14:foregroundMark x1="90833" y1="56944" x2="89444" y2="70556"/>
                        <a14:foregroundMark x1="89444" y1="70556" x2="84444" y2="80556"/>
                        <a14:foregroundMark x1="84444" y1="80556" x2="69167" y2="86111"/>
                        <a14:foregroundMark x1="69167" y1="86111" x2="55556" y2="86944"/>
                        <a14:foregroundMark x1="55556" y1="86944" x2="54722" y2="86667"/>
                        <a14:foregroundMark x1="83056" y1="76944" x2="83056" y2="76944"/>
                        <a14:foregroundMark x1="83056" y1="76944" x2="53056" y2="82500"/>
                        <a14:foregroundMark x1="53056" y1="82500" x2="13056" y2="75000"/>
                        <a14:foregroundMark x1="21111" y1="83056" x2="53889" y2="95278"/>
                        <a14:foregroundMark x1="53889" y1="95278" x2="67500" y2="91944"/>
                        <a14:foregroundMark x1="67500" y1="91944" x2="71944" y2="86944"/>
                        <a14:foregroundMark x1="65556" y1="83889" x2="31389" y2="57778"/>
                        <a14:foregroundMark x1="31389" y1="57778" x2="29167" y2="54722"/>
                        <a14:foregroundMark x1="26389" y1="93889" x2="40278" y2="93889"/>
                        <a14:foregroundMark x1="40278" y1="93889" x2="57778" y2="91389"/>
                        <a14:foregroundMark x1="27222" y1="95833" x2="50556" y2="94722"/>
                        <a14:foregroundMark x1="50556" y1="94722" x2="73889" y2="96111"/>
                        <a14:foregroundMark x1="96111" y1="28056" x2="96111" y2="66389"/>
                        <a14:foregroundMark x1="26944" y1="2778" x2="49444" y2="1944"/>
                        <a14:foregroundMark x1="49444" y1="1944" x2="71944" y2="2778"/>
                        <a14:foregroundMark x1="71944" y1="2778" x2="72222" y2="3056"/>
                        <a14:foregroundMark x1="30833" y1="70000" x2="70278" y2="32500"/>
                        <a14:foregroundMark x1="26944" y1="35278" x2="55278" y2="60000"/>
                        <a14:foregroundMark x1="64167" y1="66944" x2="64167" y2="30278"/>
                        <a14:foregroundMark x1="64167" y1="30278" x2="40556" y2="57222"/>
                        <a14:foregroundMark x1="40556" y1="57222" x2="54167" y2="33333"/>
                        <a14:foregroundMark x1="54167" y1="33333" x2="36944" y2="69167"/>
                        <a14:foregroundMark x1="36944" y1="69167" x2="32222" y2="46111"/>
                        <a14:foregroundMark x1="32222" y1="46111" x2="61944" y2="55278"/>
                        <a14:foregroundMark x1="61944" y1="55278" x2="66389" y2="71667"/>
                        <a14:foregroundMark x1="35556" y1="40278" x2="42778" y2="46111"/>
                        <a14:foregroundMark x1="22500" y1="45278" x2="35000" y2="30833"/>
                        <a14:foregroundMark x1="27500" y1="30000" x2="50278" y2="39167"/>
                        <a14:foregroundMark x1="50278" y1="39167" x2="23611" y2="25556"/>
                        <a14:foregroundMark x1="23611" y1="25556" x2="43056" y2="39722"/>
                        <a14:foregroundMark x1="43056" y1="39722" x2="38889" y2="36111"/>
                        <a14:foregroundMark x1="61944" y1="65833" x2="71389" y2="72778"/>
                        <a14:backgroundMark x1="2500" y1="6667" x2="7778" y2="6111"/>
                        <a14:backgroundMark x1="2222" y1="91667" x2="5556" y2="95000"/>
                        <a14:backgroundMark x1="92740" y1="91793" x2="93313" y2="90247"/>
                        <a14:backgroundMark x1="90833" y1="96944" x2="92499" y2="92444"/>
                        <a14:backgroundMark x1="90278" y1="4444" x2="95556" y2="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3566" y="1919429"/>
            <a:ext cx="252000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rtel de signo de exclamación, icono de exclamación, ángulo, texto png |  PNGEgg">
            <a:extLst>
              <a:ext uri="{FF2B5EF4-FFF2-40B4-BE49-F238E27FC236}">
                <a16:creationId xmlns:a16="http://schemas.microsoft.com/office/drawing/2014/main" id="{2C8E4D41-2713-2021-8A7B-646C7E8D1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31667" y1="31946" x2="40667" y2="20922"/>
                        <a14:foregroundMark x1="40667" y1="20922" x2="52889" y2="15411"/>
                        <a14:foregroundMark x1="52889" y1="15411" x2="62333" y2="16423"/>
                        <a14:foregroundMark x1="62333" y1="16423" x2="69889" y2="23622"/>
                        <a14:foregroundMark x1="69889" y1="23622" x2="74778" y2="34983"/>
                        <a14:foregroundMark x1="74778" y1="34983" x2="75778" y2="48144"/>
                        <a14:foregroundMark x1="75778" y1="48144" x2="73556" y2="58718"/>
                        <a14:foregroundMark x1="73556" y1="58718" x2="69111" y2="67492"/>
                        <a14:foregroundMark x1="69111" y1="67492" x2="56667" y2="79753"/>
                        <a14:foregroundMark x1="56667" y1="79753" x2="39000" y2="80652"/>
                        <a14:foregroundMark x1="39000" y1="80652" x2="28111" y2="69179"/>
                        <a14:foregroundMark x1="28111" y1="69179" x2="25333" y2="47357"/>
                        <a14:foregroundMark x1="25333" y1="47357" x2="32222" y2="37908"/>
                        <a14:foregroundMark x1="32222" y1="37908" x2="43222" y2="30821"/>
                        <a14:foregroundMark x1="43222" y1="30821" x2="59556" y2="30821"/>
                        <a14:foregroundMark x1="59556" y1="30821" x2="64111" y2="48931"/>
                        <a14:foregroundMark x1="64111" y1="48931" x2="50444" y2="58043"/>
                        <a14:foregroundMark x1="50444" y1="58043" x2="45222" y2="43082"/>
                        <a14:foregroundMark x1="45222" y1="43082" x2="57556" y2="41732"/>
                        <a14:foregroundMark x1="57556" y1="41732" x2="53222" y2="58155"/>
                        <a14:foregroundMark x1="53222" y1="58155" x2="42444" y2="64342"/>
                        <a14:foregroundMark x1="42444" y1="64342" x2="41889" y2="64342"/>
                        <a14:foregroundMark x1="14889" y1="57930" x2="17667" y2="45219"/>
                        <a14:foregroundMark x1="17667" y1="45219" x2="34444" y2="28009"/>
                        <a14:foregroundMark x1="34444" y1="28009" x2="57111" y2="16873"/>
                        <a14:foregroundMark x1="57111" y1="16873" x2="68667" y2="25084"/>
                        <a14:foregroundMark x1="68667" y1="25084" x2="70889" y2="50844"/>
                        <a14:foregroundMark x1="70889" y1="50844" x2="60444" y2="68841"/>
                        <a14:foregroundMark x1="60444" y1="68841" x2="47667" y2="75703"/>
                        <a14:foregroundMark x1="47667" y1="75703" x2="56889" y2="72103"/>
                        <a14:foregroundMark x1="56889" y1="72103" x2="42000" y2="76265"/>
                        <a14:foregroundMark x1="42000" y1="76265" x2="48333" y2="76828"/>
                        <a14:foregroundMark x1="18444" y1="77390" x2="12000" y2="62655"/>
                        <a14:foregroundMark x1="12000" y1="62655" x2="17444" y2="28571"/>
                        <a14:foregroundMark x1="17444" y1="28571" x2="29111" y2="17998"/>
                        <a14:foregroundMark x1="29111" y1="17998" x2="57222" y2="10686"/>
                        <a14:foregroundMark x1="57222" y1="10686" x2="73333" y2="17773"/>
                        <a14:foregroundMark x1="73333" y1="17773" x2="81333" y2="25759"/>
                        <a14:foregroundMark x1="81333" y1="25759" x2="86889" y2="36783"/>
                        <a14:foregroundMark x1="86889" y1="36783" x2="84333" y2="59618"/>
                        <a14:foregroundMark x1="84333" y1="59618" x2="74667" y2="74241"/>
                        <a14:foregroundMark x1="74667" y1="74241" x2="47889" y2="88189"/>
                        <a14:foregroundMark x1="47889" y1="88189" x2="32444" y2="89989"/>
                        <a14:foregroundMark x1="32444" y1="89989" x2="18778" y2="81665"/>
                        <a14:foregroundMark x1="18778" y1="81665" x2="16556" y2="778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9543" y="1621955"/>
            <a:ext cx="255111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heck Icon PNG, Dibujos, Vectores Para Descarga Gratuita - Pngtree">
            <a:extLst>
              <a:ext uri="{FF2B5EF4-FFF2-40B4-BE49-F238E27FC236}">
                <a16:creationId xmlns:a16="http://schemas.microsoft.com/office/drawing/2014/main" id="{62CA2DDF-3B4C-A998-4305-E8ED66653C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5697" r="15872" b="15452"/>
          <a:stretch/>
        </p:blipFill>
        <p:spPr bwMode="auto">
          <a:xfrm>
            <a:off x="8626101" y="2199695"/>
            <a:ext cx="251828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D32BEA2F-005E-2285-40CE-C73D3C1A6FB2}"/>
              </a:ext>
            </a:extLst>
          </p:cNvPr>
          <p:cNvCxnSpPr>
            <a:cxnSpLocks/>
          </p:cNvCxnSpPr>
          <p:nvPr/>
        </p:nvCxnSpPr>
        <p:spPr>
          <a:xfrm flipV="1">
            <a:off x="390235" y="827628"/>
            <a:ext cx="656389" cy="1231686"/>
          </a:xfrm>
          <a:prstGeom prst="straightConnector1">
            <a:avLst/>
          </a:prstGeom>
          <a:ln w="28575"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Imagen 36">
            <a:extLst>
              <a:ext uri="{FF2B5EF4-FFF2-40B4-BE49-F238E27FC236}">
                <a16:creationId xmlns:a16="http://schemas.microsoft.com/office/drawing/2014/main" id="{E74B281A-CC33-4923-9D60-51845F2EF3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757" y="654535"/>
            <a:ext cx="219202" cy="237778"/>
          </a:xfrm>
          <a:prstGeom prst="rect">
            <a:avLst/>
          </a:prstGeom>
        </p:spPr>
      </p:pic>
      <p:grpSp>
        <p:nvGrpSpPr>
          <p:cNvPr id="38" name="Grupo 37">
            <a:extLst>
              <a:ext uri="{FF2B5EF4-FFF2-40B4-BE49-F238E27FC236}">
                <a16:creationId xmlns:a16="http://schemas.microsoft.com/office/drawing/2014/main" id="{D544F1D3-32B9-C901-018A-FB91DEEA49C6}"/>
              </a:ext>
            </a:extLst>
          </p:cNvPr>
          <p:cNvGrpSpPr/>
          <p:nvPr/>
        </p:nvGrpSpPr>
        <p:grpSpPr>
          <a:xfrm>
            <a:off x="725510" y="1378665"/>
            <a:ext cx="951113" cy="846871"/>
            <a:chOff x="5950285" y="3083498"/>
            <a:chExt cx="1008000" cy="900000"/>
          </a:xfrm>
        </p:grpSpPr>
        <p:pic>
          <p:nvPicPr>
            <p:cNvPr id="39" name="Imagen 38">
              <a:extLst>
                <a:ext uri="{FF2B5EF4-FFF2-40B4-BE49-F238E27FC236}">
                  <a16:creationId xmlns:a16="http://schemas.microsoft.com/office/drawing/2014/main" id="{E926E027-6EBB-F5A9-1B1C-B483F1B83D3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8285" y="3406401"/>
              <a:ext cx="252000" cy="252000"/>
            </a:xfrm>
            <a:prstGeom prst="rect">
              <a:avLst/>
            </a:prstGeom>
          </p:spPr>
        </p:pic>
        <p:sp>
          <p:nvSpPr>
            <p:cNvPr id="40" name="Elipse 39">
              <a:extLst>
                <a:ext uri="{FF2B5EF4-FFF2-40B4-BE49-F238E27FC236}">
                  <a16:creationId xmlns:a16="http://schemas.microsoft.com/office/drawing/2014/main" id="{E30B6882-4264-A69A-01BA-1A71581795C8}"/>
                </a:ext>
              </a:extLst>
            </p:cNvPr>
            <p:cNvSpPr/>
            <p:nvPr/>
          </p:nvSpPr>
          <p:spPr>
            <a:xfrm>
              <a:off x="5950285" y="3083498"/>
              <a:ext cx="1008000" cy="900000"/>
            </a:xfrm>
            <a:prstGeom prst="ellipse">
              <a:avLst/>
            </a:prstGeom>
            <a:noFill/>
            <a:ln w="28575">
              <a:solidFill>
                <a:srgbClr val="FFFF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41" name="Conector recto de flecha 40">
            <a:extLst>
              <a:ext uri="{FF2B5EF4-FFF2-40B4-BE49-F238E27FC236}">
                <a16:creationId xmlns:a16="http://schemas.microsoft.com/office/drawing/2014/main" id="{B43CD307-A3F2-F42D-C475-82147C83846D}"/>
              </a:ext>
            </a:extLst>
          </p:cNvPr>
          <p:cNvCxnSpPr>
            <a:cxnSpLocks/>
          </p:cNvCxnSpPr>
          <p:nvPr/>
        </p:nvCxnSpPr>
        <p:spPr>
          <a:xfrm flipV="1">
            <a:off x="1279770" y="1529321"/>
            <a:ext cx="230382" cy="191101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42A4036B-DE82-DC8A-2BFB-2C6B3CBB0B5D}"/>
              </a:ext>
            </a:extLst>
          </p:cNvPr>
          <p:cNvCxnSpPr>
            <a:cxnSpLocks/>
          </p:cNvCxnSpPr>
          <p:nvPr/>
        </p:nvCxnSpPr>
        <p:spPr>
          <a:xfrm flipH="1">
            <a:off x="221576" y="4452218"/>
            <a:ext cx="3867093" cy="0"/>
          </a:xfrm>
          <a:prstGeom prst="line">
            <a:avLst/>
          </a:prstGeom>
          <a:ln w="28575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528637FA-0548-8F5B-9B64-E5102AC0295F}"/>
              </a:ext>
            </a:extLst>
          </p:cNvPr>
          <p:cNvCxnSpPr>
            <a:cxnSpLocks/>
          </p:cNvCxnSpPr>
          <p:nvPr/>
        </p:nvCxnSpPr>
        <p:spPr>
          <a:xfrm>
            <a:off x="315898" y="4199828"/>
            <a:ext cx="1800000" cy="0"/>
          </a:xfrm>
          <a:prstGeom prst="straightConnector1">
            <a:avLst/>
          </a:prstGeom>
          <a:ln w="19050"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uadroTexto 20">
            <a:extLst>
              <a:ext uri="{FF2B5EF4-FFF2-40B4-BE49-F238E27FC236}">
                <a16:creationId xmlns:a16="http://schemas.microsoft.com/office/drawing/2014/main" id="{1E26D6E9-8BB1-7413-5CA6-C9FC2D7EAAA1}"/>
              </a:ext>
            </a:extLst>
          </p:cNvPr>
          <p:cNvSpPr txBox="1"/>
          <p:nvPr/>
        </p:nvSpPr>
        <p:spPr>
          <a:xfrm>
            <a:off x="725510" y="3907295"/>
            <a:ext cx="780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>
                <a:solidFill>
                  <a:schemeClr val="bg1"/>
                </a:solidFill>
                <a:latin typeface="+mn-lt"/>
              </a:rPr>
              <a:t>10 MN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B59E46CD-97D4-AF09-1B51-1C33106C3C8A}"/>
              </a:ext>
            </a:extLst>
          </p:cNvPr>
          <p:cNvSpPr txBox="1"/>
          <p:nvPr/>
        </p:nvSpPr>
        <p:spPr>
          <a:xfrm>
            <a:off x="162093" y="4208776"/>
            <a:ext cx="2379800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1100" b="1" dirty="0">
                <a:solidFill>
                  <a:srgbClr val="FFFF66"/>
                </a:solidFill>
                <a:latin typeface="+mn-lt"/>
              </a:rPr>
              <a:t>LATITUD DE SEGURIDAD: 33°22’0 S</a:t>
            </a:r>
          </a:p>
        </p:txBody>
      </p:sp>
    </p:spTree>
    <p:extLst>
      <p:ext uri="{BB962C8B-B14F-4D97-AF65-F5344CB8AC3E}">
        <p14:creationId xmlns:p14="http://schemas.microsoft.com/office/powerpoint/2010/main" val="4049064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>
            <a:extLst>
              <a:ext uri="{FF2B5EF4-FFF2-40B4-BE49-F238E27FC236}">
                <a16:creationId xmlns:a16="http://schemas.microsoft.com/office/drawing/2014/main" id="{AEF7F5C9-C2FB-5F8A-C2F6-1090258097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576" y="650897"/>
            <a:ext cx="3867093" cy="390881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Marcador de número de diapositiva 6">
            <a:extLst>
              <a:ext uri="{FF2B5EF4-FFF2-40B4-BE49-F238E27FC236}">
                <a16:creationId xmlns:a16="http://schemas.microsoft.com/office/drawing/2014/main" id="{D8634A59-DBCE-B636-F2A5-BF41BDB37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12306" y="4870640"/>
            <a:ext cx="299037" cy="273844"/>
          </a:xfrm>
        </p:spPr>
        <p:txBody>
          <a:bodyPr/>
          <a:lstStyle/>
          <a:p>
            <a:pPr>
              <a:defRPr/>
            </a:pPr>
            <a:fld id="{574FE9C2-9907-4055-A40A-177F0B836576}" type="slidenum">
              <a:rPr lang="es-ES" sz="1050" smtClean="0">
                <a:solidFill>
                  <a:schemeClr val="bg1"/>
                </a:solidFill>
                <a:latin typeface="+mn-lt"/>
              </a:rPr>
              <a:pPr>
                <a:defRPr/>
              </a:pPr>
              <a:t>4</a:t>
            </a:fld>
            <a:endParaRPr lang="es-ES" sz="105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3CF4AFAE-E43E-9C83-4025-6B7DBF4392B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472606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es-CL" sz="30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FASE 1: EAM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1F1B86FF-BB01-2A21-1775-8F1F3CA057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746" y="690599"/>
            <a:ext cx="219202" cy="237778"/>
          </a:xfrm>
          <a:prstGeom prst="rect">
            <a:avLst/>
          </a:prstGeom>
        </p:spPr>
      </p:pic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8B4E766D-D276-B4C5-1428-7D2C32B9346E}"/>
              </a:ext>
            </a:extLst>
          </p:cNvPr>
          <p:cNvCxnSpPr>
            <a:cxnSpLocks/>
          </p:cNvCxnSpPr>
          <p:nvPr/>
        </p:nvCxnSpPr>
        <p:spPr>
          <a:xfrm flipH="1">
            <a:off x="1510152" y="813936"/>
            <a:ext cx="1224720" cy="13692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ángulo redondeado 27">
            <a:extLst>
              <a:ext uri="{FF2B5EF4-FFF2-40B4-BE49-F238E27FC236}">
                <a16:creationId xmlns:a16="http://schemas.microsoft.com/office/drawing/2014/main" id="{24789000-F39E-48CC-ED48-867FB873F348}"/>
              </a:ext>
            </a:extLst>
          </p:cNvPr>
          <p:cNvSpPr/>
          <p:nvPr/>
        </p:nvSpPr>
        <p:spPr>
          <a:xfrm>
            <a:off x="4257970" y="650897"/>
            <a:ext cx="4806238" cy="3908813"/>
          </a:xfrm>
          <a:prstGeom prst="roundRect">
            <a:avLst>
              <a:gd name="adj" fmla="val 5420"/>
            </a:avLst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r>
              <a:rPr lang="es-CL" b="1" dirty="0">
                <a:solidFill>
                  <a:srgbClr val="FFC000"/>
                </a:solidFill>
              </a:rPr>
              <a:t>OBJETIVOS DE LA FASE</a:t>
            </a:r>
          </a:p>
          <a:p>
            <a:pPr algn="ctr">
              <a:spcAft>
                <a:spcPts val="600"/>
              </a:spcAft>
            </a:pPr>
            <a:endParaRPr lang="es-CL" b="1" dirty="0">
              <a:solidFill>
                <a:srgbClr val="FFC000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es-CL" sz="14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>
              <a:spcAft>
                <a:spcPts val="600"/>
              </a:spcAft>
            </a:pPr>
            <a:r>
              <a:rPr lang="es-CL" b="1" dirty="0">
                <a:solidFill>
                  <a:srgbClr val="FFC000"/>
                </a:solidFill>
              </a:rPr>
              <a:t>LECCIONES APRENDIDAS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Reforzar entrenamiento de personal MAE (no se reportaron detecciones).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Implementar uso de chat u otra línea distinta a las de conducción para la solicitud de ROE.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endParaRPr lang="es-CL" sz="1200" dirty="0">
              <a:solidFill>
                <a:schemeClr val="bg1"/>
              </a:solidFill>
            </a:endParaRPr>
          </a:p>
        </p:txBody>
      </p:sp>
      <p:graphicFrame>
        <p:nvGraphicFramePr>
          <p:cNvPr id="29" name="Tabla 28">
            <a:extLst>
              <a:ext uri="{FF2B5EF4-FFF2-40B4-BE49-F238E27FC236}">
                <a16:creationId xmlns:a16="http://schemas.microsoft.com/office/drawing/2014/main" id="{7F350556-538F-657B-B27B-25FBD30020A6}"/>
              </a:ext>
            </a:extLst>
          </p:cNvPr>
          <p:cNvGraphicFramePr>
            <a:graphicFrameLocks noGrp="1"/>
          </p:cNvGraphicFramePr>
          <p:nvPr/>
        </p:nvGraphicFramePr>
        <p:xfrm>
          <a:off x="4338146" y="1016926"/>
          <a:ext cx="4715809" cy="14400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0606">
                  <a:extLst>
                    <a:ext uri="{9D8B030D-6E8A-4147-A177-3AD203B41FA5}">
                      <a16:colId xmlns:a16="http://schemas.microsoft.com/office/drawing/2014/main" val="714294923"/>
                    </a:ext>
                  </a:extLst>
                </a:gridCol>
                <a:gridCol w="605203">
                  <a:extLst>
                    <a:ext uri="{9D8B030D-6E8A-4147-A177-3AD203B41FA5}">
                      <a16:colId xmlns:a16="http://schemas.microsoft.com/office/drawing/2014/main" val="1089263096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Detección de N-502.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289403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Hacer uso de identidades de ejercicio (Joker/</a:t>
                      </a:r>
                      <a:r>
                        <a:rPr lang="es-CL" sz="1200" dirty="0" err="1">
                          <a:solidFill>
                            <a:schemeClr val="bg1"/>
                          </a:solidFill>
                        </a:rPr>
                        <a:t>Faker</a:t>
                      </a: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)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324713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Detección MAE de ELTA 2022.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7657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es-CL" sz="1200" dirty="0" err="1">
                          <a:solidFill>
                            <a:schemeClr val="bg1"/>
                          </a:solidFill>
                        </a:rPr>
                        <a:t>Jamming</a:t>
                      </a: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 sobre radar ELTA 2022.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00348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Empleo de </a:t>
                      </a:r>
                      <a:r>
                        <a:rPr lang="es-CL" sz="1200" dirty="0" err="1">
                          <a:solidFill>
                            <a:schemeClr val="bg1"/>
                          </a:solidFill>
                        </a:rPr>
                        <a:t>Warnings</a:t>
                      </a: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 y solicitud de ROE.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0285658"/>
                  </a:ext>
                </a:extLst>
              </a:tr>
            </a:tbl>
          </a:graphicData>
        </a:graphic>
      </p:graphicFrame>
      <p:pic>
        <p:nvPicPr>
          <p:cNvPr id="1026" name="Picture 2" descr="Check Icon PNG, Dibujos, Vectores Para Descarga Gratuita - Pngtree">
            <a:extLst>
              <a:ext uri="{FF2B5EF4-FFF2-40B4-BE49-F238E27FC236}">
                <a16:creationId xmlns:a16="http://schemas.microsoft.com/office/drawing/2014/main" id="{6FFA0F46-E24B-9089-1E06-0772A97ED2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5697" r="15872" b="15452"/>
          <a:stretch/>
        </p:blipFill>
        <p:spPr bwMode="auto">
          <a:xfrm>
            <a:off x="8632430" y="1038767"/>
            <a:ext cx="251828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heck Icon PNG, Dibujos, Vectores Para Descarga Gratuita - Pngtree">
            <a:extLst>
              <a:ext uri="{FF2B5EF4-FFF2-40B4-BE49-F238E27FC236}">
                <a16:creationId xmlns:a16="http://schemas.microsoft.com/office/drawing/2014/main" id="{A4167A1C-41AF-873F-FAE8-1AB679831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5697" r="15872" b="15452"/>
          <a:stretch/>
        </p:blipFill>
        <p:spPr bwMode="auto">
          <a:xfrm>
            <a:off x="8629543" y="1326701"/>
            <a:ext cx="251828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Reprobado negado icono verde comprobado psd editable sin fondo | PSD Premium">
            <a:extLst>
              <a:ext uri="{FF2B5EF4-FFF2-40B4-BE49-F238E27FC236}">
                <a16:creationId xmlns:a16="http://schemas.microsoft.com/office/drawing/2014/main" id="{E852E268-6917-F772-1B00-B1A99240F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78" b="95556" l="4167" r="95833">
                        <a14:foregroundMark x1="5000" y1="76111" x2="10000" y2="16944"/>
                        <a14:foregroundMark x1="10000" y1="16944" x2="4167" y2="27778"/>
                        <a14:foregroundMark x1="4167" y1="27778" x2="5833" y2="66944"/>
                        <a14:foregroundMark x1="5833" y1="66944" x2="10000" y2="75000"/>
                        <a14:foregroundMark x1="2222" y1="68333" x2="6667" y2="18611"/>
                        <a14:foregroundMark x1="6667" y1="18611" x2="14444" y2="8889"/>
                        <a14:foregroundMark x1="14444" y1="8889" x2="25556" y2="2778"/>
                        <a14:foregroundMark x1="25556" y1="2778" x2="38333" y2="1944"/>
                        <a14:foregroundMark x1="38333" y1="1944" x2="74722" y2="5556"/>
                        <a14:foregroundMark x1="74722" y1="5556" x2="76111" y2="6389"/>
                        <a14:foregroundMark x1="55556" y1="2778" x2="78056" y2="5556"/>
                        <a14:foregroundMark x1="78056" y1="5556" x2="88056" y2="10556"/>
                        <a14:foregroundMark x1="88056" y1="10556" x2="97778" y2="32222"/>
                        <a14:foregroundMark x1="97778" y1="32222" x2="95833" y2="77778"/>
                        <a14:foregroundMark x1="95833" y1="77778" x2="90000" y2="88611"/>
                        <a14:foregroundMark x1="90000" y1="88611" x2="75278" y2="95000"/>
                        <a14:foregroundMark x1="75278" y1="95000" x2="28889" y2="95278"/>
                        <a14:foregroundMark x1="28889" y1="95278" x2="17778" y2="91667"/>
                        <a14:foregroundMark x1="17778" y1="91667" x2="7500" y2="83056"/>
                        <a14:foregroundMark x1="7500" y1="83056" x2="4444" y2="76667"/>
                        <a14:foregroundMark x1="92778" y1="31667" x2="88611" y2="65278"/>
                        <a14:foregroundMark x1="88611" y1="65278" x2="86389" y2="68889"/>
                        <a14:foregroundMark x1="90833" y1="56944" x2="89444" y2="70556"/>
                        <a14:foregroundMark x1="89444" y1="70556" x2="84444" y2="80556"/>
                        <a14:foregroundMark x1="84444" y1="80556" x2="69167" y2="86111"/>
                        <a14:foregroundMark x1="69167" y1="86111" x2="55556" y2="86944"/>
                        <a14:foregroundMark x1="55556" y1="86944" x2="54722" y2="86667"/>
                        <a14:foregroundMark x1="83056" y1="76944" x2="83056" y2="76944"/>
                        <a14:foregroundMark x1="83056" y1="76944" x2="53056" y2="82500"/>
                        <a14:foregroundMark x1="53056" y1="82500" x2="13056" y2="75000"/>
                        <a14:foregroundMark x1="21111" y1="83056" x2="53889" y2="95278"/>
                        <a14:foregroundMark x1="53889" y1="95278" x2="67500" y2="91944"/>
                        <a14:foregroundMark x1="67500" y1="91944" x2="71944" y2="86944"/>
                        <a14:foregroundMark x1="65556" y1="83889" x2="31389" y2="57778"/>
                        <a14:foregroundMark x1="31389" y1="57778" x2="29167" y2="54722"/>
                        <a14:foregroundMark x1="26389" y1="93889" x2="40278" y2="93889"/>
                        <a14:foregroundMark x1="40278" y1="93889" x2="57778" y2="91389"/>
                        <a14:foregroundMark x1="27222" y1="95833" x2="50556" y2="94722"/>
                        <a14:foregroundMark x1="50556" y1="94722" x2="73889" y2="96111"/>
                        <a14:foregroundMark x1="96111" y1="28056" x2="96111" y2="66389"/>
                        <a14:foregroundMark x1="26944" y1="2778" x2="49444" y2="1944"/>
                        <a14:foregroundMark x1="49444" y1="1944" x2="71944" y2="2778"/>
                        <a14:foregroundMark x1="71944" y1="2778" x2="72222" y2="3056"/>
                        <a14:foregroundMark x1="30833" y1="70000" x2="70278" y2="32500"/>
                        <a14:foregroundMark x1="26944" y1="35278" x2="55278" y2="60000"/>
                        <a14:foregroundMark x1="64167" y1="66944" x2="64167" y2="30278"/>
                        <a14:foregroundMark x1="64167" y1="30278" x2="40556" y2="57222"/>
                        <a14:foregroundMark x1="40556" y1="57222" x2="54167" y2="33333"/>
                        <a14:foregroundMark x1="54167" y1="33333" x2="36944" y2="69167"/>
                        <a14:foregroundMark x1="36944" y1="69167" x2="32222" y2="46111"/>
                        <a14:foregroundMark x1="32222" y1="46111" x2="61944" y2="55278"/>
                        <a14:foregroundMark x1="61944" y1="55278" x2="66389" y2="71667"/>
                        <a14:foregroundMark x1="35556" y1="40278" x2="42778" y2="46111"/>
                        <a14:foregroundMark x1="22500" y1="45278" x2="35000" y2="30833"/>
                        <a14:foregroundMark x1="27500" y1="30000" x2="50278" y2="39167"/>
                        <a14:foregroundMark x1="50278" y1="39167" x2="23611" y2="25556"/>
                        <a14:foregroundMark x1="23611" y1="25556" x2="43056" y2="39722"/>
                        <a14:foregroundMark x1="43056" y1="39722" x2="38889" y2="36111"/>
                        <a14:foregroundMark x1="61944" y1="65833" x2="71389" y2="72778"/>
                        <a14:backgroundMark x1="2500" y1="6667" x2="7778" y2="6111"/>
                        <a14:backgroundMark x1="2222" y1="91667" x2="5556" y2="95000"/>
                        <a14:backgroundMark x1="92740" y1="91793" x2="93313" y2="90247"/>
                        <a14:backgroundMark x1="90833" y1="96944" x2="92499" y2="92444"/>
                        <a14:backgroundMark x1="90278" y1="4444" x2="95556" y2="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3566" y="1919429"/>
            <a:ext cx="252000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rtel de signo de exclamación, icono de exclamación, ángulo, texto png |  PNGEgg">
            <a:extLst>
              <a:ext uri="{FF2B5EF4-FFF2-40B4-BE49-F238E27FC236}">
                <a16:creationId xmlns:a16="http://schemas.microsoft.com/office/drawing/2014/main" id="{2C8E4D41-2713-2021-8A7B-646C7E8D1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31667" y1="31946" x2="40667" y2="20922"/>
                        <a14:foregroundMark x1="40667" y1="20922" x2="52889" y2="15411"/>
                        <a14:foregroundMark x1="52889" y1="15411" x2="62333" y2="16423"/>
                        <a14:foregroundMark x1="62333" y1="16423" x2="69889" y2="23622"/>
                        <a14:foregroundMark x1="69889" y1="23622" x2="74778" y2="34983"/>
                        <a14:foregroundMark x1="74778" y1="34983" x2="75778" y2="48144"/>
                        <a14:foregroundMark x1="75778" y1="48144" x2="73556" y2="58718"/>
                        <a14:foregroundMark x1="73556" y1="58718" x2="69111" y2="67492"/>
                        <a14:foregroundMark x1="69111" y1="67492" x2="56667" y2="79753"/>
                        <a14:foregroundMark x1="56667" y1="79753" x2="39000" y2="80652"/>
                        <a14:foregroundMark x1="39000" y1="80652" x2="28111" y2="69179"/>
                        <a14:foregroundMark x1="28111" y1="69179" x2="25333" y2="47357"/>
                        <a14:foregroundMark x1="25333" y1="47357" x2="32222" y2="37908"/>
                        <a14:foregroundMark x1="32222" y1="37908" x2="43222" y2="30821"/>
                        <a14:foregroundMark x1="43222" y1="30821" x2="59556" y2="30821"/>
                        <a14:foregroundMark x1="59556" y1="30821" x2="64111" y2="48931"/>
                        <a14:foregroundMark x1="64111" y1="48931" x2="50444" y2="58043"/>
                        <a14:foregroundMark x1="50444" y1="58043" x2="45222" y2="43082"/>
                        <a14:foregroundMark x1="45222" y1="43082" x2="57556" y2="41732"/>
                        <a14:foregroundMark x1="57556" y1="41732" x2="53222" y2="58155"/>
                        <a14:foregroundMark x1="53222" y1="58155" x2="42444" y2="64342"/>
                        <a14:foregroundMark x1="42444" y1="64342" x2="41889" y2="64342"/>
                        <a14:foregroundMark x1="14889" y1="57930" x2="17667" y2="45219"/>
                        <a14:foregroundMark x1="17667" y1="45219" x2="34444" y2="28009"/>
                        <a14:foregroundMark x1="34444" y1="28009" x2="57111" y2="16873"/>
                        <a14:foregroundMark x1="57111" y1="16873" x2="68667" y2="25084"/>
                        <a14:foregroundMark x1="68667" y1="25084" x2="70889" y2="50844"/>
                        <a14:foregroundMark x1="70889" y1="50844" x2="60444" y2="68841"/>
                        <a14:foregroundMark x1="60444" y1="68841" x2="47667" y2="75703"/>
                        <a14:foregroundMark x1="47667" y1="75703" x2="56889" y2="72103"/>
                        <a14:foregroundMark x1="56889" y1="72103" x2="42000" y2="76265"/>
                        <a14:foregroundMark x1="42000" y1="76265" x2="48333" y2="76828"/>
                        <a14:foregroundMark x1="18444" y1="77390" x2="12000" y2="62655"/>
                        <a14:foregroundMark x1="12000" y1="62655" x2="17444" y2="28571"/>
                        <a14:foregroundMark x1="17444" y1="28571" x2="29111" y2="17998"/>
                        <a14:foregroundMark x1="29111" y1="17998" x2="57222" y2="10686"/>
                        <a14:foregroundMark x1="57222" y1="10686" x2="73333" y2="17773"/>
                        <a14:foregroundMark x1="73333" y1="17773" x2="81333" y2="25759"/>
                        <a14:foregroundMark x1="81333" y1="25759" x2="86889" y2="36783"/>
                        <a14:foregroundMark x1="86889" y1="36783" x2="84333" y2="59618"/>
                        <a14:foregroundMark x1="84333" y1="59618" x2="74667" y2="74241"/>
                        <a14:foregroundMark x1="74667" y1="74241" x2="47889" y2="88189"/>
                        <a14:foregroundMark x1="47889" y1="88189" x2="32444" y2="89989"/>
                        <a14:foregroundMark x1="32444" y1="89989" x2="18778" y2="81665"/>
                        <a14:foregroundMark x1="18778" y1="81665" x2="16556" y2="778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9543" y="1621955"/>
            <a:ext cx="255111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heck Icon PNG, Dibujos, Vectores Para Descarga Gratuita - Pngtree">
            <a:extLst>
              <a:ext uri="{FF2B5EF4-FFF2-40B4-BE49-F238E27FC236}">
                <a16:creationId xmlns:a16="http://schemas.microsoft.com/office/drawing/2014/main" id="{62CA2DDF-3B4C-A998-4305-E8ED66653C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5697" r="15872" b="15452"/>
          <a:stretch/>
        </p:blipFill>
        <p:spPr bwMode="auto">
          <a:xfrm>
            <a:off x="8626101" y="2199695"/>
            <a:ext cx="251828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D32BEA2F-005E-2285-40CE-C73D3C1A6FB2}"/>
              </a:ext>
            </a:extLst>
          </p:cNvPr>
          <p:cNvCxnSpPr>
            <a:cxnSpLocks/>
          </p:cNvCxnSpPr>
          <p:nvPr/>
        </p:nvCxnSpPr>
        <p:spPr>
          <a:xfrm flipV="1">
            <a:off x="390235" y="827628"/>
            <a:ext cx="656389" cy="1231686"/>
          </a:xfrm>
          <a:prstGeom prst="straightConnector1">
            <a:avLst/>
          </a:prstGeom>
          <a:ln w="28575"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Imagen 36">
            <a:extLst>
              <a:ext uri="{FF2B5EF4-FFF2-40B4-BE49-F238E27FC236}">
                <a16:creationId xmlns:a16="http://schemas.microsoft.com/office/drawing/2014/main" id="{E74B281A-CC33-4923-9D60-51845F2EF3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757" y="654535"/>
            <a:ext cx="219202" cy="237778"/>
          </a:xfrm>
          <a:prstGeom prst="rect">
            <a:avLst/>
          </a:prstGeom>
        </p:spPr>
      </p:pic>
      <p:grpSp>
        <p:nvGrpSpPr>
          <p:cNvPr id="38" name="Grupo 37">
            <a:extLst>
              <a:ext uri="{FF2B5EF4-FFF2-40B4-BE49-F238E27FC236}">
                <a16:creationId xmlns:a16="http://schemas.microsoft.com/office/drawing/2014/main" id="{D544F1D3-32B9-C901-018A-FB91DEEA49C6}"/>
              </a:ext>
            </a:extLst>
          </p:cNvPr>
          <p:cNvGrpSpPr/>
          <p:nvPr/>
        </p:nvGrpSpPr>
        <p:grpSpPr>
          <a:xfrm>
            <a:off x="725510" y="1378665"/>
            <a:ext cx="951113" cy="846871"/>
            <a:chOff x="5950285" y="3083498"/>
            <a:chExt cx="1008000" cy="900000"/>
          </a:xfrm>
        </p:grpSpPr>
        <p:pic>
          <p:nvPicPr>
            <p:cNvPr id="39" name="Imagen 38">
              <a:extLst>
                <a:ext uri="{FF2B5EF4-FFF2-40B4-BE49-F238E27FC236}">
                  <a16:creationId xmlns:a16="http://schemas.microsoft.com/office/drawing/2014/main" id="{E926E027-6EBB-F5A9-1B1C-B483F1B83D3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8285" y="3406401"/>
              <a:ext cx="252000" cy="252000"/>
            </a:xfrm>
            <a:prstGeom prst="rect">
              <a:avLst/>
            </a:prstGeom>
          </p:spPr>
        </p:pic>
        <p:sp>
          <p:nvSpPr>
            <p:cNvPr id="40" name="Elipse 39">
              <a:extLst>
                <a:ext uri="{FF2B5EF4-FFF2-40B4-BE49-F238E27FC236}">
                  <a16:creationId xmlns:a16="http://schemas.microsoft.com/office/drawing/2014/main" id="{E30B6882-4264-A69A-01BA-1A71581795C8}"/>
                </a:ext>
              </a:extLst>
            </p:cNvPr>
            <p:cNvSpPr/>
            <p:nvPr/>
          </p:nvSpPr>
          <p:spPr>
            <a:xfrm>
              <a:off x="5950285" y="3083498"/>
              <a:ext cx="1008000" cy="900000"/>
            </a:xfrm>
            <a:prstGeom prst="ellipse">
              <a:avLst/>
            </a:prstGeom>
            <a:noFill/>
            <a:ln w="28575">
              <a:solidFill>
                <a:srgbClr val="FFFF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41" name="Conector recto de flecha 40">
            <a:extLst>
              <a:ext uri="{FF2B5EF4-FFF2-40B4-BE49-F238E27FC236}">
                <a16:creationId xmlns:a16="http://schemas.microsoft.com/office/drawing/2014/main" id="{B43CD307-A3F2-F42D-C475-82147C83846D}"/>
              </a:ext>
            </a:extLst>
          </p:cNvPr>
          <p:cNvCxnSpPr>
            <a:cxnSpLocks/>
          </p:cNvCxnSpPr>
          <p:nvPr/>
        </p:nvCxnSpPr>
        <p:spPr>
          <a:xfrm flipV="1">
            <a:off x="1279770" y="1529321"/>
            <a:ext cx="230382" cy="191101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42A4036B-DE82-DC8A-2BFB-2C6B3CBB0B5D}"/>
              </a:ext>
            </a:extLst>
          </p:cNvPr>
          <p:cNvCxnSpPr>
            <a:cxnSpLocks/>
          </p:cNvCxnSpPr>
          <p:nvPr/>
        </p:nvCxnSpPr>
        <p:spPr>
          <a:xfrm flipH="1">
            <a:off x="221576" y="4452218"/>
            <a:ext cx="3867093" cy="0"/>
          </a:xfrm>
          <a:prstGeom prst="line">
            <a:avLst/>
          </a:prstGeom>
          <a:ln w="28575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528637FA-0548-8F5B-9B64-E5102AC0295F}"/>
              </a:ext>
            </a:extLst>
          </p:cNvPr>
          <p:cNvCxnSpPr>
            <a:cxnSpLocks/>
          </p:cNvCxnSpPr>
          <p:nvPr/>
        </p:nvCxnSpPr>
        <p:spPr>
          <a:xfrm>
            <a:off x="315898" y="4199828"/>
            <a:ext cx="1800000" cy="0"/>
          </a:xfrm>
          <a:prstGeom prst="straightConnector1">
            <a:avLst/>
          </a:prstGeom>
          <a:ln w="19050"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uadroTexto 20">
            <a:extLst>
              <a:ext uri="{FF2B5EF4-FFF2-40B4-BE49-F238E27FC236}">
                <a16:creationId xmlns:a16="http://schemas.microsoft.com/office/drawing/2014/main" id="{1E26D6E9-8BB1-7413-5CA6-C9FC2D7EAAA1}"/>
              </a:ext>
            </a:extLst>
          </p:cNvPr>
          <p:cNvSpPr txBox="1"/>
          <p:nvPr/>
        </p:nvSpPr>
        <p:spPr>
          <a:xfrm>
            <a:off x="725510" y="3907295"/>
            <a:ext cx="780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>
                <a:solidFill>
                  <a:schemeClr val="bg1"/>
                </a:solidFill>
                <a:latin typeface="+mn-lt"/>
              </a:rPr>
              <a:t>10 MN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B59E46CD-97D4-AF09-1B51-1C33106C3C8A}"/>
              </a:ext>
            </a:extLst>
          </p:cNvPr>
          <p:cNvSpPr txBox="1"/>
          <p:nvPr/>
        </p:nvSpPr>
        <p:spPr>
          <a:xfrm>
            <a:off x="162093" y="4208776"/>
            <a:ext cx="2379800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1100" b="1" dirty="0">
                <a:solidFill>
                  <a:srgbClr val="FFFF66"/>
                </a:solidFill>
                <a:latin typeface="+mn-lt"/>
              </a:rPr>
              <a:t>LATITUD DE SEGURIDAD: 33°22’0 S</a:t>
            </a:r>
          </a:p>
        </p:txBody>
      </p: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457B4A9E-2828-F227-B7D3-7383072C7596}"/>
              </a:ext>
            </a:extLst>
          </p:cNvPr>
          <p:cNvSpPr/>
          <p:nvPr/>
        </p:nvSpPr>
        <p:spPr>
          <a:xfrm>
            <a:off x="4338147" y="1351029"/>
            <a:ext cx="3816040" cy="1100665"/>
          </a:xfrm>
          <a:prstGeom prst="roundRect">
            <a:avLst/>
          </a:prstGeom>
          <a:solidFill>
            <a:srgbClr val="C00000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just"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FF Blanco indicó haber detectado emisión de N-502 sin demarcación. Esto no permitió que la unidad efectuara </a:t>
            </a:r>
            <a:r>
              <a:rPr lang="es-CL" sz="1200" dirty="0" err="1">
                <a:solidFill>
                  <a:schemeClr val="bg1"/>
                </a:solidFill>
              </a:rPr>
              <a:t>jamming</a:t>
            </a:r>
            <a:r>
              <a:rPr lang="es-CL" sz="1200" dirty="0">
                <a:solidFill>
                  <a:schemeClr val="bg1"/>
                </a:solidFill>
              </a:rPr>
              <a:t>. 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Otras unidades no reportaron detección MAE, sin embargo, por registros, algunas tuvieron.</a:t>
            </a:r>
          </a:p>
        </p:txBody>
      </p:sp>
      <p:sp>
        <p:nvSpPr>
          <p:cNvPr id="3" name="Flecha abajo 2">
            <a:extLst>
              <a:ext uri="{FF2B5EF4-FFF2-40B4-BE49-F238E27FC236}">
                <a16:creationId xmlns:a16="http://schemas.microsoft.com/office/drawing/2014/main" id="{E784E764-74BC-BBCA-D2DA-88E9205A18F3}"/>
              </a:ext>
            </a:extLst>
          </p:cNvPr>
          <p:cNvSpPr/>
          <p:nvPr/>
        </p:nvSpPr>
        <p:spPr>
          <a:xfrm rot="5400000">
            <a:off x="8353102" y="1552592"/>
            <a:ext cx="122549" cy="379385"/>
          </a:xfrm>
          <a:prstGeom prst="downArrow">
            <a:avLst/>
          </a:prstGeom>
          <a:solidFill>
            <a:srgbClr val="C00000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Flecha abajo 3">
            <a:extLst>
              <a:ext uri="{FF2B5EF4-FFF2-40B4-BE49-F238E27FC236}">
                <a16:creationId xmlns:a16="http://schemas.microsoft.com/office/drawing/2014/main" id="{0B892500-79FA-F281-283F-5A1A7770A983}"/>
              </a:ext>
            </a:extLst>
          </p:cNvPr>
          <p:cNvSpPr/>
          <p:nvPr/>
        </p:nvSpPr>
        <p:spPr>
          <a:xfrm rot="5400000">
            <a:off x="8342703" y="1839682"/>
            <a:ext cx="122549" cy="379385"/>
          </a:xfrm>
          <a:prstGeom prst="downArrow">
            <a:avLst/>
          </a:prstGeom>
          <a:solidFill>
            <a:srgbClr val="C00000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252459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>
            <a:extLst>
              <a:ext uri="{FF2B5EF4-FFF2-40B4-BE49-F238E27FC236}">
                <a16:creationId xmlns:a16="http://schemas.microsoft.com/office/drawing/2014/main" id="{AEF7F5C9-C2FB-5F8A-C2F6-1090258097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3934"/>
          <a:stretch/>
        </p:blipFill>
        <p:spPr>
          <a:xfrm>
            <a:off x="90045" y="650233"/>
            <a:ext cx="4098386" cy="190831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Marcador de número de diapositiva 6">
            <a:extLst>
              <a:ext uri="{FF2B5EF4-FFF2-40B4-BE49-F238E27FC236}">
                <a16:creationId xmlns:a16="http://schemas.microsoft.com/office/drawing/2014/main" id="{D8634A59-DBCE-B636-F2A5-BF41BDB37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12306" y="4870640"/>
            <a:ext cx="299037" cy="273844"/>
          </a:xfrm>
        </p:spPr>
        <p:txBody>
          <a:bodyPr/>
          <a:lstStyle/>
          <a:p>
            <a:pPr>
              <a:defRPr/>
            </a:pPr>
            <a:fld id="{574FE9C2-9907-4055-A40A-177F0B836576}" type="slidenum">
              <a:rPr lang="es-ES" sz="1050" smtClean="0">
                <a:solidFill>
                  <a:schemeClr val="bg1"/>
                </a:solidFill>
                <a:latin typeface="+mn-lt"/>
              </a:rPr>
              <a:pPr>
                <a:defRPr/>
              </a:pPr>
              <a:t>5</a:t>
            </a:fld>
            <a:endParaRPr lang="es-ES" sz="105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3CF4AFAE-E43E-9C83-4025-6B7DBF4392B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472606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es-CL" sz="30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FASE 2: PC-7</a:t>
            </a:r>
          </a:p>
        </p:txBody>
      </p:sp>
      <p:sp>
        <p:nvSpPr>
          <p:cNvPr id="28" name="Rectángulo redondeado 27">
            <a:extLst>
              <a:ext uri="{FF2B5EF4-FFF2-40B4-BE49-F238E27FC236}">
                <a16:creationId xmlns:a16="http://schemas.microsoft.com/office/drawing/2014/main" id="{24789000-F39E-48CC-ED48-867FB873F348}"/>
              </a:ext>
            </a:extLst>
          </p:cNvPr>
          <p:cNvSpPr/>
          <p:nvPr/>
        </p:nvSpPr>
        <p:spPr>
          <a:xfrm>
            <a:off x="4257970" y="650233"/>
            <a:ext cx="4806238" cy="3930952"/>
          </a:xfrm>
          <a:prstGeom prst="roundRect">
            <a:avLst>
              <a:gd name="adj" fmla="val 5420"/>
            </a:avLst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r>
              <a:rPr lang="es-CL" b="1" dirty="0">
                <a:solidFill>
                  <a:srgbClr val="FFC000"/>
                </a:solidFill>
              </a:rPr>
              <a:t>OBJETIVOS DE LA FASE</a:t>
            </a:r>
          </a:p>
          <a:p>
            <a:pPr algn="ctr">
              <a:spcAft>
                <a:spcPts val="600"/>
              </a:spcAft>
            </a:pPr>
            <a:endParaRPr lang="es-CL" b="1" dirty="0">
              <a:solidFill>
                <a:srgbClr val="FFC000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es-CL" sz="14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>
              <a:spcAft>
                <a:spcPts val="600"/>
              </a:spcAft>
            </a:pPr>
            <a:endParaRPr lang="es-CL" sz="600" dirty="0"/>
          </a:p>
          <a:p>
            <a:pPr algn="ctr">
              <a:spcAft>
                <a:spcPts val="600"/>
              </a:spcAft>
            </a:pPr>
            <a:endParaRPr lang="es-CL" sz="600" dirty="0"/>
          </a:p>
          <a:p>
            <a:pPr algn="ctr">
              <a:spcAft>
                <a:spcPts val="600"/>
              </a:spcAft>
            </a:pPr>
            <a:endParaRPr lang="es-CL" sz="600" dirty="0"/>
          </a:p>
          <a:p>
            <a:pPr algn="ctr">
              <a:spcAft>
                <a:spcPts val="600"/>
              </a:spcAft>
            </a:pPr>
            <a:br>
              <a:rPr lang="es-CL" sz="1100" b="1" dirty="0">
                <a:solidFill>
                  <a:srgbClr val="FFC000"/>
                </a:solidFill>
              </a:rPr>
            </a:br>
            <a:r>
              <a:rPr lang="es-CL" b="1" dirty="0">
                <a:solidFill>
                  <a:srgbClr val="FFC000"/>
                </a:solidFill>
              </a:rPr>
              <a:t>LECCIONES APRENDIDAS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Tener el </a:t>
            </a:r>
            <a:r>
              <a:rPr lang="es-CL" sz="1200" dirty="0" err="1">
                <a:solidFill>
                  <a:schemeClr val="bg1"/>
                </a:solidFill>
              </a:rPr>
              <a:t>serialized</a:t>
            </a:r>
            <a:r>
              <a:rPr lang="es-CL" sz="1200" dirty="0">
                <a:solidFill>
                  <a:schemeClr val="bg1"/>
                </a:solidFill>
              </a:rPr>
              <a:t> </a:t>
            </a:r>
            <a:r>
              <a:rPr lang="es-CL" sz="1200" dirty="0" err="1">
                <a:solidFill>
                  <a:schemeClr val="bg1"/>
                </a:solidFill>
              </a:rPr>
              <a:t>commplan</a:t>
            </a:r>
            <a:r>
              <a:rPr lang="es-CL" sz="1200" dirty="0">
                <a:solidFill>
                  <a:schemeClr val="bg1"/>
                </a:solidFill>
              </a:rPr>
              <a:t> para reacciones en forma oportuna.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Utilizar lenguaje convenido por línea de </a:t>
            </a:r>
            <a:r>
              <a:rPr lang="es-CL" sz="1200" dirty="0" err="1">
                <a:solidFill>
                  <a:schemeClr val="bg1"/>
                </a:solidFill>
              </a:rPr>
              <a:t>warnings</a:t>
            </a:r>
            <a:r>
              <a:rPr lang="es-CL" sz="1200" dirty="0">
                <a:solidFill>
                  <a:schemeClr val="bg1"/>
                </a:solidFill>
              </a:rPr>
              <a:t> permite fasear ejercicio y activar perfiles de PC-7 a requerimiento del OCS. 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Para ejercicios similares, empleo de línea de </a:t>
            </a:r>
            <a:r>
              <a:rPr lang="es-CL" sz="1200" dirty="0" err="1">
                <a:solidFill>
                  <a:schemeClr val="bg1"/>
                </a:solidFill>
              </a:rPr>
              <a:t>warnings</a:t>
            </a:r>
            <a:r>
              <a:rPr lang="es-CL" sz="1200" dirty="0">
                <a:solidFill>
                  <a:schemeClr val="bg1"/>
                </a:solidFill>
              </a:rPr>
              <a:t> por las unidades debe ser más lacónico.</a:t>
            </a:r>
          </a:p>
        </p:txBody>
      </p:sp>
      <p:graphicFrame>
        <p:nvGraphicFramePr>
          <p:cNvPr id="29" name="Tabla 28">
            <a:extLst>
              <a:ext uri="{FF2B5EF4-FFF2-40B4-BE49-F238E27FC236}">
                <a16:creationId xmlns:a16="http://schemas.microsoft.com/office/drawing/2014/main" id="{7F350556-538F-657B-B27B-25FBD30020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7967488"/>
              </p:ext>
            </p:extLst>
          </p:nvPr>
        </p:nvGraphicFramePr>
        <p:xfrm>
          <a:off x="4338146" y="1097889"/>
          <a:ext cx="4715809" cy="14932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0606">
                  <a:extLst>
                    <a:ext uri="{9D8B030D-6E8A-4147-A177-3AD203B41FA5}">
                      <a16:colId xmlns:a16="http://schemas.microsoft.com/office/drawing/2014/main" val="714294923"/>
                    </a:ext>
                  </a:extLst>
                </a:gridCol>
                <a:gridCol w="605203">
                  <a:extLst>
                    <a:ext uri="{9D8B030D-6E8A-4147-A177-3AD203B41FA5}">
                      <a16:colId xmlns:a16="http://schemas.microsoft.com/office/drawing/2014/main" val="1089263096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Incorporar elemento PC-7 por línea convenida distinta a OPTASK COMMS.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289403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Ejecutar </a:t>
                      </a:r>
                      <a:r>
                        <a:rPr lang="es-CL" sz="1200" dirty="0" err="1">
                          <a:solidFill>
                            <a:schemeClr val="bg1"/>
                          </a:solidFill>
                        </a:rPr>
                        <a:t>warnings</a:t>
                      </a: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 y solicitar ROE basado en perfiles de </a:t>
                      </a:r>
                      <a:r>
                        <a:rPr lang="es-CL" sz="1200" dirty="0" err="1">
                          <a:solidFill>
                            <a:schemeClr val="bg1"/>
                          </a:solidFill>
                        </a:rPr>
                        <a:t>Probing</a:t>
                      </a: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 de PC-7.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324713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Activar perfil de ataque de PC-7 mediante lenguaje convenido.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7657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Recibir ataques de PC-7 desde distintos vectores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003488"/>
                  </a:ext>
                </a:extLst>
              </a:tr>
            </a:tbl>
          </a:graphicData>
        </a:graphic>
      </p:graphicFrame>
      <p:pic>
        <p:nvPicPr>
          <p:cNvPr id="30" name="Picture 2" descr="Check Icon PNG, Dibujos, Vectores Para Descarga Gratuita - Pngtree">
            <a:extLst>
              <a:ext uri="{FF2B5EF4-FFF2-40B4-BE49-F238E27FC236}">
                <a16:creationId xmlns:a16="http://schemas.microsoft.com/office/drawing/2014/main" id="{A4167A1C-41AF-873F-FAE8-1AB679831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5697" r="15872" b="15452"/>
          <a:stretch/>
        </p:blipFill>
        <p:spPr bwMode="auto">
          <a:xfrm>
            <a:off x="8629543" y="1531599"/>
            <a:ext cx="251828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rtel de signo de exclamación, icono de exclamación, ángulo, texto png |  PNGEgg">
            <a:extLst>
              <a:ext uri="{FF2B5EF4-FFF2-40B4-BE49-F238E27FC236}">
                <a16:creationId xmlns:a16="http://schemas.microsoft.com/office/drawing/2014/main" id="{2C8E4D41-2713-2021-8A7B-646C7E8D1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1667" y1="31946" x2="40667" y2="20922"/>
                        <a14:foregroundMark x1="40667" y1="20922" x2="52889" y2="15411"/>
                        <a14:foregroundMark x1="52889" y1="15411" x2="62333" y2="16423"/>
                        <a14:foregroundMark x1="62333" y1="16423" x2="69889" y2="23622"/>
                        <a14:foregroundMark x1="69889" y1="23622" x2="74778" y2="34983"/>
                        <a14:foregroundMark x1="74778" y1="34983" x2="75778" y2="48144"/>
                        <a14:foregroundMark x1="75778" y1="48144" x2="73556" y2="58718"/>
                        <a14:foregroundMark x1="73556" y1="58718" x2="69111" y2="67492"/>
                        <a14:foregroundMark x1="69111" y1="67492" x2="56667" y2="79753"/>
                        <a14:foregroundMark x1="56667" y1="79753" x2="39000" y2="80652"/>
                        <a14:foregroundMark x1="39000" y1="80652" x2="28111" y2="69179"/>
                        <a14:foregroundMark x1="28111" y1="69179" x2="25333" y2="47357"/>
                        <a14:foregroundMark x1="25333" y1="47357" x2="32222" y2="37908"/>
                        <a14:foregroundMark x1="32222" y1="37908" x2="43222" y2="30821"/>
                        <a14:foregroundMark x1="43222" y1="30821" x2="59556" y2="30821"/>
                        <a14:foregroundMark x1="59556" y1="30821" x2="64111" y2="48931"/>
                        <a14:foregroundMark x1="64111" y1="48931" x2="50444" y2="58043"/>
                        <a14:foregroundMark x1="50444" y1="58043" x2="45222" y2="43082"/>
                        <a14:foregroundMark x1="45222" y1="43082" x2="57556" y2="41732"/>
                        <a14:foregroundMark x1="57556" y1="41732" x2="53222" y2="58155"/>
                        <a14:foregroundMark x1="53222" y1="58155" x2="42444" y2="64342"/>
                        <a14:foregroundMark x1="42444" y1="64342" x2="41889" y2="64342"/>
                        <a14:foregroundMark x1="14889" y1="57930" x2="17667" y2="45219"/>
                        <a14:foregroundMark x1="17667" y1="45219" x2="34444" y2="28009"/>
                        <a14:foregroundMark x1="34444" y1="28009" x2="57111" y2="16873"/>
                        <a14:foregroundMark x1="57111" y1="16873" x2="68667" y2="25084"/>
                        <a14:foregroundMark x1="68667" y1="25084" x2="70889" y2="50844"/>
                        <a14:foregroundMark x1="70889" y1="50844" x2="60444" y2="68841"/>
                        <a14:foregroundMark x1="60444" y1="68841" x2="47667" y2="75703"/>
                        <a14:foregroundMark x1="47667" y1="75703" x2="56889" y2="72103"/>
                        <a14:foregroundMark x1="56889" y1="72103" x2="42000" y2="76265"/>
                        <a14:foregroundMark x1="42000" y1="76265" x2="48333" y2="76828"/>
                        <a14:foregroundMark x1="18444" y1="77390" x2="12000" y2="62655"/>
                        <a14:foregroundMark x1="12000" y1="62655" x2="17444" y2="28571"/>
                        <a14:foregroundMark x1="17444" y1="28571" x2="29111" y2="17998"/>
                        <a14:foregroundMark x1="29111" y1="17998" x2="57222" y2="10686"/>
                        <a14:foregroundMark x1="57222" y1="10686" x2="73333" y2="17773"/>
                        <a14:foregroundMark x1="73333" y1="17773" x2="81333" y2="25759"/>
                        <a14:foregroundMark x1="81333" y1="25759" x2="86889" y2="36783"/>
                        <a14:foregroundMark x1="86889" y1="36783" x2="84333" y2="59618"/>
                        <a14:foregroundMark x1="84333" y1="59618" x2="74667" y2="74241"/>
                        <a14:foregroundMark x1="74667" y1="74241" x2="47889" y2="88189"/>
                        <a14:foregroundMark x1="47889" y1="88189" x2="32444" y2="89989"/>
                        <a14:foregroundMark x1="32444" y1="89989" x2="18778" y2="81665"/>
                        <a14:foregroundMark x1="18778" y1="81665" x2="16556" y2="778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817" y="2308041"/>
            <a:ext cx="255111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heck Icon PNG, Dibujos, Vectores Para Descarga Gratuita - Pngtree">
            <a:extLst>
              <a:ext uri="{FF2B5EF4-FFF2-40B4-BE49-F238E27FC236}">
                <a16:creationId xmlns:a16="http://schemas.microsoft.com/office/drawing/2014/main" id="{62CA2DDF-3B4C-A998-4305-E8ED66653C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5697" r="15872" b="15452"/>
          <a:stretch/>
        </p:blipFill>
        <p:spPr bwMode="auto">
          <a:xfrm>
            <a:off x="8626101" y="1952205"/>
            <a:ext cx="251828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upo 5">
            <a:extLst>
              <a:ext uri="{FF2B5EF4-FFF2-40B4-BE49-F238E27FC236}">
                <a16:creationId xmlns:a16="http://schemas.microsoft.com/office/drawing/2014/main" id="{89E0FCF3-BB28-973D-209E-5017AC5CB262}"/>
              </a:ext>
            </a:extLst>
          </p:cNvPr>
          <p:cNvGrpSpPr/>
          <p:nvPr/>
        </p:nvGrpSpPr>
        <p:grpSpPr>
          <a:xfrm>
            <a:off x="729057" y="1589393"/>
            <a:ext cx="1008000" cy="900000"/>
            <a:chOff x="5950285" y="3083498"/>
            <a:chExt cx="1008000" cy="900000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0ECDFE57-BF03-1A58-775A-0CD0E5FFA7F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8285" y="3406401"/>
              <a:ext cx="252000" cy="252000"/>
            </a:xfrm>
            <a:prstGeom prst="rect">
              <a:avLst/>
            </a:prstGeom>
          </p:spPr>
        </p:pic>
        <p:sp>
          <p:nvSpPr>
            <p:cNvPr id="9" name="Elipse 8">
              <a:extLst>
                <a:ext uri="{FF2B5EF4-FFF2-40B4-BE49-F238E27FC236}">
                  <a16:creationId xmlns:a16="http://schemas.microsoft.com/office/drawing/2014/main" id="{7482F12F-4255-B7DD-6817-F173D81312FE}"/>
                </a:ext>
              </a:extLst>
            </p:cNvPr>
            <p:cNvSpPr/>
            <p:nvPr/>
          </p:nvSpPr>
          <p:spPr>
            <a:xfrm>
              <a:off x="5950285" y="3083498"/>
              <a:ext cx="1008000" cy="900000"/>
            </a:xfrm>
            <a:prstGeom prst="ellipse">
              <a:avLst/>
            </a:prstGeom>
            <a:noFill/>
            <a:ln w="28575">
              <a:solidFill>
                <a:srgbClr val="FFFF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3388845E-C1D2-682A-C8B0-88B1AB3C0F45}"/>
              </a:ext>
            </a:extLst>
          </p:cNvPr>
          <p:cNvCxnSpPr>
            <a:cxnSpLocks/>
          </p:cNvCxnSpPr>
          <p:nvPr/>
        </p:nvCxnSpPr>
        <p:spPr>
          <a:xfrm flipV="1">
            <a:off x="1340203" y="1740049"/>
            <a:ext cx="230382" cy="191101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Imagen 20">
            <a:extLst>
              <a:ext uri="{FF2B5EF4-FFF2-40B4-BE49-F238E27FC236}">
                <a16:creationId xmlns:a16="http://schemas.microsoft.com/office/drawing/2014/main" id="{3EA03B42-3C5A-C0A2-C111-112AB3CFECA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001" y="674564"/>
            <a:ext cx="246260" cy="288000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B478B830-9959-6B25-18C0-AD50D39FDA7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401" y="826964"/>
            <a:ext cx="246260" cy="288000"/>
          </a:xfrm>
          <a:prstGeom prst="rect">
            <a:avLst/>
          </a:prstGeom>
        </p:spPr>
      </p:pic>
      <p:sp>
        <p:nvSpPr>
          <p:cNvPr id="43" name="Flecha circular 42">
            <a:extLst>
              <a:ext uri="{FF2B5EF4-FFF2-40B4-BE49-F238E27FC236}">
                <a16:creationId xmlns:a16="http://schemas.microsoft.com/office/drawing/2014/main" id="{8DB0976E-3673-F165-49F8-1B0C46EEC835}"/>
              </a:ext>
            </a:extLst>
          </p:cNvPr>
          <p:cNvSpPr/>
          <p:nvPr/>
        </p:nvSpPr>
        <p:spPr>
          <a:xfrm rot="7231207">
            <a:off x="1427143" y="1079347"/>
            <a:ext cx="900331" cy="596593"/>
          </a:xfrm>
          <a:prstGeom prst="circularArrow">
            <a:avLst>
              <a:gd name="adj1" fmla="val 8072"/>
              <a:gd name="adj2" fmla="val 1142319"/>
              <a:gd name="adj3" fmla="val 20700318"/>
              <a:gd name="adj4" fmla="val 10800000"/>
              <a:gd name="adj5" fmla="val 14499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Flecha circular 44">
            <a:extLst>
              <a:ext uri="{FF2B5EF4-FFF2-40B4-BE49-F238E27FC236}">
                <a16:creationId xmlns:a16="http://schemas.microsoft.com/office/drawing/2014/main" id="{11E47CE6-6CDA-46B1-6B6B-526D44622D81}"/>
              </a:ext>
            </a:extLst>
          </p:cNvPr>
          <p:cNvSpPr/>
          <p:nvPr/>
        </p:nvSpPr>
        <p:spPr>
          <a:xfrm rot="16446643">
            <a:off x="1014491" y="926250"/>
            <a:ext cx="900331" cy="596593"/>
          </a:xfrm>
          <a:prstGeom prst="circularArrow">
            <a:avLst>
              <a:gd name="adj1" fmla="val 8072"/>
              <a:gd name="adj2" fmla="val 1142319"/>
              <a:gd name="adj3" fmla="val 20700318"/>
              <a:gd name="adj4" fmla="val 10800000"/>
              <a:gd name="adj5" fmla="val 14499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46" name="Picture 6" descr="Cartel de signo de exclamación, icono de exclamación, ángulo, texto png |  PNGEgg">
            <a:extLst>
              <a:ext uri="{FF2B5EF4-FFF2-40B4-BE49-F238E27FC236}">
                <a16:creationId xmlns:a16="http://schemas.microsoft.com/office/drawing/2014/main" id="{264F62C1-BD85-A7D1-DDA0-2278B4F847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31667" y1="31946" x2="40667" y2="20922"/>
                        <a14:foregroundMark x1="40667" y1="20922" x2="52889" y2="15411"/>
                        <a14:foregroundMark x1="52889" y1="15411" x2="62333" y2="16423"/>
                        <a14:foregroundMark x1="62333" y1="16423" x2="69889" y2="23622"/>
                        <a14:foregroundMark x1="69889" y1="23622" x2="74778" y2="34983"/>
                        <a14:foregroundMark x1="74778" y1="34983" x2="75778" y2="48144"/>
                        <a14:foregroundMark x1="75778" y1="48144" x2="73556" y2="58718"/>
                        <a14:foregroundMark x1="73556" y1="58718" x2="69111" y2="67492"/>
                        <a14:foregroundMark x1="69111" y1="67492" x2="56667" y2="79753"/>
                        <a14:foregroundMark x1="56667" y1="79753" x2="39000" y2="80652"/>
                        <a14:foregroundMark x1="39000" y1="80652" x2="28111" y2="69179"/>
                        <a14:foregroundMark x1="28111" y1="69179" x2="25333" y2="47357"/>
                        <a14:foregroundMark x1="25333" y1="47357" x2="32222" y2="37908"/>
                        <a14:foregroundMark x1="32222" y1="37908" x2="43222" y2="30821"/>
                        <a14:foregroundMark x1="43222" y1="30821" x2="59556" y2="30821"/>
                        <a14:foregroundMark x1="59556" y1="30821" x2="64111" y2="48931"/>
                        <a14:foregroundMark x1="64111" y1="48931" x2="50444" y2="58043"/>
                        <a14:foregroundMark x1="50444" y1="58043" x2="45222" y2="43082"/>
                        <a14:foregroundMark x1="45222" y1="43082" x2="57556" y2="41732"/>
                        <a14:foregroundMark x1="57556" y1="41732" x2="53222" y2="58155"/>
                        <a14:foregroundMark x1="53222" y1="58155" x2="42444" y2="64342"/>
                        <a14:foregroundMark x1="42444" y1="64342" x2="41889" y2="64342"/>
                        <a14:foregroundMark x1="14889" y1="57930" x2="17667" y2="45219"/>
                        <a14:foregroundMark x1="17667" y1="45219" x2="34444" y2="28009"/>
                        <a14:foregroundMark x1="34444" y1="28009" x2="57111" y2="16873"/>
                        <a14:foregroundMark x1="57111" y1="16873" x2="68667" y2="25084"/>
                        <a14:foregroundMark x1="68667" y1="25084" x2="70889" y2="50844"/>
                        <a14:foregroundMark x1="70889" y1="50844" x2="60444" y2="68841"/>
                        <a14:foregroundMark x1="60444" y1="68841" x2="47667" y2="75703"/>
                        <a14:foregroundMark x1="47667" y1="75703" x2="56889" y2="72103"/>
                        <a14:foregroundMark x1="56889" y1="72103" x2="42000" y2="76265"/>
                        <a14:foregroundMark x1="42000" y1="76265" x2="48333" y2="76828"/>
                        <a14:foregroundMark x1="18444" y1="77390" x2="12000" y2="62655"/>
                        <a14:foregroundMark x1="12000" y1="62655" x2="17444" y2="28571"/>
                        <a14:foregroundMark x1="17444" y1="28571" x2="29111" y2="17998"/>
                        <a14:foregroundMark x1="29111" y1="17998" x2="57222" y2="10686"/>
                        <a14:foregroundMark x1="57222" y1="10686" x2="73333" y2="17773"/>
                        <a14:foregroundMark x1="73333" y1="17773" x2="81333" y2="25759"/>
                        <a14:foregroundMark x1="81333" y1="25759" x2="86889" y2="36783"/>
                        <a14:foregroundMark x1="86889" y1="36783" x2="84333" y2="59618"/>
                        <a14:foregroundMark x1="84333" y1="59618" x2="74667" y2="74241"/>
                        <a14:foregroundMark x1="74667" y1="74241" x2="47889" y2="88189"/>
                        <a14:foregroundMark x1="47889" y1="88189" x2="32444" y2="89989"/>
                        <a14:foregroundMark x1="32444" y1="89989" x2="18778" y2="81665"/>
                        <a14:foregroundMark x1="18778" y1="81665" x2="16556" y2="778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818" y="1145632"/>
            <a:ext cx="255111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EA81500F-A8FB-61E7-7234-021A23A015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3934"/>
          <a:stretch/>
        </p:blipFill>
        <p:spPr>
          <a:xfrm>
            <a:off x="79792" y="2672867"/>
            <a:ext cx="4098386" cy="190831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pSp>
        <p:nvGrpSpPr>
          <p:cNvPr id="22" name="Grupo 21">
            <a:extLst>
              <a:ext uri="{FF2B5EF4-FFF2-40B4-BE49-F238E27FC236}">
                <a16:creationId xmlns:a16="http://schemas.microsoft.com/office/drawing/2014/main" id="{5DBB26B8-B48C-5197-898D-6F50C0C9E802}"/>
              </a:ext>
            </a:extLst>
          </p:cNvPr>
          <p:cNvGrpSpPr/>
          <p:nvPr/>
        </p:nvGrpSpPr>
        <p:grpSpPr>
          <a:xfrm>
            <a:off x="718804" y="3612027"/>
            <a:ext cx="1008000" cy="900000"/>
            <a:chOff x="5950285" y="3083498"/>
            <a:chExt cx="1008000" cy="900000"/>
          </a:xfrm>
        </p:grpSpPr>
        <p:pic>
          <p:nvPicPr>
            <p:cNvPr id="24" name="Imagen 23">
              <a:extLst>
                <a:ext uri="{FF2B5EF4-FFF2-40B4-BE49-F238E27FC236}">
                  <a16:creationId xmlns:a16="http://schemas.microsoft.com/office/drawing/2014/main" id="{12EE7D08-0ED2-736A-F63A-E367722290A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8285" y="3406401"/>
              <a:ext cx="252000" cy="252000"/>
            </a:xfrm>
            <a:prstGeom prst="rect">
              <a:avLst/>
            </a:prstGeom>
          </p:spPr>
        </p:pic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73709E42-8FF8-33AF-A4CE-7B645FBD8335}"/>
                </a:ext>
              </a:extLst>
            </p:cNvPr>
            <p:cNvSpPr/>
            <p:nvPr/>
          </p:nvSpPr>
          <p:spPr>
            <a:xfrm>
              <a:off x="5950285" y="3083498"/>
              <a:ext cx="1008000" cy="900000"/>
            </a:xfrm>
            <a:prstGeom prst="ellipse">
              <a:avLst/>
            </a:prstGeom>
            <a:noFill/>
            <a:ln w="28575">
              <a:solidFill>
                <a:srgbClr val="FFFF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C444D49D-56D6-9D0C-CD96-820936F6CCA5}"/>
              </a:ext>
            </a:extLst>
          </p:cNvPr>
          <p:cNvCxnSpPr>
            <a:cxnSpLocks/>
          </p:cNvCxnSpPr>
          <p:nvPr/>
        </p:nvCxnSpPr>
        <p:spPr>
          <a:xfrm flipV="1">
            <a:off x="1329950" y="3762683"/>
            <a:ext cx="230382" cy="191101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Imagen 26">
            <a:extLst>
              <a:ext uri="{FF2B5EF4-FFF2-40B4-BE49-F238E27FC236}">
                <a16:creationId xmlns:a16="http://schemas.microsoft.com/office/drawing/2014/main" id="{ABDE2683-7A78-A535-5F95-2BE625F70D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748" y="2697198"/>
            <a:ext cx="246260" cy="288000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40B169E7-3295-6BA2-594F-8BAFD22E53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148" y="2849598"/>
            <a:ext cx="246260" cy="288000"/>
          </a:xfrm>
          <a:prstGeom prst="rect">
            <a:avLst/>
          </a:prstGeom>
        </p:spPr>
      </p:pic>
      <p:sp>
        <p:nvSpPr>
          <p:cNvPr id="36" name="Flecha abajo 35">
            <a:extLst>
              <a:ext uri="{FF2B5EF4-FFF2-40B4-BE49-F238E27FC236}">
                <a16:creationId xmlns:a16="http://schemas.microsoft.com/office/drawing/2014/main" id="{D46AA163-FCB0-A3A2-F08A-C169F99B9FD7}"/>
              </a:ext>
            </a:extLst>
          </p:cNvPr>
          <p:cNvSpPr/>
          <p:nvPr/>
        </p:nvSpPr>
        <p:spPr>
          <a:xfrm rot="1529643">
            <a:off x="1447188" y="3037505"/>
            <a:ext cx="146810" cy="906670"/>
          </a:xfrm>
          <a:prstGeom prst="downArrow">
            <a:avLst>
              <a:gd name="adj1" fmla="val 30645"/>
              <a:gd name="adj2" fmla="val 88710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7" name="Imagen 36">
            <a:extLst>
              <a:ext uri="{FF2B5EF4-FFF2-40B4-BE49-F238E27FC236}">
                <a16:creationId xmlns:a16="http://schemas.microsoft.com/office/drawing/2014/main" id="{D53E6CB4-E8C9-EF16-C426-FE19E2CD21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817" y="4042390"/>
            <a:ext cx="246260" cy="288000"/>
          </a:xfrm>
          <a:prstGeom prst="rect">
            <a:avLst/>
          </a:prstGeom>
        </p:spPr>
      </p:pic>
      <p:pic>
        <p:nvPicPr>
          <p:cNvPr id="38" name="Imagen 37">
            <a:extLst>
              <a:ext uri="{FF2B5EF4-FFF2-40B4-BE49-F238E27FC236}">
                <a16:creationId xmlns:a16="http://schemas.microsoft.com/office/drawing/2014/main" id="{113F87A1-14CF-CE53-AB69-0177C9AD16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217" y="4194790"/>
            <a:ext cx="246260" cy="288000"/>
          </a:xfrm>
          <a:prstGeom prst="rect">
            <a:avLst/>
          </a:prstGeom>
        </p:spPr>
      </p:pic>
      <p:sp>
        <p:nvSpPr>
          <p:cNvPr id="39" name="Flecha circular 38">
            <a:extLst>
              <a:ext uri="{FF2B5EF4-FFF2-40B4-BE49-F238E27FC236}">
                <a16:creationId xmlns:a16="http://schemas.microsoft.com/office/drawing/2014/main" id="{A8CD8B7D-D527-3743-10C5-D0855FF5E8CE}"/>
              </a:ext>
            </a:extLst>
          </p:cNvPr>
          <p:cNvSpPr/>
          <p:nvPr/>
        </p:nvSpPr>
        <p:spPr>
          <a:xfrm rot="16446643">
            <a:off x="206971" y="3393535"/>
            <a:ext cx="900331" cy="762034"/>
          </a:xfrm>
          <a:prstGeom prst="circularArrow">
            <a:avLst>
              <a:gd name="adj1" fmla="val 8072"/>
              <a:gd name="adj2" fmla="val 1997133"/>
              <a:gd name="adj3" fmla="val 20700318"/>
              <a:gd name="adj4" fmla="val 10800000"/>
              <a:gd name="adj5" fmla="val 14499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0" name="Flecha abajo 39">
            <a:extLst>
              <a:ext uri="{FF2B5EF4-FFF2-40B4-BE49-F238E27FC236}">
                <a16:creationId xmlns:a16="http://schemas.microsoft.com/office/drawing/2014/main" id="{8A47850C-0CFA-254C-92E4-DC6D4709E201}"/>
              </a:ext>
            </a:extLst>
          </p:cNvPr>
          <p:cNvSpPr/>
          <p:nvPr/>
        </p:nvSpPr>
        <p:spPr>
          <a:xfrm rot="19173476">
            <a:off x="883997" y="3398800"/>
            <a:ext cx="184541" cy="589376"/>
          </a:xfrm>
          <a:prstGeom prst="downArrow">
            <a:avLst>
              <a:gd name="adj1" fmla="val 30645"/>
              <a:gd name="adj2" fmla="val 88710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19272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>
            <a:extLst>
              <a:ext uri="{FF2B5EF4-FFF2-40B4-BE49-F238E27FC236}">
                <a16:creationId xmlns:a16="http://schemas.microsoft.com/office/drawing/2014/main" id="{AEF7F5C9-C2FB-5F8A-C2F6-1090258097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3934"/>
          <a:stretch/>
        </p:blipFill>
        <p:spPr>
          <a:xfrm>
            <a:off x="90045" y="650233"/>
            <a:ext cx="4098386" cy="190831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Marcador de número de diapositiva 6">
            <a:extLst>
              <a:ext uri="{FF2B5EF4-FFF2-40B4-BE49-F238E27FC236}">
                <a16:creationId xmlns:a16="http://schemas.microsoft.com/office/drawing/2014/main" id="{D8634A59-DBCE-B636-F2A5-BF41BDB37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12306" y="4870640"/>
            <a:ext cx="299037" cy="273844"/>
          </a:xfrm>
        </p:spPr>
        <p:txBody>
          <a:bodyPr/>
          <a:lstStyle/>
          <a:p>
            <a:pPr>
              <a:defRPr/>
            </a:pPr>
            <a:fld id="{574FE9C2-9907-4055-A40A-177F0B836576}" type="slidenum">
              <a:rPr lang="es-ES" sz="1050" smtClean="0">
                <a:solidFill>
                  <a:schemeClr val="bg1"/>
                </a:solidFill>
                <a:latin typeface="+mn-lt"/>
              </a:rPr>
              <a:pPr>
                <a:defRPr/>
              </a:pPr>
              <a:t>6</a:t>
            </a:fld>
            <a:endParaRPr lang="es-ES" sz="105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3CF4AFAE-E43E-9C83-4025-6B7DBF4392B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472606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es-CL" sz="30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FASE 2: PC-7</a:t>
            </a:r>
          </a:p>
        </p:txBody>
      </p:sp>
      <p:sp>
        <p:nvSpPr>
          <p:cNvPr id="28" name="Rectángulo redondeado 27">
            <a:extLst>
              <a:ext uri="{FF2B5EF4-FFF2-40B4-BE49-F238E27FC236}">
                <a16:creationId xmlns:a16="http://schemas.microsoft.com/office/drawing/2014/main" id="{24789000-F39E-48CC-ED48-867FB873F348}"/>
              </a:ext>
            </a:extLst>
          </p:cNvPr>
          <p:cNvSpPr/>
          <p:nvPr/>
        </p:nvSpPr>
        <p:spPr>
          <a:xfrm>
            <a:off x="4257970" y="650233"/>
            <a:ext cx="4806238" cy="3930952"/>
          </a:xfrm>
          <a:prstGeom prst="roundRect">
            <a:avLst>
              <a:gd name="adj" fmla="val 5420"/>
            </a:avLst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r>
              <a:rPr lang="es-CL" b="1" dirty="0">
                <a:solidFill>
                  <a:srgbClr val="FFC000"/>
                </a:solidFill>
              </a:rPr>
              <a:t>OBJETIVOS DE LA FASE</a:t>
            </a:r>
          </a:p>
          <a:p>
            <a:pPr algn="ctr">
              <a:spcAft>
                <a:spcPts val="600"/>
              </a:spcAft>
            </a:pPr>
            <a:endParaRPr lang="es-CL" b="1" dirty="0">
              <a:solidFill>
                <a:srgbClr val="FFC000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es-CL" sz="14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>
              <a:spcAft>
                <a:spcPts val="600"/>
              </a:spcAft>
            </a:pPr>
            <a:endParaRPr lang="es-CL" sz="600" dirty="0"/>
          </a:p>
          <a:p>
            <a:pPr algn="ctr">
              <a:spcAft>
                <a:spcPts val="600"/>
              </a:spcAft>
            </a:pPr>
            <a:endParaRPr lang="es-CL" sz="600" dirty="0"/>
          </a:p>
          <a:p>
            <a:pPr algn="ctr">
              <a:spcAft>
                <a:spcPts val="600"/>
              </a:spcAft>
            </a:pPr>
            <a:endParaRPr lang="es-CL" sz="600" dirty="0"/>
          </a:p>
          <a:p>
            <a:pPr algn="ctr">
              <a:spcAft>
                <a:spcPts val="600"/>
              </a:spcAft>
            </a:pPr>
            <a:br>
              <a:rPr lang="es-CL" sz="1100" b="1" dirty="0">
                <a:solidFill>
                  <a:srgbClr val="FFC000"/>
                </a:solidFill>
              </a:rPr>
            </a:br>
            <a:r>
              <a:rPr lang="es-CL" b="1" dirty="0">
                <a:solidFill>
                  <a:srgbClr val="FFC000"/>
                </a:solidFill>
              </a:rPr>
              <a:t>LECCIONES APRENDIDAS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Tener el </a:t>
            </a:r>
            <a:r>
              <a:rPr lang="es-CL" sz="1200" dirty="0" err="1">
                <a:solidFill>
                  <a:schemeClr val="bg1"/>
                </a:solidFill>
              </a:rPr>
              <a:t>serialized</a:t>
            </a:r>
            <a:r>
              <a:rPr lang="es-CL" sz="1200" dirty="0">
                <a:solidFill>
                  <a:schemeClr val="bg1"/>
                </a:solidFill>
              </a:rPr>
              <a:t> </a:t>
            </a:r>
            <a:r>
              <a:rPr lang="es-CL" sz="1200" dirty="0" err="1">
                <a:solidFill>
                  <a:schemeClr val="bg1"/>
                </a:solidFill>
              </a:rPr>
              <a:t>commplan</a:t>
            </a:r>
            <a:r>
              <a:rPr lang="es-CL" sz="1200" dirty="0">
                <a:solidFill>
                  <a:schemeClr val="bg1"/>
                </a:solidFill>
              </a:rPr>
              <a:t> para reacciones en forma oportuna.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Utilizar lenguaje convenido por línea de </a:t>
            </a:r>
            <a:r>
              <a:rPr lang="es-CL" sz="1200" dirty="0" err="1">
                <a:solidFill>
                  <a:schemeClr val="bg1"/>
                </a:solidFill>
              </a:rPr>
              <a:t>warnings</a:t>
            </a:r>
            <a:r>
              <a:rPr lang="es-CL" sz="1200" dirty="0">
                <a:solidFill>
                  <a:schemeClr val="bg1"/>
                </a:solidFill>
              </a:rPr>
              <a:t> permite fasear ejercicio y activar perfiles de PC-7 a requerimiento del OCS. 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Para ejercicios similares, empleo de línea de </a:t>
            </a:r>
            <a:r>
              <a:rPr lang="es-CL" sz="1200" dirty="0" err="1">
                <a:solidFill>
                  <a:schemeClr val="bg1"/>
                </a:solidFill>
              </a:rPr>
              <a:t>warnings</a:t>
            </a:r>
            <a:r>
              <a:rPr lang="es-CL" sz="1200" dirty="0">
                <a:solidFill>
                  <a:schemeClr val="bg1"/>
                </a:solidFill>
              </a:rPr>
              <a:t> por las unidades debe ser más lacónico.</a:t>
            </a:r>
          </a:p>
        </p:txBody>
      </p:sp>
      <p:graphicFrame>
        <p:nvGraphicFramePr>
          <p:cNvPr id="29" name="Tabla 28">
            <a:extLst>
              <a:ext uri="{FF2B5EF4-FFF2-40B4-BE49-F238E27FC236}">
                <a16:creationId xmlns:a16="http://schemas.microsoft.com/office/drawing/2014/main" id="{7F350556-538F-657B-B27B-25FBD30020A6}"/>
              </a:ext>
            </a:extLst>
          </p:cNvPr>
          <p:cNvGraphicFramePr>
            <a:graphicFrameLocks noGrp="1"/>
          </p:cNvGraphicFramePr>
          <p:nvPr/>
        </p:nvGraphicFramePr>
        <p:xfrm>
          <a:off x="4338146" y="1097889"/>
          <a:ext cx="4715809" cy="14932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0606">
                  <a:extLst>
                    <a:ext uri="{9D8B030D-6E8A-4147-A177-3AD203B41FA5}">
                      <a16:colId xmlns:a16="http://schemas.microsoft.com/office/drawing/2014/main" val="714294923"/>
                    </a:ext>
                  </a:extLst>
                </a:gridCol>
                <a:gridCol w="605203">
                  <a:extLst>
                    <a:ext uri="{9D8B030D-6E8A-4147-A177-3AD203B41FA5}">
                      <a16:colId xmlns:a16="http://schemas.microsoft.com/office/drawing/2014/main" val="1089263096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Incorporar elemento PC-7 por línea convenida distinta a OPTASK COMMS.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289403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Ejecutar </a:t>
                      </a:r>
                      <a:r>
                        <a:rPr lang="es-CL" sz="1200" dirty="0" err="1">
                          <a:solidFill>
                            <a:schemeClr val="bg1"/>
                          </a:solidFill>
                        </a:rPr>
                        <a:t>warnings</a:t>
                      </a: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 y solicitar ROE basado en perfiles de </a:t>
                      </a:r>
                      <a:r>
                        <a:rPr lang="es-CL" sz="1200" dirty="0" err="1">
                          <a:solidFill>
                            <a:schemeClr val="bg1"/>
                          </a:solidFill>
                        </a:rPr>
                        <a:t>Probing</a:t>
                      </a: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 de PC-7.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324713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Activar perfil de ataque de PC-7 mediante lenguaje convenido.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7657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Recibir ataques de PC-7 desde distintos vectores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003488"/>
                  </a:ext>
                </a:extLst>
              </a:tr>
            </a:tbl>
          </a:graphicData>
        </a:graphic>
      </p:graphicFrame>
      <p:pic>
        <p:nvPicPr>
          <p:cNvPr id="30" name="Picture 2" descr="Check Icon PNG, Dibujos, Vectores Para Descarga Gratuita - Pngtree">
            <a:extLst>
              <a:ext uri="{FF2B5EF4-FFF2-40B4-BE49-F238E27FC236}">
                <a16:creationId xmlns:a16="http://schemas.microsoft.com/office/drawing/2014/main" id="{A4167A1C-41AF-873F-FAE8-1AB679831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5697" r="15872" b="15452"/>
          <a:stretch/>
        </p:blipFill>
        <p:spPr bwMode="auto">
          <a:xfrm>
            <a:off x="8629543" y="1531599"/>
            <a:ext cx="251828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rtel de signo de exclamación, icono de exclamación, ángulo, texto png |  PNGEgg">
            <a:extLst>
              <a:ext uri="{FF2B5EF4-FFF2-40B4-BE49-F238E27FC236}">
                <a16:creationId xmlns:a16="http://schemas.microsoft.com/office/drawing/2014/main" id="{2C8E4D41-2713-2021-8A7B-646C7E8D1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1667" y1="31946" x2="40667" y2="20922"/>
                        <a14:foregroundMark x1="40667" y1="20922" x2="52889" y2="15411"/>
                        <a14:foregroundMark x1="52889" y1="15411" x2="62333" y2="16423"/>
                        <a14:foregroundMark x1="62333" y1="16423" x2="69889" y2="23622"/>
                        <a14:foregroundMark x1="69889" y1="23622" x2="74778" y2="34983"/>
                        <a14:foregroundMark x1="74778" y1="34983" x2="75778" y2="48144"/>
                        <a14:foregroundMark x1="75778" y1="48144" x2="73556" y2="58718"/>
                        <a14:foregroundMark x1="73556" y1="58718" x2="69111" y2="67492"/>
                        <a14:foregroundMark x1="69111" y1="67492" x2="56667" y2="79753"/>
                        <a14:foregroundMark x1="56667" y1="79753" x2="39000" y2="80652"/>
                        <a14:foregroundMark x1="39000" y1="80652" x2="28111" y2="69179"/>
                        <a14:foregroundMark x1="28111" y1="69179" x2="25333" y2="47357"/>
                        <a14:foregroundMark x1="25333" y1="47357" x2="32222" y2="37908"/>
                        <a14:foregroundMark x1="32222" y1="37908" x2="43222" y2="30821"/>
                        <a14:foregroundMark x1="43222" y1="30821" x2="59556" y2="30821"/>
                        <a14:foregroundMark x1="59556" y1="30821" x2="64111" y2="48931"/>
                        <a14:foregroundMark x1="64111" y1="48931" x2="50444" y2="58043"/>
                        <a14:foregroundMark x1="50444" y1="58043" x2="45222" y2="43082"/>
                        <a14:foregroundMark x1="45222" y1="43082" x2="57556" y2="41732"/>
                        <a14:foregroundMark x1="57556" y1="41732" x2="53222" y2="58155"/>
                        <a14:foregroundMark x1="53222" y1="58155" x2="42444" y2="64342"/>
                        <a14:foregroundMark x1="42444" y1="64342" x2="41889" y2="64342"/>
                        <a14:foregroundMark x1="14889" y1="57930" x2="17667" y2="45219"/>
                        <a14:foregroundMark x1="17667" y1="45219" x2="34444" y2="28009"/>
                        <a14:foregroundMark x1="34444" y1="28009" x2="57111" y2="16873"/>
                        <a14:foregroundMark x1="57111" y1="16873" x2="68667" y2="25084"/>
                        <a14:foregroundMark x1="68667" y1="25084" x2="70889" y2="50844"/>
                        <a14:foregroundMark x1="70889" y1="50844" x2="60444" y2="68841"/>
                        <a14:foregroundMark x1="60444" y1="68841" x2="47667" y2="75703"/>
                        <a14:foregroundMark x1="47667" y1="75703" x2="56889" y2="72103"/>
                        <a14:foregroundMark x1="56889" y1="72103" x2="42000" y2="76265"/>
                        <a14:foregroundMark x1="42000" y1="76265" x2="48333" y2="76828"/>
                        <a14:foregroundMark x1="18444" y1="77390" x2="12000" y2="62655"/>
                        <a14:foregroundMark x1="12000" y1="62655" x2="17444" y2="28571"/>
                        <a14:foregroundMark x1="17444" y1="28571" x2="29111" y2="17998"/>
                        <a14:foregroundMark x1="29111" y1="17998" x2="57222" y2="10686"/>
                        <a14:foregroundMark x1="57222" y1="10686" x2="73333" y2="17773"/>
                        <a14:foregroundMark x1="73333" y1="17773" x2="81333" y2="25759"/>
                        <a14:foregroundMark x1="81333" y1="25759" x2="86889" y2="36783"/>
                        <a14:foregroundMark x1="86889" y1="36783" x2="84333" y2="59618"/>
                        <a14:foregroundMark x1="84333" y1="59618" x2="74667" y2="74241"/>
                        <a14:foregroundMark x1="74667" y1="74241" x2="47889" y2="88189"/>
                        <a14:foregroundMark x1="47889" y1="88189" x2="32444" y2="89989"/>
                        <a14:foregroundMark x1="32444" y1="89989" x2="18778" y2="81665"/>
                        <a14:foregroundMark x1="18778" y1="81665" x2="16556" y2="778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817" y="2308041"/>
            <a:ext cx="255111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heck Icon PNG, Dibujos, Vectores Para Descarga Gratuita - Pngtree">
            <a:extLst>
              <a:ext uri="{FF2B5EF4-FFF2-40B4-BE49-F238E27FC236}">
                <a16:creationId xmlns:a16="http://schemas.microsoft.com/office/drawing/2014/main" id="{62CA2DDF-3B4C-A998-4305-E8ED66653C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5697" r="15872" b="15452"/>
          <a:stretch/>
        </p:blipFill>
        <p:spPr bwMode="auto">
          <a:xfrm>
            <a:off x="8626101" y="1952205"/>
            <a:ext cx="251828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upo 5">
            <a:extLst>
              <a:ext uri="{FF2B5EF4-FFF2-40B4-BE49-F238E27FC236}">
                <a16:creationId xmlns:a16="http://schemas.microsoft.com/office/drawing/2014/main" id="{89E0FCF3-BB28-973D-209E-5017AC5CB262}"/>
              </a:ext>
            </a:extLst>
          </p:cNvPr>
          <p:cNvGrpSpPr/>
          <p:nvPr/>
        </p:nvGrpSpPr>
        <p:grpSpPr>
          <a:xfrm>
            <a:off x="729057" y="1589393"/>
            <a:ext cx="1008000" cy="900000"/>
            <a:chOff x="5950285" y="3083498"/>
            <a:chExt cx="1008000" cy="900000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0ECDFE57-BF03-1A58-775A-0CD0E5FFA7F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8285" y="3406401"/>
              <a:ext cx="252000" cy="252000"/>
            </a:xfrm>
            <a:prstGeom prst="rect">
              <a:avLst/>
            </a:prstGeom>
          </p:spPr>
        </p:pic>
        <p:sp>
          <p:nvSpPr>
            <p:cNvPr id="9" name="Elipse 8">
              <a:extLst>
                <a:ext uri="{FF2B5EF4-FFF2-40B4-BE49-F238E27FC236}">
                  <a16:creationId xmlns:a16="http://schemas.microsoft.com/office/drawing/2014/main" id="{7482F12F-4255-B7DD-6817-F173D81312FE}"/>
                </a:ext>
              </a:extLst>
            </p:cNvPr>
            <p:cNvSpPr/>
            <p:nvPr/>
          </p:nvSpPr>
          <p:spPr>
            <a:xfrm>
              <a:off x="5950285" y="3083498"/>
              <a:ext cx="1008000" cy="900000"/>
            </a:xfrm>
            <a:prstGeom prst="ellipse">
              <a:avLst/>
            </a:prstGeom>
            <a:noFill/>
            <a:ln w="28575">
              <a:solidFill>
                <a:srgbClr val="FFFF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3388845E-C1D2-682A-C8B0-88B1AB3C0F45}"/>
              </a:ext>
            </a:extLst>
          </p:cNvPr>
          <p:cNvCxnSpPr>
            <a:cxnSpLocks/>
          </p:cNvCxnSpPr>
          <p:nvPr/>
        </p:nvCxnSpPr>
        <p:spPr>
          <a:xfrm flipV="1">
            <a:off x="1340203" y="1740049"/>
            <a:ext cx="230382" cy="191101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Imagen 20">
            <a:extLst>
              <a:ext uri="{FF2B5EF4-FFF2-40B4-BE49-F238E27FC236}">
                <a16:creationId xmlns:a16="http://schemas.microsoft.com/office/drawing/2014/main" id="{3EA03B42-3C5A-C0A2-C111-112AB3CFECA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001" y="674564"/>
            <a:ext cx="246260" cy="288000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B478B830-9959-6B25-18C0-AD50D39FDA7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401" y="826964"/>
            <a:ext cx="246260" cy="288000"/>
          </a:xfrm>
          <a:prstGeom prst="rect">
            <a:avLst/>
          </a:prstGeom>
        </p:spPr>
      </p:pic>
      <p:sp>
        <p:nvSpPr>
          <p:cNvPr id="43" name="Flecha circular 42">
            <a:extLst>
              <a:ext uri="{FF2B5EF4-FFF2-40B4-BE49-F238E27FC236}">
                <a16:creationId xmlns:a16="http://schemas.microsoft.com/office/drawing/2014/main" id="{8DB0976E-3673-F165-49F8-1B0C46EEC835}"/>
              </a:ext>
            </a:extLst>
          </p:cNvPr>
          <p:cNvSpPr/>
          <p:nvPr/>
        </p:nvSpPr>
        <p:spPr>
          <a:xfrm rot="7231207">
            <a:off x="1427143" y="1079347"/>
            <a:ext cx="900331" cy="596593"/>
          </a:xfrm>
          <a:prstGeom prst="circularArrow">
            <a:avLst>
              <a:gd name="adj1" fmla="val 8072"/>
              <a:gd name="adj2" fmla="val 1142319"/>
              <a:gd name="adj3" fmla="val 20700318"/>
              <a:gd name="adj4" fmla="val 10800000"/>
              <a:gd name="adj5" fmla="val 14499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Flecha circular 44">
            <a:extLst>
              <a:ext uri="{FF2B5EF4-FFF2-40B4-BE49-F238E27FC236}">
                <a16:creationId xmlns:a16="http://schemas.microsoft.com/office/drawing/2014/main" id="{11E47CE6-6CDA-46B1-6B6B-526D44622D81}"/>
              </a:ext>
            </a:extLst>
          </p:cNvPr>
          <p:cNvSpPr/>
          <p:nvPr/>
        </p:nvSpPr>
        <p:spPr>
          <a:xfrm rot="16446643">
            <a:off x="1014491" y="926250"/>
            <a:ext cx="900331" cy="596593"/>
          </a:xfrm>
          <a:prstGeom prst="circularArrow">
            <a:avLst>
              <a:gd name="adj1" fmla="val 8072"/>
              <a:gd name="adj2" fmla="val 1142319"/>
              <a:gd name="adj3" fmla="val 20700318"/>
              <a:gd name="adj4" fmla="val 10800000"/>
              <a:gd name="adj5" fmla="val 14499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46" name="Picture 6" descr="Cartel de signo de exclamación, icono de exclamación, ángulo, texto png |  PNGEgg">
            <a:extLst>
              <a:ext uri="{FF2B5EF4-FFF2-40B4-BE49-F238E27FC236}">
                <a16:creationId xmlns:a16="http://schemas.microsoft.com/office/drawing/2014/main" id="{264F62C1-BD85-A7D1-DDA0-2278B4F847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31667" y1="31946" x2="40667" y2="20922"/>
                        <a14:foregroundMark x1="40667" y1="20922" x2="52889" y2="15411"/>
                        <a14:foregroundMark x1="52889" y1="15411" x2="62333" y2="16423"/>
                        <a14:foregroundMark x1="62333" y1="16423" x2="69889" y2="23622"/>
                        <a14:foregroundMark x1="69889" y1="23622" x2="74778" y2="34983"/>
                        <a14:foregroundMark x1="74778" y1="34983" x2="75778" y2="48144"/>
                        <a14:foregroundMark x1="75778" y1="48144" x2="73556" y2="58718"/>
                        <a14:foregroundMark x1="73556" y1="58718" x2="69111" y2="67492"/>
                        <a14:foregroundMark x1="69111" y1="67492" x2="56667" y2="79753"/>
                        <a14:foregroundMark x1="56667" y1="79753" x2="39000" y2="80652"/>
                        <a14:foregroundMark x1="39000" y1="80652" x2="28111" y2="69179"/>
                        <a14:foregroundMark x1="28111" y1="69179" x2="25333" y2="47357"/>
                        <a14:foregroundMark x1="25333" y1="47357" x2="32222" y2="37908"/>
                        <a14:foregroundMark x1="32222" y1="37908" x2="43222" y2="30821"/>
                        <a14:foregroundMark x1="43222" y1="30821" x2="59556" y2="30821"/>
                        <a14:foregroundMark x1="59556" y1="30821" x2="64111" y2="48931"/>
                        <a14:foregroundMark x1="64111" y1="48931" x2="50444" y2="58043"/>
                        <a14:foregroundMark x1="50444" y1="58043" x2="45222" y2="43082"/>
                        <a14:foregroundMark x1="45222" y1="43082" x2="57556" y2="41732"/>
                        <a14:foregroundMark x1="57556" y1="41732" x2="53222" y2="58155"/>
                        <a14:foregroundMark x1="53222" y1="58155" x2="42444" y2="64342"/>
                        <a14:foregroundMark x1="42444" y1="64342" x2="41889" y2="64342"/>
                        <a14:foregroundMark x1="14889" y1="57930" x2="17667" y2="45219"/>
                        <a14:foregroundMark x1="17667" y1="45219" x2="34444" y2="28009"/>
                        <a14:foregroundMark x1="34444" y1="28009" x2="57111" y2="16873"/>
                        <a14:foregroundMark x1="57111" y1="16873" x2="68667" y2="25084"/>
                        <a14:foregroundMark x1="68667" y1="25084" x2="70889" y2="50844"/>
                        <a14:foregroundMark x1="70889" y1="50844" x2="60444" y2="68841"/>
                        <a14:foregroundMark x1="60444" y1="68841" x2="47667" y2="75703"/>
                        <a14:foregroundMark x1="47667" y1="75703" x2="56889" y2="72103"/>
                        <a14:foregroundMark x1="56889" y1="72103" x2="42000" y2="76265"/>
                        <a14:foregroundMark x1="42000" y1="76265" x2="48333" y2="76828"/>
                        <a14:foregroundMark x1="18444" y1="77390" x2="12000" y2="62655"/>
                        <a14:foregroundMark x1="12000" y1="62655" x2="17444" y2="28571"/>
                        <a14:foregroundMark x1="17444" y1="28571" x2="29111" y2="17998"/>
                        <a14:foregroundMark x1="29111" y1="17998" x2="57222" y2="10686"/>
                        <a14:foregroundMark x1="57222" y1="10686" x2="73333" y2="17773"/>
                        <a14:foregroundMark x1="73333" y1="17773" x2="81333" y2="25759"/>
                        <a14:foregroundMark x1="81333" y1="25759" x2="86889" y2="36783"/>
                        <a14:foregroundMark x1="86889" y1="36783" x2="84333" y2="59618"/>
                        <a14:foregroundMark x1="84333" y1="59618" x2="74667" y2="74241"/>
                        <a14:foregroundMark x1="74667" y1="74241" x2="47889" y2="88189"/>
                        <a14:foregroundMark x1="47889" y1="88189" x2="32444" y2="89989"/>
                        <a14:foregroundMark x1="32444" y1="89989" x2="18778" y2="81665"/>
                        <a14:foregroundMark x1="18778" y1="81665" x2="16556" y2="778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818" y="1145632"/>
            <a:ext cx="255111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EA81500F-A8FB-61E7-7234-021A23A015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3934"/>
          <a:stretch/>
        </p:blipFill>
        <p:spPr>
          <a:xfrm>
            <a:off x="79792" y="2672867"/>
            <a:ext cx="4098386" cy="190831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pSp>
        <p:nvGrpSpPr>
          <p:cNvPr id="22" name="Grupo 21">
            <a:extLst>
              <a:ext uri="{FF2B5EF4-FFF2-40B4-BE49-F238E27FC236}">
                <a16:creationId xmlns:a16="http://schemas.microsoft.com/office/drawing/2014/main" id="{5DBB26B8-B48C-5197-898D-6F50C0C9E802}"/>
              </a:ext>
            </a:extLst>
          </p:cNvPr>
          <p:cNvGrpSpPr/>
          <p:nvPr/>
        </p:nvGrpSpPr>
        <p:grpSpPr>
          <a:xfrm>
            <a:off x="718804" y="3612027"/>
            <a:ext cx="1008000" cy="900000"/>
            <a:chOff x="5950285" y="3083498"/>
            <a:chExt cx="1008000" cy="900000"/>
          </a:xfrm>
        </p:grpSpPr>
        <p:pic>
          <p:nvPicPr>
            <p:cNvPr id="24" name="Imagen 23">
              <a:extLst>
                <a:ext uri="{FF2B5EF4-FFF2-40B4-BE49-F238E27FC236}">
                  <a16:creationId xmlns:a16="http://schemas.microsoft.com/office/drawing/2014/main" id="{12EE7D08-0ED2-736A-F63A-E367722290A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8285" y="3406401"/>
              <a:ext cx="252000" cy="252000"/>
            </a:xfrm>
            <a:prstGeom prst="rect">
              <a:avLst/>
            </a:prstGeom>
          </p:spPr>
        </p:pic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73709E42-8FF8-33AF-A4CE-7B645FBD8335}"/>
                </a:ext>
              </a:extLst>
            </p:cNvPr>
            <p:cNvSpPr/>
            <p:nvPr/>
          </p:nvSpPr>
          <p:spPr>
            <a:xfrm>
              <a:off x="5950285" y="3083498"/>
              <a:ext cx="1008000" cy="900000"/>
            </a:xfrm>
            <a:prstGeom prst="ellipse">
              <a:avLst/>
            </a:prstGeom>
            <a:noFill/>
            <a:ln w="28575">
              <a:solidFill>
                <a:srgbClr val="FFFF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C444D49D-56D6-9D0C-CD96-820936F6CCA5}"/>
              </a:ext>
            </a:extLst>
          </p:cNvPr>
          <p:cNvCxnSpPr>
            <a:cxnSpLocks/>
          </p:cNvCxnSpPr>
          <p:nvPr/>
        </p:nvCxnSpPr>
        <p:spPr>
          <a:xfrm flipV="1">
            <a:off x="1329950" y="3762683"/>
            <a:ext cx="230382" cy="191101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Imagen 26">
            <a:extLst>
              <a:ext uri="{FF2B5EF4-FFF2-40B4-BE49-F238E27FC236}">
                <a16:creationId xmlns:a16="http://schemas.microsoft.com/office/drawing/2014/main" id="{ABDE2683-7A78-A535-5F95-2BE625F70D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748" y="2697198"/>
            <a:ext cx="246260" cy="288000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40B169E7-3295-6BA2-594F-8BAFD22E53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148" y="2849598"/>
            <a:ext cx="246260" cy="288000"/>
          </a:xfrm>
          <a:prstGeom prst="rect">
            <a:avLst/>
          </a:prstGeom>
        </p:spPr>
      </p:pic>
      <p:sp>
        <p:nvSpPr>
          <p:cNvPr id="36" name="Flecha abajo 35">
            <a:extLst>
              <a:ext uri="{FF2B5EF4-FFF2-40B4-BE49-F238E27FC236}">
                <a16:creationId xmlns:a16="http://schemas.microsoft.com/office/drawing/2014/main" id="{D46AA163-FCB0-A3A2-F08A-C169F99B9FD7}"/>
              </a:ext>
            </a:extLst>
          </p:cNvPr>
          <p:cNvSpPr/>
          <p:nvPr/>
        </p:nvSpPr>
        <p:spPr>
          <a:xfrm rot="1529643">
            <a:off x="1447188" y="3037505"/>
            <a:ext cx="146810" cy="906670"/>
          </a:xfrm>
          <a:prstGeom prst="downArrow">
            <a:avLst>
              <a:gd name="adj1" fmla="val 30645"/>
              <a:gd name="adj2" fmla="val 88710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7" name="Imagen 36">
            <a:extLst>
              <a:ext uri="{FF2B5EF4-FFF2-40B4-BE49-F238E27FC236}">
                <a16:creationId xmlns:a16="http://schemas.microsoft.com/office/drawing/2014/main" id="{D53E6CB4-E8C9-EF16-C426-FE19E2CD21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817" y="4042390"/>
            <a:ext cx="246260" cy="288000"/>
          </a:xfrm>
          <a:prstGeom prst="rect">
            <a:avLst/>
          </a:prstGeom>
        </p:spPr>
      </p:pic>
      <p:pic>
        <p:nvPicPr>
          <p:cNvPr id="38" name="Imagen 37">
            <a:extLst>
              <a:ext uri="{FF2B5EF4-FFF2-40B4-BE49-F238E27FC236}">
                <a16:creationId xmlns:a16="http://schemas.microsoft.com/office/drawing/2014/main" id="{113F87A1-14CF-CE53-AB69-0177C9AD16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217" y="4194790"/>
            <a:ext cx="246260" cy="288000"/>
          </a:xfrm>
          <a:prstGeom prst="rect">
            <a:avLst/>
          </a:prstGeom>
        </p:spPr>
      </p:pic>
      <p:sp>
        <p:nvSpPr>
          <p:cNvPr id="39" name="Flecha circular 38">
            <a:extLst>
              <a:ext uri="{FF2B5EF4-FFF2-40B4-BE49-F238E27FC236}">
                <a16:creationId xmlns:a16="http://schemas.microsoft.com/office/drawing/2014/main" id="{A8CD8B7D-D527-3743-10C5-D0855FF5E8CE}"/>
              </a:ext>
            </a:extLst>
          </p:cNvPr>
          <p:cNvSpPr/>
          <p:nvPr/>
        </p:nvSpPr>
        <p:spPr>
          <a:xfrm rot="16446643">
            <a:off x="206971" y="3393535"/>
            <a:ext cx="900331" cy="762034"/>
          </a:xfrm>
          <a:prstGeom prst="circularArrow">
            <a:avLst>
              <a:gd name="adj1" fmla="val 8072"/>
              <a:gd name="adj2" fmla="val 1997133"/>
              <a:gd name="adj3" fmla="val 20700318"/>
              <a:gd name="adj4" fmla="val 10800000"/>
              <a:gd name="adj5" fmla="val 14499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0" name="Flecha abajo 39">
            <a:extLst>
              <a:ext uri="{FF2B5EF4-FFF2-40B4-BE49-F238E27FC236}">
                <a16:creationId xmlns:a16="http://schemas.microsoft.com/office/drawing/2014/main" id="{8A47850C-0CFA-254C-92E4-DC6D4709E201}"/>
              </a:ext>
            </a:extLst>
          </p:cNvPr>
          <p:cNvSpPr/>
          <p:nvPr/>
        </p:nvSpPr>
        <p:spPr>
          <a:xfrm rot="19173476">
            <a:off x="883997" y="3398800"/>
            <a:ext cx="184541" cy="589376"/>
          </a:xfrm>
          <a:prstGeom prst="downArrow">
            <a:avLst>
              <a:gd name="adj1" fmla="val 30645"/>
              <a:gd name="adj2" fmla="val 88710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4495E4BC-E5C8-8E2E-88CC-591CD8C062E5}"/>
              </a:ext>
            </a:extLst>
          </p:cNvPr>
          <p:cNvSpPr/>
          <p:nvPr/>
        </p:nvSpPr>
        <p:spPr>
          <a:xfrm>
            <a:off x="4338146" y="1027182"/>
            <a:ext cx="3816040" cy="612000"/>
          </a:xfrm>
          <a:prstGeom prst="roundRect">
            <a:avLst/>
          </a:prstGeom>
          <a:solidFill>
            <a:srgbClr val="C00000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1200" dirty="0">
                <a:solidFill>
                  <a:schemeClr val="bg1"/>
                </a:solidFill>
              </a:rPr>
              <a:t>PC-7 serían incorporados por frecuencia convenida con VT-1, sin embargo, al inicio del ejercicio falló el equipo de comunicaciones del OCS.</a:t>
            </a:r>
          </a:p>
        </p:txBody>
      </p:sp>
      <p:sp>
        <p:nvSpPr>
          <p:cNvPr id="3" name="Flecha abajo 2">
            <a:extLst>
              <a:ext uri="{FF2B5EF4-FFF2-40B4-BE49-F238E27FC236}">
                <a16:creationId xmlns:a16="http://schemas.microsoft.com/office/drawing/2014/main" id="{2709A69D-37E4-83E9-B5D6-6CA970E3BB5F}"/>
              </a:ext>
            </a:extLst>
          </p:cNvPr>
          <p:cNvSpPr/>
          <p:nvPr/>
        </p:nvSpPr>
        <p:spPr>
          <a:xfrm rot="5400000">
            <a:off x="8361598" y="1069333"/>
            <a:ext cx="122549" cy="379385"/>
          </a:xfrm>
          <a:prstGeom prst="downArrow">
            <a:avLst/>
          </a:prstGeom>
          <a:solidFill>
            <a:srgbClr val="C00000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Flecha abajo 3">
            <a:extLst>
              <a:ext uri="{FF2B5EF4-FFF2-40B4-BE49-F238E27FC236}">
                <a16:creationId xmlns:a16="http://schemas.microsoft.com/office/drawing/2014/main" id="{066078A0-705B-319F-FBF9-FA38DCD3FD9D}"/>
              </a:ext>
            </a:extLst>
          </p:cNvPr>
          <p:cNvSpPr/>
          <p:nvPr/>
        </p:nvSpPr>
        <p:spPr>
          <a:xfrm rot="5400000">
            <a:off x="8331007" y="2234317"/>
            <a:ext cx="122549" cy="379385"/>
          </a:xfrm>
          <a:prstGeom prst="downArrow">
            <a:avLst/>
          </a:prstGeom>
          <a:solidFill>
            <a:srgbClr val="C00000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redondeado 9">
            <a:extLst>
              <a:ext uri="{FF2B5EF4-FFF2-40B4-BE49-F238E27FC236}">
                <a16:creationId xmlns:a16="http://schemas.microsoft.com/office/drawing/2014/main" id="{A1629CAA-6622-FF39-A56F-D6402F538F9B}"/>
              </a:ext>
            </a:extLst>
          </p:cNvPr>
          <p:cNvSpPr/>
          <p:nvPr/>
        </p:nvSpPr>
        <p:spPr>
          <a:xfrm>
            <a:off x="4338146" y="1912296"/>
            <a:ext cx="3816040" cy="937302"/>
          </a:xfrm>
          <a:prstGeom prst="roundRect">
            <a:avLst>
              <a:gd name="adj" fmla="val 10239"/>
            </a:avLst>
          </a:prstGeom>
          <a:solidFill>
            <a:srgbClr val="C00000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1200" dirty="0">
                <a:solidFill>
                  <a:schemeClr val="bg1"/>
                </a:solidFill>
              </a:rPr>
              <a:t>Cambio de horarios y reducción de ventana de acción PC-7, generó que después del segundo ataque se mantuvieran orbitando sobre el G.T., reduciendo los ataques desde distintos vectores de 3 a 2.</a:t>
            </a:r>
          </a:p>
        </p:txBody>
      </p:sp>
    </p:spTree>
    <p:extLst>
      <p:ext uri="{BB962C8B-B14F-4D97-AF65-F5344CB8AC3E}">
        <p14:creationId xmlns:p14="http://schemas.microsoft.com/office/powerpoint/2010/main" val="869048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>
            <a:extLst>
              <a:ext uri="{FF2B5EF4-FFF2-40B4-BE49-F238E27FC236}">
                <a16:creationId xmlns:a16="http://schemas.microsoft.com/office/drawing/2014/main" id="{AEF7F5C9-C2FB-5F8A-C2F6-1090258097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44"/>
          <a:stretch/>
        </p:blipFill>
        <p:spPr>
          <a:xfrm>
            <a:off x="79792" y="664992"/>
            <a:ext cx="4098386" cy="388773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Marcador de número de diapositiva 6">
            <a:extLst>
              <a:ext uri="{FF2B5EF4-FFF2-40B4-BE49-F238E27FC236}">
                <a16:creationId xmlns:a16="http://schemas.microsoft.com/office/drawing/2014/main" id="{D8634A59-DBCE-B636-F2A5-BF41BDB37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12306" y="4870640"/>
            <a:ext cx="299037" cy="273844"/>
          </a:xfrm>
        </p:spPr>
        <p:txBody>
          <a:bodyPr/>
          <a:lstStyle/>
          <a:p>
            <a:pPr>
              <a:defRPr/>
            </a:pPr>
            <a:fld id="{574FE9C2-9907-4055-A40A-177F0B836576}" type="slidenum">
              <a:rPr lang="es-ES" sz="1050" smtClean="0">
                <a:solidFill>
                  <a:schemeClr val="bg1"/>
                </a:solidFill>
                <a:latin typeface="+mn-lt"/>
              </a:rPr>
              <a:pPr>
                <a:defRPr/>
              </a:pPr>
              <a:t>7</a:t>
            </a:fld>
            <a:endParaRPr lang="es-ES" sz="105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3CF4AFAE-E43E-9C83-4025-6B7DBF4392B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472606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es-CL" sz="30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FASE 3: HAG </a:t>
            </a:r>
          </a:p>
        </p:txBody>
      </p: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7AA3B4AD-9766-70D4-A85E-0CA54DF673AE}"/>
              </a:ext>
            </a:extLst>
          </p:cNvPr>
          <p:cNvCxnSpPr>
            <a:cxnSpLocks/>
          </p:cNvCxnSpPr>
          <p:nvPr/>
        </p:nvCxnSpPr>
        <p:spPr>
          <a:xfrm flipH="1">
            <a:off x="79792" y="4446985"/>
            <a:ext cx="4098386" cy="0"/>
          </a:xfrm>
          <a:prstGeom prst="line">
            <a:avLst/>
          </a:prstGeom>
          <a:ln w="28575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D97ABE53-E46D-2429-529C-C46C160551B6}"/>
              </a:ext>
            </a:extLst>
          </p:cNvPr>
          <p:cNvCxnSpPr>
            <a:cxnSpLocks/>
          </p:cNvCxnSpPr>
          <p:nvPr/>
        </p:nvCxnSpPr>
        <p:spPr>
          <a:xfrm>
            <a:off x="158904" y="4208123"/>
            <a:ext cx="1800000" cy="0"/>
          </a:xfrm>
          <a:prstGeom prst="straightConnector1">
            <a:avLst/>
          </a:prstGeom>
          <a:ln w="19050"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D7F23EB3-DA4F-9B94-A028-404EC8847A23}"/>
              </a:ext>
            </a:extLst>
          </p:cNvPr>
          <p:cNvSpPr txBox="1"/>
          <p:nvPr/>
        </p:nvSpPr>
        <p:spPr>
          <a:xfrm>
            <a:off x="568516" y="3981579"/>
            <a:ext cx="780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>
                <a:solidFill>
                  <a:schemeClr val="bg1"/>
                </a:solidFill>
                <a:latin typeface="+mn-lt"/>
              </a:rPr>
              <a:t>10 MN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F5662382-4E61-B53B-9EE6-76640D097FC6}"/>
              </a:ext>
            </a:extLst>
          </p:cNvPr>
          <p:cNvSpPr txBox="1"/>
          <p:nvPr/>
        </p:nvSpPr>
        <p:spPr>
          <a:xfrm>
            <a:off x="-44181" y="4216605"/>
            <a:ext cx="2379800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solidFill>
                  <a:srgbClr val="FFFF66"/>
                </a:solidFill>
                <a:latin typeface="+mn-lt"/>
              </a:rPr>
              <a:t>LATITUD DE SEGURIDAD: 33°22’0 S</a:t>
            </a:r>
          </a:p>
        </p:txBody>
      </p:sp>
      <p:sp>
        <p:nvSpPr>
          <p:cNvPr id="28" name="Rectángulo redondeado 27">
            <a:extLst>
              <a:ext uri="{FF2B5EF4-FFF2-40B4-BE49-F238E27FC236}">
                <a16:creationId xmlns:a16="http://schemas.microsoft.com/office/drawing/2014/main" id="{24789000-F39E-48CC-ED48-867FB873F348}"/>
              </a:ext>
            </a:extLst>
          </p:cNvPr>
          <p:cNvSpPr/>
          <p:nvPr/>
        </p:nvSpPr>
        <p:spPr>
          <a:xfrm>
            <a:off x="4257970" y="624466"/>
            <a:ext cx="4806238" cy="3928261"/>
          </a:xfrm>
          <a:prstGeom prst="roundRect">
            <a:avLst>
              <a:gd name="adj" fmla="val 5420"/>
            </a:avLst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r>
              <a:rPr lang="es-CL" b="1" dirty="0">
                <a:solidFill>
                  <a:srgbClr val="FFC000"/>
                </a:solidFill>
              </a:rPr>
              <a:t>OBJETIVOS DE LA FASE</a:t>
            </a:r>
          </a:p>
          <a:p>
            <a:pPr algn="ctr">
              <a:spcAft>
                <a:spcPts val="600"/>
              </a:spcAft>
            </a:pPr>
            <a:endParaRPr lang="es-CL" b="1" dirty="0">
              <a:solidFill>
                <a:srgbClr val="FFC000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es-CL" sz="14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>
              <a:spcAft>
                <a:spcPts val="600"/>
              </a:spcAft>
            </a:pPr>
            <a:endParaRPr lang="es-CL" sz="600" dirty="0"/>
          </a:p>
          <a:p>
            <a:pPr algn="ctr">
              <a:spcAft>
                <a:spcPts val="600"/>
              </a:spcAft>
            </a:pPr>
            <a:endParaRPr lang="es-CL" sz="600" dirty="0"/>
          </a:p>
          <a:p>
            <a:pPr algn="ctr">
              <a:spcAft>
                <a:spcPts val="600"/>
              </a:spcAft>
            </a:pPr>
            <a:endParaRPr lang="es-CL" sz="600" dirty="0"/>
          </a:p>
          <a:p>
            <a:pPr algn="ctr">
              <a:spcAft>
                <a:spcPts val="600"/>
              </a:spcAft>
            </a:pPr>
            <a:br>
              <a:rPr lang="es-CL" sz="1100" b="1" dirty="0">
                <a:solidFill>
                  <a:srgbClr val="FFC000"/>
                </a:solidFill>
              </a:rPr>
            </a:br>
            <a:r>
              <a:rPr lang="es-CL" b="1" dirty="0">
                <a:solidFill>
                  <a:srgbClr val="FFC000"/>
                </a:solidFill>
              </a:rPr>
              <a:t>LECCIONES APRENDIDAS</a:t>
            </a:r>
          </a:p>
          <a:p>
            <a:pPr marL="342900" indent="-342900" algn="just">
              <a:spcAft>
                <a:spcPts val="3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Entregar actualización de nueva posición a A/N participantes.</a:t>
            </a:r>
          </a:p>
          <a:p>
            <a:pPr marL="342900" indent="-342900" algn="just">
              <a:spcAft>
                <a:spcPts val="3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SH-32 lograron efectuar ataque a pesar de falencias en sistemas, utilizando uno de los helicópteros como sensor y el otro efectuó ataque ciego.</a:t>
            </a:r>
          </a:p>
          <a:p>
            <a:pPr marL="342900" indent="-342900" algn="just">
              <a:spcAft>
                <a:spcPts val="3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Perfiles de vuelo bajo negaron la detección por parte del G.T., confirmando la vulnerabilidad de las unidades.</a:t>
            </a:r>
          </a:p>
        </p:txBody>
      </p:sp>
      <p:graphicFrame>
        <p:nvGraphicFramePr>
          <p:cNvPr id="29" name="Tabla 28">
            <a:extLst>
              <a:ext uri="{FF2B5EF4-FFF2-40B4-BE49-F238E27FC236}">
                <a16:creationId xmlns:a16="http://schemas.microsoft.com/office/drawing/2014/main" id="{7F350556-538F-657B-B27B-25FBD30020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06517"/>
              </p:ext>
            </p:extLst>
          </p:nvPr>
        </p:nvGraphicFramePr>
        <p:xfrm>
          <a:off x="4338146" y="1041328"/>
          <a:ext cx="4715809" cy="19762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0606">
                  <a:extLst>
                    <a:ext uri="{9D8B030D-6E8A-4147-A177-3AD203B41FA5}">
                      <a16:colId xmlns:a16="http://schemas.microsoft.com/office/drawing/2014/main" val="714294923"/>
                    </a:ext>
                  </a:extLst>
                </a:gridCol>
                <a:gridCol w="605203">
                  <a:extLst>
                    <a:ext uri="{9D8B030D-6E8A-4147-A177-3AD203B41FA5}">
                      <a16:colId xmlns:a16="http://schemas.microsoft.com/office/drawing/2014/main" val="1089263096"/>
                    </a:ext>
                  </a:extLst>
                </a:gridCol>
              </a:tblGrid>
              <a:tr h="192831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N502 - Lograr </a:t>
                      </a:r>
                      <a:r>
                        <a:rPr lang="es-CL" sz="1200" dirty="0" err="1">
                          <a:solidFill>
                            <a:schemeClr val="bg1"/>
                          </a:solidFill>
                        </a:rPr>
                        <a:t>relay</a:t>
                      </a: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 de comunicaciones entre OCS y SH-32 para dar inicio a la fase.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2894033"/>
                  </a:ext>
                </a:extLst>
              </a:tr>
              <a:tr h="192831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HAG - Efectuar ataque a MEU (al centro de la cortina).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3247138"/>
                  </a:ext>
                </a:extLst>
              </a:tr>
              <a:tr h="297667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HAG – Reposicionarse para nuevo ataque sobre MEU (al centro de la cortina).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76572"/>
                  </a:ext>
                </a:extLst>
              </a:tr>
              <a:tr h="433164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PC-7 – Mantenerse al norte del G.T. efectuando </a:t>
                      </a:r>
                      <a:r>
                        <a:rPr lang="es-CL" sz="1200" dirty="0" err="1">
                          <a:solidFill>
                            <a:schemeClr val="bg1"/>
                          </a:solidFill>
                        </a:rPr>
                        <a:t>probing</a:t>
                      </a: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, forzando esfuerzos divididos entre el norte y el sur.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003488"/>
                  </a:ext>
                </a:extLst>
              </a:tr>
              <a:tr h="192831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Unidades  - Detectar emisiones de RWACFT por MAE.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3548022"/>
                  </a:ext>
                </a:extLst>
              </a:tr>
              <a:tr h="192831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6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Unidades - Detectar RWACFT con radares.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472337"/>
                  </a:ext>
                </a:extLst>
              </a:tr>
            </a:tbl>
          </a:graphicData>
        </a:graphic>
      </p:graphicFrame>
      <p:pic>
        <p:nvPicPr>
          <p:cNvPr id="30" name="Picture 2" descr="Check Icon PNG, Dibujos, Vectores Para Descarga Gratuita - Pngtree">
            <a:extLst>
              <a:ext uri="{FF2B5EF4-FFF2-40B4-BE49-F238E27FC236}">
                <a16:creationId xmlns:a16="http://schemas.microsoft.com/office/drawing/2014/main" id="{A4167A1C-41AF-873F-FAE8-1AB679831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5697" r="15872" b="15452"/>
          <a:stretch/>
        </p:blipFill>
        <p:spPr bwMode="auto">
          <a:xfrm>
            <a:off x="8644031" y="1139997"/>
            <a:ext cx="215853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rtel de signo de exclamación, icono de exclamación, ángulo, texto png |  PNGEgg">
            <a:extLst>
              <a:ext uri="{FF2B5EF4-FFF2-40B4-BE49-F238E27FC236}">
                <a16:creationId xmlns:a16="http://schemas.microsoft.com/office/drawing/2014/main" id="{2C8E4D41-2713-2021-8A7B-646C7E8D1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1667" y1="31946" x2="40667" y2="20922"/>
                        <a14:foregroundMark x1="40667" y1="20922" x2="52889" y2="15411"/>
                        <a14:foregroundMark x1="52889" y1="15411" x2="62333" y2="16423"/>
                        <a14:foregroundMark x1="62333" y1="16423" x2="69889" y2="23622"/>
                        <a14:foregroundMark x1="69889" y1="23622" x2="74778" y2="34983"/>
                        <a14:foregroundMark x1="74778" y1="34983" x2="75778" y2="48144"/>
                        <a14:foregroundMark x1="75778" y1="48144" x2="73556" y2="58718"/>
                        <a14:foregroundMark x1="73556" y1="58718" x2="69111" y2="67492"/>
                        <a14:foregroundMark x1="69111" y1="67492" x2="56667" y2="79753"/>
                        <a14:foregroundMark x1="56667" y1="79753" x2="39000" y2="80652"/>
                        <a14:foregroundMark x1="39000" y1="80652" x2="28111" y2="69179"/>
                        <a14:foregroundMark x1="28111" y1="69179" x2="25333" y2="47357"/>
                        <a14:foregroundMark x1="25333" y1="47357" x2="32222" y2="37908"/>
                        <a14:foregroundMark x1="32222" y1="37908" x2="43222" y2="30821"/>
                        <a14:foregroundMark x1="43222" y1="30821" x2="59556" y2="30821"/>
                        <a14:foregroundMark x1="59556" y1="30821" x2="64111" y2="48931"/>
                        <a14:foregroundMark x1="64111" y1="48931" x2="50444" y2="58043"/>
                        <a14:foregroundMark x1="50444" y1="58043" x2="45222" y2="43082"/>
                        <a14:foregroundMark x1="45222" y1="43082" x2="57556" y2="41732"/>
                        <a14:foregroundMark x1="57556" y1="41732" x2="53222" y2="58155"/>
                        <a14:foregroundMark x1="53222" y1="58155" x2="42444" y2="64342"/>
                        <a14:foregroundMark x1="42444" y1="64342" x2="41889" y2="64342"/>
                        <a14:foregroundMark x1="14889" y1="57930" x2="17667" y2="45219"/>
                        <a14:foregroundMark x1="17667" y1="45219" x2="34444" y2="28009"/>
                        <a14:foregroundMark x1="34444" y1="28009" x2="57111" y2="16873"/>
                        <a14:foregroundMark x1="57111" y1="16873" x2="68667" y2="25084"/>
                        <a14:foregroundMark x1="68667" y1="25084" x2="70889" y2="50844"/>
                        <a14:foregroundMark x1="70889" y1="50844" x2="60444" y2="68841"/>
                        <a14:foregroundMark x1="60444" y1="68841" x2="47667" y2="75703"/>
                        <a14:foregroundMark x1="47667" y1="75703" x2="56889" y2="72103"/>
                        <a14:foregroundMark x1="56889" y1="72103" x2="42000" y2="76265"/>
                        <a14:foregroundMark x1="42000" y1="76265" x2="48333" y2="76828"/>
                        <a14:foregroundMark x1="18444" y1="77390" x2="12000" y2="62655"/>
                        <a14:foregroundMark x1="12000" y1="62655" x2="17444" y2="28571"/>
                        <a14:foregroundMark x1="17444" y1="28571" x2="29111" y2="17998"/>
                        <a14:foregroundMark x1="29111" y1="17998" x2="57222" y2="10686"/>
                        <a14:foregroundMark x1="57222" y1="10686" x2="73333" y2="17773"/>
                        <a14:foregroundMark x1="73333" y1="17773" x2="81333" y2="25759"/>
                        <a14:foregroundMark x1="81333" y1="25759" x2="86889" y2="36783"/>
                        <a14:foregroundMark x1="86889" y1="36783" x2="84333" y2="59618"/>
                        <a14:foregroundMark x1="84333" y1="59618" x2="74667" y2="74241"/>
                        <a14:foregroundMark x1="74667" y1="74241" x2="47889" y2="88189"/>
                        <a14:foregroundMark x1="47889" y1="88189" x2="32444" y2="89989"/>
                        <a14:foregroundMark x1="32444" y1="89989" x2="18778" y2="81665"/>
                        <a14:foregroundMark x1="18778" y1="81665" x2="16556" y2="778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746" y="1794654"/>
            <a:ext cx="218667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heck Icon PNG, Dibujos, Vectores Para Descarga Gratuita - Pngtree">
            <a:extLst>
              <a:ext uri="{FF2B5EF4-FFF2-40B4-BE49-F238E27FC236}">
                <a16:creationId xmlns:a16="http://schemas.microsoft.com/office/drawing/2014/main" id="{62CA2DDF-3B4C-A998-4305-E8ED66653C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5697" r="15872" b="15452"/>
          <a:stretch/>
        </p:blipFill>
        <p:spPr bwMode="auto">
          <a:xfrm>
            <a:off x="8640747" y="2185371"/>
            <a:ext cx="215853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upo 5">
            <a:extLst>
              <a:ext uri="{FF2B5EF4-FFF2-40B4-BE49-F238E27FC236}">
                <a16:creationId xmlns:a16="http://schemas.microsoft.com/office/drawing/2014/main" id="{89E0FCF3-BB28-973D-209E-5017AC5CB262}"/>
              </a:ext>
            </a:extLst>
          </p:cNvPr>
          <p:cNvGrpSpPr/>
          <p:nvPr/>
        </p:nvGrpSpPr>
        <p:grpSpPr>
          <a:xfrm>
            <a:off x="718804" y="1411766"/>
            <a:ext cx="1008000" cy="900000"/>
            <a:chOff x="5950285" y="3083498"/>
            <a:chExt cx="1008000" cy="900000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0ECDFE57-BF03-1A58-775A-0CD0E5FFA7F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8285" y="3406401"/>
              <a:ext cx="252000" cy="252000"/>
            </a:xfrm>
            <a:prstGeom prst="rect">
              <a:avLst/>
            </a:prstGeom>
          </p:spPr>
        </p:pic>
        <p:sp>
          <p:nvSpPr>
            <p:cNvPr id="9" name="Elipse 8">
              <a:extLst>
                <a:ext uri="{FF2B5EF4-FFF2-40B4-BE49-F238E27FC236}">
                  <a16:creationId xmlns:a16="http://schemas.microsoft.com/office/drawing/2014/main" id="{7482F12F-4255-B7DD-6817-F173D81312FE}"/>
                </a:ext>
              </a:extLst>
            </p:cNvPr>
            <p:cNvSpPr/>
            <p:nvPr/>
          </p:nvSpPr>
          <p:spPr>
            <a:xfrm>
              <a:off x="5950285" y="3083498"/>
              <a:ext cx="1008000" cy="900000"/>
            </a:xfrm>
            <a:prstGeom prst="ellipse">
              <a:avLst/>
            </a:prstGeom>
            <a:noFill/>
            <a:ln w="28575">
              <a:solidFill>
                <a:srgbClr val="FFFF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3388845E-C1D2-682A-C8B0-88B1AB3C0F45}"/>
              </a:ext>
            </a:extLst>
          </p:cNvPr>
          <p:cNvCxnSpPr>
            <a:cxnSpLocks/>
          </p:cNvCxnSpPr>
          <p:nvPr/>
        </p:nvCxnSpPr>
        <p:spPr>
          <a:xfrm flipV="1">
            <a:off x="1329950" y="1562422"/>
            <a:ext cx="230382" cy="191101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Imagen 20">
            <a:extLst>
              <a:ext uri="{FF2B5EF4-FFF2-40B4-BE49-F238E27FC236}">
                <a16:creationId xmlns:a16="http://schemas.microsoft.com/office/drawing/2014/main" id="{3EA03B42-3C5A-C0A2-C111-112AB3CFECA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748" y="713758"/>
            <a:ext cx="246260" cy="288000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B478B830-9959-6B25-18C0-AD50D39FDA7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148" y="866158"/>
            <a:ext cx="246260" cy="288000"/>
          </a:xfrm>
          <a:prstGeom prst="rect">
            <a:avLst/>
          </a:prstGeom>
        </p:spPr>
      </p:pic>
      <p:sp>
        <p:nvSpPr>
          <p:cNvPr id="43" name="Flecha circular 42">
            <a:extLst>
              <a:ext uri="{FF2B5EF4-FFF2-40B4-BE49-F238E27FC236}">
                <a16:creationId xmlns:a16="http://schemas.microsoft.com/office/drawing/2014/main" id="{8DB0976E-3673-F165-49F8-1B0C46EEC835}"/>
              </a:ext>
            </a:extLst>
          </p:cNvPr>
          <p:cNvSpPr/>
          <p:nvPr/>
        </p:nvSpPr>
        <p:spPr>
          <a:xfrm rot="5680493">
            <a:off x="1712338" y="688113"/>
            <a:ext cx="602821" cy="596593"/>
          </a:xfrm>
          <a:prstGeom prst="circularArrow">
            <a:avLst>
              <a:gd name="adj1" fmla="val 8072"/>
              <a:gd name="adj2" fmla="val 1142319"/>
              <a:gd name="adj3" fmla="val 20700318"/>
              <a:gd name="adj4" fmla="val 10800000"/>
              <a:gd name="adj5" fmla="val 14499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Flecha circular 44">
            <a:extLst>
              <a:ext uri="{FF2B5EF4-FFF2-40B4-BE49-F238E27FC236}">
                <a16:creationId xmlns:a16="http://schemas.microsoft.com/office/drawing/2014/main" id="{11E47CE6-6CDA-46B1-6B6B-526D44622D81}"/>
              </a:ext>
            </a:extLst>
          </p:cNvPr>
          <p:cNvSpPr/>
          <p:nvPr/>
        </p:nvSpPr>
        <p:spPr>
          <a:xfrm rot="16446643">
            <a:off x="1214436" y="699139"/>
            <a:ext cx="623725" cy="596593"/>
          </a:xfrm>
          <a:prstGeom prst="circularArrow">
            <a:avLst>
              <a:gd name="adj1" fmla="val 8072"/>
              <a:gd name="adj2" fmla="val 1142319"/>
              <a:gd name="adj3" fmla="val 20700318"/>
              <a:gd name="adj4" fmla="val 10800000"/>
              <a:gd name="adj5" fmla="val 14499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46" name="Picture 6" descr="Cartel de signo de exclamación, icono de exclamación, ángulo, texto png |  PNGEgg">
            <a:extLst>
              <a:ext uri="{FF2B5EF4-FFF2-40B4-BE49-F238E27FC236}">
                <a16:creationId xmlns:a16="http://schemas.microsoft.com/office/drawing/2014/main" id="{264F62C1-BD85-A7D1-DDA0-2278B4F847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31667" y1="31946" x2="40667" y2="20922"/>
                        <a14:foregroundMark x1="40667" y1="20922" x2="52889" y2="15411"/>
                        <a14:foregroundMark x1="52889" y1="15411" x2="62333" y2="16423"/>
                        <a14:foregroundMark x1="62333" y1="16423" x2="69889" y2="23622"/>
                        <a14:foregroundMark x1="69889" y1="23622" x2="74778" y2="34983"/>
                        <a14:foregroundMark x1="74778" y1="34983" x2="75778" y2="48144"/>
                        <a14:foregroundMark x1="75778" y1="48144" x2="73556" y2="58718"/>
                        <a14:foregroundMark x1="73556" y1="58718" x2="69111" y2="67492"/>
                        <a14:foregroundMark x1="69111" y1="67492" x2="56667" y2="79753"/>
                        <a14:foregroundMark x1="56667" y1="79753" x2="39000" y2="80652"/>
                        <a14:foregroundMark x1="39000" y1="80652" x2="28111" y2="69179"/>
                        <a14:foregroundMark x1="28111" y1="69179" x2="25333" y2="47357"/>
                        <a14:foregroundMark x1="25333" y1="47357" x2="32222" y2="37908"/>
                        <a14:foregroundMark x1="32222" y1="37908" x2="43222" y2="30821"/>
                        <a14:foregroundMark x1="43222" y1="30821" x2="59556" y2="30821"/>
                        <a14:foregroundMark x1="59556" y1="30821" x2="64111" y2="48931"/>
                        <a14:foregroundMark x1="64111" y1="48931" x2="50444" y2="58043"/>
                        <a14:foregroundMark x1="50444" y1="58043" x2="45222" y2="43082"/>
                        <a14:foregroundMark x1="45222" y1="43082" x2="57556" y2="41732"/>
                        <a14:foregroundMark x1="57556" y1="41732" x2="53222" y2="58155"/>
                        <a14:foregroundMark x1="53222" y1="58155" x2="42444" y2="64342"/>
                        <a14:foregroundMark x1="42444" y1="64342" x2="41889" y2="64342"/>
                        <a14:foregroundMark x1="14889" y1="57930" x2="17667" y2="45219"/>
                        <a14:foregroundMark x1="17667" y1="45219" x2="34444" y2="28009"/>
                        <a14:foregroundMark x1="34444" y1="28009" x2="57111" y2="16873"/>
                        <a14:foregroundMark x1="57111" y1="16873" x2="68667" y2="25084"/>
                        <a14:foregroundMark x1="68667" y1="25084" x2="70889" y2="50844"/>
                        <a14:foregroundMark x1="70889" y1="50844" x2="60444" y2="68841"/>
                        <a14:foregroundMark x1="60444" y1="68841" x2="47667" y2="75703"/>
                        <a14:foregroundMark x1="47667" y1="75703" x2="56889" y2="72103"/>
                        <a14:foregroundMark x1="56889" y1="72103" x2="42000" y2="76265"/>
                        <a14:foregroundMark x1="42000" y1="76265" x2="48333" y2="76828"/>
                        <a14:foregroundMark x1="18444" y1="77390" x2="12000" y2="62655"/>
                        <a14:foregroundMark x1="12000" y1="62655" x2="17444" y2="28571"/>
                        <a14:foregroundMark x1="17444" y1="28571" x2="29111" y2="17998"/>
                        <a14:foregroundMark x1="29111" y1="17998" x2="57222" y2="10686"/>
                        <a14:foregroundMark x1="57222" y1="10686" x2="73333" y2="17773"/>
                        <a14:foregroundMark x1="73333" y1="17773" x2="81333" y2="25759"/>
                        <a14:foregroundMark x1="81333" y1="25759" x2="86889" y2="36783"/>
                        <a14:foregroundMark x1="86889" y1="36783" x2="84333" y2="59618"/>
                        <a14:foregroundMark x1="84333" y1="59618" x2="74667" y2="74241"/>
                        <a14:foregroundMark x1="74667" y1="74241" x2="47889" y2="88189"/>
                        <a14:foregroundMark x1="47889" y1="88189" x2="32444" y2="89989"/>
                        <a14:foregroundMark x1="32444" y1="89989" x2="18778" y2="81665"/>
                        <a14:foregroundMark x1="18778" y1="81665" x2="16556" y2="778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746" y="1474601"/>
            <a:ext cx="218667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591E0F1-AEB1-298E-A711-2C96202AACF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408" y="3451463"/>
            <a:ext cx="246261" cy="28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80379546-A07E-14BC-22D8-89B2599E8F0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382" y="3610997"/>
            <a:ext cx="246261" cy="288000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2EB336B0-DE70-FD56-9B7C-D435CD7D080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669" y="3183276"/>
            <a:ext cx="215478" cy="252000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645ED965-A2AD-C457-9EE4-826149F06A5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899" y="3325913"/>
            <a:ext cx="215478" cy="252000"/>
          </a:xfrm>
          <a:prstGeom prst="rect">
            <a:avLst/>
          </a:prstGeom>
        </p:spPr>
      </p:pic>
      <p:sp>
        <p:nvSpPr>
          <p:cNvPr id="24" name="Flecha abajo 23">
            <a:extLst>
              <a:ext uri="{FF2B5EF4-FFF2-40B4-BE49-F238E27FC236}">
                <a16:creationId xmlns:a16="http://schemas.microsoft.com/office/drawing/2014/main" id="{2F347DF0-5B58-B94D-1231-1A4DE65016EC}"/>
              </a:ext>
            </a:extLst>
          </p:cNvPr>
          <p:cNvSpPr/>
          <p:nvPr/>
        </p:nvSpPr>
        <p:spPr>
          <a:xfrm rot="9400202">
            <a:off x="1551533" y="1926103"/>
            <a:ext cx="129538" cy="1248297"/>
          </a:xfrm>
          <a:prstGeom prst="downArrow">
            <a:avLst>
              <a:gd name="adj1" fmla="val 30645"/>
              <a:gd name="adj2" fmla="val 88710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Flecha abajo 24">
            <a:extLst>
              <a:ext uri="{FF2B5EF4-FFF2-40B4-BE49-F238E27FC236}">
                <a16:creationId xmlns:a16="http://schemas.microsoft.com/office/drawing/2014/main" id="{33A371B3-25AE-0293-C2EC-58E077697C6C}"/>
              </a:ext>
            </a:extLst>
          </p:cNvPr>
          <p:cNvSpPr/>
          <p:nvPr/>
        </p:nvSpPr>
        <p:spPr>
          <a:xfrm rot="9476254">
            <a:off x="1436036" y="2075185"/>
            <a:ext cx="129538" cy="1248297"/>
          </a:xfrm>
          <a:prstGeom prst="downArrow">
            <a:avLst>
              <a:gd name="adj1" fmla="val 30645"/>
              <a:gd name="adj2" fmla="val 88710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6" name="Picture 4" descr="Reprobado negado icono verde comprobado psd editable sin fondo | PSD Premium">
            <a:extLst>
              <a:ext uri="{FF2B5EF4-FFF2-40B4-BE49-F238E27FC236}">
                <a16:creationId xmlns:a16="http://schemas.microsoft.com/office/drawing/2014/main" id="{94FB0E41-51A7-A149-70CB-7B00E9BF7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778" b="95556" l="4167" r="95833">
                        <a14:foregroundMark x1="5000" y1="76111" x2="10000" y2="16944"/>
                        <a14:foregroundMark x1="10000" y1="16944" x2="4167" y2="27778"/>
                        <a14:foregroundMark x1="4167" y1="27778" x2="5833" y2="66944"/>
                        <a14:foregroundMark x1="5833" y1="66944" x2="10000" y2="75000"/>
                        <a14:foregroundMark x1="2222" y1="68333" x2="6667" y2="18611"/>
                        <a14:foregroundMark x1="6667" y1="18611" x2="14444" y2="8889"/>
                        <a14:foregroundMark x1="14444" y1="8889" x2="25556" y2="2778"/>
                        <a14:foregroundMark x1="25556" y1="2778" x2="38333" y2="1944"/>
                        <a14:foregroundMark x1="38333" y1="1944" x2="74722" y2="5556"/>
                        <a14:foregroundMark x1="74722" y1="5556" x2="76111" y2="6389"/>
                        <a14:foregroundMark x1="55556" y1="2778" x2="78056" y2="5556"/>
                        <a14:foregroundMark x1="78056" y1="5556" x2="88056" y2="10556"/>
                        <a14:foregroundMark x1="88056" y1="10556" x2="97778" y2="32222"/>
                        <a14:foregroundMark x1="97778" y1="32222" x2="95833" y2="77778"/>
                        <a14:foregroundMark x1="95833" y1="77778" x2="90000" y2="88611"/>
                        <a14:foregroundMark x1="90000" y1="88611" x2="75278" y2="95000"/>
                        <a14:foregroundMark x1="75278" y1="95000" x2="28889" y2="95278"/>
                        <a14:foregroundMark x1="28889" y1="95278" x2="17778" y2="91667"/>
                        <a14:foregroundMark x1="17778" y1="91667" x2="7500" y2="83056"/>
                        <a14:foregroundMark x1="7500" y1="83056" x2="4444" y2="76667"/>
                        <a14:foregroundMark x1="92778" y1="31667" x2="88611" y2="65278"/>
                        <a14:foregroundMark x1="88611" y1="65278" x2="86389" y2="68889"/>
                        <a14:foregroundMark x1="90833" y1="56944" x2="89444" y2="70556"/>
                        <a14:foregroundMark x1="89444" y1="70556" x2="84444" y2="80556"/>
                        <a14:foregroundMark x1="84444" y1="80556" x2="69167" y2="86111"/>
                        <a14:foregroundMark x1="69167" y1="86111" x2="55556" y2="86944"/>
                        <a14:foregroundMark x1="55556" y1="86944" x2="54722" y2="86667"/>
                        <a14:foregroundMark x1="83056" y1="76944" x2="83056" y2="76944"/>
                        <a14:foregroundMark x1="83056" y1="76944" x2="53056" y2="82500"/>
                        <a14:foregroundMark x1="53056" y1="82500" x2="13056" y2="75000"/>
                        <a14:foregroundMark x1="21111" y1="83056" x2="53889" y2="95278"/>
                        <a14:foregroundMark x1="53889" y1="95278" x2="67500" y2="91944"/>
                        <a14:foregroundMark x1="67500" y1="91944" x2="71944" y2="86944"/>
                        <a14:foregroundMark x1="65556" y1="83889" x2="31389" y2="57778"/>
                        <a14:foregroundMark x1="31389" y1="57778" x2="29167" y2="54722"/>
                        <a14:foregroundMark x1="26389" y1="93889" x2="40278" y2="93889"/>
                        <a14:foregroundMark x1="40278" y1="93889" x2="57778" y2="91389"/>
                        <a14:foregroundMark x1="27222" y1="95833" x2="50556" y2="94722"/>
                        <a14:foregroundMark x1="50556" y1="94722" x2="73889" y2="96111"/>
                        <a14:foregroundMark x1="96111" y1="28056" x2="96111" y2="66389"/>
                        <a14:foregroundMark x1="26944" y1="2778" x2="49444" y2="1944"/>
                        <a14:foregroundMark x1="49444" y1="1944" x2="71944" y2="2778"/>
                        <a14:foregroundMark x1="71944" y1="2778" x2="72222" y2="3056"/>
                        <a14:foregroundMark x1="30833" y1="70000" x2="70278" y2="32500"/>
                        <a14:foregroundMark x1="26944" y1="35278" x2="55278" y2="60000"/>
                        <a14:foregroundMark x1="64167" y1="66944" x2="64167" y2="30278"/>
                        <a14:foregroundMark x1="64167" y1="30278" x2="40556" y2="57222"/>
                        <a14:foregroundMark x1="40556" y1="57222" x2="54167" y2="33333"/>
                        <a14:foregroundMark x1="54167" y1="33333" x2="36944" y2="69167"/>
                        <a14:foregroundMark x1="36944" y1="69167" x2="32222" y2="46111"/>
                        <a14:foregroundMark x1="32222" y1="46111" x2="61944" y2="55278"/>
                        <a14:foregroundMark x1="61944" y1="55278" x2="66389" y2="71667"/>
                        <a14:foregroundMark x1="35556" y1="40278" x2="42778" y2="46111"/>
                        <a14:foregroundMark x1="22500" y1="45278" x2="35000" y2="30833"/>
                        <a14:foregroundMark x1="27500" y1="30000" x2="50278" y2="39167"/>
                        <a14:foregroundMark x1="50278" y1="39167" x2="23611" y2="25556"/>
                        <a14:foregroundMark x1="23611" y1="25556" x2="43056" y2="39722"/>
                        <a14:foregroundMark x1="43056" y1="39722" x2="38889" y2="36111"/>
                        <a14:foregroundMark x1="61944" y1="65833" x2="71389" y2="72778"/>
                        <a14:backgroundMark x1="2500" y1="6667" x2="7778" y2="6111"/>
                        <a14:backgroundMark x1="2222" y1="91667" x2="5556" y2="95000"/>
                        <a14:backgroundMark x1="92740" y1="91793" x2="93313" y2="90247"/>
                        <a14:backgroundMark x1="90833" y1="96944" x2="92499" y2="92444"/>
                        <a14:backgroundMark x1="90278" y1="4444" x2="95556" y2="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746" y="2552683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Reprobado negado icono verde comprobado psd editable sin fondo | PSD Premium">
            <a:extLst>
              <a:ext uri="{FF2B5EF4-FFF2-40B4-BE49-F238E27FC236}">
                <a16:creationId xmlns:a16="http://schemas.microsoft.com/office/drawing/2014/main" id="{B3484F4B-E12F-9E92-1961-95497DA20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778" b="95556" l="4167" r="95833">
                        <a14:foregroundMark x1="5000" y1="76111" x2="10000" y2="16944"/>
                        <a14:foregroundMark x1="10000" y1="16944" x2="4167" y2="27778"/>
                        <a14:foregroundMark x1="4167" y1="27778" x2="5833" y2="66944"/>
                        <a14:foregroundMark x1="5833" y1="66944" x2="10000" y2="75000"/>
                        <a14:foregroundMark x1="2222" y1="68333" x2="6667" y2="18611"/>
                        <a14:foregroundMark x1="6667" y1="18611" x2="14444" y2="8889"/>
                        <a14:foregroundMark x1="14444" y1="8889" x2="25556" y2="2778"/>
                        <a14:foregroundMark x1="25556" y1="2778" x2="38333" y2="1944"/>
                        <a14:foregroundMark x1="38333" y1="1944" x2="74722" y2="5556"/>
                        <a14:foregroundMark x1="74722" y1="5556" x2="76111" y2="6389"/>
                        <a14:foregroundMark x1="55556" y1="2778" x2="78056" y2="5556"/>
                        <a14:foregroundMark x1="78056" y1="5556" x2="88056" y2="10556"/>
                        <a14:foregroundMark x1="88056" y1="10556" x2="97778" y2="32222"/>
                        <a14:foregroundMark x1="97778" y1="32222" x2="95833" y2="77778"/>
                        <a14:foregroundMark x1="95833" y1="77778" x2="90000" y2="88611"/>
                        <a14:foregroundMark x1="90000" y1="88611" x2="75278" y2="95000"/>
                        <a14:foregroundMark x1="75278" y1="95000" x2="28889" y2="95278"/>
                        <a14:foregroundMark x1="28889" y1="95278" x2="17778" y2="91667"/>
                        <a14:foregroundMark x1="17778" y1="91667" x2="7500" y2="83056"/>
                        <a14:foregroundMark x1="7500" y1="83056" x2="4444" y2="76667"/>
                        <a14:foregroundMark x1="92778" y1="31667" x2="88611" y2="65278"/>
                        <a14:foregroundMark x1="88611" y1="65278" x2="86389" y2="68889"/>
                        <a14:foregroundMark x1="90833" y1="56944" x2="89444" y2="70556"/>
                        <a14:foregroundMark x1="89444" y1="70556" x2="84444" y2="80556"/>
                        <a14:foregroundMark x1="84444" y1="80556" x2="69167" y2="86111"/>
                        <a14:foregroundMark x1="69167" y1="86111" x2="55556" y2="86944"/>
                        <a14:foregroundMark x1="55556" y1="86944" x2="54722" y2="86667"/>
                        <a14:foregroundMark x1="83056" y1="76944" x2="83056" y2="76944"/>
                        <a14:foregroundMark x1="83056" y1="76944" x2="53056" y2="82500"/>
                        <a14:foregroundMark x1="53056" y1="82500" x2="13056" y2="75000"/>
                        <a14:foregroundMark x1="21111" y1="83056" x2="53889" y2="95278"/>
                        <a14:foregroundMark x1="53889" y1="95278" x2="67500" y2="91944"/>
                        <a14:foregroundMark x1="67500" y1="91944" x2="71944" y2="86944"/>
                        <a14:foregroundMark x1="65556" y1="83889" x2="31389" y2="57778"/>
                        <a14:foregroundMark x1="31389" y1="57778" x2="29167" y2="54722"/>
                        <a14:foregroundMark x1="26389" y1="93889" x2="40278" y2="93889"/>
                        <a14:foregroundMark x1="40278" y1="93889" x2="57778" y2="91389"/>
                        <a14:foregroundMark x1="27222" y1="95833" x2="50556" y2="94722"/>
                        <a14:foregroundMark x1="50556" y1="94722" x2="73889" y2="96111"/>
                        <a14:foregroundMark x1="96111" y1="28056" x2="96111" y2="66389"/>
                        <a14:foregroundMark x1="26944" y1="2778" x2="49444" y2="1944"/>
                        <a14:foregroundMark x1="49444" y1="1944" x2="71944" y2="2778"/>
                        <a14:foregroundMark x1="71944" y1="2778" x2="72222" y2="3056"/>
                        <a14:foregroundMark x1="30833" y1="70000" x2="70278" y2="32500"/>
                        <a14:foregroundMark x1="26944" y1="35278" x2="55278" y2="60000"/>
                        <a14:foregroundMark x1="64167" y1="66944" x2="64167" y2="30278"/>
                        <a14:foregroundMark x1="64167" y1="30278" x2="40556" y2="57222"/>
                        <a14:foregroundMark x1="40556" y1="57222" x2="54167" y2="33333"/>
                        <a14:foregroundMark x1="54167" y1="33333" x2="36944" y2="69167"/>
                        <a14:foregroundMark x1="36944" y1="69167" x2="32222" y2="46111"/>
                        <a14:foregroundMark x1="32222" y1="46111" x2="61944" y2="55278"/>
                        <a14:foregroundMark x1="61944" y1="55278" x2="66389" y2="71667"/>
                        <a14:foregroundMark x1="35556" y1="40278" x2="42778" y2="46111"/>
                        <a14:foregroundMark x1="22500" y1="45278" x2="35000" y2="30833"/>
                        <a14:foregroundMark x1="27500" y1="30000" x2="50278" y2="39167"/>
                        <a14:foregroundMark x1="50278" y1="39167" x2="23611" y2="25556"/>
                        <a14:foregroundMark x1="23611" y1="25556" x2="43056" y2="39722"/>
                        <a14:foregroundMark x1="43056" y1="39722" x2="38889" y2="36111"/>
                        <a14:foregroundMark x1="61944" y1="65833" x2="71389" y2="72778"/>
                        <a14:backgroundMark x1="2500" y1="6667" x2="7778" y2="6111"/>
                        <a14:backgroundMark x1="2222" y1="91667" x2="5556" y2="95000"/>
                        <a14:backgroundMark x1="92740" y1="91793" x2="93313" y2="90247"/>
                        <a14:backgroundMark x1="90833" y1="96944" x2="92499" y2="92444"/>
                        <a14:backgroundMark x1="90278" y1="4444" x2="95556" y2="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746" y="2789339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5279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>
            <a:extLst>
              <a:ext uri="{FF2B5EF4-FFF2-40B4-BE49-F238E27FC236}">
                <a16:creationId xmlns:a16="http://schemas.microsoft.com/office/drawing/2014/main" id="{AEF7F5C9-C2FB-5F8A-C2F6-1090258097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44"/>
          <a:stretch/>
        </p:blipFill>
        <p:spPr>
          <a:xfrm>
            <a:off x="79792" y="664992"/>
            <a:ext cx="4098386" cy="388773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Marcador de número de diapositiva 6">
            <a:extLst>
              <a:ext uri="{FF2B5EF4-FFF2-40B4-BE49-F238E27FC236}">
                <a16:creationId xmlns:a16="http://schemas.microsoft.com/office/drawing/2014/main" id="{D8634A59-DBCE-B636-F2A5-BF41BDB37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12306" y="4870640"/>
            <a:ext cx="299037" cy="273844"/>
          </a:xfrm>
        </p:spPr>
        <p:txBody>
          <a:bodyPr/>
          <a:lstStyle/>
          <a:p>
            <a:pPr>
              <a:defRPr/>
            </a:pPr>
            <a:fld id="{574FE9C2-9907-4055-A40A-177F0B836576}" type="slidenum">
              <a:rPr lang="es-ES" sz="1050" smtClean="0">
                <a:solidFill>
                  <a:schemeClr val="bg1"/>
                </a:solidFill>
                <a:latin typeface="+mn-lt"/>
              </a:rPr>
              <a:pPr>
                <a:defRPr/>
              </a:pPr>
              <a:t>8</a:t>
            </a:fld>
            <a:endParaRPr lang="es-ES" sz="105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3CF4AFAE-E43E-9C83-4025-6B7DBF4392B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472606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es-CL" sz="30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FASE 3: HAG </a:t>
            </a:r>
          </a:p>
        </p:txBody>
      </p: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7AA3B4AD-9766-70D4-A85E-0CA54DF673AE}"/>
              </a:ext>
            </a:extLst>
          </p:cNvPr>
          <p:cNvCxnSpPr>
            <a:cxnSpLocks/>
          </p:cNvCxnSpPr>
          <p:nvPr/>
        </p:nvCxnSpPr>
        <p:spPr>
          <a:xfrm flipH="1">
            <a:off x="79792" y="4446985"/>
            <a:ext cx="4098386" cy="0"/>
          </a:xfrm>
          <a:prstGeom prst="line">
            <a:avLst/>
          </a:prstGeom>
          <a:ln w="28575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D97ABE53-E46D-2429-529C-C46C160551B6}"/>
              </a:ext>
            </a:extLst>
          </p:cNvPr>
          <p:cNvCxnSpPr>
            <a:cxnSpLocks/>
          </p:cNvCxnSpPr>
          <p:nvPr/>
        </p:nvCxnSpPr>
        <p:spPr>
          <a:xfrm>
            <a:off x="158904" y="4208123"/>
            <a:ext cx="1800000" cy="0"/>
          </a:xfrm>
          <a:prstGeom prst="straightConnector1">
            <a:avLst/>
          </a:prstGeom>
          <a:ln w="19050"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D7F23EB3-DA4F-9B94-A028-404EC8847A23}"/>
              </a:ext>
            </a:extLst>
          </p:cNvPr>
          <p:cNvSpPr txBox="1"/>
          <p:nvPr/>
        </p:nvSpPr>
        <p:spPr>
          <a:xfrm>
            <a:off x="568516" y="3981579"/>
            <a:ext cx="780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>
                <a:solidFill>
                  <a:schemeClr val="bg1"/>
                </a:solidFill>
                <a:latin typeface="+mn-lt"/>
              </a:rPr>
              <a:t>10 MN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F5662382-4E61-B53B-9EE6-76640D097FC6}"/>
              </a:ext>
            </a:extLst>
          </p:cNvPr>
          <p:cNvSpPr txBox="1"/>
          <p:nvPr/>
        </p:nvSpPr>
        <p:spPr>
          <a:xfrm>
            <a:off x="-44181" y="4216605"/>
            <a:ext cx="2379800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solidFill>
                  <a:srgbClr val="FFFF66"/>
                </a:solidFill>
                <a:latin typeface="+mn-lt"/>
              </a:rPr>
              <a:t>LATITUD DE SEGURIDAD: 33°22’0 S</a:t>
            </a:r>
          </a:p>
        </p:txBody>
      </p:sp>
      <p:sp>
        <p:nvSpPr>
          <p:cNvPr id="28" name="Rectángulo redondeado 27">
            <a:extLst>
              <a:ext uri="{FF2B5EF4-FFF2-40B4-BE49-F238E27FC236}">
                <a16:creationId xmlns:a16="http://schemas.microsoft.com/office/drawing/2014/main" id="{24789000-F39E-48CC-ED48-867FB873F348}"/>
              </a:ext>
            </a:extLst>
          </p:cNvPr>
          <p:cNvSpPr/>
          <p:nvPr/>
        </p:nvSpPr>
        <p:spPr>
          <a:xfrm>
            <a:off x="4257970" y="624466"/>
            <a:ext cx="4806238" cy="3928261"/>
          </a:xfrm>
          <a:prstGeom prst="roundRect">
            <a:avLst>
              <a:gd name="adj" fmla="val 5420"/>
            </a:avLst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r>
              <a:rPr lang="es-CL" b="1" dirty="0">
                <a:solidFill>
                  <a:srgbClr val="FFC000"/>
                </a:solidFill>
              </a:rPr>
              <a:t>OBJETIVOS DE LA FASE</a:t>
            </a:r>
          </a:p>
          <a:p>
            <a:pPr algn="ctr">
              <a:spcAft>
                <a:spcPts val="600"/>
              </a:spcAft>
            </a:pPr>
            <a:endParaRPr lang="es-CL" b="1" dirty="0">
              <a:solidFill>
                <a:srgbClr val="FFC000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es-CL" sz="14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/>
            <a:endParaRPr lang="es-CL" sz="1600" dirty="0"/>
          </a:p>
          <a:p>
            <a:pPr algn="ctr">
              <a:spcAft>
                <a:spcPts val="600"/>
              </a:spcAft>
            </a:pPr>
            <a:endParaRPr lang="es-CL" sz="600" dirty="0"/>
          </a:p>
          <a:p>
            <a:pPr algn="ctr">
              <a:spcAft>
                <a:spcPts val="600"/>
              </a:spcAft>
            </a:pPr>
            <a:endParaRPr lang="es-CL" sz="600" dirty="0"/>
          </a:p>
          <a:p>
            <a:pPr algn="ctr">
              <a:spcAft>
                <a:spcPts val="600"/>
              </a:spcAft>
            </a:pPr>
            <a:endParaRPr lang="es-CL" sz="600" dirty="0"/>
          </a:p>
          <a:p>
            <a:pPr algn="ctr">
              <a:spcAft>
                <a:spcPts val="600"/>
              </a:spcAft>
            </a:pPr>
            <a:br>
              <a:rPr lang="es-CL" sz="1100" b="1" dirty="0">
                <a:solidFill>
                  <a:srgbClr val="FFC000"/>
                </a:solidFill>
              </a:rPr>
            </a:br>
            <a:r>
              <a:rPr lang="es-CL" b="1" dirty="0">
                <a:solidFill>
                  <a:srgbClr val="FFC000"/>
                </a:solidFill>
              </a:rPr>
              <a:t>LECCIONES APRENDIDAS</a:t>
            </a:r>
          </a:p>
          <a:p>
            <a:pPr marL="342900" indent="-342900" algn="just">
              <a:spcAft>
                <a:spcPts val="3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Entregar actualización de nueva posición a A/N participantes.</a:t>
            </a:r>
          </a:p>
          <a:p>
            <a:pPr marL="342900" indent="-342900" algn="just">
              <a:spcAft>
                <a:spcPts val="3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SH-32 lograron efectuar ataque a pesar de falencias en sistemas, utilizando uno de los helicópteros como sensor y el otro efectuó ataque ciego.</a:t>
            </a:r>
          </a:p>
          <a:p>
            <a:pPr marL="342900" indent="-342900" algn="just">
              <a:spcAft>
                <a:spcPts val="300"/>
              </a:spcAft>
              <a:buFont typeface="+mj-lt"/>
              <a:buAutoNum type="arabicPeriod"/>
            </a:pPr>
            <a:r>
              <a:rPr lang="es-CL" sz="1200" dirty="0">
                <a:solidFill>
                  <a:schemeClr val="bg1"/>
                </a:solidFill>
              </a:rPr>
              <a:t>Perfiles de vuelo bajo negaron la detección por parte del G.T., confirmando la vulnerabilidad de las unidades.</a:t>
            </a:r>
          </a:p>
        </p:txBody>
      </p:sp>
      <p:graphicFrame>
        <p:nvGraphicFramePr>
          <p:cNvPr id="29" name="Tabla 28">
            <a:extLst>
              <a:ext uri="{FF2B5EF4-FFF2-40B4-BE49-F238E27FC236}">
                <a16:creationId xmlns:a16="http://schemas.microsoft.com/office/drawing/2014/main" id="{7F350556-538F-657B-B27B-25FBD30020A6}"/>
              </a:ext>
            </a:extLst>
          </p:cNvPr>
          <p:cNvGraphicFramePr>
            <a:graphicFrameLocks noGrp="1"/>
          </p:cNvGraphicFramePr>
          <p:nvPr/>
        </p:nvGraphicFramePr>
        <p:xfrm>
          <a:off x="4338146" y="1041328"/>
          <a:ext cx="4715809" cy="19762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0606">
                  <a:extLst>
                    <a:ext uri="{9D8B030D-6E8A-4147-A177-3AD203B41FA5}">
                      <a16:colId xmlns:a16="http://schemas.microsoft.com/office/drawing/2014/main" val="714294923"/>
                    </a:ext>
                  </a:extLst>
                </a:gridCol>
                <a:gridCol w="605203">
                  <a:extLst>
                    <a:ext uri="{9D8B030D-6E8A-4147-A177-3AD203B41FA5}">
                      <a16:colId xmlns:a16="http://schemas.microsoft.com/office/drawing/2014/main" val="1089263096"/>
                    </a:ext>
                  </a:extLst>
                </a:gridCol>
              </a:tblGrid>
              <a:tr h="192831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N502 - Lograr </a:t>
                      </a:r>
                      <a:r>
                        <a:rPr lang="es-CL" sz="1200" dirty="0" err="1">
                          <a:solidFill>
                            <a:schemeClr val="bg1"/>
                          </a:solidFill>
                        </a:rPr>
                        <a:t>relay</a:t>
                      </a: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 de comunicaciones entre OCS y SH-32 para dar inicio a la fase.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2894033"/>
                  </a:ext>
                </a:extLst>
              </a:tr>
              <a:tr h="192831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HAG - Efectuar ataque a MEU (al centro de la cortina).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3247138"/>
                  </a:ext>
                </a:extLst>
              </a:tr>
              <a:tr h="297667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HAG – Reposicionarse para nuevo ataque sobre MEU (al centro de la cortina).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76572"/>
                  </a:ext>
                </a:extLst>
              </a:tr>
              <a:tr h="433164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PC-7 – Mantenerse al norte del G.T. efectuando </a:t>
                      </a:r>
                      <a:r>
                        <a:rPr lang="es-CL" sz="1200" dirty="0" err="1">
                          <a:solidFill>
                            <a:schemeClr val="bg1"/>
                          </a:solidFill>
                        </a:rPr>
                        <a:t>probing</a:t>
                      </a: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, forzando esfuerzos divididos entre el norte y el sur.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003488"/>
                  </a:ext>
                </a:extLst>
              </a:tr>
              <a:tr h="192831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Unidades  - Detectar emisiones de RWACFT por MAE.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3548022"/>
                  </a:ext>
                </a:extLst>
              </a:tr>
              <a:tr h="192831">
                <a:tc>
                  <a:txBody>
                    <a:bodyPr/>
                    <a:lstStyle/>
                    <a:p>
                      <a:pPr marL="22860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6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Unidades - Detectar RWACFT con radares.</a:t>
                      </a:r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T="3600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472337"/>
                  </a:ext>
                </a:extLst>
              </a:tr>
            </a:tbl>
          </a:graphicData>
        </a:graphic>
      </p:graphicFrame>
      <p:pic>
        <p:nvPicPr>
          <p:cNvPr id="30" name="Picture 2" descr="Check Icon PNG, Dibujos, Vectores Para Descarga Gratuita - Pngtree">
            <a:extLst>
              <a:ext uri="{FF2B5EF4-FFF2-40B4-BE49-F238E27FC236}">
                <a16:creationId xmlns:a16="http://schemas.microsoft.com/office/drawing/2014/main" id="{A4167A1C-41AF-873F-FAE8-1AB679831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5697" r="15872" b="15452"/>
          <a:stretch/>
        </p:blipFill>
        <p:spPr bwMode="auto">
          <a:xfrm>
            <a:off x="8644031" y="1139997"/>
            <a:ext cx="215853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rtel de signo de exclamación, icono de exclamación, ángulo, texto png |  PNGEgg">
            <a:extLst>
              <a:ext uri="{FF2B5EF4-FFF2-40B4-BE49-F238E27FC236}">
                <a16:creationId xmlns:a16="http://schemas.microsoft.com/office/drawing/2014/main" id="{2C8E4D41-2713-2021-8A7B-646C7E8D1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1667" y1="31946" x2="40667" y2="20922"/>
                        <a14:foregroundMark x1="40667" y1="20922" x2="52889" y2="15411"/>
                        <a14:foregroundMark x1="52889" y1="15411" x2="62333" y2="16423"/>
                        <a14:foregroundMark x1="62333" y1="16423" x2="69889" y2="23622"/>
                        <a14:foregroundMark x1="69889" y1="23622" x2="74778" y2="34983"/>
                        <a14:foregroundMark x1="74778" y1="34983" x2="75778" y2="48144"/>
                        <a14:foregroundMark x1="75778" y1="48144" x2="73556" y2="58718"/>
                        <a14:foregroundMark x1="73556" y1="58718" x2="69111" y2="67492"/>
                        <a14:foregroundMark x1="69111" y1="67492" x2="56667" y2="79753"/>
                        <a14:foregroundMark x1="56667" y1="79753" x2="39000" y2="80652"/>
                        <a14:foregroundMark x1="39000" y1="80652" x2="28111" y2="69179"/>
                        <a14:foregroundMark x1="28111" y1="69179" x2="25333" y2="47357"/>
                        <a14:foregroundMark x1="25333" y1="47357" x2="32222" y2="37908"/>
                        <a14:foregroundMark x1="32222" y1="37908" x2="43222" y2="30821"/>
                        <a14:foregroundMark x1="43222" y1="30821" x2="59556" y2="30821"/>
                        <a14:foregroundMark x1="59556" y1="30821" x2="64111" y2="48931"/>
                        <a14:foregroundMark x1="64111" y1="48931" x2="50444" y2="58043"/>
                        <a14:foregroundMark x1="50444" y1="58043" x2="45222" y2="43082"/>
                        <a14:foregroundMark x1="45222" y1="43082" x2="57556" y2="41732"/>
                        <a14:foregroundMark x1="57556" y1="41732" x2="53222" y2="58155"/>
                        <a14:foregroundMark x1="53222" y1="58155" x2="42444" y2="64342"/>
                        <a14:foregroundMark x1="42444" y1="64342" x2="41889" y2="64342"/>
                        <a14:foregroundMark x1="14889" y1="57930" x2="17667" y2="45219"/>
                        <a14:foregroundMark x1="17667" y1="45219" x2="34444" y2="28009"/>
                        <a14:foregroundMark x1="34444" y1="28009" x2="57111" y2="16873"/>
                        <a14:foregroundMark x1="57111" y1="16873" x2="68667" y2="25084"/>
                        <a14:foregroundMark x1="68667" y1="25084" x2="70889" y2="50844"/>
                        <a14:foregroundMark x1="70889" y1="50844" x2="60444" y2="68841"/>
                        <a14:foregroundMark x1="60444" y1="68841" x2="47667" y2="75703"/>
                        <a14:foregroundMark x1="47667" y1="75703" x2="56889" y2="72103"/>
                        <a14:foregroundMark x1="56889" y1="72103" x2="42000" y2="76265"/>
                        <a14:foregroundMark x1="42000" y1="76265" x2="48333" y2="76828"/>
                        <a14:foregroundMark x1="18444" y1="77390" x2="12000" y2="62655"/>
                        <a14:foregroundMark x1="12000" y1="62655" x2="17444" y2="28571"/>
                        <a14:foregroundMark x1="17444" y1="28571" x2="29111" y2="17998"/>
                        <a14:foregroundMark x1="29111" y1="17998" x2="57222" y2="10686"/>
                        <a14:foregroundMark x1="57222" y1="10686" x2="73333" y2="17773"/>
                        <a14:foregroundMark x1="73333" y1="17773" x2="81333" y2="25759"/>
                        <a14:foregroundMark x1="81333" y1="25759" x2="86889" y2="36783"/>
                        <a14:foregroundMark x1="86889" y1="36783" x2="84333" y2="59618"/>
                        <a14:foregroundMark x1="84333" y1="59618" x2="74667" y2="74241"/>
                        <a14:foregroundMark x1="74667" y1="74241" x2="47889" y2="88189"/>
                        <a14:foregroundMark x1="47889" y1="88189" x2="32444" y2="89989"/>
                        <a14:foregroundMark x1="32444" y1="89989" x2="18778" y2="81665"/>
                        <a14:foregroundMark x1="18778" y1="81665" x2="16556" y2="778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746" y="1794654"/>
            <a:ext cx="218667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heck Icon PNG, Dibujos, Vectores Para Descarga Gratuita - Pngtree">
            <a:extLst>
              <a:ext uri="{FF2B5EF4-FFF2-40B4-BE49-F238E27FC236}">
                <a16:creationId xmlns:a16="http://schemas.microsoft.com/office/drawing/2014/main" id="{62CA2DDF-3B4C-A998-4305-E8ED66653C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5697" r="15872" b="15452"/>
          <a:stretch/>
        </p:blipFill>
        <p:spPr bwMode="auto">
          <a:xfrm>
            <a:off x="8640747" y="2185371"/>
            <a:ext cx="215853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upo 5">
            <a:extLst>
              <a:ext uri="{FF2B5EF4-FFF2-40B4-BE49-F238E27FC236}">
                <a16:creationId xmlns:a16="http://schemas.microsoft.com/office/drawing/2014/main" id="{89E0FCF3-BB28-973D-209E-5017AC5CB262}"/>
              </a:ext>
            </a:extLst>
          </p:cNvPr>
          <p:cNvGrpSpPr/>
          <p:nvPr/>
        </p:nvGrpSpPr>
        <p:grpSpPr>
          <a:xfrm>
            <a:off x="718804" y="1411766"/>
            <a:ext cx="1008000" cy="900000"/>
            <a:chOff x="5950285" y="3083498"/>
            <a:chExt cx="1008000" cy="900000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0ECDFE57-BF03-1A58-775A-0CD0E5FFA7F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8285" y="3406401"/>
              <a:ext cx="252000" cy="252000"/>
            </a:xfrm>
            <a:prstGeom prst="rect">
              <a:avLst/>
            </a:prstGeom>
          </p:spPr>
        </p:pic>
        <p:sp>
          <p:nvSpPr>
            <p:cNvPr id="9" name="Elipse 8">
              <a:extLst>
                <a:ext uri="{FF2B5EF4-FFF2-40B4-BE49-F238E27FC236}">
                  <a16:creationId xmlns:a16="http://schemas.microsoft.com/office/drawing/2014/main" id="{7482F12F-4255-B7DD-6817-F173D81312FE}"/>
                </a:ext>
              </a:extLst>
            </p:cNvPr>
            <p:cNvSpPr/>
            <p:nvPr/>
          </p:nvSpPr>
          <p:spPr>
            <a:xfrm>
              <a:off x="5950285" y="3083498"/>
              <a:ext cx="1008000" cy="900000"/>
            </a:xfrm>
            <a:prstGeom prst="ellipse">
              <a:avLst/>
            </a:prstGeom>
            <a:noFill/>
            <a:ln w="28575">
              <a:solidFill>
                <a:srgbClr val="FFFF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3388845E-C1D2-682A-C8B0-88B1AB3C0F45}"/>
              </a:ext>
            </a:extLst>
          </p:cNvPr>
          <p:cNvCxnSpPr>
            <a:cxnSpLocks/>
          </p:cNvCxnSpPr>
          <p:nvPr/>
        </p:nvCxnSpPr>
        <p:spPr>
          <a:xfrm flipV="1">
            <a:off x="1329950" y="1562422"/>
            <a:ext cx="230382" cy="191101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Imagen 20">
            <a:extLst>
              <a:ext uri="{FF2B5EF4-FFF2-40B4-BE49-F238E27FC236}">
                <a16:creationId xmlns:a16="http://schemas.microsoft.com/office/drawing/2014/main" id="{3EA03B42-3C5A-C0A2-C111-112AB3CFECA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748" y="713758"/>
            <a:ext cx="246260" cy="288000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B478B830-9959-6B25-18C0-AD50D39FDA7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148" y="866158"/>
            <a:ext cx="246260" cy="288000"/>
          </a:xfrm>
          <a:prstGeom prst="rect">
            <a:avLst/>
          </a:prstGeom>
        </p:spPr>
      </p:pic>
      <p:sp>
        <p:nvSpPr>
          <p:cNvPr id="43" name="Flecha circular 42">
            <a:extLst>
              <a:ext uri="{FF2B5EF4-FFF2-40B4-BE49-F238E27FC236}">
                <a16:creationId xmlns:a16="http://schemas.microsoft.com/office/drawing/2014/main" id="{8DB0976E-3673-F165-49F8-1B0C46EEC835}"/>
              </a:ext>
            </a:extLst>
          </p:cNvPr>
          <p:cNvSpPr/>
          <p:nvPr/>
        </p:nvSpPr>
        <p:spPr>
          <a:xfrm rot="5680493">
            <a:off x="1712338" y="688113"/>
            <a:ext cx="602821" cy="596593"/>
          </a:xfrm>
          <a:prstGeom prst="circularArrow">
            <a:avLst>
              <a:gd name="adj1" fmla="val 8072"/>
              <a:gd name="adj2" fmla="val 1142319"/>
              <a:gd name="adj3" fmla="val 20700318"/>
              <a:gd name="adj4" fmla="val 10800000"/>
              <a:gd name="adj5" fmla="val 14499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Flecha circular 44">
            <a:extLst>
              <a:ext uri="{FF2B5EF4-FFF2-40B4-BE49-F238E27FC236}">
                <a16:creationId xmlns:a16="http://schemas.microsoft.com/office/drawing/2014/main" id="{11E47CE6-6CDA-46B1-6B6B-526D44622D81}"/>
              </a:ext>
            </a:extLst>
          </p:cNvPr>
          <p:cNvSpPr/>
          <p:nvPr/>
        </p:nvSpPr>
        <p:spPr>
          <a:xfrm rot="16446643">
            <a:off x="1214436" y="699139"/>
            <a:ext cx="623725" cy="596593"/>
          </a:xfrm>
          <a:prstGeom prst="circularArrow">
            <a:avLst>
              <a:gd name="adj1" fmla="val 8072"/>
              <a:gd name="adj2" fmla="val 1142319"/>
              <a:gd name="adj3" fmla="val 20700318"/>
              <a:gd name="adj4" fmla="val 10800000"/>
              <a:gd name="adj5" fmla="val 14499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46" name="Picture 6" descr="Cartel de signo de exclamación, icono de exclamación, ángulo, texto png |  PNGEgg">
            <a:extLst>
              <a:ext uri="{FF2B5EF4-FFF2-40B4-BE49-F238E27FC236}">
                <a16:creationId xmlns:a16="http://schemas.microsoft.com/office/drawing/2014/main" id="{264F62C1-BD85-A7D1-DDA0-2278B4F847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31667" y1="31946" x2="40667" y2="20922"/>
                        <a14:foregroundMark x1="40667" y1="20922" x2="52889" y2="15411"/>
                        <a14:foregroundMark x1="52889" y1="15411" x2="62333" y2="16423"/>
                        <a14:foregroundMark x1="62333" y1="16423" x2="69889" y2="23622"/>
                        <a14:foregroundMark x1="69889" y1="23622" x2="74778" y2="34983"/>
                        <a14:foregroundMark x1="74778" y1="34983" x2="75778" y2="48144"/>
                        <a14:foregroundMark x1="75778" y1="48144" x2="73556" y2="58718"/>
                        <a14:foregroundMark x1="73556" y1="58718" x2="69111" y2="67492"/>
                        <a14:foregroundMark x1="69111" y1="67492" x2="56667" y2="79753"/>
                        <a14:foregroundMark x1="56667" y1="79753" x2="39000" y2="80652"/>
                        <a14:foregroundMark x1="39000" y1="80652" x2="28111" y2="69179"/>
                        <a14:foregroundMark x1="28111" y1="69179" x2="25333" y2="47357"/>
                        <a14:foregroundMark x1="25333" y1="47357" x2="32222" y2="37908"/>
                        <a14:foregroundMark x1="32222" y1="37908" x2="43222" y2="30821"/>
                        <a14:foregroundMark x1="43222" y1="30821" x2="59556" y2="30821"/>
                        <a14:foregroundMark x1="59556" y1="30821" x2="64111" y2="48931"/>
                        <a14:foregroundMark x1="64111" y1="48931" x2="50444" y2="58043"/>
                        <a14:foregroundMark x1="50444" y1="58043" x2="45222" y2="43082"/>
                        <a14:foregroundMark x1="45222" y1="43082" x2="57556" y2="41732"/>
                        <a14:foregroundMark x1="57556" y1="41732" x2="53222" y2="58155"/>
                        <a14:foregroundMark x1="53222" y1="58155" x2="42444" y2="64342"/>
                        <a14:foregroundMark x1="42444" y1="64342" x2="41889" y2="64342"/>
                        <a14:foregroundMark x1="14889" y1="57930" x2="17667" y2="45219"/>
                        <a14:foregroundMark x1="17667" y1="45219" x2="34444" y2="28009"/>
                        <a14:foregroundMark x1="34444" y1="28009" x2="57111" y2="16873"/>
                        <a14:foregroundMark x1="57111" y1="16873" x2="68667" y2="25084"/>
                        <a14:foregroundMark x1="68667" y1="25084" x2="70889" y2="50844"/>
                        <a14:foregroundMark x1="70889" y1="50844" x2="60444" y2="68841"/>
                        <a14:foregroundMark x1="60444" y1="68841" x2="47667" y2="75703"/>
                        <a14:foregroundMark x1="47667" y1="75703" x2="56889" y2="72103"/>
                        <a14:foregroundMark x1="56889" y1="72103" x2="42000" y2="76265"/>
                        <a14:foregroundMark x1="42000" y1="76265" x2="48333" y2="76828"/>
                        <a14:foregroundMark x1="18444" y1="77390" x2="12000" y2="62655"/>
                        <a14:foregroundMark x1="12000" y1="62655" x2="17444" y2="28571"/>
                        <a14:foregroundMark x1="17444" y1="28571" x2="29111" y2="17998"/>
                        <a14:foregroundMark x1="29111" y1="17998" x2="57222" y2="10686"/>
                        <a14:foregroundMark x1="57222" y1="10686" x2="73333" y2="17773"/>
                        <a14:foregroundMark x1="73333" y1="17773" x2="81333" y2="25759"/>
                        <a14:foregroundMark x1="81333" y1="25759" x2="86889" y2="36783"/>
                        <a14:foregroundMark x1="86889" y1="36783" x2="84333" y2="59618"/>
                        <a14:foregroundMark x1="84333" y1="59618" x2="74667" y2="74241"/>
                        <a14:foregroundMark x1="74667" y1="74241" x2="47889" y2="88189"/>
                        <a14:foregroundMark x1="47889" y1="88189" x2="32444" y2="89989"/>
                        <a14:foregroundMark x1="32444" y1="89989" x2="18778" y2="81665"/>
                        <a14:foregroundMark x1="18778" y1="81665" x2="16556" y2="778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746" y="1474601"/>
            <a:ext cx="218667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591E0F1-AEB1-298E-A711-2C96202AACF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408" y="3451463"/>
            <a:ext cx="246261" cy="28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80379546-A07E-14BC-22D8-89B2599E8F0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382" y="3610997"/>
            <a:ext cx="246261" cy="288000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2EB336B0-DE70-FD56-9B7C-D435CD7D080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669" y="3183276"/>
            <a:ext cx="215478" cy="252000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645ED965-A2AD-C457-9EE4-826149F06A5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899" y="3325913"/>
            <a:ext cx="215478" cy="252000"/>
          </a:xfrm>
          <a:prstGeom prst="rect">
            <a:avLst/>
          </a:prstGeom>
        </p:spPr>
      </p:pic>
      <p:sp>
        <p:nvSpPr>
          <p:cNvPr id="24" name="Flecha abajo 23">
            <a:extLst>
              <a:ext uri="{FF2B5EF4-FFF2-40B4-BE49-F238E27FC236}">
                <a16:creationId xmlns:a16="http://schemas.microsoft.com/office/drawing/2014/main" id="{2F347DF0-5B58-B94D-1231-1A4DE65016EC}"/>
              </a:ext>
            </a:extLst>
          </p:cNvPr>
          <p:cNvSpPr/>
          <p:nvPr/>
        </p:nvSpPr>
        <p:spPr>
          <a:xfrm rot="9400202">
            <a:off x="1551533" y="1926103"/>
            <a:ext cx="129538" cy="1248297"/>
          </a:xfrm>
          <a:prstGeom prst="downArrow">
            <a:avLst>
              <a:gd name="adj1" fmla="val 30645"/>
              <a:gd name="adj2" fmla="val 88710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Flecha abajo 24">
            <a:extLst>
              <a:ext uri="{FF2B5EF4-FFF2-40B4-BE49-F238E27FC236}">
                <a16:creationId xmlns:a16="http://schemas.microsoft.com/office/drawing/2014/main" id="{33A371B3-25AE-0293-C2EC-58E077697C6C}"/>
              </a:ext>
            </a:extLst>
          </p:cNvPr>
          <p:cNvSpPr/>
          <p:nvPr/>
        </p:nvSpPr>
        <p:spPr>
          <a:xfrm rot="9476254">
            <a:off x="1436036" y="2075185"/>
            <a:ext cx="129538" cy="1248297"/>
          </a:xfrm>
          <a:prstGeom prst="downArrow">
            <a:avLst>
              <a:gd name="adj1" fmla="val 30645"/>
              <a:gd name="adj2" fmla="val 88710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6" name="Picture 4" descr="Reprobado negado icono verde comprobado psd editable sin fondo | PSD Premium">
            <a:extLst>
              <a:ext uri="{FF2B5EF4-FFF2-40B4-BE49-F238E27FC236}">
                <a16:creationId xmlns:a16="http://schemas.microsoft.com/office/drawing/2014/main" id="{94FB0E41-51A7-A149-70CB-7B00E9BF7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778" b="95556" l="4167" r="95833">
                        <a14:foregroundMark x1="5000" y1="76111" x2="10000" y2="16944"/>
                        <a14:foregroundMark x1="10000" y1="16944" x2="4167" y2="27778"/>
                        <a14:foregroundMark x1="4167" y1="27778" x2="5833" y2="66944"/>
                        <a14:foregroundMark x1="5833" y1="66944" x2="10000" y2="75000"/>
                        <a14:foregroundMark x1="2222" y1="68333" x2="6667" y2="18611"/>
                        <a14:foregroundMark x1="6667" y1="18611" x2="14444" y2="8889"/>
                        <a14:foregroundMark x1="14444" y1="8889" x2="25556" y2="2778"/>
                        <a14:foregroundMark x1="25556" y1="2778" x2="38333" y2="1944"/>
                        <a14:foregroundMark x1="38333" y1="1944" x2="74722" y2="5556"/>
                        <a14:foregroundMark x1="74722" y1="5556" x2="76111" y2="6389"/>
                        <a14:foregroundMark x1="55556" y1="2778" x2="78056" y2="5556"/>
                        <a14:foregroundMark x1="78056" y1="5556" x2="88056" y2="10556"/>
                        <a14:foregroundMark x1="88056" y1="10556" x2="97778" y2="32222"/>
                        <a14:foregroundMark x1="97778" y1="32222" x2="95833" y2="77778"/>
                        <a14:foregroundMark x1="95833" y1="77778" x2="90000" y2="88611"/>
                        <a14:foregroundMark x1="90000" y1="88611" x2="75278" y2="95000"/>
                        <a14:foregroundMark x1="75278" y1="95000" x2="28889" y2="95278"/>
                        <a14:foregroundMark x1="28889" y1="95278" x2="17778" y2="91667"/>
                        <a14:foregroundMark x1="17778" y1="91667" x2="7500" y2="83056"/>
                        <a14:foregroundMark x1="7500" y1="83056" x2="4444" y2="76667"/>
                        <a14:foregroundMark x1="92778" y1="31667" x2="88611" y2="65278"/>
                        <a14:foregroundMark x1="88611" y1="65278" x2="86389" y2="68889"/>
                        <a14:foregroundMark x1="90833" y1="56944" x2="89444" y2="70556"/>
                        <a14:foregroundMark x1="89444" y1="70556" x2="84444" y2="80556"/>
                        <a14:foregroundMark x1="84444" y1="80556" x2="69167" y2="86111"/>
                        <a14:foregroundMark x1="69167" y1="86111" x2="55556" y2="86944"/>
                        <a14:foregroundMark x1="55556" y1="86944" x2="54722" y2="86667"/>
                        <a14:foregroundMark x1="83056" y1="76944" x2="83056" y2="76944"/>
                        <a14:foregroundMark x1="83056" y1="76944" x2="53056" y2="82500"/>
                        <a14:foregroundMark x1="53056" y1="82500" x2="13056" y2="75000"/>
                        <a14:foregroundMark x1="21111" y1="83056" x2="53889" y2="95278"/>
                        <a14:foregroundMark x1="53889" y1="95278" x2="67500" y2="91944"/>
                        <a14:foregroundMark x1="67500" y1="91944" x2="71944" y2="86944"/>
                        <a14:foregroundMark x1="65556" y1="83889" x2="31389" y2="57778"/>
                        <a14:foregroundMark x1="31389" y1="57778" x2="29167" y2="54722"/>
                        <a14:foregroundMark x1="26389" y1="93889" x2="40278" y2="93889"/>
                        <a14:foregroundMark x1="40278" y1="93889" x2="57778" y2="91389"/>
                        <a14:foregroundMark x1="27222" y1="95833" x2="50556" y2="94722"/>
                        <a14:foregroundMark x1="50556" y1="94722" x2="73889" y2="96111"/>
                        <a14:foregroundMark x1="96111" y1="28056" x2="96111" y2="66389"/>
                        <a14:foregroundMark x1="26944" y1="2778" x2="49444" y2="1944"/>
                        <a14:foregroundMark x1="49444" y1="1944" x2="71944" y2="2778"/>
                        <a14:foregroundMark x1="71944" y1="2778" x2="72222" y2="3056"/>
                        <a14:foregroundMark x1="30833" y1="70000" x2="70278" y2="32500"/>
                        <a14:foregroundMark x1="26944" y1="35278" x2="55278" y2="60000"/>
                        <a14:foregroundMark x1="64167" y1="66944" x2="64167" y2="30278"/>
                        <a14:foregroundMark x1="64167" y1="30278" x2="40556" y2="57222"/>
                        <a14:foregroundMark x1="40556" y1="57222" x2="54167" y2="33333"/>
                        <a14:foregroundMark x1="54167" y1="33333" x2="36944" y2="69167"/>
                        <a14:foregroundMark x1="36944" y1="69167" x2="32222" y2="46111"/>
                        <a14:foregroundMark x1="32222" y1="46111" x2="61944" y2="55278"/>
                        <a14:foregroundMark x1="61944" y1="55278" x2="66389" y2="71667"/>
                        <a14:foregroundMark x1="35556" y1="40278" x2="42778" y2="46111"/>
                        <a14:foregroundMark x1="22500" y1="45278" x2="35000" y2="30833"/>
                        <a14:foregroundMark x1="27500" y1="30000" x2="50278" y2="39167"/>
                        <a14:foregroundMark x1="50278" y1="39167" x2="23611" y2="25556"/>
                        <a14:foregroundMark x1="23611" y1="25556" x2="43056" y2="39722"/>
                        <a14:foregroundMark x1="43056" y1="39722" x2="38889" y2="36111"/>
                        <a14:foregroundMark x1="61944" y1="65833" x2="71389" y2="72778"/>
                        <a14:backgroundMark x1="2500" y1="6667" x2="7778" y2="6111"/>
                        <a14:backgroundMark x1="2222" y1="91667" x2="5556" y2="95000"/>
                        <a14:backgroundMark x1="92740" y1="91793" x2="93313" y2="90247"/>
                        <a14:backgroundMark x1="90833" y1="96944" x2="92499" y2="92444"/>
                        <a14:backgroundMark x1="90278" y1="4444" x2="95556" y2="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746" y="2552683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Reprobado negado icono verde comprobado psd editable sin fondo | PSD Premium">
            <a:extLst>
              <a:ext uri="{FF2B5EF4-FFF2-40B4-BE49-F238E27FC236}">
                <a16:creationId xmlns:a16="http://schemas.microsoft.com/office/drawing/2014/main" id="{B3484F4B-E12F-9E92-1961-95497DA20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778" b="95556" l="4167" r="95833">
                        <a14:foregroundMark x1="5000" y1="76111" x2="10000" y2="16944"/>
                        <a14:foregroundMark x1="10000" y1="16944" x2="4167" y2="27778"/>
                        <a14:foregroundMark x1="4167" y1="27778" x2="5833" y2="66944"/>
                        <a14:foregroundMark x1="5833" y1="66944" x2="10000" y2="75000"/>
                        <a14:foregroundMark x1="2222" y1="68333" x2="6667" y2="18611"/>
                        <a14:foregroundMark x1="6667" y1="18611" x2="14444" y2="8889"/>
                        <a14:foregroundMark x1="14444" y1="8889" x2="25556" y2="2778"/>
                        <a14:foregroundMark x1="25556" y1="2778" x2="38333" y2="1944"/>
                        <a14:foregroundMark x1="38333" y1="1944" x2="74722" y2="5556"/>
                        <a14:foregroundMark x1="74722" y1="5556" x2="76111" y2="6389"/>
                        <a14:foregroundMark x1="55556" y1="2778" x2="78056" y2="5556"/>
                        <a14:foregroundMark x1="78056" y1="5556" x2="88056" y2="10556"/>
                        <a14:foregroundMark x1="88056" y1="10556" x2="97778" y2="32222"/>
                        <a14:foregroundMark x1="97778" y1="32222" x2="95833" y2="77778"/>
                        <a14:foregroundMark x1="95833" y1="77778" x2="90000" y2="88611"/>
                        <a14:foregroundMark x1="90000" y1="88611" x2="75278" y2="95000"/>
                        <a14:foregroundMark x1="75278" y1="95000" x2="28889" y2="95278"/>
                        <a14:foregroundMark x1="28889" y1="95278" x2="17778" y2="91667"/>
                        <a14:foregroundMark x1="17778" y1="91667" x2="7500" y2="83056"/>
                        <a14:foregroundMark x1="7500" y1="83056" x2="4444" y2="76667"/>
                        <a14:foregroundMark x1="92778" y1="31667" x2="88611" y2="65278"/>
                        <a14:foregroundMark x1="88611" y1="65278" x2="86389" y2="68889"/>
                        <a14:foregroundMark x1="90833" y1="56944" x2="89444" y2="70556"/>
                        <a14:foregroundMark x1="89444" y1="70556" x2="84444" y2="80556"/>
                        <a14:foregroundMark x1="84444" y1="80556" x2="69167" y2="86111"/>
                        <a14:foregroundMark x1="69167" y1="86111" x2="55556" y2="86944"/>
                        <a14:foregroundMark x1="55556" y1="86944" x2="54722" y2="86667"/>
                        <a14:foregroundMark x1="83056" y1="76944" x2="83056" y2="76944"/>
                        <a14:foregroundMark x1="83056" y1="76944" x2="53056" y2="82500"/>
                        <a14:foregroundMark x1="53056" y1="82500" x2="13056" y2="75000"/>
                        <a14:foregroundMark x1="21111" y1="83056" x2="53889" y2="95278"/>
                        <a14:foregroundMark x1="53889" y1="95278" x2="67500" y2="91944"/>
                        <a14:foregroundMark x1="67500" y1="91944" x2="71944" y2="86944"/>
                        <a14:foregroundMark x1="65556" y1="83889" x2="31389" y2="57778"/>
                        <a14:foregroundMark x1="31389" y1="57778" x2="29167" y2="54722"/>
                        <a14:foregroundMark x1="26389" y1="93889" x2="40278" y2="93889"/>
                        <a14:foregroundMark x1="40278" y1="93889" x2="57778" y2="91389"/>
                        <a14:foregroundMark x1="27222" y1="95833" x2="50556" y2="94722"/>
                        <a14:foregroundMark x1="50556" y1="94722" x2="73889" y2="96111"/>
                        <a14:foregroundMark x1="96111" y1="28056" x2="96111" y2="66389"/>
                        <a14:foregroundMark x1="26944" y1="2778" x2="49444" y2="1944"/>
                        <a14:foregroundMark x1="49444" y1="1944" x2="71944" y2="2778"/>
                        <a14:foregroundMark x1="71944" y1="2778" x2="72222" y2="3056"/>
                        <a14:foregroundMark x1="30833" y1="70000" x2="70278" y2="32500"/>
                        <a14:foregroundMark x1="26944" y1="35278" x2="55278" y2="60000"/>
                        <a14:foregroundMark x1="64167" y1="66944" x2="64167" y2="30278"/>
                        <a14:foregroundMark x1="64167" y1="30278" x2="40556" y2="57222"/>
                        <a14:foregroundMark x1="40556" y1="57222" x2="54167" y2="33333"/>
                        <a14:foregroundMark x1="54167" y1="33333" x2="36944" y2="69167"/>
                        <a14:foregroundMark x1="36944" y1="69167" x2="32222" y2="46111"/>
                        <a14:foregroundMark x1="32222" y1="46111" x2="61944" y2="55278"/>
                        <a14:foregroundMark x1="61944" y1="55278" x2="66389" y2="71667"/>
                        <a14:foregroundMark x1="35556" y1="40278" x2="42778" y2="46111"/>
                        <a14:foregroundMark x1="22500" y1="45278" x2="35000" y2="30833"/>
                        <a14:foregroundMark x1="27500" y1="30000" x2="50278" y2="39167"/>
                        <a14:foregroundMark x1="50278" y1="39167" x2="23611" y2="25556"/>
                        <a14:foregroundMark x1="23611" y1="25556" x2="43056" y2="39722"/>
                        <a14:foregroundMark x1="43056" y1="39722" x2="38889" y2="36111"/>
                        <a14:foregroundMark x1="61944" y1="65833" x2="71389" y2="72778"/>
                        <a14:backgroundMark x1="2500" y1="6667" x2="7778" y2="6111"/>
                        <a14:backgroundMark x1="2222" y1="91667" x2="5556" y2="95000"/>
                        <a14:backgroundMark x1="92740" y1="91793" x2="93313" y2="90247"/>
                        <a14:backgroundMark x1="90833" y1="96944" x2="92499" y2="92444"/>
                        <a14:backgroundMark x1="90278" y1="4444" x2="95556" y2="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746" y="2789339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BFD2AB20-91E4-D512-CF0F-79D8DCC305C6}"/>
              </a:ext>
            </a:extLst>
          </p:cNvPr>
          <p:cNvSpPr/>
          <p:nvPr/>
        </p:nvSpPr>
        <p:spPr>
          <a:xfrm>
            <a:off x="4328418" y="1356684"/>
            <a:ext cx="3816040" cy="713944"/>
          </a:xfrm>
          <a:prstGeom prst="roundRect">
            <a:avLst/>
          </a:prstGeom>
          <a:solidFill>
            <a:srgbClr val="C00000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1200" dirty="0">
                <a:solidFill>
                  <a:schemeClr val="bg1"/>
                </a:solidFill>
              </a:rPr>
              <a:t>Si bien HAG logró efectuar ataque, ambos fueron sobre FF Williams, que se encontraba al sur, sin cumplir objetivo planteado de atacar a MEU.</a:t>
            </a:r>
          </a:p>
        </p:txBody>
      </p:sp>
      <p:sp>
        <p:nvSpPr>
          <p:cNvPr id="3" name="Flecha abajo 2">
            <a:extLst>
              <a:ext uri="{FF2B5EF4-FFF2-40B4-BE49-F238E27FC236}">
                <a16:creationId xmlns:a16="http://schemas.microsoft.com/office/drawing/2014/main" id="{51C86AE1-D8FF-37A2-D6BF-9450904664C7}"/>
              </a:ext>
            </a:extLst>
          </p:cNvPr>
          <p:cNvSpPr/>
          <p:nvPr/>
        </p:nvSpPr>
        <p:spPr>
          <a:xfrm rot="5400000">
            <a:off x="8351870" y="1398835"/>
            <a:ext cx="122549" cy="379385"/>
          </a:xfrm>
          <a:prstGeom prst="downArrow">
            <a:avLst/>
          </a:prstGeom>
          <a:solidFill>
            <a:srgbClr val="C00000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Flecha abajo 3">
            <a:extLst>
              <a:ext uri="{FF2B5EF4-FFF2-40B4-BE49-F238E27FC236}">
                <a16:creationId xmlns:a16="http://schemas.microsoft.com/office/drawing/2014/main" id="{A531CE8F-47FB-F9AA-A17A-F4D23572A190}"/>
              </a:ext>
            </a:extLst>
          </p:cNvPr>
          <p:cNvSpPr/>
          <p:nvPr/>
        </p:nvSpPr>
        <p:spPr>
          <a:xfrm rot="5400000">
            <a:off x="8351870" y="1712962"/>
            <a:ext cx="122549" cy="379385"/>
          </a:xfrm>
          <a:prstGeom prst="downArrow">
            <a:avLst/>
          </a:prstGeom>
          <a:solidFill>
            <a:srgbClr val="C00000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redondeado 9">
            <a:extLst>
              <a:ext uri="{FF2B5EF4-FFF2-40B4-BE49-F238E27FC236}">
                <a16:creationId xmlns:a16="http://schemas.microsoft.com/office/drawing/2014/main" id="{3BF340E7-C200-EDC9-59FE-ACAD97BD00A4}"/>
              </a:ext>
            </a:extLst>
          </p:cNvPr>
          <p:cNvSpPr/>
          <p:nvPr/>
        </p:nvSpPr>
        <p:spPr>
          <a:xfrm>
            <a:off x="4328418" y="2522937"/>
            <a:ext cx="3816040" cy="481780"/>
          </a:xfrm>
          <a:prstGeom prst="roundRect">
            <a:avLst/>
          </a:prstGeom>
          <a:solidFill>
            <a:srgbClr val="C00000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1200" dirty="0">
                <a:solidFill>
                  <a:schemeClr val="bg1"/>
                </a:solidFill>
              </a:rPr>
              <a:t>Unidades no lograron detectar ataque HAG.</a:t>
            </a:r>
          </a:p>
        </p:txBody>
      </p:sp>
      <p:sp>
        <p:nvSpPr>
          <p:cNvPr id="15" name="Flecha abajo 14">
            <a:extLst>
              <a:ext uri="{FF2B5EF4-FFF2-40B4-BE49-F238E27FC236}">
                <a16:creationId xmlns:a16="http://schemas.microsoft.com/office/drawing/2014/main" id="{9994E968-A674-3926-A0F9-296B6B98A4F2}"/>
              </a:ext>
            </a:extLst>
          </p:cNvPr>
          <p:cNvSpPr/>
          <p:nvPr/>
        </p:nvSpPr>
        <p:spPr>
          <a:xfrm rot="5400000">
            <a:off x="8351870" y="2406880"/>
            <a:ext cx="122549" cy="379385"/>
          </a:xfrm>
          <a:prstGeom prst="downArrow">
            <a:avLst/>
          </a:prstGeom>
          <a:solidFill>
            <a:srgbClr val="C00000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1" name="Flecha abajo 30">
            <a:extLst>
              <a:ext uri="{FF2B5EF4-FFF2-40B4-BE49-F238E27FC236}">
                <a16:creationId xmlns:a16="http://schemas.microsoft.com/office/drawing/2014/main" id="{FF420639-55AF-34BC-8938-F55D6417C4C5}"/>
              </a:ext>
            </a:extLst>
          </p:cNvPr>
          <p:cNvSpPr/>
          <p:nvPr/>
        </p:nvSpPr>
        <p:spPr>
          <a:xfrm rot="5400000">
            <a:off x="8351870" y="2721007"/>
            <a:ext cx="122549" cy="379385"/>
          </a:xfrm>
          <a:prstGeom prst="downArrow">
            <a:avLst/>
          </a:prstGeom>
          <a:solidFill>
            <a:srgbClr val="C00000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48762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número de diapositiva 6">
            <a:extLst>
              <a:ext uri="{FF2B5EF4-FFF2-40B4-BE49-F238E27FC236}">
                <a16:creationId xmlns:a16="http://schemas.microsoft.com/office/drawing/2014/main" id="{D8634A59-DBCE-B636-F2A5-BF41BDB37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12306" y="4870640"/>
            <a:ext cx="299037" cy="273844"/>
          </a:xfrm>
        </p:spPr>
        <p:txBody>
          <a:bodyPr/>
          <a:lstStyle/>
          <a:p>
            <a:pPr>
              <a:defRPr/>
            </a:pPr>
            <a:fld id="{574FE9C2-9907-4055-A40A-177F0B836576}" type="slidenum">
              <a:rPr lang="es-ES" sz="1050" smtClean="0">
                <a:solidFill>
                  <a:schemeClr val="bg1"/>
                </a:solidFill>
                <a:latin typeface="+mn-lt"/>
              </a:rPr>
              <a:pPr>
                <a:defRPr/>
              </a:pPr>
              <a:t>9</a:t>
            </a:fld>
            <a:endParaRPr lang="es-ES" sz="105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3CF4AFAE-E43E-9C83-4025-6B7DBF4392B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472606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es-CL" sz="30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LECCIONES APRENDIDAS OCS - ADEX</a:t>
            </a:r>
          </a:p>
        </p:txBody>
      </p: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D97ABE53-E46D-2429-529C-C46C160551B6}"/>
              </a:ext>
            </a:extLst>
          </p:cNvPr>
          <p:cNvCxnSpPr>
            <a:cxnSpLocks/>
          </p:cNvCxnSpPr>
          <p:nvPr/>
        </p:nvCxnSpPr>
        <p:spPr>
          <a:xfrm>
            <a:off x="145315" y="4151272"/>
            <a:ext cx="1800000" cy="0"/>
          </a:xfrm>
          <a:prstGeom prst="straightConnector1">
            <a:avLst/>
          </a:prstGeom>
          <a:ln w="19050"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D7F23EB3-DA4F-9B94-A028-404EC8847A23}"/>
              </a:ext>
            </a:extLst>
          </p:cNvPr>
          <p:cNvSpPr txBox="1"/>
          <p:nvPr/>
        </p:nvSpPr>
        <p:spPr>
          <a:xfrm>
            <a:off x="554927" y="3858739"/>
            <a:ext cx="780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>
                <a:solidFill>
                  <a:schemeClr val="bg1"/>
                </a:solidFill>
                <a:latin typeface="+mn-lt"/>
              </a:rPr>
              <a:t>10 MN</a:t>
            </a:r>
          </a:p>
        </p:txBody>
      </p:sp>
      <p:sp>
        <p:nvSpPr>
          <p:cNvPr id="28" name="Rectángulo redondeado 27">
            <a:extLst>
              <a:ext uri="{FF2B5EF4-FFF2-40B4-BE49-F238E27FC236}">
                <a16:creationId xmlns:a16="http://schemas.microsoft.com/office/drawing/2014/main" id="{24789000-F39E-48CC-ED48-867FB873F348}"/>
              </a:ext>
            </a:extLst>
          </p:cNvPr>
          <p:cNvSpPr/>
          <p:nvPr/>
        </p:nvSpPr>
        <p:spPr>
          <a:xfrm>
            <a:off x="145315" y="697584"/>
            <a:ext cx="8918893" cy="3836709"/>
          </a:xfrm>
          <a:prstGeom prst="roundRect">
            <a:avLst>
              <a:gd name="adj" fmla="val 5420"/>
            </a:avLst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s-CL" sz="1600" dirty="0">
                <a:solidFill>
                  <a:schemeClr val="bg1"/>
                </a:solidFill>
              </a:rPr>
              <a:t>Reportar cambios en posición inicial del G.T. objeto A/N puedan variar planes de vuelo iniciales si lo requieren.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s-CL" sz="1600" dirty="0">
                <a:solidFill>
                  <a:schemeClr val="bg1"/>
                </a:solidFill>
              </a:rPr>
              <a:t>Capacidades de comunicaciones de PC-7 los obligan a utilizar misma línea de </a:t>
            </a:r>
            <a:r>
              <a:rPr lang="es-CL" sz="1600" dirty="0" err="1">
                <a:solidFill>
                  <a:schemeClr val="bg1"/>
                </a:solidFill>
              </a:rPr>
              <a:t>warnings</a:t>
            </a:r>
            <a:r>
              <a:rPr lang="es-CL" sz="1600" dirty="0">
                <a:solidFill>
                  <a:schemeClr val="bg1"/>
                </a:solidFill>
              </a:rPr>
              <a:t> para coordinaciones internas del elemento y externas del OCS, por lo que las </a:t>
            </a:r>
            <a:r>
              <a:rPr lang="es-CL" sz="1600" dirty="0" err="1">
                <a:solidFill>
                  <a:schemeClr val="bg1"/>
                </a:solidFill>
              </a:rPr>
              <a:t>Warnings</a:t>
            </a:r>
            <a:r>
              <a:rPr lang="es-CL" sz="1600" dirty="0">
                <a:solidFill>
                  <a:schemeClr val="bg1"/>
                </a:solidFill>
              </a:rPr>
              <a:t> deben ser más lacónicas.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s-CL" sz="1600" dirty="0">
                <a:solidFill>
                  <a:schemeClr val="bg1"/>
                </a:solidFill>
              </a:rPr>
              <a:t>Se empleó lista de chequeo de CENTARM para ejercicios con PC-7, lo que permite preparar de buena manera al OCS para este tipo de eventos.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s-CL" sz="1600" dirty="0">
                <a:solidFill>
                  <a:schemeClr val="bg1"/>
                </a:solidFill>
              </a:rPr>
              <a:t>Fortalecer el entrenamiento de </a:t>
            </a:r>
            <a:r>
              <a:rPr lang="es-CL" sz="1600" dirty="0" err="1">
                <a:solidFill>
                  <a:schemeClr val="bg1"/>
                </a:solidFill>
              </a:rPr>
              <a:t>warnings</a:t>
            </a:r>
            <a:r>
              <a:rPr lang="es-CL" sz="1600" dirty="0">
                <a:solidFill>
                  <a:schemeClr val="bg1"/>
                </a:solidFill>
              </a:rPr>
              <a:t> y ROE es fundamental para prepararnos para situaciones de crisis.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s-CL" sz="1600" dirty="0">
                <a:solidFill>
                  <a:schemeClr val="bg1"/>
                </a:solidFill>
              </a:rPr>
              <a:t>Establecer latitud de seguridad permitió mitigar MRO y así no generar vulneraciones de seguridad innecesarias, además, permitió que se efectuaran ataques de PC-7 y SH-32 en una misma ventana de ejercicio.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endParaRPr lang="es-CL" sz="1600" dirty="0">
              <a:solidFill>
                <a:schemeClr val="bg1"/>
              </a:solidFill>
            </a:endParaRPr>
          </a:p>
          <a:p>
            <a:pPr algn="just">
              <a:spcAft>
                <a:spcPts val="600"/>
              </a:spcAft>
            </a:pPr>
            <a:endParaRPr lang="es-CL" sz="16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50137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IGN 2023">
  <a:themeElements>
    <a:clrScheme name="CIGN 2023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ORMATO DIAPO" id="{68FBBD57-9CEA-0B41-AB8A-604584FD6B77}" vid="{00CB8077-7394-4244-8C1C-AF4693362AB2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Naval</Template>
  <TotalTime>87022</TotalTime>
  <Words>1424</Words>
  <Application>Microsoft Macintosh PowerPoint</Application>
  <PresentationFormat>Presentación en pantalla (16:9)</PresentationFormat>
  <Paragraphs>208</Paragraphs>
  <Slides>9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Tema de Office</vt:lpstr>
      <vt:lpstr>CIGN 2023</vt:lpstr>
      <vt:lpstr> SRL 27- 170 / ADEX 326 “COORDINATED ATTACKS FROM DIFFERENT DIRECTIONS” 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cje_sub3Nac</dc:creator>
  <cp:lastModifiedBy>Carlos Chandía Schuffeneger</cp:lastModifiedBy>
  <cp:revision>3815</cp:revision>
  <cp:lastPrinted>2021-11-13T16:07:32Z</cp:lastPrinted>
  <dcterms:created xsi:type="dcterms:W3CDTF">2011-04-13T14:28:08Z</dcterms:created>
  <dcterms:modified xsi:type="dcterms:W3CDTF">2026-02-10T18:17:46Z</dcterms:modified>
</cp:coreProperties>
</file>