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71" r:id="rId3"/>
    <p:sldId id="272" r:id="rId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>
        <p:scale>
          <a:sx n="90" d="100"/>
          <a:sy n="90" d="100"/>
        </p:scale>
        <p:origin x="-46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EC64B8-1874-45A1-99F2-2407E1B3B55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58EB27B-EE76-4CB7-9BE4-F5289EDC501D}">
      <dgm:prSet phldrT="[Texto]" custT="1"/>
      <dgm:spPr>
        <a:solidFill>
          <a:schemeClr val="tx2">
            <a:lumMod val="50000"/>
          </a:schemeClr>
        </a:solidFill>
      </dgm:spPr>
      <dgm:t>
        <a:bodyPr/>
        <a:lstStyle/>
        <a:p>
          <a:pPr marL="87313" indent="-87313" algn="l"/>
          <a:endParaRPr lang="es-ES" sz="1200" b="0" dirty="0">
            <a:latin typeface="Berlin Sans FB" panose="020E0602020502020306" pitchFamily="34" charset="0"/>
          </a:endParaRPr>
        </a:p>
        <a:p>
          <a:pPr marL="87313" indent="-87313" algn="l"/>
          <a:endParaRPr lang="es-ES" sz="1200" b="0" dirty="0">
            <a:latin typeface="Berlin Sans FB" panose="020E0602020502020306" pitchFamily="34" charset="0"/>
          </a:endParaRPr>
        </a:p>
      </dgm:t>
    </dgm:pt>
    <dgm:pt modelId="{B1B060EE-642B-4A40-83F0-2CBD96C8B620}" type="sibTrans" cxnId="{5A84E3A6-27AD-4F02-B9B5-CA34B9903195}">
      <dgm:prSet/>
      <dgm:spPr/>
      <dgm:t>
        <a:bodyPr/>
        <a:lstStyle/>
        <a:p>
          <a:endParaRPr lang="es-CL"/>
        </a:p>
      </dgm:t>
    </dgm:pt>
    <dgm:pt modelId="{3001ADAB-8B8A-428E-9693-060FE3ABE4FE}" type="parTrans" cxnId="{5A84E3A6-27AD-4F02-B9B5-CA34B9903195}">
      <dgm:prSet/>
      <dgm:spPr/>
      <dgm:t>
        <a:bodyPr/>
        <a:lstStyle/>
        <a:p>
          <a:endParaRPr lang="es-CL"/>
        </a:p>
      </dgm:t>
    </dgm:pt>
    <dgm:pt modelId="{21455C58-B7FA-41A7-8346-D284E0402885}">
      <dgm:prSet phldrT="[Texto]" custT="1"/>
      <dgm:spPr>
        <a:solidFill>
          <a:schemeClr val="accent3">
            <a:lumMod val="50000"/>
          </a:schemeClr>
        </a:solidFill>
      </dgm:spPr>
      <dgm:t>
        <a:bodyPr anchor="t"/>
        <a:lstStyle/>
        <a:p>
          <a:pPr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u="sng" dirty="0">
              <a:latin typeface="Arial" panose="020B0604020202020204" pitchFamily="34" charset="0"/>
              <a:cs typeface="Arial" panose="020B0604020202020204" pitchFamily="34" charset="0"/>
            </a:rPr>
            <a:t>ACTIVIDADES/OPS EN CURSO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200" dirty="0"/>
        </a:p>
      </dgm:t>
    </dgm:pt>
    <dgm:pt modelId="{218E7D8D-ABF2-4E8E-8113-2598E479754A}" type="sibTrans" cxnId="{2CF13650-8242-434F-BD7E-DDF679031AEE}">
      <dgm:prSet/>
      <dgm:spPr/>
      <dgm:t>
        <a:bodyPr/>
        <a:lstStyle/>
        <a:p>
          <a:endParaRPr lang="es-CL"/>
        </a:p>
      </dgm:t>
    </dgm:pt>
    <dgm:pt modelId="{83D827C6-E7DD-4C1E-BB97-2EB65B367831}" type="parTrans" cxnId="{2CF13650-8242-434F-BD7E-DDF679031AEE}">
      <dgm:prSet/>
      <dgm:spPr/>
      <dgm:t>
        <a:bodyPr/>
        <a:lstStyle/>
        <a:p>
          <a:endParaRPr lang="es-CL"/>
        </a:p>
      </dgm:t>
    </dgm:pt>
    <dgm:pt modelId="{FE9CA191-5D9D-4635-BE16-9C4B6B953104}" type="pres">
      <dgm:prSet presAssocID="{24EC64B8-1874-45A1-99F2-2407E1B3B552}" presName="diagram" presStyleCnt="0">
        <dgm:presLayoutVars>
          <dgm:dir/>
          <dgm:resizeHandles val="exact"/>
        </dgm:presLayoutVars>
      </dgm:prSet>
      <dgm:spPr/>
    </dgm:pt>
    <dgm:pt modelId="{4502E068-B8AC-43E6-A4BD-3AC856F661C1}" type="pres">
      <dgm:prSet presAssocID="{21455C58-B7FA-41A7-8346-D284E0402885}" presName="node" presStyleLbl="node1" presStyleIdx="0" presStyleCnt="2" custScaleX="134846" custScaleY="133051" custLinFactNeighborX="-210" custLinFactNeighborY="-58664">
        <dgm:presLayoutVars>
          <dgm:bulletEnabled val="1"/>
        </dgm:presLayoutVars>
      </dgm:prSet>
      <dgm:spPr/>
    </dgm:pt>
    <dgm:pt modelId="{C4A72F7D-4948-4C10-A7A4-0B0CA5BFB14A}" type="pres">
      <dgm:prSet presAssocID="{218E7D8D-ABF2-4E8E-8113-2598E479754A}" presName="sibTrans" presStyleCnt="0"/>
      <dgm:spPr/>
    </dgm:pt>
    <dgm:pt modelId="{D94B7514-A556-48D3-83A2-8B44C3D08579}" type="pres">
      <dgm:prSet presAssocID="{A58EB27B-EE76-4CB7-9BE4-F5289EDC501D}" presName="node" presStyleLbl="node1" presStyleIdx="1" presStyleCnt="2" custScaleX="142266" custScaleY="134736" custLinFactNeighborX="-5673" custLinFactNeighborY="-57780">
        <dgm:presLayoutVars>
          <dgm:bulletEnabled val="1"/>
        </dgm:presLayoutVars>
      </dgm:prSet>
      <dgm:spPr/>
    </dgm:pt>
  </dgm:ptLst>
  <dgm:cxnLst>
    <dgm:cxn modelId="{2CF13650-8242-434F-BD7E-DDF679031AEE}" srcId="{24EC64B8-1874-45A1-99F2-2407E1B3B552}" destId="{21455C58-B7FA-41A7-8346-D284E0402885}" srcOrd="0" destOrd="0" parTransId="{83D827C6-E7DD-4C1E-BB97-2EB65B367831}" sibTransId="{218E7D8D-ABF2-4E8E-8113-2598E479754A}"/>
    <dgm:cxn modelId="{87C5308C-9B89-4333-8A69-7B6B923A699B}" type="presOf" srcId="{A58EB27B-EE76-4CB7-9BE4-F5289EDC501D}" destId="{D94B7514-A556-48D3-83A2-8B44C3D08579}" srcOrd="0" destOrd="0" presId="urn:microsoft.com/office/officeart/2005/8/layout/default"/>
    <dgm:cxn modelId="{5A84E3A6-27AD-4F02-B9B5-CA34B9903195}" srcId="{24EC64B8-1874-45A1-99F2-2407E1B3B552}" destId="{A58EB27B-EE76-4CB7-9BE4-F5289EDC501D}" srcOrd="1" destOrd="0" parTransId="{3001ADAB-8B8A-428E-9693-060FE3ABE4FE}" sibTransId="{B1B060EE-642B-4A40-83F0-2CBD96C8B620}"/>
    <dgm:cxn modelId="{D4CBB5D0-738C-4151-8414-F61C36DB487F}" type="presOf" srcId="{24EC64B8-1874-45A1-99F2-2407E1B3B552}" destId="{FE9CA191-5D9D-4635-BE16-9C4B6B953104}" srcOrd="0" destOrd="0" presId="urn:microsoft.com/office/officeart/2005/8/layout/default"/>
    <dgm:cxn modelId="{B9A94FF1-1703-4938-9084-CDE419B4E3C2}" type="presOf" srcId="{21455C58-B7FA-41A7-8346-D284E0402885}" destId="{4502E068-B8AC-43E6-A4BD-3AC856F661C1}" srcOrd="0" destOrd="0" presId="urn:microsoft.com/office/officeart/2005/8/layout/default"/>
    <dgm:cxn modelId="{75052D1E-B061-4A34-8EB8-F8DADE0F217F}" type="presParOf" srcId="{FE9CA191-5D9D-4635-BE16-9C4B6B953104}" destId="{4502E068-B8AC-43E6-A4BD-3AC856F661C1}" srcOrd="0" destOrd="0" presId="urn:microsoft.com/office/officeart/2005/8/layout/default"/>
    <dgm:cxn modelId="{B7768B51-5DEC-40B8-87C9-54E904306C45}" type="presParOf" srcId="{FE9CA191-5D9D-4635-BE16-9C4B6B953104}" destId="{C4A72F7D-4948-4C10-A7A4-0B0CA5BFB14A}" srcOrd="1" destOrd="0" presId="urn:microsoft.com/office/officeart/2005/8/layout/default"/>
    <dgm:cxn modelId="{7C54D414-6553-458C-A3C9-B5FBA136CE7C}" type="presParOf" srcId="{FE9CA191-5D9D-4635-BE16-9C4B6B953104}" destId="{D94B7514-A556-48D3-83A2-8B44C3D08579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02E068-B8AC-43E6-A4BD-3AC856F661C1}">
      <dsp:nvSpPr>
        <dsp:cNvPr id="0" name=""/>
        <dsp:cNvSpPr/>
      </dsp:nvSpPr>
      <dsp:spPr>
        <a:xfrm>
          <a:off x="0" y="15341"/>
          <a:ext cx="4210484" cy="2492661"/>
        </a:xfrm>
        <a:prstGeom prst="rect">
          <a:avLst/>
        </a:prstGeom>
        <a:solidFill>
          <a:schemeClr val="accent3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1" u="sng" kern="1200" dirty="0">
              <a:latin typeface="Arial" panose="020B0604020202020204" pitchFamily="34" charset="0"/>
              <a:cs typeface="Arial" panose="020B0604020202020204" pitchFamily="34" charset="0"/>
            </a:rPr>
            <a:t>ACTIVIDADES/OPS EN CURSO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200" kern="1200" dirty="0"/>
        </a:p>
      </dsp:txBody>
      <dsp:txXfrm>
        <a:off x="0" y="15341"/>
        <a:ext cx="4210484" cy="2492661"/>
      </dsp:txXfrm>
    </dsp:sp>
    <dsp:sp modelId="{D94B7514-A556-48D3-83A2-8B44C3D08579}">
      <dsp:nvSpPr>
        <dsp:cNvPr id="0" name=""/>
        <dsp:cNvSpPr/>
      </dsp:nvSpPr>
      <dsp:spPr>
        <a:xfrm>
          <a:off x="4347543" y="16119"/>
          <a:ext cx="4442169" cy="2524229"/>
        </a:xfrm>
        <a:prstGeom prst="rect">
          <a:avLst/>
        </a:prstGeom>
        <a:solidFill>
          <a:schemeClr val="tx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87313" lvl="0" indent="-87313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200" b="0" kern="1200" dirty="0">
            <a:latin typeface="Berlin Sans FB" panose="020E0602020502020306" pitchFamily="34" charset="0"/>
          </a:endParaRPr>
        </a:p>
        <a:p>
          <a:pPr marL="87313" lvl="0" indent="-87313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200" b="0" kern="1200" dirty="0">
            <a:latin typeface="Berlin Sans FB" panose="020E0602020502020306" pitchFamily="34" charset="0"/>
          </a:endParaRPr>
        </a:p>
      </dsp:txBody>
      <dsp:txXfrm>
        <a:off x="4347543" y="16119"/>
        <a:ext cx="4442169" cy="25242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59EB79-0375-416C-AF5F-3C4D00229B13}" type="datetimeFigureOut">
              <a:rPr lang="es-CL" smtClean="0"/>
              <a:t>02-08-2026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02D765-19A8-4976-BE19-E11CF0E6867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16609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22B4396-82BB-4E1A-A0E5-A9ED97B88DEA}" type="slidenum">
              <a:rPr lang="x-none" smtClean="0"/>
              <a:pPr>
                <a:defRPr/>
              </a:pPr>
              <a:t>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67602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22B4396-82BB-4E1A-A0E5-A9ED97B88DEA}" type="slidenum">
              <a:rPr lang="x-none" smtClean="0"/>
              <a:pPr>
                <a:defRPr/>
              </a:pPr>
              <a:t>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250489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02-08-2026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4210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02-08-2026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93539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02-08-2026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0826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02-08-2026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61570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02-08-2026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02613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02-08-2026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75650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02-08-2026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13896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02-08-2026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37832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02-08-2026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9454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02-08-2026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54346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02-08-2026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7943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96AD8A-DFD4-40D5-9977-3AA6321F8828}" type="datetimeFigureOut">
              <a:rPr lang="es-CL" smtClean="0"/>
              <a:t>02-08-2026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60207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.png"/><Relationship Id="rId9" Type="http://schemas.microsoft.com/office/2007/relationships/diagramDrawing" Target="../diagrams/drawin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/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5925" y="1152525"/>
            <a:ext cx="11776075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/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8150" y="6238875"/>
            <a:ext cx="11774488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/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400" y="6365875"/>
            <a:ext cx="2743200" cy="365125"/>
          </a:xfrm>
        </p:spPr>
        <p:txBody>
          <a:bodyPr/>
          <a:lstStyle/>
          <a:p>
            <a:pPr>
              <a:defRPr/>
            </a:pPr>
            <a:fld id="{9BFF0022-8564-445B-8552-A4DEFB7C762D}" type="slidenum">
              <a:rPr lang="x-none" sz="2000" smtClean="0">
                <a:solidFill>
                  <a:srgbClr val="06243E"/>
                </a:solidFill>
              </a:rPr>
              <a:pPr>
                <a:defRPr/>
              </a:pPr>
              <a:t>1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0" name="Rectángulo 19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5925" y="368300"/>
            <a:ext cx="539750" cy="539750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x-none">
              <a:solidFill>
                <a:prstClr val="white"/>
              </a:solidFill>
            </a:endParaRPr>
          </a:p>
        </p:txBody>
      </p:sp>
      <p:sp>
        <p:nvSpPr>
          <p:cNvPr id="32774" name="Title 5"/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200" y="484188"/>
            <a:ext cx="10306050" cy="382587"/>
          </a:xfrm>
        </p:spPr>
        <p:txBody>
          <a:bodyPr>
            <a:normAutofit fontScale="90000"/>
          </a:bodyPr>
          <a:lstStyle/>
          <a:p>
            <a:r>
              <a:rPr lang="es-CL" altLang="es-CL" sz="320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COMBASEVALP</a:t>
            </a:r>
            <a:endParaRPr lang="es-CL" altLang="es-CL" sz="1200">
              <a:solidFill>
                <a:srgbClr val="0723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75" name="Footer Placeholder 3"/>
          <p:cNvSpPr txBox="1"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1524000" y="6218238"/>
            <a:ext cx="91440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072342"/>
                </a:solidFill>
              </a:rPr>
              <a:t>		             </a:t>
            </a:r>
            <a:endParaRPr lang="es-CL" altLang="es-CL" sz="700">
              <a:solidFill>
                <a:srgbClr val="072342"/>
              </a:solidFill>
            </a:endParaRPr>
          </a:p>
        </p:txBody>
      </p:sp>
      <p:pic>
        <p:nvPicPr>
          <p:cNvPr id="32776" name="Imagen 1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9825" y="39688"/>
            <a:ext cx="703263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Imagen 2"/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0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Rectangle 8"/>
          <p:cNvSpPr>
            <a:spLocks noChangeArrowheads="1"/>
          </p:cNvSpPr>
          <p:nvPr/>
        </p:nvSpPr>
        <p:spPr bwMode="auto">
          <a:xfrm>
            <a:off x="334963" y="3462338"/>
            <a:ext cx="17764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>
                <a:srgbClr val="1F497D"/>
              </a:buClr>
              <a:buFontTx/>
              <a:buNone/>
            </a:pPr>
            <a:r>
              <a:rPr lang="es-ES" altLang="es-CL" sz="1600" u="sng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COMBASEVALP</a:t>
            </a:r>
            <a:endParaRPr lang="es-ES" altLang="es-CL" sz="2000">
              <a:solidFill>
                <a:srgbClr val="06243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2076987837"/>
              </p:ext>
            </p:extLst>
          </p:nvPr>
        </p:nvGraphicFramePr>
        <p:xfrm>
          <a:off x="2112095" y="1211018"/>
          <a:ext cx="8968801" cy="47214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2780" name="CuadroTexto 5"/>
          <p:cNvSpPr txBox="1">
            <a:spLocks noChangeArrowheads="1"/>
          </p:cNvSpPr>
          <p:nvPr/>
        </p:nvSpPr>
        <p:spPr bwMode="auto">
          <a:xfrm>
            <a:off x="2230438" y="1719263"/>
            <a:ext cx="40147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endParaRPr lang="es-CL" altLang="es-CL" sz="1800"/>
          </a:p>
        </p:txBody>
      </p:sp>
      <p:sp>
        <p:nvSpPr>
          <p:cNvPr id="7" name="CuadroTexto 6"/>
          <p:cNvSpPr txBox="1"/>
          <p:nvPr/>
        </p:nvSpPr>
        <p:spPr>
          <a:xfrm>
            <a:off x="2111375" y="1534651"/>
            <a:ext cx="4202113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contar Jul. 18 recuperación capacidades Molo de Abrigo post temporal.</a:t>
            </a:r>
          </a:p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Ago. 030700 apoyo embarque operativo personal (405 IM.) y material (17 </a:t>
            </a:r>
            <a:r>
              <a:rPr lang="es-ES" altLang="es-CL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tons</a:t>
            </a: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.) OPS – B, en LSDH “SARGENTO ALDEA” (</a:t>
            </a:r>
            <a:r>
              <a:rPr lang="es-ES" altLang="es-CL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Fte</a:t>
            </a: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Aguayo – Molo).</a:t>
            </a:r>
          </a:p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Ago. 030845 apoyo embarque </a:t>
            </a:r>
            <a:r>
              <a:rPr lang="es-ES" altLang="es-CL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allowance</a:t>
            </a: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OPS – B, en FF “ALMIRANTE WILLIAMS” (BASAERO – Molo). 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2146300" y="3794125"/>
            <a:ext cx="4167188" cy="2317750"/>
          </a:xfrm>
          <a:prstGeom prst="rect">
            <a:avLst/>
          </a:prstGeom>
          <a:solidFill>
            <a:srgbClr val="843C0C"/>
          </a:solidFill>
          <a:ln>
            <a:solidFill>
              <a:srgbClr val="843C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8" name="Rectángulo 17"/>
          <p:cNvSpPr/>
          <p:nvPr/>
        </p:nvSpPr>
        <p:spPr>
          <a:xfrm>
            <a:off x="6441927" y="3810959"/>
            <a:ext cx="4408488" cy="2317750"/>
          </a:xfrm>
          <a:prstGeom prst="rect">
            <a:avLst/>
          </a:prstGeom>
          <a:solidFill>
            <a:srgbClr val="7F6000"/>
          </a:solidFill>
          <a:ln>
            <a:solidFill>
              <a:srgbClr val="7F6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2784" name="CuadroTexto 11"/>
          <p:cNvSpPr txBox="1">
            <a:spLocks noChangeArrowheads="1"/>
          </p:cNvSpPr>
          <p:nvPr/>
        </p:nvSpPr>
        <p:spPr bwMode="auto">
          <a:xfrm>
            <a:off x="2520950" y="3810959"/>
            <a:ext cx="3435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CL" sz="20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OBSERVACIONES</a:t>
            </a:r>
            <a:endParaRPr lang="es-CL" altLang="es-CL" sz="2000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85" name="CuadroTexto 21"/>
          <p:cNvSpPr txBox="1">
            <a:spLocks noChangeArrowheads="1"/>
          </p:cNvSpPr>
          <p:nvPr/>
        </p:nvSpPr>
        <p:spPr bwMode="auto">
          <a:xfrm>
            <a:off x="6750050" y="3849688"/>
            <a:ext cx="3800475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CL" sz="20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VARIOS</a:t>
            </a:r>
            <a:endParaRPr lang="es-CL" altLang="es-CL" sz="20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86" name="Rectángulo 1"/>
          <p:cNvSpPr>
            <a:spLocks noChangeArrowheads="1"/>
          </p:cNvSpPr>
          <p:nvPr/>
        </p:nvSpPr>
        <p:spPr bwMode="auto">
          <a:xfrm>
            <a:off x="6958013" y="1227138"/>
            <a:ext cx="34671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ACTIVIDADES/</a:t>
            </a:r>
            <a:r>
              <a:rPr lang="es-CL" altLang="es-CL" sz="1800" b="1" u="sng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</a:t>
            </a:r>
            <a:r>
              <a:rPr lang="es-CL" altLang="es-CL" sz="18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FUTURAS</a:t>
            </a:r>
            <a:endParaRPr lang="es-CL" altLang="es-CL" sz="1800" dirty="0">
              <a:solidFill>
                <a:schemeClr val="bg1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>
            <a:off x="6441927" y="1553726"/>
            <a:ext cx="44084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endParaRPr lang="es-ES" altLang="es-CL" sz="1200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133602" y="4156795"/>
            <a:ext cx="4179886" cy="1869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buFontTx/>
              <a:buChar char="-"/>
              <a:defRPr/>
            </a:pP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Junta Económica </a:t>
            </a:r>
            <a:r>
              <a:rPr lang="es-ES" altLang="es-CL" sz="105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EMGA</a:t>
            </a: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01/2026 (PRIZONA 260915 JUN) asigna: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$3.150.000 para mantención Molo de Abrigo, materiales recibidos por Encargado Molo VALPABAS.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$23.000.000 para mantención y limpieza circuito alcantarillado Las Salinas, en proceso de licitación.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$3.800.000 para mantención cámaras de vigilancia, licitación desierta, se volverá a publicar.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$9.000.000 para poda árboles Av. Borgoño, adjudicado.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$9.000.000 para mantención luminarias Molo de Abrigo, traspasado a remolcadores.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6482694" y="1542198"/>
            <a:ext cx="43677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Ago. 15 y 16 realización campeonato de pesca en sitios “A-B”, organizado por la “Federación Deportiva Chilena de Pesca y Lanzamiento” (FECHPYL), en evaluación por desprendimiento losa sitio “A”.</a:t>
            </a:r>
          </a:p>
          <a:p>
            <a:pPr algn="just"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B26E4E95-55CF-F589-2506-F6F6EE52FE94}"/>
              </a:ext>
            </a:extLst>
          </p:cNvPr>
          <p:cNvSpPr txBox="1"/>
          <p:nvPr/>
        </p:nvSpPr>
        <p:spPr>
          <a:xfrm>
            <a:off x="6475599" y="4203894"/>
            <a:ext cx="43677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contar Ago. 03 inicia funciones nuevo Encargado de Mantención Iglesia Naval.</a:t>
            </a:r>
          </a:p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Ago. 031630 apoyo realización Misa Espiritualidad FF.AA.</a:t>
            </a:r>
          </a:p>
          <a:p>
            <a:pPr algn="just"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027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/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5925" y="1152525"/>
            <a:ext cx="11776075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/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8150" y="6238875"/>
            <a:ext cx="11774488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/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400" y="6365875"/>
            <a:ext cx="2743200" cy="365125"/>
          </a:xfrm>
        </p:spPr>
        <p:txBody>
          <a:bodyPr/>
          <a:lstStyle/>
          <a:p>
            <a:pPr>
              <a:defRPr/>
            </a:pPr>
            <a:fld id="{9BFF0022-8564-445B-8552-A4DEFB7C762D}" type="slidenum">
              <a:rPr lang="x-none" sz="2000" smtClean="0">
                <a:solidFill>
                  <a:srgbClr val="06243E"/>
                </a:solidFill>
              </a:rPr>
              <a:pPr>
                <a:defRPr/>
              </a:pPr>
              <a:t>2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0" name="Rectángulo 19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5925" y="368300"/>
            <a:ext cx="539750" cy="539750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x-none">
              <a:solidFill>
                <a:prstClr val="white"/>
              </a:solidFill>
            </a:endParaRPr>
          </a:p>
        </p:txBody>
      </p:sp>
      <p:sp>
        <p:nvSpPr>
          <p:cNvPr id="32774" name="Title 5"/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200" y="484188"/>
            <a:ext cx="10306050" cy="382587"/>
          </a:xfrm>
        </p:spPr>
        <p:txBody>
          <a:bodyPr>
            <a:normAutofit fontScale="90000"/>
          </a:bodyPr>
          <a:lstStyle/>
          <a:p>
            <a:r>
              <a:rPr lang="es-CL" altLang="es-CL" sz="320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COMBASEVALP</a:t>
            </a:r>
            <a:endParaRPr lang="es-CL" altLang="es-CL" sz="1200">
              <a:solidFill>
                <a:srgbClr val="0723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75" name="Footer Placeholder 3"/>
          <p:cNvSpPr txBox="1"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1524000" y="6218238"/>
            <a:ext cx="91440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072342"/>
                </a:solidFill>
              </a:rPr>
              <a:t>		             </a:t>
            </a:r>
            <a:endParaRPr lang="es-CL" altLang="es-CL" sz="700">
              <a:solidFill>
                <a:srgbClr val="072342"/>
              </a:solidFill>
            </a:endParaRPr>
          </a:p>
        </p:txBody>
      </p:sp>
      <p:pic>
        <p:nvPicPr>
          <p:cNvPr id="32776" name="Imagen 1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9825" y="39688"/>
            <a:ext cx="703263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Imagen 2"/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0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0" name="CuadroTexto 5"/>
          <p:cNvSpPr txBox="1">
            <a:spLocks noChangeArrowheads="1"/>
          </p:cNvSpPr>
          <p:nvPr/>
        </p:nvSpPr>
        <p:spPr bwMode="auto">
          <a:xfrm>
            <a:off x="2230438" y="1719263"/>
            <a:ext cx="40147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endParaRPr lang="es-CL" altLang="es-CL" sz="1800"/>
          </a:p>
        </p:txBody>
      </p:sp>
      <p:sp>
        <p:nvSpPr>
          <p:cNvPr id="28" name="CuadroTexto 27"/>
          <p:cNvSpPr txBox="1"/>
          <p:nvPr/>
        </p:nvSpPr>
        <p:spPr>
          <a:xfrm>
            <a:off x="6441927" y="1553726"/>
            <a:ext cx="44084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endParaRPr lang="es-ES" altLang="es-CL" sz="1200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605225"/>
              </p:ext>
            </p:extLst>
          </p:nvPr>
        </p:nvGraphicFramePr>
        <p:xfrm>
          <a:off x="864523" y="1104836"/>
          <a:ext cx="10831484" cy="51162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060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40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7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37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296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890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1999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112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314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N° CODES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TEMA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ESTADO FINAL DESEADO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TAREA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AVANCE DESDE ÚLTIMO CODES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% ACTUAL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FALTANTE PARA EL 100%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RESPONSABLE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53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 </a:t>
                      </a:r>
                      <a:endParaRPr lang="es-CL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06/2026</a:t>
                      </a:r>
                      <a:endParaRPr lang="es-CL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 </a:t>
                      </a:r>
                      <a:endParaRPr lang="es-CL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>
                          <a:effectLst/>
                        </a:rPr>
                        <a:t>Diagnóstico Molo de Abrigo y posibles cursos de acción para su recuperación.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Realizar acciones de recuperación a la estructura.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>
                          <a:effectLst/>
                        </a:rPr>
                        <a:t>Verificar costos de ejecución y medio de financiamiento. Una vez efectuado lo anterior, coordinar con COMOPER disponibilizar el Molo de Abrigo desocupando los sitios cuando sea requerido, objeto continuar con los estudios.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ES" sz="1000" kern="12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 dirty="0">
                          <a:effectLst/>
                        </a:rPr>
                        <a:t>La Dirección de Obras Portuarias (</a:t>
                      </a:r>
                      <a:r>
                        <a:rPr lang="es-CL" sz="1000" dirty="0" err="1">
                          <a:effectLst/>
                        </a:rPr>
                        <a:t>D.O.P</a:t>
                      </a:r>
                      <a:r>
                        <a:rPr lang="es-CL" sz="1000" dirty="0">
                          <a:effectLst/>
                        </a:rPr>
                        <a:t>.) informa que Licitación pública ID: 978-1-LR26 – Para Diagnóstico Caracterización Geotécnica y Geofísica de Molo de Abrigo Valparaíso, se declaró desierta el día 05 de mayo, debido a que no se  presentaron ofertas.</a:t>
                      </a:r>
                      <a:endParaRPr lang="es-CL" sz="11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 dirty="0">
                          <a:effectLst/>
                        </a:rPr>
                        <a:t>Intención de la </a:t>
                      </a:r>
                      <a:r>
                        <a:rPr lang="es-CL" sz="1000" dirty="0" err="1">
                          <a:effectLst/>
                        </a:rPr>
                        <a:t>D.O.P</a:t>
                      </a:r>
                      <a:r>
                        <a:rPr lang="es-CL" sz="1000" dirty="0">
                          <a:effectLst/>
                        </a:rPr>
                        <a:t>. es volver a licitar por lo que se efectuarán los ajustes a los Términos de Referencia (</a:t>
                      </a:r>
                      <a:r>
                        <a:rPr lang="es-CL" sz="1000" dirty="0" err="1">
                          <a:effectLst/>
                        </a:rPr>
                        <a:t>T.R</a:t>
                      </a:r>
                      <a:r>
                        <a:rPr lang="es-CL" sz="1000" dirty="0">
                          <a:effectLst/>
                        </a:rPr>
                        <a:t>.) correspondientes, objeto licitar a la brevedad.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30,5 %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Adjudicación por parte de la D.O.P.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Instalación de obras por parte empresa adjudicada con apoyo COMBASEVALP y DOCAPRIM.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Desarrollo del estudio por parte de empresa adjudicada.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Elaboración informe del estado estructural del Molo de Abrigo por parte de la D.O.P.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Entrega del informe por parte de la D.O.P., con recomendación cursos de acción para su recuperación. 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Adoptar curso de acción más recomendable para recuperar estructura Molo de Abrigo.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>
                          <a:effectLst/>
                        </a:rPr>
                        <a:t>PRIZONA / COMBASEVALP</a:t>
                      </a:r>
                      <a:endParaRPr lang="es-C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5" name="CuadroTexto 24"/>
          <p:cNvSpPr txBox="1"/>
          <p:nvPr/>
        </p:nvSpPr>
        <p:spPr>
          <a:xfrm>
            <a:off x="3478812" y="767773"/>
            <a:ext cx="490872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" altLang="es-CL" sz="1600" dirty="0">
                <a:latin typeface="Arial" panose="020B0604020202020204" pitchFamily="34" charset="0"/>
                <a:cs typeface="Arial" panose="020B0604020202020204" pitchFamily="34" charset="0"/>
              </a:rPr>
              <a:t>CODES N°7 RECUPERACIÓN MOLO DE ABRIGO</a:t>
            </a:r>
          </a:p>
        </p:txBody>
      </p:sp>
    </p:spTree>
    <p:extLst>
      <p:ext uri="{BB962C8B-B14F-4D97-AF65-F5344CB8AC3E}">
        <p14:creationId xmlns:p14="http://schemas.microsoft.com/office/powerpoint/2010/main" val="3706711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2A981A-81C4-2381-0B2D-7263EC74A3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35BFEF17-3499-91A6-9D0B-CAEE1E3BA0B5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5925" y="1152525"/>
            <a:ext cx="11776075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5BC9D079-CBB7-1DB1-75B1-E5C69BFBEA8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8150" y="6238875"/>
            <a:ext cx="11774488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:a16="http://schemas.microsoft.com/office/drawing/2014/main" id="{79D7DC33-1BAD-F781-0303-4BC07C6BAA9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400" y="6365875"/>
            <a:ext cx="2743200" cy="365125"/>
          </a:xfrm>
        </p:spPr>
        <p:txBody>
          <a:bodyPr/>
          <a:lstStyle/>
          <a:p>
            <a:pPr>
              <a:defRPr/>
            </a:pPr>
            <a:fld id="{9127898A-2364-41D0-B077-95C61493465E}" type="slidenum">
              <a:rPr lang="x-none" sz="2000" smtClean="0">
                <a:solidFill>
                  <a:srgbClr val="06243E"/>
                </a:solidFill>
              </a:rPr>
              <a:pPr>
                <a:defRPr/>
              </a:pPr>
              <a:t>3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A6A39F41-62A2-E273-21C4-146EF0DA40B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5925" y="368300"/>
            <a:ext cx="539750" cy="539750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x-none">
              <a:solidFill>
                <a:prstClr val="white"/>
              </a:solidFill>
            </a:endParaRPr>
          </a:p>
        </p:txBody>
      </p:sp>
      <p:sp>
        <p:nvSpPr>
          <p:cNvPr id="34822" name="Footer Placeholder 3">
            <a:extLst>
              <a:ext uri="{FF2B5EF4-FFF2-40B4-BE49-F238E27FC236}">
                <a16:creationId xmlns:a16="http://schemas.microsoft.com/office/drawing/2014/main" id="{7F0325EE-3039-ED63-1A96-7F0632DA279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1524000" y="6218238"/>
            <a:ext cx="91440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072342"/>
                </a:solidFill>
              </a:rPr>
              <a:t>		             </a:t>
            </a:r>
            <a:endParaRPr lang="es-CL" altLang="es-CL" sz="700">
              <a:solidFill>
                <a:srgbClr val="072342"/>
              </a:solidFill>
            </a:endParaRPr>
          </a:p>
        </p:txBody>
      </p:sp>
      <p:pic>
        <p:nvPicPr>
          <p:cNvPr id="34823" name="Imagen 1">
            <a:extLst>
              <a:ext uri="{FF2B5EF4-FFF2-40B4-BE49-F238E27FC236}">
                <a16:creationId xmlns:a16="http://schemas.microsoft.com/office/drawing/2014/main" id="{8A3DD34C-BEE9-B81F-893F-DF3E9387F13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9825" y="39688"/>
            <a:ext cx="703263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Imagen 2">
            <a:extLst>
              <a:ext uri="{FF2B5EF4-FFF2-40B4-BE49-F238E27FC236}">
                <a16:creationId xmlns:a16="http://schemas.microsoft.com/office/drawing/2014/main" id="{4A222E88-FBEF-5EC5-3A0C-840971F71E23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0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ítulo 1">
            <a:extLst>
              <a:ext uri="{FF2B5EF4-FFF2-40B4-BE49-F238E27FC236}">
                <a16:creationId xmlns:a16="http://schemas.microsoft.com/office/drawing/2014/main" id="{61DEF6AD-65DB-0C43-2EA2-1BA51C886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200" y="484188"/>
            <a:ext cx="10306050" cy="382587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s-ES" dirty="0"/>
              <a:t>MOLO DE ABRIGO AGO. 03 </a:t>
            </a:r>
            <a:r>
              <a:rPr lang="es-ES" sz="2700" dirty="0"/>
              <a:t>(RECUPERACIÓN CAPACIDADES).</a:t>
            </a:r>
            <a:r>
              <a:rPr lang="es-ES" dirty="0"/>
              <a:t> </a:t>
            </a:r>
            <a:endParaRPr lang="es-CL" dirty="0"/>
          </a:p>
        </p:txBody>
      </p:sp>
      <p:cxnSp>
        <p:nvCxnSpPr>
          <p:cNvPr id="30" name="Conector recto de flecha 29">
            <a:extLst>
              <a:ext uri="{FF2B5EF4-FFF2-40B4-BE49-F238E27FC236}">
                <a16:creationId xmlns:a16="http://schemas.microsoft.com/office/drawing/2014/main" id="{9DD5470C-6A03-EDF9-EC30-B09D6F4134A0}"/>
              </a:ext>
            </a:extLst>
          </p:cNvPr>
          <p:cNvCxnSpPr/>
          <p:nvPr/>
        </p:nvCxnSpPr>
        <p:spPr>
          <a:xfrm>
            <a:off x="1663700" y="1004888"/>
            <a:ext cx="469900" cy="238125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827" name="Imagen 6">
            <a:extLst>
              <a:ext uri="{FF2B5EF4-FFF2-40B4-BE49-F238E27FC236}">
                <a16:creationId xmlns:a16="http://schemas.microsoft.com/office/drawing/2014/main" id="{3EED4FE1-CB6A-7B6E-5A6C-E1B92BEBB3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33" t="25076" r="24471" b="14113"/>
          <a:stretch>
            <a:fillRect/>
          </a:stretch>
        </p:blipFill>
        <p:spPr bwMode="auto">
          <a:xfrm>
            <a:off x="414337" y="925512"/>
            <a:ext cx="10856913" cy="531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Rectángulo 69">
            <a:extLst>
              <a:ext uri="{FF2B5EF4-FFF2-40B4-BE49-F238E27FC236}">
                <a16:creationId xmlns:a16="http://schemas.microsoft.com/office/drawing/2014/main" id="{4CDCEE3F-F6EF-A1DB-FFD2-73D40E42641F}"/>
              </a:ext>
            </a:extLst>
          </p:cNvPr>
          <p:cNvSpPr/>
          <p:nvPr/>
        </p:nvSpPr>
        <p:spPr>
          <a:xfrm rot="1795362">
            <a:off x="10123207" y="5549800"/>
            <a:ext cx="463625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ALFA</a:t>
            </a:r>
            <a:endParaRPr lang="es-CL" sz="900" dirty="0"/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C1126AA2-9357-4DDC-1457-75399D489AFB}"/>
              </a:ext>
            </a:extLst>
          </p:cNvPr>
          <p:cNvSpPr/>
          <p:nvPr/>
        </p:nvSpPr>
        <p:spPr>
          <a:xfrm rot="1799100">
            <a:off x="9042518" y="4965585"/>
            <a:ext cx="562799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BRAVO</a:t>
            </a:r>
            <a:endParaRPr lang="es-CL" sz="900" dirty="0"/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09CCE418-0017-8CFE-851D-CCDE7BAB55B5}"/>
              </a:ext>
            </a:extLst>
          </p:cNvPr>
          <p:cNvSpPr/>
          <p:nvPr/>
        </p:nvSpPr>
        <p:spPr>
          <a:xfrm rot="2123582">
            <a:off x="7769851" y="4192674"/>
            <a:ext cx="591151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CHARLIE</a:t>
            </a:r>
            <a:endParaRPr lang="es-CL" sz="900" dirty="0"/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DCC50660-EB03-9238-25AC-5635DEACB06B}"/>
              </a:ext>
            </a:extLst>
          </p:cNvPr>
          <p:cNvSpPr/>
          <p:nvPr/>
        </p:nvSpPr>
        <p:spPr>
          <a:xfrm rot="2123582">
            <a:off x="6344786" y="3207759"/>
            <a:ext cx="495677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DELTA</a:t>
            </a:r>
            <a:endParaRPr lang="es-CL" sz="900" dirty="0"/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id="{253B9910-F245-FCD5-EF77-385C1521DF36}"/>
              </a:ext>
            </a:extLst>
          </p:cNvPr>
          <p:cNvSpPr/>
          <p:nvPr/>
        </p:nvSpPr>
        <p:spPr>
          <a:xfrm rot="2123582">
            <a:off x="4783316" y="2178834"/>
            <a:ext cx="463625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ECO</a:t>
            </a:r>
            <a:endParaRPr lang="es-CL" sz="900" dirty="0"/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id="{6925213A-21AF-5278-BFD1-4E898FA361BD}"/>
              </a:ext>
            </a:extLst>
          </p:cNvPr>
          <p:cNvSpPr/>
          <p:nvPr/>
        </p:nvSpPr>
        <p:spPr>
          <a:xfrm rot="21061429">
            <a:off x="2759757" y="1426498"/>
            <a:ext cx="724551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FOXTROT N</a:t>
            </a:r>
            <a:endParaRPr lang="es-CL" sz="900" dirty="0"/>
          </a:p>
        </p:txBody>
      </p:sp>
      <p:sp>
        <p:nvSpPr>
          <p:cNvPr id="41" name="Rectángulo 40">
            <a:extLst>
              <a:ext uri="{FF2B5EF4-FFF2-40B4-BE49-F238E27FC236}">
                <a16:creationId xmlns:a16="http://schemas.microsoft.com/office/drawing/2014/main" id="{78F688CE-F57A-1D31-FCDE-68E4E1459D02}"/>
              </a:ext>
            </a:extLst>
          </p:cNvPr>
          <p:cNvSpPr/>
          <p:nvPr/>
        </p:nvSpPr>
        <p:spPr>
          <a:xfrm rot="21134533">
            <a:off x="1535246" y="1584056"/>
            <a:ext cx="724551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FOXTROT S</a:t>
            </a:r>
            <a:endParaRPr lang="es-CL" sz="900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E866414-0D3E-0111-02A5-6AEB2ECD54B7}"/>
              </a:ext>
            </a:extLst>
          </p:cNvPr>
          <p:cNvSpPr/>
          <p:nvPr/>
        </p:nvSpPr>
        <p:spPr>
          <a:xfrm rot="2155108">
            <a:off x="4183487" y="2371831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BLANCO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EE9FE09-C0ED-8C6E-5505-4087F25A077F}"/>
              </a:ext>
            </a:extLst>
          </p:cNvPr>
          <p:cNvSpPr/>
          <p:nvPr/>
        </p:nvSpPr>
        <p:spPr>
          <a:xfrm rot="18706274">
            <a:off x="6924957" y="1512264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LYNCH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C9263DB-753A-05B2-767D-27E207E4D4C8}"/>
              </a:ext>
            </a:extLst>
          </p:cNvPr>
          <p:cNvSpPr/>
          <p:nvPr/>
        </p:nvSpPr>
        <p:spPr>
          <a:xfrm rot="1780454">
            <a:off x="7853035" y="4791492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ALDEA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474247E-24EA-67B6-6E0B-E01533132A46}"/>
              </a:ext>
            </a:extLst>
          </p:cNvPr>
          <p:cNvSpPr/>
          <p:nvPr/>
        </p:nvSpPr>
        <p:spPr>
          <a:xfrm rot="2066444">
            <a:off x="5736401" y="3394868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WILLIAMS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C7B2920-C3FE-53E3-E484-7B7089129997}"/>
              </a:ext>
            </a:extLst>
          </p:cNvPr>
          <p:cNvSpPr/>
          <p:nvPr/>
        </p:nvSpPr>
        <p:spPr>
          <a:xfrm rot="18612608">
            <a:off x="9237572" y="2965110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ARAUCANO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1EE9FE09-C0ED-8C6E-5505-4087F25A077F}"/>
              </a:ext>
            </a:extLst>
          </p:cNvPr>
          <p:cNvSpPr/>
          <p:nvPr/>
        </p:nvSpPr>
        <p:spPr>
          <a:xfrm rot="2083388">
            <a:off x="5507387" y="3744965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PRAT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5474247E-24EA-67B6-6E0B-E01533132A46}"/>
              </a:ext>
            </a:extLst>
          </p:cNvPr>
          <p:cNvSpPr/>
          <p:nvPr/>
        </p:nvSpPr>
        <p:spPr>
          <a:xfrm rot="2076878">
            <a:off x="5262833" y="4086048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LATORRE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7" name="Estrella: 5 puntas 6">
            <a:extLst>
              <a:ext uri="{FF2B5EF4-FFF2-40B4-BE49-F238E27FC236}">
                <a16:creationId xmlns:a16="http://schemas.microsoft.com/office/drawing/2014/main" id="{385174E0-4F12-91E1-72CB-92DDCE798CFC}"/>
              </a:ext>
            </a:extLst>
          </p:cNvPr>
          <p:cNvSpPr/>
          <p:nvPr/>
        </p:nvSpPr>
        <p:spPr>
          <a:xfrm>
            <a:off x="10395732" y="5559815"/>
            <a:ext cx="420688" cy="382357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A3F6D5CA-23DE-7E76-6567-55C6001E466E}"/>
              </a:ext>
            </a:extLst>
          </p:cNvPr>
          <p:cNvSpPr/>
          <p:nvPr/>
        </p:nvSpPr>
        <p:spPr>
          <a:xfrm rot="21178450">
            <a:off x="2572127" y="1727120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AQUILES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0973F1E2-A944-A772-7EAC-61D16300BB3C}"/>
              </a:ext>
            </a:extLst>
          </p:cNvPr>
          <p:cNvSpPr/>
          <p:nvPr/>
        </p:nvSpPr>
        <p:spPr>
          <a:xfrm rot="21217091">
            <a:off x="2752481" y="2141715"/>
            <a:ext cx="110612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TALCAHUANO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0973F1E2-A944-A772-7EAC-61D16300BB3C}"/>
              </a:ext>
            </a:extLst>
          </p:cNvPr>
          <p:cNvSpPr/>
          <p:nvPr/>
        </p:nvSpPr>
        <p:spPr>
          <a:xfrm rot="21217091">
            <a:off x="2793329" y="2533825"/>
            <a:ext cx="110612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VALPARAÍSO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92B0F2BF-0614-3E5E-C94F-16C543526D01}"/>
              </a:ext>
            </a:extLst>
          </p:cNvPr>
          <p:cNvSpPr/>
          <p:nvPr/>
        </p:nvSpPr>
        <p:spPr>
          <a:xfrm rot="2121607">
            <a:off x="4092741" y="2700880"/>
            <a:ext cx="1007949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TORO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9D5D847-1E8F-67DA-6BFE-1ED0A0EAAAE5}"/>
              </a:ext>
            </a:extLst>
          </p:cNvPr>
          <p:cNvSpPr/>
          <p:nvPr/>
        </p:nvSpPr>
        <p:spPr>
          <a:xfrm rot="1783655">
            <a:off x="7828322" y="5160551"/>
            <a:ext cx="1007949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CHACABUCO</a:t>
            </a:r>
            <a:endParaRPr lang="es-CL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90884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5358</TotalTime>
  <Words>578</Words>
  <Application>Microsoft Office PowerPoint</Application>
  <PresentationFormat>Panorámica</PresentationFormat>
  <Paragraphs>94</Paragraphs>
  <Slides>3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9" baseType="lpstr">
      <vt:lpstr>Arial</vt:lpstr>
      <vt:lpstr>Berlin Sans FB</vt:lpstr>
      <vt:lpstr>Calibri</vt:lpstr>
      <vt:lpstr>Calibri Light</vt:lpstr>
      <vt:lpstr>Microsoft Sans Serif</vt:lpstr>
      <vt:lpstr>Tema de Office</vt:lpstr>
      <vt:lpstr>COMBASEVALP</vt:lpstr>
      <vt:lpstr>COMBASEVALP</vt:lpstr>
      <vt:lpstr>MOLO DE ABRIGO AGO. 03 (RECUPERACIÓN CAPACIDADES).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COMBASEVALP</dc:title>
  <dc:creator>CF Eduardo DOMINGUEZ Duran</dc:creator>
  <cp:lastModifiedBy>AGUSTINA ELIZABETH DOMÍNGUEZ CAMPOS</cp:lastModifiedBy>
  <cp:revision>446</cp:revision>
  <cp:lastPrinted>2026-06-12T13:52:46Z</cp:lastPrinted>
  <dcterms:created xsi:type="dcterms:W3CDTF">2025-04-15T19:08:09Z</dcterms:created>
  <dcterms:modified xsi:type="dcterms:W3CDTF">2026-08-03T00:09:15Z</dcterms:modified>
</cp:coreProperties>
</file>