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99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318" r:id="rId29"/>
    <p:sldId id="319" r:id="rId30"/>
    <p:sldId id="327" r:id="rId31"/>
    <p:sldId id="328" r:id="rId32"/>
    <p:sldId id="329" r:id="rId33"/>
    <p:sldId id="331" r:id="rId34"/>
    <p:sldId id="332" r:id="rId35"/>
    <p:sldId id="333" r:id="rId36"/>
    <p:sldId id="334" r:id="rId37"/>
    <p:sldId id="335" r:id="rId38"/>
    <p:sldId id="336" r:id="rId39"/>
    <p:sldId id="337" r:id="rId40"/>
    <p:sldId id="340" r:id="rId41"/>
    <p:sldId id="343" r:id="rId42"/>
    <p:sldId id="344" r:id="rId43"/>
    <p:sldId id="347" r:id="rId44"/>
    <p:sldId id="392" r:id="rId45"/>
  </p:sldIdLst>
  <p:sldSz cx="12192000" cy="6858000"/>
  <p:notesSz cx="12192000" cy="6858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186049" y="2690621"/>
            <a:ext cx="5819901" cy="1430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1B498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006FC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1B498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40155" y="1278890"/>
            <a:ext cx="5198110" cy="3710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372225" y="1396238"/>
            <a:ext cx="5300980" cy="3526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rgbClr val="40404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8/6/2017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1B498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8/6/2017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8/6/2017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082" y="76072"/>
            <a:ext cx="12041835" cy="6648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1B498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13105" y="1396491"/>
            <a:ext cx="11365788" cy="4091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006FC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png"/><Relationship Id="rId18" Type="http://schemas.openxmlformats.org/officeDocument/2006/relationships/image" Target="../media/image1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12" Type="http://schemas.openxmlformats.org/officeDocument/2006/relationships/image" Target="../media/image13.png"/><Relationship Id="rId17" Type="http://schemas.openxmlformats.org/officeDocument/2006/relationships/image" Target="../media/image18.jp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jpg"/><Relationship Id="rId4" Type="http://schemas.openxmlformats.org/officeDocument/2006/relationships/image" Target="../media/image5.jpg"/><Relationship Id="rId9" Type="http://schemas.openxmlformats.org/officeDocument/2006/relationships/image" Target="../media/image10.jp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jp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7" Type="http://schemas.openxmlformats.org/officeDocument/2006/relationships/image" Target="../media/image75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g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hyperlink" Target="http://www.mercadopublico.cl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rcadopublico.cl/" TargetMode="External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2.jpg"/><Relationship Id="rId4" Type="http://schemas.openxmlformats.org/officeDocument/2006/relationships/image" Target="../media/image8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rcadopublico.cl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7335" algn="ctr">
              <a:lnSpc>
                <a:spcPct val="100000"/>
              </a:lnSpc>
            </a:pPr>
            <a:r>
              <a:rPr spc="-140" dirty="0"/>
              <a:t>Capacitación</a:t>
            </a:r>
            <a:r>
              <a:rPr spc="-355" dirty="0"/>
              <a:t> </a:t>
            </a:r>
            <a:r>
              <a:rPr spc="-80" dirty="0"/>
              <a:t>en</a:t>
            </a:r>
          </a:p>
          <a:p>
            <a:pPr marL="267335" algn="ctr">
              <a:lnSpc>
                <a:spcPts val="5495"/>
              </a:lnSpc>
              <a:spcBef>
                <a:spcPts val="240"/>
              </a:spcBef>
            </a:pPr>
            <a:r>
              <a:rPr spc="-130" dirty="0"/>
              <a:t>Compras</a:t>
            </a:r>
            <a:r>
              <a:rPr spc="-415" dirty="0"/>
              <a:t> </a:t>
            </a:r>
            <a:r>
              <a:rPr spc="-130" dirty="0"/>
              <a:t>Públicas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436490" y="4680457"/>
            <a:ext cx="356870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Departamento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Compradores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2023872"/>
            <a:ext cx="1414272" cy="15681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14315" y="4733544"/>
            <a:ext cx="2596895" cy="13213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00755" y="2109216"/>
            <a:ext cx="608076" cy="5791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29811" y="2109216"/>
            <a:ext cx="533400" cy="5791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607552" y="1962911"/>
            <a:ext cx="723900" cy="7040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770876" y="4693920"/>
            <a:ext cx="664464" cy="5928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830056" y="4692396"/>
            <a:ext cx="783335" cy="5943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88920" y="4882896"/>
            <a:ext cx="981456" cy="51053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927604" y="2788920"/>
            <a:ext cx="1609725" cy="0"/>
          </a:xfrm>
          <a:custGeom>
            <a:avLst/>
            <a:gdLst/>
            <a:ahLst/>
            <a:cxnLst/>
            <a:rect l="l" t="t" r="r" b="b"/>
            <a:pathLst>
              <a:path w="1609725">
                <a:moveTo>
                  <a:pt x="0" y="0"/>
                </a:moveTo>
                <a:lnTo>
                  <a:pt x="1609724" y="0"/>
                </a:lnTo>
              </a:path>
            </a:pathLst>
          </a:custGeom>
          <a:ln w="57912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22676" y="2845307"/>
            <a:ext cx="486155" cy="19964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48455" y="2889504"/>
            <a:ext cx="847344" cy="2910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751064" y="2889504"/>
            <a:ext cx="947927" cy="2910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759952" y="2909316"/>
            <a:ext cx="737616" cy="20726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878823" y="5495544"/>
            <a:ext cx="1036320" cy="32004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737347" y="5494020"/>
            <a:ext cx="842772" cy="31242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66416" y="5554979"/>
            <a:ext cx="1475232" cy="29260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751064" y="2764535"/>
            <a:ext cx="1657350" cy="24130"/>
          </a:xfrm>
          <a:custGeom>
            <a:avLst/>
            <a:gdLst/>
            <a:ahLst/>
            <a:cxnLst/>
            <a:rect l="l" t="t" r="r" b="b"/>
            <a:pathLst>
              <a:path w="1657350" h="24130">
                <a:moveTo>
                  <a:pt x="0" y="23875"/>
                </a:moveTo>
                <a:lnTo>
                  <a:pt x="1657350" y="0"/>
                </a:lnTo>
              </a:path>
            </a:pathLst>
          </a:custGeom>
          <a:ln w="57912">
            <a:solidFill>
              <a:srgbClr val="A9D1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47659" y="2089404"/>
            <a:ext cx="533400" cy="5775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415271" y="2017776"/>
            <a:ext cx="1252727" cy="157429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112764" y="3496055"/>
            <a:ext cx="25400" cy="1236980"/>
          </a:xfrm>
          <a:custGeom>
            <a:avLst/>
            <a:gdLst/>
            <a:ahLst/>
            <a:cxnLst/>
            <a:rect l="l" t="t" r="r" b="b"/>
            <a:pathLst>
              <a:path w="25400" h="1236979">
                <a:moveTo>
                  <a:pt x="25400" y="0"/>
                </a:moveTo>
                <a:lnTo>
                  <a:pt x="0" y="1236599"/>
                </a:lnTo>
              </a:path>
            </a:pathLst>
          </a:custGeom>
          <a:ln w="57912">
            <a:solidFill>
              <a:srgbClr val="D5DC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411211" y="3651503"/>
            <a:ext cx="2722880" cy="1741805"/>
          </a:xfrm>
          <a:custGeom>
            <a:avLst/>
            <a:gdLst/>
            <a:ahLst/>
            <a:cxnLst/>
            <a:rect l="l" t="t" r="r" b="b"/>
            <a:pathLst>
              <a:path w="2722879" h="1741804">
                <a:moveTo>
                  <a:pt x="2722626" y="0"/>
                </a:moveTo>
                <a:lnTo>
                  <a:pt x="2715133" y="0"/>
                </a:lnTo>
                <a:lnTo>
                  <a:pt x="2715133" y="1741424"/>
                </a:lnTo>
                <a:lnTo>
                  <a:pt x="0" y="1741424"/>
                </a:lnTo>
              </a:path>
            </a:pathLst>
          </a:custGeom>
          <a:ln w="57912">
            <a:solidFill>
              <a:srgbClr val="A9D1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03704" y="3651503"/>
            <a:ext cx="2611755" cy="1741805"/>
          </a:xfrm>
          <a:custGeom>
            <a:avLst/>
            <a:gdLst/>
            <a:ahLst/>
            <a:cxnLst/>
            <a:rect l="l" t="t" r="r" b="b"/>
            <a:pathLst>
              <a:path w="2611754" h="1741804">
                <a:moveTo>
                  <a:pt x="0" y="0"/>
                </a:moveTo>
                <a:lnTo>
                  <a:pt x="11429" y="0"/>
                </a:lnTo>
                <a:lnTo>
                  <a:pt x="11429" y="1741424"/>
                </a:lnTo>
                <a:lnTo>
                  <a:pt x="2611500" y="1741424"/>
                </a:lnTo>
              </a:path>
            </a:pathLst>
          </a:custGeom>
          <a:ln w="57911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567428" y="1879092"/>
            <a:ext cx="3142487" cy="161696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17820" y="1519427"/>
            <a:ext cx="1389887" cy="65684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436270" y="404621"/>
            <a:ext cx="11405235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404040"/>
                </a:solidFill>
              </a:rPr>
              <a:t>¿Cómo </a:t>
            </a:r>
            <a:r>
              <a:rPr sz="3200" spc="-5" dirty="0">
                <a:solidFill>
                  <a:srgbClr val="404040"/>
                </a:solidFill>
              </a:rPr>
              <a:t>Funciona </a:t>
            </a:r>
            <a:r>
              <a:rPr sz="3200" dirty="0">
                <a:solidFill>
                  <a:srgbClr val="404040"/>
                </a:solidFill>
              </a:rPr>
              <a:t>el Sistema de Compras</a:t>
            </a:r>
            <a:r>
              <a:rPr sz="3200" spc="-70" dirty="0">
                <a:solidFill>
                  <a:srgbClr val="404040"/>
                </a:solidFill>
              </a:rPr>
              <a:t> </a:t>
            </a:r>
            <a:r>
              <a:rPr sz="3200" dirty="0">
                <a:solidFill>
                  <a:srgbClr val="404040"/>
                </a:solidFill>
              </a:rPr>
              <a:t>Públicas?</a:t>
            </a:r>
            <a:endParaRPr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13384" algn="ctr">
              <a:lnSpc>
                <a:spcPts val="2735"/>
              </a:lnSpc>
            </a:pPr>
            <a:r>
              <a:rPr sz="2400" b="0" spc="-5" dirty="0">
                <a:solidFill>
                  <a:srgbClr val="404040"/>
                </a:solidFill>
                <a:latin typeface="Verdana"/>
                <a:cs typeface="Verdana"/>
              </a:rPr>
              <a:t>¿Cuáles son </a:t>
            </a: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2400" b="0" dirty="0">
                <a:solidFill>
                  <a:srgbClr val="404040"/>
                </a:solidFill>
                <a:latin typeface="Verdana"/>
                <a:cs typeface="Verdana"/>
              </a:rPr>
              <a:t>etapas </a:t>
            </a:r>
            <a:r>
              <a:rPr sz="2400" b="0" spc="-5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ciclo </a:t>
            </a:r>
            <a:r>
              <a:rPr sz="2400" b="0" spc="-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r>
              <a:rPr sz="2400" b="0" spc="12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400" b="0" spc="-5" dirty="0">
                <a:solidFill>
                  <a:srgbClr val="404040"/>
                </a:solidFill>
                <a:latin typeface="Verdana"/>
                <a:cs typeface="Verdana"/>
              </a:rPr>
              <a:t>Planificación,</a:t>
            </a:r>
            <a:endParaRPr sz="2400">
              <a:latin typeface="Verdana"/>
              <a:cs typeface="Verdana"/>
            </a:endParaRPr>
          </a:p>
          <a:p>
            <a:pPr marL="413384" algn="ctr">
              <a:lnSpc>
                <a:spcPts val="2735"/>
              </a:lnSpc>
            </a:pP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Organización </a:t>
            </a:r>
            <a:r>
              <a:rPr sz="2400" b="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Gestión </a:t>
            </a:r>
            <a:r>
              <a:rPr sz="2400" b="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r>
              <a:rPr sz="2400" b="0" spc="1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Compra?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4236" y="918972"/>
            <a:ext cx="1366265" cy="54140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25907" y="3142615"/>
            <a:ext cx="1198880" cy="1038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0" algn="ctr">
              <a:lnSpc>
                <a:spcPct val="100000"/>
              </a:lnSpc>
            </a:pP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1.</a:t>
            </a:r>
            <a:endParaRPr sz="1000">
              <a:latin typeface="Verdana"/>
              <a:cs typeface="Verdana"/>
            </a:endParaRPr>
          </a:p>
          <a:p>
            <a:pPr marL="12700" marR="5080">
              <a:lnSpc>
                <a:spcPts val="1080"/>
              </a:lnSpc>
              <a:spcBef>
                <a:spcPts val="434"/>
              </a:spcBef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Definición del  requerimiento</a:t>
            </a:r>
            <a:r>
              <a:rPr sz="1000" spc="-10" dirty="0">
                <a:solidFill>
                  <a:srgbClr val="FFFFFF"/>
                </a:solidFill>
                <a:latin typeface="Verdana"/>
                <a:cs typeface="Verdana"/>
              </a:rPr>
              <a:t>: 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Definir </a:t>
            </a:r>
            <a:r>
              <a:rPr sz="1000" i="1" spc="-10" dirty="0">
                <a:solidFill>
                  <a:srgbClr val="FFFFFF"/>
                </a:solidFill>
                <a:latin typeface="Verdana"/>
                <a:cs typeface="Verdana"/>
              </a:rPr>
              <a:t>con 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claridad la  necesidad </a:t>
            </a:r>
            <a:r>
              <a:rPr sz="1000" i="1" spc="-10" dirty="0">
                <a:solidFill>
                  <a:srgbClr val="FFFFFF"/>
                </a:solidFill>
                <a:latin typeface="Verdana"/>
                <a:cs typeface="Verdana"/>
              </a:rPr>
              <a:t>del 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usuario</a:t>
            </a:r>
            <a:r>
              <a:rPr sz="1000" i="1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requirente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1395" y="1203960"/>
            <a:ext cx="1098054" cy="9060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63267" y="918972"/>
            <a:ext cx="1372362" cy="5414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47469" y="3142615"/>
            <a:ext cx="1205865" cy="143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815" algn="ctr">
              <a:lnSpc>
                <a:spcPct val="100000"/>
              </a:lnSpc>
            </a:pP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2.</a:t>
            </a:r>
            <a:endParaRPr sz="1000">
              <a:latin typeface="Verdana"/>
              <a:cs typeface="Verdana"/>
            </a:endParaRPr>
          </a:p>
          <a:p>
            <a:pPr marL="12700" marR="162560">
              <a:lnSpc>
                <a:spcPts val="1080"/>
              </a:lnSpc>
              <a:spcBef>
                <a:spcPts val="434"/>
              </a:spcBef>
            </a:pP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Selección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  mecanismo</a:t>
            </a:r>
            <a:r>
              <a:rPr sz="1000" b="1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  compra:</a:t>
            </a:r>
            <a:endParaRPr sz="1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284"/>
              </a:spcBef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•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Convenio</a:t>
            </a:r>
            <a:r>
              <a:rPr sz="1000" i="1" spc="-4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Marco</a:t>
            </a:r>
            <a:endParaRPr sz="1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•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Licitación Pública</a:t>
            </a:r>
            <a:endParaRPr sz="1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•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Licitación</a:t>
            </a:r>
            <a:r>
              <a:rPr sz="1000" i="1" spc="-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Privada</a:t>
            </a:r>
            <a:endParaRPr sz="1000">
              <a:latin typeface="Verdana"/>
              <a:cs typeface="Verdana"/>
            </a:endParaRPr>
          </a:p>
          <a:p>
            <a:pPr marL="12700">
              <a:lnSpc>
                <a:spcPts val="1140"/>
              </a:lnSpc>
              <a:spcBef>
                <a:spcPts val="60"/>
              </a:spcBef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•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Compra</a:t>
            </a:r>
            <a:r>
              <a:rPr sz="1000" i="1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Directa</a:t>
            </a:r>
            <a:endParaRPr sz="1000">
              <a:latin typeface="Verdana"/>
              <a:cs typeface="Verdana"/>
            </a:endParaRPr>
          </a:p>
          <a:p>
            <a:pPr marL="70485">
              <a:lnSpc>
                <a:spcPts val="1140"/>
              </a:lnSpc>
            </a:pP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(excepción)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900427" y="1203960"/>
            <a:ext cx="1098054" cy="9060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5348" y="918972"/>
            <a:ext cx="1168158" cy="54140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227577" y="3142615"/>
            <a:ext cx="951230" cy="1038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4615" algn="ctr">
              <a:lnSpc>
                <a:spcPct val="100000"/>
              </a:lnSpc>
            </a:pP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3.</a:t>
            </a:r>
            <a:endParaRPr sz="1000">
              <a:latin typeface="Verdana"/>
              <a:cs typeface="Verdana"/>
            </a:endParaRPr>
          </a:p>
          <a:p>
            <a:pPr marL="12700" marR="5080">
              <a:lnSpc>
                <a:spcPts val="1080"/>
              </a:lnSpc>
              <a:spcBef>
                <a:spcPts val="434"/>
              </a:spcBef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Llamado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y  recepción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  ofertas:  </a:t>
            </a:r>
            <a:r>
              <a:rPr sz="1000" i="1" spc="-10" dirty="0">
                <a:solidFill>
                  <a:srgbClr val="FFFFFF"/>
                </a:solidFill>
                <a:latin typeface="Verdana"/>
                <a:cs typeface="Verdana"/>
              </a:rPr>
              <a:t>dependerá del 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mecanismo</a:t>
            </a:r>
            <a:r>
              <a:rPr sz="1000" i="1" spc="-4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de  compra.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200400" y="1203960"/>
            <a:ext cx="1099565" cy="90601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63211" y="918972"/>
            <a:ext cx="1169669" cy="541400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426458" y="3142615"/>
            <a:ext cx="1007110" cy="763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735" algn="ctr">
              <a:lnSpc>
                <a:spcPct val="100000"/>
              </a:lnSpc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4.</a:t>
            </a:r>
            <a:endParaRPr sz="1000">
              <a:latin typeface="Verdana"/>
              <a:cs typeface="Verdana"/>
            </a:endParaRPr>
          </a:p>
          <a:p>
            <a:pPr marL="12700" marR="5080">
              <a:lnSpc>
                <a:spcPts val="1080"/>
              </a:lnSpc>
              <a:spcBef>
                <a:spcPts val="434"/>
              </a:spcBef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Evaluación de  ofertas:  </a:t>
            </a:r>
            <a:r>
              <a:rPr sz="1000" i="1" spc="-10" dirty="0">
                <a:solidFill>
                  <a:srgbClr val="FFFFFF"/>
                </a:solidFill>
                <a:latin typeface="Verdana"/>
                <a:cs typeface="Verdana"/>
              </a:rPr>
              <a:t>criterios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de  evaluación.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398264" y="1203960"/>
            <a:ext cx="1099565" cy="90601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76315" y="918972"/>
            <a:ext cx="1436369" cy="541400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638927" y="3142615"/>
            <a:ext cx="1257300" cy="1038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515" algn="ctr">
              <a:lnSpc>
                <a:spcPct val="100000"/>
              </a:lnSpc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5.</a:t>
            </a:r>
            <a:endParaRPr sz="1000">
              <a:latin typeface="Verdana"/>
              <a:cs typeface="Verdana"/>
            </a:endParaRPr>
          </a:p>
          <a:p>
            <a:pPr marL="12700" marR="5080">
              <a:lnSpc>
                <a:spcPts val="1080"/>
              </a:lnSpc>
              <a:spcBef>
                <a:spcPts val="434"/>
              </a:spcBef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Adjudicación de 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oferta:</a:t>
            </a:r>
            <a:r>
              <a:rPr sz="1000" b="1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publicación  resolución de  adjudicación y  aviso a </a:t>
            </a:r>
            <a:r>
              <a:rPr sz="1000" i="1" spc="-10" dirty="0">
                <a:solidFill>
                  <a:srgbClr val="FFFFFF"/>
                </a:solidFill>
                <a:latin typeface="Verdana"/>
                <a:cs typeface="Verdana"/>
              </a:rPr>
              <a:t>proveedor  </a:t>
            </a: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adjudicado.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81242" y="4400169"/>
            <a:ext cx="828675" cy="161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i="1" spc="-5" dirty="0">
                <a:solidFill>
                  <a:srgbClr val="FFFFFF"/>
                </a:solidFill>
                <a:latin typeface="Verdana"/>
                <a:cs typeface="Verdana"/>
              </a:rPr>
              <a:t>Emisión</a:t>
            </a:r>
            <a:r>
              <a:rPr sz="1000" b="1" i="1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i="1" spc="-5" dirty="0">
                <a:solidFill>
                  <a:srgbClr val="FFFFFF"/>
                </a:solidFill>
                <a:latin typeface="Verdana"/>
                <a:cs typeface="Verdana"/>
              </a:rPr>
              <a:t>OC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731764" y="1203960"/>
            <a:ext cx="1098054" cy="90601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028688" y="918972"/>
            <a:ext cx="1169670" cy="541400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091933" y="3142615"/>
            <a:ext cx="823594" cy="763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9105">
              <a:lnSpc>
                <a:spcPct val="100000"/>
              </a:lnSpc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6.</a:t>
            </a:r>
            <a:endParaRPr sz="1000">
              <a:latin typeface="Verdana"/>
              <a:cs typeface="Verdana"/>
            </a:endParaRPr>
          </a:p>
          <a:p>
            <a:pPr marL="12700" marR="5080">
              <a:lnSpc>
                <a:spcPts val="1080"/>
              </a:lnSpc>
              <a:spcBef>
                <a:spcPts val="434"/>
              </a:spcBef>
            </a:pP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Gestión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 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Contrato /  Gestión</a:t>
            </a:r>
            <a:r>
              <a:rPr sz="1000" b="1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del  Inventario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063740" y="1203960"/>
            <a:ext cx="1099566" cy="90601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215883" y="918972"/>
            <a:ext cx="1169670" cy="541400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8315070" y="3142615"/>
            <a:ext cx="977265" cy="1175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140"/>
              </a:lnSpc>
            </a:pP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7.</a:t>
            </a:r>
            <a:endParaRPr sz="1000">
              <a:latin typeface="Verdana"/>
              <a:cs typeface="Verdana"/>
            </a:endParaRPr>
          </a:p>
          <a:p>
            <a:pPr marL="12700" marR="5080" indent="-1905" algn="ctr">
              <a:lnSpc>
                <a:spcPts val="1080"/>
              </a:lnSpc>
              <a:spcBef>
                <a:spcPts val="75"/>
              </a:spcBef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Recepción 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Conforme</a:t>
            </a:r>
            <a:r>
              <a:rPr sz="1000" b="1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del 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Producto o 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servicio,</a:t>
            </a:r>
            <a:endParaRPr sz="1000">
              <a:latin typeface="Verdana"/>
              <a:cs typeface="Verdana"/>
            </a:endParaRPr>
          </a:p>
          <a:p>
            <a:pPr marL="27305" marR="23495" indent="43815" algn="ctr">
              <a:lnSpc>
                <a:spcPts val="1080"/>
              </a:lnSpc>
              <a:spcBef>
                <a:spcPts val="420"/>
              </a:spcBef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según </a:t>
            </a:r>
            <a:r>
              <a:rPr sz="1000" dirty="0">
                <a:solidFill>
                  <a:srgbClr val="FFFFFF"/>
                </a:solidFill>
                <a:latin typeface="Verdana"/>
                <a:cs typeface="Verdana"/>
              </a:rPr>
              <a:t>lo  </a:t>
            </a: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establecido</a:t>
            </a:r>
            <a:r>
              <a:rPr sz="1000" spc="-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Verdana"/>
                <a:cs typeface="Verdana"/>
              </a:rPr>
              <a:t>en  </a:t>
            </a:r>
            <a:r>
              <a:rPr sz="1000" dirty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1000" spc="-1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Verdana"/>
                <a:cs typeface="Verdana"/>
              </a:rPr>
              <a:t>OC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67700" y="1187183"/>
            <a:ext cx="1099578" cy="9365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425940" y="918972"/>
            <a:ext cx="1169670" cy="541400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539985" y="3142615"/>
            <a:ext cx="942975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ts val="1140"/>
              </a:lnSpc>
            </a:pPr>
            <a:r>
              <a:rPr sz="1000" i="1" spc="-5" dirty="0">
                <a:solidFill>
                  <a:srgbClr val="FFFFFF"/>
                </a:solidFill>
                <a:latin typeface="Verdana"/>
                <a:cs typeface="Verdana"/>
              </a:rPr>
              <a:t>8.</a:t>
            </a:r>
            <a:endParaRPr sz="1000">
              <a:latin typeface="Verdana"/>
              <a:cs typeface="Verdana"/>
            </a:endParaRPr>
          </a:p>
          <a:p>
            <a:pPr marL="12700" marR="5080" indent="1270" algn="ctr">
              <a:lnSpc>
                <a:spcPts val="1080"/>
              </a:lnSpc>
              <a:spcBef>
                <a:spcPts val="75"/>
              </a:spcBef>
            </a:pPr>
            <a:r>
              <a:rPr sz="1000" b="1" i="1" spc="-10" dirty="0">
                <a:solidFill>
                  <a:srgbClr val="FFFFFF"/>
                </a:solidFill>
                <a:latin typeface="Verdana"/>
                <a:cs typeface="Verdana"/>
              </a:rPr>
              <a:t>Pago  Oportuno  </a:t>
            </a: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según </a:t>
            </a:r>
            <a:r>
              <a:rPr sz="1000" dirty="0">
                <a:solidFill>
                  <a:srgbClr val="FFFFFF"/>
                </a:solidFill>
                <a:latin typeface="Verdana"/>
                <a:cs typeface="Verdana"/>
              </a:rPr>
              <a:t>lo  </a:t>
            </a: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establecido</a:t>
            </a:r>
            <a:r>
              <a:rPr sz="1000" spc="-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Verdana"/>
                <a:cs typeface="Verdana"/>
              </a:rPr>
              <a:t>en  el </a:t>
            </a: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Contrato u  </a:t>
            </a:r>
            <a:r>
              <a:rPr sz="1000" spc="-10" dirty="0">
                <a:solidFill>
                  <a:srgbClr val="FFFFFF"/>
                </a:solidFill>
                <a:latin typeface="Verdana"/>
                <a:cs typeface="Verdana"/>
              </a:rPr>
              <a:t>OC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9460992" y="1187183"/>
            <a:ext cx="1099578" cy="88774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677143" y="918972"/>
            <a:ext cx="1064513" cy="5414009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0761726" y="3142615"/>
            <a:ext cx="908685" cy="1038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905" algn="ctr">
              <a:lnSpc>
                <a:spcPct val="100000"/>
              </a:lnSpc>
            </a:pPr>
            <a:r>
              <a:rPr sz="1000" b="1" i="1" spc="-10" dirty="0">
                <a:solidFill>
                  <a:srgbClr val="FFFFFF"/>
                </a:solidFill>
                <a:latin typeface="Verdana"/>
                <a:cs typeface="Verdana"/>
              </a:rPr>
              <a:t>9.</a:t>
            </a:r>
            <a:endParaRPr sz="1000">
              <a:latin typeface="Verdana"/>
              <a:cs typeface="Verdana"/>
            </a:endParaRPr>
          </a:p>
          <a:p>
            <a:pPr marL="12700" marR="5080" indent="33020" algn="ctr">
              <a:lnSpc>
                <a:spcPts val="1080"/>
              </a:lnSpc>
              <a:spcBef>
                <a:spcPts val="434"/>
              </a:spcBef>
            </a:pPr>
            <a:r>
              <a:rPr sz="1000" b="1" i="1" spc="-10" dirty="0">
                <a:solidFill>
                  <a:srgbClr val="FFFFFF"/>
                </a:solidFill>
                <a:latin typeface="Verdana"/>
                <a:cs typeface="Verdana"/>
              </a:rPr>
              <a:t>Término</a:t>
            </a:r>
            <a:r>
              <a:rPr sz="1000" b="1" i="1" spc="-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i="1" spc="-10" dirty="0">
                <a:solidFill>
                  <a:srgbClr val="FFFFFF"/>
                </a:solidFill>
                <a:latin typeface="Verdana"/>
                <a:cs typeface="Verdana"/>
              </a:rPr>
              <a:t>del  servicio </a:t>
            </a:r>
            <a:r>
              <a:rPr sz="1000" b="1" i="1" spc="-5" dirty="0">
                <a:solidFill>
                  <a:srgbClr val="FFFFFF"/>
                </a:solidFill>
                <a:latin typeface="Verdana"/>
                <a:cs typeface="Verdana"/>
              </a:rPr>
              <a:t>/  Extinción</a:t>
            </a:r>
            <a:r>
              <a:rPr sz="1000" b="1" i="1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i="1" spc="-10" dirty="0">
                <a:solidFill>
                  <a:srgbClr val="FFFFFF"/>
                </a:solidFill>
                <a:latin typeface="Verdana"/>
                <a:cs typeface="Verdana"/>
              </a:rPr>
              <a:t>de  </a:t>
            </a:r>
            <a:r>
              <a:rPr sz="1000" b="1" i="1" spc="-5" dirty="0">
                <a:solidFill>
                  <a:srgbClr val="FFFFFF"/>
                </a:solidFill>
                <a:latin typeface="Verdana"/>
                <a:cs typeface="Verdana"/>
              </a:rPr>
              <a:t>la vida </a:t>
            </a:r>
            <a:r>
              <a:rPr sz="1000" b="1" i="1" spc="-10" dirty="0">
                <a:solidFill>
                  <a:srgbClr val="FFFFFF"/>
                </a:solidFill>
                <a:latin typeface="Verdana"/>
                <a:cs typeface="Verdana"/>
              </a:rPr>
              <a:t>útil  del    </a:t>
            </a:r>
            <a:r>
              <a:rPr sz="1000" b="1" i="1" spc="-5" dirty="0">
                <a:solidFill>
                  <a:srgbClr val="FFFFFF"/>
                </a:solidFill>
                <a:latin typeface="Verdana"/>
                <a:cs typeface="Verdana"/>
              </a:rPr>
              <a:t>producto.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0725911" y="1217663"/>
            <a:ext cx="970026" cy="96851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887211" y="4853940"/>
            <a:ext cx="4150360" cy="858519"/>
          </a:xfrm>
          <a:custGeom>
            <a:avLst/>
            <a:gdLst/>
            <a:ahLst/>
            <a:cxnLst/>
            <a:rect l="l" t="t" r="r" b="b"/>
            <a:pathLst>
              <a:path w="4150359" h="858520">
                <a:moveTo>
                  <a:pt x="3720845" y="0"/>
                </a:moveTo>
                <a:lnTo>
                  <a:pt x="3720845" y="214503"/>
                </a:lnTo>
                <a:lnTo>
                  <a:pt x="0" y="214503"/>
                </a:lnTo>
                <a:lnTo>
                  <a:pt x="0" y="643509"/>
                </a:lnTo>
                <a:lnTo>
                  <a:pt x="3720845" y="643509"/>
                </a:lnTo>
                <a:lnTo>
                  <a:pt x="3720845" y="858012"/>
                </a:lnTo>
                <a:lnTo>
                  <a:pt x="4149852" y="429006"/>
                </a:lnTo>
                <a:lnTo>
                  <a:pt x="3720845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887211" y="4853940"/>
            <a:ext cx="4150360" cy="858519"/>
          </a:xfrm>
          <a:custGeom>
            <a:avLst/>
            <a:gdLst/>
            <a:ahLst/>
            <a:cxnLst/>
            <a:rect l="l" t="t" r="r" b="b"/>
            <a:pathLst>
              <a:path w="4150359" h="858520">
                <a:moveTo>
                  <a:pt x="0" y="214503"/>
                </a:moveTo>
                <a:lnTo>
                  <a:pt x="3720845" y="214503"/>
                </a:lnTo>
                <a:lnTo>
                  <a:pt x="3720845" y="0"/>
                </a:lnTo>
                <a:lnTo>
                  <a:pt x="4149852" y="429006"/>
                </a:lnTo>
                <a:lnTo>
                  <a:pt x="3720845" y="858012"/>
                </a:lnTo>
                <a:lnTo>
                  <a:pt x="3720845" y="643509"/>
                </a:lnTo>
                <a:lnTo>
                  <a:pt x="0" y="643509"/>
                </a:lnTo>
                <a:lnTo>
                  <a:pt x="0" y="214503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932432" y="5628132"/>
            <a:ext cx="9789414" cy="85878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500117" y="5131561"/>
            <a:ext cx="5184775" cy="1071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7335">
              <a:lnSpc>
                <a:spcPct val="100000"/>
              </a:lnSpc>
            </a:pP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GESTIÓN 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1800" b="1" spc="-35" dirty="0">
                <a:solidFill>
                  <a:srgbClr val="FFFFFF"/>
                </a:solidFill>
                <a:latin typeface="Calibri"/>
                <a:cs typeface="Calibri"/>
              </a:rPr>
              <a:t>CONTRATO 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/</a:t>
            </a:r>
            <a:r>
              <a:rPr sz="1800" b="1" spc="-15" dirty="0">
                <a:solidFill>
                  <a:srgbClr val="FFFFFF"/>
                </a:solidFill>
                <a:latin typeface="Calibri"/>
                <a:cs typeface="Calibri"/>
              </a:rPr>
              <a:t> INVENTARIO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00"/>
              </a:spcBef>
            </a:pP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Reclamo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y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respuesta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oportuna y</a:t>
            </a:r>
            <a:r>
              <a:rPr sz="2000" b="1" spc="-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fundada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015" rIns="0" bIns="0" rtlCol="0">
            <a:spAutoFit/>
          </a:bodyPr>
          <a:lstStyle/>
          <a:p>
            <a:pPr marL="1144905">
              <a:lnSpc>
                <a:spcPct val="100000"/>
              </a:lnSpc>
            </a:pPr>
            <a:r>
              <a:rPr sz="2800" spc="-5" dirty="0">
                <a:solidFill>
                  <a:srgbClr val="404040"/>
                </a:solidFill>
              </a:rPr>
              <a:t>Mecanismo para </a:t>
            </a:r>
            <a:r>
              <a:rPr sz="2800" spc="-10" dirty="0">
                <a:solidFill>
                  <a:srgbClr val="404040"/>
                </a:solidFill>
              </a:rPr>
              <a:t>utilizar </a:t>
            </a:r>
            <a:r>
              <a:rPr sz="2800" spc="-5" dirty="0">
                <a:solidFill>
                  <a:srgbClr val="404040"/>
                </a:solidFill>
              </a:rPr>
              <a:t>en las Compras</a:t>
            </a:r>
            <a:r>
              <a:rPr sz="2800" spc="185" dirty="0">
                <a:solidFill>
                  <a:srgbClr val="404040"/>
                </a:solidFill>
              </a:rPr>
              <a:t> </a:t>
            </a:r>
            <a:r>
              <a:rPr sz="2800" spc="-5" dirty="0">
                <a:solidFill>
                  <a:srgbClr val="404040"/>
                </a:solidFill>
              </a:rPr>
              <a:t>Públicas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5248655" y="2037588"/>
            <a:ext cx="1356360" cy="1358265"/>
          </a:xfrm>
          <a:custGeom>
            <a:avLst/>
            <a:gdLst/>
            <a:ahLst/>
            <a:cxnLst/>
            <a:rect l="l" t="t" r="r" b="b"/>
            <a:pathLst>
              <a:path w="1356359" h="1358264">
                <a:moveTo>
                  <a:pt x="678180" y="0"/>
                </a:moveTo>
                <a:lnTo>
                  <a:pt x="629750" y="1704"/>
                </a:lnTo>
                <a:lnTo>
                  <a:pt x="582238" y="6740"/>
                </a:lnTo>
                <a:lnTo>
                  <a:pt x="535761" y="14994"/>
                </a:lnTo>
                <a:lnTo>
                  <a:pt x="490431" y="26351"/>
                </a:lnTo>
                <a:lnTo>
                  <a:pt x="446364" y="40695"/>
                </a:lnTo>
                <a:lnTo>
                  <a:pt x="403675" y="57913"/>
                </a:lnTo>
                <a:lnTo>
                  <a:pt x="362479" y="77889"/>
                </a:lnTo>
                <a:lnTo>
                  <a:pt x="322890" y="100508"/>
                </a:lnTo>
                <a:lnTo>
                  <a:pt x="285023" y="125655"/>
                </a:lnTo>
                <a:lnTo>
                  <a:pt x="248993" y="153217"/>
                </a:lnTo>
                <a:lnTo>
                  <a:pt x="214915" y="183077"/>
                </a:lnTo>
                <a:lnTo>
                  <a:pt x="182903" y="215122"/>
                </a:lnTo>
                <a:lnTo>
                  <a:pt x="153073" y="249236"/>
                </a:lnTo>
                <a:lnTo>
                  <a:pt x="125539" y="285305"/>
                </a:lnTo>
                <a:lnTo>
                  <a:pt x="100415" y="323214"/>
                </a:lnTo>
                <a:lnTo>
                  <a:pt x="77818" y="362848"/>
                </a:lnTo>
                <a:lnTo>
                  <a:pt x="57861" y="404091"/>
                </a:lnTo>
                <a:lnTo>
                  <a:pt x="40659" y="446831"/>
                </a:lnTo>
                <a:lnTo>
                  <a:pt x="26328" y="490951"/>
                </a:lnTo>
                <a:lnTo>
                  <a:pt x="14981" y="536337"/>
                </a:lnTo>
                <a:lnTo>
                  <a:pt x="6735" y="582874"/>
                </a:lnTo>
                <a:lnTo>
                  <a:pt x="1702" y="630447"/>
                </a:lnTo>
                <a:lnTo>
                  <a:pt x="0" y="678941"/>
                </a:lnTo>
                <a:lnTo>
                  <a:pt x="1702" y="727436"/>
                </a:lnTo>
                <a:lnTo>
                  <a:pt x="6735" y="775009"/>
                </a:lnTo>
                <a:lnTo>
                  <a:pt x="14981" y="821546"/>
                </a:lnTo>
                <a:lnTo>
                  <a:pt x="26328" y="866932"/>
                </a:lnTo>
                <a:lnTo>
                  <a:pt x="40659" y="911052"/>
                </a:lnTo>
                <a:lnTo>
                  <a:pt x="57861" y="953792"/>
                </a:lnTo>
                <a:lnTo>
                  <a:pt x="77818" y="995035"/>
                </a:lnTo>
                <a:lnTo>
                  <a:pt x="100415" y="1034669"/>
                </a:lnTo>
                <a:lnTo>
                  <a:pt x="125539" y="1072578"/>
                </a:lnTo>
                <a:lnTo>
                  <a:pt x="153073" y="1108647"/>
                </a:lnTo>
                <a:lnTo>
                  <a:pt x="182903" y="1142761"/>
                </a:lnTo>
                <a:lnTo>
                  <a:pt x="214915" y="1174806"/>
                </a:lnTo>
                <a:lnTo>
                  <a:pt x="248993" y="1204666"/>
                </a:lnTo>
                <a:lnTo>
                  <a:pt x="285023" y="1232228"/>
                </a:lnTo>
                <a:lnTo>
                  <a:pt x="322890" y="1257375"/>
                </a:lnTo>
                <a:lnTo>
                  <a:pt x="362479" y="1279994"/>
                </a:lnTo>
                <a:lnTo>
                  <a:pt x="403675" y="1299970"/>
                </a:lnTo>
                <a:lnTo>
                  <a:pt x="446364" y="1317188"/>
                </a:lnTo>
                <a:lnTo>
                  <a:pt x="490431" y="1331532"/>
                </a:lnTo>
                <a:lnTo>
                  <a:pt x="535761" y="1342889"/>
                </a:lnTo>
                <a:lnTo>
                  <a:pt x="582238" y="1351143"/>
                </a:lnTo>
                <a:lnTo>
                  <a:pt x="629750" y="1356179"/>
                </a:lnTo>
                <a:lnTo>
                  <a:pt x="678180" y="1357884"/>
                </a:lnTo>
                <a:lnTo>
                  <a:pt x="726609" y="1356179"/>
                </a:lnTo>
                <a:lnTo>
                  <a:pt x="774121" y="1351143"/>
                </a:lnTo>
                <a:lnTo>
                  <a:pt x="820598" y="1342889"/>
                </a:lnTo>
                <a:lnTo>
                  <a:pt x="865928" y="1331532"/>
                </a:lnTo>
                <a:lnTo>
                  <a:pt x="909995" y="1317188"/>
                </a:lnTo>
                <a:lnTo>
                  <a:pt x="952684" y="1299970"/>
                </a:lnTo>
                <a:lnTo>
                  <a:pt x="993880" y="1279994"/>
                </a:lnTo>
                <a:lnTo>
                  <a:pt x="1033469" y="1257375"/>
                </a:lnTo>
                <a:lnTo>
                  <a:pt x="1071336" y="1232228"/>
                </a:lnTo>
                <a:lnTo>
                  <a:pt x="1107366" y="1204666"/>
                </a:lnTo>
                <a:lnTo>
                  <a:pt x="1141444" y="1174806"/>
                </a:lnTo>
                <a:lnTo>
                  <a:pt x="1173456" y="1142761"/>
                </a:lnTo>
                <a:lnTo>
                  <a:pt x="1203286" y="1108647"/>
                </a:lnTo>
                <a:lnTo>
                  <a:pt x="1230820" y="1072578"/>
                </a:lnTo>
                <a:lnTo>
                  <a:pt x="1255944" y="1034669"/>
                </a:lnTo>
                <a:lnTo>
                  <a:pt x="1278541" y="995035"/>
                </a:lnTo>
                <a:lnTo>
                  <a:pt x="1298498" y="953792"/>
                </a:lnTo>
                <a:lnTo>
                  <a:pt x="1315700" y="911052"/>
                </a:lnTo>
                <a:lnTo>
                  <a:pt x="1330031" y="866932"/>
                </a:lnTo>
                <a:lnTo>
                  <a:pt x="1341378" y="821546"/>
                </a:lnTo>
                <a:lnTo>
                  <a:pt x="1349624" y="775009"/>
                </a:lnTo>
                <a:lnTo>
                  <a:pt x="1354657" y="727436"/>
                </a:lnTo>
                <a:lnTo>
                  <a:pt x="1356360" y="678941"/>
                </a:lnTo>
                <a:lnTo>
                  <a:pt x="1354657" y="630447"/>
                </a:lnTo>
                <a:lnTo>
                  <a:pt x="1349624" y="582874"/>
                </a:lnTo>
                <a:lnTo>
                  <a:pt x="1341378" y="536337"/>
                </a:lnTo>
                <a:lnTo>
                  <a:pt x="1330031" y="490951"/>
                </a:lnTo>
                <a:lnTo>
                  <a:pt x="1315700" y="446831"/>
                </a:lnTo>
                <a:lnTo>
                  <a:pt x="1298498" y="404091"/>
                </a:lnTo>
                <a:lnTo>
                  <a:pt x="1278541" y="362848"/>
                </a:lnTo>
                <a:lnTo>
                  <a:pt x="1255944" y="323214"/>
                </a:lnTo>
                <a:lnTo>
                  <a:pt x="1230820" y="285305"/>
                </a:lnTo>
                <a:lnTo>
                  <a:pt x="1203286" y="249236"/>
                </a:lnTo>
                <a:lnTo>
                  <a:pt x="1173456" y="215122"/>
                </a:lnTo>
                <a:lnTo>
                  <a:pt x="1141444" y="183077"/>
                </a:lnTo>
                <a:lnTo>
                  <a:pt x="1107366" y="153217"/>
                </a:lnTo>
                <a:lnTo>
                  <a:pt x="1071336" y="125655"/>
                </a:lnTo>
                <a:lnTo>
                  <a:pt x="1033469" y="100508"/>
                </a:lnTo>
                <a:lnTo>
                  <a:pt x="993880" y="77889"/>
                </a:lnTo>
                <a:lnTo>
                  <a:pt x="952684" y="57913"/>
                </a:lnTo>
                <a:lnTo>
                  <a:pt x="909995" y="40695"/>
                </a:lnTo>
                <a:lnTo>
                  <a:pt x="865928" y="26351"/>
                </a:lnTo>
                <a:lnTo>
                  <a:pt x="820598" y="14994"/>
                </a:lnTo>
                <a:lnTo>
                  <a:pt x="774121" y="6740"/>
                </a:lnTo>
                <a:lnTo>
                  <a:pt x="726609" y="1704"/>
                </a:lnTo>
                <a:lnTo>
                  <a:pt x="678180" y="0"/>
                </a:lnTo>
                <a:close/>
              </a:path>
            </a:pathLst>
          </a:custGeom>
          <a:solidFill>
            <a:srgbClr val="8DC7F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19725" y="2380234"/>
            <a:ext cx="1012825" cy="464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1.</a:t>
            </a:r>
            <a:endParaRPr sz="15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Convenio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90413" y="2837434"/>
            <a:ext cx="672465" cy="236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Ma</a:t>
            </a: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r</a:t>
            </a:r>
            <a:r>
              <a:rPr sz="1500" b="1" spc="5" dirty="0">
                <a:solidFill>
                  <a:srgbClr val="1B4984"/>
                </a:solidFill>
                <a:latin typeface="Verdana"/>
                <a:cs typeface="Verdana"/>
              </a:rPr>
              <a:t>c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o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533388" y="2807207"/>
            <a:ext cx="1358265" cy="1358265"/>
          </a:xfrm>
          <a:custGeom>
            <a:avLst/>
            <a:gdLst/>
            <a:ahLst/>
            <a:cxnLst/>
            <a:rect l="l" t="t" r="r" b="b"/>
            <a:pathLst>
              <a:path w="1358265" h="1358264">
                <a:moveTo>
                  <a:pt x="678941" y="0"/>
                </a:moveTo>
                <a:lnTo>
                  <a:pt x="630447" y="1704"/>
                </a:lnTo>
                <a:lnTo>
                  <a:pt x="582874" y="6740"/>
                </a:lnTo>
                <a:lnTo>
                  <a:pt x="536337" y="14994"/>
                </a:lnTo>
                <a:lnTo>
                  <a:pt x="490951" y="26351"/>
                </a:lnTo>
                <a:lnTo>
                  <a:pt x="446831" y="40695"/>
                </a:lnTo>
                <a:lnTo>
                  <a:pt x="404091" y="57913"/>
                </a:lnTo>
                <a:lnTo>
                  <a:pt x="362848" y="77889"/>
                </a:lnTo>
                <a:lnTo>
                  <a:pt x="323214" y="100508"/>
                </a:lnTo>
                <a:lnTo>
                  <a:pt x="285305" y="125655"/>
                </a:lnTo>
                <a:lnTo>
                  <a:pt x="249236" y="153217"/>
                </a:lnTo>
                <a:lnTo>
                  <a:pt x="215122" y="183077"/>
                </a:lnTo>
                <a:lnTo>
                  <a:pt x="183077" y="215122"/>
                </a:lnTo>
                <a:lnTo>
                  <a:pt x="153217" y="249236"/>
                </a:lnTo>
                <a:lnTo>
                  <a:pt x="125655" y="285305"/>
                </a:lnTo>
                <a:lnTo>
                  <a:pt x="100508" y="323214"/>
                </a:lnTo>
                <a:lnTo>
                  <a:pt x="77889" y="362848"/>
                </a:lnTo>
                <a:lnTo>
                  <a:pt x="57913" y="404091"/>
                </a:lnTo>
                <a:lnTo>
                  <a:pt x="40695" y="446831"/>
                </a:lnTo>
                <a:lnTo>
                  <a:pt x="26351" y="490951"/>
                </a:lnTo>
                <a:lnTo>
                  <a:pt x="14994" y="536337"/>
                </a:lnTo>
                <a:lnTo>
                  <a:pt x="6740" y="582874"/>
                </a:lnTo>
                <a:lnTo>
                  <a:pt x="1704" y="630447"/>
                </a:lnTo>
                <a:lnTo>
                  <a:pt x="0" y="678941"/>
                </a:lnTo>
                <a:lnTo>
                  <a:pt x="1704" y="727436"/>
                </a:lnTo>
                <a:lnTo>
                  <a:pt x="6740" y="775009"/>
                </a:lnTo>
                <a:lnTo>
                  <a:pt x="14994" y="821546"/>
                </a:lnTo>
                <a:lnTo>
                  <a:pt x="26351" y="866932"/>
                </a:lnTo>
                <a:lnTo>
                  <a:pt x="40695" y="911052"/>
                </a:lnTo>
                <a:lnTo>
                  <a:pt x="57913" y="953792"/>
                </a:lnTo>
                <a:lnTo>
                  <a:pt x="77889" y="995035"/>
                </a:lnTo>
                <a:lnTo>
                  <a:pt x="100508" y="1034669"/>
                </a:lnTo>
                <a:lnTo>
                  <a:pt x="125655" y="1072578"/>
                </a:lnTo>
                <a:lnTo>
                  <a:pt x="153217" y="1108647"/>
                </a:lnTo>
                <a:lnTo>
                  <a:pt x="183077" y="1142761"/>
                </a:lnTo>
                <a:lnTo>
                  <a:pt x="215122" y="1174806"/>
                </a:lnTo>
                <a:lnTo>
                  <a:pt x="249236" y="1204666"/>
                </a:lnTo>
                <a:lnTo>
                  <a:pt x="285305" y="1232228"/>
                </a:lnTo>
                <a:lnTo>
                  <a:pt x="323214" y="1257375"/>
                </a:lnTo>
                <a:lnTo>
                  <a:pt x="362848" y="1279994"/>
                </a:lnTo>
                <a:lnTo>
                  <a:pt x="404091" y="1299970"/>
                </a:lnTo>
                <a:lnTo>
                  <a:pt x="446831" y="1317188"/>
                </a:lnTo>
                <a:lnTo>
                  <a:pt x="490951" y="1331532"/>
                </a:lnTo>
                <a:lnTo>
                  <a:pt x="536337" y="1342889"/>
                </a:lnTo>
                <a:lnTo>
                  <a:pt x="582874" y="1351143"/>
                </a:lnTo>
                <a:lnTo>
                  <a:pt x="630447" y="1356179"/>
                </a:lnTo>
                <a:lnTo>
                  <a:pt x="678941" y="1357883"/>
                </a:lnTo>
                <a:lnTo>
                  <a:pt x="727436" y="1356179"/>
                </a:lnTo>
                <a:lnTo>
                  <a:pt x="775009" y="1351143"/>
                </a:lnTo>
                <a:lnTo>
                  <a:pt x="821546" y="1342889"/>
                </a:lnTo>
                <a:lnTo>
                  <a:pt x="866932" y="1331532"/>
                </a:lnTo>
                <a:lnTo>
                  <a:pt x="911052" y="1317188"/>
                </a:lnTo>
                <a:lnTo>
                  <a:pt x="953792" y="1299970"/>
                </a:lnTo>
                <a:lnTo>
                  <a:pt x="995035" y="1279994"/>
                </a:lnTo>
                <a:lnTo>
                  <a:pt x="1034669" y="1257375"/>
                </a:lnTo>
                <a:lnTo>
                  <a:pt x="1072578" y="1232228"/>
                </a:lnTo>
                <a:lnTo>
                  <a:pt x="1108647" y="1204666"/>
                </a:lnTo>
                <a:lnTo>
                  <a:pt x="1142761" y="1174806"/>
                </a:lnTo>
                <a:lnTo>
                  <a:pt x="1174806" y="1142761"/>
                </a:lnTo>
                <a:lnTo>
                  <a:pt x="1204666" y="1108647"/>
                </a:lnTo>
                <a:lnTo>
                  <a:pt x="1232228" y="1072578"/>
                </a:lnTo>
                <a:lnTo>
                  <a:pt x="1257375" y="1034669"/>
                </a:lnTo>
                <a:lnTo>
                  <a:pt x="1279994" y="995035"/>
                </a:lnTo>
                <a:lnTo>
                  <a:pt x="1299970" y="953792"/>
                </a:lnTo>
                <a:lnTo>
                  <a:pt x="1317188" y="911052"/>
                </a:lnTo>
                <a:lnTo>
                  <a:pt x="1331532" y="866932"/>
                </a:lnTo>
                <a:lnTo>
                  <a:pt x="1342889" y="821546"/>
                </a:lnTo>
                <a:lnTo>
                  <a:pt x="1351143" y="775009"/>
                </a:lnTo>
                <a:lnTo>
                  <a:pt x="1356179" y="727436"/>
                </a:lnTo>
                <a:lnTo>
                  <a:pt x="1357883" y="678941"/>
                </a:lnTo>
                <a:lnTo>
                  <a:pt x="1356179" y="630447"/>
                </a:lnTo>
                <a:lnTo>
                  <a:pt x="1351143" y="582874"/>
                </a:lnTo>
                <a:lnTo>
                  <a:pt x="1342889" y="536337"/>
                </a:lnTo>
                <a:lnTo>
                  <a:pt x="1331532" y="490951"/>
                </a:lnTo>
                <a:lnTo>
                  <a:pt x="1317188" y="446831"/>
                </a:lnTo>
                <a:lnTo>
                  <a:pt x="1299970" y="404091"/>
                </a:lnTo>
                <a:lnTo>
                  <a:pt x="1279994" y="362848"/>
                </a:lnTo>
                <a:lnTo>
                  <a:pt x="1257375" y="323214"/>
                </a:lnTo>
                <a:lnTo>
                  <a:pt x="1232228" y="285305"/>
                </a:lnTo>
                <a:lnTo>
                  <a:pt x="1204666" y="249236"/>
                </a:lnTo>
                <a:lnTo>
                  <a:pt x="1174806" y="215122"/>
                </a:lnTo>
                <a:lnTo>
                  <a:pt x="1142761" y="183077"/>
                </a:lnTo>
                <a:lnTo>
                  <a:pt x="1108647" y="153217"/>
                </a:lnTo>
                <a:lnTo>
                  <a:pt x="1072578" y="125655"/>
                </a:lnTo>
                <a:lnTo>
                  <a:pt x="1034669" y="100508"/>
                </a:lnTo>
                <a:lnTo>
                  <a:pt x="995035" y="77889"/>
                </a:lnTo>
                <a:lnTo>
                  <a:pt x="953792" y="57913"/>
                </a:lnTo>
                <a:lnTo>
                  <a:pt x="911052" y="40695"/>
                </a:lnTo>
                <a:lnTo>
                  <a:pt x="866932" y="26351"/>
                </a:lnTo>
                <a:lnTo>
                  <a:pt x="821546" y="14994"/>
                </a:lnTo>
                <a:lnTo>
                  <a:pt x="775009" y="6740"/>
                </a:lnTo>
                <a:lnTo>
                  <a:pt x="727436" y="1704"/>
                </a:lnTo>
                <a:lnTo>
                  <a:pt x="678941" y="0"/>
                </a:lnTo>
                <a:close/>
              </a:path>
            </a:pathLst>
          </a:custGeom>
          <a:solidFill>
            <a:srgbClr val="8DC7F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687057" y="3150361"/>
            <a:ext cx="1050290" cy="694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" algn="ctr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2.</a:t>
            </a:r>
            <a:endParaRPr sz="1500">
              <a:latin typeface="Verdana"/>
              <a:cs typeface="Verdana"/>
            </a:endParaRPr>
          </a:p>
          <a:p>
            <a:pPr marL="12065" marR="5080" algn="ctr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Li</a:t>
            </a:r>
            <a:r>
              <a:rPr sz="1500" b="1" spc="5" dirty="0">
                <a:solidFill>
                  <a:srgbClr val="1B4984"/>
                </a:solidFill>
                <a:latin typeface="Verdana"/>
                <a:cs typeface="Verdana"/>
              </a:rPr>
              <a:t>c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it</a:t>
            </a:r>
            <a:r>
              <a:rPr sz="1500" b="1" spc="5" dirty="0">
                <a:solidFill>
                  <a:srgbClr val="1B4984"/>
                </a:solidFill>
                <a:latin typeface="Verdana"/>
                <a:cs typeface="Verdana"/>
              </a:rPr>
              <a:t>a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ción  </a:t>
            </a: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pública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792211" y="3531108"/>
            <a:ext cx="1358265" cy="1358265"/>
          </a:xfrm>
          <a:custGeom>
            <a:avLst/>
            <a:gdLst/>
            <a:ahLst/>
            <a:cxnLst/>
            <a:rect l="l" t="t" r="r" b="b"/>
            <a:pathLst>
              <a:path w="1358265" h="1358264">
                <a:moveTo>
                  <a:pt x="678942" y="0"/>
                </a:moveTo>
                <a:lnTo>
                  <a:pt x="630447" y="1704"/>
                </a:lnTo>
                <a:lnTo>
                  <a:pt x="582874" y="6740"/>
                </a:lnTo>
                <a:lnTo>
                  <a:pt x="536337" y="14994"/>
                </a:lnTo>
                <a:lnTo>
                  <a:pt x="490951" y="26351"/>
                </a:lnTo>
                <a:lnTo>
                  <a:pt x="446831" y="40695"/>
                </a:lnTo>
                <a:lnTo>
                  <a:pt x="404091" y="57913"/>
                </a:lnTo>
                <a:lnTo>
                  <a:pt x="362848" y="77889"/>
                </a:lnTo>
                <a:lnTo>
                  <a:pt x="323214" y="100508"/>
                </a:lnTo>
                <a:lnTo>
                  <a:pt x="285305" y="125655"/>
                </a:lnTo>
                <a:lnTo>
                  <a:pt x="249236" y="153217"/>
                </a:lnTo>
                <a:lnTo>
                  <a:pt x="215122" y="183077"/>
                </a:lnTo>
                <a:lnTo>
                  <a:pt x="183077" y="215122"/>
                </a:lnTo>
                <a:lnTo>
                  <a:pt x="153217" y="249236"/>
                </a:lnTo>
                <a:lnTo>
                  <a:pt x="125655" y="285305"/>
                </a:lnTo>
                <a:lnTo>
                  <a:pt x="100508" y="323214"/>
                </a:lnTo>
                <a:lnTo>
                  <a:pt x="77889" y="362848"/>
                </a:lnTo>
                <a:lnTo>
                  <a:pt x="57913" y="404091"/>
                </a:lnTo>
                <a:lnTo>
                  <a:pt x="40695" y="446831"/>
                </a:lnTo>
                <a:lnTo>
                  <a:pt x="26351" y="490951"/>
                </a:lnTo>
                <a:lnTo>
                  <a:pt x="14994" y="536337"/>
                </a:lnTo>
                <a:lnTo>
                  <a:pt x="6740" y="582874"/>
                </a:lnTo>
                <a:lnTo>
                  <a:pt x="1704" y="630447"/>
                </a:lnTo>
                <a:lnTo>
                  <a:pt x="0" y="678941"/>
                </a:lnTo>
                <a:lnTo>
                  <a:pt x="1704" y="727436"/>
                </a:lnTo>
                <a:lnTo>
                  <a:pt x="6740" y="775009"/>
                </a:lnTo>
                <a:lnTo>
                  <a:pt x="14994" y="821546"/>
                </a:lnTo>
                <a:lnTo>
                  <a:pt x="26351" y="866932"/>
                </a:lnTo>
                <a:lnTo>
                  <a:pt x="40695" y="911052"/>
                </a:lnTo>
                <a:lnTo>
                  <a:pt x="57913" y="953792"/>
                </a:lnTo>
                <a:lnTo>
                  <a:pt x="77889" y="995035"/>
                </a:lnTo>
                <a:lnTo>
                  <a:pt x="100508" y="1034669"/>
                </a:lnTo>
                <a:lnTo>
                  <a:pt x="125655" y="1072578"/>
                </a:lnTo>
                <a:lnTo>
                  <a:pt x="153217" y="1108647"/>
                </a:lnTo>
                <a:lnTo>
                  <a:pt x="183077" y="1142761"/>
                </a:lnTo>
                <a:lnTo>
                  <a:pt x="215122" y="1174806"/>
                </a:lnTo>
                <a:lnTo>
                  <a:pt x="249236" y="1204666"/>
                </a:lnTo>
                <a:lnTo>
                  <a:pt x="285305" y="1232228"/>
                </a:lnTo>
                <a:lnTo>
                  <a:pt x="323214" y="1257375"/>
                </a:lnTo>
                <a:lnTo>
                  <a:pt x="362848" y="1279994"/>
                </a:lnTo>
                <a:lnTo>
                  <a:pt x="404091" y="1299970"/>
                </a:lnTo>
                <a:lnTo>
                  <a:pt x="446831" y="1317188"/>
                </a:lnTo>
                <a:lnTo>
                  <a:pt x="490951" y="1331532"/>
                </a:lnTo>
                <a:lnTo>
                  <a:pt x="536337" y="1342889"/>
                </a:lnTo>
                <a:lnTo>
                  <a:pt x="582874" y="1351143"/>
                </a:lnTo>
                <a:lnTo>
                  <a:pt x="630447" y="1356179"/>
                </a:lnTo>
                <a:lnTo>
                  <a:pt x="678942" y="1357883"/>
                </a:lnTo>
                <a:lnTo>
                  <a:pt x="727436" y="1356179"/>
                </a:lnTo>
                <a:lnTo>
                  <a:pt x="775009" y="1351143"/>
                </a:lnTo>
                <a:lnTo>
                  <a:pt x="821546" y="1342889"/>
                </a:lnTo>
                <a:lnTo>
                  <a:pt x="866932" y="1331532"/>
                </a:lnTo>
                <a:lnTo>
                  <a:pt x="911052" y="1317188"/>
                </a:lnTo>
                <a:lnTo>
                  <a:pt x="953792" y="1299970"/>
                </a:lnTo>
                <a:lnTo>
                  <a:pt x="995035" y="1279994"/>
                </a:lnTo>
                <a:lnTo>
                  <a:pt x="1034669" y="1257375"/>
                </a:lnTo>
                <a:lnTo>
                  <a:pt x="1072578" y="1232228"/>
                </a:lnTo>
                <a:lnTo>
                  <a:pt x="1108647" y="1204666"/>
                </a:lnTo>
                <a:lnTo>
                  <a:pt x="1142761" y="1174806"/>
                </a:lnTo>
                <a:lnTo>
                  <a:pt x="1174806" y="1142761"/>
                </a:lnTo>
                <a:lnTo>
                  <a:pt x="1204666" y="1108647"/>
                </a:lnTo>
                <a:lnTo>
                  <a:pt x="1232228" y="1072578"/>
                </a:lnTo>
                <a:lnTo>
                  <a:pt x="1257375" y="1034669"/>
                </a:lnTo>
                <a:lnTo>
                  <a:pt x="1279994" y="995035"/>
                </a:lnTo>
                <a:lnTo>
                  <a:pt x="1299970" y="953792"/>
                </a:lnTo>
                <a:lnTo>
                  <a:pt x="1317188" y="911052"/>
                </a:lnTo>
                <a:lnTo>
                  <a:pt x="1331532" y="866932"/>
                </a:lnTo>
                <a:lnTo>
                  <a:pt x="1342889" y="821546"/>
                </a:lnTo>
                <a:lnTo>
                  <a:pt x="1351143" y="775009"/>
                </a:lnTo>
                <a:lnTo>
                  <a:pt x="1356179" y="727436"/>
                </a:lnTo>
                <a:lnTo>
                  <a:pt x="1357884" y="678941"/>
                </a:lnTo>
                <a:lnTo>
                  <a:pt x="1356179" y="630447"/>
                </a:lnTo>
                <a:lnTo>
                  <a:pt x="1351143" y="582874"/>
                </a:lnTo>
                <a:lnTo>
                  <a:pt x="1342889" y="536337"/>
                </a:lnTo>
                <a:lnTo>
                  <a:pt x="1331532" y="490951"/>
                </a:lnTo>
                <a:lnTo>
                  <a:pt x="1317188" y="446831"/>
                </a:lnTo>
                <a:lnTo>
                  <a:pt x="1299970" y="404091"/>
                </a:lnTo>
                <a:lnTo>
                  <a:pt x="1279994" y="362848"/>
                </a:lnTo>
                <a:lnTo>
                  <a:pt x="1257375" y="323214"/>
                </a:lnTo>
                <a:lnTo>
                  <a:pt x="1232228" y="285305"/>
                </a:lnTo>
                <a:lnTo>
                  <a:pt x="1204666" y="249236"/>
                </a:lnTo>
                <a:lnTo>
                  <a:pt x="1174806" y="215122"/>
                </a:lnTo>
                <a:lnTo>
                  <a:pt x="1142761" y="183077"/>
                </a:lnTo>
                <a:lnTo>
                  <a:pt x="1108647" y="153217"/>
                </a:lnTo>
                <a:lnTo>
                  <a:pt x="1072578" y="125655"/>
                </a:lnTo>
                <a:lnTo>
                  <a:pt x="1034669" y="100508"/>
                </a:lnTo>
                <a:lnTo>
                  <a:pt x="995035" y="77889"/>
                </a:lnTo>
                <a:lnTo>
                  <a:pt x="953792" y="57913"/>
                </a:lnTo>
                <a:lnTo>
                  <a:pt x="911052" y="40695"/>
                </a:lnTo>
                <a:lnTo>
                  <a:pt x="866932" y="26351"/>
                </a:lnTo>
                <a:lnTo>
                  <a:pt x="821546" y="14994"/>
                </a:lnTo>
                <a:lnTo>
                  <a:pt x="775009" y="6740"/>
                </a:lnTo>
                <a:lnTo>
                  <a:pt x="727436" y="1704"/>
                </a:lnTo>
                <a:lnTo>
                  <a:pt x="678942" y="0"/>
                </a:lnTo>
                <a:close/>
              </a:path>
            </a:pathLst>
          </a:custGeom>
          <a:solidFill>
            <a:srgbClr val="8DC7F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945628" y="3874642"/>
            <a:ext cx="1050290" cy="464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6675" algn="ctr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3.</a:t>
            </a:r>
            <a:endParaRPr sz="15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Li</a:t>
            </a:r>
            <a:r>
              <a:rPr sz="1500" b="1" spc="5" dirty="0">
                <a:solidFill>
                  <a:srgbClr val="1B4984"/>
                </a:solidFill>
                <a:latin typeface="Verdana"/>
                <a:cs typeface="Verdana"/>
              </a:rPr>
              <a:t>c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it</a:t>
            </a:r>
            <a:r>
              <a:rPr sz="1500" b="1" spc="5" dirty="0">
                <a:solidFill>
                  <a:srgbClr val="1B4984"/>
                </a:solidFill>
                <a:latin typeface="Verdana"/>
                <a:cs typeface="Verdana"/>
              </a:rPr>
              <a:t>a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ción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56880" y="4331842"/>
            <a:ext cx="829944" cy="465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10" dirty="0">
                <a:solidFill>
                  <a:srgbClr val="1B4984"/>
                </a:solidFill>
                <a:latin typeface="Verdana"/>
                <a:cs typeface="Verdana"/>
              </a:rPr>
              <a:t>p</a:t>
            </a: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riv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ada</a:t>
            </a:r>
            <a:endParaRPr sz="1500">
              <a:latin typeface="Verdana"/>
              <a:cs typeface="Verdana"/>
            </a:endParaRPr>
          </a:p>
          <a:p>
            <a:pPr marL="165100">
              <a:lnSpc>
                <a:spcPct val="100000"/>
              </a:lnSpc>
              <a:spcBef>
                <a:spcPts val="120"/>
              </a:spcBef>
            </a:pPr>
            <a:r>
              <a:rPr sz="1400" dirty="0">
                <a:solidFill>
                  <a:srgbClr val="FFFFFF"/>
                </a:solidFill>
                <a:latin typeface="Verdana"/>
                <a:cs typeface="Verdana"/>
              </a:rPr>
              <a:t>Directo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9047988" y="4247388"/>
            <a:ext cx="1358265" cy="1358265"/>
          </a:xfrm>
          <a:custGeom>
            <a:avLst/>
            <a:gdLst/>
            <a:ahLst/>
            <a:cxnLst/>
            <a:rect l="l" t="t" r="r" b="b"/>
            <a:pathLst>
              <a:path w="1358265" h="1358264">
                <a:moveTo>
                  <a:pt x="678941" y="0"/>
                </a:moveTo>
                <a:lnTo>
                  <a:pt x="630447" y="1704"/>
                </a:lnTo>
                <a:lnTo>
                  <a:pt x="582874" y="6740"/>
                </a:lnTo>
                <a:lnTo>
                  <a:pt x="536337" y="14994"/>
                </a:lnTo>
                <a:lnTo>
                  <a:pt x="490951" y="26351"/>
                </a:lnTo>
                <a:lnTo>
                  <a:pt x="446831" y="40695"/>
                </a:lnTo>
                <a:lnTo>
                  <a:pt x="404091" y="57913"/>
                </a:lnTo>
                <a:lnTo>
                  <a:pt x="362848" y="77889"/>
                </a:lnTo>
                <a:lnTo>
                  <a:pt x="323214" y="100508"/>
                </a:lnTo>
                <a:lnTo>
                  <a:pt x="285305" y="125655"/>
                </a:lnTo>
                <a:lnTo>
                  <a:pt x="249236" y="153217"/>
                </a:lnTo>
                <a:lnTo>
                  <a:pt x="215122" y="183077"/>
                </a:lnTo>
                <a:lnTo>
                  <a:pt x="183077" y="215122"/>
                </a:lnTo>
                <a:lnTo>
                  <a:pt x="153217" y="249236"/>
                </a:lnTo>
                <a:lnTo>
                  <a:pt x="125655" y="285305"/>
                </a:lnTo>
                <a:lnTo>
                  <a:pt x="100508" y="323214"/>
                </a:lnTo>
                <a:lnTo>
                  <a:pt x="77889" y="362848"/>
                </a:lnTo>
                <a:lnTo>
                  <a:pt x="57913" y="404091"/>
                </a:lnTo>
                <a:lnTo>
                  <a:pt x="40695" y="446831"/>
                </a:lnTo>
                <a:lnTo>
                  <a:pt x="26351" y="490951"/>
                </a:lnTo>
                <a:lnTo>
                  <a:pt x="14994" y="536337"/>
                </a:lnTo>
                <a:lnTo>
                  <a:pt x="6740" y="582874"/>
                </a:lnTo>
                <a:lnTo>
                  <a:pt x="1704" y="630447"/>
                </a:lnTo>
                <a:lnTo>
                  <a:pt x="0" y="678942"/>
                </a:lnTo>
                <a:lnTo>
                  <a:pt x="1704" y="727436"/>
                </a:lnTo>
                <a:lnTo>
                  <a:pt x="6740" y="775009"/>
                </a:lnTo>
                <a:lnTo>
                  <a:pt x="14994" y="821546"/>
                </a:lnTo>
                <a:lnTo>
                  <a:pt x="26351" y="866932"/>
                </a:lnTo>
                <a:lnTo>
                  <a:pt x="40695" y="911052"/>
                </a:lnTo>
                <a:lnTo>
                  <a:pt x="57913" y="953792"/>
                </a:lnTo>
                <a:lnTo>
                  <a:pt x="77889" y="995035"/>
                </a:lnTo>
                <a:lnTo>
                  <a:pt x="100508" y="1034669"/>
                </a:lnTo>
                <a:lnTo>
                  <a:pt x="125655" y="1072578"/>
                </a:lnTo>
                <a:lnTo>
                  <a:pt x="153217" y="1108647"/>
                </a:lnTo>
                <a:lnTo>
                  <a:pt x="183077" y="1142761"/>
                </a:lnTo>
                <a:lnTo>
                  <a:pt x="215122" y="1174806"/>
                </a:lnTo>
                <a:lnTo>
                  <a:pt x="249236" y="1204666"/>
                </a:lnTo>
                <a:lnTo>
                  <a:pt x="285305" y="1232228"/>
                </a:lnTo>
                <a:lnTo>
                  <a:pt x="323214" y="1257375"/>
                </a:lnTo>
                <a:lnTo>
                  <a:pt x="362848" y="1279994"/>
                </a:lnTo>
                <a:lnTo>
                  <a:pt x="404091" y="1299970"/>
                </a:lnTo>
                <a:lnTo>
                  <a:pt x="446831" y="1317188"/>
                </a:lnTo>
                <a:lnTo>
                  <a:pt x="490951" y="1331532"/>
                </a:lnTo>
                <a:lnTo>
                  <a:pt x="536337" y="1342889"/>
                </a:lnTo>
                <a:lnTo>
                  <a:pt x="582874" y="1351143"/>
                </a:lnTo>
                <a:lnTo>
                  <a:pt x="630447" y="1356179"/>
                </a:lnTo>
                <a:lnTo>
                  <a:pt x="678941" y="1357884"/>
                </a:lnTo>
                <a:lnTo>
                  <a:pt x="727436" y="1356179"/>
                </a:lnTo>
                <a:lnTo>
                  <a:pt x="775009" y="1351143"/>
                </a:lnTo>
                <a:lnTo>
                  <a:pt x="821546" y="1342889"/>
                </a:lnTo>
                <a:lnTo>
                  <a:pt x="866932" y="1331532"/>
                </a:lnTo>
                <a:lnTo>
                  <a:pt x="911052" y="1317188"/>
                </a:lnTo>
                <a:lnTo>
                  <a:pt x="953792" y="1299970"/>
                </a:lnTo>
                <a:lnTo>
                  <a:pt x="995035" y="1279994"/>
                </a:lnTo>
                <a:lnTo>
                  <a:pt x="1034669" y="1257375"/>
                </a:lnTo>
                <a:lnTo>
                  <a:pt x="1072578" y="1232228"/>
                </a:lnTo>
                <a:lnTo>
                  <a:pt x="1108647" y="1204666"/>
                </a:lnTo>
                <a:lnTo>
                  <a:pt x="1142761" y="1174806"/>
                </a:lnTo>
                <a:lnTo>
                  <a:pt x="1174806" y="1142761"/>
                </a:lnTo>
                <a:lnTo>
                  <a:pt x="1204666" y="1108647"/>
                </a:lnTo>
                <a:lnTo>
                  <a:pt x="1232228" y="1072578"/>
                </a:lnTo>
                <a:lnTo>
                  <a:pt x="1257375" y="1034669"/>
                </a:lnTo>
                <a:lnTo>
                  <a:pt x="1279994" y="995035"/>
                </a:lnTo>
                <a:lnTo>
                  <a:pt x="1299970" y="953792"/>
                </a:lnTo>
                <a:lnTo>
                  <a:pt x="1317188" y="911052"/>
                </a:lnTo>
                <a:lnTo>
                  <a:pt x="1331532" y="866932"/>
                </a:lnTo>
                <a:lnTo>
                  <a:pt x="1342889" y="821546"/>
                </a:lnTo>
                <a:lnTo>
                  <a:pt x="1351143" y="775009"/>
                </a:lnTo>
                <a:lnTo>
                  <a:pt x="1356179" y="727436"/>
                </a:lnTo>
                <a:lnTo>
                  <a:pt x="1357883" y="678942"/>
                </a:lnTo>
                <a:lnTo>
                  <a:pt x="1356179" y="630447"/>
                </a:lnTo>
                <a:lnTo>
                  <a:pt x="1351143" y="582874"/>
                </a:lnTo>
                <a:lnTo>
                  <a:pt x="1342889" y="536337"/>
                </a:lnTo>
                <a:lnTo>
                  <a:pt x="1331532" y="490951"/>
                </a:lnTo>
                <a:lnTo>
                  <a:pt x="1317188" y="446831"/>
                </a:lnTo>
                <a:lnTo>
                  <a:pt x="1299970" y="404091"/>
                </a:lnTo>
                <a:lnTo>
                  <a:pt x="1279994" y="362848"/>
                </a:lnTo>
                <a:lnTo>
                  <a:pt x="1257375" y="323214"/>
                </a:lnTo>
                <a:lnTo>
                  <a:pt x="1232228" y="285305"/>
                </a:lnTo>
                <a:lnTo>
                  <a:pt x="1204666" y="249236"/>
                </a:lnTo>
                <a:lnTo>
                  <a:pt x="1174806" y="215122"/>
                </a:lnTo>
                <a:lnTo>
                  <a:pt x="1142761" y="183077"/>
                </a:lnTo>
                <a:lnTo>
                  <a:pt x="1108647" y="153217"/>
                </a:lnTo>
                <a:lnTo>
                  <a:pt x="1072578" y="125655"/>
                </a:lnTo>
                <a:lnTo>
                  <a:pt x="1034669" y="100508"/>
                </a:lnTo>
                <a:lnTo>
                  <a:pt x="995035" y="77889"/>
                </a:lnTo>
                <a:lnTo>
                  <a:pt x="953792" y="57913"/>
                </a:lnTo>
                <a:lnTo>
                  <a:pt x="911052" y="40695"/>
                </a:lnTo>
                <a:lnTo>
                  <a:pt x="866932" y="26351"/>
                </a:lnTo>
                <a:lnTo>
                  <a:pt x="821546" y="14994"/>
                </a:lnTo>
                <a:lnTo>
                  <a:pt x="775009" y="6740"/>
                </a:lnTo>
                <a:lnTo>
                  <a:pt x="727436" y="1704"/>
                </a:lnTo>
                <a:lnTo>
                  <a:pt x="678941" y="0"/>
                </a:lnTo>
                <a:close/>
              </a:path>
            </a:pathLst>
          </a:custGeom>
          <a:solidFill>
            <a:srgbClr val="8DC7F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328150" y="4590288"/>
            <a:ext cx="800100" cy="694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4.</a:t>
            </a:r>
            <a:endParaRPr sz="15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Trato</a:t>
            </a:r>
            <a:endParaRPr sz="15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D</a:t>
            </a:r>
            <a:r>
              <a:rPr sz="1500" b="1" dirty="0">
                <a:solidFill>
                  <a:srgbClr val="1B4984"/>
                </a:solidFill>
                <a:latin typeface="Verdana"/>
                <a:cs typeface="Verdana"/>
              </a:rPr>
              <a:t>i</a:t>
            </a:r>
            <a:r>
              <a:rPr sz="1500" b="1" spc="-5" dirty="0">
                <a:solidFill>
                  <a:srgbClr val="1B4984"/>
                </a:solidFill>
                <a:latin typeface="Verdana"/>
                <a:cs typeface="Verdana"/>
              </a:rPr>
              <a:t>recto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61641" y="3291840"/>
            <a:ext cx="1032510" cy="199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10" dirty="0">
                <a:solidFill>
                  <a:srgbClr val="404040"/>
                </a:solidFill>
                <a:latin typeface="Verdana"/>
                <a:cs typeface="Verdana"/>
              </a:rPr>
              <a:t>Comprador</a:t>
            </a:r>
            <a:endParaRPr sz="125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108953" y="2055114"/>
            <a:ext cx="1163320" cy="735965"/>
          </a:xfrm>
          <a:custGeom>
            <a:avLst/>
            <a:gdLst/>
            <a:ahLst/>
            <a:cxnLst/>
            <a:rect l="l" t="t" r="r" b="b"/>
            <a:pathLst>
              <a:path w="1163320" h="735964">
                <a:moveTo>
                  <a:pt x="0" y="0"/>
                </a:moveTo>
                <a:lnTo>
                  <a:pt x="1162812" y="0"/>
                </a:lnTo>
                <a:lnTo>
                  <a:pt x="1162812" y="735838"/>
                </a:lnTo>
                <a:lnTo>
                  <a:pt x="1152525" y="735838"/>
                </a:lnTo>
              </a:path>
            </a:pathLst>
          </a:custGeom>
          <a:ln w="38100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431530" y="3531870"/>
            <a:ext cx="1163320" cy="735965"/>
          </a:xfrm>
          <a:custGeom>
            <a:avLst/>
            <a:gdLst/>
            <a:ahLst/>
            <a:cxnLst/>
            <a:rect l="l" t="t" r="r" b="b"/>
            <a:pathLst>
              <a:path w="1163320" h="735964">
                <a:moveTo>
                  <a:pt x="0" y="0"/>
                </a:moveTo>
                <a:lnTo>
                  <a:pt x="1162812" y="0"/>
                </a:lnTo>
                <a:lnTo>
                  <a:pt x="1162812" y="735837"/>
                </a:lnTo>
                <a:lnTo>
                  <a:pt x="1152525" y="735837"/>
                </a:lnTo>
              </a:path>
            </a:pathLst>
          </a:custGeom>
          <a:ln w="38099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243059" y="2726435"/>
            <a:ext cx="1408430" cy="694690"/>
          </a:xfrm>
          <a:custGeom>
            <a:avLst/>
            <a:gdLst/>
            <a:ahLst/>
            <a:cxnLst/>
            <a:rect l="l" t="t" r="r" b="b"/>
            <a:pathLst>
              <a:path w="1408429" h="694689">
                <a:moveTo>
                  <a:pt x="586740" y="594360"/>
                </a:moveTo>
                <a:lnTo>
                  <a:pt x="234696" y="594360"/>
                </a:lnTo>
                <a:lnTo>
                  <a:pt x="421259" y="694309"/>
                </a:lnTo>
                <a:lnTo>
                  <a:pt x="586740" y="594360"/>
                </a:lnTo>
                <a:close/>
              </a:path>
              <a:path w="1408429" h="694689">
                <a:moveTo>
                  <a:pt x="1309116" y="0"/>
                </a:moveTo>
                <a:lnTo>
                  <a:pt x="99060" y="0"/>
                </a:lnTo>
                <a:lnTo>
                  <a:pt x="60489" y="7780"/>
                </a:lnTo>
                <a:lnTo>
                  <a:pt x="29003" y="29003"/>
                </a:lnTo>
                <a:lnTo>
                  <a:pt x="7780" y="60489"/>
                </a:lnTo>
                <a:lnTo>
                  <a:pt x="0" y="99060"/>
                </a:lnTo>
                <a:lnTo>
                  <a:pt x="0" y="495300"/>
                </a:lnTo>
                <a:lnTo>
                  <a:pt x="7780" y="533870"/>
                </a:lnTo>
                <a:lnTo>
                  <a:pt x="29003" y="565356"/>
                </a:lnTo>
                <a:lnTo>
                  <a:pt x="60489" y="586579"/>
                </a:lnTo>
                <a:lnTo>
                  <a:pt x="99060" y="594360"/>
                </a:lnTo>
                <a:lnTo>
                  <a:pt x="1309116" y="594360"/>
                </a:lnTo>
                <a:lnTo>
                  <a:pt x="1347686" y="586579"/>
                </a:lnTo>
                <a:lnTo>
                  <a:pt x="1379172" y="565356"/>
                </a:lnTo>
                <a:lnTo>
                  <a:pt x="1400395" y="533870"/>
                </a:lnTo>
                <a:lnTo>
                  <a:pt x="1408176" y="495300"/>
                </a:lnTo>
                <a:lnTo>
                  <a:pt x="1408176" y="99060"/>
                </a:lnTo>
                <a:lnTo>
                  <a:pt x="1400395" y="60489"/>
                </a:lnTo>
                <a:lnTo>
                  <a:pt x="1379172" y="29003"/>
                </a:lnTo>
                <a:lnTo>
                  <a:pt x="1347686" y="7780"/>
                </a:lnTo>
                <a:lnTo>
                  <a:pt x="1309116" y="0"/>
                </a:lnTo>
                <a:close/>
              </a:path>
            </a:pathLst>
          </a:custGeom>
          <a:solidFill>
            <a:srgbClr val="1269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405619" y="2873567"/>
            <a:ext cx="1083310" cy="261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5405">
              <a:lnSpc>
                <a:spcPct val="6920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Mecanismos 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200" spc="-15" dirty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cepc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018788" y="2180844"/>
            <a:ext cx="436245" cy="692150"/>
          </a:xfrm>
          <a:custGeom>
            <a:avLst/>
            <a:gdLst/>
            <a:ahLst/>
            <a:cxnLst/>
            <a:rect l="l" t="t" r="r" b="b"/>
            <a:pathLst>
              <a:path w="436245" h="692150">
                <a:moveTo>
                  <a:pt x="217932" y="0"/>
                </a:moveTo>
                <a:lnTo>
                  <a:pt x="0" y="0"/>
                </a:lnTo>
                <a:lnTo>
                  <a:pt x="217932" y="345947"/>
                </a:lnTo>
                <a:lnTo>
                  <a:pt x="0" y="691895"/>
                </a:lnTo>
                <a:lnTo>
                  <a:pt x="217932" y="691895"/>
                </a:lnTo>
                <a:lnTo>
                  <a:pt x="435863" y="345947"/>
                </a:lnTo>
                <a:lnTo>
                  <a:pt x="217932" y="0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018788" y="2180844"/>
            <a:ext cx="436245" cy="692150"/>
          </a:xfrm>
          <a:custGeom>
            <a:avLst/>
            <a:gdLst/>
            <a:ahLst/>
            <a:cxnLst/>
            <a:rect l="l" t="t" r="r" b="b"/>
            <a:pathLst>
              <a:path w="436245" h="692150">
                <a:moveTo>
                  <a:pt x="0" y="0"/>
                </a:moveTo>
                <a:lnTo>
                  <a:pt x="217932" y="0"/>
                </a:lnTo>
                <a:lnTo>
                  <a:pt x="435863" y="345947"/>
                </a:lnTo>
                <a:lnTo>
                  <a:pt x="217932" y="691895"/>
                </a:lnTo>
                <a:lnTo>
                  <a:pt x="0" y="691895"/>
                </a:lnTo>
                <a:lnTo>
                  <a:pt x="217932" y="3459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9048" y="1840985"/>
            <a:ext cx="1372235" cy="1371600"/>
          </a:xfrm>
          <a:custGeom>
            <a:avLst/>
            <a:gdLst/>
            <a:ahLst/>
            <a:cxnLst/>
            <a:rect l="l" t="t" r="r" b="b"/>
            <a:pathLst>
              <a:path w="1372235" h="1371600">
                <a:moveTo>
                  <a:pt x="754809" y="0"/>
                </a:moveTo>
                <a:lnTo>
                  <a:pt x="619807" y="0"/>
                </a:lnTo>
                <a:lnTo>
                  <a:pt x="593921" y="2617"/>
                </a:lnTo>
                <a:lnTo>
                  <a:pt x="548647" y="10285"/>
                </a:lnTo>
                <a:lnTo>
                  <a:pt x="504434" y="20845"/>
                </a:lnTo>
                <a:lnTo>
                  <a:pt x="461384" y="34195"/>
                </a:lnTo>
                <a:lnTo>
                  <a:pt x="419599" y="50236"/>
                </a:lnTo>
                <a:lnTo>
                  <a:pt x="379181" y="68865"/>
                </a:lnTo>
                <a:lnTo>
                  <a:pt x="340233" y="89982"/>
                </a:lnTo>
                <a:lnTo>
                  <a:pt x="302855" y="113485"/>
                </a:lnTo>
                <a:lnTo>
                  <a:pt x="267150" y="139274"/>
                </a:lnTo>
                <a:lnTo>
                  <a:pt x="233219" y="167248"/>
                </a:lnTo>
                <a:lnTo>
                  <a:pt x="201165" y="197305"/>
                </a:lnTo>
                <a:lnTo>
                  <a:pt x="171090" y="229344"/>
                </a:lnTo>
                <a:lnTo>
                  <a:pt x="143096" y="263264"/>
                </a:lnTo>
                <a:lnTo>
                  <a:pt x="117283" y="298964"/>
                </a:lnTo>
                <a:lnTo>
                  <a:pt x="93755" y="336344"/>
                </a:lnTo>
                <a:lnTo>
                  <a:pt x="72614" y="375301"/>
                </a:lnTo>
                <a:lnTo>
                  <a:pt x="53960" y="415736"/>
                </a:lnTo>
                <a:lnTo>
                  <a:pt x="37897" y="457546"/>
                </a:lnTo>
                <a:lnTo>
                  <a:pt x="24526" y="500631"/>
                </a:lnTo>
                <a:lnTo>
                  <a:pt x="13948" y="544889"/>
                </a:lnTo>
                <a:lnTo>
                  <a:pt x="6267" y="590220"/>
                </a:lnTo>
                <a:lnTo>
                  <a:pt x="1583" y="636523"/>
                </a:lnTo>
                <a:lnTo>
                  <a:pt x="0" y="683696"/>
                </a:lnTo>
                <a:lnTo>
                  <a:pt x="1583" y="730790"/>
                </a:lnTo>
                <a:lnTo>
                  <a:pt x="6267" y="777026"/>
                </a:lnTo>
                <a:lnTo>
                  <a:pt x="13948" y="822303"/>
                </a:lnTo>
                <a:lnTo>
                  <a:pt x="24526" y="866519"/>
                </a:lnTo>
                <a:lnTo>
                  <a:pt x="37897" y="909571"/>
                </a:lnTo>
                <a:lnTo>
                  <a:pt x="53960" y="951358"/>
                </a:lnTo>
                <a:lnTo>
                  <a:pt x="72614" y="991778"/>
                </a:lnTo>
                <a:lnTo>
                  <a:pt x="93755" y="1030729"/>
                </a:lnTo>
                <a:lnTo>
                  <a:pt x="117283" y="1068109"/>
                </a:lnTo>
                <a:lnTo>
                  <a:pt x="143096" y="1103816"/>
                </a:lnTo>
                <a:lnTo>
                  <a:pt x="171090" y="1137748"/>
                </a:lnTo>
                <a:lnTo>
                  <a:pt x="201165" y="1169804"/>
                </a:lnTo>
                <a:lnTo>
                  <a:pt x="233219" y="1199881"/>
                </a:lnTo>
                <a:lnTo>
                  <a:pt x="267150" y="1227877"/>
                </a:lnTo>
                <a:lnTo>
                  <a:pt x="302855" y="1253690"/>
                </a:lnTo>
                <a:lnTo>
                  <a:pt x="340233" y="1277220"/>
                </a:lnTo>
                <a:lnTo>
                  <a:pt x="379181" y="1298362"/>
                </a:lnTo>
                <a:lnTo>
                  <a:pt x="419599" y="1317017"/>
                </a:lnTo>
                <a:lnTo>
                  <a:pt x="461384" y="1333081"/>
                </a:lnTo>
                <a:lnTo>
                  <a:pt x="504434" y="1346453"/>
                </a:lnTo>
                <a:lnTo>
                  <a:pt x="548647" y="1357031"/>
                </a:lnTo>
                <a:lnTo>
                  <a:pt x="593921" y="1364712"/>
                </a:lnTo>
                <a:lnTo>
                  <a:pt x="640155" y="1369396"/>
                </a:lnTo>
                <a:lnTo>
                  <a:pt x="687246" y="1370980"/>
                </a:lnTo>
                <a:lnTo>
                  <a:pt x="734425" y="1369396"/>
                </a:lnTo>
                <a:lnTo>
                  <a:pt x="780740" y="1364712"/>
                </a:lnTo>
                <a:lnTo>
                  <a:pt x="826089" y="1357031"/>
                </a:lnTo>
                <a:lnTo>
                  <a:pt x="870370" y="1346453"/>
                </a:lnTo>
                <a:lnTo>
                  <a:pt x="913482" y="1333081"/>
                </a:lnTo>
                <a:lnTo>
                  <a:pt x="955323" y="1317017"/>
                </a:lnTo>
                <a:lnTo>
                  <a:pt x="995791" y="1298362"/>
                </a:lnTo>
                <a:lnTo>
                  <a:pt x="1034785" y="1277220"/>
                </a:lnTo>
                <a:lnTo>
                  <a:pt x="1072203" y="1253690"/>
                </a:lnTo>
                <a:lnTo>
                  <a:pt x="1107943" y="1227877"/>
                </a:lnTo>
                <a:lnTo>
                  <a:pt x="1141905" y="1199881"/>
                </a:lnTo>
                <a:lnTo>
                  <a:pt x="1173985" y="1169804"/>
                </a:lnTo>
                <a:lnTo>
                  <a:pt x="1204083" y="1137748"/>
                </a:lnTo>
                <a:lnTo>
                  <a:pt x="1232097" y="1103816"/>
                </a:lnTo>
                <a:lnTo>
                  <a:pt x="1257926" y="1068109"/>
                </a:lnTo>
                <a:lnTo>
                  <a:pt x="1281467" y="1030729"/>
                </a:lnTo>
                <a:lnTo>
                  <a:pt x="1302619" y="991778"/>
                </a:lnTo>
                <a:lnTo>
                  <a:pt x="1321281" y="951358"/>
                </a:lnTo>
                <a:lnTo>
                  <a:pt x="1337350" y="909571"/>
                </a:lnTo>
                <a:lnTo>
                  <a:pt x="1350726" y="866519"/>
                </a:lnTo>
                <a:lnTo>
                  <a:pt x="1361306" y="822303"/>
                </a:lnTo>
                <a:lnTo>
                  <a:pt x="1368989" y="777026"/>
                </a:lnTo>
                <a:lnTo>
                  <a:pt x="1371620" y="751061"/>
                </a:lnTo>
                <a:lnTo>
                  <a:pt x="1371620" y="616223"/>
                </a:lnTo>
                <a:lnTo>
                  <a:pt x="1361306" y="544889"/>
                </a:lnTo>
                <a:lnTo>
                  <a:pt x="1350726" y="500631"/>
                </a:lnTo>
                <a:lnTo>
                  <a:pt x="1337350" y="457546"/>
                </a:lnTo>
                <a:lnTo>
                  <a:pt x="1321281" y="415736"/>
                </a:lnTo>
                <a:lnTo>
                  <a:pt x="1302619" y="375301"/>
                </a:lnTo>
                <a:lnTo>
                  <a:pt x="1281467" y="336344"/>
                </a:lnTo>
                <a:lnTo>
                  <a:pt x="1257926" y="298964"/>
                </a:lnTo>
                <a:lnTo>
                  <a:pt x="1232097" y="263264"/>
                </a:lnTo>
                <a:lnTo>
                  <a:pt x="1204083" y="229344"/>
                </a:lnTo>
                <a:lnTo>
                  <a:pt x="1173985" y="197305"/>
                </a:lnTo>
                <a:lnTo>
                  <a:pt x="1141905" y="167248"/>
                </a:lnTo>
                <a:lnTo>
                  <a:pt x="1107943" y="139274"/>
                </a:lnTo>
                <a:lnTo>
                  <a:pt x="1072203" y="113485"/>
                </a:lnTo>
                <a:lnTo>
                  <a:pt x="1034785" y="89982"/>
                </a:lnTo>
                <a:lnTo>
                  <a:pt x="995791" y="68865"/>
                </a:lnTo>
                <a:lnTo>
                  <a:pt x="955323" y="50236"/>
                </a:lnTo>
                <a:lnTo>
                  <a:pt x="913482" y="34195"/>
                </a:lnTo>
                <a:lnTo>
                  <a:pt x="870370" y="20845"/>
                </a:lnTo>
                <a:lnTo>
                  <a:pt x="826089" y="10285"/>
                </a:lnTo>
                <a:lnTo>
                  <a:pt x="780740" y="2617"/>
                </a:lnTo>
                <a:lnTo>
                  <a:pt x="754809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331417" y="1879088"/>
            <a:ext cx="1290955" cy="1290955"/>
          </a:xfrm>
          <a:custGeom>
            <a:avLst/>
            <a:gdLst/>
            <a:ahLst/>
            <a:cxnLst/>
            <a:rect l="l" t="t" r="r" b="b"/>
            <a:pathLst>
              <a:path w="1290954" h="1290955">
                <a:moveTo>
                  <a:pt x="644876" y="0"/>
                </a:moveTo>
                <a:lnTo>
                  <a:pt x="596744" y="1772"/>
                </a:lnTo>
                <a:lnTo>
                  <a:pt x="549573" y="7007"/>
                </a:lnTo>
                <a:lnTo>
                  <a:pt x="503488" y="15578"/>
                </a:lnTo>
                <a:lnTo>
                  <a:pt x="458614" y="27359"/>
                </a:lnTo>
                <a:lnTo>
                  <a:pt x="415075" y="42224"/>
                </a:lnTo>
                <a:lnTo>
                  <a:pt x="372997" y="60048"/>
                </a:lnTo>
                <a:lnTo>
                  <a:pt x="332503" y="80704"/>
                </a:lnTo>
                <a:lnTo>
                  <a:pt x="293718" y="104067"/>
                </a:lnTo>
                <a:lnTo>
                  <a:pt x="256767" y="130011"/>
                </a:lnTo>
                <a:lnTo>
                  <a:pt x="221775" y="158409"/>
                </a:lnTo>
                <a:lnTo>
                  <a:pt x="188866" y="189137"/>
                </a:lnTo>
                <a:lnTo>
                  <a:pt x="158165" y="222069"/>
                </a:lnTo>
                <a:lnTo>
                  <a:pt x="129796" y="257078"/>
                </a:lnTo>
                <a:lnTo>
                  <a:pt x="103884" y="294038"/>
                </a:lnTo>
                <a:lnTo>
                  <a:pt x="80554" y="332824"/>
                </a:lnTo>
                <a:lnTo>
                  <a:pt x="59930" y="373310"/>
                </a:lnTo>
                <a:lnTo>
                  <a:pt x="42137" y="415370"/>
                </a:lnTo>
                <a:lnTo>
                  <a:pt x="27300" y="458878"/>
                </a:lnTo>
                <a:lnTo>
                  <a:pt x="15543" y="503709"/>
                </a:lnTo>
                <a:lnTo>
                  <a:pt x="6991" y="549736"/>
                </a:lnTo>
                <a:lnTo>
                  <a:pt x="1768" y="596833"/>
                </a:lnTo>
                <a:lnTo>
                  <a:pt x="0" y="644876"/>
                </a:lnTo>
                <a:lnTo>
                  <a:pt x="1768" y="693014"/>
                </a:lnTo>
                <a:lnTo>
                  <a:pt x="6991" y="740199"/>
                </a:lnTo>
                <a:lnTo>
                  <a:pt x="15543" y="786306"/>
                </a:lnTo>
                <a:lnTo>
                  <a:pt x="27300" y="831208"/>
                </a:lnTo>
                <a:lnTo>
                  <a:pt x="42137" y="874780"/>
                </a:lnTo>
                <a:lnTo>
                  <a:pt x="59930" y="916898"/>
                </a:lnTo>
                <a:lnTo>
                  <a:pt x="80554" y="957435"/>
                </a:lnTo>
                <a:lnTo>
                  <a:pt x="103884" y="996266"/>
                </a:lnTo>
                <a:lnTo>
                  <a:pt x="129796" y="1033265"/>
                </a:lnTo>
                <a:lnTo>
                  <a:pt x="158165" y="1068307"/>
                </a:lnTo>
                <a:lnTo>
                  <a:pt x="188866" y="1101267"/>
                </a:lnTo>
                <a:lnTo>
                  <a:pt x="221775" y="1132019"/>
                </a:lnTo>
                <a:lnTo>
                  <a:pt x="256767" y="1160438"/>
                </a:lnTo>
                <a:lnTo>
                  <a:pt x="293718" y="1186398"/>
                </a:lnTo>
                <a:lnTo>
                  <a:pt x="332503" y="1209773"/>
                </a:lnTo>
                <a:lnTo>
                  <a:pt x="372997" y="1230439"/>
                </a:lnTo>
                <a:lnTo>
                  <a:pt x="415075" y="1248270"/>
                </a:lnTo>
                <a:lnTo>
                  <a:pt x="458614" y="1263140"/>
                </a:lnTo>
                <a:lnTo>
                  <a:pt x="503488" y="1274924"/>
                </a:lnTo>
                <a:lnTo>
                  <a:pt x="549573" y="1283497"/>
                </a:lnTo>
                <a:lnTo>
                  <a:pt x="596744" y="1288732"/>
                </a:lnTo>
                <a:lnTo>
                  <a:pt x="644876" y="1290505"/>
                </a:lnTo>
                <a:lnTo>
                  <a:pt x="693099" y="1288732"/>
                </a:lnTo>
                <a:lnTo>
                  <a:pt x="740352" y="1283497"/>
                </a:lnTo>
                <a:lnTo>
                  <a:pt x="786512" y="1274924"/>
                </a:lnTo>
                <a:lnTo>
                  <a:pt x="831454" y="1263140"/>
                </a:lnTo>
                <a:lnTo>
                  <a:pt x="875054" y="1248270"/>
                </a:lnTo>
                <a:lnTo>
                  <a:pt x="917187" y="1230439"/>
                </a:lnTo>
                <a:lnTo>
                  <a:pt x="957730" y="1209773"/>
                </a:lnTo>
                <a:lnTo>
                  <a:pt x="996558" y="1186398"/>
                </a:lnTo>
                <a:lnTo>
                  <a:pt x="1033546" y="1160438"/>
                </a:lnTo>
                <a:lnTo>
                  <a:pt x="1068572" y="1132019"/>
                </a:lnTo>
                <a:lnTo>
                  <a:pt x="1101509" y="1101267"/>
                </a:lnTo>
                <a:lnTo>
                  <a:pt x="1132234" y="1068307"/>
                </a:lnTo>
                <a:lnTo>
                  <a:pt x="1160623" y="1033265"/>
                </a:lnTo>
                <a:lnTo>
                  <a:pt x="1186551" y="996266"/>
                </a:lnTo>
                <a:lnTo>
                  <a:pt x="1209895" y="957435"/>
                </a:lnTo>
                <a:lnTo>
                  <a:pt x="1230529" y="916898"/>
                </a:lnTo>
                <a:lnTo>
                  <a:pt x="1248329" y="874780"/>
                </a:lnTo>
                <a:lnTo>
                  <a:pt x="1263172" y="831208"/>
                </a:lnTo>
                <a:lnTo>
                  <a:pt x="1274933" y="786306"/>
                </a:lnTo>
                <a:lnTo>
                  <a:pt x="1283487" y="740199"/>
                </a:lnTo>
                <a:lnTo>
                  <a:pt x="1288711" y="693014"/>
                </a:lnTo>
                <a:lnTo>
                  <a:pt x="1290480" y="644876"/>
                </a:lnTo>
                <a:lnTo>
                  <a:pt x="1288711" y="596833"/>
                </a:lnTo>
                <a:lnTo>
                  <a:pt x="1283487" y="549736"/>
                </a:lnTo>
                <a:lnTo>
                  <a:pt x="1274933" y="503709"/>
                </a:lnTo>
                <a:lnTo>
                  <a:pt x="1263172" y="458878"/>
                </a:lnTo>
                <a:lnTo>
                  <a:pt x="1248329" y="415370"/>
                </a:lnTo>
                <a:lnTo>
                  <a:pt x="1230529" y="373310"/>
                </a:lnTo>
                <a:lnTo>
                  <a:pt x="1209895" y="332824"/>
                </a:lnTo>
                <a:lnTo>
                  <a:pt x="1186551" y="294038"/>
                </a:lnTo>
                <a:lnTo>
                  <a:pt x="1160623" y="257078"/>
                </a:lnTo>
                <a:lnTo>
                  <a:pt x="1132234" y="222069"/>
                </a:lnTo>
                <a:lnTo>
                  <a:pt x="1101509" y="189137"/>
                </a:lnTo>
                <a:lnTo>
                  <a:pt x="1068572" y="158409"/>
                </a:lnTo>
                <a:lnTo>
                  <a:pt x="1033546" y="130011"/>
                </a:lnTo>
                <a:lnTo>
                  <a:pt x="996558" y="104067"/>
                </a:lnTo>
                <a:lnTo>
                  <a:pt x="957730" y="80704"/>
                </a:lnTo>
                <a:lnTo>
                  <a:pt x="917187" y="60048"/>
                </a:lnTo>
                <a:lnTo>
                  <a:pt x="875054" y="42224"/>
                </a:lnTo>
                <a:lnTo>
                  <a:pt x="831454" y="27359"/>
                </a:lnTo>
                <a:lnTo>
                  <a:pt x="786512" y="15578"/>
                </a:lnTo>
                <a:lnTo>
                  <a:pt x="740352" y="7007"/>
                </a:lnTo>
                <a:lnTo>
                  <a:pt x="693099" y="1772"/>
                </a:lnTo>
                <a:lnTo>
                  <a:pt x="644876" y="0"/>
                </a:lnTo>
                <a:close/>
              </a:path>
            </a:pathLst>
          </a:custGeom>
          <a:solidFill>
            <a:srgbClr val="C11D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41114" y="2939065"/>
            <a:ext cx="872490" cy="231140"/>
          </a:xfrm>
          <a:custGeom>
            <a:avLst/>
            <a:gdLst/>
            <a:ahLst/>
            <a:cxnLst/>
            <a:rect l="l" t="t" r="r" b="b"/>
            <a:pathLst>
              <a:path w="872489" h="231139">
                <a:moveTo>
                  <a:pt x="587418" y="0"/>
                </a:moveTo>
                <a:lnTo>
                  <a:pt x="282221" y="0"/>
                </a:lnTo>
                <a:lnTo>
                  <a:pt x="275399" y="8021"/>
                </a:lnTo>
                <a:lnTo>
                  <a:pt x="266960" y="14629"/>
                </a:lnTo>
                <a:lnTo>
                  <a:pt x="257174" y="19487"/>
                </a:lnTo>
                <a:lnTo>
                  <a:pt x="246313" y="22258"/>
                </a:lnTo>
                <a:lnTo>
                  <a:pt x="0" y="60323"/>
                </a:lnTo>
                <a:lnTo>
                  <a:pt x="35412" y="90741"/>
                </a:lnTo>
                <a:lnTo>
                  <a:pt x="73039" y="118562"/>
                </a:lnTo>
                <a:lnTo>
                  <a:pt x="112726" y="143642"/>
                </a:lnTo>
                <a:lnTo>
                  <a:pt x="154317" y="165840"/>
                </a:lnTo>
                <a:lnTo>
                  <a:pt x="197658" y="185013"/>
                </a:lnTo>
                <a:lnTo>
                  <a:pt x="242594" y="201019"/>
                </a:lnTo>
                <a:lnTo>
                  <a:pt x="288969" y="213716"/>
                </a:lnTo>
                <a:lnTo>
                  <a:pt x="336628" y="222961"/>
                </a:lnTo>
                <a:lnTo>
                  <a:pt x="385416" y="228613"/>
                </a:lnTo>
                <a:lnTo>
                  <a:pt x="435179" y="230528"/>
                </a:lnTo>
                <a:lnTo>
                  <a:pt x="485331" y="228593"/>
                </a:lnTo>
                <a:lnTo>
                  <a:pt x="534434" y="222887"/>
                </a:lnTo>
                <a:lnTo>
                  <a:pt x="582347" y="213561"/>
                </a:lnTo>
                <a:lnTo>
                  <a:pt x="628928" y="200767"/>
                </a:lnTo>
                <a:lnTo>
                  <a:pt x="674034" y="184654"/>
                </a:lnTo>
                <a:lnTo>
                  <a:pt x="717523" y="165375"/>
                </a:lnTo>
                <a:lnTo>
                  <a:pt x="759254" y="143080"/>
                </a:lnTo>
                <a:lnTo>
                  <a:pt x="799084" y="117919"/>
                </a:lnTo>
                <a:lnTo>
                  <a:pt x="836871" y="90043"/>
                </a:lnTo>
                <a:lnTo>
                  <a:pt x="872474" y="59605"/>
                </a:lnTo>
                <a:lnTo>
                  <a:pt x="631224" y="23694"/>
                </a:lnTo>
                <a:lnTo>
                  <a:pt x="619434" y="20800"/>
                </a:lnTo>
                <a:lnTo>
                  <a:pt x="606902" y="15616"/>
                </a:lnTo>
                <a:lnTo>
                  <a:pt x="595580" y="8548"/>
                </a:lnTo>
                <a:lnTo>
                  <a:pt x="587418" y="0"/>
                </a:lnTo>
                <a:close/>
              </a:path>
            </a:pathLst>
          </a:custGeom>
          <a:solidFill>
            <a:srgbClr val="698D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777376" y="2777472"/>
            <a:ext cx="401955" cy="342900"/>
          </a:xfrm>
          <a:custGeom>
            <a:avLst/>
            <a:gdLst/>
            <a:ahLst/>
            <a:cxnLst/>
            <a:rect l="l" t="t" r="r" b="b"/>
            <a:pathLst>
              <a:path w="401955" h="342900">
                <a:moveTo>
                  <a:pt x="338233" y="0"/>
                </a:moveTo>
                <a:lnTo>
                  <a:pt x="59601" y="0"/>
                </a:lnTo>
                <a:lnTo>
                  <a:pt x="53139" y="132862"/>
                </a:lnTo>
                <a:lnTo>
                  <a:pt x="48886" y="151233"/>
                </a:lnTo>
                <a:lnTo>
                  <a:pt x="39044" y="166707"/>
                </a:lnTo>
                <a:lnTo>
                  <a:pt x="24760" y="178005"/>
                </a:lnTo>
                <a:lnTo>
                  <a:pt x="7179" y="183850"/>
                </a:lnTo>
                <a:lnTo>
                  <a:pt x="0" y="185287"/>
                </a:lnTo>
                <a:lnTo>
                  <a:pt x="15890" y="228357"/>
                </a:lnTo>
                <a:lnTo>
                  <a:pt x="40478" y="266280"/>
                </a:lnTo>
                <a:lnTo>
                  <a:pt x="72527" y="297860"/>
                </a:lnTo>
                <a:lnTo>
                  <a:pt x="110800" y="321899"/>
                </a:lnTo>
                <a:lnTo>
                  <a:pt x="154061" y="337201"/>
                </a:lnTo>
                <a:lnTo>
                  <a:pt x="201071" y="342567"/>
                </a:lnTo>
                <a:lnTo>
                  <a:pt x="248028" y="337257"/>
                </a:lnTo>
                <a:lnTo>
                  <a:pt x="291155" y="322112"/>
                </a:lnTo>
                <a:lnTo>
                  <a:pt x="329256" y="298309"/>
                </a:lnTo>
                <a:lnTo>
                  <a:pt x="361132" y="267025"/>
                </a:lnTo>
                <a:lnTo>
                  <a:pt x="385588" y="229437"/>
                </a:lnTo>
                <a:lnTo>
                  <a:pt x="401424" y="186723"/>
                </a:lnTo>
                <a:lnTo>
                  <a:pt x="390655" y="185287"/>
                </a:lnTo>
                <a:lnTo>
                  <a:pt x="372973" y="178319"/>
                </a:lnTo>
                <a:lnTo>
                  <a:pt x="358521" y="165091"/>
                </a:lnTo>
                <a:lnTo>
                  <a:pt x="348645" y="147418"/>
                </a:lnTo>
                <a:lnTo>
                  <a:pt x="344695" y="127117"/>
                </a:lnTo>
                <a:lnTo>
                  <a:pt x="338233" y="0"/>
                </a:lnTo>
                <a:close/>
              </a:path>
            </a:pathLst>
          </a:custGeom>
          <a:solidFill>
            <a:srgbClr val="C996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833388" y="2777472"/>
            <a:ext cx="287020" cy="133350"/>
          </a:xfrm>
          <a:custGeom>
            <a:avLst/>
            <a:gdLst/>
            <a:ahLst/>
            <a:cxnLst/>
            <a:rect l="l" t="t" r="r" b="b"/>
            <a:pathLst>
              <a:path w="287019" h="133350">
                <a:moveTo>
                  <a:pt x="282221" y="0"/>
                </a:moveTo>
                <a:lnTo>
                  <a:pt x="3589" y="0"/>
                </a:lnTo>
                <a:lnTo>
                  <a:pt x="0" y="77565"/>
                </a:lnTo>
                <a:lnTo>
                  <a:pt x="38181" y="114683"/>
                </a:lnTo>
                <a:lnTo>
                  <a:pt x="76489" y="130752"/>
                </a:lnTo>
                <a:lnTo>
                  <a:pt x="97663" y="132862"/>
                </a:lnTo>
                <a:lnTo>
                  <a:pt x="193891" y="132862"/>
                </a:lnTo>
                <a:lnTo>
                  <a:pt x="235095" y="124513"/>
                </a:lnTo>
                <a:lnTo>
                  <a:pt x="269298" y="100541"/>
                </a:lnTo>
                <a:lnTo>
                  <a:pt x="286529" y="83309"/>
                </a:lnTo>
                <a:lnTo>
                  <a:pt x="282221" y="0"/>
                </a:lnTo>
                <a:close/>
              </a:path>
            </a:pathLst>
          </a:custGeom>
          <a:solidFill>
            <a:srgbClr val="9F7B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184554" y="2453816"/>
            <a:ext cx="75565" cy="190500"/>
          </a:xfrm>
          <a:custGeom>
            <a:avLst/>
            <a:gdLst/>
            <a:ahLst/>
            <a:cxnLst/>
            <a:rect l="l" t="t" r="r" b="b"/>
            <a:pathLst>
              <a:path w="75564" h="190500">
                <a:moveTo>
                  <a:pt x="47121" y="0"/>
                </a:moveTo>
                <a:lnTo>
                  <a:pt x="21539" y="9096"/>
                </a:lnTo>
                <a:lnTo>
                  <a:pt x="10769" y="23466"/>
                </a:lnTo>
                <a:lnTo>
                  <a:pt x="0" y="187921"/>
                </a:lnTo>
                <a:lnTo>
                  <a:pt x="7899" y="190110"/>
                </a:lnTo>
                <a:lnTo>
                  <a:pt x="26031" y="190347"/>
                </a:lnTo>
                <a:lnTo>
                  <a:pt x="46048" y="179137"/>
                </a:lnTo>
                <a:lnTo>
                  <a:pt x="59601" y="146985"/>
                </a:lnTo>
                <a:lnTo>
                  <a:pt x="64285" y="121086"/>
                </a:lnTo>
                <a:lnTo>
                  <a:pt x="68029" y="103536"/>
                </a:lnTo>
                <a:lnTo>
                  <a:pt x="71506" y="87604"/>
                </a:lnTo>
                <a:lnTo>
                  <a:pt x="75387" y="66557"/>
                </a:lnTo>
                <a:lnTo>
                  <a:pt x="74850" y="37280"/>
                </a:lnTo>
                <a:lnTo>
                  <a:pt x="65159" y="12244"/>
                </a:lnTo>
                <a:lnTo>
                  <a:pt x="47121" y="0"/>
                </a:lnTo>
                <a:close/>
              </a:path>
            </a:pathLst>
          </a:custGeom>
          <a:solidFill>
            <a:srgbClr val="C996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96226" y="2453816"/>
            <a:ext cx="75565" cy="190500"/>
          </a:xfrm>
          <a:custGeom>
            <a:avLst/>
            <a:gdLst/>
            <a:ahLst/>
            <a:cxnLst/>
            <a:rect l="l" t="t" r="r" b="b"/>
            <a:pathLst>
              <a:path w="75564" h="190500">
                <a:moveTo>
                  <a:pt x="28173" y="0"/>
                </a:moveTo>
                <a:lnTo>
                  <a:pt x="9963" y="12244"/>
                </a:lnTo>
                <a:lnTo>
                  <a:pt x="235" y="37280"/>
                </a:lnTo>
                <a:lnTo>
                  <a:pt x="0" y="66557"/>
                </a:lnTo>
                <a:lnTo>
                  <a:pt x="3881" y="87604"/>
                </a:lnTo>
                <a:lnTo>
                  <a:pt x="7359" y="103536"/>
                </a:lnTo>
                <a:lnTo>
                  <a:pt x="11106" y="121086"/>
                </a:lnTo>
                <a:lnTo>
                  <a:pt x="15795" y="146985"/>
                </a:lnTo>
                <a:lnTo>
                  <a:pt x="29350" y="179137"/>
                </a:lnTo>
                <a:lnTo>
                  <a:pt x="49370" y="190347"/>
                </a:lnTo>
                <a:lnTo>
                  <a:pt x="67505" y="190110"/>
                </a:lnTo>
                <a:lnTo>
                  <a:pt x="75406" y="187921"/>
                </a:lnTo>
                <a:lnTo>
                  <a:pt x="64627" y="23466"/>
                </a:lnTo>
                <a:lnTo>
                  <a:pt x="53857" y="9096"/>
                </a:lnTo>
                <a:lnTo>
                  <a:pt x="28173" y="0"/>
                </a:lnTo>
                <a:close/>
              </a:path>
            </a:pathLst>
          </a:custGeom>
          <a:solidFill>
            <a:srgbClr val="C996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751519" y="2269010"/>
            <a:ext cx="454659" cy="615950"/>
          </a:xfrm>
          <a:custGeom>
            <a:avLst/>
            <a:gdLst/>
            <a:ahLst/>
            <a:cxnLst/>
            <a:rect l="l" t="t" r="r" b="b"/>
            <a:pathLst>
              <a:path w="454660" h="615950">
                <a:moveTo>
                  <a:pt x="226210" y="0"/>
                </a:moveTo>
                <a:lnTo>
                  <a:pt x="0" y="71102"/>
                </a:lnTo>
                <a:lnTo>
                  <a:pt x="0" y="400022"/>
                </a:lnTo>
                <a:lnTo>
                  <a:pt x="15441" y="449930"/>
                </a:lnTo>
                <a:lnTo>
                  <a:pt x="45960" y="499846"/>
                </a:lnTo>
                <a:lnTo>
                  <a:pt x="101253" y="582437"/>
                </a:lnTo>
                <a:lnTo>
                  <a:pt x="136174" y="606760"/>
                </a:lnTo>
                <a:lnTo>
                  <a:pt x="178096" y="615466"/>
                </a:lnTo>
                <a:lnTo>
                  <a:pt x="276477" y="615466"/>
                </a:lnTo>
                <a:lnTo>
                  <a:pt x="318130" y="606760"/>
                </a:lnTo>
                <a:lnTo>
                  <a:pt x="353320" y="582437"/>
                </a:lnTo>
                <a:lnTo>
                  <a:pt x="414357" y="490511"/>
                </a:lnTo>
                <a:lnTo>
                  <a:pt x="442008" y="443109"/>
                </a:lnTo>
                <a:lnTo>
                  <a:pt x="454574" y="400022"/>
                </a:lnTo>
                <a:lnTo>
                  <a:pt x="453856" y="80437"/>
                </a:lnTo>
                <a:lnTo>
                  <a:pt x="226210" y="0"/>
                </a:lnTo>
                <a:close/>
              </a:path>
            </a:pathLst>
          </a:custGeom>
          <a:solidFill>
            <a:srgbClr val="C996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51519" y="2138340"/>
            <a:ext cx="454025" cy="438150"/>
          </a:xfrm>
          <a:custGeom>
            <a:avLst/>
            <a:gdLst/>
            <a:ahLst/>
            <a:cxnLst/>
            <a:rect l="l" t="t" r="r" b="b"/>
            <a:pathLst>
              <a:path w="454025" h="438150">
                <a:moveTo>
                  <a:pt x="226928" y="0"/>
                </a:moveTo>
                <a:lnTo>
                  <a:pt x="181094" y="3946"/>
                </a:lnTo>
                <a:lnTo>
                  <a:pt x="138451" y="15415"/>
                </a:lnTo>
                <a:lnTo>
                  <a:pt x="99898" y="33851"/>
                </a:lnTo>
                <a:lnTo>
                  <a:pt x="66336" y="58699"/>
                </a:lnTo>
                <a:lnTo>
                  <a:pt x="38664" y="89404"/>
                </a:lnTo>
                <a:lnTo>
                  <a:pt x="17784" y="125410"/>
                </a:lnTo>
                <a:lnTo>
                  <a:pt x="4596" y="166163"/>
                </a:lnTo>
                <a:lnTo>
                  <a:pt x="0" y="211106"/>
                </a:lnTo>
                <a:lnTo>
                  <a:pt x="4596" y="256942"/>
                </a:lnTo>
                <a:lnTo>
                  <a:pt x="17784" y="299588"/>
                </a:lnTo>
                <a:lnTo>
                  <a:pt x="38664" y="338144"/>
                </a:lnTo>
                <a:lnTo>
                  <a:pt x="66336" y="371708"/>
                </a:lnTo>
                <a:lnTo>
                  <a:pt x="99898" y="399381"/>
                </a:lnTo>
                <a:lnTo>
                  <a:pt x="138451" y="420263"/>
                </a:lnTo>
                <a:lnTo>
                  <a:pt x="181094" y="433452"/>
                </a:lnTo>
                <a:lnTo>
                  <a:pt x="226928" y="438048"/>
                </a:lnTo>
                <a:lnTo>
                  <a:pt x="272761" y="433452"/>
                </a:lnTo>
                <a:lnTo>
                  <a:pt x="315404" y="420263"/>
                </a:lnTo>
                <a:lnTo>
                  <a:pt x="353957" y="399381"/>
                </a:lnTo>
                <a:lnTo>
                  <a:pt x="387520" y="371708"/>
                </a:lnTo>
                <a:lnTo>
                  <a:pt x="415191" y="338144"/>
                </a:lnTo>
                <a:lnTo>
                  <a:pt x="436071" y="299588"/>
                </a:lnTo>
                <a:lnTo>
                  <a:pt x="449260" y="256942"/>
                </a:lnTo>
                <a:lnTo>
                  <a:pt x="453856" y="211106"/>
                </a:lnTo>
                <a:lnTo>
                  <a:pt x="449230" y="166163"/>
                </a:lnTo>
                <a:lnTo>
                  <a:pt x="435970" y="125410"/>
                </a:lnTo>
                <a:lnTo>
                  <a:pt x="415002" y="89404"/>
                </a:lnTo>
                <a:lnTo>
                  <a:pt x="387250" y="58699"/>
                </a:lnTo>
                <a:lnTo>
                  <a:pt x="353642" y="33851"/>
                </a:lnTo>
                <a:lnTo>
                  <a:pt x="315101" y="15415"/>
                </a:lnTo>
                <a:lnTo>
                  <a:pt x="272555" y="3946"/>
                </a:lnTo>
                <a:lnTo>
                  <a:pt x="226928" y="0"/>
                </a:lnTo>
                <a:close/>
              </a:path>
            </a:pathLst>
          </a:custGeom>
          <a:solidFill>
            <a:srgbClr val="C996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681143" y="2141212"/>
            <a:ext cx="129539" cy="392430"/>
          </a:xfrm>
          <a:custGeom>
            <a:avLst/>
            <a:gdLst/>
            <a:ahLst/>
            <a:cxnLst/>
            <a:rect l="l" t="t" r="r" b="b"/>
            <a:pathLst>
              <a:path w="129539" h="392430">
                <a:moveTo>
                  <a:pt x="110592" y="321846"/>
                </a:moveTo>
                <a:lnTo>
                  <a:pt x="38261" y="321846"/>
                </a:lnTo>
                <a:lnTo>
                  <a:pt x="52422" y="322689"/>
                </a:lnTo>
                <a:lnTo>
                  <a:pt x="64967" y="331476"/>
                </a:lnTo>
                <a:lnTo>
                  <a:pt x="70376" y="350431"/>
                </a:lnTo>
                <a:lnTo>
                  <a:pt x="70376" y="392085"/>
                </a:lnTo>
                <a:lnTo>
                  <a:pt x="86659" y="388943"/>
                </a:lnTo>
                <a:lnTo>
                  <a:pt x="99372" y="380413"/>
                </a:lnTo>
                <a:lnTo>
                  <a:pt x="107641" y="367844"/>
                </a:lnTo>
                <a:lnTo>
                  <a:pt x="110592" y="352585"/>
                </a:lnTo>
                <a:lnTo>
                  <a:pt x="110592" y="321846"/>
                </a:lnTo>
                <a:close/>
              </a:path>
              <a:path w="129539" h="392430">
                <a:moveTo>
                  <a:pt x="109874" y="0"/>
                </a:moveTo>
                <a:lnTo>
                  <a:pt x="43176" y="3663"/>
                </a:lnTo>
                <a:lnTo>
                  <a:pt x="9872" y="16023"/>
                </a:lnTo>
                <a:lnTo>
                  <a:pt x="0" y="47106"/>
                </a:lnTo>
                <a:lnTo>
                  <a:pt x="3594" y="106936"/>
                </a:lnTo>
                <a:lnTo>
                  <a:pt x="8418" y="155332"/>
                </a:lnTo>
                <a:lnTo>
                  <a:pt x="14723" y="213884"/>
                </a:lnTo>
                <a:lnTo>
                  <a:pt x="21566" y="273909"/>
                </a:lnTo>
                <a:lnTo>
                  <a:pt x="28006" y="326727"/>
                </a:lnTo>
                <a:lnTo>
                  <a:pt x="38261" y="321846"/>
                </a:lnTo>
                <a:lnTo>
                  <a:pt x="110592" y="321846"/>
                </a:lnTo>
                <a:lnTo>
                  <a:pt x="110592" y="114873"/>
                </a:lnTo>
                <a:lnTo>
                  <a:pt x="113464" y="106936"/>
                </a:lnTo>
                <a:lnTo>
                  <a:pt x="117054" y="99756"/>
                </a:lnTo>
                <a:lnTo>
                  <a:pt x="120644" y="94012"/>
                </a:lnTo>
                <a:lnTo>
                  <a:pt x="129061" y="74944"/>
                </a:lnTo>
                <a:lnTo>
                  <a:pt x="126032" y="61378"/>
                </a:lnTo>
                <a:lnTo>
                  <a:pt x="117616" y="52641"/>
                </a:lnTo>
                <a:lnTo>
                  <a:pt x="109874" y="48059"/>
                </a:lnTo>
                <a:lnTo>
                  <a:pt x="109874" y="0"/>
                </a:lnTo>
                <a:close/>
              </a:path>
            </a:pathLst>
          </a:custGeom>
          <a:solidFill>
            <a:srgbClr val="2E2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143100" y="2141212"/>
            <a:ext cx="129539" cy="392430"/>
          </a:xfrm>
          <a:custGeom>
            <a:avLst/>
            <a:gdLst/>
            <a:ahLst/>
            <a:cxnLst/>
            <a:rect l="l" t="t" r="r" b="b"/>
            <a:pathLst>
              <a:path w="129539" h="392430">
                <a:moveTo>
                  <a:pt x="19187" y="0"/>
                </a:moveTo>
                <a:lnTo>
                  <a:pt x="19187" y="48059"/>
                </a:lnTo>
                <a:lnTo>
                  <a:pt x="11445" y="52641"/>
                </a:lnTo>
                <a:lnTo>
                  <a:pt x="3029" y="61378"/>
                </a:lnTo>
                <a:lnTo>
                  <a:pt x="0" y="74944"/>
                </a:lnTo>
                <a:lnTo>
                  <a:pt x="8417" y="94012"/>
                </a:lnTo>
                <a:lnTo>
                  <a:pt x="12007" y="99756"/>
                </a:lnTo>
                <a:lnTo>
                  <a:pt x="15597" y="106936"/>
                </a:lnTo>
                <a:lnTo>
                  <a:pt x="18469" y="114873"/>
                </a:lnTo>
                <a:lnTo>
                  <a:pt x="18469" y="352585"/>
                </a:lnTo>
                <a:lnTo>
                  <a:pt x="21868" y="367844"/>
                </a:lnTo>
                <a:lnTo>
                  <a:pt x="31124" y="380413"/>
                </a:lnTo>
                <a:lnTo>
                  <a:pt x="44825" y="388943"/>
                </a:lnTo>
                <a:lnTo>
                  <a:pt x="61557" y="392085"/>
                </a:lnTo>
                <a:lnTo>
                  <a:pt x="62993" y="392085"/>
                </a:lnTo>
                <a:lnTo>
                  <a:pt x="62892" y="390481"/>
                </a:lnTo>
                <a:lnTo>
                  <a:pt x="62724" y="384096"/>
                </a:lnTo>
                <a:lnTo>
                  <a:pt x="67740" y="328615"/>
                </a:lnTo>
                <a:lnTo>
                  <a:pt x="91776" y="319277"/>
                </a:lnTo>
                <a:lnTo>
                  <a:pt x="102380" y="319277"/>
                </a:lnTo>
                <a:lnTo>
                  <a:pt x="107819" y="271789"/>
                </a:lnTo>
                <a:lnTo>
                  <a:pt x="114455" y="212538"/>
                </a:lnTo>
                <a:lnTo>
                  <a:pt x="120671" y="154895"/>
                </a:lnTo>
                <a:lnTo>
                  <a:pt x="125457" y="106936"/>
                </a:lnTo>
                <a:lnTo>
                  <a:pt x="129074" y="47106"/>
                </a:lnTo>
                <a:lnTo>
                  <a:pt x="119209" y="16023"/>
                </a:lnTo>
                <a:lnTo>
                  <a:pt x="85901" y="3663"/>
                </a:lnTo>
                <a:lnTo>
                  <a:pt x="19187" y="0"/>
                </a:lnTo>
                <a:close/>
              </a:path>
              <a:path w="129539" h="392430">
                <a:moveTo>
                  <a:pt x="102380" y="319277"/>
                </a:moveTo>
                <a:lnTo>
                  <a:pt x="91776" y="319277"/>
                </a:lnTo>
                <a:lnTo>
                  <a:pt x="101773" y="324573"/>
                </a:lnTo>
                <a:lnTo>
                  <a:pt x="102380" y="319277"/>
                </a:lnTo>
                <a:close/>
              </a:path>
            </a:pathLst>
          </a:custGeom>
          <a:solidFill>
            <a:srgbClr val="2E2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686137" y="2047774"/>
            <a:ext cx="547370" cy="410845"/>
          </a:xfrm>
          <a:custGeom>
            <a:avLst/>
            <a:gdLst/>
            <a:ahLst/>
            <a:cxnLst/>
            <a:rect l="l" t="t" r="r" b="b"/>
            <a:pathLst>
              <a:path w="547369" h="410844">
                <a:moveTo>
                  <a:pt x="185313" y="0"/>
                </a:moveTo>
                <a:lnTo>
                  <a:pt x="123115" y="5458"/>
                </a:lnTo>
                <a:lnTo>
                  <a:pt x="75517" y="20639"/>
                </a:lnTo>
                <a:lnTo>
                  <a:pt x="40964" y="43750"/>
                </a:lnTo>
                <a:lnTo>
                  <a:pt x="4762" y="106587"/>
                </a:lnTo>
                <a:lnTo>
                  <a:pt x="0" y="142729"/>
                </a:lnTo>
                <a:lnTo>
                  <a:pt x="2055" y="179627"/>
                </a:lnTo>
                <a:lnTo>
                  <a:pt x="25594" y="267242"/>
                </a:lnTo>
                <a:lnTo>
                  <a:pt x="45455" y="318725"/>
                </a:lnTo>
                <a:lnTo>
                  <a:pt x="66125" y="366170"/>
                </a:lnTo>
                <a:lnTo>
                  <a:pt x="84777" y="405804"/>
                </a:lnTo>
                <a:lnTo>
                  <a:pt x="90027" y="410539"/>
                </a:lnTo>
                <a:lnTo>
                  <a:pt x="96623" y="410292"/>
                </a:lnTo>
                <a:lnTo>
                  <a:pt x="102143" y="406006"/>
                </a:lnTo>
                <a:lnTo>
                  <a:pt x="104162" y="398624"/>
                </a:lnTo>
                <a:lnTo>
                  <a:pt x="103979" y="353616"/>
                </a:lnTo>
                <a:lnTo>
                  <a:pt x="107487" y="307632"/>
                </a:lnTo>
                <a:lnTo>
                  <a:pt x="117537" y="266037"/>
                </a:lnTo>
                <a:lnTo>
                  <a:pt x="136982" y="234196"/>
                </a:lnTo>
                <a:lnTo>
                  <a:pt x="168675" y="217474"/>
                </a:lnTo>
                <a:lnTo>
                  <a:pt x="483223" y="217474"/>
                </a:lnTo>
                <a:lnTo>
                  <a:pt x="487928" y="215085"/>
                </a:lnTo>
                <a:lnTo>
                  <a:pt x="516314" y="188035"/>
                </a:lnTo>
                <a:lnTo>
                  <a:pt x="536470" y="150879"/>
                </a:lnTo>
                <a:lnTo>
                  <a:pt x="546804" y="98103"/>
                </a:lnTo>
                <a:lnTo>
                  <a:pt x="538891" y="55791"/>
                </a:lnTo>
                <a:lnTo>
                  <a:pt x="517768" y="24779"/>
                </a:lnTo>
                <a:lnTo>
                  <a:pt x="488474" y="5903"/>
                </a:lnTo>
                <a:lnTo>
                  <a:pt x="465118" y="1651"/>
                </a:lnTo>
                <a:lnTo>
                  <a:pt x="374266" y="1651"/>
                </a:lnTo>
                <a:lnTo>
                  <a:pt x="185313" y="0"/>
                </a:lnTo>
                <a:close/>
              </a:path>
              <a:path w="547369" h="410844">
                <a:moveTo>
                  <a:pt x="483223" y="217474"/>
                </a:moveTo>
                <a:lnTo>
                  <a:pt x="168675" y="217474"/>
                </a:lnTo>
                <a:lnTo>
                  <a:pt x="215468" y="221235"/>
                </a:lnTo>
                <a:lnTo>
                  <a:pt x="266727" y="233794"/>
                </a:lnTo>
                <a:lnTo>
                  <a:pt x="317329" y="242254"/>
                </a:lnTo>
                <a:lnTo>
                  <a:pt x="366013" y="245614"/>
                </a:lnTo>
                <a:lnTo>
                  <a:pt x="411516" y="242874"/>
                </a:lnTo>
                <a:lnTo>
                  <a:pt x="452575" y="233031"/>
                </a:lnTo>
                <a:lnTo>
                  <a:pt x="483223" y="217474"/>
                </a:lnTo>
                <a:close/>
              </a:path>
              <a:path w="547369" h="410844">
                <a:moveTo>
                  <a:pt x="456047" y="0"/>
                </a:moveTo>
                <a:lnTo>
                  <a:pt x="415862" y="1238"/>
                </a:lnTo>
                <a:lnTo>
                  <a:pt x="374266" y="1651"/>
                </a:lnTo>
                <a:lnTo>
                  <a:pt x="465118" y="1651"/>
                </a:lnTo>
                <a:lnTo>
                  <a:pt x="456047" y="0"/>
                </a:lnTo>
                <a:close/>
              </a:path>
            </a:pathLst>
          </a:custGeom>
          <a:solidFill>
            <a:srgbClr val="2E2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872168" y="2480155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25129" y="0"/>
                </a:moveTo>
                <a:lnTo>
                  <a:pt x="7179" y="0"/>
                </a:lnTo>
                <a:lnTo>
                  <a:pt x="0" y="7180"/>
                </a:lnTo>
                <a:lnTo>
                  <a:pt x="0" y="24412"/>
                </a:lnTo>
                <a:lnTo>
                  <a:pt x="7179" y="31592"/>
                </a:lnTo>
                <a:lnTo>
                  <a:pt x="25129" y="31592"/>
                </a:lnTo>
                <a:lnTo>
                  <a:pt x="31590" y="24412"/>
                </a:lnTo>
                <a:lnTo>
                  <a:pt x="31590" y="7180"/>
                </a:lnTo>
                <a:lnTo>
                  <a:pt x="25129" y="0"/>
                </a:lnTo>
                <a:close/>
              </a:path>
            </a:pathLst>
          </a:custGeom>
          <a:solidFill>
            <a:srgbClr val="2F22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042357" y="2480155"/>
            <a:ext cx="32384" cy="31750"/>
          </a:xfrm>
          <a:custGeom>
            <a:avLst/>
            <a:gdLst/>
            <a:ahLst/>
            <a:cxnLst/>
            <a:rect l="l" t="t" r="r" b="b"/>
            <a:pathLst>
              <a:path w="32385" h="31750">
                <a:moveTo>
                  <a:pt x="25138" y="0"/>
                </a:moveTo>
                <a:lnTo>
                  <a:pt x="7189" y="0"/>
                </a:lnTo>
                <a:lnTo>
                  <a:pt x="0" y="7180"/>
                </a:lnTo>
                <a:lnTo>
                  <a:pt x="0" y="24412"/>
                </a:lnTo>
                <a:lnTo>
                  <a:pt x="7189" y="31592"/>
                </a:lnTo>
                <a:lnTo>
                  <a:pt x="25138" y="31592"/>
                </a:lnTo>
                <a:lnTo>
                  <a:pt x="32318" y="24412"/>
                </a:lnTo>
                <a:lnTo>
                  <a:pt x="32318" y="7180"/>
                </a:lnTo>
                <a:lnTo>
                  <a:pt x="25138" y="0"/>
                </a:lnTo>
                <a:close/>
              </a:path>
            </a:pathLst>
          </a:custGeom>
          <a:solidFill>
            <a:srgbClr val="2F22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928898" y="2702071"/>
            <a:ext cx="85090" cy="28575"/>
          </a:xfrm>
          <a:custGeom>
            <a:avLst/>
            <a:gdLst/>
            <a:ahLst/>
            <a:cxnLst/>
            <a:rect l="l" t="t" r="r" b="b"/>
            <a:pathLst>
              <a:path w="85089" h="28575">
                <a:moveTo>
                  <a:pt x="5025" y="0"/>
                </a:moveTo>
                <a:lnTo>
                  <a:pt x="717" y="1436"/>
                </a:lnTo>
                <a:lnTo>
                  <a:pt x="0" y="4308"/>
                </a:lnTo>
                <a:lnTo>
                  <a:pt x="777" y="5867"/>
                </a:lnTo>
                <a:lnTo>
                  <a:pt x="2681" y="9827"/>
                </a:lnTo>
                <a:lnTo>
                  <a:pt x="9424" y="17411"/>
                </a:lnTo>
                <a:lnTo>
                  <a:pt x="22227" y="24726"/>
                </a:lnTo>
                <a:lnTo>
                  <a:pt x="42370" y="28002"/>
                </a:lnTo>
                <a:lnTo>
                  <a:pt x="62108" y="24726"/>
                </a:lnTo>
                <a:lnTo>
                  <a:pt x="70113" y="20104"/>
                </a:lnTo>
                <a:lnTo>
                  <a:pt x="42370" y="20104"/>
                </a:lnTo>
                <a:lnTo>
                  <a:pt x="25772" y="17512"/>
                </a:lnTo>
                <a:lnTo>
                  <a:pt x="15168" y="11757"/>
                </a:lnTo>
                <a:lnTo>
                  <a:pt x="9546" y="5867"/>
                </a:lnTo>
                <a:lnTo>
                  <a:pt x="7897" y="2872"/>
                </a:lnTo>
                <a:lnTo>
                  <a:pt x="7179" y="718"/>
                </a:lnTo>
                <a:lnTo>
                  <a:pt x="5025" y="0"/>
                </a:lnTo>
                <a:close/>
              </a:path>
              <a:path w="85089" h="28575">
                <a:moveTo>
                  <a:pt x="79714" y="0"/>
                </a:moveTo>
                <a:lnTo>
                  <a:pt x="77560" y="718"/>
                </a:lnTo>
                <a:lnTo>
                  <a:pt x="76124" y="2872"/>
                </a:lnTo>
                <a:lnTo>
                  <a:pt x="74485" y="5867"/>
                </a:lnTo>
                <a:lnTo>
                  <a:pt x="68940" y="11757"/>
                </a:lnTo>
                <a:lnTo>
                  <a:pt x="58548" y="17512"/>
                </a:lnTo>
                <a:lnTo>
                  <a:pt x="42370" y="20104"/>
                </a:lnTo>
                <a:lnTo>
                  <a:pt x="70113" y="20104"/>
                </a:lnTo>
                <a:lnTo>
                  <a:pt x="74777" y="17411"/>
                </a:lnTo>
                <a:lnTo>
                  <a:pt x="81655" y="9827"/>
                </a:lnTo>
                <a:lnTo>
                  <a:pt x="84022" y="5744"/>
                </a:lnTo>
                <a:lnTo>
                  <a:pt x="84740" y="4308"/>
                </a:lnTo>
                <a:lnTo>
                  <a:pt x="83304" y="1436"/>
                </a:lnTo>
                <a:lnTo>
                  <a:pt x="81868" y="718"/>
                </a:lnTo>
                <a:lnTo>
                  <a:pt x="79714" y="0"/>
                </a:lnTo>
                <a:close/>
              </a:path>
            </a:pathLst>
          </a:custGeom>
          <a:solidFill>
            <a:srgbClr val="2F22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951873" y="2582133"/>
            <a:ext cx="38100" cy="13970"/>
          </a:xfrm>
          <a:custGeom>
            <a:avLst/>
            <a:gdLst/>
            <a:ahLst/>
            <a:cxnLst/>
            <a:rect l="l" t="t" r="r" b="b"/>
            <a:pathLst>
              <a:path w="38100" h="13969">
                <a:moveTo>
                  <a:pt x="33754" y="0"/>
                </a:moveTo>
                <a:lnTo>
                  <a:pt x="5035" y="0"/>
                </a:lnTo>
                <a:lnTo>
                  <a:pt x="727" y="10052"/>
                </a:lnTo>
                <a:lnTo>
                  <a:pt x="0" y="11488"/>
                </a:lnTo>
                <a:lnTo>
                  <a:pt x="1445" y="12924"/>
                </a:lnTo>
                <a:lnTo>
                  <a:pt x="2881" y="13642"/>
                </a:lnTo>
                <a:lnTo>
                  <a:pt x="4317" y="12924"/>
                </a:lnTo>
                <a:lnTo>
                  <a:pt x="4317" y="11488"/>
                </a:lnTo>
                <a:lnTo>
                  <a:pt x="7907" y="4308"/>
                </a:lnTo>
                <a:lnTo>
                  <a:pt x="35292" y="4308"/>
                </a:lnTo>
                <a:lnTo>
                  <a:pt x="33754" y="0"/>
                </a:lnTo>
                <a:close/>
              </a:path>
              <a:path w="38100" h="13969">
                <a:moveTo>
                  <a:pt x="35292" y="4308"/>
                </a:moveTo>
                <a:lnTo>
                  <a:pt x="30164" y="4308"/>
                </a:lnTo>
                <a:lnTo>
                  <a:pt x="33754" y="11488"/>
                </a:lnTo>
                <a:lnTo>
                  <a:pt x="33754" y="12206"/>
                </a:lnTo>
                <a:lnTo>
                  <a:pt x="34472" y="12924"/>
                </a:lnTo>
                <a:lnTo>
                  <a:pt x="36626" y="12924"/>
                </a:lnTo>
                <a:lnTo>
                  <a:pt x="38062" y="12206"/>
                </a:lnTo>
                <a:lnTo>
                  <a:pt x="38062" y="10052"/>
                </a:lnTo>
                <a:lnTo>
                  <a:pt x="37344" y="10052"/>
                </a:lnTo>
                <a:lnTo>
                  <a:pt x="35292" y="4308"/>
                </a:lnTo>
                <a:close/>
              </a:path>
            </a:pathLst>
          </a:custGeom>
          <a:solidFill>
            <a:srgbClr val="2F22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141220" y="4574146"/>
            <a:ext cx="2072641" cy="4221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56027" y="4785201"/>
            <a:ext cx="0" cy="198755"/>
          </a:xfrm>
          <a:custGeom>
            <a:avLst/>
            <a:gdLst/>
            <a:ahLst/>
            <a:cxnLst/>
            <a:rect l="l" t="t" r="r" b="b"/>
            <a:pathLst>
              <a:path h="198754">
                <a:moveTo>
                  <a:pt x="0" y="0"/>
                </a:moveTo>
                <a:lnTo>
                  <a:pt x="0" y="198686"/>
                </a:lnTo>
              </a:path>
            </a:pathLst>
          </a:custGeom>
          <a:ln w="24717">
            <a:solidFill>
              <a:srgbClr val="5E5E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895441" y="3922800"/>
            <a:ext cx="580390" cy="586105"/>
          </a:xfrm>
          <a:custGeom>
            <a:avLst/>
            <a:gdLst/>
            <a:ahLst/>
            <a:cxnLst/>
            <a:rect l="l" t="t" r="r" b="b"/>
            <a:pathLst>
              <a:path w="580389" h="586104">
                <a:moveTo>
                  <a:pt x="236966" y="343612"/>
                </a:moveTo>
                <a:lnTo>
                  <a:pt x="202214" y="343612"/>
                </a:lnTo>
                <a:lnTo>
                  <a:pt x="200928" y="514589"/>
                </a:lnTo>
                <a:lnTo>
                  <a:pt x="204543" y="532439"/>
                </a:lnTo>
                <a:lnTo>
                  <a:pt x="214412" y="547141"/>
                </a:lnTo>
                <a:lnTo>
                  <a:pt x="229073" y="557118"/>
                </a:lnTo>
                <a:lnTo>
                  <a:pt x="247064" y="560794"/>
                </a:lnTo>
                <a:lnTo>
                  <a:pt x="531483" y="585999"/>
                </a:lnTo>
                <a:lnTo>
                  <a:pt x="549567" y="582382"/>
                </a:lnTo>
                <a:lnTo>
                  <a:pt x="564380" y="572503"/>
                </a:lnTo>
                <a:lnTo>
                  <a:pt x="574390" y="557820"/>
                </a:lnTo>
                <a:lnTo>
                  <a:pt x="578067" y="539789"/>
                </a:lnTo>
                <a:lnTo>
                  <a:pt x="578094" y="535589"/>
                </a:lnTo>
                <a:lnTo>
                  <a:pt x="502963" y="535589"/>
                </a:lnTo>
                <a:lnTo>
                  <a:pt x="276423" y="521729"/>
                </a:lnTo>
                <a:lnTo>
                  <a:pt x="260522" y="518312"/>
                </a:lnTo>
                <a:lnTo>
                  <a:pt x="247651" y="509505"/>
                </a:lnTo>
                <a:lnTo>
                  <a:pt x="239100" y="496523"/>
                </a:lnTo>
                <a:lnTo>
                  <a:pt x="236159" y="480586"/>
                </a:lnTo>
                <a:lnTo>
                  <a:pt x="236966" y="343612"/>
                </a:lnTo>
                <a:close/>
              </a:path>
              <a:path w="580389" h="586104">
                <a:moveTo>
                  <a:pt x="579969" y="223493"/>
                </a:moveTo>
                <a:lnTo>
                  <a:pt x="512638" y="223493"/>
                </a:lnTo>
                <a:lnTo>
                  <a:pt x="527115" y="225712"/>
                </a:lnTo>
                <a:lnTo>
                  <a:pt x="537320" y="231879"/>
                </a:lnTo>
                <a:lnTo>
                  <a:pt x="543363" y="242141"/>
                </a:lnTo>
                <a:lnTo>
                  <a:pt x="545352" y="256645"/>
                </a:lnTo>
                <a:lnTo>
                  <a:pt x="543675" y="495258"/>
                </a:lnTo>
                <a:lnTo>
                  <a:pt x="540443" y="510955"/>
                </a:lnTo>
                <a:lnTo>
                  <a:pt x="531665" y="523775"/>
                </a:lnTo>
                <a:lnTo>
                  <a:pt x="518714" y="532419"/>
                </a:lnTo>
                <a:lnTo>
                  <a:pt x="502963" y="535589"/>
                </a:lnTo>
                <a:lnTo>
                  <a:pt x="578094" y="535589"/>
                </a:lnTo>
                <a:lnTo>
                  <a:pt x="580136" y="224333"/>
                </a:lnTo>
                <a:lnTo>
                  <a:pt x="579969" y="223493"/>
                </a:lnTo>
                <a:close/>
              </a:path>
              <a:path w="580389" h="586104">
                <a:moveTo>
                  <a:pt x="44066" y="0"/>
                </a:moveTo>
                <a:lnTo>
                  <a:pt x="5241" y="24939"/>
                </a:lnTo>
                <a:lnTo>
                  <a:pt x="0" y="326420"/>
                </a:lnTo>
                <a:lnTo>
                  <a:pt x="3244" y="342716"/>
                </a:lnTo>
                <a:lnTo>
                  <a:pt x="12114" y="356071"/>
                </a:lnTo>
                <a:lnTo>
                  <a:pt x="25314" y="365101"/>
                </a:lnTo>
                <a:lnTo>
                  <a:pt x="41550" y="368419"/>
                </a:lnTo>
                <a:lnTo>
                  <a:pt x="202214" y="343612"/>
                </a:lnTo>
                <a:lnTo>
                  <a:pt x="236966" y="343612"/>
                </a:lnTo>
                <a:lnTo>
                  <a:pt x="236998" y="338180"/>
                </a:lnTo>
                <a:lnTo>
                  <a:pt x="299071" y="328492"/>
                </a:lnTo>
                <a:lnTo>
                  <a:pt x="307505" y="326812"/>
                </a:lnTo>
                <a:lnTo>
                  <a:pt x="61234" y="326812"/>
                </a:lnTo>
                <a:lnTo>
                  <a:pt x="31484" y="297020"/>
                </a:lnTo>
                <a:lnTo>
                  <a:pt x="32714" y="81479"/>
                </a:lnTo>
                <a:lnTo>
                  <a:pt x="35839" y="67103"/>
                </a:lnTo>
                <a:lnTo>
                  <a:pt x="43786" y="55516"/>
                </a:lnTo>
                <a:lnTo>
                  <a:pt x="55425" y="47782"/>
                </a:lnTo>
                <a:lnTo>
                  <a:pt x="69623" y="44967"/>
                </a:lnTo>
                <a:lnTo>
                  <a:pt x="337627" y="44967"/>
                </a:lnTo>
                <a:lnTo>
                  <a:pt x="330632" y="34502"/>
                </a:lnTo>
                <a:lnTo>
                  <a:pt x="317432" y="25401"/>
                </a:lnTo>
                <a:lnTo>
                  <a:pt x="301196" y="21839"/>
                </a:lnTo>
                <a:lnTo>
                  <a:pt x="44066" y="0"/>
                </a:lnTo>
                <a:close/>
              </a:path>
              <a:path w="580389" h="586104">
                <a:moveTo>
                  <a:pt x="337627" y="44967"/>
                </a:moveTo>
                <a:lnTo>
                  <a:pt x="69623" y="44967"/>
                </a:lnTo>
                <a:lnTo>
                  <a:pt x="274745" y="57567"/>
                </a:lnTo>
                <a:lnTo>
                  <a:pt x="288944" y="60507"/>
                </a:lnTo>
                <a:lnTo>
                  <a:pt x="300553" y="68487"/>
                </a:lnTo>
                <a:lnTo>
                  <a:pt x="308387" y="80247"/>
                </a:lnTo>
                <a:lnTo>
                  <a:pt x="311262" y="94526"/>
                </a:lnTo>
                <a:lnTo>
                  <a:pt x="310423" y="212573"/>
                </a:lnTo>
                <a:lnTo>
                  <a:pt x="249189" y="222205"/>
                </a:lnTo>
                <a:lnTo>
                  <a:pt x="231168" y="225590"/>
                </a:lnTo>
                <a:lnTo>
                  <a:pt x="216460" y="235344"/>
                </a:lnTo>
                <a:lnTo>
                  <a:pt x="206471" y="249980"/>
                </a:lnTo>
                <a:lnTo>
                  <a:pt x="202605" y="268012"/>
                </a:lnTo>
                <a:lnTo>
                  <a:pt x="202605" y="312532"/>
                </a:lnTo>
                <a:lnTo>
                  <a:pt x="61234" y="326812"/>
                </a:lnTo>
                <a:lnTo>
                  <a:pt x="307505" y="326812"/>
                </a:lnTo>
                <a:lnTo>
                  <a:pt x="315377" y="325244"/>
                </a:lnTo>
                <a:lnTo>
                  <a:pt x="328731" y="316368"/>
                </a:lnTo>
                <a:lnTo>
                  <a:pt x="333649" y="309172"/>
                </a:lnTo>
                <a:lnTo>
                  <a:pt x="236997" y="309172"/>
                </a:lnTo>
                <a:lnTo>
                  <a:pt x="236997" y="287780"/>
                </a:lnTo>
                <a:lnTo>
                  <a:pt x="262186" y="250351"/>
                </a:lnTo>
                <a:lnTo>
                  <a:pt x="309976" y="244045"/>
                </a:lnTo>
                <a:lnTo>
                  <a:pt x="341432" y="244045"/>
                </a:lnTo>
                <a:lnTo>
                  <a:pt x="341460" y="240685"/>
                </a:lnTo>
                <a:lnTo>
                  <a:pt x="512638" y="223493"/>
                </a:lnTo>
                <a:lnTo>
                  <a:pt x="579969" y="223493"/>
                </a:lnTo>
                <a:lnTo>
                  <a:pt x="576796" y="207533"/>
                </a:lnTo>
                <a:lnTo>
                  <a:pt x="341907" y="207533"/>
                </a:lnTo>
                <a:lnTo>
                  <a:pt x="342746" y="63839"/>
                </a:lnTo>
                <a:lnTo>
                  <a:pt x="339502" y="47771"/>
                </a:lnTo>
                <a:lnTo>
                  <a:pt x="337627" y="44967"/>
                </a:lnTo>
                <a:close/>
              </a:path>
              <a:path w="580389" h="586104">
                <a:moveTo>
                  <a:pt x="341432" y="244045"/>
                </a:moveTo>
                <a:lnTo>
                  <a:pt x="309976" y="244045"/>
                </a:lnTo>
                <a:lnTo>
                  <a:pt x="309976" y="269244"/>
                </a:lnTo>
                <a:lnTo>
                  <a:pt x="307040" y="283480"/>
                </a:lnTo>
                <a:lnTo>
                  <a:pt x="299071" y="295060"/>
                </a:lnTo>
                <a:lnTo>
                  <a:pt x="287327" y="302776"/>
                </a:lnTo>
                <a:lnTo>
                  <a:pt x="273067" y="305420"/>
                </a:lnTo>
                <a:lnTo>
                  <a:pt x="236997" y="309172"/>
                </a:lnTo>
                <a:lnTo>
                  <a:pt x="333649" y="309172"/>
                </a:lnTo>
                <a:lnTo>
                  <a:pt x="337754" y="303166"/>
                </a:lnTo>
                <a:lnTo>
                  <a:pt x="341069" y="286940"/>
                </a:lnTo>
                <a:lnTo>
                  <a:pt x="341432" y="244045"/>
                </a:lnTo>
                <a:close/>
              </a:path>
              <a:path w="580389" h="586104">
                <a:moveTo>
                  <a:pt x="534447" y="177685"/>
                </a:moveTo>
                <a:lnTo>
                  <a:pt x="341907" y="207533"/>
                </a:lnTo>
                <a:lnTo>
                  <a:pt x="576796" y="207533"/>
                </a:lnTo>
                <a:lnTo>
                  <a:pt x="576536" y="206224"/>
                </a:lnTo>
                <a:lnTo>
                  <a:pt x="566728" y="191391"/>
                </a:lnTo>
                <a:lnTo>
                  <a:pt x="552203" y="181367"/>
                </a:lnTo>
                <a:lnTo>
                  <a:pt x="534447" y="177685"/>
                </a:lnTo>
                <a:close/>
              </a:path>
            </a:pathLst>
          </a:custGeom>
          <a:solidFill>
            <a:srgbClr val="1869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907207" y="4330251"/>
            <a:ext cx="163830" cy="169545"/>
          </a:xfrm>
          <a:custGeom>
            <a:avLst/>
            <a:gdLst/>
            <a:ahLst/>
            <a:cxnLst/>
            <a:rect l="l" t="t" r="r" b="b"/>
            <a:pathLst>
              <a:path w="163830" h="169545">
                <a:moveTo>
                  <a:pt x="26820" y="0"/>
                </a:moveTo>
                <a:lnTo>
                  <a:pt x="45" y="124357"/>
                </a:lnTo>
                <a:lnTo>
                  <a:pt x="0" y="142613"/>
                </a:lnTo>
                <a:lnTo>
                  <a:pt x="1110" y="152293"/>
                </a:lnTo>
                <a:lnTo>
                  <a:pt x="5808" y="160587"/>
                </a:lnTo>
                <a:lnTo>
                  <a:pt x="13252" y="166520"/>
                </a:lnTo>
                <a:lnTo>
                  <a:pt x="22626" y="169302"/>
                </a:lnTo>
                <a:lnTo>
                  <a:pt x="132569" y="159642"/>
                </a:lnTo>
                <a:lnTo>
                  <a:pt x="142410" y="158337"/>
                </a:lnTo>
                <a:lnTo>
                  <a:pt x="150688" y="153605"/>
                </a:lnTo>
                <a:lnTo>
                  <a:pt x="154554" y="148723"/>
                </a:lnTo>
                <a:lnTo>
                  <a:pt x="38564" y="148723"/>
                </a:lnTo>
                <a:lnTo>
                  <a:pt x="30416" y="146478"/>
                </a:lnTo>
                <a:lnTo>
                  <a:pt x="24003" y="141477"/>
                </a:lnTo>
                <a:lnTo>
                  <a:pt x="19950" y="134427"/>
                </a:lnTo>
                <a:lnTo>
                  <a:pt x="18879" y="126037"/>
                </a:lnTo>
                <a:lnTo>
                  <a:pt x="18432" y="37407"/>
                </a:lnTo>
                <a:lnTo>
                  <a:pt x="20673" y="29239"/>
                </a:lnTo>
                <a:lnTo>
                  <a:pt x="25667" y="22798"/>
                </a:lnTo>
                <a:lnTo>
                  <a:pt x="32705" y="18720"/>
                </a:lnTo>
                <a:lnTo>
                  <a:pt x="41080" y="17639"/>
                </a:lnTo>
                <a:lnTo>
                  <a:pt x="150809" y="17639"/>
                </a:lnTo>
                <a:lnTo>
                  <a:pt x="150331" y="17267"/>
                </a:lnTo>
                <a:lnTo>
                  <a:pt x="140957" y="14727"/>
                </a:lnTo>
                <a:lnTo>
                  <a:pt x="26820" y="0"/>
                </a:lnTo>
                <a:close/>
              </a:path>
              <a:path w="163830" h="169545">
                <a:moveTo>
                  <a:pt x="150809" y="17639"/>
                </a:moveTo>
                <a:lnTo>
                  <a:pt x="41080" y="17639"/>
                </a:lnTo>
                <a:lnTo>
                  <a:pt x="130444" y="31919"/>
                </a:lnTo>
                <a:lnTo>
                  <a:pt x="138235" y="33766"/>
                </a:lnTo>
                <a:lnTo>
                  <a:pt x="144243" y="37456"/>
                </a:lnTo>
                <a:lnTo>
                  <a:pt x="147965" y="43109"/>
                </a:lnTo>
                <a:lnTo>
                  <a:pt x="148898" y="50847"/>
                </a:lnTo>
                <a:lnTo>
                  <a:pt x="142635" y="124357"/>
                </a:lnTo>
                <a:lnTo>
                  <a:pt x="38564" y="148723"/>
                </a:lnTo>
                <a:lnTo>
                  <a:pt x="154554" y="148723"/>
                </a:lnTo>
                <a:lnTo>
                  <a:pt x="156617" y="146117"/>
                </a:lnTo>
                <a:lnTo>
                  <a:pt x="159412" y="136543"/>
                </a:lnTo>
                <a:lnTo>
                  <a:pt x="163606" y="41159"/>
                </a:lnTo>
                <a:lnTo>
                  <a:pt x="162473" y="31312"/>
                </a:lnTo>
                <a:lnTo>
                  <a:pt x="157776" y="23071"/>
                </a:lnTo>
                <a:lnTo>
                  <a:pt x="150809" y="17639"/>
                </a:lnTo>
                <a:close/>
              </a:path>
            </a:pathLst>
          </a:custGeom>
          <a:solidFill>
            <a:srgbClr val="A2B0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266708" y="3922800"/>
            <a:ext cx="163830" cy="165735"/>
          </a:xfrm>
          <a:custGeom>
            <a:avLst/>
            <a:gdLst/>
            <a:ahLst/>
            <a:cxnLst/>
            <a:rect l="l" t="t" r="r" b="b"/>
            <a:pathLst>
              <a:path w="163829" h="165735">
                <a:moveTo>
                  <a:pt x="151118" y="0"/>
                </a:moveTo>
                <a:lnTo>
                  <a:pt x="102811" y="0"/>
                </a:lnTo>
                <a:lnTo>
                  <a:pt x="31036" y="6327"/>
                </a:lnTo>
                <a:lnTo>
                  <a:pt x="0" y="124374"/>
                </a:lnTo>
                <a:lnTo>
                  <a:pt x="1108" y="134228"/>
                </a:lnTo>
                <a:lnTo>
                  <a:pt x="5808" y="142518"/>
                </a:lnTo>
                <a:lnTo>
                  <a:pt x="13266" y="148455"/>
                </a:lnTo>
                <a:lnTo>
                  <a:pt x="22648" y="151254"/>
                </a:lnTo>
                <a:lnTo>
                  <a:pt x="136729" y="165533"/>
                </a:lnTo>
                <a:lnTo>
                  <a:pt x="146595" y="164400"/>
                </a:lnTo>
                <a:lnTo>
                  <a:pt x="154841" y="159696"/>
                </a:lnTo>
                <a:lnTo>
                  <a:pt x="160644" y="152241"/>
                </a:lnTo>
                <a:lnTo>
                  <a:pt x="161818" y="147894"/>
                </a:lnTo>
                <a:lnTo>
                  <a:pt x="122469" y="147894"/>
                </a:lnTo>
                <a:lnTo>
                  <a:pt x="33553" y="133614"/>
                </a:lnTo>
                <a:lnTo>
                  <a:pt x="25534" y="131956"/>
                </a:lnTo>
                <a:lnTo>
                  <a:pt x="19439" y="128245"/>
                </a:lnTo>
                <a:lnTo>
                  <a:pt x="15788" y="122487"/>
                </a:lnTo>
                <a:lnTo>
                  <a:pt x="15098" y="114686"/>
                </a:lnTo>
                <a:lnTo>
                  <a:pt x="20970" y="41607"/>
                </a:lnTo>
                <a:lnTo>
                  <a:pt x="124985" y="16799"/>
                </a:lnTo>
                <a:lnTo>
                  <a:pt x="162857" y="16799"/>
                </a:lnTo>
                <a:lnTo>
                  <a:pt x="162463" y="13311"/>
                </a:lnTo>
                <a:lnTo>
                  <a:pt x="157763" y="5158"/>
                </a:lnTo>
                <a:lnTo>
                  <a:pt x="151118" y="0"/>
                </a:lnTo>
                <a:close/>
              </a:path>
              <a:path w="163829" h="165735">
                <a:moveTo>
                  <a:pt x="162857" y="16799"/>
                </a:moveTo>
                <a:lnTo>
                  <a:pt x="124985" y="16799"/>
                </a:lnTo>
                <a:lnTo>
                  <a:pt x="133142" y="19044"/>
                </a:lnTo>
                <a:lnTo>
                  <a:pt x="139574" y="24044"/>
                </a:lnTo>
                <a:lnTo>
                  <a:pt x="143647" y="31092"/>
                </a:lnTo>
                <a:lnTo>
                  <a:pt x="144726" y="39479"/>
                </a:lnTo>
                <a:lnTo>
                  <a:pt x="145117" y="128574"/>
                </a:lnTo>
                <a:lnTo>
                  <a:pt x="142876" y="136672"/>
                </a:lnTo>
                <a:lnTo>
                  <a:pt x="137883" y="142959"/>
                </a:lnTo>
                <a:lnTo>
                  <a:pt x="130844" y="146883"/>
                </a:lnTo>
                <a:lnTo>
                  <a:pt x="122469" y="147894"/>
                </a:lnTo>
                <a:lnTo>
                  <a:pt x="161818" y="147894"/>
                </a:lnTo>
                <a:lnTo>
                  <a:pt x="163152" y="142959"/>
                </a:lnTo>
                <a:lnTo>
                  <a:pt x="163200" y="136672"/>
                </a:lnTo>
                <a:lnTo>
                  <a:pt x="163559" y="26998"/>
                </a:lnTo>
                <a:lnTo>
                  <a:pt x="163548" y="22920"/>
                </a:lnTo>
                <a:lnTo>
                  <a:pt x="162857" y="16799"/>
                </a:lnTo>
                <a:close/>
              </a:path>
            </a:pathLst>
          </a:custGeom>
          <a:solidFill>
            <a:srgbClr val="A2B0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43343" y="1330452"/>
            <a:ext cx="1408430" cy="694690"/>
          </a:xfrm>
          <a:custGeom>
            <a:avLst/>
            <a:gdLst/>
            <a:ahLst/>
            <a:cxnLst/>
            <a:rect l="l" t="t" r="r" b="b"/>
            <a:pathLst>
              <a:path w="1408429" h="694689">
                <a:moveTo>
                  <a:pt x="586739" y="594360"/>
                </a:moveTo>
                <a:lnTo>
                  <a:pt x="234696" y="594360"/>
                </a:lnTo>
                <a:lnTo>
                  <a:pt x="421258" y="694309"/>
                </a:lnTo>
                <a:lnTo>
                  <a:pt x="586739" y="594360"/>
                </a:lnTo>
                <a:close/>
              </a:path>
              <a:path w="1408429" h="694689">
                <a:moveTo>
                  <a:pt x="1309115" y="0"/>
                </a:moveTo>
                <a:lnTo>
                  <a:pt x="99059" y="0"/>
                </a:lnTo>
                <a:lnTo>
                  <a:pt x="60489" y="7780"/>
                </a:lnTo>
                <a:lnTo>
                  <a:pt x="29003" y="29003"/>
                </a:lnTo>
                <a:lnTo>
                  <a:pt x="7780" y="60489"/>
                </a:lnTo>
                <a:lnTo>
                  <a:pt x="0" y="99060"/>
                </a:lnTo>
                <a:lnTo>
                  <a:pt x="0" y="495300"/>
                </a:lnTo>
                <a:lnTo>
                  <a:pt x="7780" y="533870"/>
                </a:lnTo>
                <a:lnTo>
                  <a:pt x="29003" y="565356"/>
                </a:lnTo>
                <a:lnTo>
                  <a:pt x="60489" y="586579"/>
                </a:lnTo>
                <a:lnTo>
                  <a:pt x="99059" y="594360"/>
                </a:lnTo>
                <a:lnTo>
                  <a:pt x="1309115" y="594360"/>
                </a:lnTo>
                <a:lnTo>
                  <a:pt x="1347686" y="586579"/>
                </a:lnTo>
                <a:lnTo>
                  <a:pt x="1379172" y="565356"/>
                </a:lnTo>
                <a:lnTo>
                  <a:pt x="1400395" y="533870"/>
                </a:lnTo>
                <a:lnTo>
                  <a:pt x="1408176" y="495300"/>
                </a:lnTo>
                <a:lnTo>
                  <a:pt x="1408176" y="99060"/>
                </a:lnTo>
                <a:lnTo>
                  <a:pt x="1400395" y="60489"/>
                </a:lnTo>
                <a:lnTo>
                  <a:pt x="1379172" y="29003"/>
                </a:lnTo>
                <a:lnTo>
                  <a:pt x="1347686" y="7780"/>
                </a:lnTo>
                <a:lnTo>
                  <a:pt x="1309115" y="0"/>
                </a:lnTo>
                <a:close/>
              </a:path>
            </a:pathLst>
          </a:custGeom>
          <a:solidFill>
            <a:srgbClr val="1269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7171690" y="1429258"/>
            <a:ext cx="951865" cy="318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22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eca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ism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os</a:t>
            </a:r>
            <a:endParaRPr sz="1200">
              <a:latin typeface="Verdana"/>
              <a:cs typeface="Verdana"/>
            </a:endParaRPr>
          </a:p>
          <a:p>
            <a:pPr algn="ctr">
              <a:lnSpc>
                <a:spcPts val="122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regulares</a:t>
            </a:r>
            <a:endParaRPr sz="12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9761" rIns="0" bIns="0" rtlCol="0">
            <a:spAutoFit/>
          </a:bodyPr>
          <a:lstStyle/>
          <a:p>
            <a:pPr marL="3110865">
              <a:lnSpc>
                <a:spcPct val="100000"/>
              </a:lnSpc>
            </a:pPr>
            <a:r>
              <a:rPr sz="3200" dirty="0">
                <a:solidFill>
                  <a:srgbClr val="404040"/>
                </a:solidFill>
              </a:rPr>
              <a:t>¿Qué es Convenio</a:t>
            </a:r>
            <a:r>
              <a:rPr sz="3200" spc="-70" dirty="0">
                <a:solidFill>
                  <a:srgbClr val="404040"/>
                </a:solidFill>
              </a:rPr>
              <a:t> </a:t>
            </a:r>
            <a:r>
              <a:rPr sz="3200" dirty="0">
                <a:solidFill>
                  <a:srgbClr val="404040"/>
                </a:solidFill>
              </a:rPr>
              <a:t>Marco?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2639567" y="1082039"/>
            <a:ext cx="8368665" cy="2146300"/>
          </a:xfrm>
          <a:custGeom>
            <a:avLst/>
            <a:gdLst/>
            <a:ahLst/>
            <a:cxnLst/>
            <a:rect l="l" t="t" r="r" b="b"/>
            <a:pathLst>
              <a:path w="8368665" h="2146300">
                <a:moveTo>
                  <a:pt x="8368283" y="0"/>
                </a:moveTo>
                <a:lnTo>
                  <a:pt x="1072895" y="0"/>
                </a:lnTo>
                <a:lnTo>
                  <a:pt x="0" y="1072896"/>
                </a:lnTo>
                <a:lnTo>
                  <a:pt x="1072895" y="2145792"/>
                </a:lnTo>
                <a:lnTo>
                  <a:pt x="8368283" y="2145792"/>
                </a:lnTo>
                <a:lnTo>
                  <a:pt x="8368283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39567" y="1082039"/>
            <a:ext cx="8368665" cy="2146300"/>
          </a:xfrm>
          <a:custGeom>
            <a:avLst/>
            <a:gdLst/>
            <a:ahLst/>
            <a:cxnLst/>
            <a:rect l="l" t="t" r="r" b="b"/>
            <a:pathLst>
              <a:path w="8368665" h="2146300">
                <a:moveTo>
                  <a:pt x="8368283" y="2145792"/>
                </a:moveTo>
                <a:lnTo>
                  <a:pt x="1072895" y="2145792"/>
                </a:lnTo>
                <a:lnTo>
                  <a:pt x="0" y="1072896"/>
                </a:lnTo>
                <a:lnTo>
                  <a:pt x="1072895" y="0"/>
                </a:lnTo>
                <a:lnTo>
                  <a:pt x="8368283" y="0"/>
                </a:lnTo>
                <a:lnTo>
                  <a:pt x="8368283" y="214579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109084" y="1478305"/>
            <a:ext cx="6752590" cy="1336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175" algn="ctr">
              <a:lnSpc>
                <a:spcPts val="2495"/>
              </a:lnSpc>
            </a:pP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Modalidad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de adquisición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en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cual</a:t>
            </a:r>
            <a:r>
              <a:rPr sz="2400" spc="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se</a:t>
            </a:r>
            <a:endParaRPr sz="2400">
              <a:latin typeface="Verdana"/>
              <a:cs typeface="Verdana"/>
            </a:endParaRPr>
          </a:p>
          <a:p>
            <a:pPr marL="12065" marR="5080" algn="ctr">
              <a:lnSpc>
                <a:spcPts val="2620"/>
              </a:lnSpc>
              <a:spcBef>
                <a:spcPts val="175"/>
              </a:spcBef>
            </a:pP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establecen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precios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condiciones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compra  </a:t>
            </a:r>
            <a:r>
              <a:rPr sz="2400" spc="-15" dirty="0">
                <a:solidFill>
                  <a:srgbClr val="FFFFFF"/>
                </a:solidFill>
                <a:latin typeface="Verdana"/>
                <a:cs typeface="Verdana"/>
              </a:rPr>
              <a:t>para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bienes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servicios, por medio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de una 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licitación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pública realizada por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400" spc="4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70" dirty="0">
                <a:solidFill>
                  <a:srgbClr val="FFFFFF"/>
                </a:solidFill>
                <a:latin typeface="Verdana"/>
                <a:cs typeface="Verdana"/>
              </a:rPr>
              <a:t>DCCP.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220724" y="1586483"/>
            <a:ext cx="2837688" cy="11369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20724" y="1586483"/>
            <a:ext cx="2837815" cy="1137285"/>
          </a:xfrm>
          <a:custGeom>
            <a:avLst/>
            <a:gdLst/>
            <a:ahLst/>
            <a:cxnLst/>
            <a:rect l="l" t="t" r="r" b="b"/>
            <a:pathLst>
              <a:path w="2837815" h="1137285">
                <a:moveTo>
                  <a:pt x="0" y="568451"/>
                </a:moveTo>
                <a:lnTo>
                  <a:pt x="6132" y="515251"/>
                </a:lnTo>
                <a:lnTo>
                  <a:pt x="24164" y="463434"/>
                </a:lnTo>
                <a:lnTo>
                  <a:pt x="53553" y="413217"/>
                </a:lnTo>
                <a:lnTo>
                  <a:pt x="93751" y="364821"/>
                </a:lnTo>
                <a:lnTo>
                  <a:pt x="144215" y="318462"/>
                </a:lnTo>
                <a:lnTo>
                  <a:pt x="204399" y="274360"/>
                </a:lnTo>
                <a:lnTo>
                  <a:pt x="237966" y="253223"/>
                </a:lnTo>
                <a:lnTo>
                  <a:pt x="273759" y="232733"/>
                </a:lnTo>
                <a:lnTo>
                  <a:pt x="311709" y="212915"/>
                </a:lnTo>
                <a:lnTo>
                  <a:pt x="351748" y="193798"/>
                </a:lnTo>
                <a:lnTo>
                  <a:pt x="393808" y="175409"/>
                </a:lnTo>
                <a:lnTo>
                  <a:pt x="437822" y="157776"/>
                </a:lnTo>
                <a:lnTo>
                  <a:pt x="483720" y="140925"/>
                </a:lnTo>
                <a:lnTo>
                  <a:pt x="531436" y="124883"/>
                </a:lnTo>
                <a:lnTo>
                  <a:pt x="580900" y="109679"/>
                </a:lnTo>
                <a:lnTo>
                  <a:pt x="632044" y="95339"/>
                </a:lnTo>
                <a:lnTo>
                  <a:pt x="684801" y="81890"/>
                </a:lnTo>
                <a:lnTo>
                  <a:pt x="739102" y="69361"/>
                </a:lnTo>
                <a:lnTo>
                  <a:pt x="794879" y="57778"/>
                </a:lnTo>
                <a:lnTo>
                  <a:pt x="852064" y="47169"/>
                </a:lnTo>
                <a:lnTo>
                  <a:pt x="910589" y="37560"/>
                </a:lnTo>
                <a:lnTo>
                  <a:pt x="970385" y="28980"/>
                </a:lnTo>
                <a:lnTo>
                  <a:pt x="1031385" y="21455"/>
                </a:lnTo>
                <a:lnTo>
                  <a:pt x="1093521" y="15013"/>
                </a:lnTo>
                <a:lnTo>
                  <a:pt x="1156723" y="9681"/>
                </a:lnTo>
                <a:lnTo>
                  <a:pt x="1220925" y="5486"/>
                </a:lnTo>
                <a:lnTo>
                  <a:pt x="1286058" y="2456"/>
                </a:lnTo>
                <a:lnTo>
                  <a:pt x="1352053" y="618"/>
                </a:lnTo>
                <a:lnTo>
                  <a:pt x="1418844" y="0"/>
                </a:lnTo>
                <a:lnTo>
                  <a:pt x="1485634" y="618"/>
                </a:lnTo>
                <a:lnTo>
                  <a:pt x="1551629" y="2456"/>
                </a:lnTo>
                <a:lnTo>
                  <a:pt x="1616762" y="5486"/>
                </a:lnTo>
                <a:lnTo>
                  <a:pt x="1680964" y="9681"/>
                </a:lnTo>
                <a:lnTo>
                  <a:pt x="1744166" y="15013"/>
                </a:lnTo>
                <a:lnTo>
                  <a:pt x="1806302" y="21455"/>
                </a:lnTo>
                <a:lnTo>
                  <a:pt x="1867302" y="28980"/>
                </a:lnTo>
                <a:lnTo>
                  <a:pt x="1927098" y="37560"/>
                </a:lnTo>
                <a:lnTo>
                  <a:pt x="1985623" y="47169"/>
                </a:lnTo>
                <a:lnTo>
                  <a:pt x="2042808" y="57778"/>
                </a:lnTo>
                <a:lnTo>
                  <a:pt x="2098585" y="69361"/>
                </a:lnTo>
                <a:lnTo>
                  <a:pt x="2152886" y="81890"/>
                </a:lnTo>
                <a:lnTo>
                  <a:pt x="2205643" y="95339"/>
                </a:lnTo>
                <a:lnTo>
                  <a:pt x="2256787" y="109679"/>
                </a:lnTo>
                <a:lnTo>
                  <a:pt x="2306251" y="124883"/>
                </a:lnTo>
                <a:lnTo>
                  <a:pt x="2353967" y="140925"/>
                </a:lnTo>
                <a:lnTo>
                  <a:pt x="2399865" y="157776"/>
                </a:lnTo>
                <a:lnTo>
                  <a:pt x="2443879" y="175409"/>
                </a:lnTo>
                <a:lnTo>
                  <a:pt x="2485939" y="193798"/>
                </a:lnTo>
                <a:lnTo>
                  <a:pt x="2525978" y="212915"/>
                </a:lnTo>
                <a:lnTo>
                  <a:pt x="2563928" y="232733"/>
                </a:lnTo>
                <a:lnTo>
                  <a:pt x="2599721" y="253223"/>
                </a:lnTo>
                <a:lnTo>
                  <a:pt x="2633288" y="274360"/>
                </a:lnTo>
                <a:lnTo>
                  <a:pt x="2693472" y="318462"/>
                </a:lnTo>
                <a:lnTo>
                  <a:pt x="2743936" y="364821"/>
                </a:lnTo>
                <a:lnTo>
                  <a:pt x="2784134" y="413217"/>
                </a:lnTo>
                <a:lnTo>
                  <a:pt x="2813523" y="463434"/>
                </a:lnTo>
                <a:lnTo>
                  <a:pt x="2831555" y="515251"/>
                </a:lnTo>
                <a:lnTo>
                  <a:pt x="2837688" y="568451"/>
                </a:lnTo>
                <a:lnTo>
                  <a:pt x="2836143" y="595211"/>
                </a:lnTo>
                <a:lnTo>
                  <a:pt x="2823993" y="647747"/>
                </a:lnTo>
                <a:lnTo>
                  <a:pt x="2800214" y="698791"/>
                </a:lnTo>
                <a:lnTo>
                  <a:pt x="2765352" y="748125"/>
                </a:lnTo>
                <a:lnTo>
                  <a:pt x="2719953" y="795530"/>
                </a:lnTo>
                <a:lnTo>
                  <a:pt x="2664561" y="840788"/>
                </a:lnTo>
                <a:lnTo>
                  <a:pt x="2599721" y="883680"/>
                </a:lnTo>
                <a:lnTo>
                  <a:pt x="2563928" y="904170"/>
                </a:lnTo>
                <a:lnTo>
                  <a:pt x="2525978" y="923988"/>
                </a:lnTo>
                <a:lnTo>
                  <a:pt x="2485939" y="943105"/>
                </a:lnTo>
                <a:lnTo>
                  <a:pt x="2443879" y="961494"/>
                </a:lnTo>
                <a:lnTo>
                  <a:pt x="2399865" y="979127"/>
                </a:lnTo>
                <a:lnTo>
                  <a:pt x="2353967" y="995978"/>
                </a:lnTo>
                <a:lnTo>
                  <a:pt x="2306251" y="1012020"/>
                </a:lnTo>
                <a:lnTo>
                  <a:pt x="2256787" y="1027224"/>
                </a:lnTo>
                <a:lnTo>
                  <a:pt x="2205643" y="1041564"/>
                </a:lnTo>
                <a:lnTo>
                  <a:pt x="2152886" y="1055013"/>
                </a:lnTo>
                <a:lnTo>
                  <a:pt x="2098585" y="1067542"/>
                </a:lnTo>
                <a:lnTo>
                  <a:pt x="2042808" y="1079125"/>
                </a:lnTo>
                <a:lnTo>
                  <a:pt x="1985623" y="1089734"/>
                </a:lnTo>
                <a:lnTo>
                  <a:pt x="1927098" y="1099343"/>
                </a:lnTo>
                <a:lnTo>
                  <a:pt x="1867302" y="1107923"/>
                </a:lnTo>
                <a:lnTo>
                  <a:pt x="1806302" y="1115448"/>
                </a:lnTo>
                <a:lnTo>
                  <a:pt x="1744166" y="1121890"/>
                </a:lnTo>
                <a:lnTo>
                  <a:pt x="1680964" y="1127222"/>
                </a:lnTo>
                <a:lnTo>
                  <a:pt x="1616762" y="1131417"/>
                </a:lnTo>
                <a:lnTo>
                  <a:pt x="1551629" y="1134447"/>
                </a:lnTo>
                <a:lnTo>
                  <a:pt x="1485634" y="1136285"/>
                </a:lnTo>
                <a:lnTo>
                  <a:pt x="1418844" y="1136903"/>
                </a:lnTo>
                <a:lnTo>
                  <a:pt x="1352053" y="1136285"/>
                </a:lnTo>
                <a:lnTo>
                  <a:pt x="1286058" y="1134447"/>
                </a:lnTo>
                <a:lnTo>
                  <a:pt x="1220925" y="1131417"/>
                </a:lnTo>
                <a:lnTo>
                  <a:pt x="1156723" y="1127222"/>
                </a:lnTo>
                <a:lnTo>
                  <a:pt x="1093521" y="1121890"/>
                </a:lnTo>
                <a:lnTo>
                  <a:pt x="1031385" y="1115448"/>
                </a:lnTo>
                <a:lnTo>
                  <a:pt x="970385" y="1107923"/>
                </a:lnTo>
                <a:lnTo>
                  <a:pt x="910589" y="1099343"/>
                </a:lnTo>
                <a:lnTo>
                  <a:pt x="852064" y="1089734"/>
                </a:lnTo>
                <a:lnTo>
                  <a:pt x="794879" y="1079125"/>
                </a:lnTo>
                <a:lnTo>
                  <a:pt x="739102" y="1067542"/>
                </a:lnTo>
                <a:lnTo>
                  <a:pt x="684801" y="1055013"/>
                </a:lnTo>
                <a:lnTo>
                  <a:pt x="632044" y="1041564"/>
                </a:lnTo>
                <a:lnTo>
                  <a:pt x="580900" y="1027224"/>
                </a:lnTo>
                <a:lnTo>
                  <a:pt x="531436" y="1012020"/>
                </a:lnTo>
                <a:lnTo>
                  <a:pt x="483720" y="995978"/>
                </a:lnTo>
                <a:lnTo>
                  <a:pt x="437822" y="979127"/>
                </a:lnTo>
                <a:lnTo>
                  <a:pt x="393808" y="961494"/>
                </a:lnTo>
                <a:lnTo>
                  <a:pt x="351748" y="943105"/>
                </a:lnTo>
                <a:lnTo>
                  <a:pt x="311709" y="923988"/>
                </a:lnTo>
                <a:lnTo>
                  <a:pt x="273759" y="904170"/>
                </a:lnTo>
                <a:lnTo>
                  <a:pt x="237966" y="883680"/>
                </a:lnTo>
                <a:lnTo>
                  <a:pt x="204399" y="862543"/>
                </a:lnTo>
                <a:lnTo>
                  <a:pt x="144215" y="818441"/>
                </a:lnTo>
                <a:lnTo>
                  <a:pt x="93751" y="772082"/>
                </a:lnTo>
                <a:lnTo>
                  <a:pt x="53553" y="723686"/>
                </a:lnTo>
                <a:lnTo>
                  <a:pt x="24164" y="673469"/>
                </a:lnTo>
                <a:lnTo>
                  <a:pt x="6132" y="621652"/>
                </a:lnTo>
                <a:lnTo>
                  <a:pt x="0" y="568451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43355" y="3509771"/>
            <a:ext cx="8068309" cy="2092960"/>
          </a:xfrm>
          <a:custGeom>
            <a:avLst/>
            <a:gdLst/>
            <a:ahLst/>
            <a:cxnLst/>
            <a:rect l="l" t="t" r="r" b="b"/>
            <a:pathLst>
              <a:path w="8068309" h="2092960">
                <a:moveTo>
                  <a:pt x="0" y="348741"/>
                </a:moveTo>
                <a:lnTo>
                  <a:pt x="3183" y="301408"/>
                </a:lnTo>
                <a:lnTo>
                  <a:pt x="12458" y="256013"/>
                </a:lnTo>
                <a:lnTo>
                  <a:pt x="27407" y="212973"/>
                </a:lnTo>
                <a:lnTo>
                  <a:pt x="47615" y="172701"/>
                </a:lnTo>
                <a:lnTo>
                  <a:pt x="72667" y="135613"/>
                </a:lnTo>
                <a:lnTo>
                  <a:pt x="102147" y="102123"/>
                </a:lnTo>
                <a:lnTo>
                  <a:pt x="135640" y="72648"/>
                </a:lnTo>
                <a:lnTo>
                  <a:pt x="172729" y="47601"/>
                </a:lnTo>
                <a:lnTo>
                  <a:pt x="212999" y="27398"/>
                </a:lnTo>
                <a:lnTo>
                  <a:pt x="256035" y="12453"/>
                </a:lnTo>
                <a:lnTo>
                  <a:pt x="301421" y="3182"/>
                </a:lnTo>
                <a:lnTo>
                  <a:pt x="348741" y="0"/>
                </a:lnTo>
                <a:lnTo>
                  <a:pt x="7719314" y="0"/>
                </a:lnTo>
                <a:lnTo>
                  <a:pt x="7766647" y="3182"/>
                </a:lnTo>
                <a:lnTo>
                  <a:pt x="7812042" y="12453"/>
                </a:lnTo>
                <a:lnTo>
                  <a:pt x="7855082" y="27398"/>
                </a:lnTo>
                <a:lnTo>
                  <a:pt x="7895354" y="47601"/>
                </a:lnTo>
                <a:lnTo>
                  <a:pt x="7932442" y="72648"/>
                </a:lnTo>
                <a:lnTo>
                  <a:pt x="7965932" y="102123"/>
                </a:lnTo>
                <a:lnTo>
                  <a:pt x="7995407" y="135613"/>
                </a:lnTo>
                <a:lnTo>
                  <a:pt x="8020454" y="172701"/>
                </a:lnTo>
                <a:lnTo>
                  <a:pt x="8040657" y="212973"/>
                </a:lnTo>
                <a:lnTo>
                  <a:pt x="8055602" y="256013"/>
                </a:lnTo>
                <a:lnTo>
                  <a:pt x="8064873" y="301408"/>
                </a:lnTo>
                <a:lnTo>
                  <a:pt x="8068056" y="348741"/>
                </a:lnTo>
                <a:lnTo>
                  <a:pt x="8068056" y="1743709"/>
                </a:lnTo>
                <a:lnTo>
                  <a:pt x="8064873" y="1791043"/>
                </a:lnTo>
                <a:lnTo>
                  <a:pt x="8055602" y="1836438"/>
                </a:lnTo>
                <a:lnTo>
                  <a:pt x="8040657" y="1879478"/>
                </a:lnTo>
                <a:lnTo>
                  <a:pt x="8020454" y="1919750"/>
                </a:lnTo>
                <a:lnTo>
                  <a:pt x="7995407" y="1956838"/>
                </a:lnTo>
                <a:lnTo>
                  <a:pt x="7965932" y="1990328"/>
                </a:lnTo>
                <a:lnTo>
                  <a:pt x="7932442" y="2019803"/>
                </a:lnTo>
                <a:lnTo>
                  <a:pt x="7895354" y="2044850"/>
                </a:lnTo>
                <a:lnTo>
                  <a:pt x="7855082" y="2065053"/>
                </a:lnTo>
                <a:lnTo>
                  <a:pt x="7812042" y="2079998"/>
                </a:lnTo>
                <a:lnTo>
                  <a:pt x="7766647" y="2089269"/>
                </a:lnTo>
                <a:lnTo>
                  <a:pt x="7719314" y="2092452"/>
                </a:lnTo>
                <a:lnTo>
                  <a:pt x="348741" y="2092452"/>
                </a:lnTo>
                <a:lnTo>
                  <a:pt x="301421" y="2089269"/>
                </a:lnTo>
                <a:lnTo>
                  <a:pt x="256035" y="2079998"/>
                </a:lnTo>
                <a:lnTo>
                  <a:pt x="212999" y="2065053"/>
                </a:lnTo>
                <a:lnTo>
                  <a:pt x="172729" y="2044850"/>
                </a:lnTo>
                <a:lnTo>
                  <a:pt x="135640" y="2019803"/>
                </a:lnTo>
                <a:lnTo>
                  <a:pt x="102147" y="1990328"/>
                </a:lnTo>
                <a:lnTo>
                  <a:pt x="72667" y="1956838"/>
                </a:lnTo>
                <a:lnTo>
                  <a:pt x="47615" y="1919750"/>
                </a:lnTo>
                <a:lnTo>
                  <a:pt x="27407" y="1879478"/>
                </a:lnTo>
                <a:lnTo>
                  <a:pt x="12458" y="1836438"/>
                </a:lnTo>
                <a:lnTo>
                  <a:pt x="3183" y="1791043"/>
                </a:lnTo>
                <a:lnTo>
                  <a:pt x="0" y="1743709"/>
                </a:lnTo>
                <a:lnTo>
                  <a:pt x="0" y="348741"/>
                </a:lnTo>
                <a:close/>
              </a:path>
            </a:pathLst>
          </a:custGeom>
          <a:ln w="57912">
            <a:solidFill>
              <a:srgbClr val="2E54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125118" y="3732910"/>
            <a:ext cx="7706359" cy="8299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800" spc="-45" dirty="0">
                <a:solidFill>
                  <a:srgbClr val="404040"/>
                </a:solidFill>
                <a:latin typeface="Verdana"/>
                <a:cs typeface="Verdana"/>
              </a:rPr>
              <a:t>Tales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bienes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servicios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 disponen en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un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Catálogo Electrónico  (Tienda Chilecompra Express)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mediante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cual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organismos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públicos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acceden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directamente,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pudiendo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emitir una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orden </a:t>
            </a:r>
            <a:r>
              <a:rPr sz="1800" spc="3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67508" y="4556125"/>
            <a:ext cx="6663690" cy="55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2720" marR="5080" indent="-160020">
              <a:lnSpc>
                <a:spcPct val="100000"/>
              </a:lnSpc>
              <a:tabLst>
                <a:tab pos="339725" algn="l"/>
                <a:tab pos="852169" algn="l"/>
                <a:tab pos="1803400" algn="l"/>
                <a:tab pos="2542540" algn="l"/>
                <a:tab pos="3357879" algn="l"/>
                <a:tab pos="3487420" algn="l"/>
                <a:tab pos="3827779" algn="l"/>
                <a:tab pos="4077335" algn="l"/>
                <a:tab pos="4665980" algn="l"/>
                <a:tab pos="4911090" algn="l"/>
                <a:tab pos="5173345" algn="l"/>
                <a:tab pos="5421630" algn="l"/>
                <a:tab pos="6307455" algn="l"/>
                <a:tab pos="6369685" algn="l"/>
              </a:tabLst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		los	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proveedores,	luego	de	conocer	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	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reglas	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respectivo,	simplificando		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con 	 ello	los	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procesos		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25118" y="4556125"/>
            <a:ext cx="1042035" cy="8299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compra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</a:t>
            </a:r>
            <a:r>
              <a:rPr sz="1800" spc="-25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v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enio 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compra.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9206483" y="3509771"/>
            <a:ext cx="2026920" cy="20314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9761" rIns="0" bIns="0" rtlCol="0">
            <a:spAutoFit/>
          </a:bodyPr>
          <a:lstStyle/>
          <a:p>
            <a:pPr marL="1504315">
              <a:lnSpc>
                <a:spcPct val="100000"/>
              </a:lnSpc>
            </a:pPr>
            <a:r>
              <a:rPr sz="3200" dirty="0">
                <a:solidFill>
                  <a:srgbClr val="404040"/>
                </a:solidFill>
              </a:rPr>
              <a:t>¿Por </a:t>
            </a:r>
            <a:r>
              <a:rPr sz="3200" spc="-5" dirty="0">
                <a:solidFill>
                  <a:srgbClr val="404040"/>
                </a:solidFill>
              </a:rPr>
              <a:t>qué debo utilizar </a:t>
            </a:r>
            <a:r>
              <a:rPr sz="3200" dirty="0">
                <a:solidFill>
                  <a:srgbClr val="404040"/>
                </a:solidFill>
              </a:rPr>
              <a:t>Convenio</a:t>
            </a:r>
            <a:r>
              <a:rPr sz="3200" spc="-15" dirty="0">
                <a:solidFill>
                  <a:srgbClr val="404040"/>
                </a:solidFill>
              </a:rPr>
              <a:t> </a:t>
            </a:r>
            <a:r>
              <a:rPr sz="3200" dirty="0">
                <a:solidFill>
                  <a:srgbClr val="404040"/>
                </a:solidFill>
              </a:rPr>
              <a:t>Marco?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2113788" y="1069847"/>
            <a:ext cx="9461500" cy="2520950"/>
          </a:xfrm>
          <a:custGeom>
            <a:avLst/>
            <a:gdLst/>
            <a:ahLst/>
            <a:cxnLst/>
            <a:rect l="l" t="t" r="r" b="b"/>
            <a:pathLst>
              <a:path w="9461500" h="2520950">
                <a:moveTo>
                  <a:pt x="9460992" y="0"/>
                </a:moveTo>
                <a:lnTo>
                  <a:pt x="1260348" y="0"/>
                </a:lnTo>
                <a:lnTo>
                  <a:pt x="0" y="1260348"/>
                </a:lnTo>
                <a:lnTo>
                  <a:pt x="1260348" y="2520696"/>
                </a:lnTo>
                <a:lnTo>
                  <a:pt x="9460992" y="2520696"/>
                </a:lnTo>
                <a:lnTo>
                  <a:pt x="9460992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13788" y="1069847"/>
            <a:ext cx="9461500" cy="2520950"/>
          </a:xfrm>
          <a:custGeom>
            <a:avLst/>
            <a:gdLst/>
            <a:ahLst/>
            <a:cxnLst/>
            <a:rect l="l" t="t" r="r" b="b"/>
            <a:pathLst>
              <a:path w="9461500" h="2520950">
                <a:moveTo>
                  <a:pt x="9460992" y="2520696"/>
                </a:moveTo>
                <a:lnTo>
                  <a:pt x="1260348" y="2520696"/>
                </a:lnTo>
                <a:lnTo>
                  <a:pt x="0" y="1260348"/>
                </a:lnTo>
                <a:lnTo>
                  <a:pt x="1260348" y="0"/>
                </a:lnTo>
                <a:lnTo>
                  <a:pt x="9460992" y="0"/>
                </a:lnTo>
                <a:lnTo>
                  <a:pt x="9460992" y="252069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15283" y="1295100"/>
            <a:ext cx="7463155" cy="2058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91200"/>
              </a:lnSpc>
            </a:pP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“Las entidades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celebrarán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directamente sus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contratos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de  suministro o servicio por medio de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los convenios marco,  licitados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adjudicados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por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1900" spc="-60" dirty="0">
                <a:solidFill>
                  <a:srgbClr val="FFFFFF"/>
                </a:solidFill>
                <a:latin typeface="Verdana"/>
                <a:cs typeface="Verdana"/>
              </a:rPr>
              <a:t>DCCP,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sin importar el monto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de  las contrataciones, los que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serán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publicados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a </a:t>
            </a:r>
            <a:r>
              <a:rPr sz="1900" spc="-15" dirty="0">
                <a:solidFill>
                  <a:srgbClr val="FFFFFF"/>
                </a:solidFill>
                <a:latin typeface="Verdana"/>
                <a:cs typeface="Verdana"/>
              </a:rPr>
              <a:t>través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de un  Catálogo de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Convenios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Marco en el sistema de</a:t>
            </a:r>
            <a:r>
              <a:rPr sz="1900" spc="1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900" spc="-20" dirty="0">
                <a:solidFill>
                  <a:srgbClr val="FFFFFF"/>
                </a:solidFill>
                <a:latin typeface="Verdana"/>
                <a:cs typeface="Verdana"/>
              </a:rPr>
              <a:t>información…”</a:t>
            </a:r>
            <a:endParaRPr sz="19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85725" algn="ctr">
              <a:lnSpc>
                <a:spcPct val="100000"/>
              </a:lnSpc>
              <a:spcBef>
                <a:spcPts val="1295"/>
              </a:spcBef>
            </a:pP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Art.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8, </a:t>
            </a:r>
            <a:r>
              <a:rPr sz="1900" spc="-5" dirty="0">
                <a:solidFill>
                  <a:srgbClr val="FFFFFF"/>
                </a:solidFill>
                <a:latin typeface="Verdana"/>
                <a:cs typeface="Verdana"/>
              </a:rPr>
              <a:t>del</a:t>
            </a:r>
            <a:r>
              <a:rPr sz="1900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900" spc="-10" dirty="0">
                <a:solidFill>
                  <a:srgbClr val="FFFFFF"/>
                </a:solidFill>
                <a:latin typeface="Verdana"/>
                <a:cs typeface="Verdana"/>
              </a:rPr>
              <a:t>Reglamento</a:t>
            </a:r>
            <a:endParaRPr sz="19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64691" y="1069847"/>
            <a:ext cx="2520696" cy="25206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4691" y="1069847"/>
            <a:ext cx="2520950" cy="2520950"/>
          </a:xfrm>
          <a:custGeom>
            <a:avLst/>
            <a:gdLst/>
            <a:ahLst/>
            <a:cxnLst/>
            <a:rect l="l" t="t" r="r" b="b"/>
            <a:pathLst>
              <a:path w="2520950" h="2520950">
                <a:moveTo>
                  <a:pt x="0" y="1260348"/>
                </a:moveTo>
                <a:lnTo>
                  <a:pt x="910" y="1212003"/>
                </a:lnTo>
                <a:lnTo>
                  <a:pt x="3618" y="1164118"/>
                </a:lnTo>
                <a:lnTo>
                  <a:pt x="8092" y="1116727"/>
                </a:lnTo>
                <a:lnTo>
                  <a:pt x="14300" y="1069861"/>
                </a:lnTo>
                <a:lnTo>
                  <a:pt x="22207" y="1023554"/>
                </a:lnTo>
                <a:lnTo>
                  <a:pt x="31783" y="977837"/>
                </a:lnTo>
                <a:lnTo>
                  <a:pt x="42994" y="932744"/>
                </a:lnTo>
                <a:lnTo>
                  <a:pt x="55808" y="888307"/>
                </a:lnTo>
                <a:lnTo>
                  <a:pt x="70191" y="844560"/>
                </a:lnTo>
                <a:lnTo>
                  <a:pt x="86112" y="801533"/>
                </a:lnTo>
                <a:lnTo>
                  <a:pt x="103537" y="759261"/>
                </a:lnTo>
                <a:lnTo>
                  <a:pt x="122435" y="717775"/>
                </a:lnTo>
                <a:lnTo>
                  <a:pt x="142772" y="677109"/>
                </a:lnTo>
                <a:lnTo>
                  <a:pt x="164515" y="637295"/>
                </a:lnTo>
                <a:lnTo>
                  <a:pt x="187633" y="598366"/>
                </a:lnTo>
                <a:lnTo>
                  <a:pt x="212093" y="560353"/>
                </a:lnTo>
                <a:lnTo>
                  <a:pt x="237861" y="523291"/>
                </a:lnTo>
                <a:lnTo>
                  <a:pt x="264906" y="487211"/>
                </a:lnTo>
                <a:lnTo>
                  <a:pt x="293194" y="452147"/>
                </a:lnTo>
                <a:lnTo>
                  <a:pt x="322693" y="418130"/>
                </a:lnTo>
                <a:lnTo>
                  <a:pt x="353370" y="385194"/>
                </a:lnTo>
                <a:lnTo>
                  <a:pt x="385194" y="353370"/>
                </a:lnTo>
                <a:lnTo>
                  <a:pt x="418130" y="322693"/>
                </a:lnTo>
                <a:lnTo>
                  <a:pt x="452147" y="293194"/>
                </a:lnTo>
                <a:lnTo>
                  <a:pt x="487211" y="264906"/>
                </a:lnTo>
                <a:lnTo>
                  <a:pt x="523291" y="237861"/>
                </a:lnTo>
                <a:lnTo>
                  <a:pt x="560353" y="212093"/>
                </a:lnTo>
                <a:lnTo>
                  <a:pt x="598366" y="187633"/>
                </a:lnTo>
                <a:lnTo>
                  <a:pt x="637295" y="164515"/>
                </a:lnTo>
                <a:lnTo>
                  <a:pt x="677109" y="142772"/>
                </a:lnTo>
                <a:lnTo>
                  <a:pt x="717775" y="122435"/>
                </a:lnTo>
                <a:lnTo>
                  <a:pt x="759261" y="103537"/>
                </a:lnTo>
                <a:lnTo>
                  <a:pt x="801533" y="86112"/>
                </a:lnTo>
                <a:lnTo>
                  <a:pt x="844560" y="70191"/>
                </a:lnTo>
                <a:lnTo>
                  <a:pt x="888307" y="55808"/>
                </a:lnTo>
                <a:lnTo>
                  <a:pt x="932744" y="42994"/>
                </a:lnTo>
                <a:lnTo>
                  <a:pt x="977837" y="31783"/>
                </a:lnTo>
                <a:lnTo>
                  <a:pt x="1023554" y="22207"/>
                </a:lnTo>
                <a:lnTo>
                  <a:pt x="1069861" y="14300"/>
                </a:lnTo>
                <a:lnTo>
                  <a:pt x="1116727" y="8092"/>
                </a:lnTo>
                <a:lnTo>
                  <a:pt x="1164118" y="3618"/>
                </a:lnTo>
                <a:lnTo>
                  <a:pt x="1212003" y="910"/>
                </a:lnTo>
                <a:lnTo>
                  <a:pt x="1260348" y="0"/>
                </a:lnTo>
                <a:lnTo>
                  <a:pt x="1308692" y="910"/>
                </a:lnTo>
                <a:lnTo>
                  <a:pt x="1356577" y="3618"/>
                </a:lnTo>
                <a:lnTo>
                  <a:pt x="1403968" y="8092"/>
                </a:lnTo>
                <a:lnTo>
                  <a:pt x="1450834" y="14300"/>
                </a:lnTo>
                <a:lnTo>
                  <a:pt x="1497141" y="22207"/>
                </a:lnTo>
                <a:lnTo>
                  <a:pt x="1542858" y="31783"/>
                </a:lnTo>
                <a:lnTo>
                  <a:pt x="1587951" y="42994"/>
                </a:lnTo>
                <a:lnTo>
                  <a:pt x="1632388" y="55808"/>
                </a:lnTo>
                <a:lnTo>
                  <a:pt x="1676135" y="70191"/>
                </a:lnTo>
                <a:lnTo>
                  <a:pt x="1719162" y="86112"/>
                </a:lnTo>
                <a:lnTo>
                  <a:pt x="1761434" y="103537"/>
                </a:lnTo>
                <a:lnTo>
                  <a:pt x="1802920" y="122435"/>
                </a:lnTo>
                <a:lnTo>
                  <a:pt x="1843586" y="142772"/>
                </a:lnTo>
                <a:lnTo>
                  <a:pt x="1883400" y="164515"/>
                </a:lnTo>
                <a:lnTo>
                  <a:pt x="1922329" y="187633"/>
                </a:lnTo>
                <a:lnTo>
                  <a:pt x="1960342" y="212093"/>
                </a:lnTo>
                <a:lnTo>
                  <a:pt x="1997404" y="237861"/>
                </a:lnTo>
                <a:lnTo>
                  <a:pt x="2033484" y="264906"/>
                </a:lnTo>
                <a:lnTo>
                  <a:pt x="2068548" y="293194"/>
                </a:lnTo>
                <a:lnTo>
                  <a:pt x="2102565" y="322693"/>
                </a:lnTo>
                <a:lnTo>
                  <a:pt x="2135501" y="353370"/>
                </a:lnTo>
                <a:lnTo>
                  <a:pt x="2167325" y="385194"/>
                </a:lnTo>
                <a:lnTo>
                  <a:pt x="2198002" y="418130"/>
                </a:lnTo>
                <a:lnTo>
                  <a:pt x="2227501" y="452147"/>
                </a:lnTo>
                <a:lnTo>
                  <a:pt x="2255789" y="487211"/>
                </a:lnTo>
                <a:lnTo>
                  <a:pt x="2282834" y="523291"/>
                </a:lnTo>
                <a:lnTo>
                  <a:pt x="2308602" y="560353"/>
                </a:lnTo>
                <a:lnTo>
                  <a:pt x="2333062" y="598366"/>
                </a:lnTo>
                <a:lnTo>
                  <a:pt x="2356180" y="637295"/>
                </a:lnTo>
                <a:lnTo>
                  <a:pt x="2377923" y="677109"/>
                </a:lnTo>
                <a:lnTo>
                  <a:pt x="2398260" y="717775"/>
                </a:lnTo>
                <a:lnTo>
                  <a:pt x="2417158" y="759261"/>
                </a:lnTo>
                <a:lnTo>
                  <a:pt x="2434583" y="801533"/>
                </a:lnTo>
                <a:lnTo>
                  <a:pt x="2450504" y="844560"/>
                </a:lnTo>
                <a:lnTo>
                  <a:pt x="2464887" y="888307"/>
                </a:lnTo>
                <a:lnTo>
                  <a:pt x="2477701" y="932744"/>
                </a:lnTo>
                <a:lnTo>
                  <a:pt x="2488912" y="977837"/>
                </a:lnTo>
                <a:lnTo>
                  <a:pt x="2498488" y="1023554"/>
                </a:lnTo>
                <a:lnTo>
                  <a:pt x="2506395" y="1069861"/>
                </a:lnTo>
                <a:lnTo>
                  <a:pt x="2512603" y="1116727"/>
                </a:lnTo>
                <a:lnTo>
                  <a:pt x="2517077" y="1164118"/>
                </a:lnTo>
                <a:lnTo>
                  <a:pt x="2519785" y="1212003"/>
                </a:lnTo>
                <a:lnTo>
                  <a:pt x="2520696" y="1260348"/>
                </a:lnTo>
                <a:lnTo>
                  <a:pt x="2519785" y="1308692"/>
                </a:lnTo>
                <a:lnTo>
                  <a:pt x="2517077" y="1356577"/>
                </a:lnTo>
                <a:lnTo>
                  <a:pt x="2512603" y="1403968"/>
                </a:lnTo>
                <a:lnTo>
                  <a:pt x="2506395" y="1450834"/>
                </a:lnTo>
                <a:lnTo>
                  <a:pt x="2498488" y="1497141"/>
                </a:lnTo>
                <a:lnTo>
                  <a:pt x="2488912" y="1542858"/>
                </a:lnTo>
                <a:lnTo>
                  <a:pt x="2477701" y="1587951"/>
                </a:lnTo>
                <a:lnTo>
                  <a:pt x="2464887" y="1632388"/>
                </a:lnTo>
                <a:lnTo>
                  <a:pt x="2450504" y="1676135"/>
                </a:lnTo>
                <a:lnTo>
                  <a:pt x="2434583" y="1719162"/>
                </a:lnTo>
                <a:lnTo>
                  <a:pt x="2417158" y="1761434"/>
                </a:lnTo>
                <a:lnTo>
                  <a:pt x="2398260" y="1802920"/>
                </a:lnTo>
                <a:lnTo>
                  <a:pt x="2377923" y="1843586"/>
                </a:lnTo>
                <a:lnTo>
                  <a:pt x="2356180" y="1883400"/>
                </a:lnTo>
                <a:lnTo>
                  <a:pt x="2333062" y="1922329"/>
                </a:lnTo>
                <a:lnTo>
                  <a:pt x="2308602" y="1960342"/>
                </a:lnTo>
                <a:lnTo>
                  <a:pt x="2282834" y="1997404"/>
                </a:lnTo>
                <a:lnTo>
                  <a:pt x="2255789" y="2033484"/>
                </a:lnTo>
                <a:lnTo>
                  <a:pt x="2227501" y="2068548"/>
                </a:lnTo>
                <a:lnTo>
                  <a:pt x="2198002" y="2102565"/>
                </a:lnTo>
                <a:lnTo>
                  <a:pt x="2167325" y="2135501"/>
                </a:lnTo>
                <a:lnTo>
                  <a:pt x="2135501" y="2167325"/>
                </a:lnTo>
                <a:lnTo>
                  <a:pt x="2102565" y="2198002"/>
                </a:lnTo>
                <a:lnTo>
                  <a:pt x="2068548" y="2227501"/>
                </a:lnTo>
                <a:lnTo>
                  <a:pt x="2033484" y="2255789"/>
                </a:lnTo>
                <a:lnTo>
                  <a:pt x="1997404" y="2282834"/>
                </a:lnTo>
                <a:lnTo>
                  <a:pt x="1960342" y="2308602"/>
                </a:lnTo>
                <a:lnTo>
                  <a:pt x="1922329" y="2333062"/>
                </a:lnTo>
                <a:lnTo>
                  <a:pt x="1883400" y="2356180"/>
                </a:lnTo>
                <a:lnTo>
                  <a:pt x="1843586" y="2377923"/>
                </a:lnTo>
                <a:lnTo>
                  <a:pt x="1802920" y="2398260"/>
                </a:lnTo>
                <a:lnTo>
                  <a:pt x="1761434" y="2417158"/>
                </a:lnTo>
                <a:lnTo>
                  <a:pt x="1719162" y="2434583"/>
                </a:lnTo>
                <a:lnTo>
                  <a:pt x="1676135" y="2450504"/>
                </a:lnTo>
                <a:lnTo>
                  <a:pt x="1632388" y="2464887"/>
                </a:lnTo>
                <a:lnTo>
                  <a:pt x="1587951" y="2477701"/>
                </a:lnTo>
                <a:lnTo>
                  <a:pt x="1542858" y="2488912"/>
                </a:lnTo>
                <a:lnTo>
                  <a:pt x="1497141" y="2498488"/>
                </a:lnTo>
                <a:lnTo>
                  <a:pt x="1450834" y="2506395"/>
                </a:lnTo>
                <a:lnTo>
                  <a:pt x="1403968" y="2512603"/>
                </a:lnTo>
                <a:lnTo>
                  <a:pt x="1356577" y="2517077"/>
                </a:lnTo>
                <a:lnTo>
                  <a:pt x="1308692" y="2519785"/>
                </a:lnTo>
                <a:lnTo>
                  <a:pt x="1260348" y="2520696"/>
                </a:lnTo>
                <a:lnTo>
                  <a:pt x="1212003" y="2519785"/>
                </a:lnTo>
                <a:lnTo>
                  <a:pt x="1164118" y="2517077"/>
                </a:lnTo>
                <a:lnTo>
                  <a:pt x="1116727" y="2512603"/>
                </a:lnTo>
                <a:lnTo>
                  <a:pt x="1069861" y="2506395"/>
                </a:lnTo>
                <a:lnTo>
                  <a:pt x="1023554" y="2498488"/>
                </a:lnTo>
                <a:lnTo>
                  <a:pt x="977837" y="2488912"/>
                </a:lnTo>
                <a:lnTo>
                  <a:pt x="932744" y="2477701"/>
                </a:lnTo>
                <a:lnTo>
                  <a:pt x="888307" y="2464887"/>
                </a:lnTo>
                <a:lnTo>
                  <a:pt x="844560" y="2450504"/>
                </a:lnTo>
                <a:lnTo>
                  <a:pt x="801533" y="2434583"/>
                </a:lnTo>
                <a:lnTo>
                  <a:pt x="759261" y="2417158"/>
                </a:lnTo>
                <a:lnTo>
                  <a:pt x="717775" y="2398260"/>
                </a:lnTo>
                <a:lnTo>
                  <a:pt x="677109" y="2377923"/>
                </a:lnTo>
                <a:lnTo>
                  <a:pt x="637295" y="2356180"/>
                </a:lnTo>
                <a:lnTo>
                  <a:pt x="598366" y="2333062"/>
                </a:lnTo>
                <a:lnTo>
                  <a:pt x="560353" y="2308602"/>
                </a:lnTo>
                <a:lnTo>
                  <a:pt x="523291" y="2282834"/>
                </a:lnTo>
                <a:lnTo>
                  <a:pt x="487211" y="2255789"/>
                </a:lnTo>
                <a:lnTo>
                  <a:pt x="452147" y="2227501"/>
                </a:lnTo>
                <a:lnTo>
                  <a:pt x="418130" y="2198002"/>
                </a:lnTo>
                <a:lnTo>
                  <a:pt x="385194" y="2167325"/>
                </a:lnTo>
                <a:lnTo>
                  <a:pt x="353370" y="2135501"/>
                </a:lnTo>
                <a:lnTo>
                  <a:pt x="322693" y="2102565"/>
                </a:lnTo>
                <a:lnTo>
                  <a:pt x="293194" y="2068548"/>
                </a:lnTo>
                <a:lnTo>
                  <a:pt x="264906" y="2033484"/>
                </a:lnTo>
                <a:lnTo>
                  <a:pt x="237861" y="1997404"/>
                </a:lnTo>
                <a:lnTo>
                  <a:pt x="212093" y="1960342"/>
                </a:lnTo>
                <a:lnTo>
                  <a:pt x="187633" y="1922329"/>
                </a:lnTo>
                <a:lnTo>
                  <a:pt x="164515" y="1883400"/>
                </a:lnTo>
                <a:lnTo>
                  <a:pt x="142772" y="1843586"/>
                </a:lnTo>
                <a:lnTo>
                  <a:pt x="122435" y="1802920"/>
                </a:lnTo>
                <a:lnTo>
                  <a:pt x="103537" y="1761434"/>
                </a:lnTo>
                <a:lnTo>
                  <a:pt x="86112" y="1719162"/>
                </a:lnTo>
                <a:lnTo>
                  <a:pt x="70191" y="1676135"/>
                </a:lnTo>
                <a:lnTo>
                  <a:pt x="55808" y="1632388"/>
                </a:lnTo>
                <a:lnTo>
                  <a:pt x="42994" y="1587951"/>
                </a:lnTo>
                <a:lnTo>
                  <a:pt x="31783" y="1542858"/>
                </a:lnTo>
                <a:lnTo>
                  <a:pt x="22207" y="1497141"/>
                </a:lnTo>
                <a:lnTo>
                  <a:pt x="14300" y="1450834"/>
                </a:lnTo>
                <a:lnTo>
                  <a:pt x="8092" y="1403968"/>
                </a:lnTo>
                <a:lnTo>
                  <a:pt x="3618" y="1356577"/>
                </a:lnTo>
                <a:lnTo>
                  <a:pt x="910" y="1308692"/>
                </a:lnTo>
                <a:lnTo>
                  <a:pt x="0" y="126034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5180" y="4135882"/>
            <a:ext cx="11415395" cy="1812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excepción 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existan </a:t>
            </a:r>
            <a:r>
              <a:rPr sz="1800" b="1" i="1" spc="-5" dirty="0">
                <a:solidFill>
                  <a:srgbClr val="404040"/>
                </a:solidFill>
                <a:latin typeface="Verdana"/>
                <a:cs typeface="Verdana"/>
              </a:rPr>
              <a:t>condiciones más</a:t>
            </a:r>
            <a:r>
              <a:rPr sz="1800" b="1" i="1" spc="2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i="1" spc="-5" dirty="0">
                <a:solidFill>
                  <a:srgbClr val="404040"/>
                </a:solidFill>
                <a:latin typeface="Verdana"/>
                <a:cs typeface="Verdana"/>
              </a:rPr>
              <a:t>ventajosas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…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estas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deberán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referirse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situaciones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objetivas, demostrables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sustanciales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Entidad,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tales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como,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plazo de entrega, condiciones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garantías, calidad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 bienes 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servicios,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bien,  mejor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relación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costo beneficio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bien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 servicio a</a:t>
            </a:r>
            <a:r>
              <a:rPr sz="1800" spc="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30" dirty="0">
                <a:solidFill>
                  <a:srgbClr val="404040"/>
                </a:solidFill>
                <a:latin typeface="Verdana"/>
                <a:cs typeface="Verdana"/>
              </a:rPr>
              <a:t>adquirir.</a:t>
            </a:r>
            <a:endParaRPr sz="1800">
              <a:latin typeface="Verdana"/>
              <a:cs typeface="Verdana"/>
            </a:endParaRPr>
          </a:p>
          <a:p>
            <a:pPr marR="6985" algn="r">
              <a:lnSpc>
                <a:spcPct val="100000"/>
              </a:lnSpc>
              <a:spcBef>
                <a:spcPts val="1260"/>
              </a:spcBef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(Art. 15. del</a:t>
            </a:r>
            <a:r>
              <a:rPr sz="1800" spc="-2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9761" rIns="0" bIns="0" rtlCol="0">
            <a:spAutoFit/>
          </a:bodyPr>
          <a:lstStyle/>
          <a:p>
            <a:pPr marL="2097405">
              <a:lnSpc>
                <a:spcPct val="100000"/>
              </a:lnSpc>
            </a:pPr>
            <a:r>
              <a:rPr sz="3200" spc="-5" dirty="0">
                <a:solidFill>
                  <a:srgbClr val="404040"/>
                </a:solidFill>
              </a:rPr>
              <a:t>Beneficios </a:t>
            </a:r>
            <a:r>
              <a:rPr sz="3200" dirty="0">
                <a:solidFill>
                  <a:srgbClr val="404040"/>
                </a:solidFill>
              </a:rPr>
              <a:t>de los Convenios</a:t>
            </a:r>
            <a:r>
              <a:rPr sz="3200" spc="-45" dirty="0">
                <a:solidFill>
                  <a:srgbClr val="404040"/>
                </a:solidFill>
              </a:rPr>
              <a:t> </a:t>
            </a:r>
            <a:r>
              <a:rPr sz="3200" dirty="0">
                <a:solidFill>
                  <a:srgbClr val="404040"/>
                </a:solidFill>
              </a:rPr>
              <a:t>Marco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88386" y="874013"/>
            <a:ext cx="1130935" cy="5384800"/>
          </a:xfrm>
          <a:custGeom>
            <a:avLst/>
            <a:gdLst/>
            <a:ahLst/>
            <a:cxnLst/>
            <a:rect l="l" t="t" r="r" b="b"/>
            <a:pathLst>
              <a:path w="1130935" h="5384800">
                <a:moveTo>
                  <a:pt x="15289" y="0"/>
                </a:moveTo>
                <a:lnTo>
                  <a:pt x="49343" y="34467"/>
                </a:lnTo>
                <a:lnTo>
                  <a:pt x="82870" y="69258"/>
                </a:lnTo>
                <a:lnTo>
                  <a:pt x="115868" y="104367"/>
                </a:lnTo>
                <a:lnTo>
                  <a:pt x="148339" y="139788"/>
                </a:lnTo>
                <a:lnTo>
                  <a:pt x="180282" y="175518"/>
                </a:lnTo>
                <a:lnTo>
                  <a:pt x="211697" y="211550"/>
                </a:lnTo>
                <a:lnTo>
                  <a:pt x="242584" y="247880"/>
                </a:lnTo>
                <a:lnTo>
                  <a:pt x="272943" y="284503"/>
                </a:lnTo>
                <a:lnTo>
                  <a:pt x="302774" y="321413"/>
                </a:lnTo>
                <a:lnTo>
                  <a:pt x="332078" y="358606"/>
                </a:lnTo>
                <a:lnTo>
                  <a:pt x="360853" y="396077"/>
                </a:lnTo>
                <a:lnTo>
                  <a:pt x="389101" y="433820"/>
                </a:lnTo>
                <a:lnTo>
                  <a:pt x="416820" y="471830"/>
                </a:lnTo>
                <a:lnTo>
                  <a:pt x="444012" y="510103"/>
                </a:lnTo>
                <a:lnTo>
                  <a:pt x="470676" y="548633"/>
                </a:lnTo>
                <a:lnTo>
                  <a:pt x="496812" y="587416"/>
                </a:lnTo>
                <a:lnTo>
                  <a:pt x="522420" y="626446"/>
                </a:lnTo>
                <a:lnTo>
                  <a:pt x="547500" y="665718"/>
                </a:lnTo>
                <a:lnTo>
                  <a:pt x="572053" y="705228"/>
                </a:lnTo>
                <a:lnTo>
                  <a:pt x="596077" y="744969"/>
                </a:lnTo>
                <a:lnTo>
                  <a:pt x="619574" y="784938"/>
                </a:lnTo>
                <a:lnTo>
                  <a:pt x="642542" y="825128"/>
                </a:lnTo>
                <a:lnTo>
                  <a:pt x="664983" y="865536"/>
                </a:lnTo>
                <a:lnTo>
                  <a:pt x="686896" y="906156"/>
                </a:lnTo>
                <a:lnTo>
                  <a:pt x="708281" y="946982"/>
                </a:lnTo>
                <a:lnTo>
                  <a:pt x="729138" y="988011"/>
                </a:lnTo>
                <a:lnTo>
                  <a:pt x="749467" y="1029236"/>
                </a:lnTo>
                <a:lnTo>
                  <a:pt x="769268" y="1070653"/>
                </a:lnTo>
                <a:lnTo>
                  <a:pt x="788542" y="1112257"/>
                </a:lnTo>
                <a:lnTo>
                  <a:pt x="807287" y="1154043"/>
                </a:lnTo>
                <a:lnTo>
                  <a:pt x="825505" y="1196005"/>
                </a:lnTo>
                <a:lnTo>
                  <a:pt x="843194" y="1238139"/>
                </a:lnTo>
                <a:lnTo>
                  <a:pt x="860356" y="1280439"/>
                </a:lnTo>
                <a:lnTo>
                  <a:pt x="876990" y="1322901"/>
                </a:lnTo>
                <a:lnTo>
                  <a:pt x="893096" y="1365519"/>
                </a:lnTo>
                <a:lnTo>
                  <a:pt x="908674" y="1408289"/>
                </a:lnTo>
                <a:lnTo>
                  <a:pt x="923724" y="1451205"/>
                </a:lnTo>
                <a:lnTo>
                  <a:pt x="938246" y="1494263"/>
                </a:lnTo>
                <a:lnTo>
                  <a:pt x="952241" y="1537456"/>
                </a:lnTo>
                <a:lnTo>
                  <a:pt x="965707" y="1580781"/>
                </a:lnTo>
                <a:lnTo>
                  <a:pt x="978646" y="1624232"/>
                </a:lnTo>
                <a:lnTo>
                  <a:pt x="991056" y="1667805"/>
                </a:lnTo>
                <a:lnTo>
                  <a:pt x="1002939" y="1711493"/>
                </a:lnTo>
                <a:lnTo>
                  <a:pt x="1014294" y="1755293"/>
                </a:lnTo>
                <a:lnTo>
                  <a:pt x="1025120" y="1799198"/>
                </a:lnTo>
                <a:lnTo>
                  <a:pt x="1035419" y="1843205"/>
                </a:lnTo>
                <a:lnTo>
                  <a:pt x="1045190" y="1887307"/>
                </a:lnTo>
                <a:lnTo>
                  <a:pt x="1054434" y="1931500"/>
                </a:lnTo>
                <a:lnTo>
                  <a:pt x="1063149" y="1975779"/>
                </a:lnTo>
                <a:lnTo>
                  <a:pt x="1071336" y="2020139"/>
                </a:lnTo>
                <a:lnTo>
                  <a:pt x="1078995" y="2064575"/>
                </a:lnTo>
                <a:lnTo>
                  <a:pt x="1086127" y="2109081"/>
                </a:lnTo>
                <a:lnTo>
                  <a:pt x="1092731" y="2153653"/>
                </a:lnTo>
                <a:lnTo>
                  <a:pt x="1098806" y="2198285"/>
                </a:lnTo>
                <a:lnTo>
                  <a:pt x="1104354" y="2242973"/>
                </a:lnTo>
                <a:lnTo>
                  <a:pt x="1109374" y="2287712"/>
                </a:lnTo>
                <a:lnTo>
                  <a:pt x="1113866" y="2332496"/>
                </a:lnTo>
                <a:lnTo>
                  <a:pt x="1117830" y="2377321"/>
                </a:lnTo>
                <a:lnTo>
                  <a:pt x="1121266" y="2422180"/>
                </a:lnTo>
                <a:lnTo>
                  <a:pt x="1124174" y="2467070"/>
                </a:lnTo>
                <a:lnTo>
                  <a:pt x="1126554" y="2511986"/>
                </a:lnTo>
                <a:lnTo>
                  <a:pt x="1128406" y="2556922"/>
                </a:lnTo>
                <a:lnTo>
                  <a:pt x="1129731" y="2601872"/>
                </a:lnTo>
                <a:lnTo>
                  <a:pt x="1130527" y="2646833"/>
                </a:lnTo>
                <a:lnTo>
                  <a:pt x="1130796" y="2691799"/>
                </a:lnTo>
                <a:lnTo>
                  <a:pt x="1130536" y="2736766"/>
                </a:lnTo>
                <a:lnTo>
                  <a:pt x="1129749" y="2781727"/>
                </a:lnTo>
                <a:lnTo>
                  <a:pt x="1128434" y="2826678"/>
                </a:lnTo>
                <a:lnTo>
                  <a:pt x="1126590" y="2871614"/>
                </a:lnTo>
                <a:lnTo>
                  <a:pt x="1124219" y="2916530"/>
                </a:lnTo>
                <a:lnTo>
                  <a:pt x="1121320" y="2961420"/>
                </a:lnTo>
                <a:lnTo>
                  <a:pt x="1117893" y="3006281"/>
                </a:lnTo>
                <a:lnTo>
                  <a:pt x="1113939" y="3051106"/>
                </a:lnTo>
                <a:lnTo>
                  <a:pt x="1109456" y="3095891"/>
                </a:lnTo>
                <a:lnTo>
                  <a:pt x="1104445" y="3140630"/>
                </a:lnTo>
                <a:lnTo>
                  <a:pt x="1098906" y="3185319"/>
                </a:lnTo>
                <a:lnTo>
                  <a:pt x="1092840" y="3229953"/>
                </a:lnTo>
                <a:lnTo>
                  <a:pt x="1086245" y="3274526"/>
                </a:lnTo>
                <a:lnTo>
                  <a:pt x="1079123" y="3319034"/>
                </a:lnTo>
                <a:lnTo>
                  <a:pt x="1071472" y="3363471"/>
                </a:lnTo>
                <a:lnTo>
                  <a:pt x="1063294" y="3407832"/>
                </a:lnTo>
                <a:lnTo>
                  <a:pt x="1054588" y="3452113"/>
                </a:lnTo>
                <a:lnTo>
                  <a:pt x="1045354" y="3496308"/>
                </a:lnTo>
                <a:lnTo>
                  <a:pt x="1035591" y="3540412"/>
                </a:lnTo>
                <a:lnTo>
                  <a:pt x="1025301" y="3584421"/>
                </a:lnTo>
                <a:lnTo>
                  <a:pt x="1014483" y="3628328"/>
                </a:lnTo>
                <a:lnTo>
                  <a:pt x="1003137" y="3672130"/>
                </a:lnTo>
                <a:lnTo>
                  <a:pt x="991264" y="3715820"/>
                </a:lnTo>
                <a:lnTo>
                  <a:pt x="978862" y="3759395"/>
                </a:lnTo>
                <a:lnTo>
                  <a:pt x="965932" y="3802849"/>
                </a:lnTo>
                <a:lnTo>
                  <a:pt x="952474" y="3846176"/>
                </a:lnTo>
                <a:lnTo>
                  <a:pt x="938489" y="3889372"/>
                </a:lnTo>
                <a:lnTo>
                  <a:pt x="923975" y="3932433"/>
                </a:lnTo>
                <a:lnTo>
                  <a:pt x="908934" y="3975352"/>
                </a:lnTo>
                <a:lnTo>
                  <a:pt x="893364" y="4018124"/>
                </a:lnTo>
                <a:lnTo>
                  <a:pt x="877267" y="4060746"/>
                </a:lnTo>
                <a:lnTo>
                  <a:pt x="860642" y="4103211"/>
                </a:lnTo>
                <a:lnTo>
                  <a:pt x="843488" y="4145514"/>
                </a:lnTo>
                <a:lnTo>
                  <a:pt x="825807" y="4187651"/>
                </a:lnTo>
                <a:lnTo>
                  <a:pt x="807598" y="4229617"/>
                </a:lnTo>
                <a:lnTo>
                  <a:pt x="788861" y="4271406"/>
                </a:lnTo>
                <a:lnTo>
                  <a:pt x="769596" y="4313013"/>
                </a:lnTo>
                <a:lnTo>
                  <a:pt x="749803" y="4354434"/>
                </a:lnTo>
                <a:lnTo>
                  <a:pt x="729482" y="4395663"/>
                </a:lnTo>
                <a:lnTo>
                  <a:pt x="708633" y="4436696"/>
                </a:lnTo>
                <a:lnTo>
                  <a:pt x="687256" y="4477526"/>
                </a:lnTo>
                <a:lnTo>
                  <a:pt x="665351" y="4518150"/>
                </a:lnTo>
                <a:lnTo>
                  <a:pt x="642919" y="4558562"/>
                </a:lnTo>
                <a:lnTo>
                  <a:pt x="619958" y="4598757"/>
                </a:lnTo>
                <a:lnTo>
                  <a:pt x="596469" y="4638730"/>
                </a:lnTo>
                <a:lnTo>
                  <a:pt x="572453" y="4678476"/>
                </a:lnTo>
                <a:lnTo>
                  <a:pt x="547908" y="4717990"/>
                </a:lnTo>
                <a:lnTo>
                  <a:pt x="522836" y="4757267"/>
                </a:lnTo>
                <a:lnTo>
                  <a:pt x="497235" y="4796302"/>
                </a:lnTo>
                <a:lnTo>
                  <a:pt x="471107" y="4835089"/>
                </a:lnTo>
                <a:lnTo>
                  <a:pt x="444451" y="4873625"/>
                </a:lnTo>
                <a:lnTo>
                  <a:pt x="417266" y="4911903"/>
                </a:lnTo>
                <a:lnTo>
                  <a:pt x="389554" y="4949918"/>
                </a:lnTo>
                <a:lnTo>
                  <a:pt x="361314" y="4987667"/>
                </a:lnTo>
                <a:lnTo>
                  <a:pt x="332546" y="5025143"/>
                </a:lnTo>
                <a:lnTo>
                  <a:pt x="303250" y="5062341"/>
                </a:lnTo>
                <a:lnTo>
                  <a:pt x="273425" y="5099257"/>
                </a:lnTo>
                <a:lnTo>
                  <a:pt x="243073" y="5135886"/>
                </a:lnTo>
                <a:lnTo>
                  <a:pt x="212193" y="5172221"/>
                </a:lnTo>
                <a:lnTo>
                  <a:pt x="180785" y="5208259"/>
                </a:lnTo>
                <a:lnTo>
                  <a:pt x="148850" y="5243995"/>
                </a:lnTo>
                <a:lnTo>
                  <a:pt x="116386" y="5279423"/>
                </a:lnTo>
                <a:lnTo>
                  <a:pt x="83394" y="5314538"/>
                </a:lnTo>
                <a:lnTo>
                  <a:pt x="49874" y="5349335"/>
                </a:lnTo>
                <a:lnTo>
                  <a:pt x="15826" y="5383809"/>
                </a:lnTo>
                <a:lnTo>
                  <a:pt x="15647" y="5383987"/>
                </a:lnTo>
                <a:lnTo>
                  <a:pt x="15469" y="5384165"/>
                </a:lnTo>
                <a:lnTo>
                  <a:pt x="15289" y="5384342"/>
                </a:lnTo>
                <a:lnTo>
                  <a:pt x="0" y="5369039"/>
                </a:lnTo>
                <a:lnTo>
                  <a:pt x="34121" y="5334499"/>
                </a:lnTo>
                <a:lnTo>
                  <a:pt x="67709" y="5299633"/>
                </a:lnTo>
                <a:lnTo>
                  <a:pt x="100764" y="5264445"/>
                </a:lnTo>
                <a:lnTo>
                  <a:pt x="133285" y="5228942"/>
                </a:lnTo>
                <a:lnTo>
                  <a:pt x="165274" y="5193129"/>
                </a:lnTo>
                <a:lnTo>
                  <a:pt x="196730" y="5157010"/>
                </a:lnTo>
                <a:lnTo>
                  <a:pt x="227653" y="5120590"/>
                </a:lnTo>
                <a:lnTo>
                  <a:pt x="258043" y="5083875"/>
                </a:lnTo>
                <a:lnTo>
                  <a:pt x="287899" y="5046871"/>
                </a:lnTo>
                <a:lnTo>
                  <a:pt x="317223" y="5009581"/>
                </a:lnTo>
                <a:lnTo>
                  <a:pt x="346013" y="4972011"/>
                </a:lnTo>
                <a:lnTo>
                  <a:pt x="374271" y="4934166"/>
                </a:lnTo>
                <a:lnTo>
                  <a:pt x="401995" y="4896052"/>
                </a:lnTo>
                <a:lnTo>
                  <a:pt x="429187" y="4857674"/>
                </a:lnTo>
                <a:lnTo>
                  <a:pt x="455845" y="4819036"/>
                </a:lnTo>
                <a:lnTo>
                  <a:pt x="481970" y="4780144"/>
                </a:lnTo>
                <a:lnTo>
                  <a:pt x="507562" y="4741002"/>
                </a:lnTo>
                <a:lnTo>
                  <a:pt x="532621" y="4701617"/>
                </a:lnTo>
                <a:lnTo>
                  <a:pt x="557147" y="4661993"/>
                </a:lnTo>
                <a:lnTo>
                  <a:pt x="581140" y="4622136"/>
                </a:lnTo>
                <a:lnTo>
                  <a:pt x="604600" y="4582050"/>
                </a:lnTo>
                <a:lnTo>
                  <a:pt x="627527" y="4541740"/>
                </a:lnTo>
                <a:lnTo>
                  <a:pt x="649921" y="4501213"/>
                </a:lnTo>
                <a:lnTo>
                  <a:pt x="671782" y="4460472"/>
                </a:lnTo>
                <a:lnTo>
                  <a:pt x="693110" y="4419523"/>
                </a:lnTo>
                <a:lnTo>
                  <a:pt x="713904" y="4378371"/>
                </a:lnTo>
                <a:lnTo>
                  <a:pt x="734166" y="4337022"/>
                </a:lnTo>
                <a:lnTo>
                  <a:pt x="753894" y="4295480"/>
                </a:lnTo>
                <a:lnTo>
                  <a:pt x="773090" y="4253751"/>
                </a:lnTo>
                <a:lnTo>
                  <a:pt x="791752" y="4211839"/>
                </a:lnTo>
                <a:lnTo>
                  <a:pt x="809881" y="4169750"/>
                </a:lnTo>
                <a:lnTo>
                  <a:pt x="827478" y="4127489"/>
                </a:lnTo>
                <a:lnTo>
                  <a:pt x="844541" y="4085061"/>
                </a:lnTo>
                <a:lnTo>
                  <a:pt x="861071" y="4042472"/>
                </a:lnTo>
                <a:lnTo>
                  <a:pt x="877068" y="3999725"/>
                </a:lnTo>
                <a:lnTo>
                  <a:pt x="892532" y="3956828"/>
                </a:lnTo>
                <a:lnTo>
                  <a:pt x="907463" y="3913783"/>
                </a:lnTo>
                <a:lnTo>
                  <a:pt x="921860" y="3870598"/>
                </a:lnTo>
                <a:lnTo>
                  <a:pt x="935725" y="3827276"/>
                </a:lnTo>
                <a:lnTo>
                  <a:pt x="949057" y="3783824"/>
                </a:lnTo>
                <a:lnTo>
                  <a:pt x="961855" y="3740246"/>
                </a:lnTo>
                <a:lnTo>
                  <a:pt x="974121" y="3696547"/>
                </a:lnTo>
                <a:lnTo>
                  <a:pt x="985853" y="3652732"/>
                </a:lnTo>
                <a:lnTo>
                  <a:pt x="997053" y="3608807"/>
                </a:lnTo>
                <a:lnTo>
                  <a:pt x="1007719" y="3564777"/>
                </a:lnTo>
                <a:lnTo>
                  <a:pt x="1017852" y="3520646"/>
                </a:lnTo>
                <a:lnTo>
                  <a:pt x="1027452" y="3476421"/>
                </a:lnTo>
                <a:lnTo>
                  <a:pt x="1036519" y="3432105"/>
                </a:lnTo>
                <a:lnTo>
                  <a:pt x="1045053" y="3387705"/>
                </a:lnTo>
                <a:lnTo>
                  <a:pt x="1053054" y="3343225"/>
                </a:lnTo>
                <a:lnTo>
                  <a:pt x="1060522" y="3298671"/>
                </a:lnTo>
                <a:lnTo>
                  <a:pt x="1067457" y="3254047"/>
                </a:lnTo>
                <a:lnTo>
                  <a:pt x="1073858" y="3209360"/>
                </a:lnTo>
                <a:lnTo>
                  <a:pt x="1079727" y="3164613"/>
                </a:lnTo>
                <a:lnTo>
                  <a:pt x="1085062" y="3119812"/>
                </a:lnTo>
                <a:lnTo>
                  <a:pt x="1089865" y="3074962"/>
                </a:lnTo>
                <a:lnTo>
                  <a:pt x="1094134" y="3030068"/>
                </a:lnTo>
                <a:lnTo>
                  <a:pt x="1097870" y="2985136"/>
                </a:lnTo>
                <a:lnTo>
                  <a:pt x="1101074" y="2940171"/>
                </a:lnTo>
                <a:lnTo>
                  <a:pt x="1103744" y="2895177"/>
                </a:lnTo>
                <a:lnTo>
                  <a:pt x="1105881" y="2850160"/>
                </a:lnTo>
                <a:lnTo>
                  <a:pt x="1107484" y="2805126"/>
                </a:lnTo>
                <a:lnTo>
                  <a:pt x="1108555" y="2760078"/>
                </a:lnTo>
                <a:lnTo>
                  <a:pt x="1109093" y="2715022"/>
                </a:lnTo>
                <a:lnTo>
                  <a:pt x="1109098" y="2669964"/>
                </a:lnTo>
                <a:lnTo>
                  <a:pt x="1108569" y="2624908"/>
                </a:lnTo>
                <a:lnTo>
                  <a:pt x="1107508" y="2579861"/>
                </a:lnTo>
                <a:lnTo>
                  <a:pt x="1105913" y="2534825"/>
                </a:lnTo>
                <a:lnTo>
                  <a:pt x="1103785" y="2489808"/>
                </a:lnTo>
                <a:lnTo>
                  <a:pt x="1101124" y="2444814"/>
                </a:lnTo>
                <a:lnTo>
                  <a:pt x="1097930" y="2399848"/>
                </a:lnTo>
                <a:lnTo>
                  <a:pt x="1094203" y="2354915"/>
                </a:lnTo>
                <a:lnTo>
                  <a:pt x="1089943" y="2310021"/>
                </a:lnTo>
                <a:lnTo>
                  <a:pt x="1085150" y="2265170"/>
                </a:lnTo>
                <a:lnTo>
                  <a:pt x="1079824" y="2220368"/>
                </a:lnTo>
                <a:lnTo>
                  <a:pt x="1073964" y="2175620"/>
                </a:lnTo>
                <a:lnTo>
                  <a:pt x="1067572" y="2130931"/>
                </a:lnTo>
                <a:lnTo>
                  <a:pt x="1060646" y="2086306"/>
                </a:lnTo>
                <a:lnTo>
                  <a:pt x="1053188" y="2041751"/>
                </a:lnTo>
                <a:lnTo>
                  <a:pt x="1045196" y="1997270"/>
                </a:lnTo>
                <a:lnTo>
                  <a:pt x="1036671" y="1952868"/>
                </a:lnTo>
                <a:lnTo>
                  <a:pt x="1027613" y="1908551"/>
                </a:lnTo>
                <a:lnTo>
                  <a:pt x="1018022" y="1864324"/>
                </a:lnTo>
                <a:lnTo>
                  <a:pt x="1007898" y="1820191"/>
                </a:lnTo>
                <a:lnTo>
                  <a:pt x="997240" y="1776159"/>
                </a:lnTo>
                <a:lnTo>
                  <a:pt x="986050" y="1732232"/>
                </a:lnTo>
                <a:lnTo>
                  <a:pt x="974327" y="1688415"/>
                </a:lnTo>
                <a:lnTo>
                  <a:pt x="962070" y="1644714"/>
                </a:lnTo>
                <a:lnTo>
                  <a:pt x="949280" y="1601133"/>
                </a:lnTo>
                <a:lnTo>
                  <a:pt x="935958" y="1557679"/>
                </a:lnTo>
                <a:lnTo>
                  <a:pt x="922102" y="1514355"/>
                </a:lnTo>
                <a:lnTo>
                  <a:pt x="907713" y="1471167"/>
                </a:lnTo>
                <a:lnTo>
                  <a:pt x="892790" y="1428120"/>
                </a:lnTo>
                <a:lnTo>
                  <a:pt x="877335" y="1385219"/>
                </a:lnTo>
                <a:lnTo>
                  <a:pt x="861347" y="1342470"/>
                </a:lnTo>
                <a:lnTo>
                  <a:pt x="844825" y="1299877"/>
                </a:lnTo>
                <a:lnTo>
                  <a:pt x="827771" y="1257446"/>
                </a:lnTo>
                <a:lnTo>
                  <a:pt x="810183" y="1215182"/>
                </a:lnTo>
                <a:lnTo>
                  <a:pt x="792063" y="1173090"/>
                </a:lnTo>
                <a:lnTo>
                  <a:pt x="773409" y="1131175"/>
                </a:lnTo>
                <a:lnTo>
                  <a:pt x="754222" y="1089442"/>
                </a:lnTo>
                <a:lnTo>
                  <a:pt x="734502" y="1047897"/>
                </a:lnTo>
                <a:lnTo>
                  <a:pt x="714248" y="1006544"/>
                </a:lnTo>
                <a:lnTo>
                  <a:pt x="693462" y="965388"/>
                </a:lnTo>
                <a:lnTo>
                  <a:pt x="672143" y="924436"/>
                </a:lnTo>
                <a:lnTo>
                  <a:pt x="650290" y="883691"/>
                </a:lnTo>
                <a:lnTo>
                  <a:pt x="627904" y="843159"/>
                </a:lnTo>
                <a:lnTo>
                  <a:pt x="604986" y="802846"/>
                </a:lnTo>
                <a:lnTo>
                  <a:pt x="581534" y="762755"/>
                </a:lnTo>
                <a:lnTo>
                  <a:pt x="557549" y="722893"/>
                </a:lnTo>
                <a:lnTo>
                  <a:pt x="533031" y="683265"/>
                </a:lnTo>
                <a:lnTo>
                  <a:pt x="507979" y="643875"/>
                </a:lnTo>
                <a:lnTo>
                  <a:pt x="482395" y="604730"/>
                </a:lnTo>
                <a:lnTo>
                  <a:pt x="456277" y="565833"/>
                </a:lnTo>
                <a:lnTo>
                  <a:pt x="429627" y="527190"/>
                </a:lnTo>
                <a:lnTo>
                  <a:pt x="402443" y="488807"/>
                </a:lnTo>
                <a:lnTo>
                  <a:pt x="374726" y="450688"/>
                </a:lnTo>
                <a:lnTo>
                  <a:pt x="346476" y="412838"/>
                </a:lnTo>
                <a:lnTo>
                  <a:pt x="317693" y="375263"/>
                </a:lnTo>
                <a:lnTo>
                  <a:pt x="288377" y="337968"/>
                </a:lnTo>
                <a:lnTo>
                  <a:pt x="258528" y="300957"/>
                </a:lnTo>
                <a:lnTo>
                  <a:pt x="228145" y="264237"/>
                </a:lnTo>
                <a:lnTo>
                  <a:pt x="197230" y="227812"/>
                </a:lnTo>
                <a:lnTo>
                  <a:pt x="165781" y="191687"/>
                </a:lnTo>
                <a:lnTo>
                  <a:pt x="133799" y="155868"/>
                </a:lnTo>
                <a:lnTo>
                  <a:pt x="101284" y="120359"/>
                </a:lnTo>
                <a:lnTo>
                  <a:pt x="68236" y="85166"/>
                </a:lnTo>
                <a:lnTo>
                  <a:pt x="34655" y="50294"/>
                </a:lnTo>
                <a:lnTo>
                  <a:pt x="541" y="15748"/>
                </a:lnTo>
                <a:lnTo>
                  <a:pt x="360" y="15621"/>
                </a:lnTo>
                <a:lnTo>
                  <a:pt x="180" y="15366"/>
                </a:lnTo>
                <a:lnTo>
                  <a:pt x="0" y="15239"/>
                </a:lnTo>
                <a:lnTo>
                  <a:pt x="15289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4859" y="1155191"/>
            <a:ext cx="11024870" cy="1428115"/>
          </a:xfrm>
          <a:custGeom>
            <a:avLst/>
            <a:gdLst/>
            <a:ahLst/>
            <a:cxnLst/>
            <a:rect l="l" t="t" r="r" b="b"/>
            <a:pathLst>
              <a:path w="11024870" h="1428114">
                <a:moveTo>
                  <a:pt x="0" y="1427988"/>
                </a:moveTo>
                <a:lnTo>
                  <a:pt x="11024616" y="1427988"/>
                </a:lnTo>
                <a:lnTo>
                  <a:pt x="11024616" y="0"/>
                </a:lnTo>
                <a:lnTo>
                  <a:pt x="0" y="0"/>
                </a:lnTo>
                <a:lnTo>
                  <a:pt x="0" y="1427988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84859" y="1155191"/>
            <a:ext cx="11024870" cy="1428115"/>
          </a:xfrm>
          <a:custGeom>
            <a:avLst/>
            <a:gdLst/>
            <a:ahLst/>
            <a:cxnLst/>
            <a:rect l="l" t="t" r="r" b="b"/>
            <a:pathLst>
              <a:path w="11024870" h="1428114">
                <a:moveTo>
                  <a:pt x="0" y="1427988"/>
                </a:moveTo>
                <a:lnTo>
                  <a:pt x="11024616" y="1427988"/>
                </a:lnTo>
                <a:lnTo>
                  <a:pt x="11024616" y="0"/>
                </a:lnTo>
                <a:lnTo>
                  <a:pt x="0" y="0"/>
                </a:lnTo>
                <a:lnTo>
                  <a:pt x="0" y="142798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71066" y="1413636"/>
            <a:ext cx="10043795" cy="876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Precios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condiciones ofrecidas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adjudicadas mediante una licitación</a:t>
            </a:r>
            <a:r>
              <a:rPr sz="1800" b="1" spc="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pública.</a:t>
            </a:r>
            <a:endParaRPr sz="1800">
              <a:latin typeface="Verdana"/>
              <a:cs typeface="Verdana"/>
            </a:endParaRPr>
          </a:p>
          <a:p>
            <a:pPr marL="12700" marR="233045">
              <a:lnSpc>
                <a:spcPts val="1970"/>
              </a:lnSpc>
              <a:spcBef>
                <a:spcPts val="785"/>
              </a:spcBef>
            </a:pP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Los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precios están expuestos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en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valores Netos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y en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moneda de la respectiva industria  (UF, peso, dólar,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etc.).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Además, pueden ser mejorados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a través de oferta</a:t>
            </a:r>
            <a:r>
              <a:rPr sz="1800" i="1" spc="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especial.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7723" y="1161288"/>
            <a:ext cx="1414272" cy="14142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7723" y="1161288"/>
            <a:ext cx="1414780" cy="1414780"/>
          </a:xfrm>
          <a:custGeom>
            <a:avLst/>
            <a:gdLst/>
            <a:ahLst/>
            <a:cxnLst/>
            <a:rect l="l" t="t" r="r" b="b"/>
            <a:pathLst>
              <a:path w="1414780" h="1414780">
                <a:moveTo>
                  <a:pt x="0" y="707136"/>
                </a:moveTo>
                <a:lnTo>
                  <a:pt x="1631" y="658722"/>
                </a:lnTo>
                <a:lnTo>
                  <a:pt x="6455" y="611185"/>
                </a:lnTo>
                <a:lnTo>
                  <a:pt x="14366" y="564627"/>
                </a:lnTo>
                <a:lnTo>
                  <a:pt x="25259" y="519156"/>
                </a:lnTo>
                <a:lnTo>
                  <a:pt x="39029" y="474876"/>
                </a:lnTo>
                <a:lnTo>
                  <a:pt x="55570" y="431893"/>
                </a:lnTo>
                <a:lnTo>
                  <a:pt x="74777" y="390311"/>
                </a:lnTo>
                <a:lnTo>
                  <a:pt x="96545" y="350237"/>
                </a:lnTo>
                <a:lnTo>
                  <a:pt x="120768" y="311776"/>
                </a:lnTo>
                <a:lnTo>
                  <a:pt x="147341" y="275032"/>
                </a:lnTo>
                <a:lnTo>
                  <a:pt x="176159" y="240112"/>
                </a:lnTo>
                <a:lnTo>
                  <a:pt x="207116" y="207121"/>
                </a:lnTo>
                <a:lnTo>
                  <a:pt x="240107" y="176163"/>
                </a:lnTo>
                <a:lnTo>
                  <a:pt x="275027" y="147345"/>
                </a:lnTo>
                <a:lnTo>
                  <a:pt x="311770" y="120771"/>
                </a:lnTo>
                <a:lnTo>
                  <a:pt x="350232" y="96548"/>
                </a:lnTo>
                <a:lnTo>
                  <a:pt x="390306" y="74779"/>
                </a:lnTo>
                <a:lnTo>
                  <a:pt x="431887" y="55572"/>
                </a:lnTo>
                <a:lnTo>
                  <a:pt x="474871" y="39030"/>
                </a:lnTo>
                <a:lnTo>
                  <a:pt x="519152" y="25260"/>
                </a:lnTo>
                <a:lnTo>
                  <a:pt x="564624" y="14367"/>
                </a:lnTo>
                <a:lnTo>
                  <a:pt x="611182" y="6455"/>
                </a:lnTo>
                <a:lnTo>
                  <a:pt x="658721" y="1631"/>
                </a:lnTo>
                <a:lnTo>
                  <a:pt x="707136" y="0"/>
                </a:lnTo>
                <a:lnTo>
                  <a:pt x="755550" y="1631"/>
                </a:lnTo>
                <a:lnTo>
                  <a:pt x="803089" y="6455"/>
                </a:lnTo>
                <a:lnTo>
                  <a:pt x="849647" y="14367"/>
                </a:lnTo>
                <a:lnTo>
                  <a:pt x="895119" y="25260"/>
                </a:lnTo>
                <a:lnTo>
                  <a:pt x="939400" y="39030"/>
                </a:lnTo>
                <a:lnTo>
                  <a:pt x="982384" y="55572"/>
                </a:lnTo>
                <a:lnTo>
                  <a:pt x="1023965" y="74779"/>
                </a:lnTo>
                <a:lnTo>
                  <a:pt x="1064039" y="96548"/>
                </a:lnTo>
                <a:lnTo>
                  <a:pt x="1102501" y="120771"/>
                </a:lnTo>
                <a:lnTo>
                  <a:pt x="1139244" y="147345"/>
                </a:lnTo>
                <a:lnTo>
                  <a:pt x="1174164" y="176163"/>
                </a:lnTo>
                <a:lnTo>
                  <a:pt x="1207155" y="207121"/>
                </a:lnTo>
                <a:lnTo>
                  <a:pt x="1238112" y="240112"/>
                </a:lnTo>
                <a:lnTo>
                  <a:pt x="1266930" y="275032"/>
                </a:lnTo>
                <a:lnTo>
                  <a:pt x="1293503" y="311776"/>
                </a:lnTo>
                <a:lnTo>
                  <a:pt x="1317726" y="350237"/>
                </a:lnTo>
                <a:lnTo>
                  <a:pt x="1339494" y="390311"/>
                </a:lnTo>
                <a:lnTo>
                  <a:pt x="1358701" y="431893"/>
                </a:lnTo>
                <a:lnTo>
                  <a:pt x="1375242" y="474876"/>
                </a:lnTo>
                <a:lnTo>
                  <a:pt x="1389012" y="519156"/>
                </a:lnTo>
                <a:lnTo>
                  <a:pt x="1399905" y="564627"/>
                </a:lnTo>
                <a:lnTo>
                  <a:pt x="1407816" y="611185"/>
                </a:lnTo>
                <a:lnTo>
                  <a:pt x="1412640" y="658722"/>
                </a:lnTo>
                <a:lnTo>
                  <a:pt x="1414272" y="707136"/>
                </a:lnTo>
                <a:lnTo>
                  <a:pt x="1412640" y="755549"/>
                </a:lnTo>
                <a:lnTo>
                  <a:pt x="1407816" y="803086"/>
                </a:lnTo>
                <a:lnTo>
                  <a:pt x="1399905" y="849644"/>
                </a:lnTo>
                <a:lnTo>
                  <a:pt x="1389012" y="895115"/>
                </a:lnTo>
                <a:lnTo>
                  <a:pt x="1375242" y="939395"/>
                </a:lnTo>
                <a:lnTo>
                  <a:pt x="1358701" y="982378"/>
                </a:lnTo>
                <a:lnTo>
                  <a:pt x="1339494" y="1023960"/>
                </a:lnTo>
                <a:lnTo>
                  <a:pt x="1317726" y="1064034"/>
                </a:lnTo>
                <a:lnTo>
                  <a:pt x="1293503" y="1102495"/>
                </a:lnTo>
                <a:lnTo>
                  <a:pt x="1266930" y="1139239"/>
                </a:lnTo>
                <a:lnTo>
                  <a:pt x="1238112" y="1174159"/>
                </a:lnTo>
                <a:lnTo>
                  <a:pt x="1207155" y="1207150"/>
                </a:lnTo>
                <a:lnTo>
                  <a:pt x="1174164" y="1238108"/>
                </a:lnTo>
                <a:lnTo>
                  <a:pt x="1139244" y="1266926"/>
                </a:lnTo>
                <a:lnTo>
                  <a:pt x="1102501" y="1293500"/>
                </a:lnTo>
                <a:lnTo>
                  <a:pt x="1064039" y="1317723"/>
                </a:lnTo>
                <a:lnTo>
                  <a:pt x="1023965" y="1339492"/>
                </a:lnTo>
                <a:lnTo>
                  <a:pt x="982384" y="1358699"/>
                </a:lnTo>
                <a:lnTo>
                  <a:pt x="939400" y="1375241"/>
                </a:lnTo>
                <a:lnTo>
                  <a:pt x="895119" y="1389011"/>
                </a:lnTo>
                <a:lnTo>
                  <a:pt x="849647" y="1399904"/>
                </a:lnTo>
                <a:lnTo>
                  <a:pt x="803089" y="1407816"/>
                </a:lnTo>
                <a:lnTo>
                  <a:pt x="755550" y="1412640"/>
                </a:lnTo>
                <a:lnTo>
                  <a:pt x="707136" y="1414272"/>
                </a:lnTo>
                <a:lnTo>
                  <a:pt x="658721" y="1412640"/>
                </a:lnTo>
                <a:lnTo>
                  <a:pt x="611182" y="1407816"/>
                </a:lnTo>
                <a:lnTo>
                  <a:pt x="564624" y="1399904"/>
                </a:lnTo>
                <a:lnTo>
                  <a:pt x="519152" y="1389011"/>
                </a:lnTo>
                <a:lnTo>
                  <a:pt x="474871" y="1375241"/>
                </a:lnTo>
                <a:lnTo>
                  <a:pt x="431887" y="1358699"/>
                </a:lnTo>
                <a:lnTo>
                  <a:pt x="390306" y="1339492"/>
                </a:lnTo>
                <a:lnTo>
                  <a:pt x="350232" y="1317723"/>
                </a:lnTo>
                <a:lnTo>
                  <a:pt x="311770" y="1293500"/>
                </a:lnTo>
                <a:lnTo>
                  <a:pt x="275027" y="1266926"/>
                </a:lnTo>
                <a:lnTo>
                  <a:pt x="240107" y="1238108"/>
                </a:lnTo>
                <a:lnTo>
                  <a:pt x="207116" y="1207150"/>
                </a:lnTo>
                <a:lnTo>
                  <a:pt x="176159" y="1174159"/>
                </a:lnTo>
                <a:lnTo>
                  <a:pt x="147341" y="1139239"/>
                </a:lnTo>
                <a:lnTo>
                  <a:pt x="120768" y="1102495"/>
                </a:lnTo>
                <a:lnTo>
                  <a:pt x="96545" y="1064034"/>
                </a:lnTo>
                <a:lnTo>
                  <a:pt x="74777" y="1023960"/>
                </a:lnTo>
                <a:lnTo>
                  <a:pt x="55570" y="982378"/>
                </a:lnTo>
                <a:lnTo>
                  <a:pt x="39029" y="939395"/>
                </a:lnTo>
                <a:lnTo>
                  <a:pt x="25259" y="895115"/>
                </a:lnTo>
                <a:lnTo>
                  <a:pt x="14366" y="849644"/>
                </a:lnTo>
                <a:lnTo>
                  <a:pt x="6455" y="803086"/>
                </a:lnTo>
                <a:lnTo>
                  <a:pt x="1631" y="755549"/>
                </a:lnTo>
                <a:lnTo>
                  <a:pt x="0" y="707136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96339" y="2892551"/>
            <a:ext cx="10613390" cy="1347470"/>
          </a:xfrm>
          <a:custGeom>
            <a:avLst/>
            <a:gdLst/>
            <a:ahLst/>
            <a:cxnLst/>
            <a:rect l="l" t="t" r="r" b="b"/>
            <a:pathLst>
              <a:path w="10613390" h="1347470">
                <a:moveTo>
                  <a:pt x="0" y="1347216"/>
                </a:moveTo>
                <a:lnTo>
                  <a:pt x="10613136" y="1347216"/>
                </a:lnTo>
                <a:lnTo>
                  <a:pt x="10613136" y="0"/>
                </a:lnTo>
                <a:lnTo>
                  <a:pt x="0" y="0"/>
                </a:lnTo>
                <a:lnTo>
                  <a:pt x="0" y="1347216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6339" y="2892551"/>
            <a:ext cx="10613390" cy="1347470"/>
          </a:xfrm>
          <a:custGeom>
            <a:avLst/>
            <a:gdLst/>
            <a:ahLst/>
            <a:cxnLst/>
            <a:rect l="l" t="t" r="r" b="b"/>
            <a:pathLst>
              <a:path w="10613390" h="1347470">
                <a:moveTo>
                  <a:pt x="0" y="1347216"/>
                </a:moveTo>
                <a:lnTo>
                  <a:pt x="10613136" y="1347216"/>
                </a:lnTo>
                <a:lnTo>
                  <a:pt x="10613136" y="0"/>
                </a:lnTo>
                <a:lnTo>
                  <a:pt x="0" y="0"/>
                </a:lnTo>
                <a:lnTo>
                  <a:pt x="0" y="134721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082545" y="3111372"/>
            <a:ext cx="9656445" cy="8775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Facilita el proceso de</a:t>
            </a:r>
            <a:r>
              <a:rPr sz="1800" b="1" spc="-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compra.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065"/>
              </a:lnSpc>
              <a:spcBef>
                <a:spcPts val="565"/>
              </a:spcBef>
            </a:pP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Conociendo el Convenio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y con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la sola emisión de la Orden de Compra.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No</a:t>
            </a:r>
            <a:r>
              <a:rPr sz="1800" i="1" spc="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necesitan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065"/>
              </a:lnSpc>
            </a:pP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realizar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una nueva</a:t>
            </a:r>
            <a:r>
              <a:rPr sz="1800" i="1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adjudicación.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89204" y="2859023"/>
            <a:ext cx="1414271" cy="14142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89204" y="2859023"/>
            <a:ext cx="1414780" cy="1414780"/>
          </a:xfrm>
          <a:custGeom>
            <a:avLst/>
            <a:gdLst/>
            <a:ahLst/>
            <a:cxnLst/>
            <a:rect l="l" t="t" r="r" b="b"/>
            <a:pathLst>
              <a:path w="1414780" h="1414779">
                <a:moveTo>
                  <a:pt x="0" y="707136"/>
                </a:moveTo>
                <a:lnTo>
                  <a:pt x="1631" y="658722"/>
                </a:lnTo>
                <a:lnTo>
                  <a:pt x="6455" y="611185"/>
                </a:lnTo>
                <a:lnTo>
                  <a:pt x="14366" y="564627"/>
                </a:lnTo>
                <a:lnTo>
                  <a:pt x="25259" y="519156"/>
                </a:lnTo>
                <a:lnTo>
                  <a:pt x="39029" y="474876"/>
                </a:lnTo>
                <a:lnTo>
                  <a:pt x="55570" y="431893"/>
                </a:lnTo>
                <a:lnTo>
                  <a:pt x="74777" y="390311"/>
                </a:lnTo>
                <a:lnTo>
                  <a:pt x="96545" y="350237"/>
                </a:lnTo>
                <a:lnTo>
                  <a:pt x="120768" y="311776"/>
                </a:lnTo>
                <a:lnTo>
                  <a:pt x="147341" y="275032"/>
                </a:lnTo>
                <a:lnTo>
                  <a:pt x="176159" y="240112"/>
                </a:lnTo>
                <a:lnTo>
                  <a:pt x="207116" y="207121"/>
                </a:lnTo>
                <a:lnTo>
                  <a:pt x="240107" y="176163"/>
                </a:lnTo>
                <a:lnTo>
                  <a:pt x="275027" y="147345"/>
                </a:lnTo>
                <a:lnTo>
                  <a:pt x="311770" y="120771"/>
                </a:lnTo>
                <a:lnTo>
                  <a:pt x="350232" y="96548"/>
                </a:lnTo>
                <a:lnTo>
                  <a:pt x="390306" y="74779"/>
                </a:lnTo>
                <a:lnTo>
                  <a:pt x="431887" y="55572"/>
                </a:lnTo>
                <a:lnTo>
                  <a:pt x="474871" y="39030"/>
                </a:lnTo>
                <a:lnTo>
                  <a:pt x="519152" y="25260"/>
                </a:lnTo>
                <a:lnTo>
                  <a:pt x="564624" y="14367"/>
                </a:lnTo>
                <a:lnTo>
                  <a:pt x="611182" y="6455"/>
                </a:lnTo>
                <a:lnTo>
                  <a:pt x="658721" y="1631"/>
                </a:lnTo>
                <a:lnTo>
                  <a:pt x="707136" y="0"/>
                </a:lnTo>
                <a:lnTo>
                  <a:pt x="755549" y="1631"/>
                </a:lnTo>
                <a:lnTo>
                  <a:pt x="803086" y="6455"/>
                </a:lnTo>
                <a:lnTo>
                  <a:pt x="849644" y="14367"/>
                </a:lnTo>
                <a:lnTo>
                  <a:pt x="895115" y="25260"/>
                </a:lnTo>
                <a:lnTo>
                  <a:pt x="939395" y="39030"/>
                </a:lnTo>
                <a:lnTo>
                  <a:pt x="982378" y="55572"/>
                </a:lnTo>
                <a:lnTo>
                  <a:pt x="1023960" y="74779"/>
                </a:lnTo>
                <a:lnTo>
                  <a:pt x="1064034" y="96548"/>
                </a:lnTo>
                <a:lnTo>
                  <a:pt x="1102495" y="120771"/>
                </a:lnTo>
                <a:lnTo>
                  <a:pt x="1139239" y="147345"/>
                </a:lnTo>
                <a:lnTo>
                  <a:pt x="1174159" y="176163"/>
                </a:lnTo>
                <a:lnTo>
                  <a:pt x="1207150" y="207121"/>
                </a:lnTo>
                <a:lnTo>
                  <a:pt x="1238108" y="240112"/>
                </a:lnTo>
                <a:lnTo>
                  <a:pt x="1266926" y="275032"/>
                </a:lnTo>
                <a:lnTo>
                  <a:pt x="1293500" y="311776"/>
                </a:lnTo>
                <a:lnTo>
                  <a:pt x="1317723" y="350237"/>
                </a:lnTo>
                <a:lnTo>
                  <a:pt x="1339492" y="390311"/>
                </a:lnTo>
                <a:lnTo>
                  <a:pt x="1358699" y="431893"/>
                </a:lnTo>
                <a:lnTo>
                  <a:pt x="1375241" y="474876"/>
                </a:lnTo>
                <a:lnTo>
                  <a:pt x="1389011" y="519156"/>
                </a:lnTo>
                <a:lnTo>
                  <a:pt x="1399904" y="564627"/>
                </a:lnTo>
                <a:lnTo>
                  <a:pt x="1407816" y="611185"/>
                </a:lnTo>
                <a:lnTo>
                  <a:pt x="1412640" y="658722"/>
                </a:lnTo>
                <a:lnTo>
                  <a:pt x="1414271" y="707136"/>
                </a:lnTo>
                <a:lnTo>
                  <a:pt x="1412640" y="755549"/>
                </a:lnTo>
                <a:lnTo>
                  <a:pt x="1407816" y="803086"/>
                </a:lnTo>
                <a:lnTo>
                  <a:pt x="1399904" y="849644"/>
                </a:lnTo>
                <a:lnTo>
                  <a:pt x="1389011" y="895115"/>
                </a:lnTo>
                <a:lnTo>
                  <a:pt x="1375241" y="939395"/>
                </a:lnTo>
                <a:lnTo>
                  <a:pt x="1358699" y="982378"/>
                </a:lnTo>
                <a:lnTo>
                  <a:pt x="1339492" y="1023960"/>
                </a:lnTo>
                <a:lnTo>
                  <a:pt x="1317723" y="1064034"/>
                </a:lnTo>
                <a:lnTo>
                  <a:pt x="1293500" y="1102495"/>
                </a:lnTo>
                <a:lnTo>
                  <a:pt x="1266926" y="1139239"/>
                </a:lnTo>
                <a:lnTo>
                  <a:pt x="1238108" y="1174159"/>
                </a:lnTo>
                <a:lnTo>
                  <a:pt x="1207150" y="1207150"/>
                </a:lnTo>
                <a:lnTo>
                  <a:pt x="1174159" y="1238108"/>
                </a:lnTo>
                <a:lnTo>
                  <a:pt x="1139239" y="1266926"/>
                </a:lnTo>
                <a:lnTo>
                  <a:pt x="1102495" y="1293500"/>
                </a:lnTo>
                <a:lnTo>
                  <a:pt x="1064034" y="1317723"/>
                </a:lnTo>
                <a:lnTo>
                  <a:pt x="1023960" y="1339492"/>
                </a:lnTo>
                <a:lnTo>
                  <a:pt x="982378" y="1358699"/>
                </a:lnTo>
                <a:lnTo>
                  <a:pt x="939395" y="1375241"/>
                </a:lnTo>
                <a:lnTo>
                  <a:pt x="895115" y="1389011"/>
                </a:lnTo>
                <a:lnTo>
                  <a:pt x="849644" y="1399904"/>
                </a:lnTo>
                <a:lnTo>
                  <a:pt x="803086" y="1407816"/>
                </a:lnTo>
                <a:lnTo>
                  <a:pt x="755549" y="1412640"/>
                </a:lnTo>
                <a:lnTo>
                  <a:pt x="707136" y="1414271"/>
                </a:lnTo>
                <a:lnTo>
                  <a:pt x="658721" y="1412640"/>
                </a:lnTo>
                <a:lnTo>
                  <a:pt x="611182" y="1407816"/>
                </a:lnTo>
                <a:lnTo>
                  <a:pt x="564624" y="1399904"/>
                </a:lnTo>
                <a:lnTo>
                  <a:pt x="519152" y="1389011"/>
                </a:lnTo>
                <a:lnTo>
                  <a:pt x="474871" y="1375241"/>
                </a:lnTo>
                <a:lnTo>
                  <a:pt x="431887" y="1358699"/>
                </a:lnTo>
                <a:lnTo>
                  <a:pt x="390306" y="1339492"/>
                </a:lnTo>
                <a:lnTo>
                  <a:pt x="350232" y="1317723"/>
                </a:lnTo>
                <a:lnTo>
                  <a:pt x="311770" y="1293500"/>
                </a:lnTo>
                <a:lnTo>
                  <a:pt x="275027" y="1266926"/>
                </a:lnTo>
                <a:lnTo>
                  <a:pt x="240107" y="1238108"/>
                </a:lnTo>
                <a:lnTo>
                  <a:pt x="207116" y="1207150"/>
                </a:lnTo>
                <a:lnTo>
                  <a:pt x="176159" y="1174159"/>
                </a:lnTo>
                <a:lnTo>
                  <a:pt x="147341" y="1139239"/>
                </a:lnTo>
                <a:lnTo>
                  <a:pt x="120768" y="1102495"/>
                </a:lnTo>
                <a:lnTo>
                  <a:pt x="96545" y="1064034"/>
                </a:lnTo>
                <a:lnTo>
                  <a:pt x="74777" y="1023960"/>
                </a:lnTo>
                <a:lnTo>
                  <a:pt x="55570" y="982378"/>
                </a:lnTo>
                <a:lnTo>
                  <a:pt x="39029" y="939395"/>
                </a:lnTo>
                <a:lnTo>
                  <a:pt x="25259" y="895115"/>
                </a:lnTo>
                <a:lnTo>
                  <a:pt x="14366" y="849644"/>
                </a:lnTo>
                <a:lnTo>
                  <a:pt x="6455" y="803086"/>
                </a:lnTo>
                <a:lnTo>
                  <a:pt x="1631" y="755549"/>
                </a:lnTo>
                <a:lnTo>
                  <a:pt x="0" y="707136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4859" y="4599432"/>
            <a:ext cx="11024870" cy="1329055"/>
          </a:xfrm>
          <a:custGeom>
            <a:avLst/>
            <a:gdLst/>
            <a:ahLst/>
            <a:cxnLst/>
            <a:rect l="l" t="t" r="r" b="b"/>
            <a:pathLst>
              <a:path w="11024870" h="1329054">
                <a:moveTo>
                  <a:pt x="0" y="1328928"/>
                </a:moveTo>
                <a:lnTo>
                  <a:pt x="11024616" y="1328928"/>
                </a:lnTo>
                <a:lnTo>
                  <a:pt x="11024616" y="0"/>
                </a:lnTo>
                <a:lnTo>
                  <a:pt x="0" y="0"/>
                </a:lnTo>
                <a:lnTo>
                  <a:pt x="0" y="1328928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84859" y="4599432"/>
            <a:ext cx="11024870" cy="1329055"/>
          </a:xfrm>
          <a:custGeom>
            <a:avLst/>
            <a:gdLst/>
            <a:ahLst/>
            <a:cxnLst/>
            <a:rect l="l" t="t" r="r" b="b"/>
            <a:pathLst>
              <a:path w="11024870" h="1329054">
                <a:moveTo>
                  <a:pt x="0" y="1328928"/>
                </a:moveTo>
                <a:lnTo>
                  <a:pt x="11024616" y="1328928"/>
                </a:lnTo>
                <a:lnTo>
                  <a:pt x="11024616" y="0"/>
                </a:lnTo>
                <a:lnTo>
                  <a:pt x="0" y="0"/>
                </a:lnTo>
                <a:lnTo>
                  <a:pt x="0" y="1328928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671066" y="4934457"/>
            <a:ext cx="8675370" cy="626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El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ahorro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trasciende en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gestión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no sólo en el precio.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Menos acciones involucradas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el proceso de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compra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por Convenio</a:t>
            </a:r>
            <a:r>
              <a:rPr sz="1800" spc="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Marco.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7723" y="4556759"/>
            <a:ext cx="1414272" cy="14142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7723" y="4556759"/>
            <a:ext cx="1414780" cy="1414780"/>
          </a:xfrm>
          <a:custGeom>
            <a:avLst/>
            <a:gdLst/>
            <a:ahLst/>
            <a:cxnLst/>
            <a:rect l="l" t="t" r="r" b="b"/>
            <a:pathLst>
              <a:path w="1414780" h="1414779">
                <a:moveTo>
                  <a:pt x="0" y="707135"/>
                </a:moveTo>
                <a:lnTo>
                  <a:pt x="1631" y="658722"/>
                </a:lnTo>
                <a:lnTo>
                  <a:pt x="6455" y="611185"/>
                </a:lnTo>
                <a:lnTo>
                  <a:pt x="14366" y="564627"/>
                </a:lnTo>
                <a:lnTo>
                  <a:pt x="25259" y="519156"/>
                </a:lnTo>
                <a:lnTo>
                  <a:pt x="39029" y="474876"/>
                </a:lnTo>
                <a:lnTo>
                  <a:pt x="55570" y="431893"/>
                </a:lnTo>
                <a:lnTo>
                  <a:pt x="74777" y="390311"/>
                </a:lnTo>
                <a:lnTo>
                  <a:pt x="96545" y="350237"/>
                </a:lnTo>
                <a:lnTo>
                  <a:pt x="120768" y="311776"/>
                </a:lnTo>
                <a:lnTo>
                  <a:pt x="147341" y="275032"/>
                </a:lnTo>
                <a:lnTo>
                  <a:pt x="176159" y="240112"/>
                </a:lnTo>
                <a:lnTo>
                  <a:pt x="207116" y="207121"/>
                </a:lnTo>
                <a:lnTo>
                  <a:pt x="240107" y="176163"/>
                </a:lnTo>
                <a:lnTo>
                  <a:pt x="275027" y="147345"/>
                </a:lnTo>
                <a:lnTo>
                  <a:pt x="311770" y="120771"/>
                </a:lnTo>
                <a:lnTo>
                  <a:pt x="350232" y="96548"/>
                </a:lnTo>
                <a:lnTo>
                  <a:pt x="390306" y="74779"/>
                </a:lnTo>
                <a:lnTo>
                  <a:pt x="431887" y="55572"/>
                </a:lnTo>
                <a:lnTo>
                  <a:pt x="474871" y="39030"/>
                </a:lnTo>
                <a:lnTo>
                  <a:pt x="519152" y="25260"/>
                </a:lnTo>
                <a:lnTo>
                  <a:pt x="564624" y="14367"/>
                </a:lnTo>
                <a:lnTo>
                  <a:pt x="611182" y="6455"/>
                </a:lnTo>
                <a:lnTo>
                  <a:pt x="658721" y="1631"/>
                </a:lnTo>
                <a:lnTo>
                  <a:pt x="707136" y="0"/>
                </a:lnTo>
                <a:lnTo>
                  <a:pt x="755550" y="1631"/>
                </a:lnTo>
                <a:lnTo>
                  <a:pt x="803089" y="6455"/>
                </a:lnTo>
                <a:lnTo>
                  <a:pt x="849647" y="14367"/>
                </a:lnTo>
                <a:lnTo>
                  <a:pt x="895119" y="25260"/>
                </a:lnTo>
                <a:lnTo>
                  <a:pt x="939400" y="39030"/>
                </a:lnTo>
                <a:lnTo>
                  <a:pt x="982384" y="55572"/>
                </a:lnTo>
                <a:lnTo>
                  <a:pt x="1023965" y="74779"/>
                </a:lnTo>
                <a:lnTo>
                  <a:pt x="1064039" y="96548"/>
                </a:lnTo>
                <a:lnTo>
                  <a:pt x="1102501" y="120771"/>
                </a:lnTo>
                <a:lnTo>
                  <a:pt x="1139244" y="147345"/>
                </a:lnTo>
                <a:lnTo>
                  <a:pt x="1174164" y="176163"/>
                </a:lnTo>
                <a:lnTo>
                  <a:pt x="1207155" y="207121"/>
                </a:lnTo>
                <a:lnTo>
                  <a:pt x="1238112" y="240112"/>
                </a:lnTo>
                <a:lnTo>
                  <a:pt x="1266930" y="275032"/>
                </a:lnTo>
                <a:lnTo>
                  <a:pt x="1293503" y="311776"/>
                </a:lnTo>
                <a:lnTo>
                  <a:pt x="1317726" y="350237"/>
                </a:lnTo>
                <a:lnTo>
                  <a:pt x="1339494" y="390311"/>
                </a:lnTo>
                <a:lnTo>
                  <a:pt x="1358701" y="431893"/>
                </a:lnTo>
                <a:lnTo>
                  <a:pt x="1375242" y="474876"/>
                </a:lnTo>
                <a:lnTo>
                  <a:pt x="1389012" y="519156"/>
                </a:lnTo>
                <a:lnTo>
                  <a:pt x="1399905" y="564627"/>
                </a:lnTo>
                <a:lnTo>
                  <a:pt x="1407816" y="611185"/>
                </a:lnTo>
                <a:lnTo>
                  <a:pt x="1412640" y="658722"/>
                </a:lnTo>
                <a:lnTo>
                  <a:pt x="1414272" y="707135"/>
                </a:lnTo>
                <a:lnTo>
                  <a:pt x="1412640" y="755550"/>
                </a:lnTo>
                <a:lnTo>
                  <a:pt x="1407816" y="803089"/>
                </a:lnTo>
                <a:lnTo>
                  <a:pt x="1399905" y="849647"/>
                </a:lnTo>
                <a:lnTo>
                  <a:pt x="1389012" y="895119"/>
                </a:lnTo>
                <a:lnTo>
                  <a:pt x="1375242" y="939400"/>
                </a:lnTo>
                <a:lnTo>
                  <a:pt x="1358701" y="982384"/>
                </a:lnTo>
                <a:lnTo>
                  <a:pt x="1339494" y="1023965"/>
                </a:lnTo>
                <a:lnTo>
                  <a:pt x="1317726" y="1064039"/>
                </a:lnTo>
                <a:lnTo>
                  <a:pt x="1293503" y="1102501"/>
                </a:lnTo>
                <a:lnTo>
                  <a:pt x="1266930" y="1139244"/>
                </a:lnTo>
                <a:lnTo>
                  <a:pt x="1238112" y="1174164"/>
                </a:lnTo>
                <a:lnTo>
                  <a:pt x="1207155" y="1207155"/>
                </a:lnTo>
                <a:lnTo>
                  <a:pt x="1174164" y="1238112"/>
                </a:lnTo>
                <a:lnTo>
                  <a:pt x="1139244" y="1266930"/>
                </a:lnTo>
                <a:lnTo>
                  <a:pt x="1102501" y="1293503"/>
                </a:lnTo>
                <a:lnTo>
                  <a:pt x="1064039" y="1317726"/>
                </a:lnTo>
                <a:lnTo>
                  <a:pt x="1023965" y="1339494"/>
                </a:lnTo>
                <a:lnTo>
                  <a:pt x="982384" y="1358701"/>
                </a:lnTo>
                <a:lnTo>
                  <a:pt x="939400" y="1375242"/>
                </a:lnTo>
                <a:lnTo>
                  <a:pt x="895119" y="1389012"/>
                </a:lnTo>
                <a:lnTo>
                  <a:pt x="849647" y="1399905"/>
                </a:lnTo>
                <a:lnTo>
                  <a:pt x="803089" y="1407816"/>
                </a:lnTo>
                <a:lnTo>
                  <a:pt x="755550" y="1412640"/>
                </a:lnTo>
                <a:lnTo>
                  <a:pt x="707136" y="1414271"/>
                </a:lnTo>
                <a:lnTo>
                  <a:pt x="658721" y="1412640"/>
                </a:lnTo>
                <a:lnTo>
                  <a:pt x="611182" y="1407816"/>
                </a:lnTo>
                <a:lnTo>
                  <a:pt x="564624" y="1399905"/>
                </a:lnTo>
                <a:lnTo>
                  <a:pt x="519152" y="1389012"/>
                </a:lnTo>
                <a:lnTo>
                  <a:pt x="474871" y="1375242"/>
                </a:lnTo>
                <a:lnTo>
                  <a:pt x="431887" y="1358701"/>
                </a:lnTo>
                <a:lnTo>
                  <a:pt x="390306" y="1339494"/>
                </a:lnTo>
                <a:lnTo>
                  <a:pt x="350232" y="1317726"/>
                </a:lnTo>
                <a:lnTo>
                  <a:pt x="311770" y="1293503"/>
                </a:lnTo>
                <a:lnTo>
                  <a:pt x="275027" y="1266930"/>
                </a:lnTo>
                <a:lnTo>
                  <a:pt x="240107" y="1238112"/>
                </a:lnTo>
                <a:lnTo>
                  <a:pt x="207116" y="1207155"/>
                </a:lnTo>
                <a:lnTo>
                  <a:pt x="176159" y="1174164"/>
                </a:lnTo>
                <a:lnTo>
                  <a:pt x="147341" y="1139244"/>
                </a:lnTo>
                <a:lnTo>
                  <a:pt x="120768" y="1102501"/>
                </a:lnTo>
                <a:lnTo>
                  <a:pt x="96545" y="1064039"/>
                </a:lnTo>
                <a:lnTo>
                  <a:pt x="74777" y="1023965"/>
                </a:lnTo>
                <a:lnTo>
                  <a:pt x="55570" y="982384"/>
                </a:lnTo>
                <a:lnTo>
                  <a:pt x="39029" y="939400"/>
                </a:lnTo>
                <a:lnTo>
                  <a:pt x="25259" y="895119"/>
                </a:lnTo>
                <a:lnTo>
                  <a:pt x="14366" y="849647"/>
                </a:lnTo>
                <a:lnTo>
                  <a:pt x="6455" y="803089"/>
                </a:lnTo>
                <a:lnTo>
                  <a:pt x="1631" y="755550"/>
                </a:lnTo>
                <a:lnTo>
                  <a:pt x="0" y="707135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0871" rIns="0" bIns="0" rtlCol="0">
            <a:spAutoFit/>
          </a:bodyPr>
          <a:lstStyle/>
          <a:p>
            <a:pPr marL="526415">
              <a:lnSpc>
                <a:spcPct val="100000"/>
              </a:lnSpc>
            </a:pPr>
            <a:r>
              <a:rPr sz="2800" spc="-5" dirty="0">
                <a:solidFill>
                  <a:srgbClr val="404040"/>
                </a:solidFill>
              </a:rPr>
              <a:t>El ahorro trasciende </a:t>
            </a:r>
            <a:r>
              <a:rPr sz="2800" spc="-10" dirty="0">
                <a:solidFill>
                  <a:srgbClr val="404040"/>
                </a:solidFill>
              </a:rPr>
              <a:t>en </a:t>
            </a:r>
            <a:r>
              <a:rPr sz="2800" spc="-5" dirty="0">
                <a:solidFill>
                  <a:srgbClr val="404040"/>
                </a:solidFill>
              </a:rPr>
              <a:t>la </a:t>
            </a:r>
            <a:r>
              <a:rPr sz="2800" spc="-10" dirty="0">
                <a:solidFill>
                  <a:srgbClr val="404040"/>
                </a:solidFill>
              </a:rPr>
              <a:t>gestión </a:t>
            </a:r>
            <a:r>
              <a:rPr sz="2800" spc="-5" dirty="0">
                <a:solidFill>
                  <a:srgbClr val="404040"/>
                </a:solidFill>
              </a:rPr>
              <a:t>y no </a:t>
            </a:r>
            <a:r>
              <a:rPr sz="2800" spc="-10" dirty="0">
                <a:solidFill>
                  <a:srgbClr val="404040"/>
                </a:solidFill>
              </a:rPr>
              <a:t>sólo en </a:t>
            </a:r>
            <a:r>
              <a:rPr sz="2800" spc="-5" dirty="0">
                <a:solidFill>
                  <a:srgbClr val="404040"/>
                </a:solidFill>
              </a:rPr>
              <a:t>el</a:t>
            </a:r>
            <a:r>
              <a:rPr sz="2800" spc="280" dirty="0">
                <a:solidFill>
                  <a:srgbClr val="404040"/>
                </a:solidFill>
              </a:rPr>
              <a:t> </a:t>
            </a:r>
            <a:r>
              <a:rPr sz="2800" spc="-5" dirty="0">
                <a:solidFill>
                  <a:srgbClr val="404040"/>
                </a:solidFill>
              </a:rPr>
              <a:t>precio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801623" y="2450592"/>
            <a:ext cx="966215" cy="9662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52116" y="2615183"/>
            <a:ext cx="801623" cy="8016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39540" y="2511551"/>
            <a:ext cx="903732" cy="9052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29071" y="2627376"/>
            <a:ext cx="737615" cy="7894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950964" y="2613660"/>
            <a:ext cx="804672" cy="8031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439911" y="2450592"/>
            <a:ext cx="966216" cy="96621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090404" y="2636520"/>
            <a:ext cx="780288" cy="78028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572134" y="1698498"/>
          <a:ext cx="10791163" cy="29235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52003"/>
                <a:gridCol w="1506791"/>
                <a:gridCol w="1517125"/>
                <a:gridCol w="1441355"/>
                <a:gridCol w="1523603"/>
                <a:gridCol w="1609141"/>
                <a:gridCol w="1641145"/>
              </a:tblGrid>
              <a:tr h="21132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193675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Definición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39370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Selección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25908">
                      <a:solidFill>
                        <a:srgbClr val="A6A6A6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R="29845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Llamado</a:t>
                      </a:r>
                      <a:r>
                        <a:rPr sz="1400" spc="-13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y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25908">
                      <a:solidFill>
                        <a:srgbClr val="A6A6A6"/>
                      </a:solidFill>
                      <a:prstDash val="solid"/>
                    </a:lnL>
                    <a:lnT w="25908">
                      <a:solidFill>
                        <a:srgbClr val="A6A6A6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R="167005" algn="r">
                        <a:lnSpc>
                          <a:spcPct val="100000"/>
                        </a:lnSpc>
                      </a:pPr>
                      <a:r>
                        <a:rPr sz="1400" spc="-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1400" spc="-3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v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a</a:t>
                      </a:r>
                      <a:r>
                        <a:rPr sz="1400" spc="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l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u</a:t>
                      </a:r>
                      <a:r>
                        <a:rPr sz="1400" spc="-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a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c</a:t>
                      </a:r>
                      <a:r>
                        <a:rPr sz="1400" spc="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i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ón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T w="25908">
                      <a:solidFill>
                        <a:srgbClr val="A6A6A6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R="20955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Adjudicación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25908">
                      <a:solidFill>
                        <a:srgbClr val="A6A6A6"/>
                      </a:solidFill>
                      <a:prstDash val="solid"/>
                    </a:lnR>
                    <a:lnT w="25908">
                      <a:solidFill>
                        <a:srgbClr val="A6A6A6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19050" algn="ctr">
                        <a:lnSpc>
                          <a:spcPct val="100000"/>
                        </a:lnSpc>
                      </a:pPr>
                      <a:r>
                        <a:rPr sz="1400" spc="-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Recibo</a:t>
                      </a:r>
                      <a:r>
                        <a:rPr sz="1400" spc="-114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de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25908">
                      <a:solidFill>
                        <a:srgbClr val="A6A6A6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14604" algn="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Seguimiento</a:t>
                      </a:r>
                      <a:r>
                        <a:rPr sz="1400" spc="-9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y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  <a:tr h="213359">
                <a:tc>
                  <a:txBody>
                    <a:bodyPr/>
                    <a:lstStyle/>
                    <a:p>
                      <a:pPr marR="195580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Requerimiento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1275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Mecanismo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25908">
                      <a:solidFill>
                        <a:srgbClr val="A6A6A6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recepción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25908">
                      <a:solidFill>
                        <a:srgbClr val="A6A6A6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R="194310" algn="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de</a:t>
                      </a:r>
                      <a:r>
                        <a:rPr sz="1400" spc="-9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ofertas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oferta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25908">
                      <a:solidFill>
                        <a:srgbClr val="A6A6A6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6510" algn="ctr">
                        <a:lnSpc>
                          <a:spcPts val="1580"/>
                        </a:lnSpc>
                      </a:pPr>
                      <a:r>
                        <a:rPr sz="1400" spc="-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producto</a:t>
                      </a:r>
                      <a:r>
                        <a:rPr sz="1400" spc="-1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o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25908">
                      <a:solidFill>
                        <a:srgbClr val="A6A6A6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monitoreo</a:t>
                      </a:r>
                      <a:r>
                        <a:rPr sz="1400" spc="-11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de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  <a:tr h="530916">
                <a:tc>
                  <a:txBody>
                    <a:bodyPr/>
                    <a:lstStyle/>
                    <a:p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de</a:t>
                      </a:r>
                      <a:r>
                        <a:rPr sz="1400" spc="-9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spc="-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Compra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25908">
                      <a:solidFill>
                        <a:srgbClr val="A6A6A6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1115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de</a:t>
                      </a:r>
                      <a:r>
                        <a:rPr sz="1400" spc="-9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ofertas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25908">
                      <a:solidFill>
                        <a:srgbClr val="A6A6A6"/>
                      </a:solidFill>
                      <a:prstDash val="solid"/>
                    </a:lnL>
                    <a:lnB w="25908">
                      <a:solidFill>
                        <a:srgbClr val="A6A6A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B w="25908">
                      <a:solidFill>
                        <a:srgbClr val="A6A6A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R w="25908">
                      <a:solidFill>
                        <a:srgbClr val="A6A6A6"/>
                      </a:solidFill>
                      <a:prstDash val="solid"/>
                    </a:lnR>
                    <a:lnB w="25908">
                      <a:solidFill>
                        <a:srgbClr val="A6A6A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servicio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25908">
                      <a:solidFill>
                        <a:srgbClr val="A6A6A6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533400">
                        <a:lnSpc>
                          <a:spcPts val="1580"/>
                        </a:lnSpc>
                      </a:pPr>
                      <a:r>
                        <a:rPr sz="140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la</a:t>
                      </a:r>
                      <a:r>
                        <a:rPr sz="1400" spc="-90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1400" spc="-5" dirty="0">
                          <a:solidFill>
                            <a:srgbClr val="1F4E79"/>
                          </a:solidFill>
                          <a:latin typeface="Verdana"/>
                          <a:cs typeface="Verdana"/>
                        </a:rPr>
                        <a:t>compra</a:t>
                      </a:r>
                      <a:endParaRPr sz="1400">
                        <a:latin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4430014" y="1070355"/>
            <a:ext cx="265366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52425">
              <a:lnSpc>
                <a:spcPct val="100000"/>
              </a:lnSpc>
            </a:pPr>
            <a:r>
              <a:rPr sz="1400" b="1" dirty="0">
                <a:solidFill>
                  <a:srgbClr val="1C487B"/>
                </a:solidFill>
                <a:latin typeface="Verdana"/>
                <a:cs typeface="Verdana"/>
              </a:rPr>
              <a:t>Licitación Pública o  Privada: 15 días</a:t>
            </a:r>
            <a:r>
              <a:rPr sz="1400" b="1" spc="-85" dirty="0">
                <a:solidFill>
                  <a:srgbClr val="1C487B"/>
                </a:solidFill>
                <a:latin typeface="Verdana"/>
                <a:cs typeface="Verdana"/>
              </a:rPr>
              <a:t> </a:t>
            </a:r>
            <a:r>
              <a:rPr sz="1400" b="1" dirty="0">
                <a:solidFill>
                  <a:srgbClr val="1C487B"/>
                </a:solidFill>
                <a:latin typeface="Verdana"/>
                <a:cs typeface="Verdana"/>
              </a:rPr>
              <a:t>promedio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619500" y="4945379"/>
            <a:ext cx="4497705" cy="791210"/>
          </a:xfrm>
          <a:custGeom>
            <a:avLst/>
            <a:gdLst/>
            <a:ahLst/>
            <a:cxnLst/>
            <a:rect l="l" t="t" r="r" b="b"/>
            <a:pathLst>
              <a:path w="4497705" h="791210">
                <a:moveTo>
                  <a:pt x="4365498" y="0"/>
                </a:moveTo>
                <a:lnTo>
                  <a:pt x="131825" y="0"/>
                </a:lnTo>
                <a:lnTo>
                  <a:pt x="90172" y="6723"/>
                </a:lnTo>
                <a:lnTo>
                  <a:pt x="53986" y="25444"/>
                </a:lnTo>
                <a:lnTo>
                  <a:pt x="25444" y="53986"/>
                </a:lnTo>
                <a:lnTo>
                  <a:pt x="6723" y="90172"/>
                </a:lnTo>
                <a:lnTo>
                  <a:pt x="0" y="131826"/>
                </a:lnTo>
                <a:lnTo>
                  <a:pt x="0" y="659130"/>
                </a:lnTo>
                <a:lnTo>
                  <a:pt x="6723" y="700798"/>
                </a:lnTo>
                <a:lnTo>
                  <a:pt x="25444" y="736986"/>
                </a:lnTo>
                <a:lnTo>
                  <a:pt x="53986" y="765522"/>
                </a:lnTo>
                <a:lnTo>
                  <a:pt x="90172" y="784235"/>
                </a:lnTo>
                <a:lnTo>
                  <a:pt x="131825" y="790956"/>
                </a:lnTo>
                <a:lnTo>
                  <a:pt x="4365498" y="790956"/>
                </a:lnTo>
                <a:lnTo>
                  <a:pt x="4407151" y="784235"/>
                </a:lnTo>
                <a:lnTo>
                  <a:pt x="4443337" y="765522"/>
                </a:lnTo>
                <a:lnTo>
                  <a:pt x="4471879" y="736986"/>
                </a:lnTo>
                <a:lnTo>
                  <a:pt x="4490600" y="700798"/>
                </a:lnTo>
                <a:lnTo>
                  <a:pt x="4497324" y="659130"/>
                </a:lnTo>
                <a:lnTo>
                  <a:pt x="4497324" y="131826"/>
                </a:lnTo>
                <a:lnTo>
                  <a:pt x="4490600" y="90172"/>
                </a:lnTo>
                <a:lnTo>
                  <a:pt x="4471879" y="53986"/>
                </a:lnTo>
                <a:lnTo>
                  <a:pt x="4443337" y="25444"/>
                </a:lnTo>
                <a:lnTo>
                  <a:pt x="4407151" y="6723"/>
                </a:lnTo>
                <a:lnTo>
                  <a:pt x="4365498" y="0"/>
                </a:lnTo>
                <a:close/>
              </a:path>
            </a:pathLst>
          </a:custGeom>
          <a:solidFill>
            <a:srgbClr val="1269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18915" y="5128386"/>
            <a:ext cx="3905885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67765" marR="5080" indent="-1155700">
              <a:lnSpc>
                <a:spcPct val="100000"/>
              </a:lnSpc>
            </a:pP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Convenio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Marco: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AHORRO DE </a:t>
            </a:r>
            <a:r>
              <a:rPr sz="1600" spc="-30" dirty="0">
                <a:solidFill>
                  <a:srgbClr val="FFFFFF"/>
                </a:solidFill>
                <a:latin typeface="Verdana"/>
                <a:cs typeface="Verdana"/>
              </a:rPr>
              <a:t>ETAPAS 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2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días</a:t>
            </a:r>
            <a:r>
              <a:rPr sz="1600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promedio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117585" y="4278629"/>
            <a:ext cx="807085" cy="1101725"/>
          </a:xfrm>
          <a:custGeom>
            <a:avLst/>
            <a:gdLst/>
            <a:ahLst/>
            <a:cxnLst/>
            <a:rect l="l" t="t" r="r" b="b"/>
            <a:pathLst>
              <a:path w="807084" h="1101725">
                <a:moveTo>
                  <a:pt x="77724" y="1023620"/>
                </a:moveTo>
                <a:lnTo>
                  <a:pt x="0" y="1062482"/>
                </a:lnTo>
                <a:lnTo>
                  <a:pt x="77724" y="1101344"/>
                </a:lnTo>
                <a:lnTo>
                  <a:pt x="77724" y="1075436"/>
                </a:lnTo>
                <a:lnTo>
                  <a:pt x="64770" y="1075436"/>
                </a:lnTo>
                <a:lnTo>
                  <a:pt x="64770" y="1049528"/>
                </a:lnTo>
                <a:lnTo>
                  <a:pt x="77724" y="1049528"/>
                </a:lnTo>
                <a:lnTo>
                  <a:pt x="77724" y="1023620"/>
                </a:lnTo>
                <a:close/>
              </a:path>
              <a:path w="807084" h="1101725">
                <a:moveTo>
                  <a:pt x="77724" y="1049528"/>
                </a:moveTo>
                <a:lnTo>
                  <a:pt x="64770" y="1049528"/>
                </a:lnTo>
                <a:lnTo>
                  <a:pt x="64770" y="1075436"/>
                </a:lnTo>
                <a:lnTo>
                  <a:pt x="77724" y="1075436"/>
                </a:lnTo>
                <a:lnTo>
                  <a:pt x="77724" y="1049528"/>
                </a:lnTo>
                <a:close/>
              </a:path>
              <a:path w="807084" h="1101725">
                <a:moveTo>
                  <a:pt x="780669" y="1049528"/>
                </a:moveTo>
                <a:lnTo>
                  <a:pt x="77724" y="1049528"/>
                </a:lnTo>
                <a:lnTo>
                  <a:pt x="77724" y="1075436"/>
                </a:lnTo>
                <a:lnTo>
                  <a:pt x="806577" y="1075436"/>
                </a:lnTo>
                <a:lnTo>
                  <a:pt x="806577" y="1062482"/>
                </a:lnTo>
                <a:lnTo>
                  <a:pt x="780669" y="1062482"/>
                </a:lnTo>
                <a:lnTo>
                  <a:pt x="780669" y="1049528"/>
                </a:lnTo>
                <a:close/>
              </a:path>
              <a:path w="807084" h="1101725">
                <a:moveTo>
                  <a:pt x="806577" y="0"/>
                </a:moveTo>
                <a:lnTo>
                  <a:pt x="780669" y="0"/>
                </a:lnTo>
                <a:lnTo>
                  <a:pt x="780669" y="1062482"/>
                </a:lnTo>
                <a:lnTo>
                  <a:pt x="793623" y="1049528"/>
                </a:lnTo>
                <a:lnTo>
                  <a:pt x="806577" y="1049528"/>
                </a:lnTo>
                <a:lnTo>
                  <a:pt x="806577" y="0"/>
                </a:lnTo>
                <a:close/>
              </a:path>
              <a:path w="807084" h="1101725">
                <a:moveTo>
                  <a:pt x="806577" y="1049528"/>
                </a:moveTo>
                <a:lnTo>
                  <a:pt x="793623" y="1049528"/>
                </a:lnTo>
                <a:lnTo>
                  <a:pt x="780669" y="1062482"/>
                </a:lnTo>
                <a:lnTo>
                  <a:pt x="806577" y="1062482"/>
                </a:lnTo>
                <a:lnTo>
                  <a:pt x="806577" y="1049528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34639" y="4298441"/>
            <a:ext cx="786765" cy="1082040"/>
          </a:xfrm>
          <a:custGeom>
            <a:avLst/>
            <a:gdLst/>
            <a:ahLst/>
            <a:cxnLst/>
            <a:rect l="l" t="t" r="r" b="b"/>
            <a:pathLst>
              <a:path w="786764" h="1082039">
                <a:moveTo>
                  <a:pt x="708533" y="1004315"/>
                </a:moveTo>
                <a:lnTo>
                  <a:pt x="708533" y="1082039"/>
                </a:lnTo>
                <a:lnTo>
                  <a:pt x="760349" y="1056131"/>
                </a:lnTo>
                <a:lnTo>
                  <a:pt x="721487" y="1056131"/>
                </a:lnTo>
                <a:lnTo>
                  <a:pt x="721487" y="1030223"/>
                </a:lnTo>
                <a:lnTo>
                  <a:pt x="760349" y="1030223"/>
                </a:lnTo>
                <a:lnTo>
                  <a:pt x="708533" y="1004315"/>
                </a:lnTo>
                <a:close/>
              </a:path>
              <a:path w="786764" h="1082039">
                <a:moveTo>
                  <a:pt x="25908" y="0"/>
                </a:moveTo>
                <a:lnTo>
                  <a:pt x="0" y="0"/>
                </a:lnTo>
                <a:lnTo>
                  <a:pt x="0" y="1056131"/>
                </a:lnTo>
                <a:lnTo>
                  <a:pt x="708533" y="1056131"/>
                </a:lnTo>
                <a:lnTo>
                  <a:pt x="708533" y="1043177"/>
                </a:lnTo>
                <a:lnTo>
                  <a:pt x="25908" y="1043177"/>
                </a:lnTo>
                <a:lnTo>
                  <a:pt x="12954" y="1030223"/>
                </a:lnTo>
                <a:lnTo>
                  <a:pt x="25908" y="1030223"/>
                </a:lnTo>
                <a:lnTo>
                  <a:pt x="25908" y="0"/>
                </a:lnTo>
                <a:close/>
              </a:path>
              <a:path w="786764" h="1082039">
                <a:moveTo>
                  <a:pt x="760349" y="1030223"/>
                </a:moveTo>
                <a:lnTo>
                  <a:pt x="721487" y="1030223"/>
                </a:lnTo>
                <a:lnTo>
                  <a:pt x="721487" y="1056131"/>
                </a:lnTo>
                <a:lnTo>
                  <a:pt x="760349" y="1056131"/>
                </a:lnTo>
                <a:lnTo>
                  <a:pt x="786257" y="1043177"/>
                </a:lnTo>
                <a:lnTo>
                  <a:pt x="760349" y="1030223"/>
                </a:lnTo>
                <a:close/>
              </a:path>
              <a:path w="786764" h="1082039">
                <a:moveTo>
                  <a:pt x="25908" y="1030223"/>
                </a:moveTo>
                <a:lnTo>
                  <a:pt x="12954" y="1030223"/>
                </a:lnTo>
                <a:lnTo>
                  <a:pt x="25908" y="1043177"/>
                </a:lnTo>
                <a:lnTo>
                  <a:pt x="25908" y="1030223"/>
                </a:lnTo>
                <a:close/>
              </a:path>
              <a:path w="786764" h="1082039">
                <a:moveTo>
                  <a:pt x="708533" y="1030223"/>
                </a:moveTo>
                <a:lnTo>
                  <a:pt x="25908" y="1030223"/>
                </a:lnTo>
                <a:lnTo>
                  <a:pt x="25908" y="1043177"/>
                </a:lnTo>
                <a:lnTo>
                  <a:pt x="708533" y="1043177"/>
                </a:lnTo>
                <a:lnTo>
                  <a:pt x="708533" y="1030223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46248" y="1380744"/>
            <a:ext cx="229425" cy="18707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353055" y="1008888"/>
            <a:ext cx="2506218" cy="1504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760726" y="1518285"/>
            <a:ext cx="1695450" cy="496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47955">
              <a:lnSpc>
                <a:spcPts val="1939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1) Definir el  </a:t>
            </a:r>
            <a:r>
              <a:rPr sz="1800" spc="-5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q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uer</a:t>
            </a:r>
            <a:r>
              <a:rPr sz="1800" spc="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1800" spc="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ento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746248" y="3255264"/>
            <a:ext cx="229425" cy="18707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53055" y="2883407"/>
            <a:ext cx="2506218" cy="1504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509266" y="3270630"/>
            <a:ext cx="2201545" cy="743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0360" marR="5080" indent="-328295">
              <a:lnSpc>
                <a:spcPts val="1939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2) Buscar el bien</a:t>
            </a:r>
            <a:r>
              <a:rPr sz="1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o  servicio en</a:t>
            </a:r>
            <a:r>
              <a:rPr sz="1800" spc="-1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47625">
              <a:lnSpc>
                <a:spcPts val="1914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Tienda</a:t>
            </a:r>
            <a:r>
              <a:rPr sz="1800" spc="-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Electrónica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62072" y="5013896"/>
            <a:ext cx="3321558" cy="229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53055" y="4759452"/>
            <a:ext cx="2506218" cy="15049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465070" y="4974716"/>
            <a:ext cx="2286000" cy="1086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5285" marR="5080" indent="-363220">
              <a:lnSpc>
                <a:spcPts val="1939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3)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Elaborar</a:t>
            </a:r>
            <a:r>
              <a:rPr sz="1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cuadros  comparativos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ts val="2050"/>
              </a:lnSpc>
              <a:spcBef>
                <a:spcPts val="509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(Obligatorio</a:t>
            </a:r>
            <a:r>
              <a:rPr sz="1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Verdana"/>
                <a:cs typeface="Verdana"/>
              </a:rPr>
              <a:t>para</a:t>
            </a:r>
            <a:endParaRPr sz="1800">
              <a:latin typeface="Verdana"/>
              <a:cs typeface="Verdana"/>
            </a:endParaRPr>
          </a:p>
          <a:p>
            <a:pPr marL="68580">
              <a:lnSpc>
                <a:spcPts val="2050"/>
              </a:lnSpc>
            </a:pP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Grandes</a:t>
            </a:r>
            <a:r>
              <a:rPr sz="18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Compras)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071615" y="3255264"/>
            <a:ext cx="229374" cy="18707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78423" y="4759452"/>
            <a:ext cx="2506218" cy="15049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865621" y="5237988"/>
            <a:ext cx="2135505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55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4) Enviar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1800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Orden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ts val="2055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1800" spc="-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Compra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071615" y="1380744"/>
            <a:ext cx="229374" cy="18707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678423" y="2883407"/>
            <a:ext cx="2506218" cy="15049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903721" y="3270630"/>
            <a:ext cx="2059939" cy="743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58115">
              <a:lnSpc>
                <a:spcPts val="1939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5)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Gestionar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 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aceptación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de la 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Orden de</a:t>
            </a:r>
            <a:r>
              <a:rPr sz="1800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Compra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187440" y="1263383"/>
            <a:ext cx="3321558" cy="22937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678423" y="1008888"/>
            <a:ext cx="2506218" cy="15049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865621" y="1147953"/>
            <a:ext cx="2136140" cy="1237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77800">
              <a:lnSpc>
                <a:spcPts val="1939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6)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Confirmar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 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correcta</a:t>
            </a:r>
            <a:r>
              <a:rPr sz="1800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recepción</a:t>
            </a:r>
            <a:endParaRPr sz="1800">
              <a:latin typeface="Verdana"/>
              <a:cs typeface="Verdana"/>
            </a:endParaRPr>
          </a:p>
          <a:p>
            <a:pPr marL="247015" marR="240665" indent="-1270" algn="ctr">
              <a:lnSpc>
                <a:spcPts val="1939"/>
              </a:lnSpc>
              <a:spcBef>
                <a:spcPts val="5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del producto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/  realización</a:t>
            </a:r>
            <a:r>
              <a:rPr sz="1800" spc="-1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del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ts val="1920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servicio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396983" y="1380744"/>
            <a:ext cx="229374" cy="187071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003792" y="1008888"/>
            <a:ext cx="2506218" cy="150495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387967" y="1239901"/>
            <a:ext cx="1741805" cy="28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7)</a:t>
            </a:r>
            <a:r>
              <a:rPr sz="1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Recepcionar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325482" y="1486789"/>
            <a:ext cx="1864995" cy="28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92225" algn="l"/>
              </a:tabLst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Conforme	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en</a:t>
            </a:r>
            <a:r>
              <a:rPr sz="1800" spc="-1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170034" y="1733677"/>
            <a:ext cx="2176780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50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Sistema</a:t>
            </a:r>
            <a:r>
              <a:rPr sz="1800" spc="-1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ts val="2050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producto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/</a:t>
            </a:r>
            <a:r>
              <a:rPr sz="1800" spc="-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servicio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9003792" y="2883407"/>
            <a:ext cx="2506218" cy="150495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211182" y="2991865"/>
            <a:ext cx="2095500" cy="1268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55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8)</a:t>
            </a:r>
            <a:r>
              <a:rPr sz="1800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Verdana"/>
                <a:cs typeface="Verdana"/>
              </a:rPr>
              <a:t>Pagar</a:t>
            </a:r>
            <a:endParaRPr sz="1800">
              <a:latin typeface="Verdana"/>
              <a:cs typeface="Verdana"/>
            </a:endParaRPr>
          </a:p>
          <a:p>
            <a:pPr marL="12700" marR="5080" indent="1905" algn="ctr">
              <a:lnSpc>
                <a:spcPts val="1939"/>
              </a:lnSpc>
              <a:spcBef>
                <a:spcPts val="140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Oportunamente  según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lo 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establecido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en</a:t>
            </a:r>
            <a:r>
              <a:rPr sz="1800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OC 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1800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Contrato.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68224" y="2394204"/>
            <a:ext cx="1824227" cy="199948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9761" rIns="0" bIns="0" rtlCol="0">
            <a:spAutoFit/>
          </a:bodyPr>
          <a:lstStyle/>
          <a:p>
            <a:pPr marL="426720">
              <a:lnSpc>
                <a:spcPct val="100000"/>
              </a:lnSpc>
            </a:pPr>
            <a:r>
              <a:rPr sz="3200" spc="-5" dirty="0">
                <a:solidFill>
                  <a:srgbClr val="404040"/>
                </a:solidFill>
              </a:rPr>
              <a:t>Etapas para </a:t>
            </a:r>
            <a:r>
              <a:rPr sz="3200" dirty="0">
                <a:solidFill>
                  <a:srgbClr val="404040"/>
                </a:solidFill>
              </a:rPr>
              <a:t>comprar a través de Convenio</a:t>
            </a:r>
            <a:r>
              <a:rPr sz="3200" spc="-30" dirty="0">
                <a:solidFill>
                  <a:srgbClr val="404040"/>
                </a:solidFill>
              </a:rPr>
              <a:t> </a:t>
            </a:r>
            <a:r>
              <a:rPr sz="3200" dirty="0">
                <a:solidFill>
                  <a:srgbClr val="404040"/>
                </a:solidFill>
              </a:rPr>
              <a:t>Marco</a:t>
            </a:r>
            <a:endParaRPr sz="3200"/>
          </a:p>
        </p:txBody>
      </p:sp>
      <p:sp>
        <p:nvSpPr>
          <p:cNvPr id="29" name="object 29"/>
          <p:cNvSpPr/>
          <p:nvPr/>
        </p:nvSpPr>
        <p:spPr>
          <a:xfrm>
            <a:off x="9537192" y="4419600"/>
            <a:ext cx="1441703" cy="164439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449" y="1806194"/>
            <a:ext cx="4909185" cy="162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83335">
              <a:lnSpc>
                <a:spcPct val="100000"/>
              </a:lnSpc>
            </a:pPr>
            <a:r>
              <a:rPr sz="3600" b="1" dirty="0">
                <a:solidFill>
                  <a:srgbClr val="404040"/>
                </a:solidFill>
                <a:latin typeface="Verdana"/>
                <a:cs typeface="Verdana"/>
              </a:rPr>
              <a:t>Módulo</a:t>
            </a:r>
            <a:r>
              <a:rPr sz="3600" b="1" spc="-1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3600" b="1" dirty="0">
                <a:solidFill>
                  <a:srgbClr val="404040"/>
                </a:solidFill>
                <a:latin typeface="Verdana"/>
                <a:cs typeface="Verdana"/>
              </a:rPr>
              <a:t>2</a:t>
            </a:r>
            <a:endParaRPr sz="36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600" b="1" dirty="0">
                <a:solidFill>
                  <a:srgbClr val="404040"/>
                </a:solidFill>
                <a:latin typeface="Verdana"/>
                <a:cs typeface="Verdana"/>
              </a:rPr>
              <a:t>Bases </a:t>
            </a:r>
            <a:r>
              <a:rPr sz="3600" b="1" spc="-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r>
              <a:rPr sz="3600" b="1" spc="-10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3600" b="1" spc="-5" dirty="0">
                <a:solidFill>
                  <a:srgbClr val="404040"/>
                </a:solidFill>
                <a:latin typeface="Verdana"/>
                <a:cs typeface="Verdana"/>
              </a:rPr>
              <a:t>Licitación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77380" y="280758"/>
            <a:ext cx="4980305" cy="55176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4715" y="1371600"/>
            <a:ext cx="11254740" cy="3987165"/>
          </a:xfrm>
          <a:custGeom>
            <a:avLst/>
            <a:gdLst/>
            <a:ahLst/>
            <a:cxnLst/>
            <a:rect l="l" t="t" r="r" b="b"/>
            <a:pathLst>
              <a:path w="11254740" h="3987165">
                <a:moveTo>
                  <a:pt x="11254740" y="1138174"/>
                </a:moveTo>
                <a:lnTo>
                  <a:pt x="0" y="1138174"/>
                </a:lnTo>
                <a:lnTo>
                  <a:pt x="0" y="3986784"/>
                </a:lnTo>
                <a:lnTo>
                  <a:pt x="11254740" y="3986784"/>
                </a:lnTo>
                <a:lnTo>
                  <a:pt x="11254740" y="1138174"/>
                </a:lnTo>
                <a:close/>
              </a:path>
              <a:path w="11254740" h="3987165">
                <a:moveTo>
                  <a:pt x="6200648" y="996696"/>
                </a:moveTo>
                <a:lnTo>
                  <a:pt x="5054092" y="996696"/>
                </a:lnTo>
                <a:lnTo>
                  <a:pt x="5054092" y="1138174"/>
                </a:lnTo>
                <a:lnTo>
                  <a:pt x="6200648" y="1138174"/>
                </a:lnTo>
                <a:lnTo>
                  <a:pt x="6200648" y="996696"/>
                </a:lnTo>
                <a:close/>
              </a:path>
              <a:path w="11254740" h="3987165">
                <a:moveTo>
                  <a:pt x="5627370" y="0"/>
                </a:moveTo>
                <a:lnTo>
                  <a:pt x="4655693" y="996696"/>
                </a:lnTo>
                <a:lnTo>
                  <a:pt x="6599047" y="996696"/>
                </a:lnTo>
                <a:lnTo>
                  <a:pt x="5627370" y="0"/>
                </a:lnTo>
                <a:close/>
              </a:path>
            </a:pathLst>
          </a:custGeom>
          <a:solidFill>
            <a:srgbClr val="DEEB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94715" y="1371600"/>
            <a:ext cx="11254740" cy="3987165"/>
          </a:xfrm>
          <a:custGeom>
            <a:avLst/>
            <a:gdLst/>
            <a:ahLst/>
            <a:cxnLst/>
            <a:rect l="l" t="t" r="r" b="b"/>
            <a:pathLst>
              <a:path w="11254740" h="3987165">
                <a:moveTo>
                  <a:pt x="0" y="1138174"/>
                </a:moveTo>
                <a:lnTo>
                  <a:pt x="5054092" y="1138174"/>
                </a:lnTo>
                <a:lnTo>
                  <a:pt x="5054092" y="996696"/>
                </a:lnTo>
                <a:lnTo>
                  <a:pt x="4655693" y="996696"/>
                </a:lnTo>
                <a:lnTo>
                  <a:pt x="5627370" y="0"/>
                </a:lnTo>
                <a:lnTo>
                  <a:pt x="6599047" y="996696"/>
                </a:lnTo>
                <a:lnTo>
                  <a:pt x="6200648" y="996696"/>
                </a:lnTo>
                <a:lnTo>
                  <a:pt x="6200648" y="1138174"/>
                </a:lnTo>
                <a:lnTo>
                  <a:pt x="11254740" y="1138174"/>
                </a:lnTo>
                <a:lnTo>
                  <a:pt x="11254740" y="3986784"/>
                </a:lnTo>
                <a:lnTo>
                  <a:pt x="0" y="3986784"/>
                </a:lnTo>
                <a:lnTo>
                  <a:pt x="0" y="1138174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74065" y="2836798"/>
            <a:ext cx="233997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“Procedimiento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03829" y="2836798"/>
            <a:ext cx="8369934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08555" algn="l"/>
                <a:tab pos="2985770" algn="l"/>
                <a:tab pos="4603115" algn="l"/>
                <a:tab pos="6450330" algn="l"/>
                <a:tab pos="8088630" algn="l"/>
              </a:tabLst>
            </a:pP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2400" spc="10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mi</a:t>
            </a:r>
            <a:r>
              <a:rPr sz="2400" spc="5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ist</a:t>
            </a:r>
            <a:r>
              <a:rPr sz="2400" spc="-25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2400" spc="5" dirty="0">
                <a:solidFill>
                  <a:srgbClr val="404040"/>
                </a:solidFill>
                <a:latin typeface="Verdana"/>
                <a:cs typeface="Verdana"/>
              </a:rPr>
              <a:t>t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iv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o	de	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c</a:t>
            </a:r>
            <a:r>
              <a:rPr sz="2400" b="1" u="heavy" spc="5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rácte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r	</a:t>
            </a:r>
            <a:r>
              <a:rPr sz="2400" b="1" u="heavy" spc="-10" dirty="0">
                <a:solidFill>
                  <a:srgbClr val="404040"/>
                </a:solidFill>
                <a:latin typeface="Verdana"/>
                <a:cs typeface="Verdana"/>
              </a:rPr>
              <a:t>c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o</a:t>
            </a:r>
            <a:r>
              <a:rPr sz="2400" b="1" u="heavy" spc="-15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2400" b="1" u="heavy" spc="10" dirty="0">
                <a:solidFill>
                  <a:srgbClr val="404040"/>
                </a:solidFill>
                <a:latin typeface="Verdana"/>
                <a:cs typeface="Verdana"/>
              </a:rPr>
              <a:t>c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u</a:t>
            </a:r>
            <a:r>
              <a:rPr sz="2400" b="1" u="heavy" spc="-1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s</a:t>
            </a:r>
            <a:r>
              <a:rPr sz="2400" b="1" u="heavy" spc="5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2400" b="1" dirty="0">
                <a:solidFill>
                  <a:srgbClr val="404040"/>
                </a:solidFill>
                <a:latin typeface="Verdana"/>
                <a:cs typeface="Verdana"/>
              </a:rPr>
              <a:t>	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me</a:t>
            </a:r>
            <a:r>
              <a:rPr sz="2400" spc="15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ia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2400" spc="15" dirty="0">
                <a:solidFill>
                  <a:srgbClr val="404040"/>
                </a:solidFill>
                <a:latin typeface="Verdana"/>
                <a:cs typeface="Verdana"/>
              </a:rPr>
              <a:t>t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e	</a:t>
            </a:r>
            <a:r>
              <a:rPr sz="2400" spc="10" dirty="0">
                <a:solidFill>
                  <a:srgbClr val="404040"/>
                </a:solidFill>
                <a:latin typeface="Verdana"/>
                <a:cs typeface="Verdana"/>
              </a:rPr>
              <a:t>el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4065" y="3202559"/>
            <a:ext cx="11098530" cy="1833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cual 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Administración realiza 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un </a:t>
            </a:r>
            <a:r>
              <a:rPr sz="2400" b="1" spc="-5" dirty="0">
                <a:solidFill>
                  <a:srgbClr val="404040"/>
                </a:solidFill>
                <a:latin typeface="Verdana"/>
                <a:cs typeface="Verdana"/>
              </a:rPr>
              <a:t>llamado público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, convocando 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los  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interesados </a:t>
            </a:r>
            <a:r>
              <a:rPr sz="2400" spc="-1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que, 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sujetándose 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a las 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bases fijadas</a:t>
            </a:r>
            <a:r>
              <a:rPr sz="2400" u="heavy" spc="-5" dirty="0">
                <a:solidFill>
                  <a:srgbClr val="404040"/>
                </a:solidFill>
                <a:latin typeface="Verdana"/>
                <a:cs typeface="Verdana"/>
              </a:rPr>
              <a:t>, 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formulen  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propuestas, 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entre 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cuales 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seleccionará y 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aceptará la </a:t>
            </a:r>
            <a:r>
              <a:rPr sz="2400" b="1" u="heavy" dirty="0">
                <a:solidFill>
                  <a:srgbClr val="404040"/>
                </a:solidFill>
                <a:latin typeface="Verdana"/>
                <a:cs typeface="Verdana"/>
              </a:rPr>
              <a:t>más  </a:t>
            </a:r>
            <a:r>
              <a:rPr sz="2400" b="1" u="heavy" spc="-5" dirty="0">
                <a:solidFill>
                  <a:srgbClr val="404040"/>
                </a:solidFill>
                <a:latin typeface="Verdana"/>
                <a:cs typeface="Verdana"/>
              </a:rPr>
              <a:t>conveniente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”</a:t>
            </a:r>
            <a:endParaRPr sz="2400">
              <a:latin typeface="Verdana"/>
              <a:cs typeface="Verdana"/>
            </a:endParaRPr>
          </a:p>
          <a:p>
            <a:pPr marL="5776595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(Art.2°, punto </a:t>
            </a:r>
            <a:r>
              <a:rPr sz="2400" spc="5" dirty="0">
                <a:solidFill>
                  <a:srgbClr val="404040"/>
                </a:solidFill>
                <a:latin typeface="Verdana"/>
                <a:cs typeface="Verdana"/>
              </a:rPr>
              <a:t>n° </a:t>
            </a: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21,</a:t>
            </a:r>
            <a:r>
              <a:rPr sz="2400" spc="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091054" y="706628"/>
            <a:ext cx="7853680" cy="608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90"/>
              </a:lnSpc>
            </a:pPr>
            <a:r>
              <a:rPr sz="4000" b="0" spc="-5" dirty="0">
                <a:solidFill>
                  <a:srgbClr val="404040"/>
                </a:solidFill>
                <a:latin typeface="Verdana"/>
                <a:cs typeface="Verdana"/>
              </a:rPr>
              <a:t>¿Qué es una licitación</a:t>
            </a:r>
            <a:r>
              <a:rPr sz="4000" b="0" spc="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4000" b="0" spc="-10" dirty="0">
                <a:solidFill>
                  <a:srgbClr val="404040"/>
                </a:solidFill>
                <a:latin typeface="Verdana"/>
                <a:cs typeface="Verdana"/>
              </a:rPr>
              <a:t>Pública?</a:t>
            </a:r>
            <a:endParaRPr sz="40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40663" y="1208532"/>
            <a:ext cx="5509260" cy="3929379"/>
          </a:xfrm>
          <a:custGeom>
            <a:avLst/>
            <a:gdLst/>
            <a:ahLst/>
            <a:cxnLst/>
            <a:rect l="l" t="t" r="r" b="b"/>
            <a:pathLst>
              <a:path w="5509260" h="3929379">
                <a:moveTo>
                  <a:pt x="0" y="3928872"/>
                </a:moveTo>
                <a:lnTo>
                  <a:pt x="5509260" y="3928872"/>
                </a:lnTo>
                <a:lnTo>
                  <a:pt x="5509260" y="0"/>
                </a:lnTo>
                <a:lnTo>
                  <a:pt x="0" y="0"/>
                </a:lnTo>
                <a:lnTo>
                  <a:pt x="0" y="3928872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40663" y="1208532"/>
            <a:ext cx="5509260" cy="3929379"/>
          </a:xfrm>
          <a:custGeom>
            <a:avLst/>
            <a:gdLst/>
            <a:ahLst/>
            <a:cxnLst/>
            <a:rect l="l" t="t" r="r" b="b"/>
            <a:pathLst>
              <a:path w="5509260" h="3929379">
                <a:moveTo>
                  <a:pt x="0" y="3928872"/>
                </a:moveTo>
                <a:lnTo>
                  <a:pt x="5509260" y="3928872"/>
                </a:lnTo>
                <a:lnTo>
                  <a:pt x="5509260" y="0"/>
                </a:lnTo>
                <a:lnTo>
                  <a:pt x="0" y="0"/>
                </a:lnTo>
                <a:lnTo>
                  <a:pt x="0" y="392887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23061" y="1523110"/>
            <a:ext cx="5345430" cy="32785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Definición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12065" marR="5080" indent="3175" algn="ctr">
              <a:lnSpc>
                <a:spcPct val="90000"/>
              </a:lnSpc>
              <a:spcBef>
                <a:spcPts val="1085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“Documentos </a:t>
            </a:r>
            <a:r>
              <a:rPr sz="1800" b="1" u="heavy" dirty="0">
                <a:solidFill>
                  <a:srgbClr val="FFFFFF"/>
                </a:solidFill>
                <a:latin typeface="Verdana"/>
                <a:cs typeface="Verdana"/>
              </a:rPr>
              <a:t>aprobados </a:t>
            </a:r>
            <a:r>
              <a:rPr sz="1800" b="1" u="heavy" spc="-5" dirty="0">
                <a:solidFill>
                  <a:srgbClr val="FFFFFF"/>
                </a:solidFill>
                <a:latin typeface="Verdana"/>
                <a:cs typeface="Verdana"/>
              </a:rPr>
              <a:t>por la </a:t>
            </a:r>
            <a:r>
              <a:rPr sz="1800" b="1" u="heavy" dirty="0">
                <a:solidFill>
                  <a:srgbClr val="FFFFFF"/>
                </a:solidFill>
                <a:latin typeface="Verdana"/>
                <a:cs typeface="Verdana"/>
              </a:rPr>
              <a:t>autoridad  </a:t>
            </a:r>
            <a:r>
              <a:rPr sz="1800" b="1" u="heavy" spc="-5" dirty="0">
                <a:solidFill>
                  <a:srgbClr val="FFFFFF"/>
                </a:solidFill>
                <a:latin typeface="Verdana"/>
                <a:cs typeface="Verdana"/>
              </a:rPr>
              <a:t>competente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que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contienen el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conjunto de  requisitos, condiciones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y 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especificaciones, establecidos por </a:t>
            </a:r>
            <a:r>
              <a:rPr sz="1800" b="1" dirty="0">
                <a:solidFill>
                  <a:srgbClr val="FFFFFF"/>
                </a:solidFill>
                <a:latin typeface="Verdana"/>
                <a:cs typeface="Verdana"/>
              </a:rPr>
              <a:t>la  </a:t>
            </a:r>
            <a:r>
              <a:rPr sz="1800" b="1" spc="-5" dirty="0">
                <a:solidFill>
                  <a:srgbClr val="FFFFFF"/>
                </a:solidFill>
                <a:latin typeface="Verdana"/>
                <a:cs typeface="Verdana"/>
              </a:rPr>
              <a:t>Entidad Licitante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, que describen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bienes 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 servicios a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contratar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regulan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el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Proceso</a:t>
            </a:r>
            <a:r>
              <a:rPr sz="1800" i="1" spc="-4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de  Compras 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y el </a:t>
            </a:r>
            <a:r>
              <a:rPr sz="1800" i="1" spc="-5" dirty="0">
                <a:solidFill>
                  <a:srgbClr val="FFFFFF"/>
                </a:solidFill>
                <a:latin typeface="Verdana"/>
                <a:cs typeface="Verdana"/>
              </a:rPr>
              <a:t>contrato definitivo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. Incluyen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las 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Bases Administrativas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Bases</a:t>
            </a:r>
            <a:r>
              <a:rPr sz="18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Técnicas</a:t>
            </a:r>
            <a:r>
              <a:rPr sz="1800" i="1" dirty="0">
                <a:solidFill>
                  <a:srgbClr val="FFFFFF"/>
                </a:solidFill>
                <a:latin typeface="Verdana"/>
                <a:cs typeface="Verdana"/>
              </a:rPr>
              <a:t>”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600" i="1" spc="-10" dirty="0">
                <a:solidFill>
                  <a:srgbClr val="FFFFFF"/>
                </a:solidFill>
                <a:latin typeface="Verdana"/>
                <a:cs typeface="Verdana"/>
              </a:rPr>
              <a:t>(Art. </a:t>
            </a:r>
            <a:r>
              <a:rPr sz="1600" i="1" dirty="0">
                <a:solidFill>
                  <a:srgbClr val="FFFFFF"/>
                </a:solidFill>
                <a:latin typeface="Verdana"/>
                <a:cs typeface="Verdana"/>
              </a:rPr>
              <a:t>2° </a:t>
            </a:r>
            <a:r>
              <a:rPr sz="1600" i="1" spc="-10" dirty="0">
                <a:solidFill>
                  <a:srgbClr val="FFFFFF"/>
                </a:solidFill>
                <a:latin typeface="Verdana"/>
                <a:cs typeface="Verdana"/>
              </a:rPr>
              <a:t>N° </a:t>
            </a:r>
            <a:r>
              <a:rPr sz="1600" i="1" spc="-5" dirty="0">
                <a:solidFill>
                  <a:srgbClr val="FFFFFF"/>
                </a:solidFill>
                <a:latin typeface="Verdana"/>
                <a:cs typeface="Verdana"/>
              </a:rPr>
              <a:t>3,</a:t>
            </a:r>
            <a:r>
              <a:rPr sz="1600" i="1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i="1" spc="-5" dirty="0">
                <a:solidFill>
                  <a:srgbClr val="FFFFFF"/>
                </a:solidFill>
                <a:latin typeface="Verdana"/>
                <a:cs typeface="Verdana"/>
              </a:rPr>
              <a:t>Reglamento)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249923" y="1208532"/>
            <a:ext cx="5547360" cy="3929379"/>
          </a:xfrm>
          <a:custGeom>
            <a:avLst/>
            <a:gdLst/>
            <a:ahLst/>
            <a:cxnLst/>
            <a:rect l="l" t="t" r="r" b="b"/>
            <a:pathLst>
              <a:path w="5547359" h="3929379">
                <a:moveTo>
                  <a:pt x="0" y="3928872"/>
                </a:moveTo>
                <a:lnTo>
                  <a:pt x="5547360" y="3928872"/>
                </a:lnTo>
                <a:lnTo>
                  <a:pt x="5547360" y="0"/>
                </a:lnTo>
                <a:lnTo>
                  <a:pt x="0" y="0"/>
                </a:lnTo>
                <a:lnTo>
                  <a:pt x="0" y="3928872"/>
                </a:lnTo>
                <a:close/>
              </a:path>
            </a:pathLst>
          </a:custGeom>
          <a:solidFill>
            <a:srgbClr val="D0C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49923" y="1208532"/>
            <a:ext cx="5547360" cy="3929379"/>
          </a:xfrm>
          <a:custGeom>
            <a:avLst/>
            <a:gdLst/>
            <a:ahLst/>
            <a:cxnLst/>
            <a:rect l="l" t="t" r="r" b="b"/>
            <a:pathLst>
              <a:path w="5547359" h="3929379">
                <a:moveTo>
                  <a:pt x="0" y="3928872"/>
                </a:moveTo>
                <a:lnTo>
                  <a:pt x="5547360" y="3928872"/>
                </a:lnTo>
                <a:lnTo>
                  <a:pt x="5547360" y="0"/>
                </a:lnTo>
                <a:lnTo>
                  <a:pt x="0" y="0"/>
                </a:lnTo>
                <a:lnTo>
                  <a:pt x="0" y="392887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" algn="ctr">
              <a:lnSpc>
                <a:spcPct val="100000"/>
              </a:lnSpc>
            </a:pPr>
            <a:r>
              <a:rPr spc="-5" dirty="0"/>
              <a:t>Objetivo</a:t>
            </a:r>
          </a:p>
          <a:p>
            <a:pPr>
              <a:lnSpc>
                <a:spcPct val="100000"/>
              </a:lnSpc>
            </a:pPr>
            <a:endParaRPr spc="-5" dirty="0"/>
          </a:p>
          <a:p>
            <a:pPr marL="12700" marR="5080" indent="3175" algn="ctr">
              <a:lnSpc>
                <a:spcPct val="90000"/>
              </a:lnSpc>
              <a:spcBef>
                <a:spcPts val="1090"/>
              </a:spcBef>
            </a:pPr>
            <a:r>
              <a:rPr b="0" spc="-5" dirty="0">
                <a:latin typeface="Verdana"/>
                <a:cs typeface="Verdana"/>
              </a:rPr>
              <a:t>“Deben establecer </a:t>
            </a:r>
            <a:r>
              <a:rPr b="0" dirty="0">
                <a:latin typeface="Verdana"/>
                <a:cs typeface="Verdana"/>
              </a:rPr>
              <a:t>las condiciones que  </a:t>
            </a:r>
            <a:r>
              <a:rPr b="0" spc="-5" dirty="0">
                <a:latin typeface="Verdana"/>
                <a:cs typeface="Verdana"/>
              </a:rPr>
              <a:t>permitan </a:t>
            </a:r>
            <a:r>
              <a:rPr b="0" dirty="0">
                <a:latin typeface="Verdana"/>
                <a:cs typeface="Verdana"/>
              </a:rPr>
              <a:t>alcanzar </a:t>
            </a:r>
            <a:r>
              <a:rPr dirty="0"/>
              <a:t>la </a:t>
            </a:r>
            <a:r>
              <a:rPr u="heavy" spc="-5" dirty="0"/>
              <a:t>combinación más  ventajosa </a:t>
            </a:r>
            <a:r>
              <a:rPr b="0" spc="-5" dirty="0">
                <a:latin typeface="Verdana"/>
                <a:cs typeface="Verdana"/>
              </a:rPr>
              <a:t>entre </a:t>
            </a:r>
            <a:r>
              <a:rPr b="0" dirty="0">
                <a:latin typeface="Verdana"/>
                <a:cs typeface="Verdana"/>
              </a:rPr>
              <a:t>los </a:t>
            </a:r>
            <a:r>
              <a:rPr b="0" spc="-5" dirty="0">
                <a:latin typeface="Verdana"/>
                <a:cs typeface="Verdana"/>
              </a:rPr>
              <a:t>beneficios del bien </a:t>
            </a:r>
            <a:r>
              <a:rPr b="0" dirty="0">
                <a:latin typeface="Verdana"/>
                <a:cs typeface="Verdana"/>
              </a:rPr>
              <a:t>o  servicio </a:t>
            </a:r>
            <a:r>
              <a:rPr b="0" spc="-5" dirty="0">
                <a:latin typeface="Verdana"/>
                <a:cs typeface="Verdana"/>
              </a:rPr>
              <a:t>por adquirir </a:t>
            </a:r>
            <a:r>
              <a:rPr b="0" dirty="0">
                <a:latin typeface="Verdana"/>
                <a:cs typeface="Verdana"/>
              </a:rPr>
              <a:t>y </a:t>
            </a:r>
            <a:r>
              <a:rPr b="0" spc="-5" dirty="0">
                <a:latin typeface="Verdana"/>
                <a:cs typeface="Verdana"/>
              </a:rPr>
              <a:t>todos </a:t>
            </a:r>
            <a:r>
              <a:rPr b="0" dirty="0">
                <a:latin typeface="Verdana"/>
                <a:cs typeface="Verdana"/>
              </a:rPr>
              <a:t>sus </a:t>
            </a:r>
            <a:r>
              <a:rPr b="0" spc="-5" dirty="0">
                <a:latin typeface="Verdana"/>
                <a:cs typeface="Verdana"/>
              </a:rPr>
              <a:t>costos  asociados, presentes </a:t>
            </a:r>
            <a:r>
              <a:rPr b="0" dirty="0">
                <a:latin typeface="Verdana"/>
                <a:cs typeface="Verdana"/>
              </a:rPr>
              <a:t>o futuros. </a:t>
            </a:r>
            <a:r>
              <a:rPr u="heavy" spc="-5" dirty="0"/>
              <a:t>Estas  condiciones no podrán establecer  diferencias </a:t>
            </a:r>
            <a:r>
              <a:rPr u="heavy" dirty="0"/>
              <a:t>arbitrarias </a:t>
            </a:r>
            <a:r>
              <a:rPr u="heavy" spc="-5" dirty="0"/>
              <a:t>entre </a:t>
            </a:r>
            <a:r>
              <a:rPr u="heavy" dirty="0"/>
              <a:t>los  </a:t>
            </a:r>
            <a:r>
              <a:rPr u="heavy" spc="-5" dirty="0"/>
              <a:t>proponentes, ni solo atender </a:t>
            </a:r>
            <a:r>
              <a:rPr u="heavy" dirty="0"/>
              <a:t>al </a:t>
            </a:r>
            <a:r>
              <a:rPr u="heavy" spc="-5" dirty="0"/>
              <a:t>precio de  </a:t>
            </a:r>
            <a:r>
              <a:rPr u="heavy" dirty="0"/>
              <a:t>la</a:t>
            </a:r>
            <a:r>
              <a:rPr u="heavy" spc="-90" dirty="0"/>
              <a:t> </a:t>
            </a:r>
            <a:r>
              <a:rPr u="heavy" spc="-5" dirty="0"/>
              <a:t>oferta</a:t>
            </a:r>
            <a:r>
              <a:rPr b="0" spc="-5" dirty="0">
                <a:latin typeface="Verdana"/>
                <a:cs typeface="Verdana"/>
              </a:rPr>
              <a:t>”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55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</a:pPr>
            <a:r>
              <a:rPr sz="1600" b="0" spc="-10" dirty="0">
                <a:latin typeface="Verdana"/>
                <a:cs typeface="Verdana"/>
              </a:rPr>
              <a:t>(Art. </a:t>
            </a:r>
            <a:r>
              <a:rPr sz="1600" b="0" spc="-5" dirty="0">
                <a:latin typeface="Verdana"/>
                <a:cs typeface="Verdana"/>
              </a:rPr>
              <a:t>6°, </a:t>
            </a:r>
            <a:r>
              <a:rPr sz="1600" b="0" spc="-10" dirty="0">
                <a:latin typeface="Verdana"/>
                <a:cs typeface="Verdana"/>
              </a:rPr>
              <a:t>inc. </a:t>
            </a:r>
            <a:r>
              <a:rPr sz="1600" b="0" spc="-5" dirty="0">
                <a:latin typeface="Verdana"/>
                <a:cs typeface="Verdana"/>
              </a:rPr>
              <a:t>1°, Ley </a:t>
            </a:r>
            <a:r>
              <a:rPr sz="1600" b="0" spc="-10" dirty="0">
                <a:latin typeface="Verdana"/>
                <a:cs typeface="Verdana"/>
              </a:rPr>
              <a:t>N°</a:t>
            </a:r>
            <a:r>
              <a:rPr sz="1600" b="0" spc="55" dirty="0">
                <a:latin typeface="Verdana"/>
                <a:cs typeface="Verdana"/>
              </a:rPr>
              <a:t> </a:t>
            </a:r>
            <a:r>
              <a:rPr sz="1600" b="0" spc="-5" dirty="0">
                <a:latin typeface="Verdana"/>
                <a:cs typeface="Verdana"/>
              </a:rPr>
              <a:t>19.886)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50748" y="5343144"/>
            <a:ext cx="11018520" cy="0"/>
          </a:xfrm>
          <a:custGeom>
            <a:avLst/>
            <a:gdLst/>
            <a:ahLst/>
            <a:cxnLst/>
            <a:rect l="l" t="t" r="r" b="b"/>
            <a:pathLst>
              <a:path w="11018520">
                <a:moveTo>
                  <a:pt x="0" y="0"/>
                </a:moveTo>
                <a:lnTo>
                  <a:pt x="11018520" y="0"/>
                </a:lnTo>
              </a:path>
            </a:pathLst>
          </a:custGeom>
          <a:ln w="45719">
            <a:solidFill>
              <a:srgbClr val="DEEBF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61745" y="298830"/>
            <a:ext cx="8570595" cy="608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90"/>
              </a:lnSpc>
            </a:pPr>
            <a:r>
              <a:rPr sz="4000" b="0" spc="-5" dirty="0">
                <a:solidFill>
                  <a:srgbClr val="404040"/>
                </a:solidFill>
                <a:latin typeface="Verdana"/>
                <a:cs typeface="Verdana"/>
              </a:rPr>
              <a:t>¿Qué son las Bases de</a:t>
            </a:r>
            <a:r>
              <a:rPr sz="4000" b="0" spc="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4000" b="0" spc="-5" dirty="0">
                <a:solidFill>
                  <a:srgbClr val="404040"/>
                </a:solidFill>
                <a:latin typeface="Verdana"/>
                <a:cs typeface="Verdana"/>
              </a:rPr>
              <a:t>Licitación?</a:t>
            </a:r>
            <a:endParaRPr sz="40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45123" y="2316479"/>
            <a:ext cx="3472815" cy="824865"/>
          </a:xfrm>
          <a:custGeom>
            <a:avLst/>
            <a:gdLst/>
            <a:ahLst/>
            <a:cxnLst/>
            <a:rect l="l" t="t" r="r" b="b"/>
            <a:pathLst>
              <a:path w="3472815" h="824864">
                <a:moveTo>
                  <a:pt x="0" y="0"/>
                </a:moveTo>
                <a:lnTo>
                  <a:pt x="0" y="388493"/>
                </a:lnTo>
                <a:lnTo>
                  <a:pt x="3472433" y="388493"/>
                </a:lnTo>
                <a:lnTo>
                  <a:pt x="3472433" y="824865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392679" y="2316479"/>
            <a:ext cx="3553460" cy="824230"/>
          </a:xfrm>
          <a:custGeom>
            <a:avLst/>
            <a:gdLst/>
            <a:ahLst/>
            <a:cxnLst/>
            <a:rect l="l" t="t" r="r" b="b"/>
            <a:pathLst>
              <a:path w="3553460" h="824230">
                <a:moveTo>
                  <a:pt x="3552952" y="0"/>
                </a:moveTo>
                <a:lnTo>
                  <a:pt x="3552952" y="387477"/>
                </a:lnTo>
                <a:lnTo>
                  <a:pt x="0" y="387477"/>
                </a:lnTo>
                <a:lnTo>
                  <a:pt x="0" y="823849"/>
                </a:lnTo>
              </a:path>
            </a:pathLst>
          </a:custGeom>
          <a:ln w="12191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50230" y="239217"/>
            <a:ext cx="1591310" cy="371475"/>
          </a:xfrm>
          <a:custGeom>
            <a:avLst/>
            <a:gdLst/>
            <a:ahLst/>
            <a:cxnLst/>
            <a:rect l="l" t="t" r="r" b="b"/>
            <a:pathLst>
              <a:path w="1591309" h="371475">
                <a:moveTo>
                  <a:pt x="0" y="371017"/>
                </a:moveTo>
                <a:lnTo>
                  <a:pt x="31375" y="335284"/>
                </a:lnTo>
                <a:lnTo>
                  <a:pt x="64013" y="301326"/>
                </a:lnTo>
                <a:lnTo>
                  <a:pt x="97848" y="269149"/>
                </a:lnTo>
                <a:lnTo>
                  <a:pt x="132816" y="238757"/>
                </a:lnTo>
                <a:lnTo>
                  <a:pt x="168851" y="210158"/>
                </a:lnTo>
                <a:lnTo>
                  <a:pt x="205891" y="183355"/>
                </a:lnTo>
                <a:lnTo>
                  <a:pt x="243869" y="158356"/>
                </a:lnTo>
                <a:lnTo>
                  <a:pt x="282721" y="135165"/>
                </a:lnTo>
                <a:lnTo>
                  <a:pt x="322383" y="113789"/>
                </a:lnTo>
                <a:lnTo>
                  <a:pt x="362790" y="94232"/>
                </a:lnTo>
                <a:lnTo>
                  <a:pt x="403878" y="76501"/>
                </a:lnTo>
                <a:lnTo>
                  <a:pt x="445581" y="60601"/>
                </a:lnTo>
                <a:lnTo>
                  <a:pt x="487836" y="46538"/>
                </a:lnTo>
                <a:lnTo>
                  <a:pt x="530578" y="34317"/>
                </a:lnTo>
                <a:lnTo>
                  <a:pt x="573741" y="23944"/>
                </a:lnTo>
                <a:lnTo>
                  <a:pt x="617263" y="15426"/>
                </a:lnTo>
                <a:lnTo>
                  <a:pt x="661077" y="8766"/>
                </a:lnTo>
                <a:lnTo>
                  <a:pt x="705119" y="3971"/>
                </a:lnTo>
                <a:lnTo>
                  <a:pt x="749326" y="1047"/>
                </a:lnTo>
                <a:lnTo>
                  <a:pt x="793631" y="0"/>
                </a:lnTo>
                <a:lnTo>
                  <a:pt x="837971" y="834"/>
                </a:lnTo>
                <a:lnTo>
                  <a:pt x="882281" y="3555"/>
                </a:lnTo>
                <a:lnTo>
                  <a:pt x="926496" y="8170"/>
                </a:lnTo>
                <a:lnTo>
                  <a:pt x="970552" y="14683"/>
                </a:lnTo>
                <a:lnTo>
                  <a:pt x="1014385" y="23101"/>
                </a:lnTo>
                <a:lnTo>
                  <a:pt x="1057928" y="33429"/>
                </a:lnTo>
                <a:lnTo>
                  <a:pt x="1101119" y="45673"/>
                </a:lnTo>
                <a:lnTo>
                  <a:pt x="1143893" y="59838"/>
                </a:lnTo>
                <a:lnTo>
                  <a:pt x="1186184" y="75930"/>
                </a:lnTo>
                <a:lnTo>
                  <a:pt x="1227928" y="93954"/>
                </a:lnTo>
                <a:lnTo>
                  <a:pt x="1269061" y="113917"/>
                </a:lnTo>
                <a:lnTo>
                  <a:pt x="1309518" y="135824"/>
                </a:lnTo>
                <a:lnTo>
                  <a:pt x="1349234" y="159680"/>
                </a:lnTo>
                <a:lnTo>
                  <a:pt x="1388145" y="185491"/>
                </a:lnTo>
                <a:lnTo>
                  <a:pt x="1426186" y="213263"/>
                </a:lnTo>
                <a:lnTo>
                  <a:pt x="1463294" y="243001"/>
                </a:lnTo>
                <a:lnTo>
                  <a:pt x="1497333" y="272898"/>
                </a:lnTo>
                <a:lnTo>
                  <a:pt x="1530064" y="304247"/>
                </a:lnTo>
                <a:lnTo>
                  <a:pt x="1561413" y="336977"/>
                </a:lnTo>
                <a:lnTo>
                  <a:pt x="1591310" y="371017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50230" y="1945513"/>
            <a:ext cx="1591310" cy="371475"/>
          </a:xfrm>
          <a:custGeom>
            <a:avLst/>
            <a:gdLst/>
            <a:ahLst/>
            <a:cxnLst/>
            <a:rect l="l" t="t" r="r" b="b"/>
            <a:pathLst>
              <a:path w="1591309" h="371475">
                <a:moveTo>
                  <a:pt x="1591310" y="0"/>
                </a:moveTo>
                <a:lnTo>
                  <a:pt x="1559934" y="35732"/>
                </a:lnTo>
                <a:lnTo>
                  <a:pt x="1527296" y="69690"/>
                </a:lnTo>
                <a:lnTo>
                  <a:pt x="1493461" y="101868"/>
                </a:lnTo>
                <a:lnTo>
                  <a:pt x="1458493" y="132259"/>
                </a:lnTo>
                <a:lnTo>
                  <a:pt x="1422458" y="160859"/>
                </a:lnTo>
                <a:lnTo>
                  <a:pt x="1385418" y="187661"/>
                </a:lnTo>
                <a:lnTo>
                  <a:pt x="1347440" y="212661"/>
                </a:lnTo>
                <a:lnTo>
                  <a:pt x="1308588" y="235852"/>
                </a:lnTo>
                <a:lnTo>
                  <a:pt x="1268926" y="257228"/>
                </a:lnTo>
                <a:lnTo>
                  <a:pt x="1228519" y="276785"/>
                </a:lnTo>
                <a:lnTo>
                  <a:pt x="1187431" y="294516"/>
                </a:lnTo>
                <a:lnTo>
                  <a:pt x="1145728" y="310416"/>
                </a:lnTo>
                <a:lnTo>
                  <a:pt x="1103473" y="324479"/>
                </a:lnTo>
                <a:lnTo>
                  <a:pt x="1060731" y="336700"/>
                </a:lnTo>
                <a:lnTo>
                  <a:pt x="1017568" y="347072"/>
                </a:lnTo>
                <a:lnTo>
                  <a:pt x="974046" y="355591"/>
                </a:lnTo>
                <a:lnTo>
                  <a:pt x="930232" y="362251"/>
                </a:lnTo>
                <a:lnTo>
                  <a:pt x="886190" y="367045"/>
                </a:lnTo>
                <a:lnTo>
                  <a:pt x="841983" y="369969"/>
                </a:lnTo>
                <a:lnTo>
                  <a:pt x="797678" y="371017"/>
                </a:lnTo>
                <a:lnTo>
                  <a:pt x="753338" y="370183"/>
                </a:lnTo>
                <a:lnTo>
                  <a:pt x="709028" y="367462"/>
                </a:lnTo>
                <a:lnTo>
                  <a:pt x="664813" y="362847"/>
                </a:lnTo>
                <a:lnTo>
                  <a:pt x="620757" y="356333"/>
                </a:lnTo>
                <a:lnTo>
                  <a:pt x="576924" y="347915"/>
                </a:lnTo>
                <a:lnTo>
                  <a:pt x="533381" y="337587"/>
                </a:lnTo>
                <a:lnTo>
                  <a:pt x="490190" y="325344"/>
                </a:lnTo>
                <a:lnTo>
                  <a:pt x="447416" y="311179"/>
                </a:lnTo>
                <a:lnTo>
                  <a:pt x="405125" y="295087"/>
                </a:lnTo>
                <a:lnTo>
                  <a:pt x="363381" y="277062"/>
                </a:lnTo>
                <a:lnTo>
                  <a:pt x="322248" y="257100"/>
                </a:lnTo>
                <a:lnTo>
                  <a:pt x="281791" y="235193"/>
                </a:lnTo>
                <a:lnTo>
                  <a:pt x="242075" y="211337"/>
                </a:lnTo>
                <a:lnTo>
                  <a:pt x="203164" y="185526"/>
                </a:lnTo>
                <a:lnTo>
                  <a:pt x="165123" y="157754"/>
                </a:lnTo>
                <a:lnTo>
                  <a:pt x="128016" y="128015"/>
                </a:lnTo>
                <a:lnTo>
                  <a:pt x="93976" y="98119"/>
                </a:lnTo>
                <a:lnTo>
                  <a:pt x="61245" y="66770"/>
                </a:lnTo>
                <a:lnTo>
                  <a:pt x="29896" y="34039"/>
                </a:lnTo>
                <a:lnTo>
                  <a:pt x="0" y="0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71084" y="712596"/>
            <a:ext cx="2156460" cy="1047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>
              <a:lnSpc>
                <a:spcPts val="4125"/>
              </a:lnSpc>
            </a:pPr>
            <a:r>
              <a:rPr sz="3600" dirty="0">
                <a:solidFill>
                  <a:srgbClr val="404040"/>
                </a:solidFill>
                <a:latin typeface="Verdana"/>
                <a:cs typeface="Verdana"/>
              </a:rPr>
              <a:t>Bases</a:t>
            </a:r>
            <a:r>
              <a:rPr sz="3600" spc="-10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3600" spc="-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endParaRPr sz="3600">
              <a:latin typeface="Verdana"/>
              <a:cs typeface="Verdana"/>
            </a:endParaRPr>
          </a:p>
          <a:p>
            <a:pPr marL="12700">
              <a:lnSpc>
                <a:spcPts val="4125"/>
              </a:lnSpc>
            </a:pPr>
            <a:r>
              <a:rPr sz="3600" dirty="0">
                <a:solidFill>
                  <a:srgbClr val="404040"/>
                </a:solidFill>
                <a:latin typeface="Verdana"/>
                <a:cs typeface="Verdana"/>
              </a:rPr>
              <a:t>Licitación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596771" y="3140945"/>
            <a:ext cx="1591945" cy="370840"/>
          </a:xfrm>
          <a:custGeom>
            <a:avLst/>
            <a:gdLst/>
            <a:ahLst/>
            <a:cxnLst/>
            <a:rect l="l" t="t" r="r" b="b"/>
            <a:pathLst>
              <a:path w="1591945" h="370839">
                <a:moveTo>
                  <a:pt x="0" y="370731"/>
                </a:moveTo>
                <a:lnTo>
                  <a:pt x="31407" y="335010"/>
                </a:lnTo>
                <a:lnTo>
                  <a:pt x="64077" y="301063"/>
                </a:lnTo>
                <a:lnTo>
                  <a:pt x="97943" y="268897"/>
                </a:lnTo>
                <a:lnTo>
                  <a:pt x="132943" y="238518"/>
                </a:lnTo>
                <a:lnTo>
                  <a:pt x="169010" y="209932"/>
                </a:lnTo>
                <a:lnTo>
                  <a:pt x="206081" y="183142"/>
                </a:lnTo>
                <a:lnTo>
                  <a:pt x="244090" y="158157"/>
                </a:lnTo>
                <a:lnTo>
                  <a:pt x="282974" y="134980"/>
                </a:lnTo>
                <a:lnTo>
                  <a:pt x="322667" y="113618"/>
                </a:lnTo>
                <a:lnTo>
                  <a:pt x="363105" y="94076"/>
                </a:lnTo>
                <a:lnTo>
                  <a:pt x="404223" y="76360"/>
                </a:lnTo>
                <a:lnTo>
                  <a:pt x="445958" y="60475"/>
                </a:lnTo>
                <a:lnTo>
                  <a:pt x="488243" y="46427"/>
                </a:lnTo>
                <a:lnTo>
                  <a:pt x="531015" y="34222"/>
                </a:lnTo>
                <a:lnTo>
                  <a:pt x="574209" y="23865"/>
                </a:lnTo>
                <a:lnTo>
                  <a:pt x="617760" y="15362"/>
                </a:lnTo>
                <a:lnTo>
                  <a:pt x="661603" y="8718"/>
                </a:lnTo>
                <a:lnTo>
                  <a:pt x="705675" y="3940"/>
                </a:lnTo>
                <a:lnTo>
                  <a:pt x="749910" y="1031"/>
                </a:lnTo>
                <a:lnTo>
                  <a:pt x="794244" y="0"/>
                </a:lnTo>
                <a:lnTo>
                  <a:pt x="838613" y="849"/>
                </a:lnTo>
                <a:lnTo>
                  <a:pt x="882950" y="3587"/>
                </a:lnTo>
                <a:lnTo>
                  <a:pt x="927193" y="8217"/>
                </a:lnTo>
                <a:lnTo>
                  <a:pt x="971277" y="14746"/>
                </a:lnTo>
                <a:lnTo>
                  <a:pt x="1015136" y="23179"/>
                </a:lnTo>
                <a:lnTo>
                  <a:pt x="1058706" y="33522"/>
                </a:lnTo>
                <a:lnTo>
                  <a:pt x="1101923" y="45780"/>
                </a:lnTo>
                <a:lnTo>
                  <a:pt x="1144722" y="59960"/>
                </a:lnTo>
                <a:lnTo>
                  <a:pt x="1187038" y="76066"/>
                </a:lnTo>
                <a:lnTo>
                  <a:pt x="1228807" y="94104"/>
                </a:lnTo>
                <a:lnTo>
                  <a:pt x="1269964" y="114080"/>
                </a:lnTo>
                <a:lnTo>
                  <a:pt x="1310444" y="135999"/>
                </a:lnTo>
                <a:lnTo>
                  <a:pt x="1350184" y="159868"/>
                </a:lnTo>
                <a:lnTo>
                  <a:pt x="1389118" y="185691"/>
                </a:lnTo>
                <a:lnTo>
                  <a:pt x="1427181" y="213474"/>
                </a:lnTo>
                <a:lnTo>
                  <a:pt x="1464310" y="243223"/>
                </a:lnTo>
                <a:lnTo>
                  <a:pt x="1498234" y="273005"/>
                </a:lnTo>
                <a:lnTo>
                  <a:pt x="1530826" y="304215"/>
                </a:lnTo>
                <a:lnTo>
                  <a:pt x="1562036" y="336807"/>
                </a:lnTo>
                <a:lnTo>
                  <a:pt x="1591817" y="370731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96771" y="4847463"/>
            <a:ext cx="1591945" cy="370840"/>
          </a:xfrm>
          <a:custGeom>
            <a:avLst/>
            <a:gdLst/>
            <a:ahLst/>
            <a:cxnLst/>
            <a:rect l="l" t="t" r="r" b="b"/>
            <a:pathLst>
              <a:path w="1591945" h="370839">
                <a:moveTo>
                  <a:pt x="1591817" y="0"/>
                </a:moveTo>
                <a:lnTo>
                  <a:pt x="1560410" y="35721"/>
                </a:lnTo>
                <a:lnTo>
                  <a:pt x="1527740" y="69668"/>
                </a:lnTo>
                <a:lnTo>
                  <a:pt x="1493874" y="101834"/>
                </a:lnTo>
                <a:lnTo>
                  <a:pt x="1458874" y="132213"/>
                </a:lnTo>
                <a:lnTo>
                  <a:pt x="1422807" y="160799"/>
                </a:lnTo>
                <a:lnTo>
                  <a:pt x="1385736" y="187588"/>
                </a:lnTo>
                <a:lnTo>
                  <a:pt x="1347727" y="212574"/>
                </a:lnTo>
                <a:lnTo>
                  <a:pt x="1308843" y="235751"/>
                </a:lnTo>
                <a:lnTo>
                  <a:pt x="1269150" y="257113"/>
                </a:lnTo>
                <a:lnTo>
                  <a:pt x="1228712" y="276655"/>
                </a:lnTo>
                <a:lnTo>
                  <a:pt x="1187594" y="294371"/>
                </a:lnTo>
                <a:lnTo>
                  <a:pt x="1145859" y="310256"/>
                </a:lnTo>
                <a:lnTo>
                  <a:pt x="1103574" y="324304"/>
                </a:lnTo>
                <a:lnTo>
                  <a:pt x="1060802" y="336509"/>
                </a:lnTo>
                <a:lnTo>
                  <a:pt x="1017608" y="346866"/>
                </a:lnTo>
                <a:lnTo>
                  <a:pt x="974057" y="355369"/>
                </a:lnTo>
                <a:lnTo>
                  <a:pt x="930214" y="362013"/>
                </a:lnTo>
                <a:lnTo>
                  <a:pt x="886142" y="366791"/>
                </a:lnTo>
                <a:lnTo>
                  <a:pt x="841907" y="369700"/>
                </a:lnTo>
                <a:lnTo>
                  <a:pt x="797573" y="370731"/>
                </a:lnTo>
                <a:lnTo>
                  <a:pt x="753204" y="369882"/>
                </a:lnTo>
                <a:lnTo>
                  <a:pt x="708867" y="367144"/>
                </a:lnTo>
                <a:lnTo>
                  <a:pt x="664624" y="362514"/>
                </a:lnTo>
                <a:lnTo>
                  <a:pt x="620540" y="355985"/>
                </a:lnTo>
                <a:lnTo>
                  <a:pt x="576681" y="347552"/>
                </a:lnTo>
                <a:lnTo>
                  <a:pt x="533111" y="337209"/>
                </a:lnTo>
                <a:lnTo>
                  <a:pt x="489894" y="324951"/>
                </a:lnTo>
                <a:lnTo>
                  <a:pt x="447095" y="310771"/>
                </a:lnTo>
                <a:lnTo>
                  <a:pt x="404779" y="294665"/>
                </a:lnTo>
                <a:lnTo>
                  <a:pt x="363010" y="276627"/>
                </a:lnTo>
                <a:lnTo>
                  <a:pt x="321853" y="256651"/>
                </a:lnTo>
                <a:lnTo>
                  <a:pt x="281373" y="234732"/>
                </a:lnTo>
                <a:lnTo>
                  <a:pt x="241633" y="210863"/>
                </a:lnTo>
                <a:lnTo>
                  <a:pt x="202699" y="185040"/>
                </a:lnTo>
                <a:lnTo>
                  <a:pt x="164636" y="157257"/>
                </a:lnTo>
                <a:lnTo>
                  <a:pt x="127508" y="127507"/>
                </a:lnTo>
                <a:lnTo>
                  <a:pt x="93583" y="97726"/>
                </a:lnTo>
                <a:lnTo>
                  <a:pt x="60991" y="66516"/>
                </a:lnTo>
                <a:lnTo>
                  <a:pt x="29781" y="33924"/>
                </a:lnTo>
                <a:lnTo>
                  <a:pt x="0" y="0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06855" y="3627120"/>
            <a:ext cx="2776220" cy="1049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130"/>
              </a:lnSpc>
            </a:pPr>
            <a:r>
              <a:rPr sz="3600" spc="-5" dirty="0">
                <a:solidFill>
                  <a:srgbClr val="404040"/>
                </a:solidFill>
                <a:latin typeface="Verdana"/>
                <a:cs typeface="Verdana"/>
              </a:rPr>
              <a:t>Elementos</a:t>
            </a:r>
            <a:endParaRPr sz="3600">
              <a:latin typeface="Verdana"/>
              <a:cs typeface="Verdana"/>
            </a:endParaRPr>
          </a:p>
          <a:p>
            <a:pPr algn="ctr">
              <a:lnSpc>
                <a:spcPts val="4130"/>
              </a:lnSpc>
            </a:pPr>
            <a:r>
              <a:rPr sz="3600" spc="-5" dirty="0">
                <a:solidFill>
                  <a:srgbClr val="404040"/>
                </a:solidFill>
                <a:latin typeface="Verdana"/>
                <a:cs typeface="Verdana"/>
              </a:rPr>
              <a:t>Obligatorios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622156" y="3140926"/>
            <a:ext cx="1592580" cy="371475"/>
          </a:xfrm>
          <a:custGeom>
            <a:avLst/>
            <a:gdLst/>
            <a:ahLst/>
            <a:cxnLst/>
            <a:rect l="l" t="t" r="r" b="b"/>
            <a:pathLst>
              <a:path w="1592579" h="371475">
                <a:moveTo>
                  <a:pt x="0" y="371258"/>
                </a:moveTo>
                <a:lnTo>
                  <a:pt x="31397" y="335504"/>
                </a:lnTo>
                <a:lnTo>
                  <a:pt x="64057" y="301526"/>
                </a:lnTo>
                <a:lnTo>
                  <a:pt x="97914" y="269329"/>
                </a:lnTo>
                <a:lnTo>
                  <a:pt x="132905" y="238918"/>
                </a:lnTo>
                <a:lnTo>
                  <a:pt x="168964" y="210301"/>
                </a:lnTo>
                <a:lnTo>
                  <a:pt x="206028" y="183481"/>
                </a:lnTo>
                <a:lnTo>
                  <a:pt x="244030" y="158465"/>
                </a:lnTo>
                <a:lnTo>
                  <a:pt x="282908" y="135259"/>
                </a:lnTo>
                <a:lnTo>
                  <a:pt x="322595" y="113868"/>
                </a:lnTo>
                <a:lnTo>
                  <a:pt x="363029" y="94298"/>
                </a:lnTo>
                <a:lnTo>
                  <a:pt x="404143" y="76555"/>
                </a:lnTo>
                <a:lnTo>
                  <a:pt x="445873" y="60644"/>
                </a:lnTo>
                <a:lnTo>
                  <a:pt x="488155" y="46571"/>
                </a:lnTo>
                <a:lnTo>
                  <a:pt x="530924" y="34341"/>
                </a:lnTo>
                <a:lnTo>
                  <a:pt x="574116" y="23961"/>
                </a:lnTo>
                <a:lnTo>
                  <a:pt x="617665" y="15436"/>
                </a:lnTo>
                <a:lnTo>
                  <a:pt x="661508" y="8772"/>
                </a:lnTo>
                <a:lnTo>
                  <a:pt x="705580" y="3974"/>
                </a:lnTo>
                <a:lnTo>
                  <a:pt x="749815" y="1048"/>
                </a:lnTo>
                <a:lnTo>
                  <a:pt x="794150" y="0"/>
                </a:lnTo>
                <a:lnTo>
                  <a:pt x="838520" y="835"/>
                </a:lnTo>
                <a:lnTo>
                  <a:pt x="882860" y="3559"/>
                </a:lnTo>
                <a:lnTo>
                  <a:pt x="927105" y="8178"/>
                </a:lnTo>
                <a:lnTo>
                  <a:pt x="971192" y="14698"/>
                </a:lnTo>
                <a:lnTo>
                  <a:pt x="1015055" y="23124"/>
                </a:lnTo>
                <a:lnTo>
                  <a:pt x="1058630" y="33462"/>
                </a:lnTo>
                <a:lnTo>
                  <a:pt x="1101852" y="45717"/>
                </a:lnTo>
                <a:lnTo>
                  <a:pt x="1144656" y="59895"/>
                </a:lnTo>
                <a:lnTo>
                  <a:pt x="1186978" y="76003"/>
                </a:lnTo>
                <a:lnTo>
                  <a:pt x="1228754" y="94045"/>
                </a:lnTo>
                <a:lnTo>
                  <a:pt x="1269918" y="114027"/>
                </a:lnTo>
                <a:lnTo>
                  <a:pt x="1310407" y="135955"/>
                </a:lnTo>
                <a:lnTo>
                  <a:pt x="1350155" y="159835"/>
                </a:lnTo>
                <a:lnTo>
                  <a:pt x="1389098" y="185672"/>
                </a:lnTo>
                <a:lnTo>
                  <a:pt x="1427171" y="213473"/>
                </a:lnTo>
                <a:lnTo>
                  <a:pt x="1464310" y="243242"/>
                </a:lnTo>
                <a:lnTo>
                  <a:pt x="1498403" y="273120"/>
                </a:lnTo>
                <a:lnTo>
                  <a:pt x="1531127" y="304440"/>
                </a:lnTo>
                <a:lnTo>
                  <a:pt x="1562447" y="337164"/>
                </a:lnTo>
                <a:lnTo>
                  <a:pt x="1592326" y="371258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22156" y="4848478"/>
            <a:ext cx="1592580" cy="371475"/>
          </a:xfrm>
          <a:custGeom>
            <a:avLst/>
            <a:gdLst/>
            <a:ahLst/>
            <a:cxnLst/>
            <a:rect l="l" t="t" r="r" b="b"/>
            <a:pathLst>
              <a:path w="1592579" h="371475">
                <a:moveTo>
                  <a:pt x="1592326" y="0"/>
                </a:moveTo>
                <a:lnTo>
                  <a:pt x="1560928" y="35753"/>
                </a:lnTo>
                <a:lnTo>
                  <a:pt x="1528268" y="69731"/>
                </a:lnTo>
                <a:lnTo>
                  <a:pt x="1494411" y="101928"/>
                </a:lnTo>
                <a:lnTo>
                  <a:pt x="1459420" y="132339"/>
                </a:lnTo>
                <a:lnTo>
                  <a:pt x="1423361" y="160956"/>
                </a:lnTo>
                <a:lnTo>
                  <a:pt x="1386297" y="187776"/>
                </a:lnTo>
                <a:lnTo>
                  <a:pt x="1348295" y="212792"/>
                </a:lnTo>
                <a:lnTo>
                  <a:pt x="1309417" y="235998"/>
                </a:lnTo>
                <a:lnTo>
                  <a:pt x="1269730" y="257389"/>
                </a:lnTo>
                <a:lnTo>
                  <a:pt x="1229296" y="276959"/>
                </a:lnTo>
                <a:lnTo>
                  <a:pt x="1188182" y="294702"/>
                </a:lnTo>
                <a:lnTo>
                  <a:pt x="1146452" y="310613"/>
                </a:lnTo>
                <a:lnTo>
                  <a:pt x="1104170" y="324686"/>
                </a:lnTo>
                <a:lnTo>
                  <a:pt x="1061401" y="336916"/>
                </a:lnTo>
                <a:lnTo>
                  <a:pt x="1018209" y="347296"/>
                </a:lnTo>
                <a:lnTo>
                  <a:pt x="974660" y="355821"/>
                </a:lnTo>
                <a:lnTo>
                  <a:pt x="930817" y="362485"/>
                </a:lnTo>
                <a:lnTo>
                  <a:pt x="886745" y="367284"/>
                </a:lnTo>
                <a:lnTo>
                  <a:pt x="842510" y="370209"/>
                </a:lnTo>
                <a:lnTo>
                  <a:pt x="798175" y="371258"/>
                </a:lnTo>
                <a:lnTo>
                  <a:pt x="753805" y="370422"/>
                </a:lnTo>
                <a:lnTo>
                  <a:pt x="709465" y="367698"/>
                </a:lnTo>
                <a:lnTo>
                  <a:pt x="665220" y="363079"/>
                </a:lnTo>
                <a:lnTo>
                  <a:pt x="621133" y="356559"/>
                </a:lnTo>
                <a:lnTo>
                  <a:pt x="577270" y="348133"/>
                </a:lnTo>
                <a:lnTo>
                  <a:pt x="533695" y="337795"/>
                </a:lnTo>
                <a:lnTo>
                  <a:pt x="490474" y="325540"/>
                </a:lnTo>
                <a:lnTo>
                  <a:pt x="447669" y="311362"/>
                </a:lnTo>
                <a:lnTo>
                  <a:pt x="405347" y="295254"/>
                </a:lnTo>
                <a:lnTo>
                  <a:pt x="363571" y="277212"/>
                </a:lnTo>
                <a:lnTo>
                  <a:pt x="322407" y="257230"/>
                </a:lnTo>
                <a:lnTo>
                  <a:pt x="281918" y="235302"/>
                </a:lnTo>
                <a:lnTo>
                  <a:pt x="242170" y="211422"/>
                </a:lnTo>
                <a:lnTo>
                  <a:pt x="203227" y="185585"/>
                </a:lnTo>
                <a:lnTo>
                  <a:pt x="165154" y="157784"/>
                </a:lnTo>
                <a:lnTo>
                  <a:pt x="128016" y="128016"/>
                </a:lnTo>
                <a:lnTo>
                  <a:pt x="93922" y="98137"/>
                </a:lnTo>
                <a:lnTo>
                  <a:pt x="61198" y="66817"/>
                </a:lnTo>
                <a:lnTo>
                  <a:pt x="29878" y="34093"/>
                </a:lnTo>
                <a:lnTo>
                  <a:pt x="0" y="0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163814" y="3628008"/>
            <a:ext cx="2510790" cy="1049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9690">
              <a:lnSpc>
                <a:spcPts val="4130"/>
              </a:lnSpc>
            </a:pPr>
            <a:r>
              <a:rPr sz="3600" spc="-5" dirty="0">
                <a:solidFill>
                  <a:srgbClr val="404040"/>
                </a:solidFill>
                <a:latin typeface="Verdana"/>
                <a:cs typeface="Verdana"/>
              </a:rPr>
              <a:t>Elementos</a:t>
            </a:r>
            <a:endParaRPr sz="3600">
              <a:latin typeface="Verdana"/>
              <a:cs typeface="Verdana"/>
            </a:endParaRPr>
          </a:p>
          <a:p>
            <a:pPr marL="12700">
              <a:lnSpc>
                <a:spcPts val="4130"/>
              </a:lnSpc>
            </a:pPr>
            <a:r>
              <a:rPr sz="3600" spc="-5" dirty="0">
                <a:solidFill>
                  <a:srgbClr val="404040"/>
                </a:solidFill>
                <a:latin typeface="Verdana"/>
                <a:cs typeface="Verdana"/>
              </a:rPr>
              <a:t>Opcionales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99742" y="5277611"/>
            <a:ext cx="182054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1F5F"/>
                </a:solidFill>
                <a:latin typeface="Calibri"/>
                <a:cs typeface="Calibri"/>
              </a:rPr>
              <a:t>Art 22,</a:t>
            </a:r>
            <a:r>
              <a:rPr sz="1800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Calibri"/>
                <a:cs typeface="Calibri"/>
              </a:rPr>
              <a:t>Reglamento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703056" y="5277611"/>
            <a:ext cx="182054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001F5F"/>
                </a:solidFill>
                <a:latin typeface="Calibri"/>
                <a:cs typeface="Calibri"/>
              </a:rPr>
              <a:t>Art 23,</a:t>
            </a:r>
            <a:r>
              <a:rPr sz="1800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Calibri"/>
                <a:cs typeface="Calibri"/>
              </a:rPr>
              <a:t>Reglamento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230623" y="2766060"/>
            <a:ext cx="3579876" cy="32522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716076" y="526415"/>
            <a:ext cx="3416935" cy="847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b="0" dirty="0">
                <a:solidFill>
                  <a:srgbClr val="000000"/>
                </a:solidFill>
                <a:latin typeface="Calibri"/>
                <a:cs typeface="Calibri"/>
              </a:rPr>
              <a:t>Las Bases de </a:t>
            </a:r>
            <a:r>
              <a:rPr sz="1800" b="0" spc="-10" dirty="0">
                <a:solidFill>
                  <a:srgbClr val="000000"/>
                </a:solidFill>
                <a:latin typeface="Calibri"/>
                <a:cs typeface="Calibri"/>
              </a:rPr>
              <a:t>Licitación </a:t>
            </a:r>
            <a:r>
              <a:rPr sz="1800" b="0" spc="-5" dirty="0">
                <a:solidFill>
                  <a:srgbClr val="000000"/>
                </a:solidFill>
                <a:latin typeface="Calibri"/>
                <a:cs typeface="Calibri"/>
              </a:rPr>
              <a:t>contienen  elementos </a:t>
            </a:r>
            <a:r>
              <a:rPr sz="1800" b="0" spc="-10" dirty="0">
                <a:solidFill>
                  <a:srgbClr val="000000"/>
                </a:solidFill>
                <a:latin typeface="Calibri"/>
                <a:cs typeface="Calibri"/>
              </a:rPr>
              <a:t>obligatorios </a:t>
            </a:r>
            <a:r>
              <a:rPr sz="1800" b="0" dirty="0">
                <a:solidFill>
                  <a:srgbClr val="000000"/>
                </a:solidFill>
                <a:latin typeface="Calibri"/>
                <a:cs typeface="Calibri"/>
              </a:rPr>
              <a:t>y </a:t>
            </a:r>
            <a:r>
              <a:rPr sz="1800" b="0" spc="-5" dirty="0">
                <a:solidFill>
                  <a:srgbClr val="000000"/>
                </a:solidFill>
                <a:latin typeface="Calibri"/>
                <a:cs typeface="Calibri"/>
              </a:rPr>
              <a:t>opcionales.  Revisemos los</a:t>
            </a:r>
            <a:r>
              <a:rPr sz="1800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800" b="0" spc="-10" dirty="0">
                <a:solidFill>
                  <a:srgbClr val="000000"/>
                </a:solidFill>
                <a:latin typeface="Calibri"/>
                <a:cs typeface="Calibri"/>
              </a:rPr>
              <a:t>obligatorios: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31489" y="2528823"/>
            <a:ext cx="5338445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-5" dirty="0">
                <a:solidFill>
                  <a:srgbClr val="404040"/>
                </a:solidFill>
              </a:rPr>
              <a:t>Elementos</a:t>
            </a:r>
            <a:r>
              <a:rPr sz="3200" spc="-50" dirty="0">
                <a:solidFill>
                  <a:srgbClr val="404040"/>
                </a:solidFill>
              </a:rPr>
              <a:t> </a:t>
            </a:r>
            <a:r>
              <a:rPr sz="3200" spc="-5" dirty="0">
                <a:solidFill>
                  <a:srgbClr val="404040"/>
                </a:solidFill>
              </a:rPr>
              <a:t>Obligatorios</a:t>
            </a:r>
            <a:endParaRPr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9856" y="421259"/>
            <a:ext cx="400748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Elementos</a:t>
            </a:r>
            <a:r>
              <a:rPr sz="2400" spc="-70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Obligatorios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118412" y="2046731"/>
            <a:ext cx="2508250" cy="2064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“Las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</a:t>
            </a:r>
            <a:r>
              <a:rPr sz="1800" u="heavy" spc="-5" dirty="0">
                <a:solidFill>
                  <a:srgbClr val="404040"/>
                </a:solidFill>
                <a:latin typeface="Verdana"/>
                <a:cs typeface="Verdana"/>
              </a:rPr>
              <a:t>deberán  </a:t>
            </a:r>
            <a:r>
              <a:rPr sz="1800" spc="-30" dirty="0">
                <a:solidFill>
                  <a:srgbClr val="404040"/>
                </a:solidFill>
                <a:latin typeface="Verdana"/>
                <a:cs typeface="Verdana"/>
              </a:rPr>
              <a:t>contener,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 lenguaje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claro 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preciso,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lo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menos,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</a:t>
            </a:r>
            <a:r>
              <a:rPr sz="1800" spc="-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siguientes  materias: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960620" y="1077467"/>
            <a:ext cx="6652259" cy="829310"/>
          </a:xfrm>
          <a:custGeom>
            <a:avLst/>
            <a:gdLst/>
            <a:ahLst/>
            <a:cxnLst/>
            <a:rect l="l" t="t" r="r" b="b"/>
            <a:pathLst>
              <a:path w="6652259" h="829310">
                <a:moveTo>
                  <a:pt x="6652259" y="0"/>
                </a:moveTo>
                <a:lnTo>
                  <a:pt x="490854" y="0"/>
                </a:lnTo>
                <a:lnTo>
                  <a:pt x="0" y="414528"/>
                </a:lnTo>
                <a:lnTo>
                  <a:pt x="490854" y="829056"/>
                </a:lnTo>
                <a:lnTo>
                  <a:pt x="6652259" y="829056"/>
                </a:lnTo>
                <a:lnTo>
                  <a:pt x="665225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60620" y="1077467"/>
            <a:ext cx="6652259" cy="829310"/>
          </a:xfrm>
          <a:custGeom>
            <a:avLst/>
            <a:gdLst/>
            <a:ahLst/>
            <a:cxnLst/>
            <a:rect l="l" t="t" r="r" b="b"/>
            <a:pathLst>
              <a:path w="6652259" h="829310">
                <a:moveTo>
                  <a:pt x="6652259" y="829056"/>
                </a:moveTo>
                <a:lnTo>
                  <a:pt x="490854" y="829056"/>
                </a:lnTo>
                <a:lnTo>
                  <a:pt x="0" y="414528"/>
                </a:lnTo>
                <a:lnTo>
                  <a:pt x="490854" y="0"/>
                </a:lnTo>
                <a:lnTo>
                  <a:pt x="6652259" y="0"/>
                </a:lnTo>
                <a:lnTo>
                  <a:pt x="6652259" y="829056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60620" y="1994916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80">
                <a:moveTo>
                  <a:pt x="6652259" y="0"/>
                </a:moveTo>
                <a:lnTo>
                  <a:pt x="490854" y="0"/>
                </a:lnTo>
                <a:lnTo>
                  <a:pt x="0" y="415289"/>
                </a:lnTo>
                <a:lnTo>
                  <a:pt x="490854" y="830580"/>
                </a:lnTo>
                <a:lnTo>
                  <a:pt x="6652259" y="830580"/>
                </a:lnTo>
                <a:lnTo>
                  <a:pt x="665225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960620" y="1994916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80">
                <a:moveTo>
                  <a:pt x="6652259" y="830580"/>
                </a:moveTo>
                <a:lnTo>
                  <a:pt x="490854" y="830580"/>
                </a:lnTo>
                <a:lnTo>
                  <a:pt x="0" y="415289"/>
                </a:lnTo>
                <a:lnTo>
                  <a:pt x="490854" y="0"/>
                </a:lnTo>
                <a:lnTo>
                  <a:pt x="6652259" y="0"/>
                </a:lnTo>
                <a:lnTo>
                  <a:pt x="6652259" y="830580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60620" y="2906267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79">
                <a:moveTo>
                  <a:pt x="6652259" y="0"/>
                </a:moveTo>
                <a:lnTo>
                  <a:pt x="490854" y="0"/>
                </a:lnTo>
                <a:lnTo>
                  <a:pt x="0" y="415290"/>
                </a:lnTo>
                <a:lnTo>
                  <a:pt x="490854" y="830580"/>
                </a:lnTo>
                <a:lnTo>
                  <a:pt x="6652259" y="830580"/>
                </a:lnTo>
                <a:lnTo>
                  <a:pt x="665225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60620" y="2906267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79">
                <a:moveTo>
                  <a:pt x="6652259" y="830580"/>
                </a:moveTo>
                <a:lnTo>
                  <a:pt x="490854" y="830580"/>
                </a:lnTo>
                <a:lnTo>
                  <a:pt x="0" y="415290"/>
                </a:lnTo>
                <a:lnTo>
                  <a:pt x="490854" y="0"/>
                </a:lnTo>
                <a:lnTo>
                  <a:pt x="6652259" y="0"/>
                </a:lnTo>
                <a:lnTo>
                  <a:pt x="6652259" y="830580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960620" y="3817620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79">
                <a:moveTo>
                  <a:pt x="6652259" y="0"/>
                </a:moveTo>
                <a:lnTo>
                  <a:pt x="490854" y="0"/>
                </a:lnTo>
                <a:lnTo>
                  <a:pt x="0" y="415289"/>
                </a:lnTo>
                <a:lnTo>
                  <a:pt x="490854" y="830579"/>
                </a:lnTo>
                <a:lnTo>
                  <a:pt x="6652259" y="830579"/>
                </a:lnTo>
                <a:lnTo>
                  <a:pt x="665225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60620" y="3817620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79">
                <a:moveTo>
                  <a:pt x="6652259" y="830579"/>
                </a:moveTo>
                <a:lnTo>
                  <a:pt x="490854" y="830579"/>
                </a:lnTo>
                <a:lnTo>
                  <a:pt x="0" y="415289"/>
                </a:lnTo>
                <a:lnTo>
                  <a:pt x="490854" y="0"/>
                </a:lnTo>
                <a:lnTo>
                  <a:pt x="6652259" y="0"/>
                </a:lnTo>
                <a:lnTo>
                  <a:pt x="6652259" y="83057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60620" y="4728971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79">
                <a:moveTo>
                  <a:pt x="6652259" y="0"/>
                </a:moveTo>
                <a:lnTo>
                  <a:pt x="490854" y="0"/>
                </a:lnTo>
                <a:lnTo>
                  <a:pt x="0" y="415289"/>
                </a:lnTo>
                <a:lnTo>
                  <a:pt x="490854" y="830579"/>
                </a:lnTo>
                <a:lnTo>
                  <a:pt x="6652259" y="830579"/>
                </a:lnTo>
                <a:lnTo>
                  <a:pt x="665225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60620" y="4728971"/>
            <a:ext cx="6652259" cy="830580"/>
          </a:xfrm>
          <a:custGeom>
            <a:avLst/>
            <a:gdLst/>
            <a:ahLst/>
            <a:cxnLst/>
            <a:rect l="l" t="t" r="r" b="b"/>
            <a:pathLst>
              <a:path w="6652259" h="830579">
                <a:moveTo>
                  <a:pt x="6652259" y="830579"/>
                </a:moveTo>
                <a:lnTo>
                  <a:pt x="490854" y="830579"/>
                </a:lnTo>
                <a:lnTo>
                  <a:pt x="0" y="415289"/>
                </a:lnTo>
                <a:lnTo>
                  <a:pt x="490854" y="0"/>
                </a:lnTo>
                <a:lnTo>
                  <a:pt x="6652259" y="0"/>
                </a:lnTo>
                <a:lnTo>
                  <a:pt x="6652259" y="83057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537708" y="1216405"/>
            <a:ext cx="5942330" cy="405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50"/>
              </a:lnSpc>
            </a:pP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Requisitos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 condiciones que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deben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cumplir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los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ts val="2050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oferentes </a:t>
            </a:r>
            <a:r>
              <a:rPr sz="1800" spc="-15" dirty="0">
                <a:solidFill>
                  <a:srgbClr val="FFFFFF"/>
                </a:solidFill>
                <a:latin typeface="Verdana"/>
                <a:cs typeface="Verdana"/>
              </a:rPr>
              <a:t>para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que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sus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ofertas sean</a:t>
            </a:r>
            <a:r>
              <a:rPr sz="1800" spc="4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aceptadas.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12065" marR="5080" algn="ctr">
              <a:lnSpc>
                <a:spcPts val="1939"/>
              </a:lnSpc>
              <a:spcBef>
                <a:spcPts val="1305"/>
              </a:spcBef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especificaciones de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bienes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y/o servicios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que 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se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requiere</a:t>
            </a:r>
            <a:r>
              <a:rPr sz="1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contratar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Etapas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plazos </a:t>
            </a:r>
            <a:r>
              <a:rPr sz="1800" spc="-10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1800" spc="-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licitación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00">
              <a:latin typeface="Times New Roman"/>
              <a:cs typeface="Times New Roman"/>
            </a:endParaRPr>
          </a:p>
          <a:p>
            <a:pPr algn="ctr">
              <a:lnSpc>
                <a:spcPts val="2050"/>
              </a:lnSpc>
              <a:spcBef>
                <a:spcPts val="5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Condición, plazo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modo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que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se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compromete</a:t>
            </a:r>
            <a:r>
              <a:rPr sz="1800" spc="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  <a:p>
            <a:pPr marL="2540" algn="ctr">
              <a:lnSpc>
                <a:spcPts val="2050"/>
              </a:lnSpc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o los</a:t>
            </a:r>
            <a:r>
              <a:rPr sz="1800" spc="-1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pagos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Plazo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entrega del bien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o servicio</a:t>
            </a:r>
            <a:r>
              <a:rPr sz="1800" spc="3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Verdana"/>
                <a:cs typeface="Verdana"/>
              </a:rPr>
              <a:t>adjudicado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02152" y="217931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90">
                <a:moveTo>
                  <a:pt x="8631936" y="0"/>
                </a:moveTo>
                <a:lnTo>
                  <a:pt x="510667" y="0"/>
                </a:lnTo>
                <a:lnTo>
                  <a:pt x="0" y="429768"/>
                </a:lnTo>
                <a:lnTo>
                  <a:pt x="510667" y="859536"/>
                </a:lnTo>
                <a:lnTo>
                  <a:pt x="8631936" y="859536"/>
                </a:lnTo>
                <a:lnTo>
                  <a:pt x="863193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502152" y="217931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90">
                <a:moveTo>
                  <a:pt x="8631936" y="859536"/>
                </a:moveTo>
                <a:lnTo>
                  <a:pt x="510667" y="859536"/>
                </a:lnTo>
                <a:lnTo>
                  <a:pt x="0" y="429768"/>
                </a:lnTo>
                <a:lnTo>
                  <a:pt x="510667" y="0"/>
                </a:lnTo>
                <a:lnTo>
                  <a:pt x="8631936" y="0"/>
                </a:lnTo>
                <a:lnTo>
                  <a:pt x="8631936" y="85953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313301" y="428624"/>
            <a:ext cx="7476490" cy="443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13585" marR="5080" indent="-2001520">
              <a:lnSpc>
                <a:spcPts val="1730"/>
              </a:lnSpc>
            </a:pP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Monto de las </a:t>
            </a:r>
            <a:r>
              <a:rPr sz="1600" b="1" u="heavy" spc="-5" dirty="0">
                <a:solidFill>
                  <a:srgbClr val="FFFFFF"/>
                </a:solidFill>
                <a:latin typeface="Verdana"/>
                <a:cs typeface="Verdana"/>
              </a:rPr>
              <a:t>Garantías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que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la entidad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exija a los oferentes y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forma y 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oportunidad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que serán</a:t>
            </a:r>
            <a:r>
              <a:rPr sz="1600" spc="1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restituidas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02152" y="1159763"/>
            <a:ext cx="8632190" cy="850900"/>
          </a:xfrm>
          <a:custGeom>
            <a:avLst/>
            <a:gdLst/>
            <a:ahLst/>
            <a:cxnLst/>
            <a:rect l="l" t="t" r="r" b="b"/>
            <a:pathLst>
              <a:path w="8632190" h="850900">
                <a:moveTo>
                  <a:pt x="8631936" y="0"/>
                </a:moveTo>
                <a:lnTo>
                  <a:pt x="510667" y="0"/>
                </a:lnTo>
                <a:lnTo>
                  <a:pt x="0" y="425196"/>
                </a:lnTo>
                <a:lnTo>
                  <a:pt x="510667" y="850391"/>
                </a:lnTo>
                <a:lnTo>
                  <a:pt x="8631936" y="850391"/>
                </a:lnTo>
                <a:lnTo>
                  <a:pt x="863193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02152" y="1159763"/>
            <a:ext cx="8632190" cy="850900"/>
          </a:xfrm>
          <a:custGeom>
            <a:avLst/>
            <a:gdLst/>
            <a:ahLst/>
            <a:cxnLst/>
            <a:rect l="l" t="t" r="r" b="b"/>
            <a:pathLst>
              <a:path w="8632190" h="850900">
                <a:moveTo>
                  <a:pt x="8631936" y="850391"/>
                </a:moveTo>
                <a:lnTo>
                  <a:pt x="510667" y="850391"/>
                </a:lnTo>
                <a:lnTo>
                  <a:pt x="0" y="425196"/>
                </a:lnTo>
                <a:lnTo>
                  <a:pt x="510667" y="0"/>
                </a:lnTo>
                <a:lnTo>
                  <a:pt x="8631936" y="0"/>
                </a:lnTo>
                <a:lnTo>
                  <a:pt x="8631936" y="85039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112133" y="1257427"/>
            <a:ext cx="7877175" cy="662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1730"/>
              </a:lnSpc>
            </a:pPr>
            <a:r>
              <a:rPr sz="1600" b="1" u="heavy" spc="-5" dirty="0">
                <a:solidFill>
                  <a:srgbClr val="FFFFFF"/>
                </a:solidFill>
                <a:latin typeface="Verdana"/>
                <a:cs typeface="Verdana"/>
              </a:rPr>
              <a:t>Criterios </a:t>
            </a:r>
            <a:r>
              <a:rPr sz="1600" b="1" u="heavy" spc="-10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1600" b="1" u="heavy" spc="-5" dirty="0">
                <a:solidFill>
                  <a:srgbClr val="FFFFFF"/>
                </a:solidFill>
                <a:latin typeface="Verdana"/>
                <a:cs typeface="Verdana"/>
              </a:rPr>
              <a:t>evaluación observables y </a:t>
            </a:r>
            <a:r>
              <a:rPr sz="1600" b="1" u="heavy" spc="-10" dirty="0">
                <a:solidFill>
                  <a:srgbClr val="FFFFFF"/>
                </a:solidFill>
                <a:latin typeface="Verdana"/>
                <a:cs typeface="Verdana"/>
              </a:rPr>
              <a:t>medibles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(Prestación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servicios 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habituales,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siempre considerar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como criterio mejores condiciones de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empleo 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16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remuneraciones).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02152" y="2069592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0"/>
                </a:moveTo>
                <a:lnTo>
                  <a:pt x="510667" y="0"/>
                </a:lnTo>
                <a:lnTo>
                  <a:pt x="0" y="429768"/>
                </a:lnTo>
                <a:lnTo>
                  <a:pt x="510667" y="859536"/>
                </a:lnTo>
                <a:lnTo>
                  <a:pt x="8631936" y="859536"/>
                </a:lnTo>
                <a:lnTo>
                  <a:pt x="863193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2152" y="2069592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859536"/>
                </a:moveTo>
                <a:lnTo>
                  <a:pt x="510667" y="859536"/>
                </a:lnTo>
                <a:lnTo>
                  <a:pt x="0" y="429768"/>
                </a:lnTo>
                <a:lnTo>
                  <a:pt x="510667" y="0"/>
                </a:lnTo>
                <a:lnTo>
                  <a:pt x="8631936" y="0"/>
                </a:lnTo>
                <a:lnTo>
                  <a:pt x="8631936" y="85953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669916" y="2281809"/>
            <a:ext cx="6763384" cy="443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57805" marR="5080" indent="-2745105">
              <a:lnSpc>
                <a:spcPts val="1730"/>
              </a:lnSpc>
              <a:tabLst>
                <a:tab pos="2592705" algn="l"/>
              </a:tabLst>
            </a:pP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Suscripción</a:t>
            </a:r>
            <a:r>
              <a:rPr sz="1600" spc="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1600" spc="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Contrato	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(o aceptación de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la OC según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Art.</a:t>
            </a:r>
            <a:r>
              <a:rPr sz="1600" spc="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63</a:t>
            </a:r>
            <a:r>
              <a:rPr sz="1600" spc="-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del 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reglamento)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502152" y="3009900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0"/>
                </a:moveTo>
                <a:lnTo>
                  <a:pt x="510667" y="0"/>
                </a:lnTo>
                <a:lnTo>
                  <a:pt x="0" y="429767"/>
                </a:lnTo>
                <a:lnTo>
                  <a:pt x="510667" y="859536"/>
                </a:lnTo>
                <a:lnTo>
                  <a:pt x="8631936" y="859536"/>
                </a:lnTo>
                <a:lnTo>
                  <a:pt x="863193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02152" y="3009900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859536"/>
                </a:moveTo>
                <a:lnTo>
                  <a:pt x="510667" y="859536"/>
                </a:lnTo>
                <a:lnTo>
                  <a:pt x="0" y="429767"/>
                </a:lnTo>
                <a:lnTo>
                  <a:pt x="510667" y="0"/>
                </a:lnTo>
                <a:lnTo>
                  <a:pt x="8631936" y="0"/>
                </a:lnTo>
                <a:lnTo>
                  <a:pt x="8631936" y="85953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547996" y="3222116"/>
            <a:ext cx="7019290" cy="443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3685" marR="5080" indent="-260985">
              <a:lnSpc>
                <a:spcPts val="1730"/>
              </a:lnSpc>
            </a:pP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Los medios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para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acreditar si el proveedor adjudicado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registra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saldos 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insolutos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remuneraciones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o cotizaciones de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seguridad</a:t>
            </a:r>
            <a:r>
              <a:rPr sz="1600" spc="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social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02152" y="3950208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0"/>
                </a:moveTo>
                <a:lnTo>
                  <a:pt x="510667" y="0"/>
                </a:lnTo>
                <a:lnTo>
                  <a:pt x="0" y="429768"/>
                </a:lnTo>
                <a:lnTo>
                  <a:pt x="510667" y="859536"/>
                </a:lnTo>
                <a:lnTo>
                  <a:pt x="8631936" y="859536"/>
                </a:lnTo>
                <a:lnTo>
                  <a:pt x="863193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02152" y="3950208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859536"/>
                </a:moveTo>
                <a:lnTo>
                  <a:pt x="510667" y="859536"/>
                </a:lnTo>
                <a:lnTo>
                  <a:pt x="0" y="429768"/>
                </a:lnTo>
                <a:lnTo>
                  <a:pt x="510667" y="0"/>
                </a:lnTo>
                <a:lnTo>
                  <a:pt x="8631936" y="0"/>
                </a:lnTo>
                <a:lnTo>
                  <a:pt x="8631936" y="85953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502152" y="4890515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0"/>
                </a:moveTo>
                <a:lnTo>
                  <a:pt x="510667" y="0"/>
                </a:lnTo>
                <a:lnTo>
                  <a:pt x="0" y="429767"/>
                </a:lnTo>
                <a:lnTo>
                  <a:pt x="510667" y="859535"/>
                </a:lnTo>
                <a:lnTo>
                  <a:pt x="8631936" y="859535"/>
                </a:lnTo>
                <a:lnTo>
                  <a:pt x="863193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502152" y="4890515"/>
            <a:ext cx="8632190" cy="859790"/>
          </a:xfrm>
          <a:custGeom>
            <a:avLst/>
            <a:gdLst/>
            <a:ahLst/>
            <a:cxnLst/>
            <a:rect l="l" t="t" r="r" b="b"/>
            <a:pathLst>
              <a:path w="8632190" h="859789">
                <a:moveTo>
                  <a:pt x="8631936" y="859535"/>
                </a:moveTo>
                <a:lnTo>
                  <a:pt x="510667" y="859535"/>
                </a:lnTo>
                <a:lnTo>
                  <a:pt x="0" y="429767"/>
                </a:lnTo>
                <a:lnTo>
                  <a:pt x="510667" y="0"/>
                </a:lnTo>
                <a:lnTo>
                  <a:pt x="8631936" y="0"/>
                </a:lnTo>
                <a:lnTo>
                  <a:pt x="8631936" y="859535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162425" y="4092320"/>
            <a:ext cx="7776845" cy="1453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La forma de designación de las comisiones</a:t>
            </a:r>
            <a:r>
              <a:rPr sz="1600" spc="1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evaluadoras”</a:t>
            </a:r>
            <a:endParaRPr sz="1600">
              <a:latin typeface="Verdana"/>
              <a:cs typeface="Verdana"/>
            </a:endParaRPr>
          </a:p>
          <a:p>
            <a:pPr marL="635" algn="ctr">
              <a:lnSpc>
                <a:spcPct val="100000"/>
              </a:lnSpc>
              <a:spcBef>
                <a:spcPts val="480"/>
              </a:spcBef>
            </a:pP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(sobre 1.000 UTM y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Lic.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Complejas.)</a:t>
            </a:r>
            <a:endParaRPr sz="16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550">
              <a:latin typeface="Times New Roman"/>
              <a:cs typeface="Times New Roman"/>
            </a:endParaRPr>
          </a:p>
          <a:p>
            <a:pPr marL="12700" marR="5080" indent="11430" algn="ctr">
              <a:lnSpc>
                <a:spcPts val="1730"/>
              </a:lnSpc>
            </a:pP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Determinación de medidas a aplicar en casos de incumplimiento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del 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proveedor y de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las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causales expresas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para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fundarse y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aplicación de</a:t>
            </a:r>
            <a:r>
              <a:rPr sz="1600" spc="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estas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51180" y="1574926"/>
            <a:ext cx="2508885" cy="2064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“Las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</a:t>
            </a:r>
            <a:r>
              <a:rPr sz="1800" u="heavy" spc="-5" dirty="0">
                <a:solidFill>
                  <a:srgbClr val="404040"/>
                </a:solidFill>
                <a:latin typeface="Verdana"/>
                <a:cs typeface="Verdana"/>
              </a:rPr>
              <a:t>deberán  </a:t>
            </a:r>
            <a:r>
              <a:rPr sz="1800" spc="-30" dirty="0">
                <a:solidFill>
                  <a:srgbClr val="404040"/>
                </a:solidFill>
                <a:latin typeface="Verdana"/>
                <a:cs typeface="Verdana"/>
              </a:rPr>
              <a:t>contener,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</a:t>
            </a:r>
            <a:r>
              <a:rPr sz="1800" spc="-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lenguaje  claro 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preciso,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lo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menos,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</a:t>
            </a:r>
            <a:r>
              <a:rPr sz="1800" spc="-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siguientes  materias: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1013" rIns="0" bIns="0" rtlCol="0">
            <a:spAutoFit/>
          </a:bodyPr>
          <a:lstStyle/>
          <a:p>
            <a:pPr marL="594995">
              <a:lnSpc>
                <a:spcPct val="100000"/>
              </a:lnSpc>
            </a:pPr>
            <a:r>
              <a:rPr sz="2800" spc="-5" dirty="0">
                <a:solidFill>
                  <a:srgbClr val="404040"/>
                </a:solidFill>
              </a:rPr>
              <a:t>Garantías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5077967" y="2383535"/>
            <a:ext cx="1461770" cy="1461770"/>
          </a:xfrm>
          <a:custGeom>
            <a:avLst/>
            <a:gdLst/>
            <a:ahLst/>
            <a:cxnLst/>
            <a:rect l="l" t="t" r="r" b="b"/>
            <a:pathLst>
              <a:path w="1461770" h="1461770">
                <a:moveTo>
                  <a:pt x="1461515" y="803783"/>
                </a:moveTo>
                <a:lnTo>
                  <a:pt x="0" y="803783"/>
                </a:lnTo>
                <a:lnTo>
                  <a:pt x="730758" y="1461515"/>
                </a:lnTo>
                <a:lnTo>
                  <a:pt x="1461515" y="803783"/>
                </a:lnTo>
                <a:close/>
              </a:path>
              <a:path w="1461770" h="1461770">
                <a:moveTo>
                  <a:pt x="1132713" y="0"/>
                </a:moveTo>
                <a:lnTo>
                  <a:pt x="328803" y="0"/>
                </a:lnTo>
                <a:lnTo>
                  <a:pt x="328803" y="803783"/>
                </a:lnTo>
                <a:lnTo>
                  <a:pt x="1132713" y="803783"/>
                </a:lnTo>
                <a:lnTo>
                  <a:pt x="1132713" y="0"/>
                </a:lnTo>
                <a:close/>
              </a:path>
            </a:pathLst>
          </a:custGeom>
          <a:solidFill>
            <a:srgbClr val="7E7E7E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77967" y="2383535"/>
            <a:ext cx="1461770" cy="1461770"/>
          </a:xfrm>
          <a:custGeom>
            <a:avLst/>
            <a:gdLst/>
            <a:ahLst/>
            <a:cxnLst/>
            <a:rect l="l" t="t" r="r" b="b"/>
            <a:pathLst>
              <a:path w="1461770" h="1461770">
                <a:moveTo>
                  <a:pt x="0" y="803783"/>
                </a:moveTo>
                <a:lnTo>
                  <a:pt x="328803" y="803783"/>
                </a:lnTo>
                <a:lnTo>
                  <a:pt x="328803" y="0"/>
                </a:lnTo>
                <a:lnTo>
                  <a:pt x="1132713" y="0"/>
                </a:lnTo>
                <a:lnTo>
                  <a:pt x="1132713" y="803783"/>
                </a:lnTo>
                <a:lnTo>
                  <a:pt x="1461515" y="803783"/>
                </a:lnTo>
                <a:lnTo>
                  <a:pt x="730758" y="1461515"/>
                </a:lnTo>
                <a:lnTo>
                  <a:pt x="0" y="803783"/>
                </a:lnTo>
                <a:close/>
              </a:path>
            </a:pathLst>
          </a:custGeom>
          <a:ln w="12192">
            <a:solidFill>
              <a:srgbClr val="F8D6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759964" y="1293875"/>
            <a:ext cx="6096000" cy="1089660"/>
          </a:xfrm>
          <a:prstGeom prst="rect">
            <a:avLst/>
          </a:prstGeom>
          <a:ln w="9143">
            <a:solidFill>
              <a:srgbClr val="404040"/>
            </a:solidFill>
          </a:ln>
        </p:spPr>
        <p:txBody>
          <a:bodyPr vert="horz" wrap="square" lIns="0" tIns="44450" rIns="0" bIns="0" rtlCol="0">
            <a:spAutoFit/>
          </a:bodyPr>
          <a:lstStyle/>
          <a:p>
            <a:pPr marL="170180" marR="151130" indent="-12700" algn="ctr">
              <a:lnSpc>
                <a:spcPts val="1939"/>
              </a:lnSpc>
              <a:spcBef>
                <a:spcPts val="350"/>
              </a:spcBef>
            </a:pPr>
            <a:r>
              <a:rPr sz="1800" dirty="0">
                <a:latin typeface="Verdana"/>
                <a:cs typeface="Verdana"/>
              </a:rPr>
              <a:t>“Las </a:t>
            </a:r>
            <a:r>
              <a:rPr sz="1800" spc="-5" dirty="0">
                <a:latin typeface="Verdana"/>
                <a:cs typeface="Verdana"/>
              </a:rPr>
              <a:t>garantías de seriedad de </a:t>
            </a:r>
            <a:r>
              <a:rPr sz="1800" dirty="0">
                <a:latin typeface="Verdana"/>
                <a:cs typeface="Verdana"/>
              </a:rPr>
              <a:t>la oferta y </a:t>
            </a:r>
            <a:r>
              <a:rPr sz="1800" spc="-5" dirty="0">
                <a:latin typeface="Verdana"/>
                <a:cs typeface="Verdana"/>
              </a:rPr>
              <a:t>de  </a:t>
            </a:r>
            <a:r>
              <a:rPr sz="1800" dirty="0">
                <a:latin typeface="Verdana"/>
                <a:cs typeface="Verdana"/>
              </a:rPr>
              <a:t>cumplimiento de </a:t>
            </a:r>
            <a:r>
              <a:rPr sz="1800" spc="-5" dirty="0">
                <a:latin typeface="Verdana"/>
                <a:cs typeface="Verdana"/>
              </a:rPr>
              <a:t>contrato </a:t>
            </a:r>
            <a:r>
              <a:rPr sz="1800" b="1" spc="-5" dirty="0">
                <a:latin typeface="Verdana"/>
                <a:cs typeface="Verdana"/>
              </a:rPr>
              <a:t>tiene por objeto  resguardar </a:t>
            </a:r>
            <a:r>
              <a:rPr sz="1800" b="1" dirty="0">
                <a:latin typeface="Verdana"/>
                <a:cs typeface="Verdana"/>
              </a:rPr>
              <a:t>el </a:t>
            </a:r>
            <a:r>
              <a:rPr sz="1800" b="1" spc="-5" dirty="0">
                <a:latin typeface="Verdana"/>
                <a:cs typeface="Verdana"/>
              </a:rPr>
              <a:t>correcto cumplimiento</a:t>
            </a:r>
            <a:r>
              <a:rPr sz="1800" spc="-5" dirty="0">
                <a:latin typeface="Verdana"/>
                <a:cs typeface="Verdana"/>
              </a:rPr>
              <a:t>, por  </a:t>
            </a:r>
            <a:r>
              <a:rPr sz="1800" dirty="0">
                <a:latin typeface="Verdana"/>
                <a:cs typeface="Verdana"/>
              </a:rPr>
              <a:t>parte </a:t>
            </a:r>
            <a:r>
              <a:rPr sz="1800" spc="-5" dirty="0">
                <a:latin typeface="Verdana"/>
                <a:cs typeface="Verdana"/>
              </a:rPr>
              <a:t>del proveedor </a:t>
            </a:r>
            <a:r>
              <a:rPr sz="1800" dirty="0">
                <a:latin typeface="Verdana"/>
                <a:cs typeface="Verdana"/>
              </a:rPr>
              <a:t>de la oferta y/o </a:t>
            </a:r>
            <a:r>
              <a:rPr sz="1800" spc="-5" dirty="0">
                <a:latin typeface="Verdana"/>
                <a:cs typeface="Verdana"/>
              </a:rPr>
              <a:t>del</a:t>
            </a:r>
            <a:r>
              <a:rPr sz="1800" spc="40" dirty="0">
                <a:latin typeface="Verdana"/>
                <a:cs typeface="Verdana"/>
              </a:rPr>
              <a:t> </a:t>
            </a:r>
            <a:r>
              <a:rPr sz="1800" spc="-25" dirty="0">
                <a:latin typeface="Verdana"/>
                <a:cs typeface="Verdana"/>
              </a:rPr>
              <a:t>contrato.”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59964" y="3845052"/>
            <a:ext cx="6096000" cy="1477010"/>
          </a:xfrm>
          <a:prstGeom prst="rect">
            <a:avLst/>
          </a:prstGeom>
          <a:ln w="9144">
            <a:solidFill>
              <a:srgbClr val="404040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150495" marR="137160" indent="-4445" algn="ctr">
              <a:lnSpc>
                <a:spcPct val="100000"/>
              </a:lnSpc>
              <a:spcBef>
                <a:spcPts val="315"/>
              </a:spcBef>
            </a:pPr>
            <a:r>
              <a:rPr sz="1800" spc="-5" dirty="0">
                <a:latin typeface="Verdana"/>
                <a:cs typeface="Verdana"/>
              </a:rPr>
              <a:t>En </a:t>
            </a:r>
            <a:r>
              <a:rPr sz="1800" dirty="0">
                <a:latin typeface="Verdana"/>
                <a:cs typeface="Verdana"/>
              </a:rPr>
              <a:t>el caso </a:t>
            </a:r>
            <a:r>
              <a:rPr sz="1800" spc="-5" dirty="0">
                <a:latin typeface="Verdana"/>
                <a:cs typeface="Verdana"/>
              </a:rPr>
              <a:t>de </a:t>
            </a:r>
            <a:r>
              <a:rPr sz="1800" dirty="0">
                <a:latin typeface="Verdana"/>
                <a:cs typeface="Verdana"/>
              </a:rPr>
              <a:t>la </a:t>
            </a:r>
            <a:r>
              <a:rPr sz="1800" b="1" spc="-5" dirty="0">
                <a:latin typeface="Verdana"/>
                <a:cs typeface="Verdana"/>
              </a:rPr>
              <a:t>prestación de servicios </a:t>
            </a:r>
            <a:r>
              <a:rPr sz="1800" dirty="0">
                <a:latin typeface="Verdana"/>
                <a:cs typeface="Verdana"/>
              </a:rPr>
              <a:t>la  </a:t>
            </a:r>
            <a:r>
              <a:rPr sz="1800" spc="-10" dirty="0">
                <a:latin typeface="Verdana"/>
                <a:cs typeface="Verdana"/>
              </a:rPr>
              <a:t>garantía </a:t>
            </a:r>
            <a:r>
              <a:rPr sz="1800" spc="-5" dirty="0">
                <a:latin typeface="Verdana"/>
                <a:cs typeface="Verdana"/>
              </a:rPr>
              <a:t>de </a:t>
            </a:r>
            <a:r>
              <a:rPr sz="1800" dirty="0">
                <a:latin typeface="Verdana"/>
                <a:cs typeface="Verdana"/>
              </a:rPr>
              <a:t>fiel cumplimiento de </a:t>
            </a:r>
            <a:r>
              <a:rPr sz="1800" b="1" spc="-5" dirty="0">
                <a:latin typeface="Verdana"/>
                <a:cs typeface="Verdana"/>
              </a:rPr>
              <a:t>asegurará  </a:t>
            </a:r>
            <a:r>
              <a:rPr sz="1800" b="1" dirty="0">
                <a:latin typeface="Verdana"/>
                <a:cs typeface="Verdana"/>
              </a:rPr>
              <a:t>además el </a:t>
            </a:r>
            <a:r>
              <a:rPr sz="1800" b="1" spc="-5" dirty="0">
                <a:latin typeface="Verdana"/>
                <a:cs typeface="Verdana"/>
              </a:rPr>
              <a:t>pago de las obligaciones </a:t>
            </a:r>
            <a:r>
              <a:rPr sz="1800" b="1" dirty="0">
                <a:latin typeface="Verdana"/>
                <a:cs typeface="Verdana"/>
              </a:rPr>
              <a:t>laborales  y </a:t>
            </a:r>
            <a:r>
              <a:rPr sz="1800" b="1" spc="-5" dirty="0">
                <a:latin typeface="Verdana"/>
                <a:cs typeface="Verdana"/>
              </a:rPr>
              <a:t>sociales de los trabajadores del  </a:t>
            </a:r>
            <a:r>
              <a:rPr sz="1800" b="1" spc="-20" dirty="0">
                <a:latin typeface="Verdana"/>
                <a:cs typeface="Verdana"/>
              </a:rPr>
              <a:t>contratante</a:t>
            </a:r>
            <a:r>
              <a:rPr sz="1800" spc="-20" dirty="0">
                <a:latin typeface="Verdana"/>
                <a:cs typeface="Verdana"/>
              </a:rPr>
              <a:t>”. </a:t>
            </a:r>
            <a:r>
              <a:rPr sz="1800" dirty="0">
                <a:latin typeface="Verdana"/>
                <a:cs typeface="Verdana"/>
              </a:rPr>
              <a:t>(Art 22 </a:t>
            </a:r>
            <a:r>
              <a:rPr sz="1800" spc="-5" dirty="0">
                <a:latin typeface="Verdana"/>
                <a:cs typeface="Verdana"/>
              </a:rPr>
              <a:t>del</a:t>
            </a:r>
            <a:r>
              <a:rPr sz="1800" spc="35" dirty="0">
                <a:latin typeface="Verdana"/>
                <a:cs typeface="Verdana"/>
              </a:rPr>
              <a:t> </a:t>
            </a:r>
            <a:r>
              <a:rPr sz="1800" spc="-5" dirty="0">
                <a:latin typeface="Verdana"/>
                <a:cs typeface="Verdana"/>
              </a:rPr>
              <a:t>reglamento)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3182620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Tipos de</a:t>
            </a:r>
            <a:r>
              <a:rPr sz="2400" spc="-50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garantías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816863" y="1367027"/>
            <a:ext cx="3770629" cy="1397635"/>
          </a:xfrm>
          <a:custGeom>
            <a:avLst/>
            <a:gdLst/>
            <a:ahLst/>
            <a:cxnLst/>
            <a:rect l="l" t="t" r="r" b="b"/>
            <a:pathLst>
              <a:path w="3770629" h="1397635">
                <a:moveTo>
                  <a:pt x="0" y="1397508"/>
                </a:moveTo>
                <a:lnTo>
                  <a:pt x="3770376" y="1397508"/>
                </a:lnTo>
                <a:lnTo>
                  <a:pt x="3770376" y="0"/>
                </a:lnTo>
                <a:lnTo>
                  <a:pt x="0" y="0"/>
                </a:lnTo>
                <a:lnTo>
                  <a:pt x="0" y="139750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16863" y="1367027"/>
            <a:ext cx="3770629" cy="1397635"/>
          </a:xfrm>
          <a:prstGeom prst="rect">
            <a:avLst/>
          </a:prstGeom>
          <a:solidFill>
            <a:srgbClr val="FFFFFF"/>
          </a:solidFill>
          <a:ln w="12192">
            <a:solidFill>
              <a:srgbClr val="3C4A5F"/>
            </a:solidFill>
          </a:ln>
        </p:spPr>
        <p:txBody>
          <a:bodyPr vert="horz" wrap="square" lIns="0" tIns="93980" rIns="0" bIns="0" rtlCol="0">
            <a:spAutoFit/>
          </a:bodyPr>
          <a:lstStyle/>
          <a:p>
            <a:pPr marL="635" algn="ctr">
              <a:lnSpc>
                <a:spcPts val="3190"/>
              </a:lnSpc>
              <a:spcBef>
                <a:spcPts val="740"/>
              </a:spcBef>
            </a:pPr>
            <a:r>
              <a:rPr sz="2800" spc="-5" dirty="0">
                <a:solidFill>
                  <a:srgbClr val="404040"/>
                </a:solidFill>
                <a:latin typeface="Verdana"/>
                <a:cs typeface="Verdana"/>
              </a:rPr>
              <a:t>Seriedad de</a:t>
            </a:r>
            <a:r>
              <a:rPr sz="2800" spc="-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ts val="3190"/>
              </a:lnSpc>
            </a:pPr>
            <a:r>
              <a:rPr sz="2800" spc="-10" dirty="0">
                <a:solidFill>
                  <a:srgbClr val="404040"/>
                </a:solidFill>
                <a:latin typeface="Verdana"/>
                <a:cs typeface="Verdana"/>
              </a:rPr>
              <a:t>Oferta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1020"/>
              </a:spcBef>
            </a:pP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(Art. 31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del</a:t>
            </a:r>
            <a:r>
              <a:rPr sz="1400" spc="-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15610" y="1283335"/>
            <a:ext cx="6576695" cy="1333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 algn="ctr">
              <a:lnSpc>
                <a:spcPts val="1939"/>
              </a:lnSpc>
            </a:pPr>
            <a:r>
              <a:rPr sz="1800" spc="-2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contrataciones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= o &lt; a 2.000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UTM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deberá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ponderar el riesgo involucrado en  cada contratación para determinar si requiere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no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solicitarla.</a:t>
            </a:r>
            <a:endParaRPr sz="1800">
              <a:latin typeface="Verdana"/>
              <a:cs typeface="Verdana"/>
            </a:endParaRPr>
          </a:p>
          <a:p>
            <a:pPr marL="2540" algn="ctr">
              <a:lnSpc>
                <a:spcPct val="100000"/>
              </a:lnSpc>
              <a:spcBef>
                <a:spcPts val="509"/>
              </a:spcBef>
            </a:pP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Obligatorio para superiores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a 2.000</a:t>
            </a:r>
            <a:r>
              <a:rPr sz="1800" b="1" u="heavy" spc="-7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UTM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16863" y="2988564"/>
            <a:ext cx="3770629" cy="1377950"/>
          </a:xfrm>
          <a:custGeom>
            <a:avLst/>
            <a:gdLst/>
            <a:ahLst/>
            <a:cxnLst/>
            <a:rect l="l" t="t" r="r" b="b"/>
            <a:pathLst>
              <a:path w="3770629" h="1377950">
                <a:moveTo>
                  <a:pt x="0" y="1377696"/>
                </a:moveTo>
                <a:lnTo>
                  <a:pt x="3770376" y="1377696"/>
                </a:lnTo>
                <a:lnTo>
                  <a:pt x="3770376" y="0"/>
                </a:lnTo>
                <a:lnTo>
                  <a:pt x="0" y="0"/>
                </a:lnTo>
                <a:lnTo>
                  <a:pt x="0" y="13776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16863" y="2988564"/>
            <a:ext cx="3770629" cy="1377950"/>
          </a:xfrm>
          <a:prstGeom prst="rect">
            <a:avLst/>
          </a:prstGeom>
          <a:solidFill>
            <a:srgbClr val="FFFFFF"/>
          </a:solidFill>
          <a:ln w="12191">
            <a:solidFill>
              <a:srgbClr val="3C4A5F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5080" algn="ctr">
              <a:lnSpc>
                <a:spcPts val="3190"/>
              </a:lnSpc>
              <a:spcBef>
                <a:spcPts val="955"/>
              </a:spcBef>
            </a:pPr>
            <a:r>
              <a:rPr sz="2800" spc="-5" dirty="0">
                <a:solidFill>
                  <a:srgbClr val="404040"/>
                </a:solidFill>
                <a:latin typeface="Verdana"/>
                <a:cs typeface="Verdana"/>
              </a:rPr>
              <a:t>Fiel</a:t>
            </a:r>
            <a:r>
              <a:rPr sz="2800" spc="-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Verdana"/>
                <a:cs typeface="Verdana"/>
              </a:rPr>
              <a:t>Cumplimiento</a:t>
            </a:r>
            <a:endParaRPr sz="2800">
              <a:latin typeface="Verdana"/>
              <a:cs typeface="Verdana"/>
            </a:endParaRPr>
          </a:p>
          <a:p>
            <a:pPr marL="2540" algn="ctr">
              <a:lnSpc>
                <a:spcPts val="3190"/>
              </a:lnSpc>
            </a:pPr>
            <a:r>
              <a:rPr sz="2800" spc="-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r>
              <a:rPr sz="2800" spc="-9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Verdana"/>
                <a:cs typeface="Verdana"/>
              </a:rPr>
              <a:t>Contrato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1020"/>
              </a:spcBef>
            </a:pP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(Art. 68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del</a:t>
            </a:r>
            <a:r>
              <a:rPr sz="1400" spc="-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83607" y="3305683"/>
            <a:ext cx="6643370" cy="8394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ts val="1939"/>
              </a:lnSpc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Montos ascenderán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entre un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5% y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un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30%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valor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del 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contrato.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Obligatorio para compras superiores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a 1.000</a:t>
            </a:r>
            <a:r>
              <a:rPr sz="1800" b="1" spc="-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UTM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16863" y="4576571"/>
            <a:ext cx="3770629" cy="1377950"/>
          </a:xfrm>
          <a:custGeom>
            <a:avLst/>
            <a:gdLst/>
            <a:ahLst/>
            <a:cxnLst/>
            <a:rect l="l" t="t" r="r" b="b"/>
            <a:pathLst>
              <a:path w="3770629" h="1377950">
                <a:moveTo>
                  <a:pt x="0" y="1377695"/>
                </a:moveTo>
                <a:lnTo>
                  <a:pt x="3770376" y="1377695"/>
                </a:lnTo>
                <a:lnTo>
                  <a:pt x="3770376" y="0"/>
                </a:lnTo>
                <a:lnTo>
                  <a:pt x="0" y="0"/>
                </a:lnTo>
                <a:lnTo>
                  <a:pt x="0" y="13776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16863" y="4576571"/>
            <a:ext cx="3770629" cy="1377950"/>
          </a:xfrm>
          <a:prstGeom prst="rect">
            <a:avLst/>
          </a:prstGeom>
          <a:solidFill>
            <a:srgbClr val="FFFFFF"/>
          </a:solidFill>
          <a:ln w="12192">
            <a:solidFill>
              <a:srgbClr val="3C4A5F"/>
            </a:solidFill>
          </a:ln>
        </p:spPr>
        <p:txBody>
          <a:bodyPr vert="horz" wrap="square" lIns="0" tIns="3130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65"/>
              </a:spcBef>
            </a:pPr>
            <a:r>
              <a:rPr sz="2800" spc="-15" dirty="0">
                <a:solidFill>
                  <a:srgbClr val="404040"/>
                </a:solidFill>
                <a:latin typeface="Verdana"/>
                <a:cs typeface="Verdana"/>
              </a:rPr>
              <a:t>Anticipo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1015"/>
              </a:spcBef>
            </a:pP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(Art. 73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del</a:t>
            </a:r>
            <a:r>
              <a:rPr sz="1400" spc="-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69051" y="5052821"/>
            <a:ext cx="487362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5" dirty="0">
                <a:solidFill>
                  <a:srgbClr val="404040"/>
                </a:solidFill>
                <a:latin typeface="Verdana"/>
                <a:cs typeface="Verdana"/>
              </a:rPr>
              <a:t>100% </a:t>
            </a:r>
            <a:r>
              <a:rPr sz="2000" b="1" dirty="0">
                <a:solidFill>
                  <a:srgbClr val="404040"/>
                </a:solidFill>
                <a:latin typeface="Verdana"/>
                <a:cs typeface="Verdana"/>
              </a:rPr>
              <a:t>de los </a:t>
            </a:r>
            <a:r>
              <a:rPr sz="2000" b="1" spc="-5" dirty="0">
                <a:solidFill>
                  <a:srgbClr val="404040"/>
                </a:solidFill>
                <a:latin typeface="Verdana"/>
                <a:cs typeface="Verdana"/>
              </a:rPr>
              <a:t>recursos</a:t>
            </a:r>
            <a:r>
              <a:rPr sz="2000" b="1" spc="-7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000" b="1" dirty="0">
                <a:solidFill>
                  <a:srgbClr val="404040"/>
                </a:solidFill>
                <a:latin typeface="Verdana"/>
                <a:cs typeface="Verdana"/>
              </a:rPr>
              <a:t>anticipados</a:t>
            </a:r>
            <a:endParaRPr sz="20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9772" y="579754"/>
            <a:ext cx="3859529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Garantías por</a:t>
            </a:r>
            <a:r>
              <a:rPr sz="2400" spc="-35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Anticipo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413715" y="1415034"/>
            <a:ext cx="11048365" cy="4197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buFont typeface="MS UI Gothic"/>
              <a:buChar char="✓"/>
              <a:tabLst>
                <a:tab pos="299720" algn="l"/>
              </a:tabLst>
            </a:pP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Cuando las respectivas bases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licitación lo</a:t>
            </a:r>
            <a:r>
              <a:rPr sz="2000" spc="-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permitan.</a:t>
            </a:r>
            <a:endParaRPr sz="2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404040"/>
              </a:buClr>
              <a:buFont typeface="MS UI Gothic"/>
              <a:buChar char="✓"/>
            </a:pPr>
            <a:endParaRPr sz="2050">
              <a:latin typeface="Times New Roman"/>
              <a:cs typeface="Times New Roman"/>
            </a:endParaRPr>
          </a:p>
          <a:p>
            <a:pPr marL="299085" marR="1311275" indent="-286385">
              <a:lnSpc>
                <a:spcPct val="100000"/>
              </a:lnSpc>
              <a:buFont typeface="MS UI Gothic"/>
              <a:buChar char="✓"/>
              <a:tabLst>
                <a:tab pos="299720" algn="l"/>
              </a:tabLst>
            </a:pP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La Entidad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licitante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debe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exigir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una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por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2000" b="1" dirty="0">
                <a:solidFill>
                  <a:srgbClr val="404040"/>
                </a:solidFill>
                <a:latin typeface="Verdana"/>
                <a:cs typeface="Verdana"/>
              </a:rPr>
              <a:t>100%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recursos 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anticipados.</a:t>
            </a:r>
            <a:endParaRPr sz="2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404040"/>
              </a:buClr>
              <a:buFont typeface="MS UI Gothic"/>
              <a:buChar char="✓"/>
            </a:pPr>
            <a:endParaRPr sz="2050">
              <a:latin typeface="Times New Roman"/>
              <a:cs typeface="Times New Roman"/>
            </a:endParaRPr>
          </a:p>
          <a:p>
            <a:pPr marL="299085" marR="530860" indent="-286385">
              <a:lnSpc>
                <a:spcPct val="100000"/>
              </a:lnSpc>
              <a:spcBef>
                <a:spcPts val="5"/>
              </a:spcBef>
              <a:buFont typeface="MS UI Gothic"/>
              <a:buChar char="✓"/>
              <a:tabLst>
                <a:tab pos="299720" algn="l"/>
              </a:tabLst>
            </a:pP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debe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cumplir las mismas características que la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demás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(no restringir  </a:t>
            </a:r>
            <a:r>
              <a:rPr sz="2000" spc="-10" dirty="0">
                <a:solidFill>
                  <a:srgbClr val="404040"/>
                </a:solidFill>
                <a:latin typeface="Verdana"/>
                <a:cs typeface="Verdana"/>
              </a:rPr>
              <a:t>tipo,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ser irrevocable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pagadera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2000" spc="-10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r>
              <a:rPr sz="2000" spc="-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vista).</a:t>
            </a:r>
            <a:endParaRPr sz="2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404040"/>
              </a:buClr>
              <a:buFont typeface="MS UI Gothic"/>
              <a:buChar char="✓"/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MS UI Gothic"/>
              <a:buChar char="✓"/>
              <a:tabLst>
                <a:tab pos="299720" algn="l"/>
              </a:tabLst>
            </a:pP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devolución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 la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realizará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dentro de 10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días</a:t>
            </a:r>
            <a:r>
              <a:rPr sz="2000" spc="-10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hábiles.</a:t>
            </a:r>
            <a:endParaRPr sz="2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404040"/>
              </a:buClr>
              <a:buFont typeface="MS UI Gothic"/>
              <a:buChar char="✓"/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MS UI Gothic"/>
              <a:buChar char="✓"/>
              <a:tabLst>
                <a:tab pos="299720" algn="l"/>
              </a:tabLst>
            </a:pP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El plazo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la devolución rige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desde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la recepción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conforme de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los bienes </a:t>
            </a: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o</a:t>
            </a:r>
            <a:r>
              <a:rPr sz="2000" spc="-2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servicios.</a:t>
            </a:r>
            <a:endParaRPr sz="2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50">
              <a:latin typeface="Times New Roman"/>
              <a:cs typeface="Times New Roman"/>
            </a:endParaRPr>
          </a:p>
          <a:p>
            <a:pPr marL="930910">
              <a:lnSpc>
                <a:spcPct val="100000"/>
              </a:lnSpc>
            </a:pP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Art.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11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de la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Ley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de Compas (último párrafo)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Art.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73 del</a:t>
            </a:r>
            <a:r>
              <a:rPr sz="1800" b="1" spc="-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Reglamento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541591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Garantías de Seriedad (Art.</a:t>
            </a:r>
            <a:r>
              <a:rPr sz="2400" spc="-25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31)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737108" y="1100455"/>
            <a:ext cx="10925175" cy="2636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1939"/>
              </a:lnSpc>
              <a:buChar char="•"/>
              <a:tabLst>
                <a:tab pos="241300" algn="l"/>
              </a:tabLst>
            </a:pPr>
            <a:r>
              <a:rPr sz="1800" spc="-35" dirty="0">
                <a:solidFill>
                  <a:srgbClr val="404040"/>
                </a:solidFill>
                <a:latin typeface="Verdana"/>
                <a:cs typeface="Verdana"/>
              </a:rPr>
              <a:t>“Al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momento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regular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seriedad,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</a:t>
            </a:r>
            <a:r>
              <a:rPr sz="1800" b="1" spc="5" dirty="0">
                <a:solidFill>
                  <a:srgbClr val="404040"/>
                </a:solidFill>
                <a:latin typeface="Verdana"/>
                <a:cs typeface="Verdana"/>
              </a:rPr>
              <a:t>no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podrán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establecer  restricciones respecto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a un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instrumento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particular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, debiendo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aceptar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cualquiera  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asegure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cobro de </a:t>
            </a:r>
            <a:r>
              <a:rPr sz="1800" spc="1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misma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manera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rápida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y efectiva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siempre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que cumpla con  las condiciones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dispuestas en el presente</a:t>
            </a:r>
            <a:r>
              <a:rPr sz="1800" spc="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Verdana"/>
                <a:cs typeface="Verdana"/>
              </a:rPr>
              <a:t>artículo.”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404040"/>
              </a:buClr>
              <a:buFont typeface="Verdana"/>
              <a:buChar char="•"/>
            </a:pPr>
            <a:endParaRPr sz="2250">
              <a:latin typeface="Times New Roman"/>
              <a:cs typeface="Times New Roman"/>
            </a:endParaRPr>
          </a:p>
          <a:p>
            <a:pPr marL="241300" marR="6985" indent="-228600" algn="just">
              <a:lnSpc>
                <a:spcPts val="1939"/>
              </a:lnSpc>
              <a:buChar char="•"/>
              <a:tabLst>
                <a:tab pos="241300" algn="l"/>
              </a:tabLst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 solicitará 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todos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Oferentes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misma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relativo 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su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monto y</a:t>
            </a:r>
            <a:r>
              <a:rPr sz="1800" spc="-9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Verdana"/>
                <a:cs typeface="Verdana"/>
              </a:rPr>
              <a:t>vigencia.”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404040"/>
              </a:buClr>
              <a:buFont typeface="Verdana"/>
              <a:buChar char="•"/>
            </a:pPr>
            <a:endParaRPr sz="2000">
              <a:latin typeface="Times New Roman"/>
              <a:cs typeface="Times New Roman"/>
            </a:endParaRPr>
          </a:p>
          <a:p>
            <a:pPr marL="241300" indent="-228600">
              <a:lnSpc>
                <a:spcPts val="2055"/>
              </a:lnSpc>
              <a:buChar char="•"/>
              <a:tabLst>
                <a:tab pos="241300" algn="l"/>
                <a:tab pos="603885" algn="l"/>
                <a:tab pos="2295525" algn="l"/>
                <a:tab pos="2726690" algn="l"/>
                <a:tab pos="3081655" algn="l"/>
                <a:tab pos="4180840" algn="l"/>
                <a:tab pos="4612640" algn="l"/>
                <a:tab pos="5741670" algn="l"/>
                <a:tab pos="6384925" algn="l"/>
                <a:tab pos="7753350" algn="l"/>
                <a:tab pos="8187690" algn="l"/>
                <a:tab pos="8662035" algn="l"/>
                <a:tab pos="10486390" algn="l"/>
              </a:tabLst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El	ot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o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ami</a:t>
            </a:r>
            <a:r>
              <a:rPr sz="1800" spc="-2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nto	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	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	ga</a:t>
            </a:r>
            <a:r>
              <a:rPr sz="1800" spc="-35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an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t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í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	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	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s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ad	s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rá	o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b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li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at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o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	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n	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as	co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t</a:t>
            </a:r>
            <a:r>
              <a:rPr sz="1800" spc="-4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at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cion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s	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q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055"/>
              </a:lnSpc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superen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2.000</a:t>
            </a:r>
            <a:r>
              <a:rPr sz="1800" b="1" spc="-6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UTM.”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09088" y="3881628"/>
            <a:ext cx="1856739" cy="1801495"/>
          </a:xfrm>
          <a:custGeom>
            <a:avLst/>
            <a:gdLst/>
            <a:ahLst/>
            <a:cxnLst/>
            <a:rect l="l" t="t" r="r" b="b"/>
            <a:pathLst>
              <a:path w="1856739" h="1801495">
                <a:moveTo>
                  <a:pt x="928115" y="0"/>
                </a:moveTo>
                <a:lnTo>
                  <a:pt x="878825" y="1248"/>
                </a:lnTo>
                <a:lnTo>
                  <a:pt x="830205" y="4952"/>
                </a:lnTo>
                <a:lnTo>
                  <a:pt x="782319" y="11048"/>
                </a:lnTo>
                <a:lnTo>
                  <a:pt x="735231" y="19476"/>
                </a:lnTo>
                <a:lnTo>
                  <a:pt x="689006" y="30172"/>
                </a:lnTo>
                <a:lnTo>
                  <a:pt x="643707" y="43075"/>
                </a:lnTo>
                <a:lnTo>
                  <a:pt x="599399" y="58121"/>
                </a:lnTo>
                <a:lnTo>
                  <a:pt x="556145" y="75250"/>
                </a:lnTo>
                <a:lnTo>
                  <a:pt x="514011" y="94398"/>
                </a:lnTo>
                <a:lnTo>
                  <a:pt x="473059" y="115504"/>
                </a:lnTo>
                <a:lnTo>
                  <a:pt x="433356" y="138505"/>
                </a:lnTo>
                <a:lnTo>
                  <a:pt x="394963" y="163339"/>
                </a:lnTo>
                <a:lnTo>
                  <a:pt x="357946" y="189944"/>
                </a:lnTo>
                <a:lnTo>
                  <a:pt x="322369" y="218257"/>
                </a:lnTo>
                <a:lnTo>
                  <a:pt x="288296" y="248217"/>
                </a:lnTo>
                <a:lnTo>
                  <a:pt x="255790" y="279760"/>
                </a:lnTo>
                <a:lnTo>
                  <a:pt x="224917" y="312826"/>
                </a:lnTo>
                <a:lnTo>
                  <a:pt x="195741" y="347351"/>
                </a:lnTo>
                <a:lnTo>
                  <a:pt x="168324" y="383273"/>
                </a:lnTo>
                <a:lnTo>
                  <a:pt x="142733" y="420531"/>
                </a:lnTo>
                <a:lnTo>
                  <a:pt x="119030" y="459061"/>
                </a:lnTo>
                <a:lnTo>
                  <a:pt x="97280" y="498802"/>
                </a:lnTo>
                <a:lnTo>
                  <a:pt x="77548" y="539692"/>
                </a:lnTo>
                <a:lnTo>
                  <a:pt x="59896" y="581667"/>
                </a:lnTo>
                <a:lnTo>
                  <a:pt x="44390" y="624667"/>
                </a:lnTo>
                <a:lnTo>
                  <a:pt x="31094" y="668628"/>
                </a:lnTo>
                <a:lnTo>
                  <a:pt x="20071" y="713489"/>
                </a:lnTo>
                <a:lnTo>
                  <a:pt x="11386" y="759188"/>
                </a:lnTo>
                <a:lnTo>
                  <a:pt x="5103" y="805661"/>
                </a:lnTo>
                <a:lnTo>
                  <a:pt x="1286" y="852847"/>
                </a:lnTo>
                <a:lnTo>
                  <a:pt x="0" y="900684"/>
                </a:lnTo>
                <a:lnTo>
                  <a:pt x="1286" y="948520"/>
                </a:lnTo>
                <a:lnTo>
                  <a:pt x="5103" y="995706"/>
                </a:lnTo>
                <a:lnTo>
                  <a:pt x="11386" y="1042179"/>
                </a:lnTo>
                <a:lnTo>
                  <a:pt x="20071" y="1087878"/>
                </a:lnTo>
                <a:lnTo>
                  <a:pt x="31094" y="1132739"/>
                </a:lnTo>
                <a:lnTo>
                  <a:pt x="44390" y="1176700"/>
                </a:lnTo>
                <a:lnTo>
                  <a:pt x="59896" y="1219700"/>
                </a:lnTo>
                <a:lnTo>
                  <a:pt x="77548" y="1261675"/>
                </a:lnTo>
                <a:lnTo>
                  <a:pt x="97280" y="1302565"/>
                </a:lnTo>
                <a:lnTo>
                  <a:pt x="119030" y="1342306"/>
                </a:lnTo>
                <a:lnTo>
                  <a:pt x="142733" y="1380836"/>
                </a:lnTo>
                <a:lnTo>
                  <a:pt x="168324" y="1418094"/>
                </a:lnTo>
                <a:lnTo>
                  <a:pt x="195741" y="1454016"/>
                </a:lnTo>
                <a:lnTo>
                  <a:pt x="224917" y="1488541"/>
                </a:lnTo>
                <a:lnTo>
                  <a:pt x="255790" y="1521607"/>
                </a:lnTo>
                <a:lnTo>
                  <a:pt x="288296" y="1553150"/>
                </a:lnTo>
                <a:lnTo>
                  <a:pt x="322369" y="1583110"/>
                </a:lnTo>
                <a:lnTo>
                  <a:pt x="357946" y="1611423"/>
                </a:lnTo>
                <a:lnTo>
                  <a:pt x="394963" y="1638028"/>
                </a:lnTo>
                <a:lnTo>
                  <a:pt x="433356" y="1662862"/>
                </a:lnTo>
                <a:lnTo>
                  <a:pt x="473059" y="1685863"/>
                </a:lnTo>
                <a:lnTo>
                  <a:pt x="514011" y="1706969"/>
                </a:lnTo>
                <a:lnTo>
                  <a:pt x="556145" y="1726117"/>
                </a:lnTo>
                <a:lnTo>
                  <a:pt x="599399" y="1743246"/>
                </a:lnTo>
                <a:lnTo>
                  <a:pt x="643707" y="1758292"/>
                </a:lnTo>
                <a:lnTo>
                  <a:pt x="689006" y="1771195"/>
                </a:lnTo>
                <a:lnTo>
                  <a:pt x="735231" y="1781891"/>
                </a:lnTo>
                <a:lnTo>
                  <a:pt x="782319" y="1790319"/>
                </a:lnTo>
                <a:lnTo>
                  <a:pt x="830205" y="1796415"/>
                </a:lnTo>
                <a:lnTo>
                  <a:pt x="878825" y="1800119"/>
                </a:lnTo>
                <a:lnTo>
                  <a:pt x="928115" y="1801368"/>
                </a:lnTo>
                <a:lnTo>
                  <a:pt x="977406" y="1800119"/>
                </a:lnTo>
                <a:lnTo>
                  <a:pt x="1026026" y="1796415"/>
                </a:lnTo>
                <a:lnTo>
                  <a:pt x="1073912" y="1790319"/>
                </a:lnTo>
                <a:lnTo>
                  <a:pt x="1121000" y="1781891"/>
                </a:lnTo>
                <a:lnTo>
                  <a:pt x="1167225" y="1771195"/>
                </a:lnTo>
                <a:lnTo>
                  <a:pt x="1212524" y="1758292"/>
                </a:lnTo>
                <a:lnTo>
                  <a:pt x="1256832" y="1743246"/>
                </a:lnTo>
                <a:lnTo>
                  <a:pt x="1300086" y="1726117"/>
                </a:lnTo>
                <a:lnTo>
                  <a:pt x="1342220" y="1706969"/>
                </a:lnTo>
                <a:lnTo>
                  <a:pt x="1383172" y="1685863"/>
                </a:lnTo>
                <a:lnTo>
                  <a:pt x="1422875" y="1662862"/>
                </a:lnTo>
                <a:lnTo>
                  <a:pt x="1461268" y="1638028"/>
                </a:lnTo>
                <a:lnTo>
                  <a:pt x="1498285" y="1611423"/>
                </a:lnTo>
                <a:lnTo>
                  <a:pt x="1533862" y="1583110"/>
                </a:lnTo>
                <a:lnTo>
                  <a:pt x="1567935" y="1553150"/>
                </a:lnTo>
                <a:lnTo>
                  <a:pt x="1600441" y="1521607"/>
                </a:lnTo>
                <a:lnTo>
                  <a:pt x="1631314" y="1488541"/>
                </a:lnTo>
                <a:lnTo>
                  <a:pt x="1660490" y="1454016"/>
                </a:lnTo>
                <a:lnTo>
                  <a:pt x="1687907" y="1418094"/>
                </a:lnTo>
                <a:lnTo>
                  <a:pt x="1713498" y="1380836"/>
                </a:lnTo>
                <a:lnTo>
                  <a:pt x="1737201" y="1342306"/>
                </a:lnTo>
                <a:lnTo>
                  <a:pt x="1758951" y="1302565"/>
                </a:lnTo>
                <a:lnTo>
                  <a:pt x="1778683" y="1261675"/>
                </a:lnTo>
                <a:lnTo>
                  <a:pt x="1796335" y="1219700"/>
                </a:lnTo>
                <a:lnTo>
                  <a:pt x="1811841" y="1176700"/>
                </a:lnTo>
                <a:lnTo>
                  <a:pt x="1825137" y="1132739"/>
                </a:lnTo>
                <a:lnTo>
                  <a:pt x="1836160" y="1087878"/>
                </a:lnTo>
                <a:lnTo>
                  <a:pt x="1844845" y="1042179"/>
                </a:lnTo>
                <a:lnTo>
                  <a:pt x="1851128" y="995706"/>
                </a:lnTo>
                <a:lnTo>
                  <a:pt x="1854945" y="948520"/>
                </a:lnTo>
                <a:lnTo>
                  <a:pt x="1856232" y="900684"/>
                </a:lnTo>
                <a:lnTo>
                  <a:pt x="1854945" y="852847"/>
                </a:lnTo>
                <a:lnTo>
                  <a:pt x="1851128" y="805661"/>
                </a:lnTo>
                <a:lnTo>
                  <a:pt x="1844845" y="759188"/>
                </a:lnTo>
                <a:lnTo>
                  <a:pt x="1836160" y="713489"/>
                </a:lnTo>
                <a:lnTo>
                  <a:pt x="1825137" y="668628"/>
                </a:lnTo>
                <a:lnTo>
                  <a:pt x="1811841" y="624667"/>
                </a:lnTo>
                <a:lnTo>
                  <a:pt x="1796335" y="581667"/>
                </a:lnTo>
                <a:lnTo>
                  <a:pt x="1778683" y="539692"/>
                </a:lnTo>
                <a:lnTo>
                  <a:pt x="1758951" y="498802"/>
                </a:lnTo>
                <a:lnTo>
                  <a:pt x="1737201" y="459061"/>
                </a:lnTo>
                <a:lnTo>
                  <a:pt x="1713498" y="420531"/>
                </a:lnTo>
                <a:lnTo>
                  <a:pt x="1687907" y="383273"/>
                </a:lnTo>
                <a:lnTo>
                  <a:pt x="1660490" y="347351"/>
                </a:lnTo>
                <a:lnTo>
                  <a:pt x="1631314" y="312826"/>
                </a:lnTo>
                <a:lnTo>
                  <a:pt x="1600441" y="279760"/>
                </a:lnTo>
                <a:lnTo>
                  <a:pt x="1567935" y="248217"/>
                </a:lnTo>
                <a:lnTo>
                  <a:pt x="1533862" y="218257"/>
                </a:lnTo>
                <a:lnTo>
                  <a:pt x="1498285" y="189944"/>
                </a:lnTo>
                <a:lnTo>
                  <a:pt x="1461268" y="163339"/>
                </a:lnTo>
                <a:lnTo>
                  <a:pt x="1422875" y="138505"/>
                </a:lnTo>
                <a:lnTo>
                  <a:pt x="1383172" y="115504"/>
                </a:lnTo>
                <a:lnTo>
                  <a:pt x="1342220" y="94398"/>
                </a:lnTo>
                <a:lnTo>
                  <a:pt x="1300086" y="75250"/>
                </a:lnTo>
                <a:lnTo>
                  <a:pt x="1256832" y="58121"/>
                </a:lnTo>
                <a:lnTo>
                  <a:pt x="1212524" y="43075"/>
                </a:lnTo>
                <a:lnTo>
                  <a:pt x="1167225" y="30172"/>
                </a:lnTo>
                <a:lnTo>
                  <a:pt x="1121000" y="19476"/>
                </a:lnTo>
                <a:lnTo>
                  <a:pt x="1073912" y="11048"/>
                </a:lnTo>
                <a:lnTo>
                  <a:pt x="1026026" y="4952"/>
                </a:lnTo>
                <a:lnTo>
                  <a:pt x="977406" y="1248"/>
                </a:lnTo>
                <a:lnTo>
                  <a:pt x="928115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09088" y="3881628"/>
            <a:ext cx="1856739" cy="1801495"/>
          </a:xfrm>
          <a:custGeom>
            <a:avLst/>
            <a:gdLst/>
            <a:ahLst/>
            <a:cxnLst/>
            <a:rect l="l" t="t" r="r" b="b"/>
            <a:pathLst>
              <a:path w="1856739" h="1801495">
                <a:moveTo>
                  <a:pt x="0" y="900684"/>
                </a:moveTo>
                <a:lnTo>
                  <a:pt x="1286" y="852847"/>
                </a:lnTo>
                <a:lnTo>
                  <a:pt x="5103" y="805661"/>
                </a:lnTo>
                <a:lnTo>
                  <a:pt x="11386" y="759188"/>
                </a:lnTo>
                <a:lnTo>
                  <a:pt x="20071" y="713489"/>
                </a:lnTo>
                <a:lnTo>
                  <a:pt x="31094" y="668628"/>
                </a:lnTo>
                <a:lnTo>
                  <a:pt x="44390" y="624667"/>
                </a:lnTo>
                <a:lnTo>
                  <a:pt x="59896" y="581667"/>
                </a:lnTo>
                <a:lnTo>
                  <a:pt x="77548" y="539692"/>
                </a:lnTo>
                <a:lnTo>
                  <a:pt x="97280" y="498802"/>
                </a:lnTo>
                <a:lnTo>
                  <a:pt x="119030" y="459061"/>
                </a:lnTo>
                <a:lnTo>
                  <a:pt x="142733" y="420531"/>
                </a:lnTo>
                <a:lnTo>
                  <a:pt x="168324" y="383273"/>
                </a:lnTo>
                <a:lnTo>
                  <a:pt x="195741" y="347351"/>
                </a:lnTo>
                <a:lnTo>
                  <a:pt x="224917" y="312826"/>
                </a:lnTo>
                <a:lnTo>
                  <a:pt x="255790" y="279760"/>
                </a:lnTo>
                <a:lnTo>
                  <a:pt x="288296" y="248217"/>
                </a:lnTo>
                <a:lnTo>
                  <a:pt x="322369" y="218257"/>
                </a:lnTo>
                <a:lnTo>
                  <a:pt x="357946" y="189944"/>
                </a:lnTo>
                <a:lnTo>
                  <a:pt x="394963" y="163339"/>
                </a:lnTo>
                <a:lnTo>
                  <a:pt x="433356" y="138505"/>
                </a:lnTo>
                <a:lnTo>
                  <a:pt x="473059" y="115504"/>
                </a:lnTo>
                <a:lnTo>
                  <a:pt x="514011" y="94398"/>
                </a:lnTo>
                <a:lnTo>
                  <a:pt x="556145" y="75250"/>
                </a:lnTo>
                <a:lnTo>
                  <a:pt x="599399" y="58121"/>
                </a:lnTo>
                <a:lnTo>
                  <a:pt x="643707" y="43075"/>
                </a:lnTo>
                <a:lnTo>
                  <a:pt x="689006" y="30172"/>
                </a:lnTo>
                <a:lnTo>
                  <a:pt x="735231" y="19476"/>
                </a:lnTo>
                <a:lnTo>
                  <a:pt x="782319" y="11048"/>
                </a:lnTo>
                <a:lnTo>
                  <a:pt x="830205" y="4952"/>
                </a:lnTo>
                <a:lnTo>
                  <a:pt x="878825" y="1248"/>
                </a:lnTo>
                <a:lnTo>
                  <a:pt x="928115" y="0"/>
                </a:lnTo>
                <a:lnTo>
                  <a:pt x="977406" y="1248"/>
                </a:lnTo>
                <a:lnTo>
                  <a:pt x="1026026" y="4952"/>
                </a:lnTo>
                <a:lnTo>
                  <a:pt x="1073912" y="11048"/>
                </a:lnTo>
                <a:lnTo>
                  <a:pt x="1121000" y="19476"/>
                </a:lnTo>
                <a:lnTo>
                  <a:pt x="1167225" y="30172"/>
                </a:lnTo>
                <a:lnTo>
                  <a:pt x="1212524" y="43075"/>
                </a:lnTo>
                <a:lnTo>
                  <a:pt x="1256832" y="58121"/>
                </a:lnTo>
                <a:lnTo>
                  <a:pt x="1300086" y="75250"/>
                </a:lnTo>
                <a:lnTo>
                  <a:pt x="1342220" y="94398"/>
                </a:lnTo>
                <a:lnTo>
                  <a:pt x="1383172" y="115504"/>
                </a:lnTo>
                <a:lnTo>
                  <a:pt x="1422875" y="138505"/>
                </a:lnTo>
                <a:lnTo>
                  <a:pt x="1461268" y="163339"/>
                </a:lnTo>
                <a:lnTo>
                  <a:pt x="1498285" y="189944"/>
                </a:lnTo>
                <a:lnTo>
                  <a:pt x="1533862" y="218257"/>
                </a:lnTo>
                <a:lnTo>
                  <a:pt x="1567935" y="248217"/>
                </a:lnTo>
                <a:lnTo>
                  <a:pt x="1600441" y="279760"/>
                </a:lnTo>
                <a:lnTo>
                  <a:pt x="1631314" y="312826"/>
                </a:lnTo>
                <a:lnTo>
                  <a:pt x="1660490" y="347351"/>
                </a:lnTo>
                <a:lnTo>
                  <a:pt x="1687907" y="383273"/>
                </a:lnTo>
                <a:lnTo>
                  <a:pt x="1713498" y="420531"/>
                </a:lnTo>
                <a:lnTo>
                  <a:pt x="1737201" y="459061"/>
                </a:lnTo>
                <a:lnTo>
                  <a:pt x="1758951" y="498802"/>
                </a:lnTo>
                <a:lnTo>
                  <a:pt x="1778683" y="539692"/>
                </a:lnTo>
                <a:lnTo>
                  <a:pt x="1796335" y="581667"/>
                </a:lnTo>
                <a:lnTo>
                  <a:pt x="1811841" y="624667"/>
                </a:lnTo>
                <a:lnTo>
                  <a:pt x="1825137" y="668628"/>
                </a:lnTo>
                <a:lnTo>
                  <a:pt x="1836160" y="713489"/>
                </a:lnTo>
                <a:lnTo>
                  <a:pt x="1844845" y="759188"/>
                </a:lnTo>
                <a:lnTo>
                  <a:pt x="1851128" y="805661"/>
                </a:lnTo>
                <a:lnTo>
                  <a:pt x="1854945" y="852847"/>
                </a:lnTo>
                <a:lnTo>
                  <a:pt x="1856232" y="900684"/>
                </a:lnTo>
                <a:lnTo>
                  <a:pt x="1854945" y="948520"/>
                </a:lnTo>
                <a:lnTo>
                  <a:pt x="1851128" y="995706"/>
                </a:lnTo>
                <a:lnTo>
                  <a:pt x="1844845" y="1042179"/>
                </a:lnTo>
                <a:lnTo>
                  <a:pt x="1836160" y="1087878"/>
                </a:lnTo>
                <a:lnTo>
                  <a:pt x="1825137" y="1132739"/>
                </a:lnTo>
                <a:lnTo>
                  <a:pt x="1811841" y="1176700"/>
                </a:lnTo>
                <a:lnTo>
                  <a:pt x="1796335" y="1219700"/>
                </a:lnTo>
                <a:lnTo>
                  <a:pt x="1778683" y="1261675"/>
                </a:lnTo>
                <a:lnTo>
                  <a:pt x="1758951" y="1302565"/>
                </a:lnTo>
                <a:lnTo>
                  <a:pt x="1737201" y="1342306"/>
                </a:lnTo>
                <a:lnTo>
                  <a:pt x="1713498" y="1380836"/>
                </a:lnTo>
                <a:lnTo>
                  <a:pt x="1687907" y="1418094"/>
                </a:lnTo>
                <a:lnTo>
                  <a:pt x="1660490" y="1454016"/>
                </a:lnTo>
                <a:lnTo>
                  <a:pt x="1631314" y="1488541"/>
                </a:lnTo>
                <a:lnTo>
                  <a:pt x="1600441" y="1521607"/>
                </a:lnTo>
                <a:lnTo>
                  <a:pt x="1567935" y="1553150"/>
                </a:lnTo>
                <a:lnTo>
                  <a:pt x="1533862" y="1583110"/>
                </a:lnTo>
                <a:lnTo>
                  <a:pt x="1498285" y="1611423"/>
                </a:lnTo>
                <a:lnTo>
                  <a:pt x="1461268" y="1638028"/>
                </a:lnTo>
                <a:lnTo>
                  <a:pt x="1422875" y="1662862"/>
                </a:lnTo>
                <a:lnTo>
                  <a:pt x="1383172" y="1685863"/>
                </a:lnTo>
                <a:lnTo>
                  <a:pt x="1342220" y="1706969"/>
                </a:lnTo>
                <a:lnTo>
                  <a:pt x="1300086" y="1726117"/>
                </a:lnTo>
                <a:lnTo>
                  <a:pt x="1256832" y="1743246"/>
                </a:lnTo>
                <a:lnTo>
                  <a:pt x="1212524" y="1758292"/>
                </a:lnTo>
                <a:lnTo>
                  <a:pt x="1167225" y="1771195"/>
                </a:lnTo>
                <a:lnTo>
                  <a:pt x="1121000" y="1781891"/>
                </a:lnTo>
                <a:lnTo>
                  <a:pt x="1073912" y="1790319"/>
                </a:lnTo>
                <a:lnTo>
                  <a:pt x="1026026" y="1796415"/>
                </a:lnTo>
                <a:lnTo>
                  <a:pt x="977406" y="1800119"/>
                </a:lnTo>
                <a:lnTo>
                  <a:pt x="928115" y="1801368"/>
                </a:lnTo>
                <a:lnTo>
                  <a:pt x="878825" y="1800119"/>
                </a:lnTo>
                <a:lnTo>
                  <a:pt x="830205" y="1796415"/>
                </a:lnTo>
                <a:lnTo>
                  <a:pt x="782319" y="1790319"/>
                </a:lnTo>
                <a:lnTo>
                  <a:pt x="735231" y="1781891"/>
                </a:lnTo>
                <a:lnTo>
                  <a:pt x="689006" y="1771195"/>
                </a:lnTo>
                <a:lnTo>
                  <a:pt x="643707" y="1758292"/>
                </a:lnTo>
                <a:lnTo>
                  <a:pt x="599399" y="1743246"/>
                </a:lnTo>
                <a:lnTo>
                  <a:pt x="556145" y="1726117"/>
                </a:lnTo>
                <a:lnTo>
                  <a:pt x="514011" y="1706969"/>
                </a:lnTo>
                <a:lnTo>
                  <a:pt x="473059" y="1685863"/>
                </a:lnTo>
                <a:lnTo>
                  <a:pt x="433356" y="1662862"/>
                </a:lnTo>
                <a:lnTo>
                  <a:pt x="394963" y="1638028"/>
                </a:lnTo>
                <a:lnTo>
                  <a:pt x="357946" y="1611423"/>
                </a:lnTo>
                <a:lnTo>
                  <a:pt x="322369" y="1583110"/>
                </a:lnTo>
                <a:lnTo>
                  <a:pt x="288296" y="1553150"/>
                </a:lnTo>
                <a:lnTo>
                  <a:pt x="255790" y="1521607"/>
                </a:lnTo>
                <a:lnTo>
                  <a:pt x="224917" y="1488541"/>
                </a:lnTo>
                <a:lnTo>
                  <a:pt x="195741" y="1454016"/>
                </a:lnTo>
                <a:lnTo>
                  <a:pt x="168324" y="1418094"/>
                </a:lnTo>
                <a:lnTo>
                  <a:pt x="142733" y="1380836"/>
                </a:lnTo>
                <a:lnTo>
                  <a:pt x="119030" y="1342306"/>
                </a:lnTo>
                <a:lnTo>
                  <a:pt x="97280" y="1302565"/>
                </a:lnTo>
                <a:lnTo>
                  <a:pt x="77548" y="1261675"/>
                </a:lnTo>
                <a:lnTo>
                  <a:pt x="59896" y="1219700"/>
                </a:lnTo>
                <a:lnTo>
                  <a:pt x="44390" y="1176700"/>
                </a:lnTo>
                <a:lnTo>
                  <a:pt x="31094" y="1132739"/>
                </a:lnTo>
                <a:lnTo>
                  <a:pt x="20071" y="1087878"/>
                </a:lnTo>
                <a:lnTo>
                  <a:pt x="11386" y="1042179"/>
                </a:lnTo>
                <a:lnTo>
                  <a:pt x="5103" y="995706"/>
                </a:lnTo>
                <a:lnTo>
                  <a:pt x="1286" y="948520"/>
                </a:lnTo>
                <a:lnTo>
                  <a:pt x="0" y="900684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005073" y="4631690"/>
            <a:ext cx="106426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Irrevocable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207508" y="3881628"/>
            <a:ext cx="1854835" cy="1801495"/>
          </a:xfrm>
          <a:custGeom>
            <a:avLst/>
            <a:gdLst/>
            <a:ahLst/>
            <a:cxnLst/>
            <a:rect l="l" t="t" r="r" b="b"/>
            <a:pathLst>
              <a:path w="1854834" h="1801495">
                <a:moveTo>
                  <a:pt x="927353" y="0"/>
                </a:moveTo>
                <a:lnTo>
                  <a:pt x="878100" y="1248"/>
                </a:lnTo>
                <a:lnTo>
                  <a:pt x="829517" y="4952"/>
                </a:lnTo>
                <a:lnTo>
                  <a:pt x="781667" y="11048"/>
                </a:lnTo>
                <a:lnTo>
                  <a:pt x="734616" y="19476"/>
                </a:lnTo>
                <a:lnTo>
                  <a:pt x="688426" y="30172"/>
                </a:lnTo>
                <a:lnTo>
                  <a:pt x="643163" y="43075"/>
                </a:lnTo>
                <a:lnTo>
                  <a:pt x="598890" y="58121"/>
                </a:lnTo>
                <a:lnTo>
                  <a:pt x="555672" y="75250"/>
                </a:lnTo>
                <a:lnTo>
                  <a:pt x="513571" y="94398"/>
                </a:lnTo>
                <a:lnTo>
                  <a:pt x="472653" y="115504"/>
                </a:lnTo>
                <a:lnTo>
                  <a:pt x="432982" y="138505"/>
                </a:lnTo>
                <a:lnTo>
                  <a:pt x="394621" y="163339"/>
                </a:lnTo>
                <a:lnTo>
                  <a:pt x="357635" y="189944"/>
                </a:lnTo>
                <a:lnTo>
                  <a:pt x="322088" y="218257"/>
                </a:lnTo>
                <a:lnTo>
                  <a:pt x="288044" y="248217"/>
                </a:lnTo>
                <a:lnTo>
                  <a:pt x="255566" y="279760"/>
                </a:lnTo>
                <a:lnTo>
                  <a:pt x="224719" y="312826"/>
                </a:lnTo>
                <a:lnTo>
                  <a:pt x="195568" y="347351"/>
                </a:lnTo>
                <a:lnTo>
                  <a:pt x="168175" y="383273"/>
                </a:lnTo>
                <a:lnTo>
                  <a:pt x="142606" y="420531"/>
                </a:lnTo>
                <a:lnTo>
                  <a:pt x="118924" y="459061"/>
                </a:lnTo>
                <a:lnTo>
                  <a:pt x="97193" y="498802"/>
                </a:lnTo>
                <a:lnTo>
                  <a:pt x="77478" y="539692"/>
                </a:lnTo>
                <a:lnTo>
                  <a:pt x="59842" y="581667"/>
                </a:lnTo>
                <a:lnTo>
                  <a:pt x="44350" y="624667"/>
                </a:lnTo>
                <a:lnTo>
                  <a:pt x="31065" y="668628"/>
                </a:lnTo>
                <a:lnTo>
                  <a:pt x="20053" y="713489"/>
                </a:lnTo>
                <a:lnTo>
                  <a:pt x="11375" y="759188"/>
                </a:lnTo>
                <a:lnTo>
                  <a:pt x="5098" y="805661"/>
                </a:lnTo>
                <a:lnTo>
                  <a:pt x="1285" y="852847"/>
                </a:lnTo>
                <a:lnTo>
                  <a:pt x="0" y="900684"/>
                </a:lnTo>
                <a:lnTo>
                  <a:pt x="1285" y="948520"/>
                </a:lnTo>
                <a:lnTo>
                  <a:pt x="5098" y="995706"/>
                </a:lnTo>
                <a:lnTo>
                  <a:pt x="11375" y="1042179"/>
                </a:lnTo>
                <a:lnTo>
                  <a:pt x="20053" y="1087878"/>
                </a:lnTo>
                <a:lnTo>
                  <a:pt x="31065" y="1132739"/>
                </a:lnTo>
                <a:lnTo>
                  <a:pt x="44350" y="1176700"/>
                </a:lnTo>
                <a:lnTo>
                  <a:pt x="59842" y="1219700"/>
                </a:lnTo>
                <a:lnTo>
                  <a:pt x="77478" y="1261675"/>
                </a:lnTo>
                <a:lnTo>
                  <a:pt x="97193" y="1302565"/>
                </a:lnTo>
                <a:lnTo>
                  <a:pt x="118924" y="1342306"/>
                </a:lnTo>
                <a:lnTo>
                  <a:pt x="142606" y="1380836"/>
                </a:lnTo>
                <a:lnTo>
                  <a:pt x="168175" y="1418094"/>
                </a:lnTo>
                <a:lnTo>
                  <a:pt x="195568" y="1454016"/>
                </a:lnTo>
                <a:lnTo>
                  <a:pt x="224719" y="1488541"/>
                </a:lnTo>
                <a:lnTo>
                  <a:pt x="255566" y="1521607"/>
                </a:lnTo>
                <a:lnTo>
                  <a:pt x="288044" y="1553150"/>
                </a:lnTo>
                <a:lnTo>
                  <a:pt x="322088" y="1583110"/>
                </a:lnTo>
                <a:lnTo>
                  <a:pt x="357635" y="1611423"/>
                </a:lnTo>
                <a:lnTo>
                  <a:pt x="394621" y="1638028"/>
                </a:lnTo>
                <a:lnTo>
                  <a:pt x="432982" y="1662862"/>
                </a:lnTo>
                <a:lnTo>
                  <a:pt x="472653" y="1685863"/>
                </a:lnTo>
                <a:lnTo>
                  <a:pt x="513571" y="1706969"/>
                </a:lnTo>
                <a:lnTo>
                  <a:pt x="555672" y="1726117"/>
                </a:lnTo>
                <a:lnTo>
                  <a:pt x="598890" y="1743246"/>
                </a:lnTo>
                <a:lnTo>
                  <a:pt x="643163" y="1758292"/>
                </a:lnTo>
                <a:lnTo>
                  <a:pt x="688426" y="1771195"/>
                </a:lnTo>
                <a:lnTo>
                  <a:pt x="734616" y="1781891"/>
                </a:lnTo>
                <a:lnTo>
                  <a:pt x="781667" y="1790319"/>
                </a:lnTo>
                <a:lnTo>
                  <a:pt x="829517" y="1796415"/>
                </a:lnTo>
                <a:lnTo>
                  <a:pt x="878100" y="1800119"/>
                </a:lnTo>
                <a:lnTo>
                  <a:pt x="927353" y="1801368"/>
                </a:lnTo>
                <a:lnTo>
                  <a:pt x="976607" y="1800119"/>
                </a:lnTo>
                <a:lnTo>
                  <a:pt x="1025190" y="1796415"/>
                </a:lnTo>
                <a:lnTo>
                  <a:pt x="1073040" y="1790319"/>
                </a:lnTo>
                <a:lnTo>
                  <a:pt x="1120091" y="1781891"/>
                </a:lnTo>
                <a:lnTo>
                  <a:pt x="1166281" y="1771195"/>
                </a:lnTo>
                <a:lnTo>
                  <a:pt x="1211544" y="1758292"/>
                </a:lnTo>
                <a:lnTo>
                  <a:pt x="1255817" y="1743246"/>
                </a:lnTo>
                <a:lnTo>
                  <a:pt x="1299035" y="1726117"/>
                </a:lnTo>
                <a:lnTo>
                  <a:pt x="1341136" y="1706969"/>
                </a:lnTo>
                <a:lnTo>
                  <a:pt x="1382054" y="1685863"/>
                </a:lnTo>
                <a:lnTo>
                  <a:pt x="1421725" y="1662862"/>
                </a:lnTo>
                <a:lnTo>
                  <a:pt x="1460086" y="1638028"/>
                </a:lnTo>
                <a:lnTo>
                  <a:pt x="1497072" y="1611423"/>
                </a:lnTo>
                <a:lnTo>
                  <a:pt x="1532619" y="1583110"/>
                </a:lnTo>
                <a:lnTo>
                  <a:pt x="1566663" y="1553150"/>
                </a:lnTo>
                <a:lnTo>
                  <a:pt x="1599141" y="1521607"/>
                </a:lnTo>
                <a:lnTo>
                  <a:pt x="1629988" y="1488541"/>
                </a:lnTo>
                <a:lnTo>
                  <a:pt x="1659139" y="1454016"/>
                </a:lnTo>
                <a:lnTo>
                  <a:pt x="1686532" y="1418094"/>
                </a:lnTo>
                <a:lnTo>
                  <a:pt x="1712101" y="1380836"/>
                </a:lnTo>
                <a:lnTo>
                  <a:pt x="1735783" y="1342306"/>
                </a:lnTo>
                <a:lnTo>
                  <a:pt x="1757514" y="1302565"/>
                </a:lnTo>
                <a:lnTo>
                  <a:pt x="1777229" y="1261675"/>
                </a:lnTo>
                <a:lnTo>
                  <a:pt x="1794865" y="1219700"/>
                </a:lnTo>
                <a:lnTo>
                  <a:pt x="1810357" y="1176700"/>
                </a:lnTo>
                <a:lnTo>
                  <a:pt x="1823642" y="1132739"/>
                </a:lnTo>
                <a:lnTo>
                  <a:pt x="1834654" y="1087878"/>
                </a:lnTo>
                <a:lnTo>
                  <a:pt x="1843332" y="1042179"/>
                </a:lnTo>
                <a:lnTo>
                  <a:pt x="1849609" y="995706"/>
                </a:lnTo>
                <a:lnTo>
                  <a:pt x="1853422" y="948520"/>
                </a:lnTo>
                <a:lnTo>
                  <a:pt x="1854708" y="900684"/>
                </a:lnTo>
                <a:lnTo>
                  <a:pt x="1853422" y="852847"/>
                </a:lnTo>
                <a:lnTo>
                  <a:pt x="1849609" y="805661"/>
                </a:lnTo>
                <a:lnTo>
                  <a:pt x="1843332" y="759188"/>
                </a:lnTo>
                <a:lnTo>
                  <a:pt x="1834654" y="713489"/>
                </a:lnTo>
                <a:lnTo>
                  <a:pt x="1823642" y="668628"/>
                </a:lnTo>
                <a:lnTo>
                  <a:pt x="1810357" y="624667"/>
                </a:lnTo>
                <a:lnTo>
                  <a:pt x="1794865" y="581667"/>
                </a:lnTo>
                <a:lnTo>
                  <a:pt x="1777229" y="539692"/>
                </a:lnTo>
                <a:lnTo>
                  <a:pt x="1757514" y="498802"/>
                </a:lnTo>
                <a:lnTo>
                  <a:pt x="1735783" y="459061"/>
                </a:lnTo>
                <a:lnTo>
                  <a:pt x="1712101" y="420531"/>
                </a:lnTo>
                <a:lnTo>
                  <a:pt x="1686532" y="383273"/>
                </a:lnTo>
                <a:lnTo>
                  <a:pt x="1659139" y="347351"/>
                </a:lnTo>
                <a:lnTo>
                  <a:pt x="1629988" y="312826"/>
                </a:lnTo>
                <a:lnTo>
                  <a:pt x="1599141" y="279760"/>
                </a:lnTo>
                <a:lnTo>
                  <a:pt x="1566663" y="248217"/>
                </a:lnTo>
                <a:lnTo>
                  <a:pt x="1532619" y="218257"/>
                </a:lnTo>
                <a:lnTo>
                  <a:pt x="1497072" y="189944"/>
                </a:lnTo>
                <a:lnTo>
                  <a:pt x="1460086" y="163339"/>
                </a:lnTo>
                <a:lnTo>
                  <a:pt x="1421725" y="138505"/>
                </a:lnTo>
                <a:lnTo>
                  <a:pt x="1382054" y="115504"/>
                </a:lnTo>
                <a:lnTo>
                  <a:pt x="1341136" y="94398"/>
                </a:lnTo>
                <a:lnTo>
                  <a:pt x="1299035" y="75250"/>
                </a:lnTo>
                <a:lnTo>
                  <a:pt x="1255817" y="58121"/>
                </a:lnTo>
                <a:lnTo>
                  <a:pt x="1211544" y="43075"/>
                </a:lnTo>
                <a:lnTo>
                  <a:pt x="1166281" y="30172"/>
                </a:lnTo>
                <a:lnTo>
                  <a:pt x="1120091" y="19476"/>
                </a:lnTo>
                <a:lnTo>
                  <a:pt x="1073040" y="11048"/>
                </a:lnTo>
                <a:lnTo>
                  <a:pt x="1025190" y="4952"/>
                </a:lnTo>
                <a:lnTo>
                  <a:pt x="976607" y="1248"/>
                </a:lnTo>
                <a:lnTo>
                  <a:pt x="927353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07508" y="3881628"/>
            <a:ext cx="1854835" cy="1801495"/>
          </a:xfrm>
          <a:custGeom>
            <a:avLst/>
            <a:gdLst/>
            <a:ahLst/>
            <a:cxnLst/>
            <a:rect l="l" t="t" r="r" b="b"/>
            <a:pathLst>
              <a:path w="1854834" h="1801495">
                <a:moveTo>
                  <a:pt x="0" y="900684"/>
                </a:moveTo>
                <a:lnTo>
                  <a:pt x="1285" y="852847"/>
                </a:lnTo>
                <a:lnTo>
                  <a:pt x="5098" y="805661"/>
                </a:lnTo>
                <a:lnTo>
                  <a:pt x="11375" y="759188"/>
                </a:lnTo>
                <a:lnTo>
                  <a:pt x="20053" y="713489"/>
                </a:lnTo>
                <a:lnTo>
                  <a:pt x="31065" y="668628"/>
                </a:lnTo>
                <a:lnTo>
                  <a:pt x="44350" y="624667"/>
                </a:lnTo>
                <a:lnTo>
                  <a:pt x="59842" y="581667"/>
                </a:lnTo>
                <a:lnTo>
                  <a:pt x="77478" y="539692"/>
                </a:lnTo>
                <a:lnTo>
                  <a:pt x="97193" y="498802"/>
                </a:lnTo>
                <a:lnTo>
                  <a:pt x="118924" y="459061"/>
                </a:lnTo>
                <a:lnTo>
                  <a:pt x="142606" y="420531"/>
                </a:lnTo>
                <a:lnTo>
                  <a:pt x="168175" y="383273"/>
                </a:lnTo>
                <a:lnTo>
                  <a:pt x="195568" y="347351"/>
                </a:lnTo>
                <a:lnTo>
                  <a:pt x="224719" y="312826"/>
                </a:lnTo>
                <a:lnTo>
                  <a:pt x="255566" y="279760"/>
                </a:lnTo>
                <a:lnTo>
                  <a:pt x="288044" y="248217"/>
                </a:lnTo>
                <a:lnTo>
                  <a:pt x="322088" y="218257"/>
                </a:lnTo>
                <a:lnTo>
                  <a:pt x="357635" y="189944"/>
                </a:lnTo>
                <a:lnTo>
                  <a:pt x="394621" y="163339"/>
                </a:lnTo>
                <a:lnTo>
                  <a:pt x="432982" y="138505"/>
                </a:lnTo>
                <a:lnTo>
                  <a:pt x="472653" y="115504"/>
                </a:lnTo>
                <a:lnTo>
                  <a:pt x="513571" y="94398"/>
                </a:lnTo>
                <a:lnTo>
                  <a:pt x="555672" y="75250"/>
                </a:lnTo>
                <a:lnTo>
                  <a:pt x="598890" y="58121"/>
                </a:lnTo>
                <a:lnTo>
                  <a:pt x="643163" y="43075"/>
                </a:lnTo>
                <a:lnTo>
                  <a:pt x="688426" y="30172"/>
                </a:lnTo>
                <a:lnTo>
                  <a:pt x="734616" y="19476"/>
                </a:lnTo>
                <a:lnTo>
                  <a:pt x="781667" y="11048"/>
                </a:lnTo>
                <a:lnTo>
                  <a:pt x="829517" y="4952"/>
                </a:lnTo>
                <a:lnTo>
                  <a:pt x="878100" y="1248"/>
                </a:lnTo>
                <a:lnTo>
                  <a:pt x="927353" y="0"/>
                </a:lnTo>
                <a:lnTo>
                  <a:pt x="976607" y="1248"/>
                </a:lnTo>
                <a:lnTo>
                  <a:pt x="1025190" y="4952"/>
                </a:lnTo>
                <a:lnTo>
                  <a:pt x="1073040" y="11048"/>
                </a:lnTo>
                <a:lnTo>
                  <a:pt x="1120091" y="19476"/>
                </a:lnTo>
                <a:lnTo>
                  <a:pt x="1166281" y="30172"/>
                </a:lnTo>
                <a:lnTo>
                  <a:pt x="1211544" y="43075"/>
                </a:lnTo>
                <a:lnTo>
                  <a:pt x="1255817" y="58121"/>
                </a:lnTo>
                <a:lnTo>
                  <a:pt x="1299035" y="75250"/>
                </a:lnTo>
                <a:lnTo>
                  <a:pt x="1341136" y="94398"/>
                </a:lnTo>
                <a:lnTo>
                  <a:pt x="1382054" y="115504"/>
                </a:lnTo>
                <a:lnTo>
                  <a:pt x="1421725" y="138505"/>
                </a:lnTo>
                <a:lnTo>
                  <a:pt x="1460086" y="163339"/>
                </a:lnTo>
                <a:lnTo>
                  <a:pt x="1497072" y="189944"/>
                </a:lnTo>
                <a:lnTo>
                  <a:pt x="1532619" y="218257"/>
                </a:lnTo>
                <a:lnTo>
                  <a:pt x="1566663" y="248217"/>
                </a:lnTo>
                <a:lnTo>
                  <a:pt x="1599141" y="279760"/>
                </a:lnTo>
                <a:lnTo>
                  <a:pt x="1629988" y="312826"/>
                </a:lnTo>
                <a:lnTo>
                  <a:pt x="1659139" y="347351"/>
                </a:lnTo>
                <a:lnTo>
                  <a:pt x="1686532" y="383273"/>
                </a:lnTo>
                <a:lnTo>
                  <a:pt x="1712101" y="420531"/>
                </a:lnTo>
                <a:lnTo>
                  <a:pt x="1735783" y="459061"/>
                </a:lnTo>
                <a:lnTo>
                  <a:pt x="1757514" y="498802"/>
                </a:lnTo>
                <a:lnTo>
                  <a:pt x="1777229" y="539692"/>
                </a:lnTo>
                <a:lnTo>
                  <a:pt x="1794865" y="581667"/>
                </a:lnTo>
                <a:lnTo>
                  <a:pt x="1810357" y="624667"/>
                </a:lnTo>
                <a:lnTo>
                  <a:pt x="1823642" y="668628"/>
                </a:lnTo>
                <a:lnTo>
                  <a:pt x="1834654" y="713489"/>
                </a:lnTo>
                <a:lnTo>
                  <a:pt x="1843332" y="759188"/>
                </a:lnTo>
                <a:lnTo>
                  <a:pt x="1849609" y="805661"/>
                </a:lnTo>
                <a:lnTo>
                  <a:pt x="1853422" y="852847"/>
                </a:lnTo>
                <a:lnTo>
                  <a:pt x="1854708" y="900684"/>
                </a:lnTo>
                <a:lnTo>
                  <a:pt x="1853422" y="948520"/>
                </a:lnTo>
                <a:lnTo>
                  <a:pt x="1849609" y="995706"/>
                </a:lnTo>
                <a:lnTo>
                  <a:pt x="1843332" y="1042179"/>
                </a:lnTo>
                <a:lnTo>
                  <a:pt x="1834654" y="1087878"/>
                </a:lnTo>
                <a:lnTo>
                  <a:pt x="1823642" y="1132739"/>
                </a:lnTo>
                <a:lnTo>
                  <a:pt x="1810357" y="1176700"/>
                </a:lnTo>
                <a:lnTo>
                  <a:pt x="1794865" y="1219700"/>
                </a:lnTo>
                <a:lnTo>
                  <a:pt x="1777229" y="1261675"/>
                </a:lnTo>
                <a:lnTo>
                  <a:pt x="1757514" y="1302565"/>
                </a:lnTo>
                <a:lnTo>
                  <a:pt x="1735783" y="1342306"/>
                </a:lnTo>
                <a:lnTo>
                  <a:pt x="1712101" y="1380836"/>
                </a:lnTo>
                <a:lnTo>
                  <a:pt x="1686532" y="1418094"/>
                </a:lnTo>
                <a:lnTo>
                  <a:pt x="1659139" y="1454016"/>
                </a:lnTo>
                <a:lnTo>
                  <a:pt x="1629988" y="1488541"/>
                </a:lnTo>
                <a:lnTo>
                  <a:pt x="1599141" y="1521607"/>
                </a:lnTo>
                <a:lnTo>
                  <a:pt x="1566663" y="1553150"/>
                </a:lnTo>
                <a:lnTo>
                  <a:pt x="1532619" y="1583110"/>
                </a:lnTo>
                <a:lnTo>
                  <a:pt x="1497072" y="1611423"/>
                </a:lnTo>
                <a:lnTo>
                  <a:pt x="1460086" y="1638028"/>
                </a:lnTo>
                <a:lnTo>
                  <a:pt x="1421725" y="1662862"/>
                </a:lnTo>
                <a:lnTo>
                  <a:pt x="1382054" y="1685863"/>
                </a:lnTo>
                <a:lnTo>
                  <a:pt x="1341136" y="1706969"/>
                </a:lnTo>
                <a:lnTo>
                  <a:pt x="1299035" y="1726117"/>
                </a:lnTo>
                <a:lnTo>
                  <a:pt x="1255817" y="1743246"/>
                </a:lnTo>
                <a:lnTo>
                  <a:pt x="1211544" y="1758292"/>
                </a:lnTo>
                <a:lnTo>
                  <a:pt x="1166281" y="1771195"/>
                </a:lnTo>
                <a:lnTo>
                  <a:pt x="1120091" y="1781891"/>
                </a:lnTo>
                <a:lnTo>
                  <a:pt x="1073040" y="1790319"/>
                </a:lnTo>
                <a:lnTo>
                  <a:pt x="1025190" y="1796415"/>
                </a:lnTo>
                <a:lnTo>
                  <a:pt x="976607" y="1800119"/>
                </a:lnTo>
                <a:lnTo>
                  <a:pt x="927353" y="1801368"/>
                </a:lnTo>
                <a:lnTo>
                  <a:pt x="878100" y="1800119"/>
                </a:lnTo>
                <a:lnTo>
                  <a:pt x="829517" y="1796415"/>
                </a:lnTo>
                <a:lnTo>
                  <a:pt x="781667" y="1790319"/>
                </a:lnTo>
                <a:lnTo>
                  <a:pt x="734616" y="1781891"/>
                </a:lnTo>
                <a:lnTo>
                  <a:pt x="688426" y="1771195"/>
                </a:lnTo>
                <a:lnTo>
                  <a:pt x="643163" y="1758292"/>
                </a:lnTo>
                <a:lnTo>
                  <a:pt x="598890" y="1743246"/>
                </a:lnTo>
                <a:lnTo>
                  <a:pt x="555672" y="1726117"/>
                </a:lnTo>
                <a:lnTo>
                  <a:pt x="513571" y="1706969"/>
                </a:lnTo>
                <a:lnTo>
                  <a:pt x="472653" y="1685863"/>
                </a:lnTo>
                <a:lnTo>
                  <a:pt x="432982" y="1662862"/>
                </a:lnTo>
                <a:lnTo>
                  <a:pt x="394621" y="1638028"/>
                </a:lnTo>
                <a:lnTo>
                  <a:pt x="357635" y="1611423"/>
                </a:lnTo>
                <a:lnTo>
                  <a:pt x="322088" y="1583110"/>
                </a:lnTo>
                <a:lnTo>
                  <a:pt x="288044" y="1553150"/>
                </a:lnTo>
                <a:lnTo>
                  <a:pt x="255566" y="1521607"/>
                </a:lnTo>
                <a:lnTo>
                  <a:pt x="224719" y="1488541"/>
                </a:lnTo>
                <a:lnTo>
                  <a:pt x="195568" y="1454016"/>
                </a:lnTo>
                <a:lnTo>
                  <a:pt x="168175" y="1418094"/>
                </a:lnTo>
                <a:lnTo>
                  <a:pt x="142606" y="1380836"/>
                </a:lnTo>
                <a:lnTo>
                  <a:pt x="118924" y="1342306"/>
                </a:lnTo>
                <a:lnTo>
                  <a:pt x="97193" y="1302565"/>
                </a:lnTo>
                <a:lnTo>
                  <a:pt x="77478" y="1261675"/>
                </a:lnTo>
                <a:lnTo>
                  <a:pt x="59842" y="1219700"/>
                </a:lnTo>
                <a:lnTo>
                  <a:pt x="44350" y="1176700"/>
                </a:lnTo>
                <a:lnTo>
                  <a:pt x="31065" y="1132739"/>
                </a:lnTo>
                <a:lnTo>
                  <a:pt x="20053" y="1087878"/>
                </a:lnTo>
                <a:lnTo>
                  <a:pt x="11375" y="1042179"/>
                </a:lnTo>
                <a:lnTo>
                  <a:pt x="5098" y="995706"/>
                </a:lnTo>
                <a:lnTo>
                  <a:pt x="1285" y="948520"/>
                </a:lnTo>
                <a:lnTo>
                  <a:pt x="0" y="900684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614796" y="4494529"/>
            <a:ext cx="1041400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0025" marR="5080" indent="-187960">
              <a:lnSpc>
                <a:spcPct val="100000"/>
              </a:lnSpc>
            </a:pP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Pagadera</a:t>
            </a:r>
            <a:r>
              <a:rPr sz="18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a 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18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vista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706868" y="3881628"/>
            <a:ext cx="1856739" cy="1801495"/>
          </a:xfrm>
          <a:custGeom>
            <a:avLst/>
            <a:gdLst/>
            <a:ahLst/>
            <a:cxnLst/>
            <a:rect l="l" t="t" r="r" b="b"/>
            <a:pathLst>
              <a:path w="1856740" h="1801495">
                <a:moveTo>
                  <a:pt x="928115" y="0"/>
                </a:moveTo>
                <a:lnTo>
                  <a:pt x="878825" y="1248"/>
                </a:lnTo>
                <a:lnTo>
                  <a:pt x="830205" y="4952"/>
                </a:lnTo>
                <a:lnTo>
                  <a:pt x="782319" y="11048"/>
                </a:lnTo>
                <a:lnTo>
                  <a:pt x="735231" y="19476"/>
                </a:lnTo>
                <a:lnTo>
                  <a:pt x="689006" y="30172"/>
                </a:lnTo>
                <a:lnTo>
                  <a:pt x="643707" y="43075"/>
                </a:lnTo>
                <a:lnTo>
                  <a:pt x="599399" y="58121"/>
                </a:lnTo>
                <a:lnTo>
                  <a:pt x="556145" y="75250"/>
                </a:lnTo>
                <a:lnTo>
                  <a:pt x="514011" y="94398"/>
                </a:lnTo>
                <a:lnTo>
                  <a:pt x="473059" y="115504"/>
                </a:lnTo>
                <a:lnTo>
                  <a:pt x="433356" y="138505"/>
                </a:lnTo>
                <a:lnTo>
                  <a:pt x="394963" y="163339"/>
                </a:lnTo>
                <a:lnTo>
                  <a:pt x="357946" y="189944"/>
                </a:lnTo>
                <a:lnTo>
                  <a:pt x="322369" y="218257"/>
                </a:lnTo>
                <a:lnTo>
                  <a:pt x="288296" y="248217"/>
                </a:lnTo>
                <a:lnTo>
                  <a:pt x="255790" y="279760"/>
                </a:lnTo>
                <a:lnTo>
                  <a:pt x="224917" y="312826"/>
                </a:lnTo>
                <a:lnTo>
                  <a:pt x="195741" y="347351"/>
                </a:lnTo>
                <a:lnTo>
                  <a:pt x="168324" y="383273"/>
                </a:lnTo>
                <a:lnTo>
                  <a:pt x="142733" y="420531"/>
                </a:lnTo>
                <a:lnTo>
                  <a:pt x="119030" y="459061"/>
                </a:lnTo>
                <a:lnTo>
                  <a:pt x="97280" y="498802"/>
                </a:lnTo>
                <a:lnTo>
                  <a:pt x="77548" y="539692"/>
                </a:lnTo>
                <a:lnTo>
                  <a:pt x="59896" y="581667"/>
                </a:lnTo>
                <a:lnTo>
                  <a:pt x="44390" y="624667"/>
                </a:lnTo>
                <a:lnTo>
                  <a:pt x="31094" y="668628"/>
                </a:lnTo>
                <a:lnTo>
                  <a:pt x="20071" y="713489"/>
                </a:lnTo>
                <a:lnTo>
                  <a:pt x="11386" y="759188"/>
                </a:lnTo>
                <a:lnTo>
                  <a:pt x="5103" y="805661"/>
                </a:lnTo>
                <a:lnTo>
                  <a:pt x="1286" y="852847"/>
                </a:lnTo>
                <a:lnTo>
                  <a:pt x="0" y="900684"/>
                </a:lnTo>
                <a:lnTo>
                  <a:pt x="1286" y="948520"/>
                </a:lnTo>
                <a:lnTo>
                  <a:pt x="5103" y="995706"/>
                </a:lnTo>
                <a:lnTo>
                  <a:pt x="11386" y="1042179"/>
                </a:lnTo>
                <a:lnTo>
                  <a:pt x="20071" y="1087878"/>
                </a:lnTo>
                <a:lnTo>
                  <a:pt x="31094" y="1132739"/>
                </a:lnTo>
                <a:lnTo>
                  <a:pt x="44390" y="1176700"/>
                </a:lnTo>
                <a:lnTo>
                  <a:pt x="59896" y="1219700"/>
                </a:lnTo>
                <a:lnTo>
                  <a:pt x="77548" y="1261675"/>
                </a:lnTo>
                <a:lnTo>
                  <a:pt x="97280" y="1302565"/>
                </a:lnTo>
                <a:lnTo>
                  <a:pt x="119030" y="1342306"/>
                </a:lnTo>
                <a:lnTo>
                  <a:pt x="142733" y="1380836"/>
                </a:lnTo>
                <a:lnTo>
                  <a:pt x="168324" y="1418094"/>
                </a:lnTo>
                <a:lnTo>
                  <a:pt x="195741" y="1454016"/>
                </a:lnTo>
                <a:lnTo>
                  <a:pt x="224917" y="1488541"/>
                </a:lnTo>
                <a:lnTo>
                  <a:pt x="255790" y="1521607"/>
                </a:lnTo>
                <a:lnTo>
                  <a:pt x="288296" y="1553150"/>
                </a:lnTo>
                <a:lnTo>
                  <a:pt x="322369" y="1583110"/>
                </a:lnTo>
                <a:lnTo>
                  <a:pt x="357946" y="1611423"/>
                </a:lnTo>
                <a:lnTo>
                  <a:pt x="394963" y="1638028"/>
                </a:lnTo>
                <a:lnTo>
                  <a:pt x="433356" y="1662862"/>
                </a:lnTo>
                <a:lnTo>
                  <a:pt x="473059" y="1685863"/>
                </a:lnTo>
                <a:lnTo>
                  <a:pt x="514011" y="1706969"/>
                </a:lnTo>
                <a:lnTo>
                  <a:pt x="556145" y="1726117"/>
                </a:lnTo>
                <a:lnTo>
                  <a:pt x="599399" y="1743246"/>
                </a:lnTo>
                <a:lnTo>
                  <a:pt x="643707" y="1758292"/>
                </a:lnTo>
                <a:lnTo>
                  <a:pt x="689006" y="1771195"/>
                </a:lnTo>
                <a:lnTo>
                  <a:pt x="735231" y="1781891"/>
                </a:lnTo>
                <a:lnTo>
                  <a:pt x="782319" y="1790319"/>
                </a:lnTo>
                <a:lnTo>
                  <a:pt x="830205" y="1796415"/>
                </a:lnTo>
                <a:lnTo>
                  <a:pt x="878825" y="1800119"/>
                </a:lnTo>
                <a:lnTo>
                  <a:pt x="928115" y="1801368"/>
                </a:lnTo>
                <a:lnTo>
                  <a:pt x="977406" y="1800119"/>
                </a:lnTo>
                <a:lnTo>
                  <a:pt x="1026026" y="1796415"/>
                </a:lnTo>
                <a:lnTo>
                  <a:pt x="1073912" y="1790319"/>
                </a:lnTo>
                <a:lnTo>
                  <a:pt x="1121000" y="1781891"/>
                </a:lnTo>
                <a:lnTo>
                  <a:pt x="1167225" y="1771195"/>
                </a:lnTo>
                <a:lnTo>
                  <a:pt x="1212524" y="1758292"/>
                </a:lnTo>
                <a:lnTo>
                  <a:pt x="1256832" y="1743246"/>
                </a:lnTo>
                <a:lnTo>
                  <a:pt x="1300086" y="1726117"/>
                </a:lnTo>
                <a:lnTo>
                  <a:pt x="1342220" y="1706969"/>
                </a:lnTo>
                <a:lnTo>
                  <a:pt x="1383172" y="1685863"/>
                </a:lnTo>
                <a:lnTo>
                  <a:pt x="1422875" y="1662862"/>
                </a:lnTo>
                <a:lnTo>
                  <a:pt x="1461268" y="1638028"/>
                </a:lnTo>
                <a:lnTo>
                  <a:pt x="1498285" y="1611423"/>
                </a:lnTo>
                <a:lnTo>
                  <a:pt x="1533862" y="1583110"/>
                </a:lnTo>
                <a:lnTo>
                  <a:pt x="1567935" y="1553150"/>
                </a:lnTo>
                <a:lnTo>
                  <a:pt x="1600441" y="1521607"/>
                </a:lnTo>
                <a:lnTo>
                  <a:pt x="1631314" y="1488541"/>
                </a:lnTo>
                <a:lnTo>
                  <a:pt x="1660490" y="1454016"/>
                </a:lnTo>
                <a:lnTo>
                  <a:pt x="1687907" y="1418094"/>
                </a:lnTo>
                <a:lnTo>
                  <a:pt x="1713498" y="1380836"/>
                </a:lnTo>
                <a:lnTo>
                  <a:pt x="1737201" y="1342306"/>
                </a:lnTo>
                <a:lnTo>
                  <a:pt x="1758951" y="1302565"/>
                </a:lnTo>
                <a:lnTo>
                  <a:pt x="1778683" y="1261675"/>
                </a:lnTo>
                <a:lnTo>
                  <a:pt x="1796335" y="1219700"/>
                </a:lnTo>
                <a:lnTo>
                  <a:pt x="1811841" y="1176700"/>
                </a:lnTo>
                <a:lnTo>
                  <a:pt x="1825137" y="1132739"/>
                </a:lnTo>
                <a:lnTo>
                  <a:pt x="1836160" y="1087878"/>
                </a:lnTo>
                <a:lnTo>
                  <a:pt x="1844845" y="1042179"/>
                </a:lnTo>
                <a:lnTo>
                  <a:pt x="1851128" y="995706"/>
                </a:lnTo>
                <a:lnTo>
                  <a:pt x="1854945" y="948520"/>
                </a:lnTo>
                <a:lnTo>
                  <a:pt x="1856231" y="900684"/>
                </a:lnTo>
                <a:lnTo>
                  <a:pt x="1854945" y="852847"/>
                </a:lnTo>
                <a:lnTo>
                  <a:pt x="1851128" y="805661"/>
                </a:lnTo>
                <a:lnTo>
                  <a:pt x="1844845" y="759188"/>
                </a:lnTo>
                <a:lnTo>
                  <a:pt x="1836160" y="713489"/>
                </a:lnTo>
                <a:lnTo>
                  <a:pt x="1825137" y="668628"/>
                </a:lnTo>
                <a:lnTo>
                  <a:pt x="1811841" y="624667"/>
                </a:lnTo>
                <a:lnTo>
                  <a:pt x="1796335" y="581667"/>
                </a:lnTo>
                <a:lnTo>
                  <a:pt x="1778683" y="539692"/>
                </a:lnTo>
                <a:lnTo>
                  <a:pt x="1758951" y="498802"/>
                </a:lnTo>
                <a:lnTo>
                  <a:pt x="1737201" y="459061"/>
                </a:lnTo>
                <a:lnTo>
                  <a:pt x="1713498" y="420531"/>
                </a:lnTo>
                <a:lnTo>
                  <a:pt x="1687907" y="383273"/>
                </a:lnTo>
                <a:lnTo>
                  <a:pt x="1660490" y="347351"/>
                </a:lnTo>
                <a:lnTo>
                  <a:pt x="1631314" y="312826"/>
                </a:lnTo>
                <a:lnTo>
                  <a:pt x="1600441" y="279760"/>
                </a:lnTo>
                <a:lnTo>
                  <a:pt x="1567935" y="248217"/>
                </a:lnTo>
                <a:lnTo>
                  <a:pt x="1533862" y="218257"/>
                </a:lnTo>
                <a:lnTo>
                  <a:pt x="1498285" y="189944"/>
                </a:lnTo>
                <a:lnTo>
                  <a:pt x="1461268" y="163339"/>
                </a:lnTo>
                <a:lnTo>
                  <a:pt x="1422875" y="138505"/>
                </a:lnTo>
                <a:lnTo>
                  <a:pt x="1383172" y="115504"/>
                </a:lnTo>
                <a:lnTo>
                  <a:pt x="1342220" y="94398"/>
                </a:lnTo>
                <a:lnTo>
                  <a:pt x="1300086" y="75250"/>
                </a:lnTo>
                <a:lnTo>
                  <a:pt x="1256832" y="58121"/>
                </a:lnTo>
                <a:lnTo>
                  <a:pt x="1212524" y="43075"/>
                </a:lnTo>
                <a:lnTo>
                  <a:pt x="1167225" y="30172"/>
                </a:lnTo>
                <a:lnTo>
                  <a:pt x="1121000" y="19476"/>
                </a:lnTo>
                <a:lnTo>
                  <a:pt x="1073912" y="11048"/>
                </a:lnTo>
                <a:lnTo>
                  <a:pt x="1026026" y="4952"/>
                </a:lnTo>
                <a:lnTo>
                  <a:pt x="977406" y="1248"/>
                </a:lnTo>
                <a:lnTo>
                  <a:pt x="928115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706868" y="3881628"/>
            <a:ext cx="1856739" cy="1801495"/>
          </a:xfrm>
          <a:custGeom>
            <a:avLst/>
            <a:gdLst/>
            <a:ahLst/>
            <a:cxnLst/>
            <a:rect l="l" t="t" r="r" b="b"/>
            <a:pathLst>
              <a:path w="1856740" h="1801495">
                <a:moveTo>
                  <a:pt x="0" y="900684"/>
                </a:moveTo>
                <a:lnTo>
                  <a:pt x="1286" y="852847"/>
                </a:lnTo>
                <a:lnTo>
                  <a:pt x="5103" y="805661"/>
                </a:lnTo>
                <a:lnTo>
                  <a:pt x="11386" y="759188"/>
                </a:lnTo>
                <a:lnTo>
                  <a:pt x="20071" y="713489"/>
                </a:lnTo>
                <a:lnTo>
                  <a:pt x="31094" y="668628"/>
                </a:lnTo>
                <a:lnTo>
                  <a:pt x="44390" y="624667"/>
                </a:lnTo>
                <a:lnTo>
                  <a:pt x="59896" y="581667"/>
                </a:lnTo>
                <a:lnTo>
                  <a:pt x="77548" y="539692"/>
                </a:lnTo>
                <a:lnTo>
                  <a:pt x="97280" y="498802"/>
                </a:lnTo>
                <a:lnTo>
                  <a:pt x="119030" y="459061"/>
                </a:lnTo>
                <a:lnTo>
                  <a:pt x="142733" y="420531"/>
                </a:lnTo>
                <a:lnTo>
                  <a:pt x="168324" y="383273"/>
                </a:lnTo>
                <a:lnTo>
                  <a:pt x="195741" y="347351"/>
                </a:lnTo>
                <a:lnTo>
                  <a:pt x="224917" y="312826"/>
                </a:lnTo>
                <a:lnTo>
                  <a:pt x="255790" y="279760"/>
                </a:lnTo>
                <a:lnTo>
                  <a:pt x="288296" y="248217"/>
                </a:lnTo>
                <a:lnTo>
                  <a:pt x="322369" y="218257"/>
                </a:lnTo>
                <a:lnTo>
                  <a:pt x="357946" y="189944"/>
                </a:lnTo>
                <a:lnTo>
                  <a:pt x="394963" y="163339"/>
                </a:lnTo>
                <a:lnTo>
                  <a:pt x="433356" y="138505"/>
                </a:lnTo>
                <a:lnTo>
                  <a:pt x="473059" y="115504"/>
                </a:lnTo>
                <a:lnTo>
                  <a:pt x="514011" y="94398"/>
                </a:lnTo>
                <a:lnTo>
                  <a:pt x="556145" y="75250"/>
                </a:lnTo>
                <a:lnTo>
                  <a:pt x="599399" y="58121"/>
                </a:lnTo>
                <a:lnTo>
                  <a:pt x="643707" y="43075"/>
                </a:lnTo>
                <a:lnTo>
                  <a:pt x="689006" y="30172"/>
                </a:lnTo>
                <a:lnTo>
                  <a:pt x="735231" y="19476"/>
                </a:lnTo>
                <a:lnTo>
                  <a:pt x="782319" y="11048"/>
                </a:lnTo>
                <a:lnTo>
                  <a:pt x="830205" y="4952"/>
                </a:lnTo>
                <a:lnTo>
                  <a:pt x="878825" y="1248"/>
                </a:lnTo>
                <a:lnTo>
                  <a:pt x="928115" y="0"/>
                </a:lnTo>
                <a:lnTo>
                  <a:pt x="977406" y="1248"/>
                </a:lnTo>
                <a:lnTo>
                  <a:pt x="1026026" y="4952"/>
                </a:lnTo>
                <a:lnTo>
                  <a:pt x="1073912" y="11048"/>
                </a:lnTo>
                <a:lnTo>
                  <a:pt x="1121000" y="19476"/>
                </a:lnTo>
                <a:lnTo>
                  <a:pt x="1167225" y="30172"/>
                </a:lnTo>
                <a:lnTo>
                  <a:pt x="1212524" y="43075"/>
                </a:lnTo>
                <a:lnTo>
                  <a:pt x="1256832" y="58121"/>
                </a:lnTo>
                <a:lnTo>
                  <a:pt x="1300086" y="75250"/>
                </a:lnTo>
                <a:lnTo>
                  <a:pt x="1342220" y="94398"/>
                </a:lnTo>
                <a:lnTo>
                  <a:pt x="1383172" y="115504"/>
                </a:lnTo>
                <a:lnTo>
                  <a:pt x="1422875" y="138505"/>
                </a:lnTo>
                <a:lnTo>
                  <a:pt x="1461268" y="163339"/>
                </a:lnTo>
                <a:lnTo>
                  <a:pt x="1498285" y="189944"/>
                </a:lnTo>
                <a:lnTo>
                  <a:pt x="1533862" y="218257"/>
                </a:lnTo>
                <a:lnTo>
                  <a:pt x="1567935" y="248217"/>
                </a:lnTo>
                <a:lnTo>
                  <a:pt x="1600441" y="279760"/>
                </a:lnTo>
                <a:lnTo>
                  <a:pt x="1631314" y="312826"/>
                </a:lnTo>
                <a:lnTo>
                  <a:pt x="1660490" y="347351"/>
                </a:lnTo>
                <a:lnTo>
                  <a:pt x="1687907" y="383273"/>
                </a:lnTo>
                <a:lnTo>
                  <a:pt x="1713498" y="420531"/>
                </a:lnTo>
                <a:lnTo>
                  <a:pt x="1737201" y="459061"/>
                </a:lnTo>
                <a:lnTo>
                  <a:pt x="1758951" y="498802"/>
                </a:lnTo>
                <a:lnTo>
                  <a:pt x="1778683" y="539692"/>
                </a:lnTo>
                <a:lnTo>
                  <a:pt x="1796335" y="581667"/>
                </a:lnTo>
                <a:lnTo>
                  <a:pt x="1811841" y="624667"/>
                </a:lnTo>
                <a:lnTo>
                  <a:pt x="1825137" y="668628"/>
                </a:lnTo>
                <a:lnTo>
                  <a:pt x="1836160" y="713489"/>
                </a:lnTo>
                <a:lnTo>
                  <a:pt x="1844845" y="759188"/>
                </a:lnTo>
                <a:lnTo>
                  <a:pt x="1851128" y="805661"/>
                </a:lnTo>
                <a:lnTo>
                  <a:pt x="1854945" y="852847"/>
                </a:lnTo>
                <a:lnTo>
                  <a:pt x="1856231" y="900684"/>
                </a:lnTo>
                <a:lnTo>
                  <a:pt x="1854945" y="948520"/>
                </a:lnTo>
                <a:lnTo>
                  <a:pt x="1851128" y="995706"/>
                </a:lnTo>
                <a:lnTo>
                  <a:pt x="1844845" y="1042179"/>
                </a:lnTo>
                <a:lnTo>
                  <a:pt x="1836160" y="1087878"/>
                </a:lnTo>
                <a:lnTo>
                  <a:pt x="1825137" y="1132739"/>
                </a:lnTo>
                <a:lnTo>
                  <a:pt x="1811841" y="1176700"/>
                </a:lnTo>
                <a:lnTo>
                  <a:pt x="1796335" y="1219700"/>
                </a:lnTo>
                <a:lnTo>
                  <a:pt x="1778683" y="1261675"/>
                </a:lnTo>
                <a:lnTo>
                  <a:pt x="1758951" y="1302565"/>
                </a:lnTo>
                <a:lnTo>
                  <a:pt x="1737201" y="1342306"/>
                </a:lnTo>
                <a:lnTo>
                  <a:pt x="1713498" y="1380836"/>
                </a:lnTo>
                <a:lnTo>
                  <a:pt x="1687907" y="1418094"/>
                </a:lnTo>
                <a:lnTo>
                  <a:pt x="1660490" y="1454016"/>
                </a:lnTo>
                <a:lnTo>
                  <a:pt x="1631314" y="1488541"/>
                </a:lnTo>
                <a:lnTo>
                  <a:pt x="1600441" y="1521607"/>
                </a:lnTo>
                <a:lnTo>
                  <a:pt x="1567935" y="1553150"/>
                </a:lnTo>
                <a:lnTo>
                  <a:pt x="1533862" y="1583110"/>
                </a:lnTo>
                <a:lnTo>
                  <a:pt x="1498285" y="1611423"/>
                </a:lnTo>
                <a:lnTo>
                  <a:pt x="1461268" y="1638028"/>
                </a:lnTo>
                <a:lnTo>
                  <a:pt x="1422875" y="1662862"/>
                </a:lnTo>
                <a:lnTo>
                  <a:pt x="1383172" y="1685863"/>
                </a:lnTo>
                <a:lnTo>
                  <a:pt x="1342220" y="1706969"/>
                </a:lnTo>
                <a:lnTo>
                  <a:pt x="1300086" y="1726117"/>
                </a:lnTo>
                <a:lnTo>
                  <a:pt x="1256832" y="1743246"/>
                </a:lnTo>
                <a:lnTo>
                  <a:pt x="1212524" y="1758292"/>
                </a:lnTo>
                <a:lnTo>
                  <a:pt x="1167225" y="1771195"/>
                </a:lnTo>
                <a:lnTo>
                  <a:pt x="1121000" y="1781891"/>
                </a:lnTo>
                <a:lnTo>
                  <a:pt x="1073912" y="1790319"/>
                </a:lnTo>
                <a:lnTo>
                  <a:pt x="1026026" y="1796415"/>
                </a:lnTo>
                <a:lnTo>
                  <a:pt x="977406" y="1800119"/>
                </a:lnTo>
                <a:lnTo>
                  <a:pt x="928115" y="1801368"/>
                </a:lnTo>
                <a:lnTo>
                  <a:pt x="878825" y="1800119"/>
                </a:lnTo>
                <a:lnTo>
                  <a:pt x="830205" y="1796415"/>
                </a:lnTo>
                <a:lnTo>
                  <a:pt x="782319" y="1790319"/>
                </a:lnTo>
                <a:lnTo>
                  <a:pt x="735231" y="1781891"/>
                </a:lnTo>
                <a:lnTo>
                  <a:pt x="689006" y="1771195"/>
                </a:lnTo>
                <a:lnTo>
                  <a:pt x="643707" y="1758292"/>
                </a:lnTo>
                <a:lnTo>
                  <a:pt x="599399" y="1743246"/>
                </a:lnTo>
                <a:lnTo>
                  <a:pt x="556145" y="1726117"/>
                </a:lnTo>
                <a:lnTo>
                  <a:pt x="514011" y="1706969"/>
                </a:lnTo>
                <a:lnTo>
                  <a:pt x="473059" y="1685863"/>
                </a:lnTo>
                <a:lnTo>
                  <a:pt x="433356" y="1662862"/>
                </a:lnTo>
                <a:lnTo>
                  <a:pt x="394963" y="1638028"/>
                </a:lnTo>
                <a:lnTo>
                  <a:pt x="357946" y="1611423"/>
                </a:lnTo>
                <a:lnTo>
                  <a:pt x="322369" y="1583110"/>
                </a:lnTo>
                <a:lnTo>
                  <a:pt x="288296" y="1553150"/>
                </a:lnTo>
                <a:lnTo>
                  <a:pt x="255790" y="1521607"/>
                </a:lnTo>
                <a:lnTo>
                  <a:pt x="224917" y="1488541"/>
                </a:lnTo>
                <a:lnTo>
                  <a:pt x="195741" y="1454016"/>
                </a:lnTo>
                <a:lnTo>
                  <a:pt x="168324" y="1418094"/>
                </a:lnTo>
                <a:lnTo>
                  <a:pt x="142733" y="1380836"/>
                </a:lnTo>
                <a:lnTo>
                  <a:pt x="119030" y="1342306"/>
                </a:lnTo>
                <a:lnTo>
                  <a:pt x="97280" y="1302565"/>
                </a:lnTo>
                <a:lnTo>
                  <a:pt x="77548" y="1261675"/>
                </a:lnTo>
                <a:lnTo>
                  <a:pt x="59896" y="1219700"/>
                </a:lnTo>
                <a:lnTo>
                  <a:pt x="44390" y="1176700"/>
                </a:lnTo>
                <a:lnTo>
                  <a:pt x="31094" y="1132739"/>
                </a:lnTo>
                <a:lnTo>
                  <a:pt x="20071" y="1087878"/>
                </a:lnTo>
                <a:lnTo>
                  <a:pt x="11386" y="1042179"/>
                </a:lnTo>
                <a:lnTo>
                  <a:pt x="5103" y="995706"/>
                </a:lnTo>
                <a:lnTo>
                  <a:pt x="1286" y="948520"/>
                </a:lnTo>
                <a:lnTo>
                  <a:pt x="0" y="900684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222360" y="4357370"/>
            <a:ext cx="828675" cy="847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0" marR="5080" indent="-32384" algn="just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Rápido</a:t>
            </a:r>
            <a:r>
              <a:rPr sz="18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y  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efectivo  cobro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46938" y="6062167"/>
            <a:ext cx="7004684" cy="55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Boleta de garantía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- Vale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vista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-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Certificado de fianza</a:t>
            </a:r>
            <a:r>
              <a:rPr sz="1800" b="1" spc="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-</a:t>
            </a:r>
            <a:endParaRPr sz="18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Póliza de Seguro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–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Póliza de Seguro</a:t>
            </a:r>
            <a:r>
              <a:rPr sz="1800" b="1" spc="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Electrónica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5737860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Devolución garantías de</a:t>
            </a:r>
            <a:r>
              <a:rPr sz="2400" spc="-30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seriedad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484631" y="1478280"/>
            <a:ext cx="2718816" cy="33101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73136" y="1677034"/>
            <a:ext cx="822960" cy="28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f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tas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52509" y="1677034"/>
            <a:ext cx="718185" cy="28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h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800" spc="-45" dirty="0">
                <a:solidFill>
                  <a:srgbClr val="404040"/>
                </a:solidFill>
                <a:latin typeface="Verdana"/>
                <a:cs typeface="Verdana"/>
              </a:rPr>
              <a:t>y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624821" y="1677034"/>
            <a:ext cx="488950" cy="28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s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70057" y="1677034"/>
            <a:ext cx="1255395" cy="28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declaradas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15054" y="1677034"/>
            <a:ext cx="3702685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50"/>
              </a:lnSpc>
              <a:tabLst>
                <a:tab pos="451484" algn="l"/>
                <a:tab pos="1676400" algn="l"/>
                <a:tab pos="3037840" algn="l"/>
              </a:tabLst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	a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q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uel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os	o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f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erentes	cu</a:t>
            </a:r>
            <a:r>
              <a:rPr sz="1800" spc="-35" dirty="0">
                <a:solidFill>
                  <a:srgbClr val="404040"/>
                </a:solidFill>
                <a:latin typeface="Verdana"/>
                <a:cs typeface="Verdana"/>
              </a:rPr>
              <a:t>y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05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inadmisibles o</a:t>
            </a:r>
            <a:r>
              <a:rPr sz="1800" spc="-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desestimadas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20515" y="2455925"/>
            <a:ext cx="7997190" cy="2218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939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efectuará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dentro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plazo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10 días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contados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desde </a:t>
            </a:r>
            <a:r>
              <a:rPr sz="1800" spc="1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6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notificación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resolución 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dé cuenta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inadmisibilidad,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de  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preselección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oferentes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adjudicación, en la forma  que se señale en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de</a:t>
            </a:r>
            <a:r>
              <a:rPr sz="1800" spc="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licitación.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Times New Roman"/>
              <a:cs typeface="Times New Roman"/>
            </a:endParaRPr>
          </a:p>
          <a:p>
            <a:pPr marL="15875" marR="8255" algn="just">
              <a:lnSpc>
                <a:spcPct val="90000"/>
              </a:lnSpc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Este plazo podrá extenderse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cuando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haya 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contemplado la facultad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re-adjudicar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aquella oferta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800" spc="10" dirty="0">
                <a:solidFill>
                  <a:srgbClr val="404040"/>
                </a:solidFill>
                <a:latin typeface="Verdana"/>
                <a:cs typeface="Verdana"/>
              </a:rPr>
              <a:t>le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siga en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puntaje 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quien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haya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obtenido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mejor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calificación,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 caso que este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último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desistiera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celebrar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respectivo</a:t>
            </a:r>
            <a:r>
              <a:rPr sz="1800" spc="2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contrato.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8782050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Garantía de fiel cumplimiento de contrato (Art.</a:t>
            </a:r>
            <a:r>
              <a:rPr sz="2400" spc="60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68)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743712" y="1057655"/>
            <a:ext cx="10890885" cy="2493645"/>
          </a:xfrm>
          <a:custGeom>
            <a:avLst/>
            <a:gdLst/>
            <a:ahLst/>
            <a:cxnLst/>
            <a:rect l="l" t="t" r="r" b="b"/>
            <a:pathLst>
              <a:path w="10890885" h="2493645">
                <a:moveTo>
                  <a:pt x="0" y="2493264"/>
                </a:moveTo>
                <a:lnTo>
                  <a:pt x="10890504" y="2493264"/>
                </a:lnTo>
                <a:lnTo>
                  <a:pt x="10890504" y="0"/>
                </a:lnTo>
                <a:lnTo>
                  <a:pt x="0" y="0"/>
                </a:lnTo>
                <a:lnTo>
                  <a:pt x="0" y="24932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33488" y="1872233"/>
            <a:ext cx="4300855" cy="0"/>
          </a:xfrm>
          <a:custGeom>
            <a:avLst/>
            <a:gdLst/>
            <a:ahLst/>
            <a:cxnLst/>
            <a:rect l="l" t="t" r="r" b="b"/>
            <a:pathLst>
              <a:path w="4300855">
                <a:moveTo>
                  <a:pt x="0" y="0"/>
                </a:moveTo>
                <a:lnTo>
                  <a:pt x="4300728" y="0"/>
                </a:lnTo>
              </a:path>
            </a:pathLst>
          </a:custGeom>
          <a:ln w="22860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43724" y="2146554"/>
            <a:ext cx="1088390" cy="0"/>
          </a:xfrm>
          <a:custGeom>
            <a:avLst/>
            <a:gdLst/>
            <a:ahLst/>
            <a:cxnLst/>
            <a:rect l="l" t="t" r="r" b="b"/>
            <a:pathLst>
              <a:path w="1088389">
                <a:moveTo>
                  <a:pt x="0" y="0"/>
                </a:moveTo>
                <a:lnTo>
                  <a:pt x="1088136" y="0"/>
                </a:lnTo>
              </a:path>
            </a:pathLst>
          </a:custGeom>
          <a:ln w="22860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96284" y="2695194"/>
            <a:ext cx="7838440" cy="0"/>
          </a:xfrm>
          <a:custGeom>
            <a:avLst/>
            <a:gdLst/>
            <a:ahLst/>
            <a:cxnLst/>
            <a:rect l="l" t="t" r="r" b="b"/>
            <a:pathLst>
              <a:path w="7838440">
                <a:moveTo>
                  <a:pt x="0" y="0"/>
                </a:moveTo>
                <a:lnTo>
                  <a:pt x="7837932" y="0"/>
                </a:lnTo>
              </a:path>
            </a:pathLst>
          </a:custGeom>
          <a:ln w="22860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43724" y="2969514"/>
            <a:ext cx="9261475" cy="0"/>
          </a:xfrm>
          <a:custGeom>
            <a:avLst/>
            <a:gdLst/>
            <a:ahLst/>
            <a:cxnLst/>
            <a:rect l="l" t="t" r="r" b="b"/>
            <a:pathLst>
              <a:path w="9261475">
                <a:moveTo>
                  <a:pt x="0" y="0"/>
                </a:moveTo>
                <a:lnTo>
                  <a:pt x="9261335" y="0"/>
                </a:lnTo>
              </a:path>
            </a:pathLst>
          </a:custGeom>
          <a:ln w="22860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31012" y="1068578"/>
            <a:ext cx="10920730" cy="3885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800" spc="-2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garantizar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fiel 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oportuno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cumplimiento del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contrato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una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vez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producida </a:t>
            </a:r>
            <a:r>
              <a:rPr sz="1800" spc="10" dirty="0">
                <a:solidFill>
                  <a:srgbClr val="404040"/>
                </a:solidFill>
                <a:latin typeface="Verdana"/>
                <a:cs typeface="Verdana"/>
              </a:rPr>
              <a:t>la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adjudicación, el adjudicado entregará las cauciones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correspondan, 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favor de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 entidad licitante,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cuyos montos ascenderán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entre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un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5% y un 30%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del valor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total del  contrato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,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salvo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lo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dispuesto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en los artículos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42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y 69 del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presente Reglamento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.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administrativas que regulen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contratos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ejecución sucesiva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podrán asociar el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valor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garantías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etapas, hitos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períodos 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cumplimiento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permitir al  contratante la posibilidad de sustituir la garantía de fiel cumplimiento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debiendo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en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todo caso respetarse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porcentajes precedentemente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indicados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 relación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con 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saldos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insolutos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contrato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época 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r>
              <a:rPr sz="1800" spc="-2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sustitución.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>
              <a:latin typeface="Times New Roman"/>
              <a:cs typeface="Times New Roman"/>
            </a:endParaRPr>
          </a:p>
          <a:p>
            <a:pPr marL="104139" marR="97155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caso de contrataciones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prestación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servicios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, se entenderá,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sin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necesidad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de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estipulación expresa, 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constituidas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asegurar el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fiel cumplimiento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del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contrato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caucionan también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el pago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de las obligaciones laborales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sociales con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los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trabajadores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los</a:t>
            </a:r>
            <a:r>
              <a:rPr sz="1800" b="1" spc="-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contratantes.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9630" y="1292352"/>
            <a:ext cx="5940425" cy="4122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podrá otorgarse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mediante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uno o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varios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instrumentos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financieros </a:t>
            </a:r>
            <a:r>
              <a:rPr sz="1800" b="1" u="heavy" spc="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la misma  naturaleza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,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800" b="1" spc="5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conjunto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representen el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monto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porcentaje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caucionar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entregarse 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forma física 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electrónicamente.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 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casos en  que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otorgue de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manera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electrónica, deberá  ajustarse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ley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N° 19.799 sobre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Documentos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Electrónicos,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Firma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Electrónica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Servicios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Certificación de dicha</a:t>
            </a:r>
            <a:r>
              <a:rPr sz="1800" spc="2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firma.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7620" indent="403860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establecerá 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las  Bases,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monto,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plazo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vigencia, la glosa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debe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contener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caución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garantía  debe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expresarse 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pesos chilenos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u otra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moneda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unidades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r>
              <a:rPr sz="1800" b="1" spc="-3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fomento.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24368" y="1431035"/>
            <a:ext cx="4171315" cy="275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715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otorgamiento 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 de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fiel cumplimiento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será obligatorio 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contrataciones que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superen las 1.000</a:t>
            </a:r>
            <a:r>
              <a:rPr sz="1800" b="1" spc="-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UTM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1800" spc="-25" dirty="0">
                <a:solidFill>
                  <a:srgbClr val="404040"/>
                </a:solidFill>
                <a:latin typeface="Verdana"/>
                <a:cs typeface="Verdana"/>
              </a:rPr>
              <a:t>Tratándose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contrataciones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iguales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inferiores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las 1.000 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UTM,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la entidad licitante deberá  fundadamente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ponderar el 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riesgo   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involucrado  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   </a:t>
            </a:r>
            <a:r>
              <a:rPr sz="1800" spc="58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cada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24368" y="4174870"/>
            <a:ext cx="4170045" cy="55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350" algn="r">
              <a:lnSpc>
                <a:spcPct val="100000"/>
              </a:lnSpc>
              <a:tabLst>
                <a:tab pos="1671955" algn="l"/>
                <a:tab pos="2438400" algn="l"/>
                <a:tab pos="3964304" algn="l"/>
              </a:tabLst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cont</a:t>
            </a:r>
            <a:r>
              <a:rPr sz="1800" spc="-4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ata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ón	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p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800" spc="-4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	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et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rm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ar	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si</a:t>
            </a:r>
            <a:endParaRPr sz="1800">
              <a:latin typeface="Verdana"/>
              <a:cs typeface="Verdana"/>
            </a:endParaRPr>
          </a:p>
          <a:p>
            <a:pPr marR="5080" algn="r">
              <a:lnSpc>
                <a:spcPct val="100000"/>
              </a:lnSpc>
            </a:pP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24368" y="4449191"/>
            <a:ext cx="3588385" cy="55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379855" algn="l"/>
                <a:tab pos="1993900" algn="l"/>
              </a:tabLst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requiere	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	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presentación  garantías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fiel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 cumplimiento.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8782050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Garantía de fiel cumplimiento de contrato (Art.</a:t>
            </a:r>
            <a:r>
              <a:rPr sz="2400" spc="60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68)</a:t>
            </a:r>
            <a:endParaRPr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543750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</a:rPr>
              <a:t>¿Sólo pueden ser del </a:t>
            </a:r>
            <a:r>
              <a:rPr sz="2400" dirty="0">
                <a:solidFill>
                  <a:srgbClr val="404040"/>
                </a:solidFill>
              </a:rPr>
              <a:t>5 al</a:t>
            </a:r>
            <a:r>
              <a:rPr sz="2400" spc="10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30%?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184404" y="1110996"/>
            <a:ext cx="2260600" cy="2232660"/>
          </a:xfrm>
          <a:custGeom>
            <a:avLst/>
            <a:gdLst/>
            <a:ahLst/>
            <a:cxnLst/>
            <a:rect l="l" t="t" r="r" b="b"/>
            <a:pathLst>
              <a:path w="2260600" h="2232660">
                <a:moveTo>
                  <a:pt x="1130046" y="0"/>
                </a:moveTo>
                <a:lnTo>
                  <a:pt x="1081027" y="1031"/>
                </a:lnTo>
                <a:lnTo>
                  <a:pt x="1032541" y="4097"/>
                </a:lnTo>
                <a:lnTo>
                  <a:pt x="984632" y="9155"/>
                </a:lnTo>
                <a:lnTo>
                  <a:pt x="937340" y="16165"/>
                </a:lnTo>
                <a:lnTo>
                  <a:pt x="890709" y="25084"/>
                </a:lnTo>
                <a:lnTo>
                  <a:pt x="844782" y="35869"/>
                </a:lnTo>
                <a:lnTo>
                  <a:pt x="799599" y="48480"/>
                </a:lnTo>
                <a:lnTo>
                  <a:pt x="755204" y="62875"/>
                </a:lnTo>
                <a:lnTo>
                  <a:pt x="711640" y="79011"/>
                </a:lnTo>
                <a:lnTo>
                  <a:pt x="668948" y="96846"/>
                </a:lnTo>
                <a:lnTo>
                  <a:pt x="627171" y="116340"/>
                </a:lnTo>
                <a:lnTo>
                  <a:pt x="586352" y="137449"/>
                </a:lnTo>
                <a:lnTo>
                  <a:pt x="546532" y="160133"/>
                </a:lnTo>
                <a:lnTo>
                  <a:pt x="507754" y="184349"/>
                </a:lnTo>
                <a:lnTo>
                  <a:pt x="470061" y="210055"/>
                </a:lnTo>
                <a:lnTo>
                  <a:pt x="433495" y="237209"/>
                </a:lnTo>
                <a:lnTo>
                  <a:pt x="398099" y="265771"/>
                </a:lnTo>
                <a:lnTo>
                  <a:pt x="363914" y="295696"/>
                </a:lnTo>
                <a:lnTo>
                  <a:pt x="330984" y="326945"/>
                </a:lnTo>
                <a:lnTo>
                  <a:pt x="299350" y="359475"/>
                </a:lnTo>
                <a:lnTo>
                  <a:pt x="269055" y="393244"/>
                </a:lnTo>
                <a:lnTo>
                  <a:pt x="240142" y="428210"/>
                </a:lnTo>
                <a:lnTo>
                  <a:pt x="212652" y="464331"/>
                </a:lnTo>
                <a:lnTo>
                  <a:pt x="186629" y="501566"/>
                </a:lnTo>
                <a:lnTo>
                  <a:pt x="162114" y="539873"/>
                </a:lnTo>
                <a:lnTo>
                  <a:pt x="139150" y="579209"/>
                </a:lnTo>
                <a:lnTo>
                  <a:pt x="117780" y="619534"/>
                </a:lnTo>
                <a:lnTo>
                  <a:pt x="98045" y="660804"/>
                </a:lnTo>
                <a:lnTo>
                  <a:pt x="79989" y="702979"/>
                </a:lnTo>
                <a:lnTo>
                  <a:pt x="63653" y="746016"/>
                </a:lnTo>
                <a:lnTo>
                  <a:pt x="49081" y="789873"/>
                </a:lnTo>
                <a:lnTo>
                  <a:pt x="36314" y="834509"/>
                </a:lnTo>
                <a:lnTo>
                  <a:pt x="25394" y="879882"/>
                </a:lnTo>
                <a:lnTo>
                  <a:pt x="16365" y="925949"/>
                </a:lnTo>
                <a:lnTo>
                  <a:pt x="9269" y="972669"/>
                </a:lnTo>
                <a:lnTo>
                  <a:pt x="4147" y="1020001"/>
                </a:lnTo>
                <a:lnTo>
                  <a:pt x="1044" y="1067901"/>
                </a:lnTo>
                <a:lnTo>
                  <a:pt x="0" y="1116329"/>
                </a:lnTo>
                <a:lnTo>
                  <a:pt x="1044" y="1164758"/>
                </a:lnTo>
                <a:lnTo>
                  <a:pt x="4147" y="1212658"/>
                </a:lnTo>
                <a:lnTo>
                  <a:pt x="9269" y="1259990"/>
                </a:lnTo>
                <a:lnTo>
                  <a:pt x="16365" y="1306710"/>
                </a:lnTo>
                <a:lnTo>
                  <a:pt x="25394" y="1352777"/>
                </a:lnTo>
                <a:lnTo>
                  <a:pt x="36314" y="1398150"/>
                </a:lnTo>
                <a:lnTo>
                  <a:pt x="49081" y="1442786"/>
                </a:lnTo>
                <a:lnTo>
                  <a:pt x="63653" y="1486643"/>
                </a:lnTo>
                <a:lnTo>
                  <a:pt x="79989" y="1529680"/>
                </a:lnTo>
                <a:lnTo>
                  <a:pt x="98045" y="1571855"/>
                </a:lnTo>
                <a:lnTo>
                  <a:pt x="117780" y="1613125"/>
                </a:lnTo>
                <a:lnTo>
                  <a:pt x="139150" y="1653450"/>
                </a:lnTo>
                <a:lnTo>
                  <a:pt x="162114" y="1692786"/>
                </a:lnTo>
                <a:lnTo>
                  <a:pt x="186629" y="1731093"/>
                </a:lnTo>
                <a:lnTo>
                  <a:pt x="212652" y="1768328"/>
                </a:lnTo>
                <a:lnTo>
                  <a:pt x="240142" y="1804449"/>
                </a:lnTo>
                <a:lnTo>
                  <a:pt x="269055" y="1839415"/>
                </a:lnTo>
                <a:lnTo>
                  <a:pt x="299350" y="1873184"/>
                </a:lnTo>
                <a:lnTo>
                  <a:pt x="330984" y="1905714"/>
                </a:lnTo>
                <a:lnTo>
                  <a:pt x="363914" y="1936963"/>
                </a:lnTo>
                <a:lnTo>
                  <a:pt x="398099" y="1966888"/>
                </a:lnTo>
                <a:lnTo>
                  <a:pt x="433495" y="1995450"/>
                </a:lnTo>
                <a:lnTo>
                  <a:pt x="470061" y="2022604"/>
                </a:lnTo>
                <a:lnTo>
                  <a:pt x="507754" y="2048310"/>
                </a:lnTo>
                <a:lnTo>
                  <a:pt x="546532" y="2072526"/>
                </a:lnTo>
                <a:lnTo>
                  <a:pt x="586352" y="2095210"/>
                </a:lnTo>
                <a:lnTo>
                  <a:pt x="627171" y="2116319"/>
                </a:lnTo>
                <a:lnTo>
                  <a:pt x="668948" y="2135813"/>
                </a:lnTo>
                <a:lnTo>
                  <a:pt x="711640" y="2153648"/>
                </a:lnTo>
                <a:lnTo>
                  <a:pt x="755204" y="2169784"/>
                </a:lnTo>
                <a:lnTo>
                  <a:pt x="799599" y="2184179"/>
                </a:lnTo>
                <a:lnTo>
                  <a:pt x="844782" y="2196790"/>
                </a:lnTo>
                <a:lnTo>
                  <a:pt x="890709" y="2207575"/>
                </a:lnTo>
                <a:lnTo>
                  <a:pt x="937340" y="2216494"/>
                </a:lnTo>
                <a:lnTo>
                  <a:pt x="984632" y="2223504"/>
                </a:lnTo>
                <a:lnTo>
                  <a:pt x="1032541" y="2228562"/>
                </a:lnTo>
                <a:lnTo>
                  <a:pt x="1081027" y="2231628"/>
                </a:lnTo>
                <a:lnTo>
                  <a:pt x="1130046" y="2232659"/>
                </a:lnTo>
                <a:lnTo>
                  <a:pt x="1179062" y="2231628"/>
                </a:lnTo>
                <a:lnTo>
                  <a:pt x="1227546" y="2228562"/>
                </a:lnTo>
                <a:lnTo>
                  <a:pt x="1275454" y="2223504"/>
                </a:lnTo>
                <a:lnTo>
                  <a:pt x="1322744" y="2216494"/>
                </a:lnTo>
                <a:lnTo>
                  <a:pt x="1369374" y="2207575"/>
                </a:lnTo>
                <a:lnTo>
                  <a:pt x="1415301" y="2196790"/>
                </a:lnTo>
                <a:lnTo>
                  <a:pt x="1460483" y="2184179"/>
                </a:lnTo>
                <a:lnTo>
                  <a:pt x="1504877" y="2169784"/>
                </a:lnTo>
                <a:lnTo>
                  <a:pt x="1548441" y="2153648"/>
                </a:lnTo>
                <a:lnTo>
                  <a:pt x="1591132" y="2135813"/>
                </a:lnTo>
                <a:lnTo>
                  <a:pt x="1632909" y="2116319"/>
                </a:lnTo>
                <a:lnTo>
                  <a:pt x="1673728" y="2095210"/>
                </a:lnTo>
                <a:lnTo>
                  <a:pt x="1713548" y="2072526"/>
                </a:lnTo>
                <a:lnTo>
                  <a:pt x="1752326" y="2048310"/>
                </a:lnTo>
                <a:lnTo>
                  <a:pt x="1790019" y="2022604"/>
                </a:lnTo>
                <a:lnTo>
                  <a:pt x="1826585" y="1995450"/>
                </a:lnTo>
                <a:lnTo>
                  <a:pt x="1861982" y="1966888"/>
                </a:lnTo>
                <a:lnTo>
                  <a:pt x="1896167" y="1936963"/>
                </a:lnTo>
                <a:lnTo>
                  <a:pt x="1929098" y="1905714"/>
                </a:lnTo>
                <a:lnTo>
                  <a:pt x="1960732" y="1873184"/>
                </a:lnTo>
                <a:lnTo>
                  <a:pt x="1991028" y="1839415"/>
                </a:lnTo>
                <a:lnTo>
                  <a:pt x="2019942" y="1804449"/>
                </a:lnTo>
                <a:lnTo>
                  <a:pt x="2047432" y="1768328"/>
                </a:lnTo>
                <a:lnTo>
                  <a:pt x="2073456" y="1731093"/>
                </a:lnTo>
                <a:lnTo>
                  <a:pt x="2097971" y="1692786"/>
                </a:lnTo>
                <a:lnTo>
                  <a:pt x="2120936" y="1653450"/>
                </a:lnTo>
                <a:lnTo>
                  <a:pt x="2142307" y="1613125"/>
                </a:lnTo>
                <a:lnTo>
                  <a:pt x="2162042" y="1571855"/>
                </a:lnTo>
                <a:lnTo>
                  <a:pt x="2180099" y="1529680"/>
                </a:lnTo>
                <a:lnTo>
                  <a:pt x="2196435" y="1486643"/>
                </a:lnTo>
                <a:lnTo>
                  <a:pt x="2211008" y="1442786"/>
                </a:lnTo>
                <a:lnTo>
                  <a:pt x="2223776" y="1398150"/>
                </a:lnTo>
                <a:lnTo>
                  <a:pt x="2234696" y="1352777"/>
                </a:lnTo>
                <a:lnTo>
                  <a:pt x="2243725" y="1306710"/>
                </a:lnTo>
                <a:lnTo>
                  <a:pt x="2250822" y="1259990"/>
                </a:lnTo>
                <a:lnTo>
                  <a:pt x="2255943" y="1212658"/>
                </a:lnTo>
                <a:lnTo>
                  <a:pt x="2259047" y="1164758"/>
                </a:lnTo>
                <a:lnTo>
                  <a:pt x="2260091" y="1116329"/>
                </a:lnTo>
                <a:lnTo>
                  <a:pt x="2259047" y="1067901"/>
                </a:lnTo>
                <a:lnTo>
                  <a:pt x="2255943" y="1020001"/>
                </a:lnTo>
                <a:lnTo>
                  <a:pt x="2250822" y="972669"/>
                </a:lnTo>
                <a:lnTo>
                  <a:pt x="2243725" y="925949"/>
                </a:lnTo>
                <a:lnTo>
                  <a:pt x="2234696" y="879882"/>
                </a:lnTo>
                <a:lnTo>
                  <a:pt x="2223776" y="834509"/>
                </a:lnTo>
                <a:lnTo>
                  <a:pt x="2211008" y="789873"/>
                </a:lnTo>
                <a:lnTo>
                  <a:pt x="2196435" y="746016"/>
                </a:lnTo>
                <a:lnTo>
                  <a:pt x="2180099" y="702979"/>
                </a:lnTo>
                <a:lnTo>
                  <a:pt x="2162042" y="660804"/>
                </a:lnTo>
                <a:lnTo>
                  <a:pt x="2142307" y="619534"/>
                </a:lnTo>
                <a:lnTo>
                  <a:pt x="2120936" y="579209"/>
                </a:lnTo>
                <a:lnTo>
                  <a:pt x="2097971" y="539873"/>
                </a:lnTo>
                <a:lnTo>
                  <a:pt x="2073456" y="501566"/>
                </a:lnTo>
                <a:lnTo>
                  <a:pt x="2047432" y="464331"/>
                </a:lnTo>
                <a:lnTo>
                  <a:pt x="2019942" y="428210"/>
                </a:lnTo>
                <a:lnTo>
                  <a:pt x="1991028" y="393244"/>
                </a:lnTo>
                <a:lnTo>
                  <a:pt x="1960732" y="359475"/>
                </a:lnTo>
                <a:lnTo>
                  <a:pt x="1929098" y="326945"/>
                </a:lnTo>
                <a:lnTo>
                  <a:pt x="1896167" y="295696"/>
                </a:lnTo>
                <a:lnTo>
                  <a:pt x="1861982" y="265771"/>
                </a:lnTo>
                <a:lnTo>
                  <a:pt x="1826585" y="237209"/>
                </a:lnTo>
                <a:lnTo>
                  <a:pt x="1790019" y="210055"/>
                </a:lnTo>
                <a:lnTo>
                  <a:pt x="1752326" y="184349"/>
                </a:lnTo>
                <a:lnTo>
                  <a:pt x="1713548" y="160133"/>
                </a:lnTo>
                <a:lnTo>
                  <a:pt x="1673728" y="137449"/>
                </a:lnTo>
                <a:lnTo>
                  <a:pt x="1632909" y="116340"/>
                </a:lnTo>
                <a:lnTo>
                  <a:pt x="1591132" y="96846"/>
                </a:lnTo>
                <a:lnTo>
                  <a:pt x="1548441" y="79011"/>
                </a:lnTo>
                <a:lnTo>
                  <a:pt x="1504877" y="62875"/>
                </a:lnTo>
                <a:lnTo>
                  <a:pt x="1460483" y="48480"/>
                </a:lnTo>
                <a:lnTo>
                  <a:pt x="1415301" y="35869"/>
                </a:lnTo>
                <a:lnTo>
                  <a:pt x="1369374" y="25084"/>
                </a:lnTo>
                <a:lnTo>
                  <a:pt x="1322744" y="16165"/>
                </a:lnTo>
                <a:lnTo>
                  <a:pt x="1275454" y="9155"/>
                </a:lnTo>
                <a:lnTo>
                  <a:pt x="1227546" y="4097"/>
                </a:lnTo>
                <a:lnTo>
                  <a:pt x="1179062" y="1031"/>
                </a:lnTo>
                <a:lnTo>
                  <a:pt x="113004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4404" y="1110996"/>
            <a:ext cx="2260600" cy="2232660"/>
          </a:xfrm>
          <a:custGeom>
            <a:avLst/>
            <a:gdLst/>
            <a:ahLst/>
            <a:cxnLst/>
            <a:rect l="l" t="t" r="r" b="b"/>
            <a:pathLst>
              <a:path w="2260600" h="2232660">
                <a:moveTo>
                  <a:pt x="0" y="1116329"/>
                </a:moveTo>
                <a:lnTo>
                  <a:pt x="1044" y="1067901"/>
                </a:lnTo>
                <a:lnTo>
                  <a:pt x="4147" y="1020001"/>
                </a:lnTo>
                <a:lnTo>
                  <a:pt x="9269" y="972669"/>
                </a:lnTo>
                <a:lnTo>
                  <a:pt x="16365" y="925949"/>
                </a:lnTo>
                <a:lnTo>
                  <a:pt x="25394" y="879882"/>
                </a:lnTo>
                <a:lnTo>
                  <a:pt x="36314" y="834509"/>
                </a:lnTo>
                <a:lnTo>
                  <a:pt x="49081" y="789873"/>
                </a:lnTo>
                <a:lnTo>
                  <a:pt x="63653" y="746016"/>
                </a:lnTo>
                <a:lnTo>
                  <a:pt x="79989" y="702979"/>
                </a:lnTo>
                <a:lnTo>
                  <a:pt x="98045" y="660804"/>
                </a:lnTo>
                <a:lnTo>
                  <a:pt x="117780" y="619534"/>
                </a:lnTo>
                <a:lnTo>
                  <a:pt x="139150" y="579209"/>
                </a:lnTo>
                <a:lnTo>
                  <a:pt x="162114" y="539873"/>
                </a:lnTo>
                <a:lnTo>
                  <a:pt x="186629" y="501566"/>
                </a:lnTo>
                <a:lnTo>
                  <a:pt x="212652" y="464331"/>
                </a:lnTo>
                <a:lnTo>
                  <a:pt x="240142" y="428210"/>
                </a:lnTo>
                <a:lnTo>
                  <a:pt x="269055" y="393244"/>
                </a:lnTo>
                <a:lnTo>
                  <a:pt x="299350" y="359475"/>
                </a:lnTo>
                <a:lnTo>
                  <a:pt x="330984" y="326945"/>
                </a:lnTo>
                <a:lnTo>
                  <a:pt x="363914" y="295696"/>
                </a:lnTo>
                <a:lnTo>
                  <a:pt x="398099" y="265771"/>
                </a:lnTo>
                <a:lnTo>
                  <a:pt x="433495" y="237209"/>
                </a:lnTo>
                <a:lnTo>
                  <a:pt x="470061" y="210055"/>
                </a:lnTo>
                <a:lnTo>
                  <a:pt x="507754" y="184349"/>
                </a:lnTo>
                <a:lnTo>
                  <a:pt x="546532" y="160133"/>
                </a:lnTo>
                <a:lnTo>
                  <a:pt x="586352" y="137449"/>
                </a:lnTo>
                <a:lnTo>
                  <a:pt x="627171" y="116340"/>
                </a:lnTo>
                <a:lnTo>
                  <a:pt x="668948" y="96846"/>
                </a:lnTo>
                <a:lnTo>
                  <a:pt x="711640" y="79011"/>
                </a:lnTo>
                <a:lnTo>
                  <a:pt x="755204" y="62875"/>
                </a:lnTo>
                <a:lnTo>
                  <a:pt x="799599" y="48480"/>
                </a:lnTo>
                <a:lnTo>
                  <a:pt x="844782" y="35869"/>
                </a:lnTo>
                <a:lnTo>
                  <a:pt x="890709" y="25084"/>
                </a:lnTo>
                <a:lnTo>
                  <a:pt x="937340" y="16165"/>
                </a:lnTo>
                <a:lnTo>
                  <a:pt x="984632" y="9155"/>
                </a:lnTo>
                <a:lnTo>
                  <a:pt x="1032541" y="4097"/>
                </a:lnTo>
                <a:lnTo>
                  <a:pt x="1081027" y="1031"/>
                </a:lnTo>
                <a:lnTo>
                  <a:pt x="1130046" y="0"/>
                </a:lnTo>
                <a:lnTo>
                  <a:pt x="1179062" y="1031"/>
                </a:lnTo>
                <a:lnTo>
                  <a:pt x="1227546" y="4097"/>
                </a:lnTo>
                <a:lnTo>
                  <a:pt x="1275454" y="9155"/>
                </a:lnTo>
                <a:lnTo>
                  <a:pt x="1322744" y="16165"/>
                </a:lnTo>
                <a:lnTo>
                  <a:pt x="1369374" y="25084"/>
                </a:lnTo>
                <a:lnTo>
                  <a:pt x="1415301" y="35869"/>
                </a:lnTo>
                <a:lnTo>
                  <a:pt x="1460483" y="48480"/>
                </a:lnTo>
                <a:lnTo>
                  <a:pt x="1504877" y="62875"/>
                </a:lnTo>
                <a:lnTo>
                  <a:pt x="1548441" y="79011"/>
                </a:lnTo>
                <a:lnTo>
                  <a:pt x="1591132" y="96846"/>
                </a:lnTo>
                <a:lnTo>
                  <a:pt x="1632909" y="116340"/>
                </a:lnTo>
                <a:lnTo>
                  <a:pt x="1673728" y="137449"/>
                </a:lnTo>
                <a:lnTo>
                  <a:pt x="1713548" y="160133"/>
                </a:lnTo>
                <a:lnTo>
                  <a:pt x="1752326" y="184349"/>
                </a:lnTo>
                <a:lnTo>
                  <a:pt x="1790019" y="210055"/>
                </a:lnTo>
                <a:lnTo>
                  <a:pt x="1826585" y="237209"/>
                </a:lnTo>
                <a:lnTo>
                  <a:pt x="1861982" y="265771"/>
                </a:lnTo>
                <a:lnTo>
                  <a:pt x="1896167" y="295696"/>
                </a:lnTo>
                <a:lnTo>
                  <a:pt x="1929098" y="326945"/>
                </a:lnTo>
                <a:lnTo>
                  <a:pt x="1960732" y="359475"/>
                </a:lnTo>
                <a:lnTo>
                  <a:pt x="1991028" y="393244"/>
                </a:lnTo>
                <a:lnTo>
                  <a:pt x="2019942" y="428210"/>
                </a:lnTo>
                <a:lnTo>
                  <a:pt x="2047432" y="464331"/>
                </a:lnTo>
                <a:lnTo>
                  <a:pt x="2073456" y="501566"/>
                </a:lnTo>
                <a:lnTo>
                  <a:pt x="2097971" y="539873"/>
                </a:lnTo>
                <a:lnTo>
                  <a:pt x="2120936" y="579209"/>
                </a:lnTo>
                <a:lnTo>
                  <a:pt x="2142307" y="619534"/>
                </a:lnTo>
                <a:lnTo>
                  <a:pt x="2162042" y="660804"/>
                </a:lnTo>
                <a:lnTo>
                  <a:pt x="2180099" y="702979"/>
                </a:lnTo>
                <a:lnTo>
                  <a:pt x="2196435" y="746016"/>
                </a:lnTo>
                <a:lnTo>
                  <a:pt x="2211008" y="789873"/>
                </a:lnTo>
                <a:lnTo>
                  <a:pt x="2223776" y="834509"/>
                </a:lnTo>
                <a:lnTo>
                  <a:pt x="2234696" y="879882"/>
                </a:lnTo>
                <a:lnTo>
                  <a:pt x="2243725" y="925949"/>
                </a:lnTo>
                <a:lnTo>
                  <a:pt x="2250822" y="972669"/>
                </a:lnTo>
                <a:lnTo>
                  <a:pt x="2255943" y="1020001"/>
                </a:lnTo>
                <a:lnTo>
                  <a:pt x="2259047" y="1067901"/>
                </a:lnTo>
                <a:lnTo>
                  <a:pt x="2260091" y="1116329"/>
                </a:lnTo>
                <a:lnTo>
                  <a:pt x="2259047" y="1164758"/>
                </a:lnTo>
                <a:lnTo>
                  <a:pt x="2255943" y="1212658"/>
                </a:lnTo>
                <a:lnTo>
                  <a:pt x="2250822" y="1259990"/>
                </a:lnTo>
                <a:lnTo>
                  <a:pt x="2243725" y="1306710"/>
                </a:lnTo>
                <a:lnTo>
                  <a:pt x="2234696" y="1352777"/>
                </a:lnTo>
                <a:lnTo>
                  <a:pt x="2223776" y="1398150"/>
                </a:lnTo>
                <a:lnTo>
                  <a:pt x="2211008" y="1442786"/>
                </a:lnTo>
                <a:lnTo>
                  <a:pt x="2196435" y="1486643"/>
                </a:lnTo>
                <a:lnTo>
                  <a:pt x="2180099" y="1529680"/>
                </a:lnTo>
                <a:lnTo>
                  <a:pt x="2162042" y="1571855"/>
                </a:lnTo>
                <a:lnTo>
                  <a:pt x="2142307" y="1613125"/>
                </a:lnTo>
                <a:lnTo>
                  <a:pt x="2120936" y="1653450"/>
                </a:lnTo>
                <a:lnTo>
                  <a:pt x="2097971" y="1692786"/>
                </a:lnTo>
                <a:lnTo>
                  <a:pt x="2073456" y="1731093"/>
                </a:lnTo>
                <a:lnTo>
                  <a:pt x="2047432" y="1768328"/>
                </a:lnTo>
                <a:lnTo>
                  <a:pt x="2019942" y="1804449"/>
                </a:lnTo>
                <a:lnTo>
                  <a:pt x="1991028" y="1839415"/>
                </a:lnTo>
                <a:lnTo>
                  <a:pt x="1960732" y="1873184"/>
                </a:lnTo>
                <a:lnTo>
                  <a:pt x="1929098" y="1905714"/>
                </a:lnTo>
                <a:lnTo>
                  <a:pt x="1896167" y="1936963"/>
                </a:lnTo>
                <a:lnTo>
                  <a:pt x="1861982" y="1966888"/>
                </a:lnTo>
                <a:lnTo>
                  <a:pt x="1826585" y="1995450"/>
                </a:lnTo>
                <a:lnTo>
                  <a:pt x="1790019" y="2022604"/>
                </a:lnTo>
                <a:lnTo>
                  <a:pt x="1752326" y="2048310"/>
                </a:lnTo>
                <a:lnTo>
                  <a:pt x="1713548" y="2072526"/>
                </a:lnTo>
                <a:lnTo>
                  <a:pt x="1673728" y="2095210"/>
                </a:lnTo>
                <a:lnTo>
                  <a:pt x="1632909" y="2116319"/>
                </a:lnTo>
                <a:lnTo>
                  <a:pt x="1591132" y="2135813"/>
                </a:lnTo>
                <a:lnTo>
                  <a:pt x="1548441" y="2153648"/>
                </a:lnTo>
                <a:lnTo>
                  <a:pt x="1504877" y="2169784"/>
                </a:lnTo>
                <a:lnTo>
                  <a:pt x="1460483" y="2184179"/>
                </a:lnTo>
                <a:lnTo>
                  <a:pt x="1415301" y="2196790"/>
                </a:lnTo>
                <a:lnTo>
                  <a:pt x="1369374" y="2207575"/>
                </a:lnTo>
                <a:lnTo>
                  <a:pt x="1322744" y="2216494"/>
                </a:lnTo>
                <a:lnTo>
                  <a:pt x="1275454" y="2223504"/>
                </a:lnTo>
                <a:lnTo>
                  <a:pt x="1227546" y="2228562"/>
                </a:lnTo>
                <a:lnTo>
                  <a:pt x="1179062" y="2231628"/>
                </a:lnTo>
                <a:lnTo>
                  <a:pt x="1130046" y="2232659"/>
                </a:lnTo>
                <a:lnTo>
                  <a:pt x="1081027" y="2231628"/>
                </a:lnTo>
                <a:lnTo>
                  <a:pt x="1032541" y="2228562"/>
                </a:lnTo>
                <a:lnTo>
                  <a:pt x="984632" y="2223504"/>
                </a:lnTo>
                <a:lnTo>
                  <a:pt x="937340" y="2216494"/>
                </a:lnTo>
                <a:lnTo>
                  <a:pt x="890709" y="2207575"/>
                </a:lnTo>
                <a:lnTo>
                  <a:pt x="844782" y="2196790"/>
                </a:lnTo>
                <a:lnTo>
                  <a:pt x="799599" y="2184179"/>
                </a:lnTo>
                <a:lnTo>
                  <a:pt x="755204" y="2169784"/>
                </a:lnTo>
                <a:lnTo>
                  <a:pt x="711640" y="2153648"/>
                </a:lnTo>
                <a:lnTo>
                  <a:pt x="668948" y="2135813"/>
                </a:lnTo>
                <a:lnTo>
                  <a:pt x="627171" y="2116319"/>
                </a:lnTo>
                <a:lnTo>
                  <a:pt x="586352" y="2095210"/>
                </a:lnTo>
                <a:lnTo>
                  <a:pt x="546532" y="2072526"/>
                </a:lnTo>
                <a:lnTo>
                  <a:pt x="507754" y="2048310"/>
                </a:lnTo>
                <a:lnTo>
                  <a:pt x="470061" y="2022604"/>
                </a:lnTo>
                <a:lnTo>
                  <a:pt x="433495" y="1995450"/>
                </a:lnTo>
                <a:lnTo>
                  <a:pt x="398099" y="1966888"/>
                </a:lnTo>
                <a:lnTo>
                  <a:pt x="363914" y="1936963"/>
                </a:lnTo>
                <a:lnTo>
                  <a:pt x="330984" y="1905714"/>
                </a:lnTo>
                <a:lnTo>
                  <a:pt x="299350" y="1873184"/>
                </a:lnTo>
                <a:lnTo>
                  <a:pt x="269055" y="1839415"/>
                </a:lnTo>
                <a:lnTo>
                  <a:pt x="240142" y="1804449"/>
                </a:lnTo>
                <a:lnTo>
                  <a:pt x="212652" y="1768328"/>
                </a:lnTo>
                <a:lnTo>
                  <a:pt x="186629" y="1731093"/>
                </a:lnTo>
                <a:lnTo>
                  <a:pt x="162114" y="1692786"/>
                </a:lnTo>
                <a:lnTo>
                  <a:pt x="139150" y="1653450"/>
                </a:lnTo>
                <a:lnTo>
                  <a:pt x="117780" y="1613125"/>
                </a:lnTo>
                <a:lnTo>
                  <a:pt x="98045" y="1571855"/>
                </a:lnTo>
                <a:lnTo>
                  <a:pt x="79989" y="1529680"/>
                </a:lnTo>
                <a:lnTo>
                  <a:pt x="63653" y="1486643"/>
                </a:lnTo>
                <a:lnTo>
                  <a:pt x="49081" y="1442786"/>
                </a:lnTo>
                <a:lnTo>
                  <a:pt x="36314" y="1398150"/>
                </a:lnTo>
                <a:lnTo>
                  <a:pt x="25394" y="1352777"/>
                </a:lnTo>
                <a:lnTo>
                  <a:pt x="16365" y="1306710"/>
                </a:lnTo>
                <a:lnTo>
                  <a:pt x="9269" y="1259990"/>
                </a:lnTo>
                <a:lnTo>
                  <a:pt x="4147" y="1212658"/>
                </a:lnTo>
                <a:lnTo>
                  <a:pt x="1044" y="1164758"/>
                </a:lnTo>
                <a:lnTo>
                  <a:pt x="0" y="1116329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67613" y="1842515"/>
            <a:ext cx="1293495" cy="759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26695">
              <a:lnSpc>
                <a:spcPct val="100000"/>
              </a:lnSpc>
            </a:pP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Oferta  </a:t>
            </a:r>
            <a:r>
              <a:rPr sz="2400" b="1" spc="-204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b="1" spc="5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b="1" spc="-4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aria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85669" y="1155827"/>
            <a:ext cx="8796020" cy="2354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Artículo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42.-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Aumento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r>
              <a:rPr sz="1800" b="1" spc="-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Garantía</a:t>
            </a:r>
            <a:endParaRPr sz="1800">
              <a:latin typeface="Verdana"/>
              <a:cs typeface="Verdana"/>
            </a:endParaRPr>
          </a:p>
          <a:p>
            <a:pPr marL="12700" marR="5080" algn="just">
              <a:lnSpc>
                <a:spcPct val="100000"/>
              </a:lnSpc>
              <a:spcBef>
                <a:spcPts val="1200"/>
              </a:spcBef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Cuando el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precio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oferta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presentada por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un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Oferente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sea menor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al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50%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precio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presentado por el Oferente que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sigue,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 verifique por  parte 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 que 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costos de dicha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oferta son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inconsistentes económicamente,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podrá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través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una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resolución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fundada,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adjudicar esa oferta, solicitándole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una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ampliación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garantías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cumplimiento,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hasta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por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diferencia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precio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la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oferta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le</a:t>
            </a:r>
            <a:r>
              <a:rPr sz="1800" spc="-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sigue.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2528" y="3641725"/>
            <a:ext cx="10961370" cy="2354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Artículo 69.- Garantías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monto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superior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al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30%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</a:t>
            </a:r>
            <a:r>
              <a:rPr sz="1800" spc="1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caso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que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</a:t>
            </a:r>
            <a:r>
              <a:rPr sz="1800" spc="15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</a:t>
            </a:r>
            <a:r>
              <a:rPr sz="1800" spc="1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establezca</a:t>
            </a:r>
            <a:r>
              <a:rPr sz="1800" spc="1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</a:t>
            </a:r>
            <a:r>
              <a:rPr sz="1800" spc="1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respectivas,</a:t>
            </a:r>
            <a:r>
              <a:rPr sz="1800" spc="15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un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porcentaje</a:t>
            </a:r>
            <a:r>
              <a:rPr sz="1800" spc="1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mayor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ct val="100000"/>
              </a:lnSpc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al señalado en el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artículo </a:t>
            </a:r>
            <a:r>
              <a:rPr sz="1800" spc="-30" dirty="0">
                <a:solidFill>
                  <a:srgbClr val="404040"/>
                </a:solidFill>
                <a:latin typeface="Verdana"/>
                <a:cs typeface="Verdana"/>
              </a:rPr>
              <a:t>anterior,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requerirá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resolución</a:t>
            </a:r>
            <a:r>
              <a:rPr sz="1800" spc="5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fundada.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estos casos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deberá justificarse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correspondencia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requerida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con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800" spc="-15" dirty="0">
                <a:solidFill>
                  <a:srgbClr val="404040"/>
                </a:solidFill>
                <a:latin typeface="Verdana"/>
                <a:cs typeface="Verdana"/>
              </a:rPr>
              <a:t>valor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de 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bienes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servicios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contratados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con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riesgo de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Entidad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Licitante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en caso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 un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incumplimiento por parte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Adjudicatario,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todo caso no podrá desincentivar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participación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los</a:t>
            </a:r>
            <a:r>
              <a:rPr sz="1800" spc="-2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Oferentes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765" y="441071"/>
            <a:ext cx="299656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404040"/>
                </a:solidFill>
              </a:rPr>
              <a:t>Plazo </a:t>
            </a:r>
            <a:r>
              <a:rPr sz="2400" spc="-5" dirty="0">
                <a:solidFill>
                  <a:srgbClr val="404040"/>
                </a:solidFill>
              </a:rPr>
              <a:t>de</a:t>
            </a:r>
            <a:r>
              <a:rPr sz="2400" spc="-55" dirty="0">
                <a:solidFill>
                  <a:srgbClr val="404040"/>
                </a:solidFill>
              </a:rPr>
              <a:t> </a:t>
            </a:r>
            <a:r>
              <a:rPr sz="2400" spc="-5" dirty="0">
                <a:solidFill>
                  <a:srgbClr val="404040"/>
                </a:solidFill>
              </a:rPr>
              <a:t>vigencia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740765" y="1342390"/>
            <a:ext cx="10541000" cy="2201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plazo 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vigencia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fiel cumplimiento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será el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que establezcan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las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respectivas Bases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Términos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Referencia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.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los casos de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contrataciones </a:t>
            </a:r>
            <a:r>
              <a:rPr sz="1800" b="1" spc="10" dirty="0">
                <a:solidFill>
                  <a:srgbClr val="404040"/>
                </a:solidFill>
                <a:latin typeface="Verdana"/>
                <a:cs typeface="Verdana"/>
              </a:rPr>
              <a:t>de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servicios,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éste no podrá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ser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inferior a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60 días hábiles después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b="1" u="heavy" spc="-5" dirty="0">
                <a:solidFill>
                  <a:srgbClr val="404040"/>
                </a:solidFill>
                <a:latin typeface="Verdana"/>
                <a:cs typeface="Verdana"/>
              </a:rPr>
              <a:t>terminados </a:t>
            </a:r>
            <a:r>
              <a:rPr sz="1800" b="1" u="heavy" dirty="0">
                <a:solidFill>
                  <a:srgbClr val="404040"/>
                </a:solidFill>
                <a:latin typeface="Verdana"/>
                <a:cs typeface="Verdana"/>
              </a:rPr>
              <a:t>los  contratos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. </a:t>
            </a:r>
            <a:r>
              <a:rPr sz="1800" spc="-2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demás contrataciones, éste plazo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no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podrá ser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inferior a </a:t>
            </a:r>
            <a:r>
              <a:rPr sz="18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duración  del contrato.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caso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bases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omitan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señalar el plazo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de vigencia de </a:t>
            </a:r>
            <a:r>
              <a:rPr sz="1800" spc="20" dirty="0">
                <a:solidFill>
                  <a:srgbClr val="404040"/>
                </a:solidFill>
                <a:latin typeface="Verdana"/>
                <a:cs typeface="Verdana"/>
              </a:rPr>
              <a:t>la 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garantía,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éste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será de 60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días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hábiles después de terminado el</a:t>
            </a:r>
            <a:r>
              <a:rPr sz="1800" spc="2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contrato.</a:t>
            </a:r>
            <a:endParaRPr sz="18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R="10160" algn="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Artículo 70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del</a:t>
            </a:r>
            <a:r>
              <a:rPr sz="1800" spc="-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Verdana"/>
                <a:cs typeface="Verdana"/>
              </a:rPr>
              <a:t>Reglamento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0599" rIns="0" bIns="0" rtlCol="0">
            <a:spAutoFit/>
          </a:bodyPr>
          <a:lstStyle/>
          <a:p>
            <a:pPr marL="473075">
              <a:lnSpc>
                <a:spcPct val="100000"/>
              </a:lnSpc>
            </a:pPr>
            <a:r>
              <a:rPr sz="2800" b="0" spc="-15" dirty="0">
                <a:solidFill>
                  <a:srgbClr val="404040"/>
                </a:solidFill>
                <a:latin typeface="Verdana"/>
                <a:cs typeface="Verdana"/>
              </a:rPr>
              <a:t>Tipología </a:t>
            </a:r>
            <a:r>
              <a:rPr sz="2800" b="0" spc="-5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2800" b="0" spc="-10" dirty="0">
                <a:solidFill>
                  <a:srgbClr val="404040"/>
                </a:solidFill>
                <a:latin typeface="Verdana"/>
                <a:cs typeface="Verdana"/>
              </a:rPr>
              <a:t>Plazos Asociados </a:t>
            </a:r>
            <a:r>
              <a:rPr b="0" spc="-5" dirty="0">
                <a:solidFill>
                  <a:srgbClr val="404040"/>
                </a:solidFill>
                <a:latin typeface="Verdana"/>
                <a:cs typeface="Verdana"/>
              </a:rPr>
              <a:t>(Art. </a:t>
            </a:r>
            <a:r>
              <a:rPr b="0" dirty="0">
                <a:solidFill>
                  <a:srgbClr val="404040"/>
                </a:solidFill>
                <a:latin typeface="Verdana"/>
                <a:cs typeface="Verdana"/>
              </a:rPr>
              <a:t>19 bis y 25 </a:t>
            </a:r>
            <a:r>
              <a:rPr b="0" spc="-5" dirty="0">
                <a:solidFill>
                  <a:srgbClr val="404040"/>
                </a:solidFill>
                <a:latin typeface="Verdana"/>
                <a:cs typeface="Verdana"/>
              </a:rPr>
              <a:t>del</a:t>
            </a:r>
            <a:r>
              <a:rPr b="0" spc="2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b="0" spc="-10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938771" y="1110995"/>
            <a:ext cx="5253228" cy="47518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51368" y="3424173"/>
            <a:ext cx="111125" cy="125730"/>
          </a:xfrm>
          <a:custGeom>
            <a:avLst/>
            <a:gdLst/>
            <a:ahLst/>
            <a:cxnLst/>
            <a:rect l="l" t="t" r="r" b="b"/>
            <a:pathLst>
              <a:path w="111125" h="125729">
                <a:moveTo>
                  <a:pt x="20192" y="72009"/>
                </a:moveTo>
                <a:lnTo>
                  <a:pt x="15748" y="72643"/>
                </a:lnTo>
                <a:lnTo>
                  <a:pt x="10540" y="73278"/>
                </a:lnTo>
                <a:lnTo>
                  <a:pt x="5333" y="77342"/>
                </a:lnTo>
                <a:lnTo>
                  <a:pt x="0" y="84709"/>
                </a:lnTo>
                <a:lnTo>
                  <a:pt x="3809" y="85471"/>
                </a:lnTo>
                <a:lnTo>
                  <a:pt x="7492" y="87629"/>
                </a:lnTo>
                <a:lnTo>
                  <a:pt x="31623" y="123062"/>
                </a:lnTo>
                <a:lnTo>
                  <a:pt x="32765" y="125602"/>
                </a:lnTo>
                <a:lnTo>
                  <a:pt x="34416" y="123571"/>
                </a:lnTo>
                <a:lnTo>
                  <a:pt x="37719" y="120396"/>
                </a:lnTo>
                <a:lnTo>
                  <a:pt x="42545" y="115950"/>
                </a:lnTo>
                <a:lnTo>
                  <a:pt x="48259" y="110871"/>
                </a:lnTo>
                <a:lnTo>
                  <a:pt x="53189" y="97149"/>
                </a:lnTo>
                <a:lnTo>
                  <a:pt x="54398" y="94361"/>
                </a:lnTo>
                <a:lnTo>
                  <a:pt x="36322" y="94361"/>
                </a:lnTo>
                <a:lnTo>
                  <a:pt x="32892" y="88773"/>
                </a:lnTo>
                <a:lnTo>
                  <a:pt x="25907" y="77470"/>
                </a:lnTo>
                <a:lnTo>
                  <a:pt x="20192" y="72009"/>
                </a:lnTo>
                <a:close/>
              </a:path>
              <a:path w="111125" h="125729">
                <a:moveTo>
                  <a:pt x="107441" y="0"/>
                </a:moveTo>
                <a:lnTo>
                  <a:pt x="77366" y="29200"/>
                </a:lnTo>
                <a:lnTo>
                  <a:pt x="49783" y="67913"/>
                </a:lnTo>
                <a:lnTo>
                  <a:pt x="36322" y="94361"/>
                </a:lnTo>
                <a:lnTo>
                  <a:pt x="54398" y="94361"/>
                </a:lnTo>
                <a:lnTo>
                  <a:pt x="59404" y="82819"/>
                </a:lnTo>
                <a:lnTo>
                  <a:pt x="66905" y="67847"/>
                </a:lnTo>
                <a:lnTo>
                  <a:pt x="93868" y="24209"/>
                </a:lnTo>
                <a:lnTo>
                  <a:pt x="110998" y="3937"/>
                </a:lnTo>
                <a:lnTo>
                  <a:pt x="107441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931531" y="3267202"/>
            <a:ext cx="3040761" cy="19617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79435" y="3635755"/>
            <a:ext cx="111125" cy="125730"/>
          </a:xfrm>
          <a:custGeom>
            <a:avLst/>
            <a:gdLst/>
            <a:ahLst/>
            <a:cxnLst/>
            <a:rect l="l" t="t" r="r" b="b"/>
            <a:pathLst>
              <a:path w="111125" h="125729">
                <a:moveTo>
                  <a:pt x="20193" y="72009"/>
                </a:moveTo>
                <a:lnTo>
                  <a:pt x="15748" y="72517"/>
                </a:lnTo>
                <a:lnTo>
                  <a:pt x="10541" y="73279"/>
                </a:lnTo>
                <a:lnTo>
                  <a:pt x="5334" y="77343"/>
                </a:lnTo>
                <a:lnTo>
                  <a:pt x="0" y="84709"/>
                </a:lnTo>
                <a:lnTo>
                  <a:pt x="3810" y="85471"/>
                </a:lnTo>
                <a:lnTo>
                  <a:pt x="7493" y="87503"/>
                </a:lnTo>
                <a:lnTo>
                  <a:pt x="10922" y="91059"/>
                </a:lnTo>
                <a:lnTo>
                  <a:pt x="14478" y="94488"/>
                </a:lnTo>
                <a:lnTo>
                  <a:pt x="18415" y="100076"/>
                </a:lnTo>
                <a:lnTo>
                  <a:pt x="32766" y="125603"/>
                </a:lnTo>
                <a:lnTo>
                  <a:pt x="34417" y="123444"/>
                </a:lnTo>
                <a:lnTo>
                  <a:pt x="37719" y="120269"/>
                </a:lnTo>
                <a:lnTo>
                  <a:pt x="42545" y="115951"/>
                </a:lnTo>
                <a:lnTo>
                  <a:pt x="48260" y="110744"/>
                </a:lnTo>
                <a:lnTo>
                  <a:pt x="53189" y="97077"/>
                </a:lnTo>
                <a:lnTo>
                  <a:pt x="54368" y="94361"/>
                </a:lnTo>
                <a:lnTo>
                  <a:pt x="36322" y="94361"/>
                </a:lnTo>
                <a:lnTo>
                  <a:pt x="32893" y="88646"/>
                </a:lnTo>
                <a:lnTo>
                  <a:pt x="25908" y="77343"/>
                </a:lnTo>
                <a:lnTo>
                  <a:pt x="20193" y="72009"/>
                </a:lnTo>
                <a:close/>
              </a:path>
              <a:path w="111125" h="125729">
                <a:moveTo>
                  <a:pt x="107442" y="0"/>
                </a:moveTo>
                <a:lnTo>
                  <a:pt x="77366" y="29075"/>
                </a:lnTo>
                <a:lnTo>
                  <a:pt x="49831" y="67849"/>
                </a:lnTo>
                <a:lnTo>
                  <a:pt x="36322" y="94361"/>
                </a:lnTo>
                <a:lnTo>
                  <a:pt x="54368" y="94361"/>
                </a:lnTo>
                <a:lnTo>
                  <a:pt x="59404" y="82756"/>
                </a:lnTo>
                <a:lnTo>
                  <a:pt x="66905" y="67792"/>
                </a:lnTo>
                <a:lnTo>
                  <a:pt x="93868" y="24114"/>
                </a:lnTo>
                <a:lnTo>
                  <a:pt x="110998" y="3937"/>
                </a:lnTo>
                <a:lnTo>
                  <a:pt x="107442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735569" y="4058665"/>
            <a:ext cx="111125" cy="125730"/>
          </a:xfrm>
          <a:custGeom>
            <a:avLst/>
            <a:gdLst/>
            <a:ahLst/>
            <a:cxnLst/>
            <a:rect l="l" t="t" r="r" b="b"/>
            <a:pathLst>
              <a:path w="111125" h="125729">
                <a:moveTo>
                  <a:pt x="20193" y="72008"/>
                </a:moveTo>
                <a:lnTo>
                  <a:pt x="10540" y="73405"/>
                </a:lnTo>
                <a:lnTo>
                  <a:pt x="5333" y="77342"/>
                </a:lnTo>
                <a:lnTo>
                  <a:pt x="0" y="84708"/>
                </a:lnTo>
                <a:lnTo>
                  <a:pt x="3809" y="85597"/>
                </a:lnTo>
                <a:lnTo>
                  <a:pt x="7493" y="87629"/>
                </a:lnTo>
                <a:lnTo>
                  <a:pt x="10922" y="91185"/>
                </a:lnTo>
                <a:lnTo>
                  <a:pt x="14477" y="94614"/>
                </a:lnTo>
                <a:lnTo>
                  <a:pt x="18414" y="100075"/>
                </a:lnTo>
                <a:lnTo>
                  <a:pt x="32765" y="125602"/>
                </a:lnTo>
                <a:lnTo>
                  <a:pt x="34416" y="123570"/>
                </a:lnTo>
                <a:lnTo>
                  <a:pt x="37719" y="120395"/>
                </a:lnTo>
                <a:lnTo>
                  <a:pt x="42545" y="115950"/>
                </a:lnTo>
                <a:lnTo>
                  <a:pt x="48259" y="110870"/>
                </a:lnTo>
                <a:lnTo>
                  <a:pt x="53189" y="97202"/>
                </a:lnTo>
                <a:lnTo>
                  <a:pt x="54366" y="94487"/>
                </a:lnTo>
                <a:lnTo>
                  <a:pt x="36449" y="94487"/>
                </a:lnTo>
                <a:lnTo>
                  <a:pt x="32893" y="88772"/>
                </a:lnTo>
                <a:lnTo>
                  <a:pt x="25907" y="77469"/>
                </a:lnTo>
                <a:lnTo>
                  <a:pt x="20193" y="72008"/>
                </a:lnTo>
                <a:close/>
              </a:path>
              <a:path w="111125" h="125729">
                <a:moveTo>
                  <a:pt x="107441" y="0"/>
                </a:moveTo>
                <a:lnTo>
                  <a:pt x="77366" y="29200"/>
                </a:lnTo>
                <a:lnTo>
                  <a:pt x="49847" y="67976"/>
                </a:lnTo>
                <a:lnTo>
                  <a:pt x="36449" y="94487"/>
                </a:lnTo>
                <a:lnTo>
                  <a:pt x="54366" y="94487"/>
                </a:lnTo>
                <a:lnTo>
                  <a:pt x="59404" y="82867"/>
                </a:lnTo>
                <a:lnTo>
                  <a:pt x="66905" y="67865"/>
                </a:lnTo>
                <a:lnTo>
                  <a:pt x="93884" y="24209"/>
                </a:lnTo>
                <a:lnTo>
                  <a:pt x="111125" y="3936"/>
                </a:lnTo>
                <a:lnTo>
                  <a:pt x="107441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5071" y="1130808"/>
            <a:ext cx="741045" cy="1059180"/>
          </a:xfrm>
          <a:custGeom>
            <a:avLst/>
            <a:gdLst/>
            <a:ahLst/>
            <a:cxnLst/>
            <a:rect l="l" t="t" r="r" b="b"/>
            <a:pathLst>
              <a:path w="741044" h="1059180">
                <a:moveTo>
                  <a:pt x="0" y="0"/>
                </a:moveTo>
                <a:lnTo>
                  <a:pt x="0" y="688847"/>
                </a:lnTo>
                <a:lnTo>
                  <a:pt x="370332" y="1059179"/>
                </a:lnTo>
                <a:lnTo>
                  <a:pt x="740664" y="688847"/>
                </a:lnTo>
                <a:lnTo>
                  <a:pt x="740664" y="370331"/>
                </a:lnTo>
                <a:lnTo>
                  <a:pt x="370332" y="370331"/>
                </a:lnTo>
                <a:lnTo>
                  <a:pt x="0" y="0"/>
                </a:lnTo>
                <a:close/>
              </a:path>
              <a:path w="741044" h="1059180">
                <a:moveTo>
                  <a:pt x="740664" y="0"/>
                </a:moveTo>
                <a:lnTo>
                  <a:pt x="370332" y="370331"/>
                </a:lnTo>
                <a:lnTo>
                  <a:pt x="740664" y="370331"/>
                </a:lnTo>
                <a:lnTo>
                  <a:pt x="740664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5071" y="1130808"/>
            <a:ext cx="741045" cy="1059180"/>
          </a:xfrm>
          <a:custGeom>
            <a:avLst/>
            <a:gdLst/>
            <a:ahLst/>
            <a:cxnLst/>
            <a:rect l="l" t="t" r="r" b="b"/>
            <a:pathLst>
              <a:path w="741044" h="1059180">
                <a:moveTo>
                  <a:pt x="740664" y="0"/>
                </a:moveTo>
                <a:lnTo>
                  <a:pt x="740664" y="688847"/>
                </a:lnTo>
                <a:lnTo>
                  <a:pt x="370332" y="1059179"/>
                </a:lnTo>
                <a:lnTo>
                  <a:pt x="0" y="688847"/>
                </a:lnTo>
                <a:lnTo>
                  <a:pt x="0" y="0"/>
                </a:lnTo>
                <a:lnTo>
                  <a:pt x="370332" y="370331"/>
                </a:lnTo>
                <a:lnTo>
                  <a:pt x="740664" y="0"/>
                </a:lnTo>
                <a:close/>
              </a:path>
            </a:pathLst>
          </a:custGeom>
          <a:ln w="6096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80491" y="1492250"/>
            <a:ext cx="36766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L1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935736" y="1130808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5888228" y="0"/>
                </a:moveTo>
                <a:lnTo>
                  <a:pt x="0" y="0"/>
                </a:lnTo>
                <a:lnTo>
                  <a:pt x="0" y="688847"/>
                </a:lnTo>
                <a:lnTo>
                  <a:pt x="5888228" y="688847"/>
                </a:lnTo>
                <a:lnTo>
                  <a:pt x="5932902" y="679821"/>
                </a:lnTo>
                <a:lnTo>
                  <a:pt x="5969396" y="655208"/>
                </a:lnTo>
                <a:lnTo>
                  <a:pt x="5994009" y="618714"/>
                </a:lnTo>
                <a:lnTo>
                  <a:pt x="6003036" y="574039"/>
                </a:lnTo>
                <a:lnTo>
                  <a:pt x="6003036" y="114807"/>
                </a:lnTo>
                <a:lnTo>
                  <a:pt x="5994009" y="70133"/>
                </a:lnTo>
                <a:lnTo>
                  <a:pt x="5969396" y="33639"/>
                </a:lnTo>
                <a:lnTo>
                  <a:pt x="5932902" y="9026"/>
                </a:lnTo>
                <a:lnTo>
                  <a:pt x="5888228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35736" y="1130808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6003036" y="114807"/>
                </a:moveTo>
                <a:lnTo>
                  <a:pt x="6003036" y="574039"/>
                </a:lnTo>
                <a:lnTo>
                  <a:pt x="5994009" y="618714"/>
                </a:lnTo>
                <a:lnTo>
                  <a:pt x="5969396" y="655208"/>
                </a:lnTo>
                <a:lnTo>
                  <a:pt x="5932902" y="679821"/>
                </a:lnTo>
                <a:lnTo>
                  <a:pt x="5888228" y="688847"/>
                </a:lnTo>
                <a:lnTo>
                  <a:pt x="0" y="688847"/>
                </a:lnTo>
                <a:lnTo>
                  <a:pt x="0" y="0"/>
                </a:lnTo>
                <a:lnTo>
                  <a:pt x="5888228" y="0"/>
                </a:lnTo>
                <a:lnTo>
                  <a:pt x="5932902" y="9026"/>
                </a:lnTo>
                <a:lnTo>
                  <a:pt x="5969396" y="33639"/>
                </a:lnTo>
                <a:lnTo>
                  <a:pt x="5994009" y="70133"/>
                </a:lnTo>
                <a:lnTo>
                  <a:pt x="6003036" y="114807"/>
                </a:lnTo>
                <a:close/>
              </a:path>
            </a:pathLst>
          </a:custGeom>
          <a:ln w="6096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072997" y="1283461"/>
            <a:ext cx="5594985" cy="346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Char char="•"/>
              <a:tabLst>
                <a:tab pos="241935" algn="l"/>
              </a:tabLst>
            </a:pPr>
            <a:r>
              <a:rPr sz="2100" spc="-5" dirty="0">
                <a:latin typeface="Calibri"/>
                <a:cs typeface="Calibri"/>
              </a:rPr>
              <a:t>Licitaciones </a:t>
            </a:r>
            <a:r>
              <a:rPr sz="2100" spc="-10" dirty="0">
                <a:latin typeface="Calibri"/>
                <a:cs typeface="Calibri"/>
              </a:rPr>
              <a:t>inferiores </a:t>
            </a:r>
            <a:r>
              <a:rPr sz="2100" dirty="0">
                <a:latin typeface="Calibri"/>
                <a:cs typeface="Calibri"/>
              </a:rPr>
              <a:t>a 100 </a:t>
            </a:r>
            <a:r>
              <a:rPr sz="2100" spc="-5" dirty="0">
                <a:latin typeface="Calibri"/>
                <a:cs typeface="Calibri"/>
              </a:rPr>
              <a:t>UTM </a:t>
            </a:r>
            <a:r>
              <a:rPr sz="2100" dirty="0">
                <a:latin typeface="Calibri"/>
                <a:cs typeface="Calibri"/>
              </a:rPr>
              <a:t>/ </a:t>
            </a:r>
            <a:r>
              <a:rPr sz="2100" spc="-5" dirty="0">
                <a:latin typeface="Calibri"/>
                <a:cs typeface="Calibri"/>
              </a:rPr>
              <a:t>Mínimo 5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spc="-5" dirty="0">
                <a:latin typeface="Calibri"/>
                <a:cs typeface="Calibri"/>
              </a:rPr>
              <a:t>días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95071" y="2072639"/>
            <a:ext cx="741045" cy="1061085"/>
          </a:xfrm>
          <a:custGeom>
            <a:avLst/>
            <a:gdLst/>
            <a:ahLst/>
            <a:cxnLst/>
            <a:rect l="l" t="t" r="r" b="b"/>
            <a:pathLst>
              <a:path w="741044" h="1061085">
                <a:moveTo>
                  <a:pt x="0" y="0"/>
                </a:moveTo>
                <a:lnTo>
                  <a:pt x="0" y="690372"/>
                </a:lnTo>
                <a:lnTo>
                  <a:pt x="370332" y="1060704"/>
                </a:lnTo>
                <a:lnTo>
                  <a:pt x="740664" y="690372"/>
                </a:lnTo>
                <a:lnTo>
                  <a:pt x="740664" y="370332"/>
                </a:lnTo>
                <a:lnTo>
                  <a:pt x="370332" y="370332"/>
                </a:lnTo>
                <a:lnTo>
                  <a:pt x="0" y="0"/>
                </a:lnTo>
                <a:close/>
              </a:path>
              <a:path w="741044" h="1061085">
                <a:moveTo>
                  <a:pt x="740664" y="0"/>
                </a:moveTo>
                <a:lnTo>
                  <a:pt x="370332" y="370332"/>
                </a:lnTo>
                <a:lnTo>
                  <a:pt x="740664" y="370332"/>
                </a:lnTo>
                <a:lnTo>
                  <a:pt x="740664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95071" y="2072639"/>
            <a:ext cx="741045" cy="1061085"/>
          </a:xfrm>
          <a:custGeom>
            <a:avLst/>
            <a:gdLst/>
            <a:ahLst/>
            <a:cxnLst/>
            <a:rect l="l" t="t" r="r" b="b"/>
            <a:pathLst>
              <a:path w="741044" h="1061085">
                <a:moveTo>
                  <a:pt x="740664" y="0"/>
                </a:moveTo>
                <a:lnTo>
                  <a:pt x="740664" y="690372"/>
                </a:lnTo>
                <a:lnTo>
                  <a:pt x="370332" y="1060704"/>
                </a:lnTo>
                <a:lnTo>
                  <a:pt x="0" y="690372"/>
                </a:lnTo>
                <a:lnTo>
                  <a:pt x="0" y="0"/>
                </a:lnTo>
                <a:lnTo>
                  <a:pt x="370332" y="370332"/>
                </a:lnTo>
                <a:lnTo>
                  <a:pt x="740664" y="0"/>
                </a:lnTo>
                <a:close/>
              </a:path>
            </a:pathLst>
          </a:custGeom>
          <a:ln w="6096">
            <a:solidFill>
              <a:srgbClr val="AC83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85063" y="2434590"/>
            <a:ext cx="360680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935736" y="2072639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5888228" y="0"/>
                </a:moveTo>
                <a:lnTo>
                  <a:pt x="0" y="0"/>
                </a:lnTo>
                <a:lnTo>
                  <a:pt x="0" y="688848"/>
                </a:lnTo>
                <a:lnTo>
                  <a:pt x="5888228" y="688848"/>
                </a:lnTo>
                <a:lnTo>
                  <a:pt x="5932902" y="679821"/>
                </a:lnTo>
                <a:lnTo>
                  <a:pt x="5969396" y="655208"/>
                </a:lnTo>
                <a:lnTo>
                  <a:pt x="5994009" y="618714"/>
                </a:lnTo>
                <a:lnTo>
                  <a:pt x="6003036" y="574039"/>
                </a:lnTo>
                <a:lnTo>
                  <a:pt x="6003036" y="114808"/>
                </a:lnTo>
                <a:lnTo>
                  <a:pt x="5994009" y="70133"/>
                </a:lnTo>
                <a:lnTo>
                  <a:pt x="5969396" y="33639"/>
                </a:lnTo>
                <a:lnTo>
                  <a:pt x="5932902" y="9026"/>
                </a:lnTo>
                <a:lnTo>
                  <a:pt x="5888228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35736" y="2072639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6003036" y="114808"/>
                </a:moveTo>
                <a:lnTo>
                  <a:pt x="6003036" y="574039"/>
                </a:lnTo>
                <a:lnTo>
                  <a:pt x="5994009" y="618714"/>
                </a:lnTo>
                <a:lnTo>
                  <a:pt x="5969396" y="655208"/>
                </a:lnTo>
                <a:lnTo>
                  <a:pt x="5932902" y="679821"/>
                </a:lnTo>
                <a:lnTo>
                  <a:pt x="5888228" y="688848"/>
                </a:lnTo>
                <a:lnTo>
                  <a:pt x="0" y="688848"/>
                </a:lnTo>
                <a:lnTo>
                  <a:pt x="0" y="0"/>
                </a:lnTo>
                <a:lnTo>
                  <a:pt x="5888228" y="0"/>
                </a:lnTo>
                <a:lnTo>
                  <a:pt x="5932902" y="9026"/>
                </a:lnTo>
                <a:lnTo>
                  <a:pt x="5969396" y="33639"/>
                </a:lnTo>
                <a:lnTo>
                  <a:pt x="5994009" y="70133"/>
                </a:lnTo>
                <a:lnTo>
                  <a:pt x="6003036" y="114808"/>
                </a:lnTo>
                <a:close/>
              </a:path>
            </a:pathLst>
          </a:custGeom>
          <a:ln w="6095">
            <a:solidFill>
              <a:srgbClr val="AC83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072997" y="2110359"/>
            <a:ext cx="5328920" cy="609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2320"/>
              </a:lnSpc>
              <a:buChar char="•"/>
              <a:tabLst>
                <a:tab pos="241935" algn="l"/>
              </a:tabLst>
            </a:pPr>
            <a:r>
              <a:rPr sz="2100" spc="-5" dirty="0">
                <a:latin typeface="Calibri"/>
                <a:cs typeface="Calibri"/>
              </a:rPr>
              <a:t>Licitaciones &gt; =100 </a:t>
            </a:r>
            <a:r>
              <a:rPr sz="2100" dirty="0">
                <a:latin typeface="Calibri"/>
                <a:cs typeface="Calibri"/>
              </a:rPr>
              <a:t>y </a:t>
            </a:r>
            <a:r>
              <a:rPr sz="2100" spc="-5" dirty="0">
                <a:latin typeface="Calibri"/>
                <a:cs typeface="Calibri"/>
              </a:rPr>
              <a:t>&lt; 1.000 UTM </a:t>
            </a:r>
            <a:r>
              <a:rPr sz="2100" dirty="0">
                <a:latin typeface="Calibri"/>
                <a:cs typeface="Calibri"/>
              </a:rPr>
              <a:t>/ </a:t>
            </a:r>
            <a:r>
              <a:rPr sz="2100" spc="-5" dirty="0">
                <a:latin typeface="Calibri"/>
                <a:cs typeface="Calibri"/>
              </a:rPr>
              <a:t>Mínimo 10  días*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95071" y="3014472"/>
            <a:ext cx="741045" cy="1061085"/>
          </a:xfrm>
          <a:custGeom>
            <a:avLst/>
            <a:gdLst/>
            <a:ahLst/>
            <a:cxnLst/>
            <a:rect l="l" t="t" r="r" b="b"/>
            <a:pathLst>
              <a:path w="741044" h="1061085">
                <a:moveTo>
                  <a:pt x="0" y="0"/>
                </a:moveTo>
                <a:lnTo>
                  <a:pt x="0" y="690371"/>
                </a:lnTo>
                <a:lnTo>
                  <a:pt x="370332" y="1060703"/>
                </a:lnTo>
                <a:lnTo>
                  <a:pt x="740664" y="690371"/>
                </a:lnTo>
                <a:lnTo>
                  <a:pt x="740664" y="370331"/>
                </a:lnTo>
                <a:lnTo>
                  <a:pt x="370332" y="370331"/>
                </a:lnTo>
                <a:lnTo>
                  <a:pt x="0" y="0"/>
                </a:lnTo>
                <a:close/>
              </a:path>
              <a:path w="741044" h="1061085">
                <a:moveTo>
                  <a:pt x="740664" y="0"/>
                </a:moveTo>
                <a:lnTo>
                  <a:pt x="370332" y="370331"/>
                </a:lnTo>
                <a:lnTo>
                  <a:pt x="740664" y="370331"/>
                </a:lnTo>
                <a:lnTo>
                  <a:pt x="740664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95071" y="3014472"/>
            <a:ext cx="741045" cy="1061085"/>
          </a:xfrm>
          <a:custGeom>
            <a:avLst/>
            <a:gdLst/>
            <a:ahLst/>
            <a:cxnLst/>
            <a:rect l="l" t="t" r="r" b="b"/>
            <a:pathLst>
              <a:path w="741044" h="1061085">
                <a:moveTo>
                  <a:pt x="740664" y="0"/>
                </a:moveTo>
                <a:lnTo>
                  <a:pt x="740664" y="690371"/>
                </a:lnTo>
                <a:lnTo>
                  <a:pt x="370332" y="1060703"/>
                </a:lnTo>
                <a:lnTo>
                  <a:pt x="0" y="690371"/>
                </a:lnTo>
                <a:lnTo>
                  <a:pt x="0" y="0"/>
                </a:lnTo>
                <a:lnTo>
                  <a:pt x="370332" y="370331"/>
                </a:lnTo>
                <a:lnTo>
                  <a:pt x="740664" y="0"/>
                </a:lnTo>
                <a:close/>
              </a:path>
            </a:pathLst>
          </a:custGeom>
          <a:ln w="6096">
            <a:solidFill>
              <a:srgbClr val="AC6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78968" y="3377057"/>
            <a:ext cx="373380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LP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935736" y="3014472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5888228" y="0"/>
                </a:moveTo>
                <a:lnTo>
                  <a:pt x="0" y="0"/>
                </a:lnTo>
                <a:lnTo>
                  <a:pt x="0" y="688847"/>
                </a:lnTo>
                <a:lnTo>
                  <a:pt x="5888228" y="688847"/>
                </a:lnTo>
                <a:lnTo>
                  <a:pt x="5932902" y="679821"/>
                </a:lnTo>
                <a:lnTo>
                  <a:pt x="5969396" y="655208"/>
                </a:lnTo>
                <a:lnTo>
                  <a:pt x="5994009" y="618714"/>
                </a:lnTo>
                <a:lnTo>
                  <a:pt x="6003036" y="574039"/>
                </a:lnTo>
                <a:lnTo>
                  <a:pt x="6003036" y="114807"/>
                </a:lnTo>
                <a:lnTo>
                  <a:pt x="5994009" y="70133"/>
                </a:lnTo>
                <a:lnTo>
                  <a:pt x="5969396" y="33639"/>
                </a:lnTo>
                <a:lnTo>
                  <a:pt x="5932902" y="9026"/>
                </a:lnTo>
                <a:lnTo>
                  <a:pt x="5888228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35736" y="3014472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6003036" y="114807"/>
                </a:moveTo>
                <a:lnTo>
                  <a:pt x="6003036" y="574039"/>
                </a:lnTo>
                <a:lnTo>
                  <a:pt x="5994009" y="618714"/>
                </a:lnTo>
                <a:lnTo>
                  <a:pt x="5969396" y="655208"/>
                </a:lnTo>
                <a:lnTo>
                  <a:pt x="5932902" y="679821"/>
                </a:lnTo>
                <a:lnTo>
                  <a:pt x="5888228" y="688847"/>
                </a:lnTo>
                <a:lnTo>
                  <a:pt x="0" y="688847"/>
                </a:lnTo>
                <a:lnTo>
                  <a:pt x="0" y="0"/>
                </a:lnTo>
                <a:lnTo>
                  <a:pt x="5888228" y="0"/>
                </a:lnTo>
                <a:lnTo>
                  <a:pt x="5932902" y="9026"/>
                </a:lnTo>
                <a:lnTo>
                  <a:pt x="5969396" y="33639"/>
                </a:lnTo>
                <a:lnTo>
                  <a:pt x="5994009" y="70133"/>
                </a:lnTo>
                <a:lnTo>
                  <a:pt x="6003036" y="114807"/>
                </a:lnTo>
                <a:close/>
              </a:path>
            </a:pathLst>
          </a:custGeom>
          <a:ln w="6096">
            <a:solidFill>
              <a:srgbClr val="AC6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072997" y="3052826"/>
            <a:ext cx="5593080" cy="609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2320"/>
              </a:lnSpc>
              <a:buChar char="•"/>
              <a:tabLst>
                <a:tab pos="241935" algn="l"/>
              </a:tabLst>
            </a:pPr>
            <a:r>
              <a:rPr sz="2100" spc="-5" dirty="0">
                <a:latin typeface="Calibri"/>
                <a:cs typeface="Calibri"/>
              </a:rPr>
              <a:t>Licitaciones &gt; = </a:t>
            </a:r>
            <a:r>
              <a:rPr sz="2100" dirty="0">
                <a:latin typeface="Calibri"/>
                <a:cs typeface="Calibri"/>
              </a:rPr>
              <a:t>1.000 y </a:t>
            </a:r>
            <a:r>
              <a:rPr sz="2100" spc="-5" dirty="0">
                <a:latin typeface="Calibri"/>
                <a:cs typeface="Calibri"/>
              </a:rPr>
              <a:t>&lt; </a:t>
            </a:r>
            <a:r>
              <a:rPr sz="2100" dirty="0">
                <a:latin typeface="Calibri"/>
                <a:cs typeface="Calibri"/>
              </a:rPr>
              <a:t>2.000 </a:t>
            </a:r>
            <a:r>
              <a:rPr sz="2100" spc="-5" dirty="0">
                <a:latin typeface="Calibri"/>
                <a:cs typeface="Calibri"/>
              </a:rPr>
              <a:t>UTM </a:t>
            </a:r>
            <a:r>
              <a:rPr sz="2100" dirty="0">
                <a:latin typeface="Calibri"/>
                <a:cs typeface="Calibri"/>
              </a:rPr>
              <a:t>/ </a:t>
            </a:r>
            <a:r>
              <a:rPr sz="2100" spc="-5" dirty="0">
                <a:latin typeface="Calibri"/>
                <a:cs typeface="Calibri"/>
              </a:rPr>
              <a:t>Mínimo 20  días*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95071" y="3957828"/>
            <a:ext cx="741045" cy="1059180"/>
          </a:xfrm>
          <a:custGeom>
            <a:avLst/>
            <a:gdLst/>
            <a:ahLst/>
            <a:cxnLst/>
            <a:rect l="l" t="t" r="r" b="b"/>
            <a:pathLst>
              <a:path w="741044" h="1059179">
                <a:moveTo>
                  <a:pt x="0" y="0"/>
                </a:moveTo>
                <a:lnTo>
                  <a:pt x="0" y="688848"/>
                </a:lnTo>
                <a:lnTo>
                  <a:pt x="370332" y="1059180"/>
                </a:lnTo>
                <a:lnTo>
                  <a:pt x="740664" y="688848"/>
                </a:lnTo>
                <a:lnTo>
                  <a:pt x="740664" y="370332"/>
                </a:lnTo>
                <a:lnTo>
                  <a:pt x="370332" y="370332"/>
                </a:lnTo>
                <a:lnTo>
                  <a:pt x="0" y="0"/>
                </a:lnTo>
                <a:close/>
              </a:path>
              <a:path w="741044" h="1059179">
                <a:moveTo>
                  <a:pt x="740664" y="0"/>
                </a:moveTo>
                <a:lnTo>
                  <a:pt x="370332" y="370332"/>
                </a:lnTo>
                <a:lnTo>
                  <a:pt x="740664" y="370332"/>
                </a:lnTo>
                <a:lnTo>
                  <a:pt x="740664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95071" y="3957828"/>
            <a:ext cx="741045" cy="1059180"/>
          </a:xfrm>
          <a:custGeom>
            <a:avLst/>
            <a:gdLst/>
            <a:ahLst/>
            <a:cxnLst/>
            <a:rect l="l" t="t" r="r" b="b"/>
            <a:pathLst>
              <a:path w="741044" h="1059179">
                <a:moveTo>
                  <a:pt x="740664" y="0"/>
                </a:moveTo>
                <a:lnTo>
                  <a:pt x="740664" y="688848"/>
                </a:lnTo>
                <a:lnTo>
                  <a:pt x="370332" y="1059180"/>
                </a:lnTo>
                <a:lnTo>
                  <a:pt x="0" y="688848"/>
                </a:lnTo>
                <a:lnTo>
                  <a:pt x="0" y="0"/>
                </a:lnTo>
                <a:lnTo>
                  <a:pt x="370332" y="370332"/>
                </a:lnTo>
                <a:lnTo>
                  <a:pt x="740664" y="0"/>
                </a:lnTo>
                <a:close/>
              </a:path>
            </a:pathLst>
          </a:custGeom>
          <a:ln w="6096">
            <a:solidFill>
              <a:srgbClr val="AF4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63727" y="4319523"/>
            <a:ext cx="40322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LQ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935736" y="3957828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5888228" y="0"/>
                </a:moveTo>
                <a:lnTo>
                  <a:pt x="0" y="0"/>
                </a:lnTo>
                <a:lnTo>
                  <a:pt x="0" y="688848"/>
                </a:lnTo>
                <a:lnTo>
                  <a:pt x="5888228" y="688848"/>
                </a:lnTo>
                <a:lnTo>
                  <a:pt x="5932902" y="679821"/>
                </a:lnTo>
                <a:lnTo>
                  <a:pt x="5969396" y="655208"/>
                </a:lnTo>
                <a:lnTo>
                  <a:pt x="5994009" y="618714"/>
                </a:lnTo>
                <a:lnTo>
                  <a:pt x="6003036" y="574040"/>
                </a:lnTo>
                <a:lnTo>
                  <a:pt x="6003036" y="114808"/>
                </a:lnTo>
                <a:lnTo>
                  <a:pt x="5994009" y="70133"/>
                </a:lnTo>
                <a:lnTo>
                  <a:pt x="5969396" y="33639"/>
                </a:lnTo>
                <a:lnTo>
                  <a:pt x="5932902" y="9026"/>
                </a:lnTo>
                <a:lnTo>
                  <a:pt x="5888228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35736" y="3957828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6003036" y="114808"/>
                </a:moveTo>
                <a:lnTo>
                  <a:pt x="6003036" y="574040"/>
                </a:lnTo>
                <a:lnTo>
                  <a:pt x="5994009" y="618714"/>
                </a:lnTo>
                <a:lnTo>
                  <a:pt x="5969396" y="655208"/>
                </a:lnTo>
                <a:lnTo>
                  <a:pt x="5932902" y="679821"/>
                </a:lnTo>
                <a:lnTo>
                  <a:pt x="5888228" y="688848"/>
                </a:lnTo>
                <a:lnTo>
                  <a:pt x="0" y="688848"/>
                </a:lnTo>
                <a:lnTo>
                  <a:pt x="0" y="0"/>
                </a:lnTo>
                <a:lnTo>
                  <a:pt x="5888228" y="0"/>
                </a:lnTo>
                <a:lnTo>
                  <a:pt x="5932902" y="9026"/>
                </a:lnTo>
                <a:lnTo>
                  <a:pt x="5969396" y="33639"/>
                </a:lnTo>
                <a:lnTo>
                  <a:pt x="5994009" y="70133"/>
                </a:lnTo>
                <a:lnTo>
                  <a:pt x="6003036" y="114808"/>
                </a:lnTo>
                <a:close/>
              </a:path>
            </a:pathLst>
          </a:custGeom>
          <a:ln w="6095">
            <a:solidFill>
              <a:srgbClr val="AF4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72997" y="3963923"/>
            <a:ext cx="5678170" cy="640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2420"/>
              </a:lnSpc>
              <a:buFont typeface="Calibri"/>
              <a:buChar char="•"/>
              <a:tabLst>
                <a:tab pos="241935" algn="l"/>
              </a:tabLst>
            </a:pPr>
            <a:r>
              <a:rPr sz="2100" b="1" spc="-5" dirty="0">
                <a:latin typeface="Calibri"/>
                <a:cs typeface="Calibri"/>
              </a:rPr>
              <a:t>Licitaciones </a:t>
            </a:r>
            <a:r>
              <a:rPr sz="2100" b="1" dirty="0">
                <a:latin typeface="Calibri"/>
                <a:cs typeface="Calibri"/>
              </a:rPr>
              <a:t>&gt; = 2.000 y &lt; 5.000 UTM / </a:t>
            </a:r>
            <a:r>
              <a:rPr sz="2100" b="1" spc="-5" dirty="0">
                <a:latin typeface="Calibri"/>
                <a:cs typeface="Calibri"/>
              </a:rPr>
              <a:t>Mínimo</a:t>
            </a:r>
            <a:r>
              <a:rPr sz="2100" b="1" spc="-95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20</a:t>
            </a:r>
            <a:endParaRPr sz="2100">
              <a:latin typeface="Calibri"/>
              <a:cs typeface="Calibri"/>
            </a:endParaRPr>
          </a:p>
          <a:p>
            <a:pPr marL="241300">
              <a:lnSpc>
                <a:spcPts val="2420"/>
              </a:lnSpc>
            </a:pPr>
            <a:r>
              <a:rPr sz="2100" b="1" dirty="0">
                <a:latin typeface="Calibri"/>
                <a:cs typeface="Calibri"/>
              </a:rPr>
              <a:t>días*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95071" y="4899659"/>
            <a:ext cx="741045" cy="1059180"/>
          </a:xfrm>
          <a:custGeom>
            <a:avLst/>
            <a:gdLst/>
            <a:ahLst/>
            <a:cxnLst/>
            <a:rect l="l" t="t" r="r" b="b"/>
            <a:pathLst>
              <a:path w="741044" h="1059179">
                <a:moveTo>
                  <a:pt x="0" y="0"/>
                </a:moveTo>
                <a:lnTo>
                  <a:pt x="0" y="688847"/>
                </a:lnTo>
                <a:lnTo>
                  <a:pt x="370332" y="1059180"/>
                </a:lnTo>
                <a:lnTo>
                  <a:pt x="740664" y="688847"/>
                </a:lnTo>
                <a:lnTo>
                  <a:pt x="740664" y="370331"/>
                </a:lnTo>
                <a:lnTo>
                  <a:pt x="370332" y="370331"/>
                </a:lnTo>
                <a:lnTo>
                  <a:pt x="0" y="0"/>
                </a:lnTo>
                <a:close/>
              </a:path>
              <a:path w="741044" h="1059179">
                <a:moveTo>
                  <a:pt x="740664" y="0"/>
                </a:moveTo>
                <a:lnTo>
                  <a:pt x="370332" y="370331"/>
                </a:lnTo>
                <a:lnTo>
                  <a:pt x="740664" y="370331"/>
                </a:lnTo>
                <a:lnTo>
                  <a:pt x="740664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95071" y="4899659"/>
            <a:ext cx="741045" cy="1059180"/>
          </a:xfrm>
          <a:custGeom>
            <a:avLst/>
            <a:gdLst/>
            <a:ahLst/>
            <a:cxnLst/>
            <a:rect l="l" t="t" r="r" b="b"/>
            <a:pathLst>
              <a:path w="741044" h="1059179">
                <a:moveTo>
                  <a:pt x="740664" y="0"/>
                </a:moveTo>
                <a:lnTo>
                  <a:pt x="740664" y="688847"/>
                </a:lnTo>
                <a:lnTo>
                  <a:pt x="370332" y="1059180"/>
                </a:lnTo>
                <a:lnTo>
                  <a:pt x="0" y="688847"/>
                </a:lnTo>
                <a:lnTo>
                  <a:pt x="0" y="0"/>
                </a:lnTo>
                <a:lnTo>
                  <a:pt x="370332" y="370331"/>
                </a:lnTo>
                <a:lnTo>
                  <a:pt x="740664" y="0"/>
                </a:lnTo>
                <a:close/>
              </a:path>
            </a:pathLst>
          </a:custGeom>
          <a:ln w="6096">
            <a:solidFill>
              <a:srgbClr val="B435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371347" y="5261609"/>
            <a:ext cx="38544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-10" dirty="0">
                <a:solidFill>
                  <a:srgbClr val="FFFFFF"/>
                </a:solidFill>
                <a:latin typeface="Verdana"/>
                <a:cs typeface="Verdana"/>
              </a:rPr>
              <a:t>LR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935736" y="4899659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5888228" y="0"/>
                </a:moveTo>
                <a:lnTo>
                  <a:pt x="0" y="0"/>
                </a:lnTo>
                <a:lnTo>
                  <a:pt x="0" y="688847"/>
                </a:lnTo>
                <a:lnTo>
                  <a:pt x="5888228" y="688847"/>
                </a:lnTo>
                <a:lnTo>
                  <a:pt x="5932902" y="679821"/>
                </a:lnTo>
                <a:lnTo>
                  <a:pt x="5969396" y="655208"/>
                </a:lnTo>
                <a:lnTo>
                  <a:pt x="5994009" y="618714"/>
                </a:lnTo>
                <a:lnTo>
                  <a:pt x="6003036" y="574039"/>
                </a:lnTo>
                <a:lnTo>
                  <a:pt x="6003036" y="114807"/>
                </a:lnTo>
                <a:lnTo>
                  <a:pt x="5994009" y="70133"/>
                </a:lnTo>
                <a:lnTo>
                  <a:pt x="5969396" y="33639"/>
                </a:lnTo>
                <a:lnTo>
                  <a:pt x="5932902" y="9026"/>
                </a:lnTo>
                <a:lnTo>
                  <a:pt x="5888228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35736" y="4899659"/>
            <a:ext cx="6003290" cy="688975"/>
          </a:xfrm>
          <a:custGeom>
            <a:avLst/>
            <a:gdLst/>
            <a:ahLst/>
            <a:cxnLst/>
            <a:rect l="l" t="t" r="r" b="b"/>
            <a:pathLst>
              <a:path w="6003290" h="688975">
                <a:moveTo>
                  <a:pt x="6003036" y="114807"/>
                </a:moveTo>
                <a:lnTo>
                  <a:pt x="6003036" y="574039"/>
                </a:lnTo>
                <a:lnTo>
                  <a:pt x="5994009" y="618714"/>
                </a:lnTo>
                <a:lnTo>
                  <a:pt x="5969396" y="655208"/>
                </a:lnTo>
                <a:lnTo>
                  <a:pt x="5932902" y="679821"/>
                </a:lnTo>
                <a:lnTo>
                  <a:pt x="5888228" y="688847"/>
                </a:lnTo>
                <a:lnTo>
                  <a:pt x="0" y="688847"/>
                </a:lnTo>
                <a:lnTo>
                  <a:pt x="0" y="0"/>
                </a:lnTo>
                <a:lnTo>
                  <a:pt x="5888228" y="0"/>
                </a:lnTo>
                <a:lnTo>
                  <a:pt x="5932902" y="9026"/>
                </a:lnTo>
                <a:lnTo>
                  <a:pt x="5969396" y="33639"/>
                </a:lnTo>
                <a:lnTo>
                  <a:pt x="5994009" y="70133"/>
                </a:lnTo>
                <a:lnTo>
                  <a:pt x="6003036" y="114807"/>
                </a:lnTo>
                <a:close/>
              </a:path>
            </a:pathLst>
          </a:custGeom>
          <a:ln w="6095">
            <a:solidFill>
              <a:srgbClr val="B435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1072997" y="5052948"/>
            <a:ext cx="5132705" cy="346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Font typeface="Calibri"/>
              <a:buChar char="•"/>
              <a:tabLst>
                <a:tab pos="241935" algn="l"/>
              </a:tabLst>
            </a:pPr>
            <a:r>
              <a:rPr sz="2100" b="1" spc="-5" dirty="0">
                <a:latin typeface="Calibri"/>
                <a:cs typeface="Calibri"/>
              </a:rPr>
              <a:t>Licitaciones &gt; = 5.000 UTM </a:t>
            </a:r>
            <a:r>
              <a:rPr sz="2100" b="1" dirty="0">
                <a:latin typeface="Calibri"/>
                <a:cs typeface="Calibri"/>
              </a:rPr>
              <a:t>/ </a:t>
            </a:r>
            <a:r>
              <a:rPr sz="2100" b="1" spc="-5" dirty="0">
                <a:latin typeface="Calibri"/>
                <a:cs typeface="Calibri"/>
              </a:rPr>
              <a:t>Mínimo </a:t>
            </a:r>
            <a:r>
              <a:rPr sz="2100" b="1" dirty="0">
                <a:latin typeface="Calibri"/>
                <a:cs typeface="Calibri"/>
              </a:rPr>
              <a:t>30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días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27145" y="2528823"/>
            <a:ext cx="4745990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-5" dirty="0">
                <a:solidFill>
                  <a:srgbClr val="404040"/>
                </a:solidFill>
              </a:rPr>
              <a:t>Elementos</a:t>
            </a:r>
            <a:r>
              <a:rPr sz="3200" spc="-60" dirty="0">
                <a:solidFill>
                  <a:srgbClr val="404040"/>
                </a:solidFill>
              </a:rPr>
              <a:t> </a:t>
            </a:r>
            <a:r>
              <a:rPr sz="3200" dirty="0">
                <a:solidFill>
                  <a:srgbClr val="404040"/>
                </a:solidFill>
              </a:rPr>
              <a:t>Optativos</a:t>
            </a:r>
            <a:endParaRPr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2793" y="471804"/>
            <a:ext cx="8356600" cy="568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0000"/>
                </a:solidFill>
                <a:latin typeface="Arial"/>
                <a:cs typeface="Arial"/>
              </a:rPr>
              <a:t>Artículo </a:t>
            </a: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23.- 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Contenido </a:t>
            </a: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adicional 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de las</a:t>
            </a:r>
            <a:r>
              <a:rPr sz="1800" spc="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Arial"/>
                <a:cs typeface="Arial"/>
              </a:rPr>
              <a:t>Bases: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800" b="0" spc="-5" dirty="0">
                <a:solidFill>
                  <a:srgbClr val="000000"/>
                </a:solidFill>
                <a:latin typeface="Arial"/>
                <a:cs typeface="Arial"/>
              </a:rPr>
              <a:t>Las Bases podrán </a:t>
            </a:r>
            <a:r>
              <a:rPr sz="1800" b="0" spc="-15" dirty="0">
                <a:solidFill>
                  <a:srgbClr val="000000"/>
                </a:solidFill>
                <a:latin typeface="Arial"/>
                <a:cs typeface="Arial"/>
              </a:rPr>
              <a:t>contener, </a:t>
            </a:r>
            <a:r>
              <a:rPr sz="1800" b="0" spc="-5" dirty="0">
                <a:solidFill>
                  <a:srgbClr val="000000"/>
                </a:solidFill>
                <a:latin typeface="Arial"/>
                <a:cs typeface="Arial"/>
              </a:rPr>
              <a:t>en lenguaje preciso </a:t>
            </a:r>
            <a:r>
              <a:rPr sz="1800" b="0" dirty="0">
                <a:solidFill>
                  <a:srgbClr val="000000"/>
                </a:solidFill>
                <a:latin typeface="Arial"/>
                <a:cs typeface="Arial"/>
              </a:rPr>
              <a:t>y </a:t>
            </a:r>
            <a:r>
              <a:rPr sz="1800" b="0" spc="-5" dirty="0">
                <a:solidFill>
                  <a:srgbClr val="000000"/>
                </a:solidFill>
                <a:latin typeface="Arial"/>
                <a:cs typeface="Arial"/>
              </a:rPr>
              <a:t>directo, las siguientes</a:t>
            </a:r>
            <a:r>
              <a:rPr sz="1800" b="0" spc="1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b="0" spc="-5" dirty="0">
                <a:solidFill>
                  <a:srgbClr val="000000"/>
                </a:solidFill>
                <a:latin typeface="Arial"/>
                <a:cs typeface="Arial"/>
              </a:rPr>
              <a:t>materias: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0349" y="1377696"/>
            <a:ext cx="984885" cy="4680585"/>
          </a:xfrm>
          <a:custGeom>
            <a:avLst/>
            <a:gdLst/>
            <a:ahLst/>
            <a:cxnLst/>
            <a:rect l="l" t="t" r="r" b="b"/>
            <a:pathLst>
              <a:path w="984885" h="4680585">
                <a:moveTo>
                  <a:pt x="15261" y="0"/>
                </a:moveTo>
                <a:lnTo>
                  <a:pt x="49268" y="34501"/>
                </a:lnTo>
                <a:lnTo>
                  <a:pt x="82668" y="69372"/>
                </a:lnTo>
                <a:lnTo>
                  <a:pt x="115461" y="104608"/>
                </a:lnTo>
                <a:lnTo>
                  <a:pt x="147647" y="140201"/>
                </a:lnTo>
                <a:lnTo>
                  <a:pt x="179225" y="176144"/>
                </a:lnTo>
                <a:lnTo>
                  <a:pt x="210196" y="212432"/>
                </a:lnTo>
                <a:lnTo>
                  <a:pt x="240559" y="249056"/>
                </a:lnTo>
                <a:lnTo>
                  <a:pt x="270316" y="286011"/>
                </a:lnTo>
                <a:lnTo>
                  <a:pt x="299465" y="323290"/>
                </a:lnTo>
                <a:lnTo>
                  <a:pt x="328007" y="360886"/>
                </a:lnTo>
                <a:lnTo>
                  <a:pt x="355941" y="398793"/>
                </a:lnTo>
                <a:lnTo>
                  <a:pt x="383268" y="437003"/>
                </a:lnTo>
                <a:lnTo>
                  <a:pt x="409988" y="475510"/>
                </a:lnTo>
                <a:lnTo>
                  <a:pt x="436101" y="514308"/>
                </a:lnTo>
                <a:lnTo>
                  <a:pt x="461606" y="553390"/>
                </a:lnTo>
                <a:lnTo>
                  <a:pt x="486505" y="592749"/>
                </a:lnTo>
                <a:lnTo>
                  <a:pt x="510796" y="632378"/>
                </a:lnTo>
                <a:lnTo>
                  <a:pt x="534479" y="672271"/>
                </a:lnTo>
                <a:lnTo>
                  <a:pt x="557556" y="712421"/>
                </a:lnTo>
                <a:lnTo>
                  <a:pt x="580025" y="752822"/>
                </a:lnTo>
                <a:lnTo>
                  <a:pt x="601886" y="793466"/>
                </a:lnTo>
                <a:lnTo>
                  <a:pt x="623141" y="834347"/>
                </a:lnTo>
                <a:lnTo>
                  <a:pt x="643788" y="875458"/>
                </a:lnTo>
                <a:lnTo>
                  <a:pt x="663828" y="916794"/>
                </a:lnTo>
                <a:lnTo>
                  <a:pt x="683261" y="958346"/>
                </a:lnTo>
                <a:lnTo>
                  <a:pt x="702086" y="1000108"/>
                </a:lnTo>
                <a:lnTo>
                  <a:pt x="720305" y="1042075"/>
                </a:lnTo>
                <a:lnTo>
                  <a:pt x="737916" y="1084238"/>
                </a:lnTo>
                <a:lnTo>
                  <a:pt x="754919" y="1126591"/>
                </a:lnTo>
                <a:lnTo>
                  <a:pt x="771316" y="1169128"/>
                </a:lnTo>
                <a:lnTo>
                  <a:pt x="787105" y="1211842"/>
                </a:lnTo>
                <a:lnTo>
                  <a:pt x="802286" y="1254726"/>
                </a:lnTo>
                <a:lnTo>
                  <a:pt x="816861" y="1297774"/>
                </a:lnTo>
                <a:lnTo>
                  <a:pt x="830828" y="1340979"/>
                </a:lnTo>
                <a:lnTo>
                  <a:pt x="844188" y="1384334"/>
                </a:lnTo>
                <a:lnTo>
                  <a:pt x="856941" y="1427832"/>
                </a:lnTo>
                <a:lnTo>
                  <a:pt x="869086" y="1471468"/>
                </a:lnTo>
                <a:lnTo>
                  <a:pt x="880625" y="1515233"/>
                </a:lnTo>
                <a:lnTo>
                  <a:pt x="891556" y="1559122"/>
                </a:lnTo>
                <a:lnTo>
                  <a:pt x="901879" y="1603128"/>
                </a:lnTo>
                <a:lnTo>
                  <a:pt x="911596" y="1647244"/>
                </a:lnTo>
                <a:lnTo>
                  <a:pt x="920705" y="1691463"/>
                </a:lnTo>
                <a:lnTo>
                  <a:pt x="929206" y="1735780"/>
                </a:lnTo>
                <a:lnTo>
                  <a:pt x="937101" y="1780186"/>
                </a:lnTo>
                <a:lnTo>
                  <a:pt x="944388" y="1824676"/>
                </a:lnTo>
                <a:lnTo>
                  <a:pt x="951068" y="1869242"/>
                </a:lnTo>
                <a:lnTo>
                  <a:pt x="957141" y="1913879"/>
                </a:lnTo>
                <a:lnTo>
                  <a:pt x="962606" y="1958579"/>
                </a:lnTo>
                <a:lnTo>
                  <a:pt x="967465" y="2003336"/>
                </a:lnTo>
                <a:lnTo>
                  <a:pt x="971716" y="2048143"/>
                </a:lnTo>
                <a:lnTo>
                  <a:pt x="975359" y="2092993"/>
                </a:lnTo>
                <a:lnTo>
                  <a:pt x="978396" y="2137880"/>
                </a:lnTo>
                <a:lnTo>
                  <a:pt x="980825" y="2182797"/>
                </a:lnTo>
                <a:lnTo>
                  <a:pt x="982646" y="2227737"/>
                </a:lnTo>
                <a:lnTo>
                  <a:pt x="983861" y="2272694"/>
                </a:lnTo>
                <a:lnTo>
                  <a:pt x="984468" y="2317661"/>
                </a:lnTo>
                <a:lnTo>
                  <a:pt x="984468" y="2362631"/>
                </a:lnTo>
                <a:lnTo>
                  <a:pt x="983861" y="2407598"/>
                </a:lnTo>
                <a:lnTo>
                  <a:pt x="982646" y="2452555"/>
                </a:lnTo>
                <a:lnTo>
                  <a:pt x="980825" y="2497495"/>
                </a:lnTo>
                <a:lnTo>
                  <a:pt x="978396" y="2542411"/>
                </a:lnTo>
                <a:lnTo>
                  <a:pt x="975359" y="2587298"/>
                </a:lnTo>
                <a:lnTo>
                  <a:pt x="971716" y="2632148"/>
                </a:lnTo>
                <a:lnTo>
                  <a:pt x="967465" y="2676954"/>
                </a:lnTo>
                <a:lnTo>
                  <a:pt x="962606" y="2721710"/>
                </a:lnTo>
                <a:lnTo>
                  <a:pt x="957141" y="2766410"/>
                </a:lnTo>
                <a:lnTo>
                  <a:pt x="951068" y="2811046"/>
                </a:lnTo>
                <a:lnTo>
                  <a:pt x="944388" y="2855611"/>
                </a:lnTo>
                <a:lnTo>
                  <a:pt x="937101" y="2900100"/>
                </a:lnTo>
                <a:lnTo>
                  <a:pt x="929206" y="2944506"/>
                </a:lnTo>
                <a:lnTo>
                  <a:pt x="920705" y="2988821"/>
                </a:lnTo>
                <a:lnTo>
                  <a:pt x="911596" y="3033039"/>
                </a:lnTo>
                <a:lnTo>
                  <a:pt x="901879" y="3077154"/>
                </a:lnTo>
                <a:lnTo>
                  <a:pt x="891556" y="3121159"/>
                </a:lnTo>
                <a:lnTo>
                  <a:pt x="880625" y="3165047"/>
                </a:lnTo>
                <a:lnTo>
                  <a:pt x="869086" y="3208811"/>
                </a:lnTo>
                <a:lnTo>
                  <a:pt x="856941" y="3252445"/>
                </a:lnTo>
                <a:lnTo>
                  <a:pt x="844188" y="3295942"/>
                </a:lnTo>
                <a:lnTo>
                  <a:pt x="830828" y="3339295"/>
                </a:lnTo>
                <a:lnTo>
                  <a:pt x="816861" y="3382498"/>
                </a:lnTo>
                <a:lnTo>
                  <a:pt x="802286" y="3425544"/>
                </a:lnTo>
                <a:lnTo>
                  <a:pt x="787105" y="3468426"/>
                </a:lnTo>
                <a:lnTo>
                  <a:pt x="771316" y="3511139"/>
                </a:lnTo>
                <a:lnTo>
                  <a:pt x="754919" y="3553674"/>
                </a:lnTo>
                <a:lnTo>
                  <a:pt x="737916" y="3596025"/>
                </a:lnTo>
                <a:lnTo>
                  <a:pt x="720305" y="3638186"/>
                </a:lnTo>
                <a:lnTo>
                  <a:pt x="702086" y="3680150"/>
                </a:lnTo>
                <a:lnTo>
                  <a:pt x="683261" y="3721910"/>
                </a:lnTo>
                <a:lnTo>
                  <a:pt x="663828" y="3763460"/>
                </a:lnTo>
                <a:lnTo>
                  <a:pt x="643788" y="3804793"/>
                </a:lnTo>
                <a:lnTo>
                  <a:pt x="623141" y="3845902"/>
                </a:lnTo>
                <a:lnTo>
                  <a:pt x="601886" y="3886781"/>
                </a:lnTo>
                <a:lnTo>
                  <a:pt x="580025" y="3927423"/>
                </a:lnTo>
                <a:lnTo>
                  <a:pt x="557556" y="3967820"/>
                </a:lnTo>
                <a:lnTo>
                  <a:pt x="534479" y="4007968"/>
                </a:lnTo>
                <a:lnTo>
                  <a:pt x="510796" y="4047858"/>
                </a:lnTo>
                <a:lnTo>
                  <a:pt x="486505" y="4087484"/>
                </a:lnTo>
                <a:lnTo>
                  <a:pt x="461606" y="4126840"/>
                </a:lnTo>
                <a:lnTo>
                  <a:pt x="436101" y="4165919"/>
                </a:lnTo>
                <a:lnTo>
                  <a:pt x="409988" y="4204714"/>
                </a:lnTo>
                <a:lnTo>
                  <a:pt x="383268" y="4243218"/>
                </a:lnTo>
                <a:lnTo>
                  <a:pt x="355941" y="4281425"/>
                </a:lnTo>
                <a:lnTo>
                  <a:pt x="328007" y="4319328"/>
                </a:lnTo>
                <a:lnTo>
                  <a:pt x="299465" y="4356921"/>
                </a:lnTo>
                <a:lnTo>
                  <a:pt x="270316" y="4394197"/>
                </a:lnTo>
                <a:lnTo>
                  <a:pt x="240559" y="4431148"/>
                </a:lnTo>
                <a:lnTo>
                  <a:pt x="210196" y="4467769"/>
                </a:lnTo>
                <a:lnTo>
                  <a:pt x="179225" y="4504053"/>
                </a:lnTo>
                <a:lnTo>
                  <a:pt x="147647" y="4539992"/>
                </a:lnTo>
                <a:lnTo>
                  <a:pt x="115461" y="4575581"/>
                </a:lnTo>
                <a:lnTo>
                  <a:pt x="82668" y="4610813"/>
                </a:lnTo>
                <a:lnTo>
                  <a:pt x="49268" y="4645681"/>
                </a:lnTo>
                <a:lnTo>
                  <a:pt x="15261" y="4680178"/>
                </a:lnTo>
                <a:lnTo>
                  <a:pt x="0" y="4664913"/>
                </a:lnTo>
                <a:lnTo>
                  <a:pt x="34086" y="4630332"/>
                </a:lnTo>
                <a:lnTo>
                  <a:pt x="67558" y="4595377"/>
                </a:lnTo>
                <a:lnTo>
                  <a:pt x="100416" y="4560054"/>
                </a:lnTo>
                <a:lnTo>
                  <a:pt x="132659" y="4524370"/>
                </a:lnTo>
                <a:lnTo>
                  <a:pt x="164289" y="4488331"/>
                </a:lnTo>
                <a:lnTo>
                  <a:pt x="195304" y="4451944"/>
                </a:lnTo>
                <a:lnTo>
                  <a:pt x="225706" y="4415217"/>
                </a:lnTo>
                <a:lnTo>
                  <a:pt x="255493" y="4378156"/>
                </a:lnTo>
                <a:lnTo>
                  <a:pt x="284666" y="4340768"/>
                </a:lnTo>
                <a:lnTo>
                  <a:pt x="313224" y="4303060"/>
                </a:lnTo>
                <a:lnTo>
                  <a:pt x="341169" y="4265038"/>
                </a:lnTo>
                <a:lnTo>
                  <a:pt x="368499" y="4226710"/>
                </a:lnTo>
                <a:lnTo>
                  <a:pt x="395216" y="4188081"/>
                </a:lnTo>
                <a:lnTo>
                  <a:pt x="421318" y="4149160"/>
                </a:lnTo>
                <a:lnTo>
                  <a:pt x="446805" y="4109952"/>
                </a:lnTo>
                <a:lnTo>
                  <a:pt x="471679" y="4070465"/>
                </a:lnTo>
                <a:lnTo>
                  <a:pt x="495939" y="4030705"/>
                </a:lnTo>
                <a:lnTo>
                  <a:pt x="519584" y="3990680"/>
                </a:lnTo>
                <a:lnTo>
                  <a:pt x="542615" y="3950395"/>
                </a:lnTo>
                <a:lnTo>
                  <a:pt x="565032" y="3909859"/>
                </a:lnTo>
                <a:lnTo>
                  <a:pt x="586835" y="3869077"/>
                </a:lnTo>
                <a:lnTo>
                  <a:pt x="608024" y="3828056"/>
                </a:lnTo>
                <a:lnTo>
                  <a:pt x="628599" y="3786804"/>
                </a:lnTo>
                <a:lnTo>
                  <a:pt x="648559" y="3745327"/>
                </a:lnTo>
                <a:lnTo>
                  <a:pt x="667905" y="3703632"/>
                </a:lnTo>
                <a:lnTo>
                  <a:pt x="686637" y="3661725"/>
                </a:lnTo>
                <a:lnTo>
                  <a:pt x="704755" y="3619615"/>
                </a:lnTo>
                <a:lnTo>
                  <a:pt x="722259" y="3577306"/>
                </a:lnTo>
                <a:lnTo>
                  <a:pt x="739149" y="3534807"/>
                </a:lnTo>
                <a:lnTo>
                  <a:pt x="755424" y="3492123"/>
                </a:lnTo>
                <a:lnTo>
                  <a:pt x="771085" y="3449263"/>
                </a:lnTo>
                <a:lnTo>
                  <a:pt x="786132" y="3406232"/>
                </a:lnTo>
                <a:lnTo>
                  <a:pt x="800565" y="3363038"/>
                </a:lnTo>
                <a:lnTo>
                  <a:pt x="814384" y="3319686"/>
                </a:lnTo>
                <a:lnTo>
                  <a:pt x="827589" y="3276185"/>
                </a:lnTo>
                <a:lnTo>
                  <a:pt x="840179" y="3232541"/>
                </a:lnTo>
                <a:lnTo>
                  <a:pt x="852155" y="3188760"/>
                </a:lnTo>
                <a:lnTo>
                  <a:pt x="863517" y="3144850"/>
                </a:lnTo>
                <a:lnTo>
                  <a:pt x="874265" y="3100818"/>
                </a:lnTo>
                <a:lnTo>
                  <a:pt x="884399" y="3056669"/>
                </a:lnTo>
                <a:lnTo>
                  <a:pt x="893919" y="3012411"/>
                </a:lnTo>
                <a:lnTo>
                  <a:pt x="902824" y="2968052"/>
                </a:lnTo>
                <a:lnTo>
                  <a:pt x="911115" y="2923596"/>
                </a:lnTo>
                <a:lnTo>
                  <a:pt x="918792" y="2879052"/>
                </a:lnTo>
                <a:lnTo>
                  <a:pt x="925855" y="2834427"/>
                </a:lnTo>
                <a:lnTo>
                  <a:pt x="932304" y="2789726"/>
                </a:lnTo>
                <a:lnTo>
                  <a:pt x="938139" y="2744957"/>
                </a:lnTo>
                <a:lnTo>
                  <a:pt x="943359" y="2700127"/>
                </a:lnTo>
                <a:lnTo>
                  <a:pt x="947965" y="2655242"/>
                </a:lnTo>
                <a:lnTo>
                  <a:pt x="951957" y="2610310"/>
                </a:lnTo>
                <a:lnTo>
                  <a:pt x="955335" y="2565337"/>
                </a:lnTo>
                <a:lnTo>
                  <a:pt x="958099" y="2520329"/>
                </a:lnTo>
                <a:lnTo>
                  <a:pt x="960248" y="2475295"/>
                </a:lnTo>
                <a:lnTo>
                  <a:pt x="961784" y="2430239"/>
                </a:lnTo>
                <a:lnTo>
                  <a:pt x="962705" y="2385171"/>
                </a:lnTo>
                <a:lnTo>
                  <a:pt x="963012" y="2340095"/>
                </a:lnTo>
                <a:lnTo>
                  <a:pt x="962705" y="2295020"/>
                </a:lnTo>
                <a:lnTo>
                  <a:pt x="961784" y="2249951"/>
                </a:lnTo>
                <a:lnTo>
                  <a:pt x="960248" y="2204896"/>
                </a:lnTo>
                <a:lnTo>
                  <a:pt x="958099" y="2159861"/>
                </a:lnTo>
                <a:lnTo>
                  <a:pt x="955335" y="2114853"/>
                </a:lnTo>
                <a:lnTo>
                  <a:pt x="951957" y="2069880"/>
                </a:lnTo>
                <a:lnTo>
                  <a:pt x="947965" y="2024947"/>
                </a:lnTo>
                <a:lnTo>
                  <a:pt x="943359" y="1980062"/>
                </a:lnTo>
                <a:lnTo>
                  <a:pt x="938139" y="1935232"/>
                </a:lnTo>
                <a:lnTo>
                  <a:pt x="932304" y="1890463"/>
                </a:lnTo>
                <a:lnTo>
                  <a:pt x="925855" y="1845762"/>
                </a:lnTo>
                <a:lnTo>
                  <a:pt x="918792" y="1801136"/>
                </a:lnTo>
                <a:lnTo>
                  <a:pt x="911115" y="1756592"/>
                </a:lnTo>
                <a:lnTo>
                  <a:pt x="902824" y="1712136"/>
                </a:lnTo>
                <a:lnTo>
                  <a:pt x="893919" y="1667776"/>
                </a:lnTo>
                <a:lnTo>
                  <a:pt x="884399" y="1623518"/>
                </a:lnTo>
                <a:lnTo>
                  <a:pt x="874265" y="1579369"/>
                </a:lnTo>
                <a:lnTo>
                  <a:pt x="863517" y="1535336"/>
                </a:lnTo>
                <a:lnTo>
                  <a:pt x="852155" y="1491425"/>
                </a:lnTo>
                <a:lnTo>
                  <a:pt x="840179" y="1447644"/>
                </a:lnTo>
                <a:lnTo>
                  <a:pt x="827589" y="1404000"/>
                </a:lnTo>
                <a:lnTo>
                  <a:pt x="814384" y="1360498"/>
                </a:lnTo>
                <a:lnTo>
                  <a:pt x="800565" y="1317146"/>
                </a:lnTo>
                <a:lnTo>
                  <a:pt x="786132" y="1273951"/>
                </a:lnTo>
                <a:lnTo>
                  <a:pt x="771085" y="1230920"/>
                </a:lnTo>
                <a:lnTo>
                  <a:pt x="755424" y="1188059"/>
                </a:lnTo>
                <a:lnTo>
                  <a:pt x="739149" y="1145375"/>
                </a:lnTo>
                <a:lnTo>
                  <a:pt x="722259" y="1102875"/>
                </a:lnTo>
                <a:lnTo>
                  <a:pt x="704755" y="1060565"/>
                </a:lnTo>
                <a:lnTo>
                  <a:pt x="686637" y="1018454"/>
                </a:lnTo>
                <a:lnTo>
                  <a:pt x="667905" y="976547"/>
                </a:lnTo>
                <a:lnTo>
                  <a:pt x="648559" y="934851"/>
                </a:lnTo>
                <a:lnTo>
                  <a:pt x="628599" y="893373"/>
                </a:lnTo>
                <a:lnTo>
                  <a:pt x="608024" y="852120"/>
                </a:lnTo>
                <a:lnTo>
                  <a:pt x="586835" y="811099"/>
                </a:lnTo>
                <a:lnTo>
                  <a:pt x="565032" y="770316"/>
                </a:lnTo>
                <a:lnTo>
                  <a:pt x="542615" y="729778"/>
                </a:lnTo>
                <a:lnTo>
                  <a:pt x="519584" y="689493"/>
                </a:lnTo>
                <a:lnTo>
                  <a:pt x="495939" y="649467"/>
                </a:lnTo>
                <a:lnTo>
                  <a:pt x="471679" y="609706"/>
                </a:lnTo>
                <a:lnTo>
                  <a:pt x="446805" y="570218"/>
                </a:lnTo>
                <a:lnTo>
                  <a:pt x="421318" y="531009"/>
                </a:lnTo>
                <a:lnTo>
                  <a:pt x="395216" y="492087"/>
                </a:lnTo>
                <a:lnTo>
                  <a:pt x="368499" y="453457"/>
                </a:lnTo>
                <a:lnTo>
                  <a:pt x="341169" y="415128"/>
                </a:lnTo>
                <a:lnTo>
                  <a:pt x="313224" y="377105"/>
                </a:lnTo>
                <a:lnTo>
                  <a:pt x="284666" y="339395"/>
                </a:lnTo>
                <a:lnTo>
                  <a:pt x="255493" y="302006"/>
                </a:lnTo>
                <a:lnTo>
                  <a:pt x="225706" y="264944"/>
                </a:lnTo>
                <a:lnTo>
                  <a:pt x="195304" y="228215"/>
                </a:lnTo>
                <a:lnTo>
                  <a:pt x="164289" y="191828"/>
                </a:lnTo>
                <a:lnTo>
                  <a:pt x="132659" y="155788"/>
                </a:lnTo>
                <a:lnTo>
                  <a:pt x="100416" y="120102"/>
                </a:lnTo>
                <a:lnTo>
                  <a:pt x="67558" y="84778"/>
                </a:lnTo>
                <a:lnTo>
                  <a:pt x="34086" y="49821"/>
                </a:lnTo>
                <a:lnTo>
                  <a:pt x="0" y="15239"/>
                </a:lnTo>
                <a:lnTo>
                  <a:pt x="15261" y="0"/>
                </a:lnTo>
                <a:close/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26948" y="1755648"/>
            <a:ext cx="10975975" cy="982980"/>
          </a:xfrm>
          <a:custGeom>
            <a:avLst/>
            <a:gdLst/>
            <a:ahLst/>
            <a:cxnLst/>
            <a:rect l="l" t="t" r="r" b="b"/>
            <a:pathLst>
              <a:path w="10975975" h="982980">
                <a:moveTo>
                  <a:pt x="0" y="982979"/>
                </a:moveTo>
                <a:lnTo>
                  <a:pt x="10975848" y="982979"/>
                </a:lnTo>
                <a:lnTo>
                  <a:pt x="10975848" y="0"/>
                </a:lnTo>
                <a:lnTo>
                  <a:pt x="0" y="0"/>
                </a:lnTo>
                <a:lnTo>
                  <a:pt x="0" y="98297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94789" y="2001773"/>
            <a:ext cx="9344025" cy="4737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35"/>
              </a:lnSpc>
            </a:pP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1) La prohibición de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subcontratar impuesta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al proponente adjudicado y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las circunstancias</a:t>
            </a:r>
            <a:r>
              <a:rPr sz="1600" spc="37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y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835"/>
              </a:lnSpc>
            </a:pP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alcances de tal</a:t>
            </a:r>
            <a:r>
              <a:rPr sz="1600" spc="-3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prohibición.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2776" y="1632204"/>
            <a:ext cx="1228725" cy="1229995"/>
          </a:xfrm>
          <a:custGeom>
            <a:avLst/>
            <a:gdLst/>
            <a:ahLst/>
            <a:cxnLst/>
            <a:rect l="l" t="t" r="r" b="b"/>
            <a:pathLst>
              <a:path w="1228725" h="1229995">
                <a:moveTo>
                  <a:pt x="614172" y="0"/>
                </a:moveTo>
                <a:lnTo>
                  <a:pt x="566175" y="1850"/>
                </a:lnTo>
                <a:lnTo>
                  <a:pt x="519189" y="7309"/>
                </a:lnTo>
                <a:lnTo>
                  <a:pt x="473349" y="16241"/>
                </a:lnTo>
                <a:lnTo>
                  <a:pt x="428793" y="28509"/>
                </a:lnTo>
                <a:lnTo>
                  <a:pt x="385657" y="43976"/>
                </a:lnTo>
                <a:lnTo>
                  <a:pt x="344077" y="62506"/>
                </a:lnTo>
                <a:lnTo>
                  <a:pt x="304190" y="83961"/>
                </a:lnTo>
                <a:lnTo>
                  <a:pt x="266132" y="108204"/>
                </a:lnTo>
                <a:lnTo>
                  <a:pt x="230041" y="135100"/>
                </a:lnTo>
                <a:lnTo>
                  <a:pt x="196052" y="164511"/>
                </a:lnTo>
                <a:lnTo>
                  <a:pt x="164302" y="196301"/>
                </a:lnTo>
                <a:lnTo>
                  <a:pt x="134928" y="230332"/>
                </a:lnTo>
                <a:lnTo>
                  <a:pt x="108066" y="266469"/>
                </a:lnTo>
                <a:lnTo>
                  <a:pt x="83853" y="304574"/>
                </a:lnTo>
                <a:lnTo>
                  <a:pt x="62426" y="344510"/>
                </a:lnTo>
                <a:lnTo>
                  <a:pt x="43920" y="386141"/>
                </a:lnTo>
                <a:lnTo>
                  <a:pt x="28473" y="429331"/>
                </a:lnTo>
                <a:lnTo>
                  <a:pt x="16221" y="473941"/>
                </a:lnTo>
                <a:lnTo>
                  <a:pt x="7300" y="519836"/>
                </a:lnTo>
                <a:lnTo>
                  <a:pt x="1847" y="566879"/>
                </a:lnTo>
                <a:lnTo>
                  <a:pt x="0" y="614934"/>
                </a:lnTo>
                <a:lnTo>
                  <a:pt x="1847" y="662988"/>
                </a:lnTo>
                <a:lnTo>
                  <a:pt x="7300" y="710031"/>
                </a:lnTo>
                <a:lnTo>
                  <a:pt x="16221" y="755926"/>
                </a:lnTo>
                <a:lnTo>
                  <a:pt x="28473" y="800536"/>
                </a:lnTo>
                <a:lnTo>
                  <a:pt x="43920" y="843726"/>
                </a:lnTo>
                <a:lnTo>
                  <a:pt x="62426" y="885357"/>
                </a:lnTo>
                <a:lnTo>
                  <a:pt x="83853" y="925293"/>
                </a:lnTo>
                <a:lnTo>
                  <a:pt x="108066" y="963398"/>
                </a:lnTo>
                <a:lnTo>
                  <a:pt x="134928" y="999535"/>
                </a:lnTo>
                <a:lnTo>
                  <a:pt x="164302" y="1033566"/>
                </a:lnTo>
                <a:lnTo>
                  <a:pt x="196052" y="1065356"/>
                </a:lnTo>
                <a:lnTo>
                  <a:pt x="230041" y="1094767"/>
                </a:lnTo>
                <a:lnTo>
                  <a:pt x="266132" y="1121663"/>
                </a:lnTo>
                <a:lnTo>
                  <a:pt x="304190" y="1145906"/>
                </a:lnTo>
                <a:lnTo>
                  <a:pt x="344077" y="1167361"/>
                </a:lnTo>
                <a:lnTo>
                  <a:pt x="385657" y="1185891"/>
                </a:lnTo>
                <a:lnTo>
                  <a:pt x="428793" y="1201358"/>
                </a:lnTo>
                <a:lnTo>
                  <a:pt x="473349" y="1213626"/>
                </a:lnTo>
                <a:lnTo>
                  <a:pt x="519189" y="1222558"/>
                </a:lnTo>
                <a:lnTo>
                  <a:pt x="566175" y="1228017"/>
                </a:lnTo>
                <a:lnTo>
                  <a:pt x="614172" y="1229868"/>
                </a:lnTo>
                <a:lnTo>
                  <a:pt x="662168" y="1228017"/>
                </a:lnTo>
                <a:lnTo>
                  <a:pt x="709154" y="1222558"/>
                </a:lnTo>
                <a:lnTo>
                  <a:pt x="754994" y="1213626"/>
                </a:lnTo>
                <a:lnTo>
                  <a:pt x="799550" y="1201358"/>
                </a:lnTo>
                <a:lnTo>
                  <a:pt x="842686" y="1185891"/>
                </a:lnTo>
                <a:lnTo>
                  <a:pt x="884266" y="1167361"/>
                </a:lnTo>
                <a:lnTo>
                  <a:pt x="924153" y="1145906"/>
                </a:lnTo>
                <a:lnTo>
                  <a:pt x="962211" y="1121663"/>
                </a:lnTo>
                <a:lnTo>
                  <a:pt x="998302" y="1094767"/>
                </a:lnTo>
                <a:lnTo>
                  <a:pt x="1032291" y="1065356"/>
                </a:lnTo>
                <a:lnTo>
                  <a:pt x="1064041" y="1033566"/>
                </a:lnTo>
                <a:lnTo>
                  <a:pt x="1093415" y="999535"/>
                </a:lnTo>
                <a:lnTo>
                  <a:pt x="1120277" y="963398"/>
                </a:lnTo>
                <a:lnTo>
                  <a:pt x="1144490" y="925293"/>
                </a:lnTo>
                <a:lnTo>
                  <a:pt x="1165917" y="885357"/>
                </a:lnTo>
                <a:lnTo>
                  <a:pt x="1184423" y="843726"/>
                </a:lnTo>
                <a:lnTo>
                  <a:pt x="1199870" y="800536"/>
                </a:lnTo>
                <a:lnTo>
                  <a:pt x="1212122" y="755926"/>
                </a:lnTo>
                <a:lnTo>
                  <a:pt x="1221043" y="710031"/>
                </a:lnTo>
                <a:lnTo>
                  <a:pt x="1226496" y="662988"/>
                </a:lnTo>
                <a:lnTo>
                  <a:pt x="1228344" y="614934"/>
                </a:lnTo>
                <a:lnTo>
                  <a:pt x="1226496" y="566879"/>
                </a:lnTo>
                <a:lnTo>
                  <a:pt x="1221043" y="519836"/>
                </a:lnTo>
                <a:lnTo>
                  <a:pt x="1212122" y="473941"/>
                </a:lnTo>
                <a:lnTo>
                  <a:pt x="1199870" y="429331"/>
                </a:lnTo>
                <a:lnTo>
                  <a:pt x="1184423" y="386141"/>
                </a:lnTo>
                <a:lnTo>
                  <a:pt x="1165917" y="344510"/>
                </a:lnTo>
                <a:lnTo>
                  <a:pt x="1144490" y="304574"/>
                </a:lnTo>
                <a:lnTo>
                  <a:pt x="1120277" y="266469"/>
                </a:lnTo>
                <a:lnTo>
                  <a:pt x="1093415" y="230332"/>
                </a:lnTo>
                <a:lnTo>
                  <a:pt x="1064041" y="196301"/>
                </a:lnTo>
                <a:lnTo>
                  <a:pt x="1032291" y="164511"/>
                </a:lnTo>
                <a:lnTo>
                  <a:pt x="998302" y="135100"/>
                </a:lnTo>
                <a:lnTo>
                  <a:pt x="962211" y="108204"/>
                </a:lnTo>
                <a:lnTo>
                  <a:pt x="924153" y="83961"/>
                </a:lnTo>
                <a:lnTo>
                  <a:pt x="884266" y="62506"/>
                </a:lnTo>
                <a:lnTo>
                  <a:pt x="842686" y="43976"/>
                </a:lnTo>
                <a:lnTo>
                  <a:pt x="799550" y="28509"/>
                </a:lnTo>
                <a:lnTo>
                  <a:pt x="754994" y="16241"/>
                </a:lnTo>
                <a:lnTo>
                  <a:pt x="709154" y="7309"/>
                </a:lnTo>
                <a:lnTo>
                  <a:pt x="662168" y="1850"/>
                </a:lnTo>
                <a:lnTo>
                  <a:pt x="6141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776" y="1632204"/>
            <a:ext cx="1228725" cy="1229995"/>
          </a:xfrm>
          <a:custGeom>
            <a:avLst/>
            <a:gdLst/>
            <a:ahLst/>
            <a:cxnLst/>
            <a:rect l="l" t="t" r="r" b="b"/>
            <a:pathLst>
              <a:path w="1228725" h="1229995">
                <a:moveTo>
                  <a:pt x="0" y="614934"/>
                </a:moveTo>
                <a:lnTo>
                  <a:pt x="1847" y="566879"/>
                </a:lnTo>
                <a:lnTo>
                  <a:pt x="7300" y="519836"/>
                </a:lnTo>
                <a:lnTo>
                  <a:pt x="16221" y="473941"/>
                </a:lnTo>
                <a:lnTo>
                  <a:pt x="28473" y="429331"/>
                </a:lnTo>
                <a:lnTo>
                  <a:pt x="43920" y="386141"/>
                </a:lnTo>
                <a:lnTo>
                  <a:pt x="62426" y="344510"/>
                </a:lnTo>
                <a:lnTo>
                  <a:pt x="83853" y="304574"/>
                </a:lnTo>
                <a:lnTo>
                  <a:pt x="108066" y="266469"/>
                </a:lnTo>
                <a:lnTo>
                  <a:pt x="134928" y="230332"/>
                </a:lnTo>
                <a:lnTo>
                  <a:pt x="164302" y="196301"/>
                </a:lnTo>
                <a:lnTo>
                  <a:pt x="196052" y="164511"/>
                </a:lnTo>
                <a:lnTo>
                  <a:pt x="230041" y="135100"/>
                </a:lnTo>
                <a:lnTo>
                  <a:pt x="266132" y="108204"/>
                </a:lnTo>
                <a:lnTo>
                  <a:pt x="304190" y="83961"/>
                </a:lnTo>
                <a:lnTo>
                  <a:pt x="344077" y="62506"/>
                </a:lnTo>
                <a:lnTo>
                  <a:pt x="385657" y="43976"/>
                </a:lnTo>
                <a:lnTo>
                  <a:pt x="428793" y="28509"/>
                </a:lnTo>
                <a:lnTo>
                  <a:pt x="473349" y="16241"/>
                </a:lnTo>
                <a:lnTo>
                  <a:pt x="519189" y="7309"/>
                </a:lnTo>
                <a:lnTo>
                  <a:pt x="566175" y="1850"/>
                </a:lnTo>
                <a:lnTo>
                  <a:pt x="614172" y="0"/>
                </a:lnTo>
                <a:lnTo>
                  <a:pt x="662168" y="1850"/>
                </a:lnTo>
                <a:lnTo>
                  <a:pt x="709154" y="7309"/>
                </a:lnTo>
                <a:lnTo>
                  <a:pt x="754994" y="16241"/>
                </a:lnTo>
                <a:lnTo>
                  <a:pt x="799550" y="28509"/>
                </a:lnTo>
                <a:lnTo>
                  <a:pt x="842686" y="43976"/>
                </a:lnTo>
                <a:lnTo>
                  <a:pt x="884266" y="62506"/>
                </a:lnTo>
                <a:lnTo>
                  <a:pt x="924153" y="83961"/>
                </a:lnTo>
                <a:lnTo>
                  <a:pt x="962211" y="108204"/>
                </a:lnTo>
                <a:lnTo>
                  <a:pt x="998302" y="135100"/>
                </a:lnTo>
                <a:lnTo>
                  <a:pt x="1032291" y="164511"/>
                </a:lnTo>
                <a:lnTo>
                  <a:pt x="1064041" y="196301"/>
                </a:lnTo>
                <a:lnTo>
                  <a:pt x="1093415" y="230332"/>
                </a:lnTo>
                <a:lnTo>
                  <a:pt x="1120277" y="266469"/>
                </a:lnTo>
                <a:lnTo>
                  <a:pt x="1144490" y="304574"/>
                </a:lnTo>
                <a:lnTo>
                  <a:pt x="1165917" y="344510"/>
                </a:lnTo>
                <a:lnTo>
                  <a:pt x="1184423" y="386141"/>
                </a:lnTo>
                <a:lnTo>
                  <a:pt x="1199870" y="429331"/>
                </a:lnTo>
                <a:lnTo>
                  <a:pt x="1212122" y="473941"/>
                </a:lnTo>
                <a:lnTo>
                  <a:pt x="1221043" y="519836"/>
                </a:lnTo>
                <a:lnTo>
                  <a:pt x="1226496" y="566879"/>
                </a:lnTo>
                <a:lnTo>
                  <a:pt x="1228344" y="614934"/>
                </a:lnTo>
                <a:lnTo>
                  <a:pt x="1226496" y="662988"/>
                </a:lnTo>
                <a:lnTo>
                  <a:pt x="1221043" y="710031"/>
                </a:lnTo>
                <a:lnTo>
                  <a:pt x="1212122" y="755926"/>
                </a:lnTo>
                <a:lnTo>
                  <a:pt x="1199870" y="800536"/>
                </a:lnTo>
                <a:lnTo>
                  <a:pt x="1184423" y="843726"/>
                </a:lnTo>
                <a:lnTo>
                  <a:pt x="1165917" y="885357"/>
                </a:lnTo>
                <a:lnTo>
                  <a:pt x="1144490" y="925293"/>
                </a:lnTo>
                <a:lnTo>
                  <a:pt x="1120277" y="963398"/>
                </a:lnTo>
                <a:lnTo>
                  <a:pt x="1093415" y="999535"/>
                </a:lnTo>
                <a:lnTo>
                  <a:pt x="1064041" y="1033566"/>
                </a:lnTo>
                <a:lnTo>
                  <a:pt x="1032291" y="1065356"/>
                </a:lnTo>
                <a:lnTo>
                  <a:pt x="998302" y="1094767"/>
                </a:lnTo>
                <a:lnTo>
                  <a:pt x="962211" y="1121663"/>
                </a:lnTo>
                <a:lnTo>
                  <a:pt x="924153" y="1145906"/>
                </a:lnTo>
                <a:lnTo>
                  <a:pt x="884266" y="1167361"/>
                </a:lnTo>
                <a:lnTo>
                  <a:pt x="842686" y="1185891"/>
                </a:lnTo>
                <a:lnTo>
                  <a:pt x="799550" y="1201358"/>
                </a:lnTo>
                <a:lnTo>
                  <a:pt x="754994" y="1213626"/>
                </a:lnTo>
                <a:lnTo>
                  <a:pt x="709154" y="1222558"/>
                </a:lnTo>
                <a:lnTo>
                  <a:pt x="662168" y="1228017"/>
                </a:lnTo>
                <a:lnTo>
                  <a:pt x="614172" y="1229868"/>
                </a:lnTo>
                <a:lnTo>
                  <a:pt x="566175" y="1228017"/>
                </a:lnTo>
                <a:lnTo>
                  <a:pt x="519189" y="1222558"/>
                </a:lnTo>
                <a:lnTo>
                  <a:pt x="473349" y="1213626"/>
                </a:lnTo>
                <a:lnTo>
                  <a:pt x="428793" y="1201358"/>
                </a:lnTo>
                <a:lnTo>
                  <a:pt x="385657" y="1185891"/>
                </a:lnTo>
                <a:lnTo>
                  <a:pt x="344077" y="1167361"/>
                </a:lnTo>
                <a:lnTo>
                  <a:pt x="304190" y="1145906"/>
                </a:lnTo>
                <a:lnTo>
                  <a:pt x="266132" y="1121663"/>
                </a:lnTo>
                <a:lnTo>
                  <a:pt x="230041" y="1094767"/>
                </a:lnTo>
                <a:lnTo>
                  <a:pt x="196052" y="1065356"/>
                </a:lnTo>
                <a:lnTo>
                  <a:pt x="164302" y="1033566"/>
                </a:lnTo>
                <a:lnTo>
                  <a:pt x="134928" y="999535"/>
                </a:lnTo>
                <a:lnTo>
                  <a:pt x="108066" y="963398"/>
                </a:lnTo>
                <a:lnTo>
                  <a:pt x="83853" y="925293"/>
                </a:lnTo>
                <a:lnTo>
                  <a:pt x="62426" y="885357"/>
                </a:lnTo>
                <a:lnTo>
                  <a:pt x="43920" y="843726"/>
                </a:lnTo>
                <a:lnTo>
                  <a:pt x="28473" y="800536"/>
                </a:lnTo>
                <a:lnTo>
                  <a:pt x="16221" y="755926"/>
                </a:lnTo>
                <a:lnTo>
                  <a:pt x="7300" y="710031"/>
                </a:lnTo>
                <a:lnTo>
                  <a:pt x="1847" y="662988"/>
                </a:lnTo>
                <a:lnTo>
                  <a:pt x="0" y="614934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83563" y="3230879"/>
            <a:ext cx="10619740" cy="982980"/>
          </a:xfrm>
          <a:custGeom>
            <a:avLst/>
            <a:gdLst/>
            <a:ahLst/>
            <a:cxnLst/>
            <a:rect l="l" t="t" r="r" b="b"/>
            <a:pathLst>
              <a:path w="10619740" h="982979">
                <a:moveTo>
                  <a:pt x="0" y="982980"/>
                </a:moveTo>
                <a:lnTo>
                  <a:pt x="10619232" y="982980"/>
                </a:lnTo>
                <a:lnTo>
                  <a:pt x="10619232" y="0"/>
                </a:lnTo>
                <a:lnTo>
                  <a:pt x="0" y="0"/>
                </a:lnTo>
                <a:lnTo>
                  <a:pt x="0" y="98298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52422" y="3502659"/>
            <a:ext cx="9311640" cy="4483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750"/>
              </a:lnSpc>
            </a:pP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2) Criterios y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ponderaciones que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se asignen a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Oferentes,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derivados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de materias de alto 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impacto</a:t>
            </a:r>
            <a:r>
              <a:rPr sz="1600" spc="-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social.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69391" y="3107435"/>
            <a:ext cx="1229995" cy="1228725"/>
          </a:xfrm>
          <a:custGeom>
            <a:avLst/>
            <a:gdLst/>
            <a:ahLst/>
            <a:cxnLst/>
            <a:rect l="l" t="t" r="r" b="b"/>
            <a:pathLst>
              <a:path w="1229995" h="1228725">
                <a:moveTo>
                  <a:pt x="614933" y="0"/>
                </a:moveTo>
                <a:lnTo>
                  <a:pt x="566876" y="1847"/>
                </a:lnTo>
                <a:lnTo>
                  <a:pt x="519831" y="7299"/>
                </a:lnTo>
                <a:lnTo>
                  <a:pt x="473933" y="16219"/>
                </a:lnTo>
                <a:lnTo>
                  <a:pt x="429321" y="28471"/>
                </a:lnTo>
                <a:lnTo>
                  <a:pt x="386131" y="43917"/>
                </a:lnTo>
                <a:lnTo>
                  <a:pt x="344499" y="62421"/>
                </a:lnTo>
                <a:lnTo>
                  <a:pt x="304562" y="83848"/>
                </a:lnTo>
                <a:lnTo>
                  <a:pt x="266458" y="108060"/>
                </a:lnTo>
                <a:lnTo>
                  <a:pt x="230322" y="134920"/>
                </a:lnTo>
                <a:lnTo>
                  <a:pt x="196291" y="164293"/>
                </a:lnTo>
                <a:lnTo>
                  <a:pt x="164502" y="196042"/>
                </a:lnTo>
                <a:lnTo>
                  <a:pt x="135092" y="230030"/>
                </a:lnTo>
                <a:lnTo>
                  <a:pt x="108197" y="266121"/>
                </a:lnTo>
                <a:lnTo>
                  <a:pt x="83955" y="304179"/>
                </a:lnTo>
                <a:lnTo>
                  <a:pt x="62501" y="344066"/>
                </a:lnTo>
                <a:lnTo>
                  <a:pt x="43973" y="385646"/>
                </a:lnTo>
                <a:lnTo>
                  <a:pt x="28507" y="428784"/>
                </a:lnTo>
                <a:lnTo>
                  <a:pt x="16240" y="473341"/>
                </a:lnTo>
                <a:lnTo>
                  <a:pt x="7309" y="519183"/>
                </a:lnTo>
                <a:lnTo>
                  <a:pt x="1850" y="566172"/>
                </a:lnTo>
                <a:lnTo>
                  <a:pt x="0" y="614171"/>
                </a:lnTo>
                <a:lnTo>
                  <a:pt x="1850" y="662171"/>
                </a:lnTo>
                <a:lnTo>
                  <a:pt x="7309" y="709160"/>
                </a:lnTo>
                <a:lnTo>
                  <a:pt x="16240" y="755002"/>
                </a:lnTo>
                <a:lnTo>
                  <a:pt x="28507" y="799559"/>
                </a:lnTo>
                <a:lnTo>
                  <a:pt x="43973" y="842697"/>
                </a:lnTo>
                <a:lnTo>
                  <a:pt x="62501" y="884277"/>
                </a:lnTo>
                <a:lnTo>
                  <a:pt x="83955" y="924164"/>
                </a:lnTo>
                <a:lnTo>
                  <a:pt x="108197" y="962222"/>
                </a:lnTo>
                <a:lnTo>
                  <a:pt x="135092" y="998313"/>
                </a:lnTo>
                <a:lnTo>
                  <a:pt x="164502" y="1032301"/>
                </a:lnTo>
                <a:lnTo>
                  <a:pt x="196291" y="1064050"/>
                </a:lnTo>
                <a:lnTo>
                  <a:pt x="230322" y="1093423"/>
                </a:lnTo>
                <a:lnTo>
                  <a:pt x="266458" y="1120283"/>
                </a:lnTo>
                <a:lnTo>
                  <a:pt x="304562" y="1144495"/>
                </a:lnTo>
                <a:lnTo>
                  <a:pt x="344499" y="1165922"/>
                </a:lnTo>
                <a:lnTo>
                  <a:pt x="386131" y="1184426"/>
                </a:lnTo>
                <a:lnTo>
                  <a:pt x="429321" y="1199872"/>
                </a:lnTo>
                <a:lnTo>
                  <a:pt x="473933" y="1212124"/>
                </a:lnTo>
                <a:lnTo>
                  <a:pt x="519831" y="1221044"/>
                </a:lnTo>
                <a:lnTo>
                  <a:pt x="566876" y="1226496"/>
                </a:lnTo>
                <a:lnTo>
                  <a:pt x="614933" y="1228344"/>
                </a:lnTo>
                <a:lnTo>
                  <a:pt x="662988" y="1226496"/>
                </a:lnTo>
                <a:lnTo>
                  <a:pt x="710031" y="1221044"/>
                </a:lnTo>
                <a:lnTo>
                  <a:pt x="755926" y="1212124"/>
                </a:lnTo>
                <a:lnTo>
                  <a:pt x="800536" y="1199872"/>
                </a:lnTo>
                <a:lnTo>
                  <a:pt x="843726" y="1184426"/>
                </a:lnTo>
                <a:lnTo>
                  <a:pt x="885357" y="1165922"/>
                </a:lnTo>
                <a:lnTo>
                  <a:pt x="925293" y="1144495"/>
                </a:lnTo>
                <a:lnTo>
                  <a:pt x="963398" y="1120283"/>
                </a:lnTo>
                <a:lnTo>
                  <a:pt x="999535" y="1093423"/>
                </a:lnTo>
                <a:lnTo>
                  <a:pt x="1033566" y="1064050"/>
                </a:lnTo>
                <a:lnTo>
                  <a:pt x="1065356" y="1032301"/>
                </a:lnTo>
                <a:lnTo>
                  <a:pt x="1094767" y="998313"/>
                </a:lnTo>
                <a:lnTo>
                  <a:pt x="1121663" y="962222"/>
                </a:lnTo>
                <a:lnTo>
                  <a:pt x="1145906" y="924164"/>
                </a:lnTo>
                <a:lnTo>
                  <a:pt x="1167361" y="884277"/>
                </a:lnTo>
                <a:lnTo>
                  <a:pt x="1185891" y="842697"/>
                </a:lnTo>
                <a:lnTo>
                  <a:pt x="1201358" y="799559"/>
                </a:lnTo>
                <a:lnTo>
                  <a:pt x="1213626" y="755002"/>
                </a:lnTo>
                <a:lnTo>
                  <a:pt x="1222558" y="709160"/>
                </a:lnTo>
                <a:lnTo>
                  <a:pt x="1228017" y="662171"/>
                </a:lnTo>
                <a:lnTo>
                  <a:pt x="1229868" y="614171"/>
                </a:lnTo>
                <a:lnTo>
                  <a:pt x="1228017" y="566172"/>
                </a:lnTo>
                <a:lnTo>
                  <a:pt x="1222558" y="519183"/>
                </a:lnTo>
                <a:lnTo>
                  <a:pt x="1213626" y="473341"/>
                </a:lnTo>
                <a:lnTo>
                  <a:pt x="1201358" y="428784"/>
                </a:lnTo>
                <a:lnTo>
                  <a:pt x="1185891" y="385646"/>
                </a:lnTo>
                <a:lnTo>
                  <a:pt x="1167361" y="344066"/>
                </a:lnTo>
                <a:lnTo>
                  <a:pt x="1145906" y="304179"/>
                </a:lnTo>
                <a:lnTo>
                  <a:pt x="1121663" y="266121"/>
                </a:lnTo>
                <a:lnTo>
                  <a:pt x="1094767" y="230030"/>
                </a:lnTo>
                <a:lnTo>
                  <a:pt x="1065356" y="196042"/>
                </a:lnTo>
                <a:lnTo>
                  <a:pt x="1033566" y="164293"/>
                </a:lnTo>
                <a:lnTo>
                  <a:pt x="999535" y="134920"/>
                </a:lnTo>
                <a:lnTo>
                  <a:pt x="963398" y="108060"/>
                </a:lnTo>
                <a:lnTo>
                  <a:pt x="925293" y="83848"/>
                </a:lnTo>
                <a:lnTo>
                  <a:pt x="885357" y="62421"/>
                </a:lnTo>
                <a:lnTo>
                  <a:pt x="843726" y="43917"/>
                </a:lnTo>
                <a:lnTo>
                  <a:pt x="800536" y="28471"/>
                </a:lnTo>
                <a:lnTo>
                  <a:pt x="755926" y="16219"/>
                </a:lnTo>
                <a:lnTo>
                  <a:pt x="710031" y="7299"/>
                </a:lnTo>
                <a:lnTo>
                  <a:pt x="662988" y="1847"/>
                </a:lnTo>
                <a:lnTo>
                  <a:pt x="6149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9391" y="3107435"/>
            <a:ext cx="1229995" cy="1228725"/>
          </a:xfrm>
          <a:custGeom>
            <a:avLst/>
            <a:gdLst/>
            <a:ahLst/>
            <a:cxnLst/>
            <a:rect l="l" t="t" r="r" b="b"/>
            <a:pathLst>
              <a:path w="1229995" h="1228725">
                <a:moveTo>
                  <a:pt x="0" y="614171"/>
                </a:moveTo>
                <a:lnTo>
                  <a:pt x="1850" y="566172"/>
                </a:lnTo>
                <a:lnTo>
                  <a:pt x="7309" y="519183"/>
                </a:lnTo>
                <a:lnTo>
                  <a:pt x="16240" y="473341"/>
                </a:lnTo>
                <a:lnTo>
                  <a:pt x="28507" y="428784"/>
                </a:lnTo>
                <a:lnTo>
                  <a:pt x="43973" y="385646"/>
                </a:lnTo>
                <a:lnTo>
                  <a:pt x="62501" y="344066"/>
                </a:lnTo>
                <a:lnTo>
                  <a:pt x="83955" y="304179"/>
                </a:lnTo>
                <a:lnTo>
                  <a:pt x="108197" y="266121"/>
                </a:lnTo>
                <a:lnTo>
                  <a:pt x="135092" y="230030"/>
                </a:lnTo>
                <a:lnTo>
                  <a:pt x="164502" y="196042"/>
                </a:lnTo>
                <a:lnTo>
                  <a:pt x="196291" y="164293"/>
                </a:lnTo>
                <a:lnTo>
                  <a:pt x="230322" y="134920"/>
                </a:lnTo>
                <a:lnTo>
                  <a:pt x="266458" y="108060"/>
                </a:lnTo>
                <a:lnTo>
                  <a:pt x="304562" y="83848"/>
                </a:lnTo>
                <a:lnTo>
                  <a:pt x="344499" y="62421"/>
                </a:lnTo>
                <a:lnTo>
                  <a:pt x="386131" y="43917"/>
                </a:lnTo>
                <a:lnTo>
                  <a:pt x="429321" y="28471"/>
                </a:lnTo>
                <a:lnTo>
                  <a:pt x="473933" y="16219"/>
                </a:lnTo>
                <a:lnTo>
                  <a:pt x="519831" y="7299"/>
                </a:lnTo>
                <a:lnTo>
                  <a:pt x="566876" y="1847"/>
                </a:lnTo>
                <a:lnTo>
                  <a:pt x="614933" y="0"/>
                </a:lnTo>
                <a:lnTo>
                  <a:pt x="662988" y="1847"/>
                </a:lnTo>
                <a:lnTo>
                  <a:pt x="710031" y="7299"/>
                </a:lnTo>
                <a:lnTo>
                  <a:pt x="755926" y="16219"/>
                </a:lnTo>
                <a:lnTo>
                  <a:pt x="800536" y="28471"/>
                </a:lnTo>
                <a:lnTo>
                  <a:pt x="843726" y="43917"/>
                </a:lnTo>
                <a:lnTo>
                  <a:pt x="885357" y="62421"/>
                </a:lnTo>
                <a:lnTo>
                  <a:pt x="925293" y="83848"/>
                </a:lnTo>
                <a:lnTo>
                  <a:pt x="963398" y="108060"/>
                </a:lnTo>
                <a:lnTo>
                  <a:pt x="999535" y="134920"/>
                </a:lnTo>
                <a:lnTo>
                  <a:pt x="1033566" y="164293"/>
                </a:lnTo>
                <a:lnTo>
                  <a:pt x="1065356" y="196042"/>
                </a:lnTo>
                <a:lnTo>
                  <a:pt x="1094767" y="230030"/>
                </a:lnTo>
                <a:lnTo>
                  <a:pt x="1121663" y="266121"/>
                </a:lnTo>
                <a:lnTo>
                  <a:pt x="1145906" y="304179"/>
                </a:lnTo>
                <a:lnTo>
                  <a:pt x="1167361" y="344066"/>
                </a:lnTo>
                <a:lnTo>
                  <a:pt x="1185891" y="385646"/>
                </a:lnTo>
                <a:lnTo>
                  <a:pt x="1201358" y="428784"/>
                </a:lnTo>
                <a:lnTo>
                  <a:pt x="1213626" y="473341"/>
                </a:lnTo>
                <a:lnTo>
                  <a:pt x="1222558" y="519183"/>
                </a:lnTo>
                <a:lnTo>
                  <a:pt x="1228017" y="566172"/>
                </a:lnTo>
                <a:lnTo>
                  <a:pt x="1229868" y="614171"/>
                </a:lnTo>
                <a:lnTo>
                  <a:pt x="1228017" y="662171"/>
                </a:lnTo>
                <a:lnTo>
                  <a:pt x="1222558" y="709160"/>
                </a:lnTo>
                <a:lnTo>
                  <a:pt x="1213626" y="755002"/>
                </a:lnTo>
                <a:lnTo>
                  <a:pt x="1201358" y="799559"/>
                </a:lnTo>
                <a:lnTo>
                  <a:pt x="1185891" y="842697"/>
                </a:lnTo>
                <a:lnTo>
                  <a:pt x="1167361" y="884277"/>
                </a:lnTo>
                <a:lnTo>
                  <a:pt x="1145906" y="924164"/>
                </a:lnTo>
                <a:lnTo>
                  <a:pt x="1121663" y="962222"/>
                </a:lnTo>
                <a:lnTo>
                  <a:pt x="1094767" y="998313"/>
                </a:lnTo>
                <a:lnTo>
                  <a:pt x="1065356" y="1032301"/>
                </a:lnTo>
                <a:lnTo>
                  <a:pt x="1033566" y="1064050"/>
                </a:lnTo>
                <a:lnTo>
                  <a:pt x="999535" y="1093423"/>
                </a:lnTo>
                <a:lnTo>
                  <a:pt x="963398" y="1120283"/>
                </a:lnTo>
                <a:lnTo>
                  <a:pt x="925293" y="1144495"/>
                </a:lnTo>
                <a:lnTo>
                  <a:pt x="885357" y="1165922"/>
                </a:lnTo>
                <a:lnTo>
                  <a:pt x="843726" y="1184426"/>
                </a:lnTo>
                <a:lnTo>
                  <a:pt x="800536" y="1199872"/>
                </a:lnTo>
                <a:lnTo>
                  <a:pt x="755926" y="1212124"/>
                </a:lnTo>
                <a:lnTo>
                  <a:pt x="710031" y="1221044"/>
                </a:lnTo>
                <a:lnTo>
                  <a:pt x="662988" y="1226496"/>
                </a:lnTo>
                <a:lnTo>
                  <a:pt x="614933" y="1228344"/>
                </a:lnTo>
                <a:lnTo>
                  <a:pt x="566876" y="1226496"/>
                </a:lnTo>
                <a:lnTo>
                  <a:pt x="519831" y="1221044"/>
                </a:lnTo>
                <a:lnTo>
                  <a:pt x="473933" y="1212124"/>
                </a:lnTo>
                <a:lnTo>
                  <a:pt x="429321" y="1199872"/>
                </a:lnTo>
                <a:lnTo>
                  <a:pt x="386131" y="1184426"/>
                </a:lnTo>
                <a:lnTo>
                  <a:pt x="344499" y="1165922"/>
                </a:lnTo>
                <a:lnTo>
                  <a:pt x="304562" y="1144495"/>
                </a:lnTo>
                <a:lnTo>
                  <a:pt x="266458" y="1120283"/>
                </a:lnTo>
                <a:lnTo>
                  <a:pt x="230322" y="1093423"/>
                </a:lnTo>
                <a:lnTo>
                  <a:pt x="196291" y="1064050"/>
                </a:lnTo>
                <a:lnTo>
                  <a:pt x="164502" y="1032301"/>
                </a:lnTo>
                <a:lnTo>
                  <a:pt x="135092" y="998313"/>
                </a:lnTo>
                <a:lnTo>
                  <a:pt x="108197" y="962222"/>
                </a:lnTo>
                <a:lnTo>
                  <a:pt x="83955" y="924164"/>
                </a:lnTo>
                <a:lnTo>
                  <a:pt x="62501" y="884277"/>
                </a:lnTo>
                <a:lnTo>
                  <a:pt x="43973" y="842697"/>
                </a:lnTo>
                <a:lnTo>
                  <a:pt x="28507" y="799559"/>
                </a:lnTo>
                <a:lnTo>
                  <a:pt x="16240" y="755002"/>
                </a:lnTo>
                <a:lnTo>
                  <a:pt x="7309" y="709160"/>
                </a:lnTo>
                <a:lnTo>
                  <a:pt x="1850" y="662171"/>
                </a:lnTo>
                <a:lnTo>
                  <a:pt x="0" y="614171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6948" y="4724400"/>
            <a:ext cx="10975975" cy="984885"/>
          </a:xfrm>
          <a:custGeom>
            <a:avLst/>
            <a:gdLst/>
            <a:ahLst/>
            <a:cxnLst/>
            <a:rect l="l" t="t" r="r" b="b"/>
            <a:pathLst>
              <a:path w="10975975" h="984885">
                <a:moveTo>
                  <a:pt x="0" y="984504"/>
                </a:moveTo>
                <a:lnTo>
                  <a:pt x="10975848" y="984504"/>
                </a:lnTo>
                <a:lnTo>
                  <a:pt x="10975848" y="0"/>
                </a:lnTo>
                <a:lnTo>
                  <a:pt x="0" y="0"/>
                </a:lnTo>
                <a:lnTo>
                  <a:pt x="0" y="98450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494789" y="5083555"/>
            <a:ext cx="10024745" cy="251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3)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Cualquier otra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materia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no contradiga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disposiciones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Ley de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Compras </a:t>
            </a: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y el</a:t>
            </a:r>
            <a:r>
              <a:rPr sz="1600" spc="29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Reglamento.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12776" y="4582667"/>
            <a:ext cx="1228725" cy="1228725"/>
          </a:xfrm>
          <a:custGeom>
            <a:avLst/>
            <a:gdLst/>
            <a:ahLst/>
            <a:cxnLst/>
            <a:rect l="l" t="t" r="r" b="b"/>
            <a:pathLst>
              <a:path w="1228725" h="1228725">
                <a:moveTo>
                  <a:pt x="614172" y="0"/>
                </a:moveTo>
                <a:lnTo>
                  <a:pt x="566175" y="1847"/>
                </a:lnTo>
                <a:lnTo>
                  <a:pt x="519189" y="7299"/>
                </a:lnTo>
                <a:lnTo>
                  <a:pt x="473349" y="16219"/>
                </a:lnTo>
                <a:lnTo>
                  <a:pt x="428793" y="28471"/>
                </a:lnTo>
                <a:lnTo>
                  <a:pt x="385657" y="43917"/>
                </a:lnTo>
                <a:lnTo>
                  <a:pt x="344077" y="62421"/>
                </a:lnTo>
                <a:lnTo>
                  <a:pt x="304190" y="83848"/>
                </a:lnTo>
                <a:lnTo>
                  <a:pt x="266132" y="108060"/>
                </a:lnTo>
                <a:lnTo>
                  <a:pt x="230041" y="134920"/>
                </a:lnTo>
                <a:lnTo>
                  <a:pt x="196052" y="164293"/>
                </a:lnTo>
                <a:lnTo>
                  <a:pt x="164302" y="196042"/>
                </a:lnTo>
                <a:lnTo>
                  <a:pt x="134928" y="230030"/>
                </a:lnTo>
                <a:lnTo>
                  <a:pt x="108066" y="266121"/>
                </a:lnTo>
                <a:lnTo>
                  <a:pt x="83853" y="304179"/>
                </a:lnTo>
                <a:lnTo>
                  <a:pt x="62426" y="344066"/>
                </a:lnTo>
                <a:lnTo>
                  <a:pt x="43920" y="385646"/>
                </a:lnTo>
                <a:lnTo>
                  <a:pt x="28473" y="428784"/>
                </a:lnTo>
                <a:lnTo>
                  <a:pt x="16221" y="473341"/>
                </a:lnTo>
                <a:lnTo>
                  <a:pt x="7300" y="519183"/>
                </a:lnTo>
                <a:lnTo>
                  <a:pt x="1847" y="566172"/>
                </a:lnTo>
                <a:lnTo>
                  <a:pt x="0" y="614171"/>
                </a:lnTo>
                <a:lnTo>
                  <a:pt x="1847" y="662171"/>
                </a:lnTo>
                <a:lnTo>
                  <a:pt x="7300" y="709160"/>
                </a:lnTo>
                <a:lnTo>
                  <a:pt x="16221" y="755002"/>
                </a:lnTo>
                <a:lnTo>
                  <a:pt x="28473" y="799559"/>
                </a:lnTo>
                <a:lnTo>
                  <a:pt x="43920" y="842697"/>
                </a:lnTo>
                <a:lnTo>
                  <a:pt x="62426" y="884277"/>
                </a:lnTo>
                <a:lnTo>
                  <a:pt x="83853" y="924164"/>
                </a:lnTo>
                <a:lnTo>
                  <a:pt x="108066" y="962222"/>
                </a:lnTo>
                <a:lnTo>
                  <a:pt x="134928" y="998313"/>
                </a:lnTo>
                <a:lnTo>
                  <a:pt x="164302" y="1032301"/>
                </a:lnTo>
                <a:lnTo>
                  <a:pt x="196052" y="1064050"/>
                </a:lnTo>
                <a:lnTo>
                  <a:pt x="230041" y="1093423"/>
                </a:lnTo>
                <a:lnTo>
                  <a:pt x="266132" y="1120283"/>
                </a:lnTo>
                <a:lnTo>
                  <a:pt x="304190" y="1144495"/>
                </a:lnTo>
                <a:lnTo>
                  <a:pt x="344077" y="1165922"/>
                </a:lnTo>
                <a:lnTo>
                  <a:pt x="385657" y="1184426"/>
                </a:lnTo>
                <a:lnTo>
                  <a:pt x="428793" y="1199872"/>
                </a:lnTo>
                <a:lnTo>
                  <a:pt x="473349" y="1212124"/>
                </a:lnTo>
                <a:lnTo>
                  <a:pt x="519189" y="1221044"/>
                </a:lnTo>
                <a:lnTo>
                  <a:pt x="566175" y="1226496"/>
                </a:lnTo>
                <a:lnTo>
                  <a:pt x="614172" y="1228343"/>
                </a:lnTo>
                <a:lnTo>
                  <a:pt x="662168" y="1226496"/>
                </a:lnTo>
                <a:lnTo>
                  <a:pt x="709154" y="1221044"/>
                </a:lnTo>
                <a:lnTo>
                  <a:pt x="754994" y="1212124"/>
                </a:lnTo>
                <a:lnTo>
                  <a:pt x="799550" y="1199872"/>
                </a:lnTo>
                <a:lnTo>
                  <a:pt x="842686" y="1184426"/>
                </a:lnTo>
                <a:lnTo>
                  <a:pt x="884266" y="1165922"/>
                </a:lnTo>
                <a:lnTo>
                  <a:pt x="924153" y="1144495"/>
                </a:lnTo>
                <a:lnTo>
                  <a:pt x="962211" y="1120283"/>
                </a:lnTo>
                <a:lnTo>
                  <a:pt x="998302" y="1093423"/>
                </a:lnTo>
                <a:lnTo>
                  <a:pt x="1032291" y="1064050"/>
                </a:lnTo>
                <a:lnTo>
                  <a:pt x="1064041" y="1032301"/>
                </a:lnTo>
                <a:lnTo>
                  <a:pt x="1093415" y="998313"/>
                </a:lnTo>
                <a:lnTo>
                  <a:pt x="1120277" y="962222"/>
                </a:lnTo>
                <a:lnTo>
                  <a:pt x="1144490" y="924164"/>
                </a:lnTo>
                <a:lnTo>
                  <a:pt x="1165917" y="884277"/>
                </a:lnTo>
                <a:lnTo>
                  <a:pt x="1184423" y="842697"/>
                </a:lnTo>
                <a:lnTo>
                  <a:pt x="1199870" y="799559"/>
                </a:lnTo>
                <a:lnTo>
                  <a:pt x="1212122" y="755002"/>
                </a:lnTo>
                <a:lnTo>
                  <a:pt x="1221043" y="709160"/>
                </a:lnTo>
                <a:lnTo>
                  <a:pt x="1226496" y="662171"/>
                </a:lnTo>
                <a:lnTo>
                  <a:pt x="1228344" y="614171"/>
                </a:lnTo>
                <a:lnTo>
                  <a:pt x="1226496" y="566172"/>
                </a:lnTo>
                <a:lnTo>
                  <a:pt x="1221043" y="519183"/>
                </a:lnTo>
                <a:lnTo>
                  <a:pt x="1212122" y="473341"/>
                </a:lnTo>
                <a:lnTo>
                  <a:pt x="1199870" y="428784"/>
                </a:lnTo>
                <a:lnTo>
                  <a:pt x="1184423" y="385646"/>
                </a:lnTo>
                <a:lnTo>
                  <a:pt x="1165917" y="344066"/>
                </a:lnTo>
                <a:lnTo>
                  <a:pt x="1144490" y="304179"/>
                </a:lnTo>
                <a:lnTo>
                  <a:pt x="1120277" y="266121"/>
                </a:lnTo>
                <a:lnTo>
                  <a:pt x="1093415" y="230030"/>
                </a:lnTo>
                <a:lnTo>
                  <a:pt x="1064041" y="196042"/>
                </a:lnTo>
                <a:lnTo>
                  <a:pt x="1032291" y="164293"/>
                </a:lnTo>
                <a:lnTo>
                  <a:pt x="998302" y="134920"/>
                </a:lnTo>
                <a:lnTo>
                  <a:pt x="962211" y="108060"/>
                </a:lnTo>
                <a:lnTo>
                  <a:pt x="924153" y="83848"/>
                </a:lnTo>
                <a:lnTo>
                  <a:pt x="884266" y="62421"/>
                </a:lnTo>
                <a:lnTo>
                  <a:pt x="842686" y="43917"/>
                </a:lnTo>
                <a:lnTo>
                  <a:pt x="799550" y="28471"/>
                </a:lnTo>
                <a:lnTo>
                  <a:pt x="754994" y="16219"/>
                </a:lnTo>
                <a:lnTo>
                  <a:pt x="709154" y="7299"/>
                </a:lnTo>
                <a:lnTo>
                  <a:pt x="662168" y="1847"/>
                </a:lnTo>
                <a:lnTo>
                  <a:pt x="6141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2776" y="4582667"/>
            <a:ext cx="1228725" cy="1228725"/>
          </a:xfrm>
          <a:custGeom>
            <a:avLst/>
            <a:gdLst/>
            <a:ahLst/>
            <a:cxnLst/>
            <a:rect l="l" t="t" r="r" b="b"/>
            <a:pathLst>
              <a:path w="1228725" h="1228725">
                <a:moveTo>
                  <a:pt x="0" y="614171"/>
                </a:moveTo>
                <a:lnTo>
                  <a:pt x="1847" y="566172"/>
                </a:lnTo>
                <a:lnTo>
                  <a:pt x="7300" y="519183"/>
                </a:lnTo>
                <a:lnTo>
                  <a:pt x="16221" y="473341"/>
                </a:lnTo>
                <a:lnTo>
                  <a:pt x="28473" y="428784"/>
                </a:lnTo>
                <a:lnTo>
                  <a:pt x="43920" y="385646"/>
                </a:lnTo>
                <a:lnTo>
                  <a:pt x="62426" y="344066"/>
                </a:lnTo>
                <a:lnTo>
                  <a:pt x="83853" y="304179"/>
                </a:lnTo>
                <a:lnTo>
                  <a:pt x="108066" y="266121"/>
                </a:lnTo>
                <a:lnTo>
                  <a:pt x="134928" y="230030"/>
                </a:lnTo>
                <a:lnTo>
                  <a:pt x="164302" y="196042"/>
                </a:lnTo>
                <a:lnTo>
                  <a:pt x="196052" y="164293"/>
                </a:lnTo>
                <a:lnTo>
                  <a:pt x="230041" y="134920"/>
                </a:lnTo>
                <a:lnTo>
                  <a:pt x="266132" y="108060"/>
                </a:lnTo>
                <a:lnTo>
                  <a:pt x="304190" y="83848"/>
                </a:lnTo>
                <a:lnTo>
                  <a:pt x="344077" y="62421"/>
                </a:lnTo>
                <a:lnTo>
                  <a:pt x="385657" y="43917"/>
                </a:lnTo>
                <a:lnTo>
                  <a:pt x="428793" y="28471"/>
                </a:lnTo>
                <a:lnTo>
                  <a:pt x="473349" y="16219"/>
                </a:lnTo>
                <a:lnTo>
                  <a:pt x="519189" y="7299"/>
                </a:lnTo>
                <a:lnTo>
                  <a:pt x="566175" y="1847"/>
                </a:lnTo>
                <a:lnTo>
                  <a:pt x="614172" y="0"/>
                </a:lnTo>
                <a:lnTo>
                  <a:pt x="662168" y="1847"/>
                </a:lnTo>
                <a:lnTo>
                  <a:pt x="709154" y="7299"/>
                </a:lnTo>
                <a:lnTo>
                  <a:pt x="754994" y="16219"/>
                </a:lnTo>
                <a:lnTo>
                  <a:pt x="799550" y="28471"/>
                </a:lnTo>
                <a:lnTo>
                  <a:pt x="842686" y="43917"/>
                </a:lnTo>
                <a:lnTo>
                  <a:pt x="884266" y="62421"/>
                </a:lnTo>
                <a:lnTo>
                  <a:pt x="924153" y="83848"/>
                </a:lnTo>
                <a:lnTo>
                  <a:pt x="962211" y="108060"/>
                </a:lnTo>
                <a:lnTo>
                  <a:pt x="998302" y="134920"/>
                </a:lnTo>
                <a:lnTo>
                  <a:pt x="1032291" y="164293"/>
                </a:lnTo>
                <a:lnTo>
                  <a:pt x="1064041" y="196042"/>
                </a:lnTo>
                <a:lnTo>
                  <a:pt x="1093415" y="230030"/>
                </a:lnTo>
                <a:lnTo>
                  <a:pt x="1120277" y="266121"/>
                </a:lnTo>
                <a:lnTo>
                  <a:pt x="1144490" y="304179"/>
                </a:lnTo>
                <a:lnTo>
                  <a:pt x="1165917" y="344066"/>
                </a:lnTo>
                <a:lnTo>
                  <a:pt x="1184423" y="385646"/>
                </a:lnTo>
                <a:lnTo>
                  <a:pt x="1199870" y="428784"/>
                </a:lnTo>
                <a:lnTo>
                  <a:pt x="1212122" y="473341"/>
                </a:lnTo>
                <a:lnTo>
                  <a:pt x="1221043" y="519183"/>
                </a:lnTo>
                <a:lnTo>
                  <a:pt x="1226496" y="566172"/>
                </a:lnTo>
                <a:lnTo>
                  <a:pt x="1228344" y="614171"/>
                </a:lnTo>
                <a:lnTo>
                  <a:pt x="1226496" y="662171"/>
                </a:lnTo>
                <a:lnTo>
                  <a:pt x="1221043" y="709160"/>
                </a:lnTo>
                <a:lnTo>
                  <a:pt x="1212122" y="755002"/>
                </a:lnTo>
                <a:lnTo>
                  <a:pt x="1199870" y="799559"/>
                </a:lnTo>
                <a:lnTo>
                  <a:pt x="1184423" y="842697"/>
                </a:lnTo>
                <a:lnTo>
                  <a:pt x="1165917" y="884277"/>
                </a:lnTo>
                <a:lnTo>
                  <a:pt x="1144490" y="924164"/>
                </a:lnTo>
                <a:lnTo>
                  <a:pt x="1120277" y="962222"/>
                </a:lnTo>
                <a:lnTo>
                  <a:pt x="1093415" y="998313"/>
                </a:lnTo>
                <a:lnTo>
                  <a:pt x="1064041" y="1032301"/>
                </a:lnTo>
                <a:lnTo>
                  <a:pt x="1032291" y="1064050"/>
                </a:lnTo>
                <a:lnTo>
                  <a:pt x="998302" y="1093423"/>
                </a:lnTo>
                <a:lnTo>
                  <a:pt x="962211" y="1120283"/>
                </a:lnTo>
                <a:lnTo>
                  <a:pt x="924153" y="1144495"/>
                </a:lnTo>
                <a:lnTo>
                  <a:pt x="884266" y="1165922"/>
                </a:lnTo>
                <a:lnTo>
                  <a:pt x="842686" y="1184426"/>
                </a:lnTo>
                <a:lnTo>
                  <a:pt x="799550" y="1199872"/>
                </a:lnTo>
                <a:lnTo>
                  <a:pt x="754994" y="1212124"/>
                </a:lnTo>
                <a:lnTo>
                  <a:pt x="709154" y="1221044"/>
                </a:lnTo>
                <a:lnTo>
                  <a:pt x="662168" y="1226496"/>
                </a:lnTo>
                <a:lnTo>
                  <a:pt x="614172" y="1228343"/>
                </a:lnTo>
                <a:lnTo>
                  <a:pt x="566175" y="1226496"/>
                </a:lnTo>
                <a:lnTo>
                  <a:pt x="519189" y="1221044"/>
                </a:lnTo>
                <a:lnTo>
                  <a:pt x="473349" y="1212124"/>
                </a:lnTo>
                <a:lnTo>
                  <a:pt x="428793" y="1199872"/>
                </a:lnTo>
                <a:lnTo>
                  <a:pt x="385657" y="1184426"/>
                </a:lnTo>
                <a:lnTo>
                  <a:pt x="344077" y="1165922"/>
                </a:lnTo>
                <a:lnTo>
                  <a:pt x="304190" y="1144495"/>
                </a:lnTo>
                <a:lnTo>
                  <a:pt x="266132" y="1120283"/>
                </a:lnTo>
                <a:lnTo>
                  <a:pt x="230041" y="1093423"/>
                </a:lnTo>
                <a:lnTo>
                  <a:pt x="196052" y="1064050"/>
                </a:lnTo>
                <a:lnTo>
                  <a:pt x="164302" y="1032301"/>
                </a:lnTo>
                <a:lnTo>
                  <a:pt x="134928" y="998313"/>
                </a:lnTo>
                <a:lnTo>
                  <a:pt x="108066" y="962222"/>
                </a:lnTo>
                <a:lnTo>
                  <a:pt x="83853" y="924164"/>
                </a:lnTo>
                <a:lnTo>
                  <a:pt x="62426" y="884277"/>
                </a:lnTo>
                <a:lnTo>
                  <a:pt x="43920" y="842697"/>
                </a:lnTo>
                <a:lnTo>
                  <a:pt x="28473" y="799559"/>
                </a:lnTo>
                <a:lnTo>
                  <a:pt x="16221" y="755002"/>
                </a:lnTo>
                <a:lnTo>
                  <a:pt x="7300" y="709160"/>
                </a:lnTo>
                <a:lnTo>
                  <a:pt x="1847" y="662171"/>
                </a:lnTo>
                <a:lnTo>
                  <a:pt x="0" y="614171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43528" y="411480"/>
            <a:ext cx="8161020" cy="1203960"/>
          </a:xfrm>
          <a:custGeom>
            <a:avLst/>
            <a:gdLst/>
            <a:ahLst/>
            <a:cxnLst/>
            <a:rect l="l" t="t" r="r" b="b"/>
            <a:pathLst>
              <a:path w="8161020" h="1203960">
                <a:moveTo>
                  <a:pt x="0" y="1203960"/>
                </a:moveTo>
                <a:lnTo>
                  <a:pt x="8161020" y="1203960"/>
                </a:lnTo>
                <a:lnTo>
                  <a:pt x="8161020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43528" y="411480"/>
            <a:ext cx="8161020" cy="1203960"/>
          </a:xfrm>
          <a:custGeom>
            <a:avLst/>
            <a:gdLst/>
            <a:ahLst/>
            <a:cxnLst/>
            <a:rect l="l" t="t" r="r" b="b"/>
            <a:pathLst>
              <a:path w="8161020" h="1203960">
                <a:moveTo>
                  <a:pt x="0" y="1203960"/>
                </a:moveTo>
                <a:lnTo>
                  <a:pt x="8161020" y="1203960"/>
                </a:lnTo>
                <a:lnTo>
                  <a:pt x="8161020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647057" y="728344"/>
            <a:ext cx="7318375" cy="581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510"/>
              </a:lnSpc>
            </a:pP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Publicar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oportunamente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el sistema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información los resultados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sus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procesos 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licitación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o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contratación. Asimismo,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deberá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publicar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resolución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fundada que declare inadmisibilidad y/o declaración de desierto del</a:t>
            </a:r>
            <a:r>
              <a:rPr sz="1400" spc="-17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proceso.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47871" y="237743"/>
            <a:ext cx="842772" cy="12649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47871" y="237743"/>
            <a:ext cx="843280" cy="1264920"/>
          </a:xfrm>
          <a:custGeom>
            <a:avLst/>
            <a:gdLst/>
            <a:ahLst/>
            <a:cxnLst/>
            <a:rect l="l" t="t" r="r" b="b"/>
            <a:pathLst>
              <a:path w="843279" h="1264920">
                <a:moveTo>
                  <a:pt x="0" y="1264919"/>
                </a:moveTo>
                <a:lnTo>
                  <a:pt x="842772" y="1264919"/>
                </a:lnTo>
                <a:lnTo>
                  <a:pt x="842772" y="0"/>
                </a:lnTo>
                <a:lnTo>
                  <a:pt x="0" y="0"/>
                </a:lnTo>
                <a:lnTo>
                  <a:pt x="0" y="126491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43528" y="1927860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43528" y="1927860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647057" y="2049017"/>
            <a:ext cx="3010535" cy="969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Cuando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adjudicación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no 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se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realice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dentro del plazo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indicado  en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las bases,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deberá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informar  las razones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que justifican </a:t>
            </a:r>
            <a:r>
              <a:rPr sz="1400" b="1" spc="-10" dirty="0">
                <a:solidFill>
                  <a:srgbClr val="404040"/>
                </a:solidFill>
                <a:latin typeface="Verdana"/>
                <a:cs typeface="Verdana"/>
              </a:rPr>
              <a:t>el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incumplimiento.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683508" y="1754123"/>
            <a:ext cx="842772" cy="12633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83508" y="1754123"/>
            <a:ext cx="843280" cy="1263650"/>
          </a:xfrm>
          <a:custGeom>
            <a:avLst/>
            <a:gdLst/>
            <a:ahLst/>
            <a:cxnLst/>
            <a:rect l="l" t="t" r="r" b="b"/>
            <a:pathLst>
              <a:path w="843279" h="1263650">
                <a:moveTo>
                  <a:pt x="0" y="1263396"/>
                </a:moveTo>
                <a:lnTo>
                  <a:pt x="842772" y="1263396"/>
                </a:lnTo>
                <a:lnTo>
                  <a:pt x="842772" y="0"/>
                </a:lnTo>
                <a:lnTo>
                  <a:pt x="0" y="0"/>
                </a:lnTo>
                <a:lnTo>
                  <a:pt x="0" y="126339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151876" y="1927860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151876" y="1927860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955785" y="2244089"/>
            <a:ext cx="3011805" cy="581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510"/>
              </a:lnSpc>
            </a:pP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Deberá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indicar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el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mecanismo 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para resolución de consultas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respecto de la</a:t>
            </a:r>
            <a:r>
              <a:rPr sz="1400" b="1" spc="-13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adjudicación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991856" y="1754123"/>
            <a:ext cx="842772" cy="12633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991856" y="1754123"/>
            <a:ext cx="843280" cy="1263650"/>
          </a:xfrm>
          <a:custGeom>
            <a:avLst/>
            <a:gdLst/>
            <a:ahLst/>
            <a:cxnLst/>
            <a:rect l="l" t="t" r="r" b="b"/>
            <a:pathLst>
              <a:path w="843279" h="1263650">
                <a:moveTo>
                  <a:pt x="0" y="1263396"/>
                </a:moveTo>
                <a:lnTo>
                  <a:pt x="842772" y="1263396"/>
                </a:lnTo>
                <a:lnTo>
                  <a:pt x="842772" y="0"/>
                </a:lnTo>
                <a:lnTo>
                  <a:pt x="0" y="0"/>
                </a:lnTo>
                <a:lnTo>
                  <a:pt x="0" y="126339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43528" y="3442715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843528" y="3442715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647057" y="3639566"/>
            <a:ext cx="1055370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6555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La	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entidad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35777" y="3639566"/>
            <a:ext cx="1508760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86765" algn="l"/>
              </a:tabLst>
            </a:pP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b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erá	pu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b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1400" spc="10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c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474457" y="3639566"/>
            <a:ext cx="18478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10" dirty="0">
                <a:solidFill>
                  <a:srgbClr val="404040"/>
                </a:solidFill>
                <a:latin typeface="Verdana"/>
                <a:cs typeface="Verdana"/>
              </a:rPr>
              <a:t>la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647057" y="3831844"/>
            <a:ext cx="148272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08660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m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400" spc="-20" dirty="0">
                <a:solidFill>
                  <a:srgbClr val="404040"/>
                </a:solidFill>
                <a:latin typeface="Verdana"/>
                <a:cs typeface="Verdana"/>
              </a:rPr>
              <a:t>y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or	can</a:t>
            </a:r>
            <a:r>
              <a:rPr sz="1400" spc="-20" dirty="0">
                <a:solidFill>
                  <a:srgbClr val="404040"/>
                </a:solidFill>
                <a:latin typeface="Verdana"/>
                <a:cs typeface="Verdana"/>
              </a:rPr>
              <a:t>t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dad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33540" y="3831844"/>
            <a:ext cx="142303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60045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	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información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370701" y="4023867"/>
            <a:ext cx="128333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55370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proc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so	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de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647057" y="4048252"/>
            <a:ext cx="1402080" cy="389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10"/>
              </a:lnSpc>
              <a:tabLst>
                <a:tab pos="1123315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resp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cto	d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  evaluación.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581400" y="3268979"/>
            <a:ext cx="944879" cy="12649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81400" y="3268979"/>
            <a:ext cx="944880" cy="1264920"/>
          </a:xfrm>
          <a:custGeom>
            <a:avLst/>
            <a:gdLst/>
            <a:ahLst/>
            <a:cxnLst/>
            <a:rect l="l" t="t" r="r" b="b"/>
            <a:pathLst>
              <a:path w="944879" h="1264920">
                <a:moveTo>
                  <a:pt x="0" y="1264920"/>
                </a:moveTo>
                <a:lnTo>
                  <a:pt x="944879" y="1264920"/>
                </a:lnTo>
                <a:lnTo>
                  <a:pt x="944879" y="0"/>
                </a:lnTo>
                <a:lnTo>
                  <a:pt x="0" y="0"/>
                </a:lnTo>
                <a:lnTo>
                  <a:pt x="0" y="126492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151876" y="3442715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151876" y="3442715"/>
            <a:ext cx="3853179" cy="1203960"/>
          </a:xfrm>
          <a:custGeom>
            <a:avLst/>
            <a:gdLst/>
            <a:ahLst/>
            <a:cxnLst/>
            <a:rect l="l" t="t" r="r" b="b"/>
            <a:pathLst>
              <a:path w="3853179" h="1203960">
                <a:moveTo>
                  <a:pt x="0" y="1203960"/>
                </a:moveTo>
                <a:lnTo>
                  <a:pt x="3852672" y="1203960"/>
                </a:lnTo>
                <a:lnTo>
                  <a:pt x="38526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8955785" y="3639566"/>
            <a:ext cx="29908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No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417557" y="3639566"/>
            <a:ext cx="60515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podrá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185654" y="3639566"/>
            <a:ext cx="1780539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38555" algn="l"/>
                <a:tab pos="1434465" algn="l"/>
              </a:tabLst>
            </a:pP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400" b="1" spc="-15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400" b="1" spc="-20" dirty="0">
                <a:solidFill>
                  <a:srgbClr val="404040"/>
                </a:solidFill>
                <a:latin typeface="Verdana"/>
                <a:cs typeface="Verdana"/>
              </a:rPr>
              <a:t>j</a:t>
            </a:r>
            <a:r>
              <a:rPr sz="1400" b="1" spc="-10" dirty="0">
                <a:solidFill>
                  <a:srgbClr val="404040"/>
                </a:solidFill>
                <a:latin typeface="Verdana"/>
                <a:cs typeface="Verdana"/>
              </a:rPr>
              <a:t>u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dica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r	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a	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una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095738" y="3831844"/>
            <a:ext cx="187007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0205" algn="l"/>
                <a:tab pos="1155700" algn="l"/>
                <a:tab pos="1608455" algn="l"/>
              </a:tabLst>
            </a:pP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n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o	cum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p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a	con	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a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955785" y="3856228"/>
            <a:ext cx="1059815" cy="389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10"/>
              </a:lnSpc>
              <a:tabLst>
                <a:tab pos="681355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oferta	que  con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d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c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on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0478261" y="4023867"/>
            <a:ext cx="1487170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7060" algn="l"/>
              </a:tabLst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y	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requisitos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955785" y="4215892"/>
            <a:ext cx="2428875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establecidos en las</a:t>
            </a:r>
            <a:r>
              <a:rPr sz="1400" spc="-13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bases…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7991856" y="3268979"/>
            <a:ext cx="842772" cy="12649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991856" y="3268979"/>
            <a:ext cx="843280" cy="1264920"/>
          </a:xfrm>
          <a:custGeom>
            <a:avLst/>
            <a:gdLst/>
            <a:ahLst/>
            <a:cxnLst/>
            <a:rect l="l" t="t" r="r" b="b"/>
            <a:pathLst>
              <a:path w="843279" h="1264920">
                <a:moveTo>
                  <a:pt x="0" y="1264920"/>
                </a:moveTo>
                <a:lnTo>
                  <a:pt x="842772" y="1264920"/>
                </a:lnTo>
                <a:lnTo>
                  <a:pt x="842772" y="0"/>
                </a:lnTo>
                <a:lnTo>
                  <a:pt x="0" y="0"/>
                </a:lnTo>
                <a:lnTo>
                  <a:pt x="0" y="1264920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55775" y="5009388"/>
            <a:ext cx="10292080" cy="1203960"/>
          </a:xfrm>
          <a:custGeom>
            <a:avLst/>
            <a:gdLst/>
            <a:ahLst/>
            <a:cxnLst/>
            <a:rect l="l" t="t" r="r" b="b"/>
            <a:pathLst>
              <a:path w="10292080" h="1203960">
                <a:moveTo>
                  <a:pt x="0" y="1203960"/>
                </a:moveTo>
                <a:lnTo>
                  <a:pt x="10291572" y="1203960"/>
                </a:lnTo>
                <a:lnTo>
                  <a:pt x="102915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255775" y="5009388"/>
            <a:ext cx="10292080" cy="1203960"/>
          </a:xfrm>
          <a:custGeom>
            <a:avLst/>
            <a:gdLst/>
            <a:ahLst/>
            <a:cxnLst/>
            <a:rect l="l" t="t" r="r" b="b"/>
            <a:pathLst>
              <a:path w="10292080" h="1203960">
                <a:moveTo>
                  <a:pt x="0" y="1203960"/>
                </a:moveTo>
                <a:lnTo>
                  <a:pt x="10291572" y="1203960"/>
                </a:lnTo>
                <a:lnTo>
                  <a:pt x="10291572" y="0"/>
                </a:lnTo>
                <a:lnTo>
                  <a:pt x="0" y="0"/>
                </a:lnTo>
                <a:lnTo>
                  <a:pt x="0" y="1203960"/>
                </a:lnTo>
                <a:close/>
              </a:path>
            </a:pathLst>
          </a:custGeom>
          <a:ln w="6095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391536" y="5210936"/>
            <a:ext cx="8917305" cy="812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86280" marR="142240" indent="-1974214">
              <a:lnSpc>
                <a:spcPts val="1939"/>
              </a:lnSpc>
            </a:pP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El contrato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se adjudicará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mediante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resolución fundada de </a:t>
            </a:r>
            <a:r>
              <a:rPr sz="1800" b="1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800" b="1" spc="-10" dirty="0">
                <a:solidFill>
                  <a:srgbClr val="404040"/>
                </a:solidFill>
                <a:latin typeface="Verdana"/>
                <a:cs typeface="Verdana"/>
              </a:rPr>
              <a:t>autoridad  </a:t>
            </a:r>
            <a:r>
              <a:rPr sz="1800" b="1" spc="-5" dirty="0">
                <a:solidFill>
                  <a:srgbClr val="404040"/>
                </a:solidFill>
                <a:latin typeface="Verdana"/>
                <a:cs typeface="Verdana"/>
              </a:rPr>
              <a:t>competente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, comunicada </a:t>
            </a:r>
            <a:r>
              <a:rPr sz="1800" dirty="0">
                <a:solidFill>
                  <a:srgbClr val="404040"/>
                </a:solidFill>
                <a:latin typeface="Verdana"/>
                <a:cs typeface="Verdana"/>
              </a:rPr>
              <a:t>al</a:t>
            </a:r>
            <a:r>
              <a:rPr sz="1800" spc="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Verdana"/>
                <a:cs typeface="Verdana"/>
              </a:rPr>
              <a:t>proponente.</a:t>
            </a:r>
            <a:endParaRPr sz="1800">
              <a:latin typeface="Verdana"/>
              <a:cs typeface="Verdana"/>
            </a:endParaRPr>
          </a:p>
          <a:p>
            <a:pPr marR="5080" algn="r">
              <a:lnSpc>
                <a:spcPct val="100000"/>
              </a:lnSpc>
              <a:spcBef>
                <a:spcPts val="535"/>
              </a:spcBef>
            </a:pPr>
            <a:r>
              <a:rPr sz="1600" spc="-5" dirty="0">
                <a:solidFill>
                  <a:srgbClr val="404040"/>
                </a:solidFill>
                <a:latin typeface="Verdana"/>
                <a:cs typeface="Verdana"/>
              </a:rPr>
              <a:t>(Art. </a:t>
            </a:r>
            <a:r>
              <a:rPr sz="1600" dirty="0">
                <a:solidFill>
                  <a:srgbClr val="404040"/>
                </a:solidFill>
                <a:latin typeface="Verdana"/>
                <a:cs typeface="Verdana"/>
              </a:rPr>
              <a:t>10</a:t>
            </a:r>
            <a:r>
              <a:rPr sz="1600" spc="-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Verdana"/>
                <a:cs typeface="Verdana"/>
              </a:rPr>
              <a:t>Reglamento)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673608" y="4184903"/>
            <a:ext cx="1502664" cy="20497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73608" y="4184903"/>
            <a:ext cx="1503045" cy="2049780"/>
          </a:xfrm>
          <a:custGeom>
            <a:avLst/>
            <a:gdLst/>
            <a:ahLst/>
            <a:cxnLst/>
            <a:rect l="l" t="t" r="r" b="b"/>
            <a:pathLst>
              <a:path w="1503045" h="2049779">
                <a:moveTo>
                  <a:pt x="0" y="2049780"/>
                </a:moveTo>
                <a:lnTo>
                  <a:pt x="1502664" y="2049780"/>
                </a:lnTo>
                <a:lnTo>
                  <a:pt x="1502664" y="0"/>
                </a:lnTo>
                <a:lnTo>
                  <a:pt x="0" y="0"/>
                </a:lnTo>
                <a:lnTo>
                  <a:pt x="0" y="204978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330504" y="1227073"/>
            <a:ext cx="2486025" cy="1225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000" dirty="0">
                <a:solidFill>
                  <a:srgbClr val="404040"/>
                </a:solidFill>
                <a:latin typeface="Verdana"/>
                <a:cs typeface="Verdana"/>
              </a:rPr>
              <a:t>En cuanto a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la  adjudicación, las  entidades</a:t>
            </a:r>
            <a:r>
              <a:rPr sz="2000" spc="-4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Verdana"/>
                <a:cs typeface="Verdana"/>
              </a:rPr>
              <a:t>licitantes  deberán: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39648" y="2679827"/>
            <a:ext cx="229933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(Art.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41 del</a:t>
            </a:r>
            <a:r>
              <a:rPr sz="18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Reglamento)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6" name="object 4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5806" rIns="0" bIns="0" rtlCol="0">
            <a:spAutoFit/>
          </a:bodyPr>
          <a:lstStyle/>
          <a:p>
            <a:pPr marL="318135">
              <a:lnSpc>
                <a:spcPct val="100000"/>
              </a:lnSpc>
            </a:pPr>
            <a:r>
              <a:rPr sz="2800" b="0" spc="-10" dirty="0">
                <a:solidFill>
                  <a:srgbClr val="404040"/>
                </a:solidFill>
                <a:latin typeface="Verdana"/>
                <a:cs typeface="Verdana"/>
              </a:rPr>
              <a:t>Adjudicación</a:t>
            </a:r>
            <a:endParaRPr sz="28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15489" y="2536190"/>
            <a:ext cx="8354695" cy="1022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25"/>
              </a:lnSpc>
            </a:pPr>
            <a:r>
              <a:rPr sz="3600" b="1" spc="-140" dirty="0">
                <a:solidFill>
                  <a:srgbClr val="FFFFFF"/>
                </a:solidFill>
                <a:latin typeface="Verdana"/>
                <a:cs typeface="Verdana"/>
              </a:rPr>
              <a:t>Comisión </a:t>
            </a:r>
            <a:r>
              <a:rPr sz="3600" b="1" spc="-145" dirty="0">
                <a:solidFill>
                  <a:srgbClr val="FFFFFF"/>
                </a:solidFill>
                <a:latin typeface="Verdana"/>
                <a:cs typeface="Verdana"/>
              </a:rPr>
              <a:t>Evaluadora </a:t>
            </a:r>
            <a:r>
              <a:rPr sz="3600" b="1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3600" b="1" spc="-140" dirty="0">
                <a:solidFill>
                  <a:srgbClr val="FFFFFF"/>
                </a:solidFill>
                <a:latin typeface="Verdana"/>
                <a:cs typeface="Verdana"/>
              </a:rPr>
              <a:t>Criterios</a:t>
            </a:r>
            <a:r>
              <a:rPr sz="3600" b="1" spc="-8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600" b="1" spc="-80" dirty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3600">
              <a:latin typeface="Verdana"/>
              <a:cs typeface="Verdana"/>
            </a:endParaRPr>
          </a:p>
          <a:p>
            <a:pPr algn="ctr">
              <a:lnSpc>
                <a:spcPts val="4025"/>
              </a:lnSpc>
            </a:pPr>
            <a:r>
              <a:rPr sz="3600" b="1" spc="-145" dirty="0">
                <a:solidFill>
                  <a:srgbClr val="FFFFFF"/>
                </a:solidFill>
                <a:latin typeface="Verdana"/>
                <a:cs typeface="Verdana"/>
              </a:rPr>
              <a:t>Evaluación</a:t>
            </a:r>
            <a:endParaRPr sz="36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84247" y="2653538"/>
            <a:ext cx="7198995" cy="727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730"/>
              </a:lnSpc>
            </a:pPr>
            <a:r>
              <a:rPr sz="4800" dirty="0">
                <a:solidFill>
                  <a:srgbClr val="404040"/>
                </a:solidFill>
              </a:rPr>
              <a:t>Comisión</a:t>
            </a:r>
            <a:r>
              <a:rPr sz="4800" spc="-70" dirty="0">
                <a:solidFill>
                  <a:srgbClr val="404040"/>
                </a:solidFill>
              </a:rPr>
              <a:t> </a:t>
            </a:r>
            <a:r>
              <a:rPr sz="4800" spc="-5" dirty="0">
                <a:solidFill>
                  <a:srgbClr val="404040"/>
                </a:solidFill>
              </a:rPr>
              <a:t>Evaluadora</a:t>
            </a:r>
            <a:endParaRPr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3691" y="326136"/>
            <a:ext cx="11024870" cy="568960"/>
          </a:xfrm>
          <a:custGeom>
            <a:avLst/>
            <a:gdLst/>
            <a:ahLst/>
            <a:cxnLst/>
            <a:rect l="l" t="t" r="r" b="b"/>
            <a:pathLst>
              <a:path w="11024870" h="568960">
                <a:moveTo>
                  <a:pt x="10942066" y="0"/>
                </a:moveTo>
                <a:lnTo>
                  <a:pt x="82511" y="0"/>
                </a:lnTo>
                <a:lnTo>
                  <a:pt x="66341" y="1099"/>
                </a:lnTo>
                <a:lnTo>
                  <a:pt x="24168" y="16637"/>
                </a:lnTo>
                <a:lnTo>
                  <a:pt x="0" y="56896"/>
                </a:lnTo>
                <a:lnTo>
                  <a:pt x="0" y="511556"/>
                </a:lnTo>
                <a:lnTo>
                  <a:pt x="24168" y="551815"/>
                </a:lnTo>
                <a:lnTo>
                  <a:pt x="66341" y="567352"/>
                </a:lnTo>
                <a:lnTo>
                  <a:pt x="82511" y="568452"/>
                </a:lnTo>
                <a:lnTo>
                  <a:pt x="10942066" y="568452"/>
                </a:lnTo>
                <a:lnTo>
                  <a:pt x="10987911" y="558915"/>
                </a:lnTo>
                <a:lnTo>
                  <a:pt x="11018361" y="533352"/>
                </a:lnTo>
                <a:lnTo>
                  <a:pt x="11024616" y="511556"/>
                </a:lnTo>
                <a:lnTo>
                  <a:pt x="11024616" y="56896"/>
                </a:lnTo>
                <a:lnTo>
                  <a:pt x="11000486" y="16637"/>
                </a:lnTo>
                <a:lnTo>
                  <a:pt x="10958284" y="1099"/>
                </a:lnTo>
                <a:lnTo>
                  <a:pt x="10942066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3691" y="326136"/>
            <a:ext cx="11024870" cy="568960"/>
          </a:xfrm>
          <a:custGeom>
            <a:avLst/>
            <a:gdLst/>
            <a:ahLst/>
            <a:cxnLst/>
            <a:rect l="l" t="t" r="r" b="b"/>
            <a:pathLst>
              <a:path w="11024870" h="568960">
                <a:moveTo>
                  <a:pt x="0" y="56896"/>
                </a:moveTo>
                <a:lnTo>
                  <a:pt x="24168" y="16637"/>
                </a:lnTo>
                <a:lnTo>
                  <a:pt x="66341" y="1099"/>
                </a:lnTo>
                <a:lnTo>
                  <a:pt x="82511" y="0"/>
                </a:lnTo>
                <a:lnTo>
                  <a:pt x="10942066" y="0"/>
                </a:lnTo>
                <a:lnTo>
                  <a:pt x="10987911" y="9536"/>
                </a:lnTo>
                <a:lnTo>
                  <a:pt x="11018361" y="35099"/>
                </a:lnTo>
                <a:lnTo>
                  <a:pt x="11024616" y="56896"/>
                </a:lnTo>
                <a:lnTo>
                  <a:pt x="11024616" y="511556"/>
                </a:lnTo>
                <a:lnTo>
                  <a:pt x="11000486" y="551815"/>
                </a:lnTo>
                <a:lnTo>
                  <a:pt x="10958284" y="567352"/>
                </a:lnTo>
                <a:lnTo>
                  <a:pt x="10942066" y="568452"/>
                </a:lnTo>
                <a:lnTo>
                  <a:pt x="82511" y="568452"/>
                </a:lnTo>
                <a:lnTo>
                  <a:pt x="36738" y="558915"/>
                </a:lnTo>
                <a:lnTo>
                  <a:pt x="6283" y="533352"/>
                </a:lnTo>
                <a:lnTo>
                  <a:pt x="0" y="511556"/>
                </a:lnTo>
                <a:lnTo>
                  <a:pt x="0" y="5689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73198" y="320802"/>
            <a:ext cx="7251700" cy="4876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0" spc="-5" dirty="0">
                <a:solidFill>
                  <a:srgbClr val="FFFFFF"/>
                </a:solidFill>
                <a:latin typeface="Verdana"/>
                <a:cs typeface="Verdana"/>
              </a:rPr>
              <a:t>Conformación Comisión</a:t>
            </a:r>
            <a:r>
              <a:rPr sz="3200" b="0" spc="-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200" b="0" spc="-15" dirty="0">
                <a:solidFill>
                  <a:srgbClr val="FFFFFF"/>
                </a:solidFill>
                <a:latin typeface="Verdana"/>
                <a:cs typeface="Verdana"/>
              </a:rPr>
              <a:t>Evaluadora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98803" y="992124"/>
            <a:ext cx="10149840" cy="826135"/>
          </a:xfrm>
          <a:custGeom>
            <a:avLst/>
            <a:gdLst/>
            <a:ahLst/>
            <a:cxnLst/>
            <a:rect l="l" t="t" r="r" b="b"/>
            <a:pathLst>
              <a:path w="10149840" h="826135">
                <a:moveTo>
                  <a:pt x="10012299" y="0"/>
                </a:moveTo>
                <a:lnTo>
                  <a:pt x="137553" y="0"/>
                </a:lnTo>
                <a:lnTo>
                  <a:pt x="110591" y="2666"/>
                </a:lnTo>
                <a:lnTo>
                  <a:pt x="61238" y="23145"/>
                </a:lnTo>
                <a:lnTo>
                  <a:pt x="23108" y="61337"/>
                </a:lnTo>
                <a:lnTo>
                  <a:pt x="2667" y="110716"/>
                </a:lnTo>
                <a:lnTo>
                  <a:pt x="0" y="137667"/>
                </a:lnTo>
                <a:lnTo>
                  <a:pt x="0" y="688339"/>
                </a:lnTo>
                <a:lnTo>
                  <a:pt x="10469" y="740981"/>
                </a:lnTo>
                <a:lnTo>
                  <a:pt x="40284" y="785622"/>
                </a:lnTo>
                <a:lnTo>
                  <a:pt x="84913" y="815530"/>
                </a:lnTo>
                <a:lnTo>
                  <a:pt x="137553" y="826008"/>
                </a:lnTo>
                <a:lnTo>
                  <a:pt x="10012299" y="826008"/>
                </a:lnTo>
                <a:lnTo>
                  <a:pt x="10064940" y="815530"/>
                </a:lnTo>
                <a:lnTo>
                  <a:pt x="10109581" y="785622"/>
                </a:lnTo>
                <a:lnTo>
                  <a:pt x="10139378" y="740981"/>
                </a:lnTo>
                <a:lnTo>
                  <a:pt x="10149840" y="688339"/>
                </a:lnTo>
                <a:lnTo>
                  <a:pt x="10149840" y="137667"/>
                </a:lnTo>
                <a:lnTo>
                  <a:pt x="10139378" y="85026"/>
                </a:lnTo>
                <a:lnTo>
                  <a:pt x="10109581" y="40386"/>
                </a:lnTo>
                <a:lnTo>
                  <a:pt x="10064940" y="10477"/>
                </a:lnTo>
                <a:lnTo>
                  <a:pt x="1001229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98803" y="992124"/>
            <a:ext cx="10149840" cy="826135"/>
          </a:xfrm>
          <a:custGeom>
            <a:avLst/>
            <a:gdLst/>
            <a:ahLst/>
            <a:cxnLst/>
            <a:rect l="l" t="t" r="r" b="b"/>
            <a:pathLst>
              <a:path w="10149840" h="826135">
                <a:moveTo>
                  <a:pt x="0" y="137667"/>
                </a:moveTo>
                <a:lnTo>
                  <a:pt x="10469" y="85026"/>
                </a:lnTo>
                <a:lnTo>
                  <a:pt x="40284" y="40386"/>
                </a:lnTo>
                <a:lnTo>
                  <a:pt x="84913" y="10477"/>
                </a:lnTo>
                <a:lnTo>
                  <a:pt x="137553" y="0"/>
                </a:lnTo>
                <a:lnTo>
                  <a:pt x="10012299" y="0"/>
                </a:lnTo>
                <a:lnTo>
                  <a:pt x="10064940" y="10477"/>
                </a:lnTo>
                <a:lnTo>
                  <a:pt x="10109581" y="40386"/>
                </a:lnTo>
                <a:lnTo>
                  <a:pt x="10139378" y="85026"/>
                </a:lnTo>
                <a:lnTo>
                  <a:pt x="10149840" y="137667"/>
                </a:lnTo>
                <a:lnTo>
                  <a:pt x="10149840" y="688339"/>
                </a:lnTo>
                <a:lnTo>
                  <a:pt x="10139378" y="740981"/>
                </a:lnTo>
                <a:lnTo>
                  <a:pt x="10109581" y="785622"/>
                </a:lnTo>
                <a:lnTo>
                  <a:pt x="10064940" y="815530"/>
                </a:lnTo>
                <a:lnTo>
                  <a:pt x="10012299" y="826008"/>
                </a:lnTo>
                <a:lnTo>
                  <a:pt x="137553" y="826008"/>
                </a:lnTo>
                <a:lnTo>
                  <a:pt x="84913" y="815530"/>
                </a:lnTo>
                <a:lnTo>
                  <a:pt x="40284" y="785622"/>
                </a:lnTo>
                <a:lnTo>
                  <a:pt x="10469" y="740981"/>
                </a:lnTo>
                <a:lnTo>
                  <a:pt x="0" y="688339"/>
                </a:lnTo>
                <a:lnTo>
                  <a:pt x="0" y="137667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98803" y="1891283"/>
            <a:ext cx="10149840" cy="826135"/>
          </a:xfrm>
          <a:custGeom>
            <a:avLst/>
            <a:gdLst/>
            <a:ahLst/>
            <a:cxnLst/>
            <a:rect l="l" t="t" r="r" b="b"/>
            <a:pathLst>
              <a:path w="10149840" h="826135">
                <a:moveTo>
                  <a:pt x="10012299" y="0"/>
                </a:moveTo>
                <a:lnTo>
                  <a:pt x="137553" y="0"/>
                </a:lnTo>
                <a:lnTo>
                  <a:pt x="110591" y="2666"/>
                </a:lnTo>
                <a:lnTo>
                  <a:pt x="61238" y="23145"/>
                </a:lnTo>
                <a:lnTo>
                  <a:pt x="23108" y="61337"/>
                </a:lnTo>
                <a:lnTo>
                  <a:pt x="2667" y="110716"/>
                </a:lnTo>
                <a:lnTo>
                  <a:pt x="0" y="137667"/>
                </a:lnTo>
                <a:lnTo>
                  <a:pt x="0" y="688339"/>
                </a:lnTo>
                <a:lnTo>
                  <a:pt x="10469" y="740981"/>
                </a:lnTo>
                <a:lnTo>
                  <a:pt x="40284" y="785621"/>
                </a:lnTo>
                <a:lnTo>
                  <a:pt x="84913" y="815530"/>
                </a:lnTo>
                <a:lnTo>
                  <a:pt x="137553" y="826007"/>
                </a:lnTo>
                <a:lnTo>
                  <a:pt x="10012299" y="826007"/>
                </a:lnTo>
                <a:lnTo>
                  <a:pt x="10064940" y="815530"/>
                </a:lnTo>
                <a:lnTo>
                  <a:pt x="10109581" y="785621"/>
                </a:lnTo>
                <a:lnTo>
                  <a:pt x="10139378" y="740981"/>
                </a:lnTo>
                <a:lnTo>
                  <a:pt x="10149840" y="688339"/>
                </a:lnTo>
                <a:lnTo>
                  <a:pt x="10149840" y="137667"/>
                </a:lnTo>
                <a:lnTo>
                  <a:pt x="10139378" y="85026"/>
                </a:lnTo>
                <a:lnTo>
                  <a:pt x="10109581" y="40386"/>
                </a:lnTo>
                <a:lnTo>
                  <a:pt x="10064940" y="10477"/>
                </a:lnTo>
                <a:lnTo>
                  <a:pt x="1001229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8803" y="1891283"/>
            <a:ext cx="10149840" cy="826135"/>
          </a:xfrm>
          <a:custGeom>
            <a:avLst/>
            <a:gdLst/>
            <a:ahLst/>
            <a:cxnLst/>
            <a:rect l="l" t="t" r="r" b="b"/>
            <a:pathLst>
              <a:path w="10149840" h="826135">
                <a:moveTo>
                  <a:pt x="0" y="137667"/>
                </a:moveTo>
                <a:lnTo>
                  <a:pt x="10469" y="85026"/>
                </a:lnTo>
                <a:lnTo>
                  <a:pt x="40284" y="40386"/>
                </a:lnTo>
                <a:lnTo>
                  <a:pt x="84913" y="10477"/>
                </a:lnTo>
                <a:lnTo>
                  <a:pt x="137553" y="0"/>
                </a:lnTo>
                <a:lnTo>
                  <a:pt x="10012299" y="0"/>
                </a:lnTo>
                <a:lnTo>
                  <a:pt x="10064940" y="10477"/>
                </a:lnTo>
                <a:lnTo>
                  <a:pt x="10109581" y="40386"/>
                </a:lnTo>
                <a:lnTo>
                  <a:pt x="10139378" y="85026"/>
                </a:lnTo>
                <a:lnTo>
                  <a:pt x="10149840" y="137667"/>
                </a:lnTo>
                <a:lnTo>
                  <a:pt x="10149840" y="688339"/>
                </a:lnTo>
                <a:lnTo>
                  <a:pt x="10139378" y="740981"/>
                </a:lnTo>
                <a:lnTo>
                  <a:pt x="10109581" y="785621"/>
                </a:lnTo>
                <a:lnTo>
                  <a:pt x="10064940" y="815530"/>
                </a:lnTo>
                <a:lnTo>
                  <a:pt x="10012299" y="826007"/>
                </a:lnTo>
                <a:lnTo>
                  <a:pt x="137553" y="826007"/>
                </a:lnTo>
                <a:lnTo>
                  <a:pt x="84913" y="815530"/>
                </a:lnTo>
                <a:lnTo>
                  <a:pt x="40284" y="785621"/>
                </a:lnTo>
                <a:lnTo>
                  <a:pt x="10469" y="740981"/>
                </a:lnTo>
                <a:lnTo>
                  <a:pt x="0" y="688339"/>
                </a:lnTo>
                <a:lnTo>
                  <a:pt x="0" y="137667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98803" y="2801111"/>
            <a:ext cx="10149840" cy="824865"/>
          </a:xfrm>
          <a:custGeom>
            <a:avLst/>
            <a:gdLst/>
            <a:ahLst/>
            <a:cxnLst/>
            <a:rect l="l" t="t" r="r" b="b"/>
            <a:pathLst>
              <a:path w="10149840" h="824864">
                <a:moveTo>
                  <a:pt x="10012299" y="0"/>
                </a:moveTo>
                <a:lnTo>
                  <a:pt x="137553" y="0"/>
                </a:lnTo>
                <a:lnTo>
                  <a:pt x="110591" y="2665"/>
                </a:lnTo>
                <a:lnTo>
                  <a:pt x="61238" y="23092"/>
                </a:lnTo>
                <a:lnTo>
                  <a:pt x="23108" y="61190"/>
                </a:lnTo>
                <a:lnTo>
                  <a:pt x="2667" y="110482"/>
                </a:lnTo>
                <a:lnTo>
                  <a:pt x="0" y="137413"/>
                </a:lnTo>
                <a:lnTo>
                  <a:pt x="0" y="687070"/>
                </a:lnTo>
                <a:lnTo>
                  <a:pt x="10469" y="739648"/>
                </a:lnTo>
                <a:lnTo>
                  <a:pt x="40284" y="784225"/>
                </a:lnTo>
                <a:lnTo>
                  <a:pt x="84913" y="814022"/>
                </a:lnTo>
                <a:lnTo>
                  <a:pt x="137553" y="824483"/>
                </a:lnTo>
                <a:lnTo>
                  <a:pt x="10012299" y="824483"/>
                </a:lnTo>
                <a:lnTo>
                  <a:pt x="10064940" y="814022"/>
                </a:lnTo>
                <a:lnTo>
                  <a:pt x="10109581" y="784225"/>
                </a:lnTo>
                <a:lnTo>
                  <a:pt x="10139378" y="739647"/>
                </a:lnTo>
                <a:lnTo>
                  <a:pt x="10149840" y="687070"/>
                </a:lnTo>
                <a:lnTo>
                  <a:pt x="10149840" y="137413"/>
                </a:lnTo>
                <a:lnTo>
                  <a:pt x="10139378" y="84836"/>
                </a:lnTo>
                <a:lnTo>
                  <a:pt x="10109581" y="40259"/>
                </a:lnTo>
                <a:lnTo>
                  <a:pt x="10064940" y="10461"/>
                </a:lnTo>
                <a:lnTo>
                  <a:pt x="1001229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98803" y="2801111"/>
            <a:ext cx="10149840" cy="824865"/>
          </a:xfrm>
          <a:custGeom>
            <a:avLst/>
            <a:gdLst/>
            <a:ahLst/>
            <a:cxnLst/>
            <a:rect l="l" t="t" r="r" b="b"/>
            <a:pathLst>
              <a:path w="10149840" h="824864">
                <a:moveTo>
                  <a:pt x="0" y="137413"/>
                </a:moveTo>
                <a:lnTo>
                  <a:pt x="10469" y="84835"/>
                </a:lnTo>
                <a:lnTo>
                  <a:pt x="40284" y="40259"/>
                </a:lnTo>
                <a:lnTo>
                  <a:pt x="84913" y="10461"/>
                </a:lnTo>
                <a:lnTo>
                  <a:pt x="137553" y="0"/>
                </a:lnTo>
                <a:lnTo>
                  <a:pt x="10012299" y="0"/>
                </a:lnTo>
                <a:lnTo>
                  <a:pt x="10064940" y="10461"/>
                </a:lnTo>
                <a:lnTo>
                  <a:pt x="10109581" y="40259"/>
                </a:lnTo>
                <a:lnTo>
                  <a:pt x="10139378" y="84836"/>
                </a:lnTo>
                <a:lnTo>
                  <a:pt x="10149840" y="137413"/>
                </a:lnTo>
                <a:lnTo>
                  <a:pt x="10149840" y="687070"/>
                </a:lnTo>
                <a:lnTo>
                  <a:pt x="10139378" y="739647"/>
                </a:lnTo>
                <a:lnTo>
                  <a:pt x="10109581" y="784225"/>
                </a:lnTo>
                <a:lnTo>
                  <a:pt x="10064940" y="814022"/>
                </a:lnTo>
                <a:lnTo>
                  <a:pt x="10012299" y="824483"/>
                </a:lnTo>
                <a:lnTo>
                  <a:pt x="137553" y="824483"/>
                </a:lnTo>
                <a:lnTo>
                  <a:pt x="84913" y="814022"/>
                </a:lnTo>
                <a:lnTo>
                  <a:pt x="40284" y="784225"/>
                </a:lnTo>
                <a:lnTo>
                  <a:pt x="10469" y="739648"/>
                </a:lnTo>
                <a:lnTo>
                  <a:pt x="0" y="687070"/>
                </a:lnTo>
                <a:lnTo>
                  <a:pt x="0" y="137413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287907" y="1140968"/>
            <a:ext cx="9768840" cy="2285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ts val="1400"/>
              </a:lnSpc>
            </a:pP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Los miembros de las comisiones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evaluadoras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deben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ser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designados con anterioridad a la fecha de apertura de  las ofertas.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De esta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manera,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los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integrantes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de dichas comisiones podrán estar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presentes durante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el acto de 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apertura,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lo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que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les permitirá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resolver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cualquier cuestionamiento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que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surja de esa</a:t>
            </a:r>
            <a:r>
              <a:rPr sz="1300" spc="34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instancia.</a:t>
            </a:r>
            <a:endParaRPr sz="13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38100" marR="33655" indent="2540" algn="ctr">
              <a:lnSpc>
                <a:spcPts val="1400"/>
              </a:lnSpc>
              <a:spcBef>
                <a:spcPts val="5"/>
              </a:spcBef>
            </a:pPr>
            <a:r>
              <a:rPr sz="1300" b="1" spc="-10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integración de la comisión evaluadora recomienda encontrarse reconocida a </a:t>
            </a:r>
            <a:r>
              <a:rPr sz="1300" b="1" spc="-10" dirty="0">
                <a:solidFill>
                  <a:srgbClr val="FFFFFF"/>
                </a:solidFill>
                <a:latin typeface="Verdana"/>
                <a:cs typeface="Verdana"/>
              </a:rPr>
              <a:t>través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1300" b="1" spc="-10" dirty="0">
                <a:solidFill>
                  <a:srgbClr val="FFFFFF"/>
                </a:solidFill>
                <a:latin typeface="Verdana"/>
                <a:cs typeface="Verdana"/>
              </a:rPr>
              <a:t>un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acto  administrativo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, dictado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por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la autoridad competente y publicarse en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  <a:hlinkClick r:id="rId2"/>
              </a:rPr>
              <a:t>www.mercadopublico.cl,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antes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del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cierre de la  licitación.</a:t>
            </a:r>
            <a:endParaRPr sz="13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Los miembros de la comisión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evaluadora </a:t>
            </a:r>
            <a:r>
              <a:rPr sz="1300" b="1" spc="-10" dirty="0">
                <a:solidFill>
                  <a:srgbClr val="FFFFFF"/>
                </a:solidFill>
                <a:latin typeface="Verdana"/>
                <a:cs typeface="Verdana"/>
              </a:rPr>
              <a:t>no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podrán tener conflictos de interés con los</a:t>
            </a:r>
            <a:r>
              <a:rPr sz="1300" b="1" spc="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Verdana"/>
                <a:cs typeface="Verdana"/>
              </a:rPr>
              <a:t>oferentes.</a:t>
            </a:r>
            <a:endParaRPr sz="1300">
              <a:latin typeface="Verdana"/>
              <a:cs typeface="Verdana"/>
            </a:endParaRPr>
          </a:p>
          <a:p>
            <a:pPr marL="1905" algn="ctr">
              <a:lnSpc>
                <a:spcPct val="100000"/>
              </a:lnSpc>
              <a:spcBef>
                <a:spcPts val="320"/>
              </a:spcBef>
            </a:pP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(Artículo 37 </a:t>
            </a:r>
            <a:r>
              <a:rPr sz="1300" spc="-10" dirty="0">
                <a:solidFill>
                  <a:srgbClr val="FFFFFF"/>
                </a:solidFill>
                <a:latin typeface="Verdana"/>
                <a:cs typeface="Verdana"/>
              </a:rPr>
              <a:t>del Reglamento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de la ley </a:t>
            </a:r>
            <a:r>
              <a:rPr sz="1300" spc="10" dirty="0">
                <a:solidFill>
                  <a:srgbClr val="FFFFFF"/>
                </a:solidFill>
                <a:latin typeface="Verdana"/>
                <a:cs typeface="Verdana"/>
              </a:rPr>
              <a:t>N°</a:t>
            </a:r>
            <a:r>
              <a:rPr sz="1300" spc="1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Verdana"/>
                <a:cs typeface="Verdana"/>
              </a:rPr>
              <a:t>19.886)</a:t>
            </a:r>
            <a:endParaRPr sz="13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988564" y="3709415"/>
            <a:ext cx="6370320" cy="2353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0194" y="427990"/>
            <a:ext cx="6494780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0" spc="-5" dirty="0">
                <a:solidFill>
                  <a:srgbClr val="404040"/>
                </a:solidFill>
                <a:latin typeface="Verdana"/>
                <a:cs typeface="Verdana"/>
              </a:rPr>
              <a:t>¿Cómo </a:t>
            </a:r>
            <a:r>
              <a:rPr sz="2400" b="0" dirty="0">
                <a:solidFill>
                  <a:srgbClr val="404040"/>
                </a:solidFill>
                <a:latin typeface="Verdana"/>
                <a:cs typeface="Verdana"/>
              </a:rPr>
              <a:t>se compone </a:t>
            </a:r>
            <a:r>
              <a:rPr sz="2400" b="0" spc="-10" dirty="0">
                <a:solidFill>
                  <a:srgbClr val="404040"/>
                </a:solidFill>
                <a:latin typeface="Verdana"/>
                <a:cs typeface="Verdana"/>
              </a:rPr>
              <a:t>Comisión</a:t>
            </a:r>
            <a:r>
              <a:rPr sz="2400" b="0" spc="8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400" b="0" spc="-15" dirty="0">
                <a:solidFill>
                  <a:srgbClr val="404040"/>
                </a:solidFill>
                <a:latin typeface="Verdana"/>
                <a:cs typeface="Verdana"/>
              </a:rPr>
              <a:t>Evaluadora?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0194" y="2872613"/>
            <a:ext cx="4858385" cy="1715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>
              <a:lnSpc>
                <a:spcPct val="100000"/>
              </a:lnSpc>
            </a:pP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Para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designación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los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integrantes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la comisión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y de su</a:t>
            </a:r>
            <a:r>
              <a:rPr sz="1400" spc="-1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composición:</a:t>
            </a:r>
            <a:endParaRPr sz="14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299085" marR="5080" indent="-286385" algn="just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1400" b="1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autoridad competente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(jefe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servicio,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alcalde, concejo )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deberá tomar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cuenta las 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consideraciones profesionales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y de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probidad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sus potenciales integrantes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la Comisión  Evaluadora.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0194" y="4793233"/>
            <a:ext cx="4859020" cy="1288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marR="5080" indent="-286385" algn="just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Se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recomienda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mayoría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miembros  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la comisión,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con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excepción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los asesores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externos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que las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integren,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hayan aprobado, al  menos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en </a:t>
            </a:r>
            <a:r>
              <a:rPr sz="1400" b="1" spc="-10" dirty="0">
                <a:solidFill>
                  <a:srgbClr val="404040"/>
                </a:solidFill>
                <a:latin typeface="Verdana"/>
                <a:cs typeface="Verdana"/>
              </a:rPr>
              <a:t>una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oportunidad, la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prueba </a:t>
            </a:r>
            <a:r>
              <a:rPr sz="1400" b="1" spc="-10" dirty="0">
                <a:solidFill>
                  <a:srgbClr val="404040"/>
                </a:solidFill>
                <a:latin typeface="Verdana"/>
                <a:cs typeface="Verdana"/>
              </a:rPr>
              <a:t>de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acreditación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que efectúa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Dirección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ChileCompra.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999731" y="646176"/>
            <a:ext cx="2906268" cy="21808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949188" y="3136010"/>
            <a:ext cx="5859780" cy="1288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Los miembros 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las comisiones 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evaluadoras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deben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ser 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designados con anterioridad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a la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fecha de apertura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de las 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ofertas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.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esta manera,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los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integrantes de dichas comisiones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podrán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estar </a:t>
            </a:r>
            <a:r>
              <a:rPr sz="1400" u="sng" dirty="0">
                <a:solidFill>
                  <a:srgbClr val="404040"/>
                </a:solidFill>
                <a:latin typeface="Verdana"/>
                <a:cs typeface="Verdana"/>
              </a:rPr>
              <a:t>presentes </a:t>
            </a:r>
            <a:r>
              <a:rPr sz="1400" u="sng" spc="-5" dirty="0">
                <a:solidFill>
                  <a:srgbClr val="404040"/>
                </a:solidFill>
                <a:latin typeface="Verdana"/>
                <a:cs typeface="Verdana"/>
              </a:rPr>
              <a:t>durante el acto </a:t>
            </a:r>
            <a:r>
              <a:rPr sz="1400" u="sng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u="sng" spc="-5" dirty="0">
                <a:solidFill>
                  <a:srgbClr val="404040"/>
                </a:solidFill>
                <a:latin typeface="Verdana"/>
                <a:cs typeface="Verdana"/>
              </a:rPr>
              <a:t>apertura,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lo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les  permitirá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resolver cualquier cuestionamiento que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surja 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esa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instancia.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49188" y="4629784"/>
            <a:ext cx="5859780" cy="8616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Se recomienda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que la integración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comisión evaluadora </a:t>
            </a:r>
            <a:r>
              <a:rPr sz="1400" spc="-15" dirty="0">
                <a:solidFill>
                  <a:srgbClr val="404040"/>
                </a:solidFill>
                <a:latin typeface="Verdana"/>
                <a:cs typeface="Verdana"/>
              </a:rPr>
              <a:t>se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encuentre reconocida a 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través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un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acto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administrativo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, 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dictado por </a:t>
            </a:r>
            <a:r>
              <a:rPr sz="1400" spc="5" dirty="0">
                <a:solidFill>
                  <a:srgbClr val="404040"/>
                </a:solidFill>
                <a:latin typeface="Verdana"/>
                <a:cs typeface="Verdana"/>
              </a:rPr>
              <a:t>la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autoridad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competente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publicarse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en 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  <a:hlinkClick r:id="rId3"/>
              </a:rPr>
              <a:t>www.mercadopublico.cl</a:t>
            </a:r>
            <a:endParaRPr sz="14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2663" y="1235328"/>
            <a:ext cx="3386454" cy="735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63525">
              <a:lnSpc>
                <a:spcPct val="100000"/>
              </a:lnSpc>
            </a:pPr>
            <a:r>
              <a:rPr sz="2400" spc="-5" dirty="0">
                <a:solidFill>
                  <a:srgbClr val="404040"/>
                </a:solidFill>
                <a:latin typeface="Verdana"/>
                <a:cs typeface="Verdana"/>
              </a:rPr>
              <a:t>¿Cómo funciona 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la  </a:t>
            </a:r>
            <a:r>
              <a:rPr sz="2400" dirty="0">
                <a:solidFill>
                  <a:srgbClr val="404040"/>
                </a:solidFill>
                <a:latin typeface="Verdana"/>
                <a:cs typeface="Verdana"/>
              </a:rPr>
              <a:t>Comisión</a:t>
            </a:r>
            <a:r>
              <a:rPr sz="2400" spc="-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Verdana"/>
                <a:cs typeface="Verdana"/>
              </a:rPr>
              <a:t>evaluadora?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35423" y="292608"/>
            <a:ext cx="2615565" cy="988060"/>
          </a:xfrm>
          <a:custGeom>
            <a:avLst/>
            <a:gdLst/>
            <a:ahLst/>
            <a:cxnLst/>
            <a:rect l="l" t="t" r="r" b="b"/>
            <a:pathLst>
              <a:path w="2615565" h="988060">
                <a:moveTo>
                  <a:pt x="2516378" y="0"/>
                </a:moveTo>
                <a:lnTo>
                  <a:pt x="98805" y="0"/>
                </a:lnTo>
                <a:lnTo>
                  <a:pt x="60328" y="7758"/>
                </a:lnTo>
                <a:lnTo>
                  <a:pt x="28924" y="28924"/>
                </a:lnTo>
                <a:lnTo>
                  <a:pt x="7758" y="60328"/>
                </a:lnTo>
                <a:lnTo>
                  <a:pt x="0" y="98806"/>
                </a:lnTo>
                <a:lnTo>
                  <a:pt x="0" y="888746"/>
                </a:lnTo>
                <a:lnTo>
                  <a:pt x="7758" y="927223"/>
                </a:lnTo>
                <a:lnTo>
                  <a:pt x="28924" y="958627"/>
                </a:lnTo>
                <a:lnTo>
                  <a:pt x="60328" y="979793"/>
                </a:lnTo>
                <a:lnTo>
                  <a:pt x="98805" y="987552"/>
                </a:lnTo>
                <a:lnTo>
                  <a:pt x="2516378" y="987552"/>
                </a:lnTo>
                <a:lnTo>
                  <a:pt x="2554855" y="979793"/>
                </a:lnTo>
                <a:lnTo>
                  <a:pt x="2586259" y="958627"/>
                </a:lnTo>
                <a:lnTo>
                  <a:pt x="2607425" y="927223"/>
                </a:lnTo>
                <a:lnTo>
                  <a:pt x="2615183" y="888746"/>
                </a:lnTo>
                <a:lnTo>
                  <a:pt x="2615183" y="98806"/>
                </a:lnTo>
                <a:lnTo>
                  <a:pt x="2607425" y="60328"/>
                </a:lnTo>
                <a:lnTo>
                  <a:pt x="2586259" y="28924"/>
                </a:lnTo>
                <a:lnTo>
                  <a:pt x="2554855" y="7758"/>
                </a:lnTo>
                <a:lnTo>
                  <a:pt x="2516378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35423" y="292608"/>
            <a:ext cx="2615565" cy="988060"/>
          </a:xfrm>
          <a:custGeom>
            <a:avLst/>
            <a:gdLst/>
            <a:ahLst/>
            <a:cxnLst/>
            <a:rect l="l" t="t" r="r" b="b"/>
            <a:pathLst>
              <a:path w="2615565" h="988060">
                <a:moveTo>
                  <a:pt x="0" y="98806"/>
                </a:moveTo>
                <a:lnTo>
                  <a:pt x="7758" y="60328"/>
                </a:lnTo>
                <a:lnTo>
                  <a:pt x="28924" y="28924"/>
                </a:lnTo>
                <a:lnTo>
                  <a:pt x="60328" y="7758"/>
                </a:lnTo>
                <a:lnTo>
                  <a:pt x="98805" y="0"/>
                </a:lnTo>
                <a:lnTo>
                  <a:pt x="2516378" y="0"/>
                </a:lnTo>
                <a:lnTo>
                  <a:pt x="2554855" y="7758"/>
                </a:lnTo>
                <a:lnTo>
                  <a:pt x="2586259" y="28924"/>
                </a:lnTo>
                <a:lnTo>
                  <a:pt x="2607425" y="60328"/>
                </a:lnTo>
                <a:lnTo>
                  <a:pt x="2615183" y="98806"/>
                </a:lnTo>
                <a:lnTo>
                  <a:pt x="2615183" y="888746"/>
                </a:lnTo>
                <a:lnTo>
                  <a:pt x="2607425" y="927223"/>
                </a:lnTo>
                <a:lnTo>
                  <a:pt x="2586259" y="958627"/>
                </a:lnTo>
                <a:lnTo>
                  <a:pt x="2554855" y="979793"/>
                </a:lnTo>
                <a:lnTo>
                  <a:pt x="2516378" y="987552"/>
                </a:lnTo>
                <a:lnTo>
                  <a:pt x="98805" y="987552"/>
                </a:lnTo>
                <a:lnTo>
                  <a:pt x="60328" y="979793"/>
                </a:lnTo>
                <a:lnTo>
                  <a:pt x="28924" y="958627"/>
                </a:lnTo>
                <a:lnTo>
                  <a:pt x="7758" y="927223"/>
                </a:lnTo>
                <a:lnTo>
                  <a:pt x="0" y="888746"/>
                </a:lnTo>
                <a:lnTo>
                  <a:pt x="0" y="9880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12640" y="513587"/>
            <a:ext cx="2462530" cy="549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1080"/>
              </a:lnSpc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Se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recomienda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que las comisiones  evaluadoras funcionen en base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a 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una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estructura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formal de</a:t>
            </a:r>
            <a:r>
              <a:rPr sz="1000" b="1" spc="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trabajo</a:t>
            </a:r>
            <a:r>
              <a:rPr sz="1000" spc="-1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  <a:p>
            <a:pPr algn="ctr">
              <a:lnSpc>
                <a:spcPts val="1015"/>
              </a:lnSpc>
            </a:pP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Deberán: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203191" y="1403603"/>
            <a:ext cx="3279775" cy="742315"/>
          </a:xfrm>
          <a:custGeom>
            <a:avLst/>
            <a:gdLst/>
            <a:ahLst/>
            <a:cxnLst/>
            <a:rect l="l" t="t" r="r" b="b"/>
            <a:pathLst>
              <a:path w="3279775" h="742314">
                <a:moveTo>
                  <a:pt x="3076575" y="0"/>
                </a:moveTo>
                <a:lnTo>
                  <a:pt x="203073" y="0"/>
                </a:lnTo>
                <a:lnTo>
                  <a:pt x="138891" y="3787"/>
                </a:lnTo>
                <a:lnTo>
                  <a:pt x="83146" y="14329"/>
                </a:lnTo>
                <a:lnTo>
                  <a:pt x="39185" y="30394"/>
                </a:lnTo>
                <a:lnTo>
                  <a:pt x="10354" y="50751"/>
                </a:lnTo>
                <a:lnTo>
                  <a:pt x="0" y="74168"/>
                </a:lnTo>
                <a:lnTo>
                  <a:pt x="0" y="668020"/>
                </a:lnTo>
                <a:lnTo>
                  <a:pt x="39185" y="711793"/>
                </a:lnTo>
                <a:lnTo>
                  <a:pt x="83146" y="727858"/>
                </a:lnTo>
                <a:lnTo>
                  <a:pt x="138891" y="738400"/>
                </a:lnTo>
                <a:lnTo>
                  <a:pt x="203073" y="742188"/>
                </a:lnTo>
                <a:lnTo>
                  <a:pt x="3076575" y="742188"/>
                </a:lnTo>
                <a:lnTo>
                  <a:pt x="3140756" y="738400"/>
                </a:lnTo>
                <a:lnTo>
                  <a:pt x="3196501" y="727858"/>
                </a:lnTo>
                <a:lnTo>
                  <a:pt x="3240462" y="711793"/>
                </a:lnTo>
                <a:lnTo>
                  <a:pt x="3279648" y="668020"/>
                </a:lnTo>
                <a:lnTo>
                  <a:pt x="3279648" y="74168"/>
                </a:lnTo>
                <a:lnTo>
                  <a:pt x="3240462" y="30394"/>
                </a:lnTo>
                <a:lnTo>
                  <a:pt x="3196501" y="14329"/>
                </a:lnTo>
                <a:lnTo>
                  <a:pt x="3140756" y="3787"/>
                </a:lnTo>
                <a:lnTo>
                  <a:pt x="3076575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03191" y="1403603"/>
            <a:ext cx="3279775" cy="742315"/>
          </a:xfrm>
          <a:custGeom>
            <a:avLst/>
            <a:gdLst/>
            <a:ahLst/>
            <a:cxnLst/>
            <a:rect l="l" t="t" r="r" b="b"/>
            <a:pathLst>
              <a:path w="3279775" h="742314">
                <a:moveTo>
                  <a:pt x="0" y="74168"/>
                </a:moveTo>
                <a:lnTo>
                  <a:pt x="39185" y="30394"/>
                </a:lnTo>
                <a:lnTo>
                  <a:pt x="83146" y="14329"/>
                </a:lnTo>
                <a:lnTo>
                  <a:pt x="138891" y="3787"/>
                </a:lnTo>
                <a:lnTo>
                  <a:pt x="203073" y="0"/>
                </a:lnTo>
                <a:lnTo>
                  <a:pt x="3076575" y="0"/>
                </a:lnTo>
                <a:lnTo>
                  <a:pt x="3140756" y="3787"/>
                </a:lnTo>
                <a:lnTo>
                  <a:pt x="3196501" y="14329"/>
                </a:lnTo>
                <a:lnTo>
                  <a:pt x="3240462" y="30394"/>
                </a:lnTo>
                <a:lnTo>
                  <a:pt x="3279648" y="74168"/>
                </a:lnTo>
                <a:lnTo>
                  <a:pt x="3279648" y="668020"/>
                </a:lnTo>
                <a:lnTo>
                  <a:pt x="3240462" y="711793"/>
                </a:lnTo>
                <a:lnTo>
                  <a:pt x="3196501" y="727858"/>
                </a:lnTo>
                <a:lnTo>
                  <a:pt x="3140756" y="738400"/>
                </a:lnTo>
                <a:lnTo>
                  <a:pt x="3076575" y="742188"/>
                </a:lnTo>
                <a:lnTo>
                  <a:pt x="203073" y="742188"/>
                </a:lnTo>
                <a:lnTo>
                  <a:pt x="138891" y="738400"/>
                </a:lnTo>
                <a:lnTo>
                  <a:pt x="83146" y="727858"/>
                </a:lnTo>
                <a:lnTo>
                  <a:pt x="39185" y="711793"/>
                </a:lnTo>
                <a:lnTo>
                  <a:pt x="0" y="668020"/>
                </a:lnTo>
                <a:lnTo>
                  <a:pt x="0" y="74168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291329" y="1620773"/>
            <a:ext cx="3104515" cy="266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Sesionar en forma</a:t>
            </a:r>
            <a:r>
              <a:rPr sz="1700" spc="-9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continua.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03191" y="2258567"/>
            <a:ext cx="3279775" cy="792480"/>
          </a:xfrm>
          <a:custGeom>
            <a:avLst/>
            <a:gdLst/>
            <a:ahLst/>
            <a:cxnLst/>
            <a:rect l="l" t="t" r="r" b="b"/>
            <a:pathLst>
              <a:path w="3279775" h="792480">
                <a:moveTo>
                  <a:pt x="3150742" y="0"/>
                </a:moveTo>
                <a:lnTo>
                  <a:pt x="128905" y="0"/>
                </a:lnTo>
                <a:lnTo>
                  <a:pt x="78759" y="6221"/>
                </a:lnTo>
                <a:lnTo>
                  <a:pt x="37782" y="23193"/>
                </a:lnTo>
                <a:lnTo>
                  <a:pt x="10140" y="48381"/>
                </a:lnTo>
                <a:lnTo>
                  <a:pt x="0" y="79248"/>
                </a:lnTo>
                <a:lnTo>
                  <a:pt x="0" y="713232"/>
                </a:lnTo>
                <a:lnTo>
                  <a:pt x="10140" y="744098"/>
                </a:lnTo>
                <a:lnTo>
                  <a:pt x="37782" y="769286"/>
                </a:lnTo>
                <a:lnTo>
                  <a:pt x="78759" y="786258"/>
                </a:lnTo>
                <a:lnTo>
                  <a:pt x="128905" y="792480"/>
                </a:lnTo>
                <a:lnTo>
                  <a:pt x="3150742" y="792480"/>
                </a:lnTo>
                <a:lnTo>
                  <a:pt x="3200888" y="786258"/>
                </a:lnTo>
                <a:lnTo>
                  <a:pt x="3241865" y="769286"/>
                </a:lnTo>
                <a:lnTo>
                  <a:pt x="3269507" y="744098"/>
                </a:lnTo>
                <a:lnTo>
                  <a:pt x="3279648" y="713232"/>
                </a:lnTo>
                <a:lnTo>
                  <a:pt x="3279648" y="79248"/>
                </a:lnTo>
                <a:lnTo>
                  <a:pt x="3269507" y="48381"/>
                </a:lnTo>
                <a:lnTo>
                  <a:pt x="3241865" y="23193"/>
                </a:lnTo>
                <a:lnTo>
                  <a:pt x="3200888" y="6221"/>
                </a:lnTo>
                <a:lnTo>
                  <a:pt x="3150742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03191" y="2258567"/>
            <a:ext cx="3279775" cy="792480"/>
          </a:xfrm>
          <a:custGeom>
            <a:avLst/>
            <a:gdLst/>
            <a:ahLst/>
            <a:cxnLst/>
            <a:rect l="l" t="t" r="r" b="b"/>
            <a:pathLst>
              <a:path w="3279775" h="792480">
                <a:moveTo>
                  <a:pt x="0" y="79248"/>
                </a:moveTo>
                <a:lnTo>
                  <a:pt x="10140" y="48381"/>
                </a:lnTo>
                <a:lnTo>
                  <a:pt x="37782" y="23193"/>
                </a:lnTo>
                <a:lnTo>
                  <a:pt x="78759" y="6221"/>
                </a:lnTo>
                <a:lnTo>
                  <a:pt x="128905" y="0"/>
                </a:lnTo>
                <a:lnTo>
                  <a:pt x="3150742" y="0"/>
                </a:lnTo>
                <a:lnTo>
                  <a:pt x="3200888" y="6221"/>
                </a:lnTo>
                <a:lnTo>
                  <a:pt x="3241865" y="23193"/>
                </a:lnTo>
                <a:lnTo>
                  <a:pt x="3269507" y="48381"/>
                </a:lnTo>
                <a:lnTo>
                  <a:pt x="3279648" y="79248"/>
                </a:lnTo>
                <a:lnTo>
                  <a:pt x="3279648" y="713232"/>
                </a:lnTo>
                <a:lnTo>
                  <a:pt x="3269507" y="744098"/>
                </a:lnTo>
                <a:lnTo>
                  <a:pt x="3241865" y="769286"/>
                </a:lnTo>
                <a:lnTo>
                  <a:pt x="3200888" y="786258"/>
                </a:lnTo>
                <a:lnTo>
                  <a:pt x="3150742" y="792480"/>
                </a:lnTo>
                <a:lnTo>
                  <a:pt x="128905" y="792480"/>
                </a:lnTo>
                <a:lnTo>
                  <a:pt x="78759" y="786258"/>
                </a:lnTo>
                <a:lnTo>
                  <a:pt x="37782" y="769286"/>
                </a:lnTo>
                <a:lnTo>
                  <a:pt x="10140" y="744098"/>
                </a:lnTo>
                <a:lnTo>
                  <a:pt x="0" y="713232"/>
                </a:lnTo>
                <a:lnTo>
                  <a:pt x="0" y="79248"/>
                </a:lnTo>
                <a:close/>
              </a:path>
            </a:pathLst>
          </a:custGeom>
          <a:ln w="12191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430014" y="2395601"/>
            <a:ext cx="2825750" cy="499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939"/>
              </a:lnSpc>
              <a:tabLst>
                <a:tab pos="2536825" algn="l"/>
              </a:tabLst>
            </a:pPr>
            <a:r>
              <a:rPr sz="1700" spc="-35" dirty="0">
                <a:solidFill>
                  <a:srgbClr val="001F5F"/>
                </a:solidFill>
                <a:latin typeface="Verdana"/>
                <a:cs typeface="Verdana"/>
              </a:rPr>
              <a:t>R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egist</a:t>
            </a:r>
            <a:r>
              <a:rPr sz="1700" spc="-25" dirty="0">
                <a:solidFill>
                  <a:srgbClr val="001F5F"/>
                </a:solidFill>
                <a:latin typeface="Verdana"/>
                <a:cs typeface="Verdana"/>
              </a:rPr>
              <a:t>r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ar</a:t>
            </a:r>
            <a:r>
              <a:rPr sz="1700" spc="-2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spc="-10" dirty="0">
                <a:solidFill>
                  <a:srgbClr val="001F5F"/>
                </a:solidFill>
                <a:latin typeface="Verdana"/>
                <a:cs typeface="Verdana"/>
              </a:rPr>
              <a:t>l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a</a:t>
            </a:r>
            <a:r>
              <a:rPr sz="1700" spc="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asist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e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ncia	</a:t>
            </a:r>
            <a:r>
              <a:rPr sz="1700" spc="-10" dirty="0">
                <a:solidFill>
                  <a:srgbClr val="001F5F"/>
                </a:solidFill>
                <a:latin typeface="Verdana"/>
                <a:cs typeface="Verdana"/>
              </a:rPr>
              <a:t>d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e</a:t>
            </a:r>
            <a:endParaRPr sz="1700">
              <a:latin typeface="Verdana"/>
              <a:cs typeface="Verdana"/>
            </a:endParaRPr>
          </a:p>
          <a:p>
            <a:pPr algn="ctr">
              <a:lnSpc>
                <a:spcPts val="1939"/>
              </a:lnSpc>
            </a:pP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todos sus</a:t>
            </a:r>
            <a:r>
              <a:rPr sz="1700" spc="-6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miembros.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187952" y="3165348"/>
            <a:ext cx="3310254" cy="988060"/>
          </a:xfrm>
          <a:custGeom>
            <a:avLst/>
            <a:gdLst/>
            <a:ahLst/>
            <a:cxnLst/>
            <a:rect l="l" t="t" r="r" b="b"/>
            <a:pathLst>
              <a:path w="3310254" h="988060">
                <a:moveTo>
                  <a:pt x="3211322" y="0"/>
                </a:moveTo>
                <a:lnTo>
                  <a:pt x="98806" y="0"/>
                </a:lnTo>
                <a:lnTo>
                  <a:pt x="60328" y="7758"/>
                </a:lnTo>
                <a:lnTo>
                  <a:pt x="28924" y="28924"/>
                </a:lnTo>
                <a:lnTo>
                  <a:pt x="7758" y="60328"/>
                </a:lnTo>
                <a:lnTo>
                  <a:pt x="0" y="98805"/>
                </a:lnTo>
                <a:lnTo>
                  <a:pt x="0" y="888745"/>
                </a:lnTo>
                <a:lnTo>
                  <a:pt x="7758" y="927223"/>
                </a:lnTo>
                <a:lnTo>
                  <a:pt x="28924" y="958627"/>
                </a:lnTo>
                <a:lnTo>
                  <a:pt x="60328" y="979793"/>
                </a:lnTo>
                <a:lnTo>
                  <a:pt x="98806" y="987551"/>
                </a:lnTo>
                <a:lnTo>
                  <a:pt x="3211322" y="987551"/>
                </a:lnTo>
                <a:lnTo>
                  <a:pt x="3249799" y="979793"/>
                </a:lnTo>
                <a:lnTo>
                  <a:pt x="3281203" y="958627"/>
                </a:lnTo>
                <a:lnTo>
                  <a:pt x="3302369" y="927223"/>
                </a:lnTo>
                <a:lnTo>
                  <a:pt x="3310128" y="888745"/>
                </a:lnTo>
                <a:lnTo>
                  <a:pt x="3310128" y="98805"/>
                </a:lnTo>
                <a:lnTo>
                  <a:pt x="3302369" y="60328"/>
                </a:lnTo>
                <a:lnTo>
                  <a:pt x="3281203" y="28924"/>
                </a:lnTo>
                <a:lnTo>
                  <a:pt x="3249799" y="7758"/>
                </a:lnTo>
                <a:lnTo>
                  <a:pt x="3211322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187952" y="3165348"/>
            <a:ext cx="3310254" cy="988060"/>
          </a:xfrm>
          <a:custGeom>
            <a:avLst/>
            <a:gdLst/>
            <a:ahLst/>
            <a:cxnLst/>
            <a:rect l="l" t="t" r="r" b="b"/>
            <a:pathLst>
              <a:path w="3310254" h="988060">
                <a:moveTo>
                  <a:pt x="0" y="98805"/>
                </a:moveTo>
                <a:lnTo>
                  <a:pt x="7758" y="60328"/>
                </a:lnTo>
                <a:lnTo>
                  <a:pt x="28924" y="28924"/>
                </a:lnTo>
                <a:lnTo>
                  <a:pt x="60328" y="7758"/>
                </a:lnTo>
                <a:lnTo>
                  <a:pt x="98806" y="0"/>
                </a:lnTo>
                <a:lnTo>
                  <a:pt x="3211322" y="0"/>
                </a:lnTo>
                <a:lnTo>
                  <a:pt x="3249799" y="7758"/>
                </a:lnTo>
                <a:lnTo>
                  <a:pt x="3281203" y="28924"/>
                </a:lnTo>
                <a:lnTo>
                  <a:pt x="3302369" y="60328"/>
                </a:lnTo>
                <a:lnTo>
                  <a:pt x="3310128" y="98805"/>
                </a:lnTo>
                <a:lnTo>
                  <a:pt x="3310128" y="888745"/>
                </a:lnTo>
                <a:lnTo>
                  <a:pt x="3302369" y="927223"/>
                </a:lnTo>
                <a:lnTo>
                  <a:pt x="3281203" y="958627"/>
                </a:lnTo>
                <a:lnTo>
                  <a:pt x="3249799" y="979793"/>
                </a:lnTo>
                <a:lnTo>
                  <a:pt x="3211322" y="987551"/>
                </a:lnTo>
                <a:lnTo>
                  <a:pt x="98806" y="987551"/>
                </a:lnTo>
                <a:lnTo>
                  <a:pt x="60328" y="979793"/>
                </a:lnTo>
                <a:lnTo>
                  <a:pt x="28924" y="958627"/>
                </a:lnTo>
                <a:lnTo>
                  <a:pt x="7758" y="927223"/>
                </a:lnTo>
                <a:lnTo>
                  <a:pt x="0" y="888745"/>
                </a:lnTo>
                <a:lnTo>
                  <a:pt x="0" y="98805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353305" y="3312414"/>
            <a:ext cx="2981325" cy="703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1839"/>
              </a:lnSpc>
            </a:pP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Dejar constancia escrita</a:t>
            </a:r>
            <a:r>
              <a:rPr sz="1700" spc="-7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en  actas 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del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contenido 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de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sus  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deliberaciones.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559040" y="292608"/>
            <a:ext cx="4224655" cy="988060"/>
          </a:xfrm>
          <a:custGeom>
            <a:avLst/>
            <a:gdLst/>
            <a:ahLst/>
            <a:cxnLst/>
            <a:rect l="l" t="t" r="r" b="b"/>
            <a:pathLst>
              <a:path w="4224655" h="988060">
                <a:moveTo>
                  <a:pt x="4125721" y="0"/>
                </a:moveTo>
                <a:lnTo>
                  <a:pt x="98805" y="0"/>
                </a:lnTo>
                <a:lnTo>
                  <a:pt x="60328" y="7758"/>
                </a:lnTo>
                <a:lnTo>
                  <a:pt x="28924" y="28924"/>
                </a:lnTo>
                <a:lnTo>
                  <a:pt x="7758" y="60328"/>
                </a:lnTo>
                <a:lnTo>
                  <a:pt x="0" y="98806"/>
                </a:lnTo>
                <a:lnTo>
                  <a:pt x="0" y="888746"/>
                </a:lnTo>
                <a:lnTo>
                  <a:pt x="7758" y="927223"/>
                </a:lnTo>
                <a:lnTo>
                  <a:pt x="28924" y="958627"/>
                </a:lnTo>
                <a:lnTo>
                  <a:pt x="60328" y="979793"/>
                </a:lnTo>
                <a:lnTo>
                  <a:pt x="98805" y="987552"/>
                </a:lnTo>
                <a:lnTo>
                  <a:pt x="4125721" y="987552"/>
                </a:lnTo>
                <a:lnTo>
                  <a:pt x="4164199" y="979793"/>
                </a:lnTo>
                <a:lnTo>
                  <a:pt x="4195603" y="958627"/>
                </a:lnTo>
                <a:lnTo>
                  <a:pt x="4216769" y="927223"/>
                </a:lnTo>
                <a:lnTo>
                  <a:pt x="4224528" y="888746"/>
                </a:lnTo>
                <a:lnTo>
                  <a:pt x="4224528" y="98806"/>
                </a:lnTo>
                <a:lnTo>
                  <a:pt x="4216769" y="60328"/>
                </a:lnTo>
                <a:lnTo>
                  <a:pt x="4195603" y="28924"/>
                </a:lnTo>
                <a:lnTo>
                  <a:pt x="4164199" y="7758"/>
                </a:lnTo>
                <a:lnTo>
                  <a:pt x="4125721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559040" y="292608"/>
            <a:ext cx="4224655" cy="988060"/>
          </a:xfrm>
          <a:custGeom>
            <a:avLst/>
            <a:gdLst/>
            <a:ahLst/>
            <a:cxnLst/>
            <a:rect l="l" t="t" r="r" b="b"/>
            <a:pathLst>
              <a:path w="4224655" h="988060">
                <a:moveTo>
                  <a:pt x="0" y="98806"/>
                </a:moveTo>
                <a:lnTo>
                  <a:pt x="7758" y="60328"/>
                </a:lnTo>
                <a:lnTo>
                  <a:pt x="28924" y="28924"/>
                </a:lnTo>
                <a:lnTo>
                  <a:pt x="60328" y="7758"/>
                </a:lnTo>
                <a:lnTo>
                  <a:pt x="98805" y="0"/>
                </a:lnTo>
                <a:lnTo>
                  <a:pt x="4125721" y="0"/>
                </a:lnTo>
                <a:lnTo>
                  <a:pt x="4164199" y="7758"/>
                </a:lnTo>
                <a:lnTo>
                  <a:pt x="4195603" y="28924"/>
                </a:lnTo>
                <a:lnTo>
                  <a:pt x="4216769" y="60328"/>
                </a:lnTo>
                <a:lnTo>
                  <a:pt x="4224528" y="98806"/>
                </a:lnTo>
                <a:lnTo>
                  <a:pt x="4224528" y="888746"/>
                </a:lnTo>
                <a:lnTo>
                  <a:pt x="4216769" y="927223"/>
                </a:lnTo>
                <a:lnTo>
                  <a:pt x="4195603" y="958627"/>
                </a:lnTo>
                <a:lnTo>
                  <a:pt x="4164199" y="979793"/>
                </a:lnTo>
                <a:lnTo>
                  <a:pt x="4125721" y="987552"/>
                </a:lnTo>
                <a:lnTo>
                  <a:pt x="98805" y="987552"/>
                </a:lnTo>
                <a:lnTo>
                  <a:pt x="60328" y="979793"/>
                </a:lnTo>
                <a:lnTo>
                  <a:pt x="28924" y="958627"/>
                </a:lnTo>
                <a:lnTo>
                  <a:pt x="7758" y="927223"/>
                </a:lnTo>
                <a:lnTo>
                  <a:pt x="0" y="888746"/>
                </a:lnTo>
                <a:lnTo>
                  <a:pt x="0" y="98806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613142" y="513537"/>
            <a:ext cx="4117340" cy="549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635" algn="ctr">
              <a:lnSpc>
                <a:spcPct val="88700"/>
              </a:lnSpc>
            </a:pP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Los miembros de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comisión evaluadora deben adoptar  las medidas que aseguren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el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correcto almacenamiento de 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los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documentos que deben revisar en </a:t>
            </a:r>
            <a:r>
              <a:rPr sz="1000" b="1" spc="-5" dirty="0">
                <a:solidFill>
                  <a:srgbClr val="FFFFFF"/>
                </a:solidFill>
                <a:latin typeface="Verdana"/>
                <a:cs typeface="Verdana"/>
              </a:rPr>
              <a:t>el </a:t>
            </a:r>
            <a:r>
              <a:rPr sz="1000" b="1" spc="-10" dirty="0">
                <a:solidFill>
                  <a:srgbClr val="FFFFFF"/>
                </a:solidFill>
                <a:latin typeface="Verdana"/>
                <a:cs typeface="Verdana"/>
              </a:rPr>
              <a:t>ejercicio de sus  funciones. </a:t>
            </a: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Se</a:t>
            </a:r>
            <a:r>
              <a:rPr sz="1000" spc="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Verdana"/>
                <a:cs typeface="Verdana"/>
              </a:rPr>
              <a:t>sugiere: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264652" y="1403603"/>
            <a:ext cx="2908300" cy="742315"/>
          </a:xfrm>
          <a:custGeom>
            <a:avLst/>
            <a:gdLst/>
            <a:ahLst/>
            <a:cxnLst/>
            <a:rect l="l" t="t" r="r" b="b"/>
            <a:pathLst>
              <a:path w="2908300" h="742314">
                <a:moveTo>
                  <a:pt x="2726054" y="0"/>
                </a:moveTo>
                <a:lnTo>
                  <a:pt x="181737" y="0"/>
                </a:lnTo>
                <a:lnTo>
                  <a:pt x="124309" y="3787"/>
                </a:lnTo>
                <a:lnTo>
                  <a:pt x="74423" y="14329"/>
                </a:lnTo>
                <a:lnTo>
                  <a:pt x="35076" y="30394"/>
                </a:lnTo>
                <a:lnTo>
                  <a:pt x="9268" y="50751"/>
                </a:lnTo>
                <a:lnTo>
                  <a:pt x="0" y="74168"/>
                </a:lnTo>
                <a:lnTo>
                  <a:pt x="0" y="668020"/>
                </a:lnTo>
                <a:lnTo>
                  <a:pt x="35076" y="711793"/>
                </a:lnTo>
                <a:lnTo>
                  <a:pt x="74423" y="727858"/>
                </a:lnTo>
                <a:lnTo>
                  <a:pt x="124309" y="738400"/>
                </a:lnTo>
                <a:lnTo>
                  <a:pt x="181737" y="742188"/>
                </a:lnTo>
                <a:lnTo>
                  <a:pt x="2726054" y="742188"/>
                </a:lnTo>
                <a:lnTo>
                  <a:pt x="2783482" y="738400"/>
                </a:lnTo>
                <a:lnTo>
                  <a:pt x="2833368" y="727858"/>
                </a:lnTo>
                <a:lnTo>
                  <a:pt x="2872715" y="711793"/>
                </a:lnTo>
                <a:lnTo>
                  <a:pt x="2907792" y="668020"/>
                </a:lnTo>
                <a:lnTo>
                  <a:pt x="2907792" y="74168"/>
                </a:lnTo>
                <a:lnTo>
                  <a:pt x="2872715" y="30394"/>
                </a:lnTo>
                <a:lnTo>
                  <a:pt x="2833368" y="14329"/>
                </a:lnTo>
                <a:lnTo>
                  <a:pt x="2783482" y="3787"/>
                </a:lnTo>
                <a:lnTo>
                  <a:pt x="2726054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264652" y="1403603"/>
            <a:ext cx="2908300" cy="742315"/>
          </a:xfrm>
          <a:custGeom>
            <a:avLst/>
            <a:gdLst/>
            <a:ahLst/>
            <a:cxnLst/>
            <a:rect l="l" t="t" r="r" b="b"/>
            <a:pathLst>
              <a:path w="2908300" h="742314">
                <a:moveTo>
                  <a:pt x="0" y="74168"/>
                </a:moveTo>
                <a:lnTo>
                  <a:pt x="35076" y="30394"/>
                </a:lnTo>
                <a:lnTo>
                  <a:pt x="74423" y="14329"/>
                </a:lnTo>
                <a:lnTo>
                  <a:pt x="124309" y="3787"/>
                </a:lnTo>
                <a:lnTo>
                  <a:pt x="181737" y="0"/>
                </a:lnTo>
                <a:lnTo>
                  <a:pt x="2726054" y="0"/>
                </a:lnTo>
                <a:lnTo>
                  <a:pt x="2783482" y="3787"/>
                </a:lnTo>
                <a:lnTo>
                  <a:pt x="2833368" y="14329"/>
                </a:lnTo>
                <a:lnTo>
                  <a:pt x="2872715" y="30394"/>
                </a:lnTo>
                <a:lnTo>
                  <a:pt x="2907792" y="74168"/>
                </a:lnTo>
                <a:lnTo>
                  <a:pt x="2907792" y="668020"/>
                </a:lnTo>
                <a:lnTo>
                  <a:pt x="2872715" y="711793"/>
                </a:lnTo>
                <a:lnTo>
                  <a:pt x="2833368" y="727858"/>
                </a:lnTo>
                <a:lnTo>
                  <a:pt x="2783482" y="738400"/>
                </a:lnTo>
                <a:lnTo>
                  <a:pt x="2726054" y="742188"/>
                </a:lnTo>
                <a:lnTo>
                  <a:pt x="181737" y="742188"/>
                </a:lnTo>
                <a:lnTo>
                  <a:pt x="124309" y="738400"/>
                </a:lnTo>
                <a:lnTo>
                  <a:pt x="74423" y="727858"/>
                </a:lnTo>
                <a:lnTo>
                  <a:pt x="35076" y="711793"/>
                </a:lnTo>
                <a:lnTo>
                  <a:pt x="0" y="668020"/>
                </a:lnTo>
                <a:lnTo>
                  <a:pt x="0" y="74168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8827769" y="1620773"/>
            <a:ext cx="1783080" cy="266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Llevar</a:t>
            </a:r>
            <a:r>
              <a:rPr sz="1700" spc="-114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registros.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264652" y="2269235"/>
            <a:ext cx="2860675" cy="867410"/>
          </a:xfrm>
          <a:custGeom>
            <a:avLst/>
            <a:gdLst/>
            <a:ahLst/>
            <a:cxnLst/>
            <a:rect l="l" t="t" r="r" b="b"/>
            <a:pathLst>
              <a:path w="2860675" h="867410">
                <a:moveTo>
                  <a:pt x="2763266" y="0"/>
                </a:moveTo>
                <a:lnTo>
                  <a:pt x="97281" y="0"/>
                </a:lnTo>
                <a:lnTo>
                  <a:pt x="59418" y="6820"/>
                </a:lnTo>
                <a:lnTo>
                  <a:pt x="28495" y="25415"/>
                </a:lnTo>
                <a:lnTo>
                  <a:pt x="7645" y="52988"/>
                </a:lnTo>
                <a:lnTo>
                  <a:pt x="0" y="86740"/>
                </a:lnTo>
                <a:lnTo>
                  <a:pt x="0" y="780414"/>
                </a:lnTo>
                <a:lnTo>
                  <a:pt x="7645" y="814167"/>
                </a:lnTo>
                <a:lnTo>
                  <a:pt x="28495" y="841740"/>
                </a:lnTo>
                <a:lnTo>
                  <a:pt x="59418" y="860335"/>
                </a:lnTo>
                <a:lnTo>
                  <a:pt x="97281" y="867155"/>
                </a:lnTo>
                <a:lnTo>
                  <a:pt x="2763266" y="867155"/>
                </a:lnTo>
                <a:lnTo>
                  <a:pt x="2801129" y="860335"/>
                </a:lnTo>
                <a:lnTo>
                  <a:pt x="2832052" y="841740"/>
                </a:lnTo>
                <a:lnTo>
                  <a:pt x="2852902" y="814167"/>
                </a:lnTo>
                <a:lnTo>
                  <a:pt x="2860548" y="780414"/>
                </a:lnTo>
                <a:lnTo>
                  <a:pt x="2860548" y="86740"/>
                </a:lnTo>
                <a:lnTo>
                  <a:pt x="2852902" y="52988"/>
                </a:lnTo>
                <a:lnTo>
                  <a:pt x="2832052" y="25415"/>
                </a:lnTo>
                <a:lnTo>
                  <a:pt x="2801129" y="6820"/>
                </a:lnTo>
                <a:lnTo>
                  <a:pt x="2763266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264652" y="2269235"/>
            <a:ext cx="2860675" cy="867410"/>
          </a:xfrm>
          <a:custGeom>
            <a:avLst/>
            <a:gdLst/>
            <a:ahLst/>
            <a:cxnLst/>
            <a:rect l="l" t="t" r="r" b="b"/>
            <a:pathLst>
              <a:path w="2860675" h="867410">
                <a:moveTo>
                  <a:pt x="0" y="86740"/>
                </a:moveTo>
                <a:lnTo>
                  <a:pt x="7645" y="52988"/>
                </a:lnTo>
                <a:lnTo>
                  <a:pt x="28495" y="25415"/>
                </a:lnTo>
                <a:lnTo>
                  <a:pt x="59418" y="6820"/>
                </a:lnTo>
                <a:lnTo>
                  <a:pt x="97281" y="0"/>
                </a:lnTo>
                <a:lnTo>
                  <a:pt x="2763266" y="0"/>
                </a:lnTo>
                <a:lnTo>
                  <a:pt x="2801129" y="6820"/>
                </a:lnTo>
                <a:lnTo>
                  <a:pt x="2832052" y="25415"/>
                </a:lnTo>
                <a:lnTo>
                  <a:pt x="2852902" y="52988"/>
                </a:lnTo>
                <a:lnTo>
                  <a:pt x="2860548" y="86740"/>
                </a:lnTo>
                <a:lnTo>
                  <a:pt x="2860548" y="780414"/>
                </a:lnTo>
                <a:lnTo>
                  <a:pt x="2852902" y="814167"/>
                </a:lnTo>
                <a:lnTo>
                  <a:pt x="2832052" y="841740"/>
                </a:lnTo>
                <a:lnTo>
                  <a:pt x="2801129" y="860335"/>
                </a:lnTo>
                <a:lnTo>
                  <a:pt x="2763266" y="867155"/>
                </a:lnTo>
                <a:lnTo>
                  <a:pt x="97281" y="867155"/>
                </a:lnTo>
                <a:lnTo>
                  <a:pt x="59418" y="860335"/>
                </a:lnTo>
                <a:lnTo>
                  <a:pt x="28495" y="841740"/>
                </a:lnTo>
                <a:lnTo>
                  <a:pt x="7645" y="814167"/>
                </a:lnTo>
                <a:lnTo>
                  <a:pt x="0" y="780414"/>
                </a:lnTo>
                <a:lnTo>
                  <a:pt x="0" y="86740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8964294" y="2472182"/>
            <a:ext cx="1459865" cy="470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0485" marR="5080" indent="-58419">
              <a:lnSpc>
                <a:spcPts val="1839"/>
              </a:lnSpc>
            </a:pP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Enumerar</a:t>
            </a:r>
            <a:r>
              <a:rPr sz="1700" spc="-11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spc="-10" dirty="0">
                <a:solidFill>
                  <a:srgbClr val="001F5F"/>
                </a:solidFill>
                <a:latin typeface="Verdana"/>
                <a:cs typeface="Verdana"/>
              </a:rPr>
              <a:t>los 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documentos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64652" y="3258311"/>
            <a:ext cx="2849880" cy="989330"/>
          </a:xfrm>
          <a:custGeom>
            <a:avLst/>
            <a:gdLst/>
            <a:ahLst/>
            <a:cxnLst/>
            <a:rect l="l" t="t" r="r" b="b"/>
            <a:pathLst>
              <a:path w="2849879" h="989329">
                <a:moveTo>
                  <a:pt x="2751074" y="0"/>
                </a:moveTo>
                <a:lnTo>
                  <a:pt x="98805" y="0"/>
                </a:lnTo>
                <a:lnTo>
                  <a:pt x="60328" y="7778"/>
                </a:lnTo>
                <a:lnTo>
                  <a:pt x="28924" y="28987"/>
                </a:lnTo>
                <a:lnTo>
                  <a:pt x="7758" y="60436"/>
                </a:lnTo>
                <a:lnTo>
                  <a:pt x="0" y="98933"/>
                </a:lnTo>
                <a:lnTo>
                  <a:pt x="0" y="890143"/>
                </a:lnTo>
                <a:lnTo>
                  <a:pt x="7758" y="928639"/>
                </a:lnTo>
                <a:lnTo>
                  <a:pt x="28924" y="960088"/>
                </a:lnTo>
                <a:lnTo>
                  <a:pt x="60328" y="981297"/>
                </a:lnTo>
                <a:lnTo>
                  <a:pt x="98805" y="989076"/>
                </a:lnTo>
                <a:lnTo>
                  <a:pt x="2751074" y="989076"/>
                </a:lnTo>
                <a:lnTo>
                  <a:pt x="2789551" y="981297"/>
                </a:lnTo>
                <a:lnTo>
                  <a:pt x="2820955" y="960088"/>
                </a:lnTo>
                <a:lnTo>
                  <a:pt x="2842121" y="928639"/>
                </a:lnTo>
                <a:lnTo>
                  <a:pt x="2849879" y="890143"/>
                </a:lnTo>
                <a:lnTo>
                  <a:pt x="2849879" y="98933"/>
                </a:lnTo>
                <a:lnTo>
                  <a:pt x="2842121" y="60436"/>
                </a:lnTo>
                <a:lnTo>
                  <a:pt x="2820955" y="28987"/>
                </a:lnTo>
                <a:lnTo>
                  <a:pt x="2789551" y="7778"/>
                </a:lnTo>
                <a:lnTo>
                  <a:pt x="2751074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264652" y="3258311"/>
            <a:ext cx="2849880" cy="989330"/>
          </a:xfrm>
          <a:custGeom>
            <a:avLst/>
            <a:gdLst/>
            <a:ahLst/>
            <a:cxnLst/>
            <a:rect l="l" t="t" r="r" b="b"/>
            <a:pathLst>
              <a:path w="2849879" h="989329">
                <a:moveTo>
                  <a:pt x="0" y="98933"/>
                </a:moveTo>
                <a:lnTo>
                  <a:pt x="7758" y="60436"/>
                </a:lnTo>
                <a:lnTo>
                  <a:pt x="28924" y="28987"/>
                </a:lnTo>
                <a:lnTo>
                  <a:pt x="60328" y="7778"/>
                </a:lnTo>
                <a:lnTo>
                  <a:pt x="98805" y="0"/>
                </a:lnTo>
                <a:lnTo>
                  <a:pt x="2751074" y="0"/>
                </a:lnTo>
                <a:lnTo>
                  <a:pt x="2789551" y="7778"/>
                </a:lnTo>
                <a:lnTo>
                  <a:pt x="2820955" y="28987"/>
                </a:lnTo>
                <a:lnTo>
                  <a:pt x="2842121" y="60436"/>
                </a:lnTo>
                <a:lnTo>
                  <a:pt x="2849879" y="98933"/>
                </a:lnTo>
                <a:lnTo>
                  <a:pt x="2849879" y="890143"/>
                </a:lnTo>
                <a:lnTo>
                  <a:pt x="2842121" y="928639"/>
                </a:lnTo>
                <a:lnTo>
                  <a:pt x="2820955" y="960088"/>
                </a:lnTo>
                <a:lnTo>
                  <a:pt x="2789551" y="981297"/>
                </a:lnTo>
                <a:lnTo>
                  <a:pt x="2751074" y="989076"/>
                </a:lnTo>
                <a:lnTo>
                  <a:pt x="98805" y="989076"/>
                </a:lnTo>
                <a:lnTo>
                  <a:pt x="60328" y="981297"/>
                </a:lnTo>
                <a:lnTo>
                  <a:pt x="28924" y="960088"/>
                </a:lnTo>
                <a:lnTo>
                  <a:pt x="7758" y="928639"/>
                </a:lnTo>
                <a:lnTo>
                  <a:pt x="0" y="890143"/>
                </a:lnTo>
                <a:lnTo>
                  <a:pt x="0" y="98933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489442" y="3405759"/>
            <a:ext cx="2406015" cy="703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4445" algn="ctr">
              <a:lnSpc>
                <a:spcPts val="1839"/>
              </a:lnSpc>
            </a:pP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Almacenar </a:t>
            </a:r>
            <a:r>
              <a:rPr sz="1700" spc="-10" dirty="0">
                <a:solidFill>
                  <a:srgbClr val="001F5F"/>
                </a:solidFill>
                <a:latin typeface="Verdana"/>
                <a:cs typeface="Verdana"/>
              </a:rPr>
              <a:t>los 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documentos </a:t>
            </a:r>
            <a:r>
              <a:rPr sz="1700" spc="5" dirty="0">
                <a:solidFill>
                  <a:srgbClr val="001F5F"/>
                </a:solidFill>
                <a:latin typeface="Verdana"/>
                <a:cs typeface="Verdana"/>
              </a:rPr>
              <a:t>en</a:t>
            </a:r>
            <a:r>
              <a:rPr sz="1700" spc="-8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forma  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centralizada.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237219" y="4370832"/>
            <a:ext cx="2906395" cy="989330"/>
          </a:xfrm>
          <a:custGeom>
            <a:avLst/>
            <a:gdLst/>
            <a:ahLst/>
            <a:cxnLst/>
            <a:rect l="l" t="t" r="r" b="b"/>
            <a:pathLst>
              <a:path w="2906395" h="989329">
                <a:moveTo>
                  <a:pt x="2807461" y="0"/>
                </a:moveTo>
                <a:lnTo>
                  <a:pt x="98805" y="0"/>
                </a:lnTo>
                <a:lnTo>
                  <a:pt x="60328" y="7778"/>
                </a:lnTo>
                <a:lnTo>
                  <a:pt x="28924" y="28987"/>
                </a:lnTo>
                <a:lnTo>
                  <a:pt x="7758" y="60436"/>
                </a:lnTo>
                <a:lnTo>
                  <a:pt x="0" y="98933"/>
                </a:lnTo>
                <a:lnTo>
                  <a:pt x="0" y="890143"/>
                </a:lnTo>
                <a:lnTo>
                  <a:pt x="7758" y="928639"/>
                </a:lnTo>
                <a:lnTo>
                  <a:pt x="28924" y="960088"/>
                </a:lnTo>
                <a:lnTo>
                  <a:pt x="60328" y="981297"/>
                </a:lnTo>
                <a:lnTo>
                  <a:pt x="98805" y="989076"/>
                </a:lnTo>
                <a:lnTo>
                  <a:pt x="2807461" y="989076"/>
                </a:lnTo>
                <a:lnTo>
                  <a:pt x="2845939" y="981297"/>
                </a:lnTo>
                <a:lnTo>
                  <a:pt x="2877343" y="960088"/>
                </a:lnTo>
                <a:lnTo>
                  <a:pt x="2898509" y="928639"/>
                </a:lnTo>
                <a:lnTo>
                  <a:pt x="2906268" y="890143"/>
                </a:lnTo>
                <a:lnTo>
                  <a:pt x="2906268" y="98933"/>
                </a:lnTo>
                <a:lnTo>
                  <a:pt x="2898509" y="60436"/>
                </a:lnTo>
                <a:lnTo>
                  <a:pt x="2877343" y="28987"/>
                </a:lnTo>
                <a:lnTo>
                  <a:pt x="2845939" y="7778"/>
                </a:lnTo>
                <a:lnTo>
                  <a:pt x="2807461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237219" y="4370832"/>
            <a:ext cx="2906395" cy="989330"/>
          </a:xfrm>
          <a:custGeom>
            <a:avLst/>
            <a:gdLst/>
            <a:ahLst/>
            <a:cxnLst/>
            <a:rect l="l" t="t" r="r" b="b"/>
            <a:pathLst>
              <a:path w="2906395" h="989329">
                <a:moveTo>
                  <a:pt x="0" y="98933"/>
                </a:moveTo>
                <a:lnTo>
                  <a:pt x="7758" y="60436"/>
                </a:lnTo>
                <a:lnTo>
                  <a:pt x="28924" y="28987"/>
                </a:lnTo>
                <a:lnTo>
                  <a:pt x="60328" y="7778"/>
                </a:lnTo>
                <a:lnTo>
                  <a:pt x="98805" y="0"/>
                </a:lnTo>
                <a:lnTo>
                  <a:pt x="2807461" y="0"/>
                </a:lnTo>
                <a:lnTo>
                  <a:pt x="2845939" y="7778"/>
                </a:lnTo>
                <a:lnTo>
                  <a:pt x="2877343" y="28987"/>
                </a:lnTo>
                <a:lnTo>
                  <a:pt x="2898509" y="60436"/>
                </a:lnTo>
                <a:lnTo>
                  <a:pt x="2906268" y="98933"/>
                </a:lnTo>
                <a:lnTo>
                  <a:pt x="2906268" y="890143"/>
                </a:lnTo>
                <a:lnTo>
                  <a:pt x="2898509" y="928639"/>
                </a:lnTo>
                <a:lnTo>
                  <a:pt x="2877343" y="960088"/>
                </a:lnTo>
                <a:lnTo>
                  <a:pt x="2845939" y="981297"/>
                </a:lnTo>
                <a:lnTo>
                  <a:pt x="2807461" y="989076"/>
                </a:lnTo>
                <a:lnTo>
                  <a:pt x="98805" y="989076"/>
                </a:lnTo>
                <a:lnTo>
                  <a:pt x="60328" y="981297"/>
                </a:lnTo>
                <a:lnTo>
                  <a:pt x="28924" y="960088"/>
                </a:lnTo>
                <a:lnTo>
                  <a:pt x="7758" y="928639"/>
                </a:lnTo>
                <a:lnTo>
                  <a:pt x="0" y="890143"/>
                </a:lnTo>
                <a:lnTo>
                  <a:pt x="0" y="98933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8343392" y="4519167"/>
            <a:ext cx="2695575" cy="703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1839"/>
              </a:lnSpc>
            </a:pP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Implementar un</a:t>
            </a:r>
            <a:r>
              <a:rPr sz="1700" spc="-10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sistema  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de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acceso </a:t>
            </a:r>
            <a:r>
              <a:rPr sz="1700" spc="-5" dirty="0">
                <a:solidFill>
                  <a:srgbClr val="001F5F"/>
                </a:solidFill>
                <a:latin typeface="Verdana"/>
                <a:cs typeface="Verdana"/>
              </a:rPr>
              <a:t>limitado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a </a:t>
            </a:r>
            <a:r>
              <a:rPr sz="1700" spc="-10" dirty="0">
                <a:solidFill>
                  <a:srgbClr val="001F5F"/>
                </a:solidFill>
                <a:latin typeface="Verdana"/>
                <a:cs typeface="Verdana"/>
              </a:rPr>
              <a:t>los  </a:t>
            </a:r>
            <a:r>
              <a:rPr sz="1700" dirty="0">
                <a:solidFill>
                  <a:srgbClr val="001F5F"/>
                </a:solidFill>
                <a:latin typeface="Verdana"/>
                <a:cs typeface="Verdana"/>
              </a:rPr>
              <a:t>documentos.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24104" y="3423030"/>
            <a:ext cx="2867025" cy="982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La confidencialidad </a:t>
            </a:r>
            <a:r>
              <a:rPr sz="1600" b="1" spc="5" dirty="0">
                <a:solidFill>
                  <a:srgbClr val="C00000"/>
                </a:solidFill>
                <a:latin typeface="Verdana"/>
                <a:cs typeface="Verdana"/>
              </a:rPr>
              <a:t>de 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las deliberaciones de </a:t>
            </a:r>
            <a:r>
              <a:rPr sz="1600" b="1" dirty="0">
                <a:solidFill>
                  <a:srgbClr val="C00000"/>
                </a:solidFill>
                <a:latin typeface="Verdana"/>
                <a:cs typeface="Verdana"/>
              </a:rPr>
              <a:t>la 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comisión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, </a:t>
            </a: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durante 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el  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período  de  evaluación, </a:t>
            </a:r>
            <a:r>
              <a:rPr sz="1600" spc="130" dirty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24104" y="4398645"/>
            <a:ext cx="2866390" cy="251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fundamental </a:t>
            </a: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para</a:t>
            </a:r>
            <a:r>
              <a:rPr sz="1600" spc="470" dirty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asegurar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368042" y="4642484"/>
            <a:ext cx="819785" cy="251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pr</a:t>
            </a:r>
            <a:r>
              <a:rPr sz="1600" spc="5" dirty="0">
                <a:solidFill>
                  <a:srgbClr val="C00000"/>
                </a:solidFill>
                <a:latin typeface="Verdana"/>
                <a:cs typeface="Verdana"/>
              </a:rPr>
              <a:t>o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ce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s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o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24104" y="4642484"/>
            <a:ext cx="1891664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367665" algn="l"/>
                <a:tab pos="1576070" algn="l"/>
              </a:tabLst>
            </a:pPr>
            <a:r>
              <a:rPr sz="1600" spc="-15" dirty="0">
                <a:solidFill>
                  <a:srgbClr val="C00000"/>
                </a:solidFill>
                <a:latin typeface="Verdana"/>
                <a:cs typeface="Verdana"/>
              </a:rPr>
              <a:t>l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a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	</a:t>
            </a: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in</a:t>
            </a:r>
            <a:r>
              <a:rPr sz="1600" spc="-15" dirty="0">
                <a:solidFill>
                  <a:srgbClr val="C00000"/>
                </a:solidFill>
                <a:latin typeface="Verdana"/>
                <a:cs typeface="Verdana"/>
              </a:rPr>
              <a:t>t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e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gr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i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dad</a:t>
            </a:r>
            <a:r>
              <a:rPr sz="1600" dirty="0">
                <a:solidFill>
                  <a:srgbClr val="C00000"/>
                </a:solidFill>
                <a:latin typeface="Verdana"/>
                <a:cs typeface="Verdana"/>
              </a:rPr>
              <a:t>	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del  </a:t>
            </a: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licitatorio.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1098803" y="2072639"/>
            <a:ext cx="1268095" cy="1064260"/>
          </a:xfrm>
          <a:custGeom>
            <a:avLst/>
            <a:gdLst/>
            <a:ahLst/>
            <a:cxnLst/>
            <a:rect l="l" t="t" r="r" b="b"/>
            <a:pathLst>
              <a:path w="1268095" h="1064260">
                <a:moveTo>
                  <a:pt x="1267968" y="531876"/>
                </a:moveTo>
                <a:lnTo>
                  <a:pt x="0" y="531876"/>
                </a:lnTo>
                <a:lnTo>
                  <a:pt x="633984" y="1063752"/>
                </a:lnTo>
                <a:lnTo>
                  <a:pt x="1267968" y="531876"/>
                </a:lnTo>
                <a:close/>
              </a:path>
              <a:path w="1268095" h="1064260">
                <a:moveTo>
                  <a:pt x="950976" y="0"/>
                </a:moveTo>
                <a:lnTo>
                  <a:pt x="316992" y="0"/>
                </a:lnTo>
                <a:lnTo>
                  <a:pt x="316992" y="531876"/>
                </a:lnTo>
                <a:lnTo>
                  <a:pt x="950976" y="531876"/>
                </a:lnTo>
                <a:lnTo>
                  <a:pt x="95097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98803" y="2072639"/>
            <a:ext cx="1268095" cy="1064260"/>
          </a:xfrm>
          <a:custGeom>
            <a:avLst/>
            <a:gdLst/>
            <a:ahLst/>
            <a:cxnLst/>
            <a:rect l="l" t="t" r="r" b="b"/>
            <a:pathLst>
              <a:path w="1268095" h="1064260">
                <a:moveTo>
                  <a:pt x="0" y="531876"/>
                </a:moveTo>
                <a:lnTo>
                  <a:pt x="316992" y="531876"/>
                </a:lnTo>
                <a:lnTo>
                  <a:pt x="316992" y="0"/>
                </a:lnTo>
                <a:lnTo>
                  <a:pt x="950976" y="0"/>
                </a:lnTo>
                <a:lnTo>
                  <a:pt x="950976" y="531876"/>
                </a:lnTo>
                <a:lnTo>
                  <a:pt x="1267968" y="531876"/>
                </a:lnTo>
                <a:lnTo>
                  <a:pt x="633984" y="1063752"/>
                </a:lnTo>
                <a:lnTo>
                  <a:pt x="0" y="531876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97991" y="1027175"/>
            <a:ext cx="5419725" cy="1693545"/>
          </a:xfrm>
          <a:custGeom>
            <a:avLst/>
            <a:gdLst/>
            <a:ahLst/>
            <a:cxnLst/>
            <a:rect l="l" t="t" r="r" b="b"/>
            <a:pathLst>
              <a:path w="5419725" h="1693545">
                <a:moveTo>
                  <a:pt x="0" y="1693164"/>
                </a:moveTo>
                <a:lnTo>
                  <a:pt x="5419344" y="1693164"/>
                </a:lnTo>
                <a:lnTo>
                  <a:pt x="5419344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97991" y="1027175"/>
            <a:ext cx="5419725" cy="1693545"/>
          </a:xfrm>
          <a:custGeom>
            <a:avLst/>
            <a:gdLst/>
            <a:ahLst/>
            <a:cxnLst/>
            <a:rect l="l" t="t" r="r" b="b"/>
            <a:pathLst>
              <a:path w="5419725" h="1693545">
                <a:moveTo>
                  <a:pt x="0" y="1693164"/>
                </a:moveTo>
                <a:lnTo>
                  <a:pt x="5419344" y="1693164"/>
                </a:lnTo>
                <a:lnTo>
                  <a:pt x="5419344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32864" y="1187135"/>
            <a:ext cx="4224020" cy="1369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6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La comisión,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durante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el proceso de</a:t>
            </a:r>
            <a:r>
              <a:rPr sz="1400" spc="-8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evaluación,</a:t>
            </a:r>
            <a:endParaRPr sz="1400">
              <a:latin typeface="Verdana"/>
              <a:cs typeface="Verdana"/>
            </a:endParaRPr>
          </a:p>
          <a:p>
            <a:pPr marL="12700" marR="95250">
              <a:lnSpc>
                <a:spcPct val="91000"/>
              </a:lnSpc>
              <a:spcBef>
                <a:spcPts val="80"/>
              </a:spcBef>
            </a:pP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deberá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contar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con la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colaboración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permanente de un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asesor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jurídico,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con la  finalidad de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este pueda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prestar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asesoría  permanente en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todas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las cuestiones de orden  jurídico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que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se susciten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durante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el proceso</a:t>
            </a:r>
            <a:r>
              <a:rPr sz="1400" spc="-14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 evaluación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72440" y="783336"/>
            <a:ext cx="1185672" cy="17769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2440" y="783336"/>
            <a:ext cx="1186180" cy="1777364"/>
          </a:xfrm>
          <a:custGeom>
            <a:avLst/>
            <a:gdLst/>
            <a:ahLst/>
            <a:cxnLst/>
            <a:rect l="l" t="t" r="r" b="b"/>
            <a:pathLst>
              <a:path w="1186180" h="1777364">
                <a:moveTo>
                  <a:pt x="0" y="1776983"/>
                </a:moveTo>
                <a:lnTo>
                  <a:pt x="1185672" y="1776983"/>
                </a:lnTo>
                <a:lnTo>
                  <a:pt x="1185672" y="0"/>
                </a:lnTo>
                <a:lnTo>
                  <a:pt x="0" y="0"/>
                </a:lnTo>
                <a:lnTo>
                  <a:pt x="0" y="177698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00443" y="1027175"/>
            <a:ext cx="5419725" cy="1693545"/>
          </a:xfrm>
          <a:custGeom>
            <a:avLst/>
            <a:gdLst/>
            <a:ahLst/>
            <a:cxnLst/>
            <a:rect l="l" t="t" r="r" b="b"/>
            <a:pathLst>
              <a:path w="5419725" h="1693545">
                <a:moveTo>
                  <a:pt x="0" y="1693164"/>
                </a:moveTo>
                <a:lnTo>
                  <a:pt x="5419344" y="1693164"/>
                </a:lnTo>
                <a:lnTo>
                  <a:pt x="5419344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600443" y="1027175"/>
            <a:ext cx="5419725" cy="1693545"/>
          </a:xfrm>
          <a:custGeom>
            <a:avLst/>
            <a:gdLst/>
            <a:ahLst/>
            <a:cxnLst/>
            <a:rect l="l" t="t" r="r" b="b"/>
            <a:pathLst>
              <a:path w="5419725" h="1693545">
                <a:moveTo>
                  <a:pt x="0" y="1693164"/>
                </a:moveTo>
                <a:lnTo>
                  <a:pt x="5419344" y="1693164"/>
                </a:lnTo>
                <a:lnTo>
                  <a:pt x="5419344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735951" y="1659254"/>
            <a:ext cx="3907790" cy="4165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La comisión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evaluadora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no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está</a:t>
            </a:r>
            <a:r>
              <a:rPr sz="1400" b="1" spc="-11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facultada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ts val="1610"/>
              </a:lnSpc>
            </a:pP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para</a:t>
            </a:r>
            <a:r>
              <a:rPr sz="1400" b="1" spc="-6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adjudicar.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374891" y="783336"/>
            <a:ext cx="1185671" cy="17769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374891" y="783336"/>
            <a:ext cx="1186180" cy="1777364"/>
          </a:xfrm>
          <a:custGeom>
            <a:avLst/>
            <a:gdLst/>
            <a:ahLst/>
            <a:cxnLst/>
            <a:rect l="l" t="t" r="r" b="b"/>
            <a:pathLst>
              <a:path w="1186179" h="1777364">
                <a:moveTo>
                  <a:pt x="0" y="1776983"/>
                </a:moveTo>
                <a:lnTo>
                  <a:pt x="1185671" y="1776983"/>
                </a:lnTo>
                <a:lnTo>
                  <a:pt x="1185671" y="0"/>
                </a:lnTo>
                <a:lnTo>
                  <a:pt x="0" y="0"/>
                </a:lnTo>
                <a:lnTo>
                  <a:pt x="0" y="177698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8180" y="2953511"/>
            <a:ext cx="5417820" cy="1693545"/>
          </a:xfrm>
          <a:custGeom>
            <a:avLst/>
            <a:gdLst/>
            <a:ahLst/>
            <a:cxnLst/>
            <a:rect l="l" t="t" r="r" b="b"/>
            <a:pathLst>
              <a:path w="5417820" h="1693545">
                <a:moveTo>
                  <a:pt x="0" y="1693164"/>
                </a:moveTo>
                <a:lnTo>
                  <a:pt x="5417820" y="1693164"/>
                </a:lnTo>
                <a:lnTo>
                  <a:pt x="5417820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78180" y="2953511"/>
            <a:ext cx="5417820" cy="1693545"/>
          </a:xfrm>
          <a:custGeom>
            <a:avLst/>
            <a:gdLst/>
            <a:ahLst/>
            <a:cxnLst/>
            <a:rect l="l" t="t" r="r" b="b"/>
            <a:pathLst>
              <a:path w="5417820" h="1693545">
                <a:moveTo>
                  <a:pt x="0" y="1693164"/>
                </a:moveTo>
                <a:lnTo>
                  <a:pt x="5417820" y="1693164"/>
                </a:lnTo>
                <a:lnTo>
                  <a:pt x="5417820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12163" y="3507678"/>
            <a:ext cx="4077335" cy="591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110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La comisión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propone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la adjudicación a la  autoridad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competent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e,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a </a:t>
            </a:r>
            <a:r>
              <a:rPr sz="1400" spc="-10" dirty="0">
                <a:solidFill>
                  <a:srgbClr val="404040"/>
                </a:solidFill>
                <a:latin typeface="Verdana"/>
                <a:cs typeface="Verdana"/>
              </a:rPr>
              <a:t>través </a:t>
            </a: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de un acto 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administrativo</a:t>
            </a:r>
            <a:r>
              <a:rPr sz="1400" spc="-65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Verdana"/>
                <a:cs typeface="Verdana"/>
              </a:rPr>
              <a:t>fundado.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72440" y="2894076"/>
            <a:ext cx="1184148" cy="17785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72440" y="2894076"/>
            <a:ext cx="1184275" cy="1778635"/>
          </a:xfrm>
          <a:custGeom>
            <a:avLst/>
            <a:gdLst/>
            <a:ahLst/>
            <a:cxnLst/>
            <a:rect l="l" t="t" r="r" b="b"/>
            <a:pathLst>
              <a:path w="1184275" h="1778635">
                <a:moveTo>
                  <a:pt x="0" y="1778508"/>
                </a:moveTo>
                <a:lnTo>
                  <a:pt x="1184148" y="1778508"/>
                </a:lnTo>
                <a:lnTo>
                  <a:pt x="1184148" y="0"/>
                </a:lnTo>
                <a:lnTo>
                  <a:pt x="0" y="0"/>
                </a:lnTo>
                <a:lnTo>
                  <a:pt x="0" y="177850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601968" y="2933700"/>
            <a:ext cx="5417820" cy="1693545"/>
          </a:xfrm>
          <a:custGeom>
            <a:avLst/>
            <a:gdLst/>
            <a:ahLst/>
            <a:cxnLst/>
            <a:rect l="l" t="t" r="r" b="b"/>
            <a:pathLst>
              <a:path w="5417820" h="1693545">
                <a:moveTo>
                  <a:pt x="0" y="1693164"/>
                </a:moveTo>
                <a:lnTo>
                  <a:pt x="5417820" y="1693164"/>
                </a:lnTo>
                <a:lnTo>
                  <a:pt x="5417820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601968" y="2933700"/>
            <a:ext cx="5417820" cy="1693545"/>
          </a:xfrm>
          <a:custGeom>
            <a:avLst/>
            <a:gdLst/>
            <a:ahLst/>
            <a:cxnLst/>
            <a:rect l="l" t="t" r="r" b="b"/>
            <a:pathLst>
              <a:path w="5417820" h="1693545">
                <a:moveTo>
                  <a:pt x="0" y="1693164"/>
                </a:moveTo>
                <a:lnTo>
                  <a:pt x="5417820" y="1693164"/>
                </a:lnTo>
                <a:lnTo>
                  <a:pt x="5417820" y="0"/>
                </a:lnTo>
                <a:lnTo>
                  <a:pt x="0" y="0"/>
                </a:lnTo>
                <a:lnTo>
                  <a:pt x="0" y="1693164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736585" y="3389736"/>
            <a:ext cx="4123690" cy="786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1200"/>
              </a:lnSpc>
            </a:pPr>
            <a:r>
              <a:rPr sz="1400" dirty="0">
                <a:solidFill>
                  <a:srgbClr val="404040"/>
                </a:solidFill>
                <a:latin typeface="Verdana"/>
                <a:cs typeface="Verdana"/>
              </a:rPr>
              <a:t>La proposición de adjudicación de la comisión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debe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contenerse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en un informe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completo 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y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fundado, suscrito por todos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los 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miembros </a:t>
            </a:r>
            <a:r>
              <a:rPr sz="1400" b="1" dirty="0">
                <a:solidFill>
                  <a:srgbClr val="404040"/>
                </a:solidFill>
                <a:latin typeface="Verdana"/>
                <a:cs typeface="Verdana"/>
              </a:rPr>
              <a:t>de la</a:t>
            </a:r>
            <a:r>
              <a:rPr sz="1400" b="1" spc="-80" dirty="0">
                <a:solidFill>
                  <a:srgbClr val="404040"/>
                </a:solidFill>
                <a:latin typeface="Verdana"/>
                <a:cs typeface="Verdana"/>
              </a:rPr>
              <a:t> </a:t>
            </a:r>
            <a:r>
              <a:rPr sz="1400" b="1" spc="-5" dirty="0">
                <a:solidFill>
                  <a:srgbClr val="404040"/>
                </a:solidFill>
                <a:latin typeface="Verdana"/>
                <a:cs typeface="Verdana"/>
              </a:rPr>
              <a:t>comisión.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304788" y="2941320"/>
            <a:ext cx="1185671" cy="17785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304788" y="2941320"/>
            <a:ext cx="1186180" cy="1778635"/>
          </a:xfrm>
          <a:custGeom>
            <a:avLst/>
            <a:gdLst/>
            <a:ahLst/>
            <a:cxnLst/>
            <a:rect l="l" t="t" r="r" b="b"/>
            <a:pathLst>
              <a:path w="1186179" h="1778635">
                <a:moveTo>
                  <a:pt x="0" y="1778507"/>
                </a:moveTo>
                <a:lnTo>
                  <a:pt x="1185671" y="1778507"/>
                </a:lnTo>
                <a:lnTo>
                  <a:pt x="1185671" y="0"/>
                </a:lnTo>
                <a:lnTo>
                  <a:pt x="0" y="0"/>
                </a:lnTo>
                <a:lnTo>
                  <a:pt x="0" y="177850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00939" y="4867782"/>
            <a:ext cx="11694795" cy="982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600" b="1" spc="-10" dirty="0">
                <a:solidFill>
                  <a:srgbClr val="C00000"/>
                </a:solidFill>
                <a:latin typeface="Verdana"/>
                <a:cs typeface="Verdana"/>
              </a:rPr>
              <a:t>Los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miembros de </a:t>
            </a:r>
            <a:r>
              <a:rPr sz="1600" b="1" dirty="0">
                <a:solidFill>
                  <a:srgbClr val="C00000"/>
                </a:solidFill>
                <a:latin typeface="Verdana"/>
                <a:cs typeface="Verdana"/>
              </a:rPr>
              <a:t>la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comisión evaluadora </a:t>
            </a:r>
            <a:r>
              <a:rPr sz="1600" b="1" dirty="0">
                <a:solidFill>
                  <a:srgbClr val="C00000"/>
                </a:solidFill>
                <a:latin typeface="Verdana"/>
                <a:cs typeface="Verdana"/>
              </a:rPr>
              <a:t>no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podrán tener contactos con </a:t>
            </a:r>
            <a:r>
              <a:rPr sz="1600" b="1" spc="-10" dirty="0">
                <a:solidFill>
                  <a:srgbClr val="C00000"/>
                </a:solidFill>
                <a:latin typeface="Verdana"/>
                <a:cs typeface="Verdana"/>
              </a:rPr>
              <a:t>los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oferentes, </a:t>
            </a:r>
            <a:r>
              <a:rPr sz="1600" b="1" dirty="0">
                <a:solidFill>
                  <a:srgbClr val="C00000"/>
                </a:solidFill>
                <a:latin typeface="Verdana"/>
                <a:cs typeface="Verdana"/>
              </a:rPr>
              <a:t>salvo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a </a:t>
            </a:r>
            <a:r>
              <a:rPr sz="1600" b="1" dirty="0">
                <a:solidFill>
                  <a:srgbClr val="C00000"/>
                </a:solidFill>
                <a:latin typeface="Verdana"/>
                <a:cs typeface="Verdana"/>
              </a:rPr>
              <a:t>través 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del mecanismo de las aclaraciones, </a:t>
            </a:r>
            <a:r>
              <a:rPr sz="1600" b="1" dirty="0">
                <a:solidFill>
                  <a:srgbClr val="C00000"/>
                </a:solidFill>
                <a:latin typeface="Verdana"/>
                <a:cs typeface="Verdana"/>
              </a:rPr>
              <a:t>las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visitas a terreno establecidas </a:t>
            </a:r>
            <a:r>
              <a:rPr sz="1600" b="1" spc="-10" dirty="0">
                <a:solidFill>
                  <a:srgbClr val="C00000"/>
                </a:solidFill>
                <a:latin typeface="Verdana"/>
                <a:cs typeface="Verdana"/>
              </a:rPr>
              <a:t>en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las Bases, y cualquier otro </a:t>
            </a:r>
            <a:r>
              <a:rPr sz="1600" b="1" spc="535" dirty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contacto especificado </a:t>
            </a:r>
            <a:r>
              <a:rPr sz="1600" b="1" spc="-10" dirty="0">
                <a:solidFill>
                  <a:srgbClr val="C00000"/>
                </a:solidFill>
                <a:latin typeface="Verdana"/>
                <a:cs typeface="Verdana"/>
              </a:rPr>
              <a:t>en las</a:t>
            </a:r>
            <a:r>
              <a:rPr sz="1600" b="1" spc="60" dirty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Verdana"/>
                <a:cs typeface="Verdana"/>
              </a:rPr>
              <a:t>Bases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6996430">
              <a:lnSpc>
                <a:spcPct val="100000"/>
              </a:lnSpc>
            </a:pP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(Artículo 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37 </a:t>
            </a: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del 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reglamento de </a:t>
            </a:r>
            <a:r>
              <a:rPr sz="1600" spc="-10" dirty="0">
                <a:solidFill>
                  <a:srgbClr val="C00000"/>
                </a:solidFill>
                <a:latin typeface="Verdana"/>
                <a:cs typeface="Verdana"/>
              </a:rPr>
              <a:t>la 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Ley</a:t>
            </a:r>
            <a:r>
              <a:rPr sz="1600" spc="114" dirty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C00000"/>
                </a:solidFill>
                <a:latin typeface="Verdana"/>
                <a:cs typeface="Verdana"/>
              </a:rPr>
              <a:t>19.886)</a:t>
            </a:r>
            <a:endParaRPr sz="16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7055" y="715898"/>
            <a:ext cx="2524760" cy="1225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b="0" spc="-5" dirty="0">
                <a:solidFill>
                  <a:srgbClr val="767070"/>
                </a:solidFill>
                <a:latin typeface="Verdana"/>
                <a:cs typeface="Verdana"/>
              </a:rPr>
              <a:t>El </a:t>
            </a:r>
            <a:r>
              <a:rPr b="0" dirty="0">
                <a:solidFill>
                  <a:srgbClr val="767070"/>
                </a:solidFill>
                <a:latin typeface="Verdana"/>
                <a:cs typeface="Verdana"/>
              </a:rPr>
              <a:t>informe </a:t>
            </a:r>
            <a:r>
              <a:rPr b="0" spc="-5" dirty="0">
                <a:solidFill>
                  <a:srgbClr val="767070"/>
                </a:solidFill>
                <a:latin typeface="Verdana"/>
                <a:cs typeface="Verdana"/>
              </a:rPr>
              <a:t>que  </a:t>
            </a:r>
            <a:r>
              <a:rPr b="0" dirty="0">
                <a:solidFill>
                  <a:srgbClr val="767070"/>
                </a:solidFill>
                <a:latin typeface="Verdana"/>
                <a:cs typeface="Verdana"/>
              </a:rPr>
              <a:t>entrega </a:t>
            </a:r>
            <a:r>
              <a:rPr b="0" spc="-5" dirty="0">
                <a:solidFill>
                  <a:srgbClr val="767070"/>
                </a:solidFill>
                <a:latin typeface="Verdana"/>
                <a:cs typeface="Verdana"/>
              </a:rPr>
              <a:t>la</a:t>
            </a:r>
            <a:r>
              <a:rPr b="0" spc="-100" dirty="0">
                <a:solidFill>
                  <a:srgbClr val="767070"/>
                </a:solidFill>
                <a:latin typeface="Verdana"/>
                <a:cs typeface="Verdana"/>
              </a:rPr>
              <a:t> </a:t>
            </a:r>
            <a:r>
              <a:rPr b="0" spc="-5" dirty="0">
                <a:solidFill>
                  <a:srgbClr val="767070"/>
                </a:solidFill>
                <a:latin typeface="Verdana"/>
                <a:cs typeface="Verdana"/>
              </a:rPr>
              <a:t>comisión  </a:t>
            </a:r>
            <a:r>
              <a:rPr b="0" spc="-10" dirty="0">
                <a:solidFill>
                  <a:srgbClr val="767070"/>
                </a:solidFill>
                <a:latin typeface="Verdana"/>
                <a:cs typeface="Verdana"/>
              </a:rPr>
              <a:t>evaluadora </a:t>
            </a:r>
            <a:r>
              <a:rPr b="0" dirty="0">
                <a:solidFill>
                  <a:srgbClr val="767070"/>
                </a:solidFill>
                <a:latin typeface="Verdana"/>
                <a:cs typeface="Verdana"/>
              </a:rPr>
              <a:t>debe  </a:t>
            </a:r>
            <a:r>
              <a:rPr b="0" spc="-5" dirty="0">
                <a:solidFill>
                  <a:srgbClr val="767070"/>
                </a:solidFill>
                <a:latin typeface="Verdana"/>
                <a:cs typeface="Verdana"/>
              </a:rPr>
              <a:t>considerar:</a:t>
            </a:r>
          </a:p>
        </p:txBody>
      </p:sp>
      <p:sp>
        <p:nvSpPr>
          <p:cNvPr id="3" name="object 3"/>
          <p:cNvSpPr/>
          <p:nvPr/>
        </p:nvSpPr>
        <p:spPr>
          <a:xfrm>
            <a:off x="3902964" y="202692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0"/>
                </a:moveTo>
                <a:lnTo>
                  <a:pt x="344424" y="0"/>
                </a:lnTo>
                <a:lnTo>
                  <a:pt x="0" y="344423"/>
                </a:lnTo>
                <a:lnTo>
                  <a:pt x="344424" y="688847"/>
                </a:lnTo>
                <a:lnTo>
                  <a:pt x="7493508" y="688847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902964" y="202692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688847"/>
                </a:moveTo>
                <a:lnTo>
                  <a:pt x="344424" y="688847"/>
                </a:lnTo>
                <a:lnTo>
                  <a:pt x="0" y="344423"/>
                </a:lnTo>
                <a:lnTo>
                  <a:pt x="344424" y="0"/>
                </a:lnTo>
                <a:lnTo>
                  <a:pt x="7493508" y="0"/>
                </a:lnTo>
                <a:lnTo>
                  <a:pt x="7493508" y="68884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443476" y="351282"/>
            <a:ext cx="6789420" cy="391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8885" marR="5080" indent="-2496820">
              <a:lnSpc>
                <a:spcPts val="152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Las ofertas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que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fueron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rechazadas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al momento de la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apertura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y las</a:t>
            </a:r>
            <a:r>
              <a:rPr sz="1400" spc="-10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razones  </a:t>
            </a:r>
            <a:r>
              <a:rPr sz="1400" spc="-10" dirty="0">
                <a:solidFill>
                  <a:srgbClr val="001F5F"/>
                </a:solidFill>
                <a:latin typeface="Verdana"/>
                <a:cs typeface="Verdana"/>
              </a:rPr>
              <a:t>para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dicho</a:t>
            </a:r>
            <a:r>
              <a:rPr sz="1400" spc="-5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rechazo;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58540" y="202692"/>
            <a:ext cx="688848" cy="688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58540" y="202692"/>
            <a:ext cx="688975" cy="688975"/>
          </a:xfrm>
          <a:custGeom>
            <a:avLst/>
            <a:gdLst/>
            <a:ahLst/>
            <a:cxnLst/>
            <a:rect l="l" t="t" r="r" b="b"/>
            <a:pathLst>
              <a:path w="688975" h="688975">
                <a:moveTo>
                  <a:pt x="0" y="344423"/>
                </a:moveTo>
                <a:lnTo>
                  <a:pt x="3143" y="297682"/>
                </a:lnTo>
                <a:lnTo>
                  <a:pt x="12301" y="252853"/>
                </a:lnTo>
                <a:lnTo>
                  <a:pt x="27062" y="210347"/>
                </a:lnTo>
                <a:lnTo>
                  <a:pt x="47018" y="170575"/>
                </a:lnTo>
                <a:lnTo>
                  <a:pt x="71757" y="133945"/>
                </a:lnTo>
                <a:lnTo>
                  <a:pt x="100869" y="100869"/>
                </a:lnTo>
                <a:lnTo>
                  <a:pt x="133945" y="71757"/>
                </a:lnTo>
                <a:lnTo>
                  <a:pt x="170575" y="47018"/>
                </a:lnTo>
                <a:lnTo>
                  <a:pt x="210347" y="27062"/>
                </a:lnTo>
                <a:lnTo>
                  <a:pt x="252853" y="12301"/>
                </a:lnTo>
                <a:lnTo>
                  <a:pt x="297682" y="3143"/>
                </a:lnTo>
                <a:lnTo>
                  <a:pt x="344424" y="0"/>
                </a:lnTo>
                <a:lnTo>
                  <a:pt x="391165" y="3143"/>
                </a:lnTo>
                <a:lnTo>
                  <a:pt x="435994" y="12301"/>
                </a:lnTo>
                <a:lnTo>
                  <a:pt x="478500" y="27062"/>
                </a:lnTo>
                <a:lnTo>
                  <a:pt x="518272" y="47018"/>
                </a:lnTo>
                <a:lnTo>
                  <a:pt x="554902" y="71757"/>
                </a:lnTo>
                <a:lnTo>
                  <a:pt x="587978" y="100869"/>
                </a:lnTo>
                <a:lnTo>
                  <a:pt x="617090" y="133945"/>
                </a:lnTo>
                <a:lnTo>
                  <a:pt x="641829" y="170575"/>
                </a:lnTo>
                <a:lnTo>
                  <a:pt x="661785" y="210347"/>
                </a:lnTo>
                <a:lnTo>
                  <a:pt x="676546" y="252853"/>
                </a:lnTo>
                <a:lnTo>
                  <a:pt x="685704" y="297682"/>
                </a:lnTo>
                <a:lnTo>
                  <a:pt x="688848" y="344423"/>
                </a:lnTo>
                <a:lnTo>
                  <a:pt x="685704" y="391165"/>
                </a:lnTo>
                <a:lnTo>
                  <a:pt x="676546" y="435994"/>
                </a:lnTo>
                <a:lnTo>
                  <a:pt x="661785" y="478500"/>
                </a:lnTo>
                <a:lnTo>
                  <a:pt x="641829" y="518272"/>
                </a:lnTo>
                <a:lnTo>
                  <a:pt x="617090" y="554902"/>
                </a:lnTo>
                <a:lnTo>
                  <a:pt x="587978" y="587978"/>
                </a:lnTo>
                <a:lnTo>
                  <a:pt x="554902" y="617090"/>
                </a:lnTo>
                <a:lnTo>
                  <a:pt x="518272" y="641829"/>
                </a:lnTo>
                <a:lnTo>
                  <a:pt x="478500" y="661785"/>
                </a:lnTo>
                <a:lnTo>
                  <a:pt x="435994" y="676546"/>
                </a:lnTo>
                <a:lnTo>
                  <a:pt x="391165" y="685704"/>
                </a:lnTo>
                <a:lnTo>
                  <a:pt x="344424" y="688847"/>
                </a:lnTo>
                <a:lnTo>
                  <a:pt x="297682" y="685704"/>
                </a:lnTo>
                <a:lnTo>
                  <a:pt x="252853" y="676546"/>
                </a:lnTo>
                <a:lnTo>
                  <a:pt x="210347" y="661785"/>
                </a:lnTo>
                <a:lnTo>
                  <a:pt x="170575" y="641829"/>
                </a:lnTo>
                <a:lnTo>
                  <a:pt x="133945" y="617090"/>
                </a:lnTo>
                <a:lnTo>
                  <a:pt x="100869" y="587978"/>
                </a:lnTo>
                <a:lnTo>
                  <a:pt x="71757" y="554902"/>
                </a:lnTo>
                <a:lnTo>
                  <a:pt x="47018" y="518272"/>
                </a:lnTo>
                <a:lnTo>
                  <a:pt x="27062" y="478500"/>
                </a:lnTo>
                <a:lnTo>
                  <a:pt x="12301" y="435994"/>
                </a:lnTo>
                <a:lnTo>
                  <a:pt x="3143" y="391165"/>
                </a:lnTo>
                <a:lnTo>
                  <a:pt x="0" y="34442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02964" y="1097280"/>
            <a:ext cx="7493634" cy="690880"/>
          </a:xfrm>
          <a:custGeom>
            <a:avLst/>
            <a:gdLst/>
            <a:ahLst/>
            <a:cxnLst/>
            <a:rect l="l" t="t" r="r" b="b"/>
            <a:pathLst>
              <a:path w="7493634" h="690880">
                <a:moveTo>
                  <a:pt x="7493508" y="0"/>
                </a:moveTo>
                <a:lnTo>
                  <a:pt x="345186" y="0"/>
                </a:lnTo>
                <a:lnTo>
                  <a:pt x="0" y="345186"/>
                </a:lnTo>
                <a:lnTo>
                  <a:pt x="345186" y="690372"/>
                </a:lnTo>
                <a:lnTo>
                  <a:pt x="7493508" y="690372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02964" y="1097280"/>
            <a:ext cx="7493634" cy="690880"/>
          </a:xfrm>
          <a:custGeom>
            <a:avLst/>
            <a:gdLst/>
            <a:ahLst/>
            <a:cxnLst/>
            <a:rect l="l" t="t" r="r" b="b"/>
            <a:pathLst>
              <a:path w="7493634" h="690880">
                <a:moveTo>
                  <a:pt x="7493508" y="690372"/>
                </a:moveTo>
                <a:lnTo>
                  <a:pt x="345186" y="690372"/>
                </a:lnTo>
                <a:lnTo>
                  <a:pt x="0" y="345186"/>
                </a:lnTo>
                <a:lnTo>
                  <a:pt x="345186" y="0"/>
                </a:lnTo>
                <a:lnTo>
                  <a:pt x="7493508" y="0"/>
                </a:lnTo>
                <a:lnTo>
                  <a:pt x="7493508" y="69037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505959" y="1227582"/>
            <a:ext cx="6661784" cy="4165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61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Los criterios y ponderaciones de evaluación utilizados en la revisión de</a:t>
            </a:r>
            <a:r>
              <a:rPr sz="1400" spc="-25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las</a:t>
            </a:r>
            <a:endParaRPr sz="1400">
              <a:latin typeface="Verdana"/>
              <a:cs typeface="Verdana"/>
            </a:endParaRPr>
          </a:p>
          <a:p>
            <a:pPr marL="3810" algn="ctr">
              <a:lnSpc>
                <a:spcPts val="161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ofertas.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Estos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deben ser los </a:t>
            </a:r>
            <a:r>
              <a:rPr sz="1400" spc="5" dirty="0">
                <a:solidFill>
                  <a:srgbClr val="001F5F"/>
                </a:solidFill>
                <a:latin typeface="Verdana"/>
                <a:cs typeface="Verdana"/>
              </a:rPr>
              <a:t>mismos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establecidos en las</a:t>
            </a:r>
            <a:r>
              <a:rPr sz="1400" spc="-17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bases;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558540" y="1097280"/>
            <a:ext cx="688848" cy="6903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58540" y="1097280"/>
            <a:ext cx="688975" cy="690880"/>
          </a:xfrm>
          <a:custGeom>
            <a:avLst/>
            <a:gdLst/>
            <a:ahLst/>
            <a:cxnLst/>
            <a:rect l="l" t="t" r="r" b="b"/>
            <a:pathLst>
              <a:path w="688975" h="690880">
                <a:moveTo>
                  <a:pt x="0" y="345186"/>
                </a:moveTo>
                <a:lnTo>
                  <a:pt x="3143" y="298349"/>
                </a:lnTo>
                <a:lnTo>
                  <a:pt x="12301" y="253426"/>
                </a:lnTo>
                <a:lnTo>
                  <a:pt x="27062" y="210829"/>
                </a:lnTo>
                <a:lnTo>
                  <a:pt x="47018" y="170970"/>
                </a:lnTo>
                <a:lnTo>
                  <a:pt x="71757" y="134259"/>
                </a:lnTo>
                <a:lnTo>
                  <a:pt x="100869" y="101107"/>
                </a:lnTo>
                <a:lnTo>
                  <a:pt x="133945" y="71928"/>
                </a:lnTo>
                <a:lnTo>
                  <a:pt x="170575" y="47131"/>
                </a:lnTo>
                <a:lnTo>
                  <a:pt x="210347" y="27128"/>
                </a:lnTo>
                <a:lnTo>
                  <a:pt x="252853" y="12331"/>
                </a:lnTo>
                <a:lnTo>
                  <a:pt x="297682" y="3151"/>
                </a:lnTo>
                <a:lnTo>
                  <a:pt x="344424" y="0"/>
                </a:lnTo>
                <a:lnTo>
                  <a:pt x="391165" y="3151"/>
                </a:lnTo>
                <a:lnTo>
                  <a:pt x="435994" y="12331"/>
                </a:lnTo>
                <a:lnTo>
                  <a:pt x="478500" y="27128"/>
                </a:lnTo>
                <a:lnTo>
                  <a:pt x="518272" y="47131"/>
                </a:lnTo>
                <a:lnTo>
                  <a:pt x="554902" y="71928"/>
                </a:lnTo>
                <a:lnTo>
                  <a:pt x="587978" y="101107"/>
                </a:lnTo>
                <a:lnTo>
                  <a:pt x="617090" y="134259"/>
                </a:lnTo>
                <a:lnTo>
                  <a:pt x="641829" y="170970"/>
                </a:lnTo>
                <a:lnTo>
                  <a:pt x="661785" y="210829"/>
                </a:lnTo>
                <a:lnTo>
                  <a:pt x="676546" y="253426"/>
                </a:lnTo>
                <a:lnTo>
                  <a:pt x="685704" y="298349"/>
                </a:lnTo>
                <a:lnTo>
                  <a:pt x="688848" y="345186"/>
                </a:lnTo>
                <a:lnTo>
                  <a:pt x="685704" y="392022"/>
                </a:lnTo>
                <a:lnTo>
                  <a:pt x="676546" y="436945"/>
                </a:lnTo>
                <a:lnTo>
                  <a:pt x="661785" y="479542"/>
                </a:lnTo>
                <a:lnTo>
                  <a:pt x="641829" y="519401"/>
                </a:lnTo>
                <a:lnTo>
                  <a:pt x="617090" y="556112"/>
                </a:lnTo>
                <a:lnTo>
                  <a:pt x="587978" y="589264"/>
                </a:lnTo>
                <a:lnTo>
                  <a:pt x="554902" y="618443"/>
                </a:lnTo>
                <a:lnTo>
                  <a:pt x="518272" y="643240"/>
                </a:lnTo>
                <a:lnTo>
                  <a:pt x="478500" y="663243"/>
                </a:lnTo>
                <a:lnTo>
                  <a:pt x="435994" y="678040"/>
                </a:lnTo>
                <a:lnTo>
                  <a:pt x="391165" y="687220"/>
                </a:lnTo>
                <a:lnTo>
                  <a:pt x="344424" y="690372"/>
                </a:lnTo>
                <a:lnTo>
                  <a:pt x="297682" y="687220"/>
                </a:lnTo>
                <a:lnTo>
                  <a:pt x="252853" y="678040"/>
                </a:lnTo>
                <a:lnTo>
                  <a:pt x="210347" y="663243"/>
                </a:lnTo>
                <a:lnTo>
                  <a:pt x="170575" y="643240"/>
                </a:lnTo>
                <a:lnTo>
                  <a:pt x="133945" y="618443"/>
                </a:lnTo>
                <a:lnTo>
                  <a:pt x="100869" y="589264"/>
                </a:lnTo>
                <a:lnTo>
                  <a:pt x="71757" y="556112"/>
                </a:lnTo>
                <a:lnTo>
                  <a:pt x="47018" y="519401"/>
                </a:lnTo>
                <a:lnTo>
                  <a:pt x="27062" y="479542"/>
                </a:lnTo>
                <a:lnTo>
                  <a:pt x="12301" y="436945"/>
                </a:lnTo>
                <a:lnTo>
                  <a:pt x="3143" y="392022"/>
                </a:lnTo>
                <a:lnTo>
                  <a:pt x="0" y="345186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02964" y="1993392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0"/>
                </a:moveTo>
                <a:lnTo>
                  <a:pt x="344424" y="0"/>
                </a:lnTo>
                <a:lnTo>
                  <a:pt x="0" y="344424"/>
                </a:lnTo>
                <a:lnTo>
                  <a:pt x="344424" y="688848"/>
                </a:lnTo>
                <a:lnTo>
                  <a:pt x="7493508" y="688848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02964" y="1993392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688848"/>
                </a:moveTo>
                <a:lnTo>
                  <a:pt x="344424" y="688848"/>
                </a:lnTo>
                <a:lnTo>
                  <a:pt x="0" y="344424"/>
                </a:lnTo>
                <a:lnTo>
                  <a:pt x="344424" y="0"/>
                </a:lnTo>
                <a:lnTo>
                  <a:pt x="7493508" y="0"/>
                </a:lnTo>
                <a:lnTo>
                  <a:pt x="7493508" y="68884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400803" y="2144521"/>
            <a:ext cx="6872605" cy="395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9535">
              <a:lnSpc>
                <a:spcPts val="154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Las ofertas que se declaren inadmisibles, por no cumplir con los requisitos  establecidos en las bases, debiéndose especificar los requisitos</a:t>
            </a:r>
            <a:r>
              <a:rPr sz="1400" spc="-17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incumplidos;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558540" y="1993392"/>
            <a:ext cx="688848" cy="688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558540" y="1993392"/>
            <a:ext cx="688975" cy="688975"/>
          </a:xfrm>
          <a:custGeom>
            <a:avLst/>
            <a:gdLst/>
            <a:ahLst/>
            <a:cxnLst/>
            <a:rect l="l" t="t" r="r" b="b"/>
            <a:pathLst>
              <a:path w="688975" h="688975">
                <a:moveTo>
                  <a:pt x="0" y="344424"/>
                </a:moveTo>
                <a:lnTo>
                  <a:pt x="3143" y="297682"/>
                </a:lnTo>
                <a:lnTo>
                  <a:pt x="12301" y="252853"/>
                </a:lnTo>
                <a:lnTo>
                  <a:pt x="27062" y="210347"/>
                </a:lnTo>
                <a:lnTo>
                  <a:pt x="47018" y="170575"/>
                </a:lnTo>
                <a:lnTo>
                  <a:pt x="71757" y="133945"/>
                </a:lnTo>
                <a:lnTo>
                  <a:pt x="100869" y="100869"/>
                </a:lnTo>
                <a:lnTo>
                  <a:pt x="133945" y="71757"/>
                </a:lnTo>
                <a:lnTo>
                  <a:pt x="170575" y="47018"/>
                </a:lnTo>
                <a:lnTo>
                  <a:pt x="210347" y="27062"/>
                </a:lnTo>
                <a:lnTo>
                  <a:pt x="252853" y="12301"/>
                </a:lnTo>
                <a:lnTo>
                  <a:pt x="297682" y="3143"/>
                </a:lnTo>
                <a:lnTo>
                  <a:pt x="344424" y="0"/>
                </a:lnTo>
                <a:lnTo>
                  <a:pt x="391165" y="3143"/>
                </a:lnTo>
                <a:lnTo>
                  <a:pt x="435994" y="12301"/>
                </a:lnTo>
                <a:lnTo>
                  <a:pt x="478500" y="27062"/>
                </a:lnTo>
                <a:lnTo>
                  <a:pt x="518272" y="47018"/>
                </a:lnTo>
                <a:lnTo>
                  <a:pt x="554902" y="71757"/>
                </a:lnTo>
                <a:lnTo>
                  <a:pt x="587978" y="100869"/>
                </a:lnTo>
                <a:lnTo>
                  <a:pt x="617090" y="133945"/>
                </a:lnTo>
                <a:lnTo>
                  <a:pt x="641829" y="170575"/>
                </a:lnTo>
                <a:lnTo>
                  <a:pt x="661785" y="210347"/>
                </a:lnTo>
                <a:lnTo>
                  <a:pt x="676546" y="252853"/>
                </a:lnTo>
                <a:lnTo>
                  <a:pt x="685704" y="297682"/>
                </a:lnTo>
                <a:lnTo>
                  <a:pt x="688848" y="344424"/>
                </a:lnTo>
                <a:lnTo>
                  <a:pt x="685704" y="391165"/>
                </a:lnTo>
                <a:lnTo>
                  <a:pt x="676546" y="435994"/>
                </a:lnTo>
                <a:lnTo>
                  <a:pt x="661785" y="478500"/>
                </a:lnTo>
                <a:lnTo>
                  <a:pt x="641829" y="518272"/>
                </a:lnTo>
                <a:lnTo>
                  <a:pt x="617090" y="554902"/>
                </a:lnTo>
                <a:lnTo>
                  <a:pt x="587978" y="587978"/>
                </a:lnTo>
                <a:lnTo>
                  <a:pt x="554902" y="617090"/>
                </a:lnTo>
                <a:lnTo>
                  <a:pt x="518272" y="641829"/>
                </a:lnTo>
                <a:lnTo>
                  <a:pt x="478500" y="661785"/>
                </a:lnTo>
                <a:lnTo>
                  <a:pt x="435994" y="676546"/>
                </a:lnTo>
                <a:lnTo>
                  <a:pt x="391165" y="685704"/>
                </a:lnTo>
                <a:lnTo>
                  <a:pt x="344424" y="688848"/>
                </a:lnTo>
                <a:lnTo>
                  <a:pt x="297682" y="685704"/>
                </a:lnTo>
                <a:lnTo>
                  <a:pt x="252853" y="676546"/>
                </a:lnTo>
                <a:lnTo>
                  <a:pt x="210347" y="661785"/>
                </a:lnTo>
                <a:lnTo>
                  <a:pt x="170575" y="641829"/>
                </a:lnTo>
                <a:lnTo>
                  <a:pt x="133945" y="617090"/>
                </a:lnTo>
                <a:lnTo>
                  <a:pt x="100869" y="587978"/>
                </a:lnTo>
                <a:lnTo>
                  <a:pt x="71757" y="554902"/>
                </a:lnTo>
                <a:lnTo>
                  <a:pt x="47018" y="518272"/>
                </a:lnTo>
                <a:lnTo>
                  <a:pt x="27062" y="478500"/>
                </a:lnTo>
                <a:lnTo>
                  <a:pt x="12301" y="435994"/>
                </a:lnTo>
                <a:lnTo>
                  <a:pt x="3143" y="391165"/>
                </a:lnTo>
                <a:lnTo>
                  <a:pt x="0" y="34442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902964" y="2887979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0"/>
                </a:moveTo>
                <a:lnTo>
                  <a:pt x="344424" y="0"/>
                </a:lnTo>
                <a:lnTo>
                  <a:pt x="0" y="344424"/>
                </a:lnTo>
                <a:lnTo>
                  <a:pt x="344424" y="688848"/>
                </a:lnTo>
                <a:lnTo>
                  <a:pt x="7493508" y="688848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02964" y="2887979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688848"/>
                </a:moveTo>
                <a:lnTo>
                  <a:pt x="344424" y="688848"/>
                </a:lnTo>
                <a:lnTo>
                  <a:pt x="0" y="344424"/>
                </a:lnTo>
                <a:lnTo>
                  <a:pt x="344424" y="0"/>
                </a:lnTo>
                <a:lnTo>
                  <a:pt x="7493508" y="0"/>
                </a:lnTo>
                <a:lnTo>
                  <a:pt x="7493508" y="68884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537964" y="3115564"/>
            <a:ext cx="6600190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Las Consultas de Aclaración de Ofertas, en caso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que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se </a:t>
            </a:r>
            <a:r>
              <a:rPr sz="1400" spc="-10" dirty="0">
                <a:solidFill>
                  <a:srgbClr val="001F5F"/>
                </a:solidFill>
                <a:latin typeface="Verdana"/>
                <a:cs typeface="Verdana"/>
              </a:rPr>
              <a:t>hayan</a:t>
            </a:r>
            <a:r>
              <a:rPr sz="1400" spc="-17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formulado.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558540" y="2887979"/>
            <a:ext cx="688848" cy="688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58540" y="2887979"/>
            <a:ext cx="688975" cy="688975"/>
          </a:xfrm>
          <a:custGeom>
            <a:avLst/>
            <a:gdLst/>
            <a:ahLst/>
            <a:cxnLst/>
            <a:rect l="l" t="t" r="r" b="b"/>
            <a:pathLst>
              <a:path w="688975" h="688975">
                <a:moveTo>
                  <a:pt x="0" y="344424"/>
                </a:moveTo>
                <a:lnTo>
                  <a:pt x="3143" y="297682"/>
                </a:lnTo>
                <a:lnTo>
                  <a:pt x="12301" y="252853"/>
                </a:lnTo>
                <a:lnTo>
                  <a:pt x="27062" y="210347"/>
                </a:lnTo>
                <a:lnTo>
                  <a:pt x="47018" y="170575"/>
                </a:lnTo>
                <a:lnTo>
                  <a:pt x="71757" y="133945"/>
                </a:lnTo>
                <a:lnTo>
                  <a:pt x="100869" y="100869"/>
                </a:lnTo>
                <a:lnTo>
                  <a:pt x="133945" y="71757"/>
                </a:lnTo>
                <a:lnTo>
                  <a:pt x="170575" y="47018"/>
                </a:lnTo>
                <a:lnTo>
                  <a:pt x="210347" y="27062"/>
                </a:lnTo>
                <a:lnTo>
                  <a:pt x="252853" y="12301"/>
                </a:lnTo>
                <a:lnTo>
                  <a:pt x="297682" y="3143"/>
                </a:lnTo>
                <a:lnTo>
                  <a:pt x="344424" y="0"/>
                </a:lnTo>
                <a:lnTo>
                  <a:pt x="391165" y="3143"/>
                </a:lnTo>
                <a:lnTo>
                  <a:pt x="435994" y="12301"/>
                </a:lnTo>
                <a:lnTo>
                  <a:pt x="478500" y="27062"/>
                </a:lnTo>
                <a:lnTo>
                  <a:pt x="518272" y="47018"/>
                </a:lnTo>
                <a:lnTo>
                  <a:pt x="554902" y="71757"/>
                </a:lnTo>
                <a:lnTo>
                  <a:pt x="587978" y="100869"/>
                </a:lnTo>
                <a:lnTo>
                  <a:pt x="617090" y="133945"/>
                </a:lnTo>
                <a:lnTo>
                  <a:pt x="641829" y="170575"/>
                </a:lnTo>
                <a:lnTo>
                  <a:pt x="661785" y="210347"/>
                </a:lnTo>
                <a:lnTo>
                  <a:pt x="676546" y="252853"/>
                </a:lnTo>
                <a:lnTo>
                  <a:pt x="685704" y="297682"/>
                </a:lnTo>
                <a:lnTo>
                  <a:pt x="688848" y="344424"/>
                </a:lnTo>
                <a:lnTo>
                  <a:pt x="685704" y="391165"/>
                </a:lnTo>
                <a:lnTo>
                  <a:pt x="676546" y="435994"/>
                </a:lnTo>
                <a:lnTo>
                  <a:pt x="661785" y="478500"/>
                </a:lnTo>
                <a:lnTo>
                  <a:pt x="641829" y="518272"/>
                </a:lnTo>
                <a:lnTo>
                  <a:pt x="617090" y="554902"/>
                </a:lnTo>
                <a:lnTo>
                  <a:pt x="587978" y="587978"/>
                </a:lnTo>
                <a:lnTo>
                  <a:pt x="554902" y="617090"/>
                </a:lnTo>
                <a:lnTo>
                  <a:pt x="518272" y="641829"/>
                </a:lnTo>
                <a:lnTo>
                  <a:pt x="478500" y="661785"/>
                </a:lnTo>
                <a:lnTo>
                  <a:pt x="435994" y="676546"/>
                </a:lnTo>
                <a:lnTo>
                  <a:pt x="391165" y="685704"/>
                </a:lnTo>
                <a:lnTo>
                  <a:pt x="344424" y="688848"/>
                </a:lnTo>
                <a:lnTo>
                  <a:pt x="297682" y="685704"/>
                </a:lnTo>
                <a:lnTo>
                  <a:pt x="252853" y="676546"/>
                </a:lnTo>
                <a:lnTo>
                  <a:pt x="210347" y="661785"/>
                </a:lnTo>
                <a:lnTo>
                  <a:pt x="170575" y="641829"/>
                </a:lnTo>
                <a:lnTo>
                  <a:pt x="133945" y="617090"/>
                </a:lnTo>
                <a:lnTo>
                  <a:pt x="100869" y="587978"/>
                </a:lnTo>
                <a:lnTo>
                  <a:pt x="71757" y="554902"/>
                </a:lnTo>
                <a:lnTo>
                  <a:pt x="47018" y="518272"/>
                </a:lnTo>
                <a:lnTo>
                  <a:pt x="27062" y="478500"/>
                </a:lnTo>
                <a:lnTo>
                  <a:pt x="12301" y="435994"/>
                </a:lnTo>
                <a:lnTo>
                  <a:pt x="3143" y="391165"/>
                </a:lnTo>
                <a:lnTo>
                  <a:pt x="0" y="34442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902964" y="3782567"/>
            <a:ext cx="7493634" cy="690880"/>
          </a:xfrm>
          <a:custGeom>
            <a:avLst/>
            <a:gdLst/>
            <a:ahLst/>
            <a:cxnLst/>
            <a:rect l="l" t="t" r="r" b="b"/>
            <a:pathLst>
              <a:path w="7493634" h="690879">
                <a:moveTo>
                  <a:pt x="7493508" y="0"/>
                </a:moveTo>
                <a:lnTo>
                  <a:pt x="345186" y="0"/>
                </a:lnTo>
                <a:lnTo>
                  <a:pt x="0" y="345185"/>
                </a:lnTo>
                <a:lnTo>
                  <a:pt x="345186" y="690371"/>
                </a:lnTo>
                <a:lnTo>
                  <a:pt x="7493508" y="690371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902964" y="3782567"/>
            <a:ext cx="7493634" cy="690880"/>
          </a:xfrm>
          <a:custGeom>
            <a:avLst/>
            <a:gdLst/>
            <a:ahLst/>
            <a:cxnLst/>
            <a:rect l="l" t="t" r="r" b="b"/>
            <a:pathLst>
              <a:path w="7493634" h="690879">
                <a:moveTo>
                  <a:pt x="7493508" y="690371"/>
                </a:moveTo>
                <a:lnTo>
                  <a:pt x="345186" y="690371"/>
                </a:lnTo>
                <a:lnTo>
                  <a:pt x="0" y="345185"/>
                </a:lnTo>
                <a:lnTo>
                  <a:pt x="345186" y="0"/>
                </a:lnTo>
                <a:lnTo>
                  <a:pt x="7493508" y="0"/>
                </a:lnTo>
                <a:lnTo>
                  <a:pt x="7493508" y="69037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558540" y="3782567"/>
            <a:ext cx="688848" cy="6903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558540" y="3782567"/>
            <a:ext cx="688975" cy="690880"/>
          </a:xfrm>
          <a:custGeom>
            <a:avLst/>
            <a:gdLst/>
            <a:ahLst/>
            <a:cxnLst/>
            <a:rect l="l" t="t" r="r" b="b"/>
            <a:pathLst>
              <a:path w="688975" h="690879">
                <a:moveTo>
                  <a:pt x="0" y="345185"/>
                </a:moveTo>
                <a:lnTo>
                  <a:pt x="3143" y="298349"/>
                </a:lnTo>
                <a:lnTo>
                  <a:pt x="12301" y="253426"/>
                </a:lnTo>
                <a:lnTo>
                  <a:pt x="27062" y="210829"/>
                </a:lnTo>
                <a:lnTo>
                  <a:pt x="47018" y="170970"/>
                </a:lnTo>
                <a:lnTo>
                  <a:pt x="71757" y="134259"/>
                </a:lnTo>
                <a:lnTo>
                  <a:pt x="100869" y="101107"/>
                </a:lnTo>
                <a:lnTo>
                  <a:pt x="133945" y="71928"/>
                </a:lnTo>
                <a:lnTo>
                  <a:pt x="170575" y="47131"/>
                </a:lnTo>
                <a:lnTo>
                  <a:pt x="210347" y="27128"/>
                </a:lnTo>
                <a:lnTo>
                  <a:pt x="252853" y="12331"/>
                </a:lnTo>
                <a:lnTo>
                  <a:pt x="297682" y="3151"/>
                </a:lnTo>
                <a:lnTo>
                  <a:pt x="344424" y="0"/>
                </a:lnTo>
                <a:lnTo>
                  <a:pt x="391165" y="3151"/>
                </a:lnTo>
                <a:lnTo>
                  <a:pt x="435994" y="12331"/>
                </a:lnTo>
                <a:lnTo>
                  <a:pt x="478500" y="27128"/>
                </a:lnTo>
                <a:lnTo>
                  <a:pt x="518272" y="47131"/>
                </a:lnTo>
                <a:lnTo>
                  <a:pt x="554902" y="71928"/>
                </a:lnTo>
                <a:lnTo>
                  <a:pt x="587978" y="101107"/>
                </a:lnTo>
                <a:lnTo>
                  <a:pt x="617090" y="134259"/>
                </a:lnTo>
                <a:lnTo>
                  <a:pt x="641829" y="170970"/>
                </a:lnTo>
                <a:lnTo>
                  <a:pt x="661785" y="210829"/>
                </a:lnTo>
                <a:lnTo>
                  <a:pt x="676546" y="253426"/>
                </a:lnTo>
                <a:lnTo>
                  <a:pt x="685704" y="298349"/>
                </a:lnTo>
                <a:lnTo>
                  <a:pt x="688848" y="345185"/>
                </a:lnTo>
                <a:lnTo>
                  <a:pt x="685704" y="392022"/>
                </a:lnTo>
                <a:lnTo>
                  <a:pt x="676546" y="436945"/>
                </a:lnTo>
                <a:lnTo>
                  <a:pt x="661785" y="479542"/>
                </a:lnTo>
                <a:lnTo>
                  <a:pt x="641829" y="519401"/>
                </a:lnTo>
                <a:lnTo>
                  <a:pt x="617090" y="556112"/>
                </a:lnTo>
                <a:lnTo>
                  <a:pt x="587978" y="589264"/>
                </a:lnTo>
                <a:lnTo>
                  <a:pt x="554902" y="618443"/>
                </a:lnTo>
                <a:lnTo>
                  <a:pt x="518272" y="643240"/>
                </a:lnTo>
                <a:lnTo>
                  <a:pt x="478500" y="663243"/>
                </a:lnTo>
                <a:lnTo>
                  <a:pt x="435994" y="678040"/>
                </a:lnTo>
                <a:lnTo>
                  <a:pt x="391165" y="687220"/>
                </a:lnTo>
                <a:lnTo>
                  <a:pt x="344424" y="690371"/>
                </a:lnTo>
                <a:lnTo>
                  <a:pt x="297682" y="687220"/>
                </a:lnTo>
                <a:lnTo>
                  <a:pt x="252853" y="678040"/>
                </a:lnTo>
                <a:lnTo>
                  <a:pt x="210347" y="663243"/>
                </a:lnTo>
                <a:lnTo>
                  <a:pt x="170575" y="643240"/>
                </a:lnTo>
                <a:lnTo>
                  <a:pt x="133945" y="618443"/>
                </a:lnTo>
                <a:lnTo>
                  <a:pt x="100869" y="589264"/>
                </a:lnTo>
                <a:lnTo>
                  <a:pt x="71757" y="556112"/>
                </a:lnTo>
                <a:lnTo>
                  <a:pt x="47018" y="519401"/>
                </a:lnTo>
                <a:lnTo>
                  <a:pt x="27062" y="479542"/>
                </a:lnTo>
                <a:lnTo>
                  <a:pt x="12301" y="436945"/>
                </a:lnTo>
                <a:lnTo>
                  <a:pt x="3143" y="392022"/>
                </a:lnTo>
                <a:lnTo>
                  <a:pt x="0" y="345185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02964" y="4678679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0"/>
                </a:moveTo>
                <a:lnTo>
                  <a:pt x="344424" y="0"/>
                </a:lnTo>
                <a:lnTo>
                  <a:pt x="0" y="344424"/>
                </a:lnTo>
                <a:lnTo>
                  <a:pt x="344424" y="688848"/>
                </a:lnTo>
                <a:lnTo>
                  <a:pt x="7493508" y="688848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02964" y="4678679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688848"/>
                </a:moveTo>
                <a:lnTo>
                  <a:pt x="344424" y="688848"/>
                </a:lnTo>
                <a:lnTo>
                  <a:pt x="0" y="344424"/>
                </a:lnTo>
                <a:lnTo>
                  <a:pt x="344424" y="0"/>
                </a:lnTo>
                <a:lnTo>
                  <a:pt x="7493508" y="0"/>
                </a:lnTo>
                <a:lnTo>
                  <a:pt x="7493508" y="68884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558540" y="4678679"/>
            <a:ext cx="688848" cy="6888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558540" y="4678679"/>
            <a:ext cx="688975" cy="688975"/>
          </a:xfrm>
          <a:custGeom>
            <a:avLst/>
            <a:gdLst/>
            <a:ahLst/>
            <a:cxnLst/>
            <a:rect l="l" t="t" r="r" b="b"/>
            <a:pathLst>
              <a:path w="688975" h="688975">
                <a:moveTo>
                  <a:pt x="0" y="344424"/>
                </a:moveTo>
                <a:lnTo>
                  <a:pt x="3143" y="297682"/>
                </a:lnTo>
                <a:lnTo>
                  <a:pt x="12301" y="252853"/>
                </a:lnTo>
                <a:lnTo>
                  <a:pt x="27062" y="210347"/>
                </a:lnTo>
                <a:lnTo>
                  <a:pt x="47018" y="170575"/>
                </a:lnTo>
                <a:lnTo>
                  <a:pt x="71757" y="133945"/>
                </a:lnTo>
                <a:lnTo>
                  <a:pt x="100869" y="100869"/>
                </a:lnTo>
                <a:lnTo>
                  <a:pt x="133945" y="71757"/>
                </a:lnTo>
                <a:lnTo>
                  <a:pt x="170575" y="47018"/>
                </a:lnTo>
                <a:lnTo>
                  <a:pt x="210347" y="27062"/>
                </a:lnTo>
                <a:lnTo>
                  <a:pt x="252853" y="12301"/>
                </a:lnTo>
                <a:lnTo>
                  <a:pt x="297682" y="3143"/>
                </a:lnTo>
                <a:lnTo>
                  <a:pt x="344424" y="0"/>
                </a:lnTo>
                <a:lnTo>
                  <a:pt x="391165" y="3143"/>
                </a:lnTo>
                <a:lnTo>
                  <a:pt x="435994" y="12301"/>
                </a:lnTo>
                <a:lnTo>
                  <a:pt x="478500" y="27062"/>
                </a:lnTo>
                <a:lnTo>
                  <a:pt x="518272" y="47018"/>
                </a:lnTo>
                <a:lnTo>
                  <a:pt x="554902" y="71757"/>
                </a:lnTo>
                <a:lnTo>
                  <a:pt x="587978" y="100869"/>
                </a:lnTo>
                <a:lnTo>
                  <a:pt x="617090" y="133945"/>
                </a:lnTo>
                <a:lnTo>
                  <a:pt x="641829" y="170575"/>
                </a:lnTo>
                <a:lnTo>
                  <a:pt x="661785" y="210347"/>
                </a:lnTo>
                <a:lnTo>
                  <a:pt x="676546" y="252853"/>
                </a:lnTo>
                <a:lnTo>
                  <a:pt x="685704" y="297682"/>
                </a:lnTo>
                <a:lnTo>
                  <a:pt x="688848" y="344424"/>
                </a:lnTo>
                <a:lnTo>
                  <a:pt x="685704" y="391165"/>
                </a:lnTo>
                <a:lnTo>
                  <a:pt x="676546" y="435994"/>
                </a:lnTo>
                <a:lnTo>
                  <a:pt x="661785" y="478500"/>
                </a:lnTo>
                <a:lnTo>
                  <a:pt x="641829" y="518272"/>
                </a:lnTo>
                <a:lnTo>
                  <a:pt x="617090" y="554902"/>
                </a:lnTo>
                <a:lnTo>
                  <a:pt x="587978" y="587978"/>
                </a:lnTo>
                <a:lnTo>
                  <a:pt x="554902" y="617090"/>
                </a:lnTo>
                <a:lnTo>
                  <a:pt x="518272" y="641829"/>
                </a:lnTo>
                <a:lnTo>
                  <a:pt x="478500" y="661785"/>
                </a:lnTo>
                <a:lnTo>
                  <a:pt x="435994" y="676546"/>
                </a:lnTo>
                <a:lnTo>
                  <a:pt x="391165" y="685704"/>
                </a:lnTo>
                <a:lnTo>
                  <a:pt x="344424" y="688848"/>
                </a:lnTo>
                <a:lnTo>
                  <a:pt x="297682" y="685704"/>
                </a:lnTo>
                <a:lnTo>
                  <a:pt x="252853" y="676546"/>
                </a:lnTo>
                <a:lnTo>
                  <a:pt x="210347" y="661785"/>
                </a:lnTo>
                <a:lnTo>
                  <a:pt x="170575" y="641829"/>
                </a:lnTo>
                <a:lnTo>
                  <a:pt x="133945" y="617090"/>
                </a:lnTo>
                <a:lnTo>
                  <a:pt x="100869" y="587978"/>
                </a:lnTo>
                <a:lnTo>
                  <a:pt x="71757" y="554902"/>
                </a:lnTo>
                <a:lnTo>
                  <a:pt x="47018" y="518272"/>
                </a:lnTo>
                <a:lnTo>
                  <a:pt x="27062" y="478500"/>
                </a:lnTo>
                <a:lnTo>
                  <a:pt x="12301" y="435994"/>
                </a:lnTo>
                <a:lnTo>
                  <a:pt x="3143" y="391165"/>
                </a:lnTo>
                <a:lnTo>
                  <a:pt x="0" y="34442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02964" y="5573267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0"/>
                </a:moveTo>
                <a:lnTo>
                  <a:pt x="344424" y="0"/>
                </a:lnTo>
                <a:lnTo>
                  <a:pt x="0" y="344423"/>
                </a:lnTo>
                <a:lnTo>
                  <a:pt x="344424" y="688847"/>
                </a:lnTo>
                <a:lnTo>
                  <a:pt x="7493508" y="688847"/>
                </a:lnTo>
                <a:lnTo>
                  <a:pt x="749350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902964" y="5573267"/>
            <a:ext cx="7493634" cy="688975"/>
          </a:xfrm>
          <a:custGeom>
            <a:avLst/>
            <a:gdLst/>
            <a:ahLst/>
            <a:cxnLst/>
            <a:rect l="l" t="t" r="r" b="b"/>
            <a:pathLst>
              <a:path w="7493634" h="688975">
                <a:moveTo>
                  <a:pt x="7493508" y="688847"/>
                </a:moveTo>
                <a:lnTo>
                  <a:pt x="344424" y="688847"/>
                </a:lnTo>
                <a:lnTo>
                  <a:pt x="0" y="344423"/>
                </a:lnTo>
                <a:lnTo>
                  <a:pt x="344424" y="0"/>
                </a:lnTo>
                <a:lnTo>
                  <a:pt x="7493508" y="0"/>
                </a:lnTo>
                <a:lnTo>
                  <a:pt x="7493508" y="68884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426711" y="3913504"/>
            <a:ext cx="6820534" cy="2207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970" algn="ctr">
              <a:lnSpc>
                <a:spcPts val="161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 asignación de puntajes en cada criterio y las fórmulas de</a:t>
            </a:r>
            <a:r>
              <a:rPr sz="1400" spc="-3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cálculo</a:t>
            </a:r>
            <a:endParaRPr sz="1400">
              <a:latin typeface="Verdana"/>
              <a:cs typeface="Verdana"/>
            </a:endParaRPr>
          </a:p>
          <a:p>
            <a:pPr marL="2540" algn="ctr">
              <a:lnSpc>
                <a:spcPts val="161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aplicadas </a:t>
            </a:r>
            <a:r>
              <a:rPr sz="1400" spc="-10" dirty="0">
                <a:solidFill>
                  <a:srgbClr val="001F5F"/>
                </a:solidFill>
                <a:latin typeface="Verdana"/>
                <a:cs typeface="Verdana"/>
              </a:rPr>
              <a:t>para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 asignación de dichos</a:t>
            </a:r>
            <a:r>
              <a:rPr sz="1400" spc="-8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puntajes;</a:t>
            </a:r>
            <a:endParaRPr sz="14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50">
              <a:latin typeface="Times New Roman"/>
              <a:cs typeface="Times New Roman"/>
            </a:endParaRPr>
          </a:p>
          <a:p>
            <a:pPr marL="99060" marR="92710" indent="2540" algn="ctr">
              <a:lnSpc>
                <a:spcPct val="91100"/>
              </a:lnSpc>
              <a:spcBef>
                <a:spcPts val="5"/>
              </a:spcBef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 designación expresa del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proveedor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o de los proveedores adjudicados,  indicándose los puntajes Finales tanto del adjudicatario como del resto</a:t>
            </a:r>
            <a:r>
              <a:rPr sz="1400" spc="-22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de  los</a:t>
            </a:r>
            <a:r>
              <a:rPr sz="1400" spc="-8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oferentes;</a:t>
            </a:r>
            <a:endParaRPr sz="14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00">
              <a:latin typeface="Times New Roman"/>
              <a:cs typeface="Times New Roman"/>
            </a:endParaRPr>
          </a:p>
          <a:p>
            <a:pPr marL="12065" marR="5080" algn="ctr">
              <a:lnSpc>
                <a:spcPts val="1540"/>
              </a:lnSpc>
            </a:pP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La </a:t>
            </a:r>
            <a:r>
              <a:rPr sz="1400" spc="-5" dirty="0">
                <a:solidFill>
                  <a:srgbClr val="001F5F"/>
                </a:solidFill>
                <a:latin typeface="Verdana"/>
                <a:cs typeface="Verdana"/>
              </a:rPr>
              <a:t>propuesta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de adjudicación, dirigida a la autoridad facultada </a:t>
            </a:r>
            <a:r>
              <a:rPr sz="1400" spc="-10" dirty="0">
                <a:solidFill>
                  <a:srgbClr val="001F5F"/>
                </a:solidFill>
                <a:latin typeface="Verdana"/>
                <a:cs typeface="Verdana"/>
              </a:rPr>
              <a:t>para</a:t>
            </a:r>
            <a:r>
              <a:rPr sz="1400" spc="-16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adoptar  la</a:t>
            </a:r>
            <a:r>
              <a:rPr sz="1400" spc="-7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400" dirty="0">
                <a:solidFill>
                  <a:srgbClr val="001F5F"/>
                </a:solidFill>
                <a:latin typeface="Verdana"/>
                <a:cs typeface="Verdana"/>
              </a:rPr>
              <a:t>decisión.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558540" y="5573267"/>
            <a:ext cx="688848" cy="6888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558540" y="5573267"/>
            <a:ext cx="688975" cy="688975"/>
          </a:xfrm>
          <a:custGeom>
            <a:avLst/>
            <a:gdLst/>
            <a:ahLst/>
            <a:cxnLst/>
            <a:rect l="l" t="t" r="r" b="b"/>
            <a:pathLst>
              <a:path w="688975" h="688975">
                <a:moveTo>
                  <a:pt x="0" y="344423"/>
                </a:moveTo>
                <a:lnTo>
                  <a:pt x="3143" y="297687"/>
                </a:lnTo>
                <a:lnTo>
                  <a:pt x="12301" y="252862"/>
                </a:lnTo>
                <a:lnTo>
                  <a:pt x="27062" y="210358"/>
                </a:lnTo>
                <a:lnTo>
                  <a:pt x="47018" y="170586"/>
                </a:lnTo>
                <a:lnTo>
                  <a:pt x="71757" y="133956"/>
                </a:lnTo>
                <a:lnTo>
                  <a:pt x="100869" y="100879"/>
                </a:lnTo>
                <a:lnTo>
                  <a:pt x="133945" y="71764"/>
                </a:lnTo>
                <a:lnTo>
                  <a:pt x="170575" y="47023"/>
                </a:lnTo>
                <a:lnTo>
                  <a:pt x="210347" y="27066"/>
                </a:lnTo>
                <a:lnTo>
                  <a:pt x="252853" y="12303"/>
                </a:lnTo>
                <a:lnTo>
                  <a:pt x="297682" y="3144"/>
                </a:lnTo>
                <a:lnTo>
                  <a:pt x="344424" y="0"/>
                </a:lnTo>
                <a:lnTo>
                  <a:pt x="391165" y="3144"/>
                </a:lnTo>
                <a:lnTo>
                  <a:pt x="435994" y="12303"/>
                </a:lnTo>
                <a:lnTo>
                  <a:pt x="478500" y="27066"/>
                </a:lnTo>
                <a:lnTo>
                  <a:pt x="518272" y="47023"/>
                </a:lnTo>
                <a:lnTo>
                  <a:pt x="554902" y="71764"/>
                </a:lnTo>
                <a:lnTo>
                  <a:pt x="587978" y="100879"/>
                </a:lnTo>
                <a:lnTo>
                  <a:pt x="617090" y="133956"/>
                </a:lnTo>
                <a:lnTo>
                  <a:pt x="641829" y="170586"/>
                </a:lnTo>
                <a:lnTo>
                  <a:pt x="661785" y="210358"/>
                </a:lnTo>
                <a:lnTo>
                  <a:pt x="676546" y="252862"/>
                </a:lnTo>
                <a:lnTo>
                  <a:pt x="685704" y="297687"/>
                </a:lnTo>
                <a:lnTo>
                  <a:pt x="688848" y="344423"/>
                </a:lnTo>
                <a:lnTo>
                  <a:pt x="685704" y="391160"/>
                </a:lnTo>
                <a:lnTo>
                  <a:pt x="676546" y="435985"/>
                </a:lnTo>
                <a:lnTo>
                  <a:pt x="661785" y="478489"/>
                </a:lnTo>
                <a:lnTo>
                  <a:pt x="641829" y="518261"/>
                </a:lnTo>
                <a:lnTo>
                  <a:pt x="617090" y="554891"/>
                </a:lnTo>
                <a:lnTo>
                  <a:pt x="587978" y="587968"/>
                </a:lnTo>
                <a:lnTo>
                  <a:pt x="554902" y="617083"/>
                </a:lnTo>
                <a:lnTo>
                  <a:pt x="518272" y="641824"/>
                </a:lnTo>
                <a:lnTo>
                  <a:pt x="478500" y="661781"/>
                </a:lnTo>
                <a:lnTo>
                  <a:pt x="435994" y="676544"/>
                </a:lnTo>
                <a:lnTo>
                  <a:pt x="391165" y="685703"/>
                </a:lnTo>
                <a:lnTo>
                  <a:pt x="344424" y="688847"/>
                </a:lnTo>
                <a:lnTo>
                  <a:pt x="297682" y="685703"/>
                </a:lnTo>
                <a:lnTo>
                  <a:pt x="252853" y="676544"/>
                </a:lnTo>
                <a:lnTo>
                  <a:pt x="210347" y="661781"/>
                </a:lnTo>
                <a:lnTo>
                  <a:pt x="170575" y="641824"/>
                </a:lnTo>
                <a:lnTo>
                  <a:pt x="133945" y="617083"/>
                </a:lnTo>
                <a:lnTo>
                  <a:pt x="100869" y="587968"/>
                </a:lnTo>
                <a:lnTo>
                  <a:pt x="71757" y="554891"/>
                </a:lnTo>
                <a:lnTo>
                  <a:pt x="47018" y="518261"/>
                </a:lnTo>
                <a:lnTo>
                  <a:pt x="27062" y="478489"/>
                </a:lnTo>
                <a:lnTo>
                  <a:pt x="12301" y="435985"/>
                </a:lnTo>
                <a:lnTo>
                  <a:pt x="3143" y="391160"/>
                </a:lnTo>
                <a:lnTo>
                  <a:pt x="0" y="34442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42315" y="2004060"/>
            <a:ext cx="3264408" cy="42428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1836" y="530351"/>
            <a:ext cx="5190744" cy="58110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34228" y="2241804"/>
            <a:ext cx="6413500" cy="2677795"/>
          </a:xfrm>
          <a:prstGeom prst="rect">
            <a:avLst/>
          </a:prstGeom>
          <a:ln w="9144">
            <a:solidFill>
              <a:srgbClr val="44536A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Times New Roman"/>
              <a:cs typeface="Times New Roman"/>
            </a:endParaRPr>
          </a:p>
          <a:p>
            <a:pPr marL="769620" marR="765175" algn="ctr">
              <a:lnSpc>
                <a:spcPct val="100000"/>
              </a:lnSpc>
              <a:spcBef>
                <a:spcPts val="5"/>
              </a:spcBef>
              <a:tabLst>
                <a:tab pos="2666365" algn="l"/>
              </a:tabLst>
            </a:pPr>
            <a:r>
              <a:rPr sz="1200" b="1" spc="-5" dirty="0">
                <a:latin typeface="Calibri"/>
                <a:cs typeface="Calibri"/>
              </a:rPr>
              <a:t>DECLARACION DE CONFLICTOS DE INTERESES DE LA COMISIÓN </a:t>
            </a:r>
            <a:r>
              <a:rPr sz="1200" b="1" spc="-15" dirty="0">
                <a:latin typeface="Calibri"/>
                <a:cs typeface="Calibri"/>
              </a:rPr>
              <a:t>EVALUADORA  LICITACIÓN  </a:t>
            </a:r>
            <a:r>
              <a:rPr sz="1200" b="1" dirty="0">
                <a:latin typeface="Calibri"/>
                <a:cs typeface="Calibri"/>
              </a:rPr>
              <a:t>ID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N°</a:t>
            </a:r>
            <a:r>
              <a:rPr sz="1200" b="1" u="heavy" dirty="0">
                <a:latin typeface="Calibri"/>
                <a:cs typeface="Calibri"/>
              </a:rPr>
              <a:t> 	</a:t>
            </a:r>
            <a:endParaRPr sz="1200">
              <a:latin typeface="Calibri"/>
              <a:cs typeface="Calibri"/>
            </a:endParaRPr>
          </a:p>
          <a:p>
            <a:pPr marL="86995" algn="just">
              <a:lnSpc>
                <a:spcPct val="100000"/>
              </a:lnSpc>
              <a:tabLst>
                <a:tab pos="1664970" algn="l"/>
              </a:tabLst>
            </a:pPr>
            <a:r>
              <a:rPr sz="1200" spc="-5" dirty="0">
                <a:latin typeface="Calibri"/>
                <a:cs typeface="Calibri"/>
              </a:rPr>
              <a:t>Fecha:</a:t>
            </a:r>
            <a:r>
              <a:rPr sz="1200" u="sng" spc="-5" dirty="0">
                <a:latin typeface="Calibri"/>
                <a:cs typeface="Calibri"/>
              </a:rPr>
              <a:t> 	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 marL="86995" marR="76200" algn="just">
              <a:lnSpc>
                <a:spcPct val="100000"/>
              </a:lnSpc>
              <a:spcBef>
                <a:spcPts val="5"/>
              </a:spcBef>
              <a:tabLst>
                <a:tab pos="3539490" algn="l"/>
              </a:tabLst>
            </a:pPr>
            <a:r>
              <a:rPr sz="1200" dirty="0">
                <a:latin typeface="Calibri"/>
                <a:cs typeface="Calibri"/>
              </a:rPr>
              <a:t>De </a:t>
            </a:r>
            <a:r>
              <a:rPr sz="1200" spc="-10" dirty="0">
                <a:latin typeface="Calibri"/>
                <a:cs typeface="Calibri"/>
              </a:rPr>
              <a:t>conformidad con </a:t>
            </a:r>
            <a:r>
              <a:rPr sz="1200" spc="-5" dirty="0">
                <a:latin typeface="Calibri"/>
                <a:cs typeface="Calibri"/>
              </a:rPr>
              <a:t>las normas </a:t>
            </a:r>
            <a:r>
              <a:rPr sz="1200" dirty="0">
                <a:latin typeface="Calibri"/>
                <a:cs typeface="Calibri"/>
              </a:rPr>
              <a:t>de </a:t>
            </a:r>
            <a:r>
              <a:rPr sz="1200" spc="-10" dirty="0">
                <a:latin typeface="Calibri"/>
                <a:cs typeface="Calibri"/>
              </a:rPr>
              <a:t>transparencia </a:t>
            </a:r>
            <a:r>
              <a:rPr sz="1200" dirty="0">
                <a:latin typeface="Calibri"/>
                <a:cs typeface="Calibri"/>
              </a:rPr>
              <a:t>y la </a:t>
            </a:r>
            <a:r>
              <a:rPr sz="1200" spc="-5" dirty="0">
                <a:latin typeface="Calibri"/>
                <a:cs typeface="Calibri"/>
              </a:rPr>
              <a:t>ley </a:t>
            </a:r>
            <a:r>
              <a:rPr sz="1200" dirty="0">
                <a:latin typeface="Calibri"/>
                <a:cs typeface="Calibri"/>
              </a:rPr>
              <a:t>de </a:t>
            </a:r>
            <a:r>
              <a:rPr sz="1200" spc="-10" dirty="0">
                <a:latin typeface="Calibri"/>
                <a:cs typeface="Calibri"/>
              </a:rPr>
              <a:t>compras </a:t>
            </a:r>
            <a:r>
              <a:rPr sz="1200" spc="-5" dirty="0">
                <a:latin typeface="Calibri"/>
                <a:cs typeface="Calibri"/>
              </a:rPr>
              <a:t>públicas, </a:t>
            </a:r>
            <a:r>
              <a:rPr sz="1200" spc="-10" dirty="0">
                <a:latin typeface="Calibri"/>
                <a:cs typeface="Calibri"/>
              </a:rPr>
              <a:t>yo </a:t>
            </a:r>
            <a:r>
              <a:rPr sz="1200" b="1" dirty="0">
                <a:solidFill>
                  <a:srgbClr val="44536A"/>
                </a:solidFill>
                <a:latin typeface="Calibri"/>
                <a:cs typeface="Calibri"/>
              </a:rPr>
              <a:t>&lt;Nombre  </a:t>
            </a:r>
            <a:r>
              <a:rPr sz="1200" b="1" spc="-10" dirty="0">
                <a:solidFill>
                  <a:srgbClr val="44536A"/>
                </a:solidFill>
                <a:latin typeface="Calibri"/>
                <a:cs typeface="Calibri"/>
              </a:rPr>
              <a:t>integrante </a:t>
            </a:r>
            <a:r>
              <a:rPr sz="1200" b="1" dirty="0">
                <a:solidFill>
                  <a:srgbClr val="44536A"/>
                </a:solidFill>
                <a:latin typeface="Calibri"/>
                <a:cs typeface="Calibri"/>
              </a:rPr>
              <a:t>comisión&gt;</a:t>
            </a:r>
            <a:r>
              <a:rPr sz="1200" dirty="0">
                <a:latin typeface="Calibri"/>
                <a:cs typeface="Calibri"/>
              </a:rPr>
              <a:t>, </a:t>
            </a:r>
            <a:r>
              <a:rPr sz="1200" spc="-5" dirty="0">
                <a:latin typeface="Calibri"/>
                <a:cs typeface="Calibri"/>
              </a:rPr>
              <a:t>Cédula </a:t>
            </a:r>
            <a:r>
              <a:rPr sz="1200" dirty="0">
                <a:latin typeface="Calibri"/>
                <a:cs typeface="Calibri"/>
              </a:rPr>
              <a:t>de</a:t>
            </a:r>
            <a:r>
              <a:rPr sz="1200" spc="1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identidad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N°</a:t>
            </a:r>
            <a:r>
              <a:rPr sz="1200" u="heavy" dirty="0">
                <a:latin typeface="Calibri"/>
                <a:cs typeface="Calibri"/>
              </a:rPr>
              <a:t> 	</a:t>
            </a:r>
            <a:r>
              <a:rPr sz="1200" dirty="0">
                <a:latin typeface="Calibri"/>
                <a:cs typeface="Calibri"/>
              </a:rPr>
              <a:t>, </a:t>
            </a:r>
            <a:r>
              <a:rPr sz="1200" spc="-5" dirty="0">
                <a:latin typeface="Calibri"/>
                <a:cs typeface="Calibri"/>
              </a:rPr>
              <a:t>declaro </a:t>
            </a:r>
            <a:r>
              <a:rPr sz="1200" dirty="0">
                <a:latin typeface="Calibri"/>
                <a:cs typeface="Calibri"/>
              </a:rPr>
              <a:t>no </a:t>
            </a:r>
            <a:r>
              <a:rPr sz="1200" spc="-5" dirty="0">
                <a:latin typeface="Calibri"/>
                <a:cs typeface="Calibri"/>
              </a:rPr>
              <a:t>tener relación </a:t>
            </a:r>
            <a:r>
              <a:rPr sz="1200" dirty="0">
                <a:latin typeface="Calibri"/>
                <a:cs typeface="Calibri"/>
              </a:rPr>
              <a:t>ni</a:t>
            </a:r>
            <a:r>
              <a:rPr sz="1200" spc="10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parentesco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con 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las </a:t>
            </a:r>
            <a:r>
              <a:rPr sz="1200" spc="-5" dirty="0">
                <a:latin typeface="Calibri"/>
                <a:cs typeface="Calibri"/>
              </a:rPr>
              <a:t>empresas </a:t>
            </a:r>
            <a:r>
              <a:rPr sz="1200" spc="-10" dirty="0">
                <a:latin typeface="Calibri"/>
                <a:cs typeface="Calibri"/>
              </a:rPr>
              <a:t>evaluadas y/o trabajadores </a:t>
            </a:r>
            <a:r>
              <a:rPr sz="1200" dirty="0">
                <a:latin typeface="Calibri"/>
                <a:cs typeface="Calibri"/>
              </a:rPr>
              <a:t>de las mismas, que me </a:t>
            </a:r>
            <a:r>
              <a:rPr sz="1200" spc="-5" dirty="0">
                <a:latin typeface="Calibri"/>
                <a:cs typeface="Calibri"/>
              </a:rPr>
              <a:t>impidan participar en </a:t>
            </a:r>
            <a:r>
              <a:rPr sz="1200" dirty="0">
                <a:latin typeface="Calibri"/>
                <a:cs typeface="Calibri"/>
              </a:rPr>
              <a:t>la </a:t>
            </a:r>
            <a:r>
              <a:rPr sz="1200" spc="-5" dirty="0">
                <a:latin typeface="Calibri"/>
                <a:cs typeface="Calibri"/>
              </a:rPr>
              <a:t>comisión  </a:t>
            </a:r>
            <a:r>
              <a:rPr sz="1200" spc="-10" dirty="0">
                <a:latin typeface="Calibri"/>
                <a:cs typeface="Calibri"/>
              </a:rPr>
              <a:t>evaluadora. </a:t>
            </a:r>
            <a:r>
              <a:rPr sz="1200" spc="-5" dirty="0">
                <a:latin typeface="Calibri"/>
                <a:cs typeface="Calibri"/>
              </a:rPr>
              <a:t>En caso </a:t>
            </a:r>
            <a:r>
              <a:rPr sz="1200" spc="-10" dirty="0">
                <a:latin typeface="Calibri"/>
                <a:cs typeface="Calibri"/>
              </a:rPr>
              <a:t>contrario </a:t>
            </a:r>
            <a:r>
              <a:rPr sz="1200" dirty="0">
                <a:latin typeface="Calibri"/>
                <a:cs typeface="Calibri"/>
              </a:rPr>
              <a:t>me </a:t>
            </a:r>
            <a:r>
              <a:rPr sz="1200" spc="-5" dirty="0">
                <a:latin typeface="Calibri"/>
                <a:cs typeface="Calibri"/>
              </a:rPr>
              <a:t>hago acreedor </a:t>
            </a:r>
            <a:r>
              <a:rPr sz="1200" dirty="0">
                <a:latin typeface="Calibri"/>
                <a:cs typeface="Calibri"/>
              </a:rPr>
              <a:t>de las </a:t>
            </a:r>
            <a:r>
              <a:rPr sz="1200" spc="-5" dirty="0">
                <a:latin typeface="Calibri"/>
                <a:cs typeface="Calibri"/>
              </a:rPr>
              <a:t>sanciones </a:t>
            </a:r>
            <a:r>
              <a:rPr sz="1200" spc="-10" dirty="0">
                <a:latin typeface="Calibri"/>
                <a:cs typeface="Calibri"/>
              </a:rPr>
              <a:t>administrativas </a:t>
            </a:r>
            <a:r>
              <a:rPr sz="1200" dirty="0">
                <a:latin typeface="Calibri"/>
                <a:cs typeface="Calibri"/>
              </a:rPr>
              <a:t>y </a:t>
            </a:r>
            <a:r>
              <a:rPr sz="1200" spc="-5" dirty="0">
                <a:latin typeface="Calibri"/>
                <a:cs typeface="Calibri"/>
              </a:rPr>
              <a:t>penales que  </a:t>
            </a:r>
            <a:r>
              <a:rPr sz="1200" dirty="0">
                <a:latin typeface="Calibri"/>
                <a:cs typeface="Calibri"/>
              </a:rPr>
              <a:t>imponen los </a:t>
            </a:r>
            <a:r>
              <a:rPr sz="1200" spc="-5" dirty="0">
                <a:latin typeface="Calibri"/>
                <a:cs typeface="Calibri"/>
              </a:rPr>
              <a:t>reglamentos </a:t>
            </a:r>
            <a:r>
              <a:rPr sz="1200" dirty="0">
                <a:latin typeface="Calibri"/>
                <a:cs typeface="Calibri"/>
              </a:rPr>
              <a:t>y </a:t>
            </a:r>
            <a:r>
              <a:rPr sz="1200" spc="-5" dirty="0">
                <a:latin typeface="Calibri"/>
                <a:cs typeface="Calibri"/>
              </a:rPr>
              <a:t>dispositivos legales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correspondientes.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&lt;Nombre </a:t>
            </a:r>
            <a:r>
              <a:rPr sz="1200" spc="-10" dirty="0">
                <a:latin typeface="Calibri"/>
                <a:cs typeface="Calibri"/>
              </a:rPr>
              <a:t>integrante</a:t>
            </a:r>
            <a:r>
              <a:rPr sz="1200" spc="-8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comisión&gt;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spc="-10" dirty="0">
                <a:latin typeface="Calibri"/>
                <a:cs typeface="Calibri"/>
              </a:rPr>
              <a:t>&lt;Cargo&gt;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&lt;Institución&gt;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5235" y="2956661"/>
            <a:ext cx="3914140" cy="2190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0"/>
              </a:lnSpc>
            </a:pP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Se </a:t>
            </a:r>
            <a:r>
              <a:rPr sz="1800" spc="-5" dirty="0">
                <a:solidFill>
                  <a:srgbClr val="44536A"/>
                </a:solidFill>
                <a:latin typeface="Verdana"/>
                <a:cs typeface="Verdana"/>
              </a:rPr>
              <a:t>recomienda </a:t>
            </a: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solicitar a</a:t>
            </a:r>
            <a:r>
              <a:rPr sz="1800" spc="-70" dirty="0">
                <a:solidFill>
                  <a:srgbClr val="44536A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4536A"/>
                </a:solidFill>
                <a:latin typeface="Verdana"/>
                <a:cs typeface="Verdana"/>
              </a:rPr>
              <a:t>todos</a:t>
            </a:r>
            <a:endParaRPr sz="1800">
              <a:latin typeface="Verdana"/>
              <a:cs typeface="Verdana"/>
            </a:endParaRPr>
          </a:p>
          <a:p>
            <a:pPr marL="12700" marR="5080">
              <a:lnSpc>
                <a:spcPct val="99400"/>
              </a:lnSpc>
              <a:spcBef>
                <a:spcPts val="15"/>
              </a:spcBef>
            </a:pP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los </a:t>
            </a:r>
            <a:r>
              <a:rPr sz="1800" spc="-10" dirty="0">
                <a:solidFill>
                  <a:srgbClr val="44536A"/>
                </a:solidFill>
                <a:latin typeface="Verdana"/>
                <a:cs typeface="Verdana"/>
              </a:rPr>
              <a:t>integrantes </a:t>
            </a:r>
            <a:r>
              <a:rPr sz="1800" spc="-5" dirty="0">
                <a:solidFill>
                  <a:srgbClr val="44536A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la comisión, </a:t>
            </a:r>
            <a:r>
              <a:rPr sz="1800" b="1" dirty="0">
                <a:solidFill>
                  <a:srgbClr val="44536A"/>
                </a:solidFill>
                <a:latin typeface="Verdana"/>
                <a:cs typeface="Verdana"/>
              </a:rPr>
              <a:t>la  </a:t>
            </a:r>
            <a:r>
              <a:rPr sz="1800" b="1" spc="-5" dirty="0">
                <a:solidFill>
                  <a:srgbClr val="44536A"/>
                </a:solidFill>
                <a:latin typeface="Verdana"/>
                <a:cs typeface="Verdana"/>
              </a:rPr>
              <a:t>suscripción de declaraciones  </a:t>
            </a:r>
            <a:r>
              <a:rPr sz="1800" b="1" dirty="0">
                <a:solidFill>
                  <a:srgbClr val="44536A"/>
                </a:solidFill>
                <a:latin typeface="Verdana"/>
                <a:cs typeface="Verdana"/>
              </a:rPr>
              <a:t>juradas </a:t>
            </a:r>
            <a:r>
              <a:rPr sz="1800" b="1" spc="-5" dirty="0">
                <a:solidFill>
                  <a:srgbClr val="44536A"/>
                </a:solidFill>
                <a:latin typeface="Verdana"/>
                <a:cs typeface="Verdana"/>
              </a:rPr>
              <a:t>en las que expresen  no tener conflicto de interés  </a:t>
            </a:r>
            <a:r>
              <a:rPr sz="1800" spc="-5" dirty="0">
                <a:solidFill>
                  <a:srgbClr val="44536A"/>
                </a:solidFill>
                <a:latin typeface="Verdana"/>
                <a:cs typeface="Verdana"/>
              </a:rPr>
              <a:t>alguno </a:t>
            </a: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en relación a los</a:t>
            </a:r>
            <a:r>
              <a:rPr sz="1800" spc="-65" dirty="0">
                <a:solidFill>
                  <a:srgbClr val="44536A"/>
                </a:solidFill>
                <a:latin typeface="Verdana"/>
                <a:cs typeface="Verdana"/>
              </a:rPr>
              <a:t> </a:t>
            </a:r>
            <a:r>
              <a:rPr sz="1800" spc="-5" dirty="0">
                <a:solidFill>
                  <a:srgbClr val="44536A"/>
                </a:solidFill>
                <a:latin typeface="Verdana"/>
                <a:cs typeface="Verdana"/>
              </a:rPr>
              <a:t>oferentes  </a:t>
            </a: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en su </a:t>
            </a:r>
            <a:r>
              <a:rPr sz="1800" spc="-5" dirty="0">
                <a:solidFill>
                  <a:srgbClr val="44536A"/>
                </a:solidFill>
                <a:latin typeface="Verdana"/>
                <a:cs typeface="Verdana"/>
              </a:rPr>
              <a:t>respectivo proceso  </a:t>
            </a:r>
            <a:r>
              <a:rPr sz="1800" dirty="0">
                <a:solidFill>
                  <a:srgbClr val="44536A"/>
                </a:solidFill>
                <a:latin typeface="Verdana"/>
                <a:cs typeface="Verdana"/>
              </a:rPr>
              <a:t>licitatorio.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99358" y="1098169"/>
            <a:ext cx="8824595" cy="770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>
              <a:lnSpc>
                <a:spcPct val="100000"/>
              </a:lnSpc>
            </a:pPr>
            <a:r>
              <a:rPr sz="1800" b="0" i="1" dirty="0">
                <a:solidFill>
                  <a:srgbClr val="44536A"/>
                </a:solidFill>
                <a:latin typeface="Verdana"/>
                <a:cs typeface="Verdana"/>
              </a:rPr>
              <a:t>“Los </a:t>
            </a:r>
            <a:r>
              <a:rPr sz="1800" b="0" i="1" spc="-5" dirty="0">
                <a:solidFill>
                  <a:srgbClr val="44536A"/>
                </a:solidFill>
                <a:latin typeface="Verdana"/>
                <a:cs typeface="Verdana"/>
              </a:rPr>
              <a:t>miembros de la comisión </a:t>
            </a:r>
            <a:r>
              <a:rPr sz="1800" b="0" i="1" dirty="0">
                <a:solidFill>
                  <a:srgbClr val="44536A"/>
                </a:solidFill>
                <a:latin typeface="Verdana"/>
                <a:cs typeface="Verdana"/>
              </a:rPr>
              <a:t>evaluadora </a:t>
            </a:r>
            <a:r>
              <a:rPr sz="1800" i="1" dirty="0">
                <a:solidFill>
                  <a:srgbClr val="44536A"/>
                </a:solidFill>
                <a:latin typeface="Verdana"/>
                <a:cs typeface="Verdana"/>
              </a:rPr>
              <a:t>no </a:t>
            </a:r>
            <a:r>
              <a:rPr sz="1800" i="1" spc="-5" dirty="0">
                <a:solidFill>
                  <a:srgbClr val="44536A"/>
                </a:solidFill>
                <a:latin typeface="Verdana"/>
                <a:cs typeface="Verdana"/>
              </a:rPr>
              <a:t>podrán </a:t>
            </a:r>
            <a:r>
              <a:rPr sz="1800" i="1" dirty="0">
                <a:solidFill>
                  <a:srgbClr val="44536A"/>
                </a:solidFill>
                <a:latin typeface="Verdana"/>
                <a:cs typeface="Verdana"/>
              </a:rPr>
              <a:t>tener </a:t>
            </a:r>
            <a:r>
              <a:rPr sz="1800" i="1" spc="-5" dirty="0">
                <a:solidFill>
                  <a:srgbClr val="44536A"/>
                </a:solidFill>
                <a:latin typeface="Verdana"/>
                <a:cs typeface="Verdana"/>
              </a:rPr>
              <a:t>conflictos </a:t>
            </a:r>
            <a:r>
              <a:rPr sz="1800" i="1" dirty="0">
                <a:solidFill>
                  <a:srgbClr val="44536A"/>
                </a:solidFill>
                <a:latin typeface="Verdana"/>
                <a:cs typeface="Verdana"/>
              </a:rPr>
              <a:t>de  </a:t>
            </a:r>
            <a:r>
              <a:rPr sz="1800" i="1" spc="-5" dirty="0">
                <a:solidFill>
                  <a:srgbClr val="44536A"/>
                </a:solidFill>
                <a:latin typeface="Verdana"/>
                <a:cs typeface="Verdana"/>
              </a:rPr>
              <a:t>interés con </a:t>
            </a:r>
            <a:r>
              <a:rPr sz="1800" i="1" dirty="0">
                <a:solidFill>
                  <a:srgbClr val="44536A"/>
                </a:solidFill>
                <a:latin typeface="Verdana"/>
                <a:cs typeface="Verdana"/>
              </a:rPr>
              <a:t>los</a:t>
            </a:r>
            <a:r>
              <a:rPr sz="1800" i="1" spc="-15" dirty="0">
                <a:solidFill>
                  <a:srgbClr val="44536A"/>
                </a:solidFill>
                <a:latin typeface="Verdana"/>
                <a:cs typeface="Verdana"/>
              </a:rPr>
              <a:t> </a:t>
            </a:r>
            <a:r>
              <a:rPr sz="1800" i="1" spc="-5" dirty="0">
                <a:solidFill>
                  <a:srgbClr val="44536A"/>
                </a:solidFill>
                <a:latin typeface="Verdana"/>
                <a:cs typeface="Verdana"/>
              </a:rPr>
              <a:t>oferentes…”.</a:t>
            </a:r>
            <a:endParaRPr sz="1800">
              <a:latin typeface="Verdana"/>
              <a:cs typeface="Verdana"/>
            </a:endParaRPr>
          </a:p>
          <a:p>
            <a:pPr marL="4423410">
              <a:lnSpc>
                <a:spcPct val="100000"/>
              </a:lnSpc>
            </a:pPr>
            <a:r>
              <a:rPr sz="1400" b="0" i="1" spc="-5" dirty="0">
                <a:solidFill>
                  <a:srgbClr val="44536A"/>
                </a:solidFill>
                <a:latin typeface="Verdana"/>
                <a:cs typeface="Verdana"/>
              </a:rPr>
              <a:t>(Artículo 37 </a:t>
            </a:r>
            <a:r>
              <a:rPr sz="1400" b="0" i="1" dirty="0">
                <a:solidFill>
                  <a:srgbClr val="44536A"/>
                </a:solidFill>
                <a:latin typeface="Verdana"/>
                <a:cs typeface="Verdana"/>
              </a:rPr>
              <a:t>del </a:t>
            </a:r>
            <a:r>
              <a:rPr sz="1400" b="0" i="1" spc="-5" dirty="0">
                <a:solidFill>
                  <a:srgbClr val="44536A"/>
                </a:solidFill>
                <a:latin typeface="Verdana"/>
                <a:cs typeface="Verdana"/>
              </a:rPr>
              <a:t>Reglamento </a:t>
            </a:r>
            <a:r>
              <a:rPr sz="1400" b="0" i="1" dirty="0">
                <a:solidFill>
                  <a:srgbClr val="44536A"/>
                </a:solidFill>
                <a:latin typeface="Verdana"/>
                <a:cs typeface="Verdana"/>
              </a:rPr>
              <a:t>de </a:t>
            </a:r>
            <a:r>
              <a:rPr sz="1400" b="0" i="1" spc="-5" dirty="0">
                <a:solidFill>
                  <a:srgbClr val="44536A"/>
                </a:solidFill>
                <a:latin typeface="Verdana"/>
                <a:cs typeface="Verdana"/>
              </a:rPr>
              <a:t>la ley </a:t>
            </a:r>
            <a:r>
              <a:rPr sz="1400" b="0" i="1" spc="5" dirty="0">
                <a:solidFill>
                  <a:srgbClr val="44536A"/>
                </a:solidFill>
                <a:latin typeface="Verdana"/>
                <a:cs typeface="Verdana"/>
              </a:rPr>
              <a:t>N°</a:t>
            </a:r>
            <a:r>
              <a:rPr sz="1400" b="0" i="1" spc="-55" dirty="0">
                <a:solidFill>
                  <a:srgbClr val="44536A"/>
                </a:solidFill>
                <a:latin typeface="Verdana"/>
                <a:cs typeface="Verdana"/>
              </a:rPr>
              <a:t> </a:t>
            </a:r>
            <a:r>
              <a:rPr sz="1400" b="0" i="1" spc="-5" dirty="0">
                <a:solidFill>
                  <a:srgbClr val="44536A"/>
                </a:solidFill>
                <a:latin typeface="Verdana"/>
                <a:cs typeface="Verdana"/>
              </a:rPr>
              <a:t>19.886)</a:t>
            </a:r>
            <a:endParaRPr sz="14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9838" y="2992373"/>
            <a:ext cx="2447925" cy="2150745"/>
          </a:xfrm>
          <a:custGeom>
            <a:avLst/>
            <a:gdLst/>
            <a:ahLst/>
            <a:cxnLst/>
            <a:rect l="l" t="t" r="r" b="b"/>
            <a:pathLst>
              <a:path w="2447925" h="2150745">
                <a:moveTo>
                  <a:pt x="706119" y="0"/>
                </a:moveTo>
                <a:lnTo>
                  <a:pt x="0" y="0"/>
                </a:lnTo>
                <a:lnTo>
                  <a:pt x="0" y="1965833"/>
                </a:lnTo>
                <a:lnTo>
                  <a:pt x="1678178" y="1965833"/>
                </a:lnTo>
                <a:lnTo>
                  <a:pt x="1678178" y="2150364"/>
                </a:lnTo>
                <a:lnTo>
                  <a:pt x="2447544" y="1612773"/>
                </a:lnTo>
                <a:lnTo>
                  <a:pt x="1942267" y="1259713"/>
                </a:lnTo>
                <a:lnTo>
                  <a:pt x="706119" y="1259713"/>
                </a:lnTo>
                <a:lnTo>
                  <a:pt x="706119" y="0"/>
                </a:lnTo>
                <a:close/>
              </a:path>
              <a:path w="2447925" h="2150745">
                <a:moveTo>
                  <a:pt x="1678178" y="1075182"/>
                </a:moveTo>
                <a:lnTo>
                  <a:pt x="1678178" y="1259713"/>
                </a:lnTo>
                <a:lnTo>
                  <a:pt x="1942267" y="1259713"/>
                </a:lnTo>
                <a:lnTo>
                  <a:pt x="1678178" y="1075182"/>
                </a:lnTo>
                <a:close/>
              </a:path>
            </a:pathLst>
          </a:custGeom>
          <a:solidFill>
            <a:srgbClr val="C4D4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89838" y="2992373"/>
            <a:ext cx="2447925" cy="2150745"/>
          </a:xfrm>
          <a:custGeom>
            <a:avLst/>
            <a:gdLst/>
            <a:ahLst/>
            <a:cxnLst/>
            <a:rect l="l" t="t" r="r" b="b"/>
            <a:pathLst>
              <a:path w="2447925" h="2150745">
                <a:moveTo>
                  <a:pt x="706119" y="0"/>
                </a:moveTo>
                <a:lnTo>
                  <a:pt x="706119" y="1259713"/>
                </a:lnTo>
                <a:lnTo>
                  <a:pt x="1678178" y="1259713"/>
                </a:lnTo>
                <a:lnTo>
                  <a:pt x="1678178" y="1075182"/>
                </a:lnTo>
                <a:lnTo>
                  <a:pt x="2447544" y="1612773"/>
                </a:lnTo>
                <a:lnTo>
                  <a:pt x="1678178" y="2150364"/>
                </a:lnTo>
                <a:lnTo>
                  <a:pt x="1678178" y="1965833"/>
                </a:lnTo>
                <a:lnTo>
                  <a:pt x="0" y="1965833"/>
                </a:lnTo>
                <a:lnTo>
                  <a:pt x="0" y="0"/>
                </a:lnTo>
                <a:lnTo>
                  <a:pt x="706119" y="0"/>
                </a:lnTo>
                <a:close/>
              </a:path>
            </a:pathLst>
          </a:custGeom>
          <a:ln w="1981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3390" y="441198"/>
            <a:ext cx="3618229" cy="2533015"/>
          </a:xfrm>
          <a:custGeom>
            <a:avLst/>
            <a:gdLst/>
            <a:ahLst/>
            <a:cxnLst/>
            <a:rect l="l" t="t" r="r" b="b"/>
            <a:pathLst>
              <a:path w="3618229" h="2533015">
                <a:moveTo>
                  <a:pt x="3195701" y="0"/>
                </a:moveTo>
                <a:lnTo>
                  <a:pt x="422236" y="0"/>
                </a:lnTo>
                <a:lnTo>
                  <a:pt x="372994" y="2839"/>
                </a:lnTo>
                <a:lnTo>
                  <a:pt x="325421" y="11148"/>
                </a:lnTo>
                <a:lnTo>
                  <a:pt x="279832" y="24609"/>
                </a:lnTo>
                <a:lnTo>
                  <a:pt x="236546" y="42906"/>
                </a:lnTo>
                <a:lnTo>
                  <a:pt x="195879" y="65722"/>
                </a:lnTo>
                <a:lnTo>
                  <a:pt x="158148" y="92742"/>
                </a:lnTo>
                <a:lnTo>
                  <a:pt x="123669" y="123650"/>
                </a:lnTo>
                <a:lnTo>
                  <a:pt x="92759" y="158128"/>
                </a:lnTo>
                <a:lnTo>
                  <a:pt x="65736" y="195861"/>
                </a:lnTo>
                <a:lnTo>
                  <a:pt x="42916" y="236532"/>
                </a:lnTo>
                <a:lnTo>
                  <a:pt x="24615" y="279826"/>
                </a:lnTo>
                <a:lnTo>
                  <a:pt x="11151" y="325425"/>
                </a:lnTo>
                <a:lnTo>
                  <a:pt x="2840" y="373013"/>
                </a:lnTo>
                <a:lnTo>
                  <a:pt x="0" y="422275"/>
                </a:lnTo>
                <a:lnTo>
                  <a:pt x="0" y="2110613"/>
                </a:lnTo>
                <a:lnTo>
                  <a:pt x="2840" y="2159851"/>
                </a:lnTo>
                <a:lnTo>
                  <a:pt x="11151" y="2207422"/>
                </a:lnTo>
                <a:lnTo>
                  <a:pt x="24615" y="2253011"/>
                </a:lnTo>
                <a:lnTo>
                  <a:pt x="42916" y="2296299"/>
                </a:lnTo>
                <a:lnTo>
                  <a:pt x="65736" y="2336970"/>
                </a:lnTo>
                <a:lnTo>
                  <a:pt x="92759" y="2374705"/>
                </a:lnTo>
                <a:lnTo>
                  <a:pt x="123669" y="2409190"/>
                </a:lnTo>
                <a:lnTo>
                  <a:pt x="158148" y="2440105"/>
                </a:lnTo>
                <a:lnTo>
                  <a:pt x="195879" y="2467134"/>
                </a:lnTo>
                <a:lnTo>
                  <a:pt x="236546" y="2489959"/>
                </a:lnTo>
                <a:lnTo>
                  <a:pt x="279832" y="2508265"/>
                </a:lnTo>
                <a:lnTo>
                  <a:pt x="325421" y="2521733"/>
                </a:lnTo>
                <a:lnTo>
                  <a:pt x="372994" y="2530046"/>
                </a:lnTo>
                <a:lnTo>
                  <a:pt x="422236" y="2532888"/>
                </a:lnTo>
                <a:lnTo>
                  <a:pt x="3195701" y="2532888"/>
                </a:lnTo>
                <a:lnTo>
                  <a:pt x="3244939" y="2530046"/>
                </a:lnTo>
                <a:lnTo>
                  <a:pt x="3292510" y="2521733"/>
                </a:lnTo>
                <a:lnTo>
                  <a:pt x="3338099" y="2508265"/>
                </a:lnTo>
                <a:lnTo>
                  <a:pt x="3381387" y="2489959"/>
                </a:lnTo>
                <a:lnTo>
                  <a:pt x="3422058" y="2467134"/>
                </a:lnTo>
                <a:lnTo>
                  <a:pt x="3459793" y="2440105"/>
                </a:lnTo>
                <a:lnTo>
                  <a:pt x="3494278" y="2409190"/>
                </a:lnTo>
                <a:lnTo>
                  <a:pt x="3525193" y="2374705"/>
                </a:lnTo>
                <a:lnTo>
                  <a:pt x="3552222" y="2336970"/>
                </a:lnTo>
                <a:lnTo>
                  <a:pt x="3575047" y="2296299"/>
                </a:lnTo>
                <a:lnTo>
                  <a:pt x="3593353" y="2253011"/>
                </a:lnTo>
                <a:lnTo>
                  <a:pt x="3606821" y="2207422"/>
                </a:lnTo>
                <a:lnTo>
                  <a:pt x="3615134" y="2159851"/>
                </a:lnTo>
                <a:lnTo>
                  <a:pt x="3617976" y="2110613"/>
                </a:lnTo>
                <a:lnTo>
                  <a:pt x="3617976" y="422275"/>
                </a:lnTo>
                <a:lnTo>
                  <a:pt x="3615134" y="373013"/>
                </a:lnTo>
                <a:lnTo>
                  <a:pt x="3606821" y="325425"/>
                </a:lnTo>
                <a:lnTo>
                  <a:pt x="3593353" y="279826"/>
                </a:lnTo>
                <a:lnTo>
                  <a:pt x="3575047" y="236532"/>
                </a:lnTo>
                <a:lnTo>
                  <a:pt x="3552222" y="195861"/>
                </a:lnTo>
                <a:lnTo>
                  <a:pt x="3525193" y="158128"/>
                </a:lnTo>
                <a:lnTo>
                  <a:pt x="3494278" y="123650"/>
                </a:lnTo>
                <a:lnTo>
                  <a:pt x="3459793" y="92742"/>
                </a:lnTo>
                <a:lnTo>
                  <a:pt x="3422058" y="65722"/>
                </a:lnTo>
                <a:lnTo>
                  <a:pt x="3381387" y="42906"/>
                </a:lnTo>
                <a:lnTo>
                  <a:pt x="3338099" y="24609"/>
                </a:lnTo>
                <a:lnTo>
                  <a:pt x="3292510" y="11148"/>
                </a:lnTo>
                <a:lnTo>
                  <a:pt x="3244939" y="2839"/>
                </a:lnTo>
                <a:lnTo>
                  <a:pt x="3195701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3390" y="441198"/>
            <a:ext cx="3618229" cy="2533015"/>
          </a:xfrm>
          <a:custGeom>
            <a:avLst/>
            <a:gdLst/>
            <a:ahLst/>
            <a:cxnLst/>
            <a:rect l="l" t="t" r="r" b="b"/>
            <a:pathLst>
              <a:path w="3618229" h="2533015">
                <a:moveTo>
                  <a:pt x="0" y="422275"/>
                </a:moveTo>
                <a:lnTo>
                  <a:pt x="2840" y="373013"/>
                </a:lnTo>
                <a:lnTo>
                  <a:pt x="11151" y="325425"/>
                </a:lnTo>
                <a:lnTo>
                  <a:pt x="24615" y="279826"/>
                </a:lnTo>
                <a:lnTo>
                  <a:pt x="42916" y="236532"/>
                </a:lnTo>
                <a:lnTo>
                  <a:pt x="65736" y="195861"/>
                </a:lnTo>
                <a:lnTo>
                  <a:pt x="92759" y="158128"/>
                </a:lnTo>
                <a:lnTo>
                  <a:pt x="123669" y="123650"/>
                </a:lnTo>
                <a:lnTo>
                  <a:pt x="158148" y="92742"/>
                </a:lnTo>
                <a:lnTo>
                  <a:pt x="195879" y="65722"/>
                </a:lnTo>
                <a:lnTo>
                  <a:pt x="236546" y="42906"/>
                </a:lnTo>
                <a:lnTo>
                  <a:pt x="279832" y="24609"/>
                </a:lnTo>
                <a:lnTo>
                  <a:pt x="325421" y="11148"/>
                </a:lnTo>
                <a:lnTo>
                  <a:pt x="372994" y="2839"/>
                </a:lnTo>
                <a:lnTo>
                  <a:pt x="422236" y="0"/>
                </a:lnTo>
                <a:lnTo>
                  <a:pt x="3195701" y="0"/>
                </a:lnTo>
                <a:lnTo>
                  <a:pt x="3244939" y="2839"/>
                </a:lnTo>
                <a:lnTo>
                  <a:pt x="3292510" y="11148"/>
                </a:lnTo>
                <a:lnTo>
                  <a:pt x="3338099" y="24609"/>
                </a:lnTo>
                <a:lnTo>
                  <a:pt x="3381387" y="42906"/>
                </a:lnTo>
                <a:lnTo>
                  <a:pt x="3422058" y="65722"/>
                </a:lnTo>
                <a:lnTo>
                  <a:pt x="3459793" y="92742"/>
                </a:lnTo>
                <a:lnTo>
                  <a:pt x="3494278" y="123650"/>
                </a:lnTo>
                <a:lnTo>
                  <a:pt x="3525193" y="158128"/>
                </a:lnTo>
                <a:lnTo>
                  <a:pt x="3552222" y="195861"/>
                </a:lnTo>
                <a:lnTo>
                  <a:pt x="3575047" y="236532"/>
                </a:lnTo>
                <a:lnTo>
                  <a:pt x="3593353" y="279826"/>
                </a:lnTo>
                <a:lnTo>
                  <a:pt x="3606821" y="325425"/>
                </a:lnTo>
                <a:lnTo>
                  <a:pt x="3615134" y="373013"/>
                </a:lnTo>
                <a:lnTo>
                  <a:pt x="3617976" y="422275"/>
                </a:lnTo>
                <a:lnTo>
                  <a:pt x="3617976" y="2110613"/>
                </a:lnTo>
                <a:lnTo>
                  <a:pt x="3615134" y="2159851"/>
                </a:lnTo>
                <a:lnTo>
                  <a:pt x="3606821" y="2207422"/>
                </a:lnTo>
                <a:lnTo>
                  <a:pt x="3593353" y="2253011"/>
                </a:lnTo>
                <a:lnTo>
                  <a:pt x="3575047" y="2296299"/>
                </a:lnTo>
                <a:lnTo>
                  <a:pt x="3552222" y="2336970"/>
                </a:lnTo>
                <a:lnTo>
                  <a:pt x="3525193" y="2374705"/>
                </a:lnTo>
                <a:lnTo>
                  <a:pt x="3494278" y="2409190"/>
                </a:lnTo>
                <a:lnTo>
                  <a:pt x="3459793" y="2440105"/>
                </a:lnTo>
                <a:lnTo>
                  <a:pt x="3422058" y="2467134"/>
                </a:lnTo>
                <a:lnTo>
                  <a:pt x="3381387" y="2489959"/>
                </a:lnTo>
                <a:lnTo>
                  <a:pt x="3338099" y="2508265"/>
                </a:lnTo>
                <a:lnTo>
                  <a:pt x="3292510" y="2521733"/>
                </a:lnTo>
                <a:lnTo>
                  <a:pt x="3244939" y="2530046"/>
                </a:lnTo>
                <a:lnTo>
                  <a:pt x="3195701" y="2532888"/>
                </a:lnTo>
                <a:lnTo>
                  <a:pt x="422236" y="2532888"/>
                </a:lnTo>
                <a:lnTo>
                  <a:pt x="372994" y="2530046"/>
                </a:lnTo>
                <a:lnTo>
                  <a:pt x="325421" y="2521733"/>
                </a:lnTo>
                <a:lnTo>
                  <a:pt x="279832" y="2508265"/>
                </a:lnTo>
                <a:lnTo>
                  <a:pt x="236546" y="2489959"/>
                </a:lnTo>
                <a:lnTo>
                  <a:pt x="195879" y="2467134"/>
                </a:lnTo>
                <a:lnTo>
                  <a:pt x="158148" y="2440105"/>
                </a:lnTo>
                <a:lnTo>
                  <a:pt x="123669" y="2409190"/>
                </a:lnTo>
                <a:lnTo>
                  <a:pt x="92759" y="2374705"/>
                </a:lnTo>
                <a:lnTo>
                  <a:pt x="65736" y="2336970"/>
                </a:lnTo>
                <a:lnTo>
                  <a:pt x="42916" y="2296299"/>
                </a:lnTo>
                <a:lnTo>
                  <a:pt x="24615" y="2253011"/>
                </a:lnTo>
                <a:lnTo>
                  <a:pt x="11151" y="2207422"/>
                </a:lnTo>
                <a:lnTo>
                  <a:pt x="2840" y="2159851"/>
                </a:lnTo>
                <a:lnTo>
                  <a:pt x="0" y="2110613"/>
                </a:lnTo>
                <a:lnTo>
                  <a:pt x="0" y="422275"/>
                </a:lnTo>
                <a:close/>
              </a:path>
            </a:pathLst>
          </a:custGeom>
          <a:ln w="1981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06018" y="1002741"/>
            <a:ext cx="3112770" cy="1395095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065" marR="5080" algn="ctr">
              <a:lnSpc>
                <a:spcPts val="2200"/>
              </a:lnSpc>
              <a:spcBef>
                <a:spcPts val="25"/>
              </a:spcBef>
            </a:pPr>
            <a:r>
              <a:rPr sz="2000" spc="-5" dirty="0">
                <a:solidFill>
                  <a:srgbClr val="FFFFFF"/>
                </a:solidFill>
                <a:latin typeface="Verdana"/>
                <a:cs typeface="Verdana"/>
              </a:rPr>
              <a:t>El integrante </a:t>
            </a:r>
            <a:r>
              <a:rPr sz="2000" dirty="0">
                <a:solidFill>
                  <a:srgbClr val="FFFFFF"/>
                </a:solidFill>
                <a:latin typeface="Verdana"/>
                <a:cs typeface="Verdana"/>
              </a:rPr>
              <a:t>afectado  </a:t>
            </a:r>
            <a:r>
              <a:rPr sz="2000" spc="-5" dirty="0">
                <a:solidFill>
                  <a:srgbClr val="FFFFFF"/>
                </a:solidFill>
                <a:latin typeface="Verdana"/>
                <a:cs typeface="Verdana"/>
              </a:rPr>
              <a:t>por </a:t>
            </a:r>
            <a:r>
              <a:rPr sz="2000" dirty="0">
                <a:solidFill>
                  <a:srgbClr val="FFFFFF"/>
                </a:solidFill>
                <a:latin typeface="Verdana"/>
                <a:cs typeface="Verdana"/>
              </a:rPr>
              <a:t>algún</a:t>
            </a:r>
            <a:r>
              <a:rPr sz="20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000" dirty="0">
                <a:solidFill>
                  <a:srgbClr val="FFFFFF"/>
                </a:solidFill>
                <a:latin typeface="Verdana"/>
                <a:cs typeface="Verdana"/>
              </a:rPr>
              <a:t>conflicto</a:t>
            </a:r>
            <a:endParaRPr sz="2000">
              <a:latin typeface="Verdana"/>
              <a:cs typeface="Verdana"/>
            </a:endParaRPr>
          </a:p>
          <a:p>
            <a:pPr algn="ctr">
              <a:lnSpc>
                <a:spcPts val="2035"/>
              </a:lnSpc>
            </a:pPr>
            <a:r>
              <a:rPr sz="2000" b="1" u="heavy" dirty="0">
                <a:solidFill>
                  <a:srgbClr val="FFFFFF"/>
                </a:solidFill>
                <a:latin typeface="Verdana"/>
                <a:cs typeface="Verdana"/>
              </a:rPr>
              <a:t>deberá </a:t>
            </a: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abstenerse</a:t>
            </a:r>
            <a:r>
              <a:rPr sz="2000" b="1" spc="-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  <a:p>
            <a:pPr marL="3175" algn="ctr">
              <a:lnSpc>
                <a:spcPts val="2185"/>
              </a:lnSpc>
            </a:pPr>
            <a:r>
              <a:rPr sz="2000" b="1" dirty="0">
                <a:solidFill>
                  <a:srgbClr val="FFFFFF"/>
                </a:solidFill>
                <a:latin typeface="Verdana"/>
                <a:cs typeface="Verdana"/>
              </a:rPr>
              <a:t>participar en</a:t>
            </a:r>
            <a:r>
              <a:rPr sz="2000" b="1" spc="-11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  <a:p>
            <a:pPr algn="ctr">
              <a:lnSpc>
                <a:spcPts val="2295"/>
              </a:lnSpc>
            </a:pP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comisión.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79721" y="945042"/>
            <a:ext cx="2650490" cy="1754505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241300" marR="208279" indent="-228600">
              <a:lnSpc>
                <a:spcPts val="2290"/>
              </a:lnSpc>
              <a:spcBef>
                <a:spcPts val="40"/>
              </a:spcBef>
              <a:buChar char="•"/>
              <a:tabLst>
                <a:tab pos="241935" algn="l"/>
              </a:tabLst>
            </a:pPr>
            <a:r>
              <a:rPr sz="2100" dirty="0">
                <a:latin typeface="Verdana"/>
                <a:cs typeface="Verdana"/>
              </a:rPr>
              <a:t>Debiendo </a:t>
            </a:r>
            <a:r>
              <a:rPr sz="2100" spc="-5" dirty="0">
                <a:latin typeface="Verdana"/>
                <a:cs typeface="Verdana"/>
              </a:rPr>
              <a:t>poner  </a:t>
            </a:r>
            <a:r>
              <a:rPr sz="2100" dirty="0">
                <a:latin typeface="Verdana"/>
                <a:cs typeface="Verdana"/>
              </a:rPr>
              <a:t>en</a:t>
            </a:r>
            <a:r>
              <a:rPr sz="2100" spc="-100" dirty="0">
                <a:latin typeface="Verdana"/>
                <a:cs typeface="Verdana"/>
              </a:rPr>
              <a:t> </a:t>
            </a:r>
            <a:r>
              <a:rPr sz="2100" dirty="0">
                <a:latin typeface="Verdana"/>
                <a:cs typeface="Verdana"/>
              </a:rPr>
              <a:t>conocimiento</a:t>
            </a:r>
            <a:endParaRPr sz="2100">
              <a:latin typeface="Verdana"/>
              <a:cs typeface="Verdana"/>
            </a:endParaRPr>
          </a:p>
          <a:p>
            <a:pPr marL="241300">
              <a:lnSpc>
                <a:spcPts val="2155"/>
              </a:lnSpc>
            </a:pPr>
            <a:r>
              <a:rPr sz="2100" dirty="0">
                <a:latin typeface="Verdana"/>
                <a:cs typeface="Verdana"/>
              </a:rPr>
              <a:t>de su</a:t>
            </a:r>
            <a:r>
              <a:rPr sz="2100" spc="-65" dirty="0">
                <a:latin typeface="Verdana"/>
                <a:cs typeface="Verdana"/>
              </a:rPr>
              <a:t> </a:t>
            </a:r>
            <a:r>
              <a:rPr sz="2100" spc="-5" dirty="0">
                <a:latin typeface="Verdana"/>
                <a:cs typeface="Verdana"/>
              </a:rPr>
              <a:t>superior</a:t>
            </a:r>
            <a:endParaRPr sz="2100">
              <a:latin typeface="Verdana"/>
              <a:cs typeface="Verdana"/>
            </a:endParaRPr>
          </a:p>
          <a:p>
            <a:pPr marL="241300" marR="5080">
              <a:lnSpc>
                <a:spcPct val="91000"/>
              </a:lnSpc>
              <a:spcBef>
                <a:spcPts val="110"/>
              </a:spcBef>
            </a:pPr>
            <a:r>
              <a:rPr sz="2100" spc="-5" dirty="0">
                <a:latin typeface="Verdana"/>
                <a:cs typeface="Verdana"/>
              </a:rPr>
              <a:t>jerárquico </a:t>
            </a:r>
            <a:r>
              <a:rPr sz="2100" dirty="0">
                <a:latin typeface="Verdana"/>
                <a:cs typeface="Verdana"/>
              </a:rPr>
              <a:t>la  </a:t>
            </a:r>
            <a:r>
              <a:rPr sz="2100" spc="-5" dirty="0">
                <a:latin typeface="Verdana"/>
                <a:cs typeface="Verdana"/>
              </a:rPr>
              <a:t>implicancia </a:t>
            </a:r>
            <a:r>
              <a:rPr sz="2100" dirty="0">
                <a:latin typeface="Verdana"/>
                <a:cs typeface="Verdana"/>
              </a:rPr>
              <a:t>que</a:t>
            </a:r>
            <a:r>
              <a:rPr sz="2100" spc="-55" dirty="0">
                <a:latin typeface="Verdana"/>
                <a:cs typeface="Verdana"/>
              </a:rPr>
              <a:t> </a:t>
            </a:r>
            <a:r>
              <a:rPr sz="2100" spc="-15" dirty="0">
                <a:latin typeface="Verdana"/>
                <a:cs typeface="Verdana"/>
              </a:rPr>
              <a:t>le  </a:t>
            </a:r>
            <a:r>
              <a:rPr sz="2100" dirty="0">
                <a:latin typeface="Verdana"/>
                <a:cs typeface="Verdana"/>
              </a:rPr>
              <a:t>afecta.</a:t>
            </a:r>
            <a:endParaRPr sz="210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620261" y="3306317"/>
            <a:ext cx="3618229" cy="2533015"/>
          </a:xfrm>
          <a:custGeom>
            <a:avLst/>
            <a:gdLst/>
            <a:ahLst/>
            <a:cxnLst/>
            <a:rect l="l" t="t" r="r" b="b"/>
            <a:pathLst>
              <a:path w="3618229" h="2533015">
                <a:moveTo>
                  <a:pt x="3195701" y="0"/>
                </a:moveTo>
                <a:lnTo>
                  <a:pt x="422275" y="0"/>
                </a:lnTo>
                <a:lnTo>
                  <a:pt x="373013" y="2839"/>
                </a:lnTo>
                <a:lnTo>
                  <a:pt x="325425" y="11148"/>
                </a:lnTo>
                <a:lnTo>
                  <a:pt x="279826" y="24609"/>
                </a:lnTo>
                <a:lnTo>
                  <a:pt x="236532" y="42906"/>
                </a:lnTo>
                <a:lnTo>
                  <a:pt x="195861" y="65722"/>
                </a:lnTo>
                <a:lnTo>
                  <a:pt x="158128" y="92742"/>
                </a:lnTo>
                <a:lnTo>
                  <a:pt x="123650" y="123650"/>
                </a:lnTo>
                <a:lnTo>
                  <a:pt x="92742" y="158128"/>
                </a:lnTo>
                <a:lnTo>
                  <a:pt x="65722" y="195861"/>
                </a:lnTo>
                <a:lnTo>
                  <a:pt x="42906" y="236532"/>
                </a:lnTo>
                <a:lnTo>
                  <a:pt x="24609" y="279826"/>
                </a:lnTo>
                <a:lnTo>
                  <a:pt x="11148" y="325425"/>
                </a:lnTo>
                <a:lnTo>
                  <a:pt x="2839" y="373013"/>
                </a:lnTo>
                <a:lnTo>
                  <a:pt x="0" y="422275"/>
                </a:lnTo>
                <a:lnTo>
                  <a:pt x="0" y="2110613"/>
                </a:lnTo>
                <a:lnTo>
                  <a:pt x="2839" y="2159862"/>
                </a:lnTo>
                <a:lnTo>
                  <a:pt x="11148" y="2207442"/>
                </a:lnTo>
                <a:lnTo>
                  <a:pt x="24609" y="2253036"/>
                </a:lnTo>
                <a:lnTo>
                  <a:pt x="42906" y="2296327"/>
                </a:lnTo>
                <a:lnTo>
                  <a:pt x="65722" y="2336998"/>
                </a:lnTo>
                <a:lnTo>
                  <a:pt x="92742" y="2374732"/>
                </a:lnTo>
                <a:lnTo>
                  <a:pt x="123650" y="2409213"/>
                </a:lnTo>
                <a:lnTo>
                  <a:pt x="158128" y="2440125"/>
                </a:lnTo>
                <a:lnTo>
                  <a:pt x="195861" y="2467149"/>
                </a:lnTo>
                <a:lnTo>
                  <a:pt x="236532" y="2489970"/>
                </a:lnTo>
                <a:lnTo>
                  <a:pt x="279826" y="2508272"/>
                </a:lnTo>
                <a:lnTo>
                  <a:pt x="325425" y="2521736"/>
                </a:lnTo>
                <a:lnTo>
                  <a:pt x="373013" y="2530047"/>
                </a:lnTo>
                <a:lnTo>
                  <a:pt x="422275" y="2532888"/>
                </a:lnTo>
                <a:lnTo>
                  <a:pt x="3195701" y="2532888"/>
                </a:lnTo>
                <a:lnTo>
                  <a:pt x="3244939" y="2530047"/>
                </a:lnTo>
                <a:lnTo>
                  <a:pt x="3292510" y="2521736"/>
                </a:lnTo>
                <a:lnTo>
                  <a:pt x="3338099" y="2508272"/>
                </a:lnTo>
                <a:lnTo>
                  <a:pt x="3381387" y="2489970"/>
                </a:lnTo>
                <a:lnTo>
                  <a:pt x="3422058" y="2467149"/>
                </a:lnTo>
                <a:lnTo>
                  <a:pt x="3459793" y="2440125"/>
                </a:lnTo>
                <a:lnTo>
                  <a:pt x="3494278" y="2409213"/>
                </a:lnTo>
                <a:lnTo>
                  <a:pt x="3525193" y="2374732"/>
                </a:lnTo>
                <a:lnTo>
                  <a:pt x="3552222" y="2336998"/>
                </a:lnTo>
                <a:lnTo>
                  <a:pt x="3575047" y="2296327"/>
                </a:lnTo>
                <a:lnTo>
                  <a:pt x="3593353" y="2253036"/>
                </a:lnTo>
                <a:lnTo>
                  <a:pt x="3606821" y="2207442"/>
                </a:lnTo>
                <a:lnTo>
                  <a:pt x="3615134" y="2159862"/>
                </a:lnTo>
                <a:lnTo>
                  <a:pt x="3617976" y="2110613"/>
                </a:lnTo>
                <a:lnTo>
                  <a:pt x="3617976" y="422275"/>
                </a:lnTo>
                <a:lnTo>
                  <a:pt x="3615134" y="373013"/>
                </a:lnTo>
                <a:lnTo>
                  <a:pt x="3606821" y="325425"/>
                </a:lnTo>
                <a:lnTo>
                  <a:pt x="3593353" y="279826"/>
                </a:lnTo>
                <a:lnTo>
                  <a:pt x="3575047" y="236532"/>
                </a:lnTo>
                <a:lnTo>
                  <a:pt x="3552222" y="195861"/>
                </a:lnTo>
                <a:lnTo>
                  <a:pt x="3525193" y="158128"/>
                </a:lnTo>
                <a:lnTo>
                  <a:pt x="3494278" y="123650"/>
                </a:lnTo>
                <a:lnTo>
                  <a:pt x="3459793" y="92742"/>
                </a:lnTo>
                <a:lnTo>
                  <a:pt x="3422058" y="65722"/>
                </a:lnTo>
                <a:lnTo>
                  <a:pt x="3381387" y="42906"/>
                </a:lnTo>
                <a:lnTo>
                  <a:pt x="3338099" y="24609"/>
                </a:lnTo>
                <a:lnTo>
                  <a:pt x="3292510" y="11148"/>
                </a:lnTo>
                <a:lnTo>
                  <a:pt x="3244939" y="2839"/>
                </a:lnTo>
                <a:lnTo>
                  <a:pt x="3195701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20261" y="3306317"/>
            <a:ext cx="3618229" cy="2533015"/>
          </a:xfrm>
          <a:custGeom>
            <a:avLst/>
            <a:gdLst/>
            <a:ahLst/>
            <a:cxnLst/>
            <a:rect l="l" t="t" r="r" b="b"/>
            <a:pathLst>
              <a:path w="3618229" h="2533015">
                <a:moveTo>
                  <a:pt x="0" y="422275"/>
                </a:moveTo>
                <a:lnTo>
                  <a:pt x="2839" y="373013"/>
                </a:lnTo>
                <a:lnTo>
                  <a:pt x="11148" y="325425"/>
                </a:lnTo>
                <a:lnTo>
                  <a:pt x="24609" y="279826"/>
                </a:lnTo>
                <a:lnTo>
                  <a:pt x="42906" y="236532"/>
                </a:lnTo>
                <a:lnTo>
                  <a:pt x="65722" y="195861"/>
                </a:lnTo>
                <a:lnTo>
                  <a:pt x="92742" y="158128"/>
                </a:lnTo>
                <a:lnTo>
                  <a:pt x="123650" y="123650"/>
                </a:lnTo>
                <a:lnTo>
                  <a:pt x="158128" y="92742"/>
                </a:lnTo>
                <a:lnTo>
                  <a:pt x="195861" y="65722"/>
                </a:lnTo>
                <a:lnTo>
                  <a:pt x="236532" y="42906"/>
                </a:lnTo>
                <a:lnTo>
                  <a:pt x="279826" y="24609"/>
                </a:lnTo>
                <a:lnTo>
                  <a:pt x="325425" y="11148"/>
                </a:lnTo>
                <a:lnTo>
                  <a:pt x="373013" y="2839"/>
                </a:lnTo>
                <a:lnTo>
                  <a:pt x="422275" y="0"/>
                </a:lnTo>
                <a:lnTo>
                  <a:pt x="3195701" y="0"/>
                </a:lnTo>
                <a:lnTo>
                  <a:pt x="3244939" y="2839"/>
                </a:lnTo>
                <a:lnTo>
                  <a:pt x="3292510" y="11148"/>
                </a:lnTo>
                <a:lnTo>
                  <a:pt x="3338099" y="24609"/>
                </a:lnTo>
                <a:lnTo>
                  <a:pt x="3381387" y="42906"/>
                </a:lnTo>
                <a:lnTo>
                  <a:pt x="3422058" y="65722"/>
                </a:lnTo>
                <a:lnTo>
                  <a:pt x="3459793" y="92742"/>
                </a:lnTo>
                <a:lnTo>
                  <a:pt x="3494278" y="123650"/>
                </a:lnTo>
                <a:lnTo>
                  <a:pt x="3525193" y="158128"/>
                </a:lnTo>
                <a:lnTo>
                  <a:pt x="3552222" y="195861"/>
                </a:lnTo>
                <a:lnTo>
                  <a:pt x="3575047" y="236532"/>
                </a:lnTo>
                <a:lnTo>
                  <a:pt x="3593353" y="279826"/>
                </a:lnTo>
                <a:lnTo>
                  <a:pt x="3606821" y="325425"/>
                </a:lnTo>
                <a:lnTo>
                  <a:pt x="3615134" y="373013"/>
                </a:lnTo>
                <a:lnTo>
                  <a:pt x="3617976" y="422275"/>
                </a:lnTo>
                <a:lnTo>
                  <a:pt x="3617976" y="2110613"/>
                </a:lnTo>
                <a:lnTo>
                  <a:pt x="3615134" y="2159862"/>
                </a:lnTo>
                <a:lnTo>
                  <a:pt x="3606821" y="2207442"/>
                </a:lnTo>
                <a:lnTo>
                  <a:pt x="3593353" y="2253036"/>
                </a:lnTo>
                <a:lnTo>
                  <a:pt x="3575047" y="2296327"/>
                </a:lnTo>
                <a:lnTo>
                  <a:pt x="3552222" y="2336998"/>
                </a:lnTo>
                <a:lnTo>
                  <a:pt x="3525193" y="2374732"/>
                </a:lnTo>
                <a:lnTo>
                  <a:pt x="3494278" y="2409213"/>
                </a:lnTo>
                <a:lnTo>
                  <a:pt x="3459793" y="2440125"/>
                </a:lnTo>
                <a:lnTo>
                  <a:pt x="3422058" y="2467149"/>
                </a:lnTo>
                <a:lnTo>
                  <a:pt x="3381387" y="2489970"/>
                </a:lnTo>
                <a:lnTo>
                  <a:pt x="3338099" y="2508272"/>
                </a:lnTo>
                <a:lnTo>
                  <a:pt x="3292510" y="2521736"/>
                </a:lnTo>
                <a:lnTo>
                  <a:pt x="3244939" y="2530047"/>
                </a:lnTo>
                <a:lnTo>
                  <a:pt x="3195701" y="2532888"/>
                </a:lnTo>
                <a:lnTo>
                  <a:pt x="422275" y="2532888"/>
                </a:lnTo>
                <a:lnTo>
                  <a:pt x="373013" y="2530047"/>
                </a:lnTo>
                <a:lnTo>
                  <a:pt x="325425" y="2521736"/>
                </a:lnTo>
                <a:lnTo>
                  <a:pt x="279826" y="2508272"/>
                </a:lnTo>
                <a:lnTo>
                  <a:pt x="236532" y="2489970"/>
                </a:lnTo>
                <a:lnTo>
                  <a:pt x="195861" y="2467149"/>
                </a:lnTo>
                <a:lnTo>
                  <a:pt x="158128" y="2440125"/>
                </a:lnTo>
                <a:lnTo>
                  <a:pt x="123650" y="2409213"/>
                </a:lnTo>
                <a:lnTo>
                  <a:pt x="92742" y="2374732"/>
                </a:lnTo>
                <a:lnTo>
                  <a:pt x="65722" y="2336998"/>
                </a:lnTo>
                <a:lnTo>
                  <a:pt x="42906" y="2296327"/>
                </a:lnTo>
                <a:lnTo>
                  <a:pt x="24609" y="2253036"/>
                </a:lnTo>
                <a:lnTo>
                  <a:pt x="11148" y="2207442"/>
                </a:lnTo>
                <a:lnTo>
                  <a:pt x="2839" y="2159862"/>
                </a:lnTo>
                <a:lnTo>
                  <a:pt x="0" y="2110613"/>
                </a:lnTo>
                <a:lnTo>
                  <a:pt x="0" y="422275"/>
                </a:lnTo>
                <a:close/>
              </a:path>
            </a:pathLst>
          </a:custGeom>
          <a:ln w="1981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958590" y="3868750"/>
            <a:ext cx="2940685" cy="1395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" algn="ctr">
              <a:lnSpc>
                <a:spcPts val="2085"/>
              </a:lnSpc>
            </a:pPr>
            <a:r>
              <a:rPr sz="2000" spc="-5" dirty="0">
                <a:solidFill>
                  <a:srgbClr val="FFFFFF"/>
                </a:solidFill>
                <a:latin typeface="Verdana"/>
                <a:cs typeface="Verdana"/>
              </a:rPr>
              <a:t>El funcionario que</a:t>
            </a:r>
            <a:r>
              <a:rPr sz="2000" spc="-4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000" dirty="0">
                <a:solidFill>
                  <a:srgbClr val="FFFFFF"/>
                </a:solidFill>
                <a:latin typeface="Verdana"/>
                <a:cs typeface="Verdana"/>
              </a:rPr>
              <a:t>se</a:t>
            </a:r>
            <a:endParaRPr sz="2000">
              <a:latin typeface="Verdana"/>
              <a:cs typeface="Verdana"/>
            </a:endParaRPr>
          </a:p>
          <a:p>
            <a:pPr marL="12700" marR="5080" indent="3810" algn="ctr">
              <a:lnSpc>
                <a:spcPct val="91000"/>
              </a:lnSpc>
              <a:spcBef>
                <a:spcPts val="110"/>
              </a:spcBef>
            </a:pPr>
            <a:r>
              <a:rPr sz="2000" dirty="0">
                <a:solidFill>
                  <a:srgbClr val="FFFFFF"/>
                </a:solidFill>
                <a:latin typeface="Verdana"/>
                <a:cs typeface="Verdana"/>
              </a:rPr>
              <a:t>hubiese abstenido  </a:t>
            </a:r>
            <a:r>
              <a:rPr sz="2000" b="1" u="heavy" dirty="0">
                <a:solidFill>
                  <a:srgbClr val="FFFFFF"/>
                </a:solidFill>
                <a:latin typeface="Verdana"/>
                <a:cs typeface="Verdana"/>
              </a:rPr>
              <a:t>deberá </a:t>
            </a: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ser  </a:t>
            </a:r>
            <a:r>
              <a:rPr sz="2000" b="1" dirty="0">
                <a:solidFill>
                  <a:srgbClr val="FFFFFF"/>
                </a:solidFill>
                <a:latin typeface="Verdana"/>
                <a:cs typeface="Verdana"/>
              </a:rPr>
              <a:t>remplazado por</a:t>
            </a:r>
            <a:r>
              <a:rPr sz="2000" b="1" spc="-1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Verdana"/>
                <a:cs typeface="Verdana"/>
              </a:rPr>
              <a:t>otro  </a:t>
            </a:r>
            <a:r>
              <a:rPr sz="2000" b="1" spc="-5" dirty="0">
                <a:solidFill>
                  <a:srgbClr val="FFFFFF"/>
                </a:solidFill>
                <a:latin typeface="Verdana"/>
                <a:cs typeface="Verdana"/>
              </a:rPr>
              <a:t>funcionario</a:t>
            </a:r>
            <a:r>
              <a:rPr sz="2000" b="1" spc="-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Verdana"/>
                <a:cs typeface="Verdana"/>
              </a:rPr>
              <a:t>idóneo.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30465" y="3824859"/>
            <a:ext cx="2524125" cy="1737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2600"/>
              </a:lnSpc>
              <a:buChar char="•"/>
              <a:tabLst>
                <a:tab pos="241300" algn="l"/>
              </a:tabLst>
            </a:pPr>
            <a:r>
              <a:rPr sz="2500" spc="-5" dirty="0">
                <a:latin typeface="Verdana"/>
                <a:cs typeface="Verdana"/>
              </a:rPr>
              <a:t>Mediante</a:t>
            </a:r>
            <a:r>
              <a:rPr sz="2500" spc="-70" dirty="0">
                <a:latin typeface="Verdana"/>
                <a:cs typeface="Verdana"/>
              </a:rPr>
              <a:t> </a:t>
            </a:r>
            <a:r>
              <a:rPr sz="2500" spc="-5" dirty="0">
                <a:latin typeface="Verdana"/>
                <a:cs typeface="Verdana"/>
              </a:rPr>
              <a:t>acto</a:t>
            </a:r>
            <a:endParaRPr sz="2500">
              <a:latin typeface="Verdana"/>
              <a:cs typeface="Verdana"/>
            </a:endParaRPr>
          </a:p>
          <a:p>
            <a:pPr marL="241300" marR="5080">
              <a:lnSpc>
                <a:spcPct val="91000"/>
              </a:lnSpc>
              <a:spcBef>
                <a:spcPts val="135"/>
              </a:spcBef>
            </a:pPr>
            <a:r>
              <a:rPr sz="2500" spc="-5" dirty="0">
                <a:latin typeface="Verdana"/>
                <a:cs typeface="Verdana"/>
              </a:rPr>
              <a:t>administ</a:t>
            </a:r>
            <a:r>
              <a:rPr sz="2500" spc="-70" dirty="0">
                <a:latin typeface="Verdana"/>
                <a:cs typeface="Verdana"/>
              </a:rPr>
              <a:t>r</a:t>
            </a:r>
            <a:r>
              <a:rPr sz="2500" spc="-5" dirty="0">
                <a:latin typeface="Verdana"/>
                <a:cs typeface="Verdana"/>
              </a:rPr>
              <a:t>ati</a:t>
            </a:r>
            <a:r>
              <a:rPr sz="2500" spc="-40" dirty="0">
                <a:latin typeface="Verdana"/>
                <a:cs typeface="Verdana"/>
              </a:rPr>
              <a:t>v</a:t>
            </a:r>
            <a:r>
              <a:rPr sz="2500" spc="-5" dirty="0">
                <a:latin typeface="Verdana"/>
                <a:cs typeface="Verdana"/>
              </a:rPr>
              <a:t>o  dictado por </a:t>
            </a:r>
            <a:r>
              <a:rPr sz="2500" spc="-20" dirty="0">
                <a:latin typeface="Verdana"/>
                <a:cs typeface="Verdana"/>
              </a:rPr>
              <a:t>la  </a:t>
            </a:r>
            <a:r>
              <a:rPr sz="2500" spc="-5" dirty="0">
                <a:latin typeface="Verdana"/>
                <a:cs typeface="Verdana"/>
              </a:rPr>
              <a:t>autoridad  competente.</a:t>
            </a:r>
            <a:endParaRPr sz="25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703819" y="233172"/>
            <a:ext cx="3381755" cy="33817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3886" y="542416"/>
            <a:ext cx="8230870" cy="615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0" spc="-5" dirty="0">
                <a:solidFill>
                  <a:srgbClr val="001F5F"/>
                </a:solidFill>
                <a:latin typeface="Verdana"/>
                <a:cs typeface="Verdana"/>
              </a:rPr>
              <a:t>Ejemplo </a:t>
            </a:r>
            <a:r>
              <a:rPr b="0" dirty="0">
                <a:solidFill>
                  <a:srgbClr val="001F5F"/>
                </a:solidFill>
                <a:latin typeface="Verdana"/>
                <a:cs typeface="Verdana"/>
              </a:rPr>
              <a:t>de documento que </a:t>
            </a:r>
            <a:r>
              <a:rPr b="0" spc="-5" dirty="0">
                <a:solidFill>
                  <a:srgbClr val="001F5F"/>
                </a:solidFill>
                <a:latin typeface="Verdana"/>
                <a:cs typeface="Verdana"/>
              </a:rPr>
              <a:t>modifica </a:t>
            </a:r>
            <a:r>
              <a:rPr b="0" dirty="0">
                <a:solidFill>
                  <a:srgbClr val="001F5F"/>
                </a:solidFill>
                <a:latin typeface="Verdana"/>
                <a:cs typeface="Verdana"/>
              </a:rPr>
              <a:t>la </a:t>
            </a:r>
            <a:r>
              <a:rPr b="0" spc="-5" dirty="0">
                <a:solidFill>
                  <a:srgbClr val="001F5F"/>
                </a:solidFill>
                <a:latin typeface="Verdana"/>
                <a:cs typeface="Verdana"/>
              </a:rPr>
              <a:t>designación </a:t>
            </a:r>
            <a:r>
              <a:rPr b="0" dirty="0">
                <a:solidFill>
                  <a:srgbClr val="001F5F"/>
                </a:solidFill>
                <a:latin typeface="Verdana"/>
                <a:cs typeface="Verdana"/>
              </a:rPr>
              <a:t>de</a:t>
            </a:r>
            <a:r>
              <a:rPr b="0" spc="-4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b="0" spc="-5" dirty="0">
                <a:solidFill>
                  <a:srgbClr val="001F5F"/>
                </a:solidFill>
                <a:latin typeface="Verdana"/>
                <a:cs typeface="Verdana"/>
              </a:rPr>
              <a:t>Comisión</a:t>
            </a:r>
          </a:p>
          <a:p>
            <a:pPr marL="12700">
              <a:lnSpc>
                <a:spcPct val="100000"/>
              </a:lnSpc>
            </a:pPr>
            <a:r>
              <a:rPr b="0" spc="-10" dirty="0">
                <a:solidFill>
                  <a:srgbClr val="001F5F"/>
                </a:solidFill>
                <a:latin typeface="Verdana"/>
                <a:cs typeface="Verdana"/>
              </a:rPr>
              <a:t>Evaluadora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37640" y="1878076"/>
            <a:ext cx="9895840" cy="3649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dirty="0">
                <a:latin typeface="Calibri"/>
                <a:cs typeface="Calibri"/>
              </a:rPr>
              <a:t>MODIFICA </a:t>
            </a:r>
            <a:r>
              <a:rPr sz="1400" b="1" spc="-5" dirty="0">
                <a:latin typeface="Calibri"/>
                <a:cs typeface="Calibri"/>
              </a:rPr>
              <a:t>DESIGNACION DE INTEGRANTES DE COMISION </a:t>
            </a:r>
            <a:r>
              <a:rPr sz="1400" b="1" spc="-20" dirty="0">
                <a:latin typeface="Calibri"/>
                <a:cs typeface="Calibri"/>
              </a:rPr>
              <a:t>EVALUADORA </a:t>
            </a:r>
            <a:r>
              <a:rPr sz="1400" b="1" spc="-5" dirty="0">
                <a:latin typeface="Calibri"/>
                <a:cs typeface="Calibri"/>
              </a:rPr>
              <a:t>QUE</a:t>
            </a:r>
            <a:r>
              <a:rPr sz="1400" b="1" spc="3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INDICA</a:t>
            </a:r>
            <a:endParaRPr sz="14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1400" b="1" spc="-10" dirty="0">
                <a:latin typeface="Calibri"/>
                <a:cs typeface="Calibri"/>
              </a:rPr>
              <a:t>VISTOS:</a:t>
            </a:r>
            <a:endParaRPr sz="140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Lo </a:t>
            </a:r>
            <a:r>
              <a:rPr sz="1400" spc="-5" dirty="0">
                <a:latin typeface="Calibri"/>
                <a:cs typeface="Calibri"/>
              </a:rPr>
              <a:t>dispuesto </a:t>
            </a:r>
            <a:r>
              <a:rPr sz="1400" dirty="0">
                <a:latin typeface="Calibri"/>
                <a:cs typeface="Calibri"/>
              </a:rPr>
              <a:t>en la </a:t>
            </a:r>
            <a:r>
              <a:rPr sz="1400" spc="-10" dirty="0">
                <a:latin typeface="Calibri"/>
                <a:cs typeface="Calibri"/>
              </a:rPr>
              <a:t>Ley </a:t>
            </a:r>
            <a:r>
              <a:rPr sz="1400" dirty="0">
                <a:latin typeface="Calibri"/>
                <a:cs typeface="Calibri"/>
              </a:rPr>
              <a:t>N° 19.886, </a:t>
            </a:r>
            <a:r>
              <a:rPr sz="1400" spc="-10" dirty="0">
                <a:latin typeface="Calibri"/>
                <a:cs typeface="Calibri"/>
              </a:rPr>
              <a:t>Ley </a:t>
            </a:r>
            <a:r>
              <a:rPr sz="1400" spc="-5" dirty="0">
                <a:latin typeface="Calibri"/>
                <a:cs typeface="Calibri"/>
              </a:rPr>
              <a:t>de </a:t>
            </a:r>
            <a:r>
              <a:rPr sz="1400" dirty="0">
                <a:latin typeface="Calibri"/>
                <a:cs typeface="Calibri"/>
              </a:rPr>
              <a:t>Bases </a:t>
            </a:r>
            <a:r>
              <a:rPr sz="1400" spc="-5" dirty="0">
                <a:latin typeface="Calibri"/>
                <a:cs typeface="Calibri"/>
              </a:rPr>
              <a:t>sobre </a:t>
            </a:r>
            <a:r>
              <a:rPr sz="1400" spc="-10" dirty="0">
                <a:latin typeface="Calibri"/>
                <a:cs typeface="Calibri"/>
              </a:rPr>
              <a:t>Contratos </a:t>
            </a:r>
            <a:r>
              <a:rPr sz="1400" spc="-5" dirty="0">
                <a:latin typeface="Calibri"/>
                <a:cs typeface="Calibri"/>
              </a:rPr>
              <a:t>Administrativos de Suministro </a:t>
            </a:r>
            <a:r>
              <a:rPr sz="1400" dirty="0">
                <a:latin typeface="Calibri"/>
                <a:cs typeface="Calibri"/>
              </a:rPr>
              <a:t>y </a:t>
            </a:r>
            <a:r>
              <a:rPr sz="1400" spc="-10" dirty="0">
                <a:latin typeface="Calibri"/>
                <a:cs typeface="Calibri"/>
              </a:rPr>
              <a:t>Prestación </a:t>
            </a:r>
            <a:r>
              <a:rPr sz="1400" spc="-5" dirty="0">
                <a:latin typeface="Calibri"/>
                <a:cs typeface="Calibri"/>
              </a:rPr>
              <a:t>de </a:t>
            </a:r>
            <a:r>
              <a:rPr sz="1400" dirty="0">
                <a:latin typeface="Calibri"/>
                <a:cs typeface="Calibri"/>
              </a:rPr>
              <a:t>Servicios y </a:t>
            </a:r>
            <a:r>
              <a:rPr sz="1400" spc="-5" dirty="0">
                <a:latin typeface="Calibri"/>
                <a:cs typeface="Calibri"/>
              </a:rPr>
              <a:t>sus  modificaciones; en </a:t>
            </a:r>
            <a:r>
              <a:rPr sz="1400" dirty="0">
                <a:latin typeface="Calibri"/>
                <a:cs typeface="Calibri"/>
              </a:rPr>
              <a:t>el </a:t>
            </a:r>
            <a:r>
              <a:rPr sz="1400" spc="-10" dirty="0">
                <a:latin typeface="Calibri"/>
                <a:cs typeface="Calibri"/>
              </a:rPr>
              <a:t>D.S. </a:t>
            </a:r>
            <a:r>
              <a:rPr sz="1400" spc="-5" dirty="0">
                <a:latin typeface="Calibri"/>
                <a:cs typeface="Calibri"/>
              </a:rPr>
              <a:t>N° 250, </a:t>
            </a:r>
            <a:r>
              <a:rPr sz="1400" dirty="0">
                <a:latin typeface="Calibri"/>
                <a:cs typeface="Calibri"/>
              </a:rPr>
              <a:t>de 2004, </a:t>
            </a:r>
            <a:r>
              <a:rPr sz="1400" spc="-5" dirty="0">
                <a:latin typeface="Calibri"/>
                <a:cs typeface="Calibri"/>
              </a:rPr>
              <a:t>del Ministerio de </a:t>
            </a:r>
            <a:r>
              <a:rPr sz="1400" dirty="0">
                <a:latin typeface="Calibri"/>
                <a:cs typeface="Calibri"/>
              </a:rPr>
              <a:t>Hacienda; en la </a:t>
            </a:r>
            <a:r>
              <a:rPr sz="1400" spc="-5" dirty="0">
                <a:latin typeface="Calibri"/>
                <a:cs typeface="Calibri"/>
              </a:rPr>
              <a:t>Resolución </a:t>
            </a:r>
            <a:r>
              <a:rPr sz="1400" dirty="0">
                <a:latin typeface="Calibri"/>
                <a:cs typeface="Calibri"/>
              </a:rPr>
              <a:t>N° </a:t>
            </a:r>
            <a:r>
              <a:rPr sz="1400" spc="-5" dirty="0">
                <a:latin typeface="Calibri"/>
                <a:cs typeface="Calibri"/>
              </a:rPr>
              <a:t>1.600/08 </a:t>
            </a:r>
            <a:r>
              <a:rPr sz="1400" dirty="0">
                <a:latin typeface="Calibri"/>
                <a:cs typeface="Calibri"/>
              </a:rPr>
              <a:t>de la </a:t>
            </a:r>
            <a:r>
              <a:rPr sz="1400" spc="-5" dirty="0">
                <a:latin typeface="Calibri"/>
                <a:cs typeface="Calibri"/>
              </a:rPr>
              <a:t>Contraloría General de </a:t>
            </a:r>
            <a:r>
              <a:rPr sz="1400" dirty="0">
                <a:latin typeface="Calibri"/>
                <a:cs typeface="Calibri"/>
              </a:rPr>
              <a:t>la  </a:t>
            </a:r>
            <a:r>
              <a:rPr sz="1400" spc="-5" dirty="0">
                <a:latin typeface="Calibri"/>
                <a:cs typeface="Calibri"/>
              </a:rPr>
              <a:t>República, que establece normas </a:t>
            </a:r>
            <a:r>
              <a:rPr sz="1400" spc="-10" dirty="0">
                <a:latin typeface="Calibri"/>
                <a:cs typeface="Calibri"/>
              </a:rPr>
              <a:t>sobre exención </a:t>
            </a:r>
            <a:r>
              <a:rPr sz="1400" spc="-5" dirty="0">
                <a:latin typeface="Calibri"/>
                <a:cs typeface="Calibri"/>
              </a:rPr>
              <a:t>del trámite </a:t>
            </a:r>
            <a:r>
              <a:rPr sz="1400" dirty="0">
                <a:latin typeface="Calibri"/>
                <a:cs typeface="Calibri"/>
              </a:rPr>
              <a:t>de </a:t>
            </a:r>
            <a:r>
              <a:rPr sz="1400" spc="-5" dirty="0">
                <a:latin typeface="Calibri"/>
                <a:cs typeface="Calibri"/>
              </a:rPr>
              <a:t>torna de </a:t>
            </a:r>
            <a:r>
              <a:rPr sz="1400" spc="-15" dirty="0">
                <a:latin typeface="Calibri"/>
                <a:cs typeface="Calibri"/>
              </a:rPr>
              <a:t>razón, </a:t>
            </a:r>
            <a:r>
              <a:rPr sz="1400" dirty="0">
                <a:latin typeface="Calibri"/>
                <a:cs typeface="Calibri"/>
              </a:rPr>
              <a:t>y en </a:t>
            </a:r>
            <a:r>
              <a:rPr sz="1400" spc="-5" dirty="0">
                <a:latin typeface="Calibri"/>
                <a:cs typeface="Calibri"/>
              </a:rPr>
              <a:t>el </a:t>
            </a:r>
            <a:r>
              <a:rPr sz="1400" spc="-10" dirty="0">
                <a:latin typeface="Calibri"/>
                <a:cs typeface="Calibri"/>
              </a:rPr>
              <a:t>Decreto </a:t>
            </a:r>
            <a:r>
              <a:rPr sz="1400" dirty="0">
                <a:latin typeface="Calibri"/>
                <a:cs typeface="Calibri"/>
              </a:rPr>
              <a:t>N° </a:t>
            </a:r>
            <a:r>
              <a:rPr sz="1400" spc="-5" dirty="0">
                <a:latin typeface="Calibri"/>
                <a:cs typeface="Calibri"/>
              </a:rPr>
              <a:t>1000/2009, </a:t>
            </a:r>
            <a:r>
              <a:rPr sz="1400" dirty="0">
                <a:latin typeface="Calibri"/>
                <a:cs typeface="Calibri"/>
              </a:rPr>
              <a:t>del </a:t>
            </a:r>
            <a:r>
              <a:rPr sz="1400" spc="-5" dirty="0">
                <a:latin typeface="Calibri"/>
                <a:cs typeface="Calibri"/>
              </a:rPr>
              <a:t>Ministerio </a:t>
            </a:r>
            <a:r>
              <a:rPr sz="1400" spc="5" dirty="0">
                <a:latin typeface="Calibri"/>
                <a:cs typeface="Calibri"/>
              </a:rPr>
              <a:t>de </a:t>
            </a:r>
            <a:r>
              <a:rPr sz="1400" spc="3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Hacienda, que determina orden de </a:t>
            </a:r>
            <a:r>
              <a:rPr sz="1400" spc="-10" dirty="0">
                <a:latin typeface="Calibri"/>
                <a:cs typeface="Calibri"/>
              </a:rPr>
              <a:t>subrogación </a:t>
            </a:r>
            <a:r>
              <a:rPr sz="1400" spc="-5" dirty="0">
                <a:latin typeface="Calibri"/>
                <a:cs typeface="Calibri"/>
              </a:rPr>
              <a:t>de </a:t>
            </a:r>
            <a:r>
              <a:rPr sz="1400" dirty="0">
                <a:latin typeface="Calibri"/>
                <a:cs typeface="Calibri"/>
              </a:rPr>
              <a:t>la </a:t>
            </a:r>
            <a:r>
              <a:rPr sz="1400" spc="-5" dirty="0">
                <a:latin typeface="Calibri"/>
                <a:cs typeface="Calibri"/>
              </a:rPr>
              <a:t>Dirección de Compras </a:t>
            </a:r>
            <a:r>
              <a:rPr sz="1400" dirty="0">
                <a:latin typeface="Calibri"/>
                <a:cs typeface="Calibri"/>
              </a:rPr>
              <a:t>y </a:t>
            </a:r>
            <a:r>
              <a:rPr sz="1400" spc="-10" dirty="0">
                <a:latin typeface="Calibri"/>
                <a:cs typeface="Calibri"/>
              </a:rPr>
              <a:t>Contratación</a:t>
            </a:r>
            <a:r>
              <a:rPr sz="1400" spc="14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Pública.</a:t>
            </a:r>
            <a:endParaRPr sz="14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1400" b="1" spc="-5" dirty="0">
                <a:latin typeface="Calibri"/>
                <a:cs typeface="Calibri"/>
              </a:rPr>
              <a:t>CONSIDERANDO:</a:t>
            </a:r>
            <a:endParaRPr sz="14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buAutoNum type="alphaLcParenR"/>
              <a:tabLst>
                <a:tab pos="210820" algn="l"/>
              </a:tabLst>
            </a:pPr>
            <a:r>
              <a:rPr sz="1400" spc="-5" dirty="0">
                <a:latin typeface="Calibri"/>
                <a:cs typeface="Calibri"/>
              </a:rPr>
              <a:t>El  </a:t>
            </a:r>
            <a:r>
              <a:rPr sz="1400" dirty="0">
                <a:latin typeface="Calibri"/>
                <a:cs typeface="Calibri"/>
              </a:rPr>
              <a:t>llamado  </a:t>
            </a:r>
            <a:r>
              <a:rPr sz="1400" spc="-5" dirty="0">
                <a:latin typeface="Calibri"/>
                <a:cs typeface="Calibri"/>
              </a:rPr>
              <a:t>efectuado  por  </a:t>
            </a:r>
            <a:r>
              <a:rPr sz="1400" b="1" spc="-5" dirty="0">
                <a:solidFill>
                  <a:srgbClr val="44536A"/>
                </a:solidFill>
                <a:latin typeface="Calibri"/>
                <a:cs typeface="Calibri"/>
              </a:rPr>
              <a:t>&lt;entidad&gt;  </a:t>
            </a:r>
            <a:r>
              <a:rPr sz="1400" spc="-10" dirty="0">
                <a:latin typeface="Calibri"/>
                <a:cs typeface="Calibri"/>
              </a:rPr>
              <a:t>para  </a:t>
            </a:r>
            <a:r>
              <a:rPr sz="1400" dirty="0">
                <a:latin typeface="Calibri"/>
                <a:cs typeface="Calibri"/>
              </a:rPr>
              <a:t>la </a:t>
            </a:r>
            <a:r>
              <a:rPr sz="1400" b="1" dirty="0">
                <a:solidFill>
                  <a:srgbClr val="44536A"/>
                </a:solidFill>
                <a:latin typeface="Calibri"/>
                <a:cs typeface="Calibri"/>
              </a:rPr>
              <a:t>&lt;adquisición o </a:t>
            </a:r>
            <a:r>
              <a:rPr sz="1400" b="1" spc="-10" dirty="0">
                <a:solidFill>
                  <a:srgbClr val="44536A"/>
                </a:solidFill>
                <a:latin typeface="Calibri"/>
                <a:cs typeface="Calibri"/>
              </a:rPr>
              <a:t>contratación&gt;  </a:t>
            </a:r>
            <a:r>
              <a:rPr sz="1400" spc="-5" dirty="0">
                <a:latin typeface="Calibri"/>
                <a:cs typeface="Calibri"/>
              </a:rPr>
              <a:t>de </a:t>
            </a:r>
            <a:r>
              <a:rPr sz="1400" b="1" dirty="0">
                <a:solidFill>
                  <a:srgbClr val="44536A"/>
                </a:solidFill>
                <a:latin typeface="Calibri"/>
                <a:cs typeface="Calibri"/>
              </a:rPr>
              <a:t>&lt;bien o servicio&gt;,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10" dirty="0">
                <a:latin typeface="Calibri"/>
                <a:cs typeface="Calibri"/>
              </a:rPr>
              <a:t>través  </a:t>
            </a:r>
            <a:r>
              <a:rPr sz="1400" spc="-5" dirty="0">
                <a:latin typeface="Calibri"/>
                <a:cs typeface="Calibri"/>
              </a:rPr>
              <a:t>de  </a:t>
            </a:r>
            <a:r>
              <a:rPr sz="1400" dirty="0">
                <a:latin typeface="Calibri"/>
                <a:cs typeface="Calibri"/>
              </a:rPr>
              <a:t>la </a:t>
            </a:r>
            <a:r>
              <a:rPr sz="1400" spc="-5" dirty="0">
                <a:latin typeface="Calibri"/>
                <a:cs typeface="Calibri"/>
              </a:rPr>
              <a:t>licitación pública </a:t>
            </a:r>
            <a:r>
              <a:rPr sz="1400" spc="8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ID</a:t>
            </a:r>
            <a:endParaRPr sz="14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tabLst>
                <a:tab pos="631190" algn="l"/>
                <a:tab pos="4754880" algn="l"/>
                <a:tab pos="5864860" algn="l"/>
              </a:tabLst>
            </a:pPr>
            <a:r>
              <a:rPr sz="1400" u="sng" dirty="0">
                <a:latin typeface="Calibri"/>
                <a:cs typeface="Calibri"/>
              </a:rPr>
              <a:t> 	</a:t>
            </a:r>
            <a:r>
              <a:rPr sz="1400" dirty="0">
                <a:latin typeface="Calibri"/>
                <a:cs typeface="Calibri"/>
              </a:rPr>
              <a:t>, </a:t>
            </a:r>
            <a:r>
              <a:rPr sz="1400" spc="-10" dirty="0">
                <a:latin typeface="Calibri"/>
                <a:cs typeface="Calibri"/>
              </a:rPr>
              <a:t>cuyas </a:t>
            </a:r>
            <a:r>
              <a:rPr sz="1400" dirty="0">
                <a:latin typeface="Calibri"/>
                <a:cs typeface="Calibri"/>
              </a:rPr>
              <a:t>bases </a:t>
            </a:r>
            <a:r>
              <a:rPr sz="1400" spc="-10" dirty="0">
                <a:latin typeface="Calibri"/>
                <a:cs typeface="Calibri"/>
              </a:rPr>
              <a:t>fueron </a:t>
            </a:r>
            <a:r>
              <a:rPr sz="1400" spc="-5" dirty="0">
                <a:latin typeface="Calibri"/>
                <a:cs typeface="Calibri"/>
              </a:rPr>
              <a:t>aprobadas por</a:t>
            </a:r>
            <a:r>
              <a:rPr sz="1400" spc="1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resolución </a:t>
            </a:r>
            <a:r>
              <a:rPr sz="1400" dirty="0">
                <a:latin typeface="Calibri"/>
                <a:cs typeface="Calibri"/>
              </a:rPr>
              <a:t>N°</a:t>
            </a:r>
            <a:r>
              <a:rPr sz="1400" u="sng" dirty="0">
                <a:latin typeface="Calibri"/>
                <a:cs typeface="Calibri"/>
              </a:rPr>
              <a:t> 	</a:t>
            </a:r>
            <a:r>
              <a:rPr sz="1400" spc="-5" dirty="0">
                <a:latin typeface="Calibri"/>
                <a:cs typeface="Calibri"/>
              </a:rPr>
              <a:t>del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año</a:t>
            </a:r>
            <a:r>
              <a:rPr sz="1400" u="sng" dirty="0">
                <a:latin typeface="Calibri"/>
                <a:cs typeface="Calibri"/>
              </a:rPr>
              <a:t> 	</a:t>
            </a:r>
            <a:r>
              <a:rPr sz="1400" dirty="0">
                <a:latin typeface="Calibri"/>
                <a:cs typeface="Calibri"/>
              </a:rPr>
              <a:t>;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lphaLcParenR" startAt="2"/>
              <a:tabLst>
                <a:tab pos="203200" algn="l"/>
                <a:tab pos="8782050" algn="l"/>
              </a:tabLst>
            </a:pPr>
            <a:r>
              <a:rPr sz="1400" dirty="0">
                <a:latin typeface="Calibri"/>
                <a:cs typeface="Calibri"/>
              </a:rPr>
              <a:t>Que de </a:t>
            </a:r>
            <a:r>
              <a:rPr sz="1400" spc="-5" dirty="0">
                <a:latin typeface="Calibri"/>
                <a:cs typeface="Calibri"/>
              </a:rPr>
              <a:t>acuerdo </a:t>
            </a:r>
            <a:r>
              <a:rPr sz="1400" dirty="0">
                <a:latin typeface="Calibri"/>
                <a:cs typeface="Calibri"/>
              </a:rPr>
              <a:t>a lo </a:t>
            </a:r>
            <a:r>
              <a:rPr sz="1400" spc="-5" dirty="0">
                <a:latin typeface="Calibri"/>
                <a:cs typeface="Calibri"/>
              </a:rPr>
              <a:t>indicado </a:t>
            </a:r>
            <a:r>
              <a:rPr sz="1400" dirty="0">
                <a:latin typeface="Calibri"/>
                <a:cs typeface="Calibri"/>
              </a:rPr>
              <a:t>en las bases </a:t>
            </a:r>
            <a:r>
              <a:rPr sz="1400" spc="-5" dirty="0">
                <a:latin typeface="Calibri"/>
                <a:cs typeface="Calibri"/>
              </a:rPr>
              <a:t>de </a:t>
            </a:r>
            <a:r>
              <a:rPr sz="1400" spc="5" dirty="0">
                <a:latin typeface="Calibri"/>
                <a:cs typeface="Calibri"/>
              </a:rPr>
              <a:t>la </a:t>
            </a:r>
            <a:r>
              <a:rPr sz="1400" spc="-5" dirty="0">
                <a:latin typeface="Calibri"/>
                <a:cs typeface="Calibri"/>
              </a:rPr>
              <a:t>licitación </a:t>
            </a:r>
            <a:r>
              <a:rPr sz="1400" spc="-10" dirty="0">
                <a:latin typeface="Calibri"/>
                <a:cs typeface="Calibri"/>
              </a:rPr>
              <a:t>precedentemente </a:t>
            </a:r>
            <a:r>
              <a:rPr sz="1400" dirty="0">
                <a:latin typeface="Calibri"/>
                <a:cs typeface="Calibri"/>
              </a:rPr>
              <a:t>señalada, </a:t>
            </a:r>
            <a:r>
              <a:rPr sz="1400" spc="-5" dirty="0">
                <a:latin typeface="Calibri"/>
                <a:cs typeface="Calibri"/>
              </a:rPr>
              <a:t>por resolución  </a:t>
            </a:r>
            <a:r>
              <a:rPr sz="1400" spc="105" dirty="0">
                <a:latin typeface="Calibri"/>
                <a:cs typeface="Calibri"/>
              </a:rPr>
              <a:t> </a:t>
            </a:r>
            <a:r>
              <a:rPr sz="1400" spc="-15" dirty="0">
                <a:latin typeface="Calibri"/>
                <a:cs typeface="Calibri"/>
              </a:rPr>
              <a:t>exenta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N°</a:t>
            </a:r>
            <a:r>
              <a:rPr sz="1400" u="sng" dirty="0">
                <a:latin typeface="Calibri"/>
                <a:cs typeface="Calibri"/>
              </a:rPr>
              <a:t> 	</a:t>
            </a:r>
            <a:r>
              <a:rPr sz="1400" dirty="0">
                <a:latin typeface="Calibri"/>
                <a:cs typeface="Calibri"/>
              </a:rPr>
              <a:t>del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44536A"/>
                </a:solidFill>
                <a:latin typeface="Calibri"/>
                <a:cs typeface="Calibri"/>
              </a:rPr>
              <a:t>&lt;fecha&gt;</a:t>
            </a:r>
            <a:r>
              <a:rPr sz="1400" spc="-5" dirty="0">
                <a:latin typeface="Calibri"/>
                <a:cs typeface="Calibri"/>
              </a:rPr>
              <a:t>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se  </a:t>
            </a:r>
            <a:r>
              <a:rPr sz="1400" spc="-5" dirty="0">
                <a:latin typeface="Calibri"/>
                <a:cs typeface="Calibri"/>
              </a:rPr>
              <a:t>designó </a:t>
            </a:r>
            <a:r>
              <a:rPr sz="1400" dirty="0">
                <a:latin typeface="Calibri"/>
                <a:cs typeface="Calibri"/>
              </a:rPr>
              <a:t>a los </a:t>
            </a:r>
            <a:r>
              <a:rPr sz="1400" spc="-10" dirty="0">
                <a:latin typeface="Calibri"/>
                <a:cs typeface="Calibri"/>
              </a:rPr>
              <a:t>miembros </a:t>
            </a:r>
            <a:r>
              <a:rPr sz="1400" spc="-5" dirty="0">
                <a:latin typeface="Calibri"/>
                <a:cs typeface="Calibri"/>
              </a:rPr>
              <a:t>de !a </a:t>
            </a:r>
            <a:r>
              <a:rPr sz="1400" dirty="0">
                <a:latin typeface="Calibri"/>
                <a:cs typeface="Calibri"/>
              </a:rPr>
              <a:t>comisión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evaluadora;</a:t>
            </a:r>
            <a:endParaRPr sz="1400">
              <a:latin typeface="Calibri"/>
              <a:cs typeface="Calibri"/>
            </a:endParaRPr>
          </a:p>
          <a:p>
            <a:pPr marL="180340" indent="-167640" algn="just">
              <a:lnSpc>
                <a:spcPct val="100000"/>
              </a:lnSpc>
              <a:buAutoNum type="alphaLcParenR" startAt="2"/>
              <a:tabLst>
                <a:tab pos="180340" algn="l"/>
              </a:tabLst>
            </a:pPr>
            <a:r>
              <a:rPr sz="1400" dirty="0">
                <a:latin typeface="Calibri"/>
                <a:cs typeface="Calibri"/>
              </a:rPr>
              <a:t>Que </a:t>
            </a:r>
            <a:r>
              <a:rPr sz="1400" spc="-5" dirty="0">
                <a:latin typeface="Calibri"/>
                <a:cs typeface="Calibri"/>
              </a:rPr>
              <a:t>es necesario </a:t>
            </a:r>
            <a:r>
              <a:rPr sz="1400" spc="-10" dirty="0">
                <a:latin typeface="Calibri"/>
                <a:cs typeface="Calibri"/>
              </a:rPr>
              <a:t>reemplazar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uno de </a:t>
            </a:r>
            <a:r>
              <a:rPr sz="1400" dirty="0">
                <a:latin typeface="Calibri"/>
                <a:cs typeface="Calibri"/>
              </a:rPr>
              <a:t>los </a:t>
            </a:r>
            <a:r>
              <a:rPr sz="1400" spc="-5" dirty="0">
                <a:latin typeface="Calibri"/>
                <a:cs typeface="Calibri"/>
              </a:rPr>
              <a:t>funcionarios designados por medio de </a:t>
            </a:r>
            <a:r>
              <a:rPr sz="1400" dirty="0">
                <a:latin typeface="Calibri"/>
                <a:cs typeface="Calibri"/>
              </a:rPr>
              <a:t>la </a:t>
            </a:r>
            <a:r>
              <a:rPr sz="1400" spc="-5" dirty="0">
                <a:latin typeface="Calibri"/>
                <a:cs typeface="Calibri"/>
              </a:rPr>
              <a:t>resolución </a:t>
            </a:r>
            <a:r>
              <a:rPr sz="1400" spc="-20" dirty="0">
                <a:latin typeface="Calibri"/>
                <a:cs typeface="Calibri"/>
              </a:rPr>
              <a:t>exenta </a:t>
            </a:r>
            <a:r>
              <a:rPr sz="1400" spc="-10" dirty="0">
                <a:latin typeface="Calibri"/>
                <a:cs typeface="Calibri"/>
              </a:rPr>
              <a:t>previamente 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citada;</a:t>
            </a:r>
            <a:endParaRPr sz="1400">
              <a:latin typeface="Calibri"/>
              <a:cs typeface="Calibri"/>
            </a:endParaRPr>
          </a:p>
          <a:p>
            <a:pPr marL="200025" indent="-187325" algn="just">
              <a:lnSpc>
                <a:spcPct val="100000"/>
              </a:lnSpc>
              <a:buAutoNum type="alphaLcParenR" startAt="2"/>
              <a:tabLst>
                <a:tab pos="200660" algn="l"/>
              </a:tabLst>
            </a:pPr>
            <a:r>
              <a:rPr sz="1400" dirty="0">
                <a:latin typeface="Calibri"/>
                <a:cs typeface="Calibri"/>
              </a:rPr>
              <a:t>Que </a:t>
            </a:r>
            <a:r>
              <a:rPr sz="1400" spc="-5" dirty="0">
                <a:latin typeface="Calibri"/>
                <a:cs typeface="Calibri"/>
              </a:rPr>
              <a:t>por</a:t>
            </a:r>
            <a:r>
              <a:rPr sz="1400" spc="-1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ende;</a:t>
            </a:r>
            <a:endParaRPr sz="14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buAutoNum type="arabicPeriod"/>
              <a:tabLst>
                <a:tab pos="248920" algn="l"/>
                <a:tab pos="7753984" algn="l"/>
                <a:tab pos="9837420" algn="l"/>
              </a:tabLst>
            </a:pPr>
            <a:r>
              <a:rPr sz="1400" spc="-20" dirty="0">
                <a:latin typeface="Calibri"/>
                <a:cs typeface="Calibri"/>
              </a:rPr>
              <a:t>R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emp</a:t>
            </a:r>
            <a:r>
              <a:rPr sz="1400" dirty="0">
                <a:latin typeface="Calibri"/>
                <a:cs typeface="Calibri"/>
              </a:rPr>
              <a:t>lá</a:t>
            </a:r>
            <a:r>
              <a:rPr sz="1400" spc="-10" dirty="0">
                <a:latin typeface="Calibri"/>
                <a:cs typeface="Calibri"/>
              </a:rPr>
              <a:t>c</a:t>
            </a:r>
            <a:r>
              <a:rPr sz="1400" dirty="0">
                <a:latin typeface="Calibri"/>
                <a:cs typeface="Calibri"/>
              </a:rPr>
              <a:t>ese </a:t>
            </a:r>
            <a:r>
              <a:rPr sz="1400" spc="15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</a:t>
            </a:r>
            <a:r>
              <a:rPr sz="1400" spc="-5" dirty="0">
                <a:latin typeface="Calibri"/>
                <a:cs typeface="Calibri"/>
              </a:rPr>
              <a:t>om</a:t>
            </a:r>
            <a:r>
              <a:rPr sz="1400" dirty="0">
                <a:latin typeface="Calibri"/>
                <a:cs typeface="Calibri"/>
              </a:rPr>
              <a:t>o  </a:t>
            </a:r>
            <a:r>
              <a:rPr sz="1400" spc="-1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m</a:t>
            </a:r>
            <a:r>
              <a:rPr sz="1400" dirty="0">
                <a:latin typeface="Calibri"/>
                <a:cs typeface="Calibri"/>
              </a:rPr>
              <a:t>ie</a:t>
            </a:r>
            <a:r>
              <a:rPr sz="1400" spc="-10" dirty="0">
                <a:latin typeface="Calibri"/>
                <a:cs typeface="Calibri"/>
              </a:rPr>
              <a:t>mb</a:t>
            </a:r>
            <a:r>
              <a:rPr sz="1400" spc="-25" dirty="0">
                <a:latin typeface="Calibri"/>
                <a:cs typeface="Calibri"/>
              </a:rPr>
              <a:t>r</a:t>
            </a:r>
            <a:r>
              <a:rPr sz="1400" dirty="0">
                <a:latin typeface="Calibri"/>
                <a:cs typeface="Calibri"/>
              </a:rPr>
              <a:t>o  </a:t>
            </a:r>
            <a:r>
              <a:rPr sz="1400" spc="-1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</a:t>
            </a:r>
            <a:r>
              <a:rPr sz="1400" spc="-20" dirty="0">
                <a:latin typeface="Calibri"/>
                <a:cs typeface="Calibri"/>
              </a:rPr>
              <a:t>n</a:t>
            </a:r>
            <a:r>
              <a:rPr sz="1400" spc="-15" dirty="0">
                <a:latin typeface="Calibri"/>
                <a:cs typeface="Calibri"/>
              </a:rPr>
              <a:t>t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5" dirty="0">
                <a:latin typeface="Calibri"/>
                <a:cs typeface="Calibri"/>
              </a:rPr>
              <a:t>g</a:t>
            </a:r>
            <a:r>
              <a:rPr sz="1400" spc="-25" dirty="0">
                <a:latin typeface="Calibri"/>
                <a:cs typeface="Calibri"/>
              </a:rPr>
              <a:t>r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20" dirty="0">
                <a:latin typeface="Calibri"/>
                <a:cs typeface="Calibri"/>
              </a:rPr>
              <a:t>n</a:t>
            </a:r>
            <a:r>
              <a:rPr sz="1400" spc="-15" dirty="0">
                <a:latin typeface="Calibri"/>
                <a:cs typeface="Calibri"/>
              </a:rPr>
              <a:t>t</a:t>
            </a:r>
            <a:r>
              <a:rPr sz="1400" dirty="0">
                <a:latin typeface="Calibri"/>
                <a:cs typeface="Calibri"/>
              </a:rPr>
              <a:t>e  </a:t>
            </a:r>
            <a:r>
              <a:rPr sz="1400" spc="-1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d</a:t>
            </a:r>
            <a:r>
              <a:rPr sz="1400" dirty="0">
                <a:latin typeface="Calibri"/>
                <a:cs typeface="Calibri"/>
              </a:rPr>
              <a:t>e </a:t>
            </a:r>
            <a:r>
              <a:rPr sz="1400" spc="15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l</a:t>
            </a:r>
            <a:r>
              <a:rPr sz="1400" dirty="0">
                <a:latin typeface="Calibri"/>
                <a:cs typeface="Calibri"/>
              </a:rPr>
              <a:t>a  </a:t>
            </a:r>
            <a:r>
              <a:rPr sz="1400" spc="-16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</a:t>
            </a:r>
            <a:r>
              <a:rPr sz="1400" spc="-5" dirty="0">
                <a:latin typeface="Calibri"/>
                <a:cs typeface="Calibri"/>
              </a:rPr>
              <a:t>omisi</a:t>
            </a:r>
            <a:r>
              <a:rPr sz="1400" spc="5" dirty="0">
                <a:latin typeface="Calibri"/>
                <a:cs typeface="Calibri"/>
              </a:rPr>
              <a:t>ó</a:t>
            </a:r>
            <a:r>
              <a:rPr sz="1400" dirty="0">
                <a:latin typeface="Calibri"/>
                <a:cs typeface="Calibri"/>
              </a:rPr>
              <a:t>n </a:t>
            </a:r>
            <a:r>
              <a:rPr sz="1400" spc="1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25" dirty="0">
                <a:latin typeface="Calibri"/>
                <a:cs typeface="Calibri"/>
              </a:rPr>
              <a:t>v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10" dirty="0">
                <a:latin typeface="Calibri"/>
                <a:cs typeface="Calibri"/>
              </a:rPr>
              <a:t>l</a:t>
            </a:r>
            <a:r>
              <a:rPr sz="1400" spc="-10" dirty="0">
                <a:latin typeface="Calibri"/>
                <a:cs typeface="Calibri"/>
              </a:rPr>
              <a:t>u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10" dirty="0">
                <a:latin typeface="Calibri"/>
                <a:cs typeface="Calibri"/>
              </a:rPr>
              <a:t>d</a:t>
            </a:r>
            <a:r>
              <a:rPr sz="1400" spc="-5" dirty="0">
                <a:latin typeface="Calibri"/>
                <a:cs typeface="Calibri"/>
              </a:rPr>
              <a:t>o</a:t>
            </a:r>
            <a:r>
              <a:rPr sz="1400" spc="-20" dirty="0">
                <a:latin typeface="Calibri"/>
                <a:cs typeface="Calibri"/>
              </a:rPr>
              <a:t>r</a:t>
            </a:r>
            <a:r>
              <a:rPr sz="1400" dirty="0">
                <a:latin typeface="Calibri"/>
                <a:cs typeface="Calibri"/>
              </a:rPr>
              <a:t>a  </a:t>
            </a:r>
            <a:r>
              <a:rPr sz="1400" spc="-1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d</a:t>
            </a:r>
            <a:r>
              <a:rPr sz="1400" dirty="0">
                <a:latin typeface="Calibri"/>
                <a:cs typeface="Calibri"/>
              </a:rPr>
              <a:t>e </a:t>
            </a:r>
            <a:r>
              <a:rPr sz="1400" spc="15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l</a:t>
            </a:r>
            <a:r>
              <a:rPr sz="1400" dirty="0">
                <a:latin typeface="Calibri"/>
                <a:cs typeface="Calibri"/>
              </a:rPr>
              <a:t>a  </a:t>
            </a:r>
            <a:r>
              <a:rPr sz="1400" spc="-1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lici</a:t>
            </a:r>
            <a:r>
              <a:rPr sz="1400" spc="-20" dirty="0">
                <a:latin typeface="Calibri"/>
                <a:cs typeface="Calibri"/>
              </a:rPr>
              <a:t>t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10" dirty="0">
                <a:latin typeface="Calibri"/>
                <a:cs typeface="Calibri"/>
              </a:rPr>
              <a:t>c</a:t>
            </a:r>
            <a:r>
              <a:rPr sz="1400" dirty="0">
                <a:latin typeface="Calibri"/>
                <a:cs typeface="Calibri"/>
              </a:rPr>
              <a:t>ión </a:t>
            </a:r>
            <a:r>
              <a:rPr sz="1400" spc="1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</a:t>
            </a:r>
            <a:r>
              <a:rPr sz="1400" dirty="0">
                <a:latin typeface="Calibri"/>
                <a:cs typeface="Calibri"/>
              </a:rPr>
              <a:t>D  </a:t>
            </a:r>
            <a:r>
              <a:rPr sz="1400" spc="-160" dirty="0">
                <a:latin typeface="Calibri"/>
                <a:cs typeface="Calibri"/>
              </a:rPr>
              <a:t> </a:t>
            </a:r>
            <a:r>
              <a:rPr sz="1400" u="sng" dirty="0">
                <a:latin typeface="Calibri"/>
                <a:cs typeface="Calibri"/>
              </a:rPr>
              <a:t> 	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1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 </a:t>
            </a:r>
            <a:r>
              <a:rPr sz="1400" spc="-1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d</a:t>
            </a:r>
            <a:r>
              <a:rPr sz="1400" spc="-5" dirty="0">
                <a:latin typeface="Calibri"/>
                <a:cs typeface="Calibri"/>
              </a:rPr>
              <a:t>on</a:t>
            </a:r>
            <a:r>
              <a:rPr sz="1400" spc="-10" dirty="0">
                <a:latin typeface="Calibri"/>
                <a:cs typeface="Calibri"/>
              </a:rPr>
              <a:t>(d</a:t>
            </a:r>
            <a:r>
              <a:rPr sz="1400" spc="-5" dirty="0">
                <a:latin typeface="Calibri"/>
                <a:cs typeface="Calibri"/>
              </a:rPr>
              <a:t>o</a:t>
            </a:r>
            <a:r>
              <a:rPr sz="1400" spc="5" dirty="0">
                <a:latin typeface="Calibri"/>
                <a:cs typeface="Calibri"/>
              </a:rPr>
              <a:t>ñ</a:t>
            </a:r>
            <a:r>
              <a:rPr sz="1400" dirty="0">
                <a:latin typeface="Calibri"/>
                <a:cs typeface="Calibri"/>
              </a:rPr>
              <a:t>a) </a:t>
            </a:r>
            <a:r>
              <a:rPr sz="1400" spc="155" dirty="0">
                <a:latin typeface="Calibri"/>
                <a:cs typeface="Calibri"/>
              </a:rPr>
              <a:t> </a:t>
            </a:r>
            <a:r>
              <a:rPr sz="1400" u="sng" dirty="0">
                <a:latin typeface="Calibri"/>
                <a:cs typeface="Calibri"/>
              </a:rPr>
              <a:t> 	</a:t>
            </a:r>
            <a:r>
              <a:rPr sz="1400" dirty="0">
                <a:latin typeface="Calibri"/>
                <a:cs typeface="Calibri"/>
              </a:rPr>
              <a:t>,</a:t>
            </a:r>
            <a:endParaRPr sz="14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tabLst>
                <a:tab pos="7770495" algn="l"/>
              </a:tabLst>
            </a:pPr>
            <a:r>
              <a:rPr sz="1400" spc="-5" dirty="0">
                <a:latin typeface="Calibri"/>
                <a:cs typeface="Calibri"/>
              </a:rPr>
              <a:t>designándose </a:t>
            </a:r>
            <a:r>
              <a:rPr sz="1400" dirty="0">
                <a:latin typeface="Calibri"/>
                <a:cs typeface="Calibri"/>
              </a:rPr>
              <a:t>en su </a:t>
            </a:r>
            <a:r>
              <a:rPr sz="1400" spc="-10" dirty="0">
                <a:latin typeface="Calibri"/>
                <a:cs typeface="Calibri"/>
              </a:rPr>
              <a:t>lugar </a:t>
            </a:r>
            <a:r>
              <a:rPr sz="1400" spc="-5" dirty="0">
                <a:latin typeface="Calibri"/>
                <a:cs typeface="Calibri"/>
              </a:rPr>
              <a:t>al funcionario (a) de </a:t>
            </a:r>
            <a:r>
              <a:rPr sz="1400" dirty="0">
                <a:latin typeface="Calibri"/>
                <a:cs typeface="Calibri"/>
              </a:rPr>
              <a:t>la </a:t>
            </a:r>
            <a:r>
              <a:rPr sz="1400" spc="-10" dirty="0">
                <a:latin typeface="Calibri"/>
                <a:cs typeface="Calibri"/>
              </a:rPr>
              <a:t>&lt;nombre </a:t>
            </a:r>
            <a:r>
              <a:rPr sz="1400" spc="-5" dirty="0">
                <a:latin typeface="Calibri"/>
                <a:cs typeface="Calibri"/>
              </a:rPr>
              <a:t>institución&gt;, </a:t>
            </a:r>
            <a:r>
              <a:rPr sz="1400" dirty="0">
                <a:latin typeface="Calibri"/>
                <a:cs typeface="Calibri"/>
              </a:rPr>
              <a:t>d </a:t>
            </a:r>
            <a:r>
              <a:rPr sz="1400" spc="-5" dirty="0">
                <a:latin typeface="Calibri"/>
                <a:cs typeface="Calibri"/>
              </a:rPr>
              <a:t>don(doña)             </a:t>
            </a:r>
            <a:r>
              <a:rPr sz="1400" dirty="0">
                <a:latin typeface="Calibri"/>
                <a:cs typeface="Calibri"/>
              </a:rPr>
              <a:t>,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CI.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N°</a:t>
            </a:r>
            <a:r>
              <a:rPr sz="1400" u="sng" dirty="0">
                <a:latin typeface="Calibri"/>
                <a:cs typeface="Calibri"/>
              </a:rPr>
              <a:t> 	</a:t>
            </a:r>
            <a:r>
              <a:rPr sz="1400" dirty="0">
                <a:latin typeface="Calibri"/>
                <a:cs typeface="Calibri"/>
              </a:rPr>
              <a:t>.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eriod" startAt="2"/>
              <a:tabLst>
                <a:tab pos="232410" algn="l"/>
              </a:tabLst>
            </a:pPr>
            <a:r>
              <a:rPr sz="1400" spc="-5" dirty="0">
                <a:latin typeface="Calibri"/>
                <a:cs typeface="Calibri"/>
              </a:rPr>
              <a:t>Publíquese </a:t>
            </a:r>
            <a:r>
              <a:rPr sz="1400" spc="5" dirty="0">
                <a:latin typeface="Calibri"/>
                <a:cs typeface="Calibri"/>
              </a:rPr>
              <a:t>la </a:t>
            </a:r>
            <a:r>
              <a:rPr sz="1400" spc="-10" dirty="0">
                <a:latin typeface="Calibri"/>
                <a:cs typeface="Calibri"/>
              </a:rPr>
              <a:t>presente </a:t>
            </a:r>
            <a:r>
              <a:rPr sz="1400" spc="-5" dirty="0">
                <a:latin typeface="Calibri"/>
                <a:cs typeface="Calibri"/>
              </a:rPr>
              <a:t>resolución, en el Sistema de </a:t>
            </a:r>
            <a:r>
              <a:rPr sz="1400" spc="-10" dirty="0">
                <a:latin typeface="Calibri"/>
                <a:cs typeface="Calibri"/>
              </a:rPr>
              <a:t>Información </a:t>
            </a:r>
            <a:r>
              <a:rPr sz="1400" spc="-5" dirty="0">
                <a:latin typeface="Calibri"/>
                <a:cs typeface="Calibri"/>
              </a:rPr>
              <a:t>de Compras </a:t>
            </a:r>
            <a:r>
              <a:rPr sz="1400" dirty="0">
                <a:latin typeface="Calibri"/>
                <a:cs typeface="Calibri"/>
              </a:rPr>
              <a:t>y </a:t>
            </a:r>
            <a:r>
              <a:rPr sz="1400" spc="-10" dirty="0">
                <a:latin typeface="Calibri"/>
                <a:cs typeface="Calibri"/>
              </a:rPr>
              <a:t>Contratación </a:t>
            </a:r>
            <a:r>
              <a:rPr sz="1400" spc="-5" dirty="0">
                <a:latin typeface="Calibri"/>
                <a:cs typeface="Calibri"/>
              </a:rPr>
              <a:t>Pública, </a:t>
            </a:r>
            <a:r>
              <a:rPr sz="1400" dirty="0">
                <a:latin typeface="Calibri"/>
                <a:cs typeface="Calibri"/>
              </a:rPr>
              <a:t>en </a:t>
            </a:r>
            <a:r>
              <a:rPr sz="1400" spc="-5" dirty="0">
                <a:latin typeface="Calibri"/>
                <a:cs typeface="Calibri"/>
              </a:rPr>
              <a:t>ci sitio denominado  </a:t>
            </a:r>
            <a:r>
              <a:rPr sz="1400" u="sng" spc="-10" dirty="0">
                <a:solidFill>
                  <a:srgbClr val="0462C1"/>
                </a:solidFill>
                <a:latin typeface="Calibri"/>
                <a:cs typeface="Calibri"/>
                <a:hlinkClick r:id="rId2"/>
              </a:rPr>
              <a:t>www.mercadopublico.cl</a:t>
            </a:r>
            <a:r>
              <a:rPr sz="1400" spc="-10" dirty="0">
                <a:latin typeface="Calibri"/>
                <a:cs typeface="Calibri"/>
              </a:rPr>
              <a:t>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6775" y="2653538"/>
            <a:ext cx="7889875" cy="727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730"/>
              </a:lnSpc>
            </a:pPr>
            <a:r>
              <a:rPr sz="4800" dirty="0">
                <a:solidFill>
                  <a:srgbClr val="0E69B4"/>
                </a:solidFill>
              </a:rPr>
              <a:t>Criterios </a:t>
            </a:r>
            <a:r>
              <a:rPr sz="4800" spc="-5" dirty="0">
                <a:solidFill>
                  <a:srgbClr val="0E69B4"/>
                </a:solidFill>
              </a:rPr>
              <a:t>de</a:t>
            </a:r>
            <a:r>
              <a:rPr sz="4800" spc="-120" dirty="0">
                <a:solidFill>
                  <a:srgbClr val="0E69B4"/>
                </a:solidFill>
              </a:rPr>
              <a:t> </a:t>
            </a:r>
            <a:r>
              <a:rPr sz="4800" spc="-5" dirty="0">
                <a:solidFill>
                  <a:srgbClr val="0E69B4"/>
                </a:solidFill>
              </a:rPr>
              <a:t>Evaluación</a:t>
            </a:r>
            <a:endParaRPr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7221" rIns="0" bIns="0" rtlCol="0">
            <a:spAutoFit/>
          </a:bodyPr>
          <a:lstStyle/>
          <a:p>
            <a:pPr marL="128905">
              <a:lnSpc>
                <a:spcPct val="100000"/>
              </a:lnSpc>
            </a:pPr>
            <a:r>
              <a:rPr sz="2800" b="0" spc="-10" dirty="0">
                <a:solidFill>
                  <a:srgbClr val="001F5F"/>
                </a:solidFill>
                <a:latin typeface="Verdana"/>
                <a:cs typeface="Verdana"/>
              </a:rPr>
              <a:t>Criterios </a:t>
            </a:r>
            <a:r>
              <a:rPr sz="2800" b="0" spc="-5" dirty="0">
                <a:solidFill>
                  <a:srgbClr val="001F5F"/>
                </a:solidFill>
                <a:latin typeface="Verdana"/>
                <a:cs typeface="Verdana"/>
              </a:rPr>
              <a:t>de</a:t>
            </a:r>
            <a:r>
              <a:rPr sz="2800" b="0" spc="5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2800" b="0" spc="-15" dirty="0">
                <a:solidFill>
                  <a:srgbClr val="001F5F"/>
                </a:solidFill>
                <a:latin typeface="Verdana"/>
                <a:cs typeface="Verdana"/>
              </a:rPr>
              <a:t>evaluación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90472" y="672083"/>
            <a:ext cx="8595360" cy="1160145"/>
          </a:xfrm>
          <a:custGeom>
            <a:avLst/>
            <a:gdLst/>
            <a:ahLst/>
            <a:cxnLst/>
            <a:rect l="l" t="t" r="r" b="b"/>
            <a:pathLst>
              <a:path w="8595360" h="1160145">
                <a:moveTo>
                  <a:pt x="0" y="0"/>
                </a:moveTo>
                <a:lnTo>
                  <a:pt x="8595360" y="0"/>
                </a:lnTo>
                <a:lnTo>
                  <a:pt x="8595360" y="753617"/>
                </a:lnTo>
                <a:lnTo>
                  <a:pt x="4442587" y="753617"/>
                </a:lnTo>
                <a:lnTo>
                  <a:pt x="4442587" y="869823"/>
                </a:lnTo>
                <a:lnTo>
                  <a:pt x="4587620" y="869823"/>
                </a:lnTo>
                <a:lnTo>
                  <a:pt x="4297680" y="1159764"/>
                </a:lnTo>
                <a:lnTo>
                  <a:pt x="4007739" y="869823"/>
                </a:lnTo>
                <a:lnTo>
                  <a:pt x="4152773" y="869823"/>
                </a:lnTo>
                <a:lnTo>
                  <a:pt x="4152773" y="753617"/>
                </a:lnTo>
                <a:lnTo>
                  <a:pt x="0" y="753617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97379" y="911097"/>
            <a:ext cx="6780530" cy="27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Verdana"/>
                <a:cs typeface="Verdana"/>
              </a:rPr>
              <a:t>¿Recuerdan </a:t>
            </a:r>
            <a:r>
              <a:rPr sz="1800" dirty="0">
                <a:solidFill>
                  <a:srgbClr val="001F5F"/>
                </a:solidFill>
                <a:latin typeface="Verdana"/>
                <a:cs typeface="Verdana"/>
              </a:rPr>
              <a:t>cuál </a:t>
            </a:r>
            <a:r>
              <a:rPr sz="1800" spc="-15" dirty="0">
                <a:solidFill>
                  <a:srgbClr val="001F5F"/>
                </a:solidFill>
                <a:latin typeface="Verdana"/>
                <a:cs typeface="Verdana"/>
              </a:rPr>
              <a:t>era </a:t>
            </a:r>
            <a:r>
              <a:rPr sz="1800" dirty="0">
                <a:solidFill>
                  <a:srgbClr val="001F5F"/>
                </a:solidFill>
                <a:latin typeface="Verdana"/>
                <a:cs typeface="Verdana"/>
              </a:rPr>
              <a:t>el </a:t>
            </a:r>
            <a:r>
              <a:rPr sz="1800" u="heavy" spc="-5" dirty="0">
                <a:solidFill>
                  <a:srgbClr val="001F5F"/>
                </a:solidFill>
                <a:latin typeface="Verdana"/>
                <a:cs typeface="Verdana"/>
              </a:rPr>
              <a:t>objetivo </a:t>
            </a:r>
            <a:r>
              <a:rPr sz="1800" spc="-5" dirty="0">
                <a:solidFill>
                  <a:srgbClr val="001F5F"/>
                </a:solidFill>
                <a:latin typeface="Verdana"/>
                <a:cs typeface="Verdana"/>
              </a:rPr>
              <a:t>de </a:t>
            </a:r>
            <a:r>
              <a:rPr sz="1800" dirty="0">
                <a:solidFill>
                  <a:srgbClr val="001F5F"/>
                </a:solidFill>
                <a:latin typeface="Verdana"/>
                <a:cs typeface="Verdana"/>
              </a:rPr>
              <a:t>las </a:t>
            </a:r>
            <a:r>
              <a:rPr sz="1800" spc="-5" dirty="0">
                <a:solidFill>
                  <a:srgbClr val="001F5F"/>
                </a:solidFill>
                <a:latin typeface="Verdana"/>
                <a:cs typeface="Verdana"/>
              </a:rPr>
              <a:t>Bases </a:t>
            </a:r>
            <a:r>
              <a:rPr sz="1800" dirty="0">
                <a:solidFill>
                  <a:srgbClr val="001F5F"/>
                </a:solidFill>
                <a:latin typeface="Verdana"/>
                <a:cs typeface="Verdana"/>
              </a:rPr>
              <a:t>de</a:t>
            </a:r>
            <a:r>
              <a:rPr sz="1800" spc="60" dirty="0">
                <a:solidFill>
                  <a:srgbClr val="001F5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001F5F"/>
                </a:solidFill>
                <a:latin typeface="Verdana"/>
                <a:cs typeface="Verdana"/>
              </a:rPr>
              <a:t>Licitación?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21935" y="1837944"/>
            <a:ext cx="7065645" cy="4223385"/>
          </a:xfrm>
          <a:custGeom>
            <a:avLst/>
            <a:gdLst/>
            <a:ahLst/>
            <a:cxnLst/>
            <a:rect l="l" t="t" r="r" b="b"/>
            <a:pathLst>
              <a:path w="7065645" h="4223385">
                <a:moveTo>
                  <a:pt x="4953762" y="0"/>
                </a:moveTo>
                <a:lnTo>
                  <a:pt x="4953762" y="527938"/>
                </a:lnTo>
                <a:lnTo>
                  <a:pt x="0" y="527938"/>
                </a:lnTo>
                <a:lnTo>
                  <a:pt x="0" y="3695065"/>
                </a:lnTo>
                <a:lnTo>
                  <a:pt x="4953762" y="3695065"/>
                </a:lnTo>
                <a:lnTo>
                  <a:pt x="4953762" y="4223004"/>
                </a:lnTo>
                <a:lnTo>
                  <a:pt x="7065263" y="2111501"/>
                </a:lnTo>
                <a:lnTo>
                  <a:pt x="4953762" y="0"/>
                </a:lnTo>
                <a:close/>
              </a:path>
            </a:pathLst>
          </a:custGeom>
          <a:solidFill>
            <a:srgbClr val="D2DEEE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21935" y="1837944"/>
            <a:ext cx="7065645" cy="4223385"/>
          </a:xfrm>
          <a:custGeom>
            <a:avLst/>
            <a:gdLst/>
            <a:ahLst/>
            <a:cxnLst/>
            <a:rect l="l" t="t" r="r" b="b"/>
            <a:pathLst>
              <a:path w="7065645" h="4223385">
                <a:moveTo>
                  <a:pt x="0" y="527938"/>
                </a:moveTo>
                <a:lnTo>
                  <a:pt x="4953762" y="527938"/>
                </a:lnTo>
                <a:lnTo>
                  <a:pt x="4953762" y="0"/>
                </a:lnTo>
                <a:lnTo>
                  <a:pt x="7065263" y="2111501"/>
                </a:lnTo>
                <a:lnTo>
                  <a:pt x="4953762" y="4223004"/>
                </a:lnTo>
                <a:lnTo>
                  <a:pt x="4953762" y="3695065"/>
                </a:lnTo>
                <a:lnTo>
                  <a:pt x="0" y="3695065"/>
                </a:lnTo>
                <a:lnTo>
                  <a:pt x="0" y="527938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823840" y="2361397"/>
            <a:ext cx="5480685" cy="2712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2205"/>
              </a:lnSpc>
              <a:buFont typeface="Calibri"/>
              <a:buChar char="•"/>
              <a:tabLst>
                <a:tab pos="241300" algn="l"/>
              </a:tabLst>
            </a:pP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“…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la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evaluación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de las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ofertas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se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efectuará</a:t>
            </a:r>
            <a:r>
              <a:rPr sz="2100" i="1" spc="-5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a</a:t>
            </a:r>
            <a:endParaRPr sz="2100">
              <a:latin typeface="Calibri"/>
              <a:cs typeface="Calibri"/>
            </a:endParaRPr>
          </a:p>
          <a:p>
            <a:pPr marL="241300" marR="121285">
              <a:lnSpc>
                <a:spcPct val="91500"/>
              </a:lnSpc>
              <a:spcBef>
                <a:spcPts val="110"/>
              </a:spcBef>
            </a:pP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través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de un análisis económico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y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técnico de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los  </a:t>
            </a:r>
            <a:r>
              <a:rPr sz="2100" b="1" i="1" spc="-5" dirty="0">
                <a:solidFill>
                  <a:srgbClr val="001F5F"/>
                </a:solidFill>
                <a:latin typeface="Calibri"/>
                <a:cs typeface="Calibri"/>
              </a:rPr>
              <a:t>beneficios </a:t>
            </a:r>
            <a:r>
              <a:rPr sz="2100" b="1" i="1" dirty="0">
                <a:solidFill>
                  <a:srgbClr val="001F5F"/>
                </a:solidFill>
                <a:latin typeface="Calibri"/>
                <a:cs typeface="Calibri"/>
              </a:rPr>
              <a:t>y los </a:t>
            </a:r>
            <a:r>
              <a:rPr sz="2100" b="1" i="1" spc="-15" dirty="0">
                <a:solidFill>
                  <a:srgbClr val="001F5F"/>
                </a:solidFill>
                <a:latin typeface="Calibri"/>
                <a:cs typeface="Calibri"/>
              </a:rPr>
              <a:t>costos </a:t>
            </a:r>
            <a:r>
              <a:rPr sz="2100" b="1" i="1" spc="-10" dirty="0">
                <a:solidFill>
                  <a:srgbClr val="001F5F"/>
                </a:solidFill>
                <a:latin typeface="Calibri"/>
                <a:cs typeface="Calibri"/>
              </a:rPr>
              <a:t>presentes </a:t>
            </a:r>
            <a:r>
              <a:rPr sz="2100" b="1" i="1" dirty="0">
                <a:solidFill>
                  <a:srgbClr val="001F5F"/>
                </a:solidFill>
                <a:latin typeface="Calibri"/>
                <a:cs typeface="Calibri"/>
              </a:rPr>
              <a:t>y </a:t>
            </a:r>
            <a:r>
              <a:rPr sz="2100" b="1" i="1" spc="-5" dirty="0">
                <a:solidFill>
                  <a:srgbClr val="001F5F"/>
                </a:solidFill>
                <a:latin typeface="Calibri"/>
                <a:cs typeface="Calibri"/>
              </a:rPr>
              <a:t>futuros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del  bien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o servicio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ofrecido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en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cada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una de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las 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ofertas.…” 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(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Art. 37 del</a:t>
            </a:r>
            <a:r>
              <a:rPr sz="2100" i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Reglamento)</a:t>
            </a:r>
            <a:endParaRPr sz="2100">
              <a:latin typeface="Calibri"/>
              <a:cs typeface="Calibri"/>
            </a:endParaRPr>
          </a:p>
          <a:p>
            <a:pPr marL="241300" marR="5080" indent="-228600">
              <a:lnSpc>
                <a:spcPct val="91500"/>
              </a:lnSpc>
              <a:spcBef>
                <a:spcPts val="395"/>
              </a:spcBef>
              <a:buFont typeface="Calibri"/>
              <a:buChar char="•"/>
              <a:tabLst>
                <a:tab pos="241300" algn="l"/>
              </a:tabLst>
            </a:pP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“… las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entidades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licitantes 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considerarán </a:t>
            </a:r>
            <a:r>
              <a:rPr sz="2100" b="1" i="1" spc="-5" dirty="0">
                <a:solidFill>
                  <a:srgbClr val="001F5F"/>
                </a:solidFill>
                <a:latin typeface="Calibri"/>
                <a:cs typeface="Calibri"/>
              </a:rPr>
              <a:t>criterios  </a:t>
            </a:r>
            <a:r>
              <a:rPr sz="2100" b="1" i="1" spc="-10" dirty="0">
                <a:solidFill>
                  <a:srgbClr val="001F5F"/>
                </a:solidFill>
                <a:latin typeface="Calibri"/>
                <a:cs typeface="Calibri"/>
              </a:rPr>
              <a:t>técnicos </a:t>
            </a:r>
            <a:r>
              <a:rPr sz="2100" b="1" i="1" dirty="0">
                <a:solidFill>
                  <a:srgbClr val="001F5F"/>
                </a:solidFill>
                <a:latin typeface="Calibri"/>
                <a:cs typeface="Calibri"/>
              </a:rPr>
              <a:t>y </a:t>
            </a:r>
            <a:r>
              <a:rPr sz="2100" b="1" i="1" spc="-10" dirty="0">
                <a:solidFill>
                  <a:srgbClr val="001F5F"/>
                </a:solidFill>
                <a:latin typeface="Calibri"/>
                <a:cs typeface="Calibri"/>
              </a:rPr>
              <a:t>económicos </a:t>
            </a:r>
            <a:r>
              <a:rPr sz="2100" b="1" i="1" spc="-5" dirty="0">
                <a:solidFill>
                  <a:srgbClr val="001F5F"/>
                </a:solidFill>
                <a:latin typeface="Calibri"/>
                <a:cs typeface="Calibri"/>
              </a:rPr>
              <a:t>para evaluar </a:t>
            </a:r>
            <a:r>
              <a:rPr sz="2100" b="1" i="1" dirty="0">
                <a:solidFill>
                  <a:srgbClr val="001F5F"/>
                </a:solidFill>
                <a:latin typeface="Calibri"/>
                <a:cs typeface="Calibri"/>
              </a:rPr>
              <a:t>de la  </a:t>
            </a:r>
            <a:r>
              <a:rPr sz="2100" b="1" i="1" spc="-10" dirty="0">
                <a:solidFill>
                  <a:srgbClr val="001F5F"/>
                </a:solidFill>
                <a:latin typeface="Calibri"/>
                <a:cs typeface="Calibri"/>
              </a:rPr>
              <a:t>forma </a:t>
            </a:r>
            <a:r>
              <a:rPr sz="2100" b="1" i="1" dirty="0">
                <a:solidFill>
                  <a:srgbClr val="001F5F"/>
                </a:solidFill>
                <a:latin typeface="Calibri"/>
                <a:cs typeface="Calibri"/>
              </a:rPr>
              <a:t>más </a:t>
            </a:r>
            <a:r>
              <a:rPr sz="2100" b="1" i="1" spc="-5" dirty="0">
                <a:solidFill>
                  <a:srgbClr val="001F5F"/>
                </a:solidFill>
                <a:latin typeface="Calibri"/>
                <a:cs typeface="Calibri"/>
              </a:rPr>
              <a:t>objetiva posible </a:t>
            </a:r>
            <a:r>
              <a:rPr sz="2100" b="1" i="1" dirty="0">
                <a:solidFill>
                  <a:srgbClr val="001F5F"/>
                </a:solidFill>
                <a:latin typeface="Calibri"/>
                <a:cs typeface="Calibri"/>
              </a:rPr>
              <a:t>las </a:t>
            </a:r>
            <a:r>
              <a:rPr sz="2100" b="1" i="1" spc="-10" dirty="0">
                <a:solidFill>
                  <a:srgbClr val="001F5F"/>
                </a:solidFill>
                <a:latin typeface="Calibri"/>
                <a:cs typeface="Calibri"/>
              </a:rPr>
              <a:t>ofertas  </a:t>
            </a:r>
            <a:r>
              <a:rPr sz="2100" b="1" i="1" spc="-5" dirty="0">
                <a:solidFill>
                  <a:srgbClr val="001F5F"/>
                </a:solidFill>
                <a:latin typeface="Calibri"/>
                <a:cs typeface="Calibri"/>
              </a:rPr>
              <a:t>recibidas</a:t>
            </a:r>
            <a:r>
              <a:rPr sz="2100" i="1" spc="-5" dirty="0">
                <a:solidFill>
                  <a:srgbClr val="001F5F"/>
                </a:solidFill>
                <a:latin typeface="Calibri"/>
                <a:cs typeface="Calibri"/>
              </a:rPr>
              <a:t>…” ( </a:t>
            </a:r>
            <a:r>
              <a:rPr sz="2100" i="1" dirty="0">
                <a:solidFill>
                  <a:srgbClr val="001F5F"/>
                </a:solidFill>
                <a:latin typeface="Calibri"/>
                <a:cs typeface="Calibri"/>
              </a:rPr>
              <a:t>Art. 38 del</a:t>
            </a:r>
            <a:r>
              <a:rPr sz="2100" i="1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100" i="1" spc="-10" dirty="0">
                <a:solidFill>
                  <a:srgbClr val="001F5F"/>
                </a:solidFill>
                <a:latin typeface="Calibri"/>
                <a:cs typeface="Calibri"/>
              </a:rPr>
              <a:t>Reglamento)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12776" y="1837944"/>
            <a:ext cx="4709160" cy="4223385"/>
          </a:xfrm>
          <a:custGeom>
            <a:avLst/>
            <a:gdLst/>
            <a:ahLst/>
            <a:cxnLst/>
            <a:rect l="l" t="t" r="r" b="b"/>
            <a:pathLst>
              <a:path w="4709160" h="4223385">
                <a:moveTo>
                  <a:pt x="4005326" y="0"/>
                </a:moveTo>
                <a:lnTo>
                  <a:pt x="703846" y="0"/>
                </a:lnTo>
                <a:lnTo>
                  <a:pt x="655657" y="1623"/>
                </a:lnTo>
                <a:lnTo>
                  <a:pt x="608339" y="6424"/>
                </a:lnTo>
                <a:lnTo>
                  <a:pt x="561997" y="14298"/>
                </a:lnTo>
                <a:lnTo>
                  <a:pt x="516737" y="25139"/>
                </a:lnTo>
                <a:lnTo>
                  <a:pt x="472662" y="38843"/>
                </a:lnTo>
                <a:lnTo>
                  <a:pt x="429878" y="55306"/>
                </a:lnTo>
                <a:lnTo>
                  <a:pt x="388490" y="74422"/>
                </a:lnTo>
                <a:lnTo>
                  <a:pt x="348602" y="96087"/>
                </a:lnTo>
                <a:lnTo>
                  <a:pt x="310320" y="120195"/>
                </a:lnTo>
                <a:lnTo>
                  <a:pt x="273747" y="146643"/>
                </a:lnTo>
                <a:lnTo>
                  <a:pt x="238990" y="175325"/>
                </a:lnTo>
                <a:lnTo>
                  <a:pt x="206152" y="206136"/>
                </a:lnTo>
                <a:lnTo>
                  <a:pt x="175339" y="238973"/>
                </a:lnTo>
                <a:lnTo>
                  <a:pt x="146655" y="273729"/>
                </a:lnTo>
                <a:lnTo>
                  <a:pt x="120206" y="310300"/>
                </a:lnTo>
                <a:lnTo>
                  <a:pt x="96096" y="348582"/>
                </a:lnTo>
                <a:lnTo>
                  <a:pt x="74429" y="388469"/>
                </a:lnTo>
                <a:lnTo>
                  <a:pt x="55312" y="429857"/>
                </a:lnTo>
                <a:lnTo>
                  <a:pt x="38847" y="472641"/>
                </a:lnTo>
                <a:lnTo>
                  <a:pt x="25142" y="516716"/>
                </a:lnTo>
                <a:lnTo>
                  <a:pt x="14299" y="561978"/>
                </a:lnTo>
                <a:lnTo>
                  <a:pt x="6425" y="608321"/>
                </a:lnTo>
                <a:lnTo>
                  <a:pt x="1623" y="655641"/>
                </a:lnTo>
                <a:lnTo>
                  <a:pt x="0" y="703833"/>
                </a:lnTo>
                <a:lnTo>
                  <a:pt x="0" y="3519169"/>
                </a:lnTo>
                <a:lnTo>
                  <a:pt x="1623" y="3567357"/>
                </a:lnTo>
                <a:lnTo>
                  <a:pt x="6425" y="3614674"/>
                </a:lnTo>
                <a:lnTo>
                  <a:pt x="14299" y="3661014"/>
                </a:lnTo>
                <a:lnTo>
                  <a:pt x="25142" y="3706274"/>
                </a:lnTo>
                <a:lnTo>
                  <a:pt x="38847" y="3750347"/>
                </a:lnTo>
                <a:lnTo>
                  <a:pt x="55312" y="3793130"/>
                </a:lnTo>
                <a:lnTo>
                  <a:pt x="74429" y="3834517"/>
                </a:lnTo>
                <a:lnTo>
                  <a:pt x="96096" y="3874404"/>
                </a:lnTo>
                <a:lnTo>
                  <a:pt x="120206" y="3912686"/>
                </a:lnTo>
                <a:lnTo>
                  <a:pt x="146655" y="3949258"/>
                </a:lnTo>
                <a:lnTo>
                  <a:pt x="175339" y="3984015"/>
                </a:lnTo>
                <a:lnTo>
                  <a:pt x="206152" y="4016852"/>
                </a:lnTo>
                <a:lnTo>
                  <a:pt x="238990" y="4047665"/>
                </a:lnTo>
                <a:lnTo>
                  <a:pt x="273747" y="4076348"/>
                </a:lnTo>
                <a:lnTo>
                  <a:pt x="310320" y="4102798"/>
                </a:lnTo>
                <a:lnTo>
                  <a:pt x="348602" y="4126908"/>
                </a:lnTo>
                <a:lnTo>
                  <a:pt x="388490" y="4148574"/>
                </a:lnTo>
                <a:lnTo>
                  <a:pt x="429878" y="4167692"/>
                </a:lnTo>
                <a:lnTo>
                  <a:pt x="472662" y="4184156"/>
                </a:lnTo>
                <a:lnTo>
                  <a:pt x="516737" y="4197861"/>
                </a:lnTo>
                <a:lnTo>
                  <a:pt x="561997" y="4208704"/>
                </a:lnTo>
                <a:lnTo>
                  <a:pt x="608339" y="4216578"/>
                </a:lnTo>
                <a:lnTo>
                  <a:pt x="655657" y="4221380"/>
                </a:lnTo>
                <a:lnTo>
                  <a:pt x="703846" y="4223004"/>
                </a:lnTo>
                <a:lnTo>
                  <a:pt x="4005326" y="4223004"/>
                </a:lnTo>
                <a:lnTo>
                  <a:pt x="4053518" y="4221380"/>
                </a:lnTo>
                <a:lnTo>
                  <a:pt x="4100838" y="4216578"/>
                </a:lnTo>
                <a:lnTo>
                  <a:pt x="4147181" y="4208704"/>
                </a:lnTo>
                <a:lnTo>
                  <a:pt x="4192443" y="4197861"/>
                </a:lnTo>
                <a:lnTo>
                  <a:pt x="4236518" y="4184156"/>
                </a:lnTo>
                <a:lnTo>
                  <a:pt x="4279302" y="4167692"/>
                </a:lnTo>
                <a:lnTo>
                  <a:pt x="4320690" y="4148574"/>
                </a:lnTo>
                <a:lnTo>
                  <a:pt x="4360577" y="4126908"/>
                </a:lnTo>
                <a:lnTo>
                  <a:pt x="4398859" y="4102798"/>
                </a:lnTo>
                <a:lnTo>
                  <a:pt x="4435430" y="4076348"/>
                </a:lnTo>
                <a:lnTo>
                  <a:pt x="4470186" y="4047665"/>
                </a:lnTo>
                <a:lnTo>
                  <a:pt x="4503023" y="4016852"/>
                </a:lnTo>
                <a:lnTo>
                  <a:pt x="4533834" y="3984015"/>
                </a:lnTo>
                <a:lnTo>
                  <a:pt x="4562516" y="3949258"/>
                </a:lnTo>
                <a:lnTo>
                  <a:pt x="4588964" y="3912686"/>
                </a:lnTo>
                <a:lnTo>
                  <a:pt x="4613072" y="3874404"/>
                </a:lnTo>
                <a:lnTo>
                  <a:pt x="4634737" y="3834517"/>
                </a:lnTo>
                <a:lnTo>
                  <a:pt x="4653853" y="3793130"/>
                </a:lnTo>
                <a:lnTo>
                  <a:pt x="4670316" y="3750347"/>
                </a:lnTo>
                <a:lnTo>
                  <a:pt x="4684020" y="3706274"/>
                </a:lnTo>
                <a:lnTo>
                  <a:pt x="4694861" y="3661014"/>
                </a:lnTo>
                <a:lnTo>
                  <a:pt x="4702735" y="3614674"/>
                </a:lnTo>
                <a:lnTo>
                  <a:pt x="4707536" y="3567357"/>
                </a:lnTo>
                <a:lnTo>
                  <a:pt x="4709160" y="3519169"/>
                </a:lnTo>
                <a:lnTo>
                  <a:pt x="4709160" y="703833"/>
                </a:lnTo>
                <a:lnTo>
                  <a:pt x="4707536" y="655641"/>
                </a:lnTo>
                <a:lnTo>
                  <a:pt x="4702735" y="608321"/>
                </a:lnTo>
                <a:lnTo>
                  <a:pt x="4694861" y="561978"/>
                </a:lnTo>
                <a:lnTo>
                  <a:pt x="4684020" y="516716"/>
                </a:lnTo>
                <a:lnTo>
                  <a:pt x="4670316" y="472641"/>
                </a:lnTo>
                <a:lnTo>
                  <a:pt x="4653853" y="429857"/>
                </a:lnTo>
                <a:lnTo>
                  <a:pt x="4634737" y="388469"/>
                </a:lnTo>
                <a:lnTo>
                  <a:pt x="4613072" y="348582"/>
                </a:lnTo>
                <a:lnTo>
                  <a:pt x="4588964" y="310300"/>
                </a:lnTo>
                <a:lnTo>
                  <a:pt x="4562516" y="273729"/>
                </a:lnTo>
                <a:lnTo>
                  <a:pt x="4533834" y="238973"/>
                </a:lnTo>
                <a:lnTo>
                  <a:pt x="4503023" y="206136"/>
                </a:lnTo>
                <a:lnTo>
                  <a:pt x="4470186" y="175325"/>
                </a:lnTo>
                <a:lnTo>
                  <a:pt x="4435430" y="146643"/>
                </a:lnTo>
                <a:lnTo>
                  <a:pt x="4398859" y="120195"/>
                </a:lnTo>
                <a:lnTo>
                  <a:pt x="4360577" y="96087"/>
                </a:lnTo>
                <a:lnTo>
                  <a:pt x="4320690" y="74422"/>
                </a:lnTo>
                <a:lnTo>
                  <a:pt x="4279302" y="55306"/>
                </a:lnTo>
                <a:lnTo>
                  <a:pt x="4236518" y="38843"/>
                </a:lnTo>
                <a:lnTo>
                  <a:pt x="4192443" y="25139"/>
                </a:lnTo>
                <a:lnTo>
                  <a:pt x="4147181" y="14298"/>
                </a:lnTo>
                <a:lnTo>
                  <a:pt x="4100838" y="6424"/>
                </a:lnTo>
                <a:lnTo>
                  <a:pt x="4053518" y="1623"/>
                </a:lnTo>
                <a:lnTo>
                  <a:pt x="4005326" y="0"/>
                </a:lnTo>
                <a:close/>
              </a:path>
            </a:pathLst>
          </a:custGeom>
          <a:solidFill>
            <a:srgbClr val="528B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2776" y="1837944"/>
            <a:ext cx="4709160" cy="4223385"/>
          </a:xfrm>
          <a:custGeom>
            <a:avLst/>
            <a:gdLst/>
            <a:ahLst/>
            <a:cxnLst/>
            <a:rect l="l" t="t" r="r" b="b"/>
            <a:pathLst>
              <a:path w="4709160" h="4223385">
                <a:moveTo>
                  <a:pt x="0" y="703833"/>
                </a:moveTo>
                <a:lnTo>
                  <a:pt x="1623" y="655641"/>
                </a:lnTo>
                <a:lnTo>
                  <a:pt x="6425" y="608321"/>
                </a:lnTo>
                <a:lnTo>
                  <a:pt x="14299" y="561978"/>
                </a:lnTo>
                <a:lnTo>
                  <a:pt x="25142" y="516716"/>
                </a:lnTo>
                <a:lnTo>
                  <a:pt x="38847" y="472641"/>
                </a:lnTo>
                <a:lnTo>
                  <a:pt x="55312" y="429857"/>
                </a:lnTo>
                <a:lnTo>
                  <a:pt x="74429" y="388469"/>
                </a:lnTo>
                <a:lnTo>
                  <a:pt x="96096" y="348582"/>
                </a:lnTo>
                <a:lnTo>
                  <a:pt x="120206" y="310300"/>
                </a:lnTo>
                <a:lnTo>
                  <a:pt x="146655" y="273729"/>
                </a:lnTo>
                <a:lnTo>
                  <a:pt x="175339" y="238973"/>
                </a:lnTo>
                <a:lnTo>
                  <a:pt x="206152" y="206136"/>
                </a:lnTo>
                <a:lnTo>
                  <a:pt x="238990" y="175325"/>
                </a:lnTo>
                <a:lnTo>
                  <a:pt x="273747" y="146643"/>
                </a:lnTo>
                <a:lnTo>
                  <a:pt x="310320" y="120195"/>
                </a:lnTo>
                <a:lnTo>
                  <a:pt x="348602" y="96087"/>
                </a:lnTo>
                <a:lnTo>
                  <a:pt x="388490" y="74422"/>
                </a:lnTo>
                <a:lnTo>
                  <a:pt x="429878" y="55306"/>
                </a:lnTo>
                <a:lnTo>
                  <a:pt x="472662" y="38843"/>
                </a:lnTo>
                <a:lnTo>
                  <a:pt x="516737" y="25139"/>
                </a:lnTo>
                <a:lnTo>
                  <a:pt x="561997" y="14298"/>
                </a:lnTo>
                <a:lnTo>
                  <a:pt x="608339" y="6424"/>
                </a:lnTo>
                <a:lnTo>
                  <a:pt x="655657" y="1623"/>
                </a:lnTo>
                <a:lnTo>
                  <a:pt x="703846" y="0"/>
                </a:lnTo>
                <a:lnTo>
                  <a:pt x="4005326" y="0"/>
                </a:lnTo>
                <a:lnTo>
                  <a:pt x="4053518" y="1623"/>
                </a:lnTo>
                <a:lnTo>
                  <a:pt x="4100838" y="6424"/>
                </a:lnTo>
                <a:lnTo>
                  <a:pt x="4147181" y="14298"/>
                </a:lnTo>
                <a:lnTo>
                  <a:pt x="4192443" y="25139"/>
                </a:lnTo>
                <a:lnTo>
                  <a:pt x="4236518" y="38843"/>
                </a:lnTo>
                <a:lnTo>
                  <a:pt x="4279302" y="55306"/>
                </a:lnTo>
                <a:lnTo>
                  <a:pt x="4320690" y="74422"/>
                </a:lnTo>
                <a:lnTo>
                  <a:pt x="4360577" y="96087"/>
                </a:lnTo>
                <a:lnTo>
                  <a:pt x="4398859" y="120195"/>
                </a:lnTo>
                <a:lnTo>
                  <a:pt x="4435430" y="146643"/>
                </a:lnTo>
                <a:lnTo>
                  <a:pt x="4470186" y="175325"/>
                </a:lnTo>
                <a:lnTo>
                  <a:pt x="4503023" y="206136"/>
                </a:lnTo>
                <a:lnTo>
                  <a:pt x="4533834" y="238973"/>
                </a:lnTo>
                <a:lnTo>
                  <a:pt x="4562516" y="273729"/>
                </a:lnTo>
                <a:lnTo>
                  <a:pt x="4588964" y="310300"/>
                </a:lnTo>
                <a:lnTo>
                  <a:pt x="4613072" y="348582"/>
                </a:lnTo>
                <a:lnTo>
                  <a:pt x="4634737" y="388469"/>
                </a:lnTo>
                <a:lnTo>
                  <a:pt x="4653853" y="429857"/>
                </a:lnTo>
                <a:lnTo>
                  <a:pt x="4670316" y="472641"/>
                </a:lnTo>
                <a:lnTo>
                  <a:pt x="4684020" y="516716"/>
                </a:lnTo>
                <a:lnTo>
                  <a:pt x="4694861" y="561978"/>
                </a:lnTo>
                <a:lnTo>
                  <a:pt x="4702735" y="608321"/>
                </a:lnTo>
                <a:lnTo>
                  <a:pt x="4707536" y="655641"/>
                </a:lnTo>
                <a:lnTo>
                  <a:pt x="4709160" y="703833"/>
                </a:lnTo>
                <a:lnTo>
                  <a:pt x="4709160" y="3519169"/>
                </a:lnTo>
                <a:lnTo>
                  <a:pt x="4707536" y="3567357"/>
                </a:lnTo>
                <a:lnTo>
                  <a:pt x="4702735" y="3614674"/>
                </a:lnTo>
                <a:lnTo>
                  <a:pt x="4694861" y="3661014"/>
                </a:lnTo>
                <a:lnTo>
                  <a:pt x="4684020" y="3706274"/>
                </a:lnTo>
                <a:lnTo>
                  <a:pt x="4670316" y="3750347"/>
                </a:lnTo>
                <a:lnTo>
                  <a:pt x="4653853" y="3793130"/>
                </a:lnTo>
                <a:lnTo>
                  <a:pt x="4634737" y="3834517"/>
                </a:lnTo>
                <a:lnTo>
                  <a:pt x="4613072" y="3874404"/>
                </a:lnTo>
                <a:lnTo>
                  <a:pt x="4588964" y="3912686"/>
                </a:lnTo>
                <a:lnTo>
                  <a:pt x="4562516" y="3949258"/>
                </a:lnTo>
                <a:lnTo>
                  <a:pt x="4533834" y="3984015"/>
                </a:lnTo>
                <a:lnTo>
                  <a:pt x="4503023" y="4016852"/>
                </a:lnTo>
                <a:lnTo>
                  <a:pt x="4470186" y="4047665"/>
                </a:lnTo>
                <a:lnTo>
                  <a:pt x="4435430" y="4076348"/>
                </a:lnTo>
                <a:lnTo>
                  <a:pt x="4398859" y="4102798"/>
                </a:lnTo>
                <a:lnTo>
                  <a:pt x="4360577" y="4126908"/>
                </a:lnTo>
                <a:lnTo>
                  <a:pt x="4320690" y="4148574"/>
                </a:lnTo>
                <a:lnTo>
                  <a:pt x="4279302" y="4167692"/>
                </a:lnTo>
                <a:lnTo>
                  <a:pt x="4236518" y="4184156"/>
                </a:lnTo>
                <a:lnTo>
                  <a:pt x="4192443" y="4197861"/>
                </a:lnTo>
                <a:lnTo>
                  <a:pt x="4147181" y="4208704"/>
                </a:lnTo>
                <a:lnTo>
                  <a:pt x="4100838" y="4216578"/>
                </a:lnTo>
                <a:lnTo>
                  <a:pt x="4053518" y="4221380"/>
                </a:lnTo>
                <a:lnTo>
                  <a:pt x="4005326" y="4223004"/>
                </a:lnTo>
                <a:lnTo>
                  <a:pt x="703846" y="4223004"/>
                </a:lnTo>
                <a:lnTo>
                  <a:pt x="655657" y="4221380"/>
                </a:lnTo>
                <a:lnTo>
                  <a:pt x="608339" y="4216578"/>
                </a:lnTo>
                <a:lnTo>
                  <a:pt x="561997" y="4208704"/>
                </a:lnTo>
                <a:lnTo>
                  <a:pt x="516737" y="4197861"/>
                </a:lnTo>
                <a:lnTo>
                  <a:pt x="472662" y="4184156"/>
                </a:lnTo>
                <a:lnTo>
                  <a:pt x="429878" y="4167692"/>
                </a:lnTo>
                <a:lnTo>
                  <a:pt x="388490" y="4148574"/>
                </a:lnTo>
                <a:lnTo>
                  <a:pt x="348602" y="4126908"/>
                </a:lnTo>
                <a:lnTo>
                  <a:pt x="310320" y="4102798"/>
                </a:lnTo>
                <a:lnTo>
                  <a:pt x="273747" y="4076348"/>
                </a:lnTo>
                <a:lnTo>
                  <a:pt x="238990" y="4047665"/>
                </a:lnTo>
                <a:lnTo>
                  <a:pt x="206152" y="4016852"/>
                </a:lnTo>
                <a:lnTo>
                  <a:pt x="175339" y="3984015"/>
                </a:lnTo>
                <a:lnTo>
                  <a:pt x="146655" y="3949258"/>
                </a:lnTo>
                <a:lnTo>
                  <a:pt x="120206" y="3912686"/>
                </a:lnTo>
                <a:lnTo>
                  <a:pt x="96096" y="3874404"/>
                </a:lnTo>
                <a:lnTo>
                  <a:pt x="74429" y="3834517"/>
                </a:lnTo>
                <a:lnTo>
                  <a:pt x="55312" y="3793130"/>
                </a:lnTo>
                <a:lnTo>
                  <a:pt x="38847" y="3750347"/>
                </a:lnTo>
                <a:lnTo>
                  <a:pt x="25142" y="3706274"/>
                </a:lnTo>
                <a:lnTo>
                  <a:pt x="14299" y="3661014"/>
                </a:lnTo>
                <a:lnTo>
                  <a:pt x="6425" y="3614674"/>
                </a:lnTo>
                <a:lnTo>
                  <a:pt x="1623" y="3567357"/>
                </a:lnTo>
                <a:lnTo>
                  <a:pt x="0" y="3519169"/>
                </a:lnTo>
                <a:lnTo>
                  <a:pt x="0" y="70383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27964" y="2602707"/>
            <a:ext cx="4066540" cy="267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65760">
              <a:lnSpc>
                <a:spcPct val="91100"/>
              </a:lnSpc>
            </a:pPr>
            <a:r>
              <a:rPr sz="3200" dirty="0">
                <a:solidFill>
                  <a:srgbClr val="FFFFFF"/>
                </a:solidFill>
                <a:latin typeface="Verdana"/>
                <a:cs typeface="Verdana"/>
              </a:rPr>
              <a:t>“… Deben  </a:t>
            </a:r>
            <a:r>
              <a:rPr sz="3200" spc="-5" dirty="0">
                <a:solidFill>
                  <a:srgbClr val="FFFFFF"/>
                </a:solidFill>
                <a:latin typeface="Verdana"/>
                <a:cs typeface="Verdana"/>
              </a:rPr>
              <a:t>establecer </a:t>
            </a:r>
            <a:r>
              <a:rPr sz="3200" spc="-20" dirty="0">
                <a:solidFill>
                  <a:srgbClr val="FFFFFF"/>
                </a:solidFill>
                <a:latin typeface="Verdana"/>
                <a:cs typeface="Verdana"/>
              </a:rPr>
              <a:t>las  </a:t>
            </a:r>
            <a:r>
              <a:rPr sz="3200" spc="-10" dirty="0">
                <a:solidFill>
                  <a:srgbClr val="FFFFFF"/>
                </a:solidFill>
                <a:latin typeface="Verdana"/>
                <a:cs typeface="Verdana"/>
              </a:rPr>
              <a:t>condiciones</a:t>
            </a:r>
            <a:r>
              <a:rPr sz="3200" spc="-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Verdana"/>
                <a:cs typeface="Verdana"/>
              </a:rPr>
              <a:t>que</a:t>
            </a:r>
            <a:endParaRPr sz="3200">
              <a:latin typeface="Verdana"/>
              <a:cs typeface="Verdana"/>
            </a:endParaRPr>
          </a:p>
          <a:p>
            <a:pPr marL="12700" marR="5080">
              <a:lnSpc>
                <a:spcPts val="3490"/>
              </a:lnSpc>
              <a:spcBef>
                <a:spcPts val="70"/>
              </a:spcBef>
            </a:pPr>
            <a:r>
              <a:rPr sz="3200" spc="-5" dirty="0">
                <a:solidFill>
                  <a:srgbClr val="FFFFFF"/>
                </a:solidFill>
                <a:latin typeface="Verdana"/>
                <a:cs typeface="Verdana"/>
              </a:rPr>
              <a:t>permitan alcanzar  </a:t>
            </a:r>
            <a:r>
              <a:rPr sz="3200" spc="-10" dirty="0">
                <a:solidFill>
                  <a:srgbClr val="FFFFFF"/>
                </a:solidFill>
                <a:latin typeface="Verdana"/>
                <a:cs typeface="Verdana"/>
              </a:rPr>
              <a:t>la </a:t>
            </a:r>
            <a:r>
              <a:rPr sz="3200" u="heavy" dirty="0">
                <a:solidFill>
                  <a:srgbClr val="FFFFFF"/>
                </a:solidFill>
                <a:latin typeface="Verdana"/>
                <a:cs typeface="Verdana"/>
              </a:rPr>
              <a:t>combinación</a:t>
            </a:r>
            <a:r>
              <a:rPr sz="3200" u="heavy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200" u="heavy" dirty="0">
                <a:solidFill>
                  <a:srgbClr val="FFFFFF"/>
                </a:solidFill>
                <a:latin typeface="Verdana"/>
                <a:cs typeface="Verdana"/>
              </a:rPr>
              <a:t>más</a:t>
            </a:r>
            <a:endParaRPr sz="3200">
              <a:latin typeface="Verdana"/>
              <a:cs typeface="Verdana"/>
            </a:endParaRPr>
          </a:p>
          <a:p>
            <a:pPr marL="12700">
              <a:lnSpc>
                <a:spcPts val="3420"/>
              </a:lnSpc>
            </a:pPr>
            <a:r>
              <a:rPr sz="3200" u="heavy" spc="-8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u="heavy" spc="-35" dirty="0">
                <a:solidFill>
                  <a:srgbClr val="FFFFFF"/>
                </a:solidFill>
                <a:latin typeface="Verdana"/>
                <a:cs typeface="Verdana"/>
              </a:rPr>
              <a:t>ventajosa…”</a:t>
            </a:r>
            <a:endParaRPr sz="32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4172" y="896111"/>
            <a:ext cx="4988052" cy="16093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8076" y="1013460"/>
            <a:ext cx="5106924" cy="1429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3608" y="935736"/>
            <a:ext cx="4873752" cy="14965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39825" y="1182014"/>
            <a:ext cx="4542155" cy="1003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91000"/>
              </a:lnSpc>
            </a:pPr>
            <a:r>
              <a:rPr sz="2400" spc="-30" dirty="0">
                <a:solidFill>
                  <a:srgbClr val="FFFFFF"/>
                </a:solidFill>
                <a:latin typeface="Verdana"/>
                <a:cs typeface="Verdana"/>
              </a:rPr>
              <a:t>Para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garantizar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transparencia  debemos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declarar </a:t>
            </a:r>
            <a:r>
              <a:rPr sz="2400" u="heavy" spc="-5" dirty="0">
                <a:solidFill>
                  <a:srgbClr val="FFFFFF"/>
                </a:solidFill>
                <a:latin typeface="Verdana"/>
                <a:cs typeface="Verdana"/>
              </a:rPr>
              <a:t>cómo  </a:t>
            </a:r>
            <a:r>
              <a:rPr sz="2400" u="heavy" spc="-10" dirty="0">
                <a:solidFill>
                  <a:srgbClr val="FFFFFF"/>
                </a:solidFill>
                <a:latin typeface="Verdana"/>
                <a:cs typeface="Verdana"/>
              </a:rPr>
              <a:t>evaluaremos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en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 detalle: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59763" y="2432304"/>
            <a:ext cx="488950" cy="1776730"/>
          </a:xfrm>
          <a:custGeom>
            <a:avLst/>
            <a:gdLst/>
            <a:ahLst/>
            <a:cxnLst/>
            <a:rect l="l" t="t" r="r" b="b"/>
            <a:pathLst>
              <a:path w="488950" h="1776729">
                <a:moveTo>
                  <a:pt x="0" y="0"/>
                </a:moveTo>
                <a:lnTo>
                  <a:pt x="0" y="1776603"/>
                </a:lnTo>
                <a:lnTo>
                  <a:pt x="488696" y="1776603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48967" y="2990088"/>
            <a:ext cx="4137660" cy="2437130"/>
          </a:xfrm>
          <a:custGeom>
            <a:avLst/>
            <a:gdLst/>
            <a:ahLst/>
            <a:cxnLst/>
            <a:rect l="l" t="t" r="r" b="b"/>
            <a:pathLst>
              <a:path w="4137660" h="2437129">
                <a:moveTo>
                  <a:pt x="3893947" y="0"/>
                </a:moveTo>
                <a:lnTo>
                  <a:pt x="243712" y="0"/>
                </a:lnTo>
                <a:lnTo>
                  <a:pt x="194590" y="4950"/>
                </a:lnTo>
                <a:lnTo>
                  <a:pt x="148840" y="19149"/>
                </a:lnTo>
                <a:lnTo>
                  <a:pt x="107441" y="41616"/>
                </a:lnTo>
                <a:lnTo>
                  <a:pt x="71374" y="71373"/>
                </a:lnTo>
                <a:lnTo>
                  <a:pt x="41616" y="107441"/>
                </a:lnTo>
                <a:lnTo>
                  <a:pt x="19149" y="148840"/>
                </a:lnTo>
                <a:lnTo>
                  <a:pt x="4950" y="194590"/>
                </a:lnTo>
                <a:lnTo>
                  <a:pt x="0" y="243712"/>
                </a:lnTo>
                <a:lnTo>
                  <a:pt x="0" y="2193163"/>
                </a:lnTo>
                <a:lnTo>
                  <a:pt x="4950" y="2242285"/>
                </a:lnTo>
                <a:lnTo>
                  <a:pt x="19149" y="2288035"/>
                </a:lnTo>
                <a:lnTo>
                  <a:pt x="41616" y="2329434"/>
                </a:lnTo>
                <a:lnTo>
                  <a:pt x="71374" y="2365502"/>
                </a:lnTo>
                <a:lnTo>
                  <a:pt x="107441" y="2395259"/>
                </a:lnTo>
                <a:lnTo>
                  <a:pt x="148840" y="2417726"/>
                </a:lnTo>
                <a:lnTo>
                  <a:pt x="194590" y="2431925"/>
                </a:lnTo>
                <a:lnTo>
                  <a:pt x="243712" y="2436876"/>
                </a:lnTo>
                <a:lnTo>
                  <a:pt x="3893947" y="2436876"/>
                </a:lnTo>
                <a:lnTo>
                  <a:pt x="3943069" y="2431925"/>
                </a:lnTo>
                <a:lnTo>
                  <a:pt x="3988819" y="2417726"/>
                </a:lnTo>
                <a:lnTo>
                  <a:pt x="4030218" y="2395259"/>
                </a:lnTo>
                <a:lnTo>
                  <a:pt x="4066285" y="2365502"/>
                </a:lnTo>
                <a:lnTo>
                  <a:pt x="4096043" y="2329434"/>
                </a:lnTo>
                <a:lnTo>
                  <a:pt x="4118510" y="2288035"/>
                </a:lnTo>
                <a:lnTo>
                  <a:pt x="4132709" y="2242285"/>
                </a:lnTo>
                <a:lnTo>
                  <a:pt x="4137659" y="2193163"/>
                </a:lnTo>
                <a:lnTo>
                  <a:pt x="4137659" y="243712"/>
                </a:lnTo>
                <a:lnTo>
                  <a:pt x="4132709" y="194590"/>
                </a:lnTo>
                <a:lnTo>
                  <a:pt x="4118510" y="148840"/>
                </a:lnTo>
                <a:lnTo>
                  <a:pt x="4096043" y="107441"/>
                </a:lnTo>
                <a:lnTo>
                  <a:pt x="4066286" y="71374"/>
                </a:lnTo>
                <a:lnTo>
                  <a:pt x="4030218" y="41616"/>
                </a:lnTo>
                <a:lnTo>
                  <a:pt x="3988819" y="19149"/>
                </a:lnTo>
                <a:lnTo>
                  <a:pt x="3943069" y="4950"/>
                </a:lnTo>
                <a:lnTo>
                  <a:pt x="3893947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48967" y="2990088"/>
            <a:ext cx="4137660" cy="2437130"/>
          </a:xfrm>
          <a:custGeom>
            <a:avLst/>
            <a:gdLst/>
            <a:ahLst/>
            <a:cxnLst/>
            <a:rect l="l" t="t" r="r" b="b"/>
            <a:pathLst>
              <a:path w="4137660" h="2437129">
                <a:moveTo>
                  <a:pt x="0" y="243712"/>
                </a:moveTo>
                <a:lnTo>
                  <a:pt x="4950" y="194590"/>
                </a:lnTo>
                <a:lnTo>
                  <a:pt x="19149" y="148840"/>
                </a:lnTo>
                <a:lnTo>
                  <a:pt x="41616" y="107441"/>
                </a:lnTo>
                <a:lnTo>
                  <a:pt x="71374" y="71373"/>
                </a:lnTo>
                <a:lnTo>
                  <a:pt x="107441" y="41616"/>
                </a:lnTo>
                <a:lnTo>
                  <a:pt x="148840" y="19149"/>
                </a:lnTo>
                <a:lnTo>
                  <a:pt x="194590" y="4950"/>
                </a:lnTo>
                <a:lnTo>
                  <a:pt x="243712" y="0"/>
                </a:lnTo>
                <a:lnTo>
                  <a:pt x="3893947" y="0"/>
                </a:lnTo>
                <a:lnTo>
                  <a:pt x="3943069" y="4950"/>
                </a:lnTo>
                <a:lnTo>
                  <a:pt x="3988819" y="19149"/>
                </a:lnTo>
                <a:lnTo>
                  <a:pt x="4030218" y="41616"/>
                </a:lnTo>
                <a:lnTo>
                  <a:pt x="4066286" y="71374"/>
                </a:lnTo>
                <a:lnTo>
                  <a:pt x="4096043" y="107441"/>
                </a:lnTo>
                <a:lnTo>
                  <a:pt x="4118510" y="148840"/>
                </a:lnTo>
                <a:lnTo>
                  <a:pt x="4132709" y="194590"/>
                </a:lnTo>
                <a:lnTo>
                  <a:pt x="4137659" y="243712"/>
                </a:lnTo>
                <a:lnTo>
                  <a:pt x="4137659" y="2193163"/>
                </a:lnTo>
                <a:lnTo>
                  <a:pt x="4132709" y="2242285"/>
                </a:lnTo>
                <a:lnTo>
                  <a:pt x="4118510" y="2288035"/>
                </a:lnTo>
                <a:lnTo>
                  <a:pt x="4096043" y="2329434"/>
                </a:lnTo>
                <a:lnTo>
                  <a:pt x="4066285" y="2365502"/>
                </a:lnTo>
                <a:lnTo>
                  <a:pt x="4030218" y="2395259"/>
                </a:lnTo>
                <a:lnTo>
                  <a:pt x="3988819" y="2417726"/>
                </a:lnTo>
                <a:lnTo>
                  <a:pt x="3943069" y="2431925"/>
                </a:lnTo>
                <a:lnTo>
                  <a:pt x="3893947" y="2436876"/>
                </a:lnTo>
                <a:lnTo>
                  <a:pt x="243712" y="2436876"/>
                </a:lnTo>
                <a:lnTo>
                  <a:pt x="194590" y="2431925"/>
                </a:lnTo>
                <a:lnTo>
                  <a:pt x="148840" y="2417726"/>
                </a:lnTo>
                <a:lnTo>
                  <a:pt x="107441" y="2395259"/>
                </a:lnTo>
                <a:lnTo>
                  <a:pt x="71374" y="2365502"/>
                </a:lnTo>
                <a:lnTo>
                  <a:pt x="41616" y="2329434"/>
                </a:lnTo>
                <a:lnTo>
                  <a:pt x="19149" y="2288035"/>
                </a:lnTo>
                <a:lnTo>
                  <a:pt x="4950" y="2242285"/>
                </a:lnTo>
                <a:lnTo>
                  <a:pt x="0" y="2193163"/>
                </a:lnTo>
                <a:lnTo>
                  <a:pt x="0" y="243712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59711" y="3233572"/>
            <a:ext cx="3916045" cy="19519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85"/>
              </a:lnSpc>
            </a:pPr>
            <a:r>
              <a:rPr sz="2000" dirty="0">
                <a:latin typeface="Verdana"/>
                <a:cs typeface="Verdana"/>
              </a:rPr>
              <a:t>“… </a:t>
            </a:r>
            <a:r>
              <a:rPr sz="2000" spc="-5" dirty="0">
                <a:latin typeface="Verdana"/>
                <a:cs typeface="Verdana"/>
              </a:rPr>
              <a:t>las entidades</a:t>
            </a:r>
            <a:r>
              <a:rPr sz="2000" spc="-35" dirty="0">
                <a:latin typeface="Verdana"/>
                <a:cs typeface="Verdana"/>
              </a:rPr>
              <a:t> </a:t>
            </a:r>
            <a:r>
              <a:rPr sz="2000" spc="-5" dirty="0">
                <a:latin typeface="Verdana"/>
                <a:cs typeface="Verdana"/>
              </a:rPr>
              <a:t>deberán</a:t>
            </a:r>
            <a:endParaRPr sz="2000">
              <a:latin typeface="Verdana"/>
              <a:cs typeface="Verdana"/>
            </a:endParaRPr>
          </a:p>
          <a:p>
            <a:pPr marL="12700" marR="5080" indent="3810" algn="ctr">
              <a:lnSpc>
                <a:spcPct val="91100"/>
              </a:lnSpc>
              <a:spcBef>
                <a:spcPts val="110"/>
              </a:spcBef>
            </a:pPr>
            <a:r>
              <a:rPr sz="2000" dirty="0">
                <a:latin typeface="Verdana"/>
                <a:cs typeface="Verdana"/>
              </a:rPr>
              <a:t>establecer en </a:t>
            </a:r>
            <a:r>
              <a:rPr sz="2000" spc="-5" dirty="0">
                <a:latin typeface="Verdana"/>
                <a:cs typeface="Verdana"/>
              </a:rPr>
              <a:t>las </a:t>
            </a:r>
            <a:r>
              <a:rPr sz="2000" dirty="0">
                <a:latin typeface="Verdana"/>
                <a:cs typeface="Verdana"/>
              </a:rPr>
              <a:t>bases </a:t>
            </a:r>
            <a:r>
              <a:rPr sz="2000" spc="-10" dirty="0">
                <a:latin typeface="Verdana"/>
                <a:cs typeface="Verdana"/>
              </a:rPr>
              <a:t>las  </a:t>
            </a:r>
            <a:r>
              <a:rPr sz="2000" spc="-5" dirty="0">
                <a:latin typeface="Verdana"/>
                <a:cs typeface="Verdana"/>
              </a:rPr>
              <a:t>ponderaciones </a:t>
            </a:r>
            <a:r>
              <a:rPr sz="2000" dirty="0">
                <a:latin typeface="Verdana"/>
                <a:cs typeface="Verdana"/>
              </a:rPr>
              <a:t>de </a:t>
            </a:r>
            <a:r>
              <a:rPr sz="2000" spc="-5" dirty="0">
                <a:latin typeface="Verdana"/>
                <a:cs typeface="Verdana"/>
              </a:rPr>
              <a:t>los</a:t>
            </a:r>
            <a:r>
              <a:rPr sz="2000" spc="-50" dirty="0">
                <a:latin typeface="Verdana"/>
                <a:cs typeface="Verdana"/>
              </a:rPr>
              <a:t> </a:t>
            </a:r>
            <a:r>
              <a:rPr sz="2000" spc="-5" dirty="0">
                <a:latin typeface="Verdana"/>
                <a:cs typeface="Verdana"/>
              </a:rPr>
              <a:t>criterios,  </a:t>
            </a:r>
            <a:r>
              <a:rPr sz="2000" dirty="0">
                <a:latin typeface="Verdana"/>
                <a:cs typeface="Verdana"/>
              </a:rPr>
              <a:t>factores y sub factores que  </a:t>
            </a:r>
            <a:r>
              <a:rPr sz="2000" spc="-5" dirty="0">
                <a:latin typeface="Verdana"/>
                <a:cs typeface="Verdana"/>
              </a:rPr>
              <a:t>contemplen </a:t>
            </a:r>
            <a:r>
              <a:rPr sz="2000" dirty="0">
                <a:latin typeface="Verdana"/>
                <a:cs typeface="Verdana"/>
              </a:rPr>
              <a:t>y </a:t>
            </a:r>
            <a:r>
              <a:rPr sz="2000" spc="-5" dirty="0">
                <a:latin typeface="Verdana"/>
                <a:cs typeface="Verdana"/>
              </a:rPr>
              <a:t>los mecanismos  </a:t>
            </a:r>
            <a:r>
              <a:rPr sz="2000" dirty="0">
                <a:latin typeface="Verdana"/>
                <a:cs typeface="Verdana"/>
              </a:rPr>
              <a:t>de asignación de puntajes  </a:t>
            </a:r>
            <a:r>
              <a:rPr sz="2000" spc="-10" dirty="0">
                <a:latin typeface="Verdana"/>
                <a:cs typeface="Verdana"/>
              </a:rPr>
              <a:t>para </a:t>
            </a:r>
            <a:r>
              <a:rPr sz="2000" dirty="0">
                <a:latin typeface="Verdana"/>
                <a:cs typeface="Verdana"/>
              </a:rPr>
              <a:t>cada uno de</a:t>
            </a:r>
            <a:r>
              <a:rPr sz="2000" spc="-85" dirty="0">
                <a:latin typeface="Verdana"/>
                <a:cs typeface="Verdana"/>
              </a:rPr>
              <a:t> </a:t>
            </a:r>
            <a:r>
              <a:rPr sz="2000" spc="-35" dirty="0">
                <a:latin typeface="Verdana"/>
                <a:cs typeface="Verdana"/>
              </a:rPr>
              <a:t>ellos…”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707123" y="845819"/>
            <a:ext cx="4988052" cy="16078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886956" y="963167"/>
            <a:ext cx="4738115" cy="14279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66559" y="885444"/>
            <a:ext cx="4873752" cy="149504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120255" y="1130467"/>
            <a:ext cx="4166870" cy="1003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60" marR="5080" indent="-60960" algn="just">
              <a:lnSpc>
                <a:spcPct val="91100"/>
              </a:lnSpc>
            </a:pPr>
            <a:r>
              <a:rPr sz="2400" spc="-30" dirty="0">
                <a:solidFill>
                  <a:srgbClr val="FFFFFF"/>
                </a:solidFill>
                <a:latin typeface="Verdana"/>
                <a:cs typeface="Verdana"/>
              </a:rPr>
              <a:t>Para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servicios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habituales </a:t>
            </a:r>
            <a:r>
              <a:rPr sz="2400" spc="-15" dirty="0">
                <a:solidFill>
                  <a:srgbClr val="FFFFFF"/>
                </a:solidFill>
                <a:latin typeface="Verdana"/>
                <a:cs typeface="Verdana"/>
              </a:rPr>
              <a:t>la 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ley </a:t>
            </a:r>
            <a:r>
              <a:rPr sz="2400" dirty="0">
                <a:solidFill>
                  <a:srgbClr val="FFFFFF"/>
                </a:solidFill>
                <a:latin typeface="Verdana"/>
                <a:cs typeface="Verdana"/>
              </a:rPr>
              <a:t>nos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exige velar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por </a:t>
            </a:r>
            <a:r>
              <a:rPr sz="2400" spc="-10" dirty="0">
                <a:solidFill>
                  <a:srgbClr val="FFFFFF"/>
                </a:solidFill>
                <a:latin typeface="Verdana"/>
                <a:cs typeface="Verdana"/>
              </a:rPr>
              <a:t>los 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trabajadores</a:t>
            </a:r>
            <a:r>
              <a:rPr sz="2400" spc="-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Verdana"/>
                <a:cs typeface="Verdana"/>
              </a:rPr>
              <a:t>contratados: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254240" y="2380488"/>
            <a:ext cx="487680" cy="1828164"/>
          </a:xfrm>
          <a:custGeom>
            <a:avLst/>
            <a:gdLst/>
            <a:ahLst/>
            <a:cxnLst/>
            <a:rect l="l" t="t" r="r" b="b"/>
            <a:pathLst>
              <a:path w="487679" h="1828164">
                <a:moveTo>
                  <a:pt x="0" y="0"/>
                </a:moveTo>
                <a:lnTo>
                  <a:pt x="0" y="1827657"/>
                </a:lnTo>
                <a:lnTo>
                  <a:pt x="487425" y="1827657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741919" y="2990088"/>
            <a:ext cx="4262755" cy="2437130"/>
          </a:xfrm>
          <a:custGeom>
            <a:avLst/>
            <a:gdLst/>
            <a:ahLst/>
            <a:cxnLst/>
            <a:rect l="l" t="t" r="r" b="b"/>
            <a:pathLst>
              <a:path w="4262755" h="2437129">
                <a:moveTo>
                  <a:pt x="4018914" y="0"/>
                </a:moveTo>
                <a:lnTo>
                  <a:pt x="243712" y="0"/>
                </a:lnTo>
                <a:lnTo>
                  <a:pt x="194590" y="4950"/>
                </a:lnTo>
                <a:lnTo>
                  <a:pt x="148840" y="19149"/>
                </a:lnTo>
                <a:lnTo>
                  <a:pt x="107441" y="41616"/>
                </a:lnTo>
                <a:lnTo>
                  <a:pt x="71374" y="71373"/>
                </a:lnTo>
                <a:lnTo>
                  <a:pt x="41616" y="107441"/>
                </a:lnTo>
                <a:lnTo>
                  <a:pt x="19149" y="148840"/>
                </a:lnTo>
                <a:lnTo>
                  <a:pt x="4950" y="194590"/>
                </a:lnTo>
                <a:lnTo>
                  <a:pt x="0" y="243712"/>
                </a:lnTo>
                <a:lnTo>
                  <a:pt x="0" y="2193163"/>
                </a:lnTo>
                <a:lnTo>
                  <a:pt x="4950" y="2242285"/>
                </a:lnTo>
                <a:lnTo>
                  <a:pt x="19149" y="2288035"/>
                </a:lnTo>
                <a:lnTo>
                  <a:pt x="41616" y="2329434"/>
                </a:lnTo>
                <a:lnTo>
                  <a:pt x="71374" y="2365502"/>
                </a:lnTo>
                <a:lnTo>
                  <a:pt x="107441" y="2395259"/>
                </a:lnTo>
                <a:lnTo>
                  <a:pt x="148840" y="2417726"/>
                </a:lnTo>
                <a:lnTo>
                  <a:pt x="194590" y="2431925"/>
                </a:lnTo>
                <a:lnTo>
                  <a:pt x="243712" y="2436876"/>
                </a:lnTo>
                <a:lnTo>
                  <a:pt x="4018914" y="2436876"/>
                </a:lnTo>
                <a:lnTo>
                  <a:pt x="4068037" y="2431925"/>
                </a:lnTo>
                <a:lnTo>
                  <a:pt x="4113787" y="2417726"/>
                </a:lnTo>
                <a:lnTo>
                  <a:pt x="4155186" y="2395259"/>
                </a:lnTo>
                <a:lnTo>
                  <a:pt x="4191253" y="2365502"/>
                </a:lnTo>
                <a:lnTo>
                  <a:pt x="4221011" y="2329434"/>
                </a:lnTo>
                <a:lnTo>
                  <a:pt x="4243478" y="2288035"/>
                </a:lnTo>
                <a:lnTo>
                  <a:pt x="4257677" y="2242285"/>
                </a:lnTo>
                <a:lnTo>
                  <a:pt x="4262628" y="2193163"/>
                </a:lnTo>
                <a:lnTo>
                  <a:pt x="4262628" y="243712"/>
                </a:lnTo>
                <a:lnTo>
                  <a:pt x="4257677" y="194590"/>
                </a:lnTo>
                <a:lnTo>
                  <a:pt x="4243478" y="148840"/>
                </a:lnTo>
                <a:lnTo>
                  <a:pt x="4221011" y="107441"/>
                </a:lnTo>
                <a:lnTo>
                  <a:pt x="4191253" y="71374"/>
                </a:lnTo>
                <a:lnTo>
                  <a:pt x="4155186" y="41616"/>
                </a:lnTo>
                <a:lnTo>
                  <a:pt x="4113787" y="19149"/>
                </a:lnTo>
                <a:lnTo>
                  <a:pt x="4068037" y="4950"/>
                </a:lnTo>
                <a:lnTo>
                  <a:pt x="4018914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741919" y="2990088"/>
            <a:ext cx="4262755" cy="2437130"/>
          </a:xfrm>
          <a:custGeom>
            <a:avLst/>
            <a:gdLst/>
            <a:ahLst/>
            <a:cxnLst/>
            <a:rect l="l" t="t" r="r" b="b"/>
            <a:pathLst>
              <a:path w="4262755" h="2437129">
                <a:moveTo>
                  <a:pt x="0" y="243712"/>
                </a:moveTo>
                <a:lnTo>
                  <a:pt x="4950" y="194590"/>
                </a:lnTo>
                <a:lnTo>
                  <a:pt x="19149" y="148840"/>
                </a:lnTo>
                <a:lnTo>
                  <a:pt x="41616" y="107441"/>
                </a:lnTo>
                <a:lnTo>
                  <a:pt x="71374" y="71373"/>
                </a:lnTo>
                <a:lnTo>
                  <a:pt x="107441" y="41616"/>
                </a:lnTo>
                <a:lnTo>
                  <a:pt x="148840" y="19149"/>
                </a:lnTo>
                <a:lnTo>
                  <a:pt x="194590" y="4950"/>
                </a:lnTo>
                <a:lnTo>
                  <a:pt x="243712" y="0"/>
                </a:lnTo>
                <a:lnTo>
                  <a:pt x="4018914" y="0"/>
                </a:lnTo>
                <a:lnTo>
                  <a:pt x="4068037" y="4950"/>
                </a:lnTo>
                <a:lnTo>
                  <a:pt x="4113787" y="19149"/>
                </a:lnTo>
                <a:lnTo>
                  <a:pt x="4155186" y="41616"/>
                </a:lnTo>
                <a:lnTo>
                  <a:pt x="4191253" y="71374"/>
                </a:lnTo>
                <a:lnTo>
                  <a:pt x="4221011" y="107441"/>
                </a:lnTo>
                <a:lnTo>
                  <a:pt x="4243478" y="148840"/>
                </a:lnTo>
                <a:lnTo>
                  <a:pt x="4257677" y="194590"/>
                </a:lnTo>
                <a:lnTo>
                  <a:pt x="4262628" y="243712"/>
                </a:lnTo>
                <a:lnTo>
                  <a:pt x="4262628" y="2193163"/>
                </a:lnTo>
                <a:lnTo>
                  <a:pt x="4257677" y="2242285"/>
                </a:lnTo>
                <a:lnTo>
                  <a:pt x="4243478" y="2288035"/>
                </a:lnTo>
                <a:lnTo>
                  <a:pt x="4221011" y="2329434"/>
                </a:lnTo>
                <a:lnTo>
                  <a:pt x="4191253" y="2365502"/>
                </a:lnTo>
                <a:lnTo>
                  <a:pt x="4155186" y="2395259"/>
                </a:lnTo>
                <a:lnTo>
                  <a:pt x="4113787" y="2417726"/>
                </a:lnTo>
                <a:lnTo>
                  <a:pt x="4068037" y="2431925"/>
                </a:lnTo>
                <a:lnTo>
                  <a:pt x="4018914" y="2436876"/>
                </a:lnTo>
                <a:lnTo>
                  <a:pt x="243712" y="2436876"/>
                </a:lnTo>
                <a:lnTo>
                  <a:pt x="194590" y="2431925"/>
                </a:lnTo>
                <a:lnTo>
                  <a:pt x="148840" y="2417726"/>
                </a:lnTo>
                <a:lnTo>
                  <a:pt x="107441" y="2395259"/>
                </a:lnTo>
                <a:lnTo>
                  <a:pt x="71374" y="2365502"/>
                </a:lnTo>
                <a:lnTo>
                  <a:pt x="41616" y="2329434"/>
                </a:lnTo>
                <a:lnTo>
                  <a:pt x="19149" y="2288035"/>
                </a:lnTo>
                <a:lnTo>
                  <a:pt x="4950" y="2242285"/>
                </a:lnTo>
                <a:lnTo>
                  <a:pt x="0" y="2193163"/>
                </a:lnTo>
                <a:lnTo>
                  <a:pt x="0" y="243712"/>
                </a:lnTo>
                <a:close/>
              </a:path>
            </a:pathLst>
          </a:custGeom>
          <a:ln w="609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953502" y="3372510"/>
            <a:ext cx="3841750" cy="16744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85"/>
              </a:lnSpc>
            </a:pPr>
            <a:r>
              <a:rPr sz="2000" dirty="0">
                <a:latin typeface="Verdana"/>
                <a:cs typeface="Verdana"/>
              </a:rPr>
              <a:t>“… </a:t>
            </a:r>
            <a:r>
              <a:rPr sz="2000" spc="-5" dirty="0">
                <a:latin typeface="Verdana"/>
                <a:cs typeface="Verdana"/>
              </a:rPr>
              <a:t>en </a:t>
            </a:r>
            <a:r>
              <a:rPr sz="2000" spc="-10" dirty="0">
                <a:latin typeface="Verdana"/>
                <a:cs typeface="Verdana"/>
              </a:rPr>
              <a:t>el </a:t>
            </a:r>
            <a:r>
              <a:rPr sz="2000" dirty="0">
                <a:latin typeface="Verdana"/>
                <a:cs typeface="Verdana"/>
              </a:rPr>
              <a:t>caso de </a:t>
            </a:r>
            <a:r>
              <a:rPr sz="2000" spc="-5" dirty="0">
                <a:latin typeface="Verdana"/>
                <a:cs typeface="Verdana"/>
              </a:rPr>
              <a:t>la</a:t>
            </a:r>
            <a:r>
              <a:rPr sz="2000" spc="-30" dirty="0">
                <a:latin typeface="Verdana"/>
                <a:cs typeface="Verdana"/>
              </a:rPr>
              <a:t> </a:t>
            </a:r>
            <a:r>
              <a:rPr sz="2000" spc="-5" dirty="0">
                <a:latin typeface="Verdana"/>
                <a:cs typeface="Verdana"/>
              </a:rPr>
              <a:t>prestación</a:t>
            </a:r>
            <a:endParaRPr sz="2000">
              <a:latin typeface="Verdana"/>
              <a:cs typeface="Verdana"/>
            </a:endParaRPr>
          </a:p>
          <a:p>
            <a:pPr marL="29209" marR="19685" indent="-1905" algn="ctr">
              <a:lnSpc>
                <a:spcPct val="91100"/>
              </a:lnSpc>
              <a:spcBef>
                <a:spcPts val="110"/>
              </a:spcBef>
            </a:pPr>
            <a:r>
              <a:rPr sz="2000" dirty="0">
                <a:latin typeface="Verdana"/>
                <a:cs typeface="Verdana"/>
              </a:rPr>
              <a:t>de </a:t>
            </a:r>
            <a:r>
              <a:rPr sz="2000" spc="-5" dirty="0">
                <a:latin typeface="Verdana"/>
                <a:cs typeface="Verdana"/>
              </a:rPr>
              <a:t>servicios habituales, las  </a:t>
            </a:r>
            <a:r>
              <a:rPr sz="2000" b="1" u="heavy" dirty="0">
                <a:latin typeface="Verdana"/>
                <a:cs typeface="Verdana"/>
              </a:rPr>
              <a:t>bases </a:t>
            </a:r>
            <a:r>
              <a:rPr sz="2000" b="1" u="heavy" spc="-5" dirty="0">
                <a:solidFill>
                  <a:srgbClr val="FF0000"/>
                </a:solidFill>
                <a:latin typeface="Verdana"/>
                <a:cs typeface="Verdana"/>
              </a:rPr>
              <a:t>deberán</a:t>
            </a:r>
            <a:r>
              <a:rPr sz="2000" b="1" u="heavy" spc="-65" dirty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u="heavy" spc="-5" dirty="0">
                <a:latin typeface="Verdana"/>
                <a:cs typeface="Verdana"/>
              </a:rPr>
              <a:t>contemplar  como criterio </a:t>
            </a:r>
            <a:r>
              <a:rPr sz="2000" b="1" u="heavy" dirty="0">
                <a:latin typeface="Verdana"/>
                <a:cs typeface="Verdana"/>
              </a:rPr>
              <a:t>técnico las  </a:t>
            </a:r>
            <a:r>
              <a:rPr sz="2000" b="1" u="heavy" spc="-5" dirty="0">
                <a:latin typeface="Verdana"/>
                <a:cs typeface="Verdana"/>
              </a:rPr>
              <a:t>condiciones </a:t>
            </a:r>
            <a:r>
              <a:rPr sz="2000" b="1" u="heavy" dirty="0">
                <a:latin typeface="Verdana"/>
                <a:cs typeface="Verdana"/>
              </a:rPr>
              <a:t>de empleo y  remuneración”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8737" rIns="0" bIns="0" rtlCol="0">
            <a:spAutoFit/>
          </a:bodyPr>
          <a:lstStyle/>
          <a:p>
            <a:pPr marL="1111250">
              <a:lnSpc>
                <a:spcPct val="100000"/>
              </a:lnSpc>
            </a:pPr>
            <a:r>
              <a:rPr b="0" dirty="0">
                <a:solidFill>
                  <a:srgbClr val="767070"/>
                </a:solidFill>
                <a:latin typeface="Verdana"/>
                <a:cs typeface="Verdana"/>
              </a:rPr>
              <a:t>Importante </a:t>
            </a:r>
            <a:r>
              <a:rPr b="0" spc="-5" dirty="0">
                <a:solidFill>
                  <a:srgbClr val="767070"/>
                </a:solidFill>
                <a:latin typeface="Verdana"/>
                <a:cs typeface="Verdana"/>
              </a:rPr>
              <a:t>es considerar</a:t>
            </a:r>
            <a:r>
              <a:rPr b="0" spc="-130" dirty="0">
                <a:solidFill>
                  <a:srgbClr val="767070"/>
                </a:solidFill>
                <a:latin typeface="Verdana"/>
                <a:cs typeface="Verdana"/>
              </a:rPr>
              <a:t> </a:t>
            </a:r>
            <a:r>
              <a:rPr b="0" dirty="0">
                <a:solidFill>
                  <a:srgbClr val="767070"/>
                </a:solidFill>
                <a:latin typeface="Verdana"/>
                <a:cs typeface="Verdana"/>
              </a:rPr>
              <a:t>que…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29688" y="459485"/>
            <a:ext cx="8121650" cy="668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260"/>
              </a:lnSpc>
              <a:tabLst>
                <a:tab pos="1685925" algn="l"/>
              </a:tabLst>
            </a:pPr>
            <a:r>
              <a:rPr sz="4400" b="0" spc="-5" dirty="0">
                <a:solidFill>
                  <a:srgbClr val="001F5F"/>
                </a:solidFill>
                <a:latin typeface="Verdana"/>
                <a:cs typeface="Verdana"/>
              </a:rPr>
              <a:t>Tipos	Criterios </a:t>
            </a:r>
            <a:r>
              <a:rPr sz="4400" b="0" dirty="0">
                <a:solidFill>
                  <a:srgbClr val="001F5F"/>
                </a:solidFill>
                <a:latin typeface="Verdana"/>
                <a:cs typeface="Verdana"/>
              </a:rPr>
              <a:t>de</a:t>
            </a:r>
            <a:r>
              <a:rPr sz="4400" b="0" spc="-15" dirty="0">
                <a:solidFill>
                  <a:srgbClr val="001F5F"/>
                </a:solidFill>
                <a:latin typeface="Verdana"/>
                <a:cs typeface="Verdana"/>
              </a:rPr>
              <a:t> Evaluación</a:t>
            </a:r>
            <a:endParaRPr sz="4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82139" y="3433571"/>
            <a:ext cx="357505" cy="1153160"/>
          </a:xfrm>
          <a:custGeom>
            <a:avLst/>
            <a:gdLst/>
            <a:ahLst/>
            <a:cxnLst/>
            <a:rect l="l" t="t" r="r" b="b"/>
            <a:pathLst>
              <a:path w="357505" h="1153160">
                <a:moveTo>
                  <a:pt x="0" y="0"/>
                </a:moveTo>
                <a:lnTo>
                  <a:pt x="178816" y="0"/>
                </a:lnTo>
                <a:lnTo>
                  <a:pt x="178816" y="1153159"/>
                </a:lnTo>
                <a:lnTo>
                  <a:pt x="357505" y="1153159"/>
                </a:lnTo>
              </a:path>
            </a:pathLst>
          </a:custGeom>
          <a:ln w="12191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82139" y="3433571"/>
            <a:ext cx="357505" cy="384810"/>
          </a:xfrm>
          <a:custGeom>
            <a:avLst/>
            <a:gdLst/>
            <a:ahLst/>
            <a:cxnLst/>
            <a:rect l="l" t="t" r="r" b="b"/>
            <a:pathLst>
              <a:path w="357505" h="384810">
                <a:moveTo>
                  <a:pt x="0" y="0"/>
                </a:moveTo>
                <a:lnTo>
                  <a:pt x="178816" y="0"/>
                </a:lnTo>
                <a:lnTo>
                  <a:pt x="178816" y="384428"/>
                </a:lnTo>
                <a:lnTo>
                  <a:pt x="357505" y="384428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82139" y="3049523"/>
            <a:ext cx="357505" cy="384810"/>
          </a:xfrm>
          <a:custGeom>
            <a:avLst/>
            <a:gdLst/>
            <a:ahLst/>
            <a:cxnLst/>
            <a:rect l="l" t="t" r="r" b="b"/>
            <a:pathLst>
              <a:path w="357505" h="384810">
                <a:moveTo>
                  <a:pt x="0" y="384428"/>
                </a:moveTo>
                <a:lnTo>
                  <a:pt x="178816" y="384428"/>
                </a:lnTo>
                <a:lnTo>
                  <a:pt x="178816" y="0"/>
                </a:lnTo>
                <a:lnTo>
                  <a:pt x="357505" y="0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82139" y="2279904"/>
            <a:ext cx="357505" cy="1153160"/>
          </a:xfrm>
          <a:custGeom>
            <a:avLst/>
            <a:gdLst/>
            <a:ahLst/>
            <a:cxnLst/>
            <a:rect l="l" t="t" r="r" b="b"/>
            <a:pathLst>
              <a:path w="357505" h="1153160">
                <a:moveTo>
                  <a:pt x="0" y="1153160"/>
                </a:moveTo>
                <a:lnTo>
                  <a:pt x="178816" y="1153160"/>
                </a:lnTo>
                <a:lnTo>
                  <a:pt x="178816" y="0"/>
                </a:lnTo>
                <a:lnTo>
                  <a:pt x="357505" y="0"/>
                </a:lnTo>
              </a:path>
            </a:pathLst>
          </a:custGeom>
          <a:ln w="12192">
            <a:solidFill>
              <a:srgbClr val="467A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4488" y="3160776"/>
            <a:ext cx="1788160" cy="546100"/>
          </a:xfrm>
          <a:custGeom>
            <a:avLst/>
            <a:gdLst/>
            <a:ahLst/>
            <a:cxnLst/>
            <a:rect l="l" t="t" r="r" b="b"/>
            <a:pathLst>
              <a:path w="1788160" h="546100">
                <a:moveTo>
                  <a:pt x="0" y="545592"/>
                </a:moveTo>
                <a:lnTo>
                  <a:pt x="1787652" y="545592"/>
                </a:lnTo>
                <a:lnTo>
                  <a:pt x="1787652" y="0"/>
                </a:lnTo>
                <a:lnTo>
                  <a:pt x="0" y="0"/>
                </a:lnTo>
                <a:lnTo>
                  <a:pt x="0" y="545592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4488" y="3160776"/>
            <a:ext cx="1788160" cy="546100"/>
          </a:xfrm>
          <a:custGeom>
            <a:avLst/>
            <a:gdLst/>
            <a:ahLst/>
            <a:cxnLst/>
            <a:rect l="l" t="t" r="r" b="b"/>
            <a:pathLst>
              <a:path w="1788160" h="546100">
                <a:moveTo>
                  <a:pt x="0" y="545592"/>
                </a:moveTo>
                <a:lnTo>
                  <a:pt x="1787652" y="545592"/>
                </a:lnTo>
                <a:lnTo>
                  <a:pt x="1787652" y="0"/>
                </a:lnTo>
                <a:lnTo>
                  <a:pt x="0" y="0"/>
                </a:lnTo>
                <a:lnTo>
                  <a:pt x="0" y="54559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56463" y="3299586"/>
            <a:ext cx="1663700" cy="251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Más</a:t>
            </a:r>
            <a:r>
              <a:rPr sz="1600" b="1" spc="-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Utilizados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240279" y="2007107"/>
            <a:ext cx="1788160" cy="546100"/>
          </a:xfrm>
          <a:custGeom>
            <a:avLst/>
            <a:gdLst/>
            <a:ahLst/>
            <a:cxnLst/>
            <a:rect l="l" t="t" r="r" b="b"/>
            <a:pathLst>
              <a:path w="1788160" h="546100">
                <a:moveTo>
                  <a:pt x="0" y="545591"/>
                </a:moveTo>
                <a:lnTo>
                  <a:pt x="1787651" y="545591"/>
                </a:lnTo>
                <a:lnTo>
                  <a:pt x="1787651" y="0"/>
                </a:lnTo>
                <a:lnTo>
                  <a:pt x="0" y="0"/>
                </a:lnTo>
                <a:lnTo>
                  <a:pt x="0" y="54559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240279" y="2007107"/>
            <a:ext cx="1788160" cy="546100"/>
          </a:xfrm>
          <a:prstGeom prst="rect">
            <a:avLst/>
          </a:prstGeom>
          <a:solidFill>
            <a:srgbClr val="1F3863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Precio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240279" y="2776727"/>
            <a:ext cx="1788160" cy="544195"/>
          </a:xfrm>
          <a:custGeom>
            <a:avLst/>
            <a:gdLst/>
            <a:ahLst/>
            <a:cxnLst/>
            <a:rect l="l" t="t" r="r" b="b"/>
            <a:pathLst>
              <a:path w="1788160" h="544195">
                <a:moveTo>
                  <a:pt x="0" y="544068"/>
                </a:moveTo>
                <a:lnTo>
                  <a:pt x="1787651" y="544068"/>
                </a:lnTo>
                <a:lnTo>
                  <a:pt x="1787651" y="0"/>
                </a:lnTo>
                <a:lnTo>
                  <a:pt x="0" y="0"/>
                </a:lnTo>
                <a:lnTo>
                  <a:pt x="0" y="54406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240279" y="2776727"/>
            <a:ext cx="1788160" cy="544195"/>
          </a:xfrm>
          <a:prstGeom prst="rect">
            <a:avLst/>
          </a:prstGeom>
          <a:solidFill>
            <a:srgbClr val="1F3863"/>
          </a:solidFill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150">
              <a:latin typeface="Times New Roman"/>
              <a:cs typeface="Times New Roman"/>
            </a:endParaRPr>
          </a:p>
          <a:p>
            <a:pPr marL="298450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Calidad</a:t>
            </a:r>
            <a:r>
              <a:rPr sz="12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Técnica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240279" y="3544823"/>
            <a:ext cx="1788160" cy="546100"/>
          </a:xfrm>
          <a:custGeom>
            <a:avLst/>
            <a:gdLst/>
            <a:ahLst/>
            <a:cxnLst/>
            <a:rect l="l" t="t" r="r" b="b"/>
            <a:pathLst>
              <a:path w="1788160" h="546100">
                <a:moveTo>
                  <a:pt x="0" y="545592"/>
                </a:moveTo>
                <a:lnTo>
                  <a:pt x="1787651" y="545592"/>
                </a:lnTo>
                <a:lnTo>
                  <a:pt x="1787651" y="0"/>
                </a:lnTo>
                <a:lnTo>
                  <a:pt x="0" y="0"/>
                </a:lnTo>
                <a:lnTo>
                  <a:pt x="0" y="54559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240279" y="3544823"/>
            <a:ext cx="1788160" cy="546100"/>
          </a:xfrm>
          <a:prstGeom prst="rect">
            <a:avLst/>
          </a:prstGeom>
          <a:solidFill>
            <a:srgbClr val="1F3863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251460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Plazo de</a:t>
            </a:r>
            <a:r>
              <a:rPr sz="12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Entrega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240279" y="4314444"/>
            <a:ext cx="1788160" cy="544195"/>
          </a:xfrm>
          <a:custGeom>
            <a:avLst/>
            <a:gdLst/>
            <a:ahLst/>
            <a:cxnLst/>
            <a:rect l="l" t="t" r="r" b="b"/>
            <a:pathLst>
              <a:path w="1788160" h="544195">
                <a:moveTo>
                  <a:pt x="0" y="544067"/>
                </a:moveTo>
                <a:lnTo>
                  <a:pt x="1787651" y="544067"/>
                </a:lnTo>
                <a:lnTo>
                  <a:pt x="1787651" y="0"/>
                </a:lnTo>
                <a:lnTo>
                  <a:pt x="0" y="0"/>
                </a:lnTo>
                <a:lnTo>
                  <a:pt x="0" y="54406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240279" y="4314444"/>
            <a:ext cx="1788160" cy="544195"/>
          </a:xfrm>
          <a:prstGeom prst="rect">
            <a:avLst/>
          </a:prstGeom>
          <a:solidFill>
            <a:srgbClr val="1F3863"/>
          </a:solidFill>
        </p:spPr>
        <p:txBody>
          <a:bodyPr vert="horz" wrap="square" lIns="0" tIns="106045" rIns="0" bIns="0" rtlCol="0">
            <a:spAutoFit/>
          </a:bodyPr>
          <a:lstStyle/>
          <a:p>
            <a:pPr marL="666115" marR="232410" indent="-425450">
              <a:lnSpc>
                <a:spcPts val="1320"/>
              </a:lnSpc>
              <a:spcBef>
                <a:spcPts val="835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Experiencia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en</a:t>
            </a:r>
            <a:r>
              <a:rPr sz="1200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el 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Rubro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100571" y="3457955"/>
            <a:ext cx="347345" cy="1492250"/>
          </a:xfrm>
          <a:custGeom>
            <a:avLst/>
            <a:gdLst/>
            <a:ahLst/>
            <a:cxnLst/>
            <a:rect l="l" t="t" r="r" b="b"/>
            <a:pathLst>
              <a:path w="347345" h="1492250">
                <a:moveTo>
                  <a:pt x="0" y="0"/>
                </a:moveTo>
                <a:lnTo>
                  <a:pt x="173481" y="0"/>
                </a:lnTo>
                <a:lnTo>
                  <a:pt x="173481" y="1491996"/>
                </a:lnTo>
                <a:lnTo>
                  <a:pt x="346963" y="1491996"/>
                </a:lnTo>
              </a:path>
            </a:pathLst>
          </a:custGeom>
          <a:ln w="12191">
            <a:solidFill>
              <a:srgbClr val="BC61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100571" y="3457955"/>
            <a:ext cx="347345" cy="746125"/>
          </a:xfrm>
          <a:custGeom>
            <a:avLst/>
            <a:gdLst/>
            <a:ahLst/>
            <a:cxnLst/>
            <a:rect l="l" t="t" r="r" b="b"/>
            <a:pathLst>
              <a:path w="347345" h="746125">
                <a:moveTo>
                  <a:pt x="0" y="0"/>
                </a:moveTo>
                <a:lnTo>
                  <a:pt x="173481" y="0"/>
                </a:lnTo>
                <a:lnTo>
                  <a:pt x="173481" y="745998"/>
                </a:lnTo>
                <a:lnTo>
                  <a:pt x="346963" y="745998"/>
                </a:lnTo>
              </a:path>
            </a:pathLst>
          </a:custGeom>
          <a:ln w="12192">
            <a:solidFill>
              <a:srgbClr val="BC61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100571" y="3457955"/>
            <a:ext cx="347345" cy="0"/>
          </a:xfrm>
          <a:custGeom>
            <a:avLst/>
            <a:gdLst/>
            <a:ahLst/>
            <a:cxnLst/>
            <a:rect l="l" t="t" r="r" b="b"/>
            <a:pathLst>
              <a:path w="347345">
                <a:moveTo>
                  <a:pt x="0" y="0"/>
                </a:moveTo>
                <a:lnTo>
                  <a:pt x="346963" y="0"/>
                </a:lnTo>
              </a:path>
            </a:pathLst>
          </a:custGeom>
          <a:ln w="12192">
            <a:solidFill>
              <a:srgbClr val="BC61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100571" y="2712720"/>
            <a:ext cx="347345" cy="746125"/>
          </a:xfrm>
          <a:custGeom>
            <a:avLst/>
            <a:gdLst/>
            <a:ahLst/>
            <a:cxnLst/>
            <a:rect l="l" t="t" r="r" b="b"/>
            <a:pathLst>
              <a:path w="347345" h="746125">
                <a:moveTo>
                  <a:pt x="0" y="745997"/>
                </a:moveTo>
                <a:lnTo>
                  <a:pt x="173481" y="745997"/>
                </a:lnTo>
                <a:lnTo>
                  <a:pt x="173481" y="0"/>
                </a:lnTo>
                <a:lnTo>
                  <a:pt x="346963" y="0"/>
                </a:lnTo>
              </a:path>
            </a:pathLst>
          </a:custGeom>
          <a:ln w="12192">
            <a:solidFill>
              <a:srgbClr val="BC61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00571" y="1965960"/>
            <a:ext cx="347345" cy="1492250"/>
          </a:xfrm>
          <a:custGeom>
            <a:avLst/>
            <a:gdLst/>
            <a:ahLst/>
            <a:cxnLst/>
            <a:rect l="l" t="t" r="r" b="b"/>
            <a:pathLst>
              <a:path w="347345" h="1492250">
                <a:moveTo>
                  <a:pt x="0" y="1491995"/>
                </a:moveTo>
                <a:lnTo>
                  <a:pt x="173481" y="1491995"/>
                </a:lnTo>
                <a:lnTo>
                  <a:pt x="173481" y="0"/>
                </a:lnTo>
                <a:lnTo>
                  <a:pt x="346963" y="0"/>
                </a:lnTo>
              </a:path>
            </a:pathLst>
          </a:custGeom>
          <a:ln w="12192">
            <a:solidFill>
              <a:srgbClr val="BC61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364735" y="3194304"/>
            <a:ext cx="1736089" cy="528955"/>
          </a:xfrm>
          <a:custGeom>
            <a:avLst/>
            <a:gdLst/>
            <a:ahLst/>
            <a:cxnLst/>
            <a:rect l="l" t="t" r="r" b="b"/>
            <a:pathLst>
              <a:path w="1736089" h="528954">
                <a:moveTo>
                  <a:pt x="0" y="528828"/>
                </a:moveTo>
                <a:lnTo>
                  <a:pt x="1735836" y="528828"/>
                </a:lnTo>
                <a:lnTo>
                  <a:pt x="1735836" y="0"/>
                </a:lnTo>
                <a:lnTo>
                  <a:pt x="0" y="0"/>
                </a:lnTo>
                <a:lnTo>
                  <a:pt x="0" y="52882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364735" y="3194304"/>
            <a:ext cx="1736089" cy="528955"/>
          </a:xfrm>
          <a:prstGeom prst="rect">
            <a:avLst/>
          </a:prstGeom>
          <a:solidFill>
            <a:srgbClr val="EC7C30"/>
          </a:solidFill>
        </p:spPr>
        <p:txBody>
          <a:bodyPr vert="horz" wrap="square" lIns="0" tIns="44450" rIns="0" bIns="0" rtlCol="0">
            <a:spAutoFit/>
          </a:bodyPr>
          <a:lstStyle/>
          <a:p>
            <a:pPr marL="283845" marR="19050" indent="-256540">
              <a:lnSpc>
                <a:spcPts val="1750"/>
              </a:lnSpc>
              <a:spcBef>
                <a:spcPts val="350"/>
              </a:spcBef>
            </a:pP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Sustentables</a:t>
            </a:r>
            <a:r>
              <a:rPr sz="1600" b="1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e  </a:t>
            </a:r>
            <a:r>
              <a:rPr sz="1600" b="1" spc="-10" dirty="0">
                <a:solidFill>
                  <a:srgbClr val="FFFFFF"/>
                </a:solidFill>
                <a:latin typeface="Verdana"/>
                <a:cs typeface="Verdana"/>
              </a:rPr>
              <a:t>Inclusivos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448044" y="1702307"/>
            <a:ext cx="1734820" cy="528955"/>
          </a:xfrm>
          <a:custGeom>
            <a:avLst/>
            <a:gdLst/>
            <a:ahLst/>
            <a:cxnLst/>
            <a:rect l="l" t="t" r="r" b="b"/>
            <a:pathLst>
              <a:path w="1734820" h="528955">
                <a:moveTo>
                  <a:pt x="0" y="528827"/>
                </a:moveTo>
                <a:lnTo>
                  <a:pt x="1734311" y="528827"/>
                </a:lnTo>
                <a:lnTo>
                  <a:pt x="1734311" y="0"/>
                </a:lnTo>
                <a:lnTo>
                  <a:pt x="0" y="0"/>
                </a:lnTo>
                <a:lnTo>
                  <a:pt x="0" y="52882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448044" y="1702307"/>
            <a:ext cx="1734820" cy="528955"/>
          </a:xfrm>
          <a:prstGeom prst="rect">
            <a:avLst/>
          </a:prstGeom>
          <a:solidFill>
            <a:srgbClr val="EC7C30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80645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Eficiencia</a:t>
            </a:r>
            <a:r>
              <a:rPr sz="1200" spc="-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Energética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448044" y="2447544"/>
            <a:ext cx="1734820" cy="530860"/>
          </a:xfrm>
          <a:custGeom>
            <a:avLst/>
            <a:gdLst/>
            <a:ahLst/>
            <a:cxnLst/>
            <a:rect l="l" t="t" r="r" b="b"/>
            <a:pathLst>
              <a:path w="1734820" h="530860">
                <a:moveTo>
                  <a:pt x="0" y="530351"/>
                </a:moveTo>
                <a:lnTo>
                  <a:pt x="1734311" y="530351"/>
                </a:lnTo>
                <a:lnTo>
                  <a:pt x="1734311" y="0"/>
                </a:lnTo>
                <a:lnTo>
                  <a:pt x="0" y="0"/>
                </a:lnTo>
                <a:lnTo>
                  <a:pt x="0" y="53035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6448044" y="2447544"/>
            <a:ext cx="1734820" cy="530860"/>
          </a:xfrm>
          <a:prstGeom prst="rect">
            <a:avLst/>
          </a:prstGeom>
          <a:solidFill>
            <a:srgbClr val="EC7C30"/>
          </a:solidFill>
        </p:spPr>
        <p:txBody>
          <a:bodyPr vert="horz" wrap="square" lIns="0" tIns="99060" rIns="0" bIns="0" rtlCol="0">
            <a:spAutoFit/>
          </a:bodyPr>
          <a:lstStyle/>
          <a:p>
            <a:pPr marL="264795" marR="257810" indent="286385">
              <a:lnSpc>
                <a:spcPts val="1320"/>
              </a:lnSpc>
              <a:spcBef>
                <a:spcPts val="780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Impacto  M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dioa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bien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tal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448044" y="3194304"/>
            <a:ext cx="1734820" cy="528955"/>
          </a:xfrm>
          <a:custGeom>
            <a:avLst/>
            <a:gdLst/>
            <a:ahLst/>
            <a:cxnLst/>
            <a:rect l="l" t="t" r="r" b="b"/>
            <a:pathLst>
              <a:path w="1734820" h="528954">
                <a:moveTo>
                  <a:pt x="0" y="528828"/>
                </a:moveTo>
                <a:lnTo>
                  <a:pt x="1734311" y="528828"/>
                </a:lnTo>
                <a:lnTo>
                  <a:pt x="1734311" y="0"/>
                </a:lnTo>
                <a:lnTo>
                  <a:pt x="0" y="0"/>
                </a:lnTo>
                <a:lnTo>
                  <a:pt x="0" y="52882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6448044" y="3194304"/>
            <a:ext cx="1734820" cy="528955"/>
          </a:xfrm>
          <a:prstGeom prst="rect">
            <a:avLst/>
          </a:prstGeom>
          <a:solidFill>
            <a:srgbClr val="EC7C30"/>
          </a:solidFill>
        </p:spPr>
        <p:txBody>
          <a:bodyPr vert="horz" wrap="square" lIns="0" tIns="12700" rIns="0" bIns="0" rtlCol="0">
            <a:spAutoFit/>
          </a:bodyPr>
          <a:lstStyle/>
          <a:p>
            <a:pPr marL="290830" marR="283845" algn="ctr">
              <a:lnSpc>
                <a:spcPct val="91200"/>
              </a:lnSpc>
              <a:spcBef>
                <a:spcPts val="100"/>
              </a:spcBef>
            </a:pP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Condiciones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de  empleo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y 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remuneración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448044" y="3939540"/>
            <a:ext cx="1734820" cy="530860"/>
          </a:xfrm>
          <a:custGeom>
            <a:avLst/>
            <a:gdLst/>
            <a:ahLst/>
            <a:cxnLst/>
            <a:rect l="l" t="t" r="r" b="b"/>
            <a:pathLst>
              <a:path w="1734820" h="530860">
                <a:moveTo>
                  <a:pt x="0" y="530351"/>
                </a:moveTo>
                <a:lnTo>
                  <a:pt x="1734311" y="530351"/>
                </a:lnTo>
                <a:lnTo>
                  <a:pt x="1734311" y="0"/>
                </a:lnTo>
                <a:lnTo>
                  <a:pt x="0" y="0"/>
                </a:lnTo>
                <a:lnTo>
                  <a:pt x="0" y="53035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448044" y="3939540"/>
            <a:ext cx="1734820" cy="530860"/>
          </a:xfrm>
          <a:prstGeom prst="rect">
            <a:avLst/>
          </a:prstGeom>
          <a:solidFill>
            <a:srgbClr val="EC7C30"/>
          </a:solidFill>
        </p:spPr>
        <p:txBody>
          <a:bodyPr vert="horz" wrap="square" lIns="0" tIns="13970" rIns="0" bIns="0" rtlCol="0">
            <a:spAutoFit/>
          </a:bodyPr>
          <a:lstStyle/>
          <a:p>
            <a:pPr marL="36195" marR="28575" indent="-1270" algn="ctr">
              <a:lnSpc>
                <a:spcPct val="91200"/>
              </a:lnSpc>
              <a:spcBef>
                <a:spcPts val="110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Contratación de  personas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en</a:t>
            </a:r>
            <a:r>
              <a:rPr sz="12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situación  de</a:t>
            </a:r>
            <a:r>
              <a:rPr sz="1200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discapacidad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448044" y="4686300"/>
            <a:ext cx="1734820" cy="528955"/>
          </a:xfrm>
          <a:custGeom>
            <a:avLst/>
            <a:gdLst/>
            <a:ahLst/>
            <a:cxnLst/>
            <a:rect l="l" t="t" r="r" b="b"/>
            <a:pathLst>
              <a:path w="1734820" h="528954">
                <a:moveTo>
                  <a:pt x="0" y="528827"/>
                </a:moveTo>
                <a:lnTo>
                  <a:pt x="1734311" y="528827"/>
                </a:lnTo>
                <a:lnTo>
                  <a:pt x="1734311" y="0"/>
                </a:lnTo>
                <a:lnTo>
                  <a:pt x="0" y="0"/>
                </a:lnTo>
                <a:lnTo>
                  <a:pt x="0" y="528827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6448044" y="4686300"/>
            <a:ext cx="1734820" cy="528955"/>
          </a:xfrm>
          <a:prstGeom prst="rect">
            <a:avLst/>
          </a:prstGeom>
          <a:solidFill>
            <a:srgbClr val="EC7C30"/>
          </a:solidFill>
        </p:spPr>
        <p:txBody>
          <a:bodyPr vert="horz" wrap="square" lIns="0" tIns="80010" rIns="0" bIns="0" rtlCol="0">
            <a:spAutoFit/>
          </a:bodyPr>
          <a:lstStyle/>
          <a:p>
            <a:pPr marL="1270" algn="ctr">
              <a:lnSpc>
                <a:spcPts val="1380"/>
              </a:lnSpc>
              <a:spcBef>
                <a:spcPts val="630"/>
              </a:spcBef>
            </a:pP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Otras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materias</a:t>
            </a:r>
            <a:r>
              <a:rPr sz="1200" spc="-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1200">
              <a:latin typeface="Verdana"/>
              <a:cs typeface="Verdana"/>
            </a:endParaRPr>
          </a:p>
          <a:p>
            <a:pPr algn="ctr">
              <a:lnSpc>
                <a:spcPts val="138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impacto</a:t>
            </a:r>
            <a:r>
              <a:rPr sz="1200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social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0111740" y="3433571"/>
            <a:ext cx="312420" cy="1732280"/>
          </a:xfrm>
          <a:custGeom>
            <a:avLst/>
            <a:gdLst/>
            <a:ahLst/>
            <a:cxnLst/>
            <a:rect l="l" t="t" r="r" b="b"/>
            <a:pathLst>
              <a:path w="312420" h="1732279">
                <a:moveTo>
                  <a:pt x="0" y="0"/>
                </a:moveTo>
                <a:lnTo>
                  <a:pt x="156209" y="0"/>
                </a:lnTo>
                <a:lnTo>
                  <a:pt x="156209" y="1732152"/>
                </a:lnTo>
                <a:lnTo>
                  <a:pt x="312292" y="1732152"/>
                </a:lnTo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11740" y="3433571"/>
            <a:ext cx="312420" cy="950594"/>
          </a:xfrm>
          <a:custGeom>
            <a:avLst/>
            <a:gdLst/>
            <a:ahLst/>
            <a:cxnLst/>
            <a:rect l="l" t="t" r="r" b="b"/>
            <a:pathLst>
              <a:path w="312420" h="950595">
                <a:moveTo>
                  <a:pt x="0" y="0"/>
                </a:moveTo>
                <a:lnTo>
                  <a:pt x="156209" y="0"/>
                </a:lnTo>
                <a:lnTo>
                  <a:pt x="156209" y="950340"/>
                </a:lnTo>
                <a:lnTo>
                  <a:pt x="312292" y="950340"/>
                </a:lnTo>
              </a:path>
            </a:pathLst>
          </a:custGeom>
          <a:ln w="12191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11740" y="3433571"/>
            <a:ext cx="312420" cy="225425"/>
          </a:xfrm>
          <a:custGeom>
            <a:avLst/>
            <a:gdLst/>
            <a:ahLst/>
            <a:cxnLst/>
            <a:rect l="l" t="t" r="r" b="b"/>
            <a:pathLst>
              <a:path w="312420" h="225425">
                <a:moveTo>
                  <a:pt x="0" y="0"/>
                </a:moveTo>
                <a:lnTo>
                  <a:pt x="156209" y="0"/>
                </a:lnTo>
                <a:lnTo>
                  <a:pt x="156209" y="225425"/>
                </a:lnTo>
                <a:lnTo>
                  <a:pt x="312292" y="225425"/>
                </a:lnTo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11740" y="2987039"/>
            <a:ext cx="312420" cy="446405"/>
          </a:xfrm>
          <a:custGeom>
            <a:avLst/>
            <a:gdLst/>
            <a:ahLst/>
            <a:cxnLst/>
            <a:rect l="l" t="t" r="r" b="b"/>
            <a:pathLst>
              <a:path w="312420" h="446404">
                <a:moveTo>
                  <a:pt x="0" y="446024"/>
                </a:moveTo>
                <a:lnTo>
                  <a:pt x="156209" y="446024"/>
                </a:lnTo>
                <a:lnTo>
                  <a:pt x="156209" y="0"/>
                </a:lnTo>
                <a:lnTo>
                  <a:pt x="312292" y="0"/>
                </a:lnTo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111740" y="2314955"/>
            <a:ext cx="312420" cy="1117600"/>
          </a:xfrm>
          <a:custGeom>
            <a:avLst/>
            <a:gdLst/>
            <a:ahLst/>
            <a:cxnLst/>
            <a:rect l="l" t="t" r="r" b="b"/>
            <a:pathLst>
              <a:path w="312420" h="1117600">
                <a:moveTo>
                  <a:pt x="0" y="1117600"/>
                </a:moveTo>
                <a:lnTo>
                  <a:pt x="156209" y="1117600"/>
                </a:lnTo>
                <a:lnTo>
                  <a:pt x="156209" y="0"/>
                </a:lnTo>
                <a:lnTo>
                  <a:pt x="312292" y="0"/>
                </a:lnTo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111740" y="1644395"/>
            <a:ext cx="312420" cy="1789430"/>
          </a:xfrm>
          <a:custGeom>
            <a:avLst/>
            <a:gdLst/>
            <a:ahLst/>
            <a:cxnLst/>
            <a:rect l="l" t="t" r="r" b="b"/>
            <a:pathLst>
              <a:path w="312420" h="1789429">
                <a:moveTo>
                  <a:pt x="0" y="1789049"/>
                </a:moveTo>
                <a:lnTo>
                  <a:pt x="156209" y="1789049"/>
                </a:lnTo>
                <a:lnTo>
                  <a:pt x="156209" y="0"/>
                </a:lnTo>
                <a:lnTo>
                  <a:pt x="312292" y="0"/>
                </a:lnTo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549640" y="3195827"/>
            <a:ext cx="1562100" cy="475615"/>
          </a:xfrm>
          <a:custGeom>
            <a:avLst/>
            <a:gdLst/>
            <a:ahLst/>
            <a:cxnLst/>
            <a:rect l="l" t="t" r="r" b="b"/>
            <a:pathLst>
              <a:path w="1562100" h="475614">
                <a:moveTo>
                  <a:pt x="0" y="475488"/>
                </a:moveTo>
                <a:lnTo>
                  <a:pt x="1562100" y="475488"/>
                </a:lnTo>
                <a:lnTo>
                  <a:pt x="1562100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8549640" y="3195827"/>
            <a:ext cx="1562100" cy="475615"/>
          </a:xfrm>
          <a:prstGeom prst="rect">
            <a:avLst/>
          </a:prstGeom>
          <a:solidFill>
            <a:srgbClr val="A4A4A4"/>
          </a:solidFill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ts val="1780"/>
              </a:lnSpc>
            </a:pPr>
            <a:r>
              <a:rPr sz="1600" b="1" spc="-10" dirty="0">
                <a:solidFill>
                  <a:srgbClr val="FFFFFF"/>
                </a:solidFill>
                <a:latin typeface="Verdana"/>
                <a:cs typeface="Verdana"/>
              </a:rPr>
              <a:t>Otros</a:t>
            </a:r>
            <a:endParaRPr sz="1600">
              <a:latin typeface="Verdana"/>
              <a:cs typeface="Verdana"/>
            </a:endParaRPr>
          </a:p>
          <a:p>
            <a:pPr marL="2540" algn="ctr">
              <a:lnSpc>
                <a:spcPts val="1835"/>
              </a:lnSpc>
            </a:pPr>
            <a:r>
              <a:rPr sz="1600" b="1" spc="-10" dirty="0">
                <a:solidFill>
                  <a:srgbClr val="FFFFFF"/>
                </a:solidFill>
                <a:latin typeface="Verdana"/>
                <a:cs typeface="Verdana"/>
              </a:rPr>
              <a:t>criterios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10424159" y="1406652"/>
            <a:ext cx="1562100" cy="475615"/>
          </a:xfrm>
          <a:custGeom>
            <a:avLst/>
            <a:gdLst/>
            <a:ahLst/>
            <a:cxnLst/>
            <a:rect l="l" t="t" r="r" b="b"/>
            <a:pathLst>
              <a:path w="1562100" h="475614">
                <a:moveTo>
                  <a:pt x="0" y="475488"/>
                </a:moveTo>
                <a:lnTo>
                  <a:pt x="1562100" y="475488"/>
                </a:lnTo>
                <a:lnTo>
                  <a:pt x="1562100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10424159" y="1406652"/>
            <a:ext cx="1562100" cy="475615"/>
          </a:xfrm>
          <a:prstGeom prst="rect">
            <a:avLst/>
          </a:prstGeom>
          <a:solidFill>
            <a:srgbClr val="4471C4"/>
          </a:solidFill>
        </p:spPr>
        <p:txBody>
          <a:bodyPr vert="horz" wrap="square" lIns="0" tIns="71120" rIns="0" bIns="0" rtlCol="0">
            <a:spAutoFit/>
          </a:bodyPr>
          <a:lstStyle/>
          <a:p>
            <a:pPr marL="509905" marR="193040" indent="-309880">
              <a:lnSpc>
                <a:spcPts val="1320"/>
              </a:lnSpc>
              <a:spcBef>
                <a:spcPts val="560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Metodología</a:t>
            </a:r>
            <a:r>
              <a:rPr sz="12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de  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trabajo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10424159" y="2077211"/>
            <a:ext cx="1562100" cy="477520"/>
          </a:xfrm>
          <a:custGeom>
            <a:avLst/>
            <a:gdLst/>
            <a:ahLst/>
            <a:cxnLst/>
            <a:rect l="l" t="t" r="r" b="b"/>
            <a:pathLst>
              <a:path w="1562100" h="477519">
                <a:moveTo>
                  <a:pt x="0" y="477012"/>
                </a:moveTo>
                <a:lnTo>
                  <a:pt x="1562100" y="477012"/>
                </a:lnTo>
                <a:lnTo>
                  <a:pt x="1562100" y="0"/>
                </a:lnTo>
                <a:lnTo>
                  <a:pt x="0" y="0"/>
                </a:lnTo>
                <a:lnTo>
                  <a:pt x="0" y="47701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0424159" y="2077211"/>
            <a:ext cx="1562100" cy="477520"/>
          </a:xfrm>
          <a:prstGeom prst="rect">
            <a:avLst/>
          </a:prstGeom>
          <a:solidFill>
            <a:srgbClr val="4471C4"/>
          </a:solidFill>
        </p:spPr>
        <p:txBody>
          <a:bodyPr vert="horz" wrap="square" lIns="0" tIns="53975" rIns="0" bIns="0" rtlCol="0">
            <a:spAutoFit/>
          </a:bodyPr>
          <a:lstStyle/>
          <a:p>
            <a:pPr marL="1270" algn="ctr">
              <a:lnSpc>
                <a:spcPts val="1380"/>
              </a:lnSpc>
              <a:spcBef>
                <a:spcPts val="425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Asistencia técnica</a:t>
            </a:r>
            <a:r>
              <a:rPr sz="1200" spc="-4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endParaRPr sz="1200">
              <a:latin typeface="Verdana"/>
              <a:cs typeface="Verdana"/>
            </a:endParaRPr>
          </a:p>
          <a:p>
            <a:pPr algn="ctr">
              <a:lnSpc>
                <a:spcPts val="1380"/>
              </a:lnSpc>
            </a:pP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soporte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10424159" y="2749295"/>
            <a:ext cx="1562100" cy="475615"/>
          </a:xfrm>
          <a:custGeom>
            <a:avLst/>
            <a:gdLst/>
            <a:ahLst/>
            <a:cxnLst/>
            <a:rect l="l" t="t" r="r" b="b"/>
            <a:pathLst>
              <a:path w="1562100" h="475614">
                <a:moveTo>
                  <a:pt x="0" y="475488"/>
                </a:moveTo>
                <a:lnTo>
                  <a:pt x="1562100" y="475488"/>
                </a:lnTo>
                <a:lnTo>
                  <a:pt x="1562100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10424159" y="2749295"/>
            <a:ext cx="1562100" cy="475615"/>
          </a:xfrm>
          <a:prstGeom prst="rect">
            <a:avLst/>
          </a:prstGeom>
          <a:solidFill>
            <a:srgbClr val="4471C4"/>
          </a:solidFill>
        </p:spPr>
        <p:txBody>
          <a:bodyPr vert="horz" wrap="square" lIns="0" tIns="71755" rIns="0" bIns="0" rtlCol="0">
            <a:spAutoFit/>
          </a:bodyPr>
          <a:lstStyle/>
          <a:p>
            <a:pPr marL="565150" marR="238760" indent="-315595">
              <a:lnSpc>
                <a:spcPts val="1320"/>
              </a:lnSpc>
              <a:spcBef>
                <a:spcPts val="565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Servicios</a:t>
            </a:r>
            <a:r>
              <a:rPr sz="12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post  </a:t>
            </a:r>
            <a:r>
              <a:rPr sz="1200" spc="-15" dirty="0">
                <a:solidFill>
                  <a:srgbClr val="FFFFFF"/>
                </a:solidFill>
                <a:latin typeface="Verdana"/>
                <a:cs typeface="Verdana"/>
              </a:rPr>
              <a:t>Venta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10424159" y="3419855"/>
            <a:ext cx="1562100" cy="477520"/>
          </a:xfrm>
          <a:custGeom>
            <a:avLst/>
            <a:gdLst/>
            <a:ahLst/>
            <a:cxnLst/>
            <a:rect l="l" t="t" r="r" b="b"/>
            <a:pathLst>
              <a:path w="1562100" h="477520">
                <a:moveTo>
                  <a:pt x="0" y="477012"/>
                </a:moveTo>
                <a:lnTo>
                  <a:pt x="1562100" y="477012"/>
                </a:lnTo>
                <a:lnTo>
                  <a:pt x="1562100" y="0"/>
                </a:lnTo>
                <a:lnTo>
                  <a:pt x="0" y="0"/>
                </a:lnTo>
                <a:lnTo>
                  <a:pt x="0" y="477012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10424159" y="3419855"/>
            <a:ext cx="1562100" cy="477520"/>
          </a:xfrm>
          <a:prstGeom prst="rect">
            <a:avLst/>
          </a:prstGeom>
          <a:solidFill>
            <a:srgbClr val="4471C4"/>
          </a:solidFill>
        </p:spPr>
        <p:txBody>
          <a:bodyPr vert="horz" wrap="square" lIns="0" tIns="63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900">
              <a:latin typeface="Times New Roman"/>
              <a:cs typeface="Times New Roman"/>
            </a:endParaRPr>
          </a:p>
          <a:p>
            <a:pPr marL="85090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Recargos por</a:t>
            </a:r>
            <a:r>
              <a:rPr sz="1200" spc="-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flete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10424159" y="4091940"/>
            <a:ext cx="1562100" cy="584200"/>
          </a:xfrm>
          <a:custGeom>
            <a:avLst/>
            <a:gdLst/>
            <a:ahLst/>
            <a:cxnLst/>
            <a:rect l="l" t="t" r="r" b="b"/>
            <a:pathLst>
              <a:path w="1562100" h="584200">
                <a:moveTo>
                  <a:pt x="0" y="583692"/>
                </a:moveTo>
                <a:lnTo>
                  <a:pt x="1562100" y="583692"/>
                </a:lnTo>
                <a:lnTo>
                  <a:pt x="1562100" y="0"/>
                </a:lnTo>
                <a:lnTo>
                  <a:pt x="0" y="0"/>
                </a:lnTo>
                <a:lnTo>
                  <a:pt x="0" y="58369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0424159" y="4091940"/>
            <a:ext cx="1562100" cy="584200"/>
          </a:xfrm>
          <a:prstGeom prst="rect">
            <a:avLst/>
          </a:prstGeom>
          <a:solidFill>
            <a:srgbClr val="4471C4"/>
          </a:solidFill>
        </p:spPr>
        <p:txBody>
          <a:bodyPr vert="horz" wrap="square" lIns="0" tIns="107314" rIns="0" bIns="0" rtlCol="0">
            <a:spAutoFit/>
          </a:bodyPr>
          <a:lstStyle/>
          <a:p>
            <a:pPr algn="ctr">
              <a:lnSpc>
                <a:spcPts val="1380"/>
              </a:lnSpc>
              <a:spcBef>
                <a:spcPts val="844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Comportamiento</a:t>
            </a:r>
            <a:endParaRPr sz="1200">
              <a:latin typeface="Verdana"/>
              <a:cs typeface="Verdana"/>
            </a:endParaRPr>
          </a:p>
          <a:p>
            <a:pPr algn="ctr">
              <a:lnSpc>
                <a:spcPts val="138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contractual</a:t>
            </a:r>
            <a:r>
              <a:rPr sz="12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anterior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10424159" y="4870703"/>
            <a:ext cx="1562100" cy="589915"/>
          </a:xfrm>
          <a:custGeom>
            <a:avLst/>
            <a:gdLst/>
            <a:ahLst/>
            <a:cxnLst/>
            <a:rect l="l" t="t" r="r" b="b"/>
            <a:pathLst>
              <a:path w="1562100" h="589914">
                <a:moveTo>
                  <a:pt x="0" y="589788"/>
                </a:moveTo>
                <a:lnTo>
                  <a:pt x="1562100" y="589788"/>
                </a:lnTo>
                <a:lnTo>
                  <a:pt x="1562100" y="0"/>
                </a:lnTo>
                <a:lnTo>
                  <a:pt x="0" y="0"/>
                </a:lnTo>
                <a:lnTo>
                  <a:pt x="0" y="589788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424159" y="4870703"/>
            <a:ext cx="1562100" cy="589915"/>
          </a:xfrm>
          <a:custGeom>
            <a:avLst/>
            <a:gdLst/>
            <a:ahLst/>
            <a:cxnLst/>
            <a:rect l="l" t="t" r="r" b="b"/>
            <a:pathLst>
              <a:path w="1562100" h="589914">
                <a:moveTo>
                  <a:pt x="0" y="589788"/>
                </a:moveTo>
                <a:lnTo>
                  <a:pt x="1562100" y="589788"/>
                </a:lnTo>
                <a:lnTo>
                  <a:pt x="1562100" y="0"/>
                </a:lnTo>
                <a:lnTo>
                  <a:pt x="0" y="0"/>
                </a:lnTo>
                <a:lnTo>
                  <a:pt x="0" y="589788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10871454" y="4731384"/>
            <a:ext cx="667385" cy="191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Cri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200" spc="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ios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0476738" y="4915682"/>
            <a:ext cx="1459865" cy="67564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 marR="5080" algn="ctr">
              <a:lnSpc>
                <a:spcPts val="1310"/>
              </a:lnSpc>
              <a:spcBef>
                <a:spcPts val="20"/>
              </a:spcBef>
            </a:pP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Sustentables,</a:t>
            </a:r>
            <a:r>
              <a:rPr sz="1200" spc="-5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para  </a:t>
            </a:r>
            <a:r>
              <a:rPr sz="1200" spc="-5" dirty="0">
                <a:solidFill>
                  <a:srgbClr val="FFFFFF"/>
                </a:solidFill>
                <a:latin typeface="Verdana"/>
                <a:cs typeface="Verdana"/>
              </a:rPr>
              <a:t>una compra</a:t>
            </a:r>
            <a:r>
              <a:rPr sz="1200" spc="-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endParaRPr sz="1200">
              <a:latin typeface="Verdana"/>
              <a:cs typeface="Verdana"/>
            </a:endParaRPr>
          </a:p>
          <a:p>
            <a:pPr marL="257810" marR="251460" algn="ctr">
              <a:lnSpc>
                <a:spcPts val="1310"/>
              </a:lnSpc>
              <a:spcBef>
                <a:spcPts val="10"/>
              </a:spcBef>
            </a:pP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con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200" spc="-2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ac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200" dirty="0">
                <a:solidFill>
                  <a:srgbClr val="FFFFFF"/>
                </a:solidFill>
                <a:latin typeface="Verdana"/>
                <a:cs typeface="Verdana"/>
              </a:rPr>
              <a:t>ón  </a:t>
            </a:r>
            <a:r>
              <a:rPr sz="1200" spc="-10" dirty="0">
                <a:solidFill>
                  <a:srgbClr val="FFFFFF"/>
                </a:solidFill>
                <a:latin typeface="Verdana"/>
                <a:cs typeface="Verdana"/>
              </a:rPr>
              <a:t>inclusiva</a:t>
            </a:r>
            <a:endParaRPr sz="12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7335" algn="ctr">
              <a:lnSpc>
                <a:spcPct val="100000"/>
              </a:lnSpc>
            </a:pPr>
            <a:r>
              <a:rPr spc="-140" dirty="0"/>
              <a:t>Capacitación</a:t>
            </a:r>
            <a:r>
              <a:rPr spc="-355" dirty="0"/>
              <a:t> </a:t>
            </a:r>
            <a:r>
              <a:rPr spc="-80" dirty="0"/>
              <a:t>en</a:t>
            </a:r>
          </a:p>
          <a:p>
            <a:pPr marL="267335" algn="ctr">
              <a:lnSpc>
                <a:spcPts val="5495"/>
              </a:lnSpc>
              <a:spcBef>
                <a:spcPts val="240"/>
              </a:spcBef>
            </a:pPr>
            <a:r>
              <a:rPr spc="-130" dirty="0"/>
              <a:t>Compras</a:t>
            </a:r>
            <a:r>
              <a:rPr spc="-415" dirty="0"/>
              <a:t> </a:t>
            </a:r>
            <a:r>
              <a:rPr spc="-130" dirty="0"/>
              <a:t>Públicas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436490" y="4680457"/>
            <a:ext cx="356870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Departamento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Compradores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3700</Words>
  <Application>Microsoft Office PowerPoint</Application>
  <PresentationFormat>Personalizado</PresentationFormat>
  <Paragraphs>495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5" baseType="lpstr">
      <vt:lpstr>Office Theme</vt:lpstr>
      <vt:lpstr>Capacitación en Compras Públicas</vt:lpstr>
      <vt:lpstr>¿Cómo Funciona el Sistema de Compras Públicas?</vt:lpstr>
      <vt:lpstr>¿Cuáles son las etapas del ciclo de Planificación, Organización y Gestión de la Compra?</vt:lpstr>
      <vt:lpstr>Mecanismo para utilizar en las Compras Públicas</vt:lpstr>
      <vt:lpstr>¿Qué es Convenio Marco?</vt:lpstr>
      <vt:lpstr>¿Por qué debo utilizar Convenio Marco?</vt:lpstr>
      <vt:lpstr>Beneficios de los Convenios Marco</vt:lpstr>
      <vt:lpstr>El ahorro trasciende en la gestión y no sólo en el precio</vt:lpstr>
      <vt:lpstr>Etapas para comprar a través de Convenio Marco</vt:lpstr>
      <vt:lpstr>Presentación de PowerPoint</vt:lpstr>
      <vt:lpstr>¿Qué es una licitación Pública?</vt:lpstr>
      <vt:lpstr>¿Qué son las Bases de Licitación?</vt:lpstr>
      <vt:lpstr>Las Bases de Licitación contienen  elementos obligatorios y opcionales.  Revisemos los obligatorios:</vt:lpstr>
      <vt:lpstr>Elementos Obligatorios</vt:lpstr>
      <vt:lpstr>Elementos Obligatorios</vt:lpstr>
      <vt:lpstr>Presentación de PowerPoint</vt:lpstr>
      <vt:lpstr>Garantías</vt:lpstr>
      <vt:lpstr>Tipos de garantías</vt:lpstr>
      <vt:lpstr>Garantías por Anticipo</vt:lpstr>
      <vt:lpstr>Garantías de Seriedad (Art. 31)</vt:lpstr>
      <vt:lpstr>Devolución garantías de seriedad</vt:lpstr>
      <vt:lpstr>Garantía de fiel cumplimiento de contrato (Art. 68)</vt:lpstr>
      <vt:lpstr>Garantía de fiel cumplimiento de contrato (Art. 68)</vt:lpstr>
      <vt:lpstr>¿Sólo pueden ser del 5 al 30%?</vt:lpstr>
      <vt:lpstr>Plazo de vigencia</vt:lpstr>
      <vt:lpstr>Tipología y Plazos Asociados (Art. 19 bis y 25 del Reglamento)</vt:lpstr>
      <vt:lpstr>Elementos Optativos</vt:lpstr>
      <vt:lpstr>Artículo 23.- Contenido adicional de las Bases: Las Bases podrán contener, en lenguaje preciso y directo, las siguientes materias:</vt:lpstr>
      <vt:lpstr>Adjudicación</vt:lpstr>
      <vt:lpstr>Presentación de PowerPoint</vt:lpstr>
      <vt:lpstr>Comisión Evaluadora</vt:lpstr>
      <vt:lpstr>Conformación Comisión Evaluadora</vt:lpstr>
      <vt:lpstr>¿Cómo se compone Comisión Evaluadora?</vt:lpstr>
      <vt:lpstr>Presentación de PowerPoint</vt:lpstr>
      <vt:lpstr>Presentación de PowerPoint</vt:lpstr>
      <vt:lpstr>El informe que  entrega la comisión  evaluadora debe  considerar:</vt:lpstr>
      <vt:lpstr>“Los miembros de la comisión evaluadora no podrán tener conflictos de  interés con los oferentes…”. (Artículo 37 del Reglamento de la ley N° 19.886)</vt:lpstr>
      <vt:lpstr>Presentación de PowerPoint</vt:lpstr>
      <vt:lpstr>Ejemplo de documento que modifica la designación de Comisión Evaluadora</vt:lpstr>
      <vt:lpstr>Criterios de Evaluación</vt:lpstr>
      <vt:lpstr>Criterios de evaluación</vt:lpstr>
      <vt:lpstr>Importante es considerar que…</vt:lpstr>
      <vt:lpstr>Tipos Criterios de Evaluación</vt:lpstr>
      <vt:lpstr>Capacitación en Compras Públicas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Felipe Medina Romero</dc:creator>
  <cp:lastModifiedBy>Carlos Cruz Andias</cp:lastModifiedBy>
  <cp:revision>7</cp:revision>
  <dcterms:created xsi:type="dcterms:W3CDTF">2017-08-05T23:53:17Z</dcterms:created>
  <dcterms:modified xsi:type="dcterms:W3CDTF">2017-08-07T02:30:49Z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2017-05-10T00:00:00Z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2017-08-05T00:00:00Z</vt:filetime>
  </property>
</Properties>
</file>