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46" r:id="rId2"/>
    <p:sldId id="263" r:id="rId3"/>
    <p:sldId id="347" r:id="rId4"/>
    <p:sldId id="256" r:id="rId5"/>
    <p:sldId id="344" r:id="rId6"/>
    <p:sldId id="340" r:id="rId7"/>
    <p:sldId id="345" r:id="rId8"/>
    <p:sldId id="341" r:id="rId9"/>
    <p:sldId id="334" r:id="rId10"/>
    <p:sldId id="335" r:id="rId11"/>
    <p:sldId id="342" r:id="rId12"/>
    <p:sldId id="343" r:id="rId13"/>
    <p:sldId id="332" r:id="rId14"/>
  </p:sldIdLst>
  <p:sldSz cx="12192000" cy="6858000"/>
  <p:notesSz cx="6799263" cy="9929813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6243E"/>
    <a:srgbClr val="FFFFFF"/>
    <a:srgbClr val="BE2039"/>
    <a:srgbClr val="E8F3F9"/>
    <a:srgbClr val="3452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59" autoAdjust="0"/>
    <p:restoredTop sz="93818" autoAdjust="0"/>
  </p:normalViewPr>
  <p:slideViewPr>
    <p:cSldViewPr snapToGrid="0">
      <p:cViewPr varScale="1">
        <p:scale>
          <a:sx n="61" d="100"/>
          <a:sy n="61" d="100"/>
        </p:scale>
        <p:origin x="1278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1343" y="1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3469BA-1DA6-4A03-B480-D551FE4EB1CA}" type="datetimeFigureOut">
              <a:rPr lang="es-CL" smtClean="0"/>
              <a:t>28-12-2025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78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BC0D0-20BD-486F-BFCB-F5245238D3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0285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81AF-10D1-4A85-9552-38EE5E5E0495}" type="datetime1">
              <a:rPr lang="es-CL" smtClean="0"/>
              <a:t>28-12-2025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5690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A8E3-3185-4406-980C-08AA8F362539}" type="datetime1">
              <a:rPr lang="es-CL" smtClean="0"/>
              <a:t>28-12-2025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0024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41AF-9147-489A-99C7-8983D94A9026}" type="datetime1">
              <a:rPr lang="es-CL" smtClean="0"/>
              <a:t>28-12-2025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7655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A5F79-86EE-4839-83F2-7D7A193DCAF9}" type="datetime1">
              <a:rPr lang="es-CL" smtClean="0"/>
              <a:t>28-12-2025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2683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3060-7C77-4EAE-813F-BB8875666001}" type="datetime1">
              <a:rPr lang="es-CL" smtClean="0"/>
              <a:t>28-12-2025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42684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515-3CD8-40FB-A6BD-583C475B2665}" type="datetime1">
              <a:rPr lang="es-CL" smtClean="0"/>
              <a:t>28-12-2025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79558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3F618-2F25-4758-838D-9D8B52FF2326}" type="datetime1">
              <a:rPr lang="es-CL" smtClean="0"/>
              <a:t>28-12-2025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6974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DBC96-555D-4238-AA32-175C6113625D}" type="datetime1">
              <a:rPr lang="es-CL" smtClean="0"/>
              <a:t>28-12-2025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7338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7FD2-0177-410E-AD00-0EF813E4854A}" type="datetime1">
              <a:rPr lang="es-CL" smtClean="0"/>
              <a:t>28-12-2025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4836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6093-1A21-4683-9C9A-E74810519B97}" type="datetime1">
              <a:rPr lang="es-CL" smtClean="0"/>
              <a:t>28-12-2025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491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3F0C-3894-44B1-A3C6-E827A4495FF2}" type="datetime1">
              <a:rPr lang="es-CL" smtClean="0"/>
              <a:t>28-12-2025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7783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05B32-06CB-414F-BCDB-C8D505BBA982}" type="datetime1">
              <a:rPr lang="es-CL" smtClean="0"/>
              <a:t>28-12-2025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791B3-3BDC-4809-8747-42A0A7F3A2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9219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17" Type="http://schemas.openxmlformats.org/officeDocument/2006/relationships/image" Target="../media/image27.png"/><Relationship Id="rId2" Type="http://schemas.openxmlformats.org/officeDocument/2006/relationships/image" Target="../media/image9.PNG"/><Relationship Id="rId16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5" Type="http://schemas.openxmlformats.org/officeDocument/2006/relationships/image" Target="../media/image2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5.png"/><Relationship Id="rId5" Type="http://schemas.openxmlformats.org/officeDocument/2006/relationships/image" Target="../media/image30.png"/><Relationship Id="rId10" Type="http://schemas.openxmlformats.org/officeDocument/2006/relationships/image" Target="../media/image3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6.png"/><Relationship Id="rId7" Type="http://schemas.openxmlformats.org/officeDocument/2006/relationships/image" Target="../media/image3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32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9.png"/><Relationship Id="rId7" Type="http://schemas.openxmlformats.org/officeDocument/2006/relationships/image" Target="../media/image31.png"/><Relationship Id="rId12" Type="http://schemas.openxmlformats.org/officeDocument/2006/relationships/image" Target="../media/image4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8.png"/><Relationship Id="rId4" Type="http://schemas.openxmlformats.org/officeDocument/2006/relationships/image" Target="../media/image12.png"/><Relationship Id="rId9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7D519-CB7D-512F-A0AE-D08499843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8AF97A9-6088-9CC0-1993-E46BC1C00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201"/>
            <a:ext cx="12192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00FD487-B473-E7AE-D49F-9D12BAE751FF}"/>
              </a:ext>
            </a:extLst>
          </p:cNvPr>
          <p:cNvSpPr txBox="1"/>
          <p:nvPr/>
        </p:nvSpPr>
        <p:spPr>
          <a:xfrm>
            <a:off x="0" y="2145447"/>
            <a:ext cx="12192000" cy="4147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x-none" sz="36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s-ES" sz="36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x-none" sz="3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“</a:t>
            </a:r>
            <a:r>
              <a:rPr lang="es-CL" sz="3600" b="1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AÑO NUEVO EN EL MAR 2026</a:t>
            </a:r>
            <a:r>
              <a:rPr lang="x-none" sz="3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”</a:t>
            </a:r>
          </a:p>
          <a:p>
            <a:pPr algn="ctr">
              <a:lnSpc>
                <a:spcPct val="150000"/>
              </a:lnSpc>
            </a:pPr>
            <a:endParaRPr lang="es-ES" sz="900" b="1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x-none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r>
              <a:rPr lang="x-none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Valparaíso, </a:t>
            </a:r>
            <a:r>
              <a:rPr lang="es-CL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diciembre </a:t>
            </a:r>
            <a:r>
              <a:rPr lang="x-none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del 202</a:t>
            </a:r>
            <a:r>
              <a:rPr lang="es-CL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38253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2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pPr algn="ctr"/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 NAVAL VALPARAÍSO</a:t>
            </a:r>
            <a:b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MOLO DE ABRIGO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758951" y="1157343"/>
            <a:ext cx="112806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/>
              <a:t>    AÑO NUEVO EN EL MAR 2026 (COMBASEVALP 121225)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b="1" dirty="0"/>
              <a:t>SITIO “A”: Punto de lanzamiento y armado de balsas.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b="1" dirty="0"/>
              <a:t>SITIO “B”: Cajón de seguridad a contar 300800 </a:t>
            </a:r>
          </a:p>
          <a:p>
            <a:r>
              <a:rPr lang="es-ES" sz="2400" b="1" dirty="0"/>
              <a:t>    (291000 zarpe AQ).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141" y="2795715"/>
            <a:ext cx="2473366" cy="25760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 descr="Imagen que contiene Tabla&#10;&#10;El contenido generado por IA puede ser incorrecto.">
            <a:extLst>
              <a:ext uri="{FF2B5EF4-FFF2-40B4-BE49-F238E27FC236}">
                <a16:creationId xmlns:a16="http://schemas.microsoft.com/office/drawing/2014/main" id="{D85C2EC4-F34B-06A3-682E-CCDE2AA71F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8907" y="2238220"/>
            <a:ext cx="2664795" cy="276111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3946" y="3714000"/>
            <a:ext cx="2538106" cy="2478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7870829" y="2011606"/>
            <a:ext cx="429754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/>
              <a:t>EQUIPAMIENTO INSTALADO: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02 Contenedores 20` adecuados            como almacén de pirotecnia. 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01 Contenedor 20` para almacenaje de material auxiliar (equipos).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01 Contenedor 20` adecuado como oficina técnica.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04 Baños químicos.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02 Casetas de Guardias (02 Guardias permanentes durante el día y 04 Guardias durante la noche).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04 Extintores PQS ubicados en cada balsa.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04 Extintores en zona de almacenaje y oficinas.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1289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65DEC-4C10-81A2-8017-C993F05A7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0A6BEE8B-284A-1723-6AA6-D6CA8DD5849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904BB422-08DE-A3CA-9ACD-532B4D9D543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9E420CC6-2A24-4202-1CC9-ACD4BE6ED97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3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38EAE47C-F061-16E0-7297-23758297E1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:a16="http://schemas.microsoft.com/office/drawing/2014/main" id="{CEE98455-255D-FEFC-30B3-0174A0519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pPr algn="ctr"/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 NAVAL VALPARAÍSO</a:t>
            </a:r>
            <a:b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SECTOR VIÑA DEL MAR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52CD430F-85FA-64F3-9492-447B4983CDF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0D222FF3-7937-5225-8B73-6A1072F75E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A3691B8-8D5B-4D35-1DD2-5230917BE48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E93E141-5B28-D15A-4B00-0B4668034C72}"/>
              </a:ext>
            </a:extLst>
          </p:cNvPr>
          <p:cNvSpPr txBox="1"/>
          <p:nvPr/>
        </p:nvSpPr>
        <p:spPr>
          <a:xfrm>
            <a:off x="758951" y="1157343"/>
            <a:ext cx="11280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/>
              <a:t>    AÑO NUEVO EN EL MAR 2026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b="1" dirty="0"/>
              <a:t>PUNTA OSSAS: Punto de lanzamiento.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B449921-F6C6-A88D-CD76-DA5A2020CA63}"/>
              </a:ext>
            </a:extLst>
          </p:cNvPr>
          <p:cNvSpPr txBox="1"/>
          <p:nvPr/>
        </p:nvSpPr>
        <p:spPr>
          <a:xfrm>
            <a:off x="7870829" y="3343684"/>
            <a:ext cx="4297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/>
              <a:t>APOYO CUARTEL 2 ORDVALP: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01 Vehículo emergencia apoyo combate incendios. </a:t>
            </a:r>
            <a:endParaRPr lang="es-CL" dirty="0"/>
          </a:p>
        </p:txBody>
      </p:sp>
      <p:pic>
        <p:nvPicPr>
          <p:cNvPr id="8" name="Imagen 7" descr="Mapa&#10;&#10;El contenido generado por IA puede ser incorrecto.">
            <a:extLst>
              <a:ext uri="{FF2B5EF4-FFF2-40B4-BE49-F238E27FC236}">
                <a16:creationId xmlns:a16="http://schemas.microsoft.com/office/drawing/2014/main" id="{3C708A91-3608-3B66-8A94-68AD4488B9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274" y="2444287"/>
            <a:ext cx="3000794" cy="3334215"/>
          </a:xfrm>
          <a:prstGeom prst="rect">
            <a:avLst/>
          </a:prstGeom>
        </p:spPr>
      </p:pic>
      <p:sp>
        <p:nvSpPr>
          <p:cNvPr id="12" name="AutoShape 2">
            <a:extLst>
              <a:ext uri="{FF2B5EF4-FFF2-40B4-BE49-F238E27FC236}">
                <a16:creationId xmlns:a16="http://schemas.microsoft.com/office/drawing/2014/main" id="{AED7AC9C-E5BF-A16A-9458-D0D2BFB748E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4" name="Flecha: curvada hacia abajo 23">
            <a:extLst>
              <a:ext uri="{FF2B5EF4-FFF2-40B4-BE49-F238E27FC236}">
                <a16:creationId xmlns:a16="http://schemas.microsoft.com/office/drawing/2014/main" id="{236021AF-F5B4-0B6F-AD50-2E4E4210459E}"/>
              </a:ext>
            </a:extLst>
          </p:cNvPr>
          <p:cNvSpPr/>
          <p:nvPr/>
        </p:nvSpPr>
        <p:spPr>
          <a:xfrm rot="320467" flipH="1">
            <a:off x="2497814" y="2986096"/>
            <a:ext cx="3548437" cy="73152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  <a:highlight>
                <a:srgbClr val="FF0000"/>
              </a:highlight>
            </a:endParaRPr>
          </a:p>
        </p:txBody>
      </p:sp>
      <p:pic>
        <p:nvPicPr>
          <p:cNvPr id="18" name="Imagen 17" descr="Camión de carga&#10;&#10;El contenido generado por IA puede ser incorrecto.">
            <a:extLst>
              <a:ext uri="{FF2B5EF4-FFF2-40B4-BE49-F238E27FC236}">
                <a16:creationId xmlns:a16="http://schemas.microsoft.com/office/drawing/2014/main" id="{7A32AD82-3CEB-8B2E-37CE-135A0DC528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019" y="3848670"/>
            <a:ext cx="3360375" cy="189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81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1430718-A5BB-0161-8CE2-0E28BE49B8B1}"/>
              </a:ext>
            </a:extLst>
          </p:cNvPr>
          <p:cNvSpPr txBox="1"/>
          <p:nvPr/>
        </p:nvSpPr>
        <p:spPr>
          <a:xfrm>
            <a:off x="0" y="2145447"/>
            <a:ext cx="12192000" cy="4147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x-none" sz="36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s-ES" sz="36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x-none" sz="3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“</a:t>
            </a:r>
            <a:r>
              <a:rPr lang="es-CL" sz="3600" b="1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AÑO NUEVO EN EL MAR 2026</a:t>
            </a:r>
            <a:r>
              <a:rPr lang="x-none" sz="3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”</a:t>
            </a:r>
          </a:p>
          <a:p>
            <a:pPr algn="ctr">
              <a:lnSpc>
                <a:spcPct val="150000"/>
              </a:lnSpc>
            </a:pPr>
            <a:endParaRPr lang="es-ES" sz="900" b="1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es-ES" sz="700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x-none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r>
              <a:rPr lang="x-none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Valparaíso, </a:t>
            </a:r>
            <a:r>
              <a:rPr lang="es-CL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diciembre </a:t>
            </a:r>
            <a:r>
              <a:rPr lang="x-none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del 202</a:t>
            </a:r>
            <a:r>
              <a:rPr lang="es-CL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21534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 txBox="1">
            <a:spLocks noRot="1" noMove="1" noResize="1" noEditPoints="1" noAdjustHandles="1" noChangeArrowheads="1" noChangeShapeType="1"/>
          </p:cNvSpPr>
          <p:nvPr/>
        </p:nvSpPr>
        <p:spPr>
          <a:xfrm>
            <a:off x="965625" y="484632"/>
            <a:ext cx="10306224" cy="382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6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TAREAS DEPARTAMENTO A-2 PRIZONA</a:t>
            </a:r>
            <a:endParaRPr lang="es-CL" sz="14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833" r="53"/>
          <a:stretch/>
        </p:blipFill>
        <p:spPr>
          <a:xfrm>
            <a:off x="423632" y="1270264"/>
            <a:ext cx="2114501" cy="4682596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2471610" y="1555241"/>
            <a:ext cx="742384" cy="47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black"/>
              </a:solidFill>
            </a:endParaRPr>
          </a:p>
        </p:txBody>
      </p:sp>
      <p:sp>
        <p:nvSpPr>
          <p:cNvPr id="19" name="2 Marcador de contenido"/>
          <p:cNvSpPr txBox="1">
            <a:spLocks/>
          </p:cNvSpPr>
          <p:nvPr/>
        </p:nvSpPr>
        <p:spPr bwMode="auto">
          <a:xfrm>
            <a:off x="2538133" y="2184066"/>
            <a:ext cx="9720390" cy="5077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13" indent="-176213" algn="just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06243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291000 Navegación con autoridades.</a:t>
            </a:r>
          </a:p>
          <a:p>
            <a:pPr marL="176213" indent="-176213" algn="just">
              <a:lnSpc>
                <a:spcPct val="107000"/>
              </a:lnSpc>
              <a:spcAft>
                <a:spcPts val="0"/>
              </a:spcAft>
              <a:buNone/>
            </a:pPr>
            <a:endParaRPr lang="es-MX" sz="700" dirty="0">
              <a:solidFill>
                <a:srgbClr val="06243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6213" indent="-176213" algn="just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06243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291430 Briefing con personal naval.</a:t>
            </a:r>
          </a:p>
          <a:p>
            <a:pPr marL="176213" indent="-176213" algn="just">
              <a:lnSpc>
                <a:spcPct val="107000"/>
              </a:lnSpc>
              <a:spcAft>
                <a:spcPts val="0"/>
              </a:spcAft>
              <a:buNone/>
            </a:pPr>
            <a:endParaRPr lang="es-MX" sz="700" dirty="0">
              <a:solidFill>
                <a:srgbClr val="06243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6213" indent="-176213" algn="just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06243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310900 Fiscalización puntos de lanzamiento.</a:t>
            </a:r>
          </a:p>
          <a:p>
            <a:pPr marL="176213" indent="-176213" algn="just">
              <a:lnSpc>
                <a:spcPct val="107000"/>
              </a:lnSpc>
              <a:spcAft>
                <a:spcPts val="0"/>
              </a:spcAft>
              <a:buNone/>
            </a:pPr>
            <a:endParaRPr lang="es-MX" sz="700" dirty="0">
              <a:solidFill>
                <a:srgbClr val="06243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6213" indent="-176213" algn="just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06243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310000 Evento año nuevo en el mar.</a:t>
            </a:r>
          </a:p>
          <a:p>
            <a:pPr marL="176213" indent="-176213" algn="just">
              <a:lnSpc>
                <a:spcPct val="107000"/>
              </a:lnSpc>
              <a:spcAft>
                <a:spcPts val="0"/>
              </a:spcAft>
              <a:buNone/>
            </a:pPr>
            <a:endParaRPr lang="es-MX" sz="700" dirty="0">
              <a:solidFill>
                <a:srgbClr val="06243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6213" indent="-176213" algn="just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06243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010100 Retiro de balsas por I.M. de Viña del Mar y Valparaíso hasta ENE 02. </a:t>
            </a:r>
          </a:p>
        </p:txBody>
      </p:sp>
      <p:sp>
        <p:nvSpPr>
          <p:cNvPr id="8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9307773" y="6389341"/>
            <a:ext cx="2743200" cy="365125"/>
          </a:xfrm>
        </p:spPr>
        <p:txBody>
          <a:bodyPr/>
          <a:lstStyle/>
          <a:p>
            <a:r>
              <a:rPr lang="es-CL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50702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">
            <a:noFill/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 txBox="1">
            <a:spLocks noRot="1" noMove="1" noResize="1" noEditPoints="1" noAdjustHandles="1" noChangeArrowheads="1" noChangeShapeType="1"/>
          </p:cNvSpPr>
          <p:nvPr/>
        </p:nvSpPr>
        <p:spPr>
          <a:xfrm>
            <a:off x="965625" y="484632"/>
            <a:ext cx="10306224" cy="382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Puntos de lanzamiento:</a:t>
            </a:r>
          </a:p>
        </p:txBody>
      </p:sp>
      <p:sp>
        <p:nvSpPr>
          <p:cNvPr id="159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9307773" y="6389341"/>
            <a:ext cx="2743200" cy="365125"/>
          </a:xfrm>
        </p:spPr>
        <p:txBody>
          <a:bodyPr/>
          <a:lstStyle/>
          <a:p>
            <a:r>
              <a:rPr lang="es-CL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36" y="1146016"/>
            <a:ext cx="11776364" cy="5095089"/>
          </a:xfrm>
          <a:prstGeom prst="rect">
            <a:avLst/>
          </a:prstGeom>
        </p:spPr>
      </p:pic>
      <p:pic>
        <p:nvPicPr>
          <p:cNvPr id="1028" name="Picture 4" descr="Rosa de los viento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0" t="13920" r="13941" b="14271"/>
          <a:stretch/>
        </p:blipFill>
        <p:spPr bwMode="auto">
          <a:xfrm rot="2085841">
            <a:off x="11225641" y="5285450"/>
            <a:ext cx="926632" cy="930008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3" name="Grupo 62"/>
          <p:cNvGrpSpPr/>
          <p:nvPr/>
        </p:nvGrpSpPr>
        <p:grpSpPr>
          <a:xfrm>
            <a:off x="8862291" y="4576836"/>
            <a:ext cx="212437" cy="203200"/>
            <a:chOff x="6456218" y="3306618"/>
            <a:chExt cx="406400" cy="397164"/>
          </a:xfrm>
        </p:grpSpPr>
        <p:sp>
          <p:nvSpPr>
            <p:cNvPr id="64" name="Elipse 63"/>
            <p:cNvSpPr/>
            <p:nvPr/>
          </p:nvSpPr>
          <p:spPr>
            <a:xfrm>
              <a:off x="6456218" y="3306618"/>
              <a:ext cx="406400" cy="397164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5" name="Elipse 64"/>
            <p:cNvSpPr/>
            <p:nvPr/>
          </p:nvSpPr>
          <p:spPr>
            <a:xfrm>
              <a:off x="6526645" y="3374074"/>
              <a:ext cx="265546" cy="26225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90" name="Grupo 89"/>
          <p:cNvGrpSpPr/>
          <p:nvPr/>
        </p:nvGrpSpPr>
        <p:grpSpPr>
          <a:xfrm>
            <a:off x="3509818" y="4745523"/>
            <a:ext cx="212437" cy="203200"/>
            <a:chOff x="6456218" y="3306618"/>
            <a:chExt cx="406400" cy="397164"/>
          </a:xfrm>
        </p:grpSpPr>
        <p:sp>
          <p:nvSpPr>
            <p:cNvPr id="91" name="Elipse 90"/>
            <p:cNvSpPr/>
            <p:nvPr/>
          </p:nvSpPr>
          <p:spPr>
            <a:xfrm>
              <a:off x="6456218" y="3306618"/>
              <a:ext cx="406400" cy="397164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92" name="Elipse 91"/>
            <p:cNvSpPr/>
            <p:nvPr/>
          </p:nvSpPr>
          <p:spPr>
            <a:xfrm>
              <a:off x="6526645" y="3374074"/>
              <a:ext cx="265546" cy="26225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105" name="Grupo 104"/>
          <p:cNvGrpSpPr/>
          <p:nvPr/>
        </p:nvGrpSpPr>
        <p:grpSpPr>
          <a:xfrm>
            <a:off x="2655454" y="3576850"/>
            <a:ext cx="212437" cy="203200"/>
            <a:chOff x="6456218" y="3306618"/>
            <a:chExt cx="406400" cy="397164"/>
          </a:xfrm>
        </p:grpSpPr>
        <p:sp>
          <p:nvSpPr>
            <p:cNvPr id="106" name="Elipse 105"/>
            <p:cNvSpPr/>
            <p:nvPr/>
          </p:nvSpPr>
          <p:spPr>
            <a:xfrm>
              <a:off x="6456218" y="3306618"/>
              <a:ext cx="406400" cy="397164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7" name="Elipse 106"/>
            <p:cNvSpPr/>
            <p:nvPr/>
          </p:nvSpPr>
          <p:spPr>
            <a:xfrm>
              <a:off x="6526645" y="3374074"/>
              <a:ext cx="265546" cy="26225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10" name="Grupo 9"/>
          <p:cNvGrpSpPr/>
          <p:nvPr/>
        </p:nvGrpSpPr>
        <p:grpSpPr>
          <a:xfrm>
            <a:off x="9709739" y="3557798"/>
            <a:ext cx="341760" cy="276999"/>
            <a:chOff x="9709739" y="3557798"/>
            <a:chExt cx="341760" cy="276999"/>
          </a:xfrm>
        </p:grpSpPr>
        <p:grpSp>
          <p:nvGrpSpPr>
            <p:cNvPr id="8" name="Grupo 7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7" name="Elipse 6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2" name="Elipse 61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9" name="CuadroTexto 8"/>
            <p:cNvSpPr txBox="1"/>
            <p:nvPr/>
          </p:nvSpPr>
          <p:spPr>
            <a:xfrm>
              <a:off x="9709739" y="3557798"/>
              <a:ext cx="3417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10</a:t>
              </a:r>
              <a:endParaRPr lang="es-CL" sz="1200" b="1" dirty="0"/>
            </a:p>
          </p:txBody>
        </p:sp>
      </p:grpSp>
      <p:grpSp>
        <p:nvGrpSpPr>
          <p:cNvPr id="108" name="Grupo 107"/>
          <p:cNvGrpSpPr/>
          <p:nvPr/>
        </p:nvGrpSpPr>
        <p:grpSpPr>
          <a:xfrm>
            <a:off x="8495158" y="4607023"/>
            <a:ext cx="341760" cy="276999"/>
            <a:chOff x="9709739" y="3557798"/>
            <a:chExt cx="341760" cy="276999"/>
          </a:xfrm>
        </p:grpSpPr>
        <p:grpSp>
          <p:nvGrpSpPr>
            <p:cNvPr id="109" name="Grupo 108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11" name="Elipse 110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12" name="Elipse 111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10" name="CuadroTexto 109"/>
            <p:cNvSpPr txBox="1"/>
            <p:nvPr/>
          </p:nvSpPr>
          <p:spPr>
            <a:xfrm>
              <a:off x="9709739" y="3557798"/>
              <a:ext cx="3417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12</a:t>
              </a:r>
              <a:endParaRPr lang="es-CL" sz="1200" b="1" dirty="0"/>
            </a:p>
          </p:txBody>
        </p:sp>
      </p:grpSp>
      <p:grpSp>
        <p:nvGrpSpPr>
          <p:cNvPr id="113" name="Grupo 112"/>
          <p:cNvGrpSpPr/>
          <p:nvPr/>
        </p:nvGrpSpPr>
        <p:grpSpPr>
          <a:xfrm>
            <a:off x="7684679" y="5362834"/>
            <a:ext cx="341760" cy="276999"/>
            <a:chOff x="9718975" y="3557798"/>
            <a:chExt cx="341760" cy="276999"/>
          </a:xfrm>
        </p:grpSpPr>
        <p:grpSp>
          <p:nvGrpSpPr>
            <p:cNvPr id="114" name="Grupo 113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16" name="Elipse 115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17" name="Elipse 116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15" name="CuadroTexto 114"/>
            <p:cNvSpPr txBox="1"/>
            <p:nvPr/>
          </p:nvSpPr>
          <p:spPr>
            <a:xfrm>
              <a:off x="9718975" y="3557798"/>
              <a:ext cx="3417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13</a:t>
              </a:r>
              <a:endParaRPr lang="es-CL" sz="1200" b="1" dirty="0"/>
            </a:p>
          </p:txBody>
        </p:sp>
      </p:grpSp>
      <p:grpSp>
        <p:nvGrpSpPr>
          <p:cNvPr id="118" name="Grupo 117"/>
          <p:cNvGrpSpPr/>
          <p:nvPr/>
        </p:nvGrpSpPr>
        <p:grpSpPr>
          <a:xfrm>
            <a:off x="7319595" y="5512040"/>
            <a:ext cx="341760" cy="276999"/>
            <a:chOff x="9709739" y="3557798"/>
            <a:chExt cx="341760" cy="276999"/>
          </a:xfrm>
        </p:grpSpPr>
        <p:grpSp>
          <p:nvGrpSpPr>
            <p:cNvPr id="119" name="Grupo 118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21" name="Elipse 120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22" name="Elipse 121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20" name="CuadroTexto 119"/>
            <p:cNvSpPr txBox="1"/>
            <p:nvPr/>
          </p:nvSpPr>
          <p:spPr>
            <a:xfrm>
              <a:off x="9709739" y="3557798"/>
              <a:ext cx="3417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14</a:t>
              </a:r>
              <a:endParaRPr lang="es-CL" sz="1200" b="1" dirty="0"/>
            </a:p>
          </p:txBody>
        </p:sp>
      </p:grpSp>
      <p:grpSp>
        <p:nvGrpSpPr>
          <p:cNvPr id="123" name="Grupo 122"/>
          <p:cNvGrpSpPr/>
          <p:nvPr/>
        </p:nvGrpSpPr>
        <p:grpSpPr>
          <a:xfrm>
            <a:off x="6341667" y="5579021"/>
            <a:ext cx="341760" cy="276999"/>
            <a:chOff x="9709739" y="3567034"/>
            <a:chExt cx="341760" cy="276999"/>
          </a:xfrm>
        </p:grpSpPr>
        <p:grpSp>
          <p:nvGrpSpPr>
            <p:cNvPr id="124" name="Grupo 123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26" name="Elipse 125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27" name="Elipse 126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25" name="CuadroTexto 124"/>
            <p:cNvSpPr txBox="1"/>
            <p:nvPr/>
          </p:nvSpPr>
          <p:spPr>
            <a:xfrm>
              <a:off x="9709739" y="3567034"/>
              <a:ext cx="3417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15</a:t>
              </a:r>
              <a:endParaRPr lang="es-CL" sz="1200" b="1" dirty="0"/>
            </a:p>
          </p:txBody>
        </p:sp>
      </p:grpSp>
      <p:grpSp>
        <p:nvGrpSpPr>
          <p:cNvPr id="128" name="Grupo 127"/>
          <p:cNvGrpSpPr/>
          <p:nvPr/>
        </p:nvGrpSpPr>
        <p:grpSpPr>
          <a:xfrm>
            <a:off x="5959421" y="5585064"/>
            <a:ext cx="341760" cy="276999"/>
            <a:chOff x="9709739" y="3567034"/>
            <a:chExt cx="341760" cy="276999"/>
          </a:xfrm>
        </p:grpSpPr>
        <p:grpSp>
          <p:nvGrpSpPr>
            <p:cNvPr id="129" name="Grupo 128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31" name="Elipse 130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32" name="Elipse 131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30" name="CuadroTexto 129"/>
            <p:cNvSpPr txBox="1"/>
            <p:nvPr/>
          </p:nvSpPr>
          <p:spPr>
            <a:xfrm>
              <a:off x="9709739" y="3567034"/>
              <a:ext cx="3417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16</a:t>
              </a:r>
              <a:endParaRPr lang="es-CL" sz="1200" b="1" dirty="0"/>
            </a:p>
          </p:txBody>
        </p:sp>
      </p:grpSp>
      <p:grpSp>
        <p:nvGrpSpPr>
          <p:cNvPr id="133" name="Grupo 132"/>
          <p:cNvGrpSpPr/>
          <p:nvPr/>
        </p:nvGrpSpPr>
        <p:grpSpPr>
          <a:xfrm>
            <a:off x="5374055" y="5394905"/>
            <a:ext cx="263214" cy="276999"/>
            <a:chOff x="9737447" y="3557798"/>
            <a:chExt cx="263214" cy="276999"/>
          </a:xfrm>
        </p:grpSpPr>
        <p:grpSp>
          <p:nvGrpSpPr>
            <p:cNvPr id="134" name="Grupo 133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36" name="Elipse 135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37" name="Elipse 136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35" name="CuadroTexto 134"/>
            <p:cNvSpPr txBox="1"/>
            <p:nvPr/>
          </p:nvSpPr>
          <p:spPr>
            <a:xfrm>
              <a:off x="9737447" y="3557798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9</a:t>
              </a:r>
              <a:endParaRPr lang="es-CL" sz="1200" b="1" dirty="0"/>
            </a:p>
          </p:txBody>
        </p:sp>
      </p:grpSp>
      <p:grpSp>
        <p:nvGrpSpPr>
          <p:cNvPr id="138" name="Grupo 137"/>
          <p:cNvGrpSpPr/>
          <p:nvPr/>
        </p:nvGrpSpPr>
        <p:grpSpPr>
          <a:xfrm>
            <a:off x="4933495" y="5385346"/>
            <a:ext cx="263214" cy="276999"/>
            <a:chOff x="9737447" y="3557798"/>
            <a:chExt cx="263214" cy="276999"/>
          </a:xfrm>
        </p:grpSpPr>
        <p:grpSp>
          <p:nvGrpSpPr>
            <p:cNvPr id="139" name="Grupo 138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41" name="Elipse 140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2" name="Elipse 141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40" name="CuadroTexto 139"/>
            <p:cNvSpPr txBox="1"/>
            <p:nvPr/>
          </p:nvSpPr>
          <p:spPr>
            <a:xfrm>
              <a:off x="9737447" y="3557798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8</a:t>
              </a:r>
              <a:endParaRPr lang="es-CL" sz="1200" b="1" dirty="0"/>
            </a:p>
          </p:txBody>
        </p:sp>
      </p:grpSp>
      <p:grpSp>
        <p:nvGrpSpPr>
          <p:cNvPr id="143" name="Grupo 142"/>
          <p:cNvGrpSpPr/>
          <p:nvPr/>
        </p:nvGrpSpPr>
        <p:grpSpPr>
          <a:xfrm>
            <a:off x="4508507" y="5391467"/>
            <a:ext cx="263214" cy="276999"/>
            <a:chOff x="9737447" y="3557798"/>
            <a:chExt cx="263214" cy="276999"/>
          </a:xfrm>
        </p:grpSpPr>
        <p:grpSp>
          <p:nvGrpSpPr>
            <p:cNvPr id="144" name="Grupo 143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46" name="Elipse 145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7" name="Elipse 146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45" name="CuadroTexto 144"/>
            <p:cNvSpPr txBox="1"/>
            <p:nvPr/>
          </p:nvSpPr>
          <p:spPr>
            <a:xfrm>
              <a:off x="9737447" y="3557798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7</a:t>
              </a:r>
              <a:endParaRPr lang="es-CL" sz="1200" b="1" dirty="0"/>
            </a:p>
          </p:txBody>
        </p:sp>
      </p:grpSp>
      <p:grpSp>
        <p:nvGrpSpPr>
          <p:cNvPr id="148" name="Grupo 147"/>
          <p:cNvGrpSpPr/>
          <p:nvPr/>
        </p:nvGrpSpPr>
        <p:grpSpPr>
          <a:xfrm>
            <a:off x="4091148" y="5046693"/>
            <a:ext cx="263214" cy="276999"/>
            <a:chOff x="9746683" y="3567034"/>
            <a:chExt cx="263214" cy="276999"/>
          </a:xfrm>
        </p:grpSpPr>
        <p:grpSp>
          <p:nvGrpSpPr>
            <p:cNvPr id="149" name="Grupo 148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51" name="Elipse 150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52" name="Elipse 151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50" name="CuadroTexto 149"/>
            <p:cNvSpPr txBox="1"/>
            <p:nvPr/>
          </p:nvSpPr>
          <p:spPr>
            <a:xfrm>
              <a:off x="9746683" y="3567034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3</a:t>
              </a:r>
              <a:endParaRPr lang="es-CL" sz="1200" b="1" dirty="0"/>
            </a:p>
          </p:txBody>
        </p:sp>
      </p:grpSp>
      <p:grpSp>
        <p:nvGrpSpPr>
          <p:cNvPr id="153" name="Grupo 152"/>
          <p:cNvGrpSpPr/>
          <p:nvPr/>
        </p:nvGrpSpPr>
        <p:grpSpPr>
          <a:xfrm>
            <a:off x="3308543" y="5215146"/>
            <a:ext cx="263214" cy="276999"/>
            <a:chOff x="9737447" y="3557798"/>
            <a:chExt cx="263214" cy="276999"/>
          </a:xfrm>
        </p:grpSpPr>
        <p:grpSp>
          <p:nvGrpSpPr>
            <p:cNvPr id="154" name="Grupo 153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56" name="Elipse 155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57" name="Elipse 156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55" name="CuadroTexto 154"/>
            <p:cNvSpPr txBox="1"/>
            <p:nvPr/>
          </p:nvSpPr>
          <p:spPr>
            <a:xfrm>
              <a:off x="9737447" y="3557798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4</a:t>
              </a:r>
              <a:endParaRPr lang="es-CL" sz="1200" b="1" dirty="0"/>
            </a:p>
          </p:txBody>
        </p:sp>
      </p:grpSp>
      <p:grpSp>
        <p:nvGrpSpPr>
          <p:cNvPr id="158" name="Grupo 157"/>
          <p:cNvGrpSpPr/>
          <p:nvPr/>
        </p:nvGrpSpPr>
        <p:grpSpPr>
          <a:xfrm>
            <a:off x="3608184" y="5330121"/>
            <a:ext cx="263214" cy="276999"/>
            <a:chOff x="9737447" y="3557798"/>
            <a:chExt cx="263214" cy="276999"/>
          </a:xfrm>
        </p:grpSpPr>
        <p:grpSp>
          <p:nvGrpSpPr>
            <p:cNvPr id="160" name="Grupo 159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62" name="Elipse 161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63" name="Elipse 162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61" name="CuadroTexto 160"/>
            <p:cNvSpPr txBox="1"/>
            <p:nvPr/>
          </p:nvSpPr>
          <p:spPr>
            <a:xfrm>
              <a:off x="9737447" y="3557798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5</a:t>
              </a:r>
              <a:endParaRPr lang="es-CL" sz="1200" b="1" dirty="0"/>
            </a:p>
          </p:txBody>
        </p:sp>
      </p:grpSp>
      <p:grpSp>
        <p:nvGrpSpPr>
          <p:cNvPr id="164" name="Grupo 163"/>
          <p:cNvGrpSpPr/>
          <p:nvPr/>
        </p:nvGrpSpPr>
        <p:grpSpPr>
          <a:xfrm>
            <a:off x="3915803" y="5418879"/>
            <a:ext cx="263214" cy="276999"/>
            <a:chOff x="9737447" y="3557798"/>
            <a:chExt cx="263214" cy="276999"/>
          </a:xfrm>
        </p:grpSpPr>
        <p:grpSp>
          <p:nvGrpSpPr>
            <p:cNvPr id="165" name="Grupo 164"/>
            <p:cNvGrpSpPr/>
            <p:nvPr/>
          </p:nvGrpSpPr>
          <p:grpSpPr>
            <a:xfrm>
              <a:off x="9762836" y="3591962"/>
              <a:ext cx="212437" cy="203200"/>
              <a:chOff x="6456218" y="3306618"/>
              <a:chExt cx="406400" cy="397164"/>
            </a:xfrm>
          </p:grpSpPr>
          <p:sp>
            <p:nvSpPr>
              <p:cNvPr id="167" name="Elipse 166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68" name="Elipse 167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66" name="CuadroTexto 165"/>
            <p:cNvSpPr txBox="1"/>
            <p:nvPr/>
          </p:nvSpPr>
          <p:spPr>
            <a:xfrm>
              <a:off x="9737447" y="3557798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b="1" dirty="0"/>
                <a:t>6</a:t>
              </a:r>
              <a:endParaRPr lang="es-CL" sz="1200" b="1" dirty="0"/>
            </a:p>
          </p:txBody>
        </p:sp>
      </p:grpSp>
      <p:sp>
        <p:nvSpPr>
          <p:cNvPr id="169" name="CuadroTexto 168"/>
          <p:cNvSpPr txBox="1"/>
          <p:nvPr/>
        </p:nvSpPr>
        <p:spPr>
          <a:xfrm>
            <a:off x="8806875" y="45581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/>
              <a:t>11</a:t>
            </a:r>
            <a:endParaRPr lang="es-CL" sz="1200" b="1" dirty="0"/>
          </a:p>
        </p:txBody>
      </p:sp>
      <p:sp>
        <p:nvSpPr>
          <p:cNvPr id="170" name="CuadroTexto 169"/>
          <p:cNvSpPr txBox="1"/>
          <p:nvPr/>
        </p:nvSpPr>
        <p:spPr>
          <a:xfrm>
            <a:off x="3493409" y="4721831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/>
              <a:t>2</a:t>
            </a:r>
            <a:endParaRPr lang="es-CL" sz="1200" b="1" dirty="0"/>
          </a:p>
        </p:txBody>
      </p:sp>
      <p:sp>
        <p:nvSpPr>
          <p:cNvPr id="171" name="CuadroTexto 170"/>
          <p:cNvSpPr txBox="1"/>
          <p:nvPr/>
        </p:nvSpPr>
        <p:spPr>
          <a:xfrm>
            <a:off x="2636982" y="3549185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/>
              <a:t>1</a:t>
            </a:r>
            <a:endParaRPr lang="es-CL" sz="1200" b="1" dirty="0"/>
          </a:p>
        </p:txBody>
      </p:sp>
      <p:sp>
        <p:nvSpPr>
          <p:cNvPr id="172" name="Text Box 3"/>
          <p:cNvSpPr txBox="1">
            <a:spLocks noChangeArrowheads="1"/>
          </p:cNvSpPr>
          <p:nvPr/>
        </p:nvSpPr>
        <p:spPr bwMode="auto">
          <a:xfrm>
            <a:off x="468901" y="1182930"/>
            <a:ext cx="2431295" cy="2079673"/>
          </a:xfrm>
          <a:prstGeom prst="rect">
            <a:avLst/>
          </a:prstGeom>
          <a:solidFill>
            <a:srgbClr val="0000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1050" b="1" i="0" u="sng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VALPARAÍSO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1.- PIEDRA FELIZ.</a:t>
            </a:r>
          </a:p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2.- MOLO DE ABRIGO.</a:t>
            </a:r>
          </a:p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3.- BALSA FRENTE ESPIGÓN.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4.- BALSA FRENTE COCO LOCO.</a:t>
            </a:r>
          </a:p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5.-  BALSA FRENTE CALLE FRANCIA.</a:t>
            </a:r>
          </a:p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6.- BALSA FRENTE MUELLE BARÓN.</a:t>
            </a:r>
          </a:p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7.- BALSA FRENTE PLACERES.</a:t>
            </a:r>
          </a:p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8.- BALSA FRENTE UTFSM.</a:t>
            </a:r>
          </a:p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9.- BALSA FRENTE CALETA PORTALES.</a:t>
            </a:r>
          </a:p>
        </p:txBody>
      </p:sp>
      <p:sp>
        <p:nvSpPr>
          <p:cNvPr id="173" name="Text Box 18"/>
          <p:cNvSpPr txBox="1">
            <a:spLocks noChangeArrowheads="1"/>
          </p:cNvSpPr>
          <p:nvPr/>
        </p:nvSpPr>
        <p:spPr bwMode="auto">
          <a:xfrm>
            <a:off x="3032579" y="1184820"/>
            <a:ext cx="2798640" cy="2079673"/>
          </a:xfrm>
          <a:prstGeom prst="rect">
            <a:avLst/>
          </a:prstGeom>
          <a:solidFill>
            <a:srgbClr val="0000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1050" b="1" i="0" u="sng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VIÑA DEL MAR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10.- BALSA FRENTE REÑACA SECTOR 3.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11.- PUNTA OSSAS.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12.- BALSA FRENTE PLAYA LOS MARINEROS.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13.- BALSA FRENTE A MUELLE VERGARA.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14.- BALSA FRENTE AVDA. PERÚ.</a:t>
            </a:r>
          </a:p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15.- BALSA FRENTE PLAYA CALETA ABARCA.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sv-SE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16.- </a:t>
            </a:r>
            <a:r>
              <a:rPr kumimoji="0" lang="es-MX" altLang="es-CL" sz="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</a:rPr>
              <a:t>BALSA FRENTE RECREO.</a:t>
            </a: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es-MX" altLang="es-CL" sz="900" b="1" kern="0" dirty="0">
              <a:solidFill>
                <a:srgbClr val="FFFF00"/>
              </a:solidFill>
            </a:endParaRPr>
          </a:p>
          <a:p>
            <a:pPr marL="0" marR="0" lvl="0" indent="0" defTabSz="45720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es-MX" altLang="es-CL" sz="9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9472807" y="5372339"/>
            <a:ext cx="1545827" cy="777832"/>
            <a:chOff x="9472807" y="5372339"/>
            <a:chExt cx="1545827" cy="777832"/>
          </a:xfrm>
        </p:grpSpPr>
        <p:sp>
          <p:nvSpPr>
            <p:cNvPr id="11" name="Rectángulo redondeado 10"/>
            <p:cNvSpPr/>
            <p:nvPr/>
          </p:nvSpPr>
          <p:spPr>
            <a:xfrm>
              <a:off x="9515924" y="5416055"/>
              <a:ext cx="1467551" cy="734116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b="1"/>
            </a:p>
          </p:txBody>
        </p:sp>
        <p:grpSp>
          <p:nvGrpSpPr>
            <p:cNvPr id="184" name="Grupo 183"/>
            <p:cNvGrpSpPr/>
            <p:nvPr/>
          </p:nvGrpSpPr>
          <p:grpSpPr>
            <a:xfrm>
              <a:off x="9587916" y="5672676"/>
              <a:ext cx="187549" cy="192013"/>
              <a:chOff x="6456218" y="3306618"/>
              <a:chExt cx="406400" cy="397164"/>
            </a:xfrm>
          </p:grpSpPr>
          <p:sp>
            <p:nvSpPr>
              <p:cNvPr id="185" name="Elipse 184"/>
              <p:cNvSpPr/>
              <p:nvPr/>
            </p:nvSpPr>
            <p:spPr>
              <a:xfrm>
                <a:off x="6456218" y="3306618"/>
                <a:ext cx="406400" cy="397164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b="1"/>
              </a:p>
            </p:txBody>
          </p:sp>
          <p:sp>
            <p:nvSpPr>
              <p:cNvPr id="186" name="Elipse 185"/>
              <p:cNvSpPr/>
              <p:nvPr/>
            </p:nvSpPr>
            <p:spPr>
              <a:xfrm>
                <a:off x="6526645" y="3374074"/>
                <a:ext cx="265546" cy="26225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b="1"/>
              </a:p>
            </p:txBody>
          </p:sp>
        </p:grpSp>
        <p:grpSp>
          <p:nvGrpSpPr>
            <p:cNvPr id="187" name="Grupo 186"/>
            <p:cNvGrpSpPr/>
            <p:nvPr/>
          </p:nvGrpSpPr>
          <p:grpSpPr>
            <a:xfrm>
              <a:off x="9541040" y="5871766"/>
              <a:ext cx="234425" cy="276999"/>
              <a:chOff x="9709739" y="3557798"/>
              <a:chExt cx="265534" cy="293137"/>
            </a:xfrm>
          </p:grpSpPr>
          <p:grpSp>
            <p:nvGrpSpPr>
              <p:cNvPr id="188" name="Grupo 187"/>
              <p:cNvGrpSpPr/>
              <p:nvPr/>
            </p:nvGrpSpPr>
            <p:grpSpPr>
              <a:xfrm>
                <a:off x="9762836" y="3591962"/>
                <a:ext cx="212437" cy="203200"/>
                <a:chOff x="6456218" y="3306618"/>
                <a:chExt cx="406400" cy="397164"/>
              </a:xfrm>
            </p:grpSpPr>
            <p:sp>
              <p:nvSpPr>
                <p:cNvPr id="190" name="Elipse 189"/>
                <p:cNvSpPr/>
                <p:nvPr/>
              </p:nvSpPr>
              <p:spPr>
                <a:xfrm>
                  <a:off x="6456218" y="3306618"/>
                  <a:ext cx="406400" cy="397164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solidFill>
                    <a:srgbClr val="FF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b="1"/>
                </a:p>
              </p:txBody>
            </p:sp>
            <p:sp>
              <p:nvSpPr>
                <p:cNvPr id="191" name="Elipse 190"/>
                <p:cNvSpPr/>
                <p:nvPr/>
              </p:nvSpPr>
              <p:spPr>
                <a:xfrm>
                  <a:off x="6526645" y="3374074"/>
                  <a:ext cx="265546" cy="26225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FF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b="1"/>
                </a:p>
              </p:txBody>
            </p:sp>
          </p:grpSp>
          <p:sp>
            <p:nvSpPr>
              <p:cNvPr id="189" name="CuadroTexto 188"/>
              <p:cNvSpPr txBox="1"/>
              <p:nvPr/>
            </p:nvSpPr>
            <p:spPr>
              <a:xfrm>
                <a:off x="9709739" y="3557798"/>
                <a:ext cx="209245" cy="2931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s-CL" sz="1200" b="1" dirty="0"/>
              </a:p>
            </p:txBody>
          </p:sp>
        </p:grpSp>
        <p:sp>
          <p:nvSpPr>
            <p:cNvPr id="12" name="Rectángulo 11"/>
            <p:cNvSpPr/>
            <p:nvPr/>
          </p:nvSpPr>
          <p:spPr>
            <a:xfrm>
              <a:off x="9472807" y="5372339"/>
              <a:ext cx="112562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457200" fontAlgn="base">
                <a:spcBef>
                  <a:spcPts val="500"/>
                </a:spcBef>
                <a:spcAft>
                  <a:spcPct val="0"/>
                </a:spcAft>
                <a:buSzPct val="10000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r>
                <a:rPr lang="sv-SE" altLang="es-CL" sz="1050" b="1" u="sng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Microsoft YaHei" panose="020B0503020204020204" pitchFamily="34" charset="-122"/>
                </a:rPr>
                <a:t>Nomenclatura</a:t>
              </a:r>
            </a:p>
          </p:txBody>
        </p:sp>
        <p:sp>
          <p:nvSpPr>
            <p:cNvPr id="192" name="Rectángulo 191"/>
            <p:cNvSpPr/>
            <p:nvPr/>
          </p:nvSpPr>
          <p:spPr>
            <a:xfrm>
              <a:off x="9709461" y="5629631"/>
              <a:ext cx="1245855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457200" fontAlgn="base">
                <a:spcBef>
                  <a:spcPts val="500"/>
                </a:spcBef>
                <a:spcAft>
                  <a:spcPct val="0"/>
                </a:spcAft>
                <a:buSzPct val="10000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r>
                <a:rPr lang="sv-SE" altLang="es-CL" sz="1050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Microsoft YaHei" panose="020B0503020204020204" pitchFamily="34" charset="-122"/>
                </a:rPr>
                <a:t>Puntos en tierra.</a:t>
              </a:r>
            </a:p>
          </p:txBody>
        </p:sp>
        <p:sp>
          <p:nvSpPr>
            <p:cNvPr id="193" name="Rectángulo 192"/>
            <p:cNvSpPr/>
            <p:nvPr/>
          </p:nvSpPr>
          <p:spPr>
            <a:xfrm>
              <a:off x="9713469" y="5880103"/>
              <a:ext cx="1305165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457200" fontAlgn="base">
                <a:spcBef>
                  <a:spcPts val="500"/>
                </a:spcBef>
                <a:spcAft>
                  <a:spcPct val="0"/>
                </a:spcAft>
                <a:buSzPct val="10000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r>
                <a:rPr lang="sv-SE" altLang="es-CL" sz="1050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Microsoft YaHei" panose="020B0503020204020204" pitchFamily="34" charset="-122"/>
                </a:rPr>
                <a:t>Puntos en el mar.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665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945"/>
            <a:ext cx="12192000" cy="6858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 txBox="1">
            <a:spLocks noRot="1" noMove="1" noResize="1" noEditPoints="1" noAdjustHandles="1" noChangeArrowheads="1" noChangeShapeType="1"/>
          </p:cNvSpPr>
          <p:nvPr/>
        </p:nvSpPr>
        <p:spPr>
          <a:xfrm>
            <a:off x="965625" y="484632"/>
            <a:ext cx="10306224" cy="382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trabajadores extranjeros:</a:t>
            </a:r>
          </a:p>
        </p:txBody>
      </p:sp>
      <p:sp>
        <p:nvSpPr>
          <p:cNvPr id="159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9307773" y="6389341"/>
            <a:ext cx="2743200" cy="365125"/>
          </a:xfrm>
        </p:spPr>
        <p:txBody>
          <a:bodyPr/>
          <a:lstStyle/>
          <a:p>
            <a:r>
              <a:rPr lang="es-CL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5" t="14681" r="24680" b="9764"/>
          <a:stretch/>
        </p:blipFill>
        <p:spPr>
          <a:xfrm rot="16200000">
            <a:off x="1251974" y="983418"/>
            <a:ext cx="1328346" cy="20591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35" t="13603" r="19474" b="13400"/>
          <a:stretch/>
        </p:blipFill>
        <p:spPr>
          <a:xfrm rot="16200000">
            <a:off x="1263072" y="4234592"/>
            <a:ext cx="1311763" cy="20548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15623" r="25219" b="12997"/>
          <a:stretch/>
        </p:blipFill>
        <p:spPr>
          <a:xfrm rot="16200000">
            <a:off x="1267205" y="2614638"/>
            <a:ext cx="1297884" cy="20591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4" name="Imagen 17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8" t="14276" r="20465" b="11111"/>
          <a:stretch/>
        </p:blipFill>
        <p:spPr>
          <a:xfrm rot="16200000">
            <a:off x="3430013" y="971755"/>
            <a:ext cx="1339828" cy="20709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5" name="Imagen 17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52" t="17777" r="24321" b="15825"/>
          <a:stretch/>
        </p:blipFill>
        <p:spPr>
          <a:xfrm rot="16200000">
            <a:off x="3445679" y="2614017"/>
            <a:ext cx="1308492" cy="20709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6" name="Imagen 17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0" t="18317" r="33926" b="14478"/>
          <a:stretch/>
        </p:blipFill>
        <p:spPr>
          <a:xfrm rot="16200000">
            <a:off x="3444415" y="4228919"/>
            <a:ext cx="1311018" cy="20709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7" name="Imagen 17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0" t="16700" r="26476" b="16902"/>
          <a:stretch/>
        </p:blipFill>
        <p:spPr>
          <a:xfrm rot="16200000">
            <a:off x="5663224" y="932822"/>
            <a:ext cx="1339825" cy="21488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8" name="Imagen 17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0" t="9832" r="22885" b="11919"/>
          <a:stretch/>
        </p:blipFill>
        <p:spPr>
          <a:xfrm rot="16200000">
            <a:off x="5678890" y="2575080"/>
            <a:ext cx="1308492" cy="21488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9" name="Imagen 17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5" t="20336" r="23963" b="12593"/>
          <a:stretch/>
        </p:blipFill>
        <p:spPr>
          <a:xfrm rot="16200000">
            <a:off x="5680995" y="4194470"/>
            <a:ext cx="1304281" cy="21488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0" name="Imagen 17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8" t="15516" r="23243" b="12430"/>
          <a:stretch/>
        </p:blipFill>
        <p:spPr>
          <a:xfrm rot="16200000">
            <a:off x="7880754" y="963186"/>
            <a:ext cx="1333216" cy="20769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1" name="Imagen 18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52" t="14169" r="16061" b="11622"/>
          <a:stretch/>
        </p:blipFill>
        <p:spPr>
          <a:xfrm rot="16200000">
            <a:off x="7894646" y="2623220"/>
            <a:ext cx="1305442" cy="20769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2" name="Imagen 181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7" t="12338" r="19313" b="11972"/>
          <a:stretch/>
        </p:blipFill>
        <p:spPr>
          <a:xfrm rot="16200000">
            <a:off x="7908104" y="4238680"/>
            <a:ext cx="1292909" cy="20655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3" name="Imagen 18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9" t="15517" r="20909" b="7312"/>
          <a:stretch/>
        </p:blipFill>
        <p:spPr>
          <a:xfrm rot="16200000">
            <a:off x="10028164" y="998575"/>
            <a:ext cx="1337583" cy="2019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4" name="Imagen 193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6863" r="26655" b="11890"/>
          <a:stretch/>
        </p:blipFill>
        <p:spPr>
          <a:xfrm rot="16200000">
            <a:off x="10036476" y="2640512"/>
            <a:ext cx="1301795" cy="20387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17"/>
          <a:srcRect t="2232" b="1"/>
          <a:stretch/>
        </p:blipFill>
        <p:spPr>
          <a:xfrm>
            <a:off x="9667991" y="4606156"/>
            <a:ext cx="2051632" cy="13117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07577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">
            <a:noFill/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 txBox="1">
            <a:spLocks noRot="1" noMove="1" noResize="1" noEditPoints="1" noAdjustHandles="1" noChangeArrowheads="1" noChangeShapeType="1"/>
          </p:cNvSpPr>
          <p:nvPr/>
        </p:nvSpPr>
        <p:spPr>
          <a:xfrm>
            <a:off x="965625" y="484632"/>
            <a:ext cx="10306224" cy="382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Medidas de seguridad:</a:t>
            </a:r>
          </a:p>
        </p:txBody>
      </p:sp>
      <p:sp>
        <p:nvSpPr>
          <p:cNvPr id="159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9307773" y="6389341"/>
            <a:ext cx="2743200" cy="365125"/>
          </a:xfrm>
        </p:spPr>
        <p:txBody>
          <a:bodyPr/>
          <a:lstStyle/>
          <a:p>
            <a:r>
              <a:rPr lang="es-CL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34" y="1154545"/>
            <a:ext cx="11776365" cy="5098928"/>
          </a:xfrm>
          <a:prstGeom prst="rect">
            <a:avLst/>
          </a:prstGeom>
        </p:spPr>
      </p:pic>
      <p:sp>
        <p:nvSpPr>
          <p:cNvPr id="5" name="Rectángulo redondeado 4"/>
          <p:cNvSpPr/>
          <p:nvPr/>
        </p:nvSpPr>
        <p:spPr>
          <a:xfrm>
            <a:off x="3240720" y="1351407"/>
            <a:ext cx="5710559" cy="921814"/>
          </a:xfrm>
          <a:prstGeom prst="roundRect">
            <a:avLst/>
          </a:prstGeom>
          <a:solidFill>
            <a:srgbClr val="000000">
              <a:alpha val="50195"/>
            </a:srgbClr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VÍAS DE EVACUACIÓN RECINTO PORTUARIO ÁREA SUR</a:t>
            </a:r>
            <a:endParaRPr lang="es-CL" sz="24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7682636" y="4450555"/>
            <a:ext cx="613639" cy="622515"/>
            <a:chOff x="6787286" y="4083337"/>
            <a:chExt cx="989734" cy="989734"/>
          </a:xfrm>
        </p:grpSpPr>
        <p:pic>
          <p:nvPicPr>
            <p:cNvPr id="2054" name="Picture 6" descr="Suiza - Iconos gratis de bandera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7286" y="4083337"/>
              <a:ext cx="989734" cy="9897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Ilustración de Stock Icono localizacion simbolo bombero | Adobe Stock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55" t="12563" r="27655" b="43409"/>
            <a:stretch/>
          </p:blipFill>
          <p:spPr bwMode="auto">
            <a:xfrm>
              <a:off x="7072313" y="4171950"/>
              <a:ext cx="423862" cy="419100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6" descr="Suiza - Iconos gratis de bandera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280" y="4441561"/>
            <a:ext cx="622515" cy="62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ángulo redondeado 15"/>
          <p:cNvSpPr/>
          <p:nvPr/>
        </p:nvSpPr>
        <p:spPr>
          <a:xfrm>
            <a:off x="7283989" y="4022877"/>
            <a:ext cx="1019906" cy="447925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AMBULANCIA Y</a:t>
            </a:r>
          </a:p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BOMBEROS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cxnSp>
        <p:nvCxnSpPr>
          <p:cNvPr id="10" name="Conector recto de flecha 9"/>
          <p:cNvCxnSpPr/>
          <p:nvPr/>
        </p:nvCxnSpPr>
        <p:spPr>
          <a:xfrm>
            <a:off x="6119611" y="3907717"/>
            <a:ext cx="7801" cy="67326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/>
          <p:cNvCxnSpPr/>
          <p:nvPr/>
        </p:nvCxnSpPr>
        <p:spPr>
          <a:xfrm flipH="1" flipV="1">
            <a:off x="5410200" y="4716848"/>
            <a:ext cx="1041400" cy="13268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de flecha 29"/>
          <p:cNvCxnSpPr/>
          <p:nvPr/>
        </p:nvCxnSpPr>
        <p:spPr>
          <a:xfrm>
            <a:off x="6009696" y="4932709"/>
            <a:ext cx="124066" cy="41404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upo 25"/>
          <p:cNvGrpSpPr/>
          <p:nvPr/>
        </p:nvGrpSpPr>
        <p:grpSpPr>
          <a:xfrm>
            <a:off x="5624080" y="4250082"/>
            <a:ext cx="613639" cy="622515"/>
            <a:chOff x="5610819" y="4270177"/>
            <a:chExt cx="613639" cy="622515"/>
          </a:xfrm>
        </p:grpSpPr>
        <p:pic>
          <p:nvPicPr>
            <p:cNvPr id="33" name="Picture 6" descr="Suiza - Iconos gratis de bandera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819" y="4270177"/>
              <a:ext cx="613639" cy="6225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Imagen 35"/>
            <p:cNvPicPr>
              <a:picLocks noChangeAspect="1"/>
            </p:cNvPicPr>
            <p:nvPr/>
          </p:nvPicPr>
          <p:blipFill rotWithShape="1">
            <a:blip r:embed="rId7"/>
            <a:srcRect l="17176" t="1911" r="6490" b="2756"/>
            <a:stretch/>
          </p:blipFill>
          <p:spPr>
            <a:xfrm>
              <a:off x="5786438" y="4325801"/>
              <a:ext cx="261937" cy="270012"/>
            </a:xfrm>
            <a:prstGeom prst="ellipse">
              <a:avLst/>
            </a:prstGeom>
          </p:spPr>
        </p:pic>
      </p:grpSp>
      <p:grpSp>
        <p:nvGrpSpPr>
          <p:cNvPr id="39" name="Grupo 38"/>
          <p:cNvGrpSpPr/>
          <p:nvPr/>
        </p:nvGrpSpPr>
        <p:grpSpPr>
          <a:xfrm>
            <a:off x="965625" y="3285202"/>
            <a:ext cx="613639" cy="622515"/>
            <a:chOff x="5610819" y="4270177"/>
            <a:chExt cx="613639" cy="622515"/>
          </a:xfrm>
        </p:grpSpPr>
        <p:pic>
          <p:nvPicPr>
            <p:cNvPr id="40" name="Picture 6" descr="Suiza - Iconos gratis de bandera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819" y="4270177"/>
              <a:ext cx="613639" cy="6225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Imagen 40"/>
            <p:cNvPicPr>
              <a:picLocks noChangeAspect="1"/>
            </p:cNvPicPr>
            <p:nvPr/>
          </p:nvPicPr>
          <p:blipFill rotWithShape="1">
            <a:blip r:embed="rId7"/>
            <a:srcRect l="17176" t="1911" r="6490" b="2756"/>
            <a:stretch/>
          </p:blipFill>
          <p:spPr>
            <a:xfrm>
              <a:off x="5786438" y="4325801"/>
              <a:ext cx="261937" cy="270012"/>
            </a:xfrm>
            <a:prstGeom prst="ellipse">
              <a:avLst/>
            </a:prstGeom>
          </p:spPr>
        </p:pic>
      </p:grpSp>
      <p:sp>
        <p:nvSpPr>
          <p:cNvPr id="42" name="Rectángulo redondeado 41"/>
          <p:cNvSpPr/>
          <p:nvPr/>
        </p:nvSpPr>
        <p:spPr>
          <a:xfrm>
            <a:off x="762259" y="3064618"/>
            <a:ext cx="1019906" cy="240776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PUERTA MOLO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43" name="Rectángulo redondeado 42"/>
          <p:cNvSpPr/>
          <p:nvPr/>
        </p:nvSpPr>
        <p:spPr>
          <a:xfrm>
            <a:off x="5417820" y="4034450"/>
            <a:ext cx="1019906" cy="240776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PUERTA VARAS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44" name="Picture 4" descr="Rosa de los vientos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0" t="13920" r="13941" b="14271"/>
          <a:stretch/>
        </p:blipFill>
        <p:spPr bwMode="auto">
          <a:xfrm rot="16804866">
            <a:off x="11225641" y="5285450"/>
            <a:ext cx="926632" cy="930008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282" y="1943124"/>
            <a:ext cx="2075765" cy="1045199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77369" y="2552304"/>
            <a:ext cx="2300808" cy="1347575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60186" y="3185006"/>
            <a:ext cx="2643338" cy="1283323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04070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">
            <a:noFill/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 txBox="1">
            <a:spLocks noRot="1" noMove="1" noResize="1" noEditPoints="1" noAdjustHandles="1" noChangeArrowheads="1" noChangeShapeType="1"/>
          </p:cNvSpPr>
          <p:nvPr/>
        </p:nvSpPr>
        <p:spPr>
          <a:xfrm>
            <a:off x="965625" y="484632"/>
            <a:ext cx="10306224" cy="382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Medidas de seguridad:</a:t>
            </a:r>
          </a:p>
        </p:txBody>
      </p:sp>
      <p:sp>
        <p:nvSpPr>
          <p:cNvPr id="159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9307773" y="6389341"/>
            <a:ext cx="2743200" cy="365125"/>
          </a:xfrm>
        </p:spPr>
        <p:txBody>
          <a:bodyPr/>
          <a:lstStyle/>
          <a:p>
            <a:r>
              <a:rPr lang="es-CL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t="26789" r="12062"/>
          <a:stretch/>
        </p:blipFill>
        <p:spPr>
          <a:xfrm>
            <a:off x="409574" y="1143000"/>
            <a:ext cx="11782426" cy="5105399"/>
          </a:xfrm>
          <a:prstGeom prst="rect">
            <a:avLst/>
          </a:prstGeom>
        </p:spPr>
      </p:pic>
      <p:sp>
        <p:nvSpPr>
          <p:cNvPr id="8" name="Rectángulo redondeado 7"/>
          <p:cNvSpPr/>
          <p:nvPr/>
        </p:nvSpPr>
        <p:spPr>
          <a:xfrm>
            <a:off x="4115115" y="1252347"/>
            <a:ext cx="5710559" cy="921814"/>
          </a:xfrm>
          <a:prstGeom prst="roundRect">
            <a:avLst/>
          </a:prstGeom>
          <a:solidFill>
            <a:srgbClr val="000000">
              <a:alpha val="50195"/>
            </a:srgbClr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VÍAS DE EVACUACIÓN RECINTO PORTUARIO</a:t>
            </a:r>
            <a:endParaRPr lang="es-CL" sz="24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10376325" y="4809202"/>
            <a:ext cx="613639" cy="622515"/>
            <a:chOff x="5610819" y="4270177"/>
            <a:chExt cx="613639" cy="622515"/>
          </a:xfrm>
        </p:grpSpPr>
        <p:pic>
          <p:nvPicPr>
            <p:cNvPr id="10" name="Picture 6" descr="Suiza - Iconos gratis de bandera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819" y="4270177"/>
              <a:ext cx="613639" cy="6225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Imagen 10"/>
            <p:cNvPicPr>
              <a:picLocks noChangeAspect="1"/>
            </p:cNvPicPr>
            <p:nvPr/>
          </p:nvPicPr>
          <p:blipFill rotWithShape="1">
            <a:blip r:embed="rId5"/>
            <a:srcRect l="17176" t="1911" r="6490" b="2756"/>
            <a:stretch/>
          </p:blipFill>
          <p:spPr>
            <a:xfrm>
              <a:off x="5786438" y="4325801"/>
              <a:ext cx="261937" cy="270012"/>
            </a:xfrm>
            <a:prstGeom prst="ellipse">
              <a:avLst/>
            </a:prstGeom>
          </p:spPr>
        </p:pic>
      </p:grpSp>
      <p:sp>
        <p:nvSpPr>
          <p:cNvPr id="12" name="Rectángulo redondeado 11"/>
          <p:cNvSpPr/>
          <p:nvPr/>
        </p:nvSpPr>
        <p:spPr>
          <a:xfrm>
            <a:off x="10169420" y="4432218"/>
            <a:ext cx="1019906" cy="376984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PUERTA SIMÓN BOLIVAR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6147225" y="4342477"/>
            <a:ext cx="613639" cy="622515"/>
            <a:chOff x="5610819" y="4270177"/>
            <a:chExt cx="613639" cy="622515"/>
          </a:xfrm>
        </p:grpSpPr>
        <p:pic>
          <p:nvPicPr>
            <p:cNvPr id="14" name="Picture 6" descr="Suiza - Iconos gratis de bandera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819" y="4270177"/>
              <a:ext cx="613639" cy="6225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Imagen 14"/>
            <p:cNvPicPr>
              <a:picLocks noChangeAspect="1"/>
            </p:cNvPicPr>
            <p:nvPr/>
          </p:nvPicPr>
          <p:blipFill rotWithShape="1">
            <a:blip r:embed="rId5"/>
            <a:srcRect l="17176" t="1911" r="6490" b="2756"/>
            <a:stretch/>
          </p:blipFill>
          <p:spPr>
            <a:xfrm>
              <a:off x="5786438" y="4325801"/>
              <a:ext cx="261937" cy="270012"/>
            </a:xfrm>
            <a:prstGeom prst="ellipse">
              <a:avLst/>
            </a:prstGeom>
          </p:spPr>
        </p:pic>
      </p:grpSp>
      <p:sp>
        <p:nvSpPr>
          <p:cNvPr id="16" name="Rectángulo redondeado 15"/>
          <p:cNvSpPr/>
          <p:nvPr/>
        </p:nvSpPr>
        <p:spPr>
          <a:xfrm>
            <a:off x="5940320" y="3965493"/>
            <a:ext cx="1019906" cy="376984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PUERTA CARRERA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17" name="Picture 4" descr="Rosa de los viento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0" t="13920" r="13941" b="14271"/>
          <a:stretch/>
        </p:blipFill>
        <p:spPr bwMode="auto">
          <a:xfrm>
            <a:off x="11208376" y="1189379"/>
            <a:ext cx="926632" cy="930008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/>
          <a:srcRect t="6448" b="19820"/>
          <a:stretch/>
        </p:blipFill>
        <p:spPr>
          <a:xfrm>
            <a:off x="5263521" y="2566844"/>
            <a:ext cx="2373503" cy="1343025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8466" y="3041974"/>
            <a:ext cx="2181813" cy="1356127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07451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">
            <a:noFill/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 txBox="1">
            <a:spLocks noRot="1" noMove="1" noResize="1" noEditPoints="1" noAdjustHandles="1" noChangeArrowheads="1" noChangeShapeType="1"/>
          </p:cNvSpPr>
          <p:nvPr/>
        </p:nvSpPr>
        <p:spPr>
          <a:xfrm>
            <a:off x="965625" y="484632"/>
            <a:ext cx="10306224" cy="382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Medidas de seguridad:</a:t>
            </a:r>
          </a:p>
        </p:txBody>
      </p:sp>
      <p:sp>
        <p:nvSpPr>
          <p:cNvPr id="159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9307773" y="6389341"/>
            <a:ext cx="2743200" cy="365125"/>
          </a:xfrm>
        </p:spPr>
        <p:txBody>
          <a:bodyPr/>
          <a:lstStyle/>
          <a:p>
            <a:r>
              <a:rPr lang="es-CL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t="9568" r="12227"/>
          <a:stretch/>
        </p:blipFill>
        <p:spPr>
          <a:xfrm>
            <a:off x="409575" y="1142306"/>
            <a:ext cx="11782425" cy="5106094"/>
          </a:xfrm>
          <a:prstGeom prst="rect">
            <a:avLst/>
          </a:prstGeom>
        </p:spPr>
      </p:pic>
      <p:pic>
        <p:nvPicPr>
          <p:cNvPr id="9" name="Picture 4" descr="Rosa de los viento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0" t="13920" r="13941" b="14271"/>
          <a:stretch/>
        </p:blipFill>
        <p:spPr bwMode="auto">
          <a:xfrm rot="20206678">
            <a:off x="11208376" y="1189379"/>
            <a:ext cx="926632" cy="930008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redondeado 9"/>
          <p:cNvSpPr/>
          <p:nvPr/>
        </p:nvSpPr>
        <p:spPr>
          <a:xfrm>
            <a:off x="3167319" y="1193476"/>
            <a:ext cx="5288138" cy="921814"/>
          </a:xfrm>
          <a:prstGeom prst="roundRect">
            <a:avLst/>
          </a:prstGeom>
          <a:solidFill>
            <a:srgbClr val="000000">
              <a:alpha val="50195"/>
            </a:srgbClr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VÍAS DE EVACUACIÓN RECINTO PORTUARIO ÁREA NORTE</a:t>
            </a:r>
            <a:endParaRPr lang="es-CL" sz="24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2224811" y="2412205"/>
            <a:ext cx="613639" cy="622515"/>
            <a:chOff x="6787286" y="4083337"/>
            <a:chExt cx="989734" cy="989734"/>
          </a:xfrm>
        </p:grpSpPr>
        <p:pic>
          <p:nvPicPr>
            <p:cNvPr id="12" name="Picture 6" descr="Suiza - Iconos gratis de bandera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7286" y="4083337"/>
              <a:ext cx="989734" cy="9897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8" descr="Ilustración de Stock Icono localizacion simbolo bombero | Adobe Stock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55" t="12563" r="27655" b="43409"/>
            <a:stretch/>
          </p:blipFill>
          <p:spPr bwMode="auto">
            <a:xfrm>
              <a:off x="7072313" y="4171950"/>
              <a:ext cx="423862" cy="419100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6" descr="Suiza - Iconos gratis de bandera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115" y="2405748"/>
            <a:ext cx="622515" cy="62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 redondeado 14"/>
          <p:cNvSpPr/>
          <p:nvPr/>
        </p:nvSpPr>
        <p:spPr>
          <a:xfrm>
            <a:off x="2066088" y="1954594"/>
            <a:ext cx="1019906" cy="447925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AMBULANCIA Y</a:t>
            </a:r>
          </a:p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BOMBEROS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5" name="Elipse 4"/>
          <p:cNvSpPr/>
          <p:nvPr/>
        </p:nvSpPr>
        <p:spPr>
          <a:xfrm>
            <a:off x="2988107" y="2911966"/>
            <a:ext cx="419100" cy="413330"/>
          </a:xfrm>
          <a:prstGeom prst="ellipse">
            <a:avLst/>
          </a:prstGeom>
          <a:solidFill>
            <a:srgbClr val="FF0000">
              <a:alpha val="32000"/>
            </a:srgbClr>
          </a:solid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CL" sz="2400" b="1" ker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6" name="Rectángulo redondeado 15"/>
          <p:cNvSpPr/>
          <p:nvPr/>
        </p:nvSpPr>
        <p:spPr>
          <a:xfrm>
            <a:off x="1908607" y="3154780"/>
            <a:ext cx="1076325" cy="447925"/>
          </a:xfrm>
          <a:prstGeom prst="roundRect">
            <a:avLst/>
          </a:prstGeom>
          <a:solidFill>
            <a:srgbClr val="FF0000">
              <a:alpha val="50000"/>
            </a:srgbClr>
          </a:solidFill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CALETA </a:t>
            </a:r>
          </a:p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SUDAMERICANA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9000953" y="2155346"/>
            <a:ext cx="613639" cy="622515"/>
            <a:chOff x="6787286" y="4083337"/>
            <a:chExt cx="989734" cy="989734"/>
          </a:xfrm>
        </p:grpSpPr>
        <p:pic>
          <p:nvPicPr>
            <p:cNvPr id="18" name="Picture 6" descr="Suiza - Iconos gratis de bandera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7286" y="4083337"/>
              <a:ext cx="989734" cy="9897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8" descr="Ilustración de Stock Icono localizacion simbolo bombero | Adobe Stock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55" t="12563" r="27655" b="43409"/>
            <a:stretch/>
          </p:blipFill>
          <p:spPr bwMode="auto">
            <a:xfrm>
              <a:off x="7072313" y="4171950"/>
              <a:ext cx="423862" cy="419100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Rectángulo redondeado 19"/>
          <p:cNvSpPr/>
          <p:nvPr/>
        </p:nvSpPr>
        <p:spPr>
          <a:xfrm>
            <a:off x="8758699" y="1914570"/>
            <a:ext cx="886556" cy="240776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BOMBEROS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cxnSp>
        <p:nvCxnSpPr>
          <p:cNvPr id="28" name="Conector recto de flecha 27"/>
          <p:cNvCxnSpPr/>
          <p:nvPr/>
        </p:nvCxnSpPr>
        <p:spPr>
          <a:xfrm flipV="1">
            <a:off x="9097567" y="3005357"/>
            <a:ext cx="342900" cy="8651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orma libre 28"/>
          <p:cNvSpPr/>
          <p:nvPr/>
        </p:nvSpPr>
        <p:spPr>
          <a:xfrm>
            <a:off x="3409950" y="3028950"/>
            <a:ext cx="5975350" cy="857250"/>
          </a:xfrm>
          <a:custGeom>
            <a:avLst/>
            <a:gdLst>
              <a:gd name="connsiteX0" fmla="*/ 0 w 5975350"/>
              <a:gd name="connsiteY0" fmla="*/ 304800 h 857250"/>
              <a:gd name="connsiteX1" fmla="*/ 1962150 w 5975350"/>
              <a:gd name="connsiteY1" fmla="*/ 857250 h 857250"/>
              <a:gd name="connsiteX2" fmla="*/ 3289300 w 5975350"/>
              <a:gd name="connsiteY2" fmla="*/ 609600 h 857250"/>
              <a:gd name="connsiteX3" fmla="*/ 4330700 w 5975350"/>
              <a:gd name="connsiteY3" fmla="*/ 222250 h 857250"/>
              <a:gd name="connsiteX4" fmla="*/ 5765800 w 5975350"/>
              <a:gd name="connsiteY4" fmla="*/ 57150 h 857250"/>
              <a:gd name="connsiteX5" fmla="*/ 5975350 w 5975350"/>
              <a:gd name="connsiteY5" fmla="*/ 0 h 85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350" h="857250">
                <a:moveTo>
                  <a:pt x="0" y="304800"/>
                </a:moveTo>
                <a:lnTo>
                  <a:pt x="1962150" y="857250"/>
                </a:lnTo>
                <a:lnTo>
                  <a:pt x="3289300" y="609600"/>
                </a:lnTo>
                <a:lnTo>
                  <a:pt x="4330700" y="222250"/>
                </a:lnTo>
                <a:lnTo>
                  <a:pt x="5765800" y="57150"/>
                </a:lnTo>
                <a:lnTo>
                  <a:pt x="5975350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Forma libre 32"/>
          <p:cNvSpPr/>
          <p:nvPr/>
        </p:nvSpPr>
        <p:spPr>
          <a:xfrm>
            <a:off x="3457575" y="2947060"/>
            <a:ext cx="5975350" cy="857250"/>
          </a:xfrm>
          <a:custGeom>
            <a:avLst/>
            <a:gdLst>
              <a:gd name="connsiteX0" fmla="*/ 0 w 5975350"/>
              <a:gd name="connsiteY0" fmla="*/ 304800 h 857250"/>
              <a:gd name="connsiteX1" fmla="*/ 1962150 w 5975350"/>
              <a:gd name="connsiteY1" fmla="*/ 857250 h 857250"/>
              <a:gd name="connsiteX2" fmla="*/ 3289300 w 5975350"/>
              <a:gd name="connsiteY2" fmla="*/ 609600 h 857250"/>
              <a:gd name="connsiteX3" fmla="*/ 4330700 w 5975350"/>
              <a:gd name="connsiteY3" fmla="*/ 222250 h 857250"/>
              <a:gd name="connsiteX4" fmla="*/ 5765800 w 5975350"/>
              <a:gd name="connsiteY4" fmla="*/ 57150 h 857250"/>
              <a:gd name="connsiteX5" fmla="*/ 5975350 w 5975350"/>
              <a:gd name="connsiteY5" fmla="*/ 0 h 85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350" h="857250">
                <a:moveTo>
                  <a:pt x="0" y="304800"/>
                </a:moveTo>
                <a:lnTo>
                  <a:pt x="1962150" y="857250"/>
                </a:lnTo>
                <a:lnTo>
                  <a:pt x="3289300" y="609600"/>
                </a:lnTo>
                <a:lnTo>
                  <a:pt x="4330700" y="222250"/>
                </a:lnTo>
                <a:lnTo>
                  <a:pt x="5765800" y="57150"/>
                </a:lnTo>
                <a:lnTo>
                  <a:pt x="5975350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4" name="Conector recto de flecha 33"/>
          <p:cNvCxnSpPr/>
          <p:nvPr/>
        </p:nvCxnSpPr>
        <p:spPr>
          <a:xfrm flipH="1" flipV="1">
            <a:off x="3430766" y="3216371"/>
            <a:ext cx="277634" cy="1025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de flecha 36"/>
          <p:cNvCxnSpPr/>
          <p:nvPr/>
        </p:nvCxnSpPr>
        <p:spPr>
          <a:xfrm>
            <a:off x="9269017" y="3232810"/>
            <a:ext cx="888112" cy="186566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6" descr="Suiza - Iconos gratis de bandera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244" y="4599632"/>
            <a:ext cx="613639" cy="62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Imagen 46"/>
          <p:cNvPicPr>
            <a:picLocks noChangeAspect="1"/>
          </p:cNvPicPr>
          <p:nvPr/>
        </p:nvPicPr>
        <p:blipFill rotWithShape="1">
          <a:blip r:embed="rId8"/>
          <a:srcRect l="21460" t="21879" r="21221" b="21664"/>
          <a:stretch/>
        </p:blipFill>
        <p:spPr>
          <a:xfrm>
            <a:off x="10201276" y="4654550"/>
            <a:ext cx="263524" cy="266699"/>
          </a:xfrm>
          <a:prstGeom prst="ellipse">
            <a:avLst/>
          </a:prstGeom>
        </p:spPr>
      </p:pic>
      <p:sp>
        <p:nvSpPr>
          <p:cNvPr id="48" name="Rectángulo redondeado 47"/>
          <p:cNvSpPr/>
          <p:nvPr/>
        </p:nvSpPr>
        <p:spPr>
          <a:xfrm>
            <a:off x="9799142" y="5277065"/>
            <a:ext cx="1331315" cy="376984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 defTabSz="457200" fontAlgn="base">
              <a:spcBef>
                <a:spcPts val="500"/>
              </a:spcBef>
              <a:spcAft>
                <a:spcPct val="0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8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YaHei" panose="020B0503020204020204" pitchFamily="34" charset="-122"/>
              </a:rPr>
              <a:t>HOSPITAL CARLOS VAN BUREN</a:t>
            </a:r>
            <a:endParaRPr lang="es-CL" sz="8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46" name="Imagen 4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9580" y="3678409"/>
            <a:ext cx="2563897" cy="1093387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rgbClr val="FFFF00"/>
            </a:solidFill>
            <a:round/>
            <a:headEnd/>
            <a:tailEnd/>
          </a:ln>
          <a:effectLst/>
        </p:spPr>
      </p:pic>
      <p:pic>
        <p:nvPicPr>
          <p:cNvPr id="50" name="Imagen 4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13073" y="1914569"/>
            <a:ext cx="1584358" cy="1113694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2582" y="1360794"/>
            <a:ext cx="1572843" cy="1038497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</p:spPr>
      </p:pic>
      <p:pic>
        <p:nvPicPr>
          <p:cNvPr id="49" name="Imagen 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66788" y="4582615"/>
            <a:ext cx="2577337" cy="1608768"/>
          </a:xfrm>
          <a:prstGeom prst="roundRect">
            <a:avLst/>
          </a:prstGeom>
          <a:solidFill>
            <a:srgbClr val="000000">
              <a:alpha val="50195"/>
            </a:srgbClr>
          </a:solidFill>
          <a:ln w="12700">
            <a:solidFill>
              <a:schemeClr val="bg1"/>
            </a:solidFill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17840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" y="7298"/>
            <a:ext cx="12192000" cy="6858000"/>
          </a:xfrm>
          <a:prstGeom prst="rect">
            <a:avLst/>
          </a:prstGeom>
          <a:ln w="19050">
            <a:noFill/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 txBox="1">
            <a:spLocks noRot="1" noMove="1" noResize="1" noEditPoints="1" noAdjustHandles="1" noChangeArrowheads="1" noChangeShapeType="1"/>
          </p:cNvSpPr>
          <p:nvPr/>
        </p:nvSpPr>
        <p:spPr>
          <a:xfrm>
            <a:off x="965625" y="484632"/>
            <a:ext cx="10306224" cy="382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Medidas de seguridad: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65" y="1163777"/>
            <a:ext cx="5541126" cy="5083504"/>
          </a:xfrm>
          <a:prstGeom prst="rect">
            <a:avLst/>
          </a:prstGeom>
        </p:spPr>
      </p:pic>
      <p:sp>
        <p:nvSpPr>
          <p:cNvPr id="4" name="Forma libre 3"/>
          <p:cNvSpPr/>
          <p:nvPr/>
        </p:nvSpPr>
        <p:spPr>
          <a:xfrm>
            <a:off x="2697018" y="4664362"/>
            <a:ext cx="1320800" cy="683491"/>
          </a:xfrm>
          <a:custGeom>
            <a:avLst/>
            <a:gdLst>
              <a:gd name="connsiteX0" fmla="*/ 0 w 1320800"/>
              <a:gd name="connsiteY0" fmla="*/ 0 h 683491"/>
              <a:gd name="connsiteX1" fmla="*/ 1016000 w 1320800"/>
              <a:gd name="connsiteY1" fmla="*/ 27709 h 683491"/>
              <a:gd name="connsiteX2" fmla="*/ 1173018 w 1320800"/>
              <a:gd name="connsiteY2" fmla="*/ 0 h 683491"/>
              <a:gd name="connsiteX3" fmla="*/ 1320800 w 1320800"/>
              <a:gd name="connsiteY3" fmla="*/ 591127 h 683491"/>
              <a:gd name="connsiteX4" fmla="*/ 1219200 w 1320800"/>
              <a:gd name="connsiteY4" fmla="*/ 683491 h 683491"/>
              <a:gd name="connsiteX5" fmla="*/ 1006764 w 1320800"/>
              <a:gd name="connsiteY5" fmla="*/ 665018 h 683491"/>
              <a:gd name="connsiteX6" fmla="*/ 18473 w 1320800"/>
              <a:gd name="connsiteY6" fmla="*/ 665018 h 683491"/>
              <a:gd name="connsiteX7" fmla="*/ 0 w 1320800"/>
              <a:gd name="connsiteY7" fmla="*/ 0 h 68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20800" h="683491">
                <a:moveTo>
                  <a:pt x="0" y="0"/>
                </a:moveTo>
                <a:lnTo>
                  <a:pt x="1016000" y="27709"/>
                </a:lnTo>
                <a:lnTo>
                  <a:pt x="1173018" y="0"/>
                </a:lnTo>
                <a:lnTo>
                  <a:pt x="1320800" y="591127"/>
                </a:lnTo>
                <a:lnTo>
                  <a:pt x="1219200" y="683491"/>
                </a:lnTo>
                <a:lnTo>
                  <a:pt x="1006764" y="665018"/>
                </a:lnTo>
                <a:lnTo>
                  <a:pt x="18473" y="665018"/>
                </a:lnTo>
                <a:lnTo>
                  <a:pt x="0" y="0"/>
                </a:lnTo>
                <a:close/>
              </a:path>
            </a:pathLst>
          </a:custGeom>
          <a:solidFill>
            <a:srgbClr val="00B050">
              <a:alpha val="67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/>
          <p:cNvSpPr txBox="1"/>
          <p:nvPr/>
        </p:nvSpPr>
        <p:spPr>
          <a:xfrm>
            <a:off x="2613890" y="4821441"/>
            <a:ext cx="1487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ESCENARIO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4" descr="Rosa de los viento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0" t="13920" r="13941" b="14271"/>
          <a:stretch/>
        </p:blipFill>
        <p:spPr bwMode="auto">
          <a:xfrm rot="17738084">
            <a:off x="5119028" y="1224266"/>
            <a:ext cx="725278" cy="727920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laza Sotomayor no tendrá fiesta de Año Nuevo: municipio porteño confirma  cancelación del evento | Nacional | BioBioCh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164" y="2912954"/>
            <a:ext cx="6197600" cy="3325091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de flecha 9"/>
          <p:cNvCxnSpPr/>
          <p:nvPr/>
        </p:nvCxnSpPr>
        <p:spPr>
          <a:xfrm flipH="1">
            <a:off x="3943927" y="4562759"/>
            <a:ext cx="2022764" cy="44334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/>
          <p:cNvSpPr txBox="1"/>
          <p:nvPr/>
        </p:nvSpPr>
        <p:spPr>
          <a:xfrm>
            <a:off x="9002972" y="5815111"/>
            <a:ext cx="3121891" cy="36933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 de referencia año 2024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6383020" y="1332484"/>
            <a:ext cx="2431295" cy="1225593"/>
          </a:xfrm>
          <a:prstGeom prst="rect">
            <a:avLst/>
          </a:prstGeom>
          <a:solidFill>
            <a:srgbClr val="000000">
              <a:alpha val="62000"/>
            </a:srgbClr>
          </a:solidFill>
          <a:ln>
            <a:noFill/>
          </a:ln>
          <a:effectLst/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sv-SE" altLang="es-CL" sz="1400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ACTIVIDADES PROGRAMADAS DIC 30</a:t>
            </a:r>
            <a:endParaRPr kumimoji="0" lang="sv-SE" altLang="es-CL" sz="1400" b="1" i="0" u="sng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  <a:p>
            <a:pPr marL="171450" lvl="0" indent="-171450" defTabSz="4572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L" sz="1100" b="1" kern="0" dirty="0"/>
              <a:t>LOS CHARROS DE LUMACO</a:t>
            </a:r>
          </a:p>
          <a:p>
            <a:pPr marL="171450" lvl="0" indent="-171450" defTabSz="4572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L" sz="1100" b="1" kern="0" dirty="0"/>
              <a:t>ALANYS LAGOS</a:t>
            </a:r>
          </a:p>
          <a:p>
            <a:pPr marL="171450" lvl="0" indent="-171450" defTabSz="4572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L" sz="1100" b="1" kern="0" dirty="0"/>
              <a:t>LOS COMBOS VIENEN</a:t>
            </a: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9322120" y="1343137"/>
            <a:ext cx="2431295" cy="1458990"/>
          </a:xfrm>
          <a:prstGeom prst="rect">
            <a:avLst/>
          </a:prstGeom>
          <a:solidFill>
            <a:srgbClr val="000000">
              <a:alpha val="62000"/>
            </a:srgbClr>
          </a:solidFill>
          <a:ln>
            <a:noFill/>
          </a:ln>
          <a:effectLst/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sv-SE" altLang="es-CL" sz="1400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ACTIVIDADES PROGRAMADAS DIC 31</a:t>
            </a:r>
            <a:endParaRPr kumimoji="0" lang="sv-SE" altLang="es-CL" sz="1400" b="1" i="0" u="sng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  <a:p>
            <a:pPr marL="171450" indent="-171450" defTabSz="4572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L" sz="1100" b="1" kern="0" dirty="0"/>
              <a:t>LOS VIKING´S 5</a:t>
            </a:r>
          </a:p>
          <a:p>
            <a:pPr marL="171450" indent="-171450" defTabSz="4572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L" sz="1100" b="1" kern="0" dirty="0"/>
              <a:t>JORDAN Y TÚ</a:t>
            </a:r>
          </a:p>
          <a:p>
            <a:pPr marL="171450" indent="-171450" defTabSz="4572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L" sz="1100" b="1" kern="0" dirty="0"/>
              <a:t>PAULA RIVAS</a:t>
            </a:r>
          </a:p>
          <a:p>
            <a:pPr marL="171450" indent="-171450" defTabSz="4572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L" sz="1100" b="1" kern="0" dirty="0"/>
              <a:t>DIONISIO Y SU CUMBIA</a:t>
            </a:r>
          </a:p>
        </p:txBody>
      </p:sp>
      <p:sp>
        <p:nvSpPr>
          <p:cNvPr id="1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9307773" y="6389341"/>
            <a:ext cx="2743200" cy="365125"/>
          </a:xfrm>
        </p:spPr>
        <p:txBody>
          <a:bodyPr/>
          <a:lstStyle/>
          <a:p>
            <a:r>
              <a:rPr lang="es-CL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779961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" y="7298"/>
            <a:ext cx="12192000" cy="6858000"/>
          </a:xfrm>
          <a:prstGeom prst="rect">
            <a:avLst/>
          </a:prstGeom>
          <a:ln w="19050">
            <a:noFill/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8341501-4F61-49ED-8DF0-654A01A2C7BB}"/>
              </a:ext>
            </a:extLst>
          </p:cNvPr>
          <p:cNvSpPr txBox="1">
            <a:spLocks noRot="1" noMove="1" noResize="1" noEditPoints="1" noAdjustHandles="1" noChangeArrowheads="1" noChangeShapeType="1"/>
          </p:cNvSpPr>
          <p:nvPr/>
        </p:nvSpPr>
        <p:spPr>
          <a:xfrm>
            <a:off x="965625" y="484632"/>
            <a:ext cx="10306224" cy="382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Medidas de seguridad:</a:t>
            </a:r>
          </a:p>
        </p:txBody>
      </p:sp>
      <p:sp>
        <p:nvSpPr>
          <p:cNvPr id="159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9307773" y="6389341"/>
            <a:ext cx="2743200" cy="365125"/>
          </a:xfrm>
        </p:spPr>
        <p:txBody>
          <a:bodyPr/>
          <a:lstStyle/>
          <a:p>
            <a:r>
              <a:rPr lang="es-CL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65" y="1182249"/>
            <a:ext cx="5541126" cy="5083504"/>
          </a:xfrm>
          <a:prstGeom prst="rect">
            <a:avLst/>
          </a:prstGeom>
        </p:spPr>
      </p:pic>
      <p:sp>
        <p:nvSpPr>
          <p:cNvPr id="4" name="Forma libre 3"/>
          <p:cNvSpPr/>
          <p:nvPr/>
        </p:nvSpPr>
        <p:spPr>
          <a:xfrm>
            <a:off x="2697018" y="4682834"/>
            <a:ext cx="1320800" cy="683491"/>
          </a:xfrm>
          <a:custGeom>
            <a:avLst/>
            <a:gdLst>
              <a:gd name="connsiteX0" fmla="*/ 0 w 1320800"/>
              <a:gd name="connsiteY0" fmla="*/ 0 h 683491"/>
              <a:gd name="connsiteX1" fmla="*/ 1016000 w 1320800"/>
              <a:gd name="connsiteY1" fmla="*/ 27709 h 683491"/>
              <a:gd name="connsiteX2" fmla="*/ 1173018 w 1320800"/>
              <a:gd name="connsiteY2" fmla="*/ 0 h 683491"/>
              <a:gd name="connsiteX3" fmla="*/ 1320800 w 1320800"/>
              <a:gd name="connsiteY3" fmla="*/ 591127 h 683491"/>
              <a:gd name="connsiteX4" fmla="*/ 1219200 w 1320800"/>
              <a:gd name="connsiteY4" fmla="*/ 683491 h 683491"/>
              <a:gd name="connsiteX5" fmla="*/ 1006764 w 1320800"/>
              <a:gd name="connsiteY5" fmla="*/ 665018 h 683491"/>
              <a:gd name="connsiteX6" fmla="*/ 18473 w 1320800"/>
              <a:gd name="connsiteY6" fmla="*/ 665018 h 683491"/>
              <a:gd name="connsiteX7" fmla="*/ 0 w 1320800"/>
              <a:gd name="connsiteY7" fmla="*/ 0 h 68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20800" h="683491">
                <a:moveTo>
                  <a:pt x="0" y="0"/>
                </a:moveTo>
                <a:lnTo>
                  <a:pt x="1016000" y="27709"/>
                </a:lnTo>
                <a:lnTo>
                  <a:pt x="1173018" y="0"/>
                </a:lnTo>
                <a:lnTo>
                  <a:pt x="1320800" y="591127"/>
                </a:lnTo>
                <a:lnTo>
                  <a:pt x="1219200" y="683491"/>
                </a:lnTo>
                <a:lnTo>
                  <a:pt x="1006764" y="665018"/>
                </a:lnTo>
                <a:lnTo>
                  <a:pt x="18473" y="665018"/>
                </a:lnTo>
                <a:lnTo>
                  <a:pt x="0" y="0"/>
                </a:lnTo>
                <a:close/>
              </a:path>
            </a:pathLst>
          </a:custGeom>
          <a:solidFill>
            <a:srgbClr val="00B050">
              <a:alpha val="67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/>
          <p:cNvSpPr txBox="1"/>
          <p:nvPr/>
        </p:nvSpPr>
        <p:spPr>
          <a:xfrm>
            <a:off x="2613890" y="4839913"/>
            <a:ext cx="1487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ESCENARIO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4" descr="Rosa de los viento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0" t="13920" r="13941" b="14271"/>
          <a:stretch/>
        </p:blipFill>
        <p:spPr bwMode="auto">
          <a:xfrm rot="17738084">
            <a:off x="5119028" y="1242738"/>
            <a:ext cx="725278" cy="727920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Forma libre 13"/>
          <p:cNvSpPr/>
          <p:nvPr/>
        </p:nvSpPr>
        <p:spPr>
          <a:xfrm>
            <a:off x="2687782" y="2697013"/>
            <a:ext cx="1154545" cy="1995055"/>
          </a:xfrm>
          <a:custGeom>
            <a:avLst/>
            <a:gdLst>
              <a:gd name="connsiteX0" fmla="*/ 0 w 1154545"/>
              <a:gd name="connsiteY0" fmla="*/ 138546 h 1995055"/>
              <a:gd name="connsiteX1" fmla="*/ 877454 w 1154545"/>
              <a:gd name="connsiteY1" fmla="*/ 0 h 1995055"/>
              <a:gd name="connsiteX2" fmla="*/ 1154545 w 1154545"/>
              <a:gd name="connsiteY2" fmla="*/ 1958109 h 1995055"/>
              <a:gd name="connsiteX3" fmla="*/ 1034473 w 1154545"/>
              <a:gd name="connsiteY3" fmla="*/ 1995055 h 1995055"/>
              <a:gd name="connsiteX4" fmla="*/ 36945 w 1154545"/>
              <a:gd name="connsiteY4" fmla="*/ 1976582 h 1995055"/>
              <a:gd name="connsiteX5" fmla="*/ 0 w 1154545"/>
              <a:gd name="connsiteY5" fmla="*/ 138546 h 1995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4545" h="1995055">
                <a:moveTo>
                  <a:pt x="0" y="138546"/>
                </a:moveTo>
                <a:lnTo>
                  <a:pt x="877454" y="0"/>
                </a:lnTo>
                <a:lnTo>
                  <a:pt x="1154545" y="1958109"/>
                </a:lnTo>
                <a:lnTo>
                  <a:pt x="1034473" y="1995055"/>
                </a:lnTo>
                <a:lnTo>
                  <a:pt x="36945" y="1976582"/>
                </a:lnTo>
                <a:lnTo>
                  <a:pt x="0" y="138546"/>
                </a:lnTo>
                <a:close/>
              </a:path>
            </a:pathLst>
          </a:custGeom>
          <a:solidFill>
            <a:srgbClr val="00B0F0">
              <a:alpha val="56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71310">
            <a:off x="2867179" y="3120621"/>
            <a:ext cx="676369" cy="71447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17" name="CuadroTexto 16"/>
          <p:cNvSpPr txBox="1"/>
          <p:nvPr/>
        </p:nvSpPr>
        <p:spPr>
          <a:xfrm>
            <a:off x="2825372" y="3906666"/>
            <a:ext cx="9463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PÚBLICO</a:t>
            </a:r>
            <a:endParaRPr lang="es-CL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orma libre 8"/>
          <p:cNvSpPr/>
          <p:nvPr/>
        </p:nvSpPr>
        <p:spPr>
          <a:xfrm>
            <a:off x="2706255" y="1874977"/>
            <a:ext cx="803563" cy="914400"/>
          </a:xfrm>
          <a:custGeom>
            <a:avLst/>
            <a:gdLst>
              <a:gd name="connsiteX0" fmla="*/ 0 w 803563"/>
              <a:gd name="connsiteY0" fmla="*/ 914400 h 914400"/>
              <a:gd name="connsiteX1" fmla="*/ 803563 w 803563"/>
              <a:gd name="connsiteY1" fmla="*/ 766618 h 914400"/>
              <a:gd name="connsiteX2" fmla="*/ 544945 w 803563"/>
              <a:gd name="connsiteY2" fmla="*/ 0 h 914400"/>
              <a:gd name="connsiteX3" fmla="*/ 9236 w 803563"/>
              <a:gd name="connsiteY3" fmla="*/ 83127 h 914400"/>
              <a:gd name="connsiteX4" fmla="*/ 0 w 803563"/>
              <a:gd name="connsiteY4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3563" h="914400">
                <a:moveTo>
                  <a:pt x="0" y="914400"/>
                </a:moveTo>
                <a:lnTo>
                  <a:pt x="803563" y="766618"/>
                </a:lnTo>
                <a:lnTo>
                  <a:pt x="544945" y="0"/>
                </a:lnTo>
                <a:lnTo>
                  <a:pt x="9236" y="83127"/>
                </a:lnTo>
                <a:lnTo>
                  <a:pt x="0" y="914400"/>
                </a:lnTo>
                <a:close/>
              </a:path>
            </a:pathLst>
          </a:custGeom>
          <a:solidFill>
            <a:srgbClr val="7030A0">
              <a:alpha val="56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CuadroTexto 18"/>
          <p:cNvSpPr txBox="1"/>
          <p:nvPr/>
        </p:nvSpPr>
        <p:spPr>
          <a:xfrm>
            <a:off x="2669310" y="2058472"/>
            <a:ext cx="80356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ACCESO</a:t>
            </a:r>
          </a:p>
          <a:p>
            <a:pPr algn="ctr"/>
            <a:r>
              <a:rPr lang="es-E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ESTACIONAMIENTO</a:t>
            </a:r>
            <a:endParaRPr lang="es-CL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onozca los cortes y desvíos de tránsito que habrá en Valparaíso por Año  Nuevo - Epicentro Chil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0" r="7528"/>
          <a:stretch/>
        </p:blipFill>
        <p:spPr bwMode="auto">
          <a:xfrm>
            <a:off x="5966691" y="1177748"/>
            <a:ext cx="6225309" cy="2495229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CuadroTexto 27"/>
          <p:cNvSpPr txBox="1"/>
          <p:nvPr/>
        </p:nvSpPr>
        <p:spPr>
          <a:xfrm>
            <a:off x="8486175" y="3213807"/>
            <a:ext cx="3705826" cy="36933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 de referencia año 2024/2025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9" name="Conector recto de flecha 28"/>
          <p:cNvCxnSpPr>
            <a:endCxn id="7" idx="3"/>
          </p:cNvCxnSpPr>
          <p:nvPr/>
        </p:nvCxnSpPr>
        <p:spPr>
          <a:xfrm flipH="1">
            <a:off x="3540922" y="2409214"/>
            <a:ext cx="2488379" cy="102658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/>
          <p:cNvSpPr txBox="1"/>
          <p:nvPr/>
        </p:nvSpPr>
        <p:spPr>
          <a:xfrm>
            <a:off x="6118737" y="3874385"/>
            <a:ext cx="6073263" cy="2031325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just"/>
            <a:r>
              <a:rPr lang="es-ES" b="1" dirty="0"/>
              <a:t>El Monumento a los Héroes de Iquique, contará con tres anillos de seguridad compuestos por:</a:t>
            </a:r>
          </a:p>
          <a:p>
            <a:endParaRPr lang="es-ES" dirty="0"/>
          </a:p>
          <a:p>
            <a:pPr marL="358775" indent="-358775">
              <a:tabLst>
                <a:tab pos="358775" algn="l"/>
              </a:tabLst>
            </a:pPr>
            <a:r>
              <a:rPr lang="es-ES" dirty="0"/>
              <a:t>1.- 	En el contorno interior de 1 </a:t>
            </a:r>
            <a:r>
              <a:rPr lang="es-ES" dirty="0" err="1"/>
              <a:t>mts</a:t>
            </a:r>
            <a:r>
              <a:rPr lang="es-ES" dirty="0"/>
              <a:t> de altura.</a:t>
            </a:r>
          </a:p>
          <a:p>
            <a:pPr marL="358775" indent="-358775">
              <a:tabLst>
                <a:tab pos="358775" algn="l"/>
              </a:tabLst>
            </a:pPr>
            <a:r>
              <a:rPr lang="es-ES" dirty="0"/>
              <a:t>2.- 	En la parte externa de la reja de 1.7 metros.</a:t>
            </a:r>
          </a:p>
          <a:p>
            <a:pPr marL="358775" indent="-358775">
              <a:tabLst>
                <a:tab pos="358775" algn="l"/>
              </a:tabLst>
            </a:pPr>
            <a:r>
              <a:rPr lang="es-ES" dirty="0"/>
              <a:t>3.- 	Vallas de la municipalidad posterior al monumento, considerando parte de la calle y de </a:t>
            </a:r>
            <a:r>
              <a:rPr lang="es-ES" dirty="0" err="1"/>
              <a:t>app</a:t>
            </a:r>
            <a:r>
              <a:rPr lang="es-ES" dirty="0"/>
              <a:t> 1.8 </a:t>
            </a:r>
            <a:r>
              <a:rPr lang="es-ES" dirty="0" err="1"/>
              <a:t>mts</a:t>
            </a:r>
            <a:r>
              <a:rPr lang="es-ES" dirty="0"/>
              <a:t>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565430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36"/>
            <a:ext cx="12192000" cy="6858000"/>
          </a:xfrm>
          <a:prstGeom prst="rect">
            <a:avLst/>
          </a:prstGeom>
        </p:spPr>
      </p:pic>
      <p:pic>
        <p:nvPicPr>
          <p:cNvPr id="5" name="Picture 2" descr="Municipio de Valparaíso y show de Año Nuevo: &amp;quot;No se ha analizado su  suspensión&amp;quot; | Emol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2297"/>
            <a:ext cx="12192001" cy="41564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3893" y="5040831"/>
            <a:ext cx="11979562" cy="1107996"/>
          </a:xfrm>
          <a:prstGeom prst="rect">
            <a:avLst/>
          </a:prstGeom>
          <a:solidFill>
            <a:schemeClr val="tx1">
              <a:alpha val="46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Término de la exposición</a:t>
            </a:r>
            <a:endParaRPr lang="x-none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8716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17682</TotalTime>
  <Words>588</Words>
  <Application>Microsoft Office PowerPoint</Application>
  <PresentationFormat>Panorámica</PresentationFormat>
  <Paragraphs>157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Microsoft Sans Serif</vt:lpstr>
      <vt:lpstr>Tema de Office</vt:lpstr>
      <vt:lpstr>Presentación de PowerPoint</vt:lpstr>
      <vt:lpstr>BASE NAVAL VALPARAÍSO MOLO DE ABRIGO</vt:lpstr>
      <vt:lpstr>BASE NAVAL VALPARAÍSO SECTOR VIÑA DEL MAR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C1 Renato ALONSO Mahan</dc:creator>
  <cp:lastModifiedBy>Eduardo Domínguez</cp:lastModifiedBy>
  <cp:revision>188</cp:revision>
  <cp:lastPrinted>2024-10-08T14:10:07Z</cp:lastPrinted>
  <dcterms:created xsi:type="dcterms:W3CDTF">2023-04-20T15:58:49Z</dcterms:created>
  <dcterms:modified xsi:type="dcterms:W3CDTF">2025-12-29T00:56:46Z</dcterms:modified>
</cp:coreProperties>
</file>