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mp4" ContentType="video/mp4"/>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16"/>
  </p:notesMasterIdLst>
  <p:sldIdLst>
    <p:sldId id="256" r:id="rId2"/>
    <p:sldId id="257" r:id="rId3"/>
    <p:sldId id="617" r:id="rId4"/>
    <p:sldId id="618" r:id="rId5"/>
    <p:sldId id="902" r:id="rId6"/>
    <p:sldId id="904" r:id="rId7"/>
    <p:sldId id="905" r:id="rId8"/>
    <p:sldId id="907" r:id="rId9"/>
    <p:sldId id="910" r:id="rId10"/>
    <p:sldId id="911" r:id="rId11"/>
    <p:sldId id="912" r:id="rId12"/>
    <p:sldId id="913" r:id="rId13"/>
    <p:sldId id="903" r:id="rId14"/>
    <p:sldId id="1083" r:id="rId15"/>
    <p:sldId id="1066" r:id="rId16"/>
    <p:sldId id="1091" r:id="rId17"/>
    <p:sldId id="1092" r:id="rId18"/>
    <p:sldId id="918" r:id="rId19"/>
    <p:sldId id="939" r:id="rId20"/>
    <p:sldId id="919" r:id="rId21"/>
    <p:sldId id="908" r:id="rId22"/>
    <p:sldId id="937" r:id="rId23"/>
    <p:sldId id="916" r:id="rId24"/>
    <p:sldId id="914" r:id="rId25"/>
    <p:sldId id="917" r:id="rId26"/>
    <p:sldId id="936" r:id="rId27"/>
    <p:sldId id="1100" r:id="rId28"/>
    <p:sldId id="269" r:id="rId29"/>
    <p:sldId id="921" r:id="rId30"/>
    <p:sldId id="922" r:id="rId31"/>
    <p:sldId id="923" r:id="rId32"/>
    <p:sldId id="924" r:id="rId33"/>
    <p:sldId id="925" r:id="rId34"/>
    <p:sldId id="926" r:id="rId35"/>
    <p:sldId id="927" r:id="rId36"/>
    <p:sldId id="1099" r:id="rId37"/>
    <p:sldId id="978" r:id="rId38"/>
    <p:sldId id="979" r:id="rId39"/>
    <p:sldId id="980" r:id="rId40"/>
    <p:sldId id="920" r:id="rId41"/>
    <p:sldId id="929" r:id="rId42"/>
    <p:sldId id="930" r:id="rId43"/>
    <p:sldId id="945" r:id="rId44"/>
    <p:sldId id="981" r:id="rId45"/>
    <p:sldId id="1012" r:id="rId46"/>
    <p:sldId id="982" r:id="rId47"/>
    <p:sldId id="983" r:id="rId48"/>
    <p:sldId id="984" r:id="rId49"/>
    <p:sldId id="985" r:id="rId50"/>
    <p:sldId id="986" r:id="rId51"/>
    <p:sldId id="1094" r:id="rId52"/>
    <p:sldId id="1095" r:id="rId53"/>
    <p:sldId id="987" r:id="rId54"/>
    <p:sldId id="988" r:id="rId55"/>
    <p:sldId id="990" r:id="rId56"/>
    <p:sldId id="991" r:id="rId57"/>
    <p:sldId id="992" r:id="rId58"/>
    <p:sldId id="1008" r:id="rId59"/>
    <p:sldId id="993" r:id="rId60"/>
    <p:sldId id="1014" r:id="rId61"/>
    <p:sldId id="1015" r:id="rId62"/>
    <p:sldId id="1017" r:id="rId63"/>
    <p:sldId id="1019" r:id="rId64"/>
    <p:sldId id="994" r:id="rId65"/>
    <p:sldId id="1016" r:id="rId66"/>
    <p:sldId id="995" r:id="rId67"/>
    <p:sldId id="996" r:id="rId68"/>
    <p:sldId id="998" r:id="rId69"/>
    <p:sldId id="989" r:id="rId70"/>
    <p:sldId id="997" r:id="rId71"/>
    <p:sldId id="1020" r:id="rId72"/>
    <p:sldId id="999" r:id="rId73"/>
    <p:sldId id="1000" r:id="rId74"/>
    <p:sldId id="1001" r:id="rId75"/>
    <p:sldId id="1002" r:id="rId76"/>
    <p:sldId id="1003" r:id="rId77"/>
    <p:sldId id="1004" r:id="rId78"/>
    <p:sldId id="1005" r:id="rId79"/>
    <p:sldId id="1006" r:id="rId80"/>
    <p:sldId id="1007" r:id="rId81"/>
    <p:sldId id="1009" r:id="rId82"/>
    <p:sldId id="1010" r:id="rId83"/>
    <p:sldId id="933" r:id="rId84"/>
    <p:sldId id="1011" r:id="rId85"/>
    <p:sldId id="1021" r:id="rId86"/>
    <p:sldId id="1022" r:id="rId87"/>
    <p:sldId id="1097" r:id="rId88"/>
    <p:sldId id="1023" r:id="rId89"/>
    <p:sldId id="1024" r:id="rId90"/>
    <p:sldId id="1025" r:id="rId91"/>
    <p:sldId id="1026" r:id="rId92"/>
    <p:sldId id="1098" r:id="rId93"/>
    <p:sldId id="1028" r:id="rId94"/>
    <p:sldId id="1029" r:id="rId95"/>
    <p:sldId id="1030" r:id="rId96"/>
    <p:sldId id="1031" r:id="rId97"/>
    <p:sldId id="1032" r:id="rId98"/>
    <p:sldId id="1033" r:id="rId99"/>
    <p:sldId id="1034" r:id="rId100"/>
    <p:sldId id="1035" r:id="rId101"/>
    <p:sldId id="1036" r:id="rId102"/>
    <p:sldId id="1053" r:id="rId103"/>
    <p:sldId id="1054" r:id="rId104"/>
    <p:sldId id="1055" r:id="rId105"/>
    <p:sldId id="1056" r:id="rId106"/>
    <p:sldId id="1057" r:id="rId107"/>
    <p:sldId id="1058" r:id="rId108"/>
    <p:sldId id="1059" r:id="rId109"/>
    <p:sldId id="1060" r:id="rId110"/>
    <p:sldId id="1061" r:id="rId111"/>
    <p:sldId id="1062" r:id="rId112"/>
    <p:sldId id="1063" r:id="rId113"/>
    <p:sldId id="1064" r:id="rId114"/>
    <p:sldId id="1037" r:id="rId115"/>
  </p:sldIdLst>
  <p:sldSz cx="9144000" cy="6858000" type="screen4x3"/>
  <p:notesSz cx="6858000" cy="9077325"/>
  <p:defaultTextStyle>
    <a:defPPr>
      <a:defRPr lang="es-ES"/>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4995" autoAdjust="0"/>
    <p:restoredTop sz="94660"/>
  </p:normalViewPr>
  <p:slideViewPr>
    <p:cSldViewPr>
      <p:cViewPr varScale="1">
        <p:scale>
          <a:sx n="78" d="100"/>
          <a:sy n="78" d="100"/>
        </p:scale>
        <p:origin x="1622" y="62"/>
      </p:cViewPr>
      <p:guideLst>
        <p:guide orient="horz" pos="2160"/>
        <p:guide pos="2880"/>
      </p:guideLst>
    </p:cSldViewPr>
  </p:slideViewPr>
  <p:notesTextViewPr>
    <p:cViewPr>
      <p:scale>
        <a:sx n="3" d="2"/>
        <a:sy n="3" d="2"/>
      </p:scale>
      <p:origin x="0" y="0"/>
    </p:cViewPr>
  </p:notesTextViewPr>
  <p:sorterViewPr>
    <p:cViewPr varScale="1">
      <p:scale>
        <a:sx n="100" d="100"/>
        <a:sy n="100" d="100"/>
      </p:scale>
      <p:origin x="0" y="-18019"/>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presProps" Target="pres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viewProps" Target="view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s-ES"/>
          </a:p>
        </p:txBody>
      </p:sp>
      <p:sp>
        <p:nvSpPr>
          <p:cNvPr id="36867" name="Rectangle 3"/>
          <p:cNvSpPr>
            <a:spLocks noGrp="1" noChangeArrowheads="1"/>
          </p:cNvSpPr>
          <p:nvPr>
            <p:ph type="dt"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s-ES"/>
          </a:p>
        </p:txBody>
      </p:sp>
      <p:sp>
        <p:nvSpPr>
          <p:cNvPr id="286724" name="Rectangle 4"/>
          <p:cNvSpPr>
            <a:spLocks noGrp="1" noRot="1" noChangeAspect="1" noChangeArrowheads="1" noTextEdit="1"/>
          </p:cNvSpPr>
          <p:nvPr>
            <p:ph type="sldImg" idx="2"/>
          </p:nvPr>
        </p:nvSpPr>
        <p:spPr bwMode="auto">
          <a:xfrm>
            <a:off x="1160463" y="681038"/>
            <a:ext cx="4538662" cy="3403600"/>
          </a:xfrm>
          <a:prstGeom prst="rect">
            <a:avLst/>
          </a:prstGeom>
          <a:noFill/>
          <a:ln w="9525">
            <a:solidFill>
              <a:srgbClr val="000000"/>
            </a:solidFill>
            <a:miter lim="800000"/>
            <a:headEnd/>
            <a:tailEnd/>
          </a:ln>
        </p:spPr>
      </p:sp>
      <p:sp>
        <p:nvSpPr>
          <p:cNvPr id="36869" name="Rectangle 5"/>
          <p:cNvSpPr>
            <a:spLocks noGrp="1" noChangeArrowheads="1"/>
          </p:cNvSpPr>
          <p:nvPr>
            <p:ph type="body" sz="quarter" idx="3"/>
          </p:nvPr>
        </p:nvSpPr>
        <p:spPr bwMode="auto">
          <a:xfrm>
            <a:off x="685800" y="4311650"/>
            <a:ext cx="5486400" cy="40846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36870" name="Rectangle 6"/>
          <p:cNvSpPr>
            <a:spLocks noGrp="1" noChangeArrowheads="1"/>
          </p:cNvSpPr>
          <p:nvPr>
            <p:ph type="ftr" sz="quarter" idx="4"/>
          </p:nvPr>
        </p:nvSpPr>
        <p:spPr bwMode="auto">
          <a:xfrm>
            <a:off x="0"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s-ES"/>
          </a:p>
        </p:txBody>
      </p:sp>
      <p:sp>
        <p:nvSpPr>
          <p:cNvPr id="36871" name="Rectangle 7"/>
          <p:cNvSpPr>
            <a:spLocks noGrp="1" noChangeArrowheads="1"/>
          </p:cNvSpPr>
          <p:nvPr>
            <p:ph type="sldNum" sz="quarter" idx="5"/>
          </p:nvPr>
        </p:nvSpPr>
        <p:spPr bwMode="auto">
          <a:xfrm>
            <a:off x="3884613"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0BD6D141-8137-41EA-9B10-A16ED89FB060}"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p:spPr>
          <p:txBody>
            <a:bodyPr/>
            <a:lstStyle/>
            <a:p>
              <a:pPr>
                <a:defRPr/>
              </a:pPr>
              <a:endParaRPr lang="es-CL"/>
            </a:p>
          </p:txBody>
        </p:sp>
        <p:sp>
          <p:nvSpPr>
            <p:cNvPr id="6" name="AutoShape 4"/>
            <p:cNvSpPr>
              <a:spLocks noChangeArrowheads="1"/>
            </p:cNvSpPr>
            <p:nvPr/>
          </p:nvSpPr>
          <p:spPr bwMode="auto">
            <a:xfrm>
              <a:off x="-1584" y="864"/>
              <a:ext cx="2304" cy="230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44083 w 64000"/>
                <a:gd name="T28" fmla="*/ -29639 h 64000"/>
                <a:gd name="T29" fmla="*/ 44083 w 64000"/>
                <a:gd name="T30" fmla="*/ 29639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a:defRPr/>
              </a:pPr>
              <a:endParaRPr lang="es-CL"/>
            </a:p>
          </p:txBody>
        </p:sp>
        <p:sp>
          <p:nvSpPr>
            <p:cNvPr id="7" name="AutoShape 5"/>
            <p:cNvSpPr>
              <a:spLocks noChangeArrowheads="1"/>
            </p:cNvSpPr>
            <p:nvPr/>
          </p:nvSpPr>
          <p:spPr bwMode="auto">
            <a:xfrm>
              <a:off x="-2030" y="192"/>
              <a:ext cx="2544" cy="254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994 w 64000"/>
                <a:gd name="T28" fmla="*/ -25761 h 64000"/>
                <a:gd name="T29" fmla="*/ 50994 w 64000"/>
                <a:gd name="T30" fmla="*/ 25761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a:defRPr/>
              </a:pPr>
              <a:endParaRPr lang="es-CL"/>
            </a:p>
          </p:txBody>
        </p:sp>
      </p:grpSp>
      <p:sp>
        <p:nvSpPr>
          <p:cNvPr id="19462" name="Rectangle 6"/>
          <p:cNvSpPr>
            <a:spLocks noGrp="1" noChangeArrowheads="1"/>
          </p:cNvSpPr>
          <p:nvPr>
            <p:ph type="ctrTitle"/>
          </p:nvPr>
        </p:nvSpPr>
        <p:spPr>
          <a:xfrm>
            <a:off x="1443038" y="985838"/>
            <a:ext cx="7239000" cy="1444625"/>
          </a:xfrm>
        </p:spPr>
        <p:txBody>
          <a:bodyPr/>
          <a:lstStyle>
            <a:lvl1pPr>
              <a:defRPr sz="4000"/>
            </a:lvl1pPr>
          </a:lstStyle>
          <a:p>
            <a:r>
              <a:rPr lang="es-ES"/>
              <a:t>Haga clic para cambiar el estilo de título	</a:t>
            </a:r>
          </a:p>
        </p:txBody>
      </p:sp>
      <p:sp>
        <p:nvSpPr>
          <p:cNvPr id="19463"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s-ES"/>
              <a:t>Haga clic para modificar el estilo de subtítulo del patrón</a:t>
            </a:r>
          </a:p>
        </p:txBody>
      </p:sp>
      <p:sp>
        <p:nvSpPr>
          <p:cNvPr id="8" name="Rectangle 8"/>
          <p:cNvSpPr>
            <a:spLocks noGrp="1" noChangeArrowheads="1"/>
          </p:cNvSpPr>
          <p:nvPr>
            <p:ph type="dt" sz="half" idx="10"/>
          </p:nvPr>
        </p:nvSpPr>
        <p:spPr/>
        <p:txBody>
          <a:bodyPr/>
          <a:lstStyle>
            <a:lvl1pPr>
              <a:defRPr/>
            </a:lvl1pPr>
          </a:lstStyle>
          <a:p>
            <a:pPr>
              <a:defRPr/>
            </a:pPr>
            <a:r>
              <a:rPr lang="es-ES"/>
              <a:t>Abril 2012</a:t>
            </a:r>
          </a:p>
        </p:txBody>
      </p:sp>
      <p:sp>
        <p:nvSpPr>
          <p:cNvPr id="9" name="Rectangle 9"/>
          <p:cNvSpPr>
            <a:spLocks noGrp="1" noChangeArrowheads="1"/>
          </p:cNvSpPr>
          <p:nvPr>
            <p:ph type="ftr" sz="quarter" idx="11"/>
          </p:nvPr>
        </p:nvSpPr>
        <p:spPr/>
        <p:txBody>
          <a:bodyPr/>
          <a:lstStyle>
            <a:lvl1pPr>
              <a:defRPr/>
            </a:lvl1pPr>
          </a:lstStyle>
          <a:p>
            <a:pPr>
              <a:defRPr/>
            </a:pPr>
            <a:endParaRPr lang="es-ES"/>
          </a:p>
        </p:txBody>
      </p:sp>
      <p:sp>
        <p:nvSpPr>
          <p:cNvPr id="10" name="Rectangle 10"/>
          <p:cNvSpPr>
            <a:spLocks noGrp="1" noChangeArrowheads="1"/>
          </p:cNvSpPr>
          <p:nvPr>
            <p:ph type="sldNum" sz="quarter" idx="12"/>
          </p:nvPr>
        </p:nvSpPr>
        <p:spPr/>
        <p:txBody>
          <a:bodyPr/>
          <a:lstStyle>
            <a:lvl1pPr>
              <a:defRPr/>
            </a:lvl1pPr>
          </a:lstStyle>
          <a:p>
            <a:pPr>
              <a:defRPr/>
            </a:pPr>
            <a:fld id="{1A7C0913-E9C6-40B7-BF82-D58D6211A0F3}"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529A2B34-734F-4B34-8732-30EEDE62E939}"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E88C6CD8-C838-4383-9096-9E57D55FD62F}"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098B50F1-15B8-4D96-BCEC-08ABE0972057}"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p:cNvSpPr>
            <a:spLocks noGrp="1" noChangeArrowheads="1"/>
          </p:cNvSpPr>
          <p:nvPr>
            <p:ph type="dt" sz="half" idx="10"/>
          </p:nvPr>
        </p:nvSpPr>
        <p:spPr>
          <a:ln/>
        </p:spPr>
        <p:txBody>
          <a:bodyPr/>
          <a:lstStyle>
            <a:lvl1pPr>
              <a:defRPr/>
            </a:lvl1pPr>
          </a:lstStyle>
          <a:p>
            <a:pPr>
              <a:defRPr/>
            </a:pPr>
            <a:endParaRPr lang="es-ES"/>
          </a:p>
        </p:txBody>
      </p:sp>
      <p:sp>
        <p:nvSpPr>
          <p:cNvPr id="8" name="Rectangle 9"/>
          <p:cNvSpPr>
            <a:spLocks noGrp="1" noChangeArrowheads="1"/>
          </p:cNvSpPr>
          <p:nvPr>
            <p:ph type="ftr" sz="quarter" idx="11"/>
          </p:nvPr>
        </p:nvSpPr>
        <p:spPr>
          <a:ln/>
        </p:spPr>
        <p:txBody>
          <a:bodyPr/>
          <a:lstStyle>
            <a:lvl1pPr>
              <a:defRPr/>
            </a:lvl1pPr>
          </a:lstStyle>
          <a:p>
            <a:pPr>
              <a:defRPr/>
            </a:pPr>
            <a:endParaRPr lang="es-ES"/>
          </a:p>
        </p:txBody>
      </p:sp>
      <p:sp>
        <p:nvSpPr>
          <p:cNvPr id="9" name="Rectangle 10"/>
          <p:cNvSpPr>
            <a:spLocks noGrp="1" noChangeArrowheads="1"/>
          </p:cNvSpPr>
          <p:nvPr>
            <p:ph type="sldNum" sz="quarter" idx="12"/>
          </p:nvPr>
        </p:nvSpPr>
        <p:spPr>
          <a:ln/>
        </p:spPr>
        <p:txBody>
          <a:bodyPr/>
          <a:lstStyle>
            <a:lvl1pPr>
              <a:defRPr/>
            </a:lvl1pPr>
          </a:lstStyle>
          <a:p>
            <a:pPr>
              <a:defRPr/>
            </a:pPr>
            <a:fld id="{2BA45B83-E56C-40CC-8E7E-EDE6E293B819}"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8"/>
          <p:cNvSpPr>
            <a:spLocks noGrp="1" noChangeArrowheads="1"/>
          </p:cNvSpPr>
          <p:nvPr>
            <p:ph type="dt" sz="half" idx="10"/>
          </p:nvPr>
        </p:nvSpPr>
        <p:spPr>
          <a:ln/>
        </p:spPr>
        <p:txBody>
          <a:bodyPr/>
          <a:lstStyle>
            <a:lvl1pPr>
              <a:defRPr/>
            </a:lvl1pPr>
          </a:lstStyle>
          <a:p>
            <a:pPr>
              <a:defRPr/>
            </a:pPr>
            <a:endParaRPr lang="es-ES"/>
          </a:p>
        </p:txBody>
      </p:sp>
      <p:sp>
        <p:nvSpPr>
          <p:cNvPr id="4" name="Rectangle 9"/>
          <p:cNvSpPr>
            <a:spLocks noGrp="1" noChangeArrowheads="1"/>
          </p:cNvSpPr>
          <p:nvPr>
            <p:ph type="ftr" sz="quarter" idx="11"/>
          </p:nvPr>
        </p:nvSpPr>
        <p:spPr>
          <a:ln/>
        </p:spPr>
        <p:txBody>
          <a:bodyPr/>
          <a:lstStyle>
            <a:lvl1pPr>
              <a:defRPr/>
            </a:lvl1pPr>
          </a:lstStyle>
          <a:p>
            <a:pPr>
              <a:defRPr/>
            </a:pPr>
            <a:endParaRPr lang="es-ES"/>
          </a:p>
        </p:txBody>
      </p:sp>
      <p:sp>
        <p:nvSpPr>
          <p:cNvPr id="5" name="Rectangle 10"/>
          <p:cNvSpPr>
            <a:spLocks noGrp="1" noChangeArrowheads="1"/>
          </p:cNvSpPr>
          <p:nvPr>
            <p:ph type="sldNum" sz="quarter" idx="12"/>
          </p:nvPr>
        </p:nvSpPr>
        <p:spPr>
          <a:ln/>
        </p:spPr>
        <p:txBody>
          <a:bodyPr/>
          <a:lstStyle>
            <a:lvl1pPr>
              <a:defRPr/>
            </a:lvl1pPr>
          </a:lstStyle>
          <a:p>
            <a:pPr>
              <a:defRPr/>
            </a:pPr>
            <a:fld id="{2E28B895-A66C-4B56-85E1-C0307E194704}"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s-ES"/>
          </a:p>
        </p:txBody>
      </p:sp>
      <p:sp>
        <p:nvSpPr>
          <p:cNvPr id="3" name="Rectangle 9"/>
          <p:cNvSpPr>
            <a:spLocks noGrp="1" noChangeArrowheads="1"/>
          </p:cNvSpPr>
          <p:nvPr>
            <p:ph type="ftr" sz="quarter" idx="11"/>
          </p:nvPr>
        </p:nvSpPr>
        <p:spPr>
          <a:ln/>
        </p:spPr>
        <p:txBody>
          <a:bodyPr/>
          <a:lstStyle>
            <a:lvl1pPr>
              <a:defRPr/>
            </a:lvl1pPr>
          </a:lstStyle>
          <a:p>
            <a:pPr>
              <a:defRPr/>
            </a:pPr>
            <a:endParaRPr lang="es-ES"/>
          </a:p>
        </p:txBody>
      </p:sp>
      <p:sp>
        <p:nvSpPr>
          <p:cNvPr id="4" name="Rectangle 10"/>
          <p:cNvSpPr>
            <a:spLocks noGrp="1" noChangeArrowheads="1"/>
          </p:cNvSpPr>
          <p:nvPr>
            <p:ph type="sldNum" sz="quarter" idx="12"/>
          </p:nvPr>
        </p:nvSpPr>
        <p:spPr>
          <a:ln/>
        </p:spPr>
        <p:txBody>
          <a:bodyPr/>
          <a:lstStyle>
            <a:lvl1pPr>
              <a:defRPr/>
            </a:lvl1pPr>
          </a:lstStyle>
          <a:p>
            <a:pPr>
              <a:defRPr/>
            </a:pPr>
            <a:fld id="{10FE1BB6-94FD-4593-BBF9-E8478D946AB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FCD1B77-BDF7-49C4-85D6-508019A4124F}"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D5376A55-5026-4B7A-9A5B-4C72CDA4EB18}"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5BA6EB71-2E62-4D7D-AED8-76BC1D10D94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6413" y="301625"/>
            <a:ext cx="1827212" cy="5640388"/>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1370013" y="301625"/>
            <a:ext cx="5334000" cy="564038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7248A28E-B408-410E-96F0-A8457EA96138}"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Título y diagrama u organigram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SmartArt"/>
          <p:cNvSpPr>
            <a:spLocks noGrp="1"/>
          </p:cNvSpPr>
          <p:nvPr>
            <p:ph type="dgm" idx="1"/>
          </p:nvPr>
        </p:nvSpPr>
        <p:spPr>
          <a:xfrm>
            <a:off x="1370013" y="1827213"/>
            <a:ext cx="7313612" cy="4114800"/>
          </a:xfrm>
        </p:spPr>
        <p:txBody>
          <a:bodyPr/>
          <a:lstStyle/>
          <a:p>
            <a:pPr lvl="0"/>
            <a:endParaRPr lang="es-CL" noProof="0"/>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FBD87861-03F8-4F5C-84A4-690514FD747E}" type="slidenum">
              <a:rPr lang="es-ES"/>
              <a:pPr>
                <a:defRPr/>
              </a:pPr>
              <a:t>‹Nº›</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0CBC1F38-9A94-4428-8383-9319FAB18754}" type="slidenum">
              <a:rPr lang="es-ES"/>
              <a:pPr>
                <a:defRPr/>
              </a:pPr>
              <a:t>‹Nº›</a:t>
            </a:fld>
            <a:endParaRPr lang="es-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BD4702D-D660-422A-8423-0A8E85D43D00}" type="slidenum">
              <a:rPr lang="es-ES"/>
              <a:pPr>
                <a:defRPr/>
              </a:pPr>
              <a:t>‹Nº›</a:t>
            </a:fld>
            <a:endParaRPr lang="es-E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AndObj" preserve="1">
  <p:cSld name="Título, 2 objetos y 1 obje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half" idx="3"/>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C67EFEF8-017E-4240-A40E-18BC066246F2}" type="slidenum">
              <a:rPr lang="es-ES"/>
              <a:pPr>
                <a:defRPr/>
              </a:pPr>
              <a:t>‹Nº›</a:t>
            </a:fld>
            <a:endParaRPr lang="es-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x" preserve="1">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D02DB59C-5224-4F16-AD97-474A4536449D}" type="slidenum">
              <a:rPr lang="es-ES"/>
              <a:pPr>
                <a:defRPr/>
              </a:pPr>
              <a:t>‹Nº›</a:t>
            </a:fld>
            <a:endParaRPr lang="es-E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OverTx" preserve="1">
  <p:cSld name="Título y 2 objetos encima del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AA94BA00-508F-4FBA-9C7D-55199BD914AA}" type="slidenum">
              <a:rPr lang="es-ES"/>
              <a:pPr>
                <a:defRPr/>
              </a:pPr>
              <a:t>‹Nº›</a:t>
            </a:fld>
            <a:endParaRPr lang="es-E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5102225" y="1827213"/>
            <a:ext cx="3581400" cy="4114800"/>
          </a:xfrm>
        </p:spPr>
        <p:txBody>
          <a:bodyPr/>
          <a:lstStyle/>
          <a:p>
            <a:pPr lvl="0"/>
            <a:endParaRPr lang="es-CL" noProof="0"/>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1D361DCE-2330-4581-B5CF-21DEE303CA85}" type="slidenum">
              <a:rPr lang="es-ES"/>
              <a:pPr>
                <a:defRPr/>
              </a:pPr>
              <a:t>‹Nº›</a:t>
            </a:fld>
            <a:endParaRPr lang="es-E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1370013" y="301625"/>
            <a:ext cx="7313612" cy="56403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8"/>
          <p:cNvSpPr>
            <a:spLocks noGrp="1" noChangeArrowheads="1"/>
          </p:cNvSpPr>
          <p:nvPr>
            <p:ph type="dt" sz="half" idx="10"/>
          </p:nvPr>
        </p:nvSpPr>
        <p:spPr>
          <a:ln/>
        </p:spPr>
        <p:txBody>
          <a:bodyPr/>
          <a:lstStyle>
            <a:lvl1pPr>
              <a:defRPr/>
            </a:lvl1pPr>
          </a:lstStyle>
          <a:p>
            <a:pPr>
              <a:defRPr/>
            </a:pPr>
            <a:endParaRPr lang="es-ES"/>
          </a:p>
        </p:txBody>
      </p:sp>
      <p:sp>
        <p:nvSpPr>
          <p:cNvPr id="4" name="Rectangle 9"/>
          <p:cNvSpPr>
            <a:spLocks noGrp="1" noChangeArrowheads="1"/>
          </p:cNvSpPr>
          <p:nvPr>
            <p:ph type="ftr" sz="quarter" idx="11"/>
          </p:nvPr>
        </p:nvSpPr>
        <p:spPr>
          <a:ln/>
        </p:spPr>
        <p:txBody>
          <a:bodyPr/>
          <a:lstStyle>
            <a:lvl1pPr>
              <a:defRPr/>
            </a:lvl1pPr>
          </a:lstStyle>
          <a:p>
            <a:pPr>
              <a:defRPr/>
            </a:pPr>
            <a:endParaRPr lang="es-ES"/>
          </a:p>
        </p:txBody>
      </p:sp>
      <p:sp>
        <p:nvSpPr>
          <p:cNvPr id="5" name="Rectangle 10"/>
          <p:cNvSpPr>
            <a:spLocks noGrp="1" noChangeArrowheads="1"/>
          </p:cNvSpPr>
          <p:nvPr>
            <p:ph type="sldNum" sz="quarter" idx="12"/>
          </p:nvPr>
        </p:nvSpPr>
        <p:spPr>
          <a:ln/>
        </p:spPr>
        <p:txBody>
          <a:bodyPr/>
          <a:lstStyle>
            <a:lvl1pPr>
              <a:defRPr/>
            </a:lvl1pPr>
          </a:lstStyle>
          <a:p>
            <a:pPr>
              <a:defRPr/>
            </a:pPr>
            <a:fld id="{3E04CBEF-87B2-4288-8C7D-D4B04F790F1F}" type="slidenum">
              <a:rPr lang="es-ES"/>
              <a:pPr>
                <a:defRPr/>
              </a:pPr>
              <a:t>‹Nº›</a:t>
            </a:fld>
            <a:endParaRPr lang="es-E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xOverObj" preserve="1">
  <p:cSld name="Título y texto encima de l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5BBE300-209C-4D96-BD1C-53DC00E86C5A}" type="slidenum">
              <a:rPr lang="es-ES"/>
              <a:pPr>
                <a:defRPr/>
              </a:pPr>
              <a:t>‹Nº›</a:t>
            </a:fld>
            <a:endParaRPr lang="es-E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reserve="1">
  <p:cSld name="Título, imágenes prediseñada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imágenes prediseñadas"/>
          <p:cNvSpPr>
            <a:spLocks noGrp="1"/>
          </p:cNvSpPr>
          <p:nvPr>
            <p:ph type="clipArt" sz="half" idx="1"/>
          </p:nvPr>
        </p:nvSpPr>
        <p:spPr>
          <a:xfrm>
            <a:off x="1370013" y="1827213"/>
            <a:ext cx="3579812" cy="4114800"/>
          </a:xfrm>
        </p:spPr>
        <p:txBody>
          <a:bodyPr/>
          <a:lstStyle/>
          <a:p>
            <a:pPr lvl="0"/>
            <a:endParaRPr lang="es-CL" noProof="0"/>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A3D79D93-17B7-428B-BB11-7A27417132CE}" type="slidenum">
              <a:rPr lang="es-ES"/>
              <a:pPr>
                <a:defRPr/>
              </a:pPr>
              <a:t>‹Nº›</a:t>
            </a:fld>
            <a:endParaRPr lang="es-E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Media" preserve="1">
  <p:cSld name="Título, texto y clip multimedi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medios"/>
          <p:cNvSpPr>
            <a:spLocks noGrp="1"/>
          </p:cNvSpPr>
          <p:nvPr>
            <p:ph type="media" sz="half" idx="2"/>
          </p:nvPr>
        </p:nvSpPr>
        <p:spPr>
          <a:xfrm>
            <a:off x="5102225" y="1827213"/>
            <a:ext cx="3581400" cy="4114800"/>
          </a:xfrm>
        </p:spPr>
        <p:txBody>
          <a:bodyPr/>
          <a:lstStyle/>
          <a:p>
            <a:pPr lvl="0"/>
            <a:endParaRPr lang="es-CL" noProof="0"/>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F2EE2F6D-3337-476E-9BA5-8BADCCD8C5CC}" type="slidenum">
              <a:rPr lang="es-ES"/>
              <a:pPr>
                <a:defRPr/>
              </a:pPr>
              <a:t>‹Nº›</a:t>
            </a:fld>
            <a:endParaRPr lang="es-E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abla"/>
          <p:cNvSpPr>
            <a:spLocks noGrp="1"/>
          </p:cNvSpPr>
          <p:nvPr>
            <p:ph type="tbl" idx="1"/>
          </p:nvPr>
        </p:nvSpPr>
        <p:spPr>
          <a:xfrm>
            <a:off x="1370013" y="1827213"/>
            <a:ext cx="7313612" cy="4114800"/>
          </a:xfrm>
        </p:spPr>
        <p:txBody>
          <a:bodyPr/>
          <a:lstStyle/>
          <a:p>
            <a:pPr lvl="0"/>
            <a:endParaRPr lang="es-CL" noProof="0"/>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75BC28D1-BAD6-45E2-8661-E1F6D27EDC2E}" type="slidenum">
              <a:rPr lang="es-ES"/>
              <a:pPr>
                <a:defRPr/>
              </a:pPr>
              <a:t>‹Nº›</a:t>
            </a:fld>
            <a:endParaRPr lang="es-E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4FF5E581-4196-463F-A2B3-16DE8F528721}" type="slidenum">
              <a:rPr lang="es-ES"/>
              <a:pPr>
                <a:defRPr/>
              </a:pPr>
              <a:t>‹Nº›</a:t>
            </a:fld>
            <a:endParaRPr lang="es-E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verTx" preserve="1">
  <p:cSld name="Título y objetos encima del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E7DDE5D9-7AE6-439F-9E41-63ADB0E1012C}" type="slidenum">
              <a:rPr lang="es-ES"/>
              <a:pPr>
                <a:defRPr/>
              </a:pPr>
              <a:t>‹Nº›</a:t>
            </a:fld>
            <a:endParaRPr lang="es-E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p:cNvSpPr>
            <a:spLocks noGrp="1" noChangeArrowheads="1"/>
          </p:cNvSpPr>
          <p:nvPr>
            <p:ph type="dt" sz="half" idx="10"/>
          </p:nvPr>
        </p:nvSpPr>
        <p:spPr>
          <a:ln/>
        </p:spPr>
        <p:txBody>
          <a:bodyPr/>
          <a:lstStyle>
            <a:lvl1pPr>
              <a:defRPr/>
            </a:lvl1pPr>
          </a:lstStyle>
          <a:p>
            <a:pPr>
              <a:defRPr/>
            </a:pPr>
            <a:endParaRPr lang="es-ES"/>
          </a:p>
        </p:txBody>
      </p:sp>
      <p:sp>
        <p:nvSpPr>
          <p:cNvPr id="8" name="Rectangle 9"/>
          <p:cNvSpPr>
            <a:spLocks noGrp="1" noChangeArrowheads="1"/>
          </p:cNvSpPr>
          <p:nvPr>
            <p:ph type="ftr" sz="quarter" idx="11"/>
          </p:nvPr>
        </p:nvSpPr>
        <p:spPr>
          <a:ln/>
        </p:spPr>
        <p:txBody>
          <a:bodyPr/>
          <a:lstStyle>
            <a:lvl1pPr>
              <a:defRPr/>
            </a:lvl1pPr>
          </a:lstStyle>
          <a:p>
            <a:pPr>
              <a:defRPr/>
            </a:pPr>
            <a:endParaRPr lang="es-ES"/>
          </a:p>
        </p:txBody>
      </p:sp>
      <p:sp>
        <p:nvSpPr>
          <p:cNvPr id="9" name="Rectangle 10"/>
          <p:cNvSpPr>
            <a:spLocks noGrp="1" noChangeArrowheads="1"/>
          </p:cNvSpPr>
          <p:nvPr>
            <p:ph type="sldNum" sz="quarter" idx="12"/>
          </p:nvPr>
        </p:nvSpPr>
        <p:spPr>
          <a:ln/>
        </p:spPr>
        <p:txBody>
          <a:bodyPr/>
          <a:lstStyle>
            <a:lvl1pPr>
              <a:defRPr/>
            </a:lvl1pPr>
          </a:lstStyle>
          <a:p>
            <a:pPr>
              <a:defRPr/>
            </a:pPr>
            <a:fld id="{F00D305B-8CF6-468D-945E-0A7D03A79BDD}" type="slidenum">
              <a:rPr lang="es-ES"/>
              <a:pPr>
                <a:defRPr/>
              </a:pPr>
              <a:t>‹Nº›</a:t>
            </a:fld>
            <a:endParaRPr lang="es-E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AndTx" preserve="1">
  <p:cSld name="Título, 2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8E060A92-1DB0-4836-BFF5-39150B55ACED}"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70" name="Group 2"/>
          <p:cNvGrpSpPr>
            <a:grpSpLocks/>
          </p:cNvGrpSpPr>
          <p:nvPr/>
        </p:nvGrpSpPr>
        <p:grpSpPr bwMode="auto">
          <a:xfrm>
            <a:off x="-3238500" y="0"/>
            <a:ext cx="11925300" cy="3810000"/>
            <a:chOff x="-2040" y="0"/>
            <a:chExt cx="7512" cy="2400"/>
          </a:xfrm>
        </p:grpSpPr>
        <p:sp>
          <p:nvSpPr>
            <p:cNvPr id="2056" name="AutoShape 3"/>
            <p:cNvSpPr>
              <a:spLocks noChangeArrowheads="1"/>
            </p:cNvSpPr>
            <p:nvPr/>
          </p:nvSpPr>
          <p:spPr bwMode="auto">
            <a:xfrm>
              <a:off x="-2040" y="432"/>
              <a:ext cx="2592" cy="1968"/>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296 w 64000"/>
                <a:gd name="T28" fmla="*/ -26244 h 64000"/>
                <a:gd name="T29" fmla="*/ 50296 w 64000"/>
                <a:gd name="T30" fmla="*/ 26244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a:defRPr/>
              </a:pPr>
              <a:endParaRPr lang="es-CL"/>
            </a:p>
          </p:txBody>
        </p:sp>
        <p:sp>
          <p:nvSpPr>
            <p:cNvPr id="2057" name="AutoShape 4"/>
            <p:cNvSpPr>
              <a:spLocks noChangeArrowheads="1"/>
            </p:cNvSpPr>
            <p:nvPr/>
          </p:nvSpPr>
          <p:spPr bwMode="auto">
            <a:xfrm>
              <a:off x="-1528" y="0"/>
              <a:ext cx="1949" cy="1987"/>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077 w 64000"/>
                <a:gd name="T28" fmla="*/ -26412 h 64000"/>
                <a:gd name="T29" fmla="*/ 50077 w 64000"/>
                <a:gd name="T30" fmla="*/ 26412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a:defRPr/>
              </a:pPr>
              <a:endParaRPr lang="es-CL"/>
            </a:p>
          </p:txBody>
        </p:sp>
        <p:sp>
          <p:nvSpPr>
            <p:cNvPr id="2058" name="Line 5"/>
            <p:cNvSpPr>
              <a:spLocks noChangeShapeType="1"/>
            </p:cNvSpPr>
            <p:nvPr/>
          </p:nvSpPr>
          <p:spPr bwMode="auto">
            <a:xfrm>
              <a:off x="864" y="960"/>
              <a:ext cx="4608" cy="0"/>
            </a:xfrm>
            <a:prstGeom prst="line">
              <a:avLst/>
            </a:prstGeom>
            <a:noFill/>
            <a:ln w="12700">
              <a:solidFill>
                <a:schemeClr val="tx1"/>
              </a:solidFill>
              <a:round/>
              <a:headEnd/>
              <a:tailEnd/>
            </a:ln>
          </p:spPr>
          <p:txBody>
            <a:bodyPr/>
            <a:lstStyle/>
            <a:p>
              <a:pPr>
                <a:defRPr/>
              </a:pPr>
              <a:endParaRPr lang="es-CL"/>
            </a:p>
          </p:txBody>
        </p:sp>
      </p:grpSp>
      <p:sp>
        <p:nvSpPr>
          <p:cNvPr id="7171" name="Rectangle 6"/>
          <p:cNvSpPr>
            <a:spLocks noGrp="1" noChangeArrowheads="1"/>
          </p:cNvSpPr>
          <p:nvPr>
            <p:ph type="title"/>
          </p:nvPr>
        </p:nvSpPr>
        <p:spPr bwMode="auto">
          <a:xfrm>
            <a:off x="1370013" y="301625"/>
            <a:ext cx="7313612"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s-ES"/>
              <a:t>Haga clic para cambiar el estilo de título	</a:t>
            </a:r>
          </a:p>
        </p:txBody>
      </p:sp>
      <p:sp>
        <p:nvSpPr>
          <p:cNvPr id="7172" name="Rectangle 7"/>
          <p:cNvSpPr>
            <a:spLocks noGrp="1" noChangeArrowheads="1"/>
          </p:cNvSpPr>
          <p:nvPr>
            <p:ph type="body" idx="1"/>
          </p:nvPr>
        </p:nvSpPr>
        <p:spPr bwMode="auto">
          <a:xfrm>
            <a:off x="1370013" y="1827213"/>
            <a:ext cx="7313612"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8440"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8441"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pPr>
              <a:defRPr/>
            </a:pPr>
            <a:endParaRPr lang="es-ES"/>
          </a:p>
        </p:txBody>
      </p:sp>
      <p:sp>
        <p:nvSpPr>
          <p:cNvPr id="18442"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CAB3128-4F4C-4699-B792-86F29826C69D}"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5144" r:id="rId1"/>
    <p:sldLayoutId id="2147485118" r:id="rId2"/>
    <p:sldLayoutId id="2147485119" r:id="rId3"/>
    <p:sldLayoutId id="2147485120" r:id="rId4"/>
    <p:sldLayoutId id="2147485121" r:id="rId5"/>
    <p:sldLayoutId id="2147485122" r:id="rId6"/>
    <p:sldLayoutId id="2147485123" r:id="rId7"/>
    <p:sldLayoutId id="2147485124" r:id="rId8"/>
    <p:sldLayoutId id="2147485125" r:id="rId9"/>
    <p:sldLayoutId id="2147485126" r:id="rId10"/>
    <p:sldLayoutId id="2147485127" r:id="rId11"/>
    <p:sldLayoutId id="2147485128" r:id="rId12"/>
    <p:sldLayoutId id="2147485129" r:id="rId13"/>
    <p:sldLayoutId id="2147485130" r:id="rId14"/>
    <p:sldLayoutId id="2147485131" r:id="rId15"/>
    <p:sldLayoutId id="2147485132" r:id="rId16"/>
    <p:sldLayoutId id="2147485133" r:id="rId17"/>
    <p:sldLayoutId id="2147485134" r:id="rId18"/>
    <p:sldLayoutId id="2147485135" r:id="rId19"/>
    <p:sldLayoutId id="2147485136" r:id="rId20"/>
    <p:sldLayoutId id="2147485137" r:id="rId21"/>
    <p:sldLayoutId id="2147485138" r:id="rId22"/>
    <p:sldLayoutId id="2147485139" r:id="rId23"/>
    <p:sldLayoutId id="2147485140" r:id="rId24"/>
    <p:sldLayoutId id="2147485141" r:id="rId25"/>
    <p:sldLayoutId id="2147485142" r:id="rId26"/>
    <p:sldLayoutId id="2147485143" r:id="rId27"/>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video" Target="file:///D:\Clases%202021\Primer%20semestre%202022\ESNAVAL\SISING\UT%202\MT30_naval-vessel.mpg" TargetMode="External"/><Relationship Id="rId1" Type="http://schemas.microsoft.com/office/2007/relationships/media" Target="file:///D:\Clases%202021\Primer%20semestre%202022\ESNAVAL\SISING\UT%202\MT30_naval-vessel.mpg" TargetMode="Externa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7.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8" Type="http://schemas.openxmlformats.org/officeDocument/2006/relationships/hyperlink" Target="http://en.wikipedia.org/wiki/Image:Rr_olympus.gif" TargetMode="External"/><Relationship Id="rId13" Type="http://schemas.openxmlformats.org/officeDocument/2006/relationships/image" Target="../media/image15.jpeg"/><Relationship Id="rId18" Type="http://schemas.openxmlformats.org/officeDocument/2006/relationships/image" Target="../media/image19.jpeg"/><Relationship Id="rId3" Type="http://schemas.openxmlformats.org/officeDocument/2006/relationships/image" Target="../media/image10.png"/><Relationship Id="rId21" Type="http://schemas.openxmlformats.org/officeDocument/2006/relationships/image" Target="../media/image22.jpeg"/><Relationship Id="rId7" Type="http://schemas.openxmlformats.org/officeDocument/2006/relationships/image" Target="../media/image12.jpeg"/><Relationship Id="rId12" Type="http://schemas.openxmlformats.org/officeDocument/2006/relationships/hyperlink" Target="http://en.wikipedia.org/wiki/Image:AirFranceConcorde.jpg" TargetMode="External"/><Relationship Id="rId17" Type="http://schemas.openxmlformats.org/officeDocument/2006/relationships/image" Target="../media/image18.jpeg"/><Relationship Id="rId2" Type="http://schemas.openxmlformats.org/officeDocument/2006/relationships/oleObject" Target="../embeddings/oleObject1.bin"/><Relationship Id="rId16" Type="http://schemas.openxmlformats.org/officeDocument/2006/relationships/image" Target="../media/image17.jpeg"/><Relationship Id="rId20"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hyperlink" Target="http://en.wikipedia.org/wiki/Image:Vickers_vanguard.jpg" TargetMode="External"/><Relationship Id="rId11" Type="http://schemas.openxmlformats.org/officeDocument/2006/relationships/image" Target="../media/image14.jpeg"/><Relationship Id="rId5" Type="http://schemas.openxmlformats.org/officeDocument/2006/relationships/image" Target="../media/image11.jpeg"/><Relationship Id="rId15" Type="http://schemas.openxmlformats.org/officeDocument/2006/relationships/hyperlink" Target="http://en.wikipedia.org/wiki/Image:WW_G200_VP-CHW.jpg" TargetMode="External"/><Relationship Id="rId10" Type="http://schemas.openxmlformats.org/officeDocument/2006/relationships/hyperlink" Target="http://en.wikipedia.org/wiki/Image:Vulcan.planview.640pix.jpg" TargetMode="External"/><Relationship Id="rId19" Type="http://schemas.openxmlformats.org/officeDocument/2006/relationships/image" Target="../media/image20.jpeg"/><Relationship Id="rId4" Type="http://schemas.openxmlformats.org/officeDocument/2006/relationships/hyperlink" Target="http://en.wikipedia.org/wiki/Image:Breguet.atlantic.6112.arp.jpg" TargetMode="External"/><Relationship Id="rId9" Type="http://schemas.openxmlformats.org/officeDocument/2006/relationships/image" Target="../media/image13.png"/><Relationship Id="rId14" Type="http://schemas.openxmlformats.org/officeDocument/2006/relationships/image" Target="../media/image16.jpeg"/></Relationships>
</file>

<file path=ppt/slides/_rels/slide16.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24.png"/><Relationship Id="rId3" Type="http://schemas.openxmlformats.org/officeDocument/2006/relationships/image" Target="../media/image10.png"/><Relationship Id="rId7" Type="http://schemas.openxmlformats.org/officeDocument/2006/relationships/image" Target="../media/image19.jpeg"/><Relationship Id="rId12" Type="http://schemas.microsoft.com/office/2007/relationships/hdphoto" Target="../media/hdphoto1.wdp"/><Relationship Id="rId2" Type="http://schemas.openxmlformats.org/officeDocument/2006/relationships/oleObject" Target="../embeddings/oleObject2.bin"/><Relationship Id="rId1" Type="http://schemas.openxmlformats.org/officeDocument/2006/relationships/slideLayout" Target="../slideLayouts/slideLayout2.xml"/><Relationship Id="rId6" Type="http://schemas.openxmlformats.org/officeDocument/2006/relationships/image" Target="../media/image16.jpeg"/><Relationship Id="rId11" Type="http://schemas.openxmlformats.org/officeDocument/2006/relationships/image" Target="../media/image23.png"/><Relationship Id="rId5" Type="http://schemas.openxmlformats.org/officeDocument/2006/relationships/image" Target="../media/image13.png"/><Relationship Id="rId10" Type="http://schemas.openxmlformats.org/officeDocument/2006/relationships/image" Target="../media/image22.jpeg"/><Relationship Id="rId4" Type="http://schemas.openxmlformats.org/officeDocument/2006/relationships/hyperlink" Target="http://en.wikipedia.org/wiki/Image:Rr_olympus.gif" TargetMode="External"/><Relationship Id="rId9"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image" Target="../media/image28.wmf"/><Relationship Id="rId7" Type="http://schemas.openxmlformats.org/officeDocument/2006/relationships/image" Target="../media/image32.wmf"/><Relationship Id="rId2" Type="http://schemas.openxmlformats.org/officeDocument/2006/relationships/image" Target="../media/image27.wmf"/><Relationship Id="rId1" Type="http://schemas.openxmlformats.org/officeDocument/2006/relationships/slideLayout" Target="../slideLayouts/slideLayout6.xml"/><Relationship Id="rId6" Type="http://schemas.openxmlformats.org/officeDocument/2006/relationships/image" Target="../media/image31.wmf"/><Relationship Id="rId11" Type="http://schemas.openxmlformats.org/officeDocument/2006/relationships/image" Target="../media/image34.wmf"/><Relationship Id="rId5" Type="http://schemas.openxmlformats.org/officeDocument/2006/relationships/image" Target="../media/image30.wmf"/><Relationship Id="rId10" Type="http://schemas.openxmlformats.org/officeDocument/2006/relationships/oleObject" Target="../embeddings/oleObject4.bin"/><Relationship Id="rId4" Type="http://schemas.openxmlformats.org/officeDocument/2006/relationships/image" Target="../media/image29.wmf"/><Relationship Id="rId9" Type="http://schemas.openxmlformats.org/officeDocument/2006/relationships/image" Target="../media/image33.emf"/></Relationships>
</file>

<file path=ppt/slides/_rels/slide19.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5.png"/><Relationship Id="rId1" Type="http://schemas.openxmlformats.org/officeDocument/2006/relationships/slideLayout" Target="../slideLayouts/slideLayout24.xml"/><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slideLayout" Target="../slideLayouts/slideLayout24.xml"/><Relationship Id="rId5" Type="http://schemas.openxmlformats.org/officeDocument/2006/relationships/image" Target="../media/image44.gif"/><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24.xml"/><Relationship Id="rId6" Type="http://schemas.openxmlformats.org/officeDocument/2006/relationships/image" Target="../media/image51.png"/><Relationship Id="rId5" Type="http://schemas.openxmlformats.org/officeDocument/2006/relationships/image" Target="../media/image50.wmf"/><Relationship Id="rId4" Type="http://schemas.openxmlformats.org/officeDocument/2006/relationships/image" Target="../media/image49.w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3.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55.png"/><Relationship Id="rId4" Type="http://schemas.openxmlformats.org/officeDocument/2006/relationships/image" Target="../media/image54.png"/></Relationships>
</file>

<file path=ppt/slides/_rels/slide29.xml.rels><?xml version="1.0" encoding="UTF-8" standalone="yes"?>
<Relationships xmlns="http://schemas.openxmlformats.org/package/2006/relationships"><Relationship Id="rId2" Type="http://schemas.openxmlformats.org/officeDocument/2006/relationships/hyperlink" Target="http://es.wikipedia.org/wiki/Turbina_de_gas"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hyperlink" Target="https://www.youtube.com/watch?v=zcWkEKNvqCA" TargetMode="External"/><Relationship Id="rId4" Type="http://schemas.openxmlformats.org/officeDocument/2006/relationships/image" Target="../media/image5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57.w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wmf"/><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5.w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6.wmf"/><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67.w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52.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4.wmf"/><Relationship Id="rId2" Type="http://schemas.openxmlformats.org/officeDocument/2006/relationships/image" Target="../media/image73.png"/><Relationship Id="rId1" Type="http://schemas.openxmlformats.org/officeDocument/2006/relationships/slideLayout" Target="../slideLayouts/slideLayout20.xml"/><Relationship Id="rId5" Type="http://schemas.openxmlformats.org/officeDocument/2006/relationships/image" Target="../media/image76.png"/><Relationship Id="rId4" Type="http://schemas.openxmlformats.org/officeDocument/2006/relationships/image" Target="../media/image75.png"/></Relationships>
</file>

<file path=ppt/slides/_rels/slide58.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wmf"/><Relationship Id="rId1" Type="http://schemas.openxmlformats.org/officeDocument/2006/relationships/slideLayout" Target="../slideLayouts/slideLayout20.xml"/><Relationship Id="rId4" Type="http://schemas.openxmlformats.org/officeDocument/2006/relationships/image" Target="../media/image80.jpe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85.wm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95.wmf"/><Relationship Id="rId2" Type="http://schemas.openxmlformats.org/officeDocument/2006/relationships/image" Target="../media/image94.wm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97.wmf"/><Relationship Id="rId2" Type="http://schemas.openxmlformats.org/officeDocument/2006/relationships/image" Target="../media/image96.wm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oleObject" Target="../embeddings/oleObject5.bin"/><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01.wmf"/><Relationship Id="rId2" Type="http://schemas.openxmlformats.org/officeDocument/2006/relationships/image" Target="../media/image100.wmf"/><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wmf"/><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oleObject" Target="../embeddings/oleObject6.bin"/><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17.xml"/></Relationships>
</file>

<file path=ppt/slides/_rels/slide105.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26.xml"/><Relationship Id="rId4" Type="http://schemas.openxmlformats.org/officeDocument/2006/relationships/image" Target="../media/image128.jpeg"/></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20.xml"/></Relationships>
</file>

<file path=ppt/slides/_rels/slide109.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132.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8"/>
          <p:cNvSpPr>
            <a:spLocks noGrp="1" noChangeArrowheads="1"/>
          </p:cNvSpPr>
          <p:nvPr>
            <p:ph type="dt" sz="quarter" idx="10"/>
          </p:nvPr>
        </p:nvSpPr>
        <p:spPr>
          <a:noFill/>
        </p:spPr>
        <p:txBody>
          <a:bodyPr/>
          <a:lstStyle/>
          <a:p>
            <a:r>
              <a:rPr lang="es-ES" dirty="0"/>
              <a:t>Septiembre 2021</a:t>
            </a:r>
          </a:p>
        </p:txBody>
      </p:sp>
      <p:sp>
        <p:nvSpPr>
          <p:cNvPr id="9219" name="Rectangle 2"/>
          <p:cNvSpPr>
            <a:spLocks noGrp="1" noChangeArrowheads="1"/>
          </p:cNvSpPr>
          <p:nvPr>
            <p:ph type="ctrTitle"/>
          </p:nvPr>
        </p:nvSpPr>
        <p:spPr/>
        <p:txBody>
          <a:bodyPr/>
          <a:lstStyle/>
          <a:p>
            <a:pPr eaLnBrk="1" hangingPunct="1"/>
            <a:r>
              <a:rPr lang="es-MX"/>
              <a:t>Sistemas de Ingeniería </a:t>
            </a:r>
            <a:endParaRPr lang="es-ES"/>
          </a:p>
        </p:txBody>
      </p:sp>
      <p:sp>
        <p:nvSpPr>
          <p:cNvPr id="9220" name="Rectangle 3"/>
          <p:cNvSpPr>
            <a:spLocks noGrp="1" noChangeArrowheads="1"/>
          </p:cNvSpPr>
          <p:nvPr>
            <p:ph type="subTitle" idx="1"/>
          </p:nvPr>
        </p:nvSpPr>
        <p:spPr/>
        <p:txBody>
          <a:bodyPr/>
          <a:lstStyle/>
          <a:p>
            <a:pPr eaLnBrk="1" hangingPunct="1"/>
            <a:r>
              <a:rPr lang="es-MX"/>
              <a:t>Cátedra Sistemas Ingeniería.</a:t>
            </a:r>
          </a:p>
          <a:p>
            <a:pPr eaLnBrk="1" hangingPunct="1"/>
            <a:r>
              <a:rPr lang="es-MX"/>
              <a:t>CF (R) Alberto García Covacevich</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s-ES"/>
              <a:t>SISTEMAS  DE  INGENIERIA</a:t>
            </a:r>
          </a:p>
        </p:txBody>
      </p:sp>
      <p:sp>
        <p:nvSpPr>
          <p:cNvPr id="10243" name="Rectangle 3"/>
          <p:cNvSpPr>
            <a:spLocks noGrp="1" noChangeArrowheads="1"/>
          </p:cNvSpPr>
          <p:nvPr>
            <p:ph type="body" idx="1"/>
          </p:nvPr>
        </p:nvSpPr>
        <p:spPr/>
        <p:txBody>
          <a:bodyPr/>
          <a:lstStyle/>
          <a:p>
            <a:pPr eaLnBrk="1" hangingPunct="1"/>
            <a:r>
              <a:rPr lang="es-ES">
                <a:solidFill>
                  <a:schemeClr val="folHlink"/>
                </a:solidFill>
              </a:rPr>
              <a:t>Introducción</a:t>
            </a:r>
          </a:p>
          <a:p>
            <a:pPr eaLnBrk="1" hangingPunct="1"/>
            <a:r>
              <a:rPr lang="es-ES">
                <a:solidFill>
                  <a:schemeClr val="folHlink"/>
                </a:solidFill>
              </a:rPr>
              <a:t>U.T.1 Sistemas de Propulsión</a:t>
            </a:r>
          </a:p>
          <a:p>
            <a:pPr eaLnBrk="1" hangingPunct="1"/>
            <a:r>
              <a:rPr lang="es-ES"/>
              <a:t>U.T.2 Motores de Combustión Interna y Turbinas a Gas</a:t>
            </a:r>
          </a:p>
          <a:p>
            <a:pPr eaLnBrk="1" hangingPunct="1"/>
            <a:r>
              <a:rPr lang="es-ES"/>
              <a:t>U.T.3 Sistemas de Reducción, Líneas de Ejes y Hélices</a:t>
            </a:r>
          </a:p>
          <a:p>
            <a:pPr eaLnBrk="1" hangingPunct="1"/>
            <a:r>
              <a:rPr lang="es-ES"/>
              <a:t>U.T.4 Maquinaria y Sistemas Auxiliares</a:t>
            </a:r>
          </a:p>
          <a:p>
            <a:pPr eaLnBrk="1" hangingPunct="1"/>
            <a:endParaRPr lang="es-ES"/>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s-ES" sz="3200"/>
              <a:t>Motores de Combustión Interna y Turbinas a Gas</a:t>
            </a:r>
          </a:p>
        </p:txBody>
      </p:sp>
      <p:sp>
        <p:nvSpPr>
          <p:cNvPr id="11267" name="Rectangle 3"/>
          <p:cNvSpPr>
            <a:spLocks noGrp="1" noChangeArrowheads="1"/>
          </p:cNvSpPr>
          <p:nvPr>
            <p:ph type="body" idx="1"/>
          </p:nvPr>
        </p:nvSpPr>
        <p:spPr/>
        <p:txBody>
          <a:bodyPr/>
          <a:lstStyle/>
          <a:p>
            <a:pPr eaLnBrk="1" hangingPunct="1">
              <a:lnSpc>
                <a:spcPct val="80000"/>
              </a:lnSpc>
            </a:pPr>
            <a:r>
              <a:rPr lang="es-ES" sz="2500"/>
              <a:t>Objetivo</a:t>
            </a:r>
          </a:p>
          <a:p>
            <a:pPr lvl="1" eaLnBrk="1" hangingPunct="1">
              <a:lnSpc>
                <a:spcPct val="80000"/>
              </a:lnSpc>
            </a:pPr>
            <a:r>
              <a:rPr lang="es-ES" sz="2100"/>
              <a:t>Describir los conceptos básicos de una máquina de combustión interna.</a:t>
            </a:r>
          </a:p>
          <a:p>
            <a:pPr lvl="1" eaLnBrk="1" hangingPunct="1">
              <a:lnSpc>
                <a:spcPct val="80000"/>
              </a:lnSpc>
            </a:pPr>
            <a:r>
              <a:rPr lang="es-ES" sz="2100"/>
              <a:t>Identificar los componentes de un motor diesel y entender su funcionamiento.</a:t>
            </a:r>
          </a:p>
          <a:p>
            <a:pPr lvl="1" eaLnBrk="1" hangingPunct="1">
              <a:lnSpc>
                <a:spcPct val="80000"/>
              </a:lnSpc>
            </a:pPr>
            <a:r>
              <a:rPr lang="es-ES" sz="2100"/>
              <a:t>Identificar los componentes principales de las turbinas a gas utilizadas en propulsión naval.</a:t>
            </a:r>
          </a:p>
          <a:p>
            <a:pPr lvl="1" eaLnBrk="1" hangingPunct="1">
              <a:lnSpc>
                <a:spcPct val="80000"/>
              </a:lnSpc>
            </a:pPr>
            <a:r>
              <a:rPr lang="es-ES" sz="2100"/>
              <a:t>Entender el principio de funcionamiento; es decir, transformación de la energía química del combustible en trabajo mecánico aprovechable.</a:t>
            </a:r>
          </a:p>
          <a:p>
            <a:pPr eaLnBrk="1" hangingPunct="1">
              <a:lnSpc>
                <a:spcPct val="80000"/>
              </a:lnSpc>
            </a:pPr>
            <a:r>
              <a:rPr lang="es-ES" sz="2500"/>
              <a:t>Texto: Manual de Sistemas de Ingeniería (Del C.F. Giancarlo STAGNO Canziani)</a:t>
            </a:r>
            <a:r>
              <a:rPr lang="ar-SA" sz="2500">
                <a:cs typeface="Arial" charset="0"/>
              </a:rPr>
              <a:t>‏</a:t>
            </a:r>
            <a:endParaRPr lang="es-ES" sz="2500"/>
          </a:p>
          <a:p>
            <a:pPr eaLnBrk="1" hangingPunct="1">
              <a:lnSpc>
                <a:spcPct val="80000"/>
              </a:lnSpc>
            </a:pPr>
            <a:endParaRPr lang="es-ES" sz="250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s-ES" sz="3200"/>
              <a:t>Motores de Combustión Interna y Turbinas a Gas</a:t>
            </a:r>
          </a:p>
        </p:txBody>
      </p:sp>
      <p:sp>
        <p:nvSpPr>
          <p:cNvPr id="12291" name="Rectangle 3"/>
          <p:cNvSpPr>
            <a:spLocks noGrp="1" noChangeArrowheads="1"/>
          </p:cNvSpPr>
          <p:nvPr>
            <p:ph type="body" idx="1"/>
          </p:nvPr>
        </p:nvSpPr>
        <p:spPr/>
        <p:txBody>
          <a:bodyPr/>
          <a:lstStyle/>
          <a:p>
            <a:pPr eaLnBrk="1" hangingPunct="1">
              <a:lnSpc>
                <a:spcPct val="90000"/>
              </a:lnSpc>
            </a:pPr>
            <a:r>
              <a:rPr lang="es-ES"/>
              <a:t>Introducción</a:t>
            </a:r>
          </a:p>
          <a:p>
            <a:pPr eaLnBrk="1" hangingPunct="1">
              <a:lnSpc>
                <a:spcPct val="90000"/>
              </a:lnSpc>
            </a:pPr>
            <a:r>
              <a:rPr lang="es-ES"/>
              <a:t>Nociones generales sobre motores de C.I.</a:t>
            </a:r>
          </a:p>
          <a:p>
            <a:pPr eaLnBrk="1" hangingPunct="1">
              <a:lnSpc>
                <a:spcPct val="90000"/>
              </a:lnSpc>
            </a:pPr>
            <a:r>
              <a:rPr lang="es-ES"/>
              <a:t>Disposición general y elementos básicos </a:t>
            </a:r>
          </a:p>
          <a:p>
            <a:pPr eaLnBrk="1" hangingPunct="1">
              <a:lnSpc>
                <a:spcPct val="90000"/>
              </a:lnSpc>
            </a:pPr>
            <a:r>
              <a:rPr lang="es-ES"/>
              <a:t>Clasificación general de los motores Diesel</a:t>
            </a:r>
          </a:p>
          <a:p>
            <a:pPr eaLnBrk="1" hangingPunct="1">
              <a:lnSpc>
                <a:spcPct val="90000"/>
              </a:lnSpc>
            </a:pPr>
            <a:r>
              <a:rPr lang="es-ES"/>
              <a:t>Sistema de combustible</a:t>
            </a:r>
          </a:p>
          <a:p>
            <a:pPr eaLnBrk="1" hangingPunct="1">
              <a:lnSpc>
                <a:spcPct val="90000"/>
              </a:lnSpc>
            </a:pPr>
            <a:r>
              <a:rPr lang="es-ES"/>
              <a:t>Sistema de Lubricación</a:t>
            </a:r>
          </a:p>
          <a:p>
            <a:pPr eaLnBrk="1" hangingPunct="1">
              <a:lnSpc>
                <a:spcPct val="90000"/>
              </a:lnSpc>
            </a:pPr>
            <a:endParaRPr lang="es-ES"/>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8"/>
          <p:cNvSpPr>
            <a:spLocks noGrp="1" noChangeArrowheads="1"/>
          </p:cNvSpPr>
          <p:nvPr>
            <p:ph type="dt" sz="quarter" idx="10"/>
          </p:nvPr>
        </p:nvSpPr>
        <p:spPr>
          <a:noFill/>
        </p:spPr>
        <p:txBody>
          <a:bodyPr/>
          <a:lstStyle/>
          <a:p>
            <a:r>
              <a:rPr lang="es-ES"/>
              <a:t>Abril 2012</a:t>
            </a:r>
          </a:p>
        </p:txBody>
      </p:sp>
      <p:sp>
        <p:nvSpPr>
          <p:cNvPr id="184323" name="Rectangle 2"/>
          <p:cNvSpPr>
            <a:spLocks noGrp="1" noChangeArrowheads="1"/>
          </p:cNvSpPr>
          <p:nvPr>
            <p:ph type="ctrTitle"/>
          </p:nvPr>
        </p:nvSpPr>
        <p:spPr/>
        <p:txBody>
          <a:bodyPr/>
          <a:lstStyle/>
          <a:p>
            <a:pPr eaLnBrk="1" hangingPunct="1"/>
            <a:r>
              <a:rPr lang="es-ES"/>
              <a:t>Motores de combustión Interna y Turbinas a gas</a:t>
            </a:r>
          </a:p>
        </p:txBody>
      </p:sp>
      <p:sp>
        <p:nvSpPr>
          <p:cNvPr id="184324" name="Rectangle 3"/>
          <p:cNvSpPr>
            <a:spLocks noGrp="1" noChangeArrowheads="1"/>
          </p:cNvSpPr>
          <p:nvPr>
            <p:ph type="subTitle" idx="1"/>
          </p:nvPr>
        </p:nvSpPr>
        <p:spPr/>
        <p:txBody>
          <a:bodyPr/>
          <a:lstStyle/>
          <a:p>
            <a:pPr algn="ctr" eaLnBrk="1" hangingPunct="1"/>
            <a:r>
              <a:rPr lang="es-ES"/>
              <a:t>Turbinas a gas</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lstStyle/>
          <a:p>
            <a:pPr eaLnBrk="1" hangingPunct="1"/>
            <a:r>
              <a:rPr lang="es-ES"/>
              <a:t>Turbinas a gas</a:t>
            </a:r>
          </a:p>
        </p:txBody>
      </p:sp>
      <p:sp>
        <p:nvSpPr>
          <p:cNvPr id="185347" name="Rectangle 3"/>
          <p:cNvSpPr>
            <a:spLocks noGrp="1" noChangeArrowheads="1"/>
          </p:cNvSpPr>
          <p:nvPr>
            <p:ph type="body" idx="1"/>
          </p:nvPr>
        </p:nvSpPr>
        <p:spPr/>
        <p:txBody>
          <a:bodyPr/>
          <a:lstStyle/>
          <a:p>
            <a:pPr eaLnBrk="1" hangingPunct="1">
              <a:lnSpc>
                <a:spcPct val="90000"/>
              </a:lnSpc>
            </a:pPr>
            <a:r>
              <a:rPr lang="es-ES"/>
              <a:t>Introducción (Objetivo – Historia)</a:t>
            </a:r>
            <a:r>
              <a:rPr lang="ar-SA">
                <a:cs typeface="Arial" charset="0"/>
              </a:rPr>
              <a:t>‏</a:t>
            </a:r>
            <a:endParaRPr lang="es-ES"/>
          </a:p>
          <a:p>
            <a:pPr eaLnBrk="1" hangingPunct="1">
              <a:lnSpc>
                <a:spcPct val="90000"/>
              </a:lnSpc>
            </a:pPr>
            <a:r>
              <a:rPr lang="es-ES"/>
              <a:t>Principios de funcionamiento</a:t>
            </a:r>
          </a:p>
          <a:p>
            <a:pPr eaLnBrk="1" hangingPunct="1">
              <a:lnSpc>
                <a:spcPct val="90000"/>
              </a:lnSpc>
            </a:pPr>
            <a:r>
              <a:rPr lang="es-ES"/>
              <a:t>Descripción de los componentes principales</a:t>
            </a:r>
          </a:p>
          <a:p>
            <a:pPr eaLnBrk="1" hangingPunct="1">
              <a:lnSpc>
                <a:spcPct val="90000"/>
              </a:lnSpc>
            </a:pPr>
            <a:r>
              <a:rPr lang="es-ES"/>
              <a:t>Sistema de partida</a:t>
            </a:r>
          </a:p>
          <a:p>
            <a:pPr eaLnBrk="1" hangingPunct="1">
              <a:lnSpc>
                <a:spcPct val="90000"/>
              </a:lnSpc>
            </a:pPr>
            <a:r>
              <a:rPr lang="es-ES"/>
              <a:t>Nociones y Funciones Sistema de lubricación.</a:t>
            </a:r>
          </a:p>
          <a:p>
            <a:pPr eaLnBrk="1" hangingPunct="1">
              <a:lnSpc>
                <a:spcPct val="90000"/>
              </a:lnSpc>
            </a:pPr>
            <a:r>
              <a:rPr lang="es-ES"/>
              <a:t>Nociones y Funciones Sistema combustible</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p:txBody>
          <a:bodyPr/>
          <a:lstStyle/>
          <a:p>
            <a:pPr eaLnBrk="1" hangingPunct="1"/>
            <a:r>
              <a:rPr lang="es-ES"/>
              <a:t>Turbinas a gas</a:t>
            </a:r>
          </a:p>
        </p:txBody>
      </p:sp>
      <p:sp>
        <p:nvSpPr>
          <p:cNvPr id="186371" name="Rectangle 3"/>
          <p:cNvSpPr>
            <a:spLocks noGrp="1" noChangeArrowheads="1"/>
          </p:cNvSpPr>
          <p:nvPr>
            <p:ph type="body" idx="1"/>
          </p:nvPr>
        </p:nvSpPr>
        <p:spPr/>
        <p:txBody>
          <a:bodyPr/>
          <a:lstStyle/>
          <a:p>
            <a:pPr eaLnBrk="1" hangingPunct="1"/>
            <a:r>
              <a:rPr lang="es-ES"/>
              <a:t>Objetivo: </a:t>
            </a:r>
          </a:p>
          <a:p>
            <a:pPr lvl="1" eaLnBrk="1" hangingPunct="1"/>
            <a:r>
              <a:rPr lang="es-ES"/>
              <a:t>Identificar los componentes principales de las turbinas navales a gas utilizadas en propulsión naval.</a:t>
            </a:r>
          </a:p>
          <a:p>
            <a:pPr lvl="1" eaLnBrk="1" hangingPunct="1"/>
            <a:r>
              <a:rPr lang="es-ES"/>
              <a:t>Entender el principio de funcionamiento, como transforma la energía química del combustible a térmica y luego en trabajo mecánico aprovechable</a:t>
            </a:r>
          </a:p>
          <a:p>
            <a:pPr eaLnBrk="1" hangingPunct="1"/>
            <a:endParaRPr lang="es-ES"/>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p:txBody>
          <a:bodyPr/>
          <a:lstStyle/>
          <a:p>
            <a:pPr eaLnBrk="1" hangingPunct="1"/>
            <a:r>
              <a:rPr lang="es-ES"/>
              <a:t>Turbinas a gas</a:t>
            </a:r>
          </a:p>
        </p:txBody>
      </p:sp>
      <p:sp>
        <p:nvSpPr>
          <p:cNvPr id="187395" name="Rectangle 3"/>
          <p:cNvSpPr>
            <a:spLocks noGrp="1" noChangeArrowheads="1"/>
          </p:cNvSpPr>
          <p:nvPr>
            <p:ph type="body" idx="1"/>
          </p:nvPr>
        </p:nvSpPr>
        <p:spPr/>
        <p:txBody>
          <a:bodyPr/>
          <a:lstStyle/>
          <a:p>
            <a:pPr eaLnBrk="1" hangingPunct="1">
              <a:lnSpc>
                <a:spcPct val="80000"/>
              </a:lnSpc>
            </a:pPr>
            <a:r>
              <a:rPr lang="es-ES" sz="2500"/>
              <a:t>HISTORIA: </a:t>
            </a:r>
          </a:p>
          <a:p>
            <a:pPr lvl="1" eaLnBrk="1" hangingPunct="1">
              <a:lnSpc>
                <a:spcPct val="80000"/>
              </a:lnSpc>
            </a:pPr>
            <a:r>
              <a:rPr lang="es-ES" sz="2100"/>
              <a:t>Los orígenes de la turbina a gas, como propulsión naval, a partir de los años 60, se encuentran asociados a la aviación, debido a que su desarrollo tecnológico se produce desde ellas.</a:t>
            </a:r>
          </a:p>
          <a:p>
            <a:pPr lvl="1" eaLnBrk="1" hangingPunct="1">
              <a:lnSpc>
                <a:spcPct val="80000"/>
              </a:lnSpc>
            </a:pPr>
            <a:r>
              <a:rPr lang="es-ES" sz="2100"/>
              <a:t>En la década del 70, EE.UU. y gran Bretaña hicieron  grandes esfuerzos en desarrollar la turbina a gas: </a:t>
            </a:r>
          </a:p>
          <a:p>
            <a:pPr lvl="2" eaLnBrk="1" hangingPunct="1">
              <a:lnSpc>
                <a:spcPct val="80000"/>
              </a:lnSpc>
            </a:pPr>
            <a:r>
              <a:rPr lang="es-ES" sz="2000"/>
              <a:t>Fragatas Tribal y los  Destructores County</a:t>
            </a:r>
          </a:p>
          <a:p>
            <a:pPr lvl="2" eaLnBrk="1" hangingPunct="1">
              <a:lnSpc>
                <a:spcPct val="80000"/>
              </a:lnSpc>
            </a:pPr>
            <a:r>
              <a:rPr lang="es-ES" sz="2000"/>
              <a:t>Destructores Spruance y Fragatas clase Perry. </a:t>
            </a:r>
          </a:p>
          <a:p>
            <a:pPr lvl="2" eaLnBrk="1" hangingPunct="1">
              <a:lnSpc>
                <a:spcPct val="80000"/>
              </a:lnSpc>
            </a:pPr>
            <a:r>
              <a:rPr lang="es-ES" sz="2000"/>
              <a:t>También en buques auxiliares (Barreminas e Hidrofoils). </a:t>
            </a:r>
          </a:p>
        </p:txBody>
      </p:sp>
      <p:pic>
        <p:nvPicPr>
          <p:cNvPr id="187396" name="Picture 6" descr="PHM"/>
          <p:cNvPicPr>
            <a:picLocks noChangeAspect="1" noChangeArrowheads="1"/>
          </p:cNvPicPr>
          <p:nvPr/>
        </p:nvPicPr>
        <p:blipFill>
          <a:blip r:embed="rId2"/>
          <a:srcRect/>
          <a:stretch>
            <a:fillRect/>
          </a:stretch>
        </p:blipFill>
        <p:spPr bwMode="auto">
          <a:xfrm>
            <a:off x="5940425" y="188913"/>
            <a:ext cx="2555875" cy="1912937"/>
          </a:xfrm>
          <a:prstGeom prst="rect">
            <a:avLst/>
          </a:prstGeom>
          <a:noFill/>
          <a:ln w="9525">
            <a:noFill/>
            <a:miter lim="800000"/>
            <a:headEnd/>
            <a:tailEnd/>
          </a:ln>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p:txBody>
          <a:bodyPr/>
          <a:lstStyle/>
          <a:p>
            <a:pPr eaLnBrk="1" hangingPunct="1"/>
            <a:r>
              <a:rPr lang="es-ES"/>
              <a:t>Turbinas a gas</a:t>
            </a:r>
          </a:p>
        </p:txBody>
      </p:sp>
      <p:sp>
        <p:nvSpPr>
          <p:cNvPr id="188419" name="Rectangle 4"/>
          <p:cNvSpPr>
            <a:spLocks noGrp="1" noChangeArrowheads="1"/>
          </p:cNvSpPr>
          <p:nvPr>
            <p:ph type="body" sz="half" idx="1"/>
          </p:nvPr>
        </p:nvSpPr>
        <p:spPr/>
        <p:txBody>
          <a:bodyPr/>
          <a:lstStyle/>
          <a:p>
            <a:pPr eaLnBrk="1" hangingPunct="1">
              <a:lnSpc>
                <a:spcPct val="90000"/>
              </a:lnSpc>
            </a:pPr>
            <a:r>
              <a:rPr lang="es-ES" sz="2100"/>
              <a:t>Fragatas Clase Tribal</a:t>
            </a:r>
          </a:p>
          <a:p>
            <a:pPr lvl="1" eaLnBrk="1" hangingPunct="1">
              <a:lnSpc>
                <a:spcPct val="90000"/>
              </a:lnSpc>
            </a:pPr>
            <a:r>
              <a:rPr lang="es-ES" sz="1900"/>
              <a:t>Su génesis data desde 1951.</a:t>
            </a:r>
          </a:p>
          <a:p>
            <a:pPr lvl="1" eaLnBrk="1" hangingPunct="1">
              <a:lnSpc>
                <a:spcPct val="90000"/>
              </a:lnSpc>
            </a:pPr>
            <a:r>
              <a:rPr lang="es-ES" sz="1900"/>
              <a:t>Se construyeron 7, con una turbina a vapor (principal) y una turbina a gas G-6, para reforzar a la de vapor.</a:t>
            </a:r>
          </a:p>
          <a:p>
            <a:pPr lvl="1" eaLnBrk="1" hangingPunct="1">
              <a:lnSpc>
                <a:spcPct val="90000"/>
              </a:lnSpc>
            </a:pPr>
            <a:r>
              <a:rPr lang="es-ES" sz="1900"/>
              <a:t>Primera configuración COSAG.</a:t>
            </a:r>
          </a:p>
          <a:p>
            <a:pPr lvl="1" eaLnBrk="1" hangingPunct="1">
              <a:lnSpc>
                <a:spcPct val="90000"/>
              </a:lnSpc>
            </a:pPr>
            <a:r>
              <a:rPr lang="es-ES" sz="1900"/>
              <a:t>Proyecto abandonado en favor de las Fragatas Leander</a:t>
            </a:r>
          </a:p>
          <a:p>
            <a:pPr eaLnBrk="1" hangingPunct="1">
              <a:lnSpc>
                <a:spcPct val="90000"/>
              </a:lnSpc>
            </a:pPr>
            <a:endParaRPr lang="es-ES" sz="2100"/>
          </a:p>
        </p:txBody>
      </p:sp>
      <p:pic>
        <p:nvPicPr>
          <p:cNvPr id="188420" name="Picture 6"/>
          <p:cNvPicPr>
            <a:picLocks noGrp="1" noChangeAspect="1" noChangeArrowheads="1"/>
          </p:cNvPicPr>
          <p:nvPr>
            <p:ph sz="half" idx="2"/>
          </p:nvPr>
        </p:nvPicPr>
        <p:blipFill>
          <a:blip r:embed="rId2"/>
          <a:srcRect/>
          <a:stretch>
            <a:fillRect/>
          </a:stretch>
        </p:blipFill>
        <p:spPr>
          <a:xfrm>
            <a:off x="5076825" y="2462213"/>
            <a:ext cx="3887788" cy="2263775"/>
          </a:xfrm>
          <a:noFill/>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pPr eaLnBrk="1" hangingPunct="1"/>
            <a:r>
              <a:rPr lang="es-ES"/>
              <a:t>Turbinas a gas</a:t>
            </a:r>
          </a:p>
        </p:txBody>
      </p:sp>
      <p:sp>
        <p:nvSpPr>
          <p:cNvPr id="189443" name="Rectangle 3"/>
          <p:cNvSpPr>
            <a:spLocks noGrp="1" noChangeArrowheads="1"/>
          </p:cNvSpPr>
          <p:nvPr>
            <p:ph type="body" sz="half" idx="1"/>
          </p:nvPr>
        </p:nvSpPr>
        <p:spPr/>
        <p:txBody>
          <a:bodyPr/>
          <a:lstStyle/>
          <a:p>
            <a:pPr eaLnBrk="1" hangingPunct="1">
              <a:lnSpc>
                <a:spcPct val="90000"/>
              </a:lnSpc>
            </a:pPr>
            <a:r>
              <a:rPr lang="es-ES" sz="2500"/>
              <a:t>Destructores tipo County</a:t>
            </a:r>
          </a:p>
          <a:p>
            <a:pPr lvl="1" eaLnBrk="1" hangingPunct="1">
              <a:lnSpc>
                <a:spcPct val="90000"/>
              </a:lnSpc>
            </a:pPr>
            <a:r>
              <a:rPr lang="es-ES" sz="2100"/>
              <a:t>Su génesis data desde 1955.</a:t>
            </a:r>
          </a:p>
          <a:p>
            <a:pPr lvl="1" eaLnBrk="1" hangingPunct="1">
              <a:lnSpc>
                <a:spcPct val="90000"/>
              </a:lnSpc>
            </a:pPr>
            <a:r>
              <a:rPr lang="es-ES" sz="2100"/>
              <a:t>Son COSAG, con 4 turbinas a gas.</a:t>
            </a:r>
          </a:p>
          <a:p>
            <a:pPr lvl="1" eaLnBrk="1" hangingPunct="1">
              <a:lnSpc>
                <a:spcPct val="90000"/>
              </a:lnSpc>
            </a:pPr>
            <a:r>
              <a:rPr lang="es-ES" sz="2100"/>
              <a:t>Fueron el paso siguiente de las Tribal.</a:t>
            </a:r>
          </a:p>
          <a:p>
            <a:pPr lvl="1" eaLnBrk="1" hangingPunct="1">
              <a:lnSpc>
                <a:spcPct val="90000"/>
              </a:lnSpc>
            </a:pPr>
            <a:r>
              <a:rPr lang="es-ES" sz="2100"/>
              <a:t>Usaron la misma turbina G-6</a:t>
            </a:r>
          </a:p>
        </p:txBody>
      </p:sp>
      <p:pic>
        <p:nvPicPr>
          <p:cNvPr id="189444" name="Picture 8"/>
          <p:cNvPicPr>
            <a:picLocks noChangeAspect="1" noChangeArrowheads="1"/>
          </p:cNvPicPr>
          <p:nvPr/>
        </p:nvPicPr>
        <p:blipFill>
          <a:blip r:embed="rId2"/>
          <a:srcRect t="19661" r="13683" b="20018"/>
          <a:stretch>
            <a:fillRect/>
          </a:stretch>
        </p:blipFill>
        <p:spPr bwMode="auto">
          <a:xfrm>
            <a:off x="1835150" y="3668713"/>
            <a:ext cx="5257800" cy="2908300"/>
          </a:xfrm>
          <a:prstGeom prst="rect">
            <a:avLst/>
          </a:prstGeom>
          <a:noFill/>
          <a:ln w="9525">
            <a:noFill/>
            <a:round/>
            <a:headEnd/>
            <a:tailEnd/>
          </a:ln>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pPr eaLnBrk="1" hangingPunct="1"/>
            <a:r>
              <a:rPr lang="es-ES"/>
              <a:t>Turbinas a gas</a:t>
            </a:r>
          </a:p>
        </p:txBody>
      </p:sp>
      <p:sp>
        <p:nvSpPr>
          <p:cNvPr id="190467" name="Rectangle 3"/>
          <p:cNvSpPr>
            <a:spLocks noGrp="1" noChangeArrowheads="1"/>
          </p:cNvSpPr>
          <p:nvPr>
            <p:ph type="body" sz="half" idx="2"/>
          </p:nvPr>
        </p:nvSpPr>
        <p:spPr>
          <a:xfrm>
            <a:off x="1042988" y="4365625"/>
            <a:ext cx="7313612" cy="1981200"/>
          </a:xfrm>
        </p:spPr>
        <p:txBody>
          <a:bodyPr/>
          <a:lstStyle/>
          <a:p>
            <a:pPr eaLnBrk="1" hangingPunct="1"/>
            <a:r>
              <a:rPr lang="es-ES" sz="2500"/>
              <a:t>Destructores tipo Spruance</a:t>
            </a:r>
          </a:p>
          <a:p>
            <a:pPr lvl="1" eaLnBrk="1" hangingPunct="1"/>
            <a:r>
              <a:rPr lang="es-ES" sz="2100"/>
              <a:t>Su génesis data desde 1962.</a:t>
            </a:r>
          </a:p>
          <a:p>
            <a:pPr lvl="1" eaLnBrk="1" hangingPunct="1"/>
            <a:r>
              <a:rPr lang="es-ES" sz="2100"/>
              <a:t>Son COGAG</a:t>
            </a:r>
          </a:p>
        </p:txBody>
      </p:sp>
      <p:pic>
        <p:nvPicPr>
          <p:cNvPr id="190468" name="Picture 5"/>
          <p:cNvPicPr>
            <a:picLocks noChangeAspect="1" noChangeArrowheads="1"/>
          </p:cNvPicPr>
          <p:nvPr/>
        </p:nvPicPr>
        <p:blipFill>
          <a:blip r:embed="rId2"/>
          <a:srcRect l="10687" t="30257" r="7664" b="24629"/>
          <a:stretch>
            <a:fillRect/>
          </a:stretch>
        </p:blipFill>
        <p:spPr bwMode="auto">
          <a:xfrm>
            <a:off x="1331913" y="1700213"/>
            <a:ext cx="6911975" cy="2730500"/>
          </a:xfrm>
          <a:prstGeom prst="rect">
            <a:avLst/>
          </a:prstGeom>
          <a:noFill/>
          <a:ln w="9525">
            <a:noFill/>
            <a:round/>
            <a:headEnd/>
            <a:tailEnd/>
          </a:ln>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p:txBody>
          <a:bodyPr/>
          <a:lstStyle/>
          <a:p>
            <a:pPr eaLnBrk="1" hangingPunct="1"/>
            <a:r>
              <a:rPr lang="es-ES"/>
              <a:t>Turbinas a gas</a:t>
            </a:r>
          </a:p>
        </p:txBody>
      </p:sp>
      <p:sp>
        <p:nvSpPr>
          <p:cNvPr id="191491" name="Rectangle 3"/>
          <p:cNvSpPr>
            <a:spLocks noGrp="1" noChangeArrowheads="1"/>
          </p:cNvSpPr>
          <p:nvPr>
            <p:ph type="body" sz="half" idx="1"/>
          </p:nvPr>
        </p:nvSpPr>
        <p:spPr/>
        <p:txBody>
          <a:bodyPr/>
          <a:lstStyle/>
          <a:p>
            <a:pPr eaLnBrk="1" hangingPunct="1">
              <a:lnSpc>
                <a:spcPct val="90000"/>
              </a:lnSpc>
            </a:pPr>
            <a:r>
              <a:rPr lang="es-ES" sz="2500"/>
              <a:t>Fragatas O. H. Perry</a:t>
            </a:r>
          </a:p>
          <a:p>
            <a:pPr lvl="1" eaLnBrk="1" hangingPunct="1">
              <a:lnSpc>
                <a:spcPct val="90000"/>
              </a:lnSpc>
            </a:pPr>
            <a:r>
              <a:rPr lang="es-ES" sz="2100"/>
              <a:t>Su génesis data desde 1973.</a:t>
            </a:r>
          </a:p>
          <a:p>
            <a:pPr lvl="1" eaLnBrk="1" hangingPunct="1">
              <a:lnSpc>
                <a:spcPct val="90000"/>
              </a:lnSpc>
            </a:pPr>
            <a:r>
              <a:rPr lang="es-ES" sz="2100"/>
              <a:t>Son COGAG.</a:t>
            </a:r>
          </a:p>
          <a:p>
            <a:pPr lvl="1" eaLnBrk="1" hangingPunct="1">
              <a:lnSpc>
                <a:spcPct val="90000"/>
              </a:lnSpc>
            </a:pPr>
            <a:r>
              <a:rPr lang="es-ES" sz="2100"/>
              <a:t>2 TG LM2500</a:t>
            </a:r>
          </a:p>
          <a:p>
            <a:pPr lvl="1" eaLnBrk="1" hangingPunct="1">
              <a:lnSpc>
                <a:spcPct val="90000"/>
              </a:lnSpc>
            </a:pPr>
            <a:r>
              <a:rPr lang="es-ES" sz="2100"/>
              <a:t>1 Eje Propulsor</a:t>
            </a:r>
          </a:p>
        </p:txBody>
      </p:sp>
      <p:pic>
        <p:nvPicPr>
          <p:cNvPr id="191492" name="Picture 5"/>
          <p:cNvPicPr>
            <a:picLocks noChangeAspect="1" noChangeArrowheads="1"/>
          </p:cNvPicPr>
          <p:nvPr/>
        </p:nvPicPr>
        <p:blipFill>
          <a:blip r:embed="rId2"/>
          <a:srcRect/>
          <a:stretch>
            <a:fillRect/>
          </a:stretch>
        </p:blipFill>
        <p:spPr bwMode="auto">
          <a:xfrm>
            <a:off x="1979613" y="3716338"/>
            <a:ext cx="5334000" cy="2700337"/>
          </a:xfrm>
          <a:prstGeom prst="rect">
            <a:avLst/>
          </a:prstGeom>
          <a:noFill/>
          <a:ln w="9525">
            <a:noFill/>
            <a:round/>
            <a:headEnd/>
            <a:tailEnd/>
          </a:ln>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idx="4294967295"/>
          </p:nvPr>
        </p:nvSpPr>
        <p:spPr>
          <a:xfrm>
            <a:off x="1830388" y="301625"/>
            <a:ext cx="7313612" cy="1143000"/>
          </a:xfrm>
        </p:spPr>
        <p:txBody>
          <a:bodyPr/>
          <a:lstStyle/>
          <a:p>
            <a:pPr eaLnBrk="1" hangingPunct="1"/>
            <a:r>
              <a:rPr lang="es-ES"/>
              <a:t>Turbinas a gas</a:t>
            </a:r>
          </a:p>
        </p:txBody>
      </p:sp>
      <p:pic>
        <p:nvPicPr>
          <p:cNvPr id="4" name="MT30_naval-vessel.mpg">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rcRect/>
          <a:stretch>
            <a:fillRect/>
          </a:stretch>
        </p:blipFill>
        <p:spPr bwMode="auto">
          <a:xfrm>
            <a:off x="1452563" y="1660525"/>
            <a:ext cx="6262687" cy="46974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350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showWhenStopped="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p:txBody>
          <a:bodyPr/>
          <a:lstStyle/>
          <a:p>
            <a:r>
              <a:rPr lang="es-MX"/>
              <a:t>Turbinas a gas</a:t>
            </a:r>
            <a:endParaRPr lang="es-ES"/>
          </a:p>
        </p:txBody>
      </p:sp>
      <p:pic>
        <p:nvPicPr>
          <p:cNvPr id="193539" name="Picture 11" descr="SHIP_CGC_NSC_Bertholf_Machinery_Trials_Rear_lg"/>
          <p:cNvPicPr>
            <a:picLocks noGrp="1" noChangeAspect="1" noChangeArrowheads="1"/>
          </p:cNvPicPr>
          <p:nvPr>
            <p:ph sz="quarter" idx="1"/>
          </p:nvPr>
        </p:nvPicPr>
        <p:blipFill>
          <a:blip r:embed="rId2"/>
          <a:srcRect/>
          <a:stretch>
            <a:fillRect/>
          </a:stretch>
        </p:blipFill>
        <p:spPr>
          <a:xfrm>
            <a:off x="1331913" y="1827213"/>
            <a:ext cx="2930525" cy="1981200"/>
          </a:xfrm>
        </p:spPr>
      </p:pic>
      <p:sp>
        <p:nvSpPr>
          <p:cNvPr id="193540" name="Rectangle 6"/>
          <p:cNvSpPr>
            <a:spLocks noGrp="1" noChangeArrowheads="1"/>
          </p:cNvSpPr>
          <p:nvPr>
            <p:ph type="body" sz="half" idx="3"/>
          </p:nvPr>
        </p:nvSpPr>
        <p:spPr>
          <a:xfrm>
            <a:off x="4427538" y="1827213"/>
            <a:ext cx="4256087" cy="4554537"/>
          </a:xfrm>
        </p:spPr>
        <p:txBody>
          <a:bodyPr/>
          <a:lstStyle/>
          <a:p>
            <a:pPr>
              <a:lnSpc>
                <a:spcPct val="80000"/>
              </a:lnSpc>
            </a:pPr>
            <a:r>
              <a:rPr lang="es-ES" sz="1300"/>
              <a:t>Los USCG. Tenían una flota de entre los 1950 y 1960. Iniciaron un programa de renovación llamado Deepwater ($25 billones de dólares).</a:t>
            </a:r>
          </a:p>
          <a:p>
            <a:pPr lvl="1">
              <a:lnSpc>
                <a:spcPct val="80000"/>
              </a:lnSpc>
            </a:pPr>
            <a:r>
              <a:rPr lang="es-ES" sz="1100"/>
              <a:t>Incluye desde aeronaves de largo alcance para patrullaje y UAV’s hasta comunicaciones con respaldo computacional y nuevos diseos de buques.</a:t>
            </a:r>
          </a:p>
          <a:p>
            <a:pPr>
              <a:lnSpc>
                <a:spcPct val="80000"/>
              </a:lnSpc>
            </a:pPr>
            <a:r>
              <a:rPr lang="es-ES" sz="1300"/>
              <a:t>El WMSL 750 Bertholf, es una plataforma de 130 mts de eslora y buque insignia del USCG, capaz de cumplir todos los roles marítimos  existentes. </a:t>
            </a:r>
          </a:p>
          <a:p>
            <a:pPr lvl="1">
              <a:lnSpc>
                <a:spcPct val="80000"/>
              </a:lnSpc>
            </a:pPr>
            <a:r>
              <a:rPr lang="es-MX" sz="1100"/>
              <a:t>Desplaza 4400 ton, tiene un calado de 6,4 mts y una tripulación de 110 personas.</a:t>
            </a:r>
          </a:p>
          <a:p>
            <a:pPr>
              <a:lnSpc>
                <a:spcPct val="80000"/>
              </a:lnSpc>
            </a:pPr>
            <a:r>
              <a:rPr lang="es-ES" sz="1300"/>
              <a:t>Su planta propulsora es CODAG. </a:t>
            </a:r>
          </a:p>
          <a:p>
            <a:pPr lvl="1">
              <a:lnSpc>
                <a:spcPct val="80000"/>
              </a:lnSpc>
            </a:pPr>
            <a:r>
              <a:rPr lang="es-ES" sz="1100"/>
              <a:t>Tiene dos motores diesel MTU 20V 1163 TB93 de 7.4 Mw. (9,925 hp) para navegación regular.</a:t>
            </a:r>
          </a:p>
          <a:p>
            <a:pPr lvl="1">
              <a:lnSpc>
                <a:spcPct val="80000"/>
              </a:lnSpc>
            </a:pPr>
            <a:r>
              <a:rPr lang="es-ES" sz="1100"/>
              <a:t>Y Una turbina a gas LM2500 de 22MW (29,500 hp) para interceptación y altas velocidades.</a:t>
            </a:r>
          </a:p>
          <a:p>
            <a:pPr lvl="1">
              <a:lnSpc>
                <a:spcPct val="80000"/>
              </a:lnSpc>
            </a:pPr>
            <a:r>
              <a:rPr lang="es-ES" sz="1100"/>
              <a:t>Está equipado con dos hélices de paso controlable de 4.3 mts de diámetro y alcanza su máxima velocidad de 29 nudos con 231 rpm,</a:t>
            </a:r>
          </a:p>
          <a:p>
            <a:pPr lvl="1">
              <a:lnSpc>
                <a:spcPct val="80000"/>
              </a:lnSpc>
            </a:pPr>
            <a:r>
              <a:rPr lang="es-ES" sz="1100"/>
              <a:t>Tiene tres generadores auxiliares de 1360 Kw. cada uno.</a:t>
            </a:r>
          </a:p>
          <a:p>
            <a:pPr>
              <a:lnSpc>
                <a:spcPct val="80000"/>
              </a:lnSpc>
            </a:pPr>
            <a:r>
              <a:rPr lang="es-ES" sz="1300"/>
              <a:t>En condición económica, el buque tiene una autonomía de hasta 12,000 millas náuticas.</a:t>
            </a:r>
          </a:p>
        </p:txBody>
      </p:sp>
      <p:pic>
        <p:nvPicPr>
          <p:cNvPr id="193541" name="Picture 14" descr="SHIP_NSC-1_with_HC-144_lg"/>
          <p:cNvPicPr>
            <a:picLocks noGrp="1" noChangeAspect="1" noChangeArrowheads="1"/>
          </p:cNvPicPr>
          <p:nvPr>
            <p:ph sz="quarter" idx="2"/>
          </p:nvPr>
        </p:nvPicPr>
        <p:blipFill>
          <a:blip r:embed="rId3"/>
          <a:srcRect/>
          <a:stretch>
            <a:fillRect/>
          </a:stretch>
        </p:blipFill>
        <p:spPr>
          <a:xfrm>
            <a:off x="1331913" y="3960813"/>
            <a:ext cx="2924175" cy="1981200"/>
          </a:xfrm>
        </p:spPr>
      </p:pic>
      <p:pic>
        <p:nvPicPr>
          <p:cNvPr id="193542" name="Picture 15" descr="NAVY_USCG_Deepwater_Collage"/>
          <p:cNvPicPr>
            <a:picLocks noChangeAspect="1" noChangeArrowheads="1"/>
          </p:cNvPicPr>
          <p:nvPr/>
        </p:nvPicPr>
        <p:blipFill>
          <a:blip r:embed="rId4"/>
          <a:srcRect/>
          <a:stretch>
            <a:fillRect/>
          </a:stretch>
        </p:blipFill>
        <p:spPr bwMode="auto">
          <a:xfrm>
            <a:off x="6588125" y="158750"/>
            <a:ext cx="1655763" cy="1287463"/>
          </a:xfrm>
          <a:prstGeom prst="rect">
            <a:avLst/>
          </a:prstGeom>
          <a:noFill/>
          <a:ln w="9525">
            <a:noFill/>
            <a:miter lim="800000"/>
            <a:headEnd/>
            <a:tailEnd/>
          </a:ln>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p:txBody>
          <a:bodyPr/>
          <a:lstStyle/>
          <a:p>
            <a:pPr eaLnBrk="1" hangingPunct="1"/>
            <a:r>
              <a:rPr lang="es-ES"/>
              <a:t>Turbinas a gas</a:t>
            </a:r>
          </a:p>
        </p:txBody>
      </p:sp>
      <p:sp>
        <p:nvSpPr>
          <p:cNvPr id="3076" name="Rectangle 5"/>
          <p:cNvSpPr>
            <a:spLocks noGrp="1" noChangeArrowheads="1"/>
          </p:cNvSpPr>
          <p:nvPr>
            <p:ph type="body" idx="1"/>
          </p:nvPr>
        </p:nvSpPr>
        <p:spPr/>
        <p:txBody>
          <a:bodyPr/>
          <a:lstStyle/>
          <a:p>
            <a:pPr eaLnBrk="1" hangingPunct="1">
              <a:lnSpc>
                <a:spcPct val="90000"/>
              </a:lnSpc>
            </a:pPr>
            <a:r>
              <a:rPr lang="es-ES" sz="2100"/>
              <a:t>Las turbinas a gas de las Unidades Escuadra son de origen aeroderivo:</a:t>
            </a:r>
          </a:p>
          <a:p>
            <a:pPr lvl="1" eaLnBrk="1" hangingPunct="1">
              <a:lnSpc>
                <a:spcPct val="90000"/>
              </a:lnSpc>
            </a:pPr>
            <a:r>
              <a:rPr lang="es-ES" sz="2100"/>
              <a:t>Tyne</a:t>
            </a:r>
          </a:p>
          <a:p>
            <a:pPr lvl="1" eaLnBrk="1" hangingPunct="1">
              <a:lnSpc>
                <a:spcPct val="90000"/>
              </a:lnSpc>
            </a:pPr>
            <a:endParaRPr lang="es-ES" sz="2100"/>
          </a:p>
          <a:p>
            <a:pPr lvl="1" eaLnBrk="1" hangingPunct="1">
              <a:lnSpc>
                <a:spcPct val="90000"/>
              </a:lnSpc>
            </a:pPr>
            <a:endParaRPr lang="es-ES" sz="2100"/>
          </a:p>
          <a:p>
            <a:pPr lvl="1" eaLnBrk="1" hangingPunct="1">
              <a:lnSpc>
                <a:spcPct val="90000"/>
              </a:lnSpc>
            </a:pPr>
            <a:endParaRPr lang="es-ES" sz="2100"/>
          </a:p>
          <a:p>
            <a:pPr lvl="1" eaLnBrk="1" hangingPunct="1">
              <a:lnSpc>
                <a:spcPct val="90000"/>
              </a:lnSpc>
            </a:pPr>
            <a:r>
              <a:rPr lang="es-ES" sz="2100"/>
              <a:t>Olympus</a:t>
            </a:r>
          </a:p>
          <a:p>
            <a:pPr lvl="1" eaLnBrk="1" hangingPunct="1">
              <a:lnSpc>
                <a:spcPct val="90000"/>
              </a:lnSpc>
            </a:pPr>
            <a:endParaRPr lang="es-ES" sz="2100"/>
          </a:p>
          <a:p>
            <a:pPr lvl="1" eaLnBrk="1" hangingPunct="1">
              <a:lnSpc>
                <a:spcPct val="90000"/>
              </a:lnSpc>
            </a:pPr>
            <a:endParaRPr lang="es-ES" sz="2100"/>
          </a:p>
          <a:p>
            <a:pPr lvl="1" eaLnBrk="1" hangingPunct="1">
              <a:lnSpc>
                <a:spcPct val="90000"/>
              </a:lnSpc>
            </a:pPr>
            <a:endParaRPr lang="es-ES" sz="2100"/>
          </a:p>
          <a:p>
            <a:pPr lvl="1" eaLnBrk="1" hangingPunct="1">
              <a:lnSpc>
                <a:spcPct val="90000"/>
              </a:lnSpc>
            </a:pPr>
            <a:r>
              <a:rPr lang="es-ES" sz="2100"/>
              <a:t>Spey</a:t>
            </a:r>
          </a:p>
          <a:p>
            <a:pPr eaLnBrk="1" hangingPunct="1">
              <a:lnSpc>
                <a:spcPct val="90000"/>
              </a:lnSpc>
            </a:pPr>
            <a:endParaRPr lang="es-ES" sz="2100"/>
          </a:p>
        </p:txBody>
      </p:sp>
      <p:graphicFrame>
        <p:nvGraphicFramePr>
          <p:cNvPr id="1446918" name="Object 6"/>
          <p:cNvGraphicFramePr>
            <a:graphicFrameLocks noChangeAspect="1"/>
          </p:cNvGraphicFramePr>
          <p:nvPr/>
        </p:nvGraphicFramePr>
        <p:xfrm>
          <a:off x="2051050" y="2924175"/>
          <a:ext cx="1506538" cy="903288"/>
        </p:xfrm>
        <a:graphic>
          <a:graphicData uri="http://schemas.openxmlformats.org/presentationml/2006/ole">
            <mc:AlternateContent xmlns:mc="http://schemas.openxmlformats.org/markup-compatibility/2006">
              <mc:Choice xmlns:v="urn:schemas-microsoft-com:vml" Requires="v">
                <p:oleObj name="Fotografía de Photo Editor" r:id="rId2" imgW="6647619" imgH="4172532" progId="">
                  <p:embed/>
                </p:oleObj>
              </mc:Choice>
              <mc:Fallback>
                <p:oleObj name="Fotografía de Photo Editor" r:id="rId2" imgW="6647619" imgH="4172532" progId="">
                  <p:embed/>
                  <p:pic>
                    <p:nvPicPr>
                      <p:cNvPr id="1446918" name="Object 6"/>
                      <p:cNvPicPr>
                        <a:picLocks noChangeAspect="1" noChangeArrowheads="1"/>
                      </p:cNvPicPr>
                      <p:nvPr/>
                    </p:nvPicPr>
                    <p:blipFill>
                      <a:blip r:embed="rId3">
                        <a:extLst>
                          <a:ext uri="{28A0092B-C50C-407E-A947-70E740481C1C}">
                            <a14:useLocalDpi xmlns:a14="http://schemas.microsoft.com/office/drawing/2010/main" val="0"/>
                          </a:ext>
                        </a:extLst>
                      </a:blip>
                      <a:srcRect b="15982"/>
                      <a:stretch>
                        <a:fillRect/>
                      </a:stretch>
                    </p:blipFill>
                    <p:spPr bwMode="auto">
                      <a:xfrm>
                        <a:off x="2051050" y="2924175"/>
                        <a:ext cx="1506538" cy="903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446919" name="Picture 7" descr="250px-Breguet">
            <a:hlinkClick r:id="rId4"/>
          </p:cNvPr>
          <p:cNvPicPr>
            <a:picLocks noChangeAspect="1" noChangeArrowheads="1"/>
          </p:cNvPicPr>
          <p:nvPr/>
        </p:nvPicPr>
        <p:blipFill>
          <a:blip r:embed="rId5"/>
          <a:srcRect/>
          <a:stretch>
            <a:fillRect/>
          </a:stretch>
        </p:blipFill>
        <p:spPr bwMode="auto">
          <a:xfrm>
            <a:off x="3779838" y="2636838"/>
            <a:ext cx="1925637" cy="1257300"/>
          </a:xfrm>
          <a:prstGeom prst="rect">
            <a:avLst/>
          </a:prstGeom>
          <a:noFill/>
          <a:ln w="9525">
            <a:noFill/>
            <a:miter lim="800000"/>
            <a:headEnd/>
            <a:tailEnd/>
          </a:ln>
        </p:spPr>
      </p:pic>
      <p:pic>
        <p:nvPicPr>
          <p:cNvPr id="1446920" name="Picture 8" descr="The double-bubble fuselage is clearly visible, as are the larger than normal windows kept from the Viscount">
            <a:hlinkClick r:id="rId6" tooltip="The double-bubble fuselage is clearly visible, as are the larger than normal windows kept from the Viscount"/>
          </p:cNvPr>
          <p:cNvPicPr>
            <a:picLocks noChangeAspect="1" noChangeArrowheads="1"/>
          </p:cNvPicPr>
          <p:nvPr/>
        </p:nvPicPr>
        <p:blipFill>
          <a:blip r:embed="rId7"/>
          <a:srcRect/>
          <a:stretch>
            <a:fillRect/>
          </a:stretch>
        </p:blipFill>
        <p:spPr bwMode="auto">
          <a:xfrm>
            <a:off x="6011863" y="2636838"/>
            <a:ext cx="2073275" cy="1243012"/>
          </a:xfrm>
          <a:prstGeom prst="rect">
            <a:avLst/>
          </a:prstGeom>
          <a:noFill/>
          <a:ln w="9525">
            <a:noFill/>
            <a:miter lim="800000"/>
            <a:headEnd/>
            <a:tailEnd/>
          </a:ln>
        </p:spPr>
      </p:pic>
      <p:pic>
        <p:nvPicPr>
          <p:cNvPr id="1446921" name="Picture 9" descr="Rolls-Royce Olympus 593">
            <a:hlinkClick r:id="rId8" tooltip="Rolls-Royce Olympus 593"/>
          </p:cNvPr>
          <p:cNvPicPr>
            <a:picLocks noChangeAspect="1" noChangeArrowheads="1"/>
          </p:cNvPicPr>
          <p:nvPr/>
        </p:nvPicPr>
        <p:blipFill>
          <a:blip r:embed="rId9"/>
          <a:srcRect/>
          <a:stretch>
            <a:fillRect/>
          </a:stretch>
        </p:blipFill>
        <p:spPr bwMode="auto">
          <a:xfrm>
            <a:off x="1116013" y="4292600"/>
            <a:ext cx="2819400" cy="889000"/>
          </a:xfrm>
          <a:prstGeom prst="rect">
            <a:avLst/>
          </a:prstGeom>
          <a:noFill/>
          <a:ln w="9525">
            <a:noFill/>
            <a:miter lim="800000"/>
            <a:headEnd/>
            <a:tailEnd/>
          </a:ln>
        </p:spPr>
      </p:pic>
      <p:pic>
        <p:nvPicPr>
          <p:cNvPr id="1446922" name="Picture 10" descr="250px-Vulcan">
            <a:hlinkClick r:id="rId10"/>
          </p:cNvPr>
          <p:cNvPicPr>
            <a:picLocks noChangeAspect="1" noChangeArrowheads="1"/>
          </p:cNvPicPr>
          <p:nvPr/>
        </p:nvPicPr>
        <p:blipFill>
          <a:blip r:embed="rId11"/>
          <a:srcRect/>
          <a:stretch>
            <a:fillRect/>
          </a:stretch>
        </p:blipFill>
        <p:spPr bwMode="auto">
          <a:xfrm>
            <a:off x="6300788" y="4005263"/>
            <a:ext cx="1706562" cy="1284287"/>
          </a:xfrm>
          <a:prstGeom prst="rect">
            <a:avLst/>
          </a:prstGeom>
          <a:noFill/>
          <a:ln w="9525">
            <a:noFill/>
            <a:miter lim="800000"/>
            <a:headEnd/>
            <a:tailEnd/>
          </a:ln>
        </p:spPr>
      </p:pic>
      <p:pic>
        <p:nvPicPr>
          <p:cNvPr id="1446923" name="Picture 11" descr="250px-AirFranceConcorde">
            <a:hlinkClick r:id="rId12"/>
          </p:cNvPr>
          <p:cNvPicPr>
            <a:picLocks noChangeAspect="1" noChangeArrowheads="1"/>
          </p:cNvPicPr>
          <p:nvPr/>
        </p:nvPicPr>
        <p:blipFill>
          <a:blip r:embed="rId13"/>
          <a:srcRect/>
          <a:stretch>
            <a:fillRect/>
          </a:stretch>
        </p:blipFill>
        <p:spPr bwMode="auto">
          <a:xfrm>
            <a:off x="4067175" y="4221163"/>
            <a:ext cx="1770063" cy="977900"/>
          </a:xfrm>
          <a:prstGeom prst="rect">
            <a:avLst/>
          </a:prstGeom>
          <a:noFill/>
          <a:ln w="9525">
            <a:noFill/>
            <a:miter lim="800000"/>
            <a:headEnd/>
            <a:tailEnd/>
          </a:ln>
        </p:spPr>
      </p:pic>
      <p:pic>
        <p:nvPicPr>
          <p:cNvPr id="1446924" name="Picture 12" descr="14"/>
          <p:cNvPicPr>
            <a:picLocks noChangeAspect="1" noChangeArrowheads="1"/>
          </p:cNvPicPr>
          <p:nvPr/>
        </p:nvPicPr>
        <p:blipFill>
          <a:blip r:embed="rId14"/>
          <a:srcRect l="8469" t="21153" r="4832" b="27643"/>
          <a:stretch>
            <a:fillRect/>
          </a:stretch>
        </p:blipFill>
        <p:spPr bwMode="auto">
          <a:xfrm>
            <a:off x="1187450" y="5661025"/>
            <a:ext cx="2574925" cy="1058863"/>
          </a:xfrm>
          <a:prstGeom prst="rect">
            <a:avLst/>
          </a:prstGeom>
          <a:noFill/>
          <a:ln w="9525">
            <a:solidFill>
              <a:srgbClr val="FFFF00"/>
            </a:solidFill>
            <a:miter lim="800000"/>
            <a:headEnd/>
            <a:tailEnd/>
          </a:ln>
        </p:spPr>
      </p:pic>
      <p:pic>
        <p:nvPicPr>
          <p:cNvPr id="1446925" name="Picture 13" descr="Gulfstream G200">
            <a:hlinkClick r:id="rId15" tooltip="Gulfstream G200"/>
          </p:cNvPr>
          <p:cNvPicPr>
            <a:picLocks noChangeAspect="1" noChangeArrowheads="1"/>
          </p:cNvPicPr>
          <p:nvPr/>
        </p:nvPicPr>
        <p:blipFill>
          <a:blip r:embed="rId16"/>
          <a:srcRect/>
          <a:stretch>
            <a:fillRect/>
          </a:stretch>
        </p:blipFill>
        <p:spPr bwMode="auto">
          <a:xfrm>
            <a:off x="6372225" y="5373688"/>
            <a:ext cx="1889125" cy="1258887"/>
          </a:xfrm>
          <a:prstGeom prst="rect">
            <a:avLst/>
          </a:prstGeom>
          <a:noFill/>
          <a:ln w="9525">
            <a:noFill/>
            <a:miter lim="800000"/>
            <a:headEnd/>
            <a:tailEnd/>
          </a:ln>
        </p:spPr>
      </p:pic>
      <p:pic>
        <p:nvPicPr>
          <p:cNvPr id="1446926" name="Picture 14" descr="a419fk"/>
          <p:cNvPicPr>
            <a:picLocks noChangeAspect="1" noChangeArrowheads="1"/>
          </p:cNvPicPr>
          <p:nvPr/>
        </p:nvPicPr>
        <p:blipFill>
          <a:blip r:embed="rId17"/>
          <a:srcRect/>
          <a:stretch>
            <a:fillRect/>
          </a:stretch>
        </p:blipFill>
        <p:spPr bwMode="auto">
          <a:xfrm>
            <a:off x="4140200" y="5376863"/>
            <a:ext cx="1955800" cy="1311275"/>
          </a:xfrm>
          <a:prstGeom prst="rect">
            <a:avLst/>
          </a:prstGeom>
          <a:noFill/>
          <a:ln w="9525">
            <a:noFill/>
            <a:miter lim="800000"/>
            <a:headEnd/>
            <a:tailEnd/>
          </a:ln>
        </p:spPr>
      </p:pic>
      <p:pic>
        <p:nvPicPr>
          <p:cNvPr id="2062" name="Picture 14" descr="Wl"/>
          <p:cNvPicPr>
            <a:picLocks noChangeAspect="1" noChangeArrowheads="1"/>
          </p:cNvPicPr>
          <p:nvPr/>
        </p:nvPicPr>
        <p:blipFill>
          <a:blip r:embed="rId18"/>
          <a:srcRect/>
          <a:stretch>
            <a:fillRect/>
          </a:stretch>
        </p:blipFill>
        <p:spPr bwMode="auto">
          <a:xfrm>
            <a:off x="3924300" y="3068638"/>
            <a:ext cx="2303463" cy="1727200"/>
          </a:xfrm>
          <a:prstGeom prst="rect">
            <a:avLst/>
          </a:prstGeom>
          <a:noFill/>
          <a:ln w="9525">
            <a:noFill/>
            <a:miter lim="800000"/>
            <a:headEnd/>
            <a:tailEnd/>
          </a:ln>
        </p:spPr>
      </p:pic>
      <p:pic>
        <p:nvPicPr>
          <p:cNvPr id="2063" name="Picture 15" descr="STA43495"/>
          <p:cNvPicPr>
            <a:picLocks noChangeAspect="1" noChangeArrowheads="1"/>
          </p:cNvPicPr>
          <p:nvPr/>
        </p:nvPicPr>
        <p:blipFill>
          <a:blip r:embed="rId19"/>
          <a:srcRect/>
          <a:stretch>
            <a:fillRect/>
          </a:stretch>
        </p:blipFill>
        <p:spPr bwMode="auto">
          <a:xfrm>
            <a:off x="6372225" y="3068638"/>
            <a:ext cx="2268538" cy="1701800"/>
          </a:xfrm>
          <a:prstGeom prst="rect">
            <a:avLst/>
          </a:prstGeom>
          <a:noFill/>
          <a:ln w="9525">
            <a:noFill/>
            <a:miter lim="800000"/>
            <a:headEnd/>
            <a:tailEnd/>
          </a:ln>
        </p:spPr>
      </p:pic>
      <p:pic>
        <p:nvPicPr>
          <p:cNvPr id="2064" name="Picture 16" descr="T-23"/>
          <p:cNvPicPr>
            <a:picLocks noChangeAspect="1" noChangeArrowheads="1"/>
          </p:cNvPicPr>
          <p:nvPr/>
        </p:nvPicPr>
        <p:blipFill>
          <a:blip r:embed="rId20"/>
          <a:srcRect/>
          <a:stretch>
            <a:fillRect/>
          </a:stretch>
        </p:blipFill>
        <p:spPr bwMode="auto">
          <a:xfrm>
            <a:off x="3995738" y="5157788"/>
            <a:ext cx="2209800" cy="1473200"/>
          </a:xfrm>
          <a:prstGeom prst="rect">
            <a:avLst/>
          </a:prstGeom>
          <a:noFill/>
          <a:ln w="9525">
            <a:noFill/>
            <a:miter lim="800000"/>
            <a:headEnd/>
            <a:tailEnd/>
          </a:ln>
        </p:spPr>
      </p:pic>
      <p:pic>
        <p:nvPicPr>
          <p:cNvPr id="2065" name="Picture 17" descr="Tipo M"/>
          <p:cNvPicPr>
            <a:picLocks noChangeAspect="1" noChangeArrowheads="1"/>
          </p:cNvPicPr>
          <p:nvPr/>
        </p:nvPicPr>
        <p:blipFill>
          <a:blip r:embed="rId21"/>
          <a:srcRect/>
          <a:stretch>
            <a:fillRect/>
          </a:stretch>
        </p:blipFill>
        <p:spPr bwMode="auto">
          <a:xfrm>
            <a:off x="6443663" y="5084763"/>
            <a:ext cx="2124075" cy="15144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446918"/>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1000"/>
                                  </p:stCondLst>
                                  <p:childTnLst>
                                    <p:set>
                                      <p:cBhvr>
                                        <p:cTn id="9" dur="1" fill="hold">
                                          <p:stCondLst>
                                            <p:cond delay="499"/>
                                          </p:stCondLst>
                                        </p:cTn>
                                        <p:tgtEl>
                                          <p:spTgt spid="1446919"/>
                                        </p:tgtEl>
                                        <p:attrNameLst>
                                          <p:attrName>style.visibility</p:attrName>
                                        </p:attrNameLst>
                                      </p:cBhvr>
                                      <p:to>
                                        <p:strVal val="visible"/>
                                      </p:to>
                                    </p:set>
                                  </p:childTnLst>
                                </p:cTn>
                              </p:par>
                            </p:childTnLst>
                          </p:cTn>
                        </p:par>
                        <p:par>
                          <p:cTn id="10" fill="hold" nodeType="afterGroup">
                            <p:stCondLst>
                              <p:cond delay="2000"/>
                            </p:stCondLst>
                            <p:childTnLst>
                              <p:par>
                                <p:cTn id="11" presetID="1" presetClass="entr" presetSubtype="0" fill="hold" nodeType="afterEffect">
                                  <p:stCondLst>
                                    <p:cond delay="1000"/>
                                  </p:stCondLst>
                                  <p:childTnLst>
                                    <p:set>
                                      <p:cBhvr>
                                        <p:cTn id="12" dur="1" fill="hold">
                                          <p:stCondLst>
                                            <p:cond delay="499"/>
                                          </p:stCondLst>
                                        </p:cTn>
                                        <p:tgtEl>
                                          <p:spTgt spid="1446920"/>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499"/>
                                          </p:stCondLst>
                                        </p:cTn>
                                        <p:tgtEl>
                                          <p:spTgt spid="1446921"/>
                                        </p:tgtEl>
                                        <p:attrNameLst>
                                          <p:attrName>style.visibility</p:attrName>
                                        </p:attrNameLst>
                                      </p:cBhvr>
                                      <p:to>
                                        <p:strVal val="visible"/>
                                      </p:to>
                                    </p:set>
                                  </p:childTnLst>
                                </p:cTn>
                              </p:par>
                            </p:childTnLst>
                          </p:cTn>
                        </p:par>
                        <p:par>
                          <p:cTn id="17" fill="hold" nodeType="afterGroup">
                            <p:stCondLst>
                              <p:cond delay="500"/>
                            </p:stCondLst>
                            <p:childTnLst>
                              <p:par>
                                <p:cTn id="18" presetID="1" presetClass="entr" presetSubtype="0" fill="hold" nodeType="afterEffect">
                                  <p:stCondLst>
                                    <p:cond delay="1000"/>
                                  </p:stCondLst>
                                  <p:childTnLst>
                                    <p:set>
                                      <p:cBhvr>
                                        <p:cTn id="19" dur="1" fill="hold">
                                          <p:stCondLst>
                                            <p:cond delay="499"/>
                                          </p:stCondLst>
                                        </p:cTn>
                                        <p:tgtEl>
                                          <p:spTgt spid="1446923"/>
                                        </p:tgtEl>
                                        <p:attrNameLst>
                                          <p:attrName>style.visibility</p:attrName>
                                        </p:attrNameLst>
                                      </p:cBhvr>
                                      <p:to>
                                        <p:strVal val="visible"/>
                                      </p:to>
                                    </p:set>
                                  </p:childTnLst>
                                </p:cTn>
                              </p:par>
                            </p:childTnLst>
                          </p:cTn>
                        </p:par>
                        <p:par>
                          <p:cTn id="20" fill="hold" nodeType="afterGroup">
                            <p:stCondLst>
                              <p:cond delay="2000"/>
                            </p:stCondLst>
                            <p:childTnLst>
                              <p:par>
                                <p:cTn id="21" presetID="1" presetClass="entr" presetSubtype="0" fill="hold" nodeType="afterEffect">
                                  <p:stCondLst>
                                    <p:cond delay="1000"/>
                                  </p:stCondLst>
                                  <p:childTnLst>
                                    <p:set>
                                      <p:cBhvr>
                                        <p:cTn id="22" dur="1" fill="hold">
                                          <p:stCondLst>
                                            <p:cond delay="499"/>
                                          </p:stCondLst>
                                        </p:cTn>
                                        <p:tgtEl>
                                          <p:spTgt spid="144692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1446924"/>
                                        </p:tgtEl>
                                        <p:attrNameLst>
                                          <p:attrName>style.visibility</p:attrName>
                                        </p:attrNameLst>
                                      </p:cBhvr>
                                      <p:to>
                                        <p:strVal val="visible"/>
                                      </p:to>
                                    </p:set>
                                  </p:childTnLst>
                                </p:cTn>
                              </p:par>
                            </p:childTnLst>
                          </p:cTn>
                        </p:par>
                        <p:par>
                          <p:cTn id="27" fill="hold" nodeType="afterGroup">
                            <p:stCondLst>
                              <p:cond delay="500"/>
                            </p:stCondLst>
                            <p:childTnLst>
                              <p:par>
                                <p:cTn id="28" presetID="1" presetClass="entr" presetSubtype="0" fill="hold" nodeType="afterEffect">
                                  <p:stCondLst>
                                    <p:cond delay="1000"/>
                                  </p:stCondLst>
                                  <p:childTnLst>
                                    <p:set>
                                      <p:cBhvr>
                                        <p:cTn id="29" dur="1" fill="hold">
                                          <p:stCondLst>
                                            <p:cond delay="499"/>
                                          </p:stCondLst>
                                        </p:cTn>
                                        <p:tgtEl>
                                          <p:spTgt spid="1446926"/>
                                        </p:tgtEl>
                                        <p:attrNameLst>
                                          <p:attrName>style.visibility</p:attrName>
                                        </p:attrNameLst>
                                      </p:cBhvr>
                                      <p:to>
                                        <p:strVal val="visible"/>
                                      </p:to>
                                    </p:set>
                                  </p:childTnLst>
                                </p:cTn>
                              </p:par>
                            </p:childTnLst>
                          </p:cTn>
                        </p:par>
                        <p:par>
                          <p:cTn id="30" fill="hold" nodeType="afterGroup">
                            <p:stCondLst>
                              <p:cond delay="2000"/>
                            </p:stCondLst>
                            <p:childTnLst>
                              <p:par>
                                <p:cTn id="31" presetID="1" presetClass="entr" presetSubtype="0" fill="hold" nodeType="afterEffect">
                                  <p:stCondLst>
                                    <p:cond delay="1000"/>
                                  </p:stCondLst>
                                  <p:childTnLst>
                                    <p:set>
                                      <p:cBhvr>
                                        <p:cTn id="32" dur="1" fill="hold">
                                          <p:stCondLst>
                                            <p:cond delay="499"/>
                                          </p:stCondLst>
                                        </p:cTn>
                                        <p:tgtEl>
                                          <p:spTgt spid="144692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xit" presetSubtype="0" fill="hold" nodeType="clickEffect">
                                  <p:stCondLst>
                                    <p:cond delay="0"/>
                                  </p:stCondLst>
                                  <p:childTnLst>
                                    <p:animEffect transition="out" filter="fade">
                                      <p:cBhvr>
                                        <p:cTn id="36" dur="2000"/>
                                        <p:tgtEl>
                                          <p:spTgt spid="1446919"/>
                                        </p:tgtEl>
                                      </p:cBhvr>
                                    </p:animEffect>
                                    <p:set>
                                      <p:cBhvr>
                                        <p:cTn id="37" dur="1" fill="hold">
                                          <p:stCondLst>
                                            <p:cond delay="1999"/>
                                          </p:stCondLst>
                                        </p:cTn>
                                        <p:tgtEl>
                                          <p:spTgt spid="1446919"/>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2000"/>
                                        <p:tgtEl>
                                          <p:spTgt spid="1446920"/>
                                        </p:tgtEl>
                                      </p:cBhvr>
                                    </p:animEffect>
                                    <p:set>
                                      <p:cBhvr>
                                        <p:cTn id="40" dur="1" fill="hold">
                                          <p:stCondLst>
                                            <p:cond delay="1999"/>
                                          </p:stCondLst>
                                        </p:cTn>
                                        <p:tgtEl>
                                          <p:spTgt spid="1446920"/>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2000"/>
                                        <p:tgtEl>
                                          <p:spTgt spid="1446923"/>
                                        </p:tgtEl>
                                      </p:cBhvr>
                                    </p:animEffect>
                                    <p:set>
                                      <p:cBhvr>
                                        <p:cTn id="43" dur="1" fill="hold">
                                          <p:stCondLst>
                                            <p:cond delay="1999"/>
                                          </p:stCondLst>
                                        </p:cTn>
                                        <p:tgtEl>
                                          <p:spTgt spid="1446923"/>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2000"/>
                                        <p:tgtEl>
                                          <p:spTgt spid="1446922"/>
                                        </p:tgtEl>
                                      </p:cBhvr>
                                    </p:animEffect>
                                    <p:set>
                                      <p:cBhvr>
                                        <p:cTn id="46" dur="1" fill="hold">
                                          <p:stCondLst>
                                            <p:cond delay="1999"/>
                                          </p:stCondLst>
                                        </p:cTn>
                                        <p:tgtEl>
                                          <p:spTgt spid="1446922"/>
                                        </p:tgtEl>
                                        <p:attrNameLst>
                                          <p:attrName>style.visibility</p:attrName>
                                        </p:attrNameLst>
                                      </p:cBhvr>
                                      <p:to>
                                        <p:strVal val="hidden"/>
                                      </p:to>
                                    </p:set>
                                  </p:childTnLst>
                                </p:cTn>
                              </p:par>
                              <p:par>
                                <p:cTn id="47" presetID="55" presetClass="entr" presetSubtype="0" fill="hold" nodeType="withEffect">
                                  <p:stCondLst>
                                    <p:cond delay="0"/>
                                  </p:stCondLst>
                                  <p:childTnLst>
                                    <p:set>
                                      <p:cBhvr>
                                        <p:cTn id="48" dur="1" fill="hold">
                                          <p:stCondLst>
                                            <p:cond delay="0"/>
                                          </p:stCondLst>
                                        </p:cTn>
                                        <p:tgtEl>
                                          <p:spTgt spid="2062"/>
                                        </p:tgtEl>
                                        <p:attrNameLst>
                                          <p:attrName>style.visibility</p:attrName>
                                        </p:attrNameLst>
                                      </p:cBhvr>
                                      <p:to>
                                        <p:strVal val="visible"/>
                                      </p:to>
                                    </p:set>
                                    <p:anim calcmode="lin" valueType="num">
                                      <p:cBhvr>
                                        <p:cTn id="49" dur="1000" fill="hold"/>
                                        <p:tgtEl>
                                          <p:spTgt spid="2062"/>
                                        </p:tgtEl>
                                        <p:attrNameLst>
                                          <p:attrName>ppt_w</p:attrName>
                                        </p:attrNameLst>
                                      </p:cBhvr>
                                      <p:tavLst>
                                        <p:tav tm="0">
                                          <p:val>
                                            <p:strVal val="#ppt_w*0.70"/>
                                          </p:val>
                                        </p:tav>
                                        <p:tav tm="100000">
                                          <p:val>
                                            <p:strVal val="#ppt_w"/>
                                          </p:val>
                                        </p:tav>
                                      </p:tavLst>
                                    </p:anim>
                                    <p:anim calcmode="lin" valueType="num">
                                      <p:cBhvr>
                                        <p:cTn id="50" dur="1000" fill="hold"/>
                                        <p:tgtEl>
                                          <p:spTgt spid="2062"/>
                                        </p:tgtEl>
                                        <p:attrNameLst>
                                          <p:attrName>ppt_h</p:attrName>
                                        </p:attrNameLst>
                                      </p:cBhvr>
                                      <p:tavLst>
                                        <p:tav tm="0">
                                          <p:val>
                                            <p:strVal val="#ppt_h"/>
                                          </p:val>
                                        </p:tav>
                                        <p:tav tm="100000">
                                          <p:val>
                                            <p:strVal val="#ppt_h"/>
                                          </p:val>
                                        </p:tav>
                                      </p:tavLst>
                                    </p:anim>
                                    <p:animEffect transition="in" filter="fade">
                                      <p:cBhvr>
                                        <p:cTn id="51" dur="1000"/>
                                        <p:tgtEl>
                                          <p:spTgt spid="2062"/>
                                        </p:tgtEl>
                                      </p:cBhvr>
                                    </p:animEffect>
                                  </p:childTnLst>
                                </p:cTn>
                              </p:par>
                              <p:par>
                                <p:cTn id="52" presetID="55" presetClass="entr" presetSubtype="0" fill="hold" nodeType="withEffect">
                                  <p:stCondLst>
                                    <p:cond delay="0"/>
                                  </p:stCondLst>
                                  <p:childTnLst>
                                    <p:set>
                                      <p:cBhvr>
                                        <p:cTn id="53" dur="1" fill="hold">
                                          <p:stCondLst>
                                            <p:cond delay="0"/>
                                          </p:stCondLst>
                                        </p:cTn>
                                        <p:tgtEl>
                                          <p:spTgt spid="2063"/>
                                        </p:tgtEl>
                                        <p:attrNameLst>
                                          <p:attrName>style.visibility</p:attrName>
                                        </p:attrNameLst>
                                      </p:cBhvr>
                                      <p:to>
                                        <p:strVal val="visible"/>
                                      </p:to>
                                    </p:set>
                                    <p:anim calcmode="lin" valueType="num">
                                      <p:cBhvr>
                                        <p:cTn id="54" dur="1000" fill="hold"/>
                                        <p:tgtEl>
                                          <p:spTgt spid="2063"/>
                                        </p:tgtEl>
                                        <p:attrNameLst>
                                          <p:attrName>ppt_w</p:attrName>
                                        </p:attrNameLst>
                                      </p:cBhvr>
                                      <p:tavLst>
                                        <p:tav tm="0">
                                          <p:val>
                                            <p:strVal val="#ppt_w*0.70"/>
                                          </p:val>
                                        </p:tav>
                                        <p:tav tm="100000">
                                          <p:val>
                                            <p:strVal val="#ppt_w"/>
                                          </p:val>
                                        </p:tav>
                                      </p:tavLst>
                                    </p:anim>
                                    <p:anim calcmode="lin" valueType="num">
                                      <p:cBhvr>
                                        <p:cTn id="55" dur="1000" fill="hold"/>
                                        <p:tgtEl>
                                          <p:spTgt spid="2063"/>
                                        </p:tgtEl>
                                        <p:attrNameLst>
                                          <p:attrName>ppt_h</p:attrName>
                                        </p:attrNameLst>
                                      </p:cBhvr>
                                      <p:tavLst>
                                        <p:tav tm="0">
                                          <p:val>
                                            <p:strVal val="#ppt_h"/>
                                          </p:val>
                                        </p:tav>
                                        <p:tav tm="100000">
                                          <p:val>
                                            <p:strVal val="#ppt_h"/>
                                          </p:val>
                                        </p:tav>
                                      </p:tavLst>
                                    </p:anim>
                                    <p:animEffect transition="in" filter="fade">
                                      <p:cBhvr>
                                        <p:cTn id="56" dur="1000"/>
                                        <p:tgtEl>
                                          <p:spTgt spid="2063"/>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0" presetClass="exit" presetSubtype="0" fill="hold" nodeType="clickEffect">
                                  <p:stCondLst>
                                    <p:cond delay="0"/>
                                  </p:stCondLst>
                                  <p:childTnLst>
                                    <p:animEffect transition="out" filter="fade">
                                      <p:cBhvr>
                                        <p:cTn id="60" dur="2000"/>
                                        <p:tgtEl>
                                          <p:spTgt spid="1446926"/>
                                        </p:tgtEl>
                                      </p:cBhvr>
                                    </p:animEffect>
                                    <p:set>
                                      <p:cBhvr>
                                        <p:cTn id="61" dur="1" fill="hold">
                                          <p:stCondLst>
                                            <p:cond delay="1999"/>
                                          </p:stCondLst>
                                        </p:cTn>
                                        <p:tgtEl>
                                          <p:spTgt spid="1446926"/>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2000"/>
                                        <p:tgtEl>
                                          <p:spTgt spid="1446925"/>
                                        </p:tgtEl>
                                      </p:cBhvr>
                                    </p:animEffect>
                                    <p:set>
                                      <p:cBhvr>
                                        <p:cTn id="64" dur="1" fill="hold">
                                          <p:stCondLst>
                                            <p:cond delay="1999"/>
                                          </p:stCondLst>
                                        </p:cTn>
                                        <p:tgtEl>
                                          <p:spTgt spid="1446925"/>
                                        </p:tgtEl>
                                        <p:attrNameLst>
                                          <p:attrName>style.visibility</p:attrName>
                                        </p:attrNameLst>
                                      </p:cBhvr>
                                      <p:to>
                                        <p:strVal val="hidden"/>
                                      </p:to>
                                    </p:set>
                                  </p:childTnLst>
                                </p:cTn>
                              </p:par>
                              <p:par>
                                <p:cTn id="65" presetID="55" presetClass="entr" presetSubtype="0" fill="hold" nodeType="withEffect">
                                  <p:stCondLst>
                                    <p:cond delay="0"/>
                                  </p:stCondLst>
                                  <p:childTnLst>
                                    <p:set>
                                      <p:cBhvr>
                                        <p:cTn id="66" dur="1" fill="hold">
                                          <p:stCondLst>
                                            <p:cond delay="0"/>
                                          </p:stCondLst>
                                        </p:cTn>
                                        <p:tgtEl>
                                          <p:spTgt spid="2065"/>
                                        </p:tgtEl>
                                        <p:attrNameLst>
                                          <p:attrName>style.visibility</p:attrName>
                                        </p:attrNameLst>
                                      </p:cBhvr>
                                      <p:to>
                                        <p:strVal val="visible"/>
                                      </p:to>
                                    </p:set>
                                    <p:anim calcmode="lin" valueType="num">
                                      <p:cBhvr>
                                        <p:cTn id="67" dur="1000" fill="hold"/>
                                        <p:tgtEl>
                                          <p:spTgt spid="2065"/>
                                        </p:tgtEl>
                                        <p:attrNameLst>
                                          <p:attrName>ppt_w</p:attrName>
                                        </p:attrNameLst>
                                      </p:cBhvr>
                                      <p:tavLst>
                                        <p:tav tm="0">
                                          <p:val>
                                            <p:strVal val="#ppt_w*0.70"/>
                                          </p:val>
                                        </p:tav>
                                        <p:tav tm="100000">
                                          <p:val>
                                            <p:strVal val="#ppt_w"/>
                                          </p:val>
                                        </p:tav>
                                      </p:tavLst>
                                    </p:anim>
                                    <p:anim calcmode="lin" valueType="num">
                                      <p:cBhvr>
                                        <p:cTn id="68" dur="1000" fill="hold"/>
                                        <p:tgtEl>
                                          <p:spTgt spid="2065"/>
                                        </p:tgtEl>
                                        <p:attrNameLst>
                                          <p:attrName>ppt_h</p:attrName>
                                        </p:attrNameLst>
                                      </p:cBhvr>
                                      <p:tavLst>
                                        <p:tav tm="0">
                                          <p:val>
                                            <p:strVal val="#ppt_h"/>
                                          </p:val>
                                        </p:tav>
                                        <p:tav tm="100000">
                                          <p:val>
                                            <p:strVal val="#ppt_h"/>
                                          </p:val>
                                        </p:tav>
                                      </p:tavLst>
                                    </p:anim>
                                    <p:animEffect transition="in" filter="fade">
                                      <p:cBhvr>
                                        <p:cTn id="69" dur="1000"/>
                                        <p:tgtEl>
                                          <p:spTgt spid="2065"/>
                                        </p:tgtEl>
                                      </p:cBhvr>
                                    </p:animEffect>
                                  </p:childTnLst>
                                </p:cTn>
                              </p:par>
                              <p:par>
                                <p:cTn id="70" presetID="55" presetClass="entr" presetSubtype="0" fill="hold" nodeType="withEffect">
                                  <p:stCondLst>
                                    <p:cond delay="0"/>
                                  </p:stCondLst>
                                  <p:childTnLst>
                                    <p:set>
                                      <p:cBhvr>
                                        <p:cTn id="71" dur="1" fill="hold">
                                          <p:stCondLst>
                                            <p:cond delay="0"/>
                                          </p:stCondLst>
                                        </p:cTn>
                                        <p:tgtEl>
                                          <p:spTgt spid="2064"/>
                                        </p:tgtEl>
                                        <p:attrNameLst>
                                          <p:attrName>style.visibility</p:attrName>
                                        </p:attrNameLst>
                                      </p:cBhvr>
                                      <p:to>
                                        <p:strVal val="visible"/>
                                      </p:to>
                                    </p:set>
                                    <p:anim calcmode="lin" valueType="num">
                                      <p:cBhvr>
                                        <p:cTn id="72" dur="1000" fill="hold"/>
                                        <p:tgtEl>
                                          <p:spTgt spid="2064"/>
                                        </p:tgtEl>
                                        <p:attrNameLst>
                                          <p:attrName>ppt_w</p:attrName>
                                        </p:attrNameLst>
                                      </p:cBhvr>
                                      <p:tavLst>
                                        <p:tav tm="0">
                                          <p:val>
                                            <p:strVal val="#ppt_w*0.70"/>
                                          </p:val>
                                        </p:tav>
                                        <p:tav tm="100000">
                                          <p:val>
                                            <p:strVal val="#ppt_w"/>
                                          </p:val>
                                        </p:tav>
                                      </p:tavLst>
                                    </p:anim>
                                    <p:anim calcmode="lin" valueType="num">
                                      <p:cBhvr>
                                        <p:cTn id="73" dur="1000" fill="hold"/>
                                        <p:tgtEl>
                                          <p:spTgt spid="2064"/>
                                        </p:tgtEl>
                                        <p:attrNameLst>
                                          <p:attrName>ppt_h</p:attrName>
                                        </p:attrNameLst>
                                      </p:cBhvr>
                                      <p:tavLst>
                                        <p:tav tm="0">
                                          <p:val>
                                            <p:strVal val="#ppt_h"/>
                                          </p:val>
                                        </p:tav>
                                        <p:tav tm="100000">
                                          <p:val>
                                            <p:strVal val="#ppt_h"/>
                                          </p:val>
                                        </p:tav>
                                      </p:tavLst>
                                    </p:anim>
                                    <p:animEffect transition="in" filter="fade">
                                      <p:cBhvr>
                                        <p:cTn id="74" dur="1000"/>
                                        <p:tgtEl>
                                          <p:spTgt spid="20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p:txBody>
          <a:bodyPr/>
          <a:lstStyle/>
          <a:p>
            <a:pPr eaLnBrk="1" hangingPunct="1"/>
            <a:r>
              <a:rPr lang="es-ES" dirty="0"/>
              <a:t>Turbinas a gas</a:t>
            </a:r>
          </a:p>
        </p:txBody>
      </p:sp>
      <p:sp>
        <p:nvSpPr>
          <p:cNvPr id="3076" name="Rectangle 5"/>
          <p:cNvSpPr>
            <a:spLocks noGrp="1" noChangeArrowheads="1"/>
          </p:cNvSpPr>
          <p:nvPr>
            <p:ph type="body" idx="1"/>
          </p:nvPr>
        </p:nvSpPr>
        <p:spPr/>
        <p:txBody>
          <a:bodyPr/>
          <a:lstStyle/>
          <a:p>
            <a:pPr eaLnBrk="1" hangingPunct="1">
              <a:lnSpc>
                <a:spcPct val="90000"/>
              </a:lnSpc>
            </a:pPr>
            <a:r>
              <a:rPr lang="es-ES" sz="2100" dirty="0"/>
              <a:t>Las turbinas a gas de las Unidades Escuadra son de origen </a:t>
            </a:r>
            <a:r>
              <a:rPr lang="es-ES" sz="2100" dirty="0" err="1"/>
              <a:t>aeroderivo</a:t>
            </a:r>
            <a:r>
              <a:rPr lang="es-ES" sz="2100" dirty="0"/>
              <a:t>:</a:t>
            </a:r>
          </a:p>
          <a:p>
            <a:pPr lvl="1" eaLnBrk="1" hangingPunct="1">
              <a:lnSpc>
                <a:spcPct val="90000"/>
              </a:lnSpc>
            </a:pPr>
            <a:r>
              <a:rPr lang="es-ES" sz="2100" dirty="0" err="1"/>
              <a:t>Tyne</a:t>
            </a:r>
            <a:endParaRPr lang="es-ES" sz="2100" dirty="0"/>
          </a:p>
          <a:p>
            <a:pPr lvl="1" eaLnBrk="1" hangingPunct="1">
              <a:lnSpc>
                <a:spcPct val="90000"/>
              </a:lnSpc>
            </a:pPr>
            <a:endParaRPr lang="es-ES" sz="2100" dirty="0"/>
          </a:p>
          <a:p>
            <a:pPr lvl="1" eaLnBrk="1" hangingPunct="1">
              <a:lnSpc>
                <a:spcPct val="90000"/>
              </a:lnSpc>
            </a:pPr>
            <a:endParaRPr lang="es-ES" sz="2100" dirty="0"/>
          </a:p>
          <a:p>
            <a:pPr lvl="1" eaLnBrk="1" hangingPunct="1">
              <a:lnSpc>
                <a:spcPct val="90000"/>
              </a:lnSpc>
            </a:pPr>
            <a:endParaRPr lang="es-ES" sz="2100" dirty="0"/>
          </a:p>
          <a:p>
            <a:pPr lvl="1" eaLnBrk="1" hangingPunct="1">
              <a:lnSpc>
                <a:spcPct val="90000"/>
              </a:lnSpc>
            </a:pPr>
            <a:r>
              <a:rPr lang="es-ES" sz="2100" dirty="0"/>
              <a:t>Olympus</a:t>
            </a:r>
          </a:p>
          <a:p>
            <a:pPr lvl="1" eaLnBrk="1" hangingPunct="1">
              <a:lnSpc>
                <a:spcPct val="90000"/>
              </a:lnSpc>
            </a:pPr>
            <a:endParaRPr lang="es-ES" sz="2100" dirty="0"/>
          </a:p>
          <a:p>
            <a:pPr lvl="1" eaLnBrk="1" hangingPunct="1">
              <a:lnSpc>
                <a:spcPct val="90000"/>
              </a:lnSpc>
            </a:pPr>
            <a:endParaRPr lang="es-ES" sz="2100" dirty="0"/>
          </a:p>
          <a:p>
            <a:pPr lvl="1" eaLnBrk="1" hangingPunct="1">
              <a:lnSpc>
                <a:spcPct val="90000"/>
              </a:lnSpc>
            </a:pPr>
            <a:endParaRPr lang="es-ES" sz="2100" dirty="0"/>
          </a:p>
          <a:p>
            <a:pPr lvl="1" eaLnBrk="1" hangingPunct="1">
              <a:lnSpc>
                <a:spcPct val="90000"/>
              </a:lnSpc>
            </a:pPr>
            <a:r>
              <a:rPr lang="es-ES" sz="2100" dirty="0" err="1"/>
              <a:t>Spey</a:t>
            </a:r>
            <a:endParaRPr lang="es-ES" sz="2100" dirty="0"/>
          </a:p>
          <a:p>
            <a:pPr eaLnBrk="1" hangingPunct="1">
              <a:lnSpc>
                <a:spcPct val="90000"/>
              </a:lnSpc>
            </a:pPr>
            <a:endParaRPr lang="es-ES" sz="2100" dirty="0"/>
          </a:p>
        </p:txBody>
      </p:sp>
      <p:graphicFrame>
        <p:nvGraphicFramePr>
          <p:cNvPr id="1446918" name="Object 6"/>
          <p:cNvGraphicFramePr>
            <a:graphicFrameLocks noChangeAspect="1"/>
          </p:cNvGraphicFramePr>
          <p:nvPr/>
        </p:nvGraphicFramePr>
        <p:xfrm>
          <a:off x="2051050" y="2924175"/>
          <a:ext cx="1506538" cy="903288"/>
        </p:xfrm>
        <a:graphic>
          <a:graphicData uri="http://schemas.openxmlformats.org/presentationml/2006/ole">
            <mc:AlternateContent xmlns:mc="http://schemas.openxmlformats.org/markup-compatibility/2006">
              <mc:Choice xmlns:v="urn:schemas-microsoft-com:vml" Requires="v">
                <p:oleObj name="Fotografía de Photo Editor" r:id="rId2" imgW="6647619" imgH="4172532" progId="">
                  <p:embed/>
                </p:oleObj>
              </mc:Choice>
              <mc:Fallback>
                <p:oleObj name="Fotografía de Photo Editor" r:id="rId2" imgW="6647619" imgH="4172532" progId="">
                  <p:embed/>
                  <p:pic>
                    <p:nvPicPr>
                      <p:cNvPr id="1446918" name="Object 6"/>
                      <p:cNvPicPr>
                        <a:picLocks noChangeAspect="1" noChangeArrowheads="1"/>
                      </p:cNvPicPr>
                      <p:nvPr/>
                    </p:nvPicPr>
                    <p:blipFill>
                      <a:blip r:embed="rId3">
                        <a:extLst>
                          <a:ext uri="{28A0092B-C50C-407E-A947-70E740481C1C}">
                            <a14:useLocalDpi xmlns:a14="http://schemas.microsoft.com/office/drawing/2010/main" val="0"/>
                          </a:ext>
                        </a:extLst>
                      </a:blip>
                      <a:srcRect b="15982"/>
                      <a:stretch>
                        <a:fillRect/>
                      </a:stretch>
                    </p:blipFill>
                    <p:spPr bwMode="auto">
                      <a:xfrm>
                        <a:off x="2051050" y="2924175"/>
                        <a:ext cx="1506538" cy="903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446921" name="Picture 9" descr="Rolls-Royce Olympus 593">
            <a:hlinkClick r:id="rId4" tooltip="Rolls-Royce Olympus 593"/>
          </p:cNvPr>
          <p:cNvPicPr>
            <a:picLocks noChangeAspect="1" noChangeArrowheads="1"/>
          </p:cNvPicPr>
          <p:nvPr/>
        </p:nvPicPr>
        <p:blipFill>
          <a:blip r:embed="rId5"/>
          <a:srcRect/>
          <a:stretch>
            <a:fillRect/>
          </a:stretch>
        </p:blipFill>
        <p:spPr bwMode="auto">
          <a:xfrm>
            <a:off x="1116013" y="4292600"/>
            <a:ext cx="2819400" cy="889000"/>
          </a:xfrm>
          <a:prstGeom prst="rect">
            <a:avLst/>
          </a:prstGeom>
          <a:noFill/>
          <a:ln w="9525">
            <a:noFill/>
            <a:miter lim="800000"/>
            <a:headEnd/>
            <a:tailEnd/>
          </a:ln>
        </p:spPr>
      </p:pic>
      <p:pic>
        <p:nvPicPr>
          <p:cNvPr id="1446924" name="Picture 12" descr="14"/>
          <p:cNvPicPr>
            <a:picLocks noChangeAspect="1" noChangeArrowheads="1"/>
          </p:cNvPicPr>
          <p:nvPr/>
        </p:nvPicPr>
        <p:blipFill>
          <a:blip r:embed="rId6"/>
          <a:srcRect l="8469" t="21153" r="4832" b="27643"/>
          <a:stretch>
            <a:fillRect/>
          </a:stretch>
        </p:blipFill>
        <p:spPr bwMode="auto">
          <a:xfrm>
            <a:off x="1187450" y="5661025"/>
            <a:ext cx="2574925" cy="1058863"/>
          </a:xfrm>
          <a:prstGeom prst="rect">
            <a:avLst/>
          </a:prstGeom>
          <a:noFill/>
          <a:ln w="9525">
            <a:solidFill>
              <a:srgbClr val="FFFF00"/>
            </a:solidFill>
            <a:miter lim="800000"/>
            <a:headEnd/>
            <a:tailEnd/>
          </a:ln>
        </p:spPr>
      </p:pic>
      <p:pic>
        <p:nvPicPr>
          <p:cNvPr id="2062" name="Picture 14" descr="Wl"/>
          <p:cNvPicPr>
            <a:picLocks noChangeAspect="1" noChangeArrowheads="1"/>
          </p:cNvPicPr>
          <p:nvPr/>
        </p:nvPicPr>
        <p:blipFill>
          <a:blip r:embed="rId7"/>
          <a:srcRect/>
          <a:stretch>
            <a:fillRect/>
          </a:stretch>
        </p:blipFill>
        <p:spPr bwMode="auto">
          <a:xfrm>
            <a:off x="3924300" y="3068638"/>
            <a:ext cx="2303463" cy="1727200"/>
          </a:xfrm>
          <a:prstGeom prst="rect">
            <a:avLst/>
          </a:prstGeom>
          <a:noFill/>
          <a:ln w="9525">
            <a:noFill/>
            <a:miter lim="800000"/>
            <a:headEnd/>
            <a:tailEnd/>
          </a:ln>
        </p:spPr>
      </p:pic>
      <p:pic>
        <p:nvPicPr>
          <p:cNvPr id="2063" name="Picture 15" descr="STA43495"/>
          <p:cNvPicPr>
            <a:picLocks noChangeAspect="1" noChangeArrowheads="1"/>
          </p:cNvPicPr>
          <p:nvPr/>
        </p:nvPicPr>
        <p:blipFill>
          <a:blip r:embed="rId8"/>
          <a:srcRect/>
          <a:stretch>
            <a:fillRect/>
          </a:stretch>
        </p:blipFill>
        <p:spPr bwMode="auto">
          <a:xfrm>
            <a:off x="6372225" y="3068638"/>
            <a:ext cx="2268538" cy="1701800"/>
          </a:xfrm>
          <a:prstGeom prst="rect">
            <a:avLst/>
          </a:prstGeom>
          <a:noFill/>
          <a:ln w="9525">
            <a:noFill/>
            <a:miter lim="800000"/>
            <a:headEnd/>
            <a:tailEnd/>
          </a:ln>
        </p:spPr>
      </p:pic>
      <p:pic>
        <p:nvPicPr>
          <p:cNvPr id="2064" name="Picture 16" descr="T-23"/>
          <p:cNvPicPr>
            <a:picLocks noChangeAspect="1" noChangeArrowheads="1"/>
          </p:cNvPicPr>
          <p:nvPr/>
        </p:nvPicPr>
        <p:blipFill>
          <a:blip r:embed="rId9"/>
          <a:srcRect/>
          <a:stretch>
            <a:fillRect/>
          </a:stretch>
        </p:blipFill>
        <p:spPr bwMode="auto">
          <a:xfrm>
            <a:off x="3962570" y="5181382"/>
            <a:ext cx="2209800" cy="1473200"/>
          </a:xfrm>
          <a:prstGeom prst="rect">
            <a:avLst/>
          </a:prstGeom>
          <a:noFill/>
          <a:ln w="9525">
            <a:noFill/>
            <a:miter lim="800000"/>
            <a:headEnd/>
            <a:tailEnd/>
          </a:ln>
        </p:spPr>
      </p:pic>
      <p:pic>
        <p:nvPicPr>
          <p:cNvPr id="2065" name="Picture 17" descr="Tipo M"/>
          <p:cNvPicPr>
            <a:picLocks noChangeAspect="1" noChangeArrowheads="1"/>
          </p:cNvPicPr>
          <p:nvPr/>
        </p:nvPicPr>
        <p:blipFill>
          <a:blip r:embed="rId10"/>
          <a:srcRect/>
          <a:stretch>
            <a:fillRect/>
          </a:stretch>
        </p:blipFill>
        <p:spPr bwMode="auto">
          <a:xfrm>
            <a:off x="6443663" y="5084763"/>
            <a:ext cx="2124075" cy="1514475"/>
          </a:xfrm>
          <a:prstGeom prst="rect">
            <a:avLst/>
          </a:prstGeom>
          <a:noFill/>
          <a:ln w="9525">
            <a:noFill/>
            <a:miter lim="800000"/>
            <a:headEnd/>
            <a:tailEnd/>
          </a:ln>
        </p:spPr>
      </p:pic>
      <p:pic>
        <p:nvPicPr>
          <p:cNvPr id="5" name="Imagen 4">
            <a:extLst>
              <a:ext uri="{FF2B5EF4-FFF2-40B4-BE49-F238E27FC236}">
                <a16:creationId xmlns:a16="http://schemas.microsoft.com/office/drawing/2014/main" id="{E29BA136-2EDE-4B1B-A645-2B90813F726C}"/>
              </a:ext>
            </a:extLst>
          </p:cNvPr>
          <p:cNvPicPr>
            <a:picLocks noChangeAspect="1"/>
          </p:cNvPicPr>
          <p:nvPr/>
        </p:nvPicPr>
        <p:blipFill>
          <a:blip r:embed="rId11">
            <a:extLst>
              <a:ext uri="{BEBA8EAE-BF5A-486C-A8C5-ECC9F3942E4B}">
                <a14:imgProps xmlns:a14="http://schemas.microsoft.com/office/drawing/2010/main">
                  <a14:imgLayer r:embed="rId12">
                    <a14:imgEffect>
                      <a14:backgroundRemoval t="10000" b="90000" l="10000" r="90000"/>
                    </a14:imgEffect>
                  </a14:imgLayer>
                </a14:imgProps>
              </a:ext>
            </a:extLst>
          </a:blip>
          <a:stretch>
            <a:fillRect/>
          </a:stretch>
        </p:blipFill>
        <p:spPr>
          <a:xfrm>
            <a:off x="6287572" y="2396019"/>
            <a:ext cx="3047038" cy="3047038"/>
          </a:xfrm>
          <a:prstGeom prst="rect">
            <a:avLst/>
          </a:prstGeom>
        </p:spPr>
      </p:pic>
      <p:sp>
        <p:nvSpPr>
          <p:cNvPr id="6" name="Rectángulo 5">
            <a:extLst>
              <a:ext uri="{FF2B5EF4-FFF2-40B4-BE49-F238E27FC236}">
                <a16:creationId xmlns:a16="http://schemas.microsoft.com/office/drawing/2014/main" id="{C8B0D42C-14B4-4163-B927-2300C1F8C26D}"/>
              </a:ext>
            </a:extLst>
          </p:cNvPr>
          <p:cNvSpPr/>
          <p:nvPr/>
        </p:nvSpPr>
        <p:spPr>
          <a:xfrm>
            <a:off x="6414584" y="3531835"/>
            <a:ext cx="2153154" cy="923330"/>
          </a:xfrm>
          <a:prstGeom prst="rect">
            <a:avLst/>
          </a:prstGeom>
          <a:noFill/>
        </p:spPr>
        <p:txBody>
          <a:bodyPr wrap="none" lIns="91440" tIns="45720" rIns="91440" bIns="45720">
            <a:spAutoFit/>
          </a:bodyPr>
          <a:lstStyle/>
          <a:p>
            <a:pPr algn="ctr"/>
            <a:r>
              <a:rPr lang="es-ES" sz="5400" b="1" cap="none" spc="0" dirty="0">
                <a:ln w="22225">
                  <a:solidFill>
                    <a:schemeClr val="accent2"/>
                  </a:solidFill>
                  <a:prstDash val="solid"/>
                </a:ln>
                <a:solidFill>
                  <a:schemeClr val="accent2">
                    <a:lumMod val="40000"/>
                    <a:lumOff val="60000"/>
                  </a:schemeClr>
                </a:solidFill>
                <a:effectLst/>
              </a:rPr>
              <a:t>2020</a:t>
            </a:r>
          </a:p>
        </p:txBody>
      </p:sp>
      <p:pic>
        <p:nvPicPr>
          <p:cNvPr id="7" name="Imagen 6">
            <a:extLst>
              <a:ext uri="{FF2B5EF4-FFF2-40B4-BE49-F238E27FC236}">
                <a16:creationId xmlns:a16="http://schemas.microsoft.com/office/drawing/2014/main" id="{B10517E2-27B6-4E8A-B3CE-D328E1A9074C}"/>
              </a:ext>
            </a:extLst>
          </p:cNvPr>
          <p:cNvPicPr>
            <a:picLocks noChangeAspect="1"/>
          </p:cNvPicPr>
          <p:nvPr/>
        </p:nvPicPr>
        <p:blipFill>
          <a:blip r:embed="rId13"/>
          <a:stretch>
            <a:fillRect/>
          </a:stretch>
        </p:blipFill>
        <p:spPr>
          <a:xfrm>
            <a:off x="1217124" y="2055771"/>
            <a:ext cx="7157395" cy="3886242"/>
          </a:xfrm>
          <a:prstGeom prst="rect">
            <a:avLst/>
          </a:prstGeom>
        </p:spPr>
      </p:pic>
    </p:spTree>
    <p:extLst>
      <p:ext uri="{BB962C8B-B14F-4D97-AF65-F5344CB8AC3E}">
        <p14:creationId xmlns:p14="http://schemas.microsoft.com/office/powerpoint/2010/main" val="13856591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5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2063"/>
                                        </p:tgtEl>
                                      </p:cBhvr>
                                    </p:animEffect>
                                    <p:set>
                                      <p:cBhvr>
                                        <p:cTn id="15" dur="1" fill="hold">
                                          <p:stCondLst>
                                            <p:cond delay="499"/>
                                          </p:stCondLst>
                                        </p:cTn>
                                        <p:tgtEl>
                                          <p:spTgt spid="2063"/>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p:txBody>
          <a:bodyPr/>
          <a:lstStyle/>
          <a:p>
            <a:pPr eaLnBrk="1" hangingPunct="1"/>
            <a:r>
              <a:rPr lang="es-ES" dirty="0"/>
              <a:t>Turbinas a gas</a:t>
            </a:r>
          </a:p>
        </p:txBody>
      </p:sp>
      <p:sp>
        <p:nvSpPr>
          <p:cNvPr id="3076" name="Rectangle 5"/>
          <p:cNvSpPr>
            <a:spLocks noGrp="1" noChangeArrowheads="1"/>
          </p:cNvSpPr>
          <p:nvPr>
            <p:ph type="body" idx="1"/>
          </p:nvPr>
        </p:nvSpPr>
        <p:spPr/>
        <p:txBody>
          <a:bodyPr/>
          <a:lstStyle/>
          <a:p>
            <a:pPr eaLnBrk="1" hangingPunct="1">
              <a:lnSpc>
                <a:spcPct val="90000"/>
              </a:lnSpc>
            </a:pPr>
            <a:r>
              <a:rPr lang="es-ES" sz="2100" dirty="0"/>
              <a:t>Las turbinas a gas de las Unidades Escuadra son de origen </a:t>
            </a:r>
            <a:r>
              <a:rPr lang="es-ES" sz="2100" dirty="0" err="1"/>
              <a:t>aeroderivo</a:t>
            </a:r>
            <a:r>
              <a:rPr lang="es-ES" sz="2100" dirty="0"/>
              <a:t>:</a:t>
            </a:r>
          </a:p>
          <a:p>
            <a:pPr lvl="1" eaLnBrk="1" hangingPunct="1">
              <a:lnSpc>
                <a:spcPct val="90000"/>
              </a:lnSpc>
            </a:pPr>
            <a:endParaRPr lang="es-ES" sz="2100" dirty="0"/>
          </a:p>
          <a:p>
            <a:pPr lvl="1" eaLnBrk="1" hangingPunct="1">
              <a:lnSpc>
                <a:spcPct val="90000"/>
              </a:lnSpc>
            </a:pPr>
            <a:r>
              <a:rPr lang="es-ES" sz="2100" dirty="0"/>
              <a:t>LM 2500</a:t>
            </a:r>
          </a:p>
          <a:p>
            <a:pPr lvl="1" eaLnBrk="1" hangingPunct="1">
              <a:lnSpc>
                <a:spcPct val="90000"/>
              </a:lnSpc>
            </a:pPr>
            <a:endParaRPr lang="es-ES" sz="2100" dirty="0"/>
          </a:p>
          <a:p>
            <a:pPr lvl="1" eaLnBrk="1" hangingPunct="1">
              <a:lnSpc>
                <a:spcPct val="90000"/>
              </a:lnSpc>
            </a:pPr>
            <a:endParaRPr lang="es-ES" sz="2100" dirty="0"/>
          </a:p>
          <a:p>
            <a:pPr lvl="1" eaLnBrk="1" hangingPunct="1">
              <a:lnSpc>
                <a:spcPct val="90000"/>
              </a:lnSpc>
            </a:pPr>
            <a:endParaRPr lang="es-ES" sz="2100" dirty="0"/>
          </a:p>
          <a:p>
            <a:pPr lvl="1" eaLnBrk="1" hangingPunct="1">
              <a:lnSpc>
                <a:spcPct val="90000"/>
              </a:lnSpc>
            </a:pPr>
            <a:endParaRPr lang="es-ES" sz="2100" dirty="0"/>
          </a:p>
          <a:p>
            <a:pPr lvl="1" eaLnBrk="1" hangingPunct="1">
              <a:lnSpc>
                <a:spcPct val="90000"/>
              </a:lnSpc>
            </a:pPr>
            <a:endParaRPr lang="es-ES" sz="2100" dirty="0"/>
          </a:p>
          <a:p>
            <a:pPr lvl="1" eaLnBrk="1" hangingPunct="1">
              <a:lnSpc>
                <a:spcPct val="90000"/>
              </a:lnSpc>
            </a:pPr>
            <a:endParaRPr lang="es-ES" sz="2100" dirty="0"/>
          </a:p>
          <a:p>
            <a:pPr eaLnBrk="1" hangingPunct="1">
              <a:lnSpc>
                <a:spcPct val="90000"/>
              </a:lnSpc>
            </a:pPr>
            <a:endParaRPr lang="es-ES" sz="2100" dirty="0"/>
          </a:p>
        </p:txBody>
      </p:sp>
      <p:pic>
        <p:nvPicPr>
          <p:cNvPr id="2" name="Imagen 1">
            <a:extLst>
              <a:ext uri="{FF2B5EF4-FFF2-40B4-BE49-F238E27FC236}">
                <a16:creationId xmlns:a16="http://schemas.microsoft.com/office/drawing/2014/main" id="{E001B947-E79F-48F9-BB6D-E8A9F8BEB41E}"/>
              </a:ext>
            </a:extLst>
          </p:cNvPr>
          <p:cNvPicPr>
            <a:picLocks noChangeAspect="1"/>
          </p:cNvPicPr>
          <p:nvPr/>
        </p:nvPicPr>
        <p:blipFill>
          <a:blip r:embed="rId2"/>
          <a:stretch>
            <a:fillRect/>
          </a:stretch>
        </p:blipFill>
        <p:spPr>
          <a:xfrm>
            <a:off x="436340" y="3445201"/>
            <a:ext cx="3359781" cy="1711991"/>
          </a:xfrm>
          <a:prstGeom prst="rect">
            <a:avLst/>
          </a:prstGeom>
        </p:spPr>
      </p:pic>
      <p:pic>
        <p:nvPicPr>
          <p:cNvPr id="4" name="Imagen 3">
            <a:extLst>
              <a:ext uri="{FF2B5EF4-FFF2-40B4-BE49-F238E27FC236}">
                <a16:creationId xmlns:a16="http://schemas.microsoft.com/office/drawing/2014/main" id="{257FABF1-E524-4152-A09B-1DC212BBF5B0}"/>
              </a:ext>
            </a:extLst>
          </p:cNvPr>
          <p:cNvPicPr>
            <a:picLocks noChangeAspect="1"/>
          </p:cNvPicPr>
          <p:nvPr/>
        </p:nvPicPr>
        <p:blipFill>
          <a:blip r:embed="rId3"/>
          <a:stretch>
            <a:fillRect/>
          </a:stretch>
        </p:blipFill>
        <p:spPr>
          <a:xfrm>
            <a:off x="3930275" y="3172165"/>
            <a:ext cx="4777385" cy="2258061"/>
          </a:xfrm>
          <a:prstGeom prst="rect">
            <a:avLst/>
          </a:prstGeom>
        </p:spPr>
      </p:pic>
    </p:spTree>
    <p:extLst>
      <p:ext uri="{BB962C8B-B14F-4D97-AF65-F5344CB8AC3E}">
        <p14:creationId xmlns:p14="http://schemas.microsoft.com/office/powerpoint/2010/main" val="35913547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p:txBody>
          <a:bodyPr/>
          <a:lstStyle/>
          <a:p>
            <a:pPr eaLnBrk="1" hangingPunct="1"/>
            <a:r>
              <a:rPr lang="es-MX"/>
              <a:t>Turbinas a gas</a:t>
            </a:r>
            <a:endParaRPr lang="es-ES"/>
          </a:p>
        </p:txBody>
      </p:sp>
      <p:grpSp>
        <p:nvGrpSpPr>
          <p:cNvPr id="4101" name="Group 88"/>
          <p:cNvGrpSpPr>
            <a:grpSpLocks/>
          </p:cNvGrpSpPr>
          <p:nvPr/>
        </p:nvGrpSpPr>
        <p:grpSpPr bwMode="auto">
          <a:xfrm>
            <a:off x="468313" y="1690688"/>
            <a:ext cx="8420100" cy="3444875"/>
            <a:chOff x="295" y="1065"/>
            <a:chExt cx="5304" cy="2170"/>
          </a:xfrm>
        </p:grpSpPr>
        <p:grpSp>
          <p:nvGrpSpPr>
            <p:cNvPr id="4102" name="Group 12"/>
            <p:cNvGrpSpPr>
              <a:grpSpLocks/>
            </p:cNvGrpSpPr>
            <p:nvPr/>
          </p:nvGrpSpPr>
          <p:grpSpPr bwMode="auto">
            <a:xfrm>
              <a:off x="295" y="2553"/>
              <a:ext cx="1008" cy="192"/>
              <a:chOff x="1200" y="1968"/>
              <a:chExt cx="1200" cy="240"/>
            </a:xfrm>
          </p:grpSpPr>
          <p:sp>
            <p:nvSpPr>
              <p:cNvPr id="4161" name="Rectangle 13"/>
              <p:cNvSpPr>
                <a:spLocks noChangeArrowheads="1"/>
              </p:cNvSpPr>
              <p:nvPr/>
            </p:nvSpPr>
            <p:spPr bwMode="auto">
              <a:xfrm>
                <a:off x="1200" y="1968"/>
                <a:ext cx="1200" cy="240"/>
              </a:xfrm>
              <a:prstGeom prst="rect">
                <a:avLst/>
              </a:prstGeom>
              <a:solidFill>
                <a:srgbClr val="0000EC"/>
              </a:solidFill>
              <a:ln w="9525">
                <a:miter lim="800000"/>
                <a:headEnd/>
                <a:tailEnd/>
              </a:ln>
              <a:scene3d>
                <a:camera prst="legacyObliqueBottomLeft"/>
                <a:lightRig rig="legacyNormal3" dir="t"/>
              </a:scene3d>
              <a:sp3d extrusionH="49200" prstMaterial="legacyMatte">
                <a:bevelT w="13500" h="13500" prst="angle"/>
                <a:bevelB w="13500" h="13500" prst="angle"/>
                <a:extrusionClr>
                  <a:srgbClr val="000000"/>
                </a:extrusionClr>
              </a:sp3d>
            </p:spPr>
            <p:txBody>
              <a:bodyPr wrap="none" lIns="90000" tIns="46800" rIns="90000" bIns="46800" anchor="ctr">
                <a:flatTx/>
              </a:bodyPr>
              <a:lstStyle/>
              <a:p>
                <a:pPr eaLnBrk="0" hangingPunct="0">
                  <a:spcBef>
                    <a:spcPct val="5000"/>
                  </a:spcBef>
                </a:pPr>
                <a:r>
                  <a:rPr lang="en-GB" sz="1300" b="1">
                    <a:solidFill>
                      <a:schemeClr val="accent1"/>
                    </a:solidFill>
                    <a:latin typeface="Arial" charset="0"/>
                  </a:rPr>
                  <a:t>Marine Spey</a:t>
                </a:r>
                <a:endParaRPr lang="en-GB" sz="1300">
                  <a:solidFill>
                    <a:schemeClr val="accent1"/>
                  </a:solidFill>
                  <a:latin typeface="Arial" charset="0"/>
                </a:endParaRPr>
              </a:p>
            </p:txBody>
          </p:sp>
          <p:sp>
            <p:nvSpPr>
              <p:cNvPr id="4162" name="Line 14"/>
              <p:cNvSpPr>
                <a:spLocks noChangeShapeType="1"/>
              </p:cNvSpPr>
              <p:nvPr/>
            </p:nvSpPr>
            <p:spPr bwMode="auto">
              <a:xfrm>
                <a:off x="2400" y="1968"/>
                <a:ext cx="0" cy="240"/>
              </a:xfrm>
              <a:prstGeom prst="line">
                <a:avLst/>
              </a:prstGeom>
              <a:noFill/>
              <a:ln w="25400">
                <a:solidFill>
                  <a:srgbClr val="1D2655"/>
                </a:solidFill>
                <a:round/>
                <a:headEnd/>
                <a:tailEnd/>
              </a:ln>
            </p:spPr>
            <p:txBody>
              <a:bodyPr wrap="none" lIns="90000" tIns="46800" rIns="90000" bIns="46800" anchor="ctr"/>
              <a:lstStyle/>
              <a:p>
                <a:endParaRPr lang="es-CL"/>
              </a:p>
            </p:txBody>
          </p:sp>
          <p:sp>
            <p:nvSpPr>
              <p:cNvPr id="4163" name="Line 15"/>
              <p:cNvSpPr>
                <a:spLocks noChangeShapeType="1"/>
              </p:cNvSpPr>
              <p:nvPr/>
            </p:nvSpPr>
            <p:spPr bwMode="auto">
              <a:xfrm>
                <a:off x="1200" y="1968"/>
                <a:ext cx="1200" cy="0"/>
              </a:xfrm>
              <a:prstGeom prst="line">
                <a:avLst/>
              </a:prstGeom>
              <a:noFill/>
              <a:ln w="25400">
                <a:solidFill>
                  <a:srgbClr val="355389"/>
                </a:solidFill>
                <a:round/>
                <a:headEnd/>
                <a:tailEnd/>
              </a:ln>
            </p:spPr>
            <p:txBody>
              <a:bodyPr wrap="none" lIns="90000" tIns="46800" rIns="90000" bIns="46800" anchor="ctr"/>
              <a:lstStyle/>
              <a:p>
                <a:endParaRPr lang="es-CL"/>
              </a:p>
            </p:txBody>
          </p:sp>
        </p:grpSp>
        <p:sp>
          <p:nvSpPr>
            <p:cNvPr id="4103" name="Text Box 16"/>
            <p:cNvSpPr txBox="1">
              <a:spLocks noChangeArrowheads="1"/>
            </p:cNvSpPr>
            <p:nvPr/>
          </p:nvSpPr>
          <p:spPr bwMode="auto">
            <a:xfrm>
              <a:off x="2035" y="1065"/>
              <a:ext cx="816" cy="212"/>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s-ES" sz="1600" b="1">
                  <a:solidFill>
                    <a:schemeClr val="hlink"/>
                  </a:solidFill>
                  <a:latin typeface="Arial" charset="0"/>
                </a:rPr>
                <a:t>Actual</a:t>
              </a:r>
            </a:p>
          </p:txBody>
        </p:sp>
        <p:sp>
          <p:nvSpPr>
            <p:cNvPr id="4104" name="Text Box 17"/>
            <p:cNvSpPr txBox="1">
              <a:spLocks noChangeArrowheads="1"/>
            </p:cNvSpPr>
            <p:nvPr/>
          </p:nvSpPr>
          <p:spPr bwMode="auto">
            <a:xfrm>
              <a:off x="3205" y="1065"/>
              <a:ext cx="1008" cy="212"/>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s-ES" sz="1600" b="1">
                  <a:solidFill>
                    <a:schemeClr val="hlink"/>
                  </a:solidFill>
                  <a:latin typeface="Arial" charset="0"/>
                </a:rPr>
                <a:t>Cinco años</a:t>
              </a:r>
            </a:p>
          </p:txBody>
        </p:sp>
        <p:sp>
          <p:nvSpPr>
            <p:cNvPr id="4105" name="Text Box 18"/>
            <p:cNvSpPr txBox="1">
              <a:spLocks noChangeArrowheads="1"/>
            </p:cNvSpPr>
            <p:nvPr/>
          </p:nvSpPr>
          <p:spPr bwMode="auto">
            <a:xfrm>
              <a:off x="4459" y="1065"/>
              <a:ext cx="1008" cy="212"/>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s-ES" sz="1600" b="1">
                  <a:solidFill>
                    <a:schemeClr val="hlink"/>
                  </a:solidFill>
                  <a:latin typeface="Arial" charset="0"/>
                </a:rPr>
                <a:t>Futuro</a:t>
              </a:r>
            </a:p>
          </p:txBody>
        </p:sp>
        <p:sp>
          <p:nvSpPr>
            <p:cNvPr id="4106" name="Text Box 19"/>
            <p:cNvSpPr txBox="1">
              <a:spLocks noChangeArrowheads="1"/>
            </p:cNvSpPr>
            <p:nvPr/>
          </p:nvSpPr>
          <p:spPr bwMode="auto">
            <a:xfrm>
              <a:off x="3301" y="1550"/>
              <a:ext cx="816"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FastShip</a:t>
              </a:r>
            </a:p>
          </p:txBody>
        </p:sp>
        <p:sp>
          <p:nvSpPr>
            <p:cNvPr id="4107" name="Text Box 20"/>
            <p:cNvSpPr txBox="1">
              <a:spLocks noChangeArrowheads="1"/>
            </p:cNvSpPr>
            <p:nvPr/>
          </p:nvSpPr>
          <p:spPr bwMode="auto">
            <a:xfrm>
              <a:off x="4555" y="1550"/>
              <a:ext cx="816"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Aircraft Carrier</a:t>
              </a:r>
            </a:p>
          </p:txBody>
        </p:sp>
        <p:sp>
          <p:nvSpPr>
            <p:cNvPr id="4108" name="Text Box 21"/>
            <p:cNvSpPr txBox="1">
              <a:spLocks noChangeArrowheads="1"/>
            </p:cNvSpPr>
            <p:nvPr/>
          </p:nvSpPr>
          <p:spPr bwMode="auto">
            <a:xfrm>
              <a:off x="4555" y="1929"/>
              <a:ext cx="816"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Aircraft Carrier</a:t>
              </a:r>
            </a:p>
          </p:txBody>
        </p:sp>
        <p:sp>
          <p:nvSpPr>
            <p:cNvPr id="4109" name="Text Box 22"/>
            <p:cNvSpPr txBox="1">
              <a:spLocks noChangeArrowheads="1"/>
            </p:cNvSpPr>
            <p:nvPr/>
          </p:nvSpPr>
          <p:spPr bwMode="auto">
            <a:xfrm>
              <a:off x="2053" y="1929"/>
              <a:ext cx="1056"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Frigates, Destroyers</a:t>
              </a:r>
            </a:p>
          </p:txBody>
        </p:sp>
        <p:sp>
          <p:nvSpPr>
            <p:cNvPr id="4110" name="Text Box 23"/>
            <p:cNvSpPr txBox="1">
              <a:spLocks noChangeArrowheads="1"/>
            </p:cNvSpPr>
            <p:nvPr/>
          </p:nvSpPr>
          <p:spPr bwMode="auto">
            <a:xfrm>
              <a:off x="3043" y="1929"/>
              <a:ext cx="1344"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Cruise liner / Fast Ferries</a:t>
              </a:r>
            </a:p>
          </p:txBody>
        </p:sp>
        <p:sp>
          <p:nvSpPr>
            <p:cNvPr id="4111" name="Text Box 24"/>
            <p:cNvSpPr txBox="1">
              <a:spLocks noChangeArrowheads="1"/>
            </p:cNvSpPr>
            <p:nvPr/>
          </p:nvSpPr>
          <p:spPr bwMode="auto">
            <a:xfrm>
              <a:off x="4555" y="2313"/>
              <a:ext cx="816"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Aircraft Carrier</a:t>
              </a:r>
            </a:p>
          </p:txBody>
        </p:sp>
        <p:sp>
          <p:nvSpPr>
            <p:cNvPr id="4112" name="Text Box 25"/>
            <p:cNvSpPr txBox="1">
              <a:spLocks noChangeArrowheads="1"/>
            </p:cNvSpPr>
            <p:nvPr/>
          </p:nvSpPr>
          <p:spPr bwMode="auto">
            <a:xfrm>
              <a:off x="3199" y="2313"/>
              <a:ext cx="1344"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Cruise liner / Fast Ferries</a:t>
              </a:r>
            </a:p>
          </p:txBody>
        </p:sp>
        <p:sp>
          <p:nvSpPr>
            <p:cNvPr id="4113" name="Text Box 26"/>
            <p:cNvSpPr txBox="1">
              <a:spLocks noChangeArrowheads="1"/>
            </p:cNvSpPr>
            <p:nvPr/>
          </p:nvSpPr>
          <p:spPr bwMode="auto">
            <a:xfrm>
              <a:off x="2431" y="2313"/>
              <a:ext cx="1056"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Destroyer</a:t>
              </a:r>
            </a:p>
          </p:txBody>
        </p:sp>
        <p:sp>
          <p:nvSpPr>
            <p:cNvPr id="4114" name="Text Box 27"/>
            <p:cNvSpPr txBox="1">
              <a:spLocks noChangeArrowheads="1"/>
            </p:cNvSpPr>
            <p:nvPr/>
          </p:nvSpPr>
          <p:spPr bwMode="auto">
            <a:xfrm>
              <a:off x="1915" y="2697"/>
              <a:ext cx="1056"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Frigates</a:t>
              </a:r>
            </a:p>
          </p:txBody>
        </p:sp>
        <p:sp>
          <p:nvSpPr>
            <p:cNvPr id="4115" name="Text Box 28"/>
            <p:cNvSpPr txBox="1">
              <a:spLocks noChangeArrowheads="1"/>
            </p:cNvSpPr>
            <p:nvPr/>
          </p:nvSpPr>
          <p:spPr bwMode="auto">
            <a:xfrm>
              <a:off x="3325" y="2697"/>
              <a:ext cx="768"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Fast Ferry</a:t>
              </a:r>
            </a:p>
          </p:txBody>
        </p:sp>
        <p:sp>
          <p:nvSpPr>
            <p:cNvPr id="4116" name="Text Box 29"/>
            <p:cNvSpPr txBox="1">
              <a:spLocks noChangeArrowheads="1"/>
            </p:cNvSpPr>
            <p:nvPr/>
          </p:nvSpPr>
          <p:spPr bwMode="auto">
            <a:xfrm>
              <a:off x="4459" y="2697"/>
              <a:ext cx="1008"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Cruise liner (Gen set)</a:t>
              </a:r>
            </a:p>
          </p:txBody>
        </p:sp>
        <p:sp>
          <p:nvSpPr>
            <p:cNvPr id="4117" name="Text Box 30"/>
            <p:cNvSpPr txBox="1">
              <a:spLocks noChangeArrowheads="1"/>
            </p:cNvSpPr>
            <p:nvPr/>
          </p:nvSpPr>
          <p:spPr bwMode="auto">
            <a:xfrm>
              <a:off x="2035" y="3081"/>
              <a:ext cx="816"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Fast Ferry, Yachts</a:t>
              </a:r>
            </a:p>
          </p:txBody>
        </p:sp>
        <p:sp>
          <p:nvSpPr>
            <p:cNvPr id="4118" name="Text Box 31"/>
            <p:cNvSpPr txBox="1">
              <a:spLocks noChangeArrowheads="1"/>
            </p:cNvSpPr>
            <p:nvPr/>
          </p:nvSpPr>
          <p:spPr bwMode="auto">
            <a:xfrm>
              <a:off x="3325" y="3081"/>
              <a:ext cx="768"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Fast Patrol Boat</a:t>
              </a:r>
            </a:p>
          </p:txBody>
        </p:sp>
        <p:sp>
          <p:nvSpPr>
            <p:cNvPr id="4119" name="Text Box 32"/>
            <p:cNvSpPr txBox="1">
              <a:spLocks noChangeArrowheads="1"/>
            </p:cNvSpPr>
            <p:nvPr/>
          </p:nvSpPr>
          <p:spPr bwMode="auto">
            <a:xfrm>
              <a:off x="4723" y="3081"/>
              <a:ext cx="480"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Corvette</a:t>
              </a:r>
            </a:p>
          </p:txBody>
        </p:sp>
        <p:sp>
          <p:nvSpPr>
            <p:cNvPr id="4120" name="Text Box 33"/>
            <p:cNvSpPr txBox="1">
              <a:spLocks noChangeArrowheads="1"/>
            </p:cNvSpPr>
            <p:nvPr/>
          </p:nvSpPr>
          <p:spPr bwMode="auto">
            <a:xfrm>
              <a:off x="4039" y="3081"/>
              <a:ext cx="576" cy="154"/>
            </a:xfrm>
            <a:prstGeom prst="rect">
              <a:avLst/>
            </a:prstGeom>
            <a:noFill/>
            <a:ln w="12700">
              <a:noFill/>
              <a:miter lim="800000"/>
              <a:headEnd/>
              <a:tailEnd/>
            </a:ln>
          </p:spPr>
          <p:txBody>
            <a:bodyPr lIns="90000" tIns="46800" rIns="90000" bIns="46800">
              <a:spAutoFit/>
            </a:bodyPr>
            <a:lstStyle/>
            <a:p>
              <a:pPr algn="ctr" eaLnBrk="0" hangingPunct="0">
                <a:spcBef>
                  <a:spcPct val="50000"/>
                </a:spcBef>
              </a:pPr>
              <a:r>
                <a:rPr lang="en-GB" sz="1000" b="1">
                  <a:solidFill>
                    <a:schemeClr val="bg2"/>
                  </a:solidFill>
                  <a:latin typeface="Arial" charset="0"/>
                </a:rPr>
                <a:t>Hydrofoil</a:t>
              </a:r>
            </a:p>
          </p:txBody>
        </p:sp>
        <p:pic>
          <p:nvPicPr>
            <p:cNvPr id="4121" name="Picture 34" descr="fastship"/>
            <p:cNvPicPr>
              <a:picLocks noChangeAspect="1" noChangeArrowheads="1"/>
            </p:cNvPicPr>
            <p:nvPr/>
          </p:nvPicPr>
          <p:blipFill>
            <a:blip r:embed="rId2"/>
            <a:srcRect/>
            <a:stretch>
              <a:fillRect/>
            </a:stretch>
          </p:blipFill>
          <p:spPr bwMode="auto">
            <a:xfrm>
              <a:off x="3416" y="1434"/>
              <a:ext cx="579" cy="108"/>
            </a:xfrm>
            <a:prstGeom prst="rect">
              <a:avLst/>
            </a:prstGeom>
            <a:noFill/>
            <a:ln w="9525">
              <a:noFill/>
              <a:miter lim="800000"/>
              <a:headEnd/>
              <a:tailEnd/>
            </a:ln>
          </p:spPr>
        </p:pic>
        <p:pic>
          <p:nvPicPr>
            <p:cNvPr id="4122" name="Picture 35" descr="cruise ship"/>
            <p:cNvPicPr>
              <a:picLocks noChangeAspect="1" noChangeArrowheads="1"/>
            </p:cNvPicPr>
            <p:nvPr/>
          </p:nvPicPr>
          <p:blipFill>
            <a:blip r:embed="rId3"/>
            <a:srcRect/>
            <a:stretch>
              <a:fillRect/>
            </a:stretch>
          </p:blipFill>
          <p:spPr bwMode="auto">
            <a:xfrm>
              <a:off x="3367" y="1734"/>
              <a:ext cx="772" cy="210"/>
            </a:xfrm>
            <a:prstGeom prst="rect">
              <a:avLst/>
            </a:prstGeom>
            <a:noFill/>
            <a:ln w="9525">
              <a:noFill/>
              <a:miter lim="800000"/>
              <a:headEnd/>
              <a:tailEnd/>
            </a:ln>
          </p:spPr>
        </p:pic>
        <p:pic>
          <p:nvPicPr>
            <p:cNvPr id="4123" name="Picture 36" descr="patrol boat"/>
            <p:cNvPicPr>
              <a:picLocks noChangeAspect="1" noChangeArrowheads="1"/>
            </p:cNvPicPr>
            <p:nvPr/>
          </p:nvPicPr>
          <p:blipFill>
            <a:blip r:embed="rId4"/>
            <a:srcRect/>
            <a:stretch>
              <a:fillRect/>
            </a:stretch>
          </p:blipFill>
          <p:spPr bwMode="auto">
            <a:xfrm>
              <a:off x="3595" y="3006"/>
              <a:ext cx="227" cy="75"/>
            </a:xfrm>
            <a:prstGeom prst="rect">
              <a:avLst/>
            </a:prstGeom>
            <a:noFill/>
            <a:ln w="9525">
              <a:noFill/>
              <a:miter lim="800000"/>
              <a:headEnd/>
              <a:tailEnd/>
            </a:ln>
          </p:spPr>
        </p:pic>
        <p:pic>
          <p:nvPicPr>
            <p:cNvPr id="4124" name="Picture 37" descr="hydrofoil"/>
            <p:cNvPicPr>
              <a:picLocks noChangeAspect="1" noChangeArrowheads="1"/>
            </p:cNvPicPr>
            <p:nvPr/>
          </p:nvPicPr>
          <p:blipFill>
            <a:blip r:embed="rId5"/>
            <a:srcRect/>
            <a:stretch>
              <a:fillRect/>
            </a:stretch>
          </p:blipFill>
          <p:spPr bwMode="auto">
            <a:xfrm>
              <a:off x="4183" y="2892"/>
              <a:ext cx="320" cy="189"/>
            </a:xfrm>
            <a:prstGeom prst="rect">
              <a:avLst/>
            </a:prstGeom>
            <a:noFill/>
            <a:ln w="9525">
              <a:noFill/>
              <a:miter lim="800000"/>
              <a:headEnd/>
              <a:tailEnd/>
            </a:ln>
          </p:spPr>
        </p:pic>
        <p:pic>
          <p:nvPicPr>
            <p:cNvPr id="4125" name="Picture 38" descr="frigate"/>
            <p:cNvPicPr>
              <a:picLocks noChangeAspect="1" noChangeArrowheads="1"/>
            </p:cNvPicPr>
            <p:nvPr/>
          </p:nvPicPr>
          <p:blipFill>
            <a:blip r:embed="rId6"/>
            <a:srcRect/>
            <a:stretch>
              <a:fillRect/>
            </a:stretch>
          </p:blipFill>
          <p:spPr bwMode="auto">
            <a:xfrm>
              <a:off x="2032" y="2545"/>
              <a:ext cx="822" cy="170"/>
            </a:xfrm>
            <a:prstGeom prst="rect">
              <a:avLst/>
            </a:prstGeom>
            <a:noFill/>
            <a:ln w="9525">
              <a:noFill/>
              <a:miter lim="800000"/>
              <a:headEnd/>
              <a:tailEnd/>
            </a:ln>
          </p:spPr>
        </p:pic>
        <p:pic>
          <p:nvPicPr>
            <p:cNvPr id="4126" name="Picture 39" descr="corvette"/>
            <p:cNvPicPr>
              <a:picLocks noChangeAspect="1" noChangeArrowheads="1"/>
            </p:cNvPicPr>
            <p:nvPr/>
          </p:nvPicPr>
          <p:blipFill>
            <a:blip r:embed="rId7"/>
            <a:srcRect/>
            <a:stretch>
              <a:fillRect/>
            </a:stretch>
          </p:blipFill>
          <p:spPr bwMode="auto">
            <a:xfrm>
              <a:off x="4684" y="2917"/>
              <a:ext cx="552" cy="164"/>
            </a:xfrm>
            <a:prstGeom prst="rect">
              <a:avLst/>
            </a:prstGeom>
            <a:noFill/>
            <a:ln w="9525">
              <a:noFill/>
              <a:miter lim="800000"/>
              <a:headEnd/>
              <a:tailEnd/>
            </a:ln>
          </p:spPr>
        </p:pic>
        <p:pic>
          <p:nvPicPr>
            <p:cNvPr id="4127" name="Picture 40" descr="frigate"/>
            <p:cNvPicPr>
              <a:picLocks noChangeAspect="1" noChangeArrowheads="1"/>
            </p:cNvPicPr>
            <p:nvPr/>
          </p:nvPicPr>
          <p:blipFill>
            <a:blip r:embed="rId6"/>
            <a:srcRect/>
            <a:stretch>
              <a:fillRect/>
            </a:stretch>
          </p:blipFill>
          <p:spPr bwMode="auto">
            <a:xfrm>
              <a:off x="2543" y="2156"/>
              <a:ext cx="822" cy="170"/>
            </a:xfrm>
            <a:prstGeom prst="rect">
              <a:avLst/>
            </a:prstGeom>
            <a:noFill/>
            <a:ln w="9525">
              <a:noFill/>
              <a:miter lim="800000"/>
              <a:headEnd/>
              <a:tailEnd/>
            </a:ln>
          </p:spPr>
        </p:pic>
        <p:pic>
          <p:nvPicPr>
            <p:cNvPr id="4128" name="Picture 41" descr="frigate"/>
            <p:cNvPicPr>
              <a:picLocks noChangeAspect="1" noChangeArrowheads="1"/>
            </p:cNvPicPr>
            <p:nvPr/>
          </p:nvPicPr>
          <p:blipFill>
            <a:blip r:embed="rId6"/>
            <a:srcRect/>
            <a:stretch>
              <a:fillRect/>
            </a:stretch>
          </p:blipFill>
          <p:spPr bwMode="auto">
            <a:xfrm>
              <a:off x="2165" y="1774"/>
              <a:ext cx="822" cy="170"/>
            </a:xfrm>
            <a:prstGeom prst="rect">
              <a:avLst/>
            </a:prstGeom>
            <a:noFill/>
            <a:ln w="9525">
              <a:noFill/>
              <a:miter lim="800000"/>
              <a:headEnd/>
              <a:tailEnd/>
            </a:ln>
          </p:spPr>
        </p:pic>
        <p:graphicFrame>
          <p:nvGraphicFramePr>
            <p:cNvPr id="4098" name="Object 42"/>
            <p:cNvGraphicFramePr>
              <a:graphicFrameLocks noChangeAspect="1"/>
            </p:cNvGraphicFramePr>
            <p:nvPr/>
          </p:nvGraphicFramePr>
          <p:xfrm>
            <a:off x="3516" y="2519"/>
            <a:ext cx="398" cy="196"/>
          </p:xfrm>
          <a:graphic>
            <a:graphicData uri="http://schemas.openxmlformats.org/presentationml/2006/ole">
              <mc:AlternateContent xmlns:mc="http://schemas.openxmlformats.org/markup-compatibility/2006">
                <mc:Choice xmlns:v="urn:schemas-microsoft-com:vml" Requires="v">
                  <p:oleObj name="CorelDRAW" r:id="rId8" imgW="1046520" imgH="482040" progId="">
                    <p:embed/>
                  </p:oleObj>
                </mc:Choice>
                <mc:Fallback>
                  <p:oleObj name="CorelDRAW" r:id="rId8" imgW="1046520" imgH="482040" progId="">
                    <p:embed/>
                    <p:pic>
                      <p:nvPicPr>
                        <p:cNvPr id="4098" name="Object 4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16" y="2519"/>
                          <a:ext cx="398" cy="19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2"/>
                              </a:solidFill>
                              <a:miter lim="800000"/>
                              <a:headEnd/>
                              <a:tailEnd/>
                            </a14:hiddenLine>
                          </a:ext>
                          <a:ext uri="{AF507438-7753-43E0-B8FC-AC1667EBCBE1}">
                            <a14:hiddenEffects xmlns:a14="http://schemas.microsoft.com/office/drawing/2010/main">
                              <a:effectLst>
                                <a:outerShdw dist="71842" dir="2700000" algn="ctr" rotWithShape="0">
                                  <a:schemeClr val="accent1"/>
                                </a:outerShdw>
                              </a:effectLst>
                            </a14:hiddenEffects>
                          </a:ext>
                        </a:extLst>
                      </p:spPr>
                    </p:pic>
                  </p:oleObj>
                </mc:Fallback>
              </mc:AlternateContent>
            </a:graphicData>
          </a:graphic>
        </p:graphicFrame>
        <p:graphicFrame>
          <p:nvGraphicFramePr>
            <p:cNvPr id="4099" name="Object 43"/>
            <p:cNvGraphicFramePr>
              <a:graphicFrameLocks noChangeAspect="1"/>
            </p:cNvGraphicFramePr>
            <p:nvPr/>
          </p:nvGraphicFramePr>
          <p:xfrm>
            <a:off x="2244" y="2885"/>
            <a:ext cx="398" cy="196"/>
          </p:xfrm>
          <a:graphic>
            <a:graphicData uri="http://schemas.openxmlformats.org/presentationml/2006/ole">
              <mc:AlternateContent xmlns:mc="http://schemas.openxmlformats.org/markup-compatibility/2006">
                <mc:Choice xmlns:v="urn:schemas-microsoft-com:vml" Requires="v">
                  <p:oleObj name="CorelDRAW" r:id="rId10" imgW="1046520" imgH="482040" progId="">
                    <p:embed/>
                  </p:oleObj>
                </mc:Choice>
                <mc:Fallback>
                  <p:oleObj name="CorelDRAW" r:id="rId10" imgW="1046520" imgH="482040" progId="">
                    <p:embed/>
                    <p:pic>
                      <p:nvPicPr>
                        <p:cNvPr id="4099" name="Object 4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44" y="2885"/>
                          <a:ext cx="398" cy="19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2"/>
                              </a:solidFill>
                              <a:miter lim="800000"/>
                              <a:headEnd/>
                              <a:tailEnd/>
                            </a14:hiddenLine>
                          </a:ext>
                          <a:ext uri="{AF507438-7753-43E0-B8FC-AC1667EBCBE1}">
                            <a14:hiddenEffects xmlns:a14="http://schemas.microsoft.com/office/drawing/2010/main">
                              <a:effectLst>
                                <a:outerShdw dist="71842" dir="2700000" algn="ctr" rotWithShape="0">
                                  <a:schemeClr val="accent1"/>
                                </a:outerShdw>
                              </a:effectLst>
                            </a14:hiddenEffects>
                          </a:ext>
                        </a:extLst>
                      </p:spPr>
                    </p:pic>
                  </p:oleObj>
                </mc:Fallback>
              </mc:AlternateContent>
            </a:graphicData>
          </a:graphic>
        </p:graphicFrame>
        <p:pic>
          <p:nvPicPr>
            <p:cNvPr id="4129" name="Picture 44" descr="aircraft carrier"/>
            <p:cNvPicPr>
              <a:picLocks noChangeAspect="1" noChangeArrowheads="1"/>
            </p:cNvPicPr>
            <p:nvPr/>
          </p:nvPicPr>
          <p:blipFill>
            <a:blip r:embed="rId11"/>
            <a:srcRect/>
            <a:stretch>
              <a:fillRect/>
            </a:stretch>
          </p:blipFill>
          <p:spPr bwMode="auto">
            <a:xfrm>
              <a:off x="4423" y="1307"/>
              <a:ext cx="1176" cy="235"/>
            </a:xfrm>
            <a:prstGeom prst="rect">
              <a:avLst/>
            </a:prstGeom>
            <a:noFill/>
            <a:ln w="9525">
              <a:noFill/>
              <a:miter lim="800000"/>
              <a:headEnd/>
              <a:tailEnd/>
            </a:ln>
          </p:spPr>
        </p:pic>
        <p:pic>
          <p:nvPicPr>
            <p:cNvPr id="4130" name="Picture 45" descr="aircraft carrier"/>
            <p:cNvPicPr>
              <a:picLocks noChangeAspect="1" noChangeArrowheads="1"/>
            </p:cNvPicPr>
            <p:nvPr/>
          </p:nvPicPr>
          <p:blipFill>
            <a:blip r:embed="rId11"/>
            <a:srcRect/>
            <a:stretch>
              <a:fillRect/>
            </a:stretch>
          </p:blipFill>
          <p:spPr bwMode="auto">
            <a:xfrm>
              <a:off x="4423" y="1709"/>
              <a:ext cx="1176" cy="235"/>
            </a:xfrm>
            <a:prstGeom prst="rect">
              <a:avLst/>
            </a:prstGeom>
            <a:noFill/>
            <a:ln w="9525">
              <a:noFill/>
              <a:miter lim="800000"/>
              <a:headEnd/>
              <a:tailEnd/>
            </a:ln>
          </p:spPr>
        </p:pic>
        <p:grpSp>
          <p:nvGrpSpPr>
            <p:cNvPr id="4131" name="Group 46"/>
            <p:cNvGrpSpPr>
              <a:grpSpLocks/>
            </p:cNvGrpSpPr>
            <p:nvPr/>
          </p:nvGrpSpPr>
          <p:grpSpPr bwMode="auto">
            <a:xfrm>
              <a:off x="295" y="2169"/>
              <a:ext cx="1008" cy="192"/>
              <a:chOff x="1200" y="1968"/>
              <a:chExt cx="1200" cy="240"/>
            </a:xfrm>
          </p:grpSpPr>
          <p:sp>
            <p:nvSpPr>
              <p:cNvPr id="4158" name="Rectangle 47"/>
              <p:cNvSpPr>
                <a:spLocks noChangeArrowheads="1"/>
              </p:cNvSpPr>
              <p:nvPr/>
            </p:nvSpPr>
            <p:spPr bwMode="auto">
              <a:xfrm>
                <a:off x="1200" y="1968"/>
                <a:ext cx="1200" cy="240"/>
              </a:xfrm>
              <a:prstGeom prst="rect">
                <a:avLst/>
              </a:prstGeom>
              <a:solidFill>
                <a:srgbClr val="0000EC"/>
              </a:solidFill>
              <a:ln w="9525">
                <a:miter lim="800000"/>
                <a:headEnd/>
                <a:tailEnd/>
              </a:ln>
              <a:scene3d>
                <a:camera prst="legacyObliqueBottomLeft"/>
                <a:lightRig rig="legacyNormal3" dir="t"/>
              </a:scene3d>
              <a:sp3d extrusionH="49200" prstMaterial="legacyMatte">
                <a:bevelT w="13500" h="13500" prst="angle"/>
                <a:bevelB w="13500" h="13500" prst="angle"/>
                <a:extrusionClr>
                  <a:srgbClr val="000000"/>
                </a:extrusionClr>
              </a:sp3d>
            </p:spPr>
            <p:txBody>
              <a:bodyPr wrap="none" lIns="90000" tIns="46800" rIns="90000" bIns="46800" anchor="ctr">
                <a:flatTx/>
              </a:bodyPr>
              <a:lstStyle/>
              <a:p>
                <a:pPr eaLnBrk="0" hangingPunct="0">
                  <a:spcBef>
                    <a:spcPct val="5000"/>
                  </a:spcBef>
                </a:pPr>
                <a:r>
                  <a:rPr lang="en-GB" sz="1300" b="1">
                    <a:solidFill>
                      <a:schemeClr val="accent1"/>
                    </a:solidFill>
                    <a:latin typeface="Arial" charset="0"/>
                  </a:rPr>
                  <a:t>WR-21</a:t>
                </a:r>
                <a:endParaRPr lang="en-GB" sz="1300">
                  <a:solidFill>
                    <a:schemeClr val="accent1"/>
                  </a:solidFill>
                  <a:latin typeface="Arial" charset="0"/>
                </a:endParaRPr>
              </a:p>
            </p:txBody>
          </p:sp>
          <p:sp>
            <p:nvSpPr>
              <p:cNvPr id="4159" name="Line 48"/>
              <p:cNvSpPr>
                <a:spLocks noChangeShapeType="1"/>
              </p:cNvSpPr>
              <p:nvPr/>
            </p:nvSpPr>
            <p:spPr bwMode="auto">
              <a:xfrm>
                <a:off x="2400" y="1968"/>
                <a:ext cx="0" cy="240"/>
              </a:xfrm>
              <a:prstGeom prst="line">
                <a:avLst/>
              </a:prstGeom>
              <a:noFill/>
              <a:ln w="25400">
                <a:solidFill>
                  <a:srgbClr val="1D2655"/>
                </a:solidFill>
                <a:round/>
                <a:headEnd/>
                <a:tailEnd/>
              </a:ln>
            </p:spPr>
            <p:txBody>
              <a:bodyPr wrap="none" lIns="90000" tIns="46800" rIns="90000" bIns="46800" anchor="ctr"/>
              <a:lstStyle/>
              <a:p>
                <a:endParaRPr lang="es-CL"/>
              </a:p>
            </p:txBody>
          </p:sp>
          <p:sp>
            <p:nvSpPr>
              <p:cNvPr id="4160" name="Line 49"/>
              <p:cNvSpPr>
                <a:spLocks noChangeShapeType="1"/>
              </p:cNvSpPr>
              <p:nvPr/>
            </p:nvSpPr>
            <p:spPr bwMode="auto">
              <a:xfrm>
                <a:off x="1200" y="1968"/>
                <a:ext cx="1200" cy="0"/>
              </a:xfrm>
              <a:prstGeom prst="line">
                <a:avLst/>
              </a:prstGeom>
              <a:noFill/>
              <a:ln w="25400">
                <a:solidFill>
                  <a:srgbClr val="355389"/>
                </a:solidFill>
                <a:round/>
                <a:headEnd/>
                <a:tailEnd/>
              </a:ln>
            </p:spPr>
            <p:txBody>
              <a:bodyPr wrap="none" lIns="90000" tIns="46800" rIns="90000" bIns="46800" anchor="ctr"/>
              <a:lstStyle/>
              <a:p>
                <a:endParaRPr lang="es-CL"/>
              </a:p>
            </p:txBody>
          </p:sp>
        </p:grpSp>
        <p:grpSp>
          <p:nvGrpSpPr>
            <p:cNvPr id="4132" name="Group 62"/>
            <p:cNvGrpSpPr>
              <a:grpSpLocks/>
            </p:cNvGrpSpPr>
            <p:nvPr/>
          </p:nvGrpSpPr>
          <p:grpSpPr bwMode="auto">
            <a:xfrm>
              <a:off x="295" y="1401"/>
              <a:ext cx="1008" cy="192"/>
              <a:chOff x="2352" y="1296"/>
              <a:chExt cx="768" cy="432"/>
            </a:xfrm>
          </p:grpSpPr>
          <p:sp>
            <p:nvSpPr>
              <p:cNvPr id="4155" name="Rectangle 63"/>
              <p:cNvSpPr>
                <a:spLocks noChangeArrowheads="1"/>
              </p:cNvSpPr>
              <p:nvPr/>
            </p:nvSpPr>
            <p:spPr bwMode="auto">
              <a:xfrm>
                <a:off x="2352" y="1296"/>
                <a:ext cx="768" cy="432"/>
              </a:xfrm>
              <a:prstGeom prst="rect">
                <a:avLst/>
              </a:prstGeom>
              <a:gradFill rotWithShape="0">
                <a:gsLst>
                  <a:gs pos="0">
                    <a:srgbClr val="3366CC"/>
                  </a:gs>
                  <a:gs pos="100000">
                    <a:srgbClr val="003399"/>
                  </a:gs>
                </a:gsLst>
                <a:lin ang="2700000" scaled="1"/>
              </a:gradFill>
              <a:ln w="9525">
                <a:miter lim="800000"/>
                <a:headEnd/>
                <a:tailEnd/>
              </a:ln>
              <a:scene3d>
                <a:camera prst="legacyObliqueBottomLeft"/>
                <a:lightRig rig="legacyNormal3" dir="t"/>
              </a:scene3d>
              <a:sp3d extrusionH="49200" prstMaterial="legacyMatte">
                <a:bevelT w="13500" h="13500" prst="angle"/>
                <a:bevelB w="13500" h="13500" prst="angle"/>
                <a:extrusionClr>
                  <a:srgbClr val="000099"/>
                </a:extrusionClr>
              </a:sp3d>
            </p:spPr>
            <p:txBody>
              <a:bodyPr wrap="none" lIns="90000" tIns="46800" rIns="90000" bIns="46800" anchor="ctr">
                <a:flatTx/>
              </a:bodyPr>
              <a:lstStyle/>
              <a:p>
                <a:pPr eaLnBrk="0" hangingPunct="0">
                  <a:spcBef>
                    <a:spcPct val="5000"/>
                  </a:spcBef>
                </a:pPr>
                <a:r>
                  <a:rPr lang="en-GB" sz="1300" b="1">
                    <a:solidFill>
                      <a:schemeClr val="accent1"/>
                    </a:solidFill>
                    <a:latin typeface="Arial" charset="0"/>
                  </a:rPr>
                  <a:t>MT50</a:t>
                </a:r>
              </a:p>
            </p:txBody>
          </p:sp>
          <p:sp>
            <p:nvSpPr>
              <p:cNvPr id="4156" name="Line 64"/>
              <p:cNvSpPr>
                <a:spLocks noChangeShapeType="1"/>
              </p:cNvSpPr>
              <p:nvPr/>
            </p:nvSpPr>
            <p:spPr bwMode="auto">
              <a:xfrm>
                <a:off x="3120" y="1296"/>
                <a:ext cx="0" cy="432"/>
              </a:xfrm>
              <a:prstGeom prst="line">
                <a:avLst/>
              </a:prstGeom>
              <a:noFill/>
              <a:ln w="25400">
                <a:solidFill>
                  <a:srgbClr val="2F3E8B"/>
                </a:solidFill>
                <a:round/>
                <a:headEnd/>
                <a:tailEnd/>
              </a:ln>
            </p:spPr>
            <p:txBody>
              <a:bodyPr wrap="none" lIns="90000" tIns="46800" rIns="90000" bIns="46800" anchor="ctr"/>
              <a:lstStyle/>
              <a:p>
                <a:endParaRPr lang="es-CL"/>
              </a:p>
            </p:txBody>
          </p:sp>
          <p:sp>
            <p:nvSpPr>
              <p:cNvPr id="4157" name="Line 65"/>
              <p:cNvSpPr>
                <a:spLocks noChangeShapeType="1"/>
              </p:cNvSpPr>
              <p:nvPr/>
            </p:nvSpPr>
            <p:spPr bwMode="auto">
              <a:xfrm>
                <a:off x="2352" y="1296"/>
                <a:ext cx="768" cy="0"/>
              </a:xfrm>
              <a:prstGeom prst="line">
                <a:avLst/>
              </a:prstGeom>
              <a:noFill/>
              <a:ln w="25400">
                <a:solidFill>
                  <a:srgbClr val="6789C5"/>
                </a:solidFill>
                <a:round/>
                <a:headEnd/>
                <a:tailEnd/>
              </a:ln>
            </p:spPr>
            <p:txBody>
              <a:bodyPr wrap="none" lIns="90000" tIns="46800" rIns="90000" bIns="46800" anchor="ctr"/>
              <a:lstStyle/>
              <a:p>
                <a:endParaRPr lang="es-CL"/>
              </a:p>
            </p:txBody>
          </p:sp>
        </p:grpSp>
        <p:grpSp>
          <p:nvGrpSpPr>
            <p:cNvPr id="4133" name="Group 66"/>
            <p:cNvGrpSpPr>
              <a:grpSpLocks/>
            </p:cNvGrpSpPr>
            <p:nvPr/>
          </p:nvGrpSpPr>
          <p:grpSpPr bwMode="auto">
            <a:xfrm>
              <a:off x="295" y="1785"/>
              <a:ext cx="1008" cy="192"/>
              <a:chOff x="2352" y="1296"/>
              <a:chExt cx="768" cy="432"/>
            </a:xfrm>
          </p:grpSpPr>
          <p:sp>
            <p:nvSpPr>
              <p:cNvPr id="4152" name="Rectangle 67"/>
              <p:cNvSpPr>
                <a:spLocks noChangeArrowheads="1"/>
              </p:cNvSpPr>
              <p:nvPr/>
            </p:nvSpPr>
            <p:spPr bwMode="auto">
              <a:xfrm>
                <a:off x="2352" y="1296"/>
                <a:ext cx="768" cy="432"/>
              </a:xfrm>
              <a:prstGeom prst="rect">
                <a:avLst/>
              </a:prstGeom>
              <a:gradFill rotWithShape="0">
                <a:gsLst>
                  <a:gs pos="0">
                    <a:srgbClr val="3366CC"/>
                  </a:gs>
                  <a:gs pos="100000">
                    <a:srgbClr val="003399"/>
                  </a:gs>
                </a:gsLst>
                <a:lin ang="2700000" scaled="1"/>
              </a:gradFill>
              <a:ln w="9525">
                <a:miter lim="800000"/>
                <a:headEnd/>
                <a:tailEnd/>
              </a:ln>
              <a:scene3d>
                <a:camera prst="legacyObliqueBottomLeft"/>
                <a:lightRig rig="legacyNormal3" dir="t"/>
              </a:scene3d>
              <a:sp3d extrusionH="49200" prstMaterial="legacyMatte">
                <a:bevelT w="13500" h="13500" prst="angle"/>
                <a:bevelB w="13500" h="13500" prst="angle"/>
                <a:extrusionClr>
                  <a:srgbClr val="000099"/>
                </a:extrusionClr>
              </a:sp3d>
            </p:spPr>
            <p:txBody>
              <a:bodyPr wrap="none" lIns="90000" tIns="46800" rIns="90000" bIns="46800" anchor="ctr">
                <a:flatTx/>
              </a:bodyPr>
              <a:lstStyle/>
              <a:p>
                <a:pPr eaLnBrk="0" hangingPunct="0">
                  <a:spcBef>
                    <a:spcPct val="5000"/>
                  </a:spcBef>
                </a:pPr>
                <a:r>
                  <a:rPr lang="en-GB" sz="1300" b="1">
                    <a:solidFill>
                      <a:schemeClr val="accent1"/>
                    </a:solidFill>
                    <a:latin typeface="Arial" charset="0"/>
                  </a:rPr>
                  <a:t>MT30</a:t>
                </a:r>
              </a:p>
            </p:txBody>
          </p:sp>
          <p:sp>
            <p:nvSpPr>
              <p:cNvPr id="4153" name="Line 68"/>
              <p:cNvSpPr>
                <a:spLocks noChangeShapeType="1"/>
              </p:cNvSpPr>
              <p:nvPr/>
            </p:nvSpPr>
            <p:spPr bwMode="auto">
              <a:xfrm>
                <a:off x="3120" y="1296"/>
                <a:ext cx="0" cy="432"/>
              </a:xfrm>
              <a:prstGeom prst="line">
                <a:avLst/>
              </a:prstGeom>
              <a:noFill/>
              <a:ln w="25400">
                <a:solidFill>
                  <a:srgbClr val="2F3E8B"/>
                </a:solidFill>
                <a:round/>
                <a:headEnd/>
                <a:tailEnd/>
              </a:ln>
            </p:spPr>
            <p:txBody>
              <a:bodyPr wrap="none" lIns="90000" tIns="46800" rIns="90000" bIns="46800" anchor="ctr"/>
              <a:lstStyle/>
              <a:p>
                <a:endParaRPr lang="es-CL"/>
              </a:p>
            </p:txBody>
          </p:sp>
          <p:sp>
            <p:nvSpPr>
              <p:cNvPr id="4154" name="Line 69"/>
              <p:cNvSpPr>
                <a:spLocks noChangeShapeType="1"/>
              </p:cNvSpPr>
              <p:nvPr/>
            </p:nvSpPr>
            <p:spPr bwMode="auto">
              <a:xfrm>
                <a:off x="2352" y="1296"/>
                <a:ext cx="768" cy="0"/>
              </a:xfrm>
              <a:prstGeom prst="line">
                <a:avLst/>
              </a:prstGeom>
              <a:noFill/>
              <a:ln w="25400">
                <a:solidFill>
                  <a:srgbClr val="6789C5"/>
                </a:solidFill>
                <a:round/>
                <a:headEnd/>
                <a:tailEnd/>
              </a:ln>
            </p:spPr>
            <p:txBody>
              <a:bodyPr wrap="none" lIns="90000" tIns="46800" rIns="90000" bIns="46800" anchor="ctr"/>
              <a:lstStyle/>
              <a:p>
                <a:endParaRPr lang="es-CL"/>
              </a:p>
            </p:txBody>
          </p:sp>
        </p:grpSp>
        <p:grpSp>
          <p:nvGrpSpPr>
            <p:cNvPr id="4134" name="Group 70"/>
            <p:cNvGrpSpPr>
              <a:grpSpLocks/>
            </p:cNvGrpSpPr>
            <p:nvPr/>
          </p:nvGrpSpPr>
          <p:grpSpPr bwMode="auto">
            <a:xfrm>
              <a:off x="295" y="2937"/>
              <a:ext cx="1008" cy="192"/>
              <a:chOff x="1200" y="1968"/>
              <a:chExt cx="1200" cy="240"/>
            </a:xfrm>
          </p:grpSpPr>
          <p:sp>
            <p:nvSpPr>
              <p:cNvPr id="4149" name="Rectangle 71"/>
              <p:cNvSpPr>
                <a:spLocks noChangeArrowheads="1"/>
              </p:cNvSpPr>
              <p:nvPr/>
            </p:nvSpPr>
            <p:spPr bwMode="auto">
              <a:xfrm>
                <a:off x="1200" y="1968"/>
                <a:ext cx="1200" cy="240"/>
              </a:xfrm>
              <a:prstGeom prst="rect">
                <a:avLst/>
              </a:prstGeom>
              <a:solidFill>
                <a:srgbClr val="0000EC"/>
              </a:solidFill>
              <a:ln w="9525">
                <a:miter lim="800000"/>
                <a:headEnd/>
                <a:tailEnd/>
              </a:ln>
              <a:scene3d>
                <a:camera prst="legacyObliqueBottomLeft"/>
                <a:lightRig rig="legacyNormal3" dir="t"/>
              </a:scene3d>
              <a:sp3d extrusionH="49200" prstMaterial="legacyMatte">
                <a:bevelT w="13500" h="13500" prst="angle"/>
                <a:bevelB w="13500" h="13500" prst="angle"/>
                <a:extrusionClr>
                  <a:srgbClr val="000000"/>
                </a:extrusionClr>
              </a:sp3d>
            </p:spPr>
            <p:txBody>
              <a:bodyPr wrap="none" lIns="90000" tIns="46800" rIns="90000" bIns="46800" anchor="ctr">
                <a:flatTx/>
              </a:bodyPr>
              <a:lstStyle/>
              <a:p>
                <a:pPr eaLnBrk="0" hangingPunct="0">
                  <a:spcBef>
                    <a:spcPct val="5000"/>
                  </a:spcBef>
                </a:pPr>
                <a:r>
                  <a:rPr lang="en-GB" sz="1300" b="1">
                    <a:solidFill>
                      <a:schemeClr val="accent1"/>
                    </a:solidFill>
                    <a:latin typeface="Arial" charset="0"/>
                  </a:rPr>
                  <a:t>New simple cycle</a:t>
                </a:r>
                <a:endParaRPr lang="en-GB" sz="1300">
                  <a:solidFill>
                    <a:schemeClr val="accent1"/>
                  </a:solidFill>
                  <a:latin typeface="Arial" charset="0"/>
                </a:endParaRPr>
              </a:p>
            </p:txBody>
          </p:sp>
          <p:sp>
            <p:nvSpPr>
              <p:cNvPr id="4150" name="Line 72"/>
              <p:cNvSpPr>
                <a:spLocks noChangeShapeType="1"/>
              </p:cNvSpPr>
              <p:nvPr/>
            </p:nvSpPr>
            <p:spPr bwMode="auto">
              <a:xfrm>
                <a:off x="2400" y="1968"/>
                <a:ext cx="0" cy="240"/>
              </a:xfrm>
              <a:prstGeom prst="line">
                <a:avLst/>
              </a:prstGeom>
              <a:noFill/>
              <a:ln w="25400">
                <a:solidFill>
                  <a:srgbClr val="1D2655"/>
                </a:solidFill>
                <a:round/>
                <a:headEnd/>
                <a:tailEnd/>
              </a:ln>
            </p:spPr>
            <p:txBody>
              <a:bodyPr wrap="none" lIns="90000" tIns="46800" rIns="90000" bIns="46800" anchor="ctr"/>
              <a:lstStyle/>
              <a:p>
                <a:endParaRPr lang="es-CL"/>
              </a:p>
            </p:txBody>
          </p:sp>
          <p:sp>
            <p:nvSpPr>
              <p:cNvPr id="4151" name="Line 73"/>
              <p:cNvSpPr>
                <a:spLocks noChangeShapeType="1"/>
              </p:cNvSpPr>
              <p:nvPr/>
            </p:nvSpPr>
            <p:spPr bwMode="auto">
              <a:xfrm>
                <a:off x="1200" y="1968"/>
                <a:ext cx="1200" cy="0"/>
              </a:xfrm>
              <a:prstGeom prst="line">
                <a:avLst/>
              </a:prstGeom>
              <a:noFill/>
              <a:ln w="25400">
                <a:solidFill>
                  <a:srgbClr val="355389"/>
                </a:solidFill>
                <a:round/>
                <a:headEnd/>
                <a:tailEnd/>
              </a:ln>
            </p:spPr>
            <p:txBody>
              <a:bodyPr wrap="none" lIns="90000" tIns="46800" rIns="90000" bIns="46800" anchor="ctr"/>
              <a:lstStyle/>
              <a:p>
                <a:endParaRPr lang="es-CL"/>
              </a:p>
            </p:txBody>
          </p:sp>
        </p:grpSp>
        <p:sp>
          <p:nvSpPr>
            <p:cNvPr id="4135" name="Rectangle 74"/>
            <p:cNvSpPr>
              <a:spLocks noChangeArrowheads="1"/>
            </p:cNvSpPr>
            <p:nvPr/>
          </p:nvSpPr>
          <p:spPr bwMode="auto">
            <a:xfrm>
              <a:off x="1467" y="2841"/>
              <a:ext cx="576" cy="384"/>
            </a:xfrm>
            <a:prstGeom prst="rect">
              <a:avLst/>
            </a:prstGeom>
            <a:noFill/>
            <a:ln w="12700">
              <a:noFill/>
              <a:miter lim="800000"/>
              <a:headEnd/>
              <a:tailEnd/>
            </a:ln>
          </p:spPr>
          <p:txBody>
            <a:bodyPr wrap="none" lIns="90000" tIns="46800" rIns="90000" bIns="46800" anchor="ctr"/>
            <a:lstStyle/>
            <a:p>
              <a:pPr eaLnBrk="0" hangingPunct="0">
                <a:spcBef>
                  <a:spcPct val="5000"/>
                </a:spcBef>
              </a:pPr>
              <a:r>
                <a:rPr lang="en-GB" sz="1400" b="1">
                  <a:solidFill>
                    <a:schemeClr val="hlink"/>
                  </a:solidFill>
                  <a:latin typeface="Arial" charset="0"/>
                </a:rPr>
                <a:t>5 MW</a:t>
              </a:r>
            </a:p>
          </p:txBody>
        </p:sp>
        <p:sp>
          <p:nvSpPr>
            <p:cNvPr id="4136" name="Line 75"/>
            <p:cNvSpPr>
              <a:spLocks noChangeShapeType="1"/>
            </p:cNvSpPr>
            <p:nvPr/>
          </p:nvSpPr>
          <p:spPr bwMode="auto">
            <a:xfrm>
              <a:off x="1303" y="3225"/>
              <a:ext cx="4272" cy="0"/>
            </a:xfrm>
            <a:prstGeom prst="line">
              <a:avLst/>
            </a:prstGeom>
            <a:noFill/>
            <a:ln w="12700">
              <a:solidFill>
                <a:srgbClr val="33CCFF"/>
              </a:solidFill>
              <a:round/>
              <a:headEnd/>
              <a:tailEnd/>
            </a:ln>
          </p:spPr>
          <p:txBody>
            <a:bodyPr wrap="none" lIns="90000" tIns="46800" rIns="90000" bIns="46800" anchor="ctr"/>
            <a:lstStyle/>
            <a:p>
              <a:endParaRPr lang="es-CL"/>
            </a:p>
          </p:txBody>
        </p:sp>
        <p:sp>
          <p:nvSpPr>
            <p:cNvPr id="4137" name="Line 76"/>
            <p:cNvSpPr>
              <a:spLocks noChangeShapeType="1"/>
            </p:cNvSpPr>
            <p:nvPr/>
          </p:nvSpPr>
          <p:spPr bwMode="auto">
            <a:xfrm>
              <a:off x="1303" y="2841"/>
              <a:ext cx="4272" cy="0"/>
            </a:xfrm>
            <a:prstGeom prst="line">
              <a:avLst/>
            </a:prstGeom>
            <a:noFill/>
            <a:ln w="12700">
              <a:solidFill>
                <a:srgbClr val="33CCFF"/>
              </a:solidFill>
              <a:round/>
              <a:headEnd/>
              <a:tailEnd/>
            </a:ln>
          </p:spPr>
          <p:txBody>
            <a:bodyPr wrap="none" lIns="90000" tIns="46800" rIns="90000" bIns="46800" anchor="ctr"/>
            <a:lstStyle/>
            <a:p>
              <a:endParaRPr lang="es-CL"/>
            </a:p>
          </p:txBody>
        </p:sp>
        <p:sp>
          <p:nvSpPr>
            <p:cNvPr id="4138" name="Line 77"/>
            <p:cNvSpPr>
              <a:spLocks noChangeShapeType="1"/>
            </p:cNvSpPr>
            <p:nvPr/>
          </p:nvSpPr>
          <p:spPr bwMode="auto">
            <a:xfrm>
              <a:off x="1303" y="2457"/>
              <a:ext cx="4272" cy="0"/>
            </a:xfrm>
            <a:prstGeom prst="line">
              <a:avLst/>
            </a:prstGeom>
            <a:noFill/>
            <a:ln w="12700">
              <a:solidFill>
                <a:srgbClr val="33CCFF"/>
              </a:solidFill>
              <a:round/>
              <a:headEnd/>
              <a:tailEnd/>
            </a:ln>
          </p:spPr>
          <p:txBody>
            <a:bodyPr wrap="none" lIns="90000" tIns="46800" rIns="90000" bIns="46800" anchor="ctr"/>
            <a:lstStyle/>
            <a:p>
              <a:endParaRPr lang="es-CL"/>
            </a:p>
          </p:txBody>
        </p:sp>
        <p:sp>
          <p:nvSpPr>
            <p:cNvPr id="4139" name="Line 78"/>
            <p:cNvSpPr>
              <a:spLocks noChangeShapeType="1"/>
            </p:cNvSpPr>
            <p:nvPr/>
          </p:nvSpPr>
          <p:spPr bwMode="auto">
            <a:xfrm>
              <a:off x="1303" y="2073"/>
              <a:ext cx="4272" cy="0"/>
            </a:xfrm>
            <a:prstGeom prst="line">
              <a:avLst/>
            </a:prstGeom>
            <a:noFill/>
            <a:ln w="12700">
              <a:solidFill>
                <a:srgbClr val="33CCFF"/>
              </a:solidFill>
              <a:round/>
              <a:headEnd/>
              <a:tailEnd/>
            </a:ln>
          </p:spPr>
          <p:txBody>
            <a:bodyPr wrap="none" lIns="90000" tIns="46800" rIns="90000" bIns="46800" anchor="ctr"/>
            <a:lstStyle/>
            <a:p>
              <a:endParaRPr lang="es-CL"/>
            </a:p>
          </p:txBody>
        </p:sp>
        <p:sp>
          <p:nvSpPr>
            <p:cNvPr id="4140" name="Line 79"/>
            <p:cNvSpPr>
              <a:spLocks noChangeShapeType="1"/>
            </p:cNvSpPr>
            <p:nvPr/>
          </p:nvSpPr>
          <p:spPr bwMode="auto">
            <a:xfrm>
              <a:off x="1303" y="1689"/>
              <a:ext cx="4272" cy="0"/>
            </a:xfrm>
            <a:prstGeom prst="line">
              <a:avLst/>
            </a:prstGeom>
            <a:noFill/>
            <a:ln w="12700">
              <a:solidFill>
                <a:srgbClr val="33CCFF"/>
              </a:solidFill>
              <a:round/>
              <a:headEnd/>
              <a:tailEnd/>
            </a:ln>
          </p:spPr>
          <p:txBody>
            <a:bodyPr wrap="none" lIns="90000" tIns="46800" rIns="90000" bIns="46800" anchor="ctr"/>
            <a:lstStyle/>
            <a:p>
              <a:endParaRPr lang="es-CL"/>
            </a:p>
          </p:txBody>
        </p:sp>
        <p:sp>
          <p:nvSpPr>
            <p:cNvPr id="4141" name="Line 80"/>
            <p:cNvSpPr>
              <a:spLocks noChangeShapeType="1"/>
            </p:cNvSpPr>
            <p:nvPr/>
          </p:nvSpPr>
          <p:spPr bwMode="auto">
            <a:xfrm>
              <a:off x="1303" y="1305"/>
              <a:ext cx="4272" cy="0"/>
            </a:xfrm>
            <a:prstGeom prst="line">
              <a:avLst/>
            </a:prstGeom>
            <a:noFill/>
            <a:ln w="12700">
              <a:solidFill>
                <a:srgbClr val="33CCFF"/>
              </a:solidFill>
              <a:round/>
              <a:headEnd/>
              <a:tailEnd/>
            </a:ln>
          </p:spPr>
          <p:txBody>
            <a:bodyPr wrap="none" lIns="90000" tIns="46800" rIns="90000" bIns="46800" anchor="ctr"/>
            <a:lstStyle/>
            <a:p>
              <a:endParaRPr lang="es-CL"/>
            </a:p>
          </p:txBody>
        </p:sp>
        <p:sp>
          <p:nvSpPr>
            <p:cNvPr id="4142" name="Rectangle 81"/>
            <p:cNvSpPr>
              <a:spLocks noChangeArrowheads="1"/>
            </p:cNvSpPr>
            <p:nvPr/>
          </p:nvSpPr>
          <p:spPr bwMode="auto">
            <a:xfrm>
              <a:off x="1412" y="2457"/>
              <a:ext cx="576" cy="384"/>
            </a:xfrm>
            <a:prstGeom prst="rect">
              <a:avLst/>
            </a:prstGeom>
            <a:noFill/>
            <a:ln w="12700">
              <a:noFill/>
              <a:miter lim="800000"/>
              <a:headEnd/>
              <a:tailEnd/>
            </a:ln>
          </p:spPr>
          <p:txBody>
            <a:bodyPr wrap="none" lIns="90000" tIns="46800" rIns="90000" bIns="46800" anchor="ctr"/>
            <a:lstStyle/>
            <a:p>
              <a:pPr eaLnBrk="0" hangingPunct="0">
                <a:spcBef>
                  <a:spcPct val="5000"/>
                </a:spcBef>
              </a:pPr>
              <a:r>
                <a:rPr lang="en-GB" sz="1400" b="1">
                  <a:solidFill>
                    <a:schemeClr val="hlink"/>
                  </a:solidFill>
                  <a:latin typeface="Arial" charset="0"/>
                </a:rPr>
                <a:t>18 MW</a:t>
              </a:r>
            </a:p>
          </p:txBody>
        </p:sp>
        <p:sp>
          <p:nvSpPr>
            <p:cNvPr id="4143" name="Rectangle 82"/>
            <p:cNvSpPr>
              <a:spLocks noChangeArrowheads="1"/>
            </p:cNvSpPr>
            <p:nvPr/>
          </p:nvSpPr>
          <p:spPr bwMode="auto">
            <a:xfrm>
              <a:off x="1407" y="2073"/>
              <a:ext cx="576" cy="384"/>
            </a:xfrm>
            <a:prstGeom prst="rect">
              <a:avLst/>
            </a:prstGeom>
            <a:noFill/>
            <a:ln w="12700">
              <a:noFill/>
              <a:miter lim="800000"/>
              <a:headEnd/>
              <a:tailEnd/>
            </a:ln>
          </p:spPr>
          <p:txBody>
            <a:bodyPr wrap="none" lIns="90000" tIns="46800" rIns="90000" bIns="46800" anchor="ctr"/>
            <a:lstStyle/>
            <a:p>
              <a:pPr eaLnBrk="0" hangingPunct="0">
                <a:spcBef>
                  <a:spcPct val="5000"/>
                </a:spcBef>
              </a:pPr>
              <a:r>
                <a:rPr lang="en-GB" sz="1400" b="1">
                  <a:solidFill>
                    <a:schemeClr val="hlink"/>
                  </a:solidFill>
                  <a:latin typeface="Arial" charset="0"/>
                </a:rPr>
                <a:t>25 MW</a:t>
              </a:r>
            </a:p>
          </p:txBody>
        </p:sp>
        <p:sp>
          <p:nvSpPr>
            <p:cNvPr id="4144" name="Rectangle 83"/>
            <p:cNvSpPr>
              <a:spLocks noChangeArrowheads="1"/>
            </p:cNvSpPr>
            <p:nvPr/>
          </p:nvSpPr>
          <p:spPr bwMode="auto">
            <a:xfrm>
              <a:off x="1412" y="1737"/>
              <a:ext cx="576" cy="336"/>
            </a:xfrm>
            <a:prstGeom prst="rect">
              <a:avLst/>
            </a:prstGeom>
            <a:noFill/>
            <a:ln w="12700">
              <a:noFill/>
              <a:miter lim="800000"/>
              <a:headEnd/>
              <a:tailEnd/>
            </a:ln>
          </p:spPr>
          <p:txBody>
            <a:bodyPr wrap="none" lIns="90000" tIns="46800" rIns="90000" bIns="46800" anchor="ctr"/>
            <a:lstStyle/>
            <a:p>
              <a:pPr eaLnBrk="0" hangingPunct="0">
                <a:spcBef>
                  <a:spcPct val="5000"/>
                </a:spcBef>
              </a:pPr>
              <a:r>
                <a:rPr lang="en-GB" sz="1400" b="1">
                  <a:solidFill>
                    <a:schemeClr val="hlink"/>
                  </a:solidFill>
                  <a:latin typeface="Arial" charset="0"/>
                </a:rPr>
                <a:t>36 MW</a:t>
              </a:r>
            </a:p>
          </p:txBody>
        </p:sp>
        <p:sp>
          <p:nvSpPr>
            <p:cNvPr id="4145" name="Rectangle 84"/>
            <p:cNvSpPr>
              <a:spLocks noChangeArrowheads="1"/>
            </p:cNvSpPr>
            <p:nvPr/>
          </p:nvSpPr>
          <p:spPr bwMode="auto">
            <a:xfrm>
              <a:off x="1417" y="1305"/>
              <a:ext cx="576" cy="384"/>
            </a:xfrm>
            <a:prstGeom prst="rect">
              <a:avLst/>
            </a:prstGeom>
            <a:noFill/>
            <a:ln w="12700">
              <a:noFill/>
              <a:miter lim="800000"/>
              <a:headEnd/>
              <a:tailEnd/>
            </a:ln>
          </p:spPr>
          <p:txBody>
            <a:bodyPr wrap="none" lIns="90000" tIns="46800" rIns="90000" bIns="46800" anchor="ctr"/>
            <a:lstStyle/>
            <a:p>
              <a:pPr eaLnBrk="0" hangingPunct="0">
                <a:spcBef>
                  <a:spcPct val="5000"/>
                </a:spcBef>
              </a:pPr>
              <a:r>
                <a:rPr lang="en-GB" sz="1400" b="1">
                  <a:solidFill>
                    <a:schemeClr val="hlink"/>
                  </a:solidFill>
                  <a:latin typeface="Arial" charset="0"/>
                </a:rPr>
                <a:t>50 MW</a:t>
              </a:r>
            </a:p>
          </p:txBody>
        </p:sp>
        <p:pic>
          <p:nvPicPr>
            <p:cNvPr id="4146" name="Picture 85" descr="cruise ship"/>
            <p:cNvPicPr>
              <a:picLocks noChangeAspect="1" noChangeArrowheads="1"/>
            </p:cNvPicPr>
            <p:nvPr/>
          </p:nvPicPr>
          <p:blipFill>
            <a:blip r:embed="rId3"/>
            <a:srcRect/>
            <a:stretch>
              <a:fillRect/>
            </a:stretch>
          </p:blipFill>
          <p:spPr bwMode="auto">
            <a:xfrm>
              <a:off x="3463" y="2116"/>
              <a:ext cx="772" cy="210"/>
            </a:xfrm>
            <a:prstGeom prst="rect">
              <a:avLst/>
            </a:prstGeom>
            <a:noFill/>
            <a:ln w="9525">
              <a:noFill/>
              <a:miter lim="800000"/>
              <a:headEnd/>
              <a:tailEnd/>
            </a:ln>
          </p:spPr>
        </p:pic>
        <p:pic>
          <p:nvPicPr>
            <p:cNvPr id="4147" name="Picture 86" descr="aircraft carrier"/>
            <p:cNvPicPr>
              <a:picLocks noChangeAspect="1" noChangeArrowheads="1"/>
            </p:cNvPicPr>
            <p:nvPr/>
          </p:nvPicPr>
          <p:blipFill>
            <a:blip r:embed="rId11"/>
            <a:srcRect/>
            <a:stretch>
              <a:fillRect/>
            </a:stretch>
          </p:blipFill>
          <p:spPr bwMode="auto">
            <a:xfrm>
              <a:off x="4423" y="2091"/>
              <a:ext cx="1176" cy="235"/>
            </a:xfrm>
            <a:prstGeom prst="rect">
              <a:avLst/>
            </a:prstGeom>
            <a:noFill/>
            <a:ln w="9525">
              <a:noFill/>
              <a:miter lim="800000"/>
              <a:headEnd/>
              <a:tailEnd/>
            </a:ln>
          </p:spPr>
        </p:pic>
        <p:pic>
          <p:nvPicPr>
            <p:cNvPr id="4148" name="Picture 87" descr="cruise ship"/>
            <p:cNvPicPr>
              <a:picLocks noChangeAspect="1" noChangeArrowheads="1"/>
            </p:cNvPicPr>
            <p:nvPr/>
          </p:nvPicPr>
          <p:blipFill>
            <a:blip r:embed="rId3"/>
            <a:srcRect/>
            <a:stretch>
              <a:fillRect/>
            </a:stretch>
          </p:blipFill>
          <p:spPr bwMode="auto">
            <a:xfrm>
              <a:off x="4587" y="2505"/>
              <a:ext cx="772" cy="210"/>
            </a:xfrm>
            <a:prstGeom prst="rect">
              <a:avLst/>
            </a:prstGeom>
            <a:noFill/>
            <a:ln w="9525">
              <a:noFill/>
              <a:miter lim="800000"/>
              <a:headEnd/>
              <a:tailEnd/>
            </a:ln>
          </p:spPr>
        </p:pic>
      </p:gr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p:txBody>
          <a:bodyPr/>
          <a:lstStyle/>
          <a:p>
            <a:pPr eaLnBrk="1" hangingPunct="1"/>
            <a:r>
              <a:rPr lang="es-MX"/>
              <a:t>Turbinas a gas</a:t>
            </a:r>
            <a:endParaRPr lang="es-ES"/>
          </a:p>
        </p:txBody>
      </p:sp>
      <p:pic>
        <p:nvPicPr>
          <p:cNvPr id="194563" name="Picture 70"/>
          <p:cNvPicPr>
            <a:picLocks noGrp="1" noChangeAspect="1" noChangeArrowheads="1"/>
          </p:cNvPicPr>
          <p:nvPr>
            <p:ph sz="half" idx="1"/>
          </p:nvPr>
        </p:nvPicPr>
        <p:blipFill>
          <a:blip r:embed="rId2"/>
          <a:srcRect l="2747"/>
          <a:stretch>
            <a:fillRect/>
          </a:stretch>
        </p:blipFill>
        <p:spPr>
          <a:xfrm>
            <a:off x="1476375" y="1844675"/>
            <a:ext cx="3316288" cy="4114800"/>
          </a:xfrm>
          <a:noFill/>
        </p:spPr>
      </p:pic>
      <p:pic>
        <p:nvPicPr>
          <p:cNvPr id="194564" name="Picture 71"/>
          <p:cNvPicPr>
            <a:picLocks noGrp="1" noChangeAspect="1" noChangeArrowheads="1"/>
          </p:cNvPicPr>
          <p:nvPr>
            <p:ph sz="quarter" idx="2"/>
          </p:nvPr>
        </p:nvPicPr>
        <p:blipFill>
          <a:blip r:embed="rId3"/>
          <a:srcRect/>
          <a:stretch>
            <a:fillRect/>
          </a:stretch>
        </p:blipFill>
        <p:spPr>
          <a:xfrm>
            <a:off x="5724525" y="1674813"/>
            <a:ext cx="2181225" cy="2133600"/>
          </a:xfrm>
          <a:noFill/>
        </p:spPr>
      </p:pic>
      <p:pic>
        <p:nvPicPr>
          <p:cNvPr id="194565" name="Picture 72"/>
          <p:cNvPicPr>
            <a:picLocks noGrp="1" noChangeAspect="1" noChangeArrowheads="1"/>
          </p:cNvPicPr>
          <p:nvPr>
            <p:ph sz="quarter" idx="3"/>
          </p:nvPr>
        </p:nvPicPr>
        <p:blipFill>
          <a:blip r:embed="rId4"/>
          <a:srcRect/>
          <a:stretch>
            <a:fillRect/>
          </a:stretch>
        </p:blipFill>
        <p:spPr>
          <a:xfrm>
            <a:off x="5364163" y="3829050"/>
            <a:ext cx="3024187" cy="2197100"/>
          </a:xfrm>
          <a:noFill/>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p:txBody>
          <a:bodyPr/>
          <a:lstStyle/>
          <a:p>
            <a:pPr eaLnBrk="1" hangingPunct="1"/>
            <a:r>
              <a:rPr lang="es-MX"/>
              <a:t>Turbinas a gas</a:t>
            </a:r>
            <a:endParaRPr lang="es-ES"/>
          </a:p>
        </p:txBody>
      </p:sp>
      <p:pic>
        <p:nvPicPr>
          <p:cNvPr id="195587" name="Picture 13" descr="type45"/>
          <p:cNvPicPr>
            <a:picLocks noGrp="1" noChangeAspect="1" noChangeArrowheads="1"/>
          </p:cNvPicPr>
          <p:nvPr>
            <p:ph idx="1"/>
          </p:nvPr>
        </p:nvPicPr>
        <p:blipFill>
          <a:blip r:embed="rId2"/>
          <a:srcRect/>
          <a:stretch>
            <a:fillRect/>
          </a:stretch>
        </p:blipFill>
        <p:spPr>
          <a:xfrm>
            <a:off x="1908175" y="3933825"/>
            <a:ext cx="4967288" cy="2657475"/>
          </a:xfrm>
        </p:spPr>
      </p:pic>
      <p:pic>
        <p:nvPicPr>
          <p:cNvPr id="195588" name="Picture 14" descr="type45b"/>
          <p:cNvPicPr>
            <a:picLocks noChangeAspect="1" noChangeArrowheads="1"/>
          </p:cNvPicPr>
          <p:nvPr/>
        </p:nvPicPr>
        <p:blipFill>
          <a:blip r:embed="rId3"/>
          <a:srcRect/>
          <a:stretch>
            <a:fillRect/>
          </a:stretch>
        </p:blipFill>
        <p:spPr bwMode="auto">
          <a:xfrm>
            <a:off x="1619250" y="2060575"/>
            <a:ext cx="5715000" cy="1625600"/>
          </a:xfrm>
          <a:prstGeom prst="rect">
            <a:avLst/>
          </a:prstGeom>
          <a:noFill/>
          <a:ln w="9525">
            <a:noFill/>
            <a:miter lim="800000"/>
            <a:headEnd/>
            <a:tailEnd/>
          </a:ln>
        </p:spPr>
      </p:pic>
      <p:pic>
        <p:nvPicPr>
          <p:cNvPr id="1172497" name="Picture 17"/>
          <p:cNvPicPr>
            <a:picLocks noChangeAspect="1" noChangeArrowheads="1"/>
          </p:cNvPicPr>
          <p:nvPr/>
        </p:nvPicPr>
        <p:blipFill>
          <a:blip r:embed="rId4"/>
          <a:srcRect/>
          <a:stretch>
            <a:fillRect/>
          </a:stretch>
        </p:blipFill>
        <p:spPr bwMode="auto">
          <a:xfrm>
            <a:off x="1476375" y="2205038"/>
            <a:ext cx="6694488" cy="370046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1172497"/>
                                        </p:tgtEl>
                                        <p:attrNameLst>
                                          <p:attrName>style.visibility</p:attrName>
                                        </p:attrNameLst>
                                      </p:cBhvr>
                                      <p:to>
                                        <p:strVal val="visible"/>
                                      </p:to>
                                    </p:set>
                                    <p:animEffect transition="in" filter="wheel(4)">
                                      <p:cBhvr>
                                        <p:cTn id="7" dur="2000"/>
                                        <p:tgtEl>
                                          <p:spTgt spid="11724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title"/>
          </p:nvPr>
        </p:nvSpPr>
        <p:spPr/>
        <p:txBody>
          <a:bodyPr/>
          <a:lstStyle/>
          <a:p>
            <a:pPr eaLnBrk="1" hangingPunct="1"/>
            <a:r>
              <a:rPr lang="es-MX"/>
              <a:t>Turbinas a gas</a:t>
            </a:r>
            <a:endParaRPr lang="es-ES"/>
          </a:p>
        </p:txBody>
      </p:sp>
      <p:pic>
        <p:nvPicPr>
          <p:cNvPr id="196611" name="Picture 12"/>
          <p:cNvPicPr>
            <a:picLocks noGrp="1" noChangeAspect="1" noChangeArrowheads="1"/>
          </p:cNvPicPr>
          <p:nvPr>
            <p:ph sz="quarter" idx="2"/>
          </p:nvPr>
        </p:nvPicPr>
        <p:blipFill>
          <a:blip r:embed="rId2"/>
          <a:srcRect/>
          <a:stretch>
            <a:fillRect/>
          </a:stretch>
        </p:blipFill>
        <p:spPr>
          <a:xfrm>
            <a:off x="5435600" y="2038350"/>
            <a:ext cx="2808288" cy="1620838"/>
          </a:xfrm>
          <a:noFill/>
        </p:spPr>
      </p:pic>
      <p:pic>
        <p:nvPicPr>
          <p:cNvPr id="196612" name="Picture 13"/>
          <p:cNvPicPr>
            <a:picLocks noGrp="1" noChangeAspect="1" noChangeArrowheads="1"/>
          </p:cNvPicPr>
          <p:nvPr>
            <p:ph sz="half" idx="1"/>
          </p:nvPr>
        </p:nvPicPr>
        <p:blipFill>
          <a:blip r:embed="rId3"/>
          <a:srcRect/>
          <a:stretch>
            <a:fillRect/>
          </a:stretch>
        </p:blipFill>
        <p:spPr>
          <a:xfrm>
            <a:off x="971550" y="2287588"/>
            <a:ext cx="4392613" cy="2928937"/>
          </a:xfrm>
          <a:noFill/>
        </p:spPr>
      </p:pic>
      <p:sp>
        <p:nvSpPr>
          <p:cNvPr id="196613" name="Text Box 15"/>
          <p:cNvSpPr txBox="1">
            <a:spLocks noChangeArrowheads="1"/>
          </p:cNvSpPr>
          <p:nvPr/>
        </p:nvSpPr>
        <p:spPr bwMode="auto">
          <a:xfrm>
            <a:off x="1187450" y="1773238"/>
            <a:ext cx="3529013" cy="366712"/>
          </a:xfrm>
          <a:prstGeom prst="rect">
            <a:avLst/>
          </a:prstGeom>
          <a:noFill/>
          <a:ln w="9525">
            <a:noFill/>
            <a:miter lim="800000"/>
            <a:headEnd/>
            <a:tailEnd/>
          </a:ln>
        </p:spPr>
        <p:txBody>
          <a:bodyPr>
            <a:spAutoFit/>
          </a:bodyPr>
          <a:lstStyle/>
          <a:p>
            <a:pPr>
              <a:spcBef>
                <a:spcPct val="50000"/>
              </a:spcBef>
            </a:pPr>
            <a:r>
              <a:rPr lang="es-MX"/>
              <a:t>WR-21- 25 MW</a:t>
            </a:r>
            <a:endParaRPr lang="es-ES"/>
          </a:p>
        </p:txBody>
      </p:sp>
      <p:pic>
        <p:nvPicPr>
          <p:cNvPr id="196614" name="Picture 16"/>
          <p:cNvPicPr>
            <a:picLocks noGrp="1" noChangeAspect="1" noChangeArrowheads="1"/>
          </p:cNvPicPr>
          <p:nvPr>
            <p:ph sz="quarter" idx="3"/>
          </p:nvPr>
        </p:nvPicPr>
        <p:blipFill>
          <a:blip r:embed="rId4"/>
          <a:srcRect/>
          <a:stretch>
            <a:fillRect/>
          </a:stretch>
        </p:blipFill>
        <p:spPr>
          <a:xfrm>
            <a:off x="5364163" y="3933825"/>
            <a:ext cx="3581400" cy="1981200"/>
          </a:xfrm>
        </p:spPr>
      </p:pic>
      <p:pic>
        <p:nvPicPr>
          <p:cNvPr id="8" name="7 Imagen" descr="wr21.gif"/>
          <p:cNvPicPr>
            <a:picLocks noChangeAspect="1"/>
          </p:cNvPicPr>
          <p:nvPr/>
        </p:nvPicPr>
        <p:blipFill>
          <a:blip r:embed="rId5"/>
          <a:stretch>
            <a:fillRect/>
          </a:stretch>
        </p:blipFill>
        <p:spPr>
          <a:xfrm>
            <a:off x="309532" y="2071678"/>
            <a:ext cx="5048286" cy="3786214"/>
          </a:xfrm>
          <a:prstGeom prst="rect">
            <a:avLst/>
          </a:prstGeom>
        </p:spPr>
      </p:pic>
      <p:sp>
        <p:nvSpPr>
          <p:cNvPr id="9" name="8 Rectángulo"/>
          <p:cNvSpPr/>
          <p:nvPr/>
        </p:nvSpPr>
        <p:spPr>
          <a:xfrm>
            <a:off x="1142976" y="6143644"/>
            <a:ext cx="6715172" cy="461665"/>
          </a:xfrm>
          <a:prstGeom prst="rect">
            <a:avLst/>
          </a:prstGeom>
        </p:spPr>
        <p:txBody>
          <a:bodyPr wrap="square">
            <a:spAutoFit/>
          </a:bodyPr>
          <a:lstStyle/>
          <a:p>
            <a:r>
              <a:rPr lang="es-CL" sz="1200" dirty="0"/>
              <a:t>https://thaimilitaryandasianregion.wordpress.com/2016/06/07/royal-navy-in-hot-water-as-engines-of-britains-flagship-1bn-destroyers-break-down-in-middle-of-sea/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p:txBody>
          <a:bodyPr/>
          <a:lstStyle/>
          <a:p>
            <a:pPr eaLnBrk="1" hangingPunct="1"/>
            <a:r>
              <a:rPr lang="es-MX"/>
              <a:t>Turbinas a gas</a:t>
            </a:r>
            <a:endParaRPr lang="es-ES"/>
          </a:p>
        </p:txBody>
      </p:sp>
      <p:sp>
        <p:nvSpPr>
          <p:cNvPr id="197635" name="Text Box 6"/>
          <p:cNvSpPr txBox="1">
            <a:spLocks noChangeArrowheads="1"/>
          </p:cNvSpPr>
          <p:nvPr/>
        </p:nvSpPr>
        <p:spPr bwMode="auto">
          <a:xfrm>
            <a:off x="1187450" y="1773238"/>
            <a:ext cx="3529013" cy="366712"/>
          </a:xfrm>
          <a:prstGeom prst="rect">
            <a:avLst/>
          </a:prstGeom>
          <a:noFill/>
          <a:ln w="9525">
            <a:noFill/>
            <a:miter lim="800000"/>
            <a:headEnd/>
            <a:tailEnd/>
          </a:ln>
        </p:spPr>
        <p:txBody>
          <a:bodyPr>
            <a:spAutoFit/>
          </a:bodyPr>
          <a:lstStyle/>
          <a:p>
            <a:pPr>
              <a:spcBef>
                <a:spcPct val="50000"/>
              </a:spcBef>
            </a:pPr>
            <a:r>
              <a:rPr lang="es-MX"/>
              <a:t>SPEY</a:t>
            </a:r>
            <a:endParaRPr lang="es-ES"/>
          </a:p>
        </p:txBody>
      </p:sp>
      <p:pic>
        <p:nvPicPr>
          <p:cNvPr id="197636" name="Picture 11"/>
          <p:cNvPicPr>
            <a:picLocks noGrp="1" noChangeAspect="1" noChangeArrowheads="1"/>
          </p:cNvPicPr>
          <p:nvPr>
            <p:ph idx="1"/>
          </p:nvPr>
        </p:nvPicPr>
        <p:blipFill>
          <a:blip r:embed="rId2"/>
          <a:srcRect/>
          <a:stretch>
            <a:fillRect/>
          </a:stretch>
        </p:blipFill>
        <p:spPr>
          <a:xfrm>
            <a:off x="1187450" y="2349500"/>
            <a:ext cx="7313613" cy="4048125"/>
          </a:xfrm>
          <a:noFill/>
        </p:spPr>
      </p:pic>
      <p:pic>
        <p:nvPicPr>
          <p:cNvPr id="197637" name="Picture 12"/>
          <p:cNvPicPr>
            <a:picLocks noChangeAspect="1" noChangeArrowheads="1"/>
          </p:cNvPicPr>
          <p:nvPr/>
        </p:nvPicPr>
        <p:blipFill>
          <a:blip r:embed="rId3"/>
          <a:srcRect/>
          <a:stretch>
            <a:fillRect/>
          </a:stretch>
        </p:blipFill>
        <p:spPr bwMode="auto">
          <a:xfrm>
            <a:off x="6948488" y="188913"/>
            <a:ext cx="1704975" cy="1304925"/>
          </a:xfrm>
          <a:prstGeom prst="rect">
            <a:avLst/>
          </a:prstGeom>
          <a:noFill/>
          <a:ln w="9525">
            <a:noFill/>
            <a:miter lim="800000"/>
            <a:headEnd/>
            <a:tailEnd/>
          </a:ln>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58" name="Picture 11" descr="lcs_sml_tcm92-26207"/>
          <p:cNvPicPr>
            <a:picLocks noChangeAspect="1" noChangeArrowheads="1"/>
          </p:cNvPicPr>
          <p:nvPr/>
        </p:nvPicPr>
        <p:blipFill>
          <a:blip r:embed="rId2"/>
          <a:srcRect/>
          <a:stretch>
            <a:fillRect/>
          </a:stretch>
        </p:blipFill>
        <p:spPr bwMode="auto">
          <a:xfrm>
            <a:off x="5724525" y="3860800"/>
            <a:ext cx="3175000" cy="1752600"/>
          </a:xfrm>
          <a:prstGeom prst="rect">
            <a:avLst/>
          </a:prstGeom>
          <a:noFill/>
          <a:ln w="9525">
            <a:noFill/>
            <a:miter lim="800000"/>
            <a:headEnd/>
            <a:tailEnd/>
          </a:ln>
        </p:spPr>
      </p:pic>
      <p:sp>
        <p:nvSpPr>
          <p:cNvPr id="198659" name="Rectangle 2"/>
          <p:cNvSpPr>
            <a:spLocks noGrp="1" noChangeArrowheads="1"/>
          </p:cNvSpPr>
          <p:nvPr>
            <p:ph type="title"/>
          </p:nvPr>
        </p:nvSpPr>
        <p:spPr/>
        <p:txBody>
          <a:bodyPr/>
          <a:lstStyle/>
          <a:p>
            <a:pPr eaLnBrk="1" hangingPunct="1"/>
            <a:r>
              <a:rPr lang="es-MX"/>
              <a:t>Turbinas a gas</a:t>
            </a:r>
            <a:endParaRPr lang="es-ES"/>
          </a:p>
        </p:txBody>
      </p:sp>
      <p:sp>
        <p:nvSpPr>
          <p:cNvPr id="198660" name="Text Box 6"/>
          <p:cNvSpPr txBox="1">
            <a:spLocks noChangeArrowheads="1"/>
          </p:cNvSpPr>
          <p:nvPr/>
        </p:nvSpPr>
        <p:spPr bwMode="auto">
          <a:xfrm>
            <a:off x="1187450" y="1773238"/>
            <a:ext cx="3529013" cy="366712"/>
          </a:xfrm>
          <a:prstGeom prst="rect">
            <a:avLst/>
          </a:prstGeom>
          <a:noFill/>
          <a:ln w="9525">
            <a:noFill/>
            <a:miter lim="800000"/>
            <a:headEnd/>
            <a:tailEnd/>
          </a:ln>
        </p:spPr>
        <p:txBody>
          <a:bodyPr>
            <a:spAutoFit/>
          </a:bodyPr>
          <a:lstStyle/>
          <a:p>
            <a:pPr>
              <a:spcBef>
                <a:spcPct val="50000"/>
              </a:spcBef>
            </a:pPr>
            <a:r>
              <a:rPr lang="es-MX"/>
              <a:t>MT-30 – 36 MW</a:t>
            </a:r>
            <a:endParaRPr lang="es-ES"/>
          </a:p>
        </p:txBody>
      </p:sp>
      <p:pic>
        <p:nvPicPr>
          <p:cNvPr id="198661" name="Picture 8"/>
          <p:cNvPicPr>
            <a:picLocks noGrp="1" noChangeAspect="1" noChangeArrowheads="1"/>
          </p:cNvPicPr>
          <p:nvPr>
            <p:ph sz="quarter" idx="2"/>
          </p:nvPr>
        </p:nvPicPr>
        <p:blipFill>
          <a:blip r:embed="rId3"/>
          <a:srcRect/>
          <a:stretch>
            <a:fillRect/>
          </a:stretch>
        </p:blipFill>
        <p:spPr>
          <a:xfrm>
            <a:off x="5200650" y="1827213"/>
            <a:ext cx="3384550" cy="1981200"/>
          </a:xfrm>
          <a:noFill/>
        </p:spPr>
      </p:pic>
      <p:pic>
        <p:nvPicPr>
          <p:cNvPr id="198662" name="Picture 10"/>
          <p:cNvPicPr>
            <a:picLocks noGrp="1" noChangeAspect="1" noChangeArrowheads="1"/>
          </p:cNvPicPr>
          <p:nvPr>
            <p:ph sz="half" idx="1"/>
          </p:nvPr>
        </p:nvPicPr>
        <p:blipFill>
          <a:blip r:embed="rId4"/>
          <a:srcRect/>
          <a:stretch>
            <a:fillRect/>
          </a:stretch>
        </p:blipFill>
        <p:spPr>
          <a:xfrm>
            <a:off x="611188" y="2359025"/>
            <a:ext cx="4338637" cy="3695700"/>
          </a:xfrm>
          <a:noFill/>
        </p:spPr>
      </p:pic>
      <p:pic>
        <p:nvPicPr>
          <p:cNvPr id="198663" name="Picture 13"/>
          <p:cNvPicPr>
            <a:picLocks noChangeAspect="1" noChangeArrowheads="1"/>
          </p:cNvPicPr>
          <p:nvPr/>
        </p:nvPicPr>
        <p:blipFill>
          <a:blip r:embed="rId5"/>
          <a:srcRect/>
          <a:stretch>
            <a:fillRect/>
          </a:stretch>
        </p:blipFill>
        <p:spPr bwMode="auto">
          <a:xfrm>
            <a:off x="2627313" y="6092825"/>
            <a:ext cx="3768725" cy="460375"/>
          </a:xfrm>
          <a:prstGeom prst="rect">
            <a:avLst/>
          </a:prstGeom>
          <a:noFill/>
          <a:ln w="9525">
            <a:noFill/>
            <a:miter lim="800000"/>
            <a:headEnd/>
            <a:tailEnd/>
          </a:ln>
        </p:spPr>
      </p:pic>
      <p:sp>
        <p:nvSpPr>
          <p:cNvPr id="198664" name="Line 14"/>
          <p:cNvSpPr>
            <a:spLocks noChangeShapeType="1"/>
          </p:cNvSpPr>
          <p:nvPr/>
        </p:nvSpPr>
        <p:spPr bwMode="auto">
          <a:xfrm flipV="1">
            <a:off x="3924300" y="5516563"/>
            <a:ext cx="360363" cy="576262"/>
          </a:xfrm>
          <a:prstGeom prst="line">
            <a:avLst/>
          </a:prstGeom>
          <a:noFill/>
          <a:ln w="9525">
            <a:solidFill>
              <a:schemeClr val="tx1"/>
            </a:solidFill>
            <a:round/>
            <a:headEnd/>
            <a:tailEnd type="triangle" w="med" len="med"/>
          </a:ln>
        </p:spPr>
        <p:txBody>
          <a:bodyPr/>
          <a:lstStyle/>
          <a:p>
            <a:endParaRPr lang="es-CL"/>
          </a:p>
        </p:txBody>
      </p:sp>
      <p:pic>
        <p:nvPicPr>
          <p:cNvPr id="1165327" name="Picture 15"/>
          <p:cNvPicPr>
            <a:picLocks noChangeAspect="1" noChangeArrowheads="1"/>
          </p:cNvPicPr>
          <p:nvPr/>
        </p:nvPicPr>
        <p:blipFill>
          <a:blip r:embed="rId6"/>
          <a:srcRect/>
          <a:stretch>
            <a:fillRect/>
          </a:stretch>
        </p:blipFill>
        <p:spPr bwMode="auto">
          <a:xfrm>
            <a:off x="3203575" y="260350"/>
            <a:ext cx="3060700" cy="62722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165327"/>
                                        </p:tgtEl>
                                        <p:attrNameLst>
                                          <p:attrName>style.visibility</p:attrName>
                                        </p:attrNameLst>
                                      </p:cBhvr>
                                      <p:to>
                                        <p:strVal val="visible"/>
                                      </p:to>
                                    </p:set>
                                    <p:anim calcmode="lin" valueType="num">
                                      <p:cBhvr>
                                        <p:cTn id="7" dur="1000" fill="hold"/>
                                        <p:tgtEl>
                                          <p:spTgt spid="1165327"/>
                                        </p:tgtEl>
                                        <p:attrNameLst>
                                          <p:attrName>ppt_w</p:attrName>
                                        </p:attrNameLst>
                                      </p:cBhvr>
                                      <p:tavLst>
                                        <p:tav tm="0">
                                          <p:val>
                                            <p:strVal val="#ppt_w*0.70"/>
                                          </p:val>
                                        </p:tav>
                                        <p:tav tm="100000">
                                          <p:val>
                                            <p:strVal val="#ppt_w"/>
                                          </p:val>
                                        </p:tav>
                                      </p:tavLst>
                                    </p:anim>
                                    <p:anim calcmode="lin" valueType="num">
                                      <p:cBhvr>
                                        <p:cTn id="8" dur="1000" fill="hold"/>
                                        <p:tgtEl>
                                          <p:spTgt spid="1165327"/>
                                        </p:tgtEl>
                                        <p:attrNameLst>
                                          <p:attrName>ppt_h</p:attrName>
                                        </p:attrNameLst>
                                      </p:cBhvr>
                                      <p:tavLst>
                                        <p:tav tm="0">
                                          <p:val>
                                            <p:strVal val="#ppt_h"/>
                                          </p:val>
                                        </p:tav>
                                        <p:tav tm="100000">
                                          <p:val>
                                            <p:strVal val="#ppt_h"/>
                                          </p:val>
                                        </p:tav>
                                      </p:tavLst>
                                    </p:anim>
                                    <p:animEffect transition="in" filter="fade">
                                      <p:cBhvr>
                                        <p:cTn id="9" dur="1000"/>
                                        <p:tgtEl>
                                          <p:spTgt spid="11653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p:txBody>
          <a:bodyPr/>
          <a:lstStyle/>
          <a:p>
            <a:pPr eaLnBrk="1" hangingPunct="1"/>
            <a:r>
              <a:rPr lang="es-ES"/>
              <a:t>Turbinas a gas</a:t>
            </a:r>
          </a:p>
        </p:txBody>
      </p:sp>
      <p:sp>
        <p:nvSpPr>
          <p:cNvPr id="199683" name="Rectangle 3"/>
          <p:cNvSpPr>
            <a:spLocks noGrp="1" noChangeArrowheads="1"/>
          </p:cNvSpPr>
          <p:nvPr>
            <p:ph type="body" idx="1"/>
          </p:nvPr>
        </p:nvSpPr>
        <p:spPr/>
        <p:txBody>
          <a:bodyPr/>
          <a:lstStyle/>
          <a:p>
            <a:pPr eaLnBrk="1" hangingPunct="1">
              <a:lnSpc>
                <a:spcPct val="90000"/>
              </a:lnSpc>
            </a:pPr>
            <a:r>
              <a:rPr lang="es-ES"/>
              <a:t>GENERALIDADES </a:t>
            </a:r>
          </a:p>
          <a:p>
            <a:pPr lvl="1" eaLnBrk="1" hangingPunct="1">
              <a:lnSpc>
                <a:spcPct val="90000"/>
              </a:lnSpc>
            </a:pPr>
            <a:r>
              <a:rPr lang="es-ES"/>
              <a:t>Las T.G. tienen una relación peso – potencia muy baja.</a:t>
            </a:r>
          </a:p>
          <a:p>
            <a:pPr lvl="1" eaLnBrk="1" hangingPunct="1">
              <a:lnSpc>
                <a:spcPct val="90000"/>
              </a:lnSpc>
            </a:pPr>
            <a:r>
              <a:rPr lang="es-ES"/>
              <a:t>Pueden operarse con relativa eficiencia a potencias altas. </a:t>
            </a:r>
          </a:p>
          <a:p>
            <a:pPr lvl="1" eaLnBrk="1" hangingPunct="1">
              <a:lnSpc>
                <a:spcPct val="90000"/>
              </a:lnSpc>
            </a:pPr>
            <a:r>
              <a:rPr lang="es-ES"/>
              <a:t>Al igual que la turbina a vapor, la turbina a gas no es reversible. </a:t>
            </a:r>
          </a:p>
          <a:p>
            <a:pPr lvl="2" eaLnBrk="1" hangingPunct="1">
              <a:lnSpc>
                <a:spcPct val="90000"/>
              </a:lnSpc>
            </a:pPr>
            <a:r>
              <a:rPr lang="es-ES"/>
              <a:t>Esto exigió desarrollar complejos sistemas de reversión de marcha hidráulicos, </a:t>
            </a:r>
          </a:p>
          <a:p>
            <a:pPr lvl="2" eaLnBrk="1" hangingPunct="1">
              <a:lnSpc>
                <a:spcPct val="90000"/>
              </a:lnSpc>
            </a:pPr>
            <a:r>
              <a:rPr lang="es-ES"/>
              <a:t>y/o hélices de paso controlable para mayor potencia.</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8"/>
          <p:cNvSpPr>
            <a:spLocks noGrp="1" noChangeArrowheads="1"/>
          </p:cNvSpPr>
          <p:nvPr>
            <p:ph type="dt" sz="quarter" idx="10"/>
          </p:nvPr>
        </p:nvSpPr>
        <p:spPr>
          <a:noFill/>
        </p:spPr>
        <p:txBody>
          <a:bodyPr/>
          <a:lstStyle/>
          <a:p>
            <a:r>
              <a:rPr lang="es-ES"/>
              <a:t>Abril 2008</a:t>
            </a:r>
          </a:p>
        </p:txBody>
      </p:sp>
      <p:sp>
        <p:nvSpPr>
          <p:cNvPr id="200707" name="Rectangle 2"/>
          <p:cNvSpPr>
            <a:spLocks noGrp="1" noChangeArrowheads="1"/>
          </p:cNvSpPr>
          <p:nvPr>
            <p:ph type="ctrTitle"/>
          </p:nvPr>
        </p:nvSpPr>
        <p:spPr/>
        <p:txBody>
          <a:bodyPr/>
          <a:lstStyle/>
          <a:p>
            <a:pPr eaLnBrk="1" hangingPunct="1"/>
            <a:r>
              <a:rPr lang="es-ES"/>
              <a:t>Turbinas a gas</a:t>
            </a:r>
          </a:p>
        </p:txBody>
      </p:sp>
      <p:sp>
        <p:nvSpPr>
          <p:cNvPr id="200708" name="Rectangle 3"/>
          <p:cNvSpPr>
            <a:spLocks noGrp="1" noChangeArrowheads="1"/>
          </p:cNvSpPr>
          <p:nvPr>
            <p:ph type="subTitle" idx="1"/>
          </p:nvPr>
        </p:nvSpPr>
        <p:spPr/>
        <p:txBody>
          <a:bodyPr/>
          <a:lstStyle/>
          <a:p>
            <a:pPr eaLnBrk="1" hangingPunct="1"/>
            <a:r>
              <a:rPr lang="es-ES"/>
              <a:t>Principio de Funcionamiento</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ChangeArrowheads="1"/>
          </p:cNvSpPr>
          <p:nvPr>
            <p:ph type="title"/>
          </p:nvPr>
        </p:nvSpPr>
        <p:spPr/>
        <p:txBody>
          <a:bodyPr/>
          <a:lstStyle/>
          <a:p>
            <a:pPr eaLnBrk="1" hangingPunct="1"/>
            <a:r>
              <a:rPr lang="es-ES"/>
              <a:t>Principio de funcionamiento</a:t>
            </a:r>
          </a:p>
        </p:txBody>
      </p:sp>
      <p:pic>
        <p:nvPicPr>
          <p:cNvPr id="201731" name="Picture 33"/>
          <p:cNvPicPr>
            <a:picLocks noGrp="1" noChangeAspect="1" noChangeArrowheads="1"/>
          </p:cNvPicPr>
          <p:nvPr>
            <p:ph idx="1"/>
          </p:nvPr>
        </p:nvPicPr>
        <p:blipFill>
          <a:blip r:embed="rId2"/>
          <a:srcRect/>
          <a:stretch>
            <a:fillRect/>
          </a:stretch>
        </p:blipFill>
        <p:spPr>
          <a:xfrm>
            <a:off x="2627313" y="1889125"/>
            <a:ext cx="4392612" cy="4240213"/>
          </a:xfrm>
          <a:noFill/>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3E08F9-8243-4546-9B65-815B347D2B12}"/>
              </a:ext>
            </a:extLst>
          </p:cNvPr>
          <p:cNvSpPr>
            <a:spLocks noGrp="1"/>
          </p:cNvSpPr>
          <p:nvPr>
            <p:ph type="title"/>
          </p:nvPr>
        </p:nvSpPr>
        <p:spPr/>
        <p:txBody>
          <a:bodyPr/>
          <a:lstStyle/>
          <a:p>
            <a:r>
              <a:rPr lang="es-CL" dirty="0"/>
              <a:t>Principio de funcionamiento</a:t>
            </a:r>
          </a:p>
        </p:txBody>
      </p:sp>
      <p:pic>
        <p:nvPicPr>
          <p:cNvPr id="5" name="How a Gas Turbine Works">
            <a:hlinkClick r:id="" action="ppaction://media"/>
            <a:extLst>
              <a:ext uri="{FF2B5EF4-FFF2-40B4-BE49-F238E27FC236}">
                <a16:creationId xmlns:a16="http://schemas.microsoft.com/office/drawing/2014/main" id="{BC3AC18D-694C-4457-B3CC-3844921F442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70013" y="1827213"/>
            <a:ext cx="7313612" cy="4113212"/>
          </a:xfrm>
        </p:spPr>
      </p:pic>
    </p:spTree>
    <p:extLst>
      <p:ext uri="{BB962C8B-B14F-4D97-AF65-F5344CB8AC3E}">
        <p14:creationId xmlns:p14="http://schemas.microsoft.com/office/powerpoint/2010/main" val="549595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30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showWhenStopped="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DAD8AC-EAE1-457E-AFCF-CEA7FCB8D21A}"/>
              </a:ext>
            </a:extLst>
          </p:cNvPr>
          <p:cNvSpPr>
            <a:spLocks noGrp="1"/>
          </p:cNvSpPr>
          <p:nvPr>
            <p:ph type="title"/>
          </p:nvPr>
        </p:nvSpPr>
        <p:spPr/>
        <p:txBody>
          <a:bodyPr>
            <a:normAutofit/>
          </a:bodyPr>
          <a:lstStyle/>
          <a:p>
            <a:r>
              <a:rPr lang="es-CL" dirty="0"/>
              <a:t>Conceptos y su formulación</a:t>
            </a:r>
          </a:p>
        </p:txBody>
      </p:sp>
      <p:sp>
        <p:nvSpPr>
          <p:cNvPr id="3" name="Marcador de contenido 2">
            <a:extLst>
              <a:ext uri="{FF2B5EF4-FFF2-40B4-BE49-F238E27FC236}">
                <a16:creationId xmlns:a16="http://schemas.microsoft.com/office/drawing/2014/main" id="{8AB166B3-70A5-4BDA-9BDC-D3C4AC28CC49}"/>
              </a:ext>
            </a:extLst>
          </p:cNvPr>
          <p:cNvSpPr>
            <a:spLocks noGrp="1"/>
          </p:cNvSpPr>
          <p:nvPr>
            <p:ph idx="1"/>
          </p:nvPr>
        </p:nvSpPr>
        <p:spPr/>
        <p:txBody>
          <a:bodyPr>
            <a:normAutofit fontScale="70000" lnSpcReduction="20000"/>
          </a:bodyPr>
          <a:lstStyle/>
          <a:p>
            <a:r>
              <a:rPr lang="es-MX" dirty="0"/>
              <a:t>Pese a su complejidad, las turbinas a gas son maquinarias térmicas muy sencillas.</a:t>
            </a:r>
          </a:p>
          <a:p>
            <a:r>
              <a:rPr lang="es-MX" dirty="0"/>
              <a:t>Sus componentes básicos son: (Nos referiremos sólo a turbinas de ciclo abierto utilizadas en propulsión)</a:t>
            </a:r>
          </a:p>
          <a:p>
            <a:pPr lvl="1"/>
            <a:r>
              <a:rPr lang="es-MX" dirty="0"/>
              <a:t>Un generador de gases</a:t>
            </a:r>
          </a:p>
          <a:p>
            <a:pPr lvl="2"/>
            <a:r>
              <a:rPr lang="es-MX" dirty="0"/>
              <a:t>Compresor</a:t>
            </a:r>
          </a:p>
          <a:p>
            <a:pPr lvl="2"/>
            <a:r>
              <a:rPr lang="es-MX" dirty="0"/>
              <a:t>Cámara de combustión</a:t>
            </a:r>
          </a:p>
          <a:p>
            <a:pPr lvl="2"/>
            <a:r>
              <a:rPr lang="es-MX" dirty="0"/>
              <a:t>Turbina del generador de gases.</a:t>
            </a:r>
          </a:p>
          <a:p>
            <a:pPr lvl="1"/>
            <a:r>
              <a:rPr lang="es-MX" dirty="0"/>
              <a:t>Una turbina de potencia. </a:t>
            </a:r>
          </a:p>
          <a:p>
            <a:pPr lvl="2"/>
            <a:r>
              <a:rPr lang="es-MX" dirty="0"/>
              <a:t>Cuando la turbina de potencia está separada del generador de gases (conectada sólo por aire) se llama de eje libre.</a:t>
            </a:r>
          </a:p>
          <a:p>
            <a:pPr lvl="2"/>
            <a:r>
              <a:rPr lang="es-MX" dirty="0"/>
              <a:t>Cuando la turbina de potencia está físicamente unida al generador de gases se llama motor turbina a gas de eje fijo. </a:t>
            </a:r>
          </a:p>
        </p:txBody>
      </p:sp>
      <p:pic>
        <p:nvPicPr>
          <p:cNvPr id="4" name="Jet_Engine_Animation">
            <a:hlinkClick r:id="" action="ppaction://media"/>
            <a:extLst>
              <a:ext uri="{FF2B5EF4-FFF2-40B4-BE49-F238E27FC236}">
                <a16:creationId xmlns:a16="http://schemas.microsoft.com/office/drawing/2014/main" id="{0FF92DFB-F9F1-4CA6-BE27-82397248352E}"/>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202099" y="2965633"/>
            <a:ext cx="1550411" cy="1162809"/>
          </a:xfrm>
          <a:prstGeom prst="rect">
            <a:avLst/>
          </a:prstGeom>
        </p:spPr>
      </p:pic>
      <p:pic>
        <p:nvPicPr>
          <p:cNvPr id="5" name="Imagen 4">
            <a:extLst>
              <a:ext uri="{FF2B5EF4-FFF2-40B4-BE49-F238E27FC236}">
                <a16:creationId xmlns:a16="http://schemas.microsoft.com/office/drawing/2014/main" id="{D29A5C9C-2BA4-46C7-87C7-69B783112671}"/>
              </a:ext>
            </a:extLst>
          </p:cNvPr>
          <p:cNvPicPr>
            <a:picLocks noChangeAspect="1"/>
          </p:cNvPicPr>
          <p:nvPr/>
        </p:nvPicPr>
        <p:blipFill>
          <a:blip r:embed="rId5"/>
          <a:stretch>
            <a:fillRect/>
          </a:stretch>
        </p:blipFill>
        <p:spPr>
          <a:xfrm>
            <a:off x="0" y="3527893"/>
            <a:ext cx="2067541" cy="1044108"/>
          </a:xfrm>
          <a:prstGeom prst="rect">
            <a:avLst/>
          </a:prstGeom>
          <a:ln w="25400">
            <a:tailEnd type="triangle"/>
          </a:ln>
        </p:spPr>
      </p:pic>
      <p:grpSp>
        <p:nvGrpSpPr>
          <p:cNvPr id="10" name="Grupo 9">
            <a:extLst>
              <a:ext uri="{FF2B5EF4-FFF2-40B4-BE49-F238E27FC236}">
                <a16:creationId xmlns:a16="http://schemas.microsoft.com/office/drawing/2014/main" id="{971C4C51-F2F8-4508-A90F-24CC12C3B270}"/>
              </a:ext>
            </a:extLst>
          </p:cNvPr>
          <p:cNvGrpSpPr/>
          <p:nvPr/>
        </p:nvGrpSpPr>
        <p:grpSpPr>
          <a:xfrm>
            <a:off x="-35886" y="3140968"/>
            <a:ext cx="2159614" cy="1536236"/>
            <a:chOff x="255181" y="3429000"/>
            <a:chExt cx="2852414" cy="1672685"/>
          </a:xfrm>
        </p:grpSpPr>
        <p:sp>
          <p:nvSpPr>
            <p:cNvPr id="7" name="Elipse 6">
              <a:extLst>
                <a:ext uri="{FF2B5EF4-FFF2-40B4-BE49-F238E27FC236}">
                  <a16:creationId xmlns:a16="http://schemas.microsoft.com/office/drawing/2014/main" id="{C4BD1B3A-BBDE-42C6-84BE-281988804F43}"/>
                </a:ext>
              </a:extLst>
            </p:cNvPr>
            <p:cNvSpPr/>
            <p:nvPr/>
          </p:nvSpPr>
          <p:spPr>
            <a:xfrm>
              <a:off x="255181" y="3551274"/>
              <a:ext cx="2009554" cy="1550411"/>
            </a:xfrm>
            <a:prstGeom prst="ellipse">
              <a:avLst/>
            </a:prstGeom>
            <a:ln w="25400">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cxnSp>
          <p:nvCxnSpPr>
            <p:cNvPr id="9" name="Conector recto de flecha 8">
              <a:extLst>
                <a:ext uri="{FF2B5EF4-FFF2-40B4-BE49-F238E27FC236}">
                  <a16:creationId xmlns:a16="http://schemas.microsoft.com/office/drawing/2014/main" id="{A7987C46-455E-44A6-B328-8AF4864951D7}"/>
                </a:ext>
              </a:extLst>
            </p:cNvPr>
            <p:cNvCxnSpPr>
              <a:cxnSpLocks/>
            </p:cNvCxnSpPr>
            <p:nvPr/>
          </p:nvCxnSpPr>
          <p:spPr>
            <a:xfrm flipH="1">
              <a:off x="2083981" y="3429000"/>
              <a:ext cx="1023614" cy="462516"/>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grpSp>
      <p:sp>
        <p:nvSpPr>
          <p:cNvPr id="11" name="Elipse 10">
            <a:extLst>
              <a:ext uri="{FF2B5EF4-FFF2-40B4-BE49-F238E27FC236}">
                <a16:creationId xmlns:a16="http://schemas.microsoft.com/office/drawing/2014/main" id="{BDE2D902-5ED1-45C2-B6F5-B443862F038D}"/>
              </a:ext>
            </a:extLst>
          </p:cNvPr>
          <p:cNvSpPr/>
          <p:nvPr/>
        </p:nvSpPr>
        <p:spPr>
          <a:xfrm>
            <a:off x="1279354" y="3514396"/>
            <a:ext cx="767711" cy="1162808"/>
          </a:xfrm>
          <a:prstGeom prst="ellipse">
            <a:avLst/>
          </a:prstGeom>
          <a:ln w="25400">
            <a:solidFill>
              <a:srgbClr val="0070C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cxnSp>
        <p:nvCxnSpPr>
          <p:cNvPr id="13" name="Conector recto de flecha 12">
            <a:extLst>
              <a:ext uri="{FF2B5EF4-FFF2-40B4-BE49-F238E27FC236}">
                <a16:creationId xmlns:a16="http://schemas.microsoft.com/office/drawing/2014/main" id="{2A956D0D-2549-493E-AD18-D3B19C6408F0}"/>
              </a:ext>
            </a:extLst>
          </p:cNvPr>
          <p:cNvCxnSpPr>
            <a:cxnSpLocks/>
          </p:cNvCxnSpPr>
          <p:nvPr/>
        </p:nvCxnSpPr>
        <p:spPr>
          <a:xfrm flipH="1">
            <a:off x="2059603" y="4095800"/>
            <a:ext cx="352157" cy="51657"/>
          </a:xfrm>
          <a:prstGeom prst="straightConnector1">
            <a:avLst/>
          </a:prstGeom>
          <a:ln w="2540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1041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 presetClass="mediacall" presetSubtype="0" fill="hold" nodeType="withEffect">
                                  <p:stCondLst>
                                    <p:cond delay="0"/>
                                  </p:stCondLst>
                                  <p:childTnLst>
                                    <p:cmd type="call" cmd="playFrom(0.0)">
                                      <p:cBhvr>
                                        <p:cTn id="18" dur="51735" fill="hold"/>
                                        <p:tgtEl>
                                          <p:spTgt spid="4"/>
                                        </p:tgtEl>
                                      </p:cBhvr>
                                    </p:cmd>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xit" presetSubtype="0" fill="hold" nodeType="withEffect">
                                  <p:stCondLst>
                                    <p:cond delay="0"/>
                                  </p:stCondLst>
                                  <p:childTnLst>
                                    <p:animEffect transition="out" filter="fade">
                                      <p:cBhvr>
                                        <p:cTn id="33" dur="500"/>
                                        <p:tgtEl>
                                          <p:spTgt spid="10"/>
                                        </p:tgtEl>
                                      </p:cBhvr>
                                    </p:animEffect>
                                    <p:set>
                                      <p:cBhvr>
                                        <p:cTn id="34" dur="1" fill="hold">
                                          <p:stCondLst>
                                            <p:cond delay="499"/>
                                          </p:stCondLst>
                                        </p:cTn>
                                        <p:tgtEl>
                                          <p:spTgt spid="10"/>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fade">
                                      <p:cBhvr>
                                        <p:cTn id="39" dur="500"/>
                                        <p:tgtEl>
                                          <p:spTgt spid="3">
                                            <p:txEl>
                                              <p:pRg st="7" end="7"/>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3">
                                            <p:txEl>
                                              <p:pRg st="8" end="8"/>
                                            </p:txEl>
                                          </p:spTgt>
                                        </p:tgtEl>
                                        <p:attrNameLst>
                                          <p:attrName>style.visibility</p:attrName>
                                        </p:attrNameLst>
                                      </p:cBhvr>
                                      <p:to>
                                        <p:strVal val="visible"/>
                                      </p:to>
                                    </p:set>
                                    <p:animEffect transition="in" filter="fade">
                                      <p:cBhvr>
                                        <p:cTn id="4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showWhenStopped="0">
                <p:cTn id="45" fill="hold" display="0">
                  <p:stCondLst>
                    <p:cond delay="indefinite"/>
                  </p:stCondLst>
                </p:cTn>
                <p:tgtEl>
                  <p:spTgt spid="4"/>
                </p:tgtEl>
              </p:cMediaNode>
            </p:video>
            <p:seq concurrent="1" nextAc="seek">
              <p:cTn id="46" restart="whenNotActive" fill="hold" evtFilter="cancelBubble" nodeType="interactiveSeq">
                <p:stCondLst>
                  <p:cond evt="onClick" delay="0">
                    <p:tgtEl>
                      <p:spTgt spid="4"/>
                    </p:tgtEl>
                  </p:cond>
                </p:stCondLst>
                <p:endSync evt="end" delay="0">
                  <p:rtn val="all"/>
                </p:endSync>
                <p:childTnLst>
                  <p:par>
                    <p:cTn id="47" fill="hold">
                      <p:stCondLst>
                        <p:cond delay="0"/>
                      </p:stCondLst>
                      <p:childTnLst>
                        <p:par>
                          <p:cTn id="48" fill="hold">
                            <p:stCondLst>
                              <p:cond delay="0"/>
                            </p:stCondLst>
                            <p:childTnLst>
                              <p:par>
                                <p:cTn id="49" presetID="2" presetClass="mediacall" presetSubtype="0" fill="hold" nodeType="clickEffect">
                                  <p:stCondLst>
                                    <p:cond delay="0"/>
                                  </p:stCondLst>
                                  <p:childTnLst>
                                    <p:cmd type="call" cmd="togglePause">
                                      <p:cBhvr>
                                        <p:cTn id="50" dur="1" fill="hold"/>
                                        <p:tgtEl>
                                          <p:spTgt spid="4"/>
                                        </p:tgtEl>
                                      </p:cBhvr>
                                    </p:cmd>
                                  </p:childTnLst>
                                </p:cTn>
                              </p:par>
                            </p:childTnLst>
                          </p:cTn>
                        </p:par>
                      </p:childTnLst>
                    </p:cTn>
                  </p:par>
                </p:childTnLst>
              </p:cTn>
              <p:nextCondLst>
                <p:cond evt="onClick" delay="0">
                  <p:tgtEl>
                    <p:spTgt spid="4"/>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p:txBody>
          <a:bodyPr/>
          <a:lstStyle/>
          <a:p>
            <a:pPr eaLnBrk="1" hangingPunct="1"/>
            <a:r>
              <a:rPr lang="es-ES"/>
              <a:t>Principio de funcionamiento</a:t>
            </a:r>
          </a:p>
        </p:txBody>
      </p:sp>
      <p:sp>
        <p:nvSpPr>
          <p:cNvPr id="202755" name="Rectangle 5"/>
          <p:cNvSpPr>
            <a:spLocks noGrp="1" noChangeArrowheads="1"/>
          </p:cNvSpPr>
          <p:nvPr>
            <p:ph type="body" idx="1"/>
          </p:nvPr>
        </p:nvSpPr>
        <p:spPr/>
        <p:txBody>
          <a:bodyPr/>
          <a:lstStyle/>
          <a:p>
            <a:pPr eaLnBrk="1" hangingPunct="1"/>
            <a:r>
              <a:rPr lang="es-ES"/>
              <a:t>DEFINICIÓN CONCEPTUAL </a:t>
            </a:r>
          </a:p>
          <a:p>
            <a:pPr lvl="1" eaLnBrk="1" hangingPunct="1"/>
            <a:r>
              <a:rPr lang="es-ES"/>
              <a:t>Máquina de Calor, autocontenida, que opera en un ciclo continuo, usando gas como fluido de trabajo.</a:t>
            </a:r>
          </a:p>
          <a:p>
            <a:pPr lvl="1" eaLnBrk="1" hangingPunct="1"/>
            <a:r>
              <a:rPr lang="es-ES"/>
              <a:t>El gas es comprimido, calentado y expandido por alguna fuente de energía externa para que provea energía de salida.</a:t>
            </a:r>
          </a:p>
        </p:txBody>
      </p:sp>
      <p:sp>
        <p:nvSpPr>
          <p:cNvPr id="202756" name="Rectangle 5"/>
          <p:cNvSpPr>
            <a:spLocks noChangeArrowheads="1"/>
          </p:cNvSpPr>
          <p:nvPr/>
        </p:nvSpPr>
        <p:spPr bwMode="auto">
          <a:xfrm>
            <a:off x="2124075" y="5589588"/>
            <a:ext cx="5408613" cy="366712"/>
          </a:xfrm>
          <a:prstGeom prst="rect">
            <a:avLst/>
          </a:prstGeom>
          <a:noFill/>
          <a:ln w="9525">
            <a:noFill/>
            <a:miter lim="800000"/>
            <a:headEnd/>
            <a:tailEnd/>
          </a:ln>
        </p:spPr>
        <p:txBody>
          <a:bodyPr wrap="none">
            <a:spAutoFit/>
          </a:bodyPr>
          <a:lstStyle/>
          <a:p>
            <a:r>
              <a:rPr lang="es-ES">
                <a:hlinkClick r:id="rId2"/>
              </a:rPr>
              <a:t>http://es.wikipedia.org/wiki/Turbina_de_gas</a:t>
            </a:r>
            <a:r>
              <a:rPr lang="es-ES"/>
              <a:t> </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p:txBody>
          <a:bodyPr/>
          <a:lstStyle/>
          <a:p>
            <a:pPr eaLnBrk="1" hangingPunct="1"/>
            <a:r>
              <a:rPr lang="es-ES"/>
              <a:t>Principio de funcionamiento</a:t>
            </a:r>
          </a:p>
        </p:txBody>
      </p:sp>
      <p:sp>
        <p:nvSpPr>
          <p:cNvPr id="203779" name="Rectangle 3"/>
          <p:cNvSpPr>
            <a:spLocks noGrp="1" noChangeArrowheads="1"/>
          </p:cNvSpPr>
          <p:nvPr>
            <p:ph type="body" idx="1"/>
          </p:nvPr>
        </p:nvSpPr>
        <p:spPr/>
        <p:txBody>
          <a:bodyPr/>
          <a:lstStyle/>
          <a:p>
            <a:pPr eaLnBrk="1" hangingPunct="1"/>
            <a:r>
              <a:rPr lang="es-ES"/>
              <a:t>DEFINICIÓN CONCEPTUAL </a:t>
            </a:r>
          </a:p>
          <a:p>
            <a:pPr lvl="1" eaLnBrk="1" hangingPunct="1"/>
            <a:r>
              <a:rPr lang="es-ES"/>
              <a:t>Máquina de Calor, </a:t>
            </a:r>
            <a:r>
              <a:rPr lang="es-ES">
                <a:solidFill>
                  <a:schemeClr val="tx2"/>
                </a:solidFill>
              </a:rPr>
              <a:t>autocontenida</a:t>
            </a:r>
            <a:r>
              <a:rPr lang="es-ES"/>
              <a:t>, que opera en un ciclo continuo, usando gas como fluido de trabajo.</a:t>
            </a:r>
          </a:p>
          <a:p>
            <a:pPr lvl="1" eaLnBrk="1" hangingPunct="1"/>
            <a:r>
              <a:rPr lang="es-ES"/>
              <a:t>El gas es comprimido, calentado y expandido por alguna fuente de energía externa para que provea energía de salida.</a:t>
            </a:r>
          </a:p>
          <a:p>
            <a:pPr eaLnBrk="1" hangingPunct="1"/>
            <a:endParaRPr lang="es-ES"/>
          </a:p>
        </p:txBody>
      </p:sp>
      <p:sp>
        <p:nvSpPr>
          <p:cNvPr id="203780" name="Rectangle 4"/>
          <p:cNvSpPr>
            <a:spLocks noChangeArrowheads="1"/>
          </p:cNvSpPr>
          <p:nvPr/>
        </p:nvSpPr>
        <p:spPr bwMode="auto">
          <a:xfrm>
            <a:off x="2743200" y="5300663"/>
            <a:ext cx="6400800" cy="936625"/>
          </a:xfrm>
          <a:prstGeom prst="rect">
            <a:avLst/>
          </a:prstGeom>
          <a:noFill/>
          <a:ln w="9525">
            <a:noFill/>
            <a:round/>
            <a:headEnd/>
            <a:tailEnd/>
          </a:ln>
        </p:spPr>
        <p:txBody>
          <a:bodyPr lIns="90360" tIns="44280" rIns="90360" bIns="44280"/>
          <a:lstStyle/>
          <a:p>
            <a:pPr algn="just" defTabSz="449263" eaLnBrk="0" hangingPunct="0">
              <a:spcBef>
                <a:spcPts val="500"/>
              </a:spcBef>
              <a:buClr>
                <a:srgbClr val="FFFF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000">
                <a:solidFill>
                  <a:schemeClr val="tx2"/>
                </a:solidFill>
                <a:latin typeface="Arial" charset="0"/>
                <a:ea typeface="MS Gothic" pitchFamily="49" charset="-128"/>
              </a:rPr>
              <a:t>Una vez en servicio no depende de otras máquinas para su funcionamiento.</a:t>
            </a:r>
          </a:p>
        </p:txBody>
      </p:sp>
      <p:sp>
        <p:nvSpPr>
          <p:cNvPr id="203781" name="Line 5"/>
          <p:cNvSpPr>
            <a:spLocks noChangeShapeType="1"/>
          </p:cNvSpPr>
          <p:nvPr/>
        </p:nvSpPr>
        <p:spPr bwMode="auto">
          <a:xfrm flipV="1">
            <a:off x="6084888" y="2781300"/>
            <a:ext cx="71437" cy="2447925"/>
          </a:xfrm>
          <a:prstGeom prst="line">
            <a:avLst/>
          </a:prstGeom>
          <a:noFill/>
          <a:ln w="9525">
            <a:solidFill>
              <a:schemeClr val="tx2"/>
            </a:solidFill>
            <a:round/>
            <a:headEnd/>
            <a:tailEnd type="triangle" w="med" len="med"/>
          </a:ln>
        </p:spPr>
        <p:txBody>
          <a:bodyPr/>
          <a:lstStyle/>
          <a:p>
            <a:endParaRPr lang="es-CL"/>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lstStyle/>
          <a:p>
            <a:pPr eaLnBrk="1" hangingPunct="1"/>
            <a:r>
              <a:rPr lang="es-ES"/>
              <a:t>Principio de funcionamiento</a:t>
            </a:r>
          </a:p>
        </p:txBody>
      </p:sp>
      <p:sp>
        <p:nvSpPr>
          <p:cNvPr id="204803" name="Rectangle 3"/>
          <p:cNvSpPr>
            <a:spLocks noGrp="1" noChangeArrowheads="1"/>
          </p:cNvSpPr>
          <p:nvPr>
            <p:ph type="body" idx="1"/>
          </p:nvPr>
        </p:nvSpPr>
        <p:spPr/>
        <p:txBody>
          <a:bodyPr/>
          <a:lstStyle/>
          <a:p>
            <a:pPr eaLnBrk="1" hangingPunct="1"/>
            <a:r>
              <a:rPr lang="es-ES"/>
              <a:t>DEFINICIÓN CONCEPTUAL </a:t>
            </a:r>
          </a:p>
          <a:p>
            <a:pPr lvl="1" eaLnBrk="1" hangingPunct="1"/>
            <a:r>
              <a:rPr lang="es-ES"/>
              <a:t>Máquina de Calor, autocontenida, que opera en un </a:t>
            </a:r>
            <a:r>
              <a:rPr lang="es-ES">
                <a:solidFill>
                  <a:schemeClr val="tx2"/>
                </a:solidFill>
              </a:rPr>
              <a:t>ciclo continuo</a:t>
            </a:r>
            <a:r>
              <a:rPr lang="es-ES"/>
              <a:t>, usando gas como fluido de trabajo.</a:t>
            </a:r>
          </a:p>
          <a:p>
            <a:pPr lvl="1" eaLnBrk="1" hangingPunct="1"/>
            <a:r>
              <a:rPr lang="es-ES"/>
              <a:t>El gas es comprimido, calentado y expandido por alguna fuente de energía externa para que provea energía de salida.</a:t>
            </a:r>
          </a:p>
          <a:p>
            <a:pPr eaLnBrk="1" hangingPunct="1"/>
            <a:endParaRPr lang="es-ES"/>
          </a:p>
        </p:txBody>
      </p:sp>
      <p:sp>
        <p:nvSpPr>
          <p:cNvPr id="204804" name="Rectangle 4"/>
          <p:cNvSpPr>
            <a:spLocks noChangeArrowheads="1"/>
          </p:cNvSpPr>
          <p:nvPr/>
        </p:nvSpPr>
        <p:spPr bwMode="auto">
          <a:xfrm>
            <a:off x="2484438" y="5300663"/>
            <a:ext cx="6400800" cy="1368425"/>
          </a:xfrm>
          <a:prstGeom prst="rect">
            <a:avLst/>
          </a:prstGeom>
          <a:noFill/>
          <a:ln w="9525">
            <a:noFill/>
            <a:round/>
            <a:headEnd/>
            <a:tailEnd/>
          </a:ln>
        </p:spPr>
        <p:txBody>
          <a:bodyPr lIns="90360" tIns="44280" rIns="90360" bIns="44280"/>
          <a:lstStyle/>
          <a:p>
            <a:pPr algn="just" defTabSz="449263" eaLnBrk="0" hangingPunct="0">
              <a:spcBef>
                <a:spcPts val="500"/>
              </a:spcBef>
              <a:buClr>
                <a:srgbClr val="FFFF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000">
                <a:solidFill>
                  <a:schemeClr val="tx2"/>
                </a:solidFill>
                <a:latin typeface="Arial" charset="0"/>
                <a:ea typeface="MS Gothic" pitchFamily="49" charset="-128"/>
              </a:rPr>
              <a:t>A diferencia de un motor diesel que también usa gas en el proceso, la turbina lo hace a presión constante (ciclo Brayton) lo que le da la característica de continuo.</a:t>
            </a:r>
          </a:p>
        </p:txBody>
      </p:sp>
      <p:sp>
        <p:nvSpPr>
          <p:cNvPr id="204805" name="Line 5"/>
          <p:cNvSpPr>
            <a:spLocks noChangeShapeType="1"/>
          </p:cNvSpPr>
          <p:nvPr/>
        </p:nvSpPr>
        <p:spPr bwMode="auto">
          <a:xfrm flipH="1" flipV="1">
            <a:off x="5940425" y="3141663"/>
            <a:ext cx="647700" cy="2087562"/>
          </a:xfrm>
          <a:prstGeom prst="line">
            <a:avLst/>
          </a:prstGeom>
          <a:noFill/>
          <a:ln w="9525">
            <a:solidFill>
              <a:schemeClr val="tx2"/>
            </a:solidFill>
            <a:round/>
            <a:headEnd/>
            <a:tailEnd type="triangle" w="med" len="med"/>
          </a:ln>
        </p:spPr>
        <p:txBody>
          <a:bodyPr/>
          <a:lstStyle/>
          <a:p>
            <a:endParaRPr lang="es-CL"/>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p:txBody>
          <a:bodyPr/>
          <a:lstStyle/>
          <a:p>
            <a:pPr eaLnBrk="1" hangingPunct="1"/>
            <a:r>
              <a:rPr lang="es-ES"/>
              <a:t>Principio de funcionamiento</a:t>
            </a:r>
          </a:p>
        </p:txBody>
      </p:sp>
      <p:sp>
        <p:nvSpPr>
          <p:cNvPr id="205827" name="Rectangle 3"/>
          <p:cNvSpPr>
            <a:spLocks noGrp="1" noChangeArrowheads="1"/>
          </p:cNvSpPr>
          <p:nvPr>
            <p:ph type="body" idx="1"/>
          </p:nvPr>
        </p:nvSpPr>
        <p:spPr/>
        <p:txBody>
          <a:bodyPr/>
          <a:lstStyle/>
          <a:p>
            <a:pPr eaLnBrk="1" hangingPunct="1"/>
            <a:r>
              <a:rPr lang="es-ES"/>
              <a:t>DEFINICIÓN CONCEPTUAL </a:t>
            </a:r>
          </a:p>
          <a:p>
            <a:pPr lvl="1" eaLnBrk="1" hangingPunct="1"/>
            <a:r>
              <a:rPr lang="es-ES"/>
              <a:t>Máquina de Calor, autocontenida, que opera en un ciclo continuo, usando </a:t>
            </a:r>
            <a:r>
              <a:rPr lang="es-ES">
                <a:solidFill>
                  <a:schemeClr val="tx2"/>
                </a:solidFill>
              </a:rPr>
              <a:t>gas</a:t>
            </a:r>
            <a:r>
              <a:rPr lang="es-ES"/>
              <a:t> como fluido de trabajo.</a:t>
            </a:r>
          </a:p>
          <a:p>
            <a:pPr lvl="1" eaLnBrk="1" hangingPunct="1"/>
            <a:r>
              <a:rPr lang="es-ES"/>
              <a:t>El </a:t>
            </a:r>
            <a:r>
              <a:rPr lang="es-ES">
                <a:solidFill>
                  <a:schemeClr val="tx2"/>
                </a:solidFill>
              </a:rPr>
              <a:t>gas</a:t>
            </a:r>
            <a:r>
              <a:rPr lang="es-ES"/>
              <a:t> es comprimido, calentado y expandido por alguna fuente de energía externa para que provea energía de salida.</a:t>
            </a:r>
          </a:p>
          <a:p>
            <a:pPr eaLnBrk="1" hangingPunct="1"/>
            <a:endParaRPr lang="es-ES"/>
          </a:p>
        </p:txBody>
      </p:sp>
      <p:sp>
        <p:nvSpPr>
          <p:cNvPr id="205828" name="Rectangle 4"/>
          <p:cNvSpPr>
            <a:spLocks noChangeArrowheads="1"/>
          </p:cNvSpPr>
          <p:nvPr/>
        </p:nvSpPr>
        <p:spPr bwMode="auto">
          <a:xfrm>
            <a:off x="2484438" y="5229225"/>
            <a:ext cx="6400800" cy="1225550"/>
          </a:xfrm>
          <a:prstGeom prst="rect">
            <a:avLst/>
          </a:prstGeom>
          <a:noFill/>
          <a:ln w="9525">
            <a:noFill/>
            <a:round/>
            <a:headEnd/>
            <a:tailEnd/>
          </a:ln>
        </p:spPr>
        <p:txBody>
          <a:bodyPr lIns="90360" tIns="44280" rIns="90360" bIns="44280"/>
          <a:lstStyle/>
          <a:p>
            <a:pPr algn="just" defTabSz="449263" eaLnBrk="0" hangingPunct="0">
              <a:spcBef>
                <a:spcPts val="500"/>
              </a:spcBef>
              <a:buClr>
                <a:srgbClr val="FFFF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000">
                <a:solidFill>
                  <a:schemeClr val="tx2"/>
                </a:solidFill>
                <a:latin typeface="Arial" charset="0"/>
                <a:ea typeface="MS Gothic" pitchFamily="49" charset="-128"/>
              </a:rPr>
              <a:t>Puede provenir de un ciclo abierto (Aire) o cerrado (Helio, Hidrógeno, etc.). En este caso el calor es agregado por medio de intercambiadores de calor.</a:t>
            </a:r>
          </a:p>
        </p:txBody>
      </p:sp>
      <p:sp>
        <p:nvSpPr>
          <p:cNvPr id="205829" name="Line 5"/>
          <p:cNvSpPr>
            <a:spLocks noChangeShapeType="1"/>
          </p:cNvSpPr>
          <p:nvPr/>
        </p:nvSpPr>
        <p:spPr bwMode="auto">
          <a:xfrm flipH="1" flipV="1">
            <a:off x="3203575" y="4005263"/>
            <a:ext cx="1368425" cy="1223962"/>
          </a:xfrm>
          <a:prstGeom prst="line">
            <a:avLst/>
          </a:prstGeom>
          <a:noFill/>
          <a:ln w="9525">
            <a:solidFill>
              <a:schemeClr val="tx2"/>
            </a:solidFill>
            <a:round/>
            <a:headEnd/>
            <a:tailEnd type="triangle" w="med" len="med"/>
          </a:ln>
        </p:spPr>
        <p:txBody>
          <a:bodyPr/>
          <a:lstStyle/>
          <a:p>
            <a:endParaRPr lang="es-CL"/>
          </a:p>
        </p:txBody>
      </p:sp>
      <p:sp>
        <p:nvSpPr>
          <p:cNvPr id="205830" name="Line 6"/>
          <p:cNvSpPr>
            <a:spLocks noChangeShapeType="1"/>
          </p:cNvSpPr>
          <p:nvPr/>
        </p:nvSpPr>
        <p:spPr bwMode="auto">
          <a:xfrm flipV="1">
            <a:off x="6011863" y="3213100"/>
            <a:ext cx="1800225" cy="1944688"/>
          </a:xfrm>
          <a:prstGeom prst="line">
            <a:avLst/>
          </a:prstGeom>
          <a:noFill/>
          <a:ln w="9525">
            <a:solidFill>
              <a:schemeClr val="tx2"/>
            </a:solidFill>
            <a:round/>
            <a:headEnd/>
            <a:tailEnd type="triangle" w="med" len="med"/>
          </a:ln>
        </p:spPr>
        <p:txBody>
          <a:bodyPr/>
          <a:lstStyle/>
          <a:p>
            <a:endParaRPr lang="es-CL"/>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ChangeArrowheads="1"/>
          </p:cNvSpPr>
          <p:nvPr>
            <p:ph type="title"/>
          </p:nvPr>
        </p:nvSpPr>
        <p:spPr/>
        <p:txBody>
          <a:bodyPr/>
          <a:lstStyle/>
          <a:p>
            <a:pPr eaLnBrk="1" hangingPunct="1"/>
            <a:r>
              <a:rPr lang="es-ES"/>
              <a:t>Principio de funcionamiento</a:t>
            </a:r>
          </a:p>
        </p:txBody>
      </p:sp>
      <p:sp>
        <p:nvSpPr>
          <p:cNvPr id="206851" name="Rectangle 3"/>
          <p:cNvSpPr>
            <a:spLocks noGrp="1" noChangeArrowheads="1"/>
          </p:cNvSpPr>
          <p:nvPr>
            <p:ph type="body" idx="1"/>
          </p:nvPr>
        </p:nvSpPr>
        <p:spPr/>
        <p:txBody>
          <a:bodyPr/>
          <a:lstStyle/>
          <a:p>
            <a:pPr eaLnBrk="1" hangingPunct="1"/>
            <a:r>
              <a:rPr lang="es-ES"/>
              <a:t>DEFINICIÓN CONCEPTUAL </a:t>
            </a:r>
          </a:p>
          <a:p>
            <a:pPr lvl="1" eaLnBrk="1" hangingPunct="1"/>
            <a:r>
              <a:rPr lang="es-ES"/>
              <a:t>Máquina de Calor, autocontenida, que opera en un ciclo continuo, usando gas como fluido de trabajo.</a:t>
            </a:r>
          </a:p>
          <a:p>
            <a:pPr lvl="1" eaLnBrk="1" hangingPunct="1"/>
            <a:r>
              <a:rPr lang="es-ES"/>
              <a:t>El gas es </a:t>
            </a:r>
            <a:r>
              <a:rPr lang="es-ES">
                <a:solidFill>
                  <a:schemeClr val="tx2"/>
                </a:solidFill>
              </a:rPr>
              <a:t>comprimido</a:t>
            </a:r>
            <a:r>
              <a:rPr lang="es-ES"/>
              <a:t>, calentado y expandido por alguna fuente de energía externa para que provea energía de salida.</a:t>
            </a:r>
          </a:p>
          <a:p>
            <a:pPr eaLnBrk="1" hangingPunct="1"/>
            <a:endParaRPr lang="es-ES"/>
          </a:p>
        </p:txBody>
      </p:sp>
      <p:sp>
        <p:nvSpPr>
          <p:cNvPr id="206852" name="Rectangle 4"/>
          <p:cNvSpPr>
            <a:spLocks noChangeArrowheads="1"/>
          </p:cNvSpPr>
          <p:nvPr/>
        </p:nvSpPr>
        <p:spPr bwMode="auto">
          <a:xfrm>
            <a:off x="2484438" y="5229225"/>
            <a:ext cx="6400800" cy="1296988"/>
          </a:xfrm>
          <a:prstGeom prst="rect">
            <a:avLst/>
          </a:prstGeom>
          <a:noFill/>
          <a:ln w="9525">
            <a:noFill/>
            <a:round/>
            <a:headEnd/>
            <a:tailEnd/>
          </a:ln>
        </p:spPr>
        <p:txBody>
          <a:bodyPr lIns="90360" tIns="44280" rIns="90360" bIns="44280"/>
          <a:lstStyle/>
          <a:p>
            <a:pPr algn="just" defTabSz="449263" eaLnBrk="0" hangingPunct="0">
              <a:spcBef>
                <a:spcPts val="500"/>
              </a:spcBef>
              <a:buClr>
                <a:srgbClr val="FFFF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000">
                <a:solidFill>
                  <a:schemeClr val="tx2"/>
                </a:solidFill>
                <a:latin typeface="Arial" charset="0"/>
                <a:ea typeface="MS Gothic" pitchFamily="49" charset="-128"/>
              </a:rPr>
              <a:t>Por medio de compresores generalmente axiales o centrífugos, aunque se han hecho intentos con compresores de pistones sin resultados positivos.</a:t>
            </a:r>
          </a:p>
        </p:txBody>
      </p:sp>
      <p:sp>
        <p:nvSpPr>
          <p:cNvPr id="206853" name="Line 5"/>
          <p:cNvSpPr>
            <a:spLocks noChangeShapeType="1"/>
          </p:cNvSpPr>
          <p:nvPr/>
        </p:nvSpPr>
        <p:spPr bwMode="auto">
          <a:xfrm flipH="1" flipV="1">
            <a:off x="5076825" y="4005263"/>
            <a:ext cx="790575" cy="1223962"/>
          </a:xfrm>
          <a:prstGeom prst="line">
            <a:avLst/>
          </a:prstGeom>
          <a:noFill/>
          <a:ln w="9525">
            <a:solidFill>
              <a:schemeClr val="tx2"/>
            </a:solidFill>
            <a:round/>
            <a:headEnd/>
            <a:tailEnd type="triangle" w="med" len="med"/>
          </a:ln>
        </p:spPr>
        <p:txBody>
          <a:bodyPr/>
          <a:lstStyle/>
          <a:p>
            <a:endParaRPr lang="es-CL"/>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p:txBody>
          <a:bodyPr/>
          <a:lstStyle/>
          <a:p>
            <a:pPr eaLnBrk="1" hangingPunct="1"/>
            <a:r>
              <a:rPr lang="es-ES"/>
              <a:t>Principio de funcionamiento</a:t>
            </a:r>
          </a:p>
        </p:txBody>
      </p:sp>
      <p:sp>
        <p:nvSpPr>
          <p:cNvPr id="207875" name="Rectangle 3"/>
          <p:cNvSpPr>
            <a:spLocks noGrp="1" noChangeArrowheads="1"/>
          </p:cNvSpPr>
          <p:nvPr>
            <p:ph type="body" idx="1"/>
          </p:nvPr>
        </p:nvSpPr>
        <p:spPr/>
        <p:txBody>
          <a:bodyPr/>
          <a:lstStyle/>
          <a:p>
            <a:pPr eaLnBrk="1" hangingPunct="1"/>
            <a:r>
              <a:rPr lang="es-ES"/>
              <a:t>DEFINICIÓN CONCEPTUAL </a:t>
            </a:r>
          </a:p>
          <a:p>
            <a:pPr lvl="1" eaLnBrk="1" hangingPunct="1"/>
            <a:r>
              <a:rPr lang="es-ES"/>
              <a:t>Máquina de Calor, autocontenida, que opera en un ciclo continuo, usando gas como fluido de trabajo.</a:t>
            </a:r>
          </a:p>
          <a:p>
            <a:pPr lvl="1" eaLnBrk="1" hangingPunct="1"/>
            <a:r>
              <a:rPr lang="es-ES"/>
              <a:t>El gas es comprimido, calentado y expandido por alguna </a:t>
            </a:r>
            <a:r>
              <a:rPr lang="es-ES">
                <a:solidFill>
                  <a:schemeClr val="tx2"/>
                </a:solidFill>
              </a:rPr>
              <a:t>fuente de energía externa</a:t>
            </a:r>
            <a:r>
              <a:rPr lang="es-ES"/>
              <a:t> para que provea energía de salida.</a:t>
            </a:r>
          </a:p>
          <a:p>
            <a:pPr eaLnBrk="1" hangingPunct="1"/>
            <a:endParaRPr lang="es-ES"/>
          </a:p>
        </p:txBody>
      </p:sp>
      <p:sp>
        <p:nvSpPr>
          <p:cNvPr id="207876" name="Rectangle 4"/>
          <p:cNvSpPr>
            <a:spLocks noChangeArrowheads="1"/>
          </p:cNvSpPr>
          <p:nvPr/>
        </p:nvSpPr>
        <p:spPr bwMode="auto">
          <a:xfrm>
            <a:off x="2743200" y="5589588"/>
            <a:ext cx="6400800" cy="792162"/>
          </a:xfrm>
          <a:prstGeom prst="rect">
            <a:avLst/>
          </a:prstGeom>
          <a:noFill/>
          <a:ln w="9525">
            <a:noFill/>
            <a:round/>
            <a:headEnd/>
            <a:tailEnd/>
          </a:ln>
        </p:spPr>
        <p:txBody>
          <a:bodyPr lIns="90360" tIns="44280" rIns="90360" bIns="44280"/>
          <a:lstStyle/>
          <a:p>
            <a:pPr algn="just" defTabSz="449263" eaLnBrk="0" hangingPunct="0">
              <a:spcBef>
                <a:spcPts val="500"/>
              </a:spcBef>
              <a:buClr>
                <a:srgbClr val="FFFF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solidFill>
                  <a:schemeClr val="tx2"/>
                </a:solidFill>
                <a:latin typeface="Arial" charset="0"/>
                <a:ea typeface="MS Gothic" pitchFamily="49" charset="-128"/>
              </a:rPr>
              <a:t>Petróleo, Gas Natural, Gas de desechos orgánicos, Calor de pérdidas (descargas de chimeneas, etc.)</a:t>
            </a:r>
            <a:r>
              <a:rPr lang="ar-SA" sz="2000">
                <a:solidFill>
                  <a:schemeClr val="tx2"/>
                </a:solidFill>
                <a:latin typeface="Arial" charset="0"/>
                <a:ea typeface="MS Gothic" pitchFamily="49" charset="-128"/>
                <a:cs typeface="Arial" charset="0"/>
              </a:rPr>
              <a:t>‏</a:t>
            </a:r>
            <a:endParaRPr lang="en-GB" sz="2000">
              <a:solidFill>
                <a:schemeClr val="tx2"/>
              </a:solidFill>
              <a:latin typeface="Arial" charset="0"/>
              <a:ea typeface="MS Gothic" pitchFamily="49" charset="-128"/>
            </a:endParaRPr>
          </a:p>
        </p:txBody>
      </p:sp>
      <p:sp>
        <p:nvSpPr>
          <p:cNvPr id="207877" name="Line 5"/>
          <p:cNvSpPr>
            <a:spLocks noChangeShapeType="1"/>
          </p:cNvSpPr>
          <p:nvPr/>
        </p:nvSpPr>
        <p:spPr bwMode="auto">
          <a:xfrm flipH="1" flipV="1">
            <a:off x="4716463" y="4724400"/>
            <a:ext cx="1150937" cy="936625"/>
          </a:xfrm>
          <a:prstGeom prst="line">
            <a:avLst/>
          </a:prstGeom>
          <a:noFill/>
          <a:ln w="9525">
            <a:solidFill>
              <a:schemeClr val="tx2"/>
            </a:solidFill>
            <a:round/>
            <a:headEnd/>
            <a:tailEnd type="triangle" w="med" len="med"/>
          </a:ln>
        </p:spPr>
        <p:txBody>
          <a:bodyPr/>
          <a:lstStyle/>
          <a:p>
            <a:endParaRPr lang="es-CL"/>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a:spLocks noGrp="1" noChangeArrowheads="1"/>
          </p:cNvSpPr>
          <p:nvPr>
            <p:ph type="title"/>
          </p:nvPr>
        </p:nvSpPr>
        <p:spPr/>
        <p:txBody>
          <a:bodyPr/>
          <a:lstStyle/>
          <a:p>
            <a:pPr eaLnBrk="1" hangingPunct="1"/>
            <a:r>
              <a:rPr lang="es-ES"/>
              <a:t>Principio de funcionamiento</a:t>
            </a:r>
          </a:p>
        </p:txBody>
      </p:sp>
      <p:sp>
        <p:nvSpPr>
          <p:cNvPr id="208899" name="Rectangle 3"/>
          <p:cNvSpPr>
            <a:spLocks noGrp="1" noChangeArrowheads="1"/>
          </p:cNvSpPr>
          <p:nvPr>
            <p:ph type="body" idx="1"/>
          </p:nvPr>
        </p:nvSpPr>
        <p:spPr/>
        <p:txBody>
          <a:bodyPr/>
          <a:lstStyle/>
          <a:p>
            <a:pPr eaLnBrk="1" hangingPunct="1"/>
            <a:r>
              <a:rPr lang="es-ES"/>
              <a:t>DEFINICIÓN CONCEPTUAL </a:t>
            </a:r>
          </a:p>
          <a:p>
            <a:pPr lvl="1" eaLnBrk="1" hangingPunct="1"/>
            <a:r>
              <a:rPr lang="es-ES"/>
              <a:t>Máquina de Calor, autocontenida, que opera en un ciclo continuo, usando gas como fluido de trabajo.</a:t>
            </a:r>
          </a:p>
          <a:p>
            <a:pPr lvl="1" eaLnBrk="1" hangingPunct="1"/>
            <a:r>
              <a:rPr lang="es-ES"/>
              <a:t>El gas es comprimido, calentado y expandido por alguna fuente de energía externa para que provea </a:t>
            </a:r>
            <a:r>
              <a:rPr lang="es-ES">
                <a:solidFill>
                  <a:schemeClr val="tx2"/>
                </a:solidFill>
              </a:rPr>
              <a:t>energía de salida</a:t>
            </a:r>
            <a:r>
              <a:rPr lang="es-ES"/>
              <a:t>.</a:t>
            </a:r>
          </a:p>
          <a:p>
            <a:pPr eaLnBrk="1" hangingPunct="1"/>
            <a:endParaRPr lang="es-ES"/>
          </a:p>
        </p:txBody>
      </p:sp>
      <p:sp>
        <p:nvSpPr>
          <p:cNvPr id="208900" name="Rectangle 4"/>
          <p:cNvSpPr>
            <a:spLocks noChangeArrowheads="1"/>
          </p:cNvSpPr>
          <p:nvPr/>
        </p:nvSpPr>
        <p:spPr bwMode="auto">
          <a:xfrm>
            <a:off x="2555875" y="5445125"/>
            <a:ext cx="6400800" cy="1081088"/>
          </a:xfrm>
          <a:prstGeom prst="rect">
            <a:avLst/>
          </a:prstGeom>
          <a:noFill/>
          <a:ln w="9525">
            <a:noFill/>
            <a:round/>
            <a:headEnd/>
            <a:tailEnd/>
          </a:ln>
        </p:spPr>
        <p:txBody>
          <a:bodyPr lIns="90360" tIns="44280" rIns="90360" bIns="44280"/>
          <a:lstStyle/>
          <a:p>
            <a:pPr algn="just" defTabSz="449263" eaLnBrk="0" hangingPunct="0">
              <a:spcBef>
                <a:spcPts val="500"/>
              </a:spcBef>
              <a:buClr>
                <a:srgbClr val="FFFF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solidFill>
                  <a:schemeClr val="tx2"/>
                </a:solidFill>
                <a:latin typeface="Arial" charset="0"/>
                <a:ea typeface="MS Gothic" pitchFamily="49" charset="-128"/>
              </a:rPr>
              <a:t>Empuje (JET), Potencia en el Eje, Aire comprimido del Compresor y Calor.</a:t>
            </a:r>
          </a:p>
        </p:txBody>
      </p:sp>
      <p:sp>
        <p:nvSpPr>
          <p:cNvPr id="208901" name="Line 5"/>
          <p:cNvSpPr>
            <a:spLocks noChangeShapeType="1"/>
          </p:cNvSpPr>
          <p:nvPr/>
        </p:nvSpPr>
        <p:spPr bwMode="auto">
          <a:xfrm flipH="1" flipV="1">
            <a:off x="4787900" y="5157788"/>
            <a:ext cx="360363" cy="358775"/>
          </a:xfrm>
          <a:prstGeom prst="line">
            <a:avLst/>
          </a:prstGeom>
          <a:noFill/>
          <a:ln w="9525">
            <a:solidFill>
              <a:schemeClr val="tx2"/>
            </a:solidFill>
            <a:round/>
            <a:headEnd/>
            <a:tailEnd type="triangle" w="med" len="med"/>
          </a:ln>
        </p:spPr>
        <p:txBody>
          <a:bodyPr/>
          <a:lstStyle/>
          <a:p>
            <a:endParaRPr lang="es-CL"/>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DEA6CA-68AD-48C7-A3DC-5AEE45BD8521}"/>
              </a:ext>
            </a:extLst>
          </p:cNvPr>
          <p:cNvSpPr>
            <a:spLocks noGrp="1"/>
          </p:cNvSpPr>
          <p:nvPr>
            <p:ph type="title"/>
          </p:nvPr>
        </p:nvSpPr>
        <p:spPr/>
        <p:txBody>
          <a:bodyPr/>
          <a:lstStyle/>
          <a:p>
            <a:r>
              <a:rPr lang="es-CL" dirty="0"/>
              <a:t>Principio de funcionamiento</a:t>
            </a:r>
          </a:p>
        </p:txBody>
      </p:sp>
      <p:pic>
        <p:nvPicPr>
          <p:cNvPr id="7" name="How a Gas Turbine Works _ Gas Power Generation _ GE Power">
            <a:hlinkClick r:id="" action="ppaction://media"/>
            <a:extLst>
              <a:ext uri="{FF2B5EF4-FFF2-40B4-BE49-F238E27FC236}">
                <a16:creationId xmlns:a16="http://schemas.microsoft.com/office/drawing/2014/main" id="{F6E90E36-2758-4AA3-A8F5-1E5CFDB30964}"/>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70013" y="1827213"/>
            <a:ext cx="7313612" cy="4113212"/>
          </a:xfrm>
        </p:spPr>
      </p:pic>
      <p:sp>
        <p:nvSpPr>
          <p:cNvPr id="9" name="CuadroTexto 8">
            <a:extLst>
              <a:ext uri="{FF2B5EF4-FFF2-40B4-BE49-F238E27FC236}">
                <a16:creationId xmlns:a16="http://schemas.microsoft.com/office/drawing/2014/main" id="{10B7D919-1F43-4032-B5D3-16ACD8EDFAD9}"/>
              </a:ext>
            </a:extLst>
          </p:cNvPr>
          <p:cNvSpPr txBox="1"/>
          <p:nvPr/>
        </p:nvSpPr>
        <p:spPr>
          <a:xfrm>
            <a:off x="1115616" y="6194529"/>
            <a:ext cx="7056784" cy="369332"/>
          </a:xfrm>
          <a:prstGeom prst="rect">
            <a:avLst/>
          </a:prstGeom>
          <a:noFill/>
        </p:spPr>
        <p:txBody>
          <a:bodyPr wrap="square">
            <a:spAutoFit/>
          </a:bodyPr>
          <a:lstStyle/>
          <a:p>
            <a:r>
              <a:rPr lang="es-CL" dirty="0">
                <a:hlinkClick r:id="rId5"/>
              </a:rPr>
              <a:t>https://www.youtube.com/watch?v=zcWkEKNvqCA</a:t>
            </a:r>
            <a:r>
              <a:rPr lang="es-CL" dirty="0"/>
              <a:t> </a:t>
            </a:r>
          </a:p>
        </p:txBody>
      </p:sp>
    </p:spTree>
    <p:extLst>
      <p:ext uri="{BB962C8B-B14F-4D97-AF65-F5344CB8AC3E}">
        <p14:creationId xmlns:p14="http://schemas.microsoft.com/office/powerpoint/2010/main" val="81773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17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p:txBody>
          <a:bodyPr/>
          <a:lstStyle/>
          <a:p>
            <a:pPr eaLnBrk="1" hangingPunct="1"/>
            <a:r>
              <a:rPr lang="es-ES"/>
              <a:t>Principio de Funcionamiento</a:t>
            </a:r>
          </a:p>
        </p:txBody>
      </p:sp>
      <p:sp>
        <p:nvSpPr>
          <p:cNvPr id="209923" name="Rectangle 3"/>
          <p:cNvSpPr>
            <a:spLocks noGrp="1" noChangeArrowheads="1"/>
          </p:cNvSpPr>
          <p:nvPr>
            <p:ph type="body" idx="1"/>
          </p:nvPr>
        </p:nvSpPr>
        <p:spPr/>
        <p:txBody>
          <a:bodyPr/>
          <a:lstStyle/>
          <a:p>
            <a:pPr eaLnBrk="1" hangingPunct="1">
              <a:lnSpc>
                <a:spcPct val="80000"/>
              </a:lnSpc>
            </a:pPr>
            <a:r>
              <a:rPr lang="es-ES" sz="2500"/>
              <a:t>Requerimientos de propulsión para una Unidad de combate?</a:t>
            </a:r>
          </a:p>
          <a:p>
            <a:pPr lvl="1" eaLnBrk="1" hangingPunct="1">
              <a:lnSpc>
                <a:spcPct val="80000"/>
              </a:lnSpc>
            </a:pPr>
            <a:r>
              <a:rPr lang="es-ES" sz="2100"/>
              <a:t>Requerimientos operacionales:</a:t>
            </a:r>
          </a:p>
          <a:p>
            <a:pPr lvl="2" eaLnBrk="1" hangingPunct="1">
              <a:lnSpc>
                <a:spcPct val="80000"/>
              </a:lnSpc>
            </a:pPr>
            <a:r>
              <a:rPr lang="es-ES" sz="2000"/>
              <a:t>Silencioso</a:t>
            </a:r>
          </a:p>
          <a:p>
            <a:pPr lvl="2" eaLnBrk="1" hangingPunct="1">
              <a:lnSpc>
                <a:spcPct val="80000"/>
              </a:lnSpc>
            </a:pPr>
            <a:r>
              <a:rPr lang="es-ES" sz="2000"/>
              <a:t>Potente (Alta velocidad)</a:t>
            </a:r>
          </a:p>
          <a:p>
            <a:pPr lvl="2" eaLnBrk="1" hangingPunct="1">
              <a:lnSpc>
                <a:spcPct val="80000"/>
              </a:lnSpc>
            </a:pPr>
            <a:r>
              <a:rPr lang="es-ES" sz="2000"/>
              <a:t>Respuesta (maniobrable)</a:t>
            </a:r>
          </a:p>
          <a:p>
            <a:pPr lvl="2" eaLnBrk="1" hangingPunct="1">
              <a:lnSpc>
                <a:spcPct val="80000"/>
              </a:lnSpc>
            </a:pPr>
            <a:r>
              <a:rPr lang="es-ES" sz="2000"/>
              <a:t>Pequeño en tamaño</a:t>
            </a:r>
          </a:p>
          <a:p>
            <a:pPr lvl="1" eaLnBrk="1" hangingPunct="1">
              <a:lnSpc>
                <a:spcPct val="80000"/>
              </a:lnSpc>
            </a:pPr>
            <a:r>
              <a:rPr lang="es-ES" sz="2100"/>
              <a:t> Requerimientos generales:</a:t>
            </a:r>
          </a:p>
          <a:p>
            <a:pPr lvl="2" eaLnBrk="1" hangingPunct="1">
              <a:lnSpc>
                <a:spcPct val="80000"/>
              </a:lnSpc>
            </a:pPr>
            <a:r>
              <a:rPr lang="es-ES" sz="2000"/>
              <a:t>Bajo costo adquisición (preferible!!)</a:t>
            </a:r>
          </a:p>
          <a:p>
            <a:pPr lvl="2" eaLnBrk="1" hangingPunct="1">
              <a:lnSpc>
                <a:spcPct val="80000"/>
              </a:lnSpc>
            </a:pPr>
            <a:r>
              <a:rPr lang="es-ES" sz="2000"/>
              <a:t>Fácil mantenimiento.  </a:t>
            </a:r>
          </a:p>
          <a:p>
            <a:pPr lvl="2" eaLnBrk="1" hangingPunct="1">
              <a:lnSpc>
                <a:spcPct val="80000"/>
              </a:lnSpc>
            </a:pPr>
            <a:r>
              <a:rPr lang="es-ES" sz="2000"/>
              <a:t>Confiable</a:t>
            </a:r>
          </a:p>
          <a:p>
            <a:pPr lvl="2" eaLnBrk="1" hangingPunct="1">
              <a:lnSpc>
                <a:spcPct val="80000"/>
              </a:lnSpc>
            </a:pPr>
            <a:r>
              <a:rPr lang="es-ES" sz="2000"/>
              <a:t>Económica</a:t>
            </a: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p:nvPr>
        </p:nvSpPr>
        <p:spPr/>
        <p:txBody>
          <a:bodyPr/>
          <a:lstStyle/>
          <a:p>
            <a:pPr eaLnBrk="1" hangingPunct="1"/>
            <a:r>
              <a:rPr lang="es-ES"/>
              <a:t>Principio de Funcionamiento</a:t>
            </a:r>
          </a:p>
        </p:txBody>
      </p:sp>
      <p:sp>
        <p:nvSpPr>
          <p:cNvPr id="210947" name="Rectangle 4"/>
          <p:cNvSpPr>
            <a:spLocks noGrp="1" noChangeArrowheads="1"/>
          </p:cNvSpPr>
          <p:nvPr>
            <p:ph type="body" sz="half" idx="1"/>
          </p:nvPr>
        </p:nvSpPr>
        <p:spPr/>
        <p:txBody>
          <a:bodyPr/>
          <a:lstStyle/>
          <a:p>
            <a:pPr eaLnBrk="1" hangingPunct="1">
              <a:lnSpc>
                <a:spcPct val="80000"/>
              </a:lnSpc>
            </a:pPr>
            <a:r>
              <a:rPr lang="es-ES" sz="1900" dirty="0"/>
              <a:t>Ventajas:</a:t>
            </a:r>
          </a:p>
          <a:p>
            <a:pPr lvl="1" eaLnBrk="1" hangingPunct="1">
              <a:lnSpc>
                <a:spcPct val="80000"/>
              </a:lnSpc>
            </a:pPr>
            <a:r>
              <a:rPr lang="es-ES" sz="1700" dirty="0"/>
              <a:t>Razón peso/potencia</a:t>
            </a:r>
          </a:p>
          <a:p>
            <a:pPr lvl="1" eaLnBrk="1" hangingPunct="1">
              <a:lnSpc>
                <a:spcPct val="80000"/>
              </a:lnSpc>
            </a:pPr>
            <a:r>
              <a:rPr lang="es-ES" sz="1700" dirty="0"/>
              <a:t>Razón peso/volumen</a:t>
            </a:r>
          </a:p>
          <a:p>
            <a:pPr lvl="1" eaLnBrk="1" hangingPunct="1">
              <a:lnSpc>
                <a:spcPct val="80000"/>
              </a:lnSpc>
            </a:pPr>
            <a:r>
              <a:rPr lang="es-ES" sz="1700" dirty="0"/>
              <a:t>Nivel de ruido (Irradiado) </a:t>
            </a:r>
          </a:p>
          <a:p>
            <a:pPr lvl="1" eaLnBrk="1" hangingPunct="1">
              <a:lnSpc>
                <a:spcPct val="80000"/>
              </a:lnSpc>
            </a:pPr>
            <a:r>
              <a:rPr lang="es-ES" sz="1700" dirty="0"/>
              <a:t>Muy confiables </a:t>
            </a:r>
          </a:p>
          <a:p>
            <a:pPr lvl="1" eaLnBrk="1" hangingPunct="1">
              <a:lnSpc>
                <a:spcPct val="80000"/>
              </a:lnSpc>
            </a:pPr>
            <a:r>
              <a:rPr lang="es-ES" sz="1700" dirty="0"/>
              <a:t>Baja susceptibilidad de contaminación</a:t>
            </a:r>
          </a:p>
          <a:p>
            <a:pPr lvl="1" eaLnBrk="1" hangingPunct="1">
              <a:lnSpc>
                <a:spcPct val="80000"/>
              </a:lnSpc>
            </a:pPr>
            <a:r>
              <a:rPr lang="es-ES" sz="1700" dirty="0"/>
              <a:t>Fácil de mantener  (primer y segundo nivel de mantenimiento)</a:t>
            </a:r>
          </a:p>
          <a:p>
            <a:pPr lvl="1" eaLnBrk="1" hangingPunct="1">
              <a:lnSpc>
                <a:spcPct val="80000"/>
              </a:lnSpc>
            </a:pPr>
            <a:r>
              <a:rPr lang="es-ES" sz="1700" dirty="0"/>
              <a:t>Rápida respuesta a demandas de potencia</a:t>
            </a:r>
          </a:p>
          <a:p>
            <a:pPr lvl="1" eaLnBrk="1" hangingPunct="1">
              <a:lnSpc>
                <a:spcPct val="80000"/>
              </a:lnSpc>
            </a:pPr>
            <a:r>
              <a:rPr lang="es-ES" sz="1700" dirty="0"/>
              <a:t>Baja emisión de gases contaminantes.</a:t>
            </a:r>
          </a:p>
        </p:txBody>
      </p:sp>
      <p:sp>
        <p:nvSpPr>
          <p:cNvPr id="210948" name="Rectangle 5"/>
          <p:cNvSpPr>
            <a:spLocks noGrp="1" noChangeArrowheads="1"/>
          </p:cNvSpPr>
          <p:nvPr>
            <p:ph type="body" sz="half" idx="2"/>
          </p:nvPr>
        </p:nvSpPr>
        <p:spPr/>
        <p:txBody>
          <a:bodyPr/>
          <a:lstStyle/>
          <a:p>
            <a:pPr eaLnBrk="1" hangingPunct="1">
              <a:lnSpc>
                <a:spcPct val="80000"/>
              </a:lnSpc>
            </a:pPr>
            <a:r>
              <a:rPr lang="es-ES" sz="1900"/>
              <a:t>Desventajas:</a:t>
            </a:r>
          </a:p>
          <a:p>
            <a:pPr lvl="1" eaLnBrk="1" hangingPunct="1">
              <a:lnSpc>
                <a:spcPct val="80000"/>
              </a:lnSpc>
            </a:pPr>
            <a:r>
              <a:rPr lang="es-ES" sz="1700"/>
              <a:t>Eficiencia</a:t>
            </a:r>
          </a:p>
          <a:p>
            <a:pPr lvl="1" eaLnBrk="1" hangingPunct="1">
              <a:lnSpc>
                <a:spcPct val="80000"/>
              </a:lnSpc>
            </a:pPr>
            <a:r>
              <a:rPr lang="es-ES" sz="1700"/>
              <a:t>Alta carga en materiales (materiales)</a:t>
            </a:r>
          </a:p>
          <a:p>
            <a:pPr lvl="1" eaLnBrk="1" hangingPunct="1">
              <a:lnSpc>
                <a:spcPct val="80000"/>
              </a:lnSpc>
            </a:pPr>
            <a:r>
              <a:rPr lang="es-ES" sz="1700"/>
              <a:t>Alto ruido (Sala de máquinas) y calor</a:t>
            </a:r>
          </a:p>
          <a:p>
            <a:pPr lvl="1" eaLnBrk="1" hangingPunct="1">
              <a:lnSpc>
                <a:spcPct val="80000"/>
              </a:lnSpc>
            </a:pPr>
            <a:r>
              <a:rPr lang="es-ES" sz="1700"/>
              <a:t>Gran flujo de gases (admisión &amp; descarga)</a:t>
            </a:r>
          </a:p>
          <a:p>
            <a:pPr lvl="1" eaLnBrk="1" hangingPunct="1">
              <a:lnSpc>
                <a:spcPct val="80000"/>
              </a:lnSpc>
            </a:pPr>
            <a:r>
              <a:rPr lang="es-ES" sz="1700"/>
              <a:t>Tiempo entre overhaul bajo</a:t>
            </a:r>
          </a:p>
          <a:p>
            <a:pPr lvl="1" eaLnBrk="1" hangingPunct="1">
              <a:lnSpc>
                <a:spcPct val="80000"/>
              </a:lnSpc>
            </a:pPr>
            <a:r>
              <a:rPr lang="es-ES" sz="1700"/>
              <a:t>Costos de mantenimiento (repuestos)</a:t>
            </a:r>
          </a:p>
          <a:p>
            <a:pPr lvl="1" eaLnBrk="1" hangingPunct="1">
              <a:lnSpc>
                <a:spcPct val="80000"/>
              </a:lnSpc>
            </a:pPr>
            <a:r>
              <a:rPr lang="es-ES" sz="1700"/>
              <a:t>Mano calificada para overhaul</a:t>
            </a:r>
          </a:p>
          <a:p>
            <a:pPr lvl="1" eaLnBrk="1" hangingPunct="1">
              <a:lnSpc>
                <a:spcPct val="80000"/>
              </a:lnSpc>
            </a:pPr>
            <a:r>
              <a:rPr lang="es-ES" sz="1700"/>
              <a:t>Condiciones ambientales</a:t>
            </a:r>
          </a:p>
        </p:txBody>
      </p:sp>
      <p:sp>
        <p:nvSpPr>
          <p:cNvPr id="210949" name="Text Box 6"/>
          <p:cNvSpPr txBox="1">
            <a:spLocks noChangeArrowheads="1"/>
          </p:cNvSpPr>
          <p:nvPr/>
        </p:nvSpPr>
        <p:spPr bwMode="auto">
          <a:xfrm>
            <a:off x="2390775" y="6172200"/>
            <a:ext cx="4854575" cy="366713"/>
          </a:xfrm>
          <a:prstGeom prst="rect">
            <a:avLst/>
          </a:prstGeom>
          <a:noFill/>
          <a:ln w="12700">
            <a:noFill/>
            <a:miter lim="800000"/>
            <a:headEnd type="none" w="sm" len="sm"/>
            <a:tailEnd type="none" w="sm" len="sm"/>
          </a:ln>
        </p:spPr>
        <p:txBody>
          <a:bodyPr>
            <a:spAutoFit/>
          </a:bodyPr>
          <a:lstStyle/>
          <a:p>
            <a:pPr>
              <a:spcBef>
                <a:spcPct val="50000"/>
              </a:spcBef>
            </a:pPr>
            <a:r>
              <a:rPr lang="nl-NL"/>
              <a:t>(Comparadas con motores Diesel)</a:t>
            </a: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ChangeArrowheads="1"/>
          </p:cNvSpPr>
          <p:nvPr>
            <p:ph type="title"/>
          </p:nvPr>
        </p:nvSpPr>
        <p:spPr/>
        <p:txBody>
          <a:bodyPr/>
          <a:lstStyle/>
          <a:p>
            <a:pPr eaLnBrk="1" hangingPunct="1"/>
            <a:r>
              <a:rPr lang="es-ES"/>
              <a:t>Principio de Funcionamiento</a:t>
            </a:r>
          </a:p>
        </p:txBody>
      </p:sp>
      <p:pic>
        <p:nvPicPr>
          <p:cNvPr id="211971" name="Picture 7"/>
          <p:cNvPicPr>
            <a:picLocks noGrp="1" noChangeArrowheads="1"/>
          </p:cNvPicPr>
          <p:nvPr>
            <p:ph idx="1"/>
          </p:nvPr>
        </p:nvPicPr>
        <p:blipFill>
          <a:blip r:embed="rId2"/>
          <a:srcRect t="18004" r="615" b="1224"/>
          <a:stretch>
            <a:fillRect/>
          </a:stretch>
        </p:blipFill>
        <p:spPr>
          <a:xfrm>
            <a:off x="1403350" y="1773238"/>
            <a:ext cx="6624638" cy="4535487"/>
          </a:xfrm>
          <a:noFill/>
          <a:ln>
            <a:solidFill>
              <a:schemeClr val="tx1"/>
            </a:solidFill>
          </a:ln>
        </p:spPr>
      </p:pic>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p:txBody>
          <a:bodyPr/>
          <a:lstStyle/>
          <a:p>
            <a:pPr eaLnBrk="1" hangingPunct="1"/>
            <a:r>
              <a:rPr lang="es-ES"/>
              <a:t>Principio de funcionamiento</a:t>
            </a:r>
          </a:p>
        </p:txBody>
      </p:sp>
      <p:sp>
        <p:nvSpPr>
          <p:cNvPr id="214019" name="Rectangle 3"/>
          <p:cNvSpPr>
            <a:spLocks noGrp="1" noChangeArrowheads="1"/>
          </p:cNvSpPr>
          <p:nvPr>
            <p:ph type="body" sz="half" idx="1"/>
          </p:nvPr>
        </p:nvSpPr>
        <p:spPr/>
        <p:txBody>
          <a:bodyPr/>
          <a:lstStyle/>
          <a:p>
            <a:pPr eaLnBrk="1" hangingPunct="1">
              <a:lnSpc>
                <a:spcPct val="80000"/>
              </a:lnSpc>
            </a:pPr>
            <a:r>
              <a:rPr lang="es-ES" sz="1700"/>
              <a:t>El principio de funcionamiento de las turbinas a gas esta basado conceptualmente en el ciclo de Brayton.</a:t>
            </a:r>
          </a:p>
          <a:p>
            <a:pPr eaLnBrk="1" hangingPunct="1">
              <a:lnSpc>
                <a:spcPct val="80000"/>
              </a:lnSpc>
            </a:pPr>
            <a:r>
              <a:rPr lang="es-ES" sz="1700"/>
              <a:t>La substancia de trabajo (aire), es comprimido y enviado hacia una cámara de combustión, lugar donde se genera una gran cantidad de gases de alta temperatura, los cuales entregan su energía en una turbina la cual, a su  vez, trasmite su movimiento hacia el eje propulsor. </a:t>
            </a:r>
          </a:p>
          <a:p>
            <a:pPr eaLnBrk="1" hangingPunct="1">
              <a:lnSpc>
                <a:spcPct val="80000"/>
              </a:lnSpc>
            </a:pPr>
            <a:endParaRPr lang="es-ES" sz="1700"/>
          </a:p>
        </p:txBody>
      </p:sp>
      <p:pic>
        <p:nvPicPr>
          <p:cNvPr id="214020" name="Picture 12" descr="tpecp_10_08"/>
          <p:cNvPicPr>
            <a:picLocks noChangeAspect="1" noChangeArrowheads="1"/>
          </p:cNvPicPr>
          <p:nvPr/>
        </p:nvPicPr>
        <p:blipFill>
          <a:blip r:embed="rId2"/>
          <a:srcRect/>
          <a:stretch>
            <a:fillRect/>
          </a:stretch>
        </p:blipFill>
        <p:spPr bwMode="auto">
          <a:xfrm>
            <a:off x="5003800" y="1700213"/>
            <a:ext cx="3854450" cy="3854450"/>
          </a:xfrm>
          <a:prstGeom prst="rect">
            <a:avLst/>
          </a:prstGeom>
          <a:noFill/>
          <a:ln w="9525">
            <a:noFill/>
            <a:miter lim="800000"/>
            <a:headEnd/>
            <a:tailEnd/>
          </a:ln>
        </p:spPr>
      </p:pic>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Grp="1" noChangeArrowheads="1"/>
          </p:cNvSpPr>
          <p:nvPr>
            <p:ph type="title"/>
          </p:nvPr>
        </p:nvSpPr>
        <p:spPr/>
        <p:txBody>
          <a:bodyPr/>
          <a:lstStyle/>
          <a:p>
            <a:pPr eaLnBrk="1" hangingPunct="1"/>
            <a:r>
              <a:rPr lang="es-ES"/>
              <a:t>Principio de funcionamiento</a:t>
            </a:r>
          </a:p>
        </p:txBody>
      </p:sp>
      <p:sp>
        <p:nvSpPr>
          <p:cNvPr id="215043" name="Rectangle 5"/>
          <p:cNvSpPr>
            <a:spLocks noGrp="1" noChangeArrowheads="1"/>
          </p:cNvSpPr>
          <p:nvPr>
            <p:ph type="body" sz="half" idx="1"/>
          </p:nvPr>
        </p:nvSpPr>
        <p:spPr/>
        <p:txBody>
          <a:bodyPr/>
          <a:lstStyle/>
          <a:p>
            <a:pPr eaLnBrk="1" hangingPunct="1"/>
            <a:r>
              <a:rPr lang="es-ES" sz="2500"/>
              <a:t>Toda turbina a gas está conformada por tres componentes principales: </a:t>
            </a:r>
          </a:p>
          <a:p>
            <a:pPr lvl="1" eaLnBrk="1" hangingPunct="1"/>
            <a:r>
              <a:rPr lang="es-ES" sz="2100"/>
              <a:t>Compresor - Cámara de Combustión - Turbina</a:t>
            </a:r>
          </a:p>
        </p:txBody>
      </p:sp>
      <p:pic>
        <p:nvPicPr>
          <p:cNvPr id="1191943" name="Picture 7"/>
          <p:cNvPicPr>
            <a:picLocks noGrp="1" noChangeAspect="1" noChangeArrowheads="1"/>
          </p:cNvPicPr>
          <p:nvPr>
            <p:ph sz="half" idx="2"/>
          </p:nvPr>
        </p:nvPicPr>
        <p:blipFill>
          <a:blip r:embed="rId2"/>
          <a:srcRect/>
          <a:stretch>
            <a:fillRect/>
          </a:stretch>
        </p:blipFill>
        <p:spPr>
          <a:xfrm>
            <a:off x="2411413" y="3748088"/>
            <a:ext cx="5113337" cy="2352675"/>
          </a:xfrm>
          <a:noFill/>
        </p:spPr>
      </p:pic>
      <p:sp>
        <p:nvSpPr>
          <p:cNvPr id="1191944" name="Line 8"/>
          <p:cNvSpPr>
            <a:spLocks noChangeShapeType="1"/>
          </p:cNvSpPr>
          <p:nvPr/>
        </p:nvSpPr>
        <p:spPr bwMode="auto">
          <a:xfrm>
            <a:off x="3059113" y="3068638"/>
            <a:ext cx="936625" cy="1296987"/>
          </a:xfrm>
          <a:prstGeom prst="line">
            <a:avLst/>
          </a:prstGeom>
          <a:noFill/>
          <a:ln w="9525">
            <a:solidFill>
              <a:srgbClr val="FF0000"/>
            </a:solidFill>
            <a:round/>
            <a:headEnd/>
            <a:tailEnd type="triangle" w="med" len="med"/>
          </a:ln>
        </p:spPr>
        <p:txBody>
          <a:bodyPr/>
          <a:lstStyle/>
          <a:p>
            <a:endParaRPr lang="es-CL"/>
          </a:p>
        </p:txBody>
      </p:sp>
      <p:sp>
        <p:nvSpPr>
          <p:cNvPr id="1191945" name="Line 9"/>
          <p:cNvSpPr>
            <a:spLocks noChangeShapeType="1"/>
          </p:cNvSpPr>
          <p:nvPr/>
        </p:nvSpPr>
        <p:spPr bwMode="auto">
          <a:xfrm rot="2681159">
            <a:off x="4643438" y="3140075"/>
            <a:ext cx="936625" cy="1296988"/>
          </a:xfrm>
          <a:prstGeom prst="line">
            <a:avLst/>
          </a:prstGeom>
          <a:noFill/>
          <a:ln w="9525">
            <a:solidFill>
              <a:srgbClr val="FF0000"/>
            </a:solidFill>
            <a:round/>
            <a:headEnd/>
            <a:tailEnd type="triangle" w="med" len="med"/>
          </a:ln>
        </p:spPr>
        <p:txBody>
          <a:bodyPr/>
          <a:lstStyle/>
          <a:p>
            <a:endParaRPr lang="es-CL"/>
          </a:p>
        </p:txBody>
      </p:sp>
      <p:sp>
        <p:nvSpPr>
          <p:cNvPr id="1191946" name="Line 10"/>
          <p:cNvSpPr>
            <a:spLocks noChangeShapeType="1"/>
          </p:cNvSpPr>
          <p:nvPr/>
        </p:nvSpPr>
        <p:spPr bwMode="auto">
          <a:xfrm rot="5062641">
            <a:off x="6218238" y="2670175"/>
            <a:ext cx="1081087" cy="2087563"/>
          </a:xfrm>
          <a:prstGeom prst="line">
            <a:avLst/>
          </a:prstGeom>
          <a:noFill/>
          <a:ln w="9525">
            <a:solidFill>
              <a:srgbClr val="FF0000"/>
            </a:solidFill>
            <a:round/>
            <a:headEnd/>
            <a:tailEnd type="triangle" w="med" len="med"/>
          </a:ln>
        </p:spPr>
        <p:txBody>
          <a:bodyPr/>
          <a:lstStyle/>
          <a:p>
            <a:endParaRPr lang="es-CL"/>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191943"/>
                                        </p:tgtEl>
                                        <p:attrNameLst>
                                          <p:attrName>style.visibility</p:attrName>
                                        </p:attrNameLst>
                                      </p:cBhvr>
                                      <p:to>
                                        <p:strVal val="visible"/>
                                      </p:to>
                                    </p:set>
                                    <p:anim calcmode="lin" valueType="num">
                                      <p:cBhvr>
                                        <p:cTn id="7" dur="1000" fill="hold"/>
                                        <p:tgtEl>
                                          <p:spTgt spid="1191943"/>
                                        </p:tgtEl>
                                        <p:attrNameLst>
                                          <p:attrName>ppt_w</p:attrName>
                                        </p:attrNameLst>
                                      </p:cBhvr>
                                      <p:tavLst>
                                        <p:tav tm="0">
                                          <p:val>
                                            <p:strVal val="#ppt_w*0.70"/>
                                          </p:val>
                                        </p:tav>
                                        <p:tav tm="100000">
                                          <p:val>
                                            <p:strVal val="#ppt_w"/>
                                          </p:val>
                                        </p:tav>
                                      </p:tavLst>
                                    </p:anim>
                                    <p:anim calcmode="lin" valueType="num">
                                      <p:cBhvr>
                                        <p:cTn id="8" dur="1000" fill="hold"/>
                                        <p:tgtEl>
                                          <p:spTgt spid="1191943"/>
                                        </p:tgtEl>
                                        <p:attrNameLst>
                                          <p:attrName>ppt_h</p:attrName>
                                        </p:attrNameLst>
                                      </p:cBhvr>
                                      <p:tavLst>
                                        <p:tav tm="0">
                                          <p:val>
                                            <p:strVal val="#ppt_h"/>
                                          </p:val>
                                        </p:tav>
                                        <p:tav tm="100000">
                                          <p:val>
                                            <p:strVal val="#ppt_h"/>
                                          </p:val>
                                        </p:tav>
                                      </p:tavLst>
                                    </p:anim>
                                    <p:animEffect transition="in" filter="fade">
                                      <p:cBhvr>
                                        <p:cTn id="9" dur="1000"/>
                                        <p:tgtEl>
                                          <p:spTgt spid="1191943"/>
                                        </p:tgtEl>
                                      </p:cBhvr>
                                    </p:animEffect>
                                  </p:childTnLst>
                                </p:cTn>
                              </p:par>
                            </p:childTnLst>
                          </p:cTn>
                        </p:par>
                        <p:par>
                          <p:cTn id="10" fill="hold" nodeType="afterGroup">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1191944"/>
                                        </p:tgtEl>
                                        <p:attrNameLst>
                                          <p:attrName>style.visibility</p:attrName>
                                        </p:attrNameLst>
                                      </p:cBhvr>
                                      <p:to>
                                        <p:strVal val="visible"/>
                                      </p:to>
                                    </p:set>
                                    <p:anim calcmode="lin" valueType="num">
                                      <p:cBhvr>
                                        <p:cTn id="13" dur="1000" fill="hold"/>
                                        <p:tgtEl>
                                          <p:spTgt spid="1191944"/>
                                        </p:tgtEl>
                                        <p:attrNameLst>
                                          <p:attrName>ppt_w</p:attrName>
                                        </p:attrNameLst>
                                      </p:cBhvr>
                                      <p:tavLst>
                                        <p:tav tm="0">
                                          <p:val>
                                            <p:strVal val="#ppt_w*0.70"/>
                                          </p:val>
                                        </p:tav>
                                        <p:tav tm="100000">
                                          <p:val>
                                            <p:strVal val="#ppt_w"/>
                                          </p:val>
                                        </p:tav>
                                      </p:tavLst>
                                    </p:anim>
                                    <p:anim calcmode="lin" valueType="num">
                                      <p:cBhvr>
                                        <p:cTn id="14" dur="1000" fill="hold"/>
                                        <p:tgtEl>
                                          <p:spTgt spid="1191944"/>
                                        </p:tgtEl>
                                        <p:attrNameLst>
                                          <p:attrName>ppt_h</p:attrName>
                                        </p:attrNameLst>
                                      </p:cBhvr>
                                      <p:tavLst>
                                        <p:tav tm="0">
                                          <p:val>
                                            <p:strVal val="#ppt_h"/>
                                          </p:val>
                                        </p:tav>
                                        <p:tav tm="100000">
                                          <p:val>
                                            <p:strVal val="#ppt_h"/>
                                          </p:val>
                                        </p:tav>
                                      </p:tavLst>
                                    </p:anim>
                                    <p:animEffect transition="in" filter="fade">
                                      <p:cBhvr>
                                        <p:cTn id="15" dur="1000"/>
                                        <p:tgtEl>
                                          <p:spTgt spid="119194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1191945"/>
                                        </p:tgtEl>
                                        <p:attrNameLst>
                                          <p:attrName>style.visibility</p:attrName>
                                        </p:attrNameLst>
                                      </p:cBhvr>
                                      <p:to>
                                        <p:strVal val="visible"/>
                                      </p:to>
                                    </p:set>
                                    <p:anim calcmode="lin" valueType="num">
                                      <p:cBhvr>
                                        <p:cTn id="20" dur="1000" fill="hold"/>
                                        <p:tgtEl>
                                          <p:spTgt spid="1191945"/>
                                        </p:tgtEl>
                                        <p:attrNameLst>
                                          <p:attrName>ppt_w</p:attrName>
                                        </p:attrNameLst>
                                      </p:cBhvr>
                                      <p:tavLst>
                                        <p:tav tm="0">
                                          <p:val>
                                            <p:strVal val="#ppt_w*0.70"/>
                                          </p:val>
                                        </p:tav>
                                        <p:tav tm="100000">
                                          <p:val>
                                            <p:strVal val="#ppt_w"/>
                                          </p:val>
                                        </p:tav>
                                      </p:tavLst>
                                    </p:anim>
                                    <p:anim calcmode="lin" valueType="num">
                                      <p:cBhvr>
                                        <p:cTn id="21" dur="1000" fill="hold"/>
                                        <p:tgtEl>
                                          <p:spTgt spid="1191945"/>
                                        </p:tgtEl>
                                        <p:attrNameLst>
                                          <p:attrName>ppt_h</p:attrName>
                                        </p:attrNameLst>
                                      </p:cBhvr>
                                      <p:tavLst>
                                        <p:tav tm="0">
                                          <p:val>
                                            <p:strVal val="#ppt_h"/>
                                          </p:val>
                                        </p:tav>
                                        <p:tav tm="100000">
                                          <p:val>
                                            <p:strVal val="#ppt_h"/>
                                          </p:val>
                                        </p:tav>
                                      </p:tavLst>
                                    </p:anim>
                                    <p:animEffect transition="in" filter="fade">
                                      <p:cBhvr>
                                        <p:cTn id="22" dur="1000"/>
                                        <p:tgtEl>
                                          <p:spTgt spid="119194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5" presetClass="entr" presetSubtype="0" fill="hold" grpId="0" nodeType="clickEffect">
                                  <p:stCondLst>
                                    <p:cond delay="0"/>
                                  </p:stCondLst>
                                  <p:childTnLst>
                                    <p:set>
                                      <p:cBhvr>
                                        <p:cTn id="26" dur="1" fill="hold">
                                          <p:stCondLst>
                                            <p:cond delay="0"/>
                                          </p:stCondLst>
                                        </p:cTn>
                                        <p:tgtEl>
                                          <p:spTgt spid="1191946"/>
                                        </p:tgtEl>
                                        <p:attrNameLst>
                                          <p:attrName>style.visibility</p:attrName>
                                        </p:attrNameLst>
                                      </p:cBhvr>
                                      <p:to>
                                        <p:strVal val="visible"/>
                                      </p:to>
                                    </p:set>
                                    <p:anim calcmode="lin" valueType="num">
                                      <p:cBhvr>
                                        <p:cTn id="27" dur="1000" fill="hold"/>
                                        <p:tgtEl>
                                          <p:spTgt spid="1191946"/>
                                        </p:tgtEl>
                                        <p:attrNameLst>
                                          <p:attrName>ppt_w</p:attrName>
                                        </p:attrNameLst>
                                      </p:cBhvr>
                                      <p:tavLst>
                                        <p:tav tm="0">
                                          <p:val>
                                            <p:strVal val="#ppt_w*0.70"/>
                                          </p:val>
                                        </p:tav>
                                        <p:tav tm="100000">
                                          <p:val>
                                            <p:strVal val="#ppt_w"/>
                                          </p:val>
                                        </p:tav>
                                      </p:tavLst>
                                    </p:anim>
                                    <p:anim calcmode="lin" valueType="num">
                                      <p:cBhvr>
                                        <p:cTn id="28" dur="1000" fill="hold"/>
                                        <p:tgtEl>
                                          <p:spTgt spid="1191946"/>
                                        </p:tgtEl>
                                        <p:attrNameLst>
                                          <p:attrName>ppt_h</p:attrName>
                                        </p:attrNameLst>
                                      </p:cBhvr>
                                      <p:tavLst>
                                        <p:tav tm="0">
                                          <p:val>
                                            <p:strVal val="#ppt_h"/>
                                          </p:val>
                                        </p:tav>
                                        <p:tav tm="100000">
                                          <p:val>
                                            <p:strVal val="#ppt_h"/>
                                          </p:val>
                                        </p:tav>
                                      </p:tavLst>
                                    </p:anim>
                                    <p:animEffect transition="in" filter="fade">
                                      <p:cBhvr>
                                        <p:cTn id="29" dur="1000"/>
                                        <p:tgtEl>
                                          <p:spTgt spid="11919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1944" grpId="0" animBg="1"/>
      <p:bldP spid="1191945" grpId="0" animBg="1"/>
      <p:bldP spid="119194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p:txBody>
          <a:bodyPr/>
          <a:lstStyle/>
          <a:p>
            <a:pPr eaLnBrk="1" hangingPunct="1"/>
            <a:r>
              <a:rPr lang="es-ES"/>
              <a:t>Principio de funcionamiento</a:t>
            </a:r>
          </a:p>
        </p:txBody>
      </p:sp>
      <p:sp>
        <p:nvSpPr>
          <p:cNvPr id="216067" name="Rectangle 3"/>
          <p:cNvSpPr>
            <a:spLocks noGrp="1" noChangeArrowheads="1"/>
          </p:cNvSpPr>
          <p:nvPr>
            <p:ph type="body" idx="1"/>
          </p:nvPr>
        </p:nvSpPr>
        <p:spPr/>
        <p:txBody>
          <a:bodyPr/>
          <a:lstStyle/>
          <a:p>
            <a:pPr eaLnBrk="1" hangingPunct="1">
              <a:lnSpc>
                <a:spcPct val="80000"/>
              </a:lnSpc>
            </a:pPr>
            <a:r>
              <a:rPr lang="es-ES" sz="1900"/>
              <a:t>El </a:t>
            </a:r>
            <a:r>
              <a:rPr lang="es-ES" sz="1900">
                <a:solidFill>
                  <a:srgbClr val="FF9933"/>
                </a:solidFill>
              </a:rPr>
              <a:t>compresor</a:t>
            </a:r>
            <a:r>
              <a:rPr lang="es-ES" sz="1900"/>
              <a:t> aspira el aire desde la atmósfera y lo comprime elevando su presión y disminuyendo su volumen. </a:t>
            </a:r>
          </a:p>
          <a:p>
            <a:pPr eaLnBrk="1" hangingPunct="1">
              <a:lnSpc>
                <a:spcPct val="80000"/>
              </a:lnSpc>
            </a:pPr>
            <a:r>
              <a:rPr lang="es-ES" sz="1900"/>
              <a:t>En el interior de la </a:t>
            </a:r>
            <a:r>
              <a:rPr lang="es-ES" sz="1900">
                <a:solidFill>
                  <a:srgbClr val="FF9933"/>
                </a:solidFill>
              </a:rPr>
              <a:t>cámara de combustión</a:t>
            </a:r>
            <a:r>
              <a:rPr lang="es-ES" sz="1900"/>
              <a:t> se materializa el ingreso de combustible, generalmente  petróleo, produciéndose su combustión con el aire comprimido, absorbiendo calor a presión constante. </a:t>
            </a:r>
          </a:p>
          <a:p>
            <a:pPr eaLnBrk="1" hangingPunct="1">
              <a:lnSpc>
                <a:spcPct val="80000"/>
              </a:lnSpc>
            </a:pPr>
            <a:r>
              <a:rPr lang="es-ES" sz="1900"/>
              <a:t>Los gases generados por la combustión, a una alta temperatura y presión pasan hacia la </a:t>
            </a:r>
            <a:r>
              <a:rPr lang="es-ES" sz="1900">
                <a:solidFill>
                  <a:srgbClr val="FF9933"/>
                </a:solidFill>
              </a:rPr>
              <a:t>turbina</a:t>
            </a:r>
            <a:r>
              <a:rPr lang="es-ES" sz="1900"/>
              <a:t>, entregando su energía térmica, produciéndose la expansión de estos, para retornar posteriormente a la atmósfera. En el proceso trasforma la energía de los gases en trabajo mecánico en el eje.</a:t>
            </a:r>
          </a:p>
          <a:p>
            <a:pPr eaLnBrk="1" hangingPunct="1">
              <a:lnSpc>
                <a:spcPct val="80000"/>
              </a:lnSpc>
            </a:pPr>
            <a:r>
              <a:rPr lang="es-ES" sz="1900"/>
              <a:t>Dicho trabajo es utilizado como potencia útil en el eje y además para el movimiento del compresor a través del eje acoplado.</a:t>
            </a: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ChangeArrowheads="1"/>
          </p:cNvSpPr>
          <p:nvPr/>
        </p:nvSpPr>
        <p:spPr bwMode="auto">
          <a:xfrm>
            <a:off x="914400" y="1752600"/>
            <a:ext cx="7526338" cy="3409950"/>
          </a:xfrm>
          <a:prstGeom prst="rect">
            <a:avLst/>
          </a:prstGeom>
          <a:solidFill>
            <a:schemeClr val="bg1"/>
          </a:solidFill>
          <a:ln w="12700">
            <a:solidFill>
              <a:schemeClr val="tx1"/>
            </a:solidFill>
            <a:miter lim="800000"/>
            <a:headEnd type="none" w="sm" len="sm"/>
            <a:tailEnd type="none" w="sm" len="sm"/>
          </a:ln>
        </p:spPr>
        <p:txBody>
          <a:bodyPr wrap="none" anchor="ctr"/>
          <a:lstStyle/>
          <a:p>
            <a:pPr algn="ctr"/>
            <a:endParaRPr lang="es-ES_tradnl" sz="2400">
              <a:solidFill>
                <a:srgbClr val="FFFF00"/>
              </a:solidFill>
            </a:endParaRPr>
          </a:p>
        </p:txBody>
      </p:sp>
      <p:sp>
        <p:nvSpPr>
          <p:cNvPr id="217091" name="Rectangle 4"/>
          <p:cNvSpPr>
            <a:spLocks noChangeArrowheads="1"/>
          </p:cNvSpPr>
          <p:nvPr/>
        </p:nvSpPr>
        <p:spPr bwMode="auto">
          <a:xfrm>
            <a:off x="1143000" y="2762250"/>
            <a:ext cx="609600" cy="396875"/>
          </a:xfrm>
          <a:prstGeom prst="rect">
            <a:avLst/>
          </a:prstGeom>
          <a:noFill/>
          <a:ln w="9525">
            <a:noFill/>
            <a:miter lim="800000"/>
            <a:headEnd/>
            <a:tailEnd/>
          </a:ln>
        </p:spPr>
        <p:txBody>
          <a:bodyPr lIns="92075" tIns="46038" rIns="92075" bIns="46038">
            <a:spAutoFit/>
          </a:bodyPr>
          <a:lstStyle/>
          <a:p>
            <a:pPr>
              <a:spcBef>
                <a:spcPct val="50000"/>
              </a:spcBef>
            </a:pPr>
            <a:r>
              <a:rPr lang="nl-NL" sz="2000"/>
              <a:t>1</a:t>
            </a:r>
          </a:p>
        </p:txBody>
      </p:sp>
      <p:sp>
        <p:nvSpPr>
          <p:cNvPr id="217092" name="Rectangle 5"/>
          <p:cNvSpPr>
            <a:spLocks noChangeArrowheads="1"/>
          </p:cNvSpPr>
          <p:nvPr/>
        </p:nvSpPr>
        <p:spPr bwMode="auto">
          <a:xfrm>
            <a:off x="6242050" y="2952750"/>
            <a:ext cx="609600" cy="396875"/>
          </a:xfrm>
          <a:prstGeom prst="rect">
            <a:avLst/>
          </a:prstGeom>
          <a:noFill/>
          <a:ln w="9525">
            <a:noFill/>
            <a:miter lim="800000"/>
            <a:headEnd/>
            <a:tailEnd/>
          </a:ln>
        </p:spPr>
        <p:txBody>
          <a:bodyPr lIns="92075" tIns="46038" rIns="92075" bIns="46038">
            <a:spAutoFit/>
          </a:bodyPr>
          <a:lstStyle/>
          <a:p>
            <a:pPr>
              <a:spcBef>
                <a:spcPct val="50000"/>
              </a:spcBef>
            </a:pPr>
            <a:r>
              <a:rPr lang="nl-NL" sz="2000"/>
              <a:t>4</a:t>
            </a:r>
          </a:p>
        </p:txBody>
      </p:sp>
      <p:sp>
        <p:nvSpPr>
          <p:cNvPr id="217093" name="Rectangle 6"/>
          <p:cNvSpPr>
            <a:spLocks noChangeArrowheads="1"/>
          </p:cNvSpPr>
          <p:nvPr/>
        </p:nvSpPr>
        <p:spPr bwMode="auto">
          <a:xfrm>
            <a:off x="5240338" y="3086100"/>
            <a:ext cx="609600" cy="396875"/>
          </a:xfrm>
          <a:prstGeom prst="rect">
            <a:avLst/>
          </a:prstGeom>
          <a:noFill/>
          <a:ln w="9525">
            <a:noFill/>
            <a:miter lim="800000"/>
            <a:headEnd/>
            <a:tailEnd/>
          </a:ln>
        </p:spPr>
        <p:txBody>
          <a:bodyPr lIns="92075" tIns="46038" rIns="92075" bIns="46038">
            <a:spAutoFit/>
          </a:bodyPr>
          <a:lstStyle/>
          <a:p>
            <a:pPr>
              <a:spcBef>
                <a:spcPct val="50000"/>
              </a:spcBef>
            </a:pPr>
            <a:r>
              <a:rPr lang="nl-NL" sz="2000"/>
              <a:t>3</a:t>
            </a:r>
          </a:p>
        </p:txBody>
      </p:sp>
      <p:sp>
        <p:nvSpPr>
          <p:cNvPr id="217094" name="Rectangle 7"/>
          <p:cNvSpPr>
            <a:spLocks noChangeArrowheads="1"/>
          </p:cNvSpPr>
          <p:nvPr/>
        </p:nvSpPr>
        <p:spPr bwMode="auto">
          <a:xfrm>
            <a:off x="2409825" y="3143250"/>
            <a:ext cx="609600" cy="396875"/>
          </a:xfrm>
          <a:prstGeom prst="rect">
            <a:avLst/>
          </a:prstGeom>
          <a:noFill/>
          <a:ln w="9525">
            <a:noFill/>
            <a:miter lim="800000"/>
            <a:headEnd/>
            <a:tailEnd/>
          </a:ln>
        </p:spPr>
        <p:txBody>
          <a:bodyPr lIns="92075" tIns="46038" rIns="92075" bIns="46038">
            <a:spAutoFit/>
          </a:bodyPr>
          <a:lstStyle/>
          <a:p>
            <a:pPr>
              <a:spcBef>
                <a:spcPct val="50000"/>
              </a:spcBef>
            </a:pPr>
            <a:r>
              <a:rPr lang="nl-NL" sz="2000"/>
              <a:t>2</a:t>
            </a:r>
          </a:p>
        </p:txBody>
      </p:sp>
      <p:sp>
        <p:nvSpPr>
          <p:cNvPr id="217095" name="AutoShape 8"/>
          <p:cNvSpPr>
            <a:spLocks noChangeArrowheads="1"/>
          </p:cNvSpPr>
          <p:nvPr/>
        </p:nvSpPr>
        <p:spPr bwMode="auto">
          <a:xfrm rot="5400000" flipH="1" flipV="1">
            <a:off x="1411287" y="3417888"/>
            <a:ext cx="1069975" cy="10160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672 w 21600"/>
              <a:gd name="T13" fmla="*/ 4672 h 21600"/>
              <a:gd name="T14" fmla="*/ 16928 w 21600"/>
              <a:gd name="T15" fmla="*/ 16928 h 21600"/>
            </a:gdLst>
            <a:ahLst/>
            <a:cxnLst>
              <a:cxn ang="T8">
                <a:pos x="T0" y="T1"/>
              </a:cxn>
              <a:cxn ang="T9">
                <a:pos x="T2" y="T3"/>
              </a:cxn>
              <a:cxn ang="T10">
                <a:pos x="T4" y="T5"/>
              </a:cxn>
              <a:cxn ang="T11">
                <a:pos x="T6" y="T7"/>
              </a:cxn>
            </a:cxnLst>
            <a:rect l="T12" t="T13" r="T14" b="T15"/>
            <a:pathLst>
              <a:path w="21600" h="21600">
                <a:moveTo>
                  <a:pt x="0" y="0"/>
                </a:moveTo>
                <a:lnTo>
                  <a:pt x="5744" y="21600"/>
                </a:lnTo>
                <a:lnTo>
                  <a:pt x="15856" y="21600"/>
                </a:lnTo>
                <a:lnTo>
                  <a:pt x="21600" y="0"/>
                </a:lnTo>
                <a:lnTo>
                  <a:pt x="0" y="0"/>
                </a:lnTo>
                <a:close/>
              </a:path>
            </a:pathLst>
          </a:custGeom>
          <a:gradFill rotWithShape="0">
            <a:gsLst>
              <a:gs pos="0">
                <a:schemeClr val="accent1"/>
              </a:gs>
              <a:gs pos="100000">
                <a:srgbClr val="000099"/>
              </a:gs>
            </a:gsLst>
            <a:lin ang="0" scaled="1"/>
          </a:gradFill>
          <a:ln w="12700">
            <a:solidFill>
              <a:schemeClr val="tx1"/>
            </a:solidFill>
            <a:miter lim="800000"/>
            <a:headEnd/>
            <a:tailEnd/>
          </a:ln>
        </p:spPr>
        <p:txBody>
          <a:bodyPr wrap="none" anchor="ctr"/>
          <a:lstStyle/>
          <a:p>
            <a:endParaRPr lang="es-CL"/>
          </a:p>
        </p:txBody>
      </p:sp>
      <p:sp>
        <p:nvSpPr>
          <p:cNvPr id="217096" name="Rectangle 9"/>
          <p:cNvSpPr>
            <a:spLocks noChangeArrowheads="1"/>
          </p:cNvSpPr>
          <p:nvPr/>
        </p:nvSpPr>
        <p:spPr bwMode="auto">
          <a:xfrm>
            <a:off x="2462213" y="3886200"/>
            <a:ext cx="2808287" cy="57150"/>
          </a:xfrm>
          <a:prstGeom prst="rect">
            <a:avLst/>
          </a:prstGeom>
          <a:solidFill>
            <a:schemeClr val="tx1"/>
          </a:solidFill>
          <a:ln w="12700">
            <a:solidFill>
              <a:schemeClr val="tx1"/>
            </a:solidFill>
            <a:miter lim="800000"/>
            <a:headEnd/>
            <a:tailEnd/>
          </a:ln>
        </p:spPr>
        <p:txBody>
          <a:bodyPr wrap="none" anchor="ctr"/>
          <a:lstStyle/>
          <a:p>
            <a:endParaRPr lang="es-CL"/>
          </a:p>
        </p:txBody>
      </p:sp>
      <p:sp>
        <p:nvSpPr>
          <p:cNvPr id="217097" name="Oval 10"/>
          <p:cNvSpPr>
            <a:spLocks noChangeArrowheads="1"/>
          </p:cNvSpPr>
          <p:nvPr/>
        </p:nvSpPr>
        <p:spPr bwMode="auto">
          <a:xfrm>
            <a:off x="3587750" y="2705100"/>
            <a:ext cx="703263" cy="706438"/>
          </a:xfrm>
          <a:prstGeom prst="ellipse">
            <a:avLst/>
          </a:prstGeom>
          <a:gradFill rotWithShape="0">
            <a:gsLst>
              <a:gs pos="0">
                <a:srgbClr val="000099"/>
              </a:gs>
              <a:gs pos="100000">
                <a:srgbClr val="FF0000"/>
              </a:gs>
            </a:gsLst>
            <a:lin ang="0" scaled="1"/>
          </a:gradFill>
          <a:ln w="12700">
            <a:solidFill>
              <a:schemeClr val="tx1"/>
            </a:solidFill>
            <a:round/>
            <a:headEnd/>
            <a:tailEnd/>
          </a:ln>
        </p:spPr>
        <p:txBody>
          <a:bodyPr wrap="none" anchor="ctr"/>
          <a:lstStyle/>
          <a:p>
            <a:endParaRPr lang="es-CL"/>
          </a:p>
        </p:txBody>
      </p:sp>
      <p:sp>
        <p:nvSpPr>
          <p:cNvPr id="217098" name="AutoShape 11"/>
          <p:cNvSpPr>
            <a:spLocks noChangeArrowheads="1"/>
          </p:cNvSpPr>
          <p:nvPr/>
        </p:nvSpPr>
        <p:spPr bwMode="auto">
          <a:xfrm rot="16200000" flipV="1">
            <a:off x="5248275" y="3417888"/>
            <a:ext cx="1069975" cy="10160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672 w 21600"/>
              <a:gd name="T13" fmla="*/ 4672 h 21600"/>
              <a:gd name="T14" fmla="*/ 16928 w 21600"/>
              <a:gd name="T15" fmla="*/ 16928 h 21600"/>
            </a:gdLst>
            <a:ahLst/>
            <a:cxnLst>
              <a:cxn ang="T8">
                <a:pos x="T0" y="T1"/>
              </a:cxn>
              <a:cxn ang="T9">
                <a:pos x="T2" y="T3"/>
              </a:cxn>
              <a:cxn ang="T10">
                <a:pos x="T4" y="T5"/>
              </a:cxn>
              <a:cxn ang="T11">
                <a:pos x="T6" y="T7"/>
              </a:cxn>
            </a:cxnLst>
            <a:rect l="T12" t="T13" r="T14" b="T15"/>
            <a:pathLst>
              <a:path w="21600" h="21600">
                <a:moveTo>
                  <a:pt x="0" y="0"/>
                </a:moveTo>
                <a:lnTo>
                  <a:pt x="5744" y="21600"/>
                </a:lnTo>
                <a:lnTo>
                  <a:pt x="15856" y="21600"/>
                </a:lnTo>
                <a:lnTo>
                  <a:pt x="21600" y="0"/>
                </a:lnTo>
                <a:lnTo>
                  <a:pt x="0" y="0"/>
                </a:lnTo>
                <a:close/>
              </a:path>
            </a:pathLst>
          </a:custGeom>
          <a:gradFill rotWithShape="0">
            <a:gsLst>
              <a:gs pos="0">
                <a:srgbClr val="FF0000"/>
              </a:gs>
              <a:gs pos="100000">
                <a:srgbClr val="FF9966"/>
              </a:gs>
            </a:gsLst>
            <a:lin ang="0" scaled="1"/>
          </a:gradFill>
          <a:ln w="12700">
            <a:solidFill>
              <a:schemeClr val="tx1"/>
            </a:solidFill>
            <a:miter lim="800000"/>
            <a:headEnd/>
            <a:tailEnd/>
          </a:ln>
        </p:spPr>
        <p:txBody>
          <a:bodyPr wrap="none" anchor="ctr"/>
          <a:lstStyle/>
          <a:p>
            <a:endParaRPr lang="es-CL"/>
          </a:p>
        </p:txBody>
      </p:sp>
      <p:sp>
        <p:nvSpPr>
          <p:cNvPr id="217099" name="Line 12"/>
          <p:cNvSpPr>
            <a:spLocks noChangeShapeType="1"/>
          </p:cNvSpPr>
          <p:nvPr/>
        </p:nvSpPr>
        <p:spPr bwMode="auto">
          <a:xfrm>
            <a:off x="1441450" y="2295525"/>
            <a:ext cx="0" cy="1095375"/>
          </a:xfrm>
          <a:prstGeom prst="line">
            <a:avLst/>
          </a:prstGeom>
          <a:noFill/>
          <a:ln w="28575">
            <a:solidFill>
              <a:schemeClr val="accent1"/>
            </a:solidFill>
            <a:round/>
            <a:headEnd type="none" w="sm" len="sm"/>
            <a:tailEnd type="triangle" w="sm" len="sm"/>
          </a:ln>
        </p:spPr>
        <p:txBody>
          <a:bodyPr/>
          <a:lstStyle/>
          <a:p>
            <a:endParaRPr lang="es-CL"/>
          </a:p>
        </p:txBody>
      </p:sp>
      <p:sp>
        <p:nvSpPr>
          <p:cNvPr id="217100" name="Line 13"/>
          <p:cNvSpPr>
            <a:spLocks noChangeShapeType="1"/>
          </p:cNvSpPr>
          <p:nvPr/>
        </p:nvSpPr>
        <p:spPr bwMode="auto">
          <a:xfrm flipV="1">
            <a:off x="6276975" y="2305050"/>
            <a:ext cx="0" cy="1095375"/>
          </a:xfrm>
          <a:prstGeom prst="line">
            <a:avLst/>
          </a:prstGeom>
          <a:noFill/>
          <a:ln w="28575">
            <a:solidFill>
              <a:srgbClr val="FF9966"/>
            </a:solidFill>
            <a:round/>
            <a:headEnd type="none" w="sm" len="sm"/>
            <a:tailEnd type="triangle" w="sm" len="sm"/>
          </a:ln>
        </p:spPr>
        <p:txBody>
          <a:bodyPr/>
          <a:lstStyle/>
          <a:p>
            <a:endParaRPr lang="es-CL"/>
          </a:p>
        </p:txBody>
      </p:sp>
      <p:sp>
        <p:nvSpPr>
          <p:cNvPr id="217101" name="Line 14"/>
          <p:cNvSpPr>
            <a:spLocks noChangeShapeType="1"/>
          </p:cNvSpPr>
          <p:nvPr/>
        </p:nvSpPr>
        <p:spPr bwMode="auto">
          <a:xfrm>
            <a:off x="2452688" y="3057525"/>
            <a:ext cx="1135062" cy="0"/>
          </a:xfrm>
          <a:prstGeom prst="line">
            <a:avLst/>
          </a:prstGeom>
          <a:noFill/>
          <a:ln w="28575">
            <a:solidFill>
              <a:srgbClr val="000099"/>
            </a:solidFill>
            <a:round/>
            <a:headEnd type="none" w="sm" len="sm"/>
            <a:tailEnd type="triangle" w="sm" len="sm"/>
          </a:ln>
        </p:spPr>
        <p:txBody>
          <a:bodyPr/>
          <a:lstStyle/>
          <a:p>
            <a:endParaRPr lang="es-CL"/>
          </a:p>
        </p:txBody>
      </p:sp>
      <p:sp>
        <p:nvSpPr>
          <p:cNvPr id="217102" name="Line 15"/>
          <p:cNvSpPr>
            <a:spLocks noChangeShapeType="1"/>
          </p:cNvSpPr>
          <p:nvPr/>
        </p:nvSpPr>
        <p:spPr bwMode="auto">
          <a:xfrm flipV="1">
            <a:off x="2452688" y="3057525"/>
            <a:ext cx="0" cy="619125"/>
          </a:xfrm>
          <a:prstGeom prst="line">
            <a:avLst/>
          </a:prstGeom>
          <a:noFill/>
          <a:ln w="28575">
            <a:solidFill>
              <a:srgbClr val="000099"/>
            </a:solidFill>
            <a:round/>
            <a:headEnd type="none" w="sm" len="sm"/>
            <a:tailEnd type="none" w="sm" len="sm"/>
          </a:ln>
        </p:spPr>
        <p:txBody>
          <a:bodyPr/>
          <a:lstStyle/>
          <a:p>
            <a:endParaRPr lang="es-CL"/>
          </a:p>
        </p:txBody>
      </p:sp>
      <p:sp>
        <p:nvSpPr>
          <p:cNvPr id="217103" name="Line 16"/>
          <p:cNvSpPr>
            <a:spLocks noChangeShapeType="1"/>
          </p:cNvSpPr>
          <p:nvPr/>
        </p:nvSpPr>
        <p:spPr bwMode="auto">
          <a:xfrm>
            <a:off x="4291013" y="3057525"/>
            <a:ext cx="1001712" cy="0"/>
          </a:xfrm>
          <a:prstGeom prst="line">
            <a:avLst/>
          </a:prstGeom>
          <a:noFill/>
          <a:ln w="28575">
            <a:solidFill>
              <a:srgbClr val="FF0000"/>
            </a:solidFill>
            <a:round/>
            <a:headEnd type="none" w="sm" len="sm"/>
            <a:tailEnd type="none" w="sm" len="sm"/>
          </a:ln>
        </p:spPr>
        <p:txBody>
          <a:bodyPr/>
          <a:lstStyle/>
          <a:p>
            <a:endParaRPr lang="es-CL"/>
          </a:p>
        </p:txBody>
      </p:sp>
      <p:sp>
        <p:nvSpPr>
          <p:cNvPr id="217104" name="Line 17"/>
          <p:cNvSpPr>
            <a:spLocks noChangeShapeType="1"/>
          </p:cNvSpPr>
          <p:nvPr/>
        </p:nvSpPr>
        <p:spPr bwMode="auto">
          <a:xfrm>
            <a:off x="5275263" y="3057525"/>
            <a:ext cx="0" cy="619125"/>
          </a:xfrm>
          <a:prstGeom prst="line">
            <a:avLst/>
          </a:prstGeom>
          <a:noFill/>
          <a:ln w="28575">
            <a:solidFill>
              <a:srgbClr val="FF0000"/>
            </a:solidFill>
            <a:round/>
            <a:headEnd type="none" w="sm" len="sm"/>
            <a:tailEnd type="triangle" w="sm" len="sm"/>
          </a:ln>
        </p:spPr>
        <p:txBody>
          <a:bodyPr/>
          <a:lstStyle/>
          <a:p>
            <a:endParaRPr lang="es-CL"/>
          </a:p>
        </p:txBody>
      </p:sp>
      <p:sp>
        <p:nvSpPr>
          <p:cNvPr id="217105" name="AutoShape 18"/>
          <p:cNvSpPr>
            <a:spLocks noChangeArrowheads="1"/>
          </p:cNvSpPr>
          <p:nvPr/>
        </p:nvSpPr>
        <p:spPr bwMode="auto">
          <a:xfrm>
            <a:off x="7419975" y="3676650"/>
            <a:ext cx="457200" cy="361950"/>
          </a:xfrm>
          <a:prstGeom prst="curvedDownArrow">
            <a:avLst>
              <a:gd name="adj1" fmla="val 35661"/>
              <a:gd name="adj2" fmla="val 60924"/>
              <a:gd name="adj3" fmla="val 28069"/>
            </a:avLst>
          </a:prstGeom>
          <a:noFill/>
          <a:ln w="12700">
            <a:solidFill>
              <a:schemeClr val="tx1"/>
            </a:solidFill>
            <a:miter lim="800000"/>
            <a:headEnd type="none" w="sm" len="sm"/>
            <a:tailEnd type="none" w="sm" len="sm"/>
          </a:ln>
        </p:spPr>
        <p:txBody>
          <a:bodyPr wrap="none" anchor="ctr"/>
          <a:lstStyle/>
          <a:p>
            <a:endParaRPr lang="es-CL"/>
          </a:p>
        </p:txBody>
      </p:sp>
      <p:sp>
        <p:nvSpPr>
          <p:cNvPr id="217106" name="Line 19"/>
          <p:cNvSpPr>
            <a:spLocks noChangeShapeType="1"/>
          </p:cNvSpPr>
          <p:nvPr/>
        </p:nvSpPr>
        <p:spPr bwMode="auto">
          <a:xfrm>
            <a:off x="3921125" y="2190750"/>
            <a:ext cx="0" cy="514350"/>
          </a:xfrm>
          <a:prstGeom prst="line">
            <a:avLst/>
          </a:prstGeom>
          <a:noFill/>
          <a:ln w="28575">
            <a:solidFill>
              <a:srgbClr val="800000"/>
            </a:solidFill>
            <a:round/>
            <a:headEnd type="none" w="sm" len="sm"/>
            <a:tailEnd type="triangle" w="sm" len="sm"/>
          </a:ln>
        </p:spPr>
        <p:txBody>
          <a:bodyPr/>
          <a:lstStyle/>
          <a:p>
            <a:endParaRPr lang="es-CL"/>
          </a:p>
        </p:txBody>
      </p:sp>
      <p:sp>
        <p:nvSpPr>
          <p:cNvPr id="217107" name="Text Box 20"/>
          <p:cNvSpPr txBox="1">
            <a:spLocks noChangeArrowheads="1"/>
          </p:cNvSpPr>
          <p:nvPr/>
        </p:nvSpPr>
        <p:spPr bwMode="auto">
          <a:xfrm>
            <a:off x="2916238" y="1866900"/>
            <a:ext cx="1943100" cy="396875"/>
          </a:xfrm>
          <a:prstGeom prst="rect">
            <a:avLst/>
          </a:prstGeom>
          <a:noFill/>
          <a:ln w="12700">
            <a:noFill/>
            <a:miter lim="800000"/>
            <a:headEnd type="none" w="sm" len="sm"/>
            <a:tailEnd type="none" w="sm" len="sm"/>
          </a:ln>
        </p:spPr>
        <p:txBody>
          <a:bodyPr>
            <a:spAutoFit/>
          </a:bodyPr>
          <a:lstStyle/>
          <a:p>
            <a:pPr algn="ctr">
              <a:spcBef>
                <a:spcPct val="50000"/>
              </a:spcBef>
            </a:pPr>
            <a:r>
              <a:rPr lang="nl-NL" sz="2000">
                <a:solidFill>
                  <a:schemeClr val="tx2"/>
                </a:solidFill>
              </a:rPr>
              <a:t>Combustible</a:t>
            </a:r>
          </a:p>
        </p:txBody>
      </p:sp>
      <p:sp>
        <p:nvSpPr>
          <p:cNvPr id="217108" name="Rectangle 21"/>
          <p:cNvSpPr>
            <a:spLocks noChangeArrowheads="1"/>
          </p:cNvSpPr>
          <p:nvPr/>
        </p:nvSpPr>
        <p:spPr bwMode="auto">
          <a:xfrm>
            <a:off x="6296025" y="3900488"/>
            <a:ext cx="1282700" cy="61912"/>
          </a:xfrm>
          <a:prstGeom prst="rect">
            <a:avLst/>
          </a:prstGeom>
          <a:solidFill>
            <a:schemeClr val="tx1"/>
          </a:solidFill>
          <a:ln w="12700">
            <a:solidFill>
              <a:schemeClr val="tx1"/>
            </a:solidFill>
            <a:miter lim="800000"/>
            <a:headEnd/>
            <a:tailEnd/>
          </a:ln>
        </p:spPr>
        <p:txBody>
          <a:bodyPr wrap="none" anchor="ctr"/>
          <a:lstStyle/>
          <a:p>
            <a:endParaRPr lang="es-CL"/>
          </a:p>
        </p:txBody>
      </p:sp>
      <p:sp>
        <p:nvSpPr>
          <p:cNvPr id="217109" name="AutoShape 22"/>
          <p:cNvSpPr>
            <a:spLocks noChangeArrowheads="1"/>
          </p:cNvSpPr>
          <p:nvPr/>
        </p:nvSpPr>
        <p:spPr bwMode="auto">
          <a:xfrm>
            <a:off x="6945313" y="4171950"/>
            <a:ext cx="633412" cy="247650"/>
          </a:xfrm>
          <a:prstGeom prst="rightArrow">
            <a:avLst>
              <a:gd name="adj1" fmla="val 50000"/>
              <a:gd name="adj2" fmla="val 63942"/>
            </a:avLst>
          </a:prstGeom>
          <a:noFill/>
          <a:ln w="12700">
            <a:solidFill>
              <a:schemeClr val="tx1"/>
            </a:solidFill>
            <a:miter lim="800000"/>
            <a:headEnd type="none" w="sm" len="sm"/>
            <a:tailEnd type="none" w="sm" len="sm"/>
          </a:ln>
        </p:spPr>
        <p:txBody>
          <a:bodyPr wrap="none" anchor="ctr"/>
          <a:lstStyle/>
          <a:p>
            <a:endParaRPr lang="es-CL"/>
          </a:p>
        </p:txBody>
      </p:sp>
      <p:sp>
        <p:nvSpPr>
          <p:cNvPr id="217110" name="Text Box 23"/>
          <p:cNvSpPr txBox="1">
            <a:spLocks noChangeArrowheads="1"/>
          </p:cNvSpPr>
          <p:nvPr/>
        </p:nvSpPr>
        <p:spPr bwMode="auto">
          <a:xfrm>
            <a:off x="6948488" y="4365625"/>
            <a:ext cx="1852612" cy="701675"/>
          </a:xfrm>
          <a:prstGeom prst="rect">
            <a:avLst/>
          </a:prstGeom>
          <a:noFill/>
          <a:ln w="12700">
            <a:noFill/>
            <a:miter lim="800000"/>
            <a:headEnd type="none" w="sm" len="sm"/>
            <a:tailEnd type="none" w="sm" len="sm"/>
          </a:ln>
        </p:spPr>
        <p:txBody>
          <a:bodyPr>
            <a:spAutoFit/>
          </a:bodyPr>
          <a:lstStyle/>
          <a:p>
            <a:pPr>
              <a:spcBef>
                <a:spcPct val="50000"/>
              </a:spcBef>
            </a:pPr>
            <a:r>
              <a:rPr lang="nl-NL" sz="2000">
                <a:solidFill>
                  <a:schemeClr val="tx2"/>
                </a:solidFill>
              </a:rPr>
              <a:t>Salida de potencia</a:t>
            </a:r>
          </a:p>
        </p:txBody>
      </p:sp>
      <p:sp>
        <p:nvSpPr>
          <p:cNvPr id="217111" name="Text Box 25"/>
          <p:cNvSpPr txBox="1">
            <a:spLocks noChangeArrowheads="1"/>
          </p:cNvSpPr>
          <p:nvPr/>
        </p:nvSpPr>
        <p:spPr bwMode="auto">
          <a:xfrm>
            <a:off x="1763713" y="5516563"/>
            <a:ext cx="5975350" cy="457200"/>
          </a:xfrm>
          <a:prstGeom prst="rect">
            <a:avLst/>
          </a:prstGeom>
          <a:noFill/>
          <a:ln w="12700">
            <a:noFill/>
            <a:miter lim="800000"/>
            <a:headEnd type="none" w="sm" len="sm"/>
            <a:tailEnd type="none" w="sm" len="sm"/>
          </a:ln>
        </p:spPr>
        <p:txBody>
          <a:bodyPr>
            <a:spAutoFit/>
          </a:bodyPr>
          <a:lstStyle/>
          <a:p>
            <a:pPr algn="ctr">
              <a:spcBef>
                <a:spcPct val="50000"/>
              </a:spcBef>
            </a:pPr>
            <a:r>
              <a:rPr lang="nl-NL" sz="2400"/>
              <a:t>Motor turbina a gas – turbo eje</a:t>
            </a:r>
          </a:p>
        </p:txBody>
      </p:sp>
      <p:sp>
        <p:nvSpPr>
          <p:cNvPr id="217112" name="Text Box 26"/>
          <p:cNvSpPr txBox="1">
            <a:spLocks noChangeArrowheads="1"/>
          </p:cNvSpPr>
          <p:nvPr/>
        </p:nvSpPr>
        <p:spPr bwMode="auto">
          <a:xfrm>
            <a:off x="1125538" y="4495800"/>
            <a:ext cx="2039937" cy="396875"/>
          </a:xfrm>
          <a:prstGeom prst="rect">
            <a:avLst/>
          </a:prstGeom>
          <a:noFill/>
          <a:ln w="12700">
            <a:noFill/>
            <a:miter lim="800000"/>
            <a:headEnd type="none" w="sm" len="sm"/>
            <a:tailEnd type="none" w="sm" len="sm"/>
          </a:ln>
        </p:spPr>
        <p:txBody>
          <a:bodyPr>
            <a:spAutoFit/>
          </a:bodyPr>
          <a:lstStyle/>
          <a:p>
            <a:pPr>
              <a:spcBef>
                <a:spcPct val="50000"/>
              </a:spcBef>
            </a:pPr>
            <a:r>
              <a:rPr lang="nl-NL" sz="2000">
                <a:solidFill>
                  <a:schemeClr val="tx2"/>
                </a:solidFill>
              </a:rPr>
              <a:t>Compresor</a:t>
            </a:r>
          </a:p>
        </p:txBody>
      </p:sp>
      <p:sp>
        <p:nvSpPr>
          <p:cNvPr id="217113" name="Text Box 27"/>
          <p:cNvSpPr txBox="1">
            <a:spLocks noChangeArrowheads="1"/>
          </p:cNvSpPr>
          <p:nvPr/>
        </p:nvSpPr>
        <p:spPr bwMode="auto">
          <a:xfrm>
            <a:off x="2884488" y="4191000"/>
            <a:ext cx="2039937" cy="701675"/>
          </a:xfrm>
          <a:prstGeom prst="rect">
            <a:avLst/>
          </a:prstGeom>
          <a:noFill/>
          <a:ln w="12700">
            <a:noFill/>
            <a:miter lim="800000"/>
            <a:headEnd type="none" w="sm" len="sm"/>
            <a:tailEnd type="none" w="sm" len="sm"/>
          </a:ln>
        </p:spPr>
        <p:txBody>
          <a:bodyPr>
            <a:spAutoFit/>
          </a:bodyPr>
          <a:lstStyle/>
          <a:p>
            <a:pPr algn="ctr">
              <a:spcBef>
                <a:spcPct val="50000"/>
              </a:spcBef>
            </a:pPr>
            <a:r>
              <a:rPr lang="nl-NL" sz="2000">
                <a:solidFill>
                  <a:schemeClr val="tx2"/>
                </a:solidFill>
              </a:rPr>
              <a:t>Sección de combustión</a:t>
            </a:r>
          </a:p>
        </p:txBody>
      </p:sp>
      <p:sp>
        <p:nvSpPr>
          <p:cNvPr id="217114" name="Text Box 28"/>
          <p:cNvSpPr txBox="1">
            <a:spLocks noChangeArrowheads="1"/>
          </p:cNvSpPr>
          <p:nvPr/>
        </p:nvSpPr>
        <p:spPr bwMode="auto">
          <a:xfrm>
            <a:off x="5205413" y="4495800"/>
            <a:ext cx="2039937" cy="396875"/>
          </a:xfrm>
          <a:prstGeom prst="rect">
            <a:avLst/>
          </a:prstGeom>
          <a:noFill/>
          <a:ln w="12700">
            <a:noFill/>
            <a:miter lim="800000"/>
            <a:headEnd type="none" w="sm" len="sm"/>
            <a:tailEnd type="none" w="sm" len="sm"/>
          </a:ln>
        </p:spPr>
        <p:txBody>
          <a:bodyPr>
            <a:spAutoFit/>
          </a:bodyPr>
          <a:lstStyle/>
          <a:p>
            <a:pPr>
              <a:spcBef>
                <a:spcPct val="50000"/>
              </a:spcBef>
            </a:pPr>
            <a:r>
              <a:rPr lang="nl-NL" sz="2000">
                <a:solidFill>
                  <a:schemeClr val="tx2"/>
                </a:solidFill>
              </a:rPr>
              <a:t>Turbina</a:t>
            </a:r>
          </a:p>
        </p:txBody>
      </p:sp>
      <p:sp>
        <p:nvSpPr>
          <p:cNvPr id="217115" name="Rectangle 29"/>
          <p:cNvSpPr>
            <a:spLocks noChangeArrowheads="1"/>
          </p:cNvSpPr>
          <p:nvPr/>
        </p:nvSpPr>
        <p:spPr bwMode="auto">
          <a:xfrm>
            <a:off x="1370013" y="301625"/>
            <a:ext cx="7313612" cy="1143000"/>
          </a:xfrm>
          <a:prstGeom prst="rect">
            <a:avLst/>
          </a:prstGeom>
          <a:noFill/>
          <a:ln w="9525">
            <a:noFill/>
            <a:miter lim="800000"/>
            <a:headEnd/>
            <a:tailEnd/>
          </a:ln>
        </p:spPr>
        <p:txBody>
          <a:bodyPr anchor="b"/>
          <a:lstStyle/>
          <a:p>
            <a:r>
              <a:rPr lang="es-ES" sz="3600">
                <a:solidFill>
                  <a:schemeClr val="tx2"/>
                </a:solidFill>
                <a:latin typeface="Arial" charset="0"/>
              </a:rPr>
              <a:t>Principio de Funcionamiento</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7"/>
          <p:cNvSpPr>
            <a:spLocks noChangeArrowheads="1"/>
          </p:cNvSpPr>
          <p:nvPr/>
        </p:nvSpPr>
        <p:spPr bwMode="auto">
          <a:xfrm>
            <a:off x="1370013" y="301625"/>
            <a:ext cx="7313612" cy="1143000"/>
          </a:xfrm>
          <a:prstGeom prst="rect">
            <a:avLst/>
          </a:prstGeom>
          <a:noFill/>
          <a:ln w="9525">
            <a:noFill/>
            <a:miter lim="800000"/>
            <a:headEnd/>
            <a:tailEnd/>
          </a:ln>
        </p:spPr>
        <p:txBody>
          <a:bodyPr anchor="b"/>
          <a:lstStyle/>
          <a:p>
            <a:r>
              <a:rPr lang="es-ES" sz="3600">
                <a:solidFill>
                  <a:schemeClr val="tx2"/>
                </a:solidFill>
                <a:latin typeface="Arial" charset="0"/>
              </a:rPr>
              <a:t>Principio de Funcionamiento</a:t>
            </a:r>
          </a:p>
        </p:txBody>
      </p:sp>
      <p:sp>
        <p:nvSpPr>
          <p:cNvPr id="218115" name="Rectangle 32"/>
          <p:cNvSpPr>
            <a:spLocks noGrp="1" noChangeArrowheads="1"/>
          </p:cNvSpPr>
          <p:nvPr>
            <p:ph type="title"/>
          </p:nvPr>
        </p:nvSpPr>
        <p:spPr/>
        <p:txBody>
          <a:bodyPr/>
          <a:lstStyle/>
          <a:p>
            <a:pPr eaLnBrk="1" hangingPunct="1"/>
            <a:r>
              <a:rPr lang="es-ES"/>
              <a:t>Principio de Funcionamiento</a:t>
            </a:r>
          </a:p>
        </p:txBody>
      </p:sp>
      <p:sp>
        <p:nvSpPr>
          <p:cNvPr id="218116" name="Rectangle 33"/>
          <p:cNvSpPr>
            <a:spLocks noGrp="1" noChangeArrowheads="1"/>
          </p:cNvSpPr>
          <p:nvPr>
            <p:ph type="body" sz="half" idx="3"/>
          </p:nvPr>
        </p:nvSpPr>
        <p:spPr>
          <a:xfrm>
            <a:off x="1258888" y="1700213"/>
            <a:ext cx="7313612" cy="1981200"/>
          </a:xfrm>
        </p:spPr>
        <p:txBody>
          <a:bodyPr/>
          <a:lstStyle/>
          <a:p>
            <a:pPr eaLnBrk="1" hangingPunct="1"/>
            <a:r>
              <a:rPr lang="es-ES" sz="2100"/>
              <a:t>Compresor:</a:t>
            </a:r>
          </a:p>
          <a:p>
            <a:pPr lvl="1" eaLnBrk="1" hangingPunct="1"/>
            <a:r>
              <a:rPr lang="es-ES" sz="1900"/>
              <a:t>Propósito: </a:t>
            </a:r>
          </a:p>
          <a:p>
            <a:pPr lvl="2" eaLnBrk="1" hangingPunct="1"/>
            <a:r>
              <a:rPr lang="es-ES" sz="1800"/>
              <a:t>Crear un aumento de presión al fluido de trabajo (aire) antes de su ingreso a la cámara de combustión.</a:t>
            </a:r>
          </a:p>
          <a:p>
            <a:pPr lvl="2" eaLnBrk="1" hangingPunct="1"/>
            <a:r>
              <a:rPr lang="es-ES" sz="1800"/>
              <a:t>Esto requiere a trabajo para mover al compresor.</a:t>
            </a:r>
          </a:p>
          <a:p>
            <a:pPr lvl="1" eaLnBrk="1" hangingPunct="1"/>
            <a:endParaRPr lang="es-ES" sz="1900"/>
          </a:p>
        </p:txBody>
      </p:sp>
      <p:pic>
        <p:nvPicPr>
          <p:cNvPr id="1288230" name="Picture 38"/>
          <p:cNvPicPr>
            <a:picLocks noGrp="1" noChangeArrowheads="1"/>
          </p:cNvPicPr>
          <p:nvPr>
            <p:ph sz="quarter" idx="1"/>
          </p:nvPr>
        </p:nvPicPr>
        <p:blipFill>
          <a:blip r:embed="rId2"/>
          <a:srcRect r="1120"/>
          <a:stretch>
            <a:fillRect/>
          </a:stretch>
        </p:blipFill>
        <p:spPr>
          <a:xfrm>
            <a:off x="1857375" y="4572008"/>
            <a:ext cx="1428750" cy="2214562"/>
          </a:xfrm>
          <a:noFill/>
          <a:ln>
            <a:solidFill>
              <a:schemeClr val="tx1"/>
            </a:solidFill>
          </a:ln>
        </p:spPr>
      </p:pic>
      <p:pic>
        <p:nvPicPr>
          <p:cNvPr id="1288231" name="Picture 39"/>
          <p:cNvPicPr>
            <a:picLocks noGrp="1" noChangeAspect="1" noChangeArrowheads="1"/>
          </p:cNvPicPr>
          <p:nvPr>
            <p:ph sz="quarter" idx="2"/>
          </p:nvPr>
        </p:nvPicPr>
        <p:blipFill>
          <a:blip r:embed="rId3"/>
          <a:srcRect l="19551" t="11015" r="2318"/>
          <a:stretch>
            <a:fillRect/>
          </a:stretch>
        </p:blipFill>
        <p:spPr>
          <a:xfrm>
            <a:off x="5148263" y="4521200"/>
            <a:ext cx="2987675" cy="2003425"/>
          </a:xfrm>
          <a:noFill/>
          <a:ln>
            <a:solidFill>
              <a:schemeClr val="tx1"/>
            </a:solidFill>
          </a:ln>
        </p:spPr>
      </p:pic>
      <p:sp>
        <p:nvSpPr>
          <p:cNvPr id="1288233" name="Text Box 41"/>
          <p:cNvSpPr txBox="1">
            <a:spLocks noChangeArrowheads="1"/>
          </p:cNvSpPr>
          <p:nvPr/>
        </p:nvSpPr>
        <p:spPr bwMode="auto">
          <a:xfrm>
            <a:off x="1042988" y="3860800"/>
            <a:ext cx="3313112" cy="641350"/>
          </a:xfrm>
          <a:prstGeom prst="rect">
            <a:avLst/>
          </a:prstGeom>
          <a:noFill/>
          <a:ln w="9525">
            <a:noFill/>
            <a:miter lim="800000"/>
            <a:headEnd/>
            <a:tailEnd/>
          </a:ln>
        </p:spPr>
        <p:txBody>
          <a:bodyPr>
            <a:spAutoFit/>
          </a:bodyPr>
          <a:lstStyle/>
          <a:p>
            <a:pPr>
              <a:spcBef>
                <a:spcPct val="50000"/>
              </a:spcBef>
            </a:pPr>
            <a:r>
              <a:rPr lang="es-MX"/>
              <a:t>Compresor centrífugo (radial) </a:t>
            </a:r>
            <a:endParaRPr lang="es-ES"/>
          </a:p>
        </p:txBody>
      </p:sp>
      <p:sp>
        <p:nvSpPr>
          <p:cNvPr id="1288234" name="Text Box 42"/>
          <p:cNvSpPr txBox="1">
            <a:spLocks noChangeArrowheads="1"/>
          </p:cNvSpPr>
          <p:nvPr/>
        </p:nvSpPr>
        <p:spPr bwMode="auto">
          <a:xfrm>
            <a:off x="4932363" y="3933825"/>
            <a:ext cx="3313112" cy="366713"/>
          </a:xfrm>
          <a:prstGeom prst="rect">
            <a:avLst/>
          </a:prstGeom>
          <a:noFill/>
          <a:ln w="9525">
            <a:noFill/>
            <a:miter lim="800000"/>
            <a:headEnd/>
            <a:tailEnd/>
          </a:ln>
        </p:spPr>
        <p:txBody>
          <a:bodyPr>
            <a:spAutoFit/>
          </a:bodyPr>
          <a:lstStyle/>
          <a:p>
            <a:pPr>
              <a:spcBef>
                <a:spcPct val="50000"/>
              </a:spcBef>
            </a:pPr>
            <a:r>
              <a:rPr lang="es-MX"/>
              <a:t>Compresor de flujo axial</a:t>
            </a:r>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288230"/>
                                        </p:tgtEl>
                                        <p:attrNameLst>
                                          <p:attrName>style.visibility</p:attrName>
                                        </p:attrNameLst>
                                      </p:cBhvr>
                                      <p:to>
                                        <p:strVal val="visible"/>
                                      </p:to>
                                    </p:set>
                                    <p:animEffect transition="in" filter="box(in)">
                                      <p:cBhvr>
                                        <p:cTn id="7" dur="500"/>
                                        <p:tgtEl>
                                          <p:spTgt spid="1288230"/>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288233"/>
                                        </p:tgtEl>
                                        <p:attrNameLst>
                                          <p:attrName>style.visibility</p:attrName>
                                        </p:attrNameLst>
                                      </p:cBhvr>
                                      <p:to>
                                        <p:strVal val="visible"/>
                                      </p:to>
                                    </p:set>
                                    <p:animEffect transition="in" filter="box(in)">
                                      <p:cBhvr>
                                        <p:cTn id="10" dur="500"/>
                                        <p:tgtEl>
                                          <p:spTgt spid="128823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1288231"/>
                                        </p:tgtEl>
                                        <p:attrNameLst>
                                          <p:attrName>style.visibility</p:attrName>
                                        </p:attrNameLst>
                                      </p:cBhvr>
                                      <p:to>
                                        <p:strVal val="visible"/>
                                      </p:to>
                                    </p:set>
                                    <p:animEffect transition="in" filter="box(in)">
                                      <p:cBhvr>
                                        <p:cTn id="15" dur="500"/>
                                        <p:tgtEl>
                                          <p:spTgt spid="1288231"/>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1288234"/>
                                        </p:tgtEl>
                                        <p:attrNameLst>
                                          <p:attrName>style.visibility</p:attrName>
                                        </p:attrNameLst>
                                      </p:cBhvr>
                                      <p:to>
                                        <p:strVal val="visible"/>
                                      </p:to>
                                    </p:set>
                                    <p:animEffect transition="in" filter="box(in)">
                                      <p:cBhvr>
                                        <p:cTn id="18" dur="500"/>
                                        <p:tgtEl>
                                          <p:spTgt spid="1288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8233" grpId="0"/>
      <p:bldP spid="128823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ChangeArrowheads="1"/>
          </p:cNvSpPr>
          <p:nvPr/>
        </p:nvSpPr>
        <p:spPr bwMode="auto">
          <a:xfrm>
            <a:off x="1370013" y="301625"/>
            <a:ext cx="7313612" cy="1143000"/>
          </a:xfrm>
          <a:prstGeom prst="rect">
            <a:avLst/>
          </a:prstGeom>
          <a:noFill/>
          <a:ln w="9525">
            <a:noFill/>
            <a:miter lim="800000"/>
            <a:headEnd/>
            <a:tailEnd/>
          </a:ln>
        </p:spPr>
        <p:txBody>
          <a:bodyPr anchor="b"/>
          <a:lstStyle/>
          <a:p>
            <a:r>
              <a:rPr lang="es-ES" sz="3600">
                <a:solidFill>
                  <a:schemeClr val="tx2"/>
                </a:solidFill>
                <a:latin typeface="Arial" charset="0"/>
              </a:rPr>
              <a:t>Principio de Funcionamiento</a:t>
            </a:r>
          </a:p>
        </p:txBody>
      </p:sp>
      <p:sp>
        <p:nvSpPr>
          <p:cNvPr id="219139" name="Rectangle 3"/>
          <p:cNvSpPr>
            <a:spLocks noGrp="1" noChangeArrowheads="1"/>
          </p:cNvSpPr>
          <p:nvPr>
            <p:ph type="title"/>
          </p:nvPr>
        </p:nvSpPr>
        <p:spPr/>
        <p:txBody>
          <a:bodyPr/>
          <a:lstStyle/>
          <a:p>
            <a:pPr eaLnBrk="1" hangingPunct="1"/>
            <a:r>
              <a:rPr lang="es-ES"/>
              <a:t>Principio de Funcionamiento</a:t>
            </a:r>
          </a:p>
        </p:txBody>
      </p:sp>
      <p:pic>
        <p:nvPicPr>
          <p:cNvPr id="219140" name="Picture 12"/>
          <p:cNvPicPr>
            <a:picLocks noGrp="1" noChangeAspect="1" noChangeArrowheads="1"/>
          </p:cNvPicPr>
          <p:nvPr>
            <p:ph idx="1"/>
          </p:nvPr>
        </p:nvPicPr>
        <p:blipFill>
          <a:blip r:embed="rId2"/>
          <a:srcRect t="16866"/>
          <a:stretch>
            <a:fillRect/>
          </a:stretch>
        </p:blipFill>
        <p:spPr>
          <a:xfrm>
            <a:off x="1835150" y="1827213"/>
            <a:ext cx="5497513" cy="4114800"/>
          </a:xfrm>
          <a:noFill/>
        </p:spPr>
      </p:pic>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36"/>
          <p:cNvSpPr>
            <a:spLocks noGrp="1" noChangeArrowheads="1"/>
          </p:cNvSpPr>
          <p:nvPr>
            <p:ph type="title"/>
          </p:nvPr>
        </p:nvSpPr>
        <p:spPr/>
        <p:txBody>
          <a:bodyPr/>
          <a:lstStyle/>
          <a:p>
            <a:pPr eaLnBrk="1" hangingPunct="1"/>
            <a:r>
              <a:rPr lang="es-ES"/>
              <a:t>Compresor centrífugo (Radial)</a:t>
            </a:r>
          </a:p>
        </p:txBody>
      </p:sp>
      <p:pic>
        <p:nvPicPr>
          <p:cNvPr id="220163" name="Picture 31" descr="compressor"/>
          <p:cNvPicPr>
            <a:picLocks noGrp="1" noChangeAspect="1" noChangeArrowheads="1"/>
          </p:cNvPicPr>
          <p:nvPr>
            <p:ph idx="1"/>
          </p:nvPr>
        </p:nvPicPr>
        <p:blipFill>
          <a:blip r:embed="rId2"/>
          <a:srcRect t="1089" r="1926" b="1089"/>
          <a:stretch>
            <a:fillRect/>
          </a:stretch>
        </p:blipFill>
        <p:spPr>
          <a:xfrm>
            <a:off x="2290763" y="1628775"/>
            <a:ext cx="4953000" cy="5040313"/>
          </a:xfrm>
          <a:noFill/>
          <a:ln>
            <a:solidFill>
              <a:schemeClr val="tx1"/>
            </a:solidFill>
          </a:ln>
        </p:spPr>
      </p:pic>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Grp="1" noChangeArrowheads="1"/>
          </p:cNvSpPr>
          <p:nvPr>
            <p:ph type="title"/>
          </p:nvPr>
        </p:nvSpPr>
        <p:spPr/>
        <p:txBody>
          <a:bodyPr/>
          <a:lstStyle/>
          <a:p>
            <a:pPr eaLnBrk="1" hangingPunct="1"/>
            <a:r>
              <a:rPr lang="es-ES"/>
              <a:t>Compresor centrífugo (Radial)</a:t>
            </a:r>
          </a:p>
        </p:txBody>
      </p:sp>
      <p:pic>
        <p:nvPicPr>
          <p:cNvPr id="221187" name="Picture 5" descr="Centrifugaal comp"/>
          <p:cNvPicPr>
            <a:picLocks noGrp="1" noChangeAspect="1" noChangeArrowheads="1"/>
          </p:cNvPicPr>
          <p:nvPr>
            <p:ph idx="1"/>
          </p:nvPr>
        </p:nvPicPr>
        <p:blipFill>
          <a:blip r:embed="rId2"/>
          <a:srcRect t="6157" b="1811"/>
          <a:stretch>
            <a:fillRect/>
          </a:stretch>
        </p:blipFill>
        <p:spPr>
          <a:xfrm>
            <a:off x="2124075" y="1827213"/>
            <a:ext cx="4992688" cy="4914900"/>
          </a:xfrm>
          <a:noFill/>
          <a:ln>
            <a:solidFill>
              <a:schemeClr val="tx1"/>
            </a:solidFill>
          </a:ln>
        </p:spPr>
      </p:pic>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p:cNvSpPr>
            <a:spLocks noGrp="1" noChangeArrowheads="1"/>
          </p:cNvSpPr>
          <p:nvPr>
            <p:ph type="title"/>
          </p:nvPr>
        </p:nvSpPr>
        <p:spPr/>
        <p:txBody>
          <a:bodyPr/>
          <a:lstStyle/>
          <a:p>
            <a:pPr eaLnBrk="1" hangingPunct="1"/>
            <a:r>
              <a:rPr lang="es-ES"/>
              <a:t>Compresor centrífugo (Radial)</a:t>
            </a:r>
          </a:p>
        </p:txBody>
      </p:sp>
      <p:pic>
        <p:nvPicPr>
          <p:cNvPr id="222211" name="Picture 5"/>
          <p:cNvPicPr>
            <a:picLocks noGrp="1" noChangeArrowheads="1"/>
          </p:cNvPicPr>
          <p:nvPr>
            <p:ph idx="1"/>
          </p:nvPr>
        </p:nvPicPr>
        <p:blipFill>
          <a:blip r:embed="rId2"/>
          <a:srcRect/>
          <a:stretch>
            <a:fillRect/>
          </a:stretch>
        </p:blipFill>
        <p:spPr>
          <a:xfrm>
            <a:off x="2411413" y="1827213"/>
            <a:ext cx="4679950" cy="4481512"/>
          </a:xfrm>
          <a:noFill/>
          <a:ln>
            <a:solidFill>
              <a:schemeClr val="tx1"/>
            </a:solidFill>
          </a:ln>
        </p:spPr>
      </p:pic>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pPr eaLnBrk="1" hangingPunct="1"/>
            <a:r>
              <a:rPr lang="es-ES"/>
              <a:t>Compresor centrífugo (Radial)</a:t>
            </a:r>
          </a:p>
        </p:txBody>
      </p:sp>
      <p:sp>
        <p:nvSpPr>
          <p:cNvPr id="223235" name="Rectangle 10"/>
          <p:cNvSpPr>
            <a:spLocks noGrp="1" noChangeArrowheads="1"/>
          </p:cNvSpPr>
          <p:nvPr>
            <p:ph type="body" sz="half" idx="1"/>
          </p:nvPr>
        </p:nvSpPr>
        <p:spPr/>
        <p:txBody>
          <a:bodyPr/>
          <a:lstStyle/>
          <a:p>
            <a:pPr eaLnBrk="1" hangingPunct="1"/>
            <a:r>
              <a:rPr lang="es-ES" sz="2500"/>
              <a:t>Ventajas:</a:t>
            </a:r>
          </a:p>
          <a:p>
            <a:pPr lvl="1" eaLnBrk="1" hangingPunct="1"/>
            <a:r>
              <a:rPr lang="es-ES" sz="2100"/>
              <a:t>Construcción simple </a:t>
            </a:r>
          </a:p>
          <a:p>
            <a:pPr lvl="1" eaLnBrk="1" hangingPunct="1"/>
            <a:r>
              <a:rPr lang="es-ES" sz="2100"/>
              <a:t>Bajo costo</a:t>
            </a:r>
          </a:p>
          <a:p>
            <a:pPr lvl="1" eaLnBrk="1" hangingPunct="1"/>
            <a:r>
              <a:rPr lang="es-ES" sz="2100"/>
              <a:t>Corto en largo</a:t>
            </a:r>
          </a:p>
          <a:p>
            <a:pPr lvl="1" eaLnBrk="1" hangingPunct="1"/>
            <a:r>
              <a:rPr lang="es-ES" sz="2100">
                <a:solidFill>
                  <a:srgbClr val="FF0000"/>
                </a:solidFill>
              </a:rPr>
              <a:t>Baja vulnerabilidad al daño</a:t>
            </a:r>
          </a:p>
          <a:p>
            <a:pPr lvl="1" eaLnBrk="1" hangingPunct="1"/>
            <a:r>
              <a:rPr lang="es-ES" sz="2100"/>
              <a:t>Rango amplio de trabajo</a:t>
            </a:r>
          </a:p>
          <a:p>
            <a:pPr lvl="1" eaLnBrk="1" hangingPunct="1"/>
            <a:r>
              <a:rPr lang="es-ES" sz="2100"/>
              <a:t>Alta razón de presión</a:t>
            </a:r>
          </a:p>
        </p:txBody>
      </p:sp>
      <p:pic>
        <p:nvPicPr>
          <p:cNvPr id="223236" name="Picture 13"/>
          <p:cNvPicPr>
            <a:picLocks noGrp="1" noChangeArrowheads="1"/>
          </p:cNvPicPr>
          <p:nvPr>
            <p:ph sz="quarter" idx="3"/>
          </p:nvPr>
        </p:nvPicPr>
        <p:blipFill>
          <a:blip r:embed="rId2"/>
          <a:srcRect r="1923" b="2907"/>
          <a:stretch>
            <a:fillRect/>
          </a:stretch>
        </p:blipFill>
        <p:spPr>
          <a:xfrm>
            <a:off x="5148263" y="3429000"/>
            <a:ext cx="3600450" cy="2592388"/>
          </a:xfrm>
          <a:noFill/>
          <a:ln>
            <a:solidFill>
              <a:schemeClr val="tx1"/>
            </a:solidFill>
          </a:ln>
        </p:spPr>
      </p:pic>
      <p:sp>
        <p:nvSpPr>
          <p:cNvPr id="223237" name="Rectangle 15"/>
          <p:cNvSpPr>
            <a:spLocks noChangeArrowheads="1"/>
          </p:cNvSpPr>
          <p:nvPr/>
        </p:nvSpPr>
        <p:spPr bwMode="auto">
          <a:xfrm>
            <a:off x="5219700" y="1844675"/>
            <a:ext cx="3579813" cy="4114800"/>
          </a:xfrm>
          <a:prstGeom prst="rect">
            <a:avLst/>
          </a:prstGeom>
          <a:noFill/>
          <a:ln w="9525">
            <a:noFill/>
            <a:miter lim="800000"/>
            <a:headEnd/>
            <a:tailEnd/>
          </a:ln>
        </p:spPr>
        <p:txBody>
          <a:bodyPr/>
          <a:lstStyle/>
          <a:p>
            <a:pPr marL="342900" indent="-342900">
              <a:spcBef>
                <a:spcPct val="20000"/>
              </a:spcBef>
              <a:buClr>
                <a:schemeClr val="tx2"/>
              </a:buClr>
              <a:buSzPct val="70000"/>
              <a:buFont typeface="Wingdings" pitchFamily="2" charset="2"/>
              <a:buChar char="¡"/>
            </a:pPr>
            <a:r>
              <a:rPr lang="es-ES" sz="2100"/>
              <a:t>Desventajas:</a:t>
            </a:r>
          </a:p>
          <a:p>
            <a:pPr marL="742950" lvl="1" indent="-285750">
              <a:spcBef>
                <a:spcPct val="20000"/>
              </a:spcBef>
              <a:buClr>
                <a:schemeClr val="accent2"/>
              </a:buClr>
              <a:buSzPct val="70000"/>
              <a:buFont typeface="Wingdings" pitchFamily="2" charset="2"/>
              <a:buChar char="l"/>
            </a:pPr>
            <a:r>
              <a:rPr lang="es-ES" sz="1900"/>
              <a:t>Baja eficiencia</a:t>
            </a:r>
          </a:p>
          <a:p>
            <a:pPr marL="742950" lvl="1" indent="-285750">
              <a:spcBef>
                <a:spcPct val="20000"/>
              </a:spcBef>
              <a:buClr>
                <a:schemeClr val="accent2"/>
              </a:buClr>
              <a:buSzPct val="70000"/>
              <a:buFont typeface="Wingdings" pitchFamily="2" charset="2"/>
              <a:buChar char="l"/>
            </a:pPr>
            <a:r>
              <a:rPr lang="es-ES" sz="1900"/>
              <a:t>Construcción compleja</a:t>
            </a:r>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Grp="1" noChangeArrowheads="1"/>
          </p:cNvSpPr>
          <p:nvPr>
            <p:ph type="title"/>
          </p:nvPr>
        </p:nvSpPr>
        <p:spPr/>
        <p:txBody>
          <a:bodyPr/>
          <a:lstStyle/>
          <a:p>
            <a:pPr eaLnBrk="1" hangingPunct="1"/>
            <a:r>
              <a:rPr lang="es-ES"/>
              <a:t>Compresor axial</a:t>
            </a:r>
          </a:p>
        </p:txBody>
      </p:sp>
      <p:pic>
        <p:nvPicPr>
          <p:cNvPr id="224259" name="Picture 5"/>
          <p:cNvPicPr>
            <a:picLocks noGrp="1" noChangeArrowheads="1"/>
          </p:cNvPicPr>
          <p:nvPr>
            <p:ph idx="1"/>
          </p:nvPr>
        </p:nvPicPr>
        <p:blipFill>
          <a:blip r:embed="rId2"/>
          <a:srcRect r="1016" b="1250"/>
          <a:stretch>
            <a:fillRect/>
          </a:stretch>
        </p:blipFill>
        <p:spPr>
          <a:xfrm>
            <a:off x="1763713" y="1844675"/>
            <a:ext cx="6337300" cy="4464050"/>
          </a:xfrm>
          <a:noFill/>
          <a:ln>
            <a:solidFill>
              <a:schemeClr val="tx1"/>
            </a:solidFill>
          </a:ln>
        </p:spPr>
      </p:pic>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Grp="1" noChangeArrowheads="1"/>
          </p:cNvSpPr>
          <p:nvPr>
            <p:ph type="title"/>
          </p:nvPr>
        </p:nvSpPr>
        <p:spPr/>
        <p:txBody>
          <a:bodyPr/>
          <a:lstStyle/>
          <a:p>
            <a:pPr eaLnBrk="1" hangingPunct="1"/>
            <a:r>
              <a:rPr lang="es-ES"/>
              <a:t>Compresor axial</a:t>
            </a:r>
          </a:p>
        </p:txBody>
      </p:sp>
      <p:pic>
        <p:nvPicPr>
          <p:cNvPr id="4" name="Marcador de contenido 3">
            <a:extLst>
              <a:ext uri="{FF2B5EF4-FFF2-40B4-BE49-F238E27FC236}">
                <a16:creationId xmlns:a16="http://schemas.microsoft.com/office/drawing/2014/main" id="{7FB52AA3-4E79-4522-BA85-FCCED912A5BC}"/>
              </a:ext>
            </a:extLst>
          </p:cNvPr>
          <p:cNvPicPr>
            <a:picLocks noGrp="1" noChangeAspect="1"/>
          </p:cNvPicPr>
          <p:nvPr>
            <p:ph idx="1"/>
          </p:nvPr>
        </p:nvPicPr>
        <p:blipFill>
          <a:blip r:embed="rId2"/>
          <a:stretch>
            <a:fillRect/>
          </a:stretch>
        </p:blipFill>
        <p:spPr>
          <a:xfrm>
            <a:off x="1600383" y="1827213"/>
            <a:ext cx="6852872" cy="4114800"/>
          </a:xfrm>
          <a:prstGeom prst="rect">
            <a:avLst/>
          </a:prstGeom>
        </p:spPr>
      </p:pic>
      <p:pic>
        <p:nvPicPr>
          <p:cNvPr id="6" name="Imagen 5">
            <a:extLst>
              <a:ext uri="{FF2B5EF4-FFF2-40B4-BE49-F238E27FC236}">
                <a16:creationId xmlns:a16="http://schemas.microsoft.com/office/drawing/2014/main" id="{BB8F928A-F0F7-4340-86BD-456DBEE47DFC}"/>
              </a:ext>
            </a:extLst>
          </p:cNvPr>
          <p:cNvPicPr>
            <a:picLocks noChangeAspect="1"/>
          </p:cNvPicPr>
          <p:nvPr/>
        </p:nvPicPr>
        <p:blipFill rotWithShape="1">
          <a:blip r:embed="rId3"/>
          <a:srcRect r="6642"/>
          <a:stretch/>
        </p:blipFill>
        <p:spPr>
          <a:xfrm>
            <a:off x="6849879" y="129261"/>
            <a:ext cx="1580565" cy="1272260"/>
          </a:xfrm>
          <a:prstGeom prst="rect">
            <a:avLst/>
          </a:prstGeom>
        </p:spPr>
      </p:pic>
      <p:sp>
        <p:nvSpPr>
          <p:cNvPr id="7" name="Elipse 6">
            <a:extLst>
              <a:ext uri="{FF2B5EF4-FFF2-40B4-BE49-F238E27FC236}">
                <a16:creationId xmlns:a16="http://schemas.microsoft.com/office/drawing/2014/main" id="{D9BAC29F-85F3-4277-9DE6-4971BEC4FF2D}"/>
              </a:ext>
            </a:extLst>
          </p:cNvPr>
          <p:cNvSpPr/>
          <p:nvPr/>
        </p:nvSpPr>
        <p:spPr>
          <a:xfrm>
            <a:off x="6372200" y="692696"/>
            <a:ext cx="2664296" cy="70076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Imagen 7">
            <a:extLst>
              <a:ext uri="{FF2B5EF4-FFF2-40B4-BE49-F238E27FC236}">
                <a16:creationId xmlns:a16="http://schemas.microsoft.com/office/drawing/2014/main" id="{EA3C69B8-FC20-410D-8A82-6838F153D451}"/>
              </a:ext>
            </a:extLst>
          </p:cNvPr>
          <p:cNvPicPr>
            <a:picLocks noChangeAspect="1"/>
          </p:cNvPicPr>
          <p:nvPr/>
        </p:nvPicPr>
        <p:blipFill>
          <a:blip r:embed="rId4"/>
          <a:stretch>
            <a:fillRect/>
          </a:stretch>
        </p:blipFill>
        <p:spPr>
          <a:xfrm>
            <a:off x="2074069" y="1835696"/>
            <a:ext cx="5905500" cy="4200525"/>
          </a:xfrm>
          <a:prstGeom prst="rect">
            <a:avLst/>
          </a:prstGeom>
        </p:spPr>
      </p:pic>
    </p:spTree>
    <p:extLst>
      <p:ext uri="{BB962C8B-B14F-4D97-AF65-F5344CB8AC3E}">
        <p14:creationId xmlns:p14="http://schemas.microsoft.com/office/powerpoint/2010/main" val="14502310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3"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42" presetClass="path" presetSubtype="0" accel="50000" decel="50000" fill="hold" grpId="0" nodeType="afterEffect">
                                  <p:stCondLst>
                                    <p:cond delay="0"/>
                                  </p:stCondLst>
                                  <p:childTnLst>
                                    <p:animMotion origin="layout" path="M -4.72222E-6 0.00139 L -0.29131 0.27431 " pathEditMode="relative" rAng="0" ptsTypes="AA">
                                      <p:cBhvr>
                                        <p:cTn id="10" dur="2000" fill="hold"/>
                                        <p:tgtEl>
                                          <p:spTgt spid="7"/>
                                        </p:tgtEl>
                                        <p:attrNameLst>
                                          <p:attrName>ppt_x</p:attrName>
                                          <p:attrName>ppt_y</p:attrName>
                                        </p:attrNameLst>
                                      </p:cBhvr>
                                      <p:rCtr x="-14566" y="13634"/>
                                    </p:animMotion>
                                  </p:childTnLst>
                                </p:cTn>
                              </p:par>
                            </p:childTnLst>
                          </p:cTn>
                        </p:par>
                        <p:par>
                          <p:cTn id="11" fill="hold">
                            <p:stCondLst>
                              <p:cond delay="2500"/>
                            </p:stCondLst>
                            <p:childTnLst>
                              <p:par>
                                <p:cTn id="12" presetID="6" presetClass="emph" presetSubtype="0" fill="hold" grpId="1" nodeType="afterEffect">
                                  <p:stCondLst>
                                    <p:cond delay="0"/>
                                  </p:stCondLst>
                                  <p:childTnLst>
                                    <p:animScale>
                                      <p:cBhvr>
                                        <p:cTn id="13" dur="2000" fill="hold"/>
                                        <p:tgtEl>
                                          <p:spTgt spid="7"/>
                                        </p:tgtEl>
                                      </p:cBhvr>
                                      <p:by x="250000" y="250000"/>
                                    </p:animScale>
                                  </p:childTnLst>
                                </p:cTn>
                              </p:par>
                            </p:childTnLst>
                          </p:cTn>
                        </p:par>
                      </p:childTnLst>
                    </p:cTn>
                  </p:par>
                  <p:par>
                    <p:cTn id="14" fill="hold">
                      <p:stCondLst>
                        <p:cond delay="indefinite"/>
                      </p:stCondLst>
                      <p:childTnLst>
                        <p:par>
                          <p:cTn id="15" fill="hold">
                            <p:stCondLst>
                              <p:cond delay="0"/>
                            </p:stCondLst>
                            <p:childTnLst>
                              <p:par>
                                <p:cTn id="16" presetID="10" presetClass="exit" presetSubtype="0" fill="hold" grpId="2" nodeType="clickEffect">
                                  <p:stCondLst>
                                    <p:cond delay="0"/>
                                  </p:stCondLst>
                                  <p:childTnLst>
                                    <p:animEffect transition="out" filter="fade">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8"/>
                                        </p:tgtEl>
                                      </p:cBhvr>
                                    </p:animEffect>
                                    <p:set>
                                      <p:cBhvr>
                                        <p:cTn id="28"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Grp="1" noChangeArrowheads="1"/>
          </p:cNvSpPr>
          <p:nvPr>
            <p:ph type="title"/>
          </p:nvPr>
        </p:nvSpPr>
        <p:spPr/>
        <p:txBody>
          <a:bodyPr/>
          <a:lstStyle/>
          <a:p>
            <a:pPr eaLnBrk="1" hangingPunct="1"/>
            <a:r>
              <a:rPr lang="es-ES"/>
              <a:t>Compresor axial</a:t>
            </a:r>
          </a:p>
        </p:txBody>
      </p:sp>
      <p:pic>
        <p:nvPicPr>
          <p:cNvPr id="5" name="Marcador de contenido 4">
            <a:extLst>
              <a:ext uri="{FF2B5EF4-FFF2-40B4-BE49-F238E27FC236}">
                <a16:creationId xmlns:a16="http://schemas.microsoft.com/office/drawing/2014/main" id="{75749D96-1EA7-4234-BC1D-3FDC7367BB73}"/>
              </a:ext>
            </a:extLst>
          </p:cNvPr>
          <p:cNvPicPr>
            <a:picLocks noGrp="1" noChangeAspect="1"/>
          </p:cNvPicPr>
          <p:nvPr>
            <p:ph idx="1"/>
          </p:nvPr>
        </p:nvPicPr>
        <p:blipFill>
          <a:blip r:embed="rId2"/>
          <a:stretch>
            <a:fillRect/>
          </a:stretch>
        </p:blipFill>
        <p:spPr>
          <a:xfrm>
            <a:off x="1834520" y="1827213"/>
            <a:ext cx="6384597" cy="4114800"/>
          </a:xfrm>
          <a:prstGeom prst="rect">
            <a:avLst/>
          </a:prstGeom>
        </p:spPr>
      </p:pic>
    </p:spTree>
    <p:extLst>
      <p:ext uri="{BB962C8B-B14F-4D97-AF65-F5344CB8AC3E}">
        <p14:creationId xmlns:p14="http://schemas.microsoft.com/office/powerpoint/2010/main" val="3486457651"/>
      </p:ext>
    </p:extLst>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p:txBody>
          <a:bodyPr/>
          <a:lstStyle/>
          <a:p>
            <a:pPr eaLnBrk="1" hangingPunct="1"/>
            <a:r>
              <a:rPr lang="es-ES"/>
              <a:t>Compresor axial</a:t>
            </a:r>
          </a:p>
        </p:txBody>
      </p:sp>
      <p:sp>
        <p:nvSpPr>
          <p:cNvPr id="225283" name="Rectangle 3"/>
          <p:cNvSpPr>
            <a:spLocks noGrp="1" noChangeArrowheads="1"/>
          </p:cNvSpPr>
          <p:nvPr>
            <p:ph type="body" sz="half" idx="1"/>
          </p:nvPr>
        </p:nvSpPr>
        <p:spPr/>
        <p:txBody>
          <a:bodyPr/>
          <a:lstStyle/>
          <a:p>
            <a:pPr eaLnBrk="1" hangingPunct="1"/>
            <a:r>
              <a:rPr lang="es-ES" sz="2500"/>
              <a:t>Ventajas:</a:t>
            </a:r>
          </a:p>
          <a:p>
            <a:pPr lvl="1" eaLnBrk="1" hangingPunct="1"/>
            <a:r>
              <a:rPr lang="es-ES" sz="2100"/>
              <a:t>Mayor eficiencia</a:t>
            </a:r>
          </a:p>
          <a:p>
            <a:pPr lvl="1" eaLnBrk="1" hangingPunct="1"/>
            <a:r>
              <a:rPr lang="es-ES" sz="2100"/>
              <a:t>Construcción más simple del motor turbina a gas</a:t>
            </a:r>
          </a:p>
        </p:txBody>
      </p:sp>
      <p:sp>
        <p:nvSpPr>
          <p:cNvPr id="225284" name="Rectangle 5"/>
          <p:cNvSpPr>
            <a:spLocks noChangeArrowheads="1"/>
          </p:cNvSpPr>
          <p:nvPr/>
        </p:nvSpPr>
        <p:spPr bwMode="auto">
          <a:xfrm>
            <a:off x="5219700" y="1844675"/>
            <a:ext cx="3579813" cy="4114800"/>
          </a:xfrm>
          <a:prstGeom prst="rect">
            <a:avLst/>
          </a:prstGeom>
          <a:noFill/>
          <a:ln w="9525">
            <a:noFill/>
            <a:miter lim="800000"/>
            <a:headEnd/>
            <a:tailEnd/>
          </a:ln>
        </p:spPr>
        <p:txBody>
          <a:bodyPr/>
          <a:lstStyle/>
          <a:p>
            <a:pPr marL="342900" indent="-342900">
              <a:spcBef>
                <a:spcPct val="20000"/>
              </a:spcBef>
              <a:buClr>
                <a:schemeClr val="tx2"/>
              </a:buClr>
              <a:buSzPct val="70000"/>
              <a:buFont typeface="Wingdings" pitchFamily="2" charset="2"/>
              <a:buChar char="¡"/>
            </a:pPr>
            <a:r>
              <a:rPr lang="es-ES" sz="2100"/>
              <a:t>Desventajas:</a:t>
            </a:r>
          </a:p>
          <a:p>
            <a:pPr marL="742950" lvl="1" indent="-285750">
              <a:spcBef>
                <a:spcPct val="20000"/>
              </a:spcBef>
              <a:buClr>
                <a:schemeClr val="accent2"/>
              </a:buClr>
              <a:buSzPct val="70000"/>
              <a:buFont typeface="Wingdings" pitchFamily="2" charset="2"/>
              <a:buChar char="l"/>
            </a:pPr>
            <a:r>
              <a:rPr lang="es-ES" sz="1900"/>
              <a:t>Construcción del rotor compleja</a:t>
            </a:r>
          </a:p>
          <a:p>
            <a:pPr marL="742950" lvl="1" indent="-285750">
              <a:spcBef>
                <a:spcPct val="20000"/>
              </a:spcBef>
              <a:buClr>
                <a:schemeClr val="accent2"/>
              </a:buClr>
              <a:buSzPct val="70000"/>
              <a:buFont typeface="Wingdings" pitchFamily="2" charset="2"/>
              <a:buChar char="l"/>
            </a:pPr>
            <a:r>
              <a:rPr lang="es-ES" sz="1900">
                <a:solidFill>
                  <a:srgbClr val="FF0000"/>
                </a:solidFill>
              </a:rPr>
              <a:t>Más vulnerable al daño</a:t>
            </a:r>
          </a:p>
          <a:p>
            <a:pPr marL="742950" lvl="1" indent="-285750">
              <a:spcBef>
                <a:spcPct val="20000"/>
              </a:spcBef>
              <a:buClr>
                <a:schemeClr val="accent2"/>
              </a:buClr>
              <a:buSzPct val="70000"/>
              <a:buFont typeface="Wingdings" pitchFamily="2" charset="2"/>
              <a:buChar char="l"/>
            </a:pPr>
            <a:r>
              <a:rPr lang="es-ES" sz="1900"/>
              <a:t>Pequeño rango de trabajo</a:t>
            </a:r>
          </a:p>
          <a:p>
            <a:pPr marL="742950" lvl="1" indent="-285750">
              <a:spcBef>
                <a:spcPct val="20000"/>
              </a:spcBef>
              <a:buClr>
                <a:schemeClr val="accent2"/>
              </a:buClr>
              <a:buSzPct val="70000"/>
              <a:buFont typeface="Wingdings" pitchFamily="2" charset="2"/>
              <a:buChar char="l"/>
            </a:pPr>
            <a:r>
              <a:rPr lang="es-ES" sz="1900"/>
              <a:t>Largo total del rotor</a:t>
            </a:r>
          </a:p>
        </p:txBody>
      </p:sp>
      <p:pic>
        <p:nvPicPr>
          <p:cNvPr id="225285" name="Picture 7"/>
          <p:cNvPicPr>
            <a:picLocks noGrp="1" noChangeAspect="1" noChangeArrowheads="1"/>
          </p:cNvPicPr>
          <p:nvPr>
            <p:ph sz="quarter" idx="3"/>
          </p:nvPr>
        </p:nvPicPr>
        <p:blipFill>
          <a:blip r:embed="rId2"/>
          <a:srcRect/>
          <a:stretch>
            <a:fillRect/>
          </a:stretch>
        </p:blipFill>
        <p:spPr>
          <a:xfrm>
            <a:off x="1403350" y="3644900"/>
            <a:ext cx="3313113" cy="3014663"/>
          </a:xfrm>
          <a:noFill/>
        </p:spPr>
      </p:pic>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2"/>
          <p:cNvSpPr>
            <a:spLocks noChangeArrowheads="1"/>
          </p:cNvSpPr>
          <p:nvPr/>
        </p:nvSpPr>
        <p:spPr bwMode="auto">
          <a:xfrm>
            <a:off x="1370013" y="301625"/>
            <a:ext cx="7313612" cy="1143000"/>
          </a:xfrm>
          <a:prstGeom prst="rect">
            <a:avLst/>
          </a:prstGeom>
          <a:noFill/>
          <a:ln w="9525">
            <a:noFill/>
            <a:miter lim="800000"/>
            <a:headEnd/>
            <a:tailEnd/>
          </a:ln>
        </p:spPr>
        <p:txBody>
          <a:bodyPr anchor="b"/>
          <a:lstStyle/>
          <a:p>
            <a:r>
              <a:rPr lang="es-ES" sz="3600">
                <a:solidFill>
                  <a:schemeClr val="tx2"/>
                </a:solidFill>
                <a:latin typeface="Arial" charset="0"/>
              </a:rPr>
              <a:t>Principio de Funcionamiento</a:t>
            </a:r>
          </a:p>
        </p:txBody>
      </p:sp>
      <p:sp>
        <p:nvSpPr>
          <p:cNvPr id="226307" name="Rectangle 3"/>
          <p:cNvSpPr>
            <a:spLocks noGrp="1" noChangeArrowheads="1"/>
          </p:cNvSpPr>
          <p:nvPr>
            <p:ph type="title"/>
          </p:nvPr>
        </p:nvSpPr>
        <p:spPr/>
        <p:txBody>
          <a:bodyPr/>
          <a:lstStyle/>
          <a:p>
            <a:pPr eaLnBrk="1" hangingPunct="1"/>
            <a:r>
              <a:rPr lang="es-ES"/>
              <a:t>Principio de Funcionamiento</a:t>
            </a:r>
          </a:p>
        </p:txBody>
      </p:sp>
      <p:sp>
        <p:nvSpPr>
          <p:cNvPr id="226308" name="Rectangle 4"/>
          <p:cNvSpPr>
            <a:spLocks noGrp="1" noChangeArrowheads="1"/>
          </p:cNvSpPr>
          <p:nvPr>
            <p:ph type="body" idx="1"/>
          </p:nvPr>
        </p:nvSpPr>
        <p:spPr/>
        <p:txBody>
          <a:bodyPr/>
          <a:lstStyle/>
          <a:p>
            <a:pPr eaLnBrk="1" hangingPunct="1">
              <a:lnSpc>
                <a:spcPct val="90000"/>
              </a:lnSpc>
            </a:pPr>
            <a:r>
              <a:rPr lang="es-ES"/>
              <a:t>Sección de combustión:</a:t>
            </a:r>
          </a:p>
          <a:p>
            <a:pPr lvl="1" eaLnBrk="1" hangingPunct="1">
              <a:lnSpc>
                <a:spcPct val="90000"/>
              </a:lnSpc>
            </a:pPr>
            <a:r>
              <a:rPr lang="es-ES"/>
              <a:t>Propósito: </a:t>
            </a:r>
          </a:p>
          <a:p>
            <a:pPr lvl="2" eaLnBrk="1" hangingPunct="1">
              <a:lnSpc>
                <a:spcPct val="90000"/>
              </a:lnSpc>
            </a:pPr>
            <a:r>
              <a:rPr lang="es-ES"/>
              <a:t>Aumentar la temperatura del fluido de trabajo (aire) para permitir que realice su trabajo.</a:t>
            </a:r>
          </a:p>
          <a:p>
            <a:pPr lvl="1" eaLnBrk="1" hangingPunct="1">
              <a:lnSpc>
                <a:spcPct val="90000"/>
              </a:lnSpc>
            </a:pPr>
            <a:r>
              <a:rPr lang="es-ES"/>
              <a:t>Requerimientos importantes:</a:t>
            </a:r>
          </a:p>
          <a:p>
            <a:pPr lvl="2" eaLnBrk="1" hangingPunct="1">
              <a:lnSpc>
                <a:spcPct val="90000"/>
              </a:lnSpc>
            </a:pPr>
            <a:r>
              <a:rPr lang="es-ES"/>
              <a:t>Quema completa de todo el combustible</a:t>
            </a:r>
          </a:p>
          <a:p>
            <a:pPr lvl="2" eaLnBrk="1" hangingPunct="1">
              <a:lnSpc>
                <a:spcPct val="90000"/>
              </a:lnSpc>
            </a:pPr>
            <a:r>
              <a:rPr lang="es-ES"/>
              <a:t>Combustión a presión constante</a:t>
            </a:r>
          </a:p>
          <a:p>
            <a:pPr lvl="2" eaLnBrk="1" hangingPunct="1">
              <a:lnSpc>
                <a:spcPct val="90000"/>
              </a:lnSpc>
            </a:pPr>
            <a:r>
              <a:rPr lang="es-ES"/>
              <a:t>Distribución uniforme de la temperatura</a:t>
            </a:r>
          </a:p>
          <a:p>
            <a:pPr lvl="2" eaLnBrk="1" hangingPunct="1">
              <a:lnSpc>
                <a:spcPct val="90000"/>
              </a:lnSpc>
            </a:pPr>
            <a:r>
              <a:rPr lang="es-ES"/>
              <a:t>Temperaturas de entrada a turbina no deben ser muy altas</a:t>
            </a:r>
          </a:p>
          <a:p>
            <a:pPr lvl="1" eaLnBrk="1" hangingPunct="1">
              <a:lnSpc>
                <a:spcPct val="90000"/>
              </a:lnSpc>
            </a:pPr>
            <a:endParaRPr lang="es-ES"/>
          </a:p>
        </p:txBody>
      </p: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ChangeArrowheads="1"/>
          </p:cNvSpPr>
          <p:nvPr/>
        </p:nvSpPr>
        <p:spPr bwMode="auto">
          <a:xfrm>
            <a:off x="1370013" y="301625"/>
            <a:ext cx="7313612" cy="1143000"/>
          </a:xfrm>
          <a:prstGeom prst="rect">
            <a:avLst/>
          </a:prstGeom>
          <a:noFill/>
          <a:ln w="9525">
            <a:noFill/>
            <a:miter lim="800000"/>
            <a:headEnd/>
            <a:tailEnd/>
          </a:ln>
        </p:spPr>
        <p:txBody>
          <a:bodyPr anchor="b"/>
          <a:lstStyle/>
          <a:p>
            <a:r>
              <a:rPr lang="es-ES" sz="3600">
                <a:solidFill>
                  <a:schemeClr val="tx2"/>
                </a:solidFill>
                <a:latin typeface="Arial" charset="0"/>
              </a:rPr>
              <a:t>Principio de Funcionamiento</a:t>
            </a:r>
          </a:p>
        </p:txBody>
      </p:sp>
      <p:sp>
        <p:nvSpPr>
          <p:cNvPr id="227331" name="Rectangle 3"/>
          <p:cNvSpPr>
            <a:spLocks noGrp="1" noChangeArrowheads="1"/>
          </p:cNvSpPr>
          <p:nvPr>
            <p:ph type="title"/>
          </p:nvPr>
        </p:nvSpPr>
        <p:spPr/>
        <p:txBody>
          <a:bodyPr/>
          <a:lstStyle/>
          <a:p>
            <a:pPr eaLnBrk="1" hangingPunct="1"/>
            <a:r>
              <a:rPr lang="es-ES"/>
              <a:t>Principio de Funcionamiento</a:t>
            </a:r>
          </a:p>
        </p:txBody>
      </p:sp>
      <p:sp>
        <p:nvSpPr>
          <p:cNvPr id="227332" name="Rectangle 4"/>
          <p:cNvSpPr>
            <a:spLocks noGrp="1" noChangeArrowheads="1"/>
          </p:cNvSpPr>
          <p:nvPr>
            <p:ph type="body" idx="1"/>
          </p:nvPr>
        </p:nvSpPr>
        <p:spPr/>
        <p:txBody>
          <a:bodyPr/>
          <a:lstStyle/>
          <a:p>
            <a:pPr eaLnBrk="1" hangingPunct="1">
              <a:lnSpc>
                <a:spcPct val="90000"/>
              </a:lnSpc>
            </a:pPr>
            <a:r>
              <a:rPr lang="es-ES" sz="2500"/>
              <a:t>Funciones de la sección de combustión:</a:t>
            </a:r>
          </a:p>
          <a:p>
            <a:pPr lvl="1" eaLnBrk="1" hangingPunct="1">
              <a:lnSpc>
                <a:spcPct val="90000"/>
              </a:lnSpc>
            </a:pPr>
            <a:r>
              <a:rPr lang="es-ES" sz="2100"/>
              <a:t>Asegurar la adecuada atomización del combustible</a:t>
            </a:r>
          </a:p>
          <a:p>
            <a:pPr lvl="1" eaLnBrk="1" hangingPunct="1">
              <a:lnSpc>
                <a:spcPct val="90000"/>
              </a:lnSpc>
            </a:pPr>
            <a:r>
              <a:rPr lang="es-ES" sz="2100"/>
              <a:t>Adecuada mezcla de aire/combustible</a:t>
            </a:r>
          </a:p>
          <a:p>
            <a:pPr lvl="1" eaLnBrk="1" hangingPunct="1">
              <a:lnSpc>
                <a:spcPct val="90000"/>
              </a:lnSpc>
            </a:pPr>
            <a:r>
              <a:rPr lang="es-ES" sz="2100"/>
              <a:t>Ignición de la mezcla aire/combustible (ignitores &amp; tubos de transferencia de llama)</a:t>
            </a:r>
          </a:p>
          <a:p>
            <a:pPr lvl="1" eaLnBrk="1" hangingPunct="1">
              <a:lnSpc>
                <a:spcPct val="90000"/>
              </a:lnSpc>
            </a:pPr>
            <a:r>
              <a:rPr lang="es-ES" sz="2100"/>
              <a:t>Reacción de combustión contenida</a:t>
            </a:r>
          </a:p>
          <a:p>
            <a:pPr lvl="1" eaLnBrk="1" hangingPunct="1">
              <a:lnSpc>
                <a:spcPct val="90000"/>
              </a:lnSpc>
            </a:pPr>
            <a:r>
              <a:rPr lang="es-ES" sz="2100"/>
              <a:t>Estabilidad de la llama</a:t>
            </a:r>
          </a:p>
          <a:p>
            <a:pPr lvl="1" eaLnBrk="1" hangingPunct="1">
              <a:lnSpc>
                <a:spcPct val="90000"/>
              </a:lnSpc>
            </a:pPr>
            <a:r>
              <a:rPr lang="es-ES" sz="2100"/>
              <a:t>Reducción de velocidad del fluido de trabajo a través de la cámara de combustión</a:t>
            </a:r>
          </a:p>
          <a:p>
            <a:pPr lvl="1" eaLnBrk="1" hangingPunct="1">
              <a:lnSpc>
                <a:spcPct val="90000"/>
              </a:lnSpc>
            </a:pPr>
            <a:r>
              <a:rPr lang="es-ES" sz="2100"/>
              <a:t>Enfriamiento de las paredes de la cámaras</a:t>
            </a:r>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3"/>
          <p:cNvSpPr>
            <a:spLocks noGrp="1" noChangeArrowheads="1"/>
          </p:cNvSpPr>
          <p:nvPr>
            <p:ph type="title"/>
          </p:nvPr>
        </p:nvSpPr>
        <p:spPr/>
        <p:txBody>
          <a:bodyPr/>
          <a:lstStyle/>
          <a:p>
            <a:pPr eaLnBrk="1" hangingPunct="1"/>
            <a:r>
              <a:rPr lang="es-ES"/>
              <a:t>Sección de combustión</a:t>
            </a:r>
          </a:p>
        </p:txBody>
      </p:sp>
      <p:sp>
        <p:nvSpPr>
          <p:cNvPr id="228355" name="Rectangle 4"/>
          <p:cNvSpPr>
            <a:spLocks noGrp="1" noChangeArrowheads="1"/>
          </p:cNvSpPr>
          <p:nvPr>
            <p:ph type="body" idx="1"/>
          </p:nvPr>
        </p:nvSpPr>
        <p:spPr/>
        <p:txBody>
          <a:bodyPr/>
          <a:lstStyle/>
          <a:p>
            <a:pPr eaLnBrk="1" hangingPunct="1"/>
            <a:r>
              <a:rPr lang="es-ES"/>
              <a:t>Partes:</a:t>
            </a:r>
          </a:p>
          <a:p>
            <a:pPr lvl="1" eaLnBrk="1" hangingPunct="1"/>
            <a:r>
              <a:rPr lang="es-ES"/>
              <a:t>Cámaras de combustión</a:t>
            </a:r>
          </a:p>
          <a:p>
            <a:pPr lvl="1" eaLnBrk="1" hangingPunct="1"/>
            <a:r>
              <a:rPr lang="es-ES"/>
              <a:t>Quemadores</a:t>
            </a:r>
          </a:p>
          <a:p>
            <a:pPr lvl="1" eaLnBrk="1" hangingPunct="1"/>
            <a:r>
              <a:rPr lang="es-ES"/>
              <a:t>Ignitores</a:t>
            </a:r>
          </a:p>
          <a:p>
            <a:pPr lvl="1" eaLnBrk="1" hangingPunct="1"/>
            <a:r>
              <a:rPr lang="es-ES"/>
              <a:t>Tubos conectores de llama.</a:t>
            </a:r>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2"/>
          <p:cNvSpPr>
            <a:spLocks noGrp="1" noChangeArrowheads="1"/>
          </p:cNvSpPr>
          <p:nvPr>
            <p:ph type="title"/>
          </p:nvPr>
        </p:nvSpPr>
        <p:spPr/>
        <p:txBody>
          <a:bodyPr/>
          <a:lstStyle/>
          <a:p>
            <a:pPr eaLnBrk="1" hangingPunct="1"/>
            <a:r>
              <a:rPr lang="es-ES"/>
              <a:t>Sección de combustión</a:t>
            </a:r>
          </a:p>
        </p:txBody>
      </p:sp>
      <p:sp>
        <p:nvSpPr>
          <p:cNvPr id="229379" name="Rectangle 3"/>
          <p:cNvSpPr>
            <a:spLocks noGrp="1" noChangeArrowheads="1"/>
          </p:cNvSpPr>
          <p:nvPr>
            <p:ph type="body" sz="half" idx="1"/>
          </p:nvPr>
        </p:nvSpPr>
        <p:spPr/>
        <p:txBody>
          <a:bodyPr/>
          <a:lstStyle/>
          <a:p>
            <a:pPr eaLnBrk="1" hangingPunct="1"/>
            <a:r>
              <a:rPr lang="es-ES_tradnl" sz="2500"/>
              <a:t>Cámaras de combustión</a:t>
            </a:r>
          </a:p>
          <a:p>
            <a:pPr lvl="1" eaLnBrk="1" hangingPunct="1"/>
            <a:r>
              <a:rPr lang="es-ES_tradnl" sz="2100"/>
              <a:t>Tipo circular (anular)</a:t>
            </a:r>
          </a:p>
          <a:p>
            <a:pPr lvl="1" eaLnBrk="1" hangingPunct="1"/>
            <a:r>
              <a:rPr lang="es-ES_tradnl" sz="2100"/>
              <a:t>Tipo tubular (can)</a:t>
            </a:r>
          </a:p>
          <a:p>
            <a:pPr lvl="1" eaLnBrk="1" hangingPunct="1"/>
            <a:r>
              <a:rPr lang="es-ES_tradnl" sz="2100"/>
              <a:t>Tipo combinado (canular)</a:t>
            </a:r>
          </a:p>
        </p:txBody>
      </p:sp>
      <p:pic>
        <p:nvPicPr>
          <p:cNvPr id="1311750" name="Picture 6" descr="Annucomb"/>
          <p:cNvPicPr>
            <a:picLocks noGrp="1" noChangeAspect="1" noChangeArrowheads="1"/>
          </p:cNvPicPr>
          <p:nvPr>
            <p:ph sz="half" idx="2"/>
          </p:nvPr>
        </p:nvPicPr>
        <p:blipFill>
          <a:blip r:embed="rId2"/>
          <a:srcRect/>
          <a:stretch>
            <a:fillRect/>
          </a:stretch>
        </p:blipFill>
        <p:spPr>
          <a:xfrm>
            <a:off x="468313" y="3730625"/>
            <a:ext cx="2590800" cy="2481263"/>
          </a:xfrm>
          <a:noFill/>
          <a:ln>
            <a:solidFill>
              <a:schemeClr val="tx1"/>
            </a:solidFill>
          </a:ln>
        </p:spPr>
      </p:pic>
      <p:pic>
        <p:nvPicPr>
          <p:cNvPr id="1311751" name="Picture 7"/>
          <p:cNvPicPr>
            <a:picLocks noChangeArrowheads="1"/>
          </p:cNvPicPr>
          <p:nvPr/>
        </p:nvPicPr>
        <p:blipFill>
          <a:blip r:embed="rId3"/>
          <a:srcRect l="3615" r="1100" b="1785"/>
          <a:stretch>
            <a:fillRect/>
          </a:stretch>
        </p:blipFill>
        <p:spPr bwMode="auto">
          <a:xfrm>
            <a:off x="3132138" y="3716338"/>
            <a:ext cx="2376487" cy="2520950"/>
          </a:xfrm>
          <a:prstGeom prst="rect">
            <a:avLst/>
          </a:prstGeom>
          <a:noFill/>
          <a:ln w="9525">
            <a:solidFill>
              <a:schemeClr val="tx1"/>
            </a:solidFill>
            <a:miter lim="800000"/>
            <a:headEnd/>
            <a:tailEnd/>
          </a:ln>
        </p:spPr>
      </p:pic>
      <p:pic>
        <p:nvPicPr>
          <p:cNvPr id="1311752" name="Picture 8" descr="Canacomb"/>
          <p:cNvPicPr>
            <a:picLocks noChangeAspect="1" noChangeArrowheads="1"/>
          </p:cNvPicPr>
          <p:nvPr/>
        </p:nvPicPr>
        <p:blipFill>
          <a:blip r:embed="rId4"/>
          <a:srcRect/>
          <a:stretch>
            <a:fillRect/>
          </a:stretch>
        </p:blipFill>
        <p:spPr bwMode="auto">
          <a:xfrm>
            <a:off x="5651500" y="3716338"/>
            <a:ext cx="3095625" cy="2505075"/>
          </a:xfrm>
          <a:prstGeom prst="rect">
            <a:avLst/>
          </a:prstGeom>
          <a:noFill/>
          <a:ln w="9525">
            <a:solidFill>
              <a:schemeClr val="tx1"/>
            </a:solidFill>
            <a:miter lim="800000"/>
            <a:headEnd/>
            <a:tailEnd/>
          </a:ln>
        </p:spPr>
      </p:pic>
      <p:sp>
        <p:nvSpPr>
          <p:cNvPr id="1311753" name="Line 9"/>
          <p:cNvSpPr>
            <a:spLocks noChangeShapeType="1"/>
          </p:cNvSpPr>
          <p:nvPr/>
        </p:nvSpPr>
        <p:spPr bwMode="auto">
          <a:xfrm flipH="1">
            <a:off x="1331913" y="2565400"/>
            <a:ext cx="647700" cy="1008063"/>
          </a:xfrm>
          <a:prstGeom prst="line">
            <a:avLst/>
          </a:prstGeom>
          <a:noFill/>
          <a:ln w="9525">
            <a:solidFill>
              <a:schemeClr val="accent1"/>
            </a:solidFill>
            <a:round/>
            <a:headEnd/>
            <a:tailEnd type="triangle" w="med" len="med"/>
          </a:ln>
        </p:spPr>
        <p:txBody>
          <a:bodyPr/>
          <a:lstStyle/>
          <a:p>
            <a:endParaRPr lang="es-CL"/>
          </a:p>
        </p:txBody>
      </p:sp>
      <p:sp>
        <p:nvSpPr>
          <p:cNvPr id="1311754" name="Line 10"/>
          <p:cNvSpPr>
            <a:spLocks noChangeShapeType="1"/>
          </p:cNvSpPr>
          <p:nvPr/>
        </p:nvSpPr>
        <p:spPr bwMode="auto">
          <a:xfrm>
            <a:off x="2051050" y="2924175"/>
            <a:ext cx="1657350" cy="720725"/>
          </a:xfrm>
          <a:prstGeom prst="line">
            <a:avLst/>
          </a:prstGeom>
          <a:noFill/>
          <a:ln w="9525">
            <a:solidFill>
              <a:schemeClr val="accent1"/>
            </a:solidFill>
            <a:round/>
            <a:headEnd/>
            <a:tailEnd type="triangle" w="med" len="med"/>
          </a:ln>
        </p:spPr>
        <p:txBody>
          <a:bodyPr/>
          <a:lstStyle/>
          <a:p>
            <a:endParaRPr lang="es-CL"/>
          </a:p>
        </p:txBody>
      </p:sp>
      <p:sp>
        <p:nvSpPr>
          <p:cNvPr id="1311755" name="Line 11"/>
          <p:cNvSpPr>
            <a:spLocks noChangeShapeType="1"/>
          </p:cNvSpPr>
          <p:nvPr/>
        </p:nvSpPr>
        <p:spPr bwMode="auto">
          <a:xfrm>
            <a:off x="2051050" y="3357563"/>
            <a:ext cx="3889375" cy="287337"/>
          </a:xfrm>
          <a:prstGeom prst="line">
            <a:avLst/>
          </a:prstGeom>
          <a:noFill/>
          <a:ln w="9525">
            <a:solidFill>
              <a:schemeClr val="accent1"/>
            </a:solidFill>
            <a:round/>
            <a:headEnd/>
            <a:tailEnd type="triangle" w="med" len="med"/>
          </a:ln>
        </p:spPr>
        <p:txBody>
          <a:bodyPr/>
          <a:lstStyle/>
          <a:p>
            <a:endParaRPr lang="es-CL"/>
          </a:p>
        </p:txBody>
      </p:sp>
      <p:pic>
        <p:nvPicPr>
          <p:cNvPr id="1311757" name="Picture 13"/>
          <p:cNvPicPr>
            <a:picLocks noChangeAspect="1" noChangeArrowheads="1"/>
          </p:cNvPicPr>
          <p:nvPr/>
        </p:nvPicPr>
        <p:blipFill>
          <a:blip r:embed="rId5"/>
          <a:srcRect/>
          <a:stretch>
            <a:fillRect/>
          </a:stretch>
        </p:blipFill>
        <p:spPr bwMode="auto">
          <a:xfrm>
            <a:off x="1908175" y="1412875"/>
            <a:ext cx="4895850" cy="2605088"/>
          </a:xfrm>
          <a:prstGeom prst="rect">
            <a:avLst/>
          </a:prstGeom>
          <a:noFill/>
          <a:ln w="12700">
            <a:noFill/>
            <a:miter lim="800000"/>
            <a:headEnd type="none" w="sm" len="sm"/>
            <a:tailEnd type="none" w="sm" len="sm"/>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11753"/>
                                        </p:tgtEl>
                                        <p:attrNameLst>
                                          <p:attrName>style.visibility</p:attrName>
                                        </p:attrNameLst>
                                      </p:cBhvr>
                                      <p:to>
                                        <p:strVal val="visible"/>
                                      </p:to>
                                    </p:set>
                                    <p:anim calcmode="lin" valueType="num">
                                      <p:cBhvr additive="base">
                                        <p:cTn id="7" dur="500" fill="hold"/>
                                        <p:tgtEl>
                                          <p:spTgt spid="1311753"/>
                                        </p:tgtEl>
                                        <p:attrNameLst>
                                          <p:attrName>ppt_x</p:attrName>
                                        </p:attrNameLst>
                                      </p:cBhvr>
                                      <p:tavLst>
                                        <p:tav tm="0">
                                          <p:val>
                                            <p:strVal val="#ppt_x"/>
                                          </p:val>
                                        </p:tav>
                                        <p:tav tm="100000">
                                          <p:val>
                                            <p:strVal val="#ppt_x"/>
                                          </p:val>
                                        </p:tav>
                                      </p:tavLst>
                                    </p:anim>
                                    <p:anim calcmode="lin" valueType="num">
                                      <p:cBhvr additive="base">
                                        <p:cTn id="8" dur="500" fill="hold"/>
                                        <p:tgtEl>
                                          <p:spTgt spid="131175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11750"/>
                                        </p:tgtEl>
                                        <p:attrNameLst>
                                          <p:attrName>style.visibility</p:attrName>
                                        </p:attrNameLst>
                                      </p:cBhvr>
                                      <p:to>
                                        <p:strVal val="visible"/>
                                      </p:to>
                                    </p:set>
                                    <p:anim calcmode="lin" valueType="num">
                                      <p:cBhvr additive="base">
                                        <p:cTn id="11" dur="500" fill="hold"/>
                                        <p:tgtEl>
                                          <p:spTgt spid="1311750"/>
                                        </p:tgtEl>
                                        <p:attrNameLst>
                                          <p:attrName>ppt_x</p:attrName>
                                        </p:attrNameLst>
                                      </p:cBhvr>
                                      <p:tavLst>
                                        <p:tav tm="0">
                                          <p:val>
                                            <p:strVal val="#ppt_x"/>
                                          </p:val>
                                        </p:tav>
                                        <p:tav tm="100000">
                                          <p:val>
                                            <p:strVal val="#ppt_x"/>
                                          </p:val>
                                        </p:tav>
                                      </p:tavLst>
                                    </p:anim>
                                    <p:anim calcmode="lin" valueType="num">
                                      <p:cBhvr additive="base">
                                        <p:cTn id="12" dur="500" fill="hold"/>
                                        <p:tgtEl>
                                          <p:spTgt spid="1311750"/>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1311754"/>
                                        </p:tgtEl>
                                        <p:attrNameLst>
                                          <p:attrName>style.visibility</p:attrName>
                                        </p:attrNameLst>
                                      </p:cBhvr>
                                      <p:to>
                                        <p:strVal val="visible"/>
                                      </p:to>
                                    </p:set>
                                    <p:anim calcmode="lin" valueType="num">
                                      <p:cBhvr>
                                        <p:cTn id="17" dur="1000" fill="hold"/>
                                        <p:tgtEl>
                                          <p:spTgt spid="1311754"/>
                                        </p:tgtEl>
                                        <p:attrNameLst>
                                          <p:attrName>ppt_w</p:attrName>
                                        </p:attrNameLst>
                                      </p:cBhvr>
                                      <p:tavLst>
                                        <p:tav tm="0">
                                          <p:val>
                                            <p:strVal val="#ppt_w*0.70"/>
                                          </p:val>
                                        </p:tav>
                                        <p:tav tm="100000">
                                          <p:val>
                                            <p:strVal val="#ppt_w"/>
                                          </p:val>
                                        </p:tav>
                                      </p:tavLst>
                                    </p:anim>
                                    <p:anim calcmode="lin" valueType="num">
                                      <p:cBhvr>
                                        <p:cTn id="18" dur="1000" fill="hold"/>
                                        <p:tgtEl>
                                          <p:spTgt spid="1311754"/>
                                        </p:tgtEl>
                                        <p:attrNameLst>
                                          <p:attrName>ppt_h</p:attrName>
                                        </p:attrNameLst>
                                      </p:cBhvr>
                                      <p:tavLst>
                                        <p:tav tm="0">
                                          <p:val>
                                            <p:strVal val="#ppt_h"/>
                                          </p:val>
                                        </p:tav>
                                        <p:tav tm="100000">
                                          <p:val>
                                            <p:strVal val="#ppt_h"/>
                                          </p:val>
                                        </p:tav>
                                      </p:tavLst>
                                    </p:anim>
                                    <p:animEffect transition="in" filter="fade">
                                      <p:cBhvr>
                                        <p:cTn id="19" dur="1000"/>
                                        <p:tgtEl>
                                          <p:spTgt spid="1311754"/>
                                        </p:tgtEl>
                                      </p:cBhvr>
                                    </p:animEffect>
                                  </p:childTnLst>
                                </p:cTn>
                              </p:par>
                              <p:par>
                                <p:cTn id="20" presetID="55" presetClass="entr" presetSubtype="0" fill="hold" nodeType="withEffect">
                                  <p:stCondLst>
                                    <p:cond delay="0"/>
                                  </p:stCondLst>
                                  <p:childTnLst>
                                    <p:set>
                                      <p:cBhvr>
                                        <p:cTn id="21" dur="1" fill="hold">
                                          <p:stCondLst>
                                            <p:cond delay="0"/>
                                          </p:stCondLst>
                                        </p:cTn>
                                        <p:tgtEl>
                                          <p:spTgt spid="1311751"/>
                                        </p:tgtEl>
                                        <p:attrNameLst>
                                          <p:attrName>style.visibility</p:attrName>
                                        </p:attrNameLst>
                                      </p:cBhvr>
                                      <p:to>
                                        <p:strVal val="visible"/>
                                      </p:to>
                                    </p:set>
                                    <p:anim calcmode="lin" valueType="num">
                                      <p:cBhvr>
                                        <p:cTn id="22" dur="1000" fill="hold"/>
                                        <p:tgtEl>
                                          <p:spTgt spid="1311751"/>
                                        </p:tgtEl>
                                        <p:attrNameLst>
                                          <p:attrName>ppt_w</p:attrName>
                                        </p:attrNameLst>
                                      </p:cBhvr>
                                      <p:tavLst>
                                        <p:tav tm="0">
                                          <p:val>
                                            <p:strVal val="#ppt_w*0.70"/>
                                          </p:val>
                                        </p:tav>
                                        <p:tav tm="100000">
                                          <p:val>
                                            <p:strVal val="#ppt_w"/>
                                          </p:val>
                                        </p:tav>
                                      </p:tavLst>
                                    </p:anim>
                                    <p:anim calcmode="lin" valueType="num">
                                      <p:cBhvr>
                                        <p:cTn id="23" dur="1000" fill="hold"/>
                                        <p:tgtEl>
                                          <p:spTgt spid="1311751"/>
                                        </p:tgtEl>
                                        <p:attrNameLst>
                                          <p:attrName>ppt_h</p:attrName>
                                        </p:attrNameLst>
                                      </p:cBhvr>
                                      <p:tavLst>
                                        <p:tav tm="0">
                                          <p:val>
                                            <p:strVal val="#ppt_h"/>
                                          </p:val>
                                        </p:tav>
                                        <p:tav tm="100000">
                                          <p:val>
                                            <p:strVal val="#ppt_h"/>
                                          </p:val>
                                        </p:tav>
                                      </p:tavLst>
                                    </p:anim>
                                    <p:animEffect transition="in" filter="fade">
                                      <p:cBhvr>
                                        <p:cTn id="24" dur="1000"/>
                                        <p:tgtEl>
                                          <p:spTgt spid="1311751"/>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1311752"/>
                                        </p:tgtEl>
                                        <p:attrNameLst>
                                          <p:attrName>style.visibility</p:attrName>
                                        </p:attrNameLst>
                                      </p:cBhvr>
                                      <p:to>
                                        <p:strVal val="visible"/>
                                      </p:to>
                                    </p:set>
                                    <p:anim calcmode="lin" valueType="num">
                                      <p:cBhvr additive="base">
                                        <p:cTn id="29" dur="500" fill="hold"/>
                                        <p:tgtEl>
                                          <p:spTgt spid="1311752"/>
                                        </p:tgtEl>
                                        <p:attrNameLst>
                                          <p:attrName>ppt_x</p:attrName>
                                        </p:attrNameLst>
                                      </p:cBhvr>
                                      <p:tavLst>
                                        <p:tav tm="0">
                                          <p:val>
                                            <p:strVal val="#ppt_x"/>
                                          </p:val>
                                        </p:tav>
                                        <p:tav tm="100000">
                                          <p:val>
                                            <p:strVal val="#ppt_x"/>
                                          </p:val>
                                        </p:tav>
                                      </p:tavLst>
                                    </p:anim>
                                    <p:anim calcmode="lin" valueType="num">
                                      <p:cBhvr additive="base">
                                        <p:cTn id="30" dur="500" fill="hold"/>
                                        <p:tgtEl>
                                          <p:spTgt spid="131175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311755"/>
                                        </p:tgtEl>
                                        <p:attrNameLst>
                                          <p:attrName>style.visibility</p:attrName>
                                        </p:attrNameLst>
                                      </p:cBhvr>
                                      <p:to>
                                        <p:strVal val="visible"/>
                                      </p:to>
                                    </p:set>
                                    <p:anim calcmode="lin" valueType="num">
                                      <p:cBhvr additive="base">
                                        <p:cTn id="33" dur="500" fill="hold"/>
                                        <p:tgtEl>
                                          <p:spTgt spid="1311755"/>
                                        </p:tgtEl>
                                        <p:attrNameLst>
                                          <p:attrName>ppt_x</p:attrName>
                                        </p:attrNameLst>
                                      </p:cBhvr>
                                      <p:tavLst>
                                        <p:tav tm="0">
                                          <p:val>
                                            <p:strVal val="#ppt_x"/>
                                          </p:val>
                                        </p:tav>
                                        <p:tav tm="100000">
                                          <p:val>
                                            <p:strVal val="#ppt_x"/>
                                          </p:val>
                                        </p:tav>
                                      </p:tavLst>
                                    </p:anim>
                                    <p:anim calcmode="lin" valueType="num">
                                      <p:cBhvr additive="base">
                                        <p:cTn id="34" dur="500" fill="hold"/>
                                        <p:tgtEl>
                                          <p:spTgt spid="1311755"/>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55" presetClass="entr" presetSubtype="0" fill="hold" nodeType="clickEffect">
                                  <p:stCondLst>
                                    <p:cond delay="0"/>
                                  </p:stCondLst>
                                  <p:childTnLst>
                                    <p:set>
                                      <p:cBhvr>
                                        <p:cTn id="38" dur="1" fill="hold">
                                          <p:stCondLst>
                                            <p:cond delay="0"/>
                                          </p:stCondLst>
                                        </p:cTn>
                                        <p:tgtEl>
                                          <p:spTgt spid="1311757"/>
                                        </p:tgtEl>
                                        <p:attrNameLst>
                                          <p:attrName>style.visibility</p:attrName>
                                        </p:attrNameLst>
                                      </p:cBhvr>
                                      <p:to>
                                        <p:strVal val="visible"/>
                                      </p:to>
                                    </p:set>
                                    <p:anim calcmode="lin" valueType="num">
                                      <p:cBhvr>
                                        <p:cTn id="39" dur="1000" fill="hold"/>
                                        <p:tgtEl>
                                          <p:spTgt spid="1311757"/>
                                        </p:tgtEl>
                                        <p:attrNameLst>
                                          <p:attrName>ppt_w</p:attrName>
                                        </p:attrNameLst>
                                      </p:cBhvr>
                                      <p:tavLst>
                                        <p:tav tm="0">
                                          <p:val>
                                            <p:strVal val="#ppt_w*0.70"/>
                                          </p:val>
                                        </p:tav>
                                        <p:tav tm="100000">
                                          <p:val>
                                            <p:strVal val="#ppt_w"/>
                                          </p:val>
                                        </p:tav>
                                      </p:tavLst>
                                    </p:anim>
                                    <p:anim calcmode="lin" valueType="num">
                                      <p:cBhvr>
                                        <p:cTn id="40" dur="1000" fill="hold"/>
                                        <p:tgtEl>
                                          <p:spTgt spid="1311757"/>
                                        </p:tgtEl>
                                        <p:attrNameLst>
                                          <p:attrName>ppt_h</p:attrName>
                                        </p:attrNameLst>
                                      </p:cBhvr>
                                      <p:tavLst>
                                        <p:tav tm="0">
                                          <p:val>
                                            <p:strVal val="#ppt_h"/>
                                          </p:val>
                                        </p:tav>
                                        <p:tav tm="100000">
                                          <p:val>
                                            <p:strVal val="#ppt_h"/>
                                          </p:val>
                                        </p:tav>
                                      </p:tavLst>
                                    </p:anim>
                                    <p:animEffect transition="in" filter="fade">
                                      <p:cBhvr>
                                        <p:cTn id="41" dur="1000"/>
                                        <p:tgtEl>
                                          <p:spTgt spid="13117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1753" grpId="0" animBg="1"/>
      <p:bldP spid="1311754" grpId="0" animBg="1"/>
      <p:bldP spid="131175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p:txBody>
          <a:bodyPr/>
          <a:lstStyle/>
          <a:p>
            <a:pPr eaLnBrk="1" hangingPunct="1"/>
            <a:r>
              <a:rPr lang="es-ES"/>
              <a:t>Sección de combustión</a:t>
            </a:r>
          </a:p>
        </p:txBody>
      </p:sp>
      <p:pic>
        <p:nvPicPr>
          <p:cNvPr id="230403" name="Picture 13"/>
          <p:cNvPicPr>
            <a:picLocks noGrp="1" noChangeAspect="1" noChangeArrowheads="1"/>
          </p:cNvPicPr>
          <p:nvPr>
            <p:ph idx="1"/>
          </p:nvPr>
        </p:nvPicPr>
        <p:blipFill>
          <a:blip r:embed="rId2"/>
          <a:srcRect t="16354"/>
          <a:stretch>
            <a:fillRect/>
          </a:stretch>
        </p:blipFill>
        <p:spPr>
          <a:xfrm>
            <a:off x="2303463" y="1827213"/>
            <a:ext cx="5445125" cy="4114800"/>
          </a:xfrm>
          <a:noFill/>
        </p:spPr>
      </p:pic>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p:txBody>
          <a:bodyPr/>
          <a:lstStyle/>
          <a:p>
            <a:pPr eaLnBrk="1" hangingPunct="1"/>
            <a:r>
              <a:rPr lang="es-ES"/>
              <a:t>Sección de combustión</a:t>
            </a:r>
          </a:p>
        </p:txBody>
      </p:sp>
      <p:sp>
        <p:nvSpPr>
          <p:cNvPr id="231427" name="Rectangle 3"/>
          <p:cNvSpPr>
            <a:spLocks noGrp="1" noChangeArrowheads="1"/>
          </p:cNvSpPr>
          <p:nvPr>
            <p:ph type="body" sz="half" idx="1"/>
          </p:nvPr>
        </p:nvSpPr>
        <p:spPr/>
        <p:txBody>
          <a:bodyPr/>
          <a:lstStyle/>
          <a:p>
            <a:pPr eaLnBrk="1" hangingPunct="1"/>
            <a:r>
              <a:rPr lang="es-ES_tradnl" sz="2500"/>
              <a:t>Quemadores</a:t>
            </a:r>
          </a:p>
          <a:p>
            <a:pPr lvl="1" eaLnBrk="1" hangingPunct="1"/>
            <a:r>
              <a:rPr lang="es-ES_tradnl" sz="2100"/>
              <a:t>Quemadores de partida (Spey)</a:t>
            </a:r>
          </a:p>
          <a:p>
            <a:pPr lvl="1" eaLnBrk="1" hangingPunct="1"/>
            <a:r>
              <a:rPr lang="es-ES_tradnl" sz="2100"/>
              <a:t>Quemadores simplex (Principales Spey) </a:t>
            </a:r>
          </a:p>
          <a:p>
            <a:pPr lvl="1" eaLnBrk="1" hangingPunct="1"/>
            <a:r>
              <a:rPr lang="es-ES_tradnl" sz="2100"/>
              <a:t>Duplex burners (Tyne y Olympus)</a:t>
            </a:r>
          </a:p>
        </p:txBody>
      </p:sp>
      <p:pic>
        <p:nvPicPr>
          <p:cNvPr id="231428" name="Picture 12"/>
          <p:cNvPicPr>
            <a:picLocks noGrp="1" noChangeArrowheads="1"/>
          </p:cNvPicPr>
          <p:nvPr>
            <p:ph sz="half" idx="2"/>
          </p:nvPr>
        </p:nvPicPr>
        <p:blipFill>
          <a:blip r:embed="rId2"/>
          <a:srcRect b="2632"/>
          <a:stretch>
            <a:fillRect/>
          </a:stretch>
        </p:blipFill>
        <p:spPr>
          <a:xfrm>
            <a:off x="4859338" y="3933825"/>
            <a:ext cx="3821112" cy="1981200"/>
          </a:xfrm>
          <a:noFill/>
          <a:ln>
            <a:solidFill>
              <a:schemeClr val="tx1"/>
            </a:solidFill>
          </a:ln>
        </p:spPr>
      </p:pic>
      <p:pic>
        <p:nvPicPr>
          <p:cNvPr id="231429" name="Picture 13"/>
          <p:cNvPicPr>
            <a:picLocks noChangeAspect="1" noChangeArrowheads="1"/>
          </p:cNvPicPr>
          <p:nvPr/>
        </p:nvPicPr>
        <p:blipFill>
          <a:blip r:embed="rId3"/>
          <a:srcRect/>
          <a:stretch>
            <a:fillRect/>
          </a:stretch>
        </p:blipFill>
        <p:spPr bwMode="auto">
          <a:xfrm>
            <a:off x="539750" y="3933825"/>
            <a:ext cx="4176713" cy="2470150"/>
          </a:xfrm>
          <a:prstGeom prst="rect">
            <a:avLst/>
          </a:prstGeom>
          <a:noFill/>
          <a:ln w="12700">
            <a:solidFill>
              <a:schemeClr val="tx1"/>
            </a:solidFill>
            <a:miter lim="800000"/>
            <a:headEnd type="none" w="sm" len="sm"/>
            <a:tailEnd type="none" w="sm" len="sm"/>
          </a:ln>
        </p:spPr>
      </p:pic>
      <p:pic>
        <p:nvPicPr>
          <p:cNvPr id="1313806" name="Picture 14" descr="spey can"/>
          <p:cNvPicPr>
            <a:picLocks noChangeAspect="1" noChangeArrowheads="1"/>
          </p:cNvPicPr>
          <p:nvPr/>
        </p:nvPicPr>
        <p:blipFill>
          <a:blip r:embed="rId4"/>
          <a:srcRect l="27208" t="7091" b="18472"/>
          <a:stretch>
            <a:fillRect/>
          </a:stretch>
        </p:blipFill>
        <p:spPr bwMode="auto">
          <a:xfrm>
            <a:off x="912813" y="995363"/>
            <a:ext cx="7392987" cy="5076825"/>
          </a:xfrm>
          <a:prstGeom prst="rect">
            <a:avLst/>
          </a:prstGeom>
          <a:noFill/>
          <a:ln w="9525">
            <a:solidFill>
              <a:schemeClr val="tx1"/>
            </a:solidFill>
            <a:miter lim="800000"/>
            <a:headEnd/>
            <a:tailEnd/>
          </a:ln>
        </p:spPr>
      </p:pic>
      <p:grpSp>
        <p:nvGrpSpPr>
          <p:cNvPr id="2" name="Group 15"/>
          <p:cNvGrpSpPr>
            <a:grpSpLocks/>
          </p:cNvGrpSpPr>
          <p:nvPr/>
        </p:nvGrpSpPr>
        <p:grpSpPr bwMode="auto">
          <a:xfrm>
            <a:off x="1908175" y="2419350"/>
            <a:ext cx="730250" cy="506413"/>
            <a:chOff x="1301" y="1575"/>
            <a:chExt cx="460" cy="319"/>
          </a:xfrm>
        </p:grpSpPr>
        <p:sp>
          <p:nvSpPr>
            <p:cNvPr id="231433" name="AutoShape 16"/>
            <p:cNvSpPr>
              <a:spLocks noChangeArrowheads="1"/>
            </p:cNvSpPr>
            <p:nvPr/>
          </p:nvSpPr>
          <p:spPr bwMode="auto">
            <a:xfrm>
              <a:off x="1301" y="1575"/>
              <a:ext cx="460" cy="319"/>
            </a:xfrm>
            <a:prstGeom prst="irregularSeal1">
              <a:avLst/>
            </a:prstGeom>
            <a:solidFill>
              <a:schemeClr val="hlink"/>
            </a:solidFill>
            <a:ln w="12700">
              <a:solidFill>
                <a:schemeClr val="hlink"/>
              </a:solidFill>
              <a:miter lim="800000"/>
              <a:headEnd type="none" w="sm" len="sm"/>
              <a:tailEnd type="none" w="sm" len="sm"/>
            </a:ln>
          </p:spPr>
          <p:txBody>
            <a:bodyPr wrap="none" lIns="90000" tIns="46800" rIns="90000" bIns="46800" anchor="ctr"/>
            <a:lstStyle/>
            <a:p>
              <a:endParaRPr lang="es-CL"/>
            </a:p>
          </p:txBody>
        </p:sp>
        <p:sp>
          <p:nvSpPr>
            <p:cNvPr id="231434" name="AutoShape 17"/>
            <p:cNvSpPr>
              <a:spLocks noChangeArrowheads="1"/>
            </p:cNvSpPr>
            <p:nvPr/>
          </p:nvSpPr>
          <p:spPr bwMode="auto">
            <a:xfrm>
              <a:off x="1359" y="1624"/>
              <a:ext cx="335" cy="218"/>
            </a:xfrm>
            <a:prstGeom prst="irregularSeal1">
              <a:avLst/>
            </a:prstGeom>
            <a:solidFill>
              <a:srgbClr val="FFFF00"/>
            </a:solidFill>
            <a:ln w="12700">
              <a:solidFill>
                <a:srgbClr val="FFFF00"/>
              </a:solidFill>
              <a:miter lim="800000"/>
              <a:headEnd type="none" w="sm" len="sm"/>
              <a:tailEnd type="none" w="sm" len="sm"/>
            </a:ln>
          </p:spPr>
          <p:txBody>
            <a:bodyPr wrap="none" lIns="90000" tIns="46800" rIns="90000" bIns="46800" anchor="ctr"/>
            <a:lstStyle/>
            <a:p>
              <a:endParaRPr lang="es-CL"/>
            </a:p>
          </p:txBody>
        </p:sp>
      </p:grpSp>
      <p:sp>
        <p:nvSpPr>
          <p:cNvPr id="1313814" name="AutoShape 22"/>
          <p:cNvSpPr>
            <a:spLocks noChangeArrowheads="1"/>
          </p:cNvSpPr>
          <p:nvPr/>
        </p:nvSpPr>
        <p:spPr bwMode="auto">
          <a:xfrm>
            <a:off x="2535238" y="2138363"/>
            <a:ext cx="4773612" cy="3043237"/>
          </a:xfrm>
          <a:prstGeom prst="flowChartMagneticDrum">
            <a:avLst/>
          </a:prstGeom>
          <a:gradFill rotWithShape="0">
            <a:gsLst>
              <a:gs pos="0">
                <a:schemeClr val="hlink"/>
              </a:gs>
              <a:gs pos="100000">
                <a:srgbClr val="FEFE1C"/>
              </a:gs>
            </a:gsLst>
            <a:lin ang="0" scaled="1"/>
          </a:gradFill>
          <a:ln w="12700">
            <a:noFill/>
            <a:round/>
            <a:headEnd type="none" w="sm" len="sm"/>
            <a:tailEnd type="none" w="sm" len="sm"/>
          </a:ln>
        </p:spPr>
        <p:txBody>
          <a:bodyPr wrap="none" lIns="90000" tIns="46800" rIns="90000" bIns="46800" anchor="ctr"/>
          <a:lstStyle/>
          <a:p>
            <a:endParaRPr lang="es-CL"/>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313806"/>
                                        </p:tgtEl>
                                        <p:attrNameLst>
                                          <p:attrName>style.visibility</p:attrName>
                                        </p:attrNameLst>
                                      </p:cBhvr>
                                      <p:to>
                                        <p:strVal val="visible"/>
                                      </p:to>
                                    </p:set>
                                    <p:anim calcmode="lin" valueType="num">
                                      <p:cBhvr>
                                        <p:cTn id="7" dur="1000" fill="hold"/>
                                        <p:tgtEl>
                                          <p:spTgt spid="1313806"/>
                                        </p:tgtEl>
                                        <p:attrNameLst>
                                          <p:attrName>ppt_w</p:attrName>
                                        </p:attrNameLst>
                                      </p:cBhvr>
                                      <p:tavLst>
                                        <p:tav tm="0">
                                          <p:val>
                                            <p:strVal val="#ppt_w*0.70"/>
                                          </p:val>
                                        </p:tav>
                                        <p:tav tm="100000">
                                          <p:val>
                                            <p:strVal val="#ppt_w"/>
                                          </p:val>
                                        </p:tav>
                                      </p:tavLst>
                                    </p:anim>
                                    <p:anim calcmode="lin" valueType="num">
                                      <p:cBhvr>
                                        <p:cTn id="8" dur="1000" fill="hold"/>
                                        <p:tgtEl>
                                          <p:spTgt spid="1313806"/>
                                        </p:tgtEl>
                                        <p:attrNameLst>
                                          <p:attrName>ppt_h</p:attrName>
                                        </p:attrNameLst>
                                      </p:cBhvr>
                                      <p:tavLst>
                                        <p:tav tm="0">
                                          <p:val>
                                            <p:strVal val="#ppt_h"/>
                                          </p:val>
                                        </p:tav>
                                        <p:tav tm="100000">
                                          <p:val>
                                            <p:strVal val="#ppt_h"/>
                                          </p:val>
                                        </p:tav>
                                      </p:tavLst>
                                    </p:anim>
                                    <p:animEffect transition="in" filter="fade">
                                      <p:cBhvr>
                                        <p:cTn id="9" dur="1000"/>
                                        <p:tgtEl>
                                          <p:spTgt spid="131380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ntr" presetSubtype="0" fill="hold" grpId="0" nodeType="clickEffect">
                                  <p:stCondLst>
                                    <p:cond delay="0"/>
                                  </p:stCondLst>
                                  <p:childTnLst>
                                    <p:set>
                                      <p:cBhvr>
                                        <p:cTn id="17" dur="1" fill="hold">
                                          <p:stCondLst>
                                            <p:cond delay="0"/>
                                          </p:stCondLst>
                                        </p:cTn>
                                        <p:tgtEl>
                                          <p:spTgt spid="1313814"/>
                                        </p:tgtEl>
                                        <p:attrNameLst>
                                          <p:attrName>style.visibility</p:attrName>
                                        </p:attrNameLst>
                                      </p:cBhvr>
                                      <p:to>
                                        <p:strVal val="visible"/>
                                      </p:to>
                                    </p:set>
                                    <p:anim calcmode="lin" valueType="num">
                                      <p:cBhvr>
                                        <p:cTn id="18" dur="1000" fill="hold"/>
                                        <p:tgtEl>
                                          <p:spTgt spid="1313814"/>
                                        </p:tgtEl>
                                        <p:attrNameLst>
                                          <p:attrName>ppt_w</p:attrName>
                                        </p:attrNameLst>
                                      </p:cBhvr>
                                      <p:tavLst>
                                        <p:tav tm="0">
                                          <p:val>
                                            <p:strVal val="#ppt_w*0.70"/>
                                          </p:val>
                                        </p:tav>
                                        <p:tav tm="100000">
                                          <p:val>
                                            <p:strVal val="#ppt_w"/>
                                          </p:val>
                                        </p:tav>
                                      </p:tavLst>
                                    </p:anim>
                                    <p:anim calcmode="lin" valueType="num">
                                      <p:cBhvr>
                                        <p:cTn id="19" dur="1000" fill="hold"/>
                                        <p:tgtEl>
                                          <p:spTgt spid="1313814"/>
                                        </p:tgtEl>
                                        <p:attrNameLst>
                                          <p:attrName>ppt_h</p:attrName>
                                        </p:attrNameLst>
                                      </p:cBhvr>
                                      <p:tavLst>
                                        <p:tav tm="0">
                                          <p:val>
                                            <p:strVal val="#ppt_h"/>
                                          </p:val>
                                        </p:tav>
                                        <p:tav tm="100000">
                                          <p:val>
                                            <p:strVal val="#ppt_h"/>
                                          </p:val>
                                        </p:tav>
                                      </p:tavLst>
                                    </p:anim>
                                    <p:animEffect transition="in" filter="fade">
                                      <p:cBhvr>
                                        <p:cTn id="20" dur="1000"/>
                                        <p:tgtEl>
                                          <p:spTgt spid="13138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381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p:txBody>
          <a:bodyPr/>
          <a:lstStyle/>
          <a:p>
            <a:pPr eaLnBrk="1" hangingPunct="1"/>
            <a:r>
              <a:rPr lang="es-ES"/>
              <a:t>Sección de combustión</a:t>
            </a:r>
          </a:p>
        </p:txBody>
      </p:sp>
      <p:sp>
        <p:nvSpPr>
          <p:cNvPr id="232451" name="Rectangle 5"/>
          <p:cNvSpPr>
            <a:spLocks noGrp="1" noChangeArrowheads="1"/>
          </p:cNvSpPr>
          <p:nvPr>
            <p:ph type="body" idx="1"/>
          </p:nvPr>
        </p:nvSpPr>
        <p:spPr/>
        <p:txBody>
          <a:bodyPr/>
          <a:lstStyle/>
          <a:p>
            <a:pPr eaLnBrk="1" hangingPunct="1">
              <a:lnSpc>
                <a:spcPct val="90000"/>
              </a:lnSpc>
            </a:pPr>
            <a:r>
              <a:rPr lang="es-MX" sz="2100"/>
              <a:t>CAMARA DE COMBUSTION.</a:t>
            </a:r>
          </a:p>
          <a:p>
            <a:pPr lvl="1" eaLnBrk="1" hangingPunct="1">
              <a:lnSpc>
                <a:spcPct val="90000"/>
              </a:lnSpc>
            </a:pPr>
            <a:r>
              <a:rPr lang="es-MX" sz="1900"/>
              <a:t>El aire primario (app. 30% del total de aire comprimido) pasa directamente hacia la cámara de combustión donde se mezcla con el combustible.</a:t>
            </a:r>
          </a:p>
          <a:p>
            <a:pPr lvl="1" eaLnBrk="1" hangingPunct="1">
              <a:lnSpc>
                <a:spcPct val="90000"/>
              </a:lnSpc>
            </a:pPr>
            <a:r>
              <a:rPr lang="es-MX" sz="1900"/>
              <a:t>El aire secundario (app. 70% del aire comprimido), pasa hacia el interior del tubo de llama, a través de orificios, mezclándose con los gases de la combustión, para:</a:t>
            </a:r>
          </a:p>
          <a:p>
            <a:pPr lvl="2" eaLnBrk="1" hangingPunct="1">
              <a:lnSpc>
                <a:spcPct val="90000"/>
              </a:lnSpc>
            </a:pPr>
            <a:r>
              <a:rPr lang="es-MX" sz="1800"/>
              <a:t>Bajar la temperatura de los gases de combustión a un rango aceptable evitando daños en las paletas de turbinas.</a:t>
            </a:r>
          </a:p>
          <a:p>
            <a:pPr lvl="2" eaLnBrk="1" hangingPunct="1">
              <a:lnSpc>
                <a:spcPct val="90000"/>
              </a:lnSpc>
            </a:pPr>
            <a:r>
              <a:rPr lang="es-MX" sz="1800"/>
              <a:t>Servir como medio de enfriamiento del tubo de llama a través de la película de aire generada en la superficie de este.</a:t>
            </a:r>
          </a:p>
          <a:p>
            <a:pPr eaLnBrk="1" hangingPunct="1">
              <a:lnSpc>
                <a:spcPct val="90000"/>
              </a:lnSpc>
            </a:pPr>
            <a:endParaRPr lang="es-ES" sz="2100"/>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2"/>
          <p:cNvSpPr>
            <a:spLocks noGrp="1" noChangeArrowheads="1"/>
          </p:cNvSpPr>
          <p:nvPr>
            <p:ph type="title"/>
          </p:nvPr>
        </p:nvSpPr>
        <p:spPr/>
        <p:txBody>
          <a:bodyPr/>
          <a:lstStyle/>
          <a:p>
            <a:pPr eaLnBrk="1" hangingPunct="1"/>
            <a:r>
              <a:rPr lang="es-ES"/>
              <a:t>Sección de combustión</a:t>
            </a:r>
          </a:p>
        </p:txBody>
      </p:sp>
      <p:pic>
        <p:nvPicPr>
          <p:cNvPr id="233475" name="Picture 5"/>
          <p:cNvPicPr>
            <a:picLocks noGrp="1" noChangeAspect="1" noChangeArrowheads="1"/>
          </p:cNvPicPr>
          <p:nvPr>
            <p:ph idx="1"/>
          </p:nvPr>
        </p:nvPicPr>
        <p:blipFill>
          <a:blip r:embed="rId2"/>
          <a:srcRect/>
          <a:stretch>
            <a:fillRect/>
          </a:stretch>
        </p:blipFill>
        <p:spPr>
          <a:xfrm>
            <a:off x="1441450" y="1827213"/>
            <a:ext cx="7170738" cy="4114800"/>
          </a:xfrm>
          <a:noFill/>
        </p:spPr>
      </p:pic>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Rectangle 2"/>
          <p:cNvSpPr>
            <a:spLocks noGrp="1" noChangeArrowheads="1"/>
          </p:cNvSpPr>
          <p:nvPr>
            <p:ph type="title"/>
          </p:nvPr>
        </p:nvSpPr>
        <p:spPr/>
        <p:txBody>
          <a:bodyPr/>
          <a:lstStyle/>
          <a:p>
            <a:pPr eaLnBrk="1" hangingPunct="1"/>
            <a:r>
              <a:rPr lang="es-ES"/>
              <a:t>Cámaras de combustión</a:t>
            </a:r>
          </a:p>
        </p:txBody>
      </p:sp>
      <p:sp>
        <p:nvSpPr>
          <p:cNvPr id="234499" name="Rectangle 5"/>
          <p:cNvSpPr>
            <a:spLocks noGrp="1" noChangeArrowheads="1"/>
          </p:cNvSpPr>
          <p:nvPr>
            <p:ph type="body" idx="1"/>
          </p:nvPr>
        </p:nvSpPr>
        <p:spPr/>
        <p:txBody>
          <a:bodyPr/>
          <a:lstStyle/>
          <a:p>
            <a:pPr eaLnBrk="1" hangingPunct="1"/>
            <a:r>
              <a:rPr lang="es-MX"/>
              <a:t>Características:</a:t>
            </a:r>
          </a:p>
          <a:p>
            <a:pPr lvl="1" eaLnBrk="1" hangingPunct="1"/>
            <a:r>
              <a:rPr lang="es-MX"/>
              <a:t>Requieren alta eficiencia y estabilidad de combustión</a:t>
            </a:r>
          </a:p>
          <a:p>
            <a:pPr lvl="1" eaLnBrk="1" hangingPunct="1"/>
            <a:r>
              <a:rPr lang="es-MX"/>
              <a:t>Facilidad de encendido. </a:t>
            </a:r>
          </a:p>
          <a:p>
            <a:pPr lvl="1" eaLnBrk="1" hangingPunct="1"/>
            <a:r>
              <a:rPr lang="es-MX"/>
              <a:t>Descarga limpia (sin humo).</a:t>
            </a:r>
          </a:p>
          <a:p>
            <a:pPr lvl="1" eaLnBrk="1" hangingPunct="1"/>
            <a:r>
              <a:rPr lang="es-MX"/>
              <a:t>Perfil de temperatura de descarga uniforme.</a:t>
            </a:r>
          </a:p>
          <a:p>
            <a:pPr lvl="1" eaLnBrk="1" hangingPunct="1"/>
            <a:r>
              <a:rPr lang="es-MX"/>
              <a:t>Compactas y de bajo peso </a:t>
            </a:r>
            <a:endParaRPr lang="es-ES"/>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p:txBody>
          <a:bodyPr/>
          <a:lstStyle/>
          <a:p>
            <a:pPr eaLnBrk="1" hangingPunct="1"/>
            <a:r>
              <a:rPr lang="es-ES"/>
              <a:t>Cámaras de combustión</a:t>
            </a:r>
          </a:p>
        </p:txBody>
      </p:sp>
      <p:pic>
        <p:nvPicPr>
          <p:cNvPr id="235523" name="Picture 6"/>
          <p:cNvPicPr>
            <a:picLocks noGrp="1" noChangeAspect="1" noChangeArrowheads="1"/>
          </p:cNvPicPr>
          <p:nvPr>
            <p:ph sz="half" idx="1"/>
          </p:nvPr>
        </p:nvPicPr>
        <p:blipFill>
          <a:blip r:embed="rId2"/>
          <a:srcRect/>
          <a:stretch>
            <a:fillRect/>
          </a:stretch>
        </p:blipFill>
        <p:spPr>
          <a:xfrm>
            <a:off x="1116013" y="2352675"/>
            <a:ext cx="3527425" cy="2644775"/>
          </a:xfrm>
          <a:noFill/>
        </p:spPr>
      </p:pic>
      <p:pic>
        <p:nvPicPr>
          <p:cNvPr id="235524" name="Picture 7"/>
          <p:cNvPicPr>
            <a:picLocks noGrp="1" noChangeAspect="1" noChangeArrowheads="1"/>
          </p:cNvPicPr>
          <p:nvPr>
            <p:ph sz="half" idx="2"/>
          </p:nvPr>
        </p:nvPicPr>
        <p:blipFill>
          <a:blip r:embed="rId3"/>
          <a:srcRect/>
          <a:stretch>
            <a:fillRect/>
          </a:stretch>
        </p:blipFill>
        <p:spPr>
          <a:xfrm>
            <a:off x="4932363" y="2349500"/>
            <a:ext cx="3960812" cy="2614613"/>
          </a:xfrm>
          <a:noFill/>
        </p:spPr>
      </p:pic>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ChangeArrowheads="1"/>
          </p:cNvSpPr>
          <p:nvPr/>
        </p:nvSpPr>
        <p:spPr bwMode="auto">
          <a:xfrm>
            <a:off x="1370013" y="301625"/>
            <a:ext cx="7313612" cy="1143000"/>
          </a:xfrm>
          <a:prstGeom prst="rect">
            <a:avLst/>
          </a:prstGeom>
          <a:noFill/>
          <a:ln w="9525">
            <a:noFill/>
            <a:miter lim="800000"/>
            <a:headEnd/>
            <a:tailEnd/>
          </a:ln>
        </p:spPr>
        <p:txBody>
          <a:bodyPr anchor="b"/>
          <a:lstStyle/>
          <a:p>
            <a:r>
              <a:rPr lang="es-ES" sz="3600">
                <a:solidFill>
                  <a:schemeClr val="tx2"/>
                </a:solidFill>
                <a:latin typeface="Arial" charset="0"/>
              </a:rPr>
              <a:t>Principio de Funcionamiento</a:t>
            </a:r>
          </a:p>
        </p:txBody>
      </p:sp>
      <p:sp>
        <p:nvSpPr>
          <p:cNvPr id="237571" name="Rectangle 3"/>
          <p:cNvSpPr>
            <a:spLocks noGrp="1" noChangeArrowheads="1"/>
          </p:cNvSpPr>
          <p:nvPr>
            <p:ph type="title"/>
          </p:nvPr>
        </p:nvSpPr>
        <p:spPr/>
        <p:txBody>
          <a:bodyPr/>
          <a:lstStyle/>
          <a:p>
            <a:pPr eaLnBrk="1" hangingPunct="1"/>
            <a:r>
              <a:rPr lang="es-ES"/>
              <a:t>Principio de Funcionamiento</a:t>
            </a:r>
          </a:p>
        </p:txBody>
      </p:sp>
      <p:sp>
        <p:nvSpPr>
          <p:cNvPr id="237572" name="Rectangle 4"/>
          <p:cNvSpPr>
            <a:spLocks noGrp="1" noChangeArrowheads="1"/>
          </p:cNvSpPr>
          <p:nvPr>
            <p:ph type="body" idx="1"/>
          </p:nvPr>
        </p:nvSpPr>
        <p:spPr/>
        <p:txBody>
          <a:bodyPr/>
          <a:lstStyle/>
          <a:p>
            <a:pPr eaLnBrk="1" hangingPunct="1"/>
            <a:r>
              <a:rPr lang="es-ES"/>
              <a:t>La turbina</a:t>
            </a:r>
          </a:p>
          <a:p>
            <a:pPr lvl="1" eaLnBrk="1" hangingPunct="1"/>
            <a:r>
              <a:rPr lang="es-ES_tradnl"/>
              <a:t>Propósito: Expandir los gases de descarga para producir el trabajo. </a:t>
            </a:r>
          </a:p>
          <a:p>
            <a:pPr lvl="1" eaLnBrk="1" hangingPunct="1"/>
            <a:r>
              <a:rPr lang="es-ES_tradnl"/>
              <a:t>Este trabajo es utilizado para mantener en operación el compresor y/o el eje de potencia que proveerá la propulsión.</a:t>
            </a:r>
          </a:p>
          <a:p>
            <a:pPr lvl="1" eaLnBrk="1" hangingPunct="1"/>
            <a:endParaRPr lang="es-ES_tradnl"/>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2"/>
          <p:cNvSpPr>
            <a:spLocks noChangeArrowheads="1"/>
          </p:cNvSpPr>
          <p:nvPr/>
        </p:nvSpPr>
        <p:spPr bwMode="auto">
          <a:xfrm>
            <a:off x="1370013" y="301625"/>
            <a:ext cx="7313612" cy="1143000"/>
          </a:xfrm>
          <a:prstGeom prst="rect">
            <a:avLst/>
          </a:prstGeom>
          <a:noFill/>
          <a:ln w="9525">
            <a:noFill/>
            <a:miter lim="800000"/>
            <a:headEnd/>
            <a:tailEnd/>
          </a:ln>
        </p:spPr>
        <p:txBody>
          <a:bodyPr anchor="b"/>
          <a:lstStyle/>
          <a:p>
            <a:r>
              <a:rPr lang="es-ES" sz="3600">
                <a:solidFill>
                  <a:schemeClr val="tx2"/>
                </a:solidFill>
                <a:latin typeface="Arial" charset="0"/>
              </a:rPr>
              <a:t>La turbina</a:t>
            </a:r>
          </a:p>
        </p:txBody>
      </p:sp>
      <p:pic>
        <p:nvPicPr>
          <p:cNvPr id="238595" name="Picture 6"/>
          <p:cNvPicPr>
            <a:picLocks noGrp="1" noChangeAspect="1" noChangeArrowheads="1"/>
          </p:cNvPicPr>
          <p:nvPr>
            <p:ph idx="1"/>
          </p:nvPr>
        </p:nvPicPr>
        <p:blipFill>
          <a:blip r:embed="rId2"/>
          <a:srcRect t="17940"/>
          <a:stretch>
            <a:fillRect/>
          </a:stretch>
        </p:blipFill>
        <p:spPr>
          <a:xfrm>
            <a:off x="1692275" y="2197100"/>
            <a:ext cx="6072188" cy="3744913"/>
          </a:xfrm>
          <a:noFill/>
        </p:spPr>
      </p:pic>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ChangeArrowheads="1"/>
          </p:cNvSpPr>
          <p:nvPr/>
        </p:nvSpPr>
        <p:spPr bwMode="auto">
          <a:xfrm>
            <a:off x="1370013" y="301625"/>
            <a:ext cx="7313612" cy="1143000"/>
          </a:xfrm>
          <a:prstGeom prst="rect">
            <a:avLst/>
          </a:prstGeom>
          <a:noFill/>
          <a:ln w="9525">
            <a:noFill/>
            <a:miter lim="800000"/>
            <a:headEnd/>
            <a:tailEnd/>
          </a:ln>
        </p:spPr>
        <p:txBody>
          <a:bodyPr anchor="b"/>
          <a:lstStyle/>
          <a:p>
            <a:endParaRPr lang="es-ES_tradnl" sz="3600">
              <a:solidFill>
                <a:schemeClr val="tx2"/>
              </a:solidFill>
              <a:latin typeface="Arial" charset="0"/>
            </a:endParaRPr>
          </a:p>
        </p:txBody>
      </p:sp>
      <p:pic>
        <p:nvPicPr>
          <p:cNvPr id="239619" name="Picture 11"/>
          <p:cNvPicPr>
            <a:picLocks noGrp="1" noChangeArrowheads="1"/>
          </p:cNvPicPr>
          <p:nvPr>
            <p:ph idx="1"/>
          </p:nvPr>
        </p:nvPicPr>
        <p:blipFill>
          <a:blip r:embed="rId2"/>
          <a:srcRect r="479" b="1819"/>
          <a:stretch>
            <a:fillRect/>
          </a:stretch>
        </p:blipFill>
        <p:spPr>
          <a:xfrm>
            <a:off x="1763713" y="2276475"/>
            <a:ext cx="6049962" cy="4114800"/>
          </a:xfrm>
          <a:noFill/>
          <a:ln>
            <a:solidFill>
              <a:schemeClr val="tx1"/>
            </a:solidFill>
          </a:ln>
        </p:spPr>
      </p:pic>
      <p:sp>
        <p:nvSpPr>
          <p:cNvPr id="239620" name="Rectangle 14"/>
          <p:cNvSpPr>
            <a:spLocks noGrp="1" noChangeArrowheads="1"/>
          </p:cNvSpPr>
          <p:nvPr>
            <p:ph type="title"/>
          </p:nvPr>
        </p:nvSpPr>
        <p:spPr/>
        <p:txBody>
          <a:bodyPr/>
          <a:lstStyle/>
          <a:p>
            <a:pPr eaLnBrk="1" hangingPunct="1"/>
            <a:r>
              <a:rPr lang="es-ES"/>
              <a:t>La turbina</a:t>
            </a:r>
          </a:p>
        </p:txBody>
      </p: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ChangeArrowheads="1"/>
          </p:cNvSpPr>
          <p:nvPr/>
        </p:nvSpPr>
        <p:spPr bwMode="auto">
          <a:xfrm>
            <a:off x="1370013" y="301625"/>
            <a:ext cx="7313612" cy="1143000"/>
          </a:xfrm>
          <a:prstGeom prst="rect">
            <a:avLst/>
          </a:prstGeom>
          <a:noFill/>
          <a:ln w="9525">
            <a:noFill/>
            <a:miter lim="800000"/>
            <a:headEnd/>
            <a:tailEnd/>
          </a:ln>
        </p:spPr>
        <p:txBody>
          <a:bodyPr anchor="b"/>
          <a:lstStyle/>
          <a:p>
            <a:endParaRPr lang="es-ES_tradnl" sz="3600">
              <a:solidFill>
                <a:schemeClr val="tx2"/>
              </a:solidFill>
              <a:latin typeface="Arial" charset="0"/>
            </a:endParaRPr>
          </a:p>
        </p:txBody>
      </p:sp>
      <p:sp>
        <p:nvSpPr>
          <p:cNvPr id="240643" name="Rectangle 4"/>
          <p:cNvSpPr>
            <a:spLocks noGrp="1" noChangeArrowheads="1"/>
          </p:cNvSpPr>
          <p:nvPr>
            <p:ph type="title"/>
          </p:nvPr>
        </p:nvSpPr>
        <p:spPr/>
        <p:txBody>
          <a:bodyPr/>
          <a:lstStyle/>
          <a:p>
            <a:pPr eaLnBrk="1" hangingPunct="1"/>
            <a:r>
              <a:rPr lang="es-ES"/>
              <a:t>La turbina</a:t>
            </a:r>
          </a:p>
        </p:txBody>
      </p:sp>
      <p:pic>
        <p:nvPicPr>
          <p:cNvPr id="240644" name="Picture 6" descr="Turbine"/>
          <p:cNvPicPr>
            <a:picLocks noGrp="1" noChangeAspect="1" noChangeArrowheads="1"/>
          </p:cNvPicPr>
          <p:nvPr>
            <p:ph idx="1"/>
          </p:nvPr>
        </p:nvPicPr>
        <p:blipFill>
          <a:blip r:embed="rId2"/>
          <a:srcRect/>
          <a:stretch>
            <a:fillRect/>
          </a:stretch>
        </p:blipFill>
        <p:spPr>
          <a:xfrm>
            <a:off x="1476375" y="1773238"/>
            <a:ext cx="5832475" cy="4791075"/>
          </a:xfrm>
          <a:noFill/>
          <a:ln>
            <a:solidFill>
              <a:schemeClr val="tx1"/>
            </a:solidFill>
          </a:ln>
        </p:spPr>
      </p:pic>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ChangeArrowheads="1"/>
          </p:cNvSpPr>
          <p:nvPr/>
        </p:nvSpPr>
        <p:spPr bwMode="auto">
          <a:xfrm>
            <a:off x="1370013" y="301625"/>
            <a:ext cx="7313612" cy="1143000"/>
          </a:xfrm>
          <a:prstGeom prst="rect">
            <a:avLst/>
          </a:prstGeom>
          <a:noFill/>
          <a:ln w="9525">
            <a:noFill/>
            <a:miter lim="800000"/>
            <a:headEnd/>
            <a:tailEnd/>
          </a:ln>
        </p:spPr>
        <p:txBody>
          <a:bodyPr anchor="b"/>
          <a:lstStyle/>
          <a:p>
            <a:endParaRPr lang="es-ES_tradnl" sz="3600">
              <a:solidFill>
                <a:schemeClr val="tx2"/>
              </a:solidFill>
              <a:latin typeface="Arial" charset="0"/>
            </a:endParaRPr>
          </a:p>
        </p:txBody>
      </p:sp>
      <p:sp>
        <p:nvSpPr>
          <p:cNvPr id="241667" name="Rectangle 3"/>
          <p:cNvSpPr>
            <a:spLocks noGrp="1" noChangeArrowheads="1"/>
          </p:cNvSpPr>
          <p:nvPr>
            <p:ph type="title"/>
          </p:nvPr>
        </p:nvSpPr>
        <p:spPr/>
        <p:txBody>
          <a:bodyPr/>
          <a:lstStyle/>
          <a:p>
            <a:pPr eaLnBrk="1" hangingPunct="1"/>
            <a:r>
              <a:rPr lang="es-ES"/>
              <a:t>La turbina</a:t>
            </a:r>
          </a:p>
        </p:txBody>
      </p:sp>
      <p:pic>
        <p:nvPicPr>
          <p:cNvPr id="241668" name="Picture 8"/>
          <p:cNvPicPr>
            <a:picLocks noGrp="1" noChangeAspect="1" noChangeArrowheads="1"/>
          </p:cNvPicPr>
          <p:nvPr>
            <p:ph sz="half" idx="1"/>
          </p:nvPr>
        </p:nvPicPr>
        <p:blipFill>
          <a:blip r:embed="rId2"/>
          <a:srcRect/>
          <a:stretch>
            <a:fillRect/>
          </a:stretch>
        </p:blipFill>
        <p:spPr>
          <a:xfrm>
            <a:off x="931863" y="2205038"/>
            <a:ext cx="3533775" cy="3816350"/>
          </a:xfrm>
          <a:noFill/>
        </p:spPr>
      </p:pic>
      <p:pic>
        <p:nvPicPr>
          <p:cNvPr id="241669" name="Picture 9"/>
          <p:cNvPicPr>
            <a:picLocks noGrp="1" noChangeAspect="1" noChangeArrowheads="1"/>
          </p:cNvPicPr>
          <p:nvPr>
            <p:ph sz="half" idx="2"/>
          </p:nvPr>
        </p:nvPicPr>
        <p:blipFill>
          <a:blip r:embed="rId3"/>
          <a:srcRect/>
          <a:stretch>
            <a:fillRect/>
          </a:stretch>
        </p:blipFill>
        <p:spPr>
          <a:xfrm>
            <a:off x="5035550" y="2205038"/>
            <a:ext cx="3317875" cy="3816350"/>
          </a:xfrm>
          <a:noFill/>
        </p:spPr>
      </p:pic>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3"/>
          <p:cNvSpPr>
            <a:spLocks noGrp="1" noChangeArrowheads="1"/>
          </p:cNvSpPr>
          <p:nvPr>
            <p:ph type="title"/>
          </p:nvPr>
        </p:nvSpPr>
        <p:spPr/>
        <p:txBody>
          <a:bodyPr/>
          <a:lstStyle/>
          <a:p>
            <a:pPr eaLnBrk="1" hangingPunct="1"/>
            <a:r>
              <a:rPr lang="es-ES"/>
              <a:t>La turbina</a:t>
            </a:r>
          </a:p>
        </p:txBody>
      </p:sp>
      <p:pic>
        <p:nvPicPr>
          <p:cNvPr id="242691" name="Picture 6"/>
          <p:cNvPicPr>
            <a:picLocks noGrp="1" noChangeAspect="1" noChangeArrowheads="1"/>
          </p:cNvPicPr>
          <p:nvPr>
            <p:ph idx="1"/>
          </p:nvPr>
        </p:nvPicPr>
        <p:blipFill>
          <a:blip r:embed="rId2"/>
          <a:srcRect/>
          <a:stretch>
            <a:fillRect/>
          </a:stretch>
        </p:blipFill>
        <p:spPr>
          <a:xfrm>
            <a:off x="2124075" y="1681163"/>
            <a:ext cx="5472113" cy="4691062"/>
          </a:xfrm>
          <a:noFill/>
        </p:spPr>
      </p:pic>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2"/>
          <p:cNvSpPr>
            <a:spLocks noChangeArrowheads="1"/>
          </p:cNvSpPr>
          <p:nvPr/>
        </p:nvSpPr>
        <p:spPr bwMode="auto">
          <a:xfrm>
            <a:off x="1370013" y="301625"/>
            <a:ext cx="7313612" cy="1143000"/>
          </a:xfrm>
          <a:prstGeom prst="rect">
            <a:avLst/>
          </a:prstGeom>
          <a:noFill/>
          <a:ln w="9525">
            <a:noFill/>
            <a:miter lim="800000"/>
            <a:headEnd/>
            <a:tailEnd/>
          </a:ln>
        </p:spPr>
        <p:txBody>
          <a:bodyPr anchor="b"/>
          <a:lstStyle/>
          <a:p>
            <a:endParaRPr lang="es-ES_tradnl" sz="3600">
              <a:solidFill>
                <a:schemeClr val="tx2"/>
              </a:solidFill>
              <a:latin typeface="Arial" charset="0"/>
            </a:endParaRPr>
          </a:p>
        </p:txBody>
      </p:sp>
      <p:sp>
        <p:nvSpPr>
          <p:cNvPr id="243715" name="Rectangle 3"/>
          <p:cNvSpPr>
            <a:spLocks noGrp="1" noChangeArrowheads="1"/>
          </p:cNvSpPr>
          <p:nvPr>
            <p:ph type="title"/>
          </p:nvPr>
        </p:nvSpPr>
        <p:spPr/>
        <p:txBody>
          <a:bodyPr/>
          <a:lstStyle/>
          <a:p>
            <a:pPr eaLnBrk="1" hangingPunct="1"/>
            <a:r>
              <a:rPr lang="es-ES"/>
              <a:t>La turbina</a:t>
            </a:r>
          </a:p>
        </p:txBody>
      </p:sp>
      <p:pic>
        <p:nvPicPr>
          <p:cNvPr id="243716" name="Picture 6" descr="Cooling"/>
          <p:cNvPicPr>
            <a:picLocks noGrp="1" noChangeAspect="1" noChangeArrowheads="1"/>
          </p:cNvPicPr>
          <p:nvPr>
            <p:ph idx="1"/>
          </p:nvPr>
        </p:nvPicPr>
        <p:blipFill>
          <a:blip r:embed="rId2"/>
          <a:srcRect/>
          <a:stretch>
            <a:fillRect/>
          </a:stretch>
        </p:blipFill>
        <p:spPr>
          <a:xfrm>
            <a:off x="1763713" y="1844675"/>
            <a:ext cx="5094287" cy="4783138"/>
          </a:xfrm>
          <a:noFill/>
          <a:ln>
            <a:solidFill>
              <a:schemeClr val="tx1"/>
            </a:solidFill>
          </a:ln>
        </p:spPr>
      </p:pic>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p:cNvSpPr>
            <a:spLocks noChangeArrowheads="1"/>
          </p:cNvSpPr>
          <p:nvPr/>
        </p:nvSpPr>
        <p:spPr bwMode="auto">
          <a:xfrm>
            <a:off x="1370013" y="301625"/>
            <a:ext cx="7313612" cy="1143000"/>
          </a:xfrm>
          <a:prstGeom prst="rect">
            <a:avLst/>
          </a:prstGeom>
          <a:noFill/>
          <a:ln w="9525">
            <a:noFill/>
            <a:miter lim="800000"/>
            <a:headEnd/>
            <a:tailEnd/>
          </a:ln>
        </p:spPr>
        <p:txBody>
          <a:bodyPr anchor="b"/>
          <a:lstStyle/>
          <a:p>
            <a:endParaRPr lang="es-ES_tradnl" sz="3600">
              <a:solidFill>
                <a:schemeClr val="tx2"/>
              </a:solidFill>
              <a:latin typeface="Arial" charset="0"/>
            </a:endParaRPr>
          </a:p>
        </p:txBody>
      </p:sp>
      <p:sp>
        <p:nvSpPr>
          <p:cNvPr id="244739" name="Rectangle 3"/>
          <p:cNvSpPr>
            <a:spLocks noGrp="1" noChangeArrowheads="1"/>
          </p:cNvSpPr>
          <p:nvPr>
            <p:ph type="title"/>
          </p:nvPr>
        </p:nvSpPr>
        <p:spPr/>
        <p:txBody>
          <a:bodyPr/>
          <a:lstStyle/>
          <a:p>
            <a:pPr eaLnBrk="1" hangingPunct="1"/>
            <a:r>
              <a:rPr lang="es-ES"/>
              <a:t>La turbina</a:t>
            </a:r>
          </a:p>
        </p:txBody>
      </p:sp>
      <p:pic>
        <p:nvPicPr>
          <p:cNvPr id="244740" name="Picture 8"/>
          <p:cNvPicPr>
            <a:picLocks noGrp="1" noChangeAspect="1" noChangeArrowheads="1"/>
          </p:cNvPicPr>
          <p:nvPr>
            <p:ph sz="half" idx="1"/>
          </p:nvPr>
        </p:nvPicPr>
        <p:blipFill>
          <a:blip r:embed="rId2"/>
          <a:srcRect/>
          <a:stretch>
            <a:fillRect/>
          </a:stretch>
        </p:blipFill>
        <p:spPr>
          <a:xfrm>
            <a:off x="2087563" y="1827213"/>
            <a:ext cx="2144712" cy="4114800"/>
          </a:xfrm>
          <a:noFill/>
        </p:spPr>
      </p:pic>
      <p:pic>
        <p:nvPicPr>
          <p:cNvPr id="244741" name="Picture 9"/>
          <p:cNvPicPr>
            <a:picLocks noGrp="1" noChangeAspect="1" noChangeArrowheads="1"/>
          </p:cNvPicPr>
          <p:nvPr>
            <p:ph sz="half" idx="2"/>
          </p:nvPr>
        </p:nvPicPr>
        <p:blipFill>
          <a:blip r:embed="rId3"/>
          <a:srcRect/>
          <a:stretch>
            <a:fillRect/>
          </a:stretch>
        </p:blipFill>
        <p:spPr>
          <a:xfrm>
            <a:off x="5508625" y="1827213"/>
            <a:ext cx="1839913" cy="4114800"/>
          </a:xfrm>
          <a:noFill/>
        </p:spPr>
      </p:pic>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5"/>
          <p:cNvSpPr>
            <a:spLocks noGrp="1" noChangeArrowheads="1"/>
          </p:cNvSpPr>
          <p:nvPr>
            <p:ph type="title"/>
          </p:nvPr>
        </p:nvSpPr>
        <p:spPr/>
        <p:txBody>
          <a:bodyPr/>
          <a:lstStyle/>
          <a:p>
            <a:pPr eaLnBrk="1" hangingPunct="1"/>
            <a:r>
              <a:rPr lang="es-ES"/>
              <a:t>Principio básico de funcionamiento</a:t>
            </a:r>
          </a:p>
        </p:txBody>
      </p:sp>
      <p:sp>
        <p:nvSpPr>
          <p:cNvPr id="245763" name="Rectangle 6"/>
          <p:cNvSpPr>
            <a:spLocks noGrp="1" noChangeArrowheads="1"/>
          </p:cNvSpPr>
          <p:nvPr>
            <p:ph idx="1"/>
          </p:nvPr>
        </p:nvSpPr>
        <p:spPr/>
        <p:txBody>
          <a:bodyPr/>
          <a:lstStyle/>
          <a:p>
            <a:pPr eaLnBrk="1" hangingPunct="1"/>
            <a:endParaRPr lang="es-ES_tradnl"/>
          </a:p>
        </p:txBody>
      </p:sp>
      <p:grpSp>
        <p:nvGrpSpPr>
          <p:cNvPr id="245764" name="Group 29"/>
          <p:cNvGrpSpPr>
            <a:grpSpLocks/>
          </p:cNvGrpSpPr>
          <p:nvPr/>
        </p:nvGrpSpPr>
        <p:grpSpPr bwMode="auto">
          <a:xfrm>
            <a:off x="1692275" y="2276475"/>
            <a:ext cx="6329363" cy="3409950"/>
            <a:chOff x="1066" y="1434"/>
            <a:chExt cx="3987" cy="2148"/>
          </a:xfrm>
        </p:grpSpPr>
        <p:sp>
          <p:nvSpPr>
            <p:cNvPr id="245766" name="Rectangle 8"/>
            <p:cNvSpPr>
              <a:spLocks noChangeArrowheads="1"/>
            </p:cNvSpPr>
            <p:nvPr/>
          </p:nvSpPr>
          <p:spPr bwMode="auto">
            <a:xfrm>
              <a:off x="1066" y="1434"/>
              <a:ext cx="3854" cy="2148"/>
            </a:xfrm>
            <a:prstGeom prst="rect">
              <a:avLst/>
            </a:prstGeom>
            <a:solidFill>
              <a:schemeClr val="bg1"/>
            </a:solidFill>
            <a:ln w="12700">
              <a:solidFill>
                <a:schemeClr val="tx1"/>
              </a:solidFill>
              <a:miter lim="800000"/>
              <a:headEnd type="none" w="sm" len="sm"/>
              <a:tailEnd type="none" w="sm" len="sm"/>
            </a:ln>
          </p:spPr>
          <p:txBody>
            <a:bodyPr wrap="none" anchor="ctr"/>
            <a:lstStyle/>
            <a:p>
              <a:pPr algn="ctr"/>
              <a:endParaRPr lang="es-ES_tradnl" sz="2400">
                <a:solidFill>
                  <a:srgbClr val="FFFF00"/>
                </a:solidFill>
              </a:endParaRPr>
            </a:p>
          </p:txBody>
        </p:sp>
        <p:sp>
          <p:nvSpPr>
            <p:cNvPr id="245767" name="Rectangle 9"/>
            <p:cNvSpPr>
              <a:spLocks noChangeArrowheads="1"/>
            </p:cNvSpPr>
            <p:nvPr/>
          </p:nvSpPr>
          <p:spPr bwMode="auto">
            <a:xfrm>
              <a:off x="1210" y="2070"/>
              <a:ext cx="384" cy="250"/>
            </a:xfrm>
            <a:prstGeom prst="rect">
              <a:avLst/>
            </a:prstGeom>
            <a:noFill/>
            <a:ln w="9525">
              <a:noFill/>
              <a:miter lim="800000"/>
              <a:headEnd/>
              <a:tailEnd/>
            </a:ln>
          </p:spPr>
          <p:txBody>
            <a:bodyPr lIns="92075" tIns="46038" rIns="92075" bIns="46038">
              <a:spAutoFit/>
            </a:bodyPr>
            <a:lstStyle/>
            <a:p>
              <a:pPr>
                <a:spcBef>
                  <a:spcPct val="50000"/>
                </a:spcBef>
              </a:pPr>
              <a:r>
                <a:rPr lang="nl-NL" sz="2000"/>
                <a:t>1</a:t>
              </a:r>
            </a:p>
          </p:txBody>
        </p:sp>
        <p:sp>
          <p:nvSpPr>
            <p:cNvPr id="245768" name="Rectangle 10"/>
            <p:cNvSpPr>
              <a:spLocks noChangeArrowheads="1"/>
            </p:cNvSpPr>
            <p:nvPr/>
          </p:nvSpPr>
          <p:spPr bwMode="auto">
            <a:xfrm>
              <a:off x="4422" y="2190"/>
              <a:ext cx="384" cy="250"/>
            </a:xfrm>
            <a:prstGeom prst="rect">
              <a:avLst/>
            </a:prstGeom>
            <a:noFill/>
            <a:ln w="9525">
              <a:noFill/>
              <a:miter lim="800000"/>
              <a:headEnd/>
              <a:tailEnd/>
            </a:ln>
          </p:spPr>
          <p:txBody>
            <a:bodyPr lIns="92075" tIns="46038" rIns="92075" bIns="46038">
              <a:spAutoFit/>
            </a:bodyPr>
            <a:lstStyle/>
            <a:p>
              <a:pPr>
                <a:spcBef>
                  <a:spcPct val="50000"/>
                </a:spcBef>
              </a:pPr>
              <a:r>
                <a:rPr lang="nl-NL" sz="2000"/>
                <a:t>4</a:t>
              </a:r>
            </a:p>
          </p:txBody>
        </p:sp>
        <p:sp>
          <p:nvSpPr>
            <p:cNvPr id="245769" name="Rectangle 11"/>
            <p:cNvSpPr>
              <a:spLocks noChangeArrowheads="1"/>
            </p:cNvSpPr>
            <p:nvPr/>
          </p:nvSpPr>
          <p:spPr bwMode="auto">
            <a:xfrm>
              <a:off x="3790" y="2274"/>
              <a:ext cx="384" cy="250"/>
            </a:xfrm>
            <a:prstGeom prst="rect">
              <a:avLst/>
            </a:prstGeom>
            <a:noFill/>
            <a:ln w="9525">
              <a:noFill/>
              <a:miter lim="800000"/>
              <a:headEnd/>
              <a:tailEnd/>
            </a:ln>
          </p:spPr>
          <p:txBody>
            <a:bodyPr lIns="92075" tIns="46038" rIns="92075" bIns="46038">
              <a:spAutoFit/>
            </a:bodyPr>
            <a:lstStyle/>
            <a:p>
              <a:pPr>
                <a:spcBef>
                  <a:spcPct val="50000"/>
                </a:spcBef>
              </a:pPr>
              <a:r>
                <a:rPr lang="nl-NL" sz="2000"/>
                <a:t>3</a:t>
              </a:r>
            </a:p>
          </p:txBody>
        </p:sp>
        <p:sp>
          <p:nvSpPr>
            <p:cNvPr id="245770" name="Rectangle 12"/>
            <p:cNvSpPr>
              <a:spLocks noChangeArrowheads="1"/>
            </p:cNvSpPr>
            <p:nvPr/>
          </p:nvSpPr>
          <p:spPr bwMode="auto">
            <a:xfrm>
              <a:off x="2007" y="2310"/>
              <a:ext cx="384" cy="250"/>
            </a:xfrm>
            <a:prstGeom prst="rect">
              <a:avLst/>
            </a:prstGeom>
            <a:noFill/>
            <a:ln w="9525">
              <a:noFill/>
              <a:miter lim="800000"/>
              <a:headEnd/>
              <a:tailEnd/>
            </a:ln>
          </p:spPr>
          <p:txBody>
            <a:bodyPr lIns="92075" tIns="46038" rIns="92075" bIns="46038">
              <a:spAutoFit/>
            </a:bodyPr>
            <a:lstStyle/>
            <a:p>
              <a:pPr>
                <a:spcBef>
                  <a:spcPct val="50000"/>
                </a:spcBef>
              </a:pPr>
              <a:r>
                <a:rPr lang="nl-NL" sz="2000"/>
                <a:t>2</a:t>
              </a:r>
            </a:p>
          </p:txBody>
        </p:sp>
        <p:sp>
          <p:nvSpPr>
            <p:cNvPr id="245771" name="AutoShape 13"/>
            <p:cNvSpPr>
              <a:spLocks noChangeArrowheads="1"/>
            </p:cNvSpPr>
            <p:nvPr/>
          </p:nvSpPr>
          <p:spPr bwMode="auto">
            <a:xfrm rot="5400000" flipH="1" flipV="1">
              <a:off x="1379" y="2483"/>
              <a:ext cx="674" cy="64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679 w 21600"/>
                <a:gd name="T13" fmla="*/ 4658 h 21600"/>
                <a:gd name="T14" fmla="*/ 16921 w 21600"/>
                <a:gd name="T15" fmla="*/ 16943 h 21600"/>
              </a:gdLst>
              <a:ahLst/>
              <a:cxnLst>
                <a:cxn ang="T8">
                  <a:pos x="T0" y="T1"/>
                </a:cxn>
                <a:cxn ang="T9">
                  <a:pos x="T2" y="T3"/>
                </a:cxn>
                <a:cxn ang="T10">
                  <a:pos x="T4" y="T5"/>
                </a:cxn>
                <a:cxn ang="T11">
                  <a:pos x="T6" y="T7"/>
                </a:cxn>
              </a:cxnLst>
              <a:rect l="T12" t="T13" r="T14" b="T15"/>
              <a:pathLst>
                <a:path w="21600" h="21600">
                  <a:moveTo>
                    <a:pt x="0" y="0"/>
                  </a:moveTo>
                  <a:lnTo>
                    <a:pt x="5744" y="21600"/>
                  </a:lnTo>
                  <a:lnTo>
                    <a:pt x="15856" y="21600"/>
                  </a:lnTo>
                  <a:lnTo>
                    <a:pt x="21600" y="0"/>
                  </a:lnTo>
                  <a:lnTo>
                    <a:pt x="0" y="0"/>
                  </a:lnTo>
                  <a:close/>
                </a:path>
              </a:pathLst>
            </a:custGeom>
            <a:gradFill rotWithShape="0">
              <a:gsLst>
                <a:gs pos="0">
                  <a:schemeClr val="accent1"/>
                </a:gs>
                <a:gs pos="100000">
                  <a:srgbClr val="000099"/>
                </a:gs>
              </a:gsLst>
              <a:lin ang="0" scaled="1"/>
            </a:gradFill>
            <a:ln w="12700">
              <a:solidFill>
                <a:schemeClr val="tx1"/>
              </a:solidFill>
              <a:miter lim="800000"/>
              <a:headEnd/>
              <a:tailEnd/>
            </a:ln>
          </p:spPr>
          <p:txBody>
            <a:bodyPr wrap="none" anchor="ctr"/>
            <a:lstStyle/>
            <a:p>
              <a:endParaRPr lang="es-CL"/>
            </a:p>
          </p:txBody>
        </p:sp>
        <p:sp>
          <p:nvSpPr>
            <p:cNvPr id="245772" name="Rectangle 14"/>
            <p:cNvSpPr>
              <a:spLocks noChangeArrowheads="1"/>
            </p:cNvSpPr>
            <p:nvPr/>
          </p:nvSpPr>
          <p:spPr bwMode="auto">
            <a:xfrm>
              <a:off x="2041" y="2778"/>
              <a:ext cx="1769" cy="36"/>
            </a:xfrm>
            <a:prstGeom prst="rect">
              <a:avLst/>
            </a:prstGeom>
            <a:solidFill>
              <a:schemeClr val="tx1"/>
            </a:solidFill>
            <a:ln w="12700">
              <a:solidFill>
                <a:schemeClr val="tx1"/>
              </a:solidFill>
              <a:miter lim="800000"/>
              <a:headEnd/>
              <a:tailEnd/>
            </a:ln>
          </p:spPr>
          <p:txBody>
            <a:bodyPr wrap="none" anchor="ctr"/>
            <a:lstStyle/>
            <a:p>
              <a:endParaRPr lang="es-CL"/>
            </a:p>
          </p:txBody>
        </p:sp>
        <p:sp>
          <p:nvSpPr>
            <p:cNvPr id="245773" name="Oval 15"/>
            <p:cNvSpPr>
              <a:spLocks noChangeArrowheads="1"/>
            </p:cNvSpPr>
            <p:nvPr/>
          </p:nvSpPr>
          <p:spPr bwMode="auto">
            <a:xfrm>
              <a:off x="2749" y="2034"/>
              <a:ext cx="443" cy="445"/>
            </a:xfrm>
            <a:prstGeom prst="ellipse">
              <a:avLst/>
            </a:prstGeom>
            <a:gradFill rotWithShape="0">
              <a:gsLst>
                <a:gs pos="0">
                  <a:srgbClr val="000099"/>
                </a:gs>
                <a:gs pos="100000">
                  <a:srgbClr val="FF0000"/>
                </a:gs>
              </a:gsLst>
              <a:lin ang="0" scaled="1"/>
            </a:gradFill>
            <a:ln w="12700">
              <a:solidFill>
                <a:schemeClr val="tx1"/>
              </a:solidFill>
              <a:round/>
              <a:headEnd/>
              <a:tailEnd/>
            </a:ln>
          </p:spPr>
          <p:txBody>
            <a:bodyPr wrap="none" anchor="ctr"/>
            <a:lstStyle/>
            <a:p>
              <a:endParaRPr lang="es-CL"/>
            </a:p>
          </p:txBody>
        </p:sp>
        <p:sp>
          <p:nvSpPr>
            <p:cNvPr id="245774" name="AutoShape 16"/>
            <p:cNvSpPr>
              <a:spLocks noChangeArrowheads="1"/>
            </p:cNvSpPr>
            <p:nvPr/>
          </p:nvSpPr>
          <p:spPr bwMode="auto">
            <a:xfrm rot="16200000" flipV="1">
              <a:off x="3796" y="2483"/>
              <a:ext cx="674" cy="63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679 w 21600"/>
                <a:gd name="T13" fmla="*/ 4665 h 21600"/>
                <a:gd name="T14" fmla="*/ 16921 w 21600"/>
                <a:gd name="T15" fmla="*/ 16935 h 21600"/>
              </a:gdLst>
              <a:ahLst/>
              <a:cxnLst>
                <a:cxn ang="T8">
                  <a:pos x="T0" y="T1"/>
                </a:cxn>
                <a:cxn ang="T9">
                  <a:pos x="T2" y="T3"/>
                </a:cxn>
                <a:cxn ang="T10">
                  <a:pos x="T4" y="T5"/>
                </a:cxn>
                <a:cxn ang="T11">
                  <a:pos x="T6" y="T7"/>
                </a:cxn>
              </a:cxnLst>
              <a:rect l="T12" t="T13" r="T14" b="T15"/>
              <a:pathLst>
                <a:path w="21600" h="21600">
                  <a:moveTo>
                    <a:pt x="0" y="0"/>
                  </a:moveTo>
                  <a:lnTo>
                    <a:pt x="5744" y="21600"/>
                  </a:lnTo>
                  <a:lnTo>
                    <a:pt x="15856" y="21600"/>
                  </a:lnTo>
                  <a:lnTo>
                    <a:pt x="21600" y="0"/>
                  </a:lnTo>
                  <a:lnTo>
                    <a:pt x="0" y="0"/>
                  </a:lnTo>
                  <a:close/>
                </a:path>
              </a:pathLst>
            </a:custGeom>
            <a:gradFill rotWithShape="0">
              <a:gsLst>
                <a:gs pos="0">
                  <a:srgbClr val="FF0000"/>
                </a:gs>
                <a:gs pos="100000">
                  <a:srgbClr val="FF9966"/>
                </a:gs>
              </a:gsLst>
              <a:lin ang="0" scaled="1"/>
            </a:gradFill>
            <a:ln w="12700">
              <a:solidFill>
                <a:schemeClr val="tx1"/>
              </a:solidFill>
              <a:miter lim="800000"/>
              <a:headEnd/>
              <a:tailEnd/>
            </a:ln>
          </p:spPr>
          <p:txBody>
            <a:bodyPr wrap="none" anchor="ctr"/>
            <a:lstStyle/>
            <a:p>
              <a:endParaRPr lang="es-CL"/>
            </a:p>
          </p:txBody>
        </p:sp>
        <p:sp>
          <p:nvSpPr>
            <p:cNvPr id="245775" name="Line 17"/>
            <p:cNvSpPr>
              <a:spLocks noChangeShapeType="1"/>
            </p:cNvSpPr>
            <p:nvPr/>
          </p:nvSpPr>
          <p:spPr bwMode="auto">
            <a:xfrm>
              <a:off x="1398" y="1776"/>
              <a:ext cx="0" cy="690"/>
            </a:xfrm>
            <a:prstGeom prst="line">
              <a:avLst/>
            </a:prstGeom>
            <a:noFill/>
            <a:ln w="28575">
              <a:solidFill>
                <a:schemeClr val="accent1"/>
              </a:solidFill>
              <a:round/>
              <a:headEnd type="none" w="sm" len="sm"/>
              <a:tailEnd type="triangle" w="sm" len="sm"/>
            </a:ln>
          </p:spPr>
          <p:txBody>
            <a:bodyPr/>
            <a:lstStyle/>
            <a:p>
              <a:endParaRPr lang="es-CL"/>
            </a:p>
          </p:txBody>
        </p:sp>
        <p:sp>
          <p:nvSpPr>
            <p:cNvPr id="245776" name="Line 18"/>
            <p:cNvSpPr>
              <a:spLocks noChangeShapeType="1"/>
            </p:cNvSpPr>
            <p:nvPr/>
          </p:nvSpPr>
          <p:spPr bwMode="auto">
            <a:xfrm flipV="1">
              <a:off x="4444" y="1782"/>
              <a:ext cx="0" cy="690"/>
            </a:xfrm>
            <a:prstGeom prst="line">
              <a:avLst/>
            </a:prstGeom>
            <a:noFill/>
            <a:ln w="28575">
              <a:solidFill>
                <a:srgbClr val="FF9966"/>
              </a:solidFill>
              <a:round/>
              <a:headEnd type="none" w="sm" len="sm"/>
              <a:tailEnd type="triangle" w="sm" len="sm"/>
            </a:ln>
          </p:spPr>
          <p:txBody>
            <a:bodyPr/>
            <a:lstStyle/>
            <a:p>
              <a:endParaRPr lang="es-CL"/>
            </a:p>
          </p:txBody>
        </p:sp>
        <p:sp>
          <p:nvSpPr>
            <p:cNvPr id="245777" name="Line 19"/>
            <p:cNvSpPr>
              <a:spLocks noChangeShapeType="1"/>
            </p:cNvSpPr>
            <p:nvPr/>
          </p:nvSpPr>
          <p:spPr bwMode="auto">
            <a:xfrm>
              <a:off x="2035" y="2256"/>
              <a:ext cx="714" cy="0"/>
            </a:xfrm>
            <a:prstGeom prst="line">
              <a:avLst/>
            </a:prstGeom>
            <a:noFill/>
            <a:ln w="28575">
              <a:solidFill>
                <a:srgbClr val="000099"/>
              </a:solidFill>
              <a:round/>
              <a:headEnd type="none" w="sm" len="sm"/>
              <a:tailEnd type="triangle" w="sm" len="sm"/>
            </a:ln>
          </p:spPr>
          <p:txBody>
            <a:bodyPr/>
            <a:lstStyle/>
            <a:p>
              <a:endParaRPr lang="es-CL"/>
            </a:p>
          </p:txBody>
        </p:sp>
        <p:sp>
          <p:nvSpPr>
            <p:cNvPr id="245778" name="Line 20"/>
            <p:cNvSpPr>
              <a:spLocks noChangeShapeType="1"/>
            </p:cNvSpPr>
            <p:nvPr/>
          </p:nvSpPr>
          <p:spPr bwMode="auto">
            <a:xfrm flipV="1">
              <a:off x="2035" y="2256"/>
              <a:ext cx="0" cy="390"/>
            </a:xfrm>
            <a:prstGeom prst="line">
              <a:avLst/>
            </a:prstGeom>
            <a:noFill/>
            <a:ln w="28575">
              <a:solidFill>
                <a:srgbClr val="000099"/>
              </a:solidFill>
              <a:round/>
              <a:headEnd type="none" w="sm" len="sm"/>
              <a:tailEnd type="none" w="sm" len="sm"/>
            </a:ln>
          </p:spPr>
          <p:txBody>
            <a:bodyPr/>
            <a:lstStyle/>
            <a:p>
              <a:endParaRPr lang="es-CL"/>
            </a:p>
          </p:txBody>
        </p:sp>
        <p:sp>
          <p:nvSpPr>
            <p:cNvPr id="245779" name="Line 21"/>
            <p:cNvSpPr>
              <a:spLocks noChangeShapeType="1"/>
            </p:cNvSpPr>
            <p:nvPr/>
          </p:nvSpPr>
          <p:spPr bwMode="auto">
            <a:xfrm>
              <a:off x="3192" y="2256"/>
              <a:ext cx="632" cy="0"/>
            </a:xfrm>
            <a:prstGeom prst="line">
              <a:avLst/>
            </a:prstGeom>
            <a:noFill/>
            <a:ln w="28575">
              <a:solidFill>
                <a:srgbClr val="FF0000"/>
              </a:solidFill>
              <a:round/>
              <a:headEnd type="none" w="sm" len="sm"/>
              <a:tailEnd type="none" w="sm" len="sm"/>
            </a:ln>
          </p:spPr>
          <p:txBody>
            <a:bodyPr/>
            <a:lstStyle/>
            <a:p>
              <a:endParaRPr lang="es-CL"/>
            </a:p>
          </p:txBody>
        </p:sp>
        <p:sp>
          <p:nvSpPr>
            <p:cNvPr id="245780" name="Line 22"/>
            <p:cNvSpPr>
              <a:spLocks noChangeShapeType="1"/>
            </p:cNvSpPr>
            <p:nvPr/>
          </p:nvSpPr>
          <p:spPr bwMode="auto">
            <a:xfrm>
              <a:off x="3813" y="2256"/>
              <a:ext cx="0" cy="390"/>
            </a:xfrm>
            <a:prstGeom prst="line">
              <a:avLst/>
            </a:prstGeom>
            <a:noFill/>
            <a:ln w="28575">
              <a:solidFill>
                <a:srgbClr val="FF0000"/>
              </a:solidFill>
              <a:round/>
              <a:headEnd type="none" w="sm" len="sm"/>
              <a:tailEnd type="triangle" w="sm" len="sm"/>
            </a:ln>
          </p:spPr>
          <p:txBody>
            <a:bodyPr/>
            <a:lstStyle/>
            <a:p>
              <a:endParaRPr lang="es-CL"/>
            </a:p>
          </p:txBody>
        </p:sp>
        <p:sp>
          <p:nvSpPr>
            <p:cNvPr id="245781" name="Line 23"/>
            <p:cNvSpPr>
              <a:spLocks noChangeShapeType="1"/>
            </p:cNvSpPr>
            <p:nvPr/>
          </p:nvSpPr>
          <p:spPr bwMode="auto">
            <a:xfrm>
              <a:off x="2960" y="1710"/>
              <a:ext cx="0" cy="324"/>
            </a:xfrm>
            <a:prstGeom prst="line">
              <a:avLst/>
            </a:prstGeom>
            <a:noFill/>
            <a:ln w="28575">
              <a:solidFill>
                <a:srgbClr val="800000"/>
              </a:solidFill>
              <a:round/>
              <a:headEnd type="none" w="sm" len="sm"/>
              <a:tailEnd type="triangle" w="sm" len="sm"/>
            </a:ln>
          </p:spPr>
          <p:txBody>
            <a:bodyPr/>
            <a:lstStyle/>
            <a:p>
              <a:endParaRPr lang="es-CL"/>
            </a:p>
          </p:txBody>
        </p:sp>
        <p:sp>
          <p:nvSpPr>
            <p:cNvPr id="245782" name="Text Box 24"/>
            <p:cNvSpPr txBox="1">
              <a:spLocks noChangeArrowheads="1"/>
            </p:cNvSpPr>
            <p:nvPr/>
          </p:nvSpPr>
          <p:spPr bwMode="auto">
            <a:xfrm>
              <a:off x="2392" y="1506"/>
              <a:ext cx="1168" cy="250"/>
            </a:xfrm>
            <a:prstGeom prst="rect">
              <a:avLst/>
            </a:prstGeom>
            <a:noFill/>
            <a:ln w="12700">
              <a:noFill/>
              <a:miter lim="800000"/>
              <a:headEnd type="none" w="sm" len="sm"/>
              <a:tailEnd type="none" w="sm" len="sm"/>
            </a:ln>
          </p:spPr>
          <p:txBody>
            <a:bodyPr>
              <a:spAutoFit/>
            </a:bodyPr>
            <a:lstStyle/>
            <a:p>
              <a:pPr algn="ctr">
                <a:spcBef>
                  <a:spcPct val="50000"/>
                </a:spcBef>
              </a:pPr>
              <a:r>
                <a:rPr lang="nl-NL" sz="2000">
                  <a:solidFill>
                    <a:schemeClr val="tx2"/>
                  </a:solidFill>
                </a:rPr>
                <a:t>Combustible</a:t>
              </a:r>
            </a:p>
          </p:txBody>
        </p:sp>
        <p:sp>
          <p:nvSpPr>
            <p:cNvPr id="245783" name="Text Box 25"/>
            <p:cNvSpPr txBox="1">
              <a:spLocks noChangeArrowheads="1"/>
            </p:cNvSpPr>
            <p:nvPr/>
          </p:nvSpPr>
          <p:spPr bwMode="auto">
            <a:xfrm>
              <a:off x="1199" y="3162"/>
              <a:ext cx="1285" cy="250"/>
            </a:xfrm>
            <a:prstGeom prst="rect">
              <a:avLst/>
            </a:prstGeom>
            <a:noFill/>
            <a:ln w="12700">
              <a:noFill/>
              <a:miter lim="800000"/>
              <a:headEnd type="none" w="sm" len="sm"/>
              <a:tailEnd type="none" w="sm" len="sm"/>
            </a:ln>
          </p:spPr>
          <p:txBody>
            <a:bodyPr>
              <a:spAutoFit/>
            </a:bodyPr>
            <a:lstStyle/>
            <a:p>
              <a:pPr>
                <a:spcBef>
                  <a:spcPct val="50000"/>
                </a:spcBef>
              </a:pPr>
              <a:r>
                <a:rPr lang="nl-NL" sz="2000">
                  <a:solidFill>
                    <a:schemeClr val="tx2"/>
                  </a:solidFill>
                </a:rPr>
                <a:t>Compresor</a:t>
              </a:r>
            </a:p>
          </p:txBody>
        </p:sp>
        <p:sp>
          <p:nvSpPr>
            <p:cNvPr id="245784" name="Text Box 26"/>
            <p:cNvSpPr txBox="1">
              <a:spLocks noChangeArrowheads="1"/>
            </p:cNvSpPr>
            <p:nvPr/>
          </p:nvSpPr>
          <p:spPr bwMode="auto">
            <a:xfrm>
              <a:off x="2306" y="2970"/>
              <a:ext cx="1285" cy="538"/>
            </a:xfrm>
            <a:prstGeom prst="rect">
              <a:avLst/>
            </a:prstGeom>
            <a:noFill/>
            <a:ln w="12700">
              <a:noFill/>
              <a:miter lim="800000"/>
              <a:headEnd type="none" w="sm" len="sm"/>
              <a:tailEnd type="none" w="sm" len="sm"/>
            </a:ln>
          </p:spPr>
          <p:txBody>
            <a:bodyPr>
              <a:spAutoFit/>
            </a:bodyPr>
            <a:lstStyle/>
            <a:p>
              <a:pPr algn="ctr">
                <a:spcBef>
                  <a:spcPct val="50000"/>
                </a:spcBef>
              </a:pPr>
              <a:r>
                <a:rPr lang="nl-NL" sz="2000">
                  <a:solidFill>
                    <a:schemeClr val="tx2"/>
                  </a:solidFill>
                </a:rPr>
                <a:t>Sección de</a:t>
              </a:r>
            </a:p>
            <a:p>
              <a:pPr algn="ctr">
                <a:spcBef>
                  <a:spcPct val="50000"/>
                </a:spcBef>
              </a:pPr>
              <a:r>
                <a:rPr lang="nl-NL" sz="2000">
                  <a:solidFill>
                    <a:schemeClr val="tx2"/>
                  </a:solidFill>
                </a:rPr>
                <a:t>Combustión</a:t>
              </a:r>
            </a:p>
          </p:txBody>
        </p:sp>
        <p:sp>
          <p:nvSpPr>
            <p:cNvPr id="245785" name="Text Box 27"/>
            <p:cNvSpPr txBox="1">
              <a:spLocks noChangeArrowheads="1"/>
            </p:cNvSpPr>
            <p:nvPr/>
          </p:nvSpPr>
          <p:spPr bwMode="auto">
            <a:xfrm>
              <a:off x="3768" y="3162"/>
              <a:ext cx="1285" cy="250"/>
            </a:xfrm>
            <a:prstGeom prst="rect">
              <a:avLst/>
            </a:prstGeom>
            <a:noFill/>
            <a:ln w="12700">
              <a:noFill/>
              <a:miter lim="800000"/>
              <a:headEnd type="none" w="sm" len="sm"/>
              <a:tailEnd type="none" w="sm" len="sm"/>
            </a:ln>
          </p:spPr>
          <p:txBody>
            <a:bodyPr>
              <a:spAutoFit/>
            </a:bodyPr>
            <a:lstStyle/>
            <a:p>
              <a:pPr>
                <a:spcBef>
                  <a:spcPct val="50000"/>
                </a:spcBef>
              </a:pPr>
              <a:r>
                <a:rPr lang="nl-NL" sz="2000">
                  <a:solidFill>
                    <a:schemeClr val="tx2"/>
                  </a:solidFill>
                </a:rPr>
                <a:t>Turbina</a:t>
              </a:r>
            </a:p>
          </p:txBody>
        </p:sp>
      </p:grpSp>
      <p:sp>
        <p:nvSpPr>
          <p:cNvPr id="245765" name="Rectangle 28"/>
          <p:cNvSpPr>
            <a:spLocks noChangeArrowheads="1"/>
          </p:cNvSpPr>
          <p:nvPr/>
        </p:nvSpPr>
        <p:spPr bwMode="auto">
          <a:xfrm>
            <a:off x="3354388" y="1747838"/>
            <a:ext cx="3017837" cy="396875"/>
          </a:xfrm>
          <a:prstGeom prst="rect">
            <a:avLst/>
          </a:prstGeom>
          <a:noFill/>
          <a:ln w="9525">
            <a:noFill/>
            <a:miter lim="800000"/>
            <a:headEnd/>
            <a:tailEnd/>
          </a:ln>
        </p:spPr>
        <p:txBody>
          <a:bodyPr wrap="none">
            <a:spAutoFit/>
          </a:bodyPr>
          <a:lstStyle/>
          <a:p>
            <a:pPr algn="ctr">
              <a:spcBef>
                <a:spcPct val="50000"/>
              </a:spcBef>
            </a:pPr>
            <a:r>
              <a:rPr lang="nl-NL" sz="2000">
                <a:solidFill>
                  <a:schemeClr val="tx2"/>
                </a:solidFill>
              </a:rPr>
              <a:t>El generador de gases</a:t>
            </a:r>
            <a:endParaRPr lang="es-ES" sz="2000">
              <a:solidFill>
                <a:schemeClr val="tx2"/>
              </a:solidFill>
            </a:endParaRPr>
          </a:p>
        </p:txBody>
      </p:sp>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eaLnBrk="1" hangingPunct="1"/>
            <a:r>
              <a:rPr lang="es-ES"/>
              <a:t>Principio básico de funcionamiento</a:t>
            </a:r>
          </a:p>
        </p:txBody>
      </p:sp>
      <p:sp>
        <p:nvSpPr>
          <p:cNvPr id="246787" name="Rectangle 25"/>
          <p:cNvSpPr>
            <a:spLocks noChangeArrowheads="1"/>
          </p:cNvSpPr>
          <p:nvPr/>
        </p:nvSpPr>
        <p:spPr bwMode="auto">
          <a:xfrm>
            <a:off x="3354388" y="1628775"/>
            <a:ext cx="3017837" cy="396875"/>
          </a:xfrm>
          <a:prstGeom prst="rect">
            <a:avLst/>
          </a:prstGeom>
          <a:noFill/>
          <a:ln w="9525">
            <a:noFill/>
            <a:miter lim="800000"/>
            <a:headEnd/>
            <a:tailEnd/>
          </a:ln>
        </p:spPr>
        <p:txBody>
          <a:bodyPr wrap="none">
            <a:spAutoFit/>
          </a:bodyPr>
          <a:lstStyle/>
          <a:p>
            <a:pPr algn="ctr">
              <a:spcBef>
                <a:spcPct val="50000"/>
              </a:spcBef>
            </a:pPr>
            <a:r>
              <a:rPr lang="nl-NL" sz="2000">
                <a:solidFill>
                  <a:schemeClr val="tx2"/>
                </a:solidFill>
              </a:rPr>
              <a:t>El generador de gases</a:t>
            </a:r>
            <a:endParaRPr lang="es-ES" sz="2000">
              <a:solidFill>
                <a:schemeClr val="tx2"/>
              </a:solidFill>
            </a:endParaRPr>
          </a:p>
        </p:txBody>
      </p:sp>
      <p:pic>
        <p:nvPicPr>
          <p:cNvPr id="246788" name="Picture 85" descr="temp-druk"/>
          <p:cNvPicPr>
            <a:picLocks noGrp="1" noChangeAspect="1" noChangeArrowheads="1"/>
          </p:cNvPicPr>
          <p:nvPr>
            <p:ph idx="1"/>
          </p:nvPr>
        </p:nvPicPr>
        <p:blipFill>
          <a:blip r:embed="rId2"/>
          <a:srcRect r="22165"/>
          <a:stretch>
            <a:fillRect/>
          </a:stretch>
        </p:blipFill>
        <p:spPr>
          <a:xfrm>
            <a:off x="1116013" y="2133600"/>
            <a:ext cx="7056437" cy="4659313"/>
          </a:xfrm>
          <a:noFill/>
          <a:ln>
            <a:solidFill>
              <a:schemeClr val="tx1"/>
            </a:solidFill>
          </a:ln>
        </p:spPr>
      </p:pic>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p:cNvSpPr>
            <a:spLocks noGrp="1" noChangeArrowheads="1"/>
          </p:cNvSpPr>
          <p:nvPr>
            <p:ph type="title"/>
          </p:nvPr>
        </p:nvSpPr>
        <p:spPr/>
        <p:txBody>
          <a:bodyPr/>
          <a:lstStyle/>
          <a:p>
            <a:pPr eaLnBrk="1" hangingPunct="1"/>
            <a:r>
              <a:rPr lang="es-ES"/>
              <a:t>Tipos de turbinas a gas</a:t>
            </a:r>
          </a:p>
        </p:txBody>
      </p:sp>
      <p:sp>
        <p:nvSpPr>
          <p:cNvPr id="247811" name="Rectangle 6"/>
          <p:cNvSpPr>
            <a:spLocks noGrp="1" noChangeArrowheads="1"/>
          </p:cNvSpPr>
          <p:nvPr>
            <p:ph type="body" idx="1"/>
          </p:nvPr>
        </p:nvSpPr>
        <p:spPr/>
        <p:txBody>
          <a:bodyPr/>
          <a:lstStyle/>
          <a:p>
            <a:pPr eaLnBrk="1" hangingPunct="1">
              <a:lnSpc>
                <a:spcPct val="80000"/>
              </a:lnSpc>
            </a:pPr>
            <a:r>
              <a:rPr lang="es-ES" sz="2500"/>
              <a:t>Motores de aviación:</a:t>
            </a:r>
          </a:p>
          <a:p>
            <a:pPr lvl="1" eaLnBrk="1" hangingPunct="1">
              <a:lnSpc>
                <a:spcPct val="80000"/>
              </a:lnSpc>
            </a:pPr>
            <a:r>
              <a:rPr lang="es-ES" sz="2100"/>
              <a:t>Ram-jet</a:t>
            </a:r>
          </a:p>
          <a:p>
            <a:pPr lvl="1" eaLnBrk="1" hangingPunct="1">
              <a:lnSpc>
                <a:spcPct val="80000"/>
              </a:lnSpc>
            </a:pPr>
            <a:r>
              <a:rPr lang="es-ES" sz="2100"/>
              <a:t>Turbo chorro (Turbojet)</a:t>
            </a:r>
          </a:p>
          <a:p>
            <a:pPr lvl="1" eaLnBrk="1" hangingPunct="1">
              <a:lnSpc>
                <a:spcPct val="80000"/>
              </a:lnSpc>
            </a:pPr>
            <a:r>
              <a:rPr lang="es-ES" sz="2100"/>
              <a:t>Turbo Hélice (Turboprop)</a:t>
            </a:r>
          </a:p>
          <a:p>
            <a:pPr lvl="1" eaLnBrk="1" hangingPunct="1">
              <a:lnSpc>
                <a:spcPct val="80000"/>
              </a:lnSpc>
            </a:pPr>
            <a:r>
              <a:rPr lang="es-ES" sz="2100"/>
              <a:t>Turbo ventilador (Turbofan)</a:t>
            </a:r>
          </a:p>
          <a:p>
            <a:pPr lvl="1" eaLnBrk="1" hangingPunct="1">
              <a:lnSpc>
                <a:spcPct val="80000"/>
              </a:lnSpc>
            </a:pPr>
            <a:r>
              <a:rPr lang="es-ES" sz="2100"/>
              <a:t>Turbo eje (Turboshaft)</a:t>
            </a:r>
          </a:p>
          <a:p>
            <a:pPr eaLnBrk="1" hangingPunct="1">
              <a:lnSpc>
                <a:spcPct val="80000"/>
              </a:lnSpc>
            </a:pPr>
            <a:r>
              <a:rPr lang="es-ES" sz="2500"/>
              <a:t>Motores marinos:</a:t>
            </a:r>
          </a:p>
          <a:p>
            <a:pPr lvl="1" eaLnBrk="1" hangingPunct="1">
              <a:lnSpc>
                <a:spcPct val="80000"/>
              </a:lnSpc>
            </a:pPr>
            <a:r>
              <a:rPr lang="es-ES" sz="2100"/>
              <a:t>Motores de aviación modificados</a:t>
            </a:r>
          </a:p>
          <a:p>
            <a:pPr lvl="1" eaLnBrk="1" hangingPunct="1">
              <a:lnSpc>
                <a:spcPct val="80000"/>
              </a:lnSpc>
            </a:pPr>
            <a:r>
              <a:rPr lang="es-ES" sz="2100"/>
              <a:t>Motores de origen industrial</a:t>
            </a:r>
          </a:p>
          <a:p>
            <a:pPr eaLnBrk="1" hangingPunct="1">
              <a:lnSpc>
                <a:spcPct val="80000"/>
              </a:lnSpc>
            </a:pPr>
            <a:r>
              <a:rPr lang="es-ES" sz="2500"/>
              <a:t>Turbinas a gas Industriales</a:t>
            </a:r>
          </a:p>
          <a:p>
            <a:pPr lvl="1" eaLnBrk="1" hangingPunct="1">
              <a:lnSpc>
                <a:spcPct val="80000"/>
              </a:lnSpc>
            </a:pPr>
            <a:r>
              <a:rPr lang="es-ES" sz="2100"/>
              <a:t>Modificadas desde motores de aviación</a:t>
            </a:r>
          </a:p>
          <a:p>
            <a:pPr lvl="1" eaLnBrk="1" hangingPunct="1">
              <a:lnSpc>
                <a:spcPct val="80000"/>
              </a:lnSpc>
            </a:pPr>
            <a:r>
              <a:rPr lang="es-ES" sz="2100"/>
              <a:t>Especialmente diseñadas</a:t>
            </a:r>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8834" name="Rectangle 2"/>
          <p:cNvSpPr>
            <a:spLocks noGrp="1" noChangeArrowheads="1"/>
          </p:cNvSpPr>
          <p:nvPr>
            <p:ph type="title"/>
          </p:nvPr>
        </p:nvSpPr>
        <p:spPr/>
        <p:txBody>
          <a:bodyPr/>
          <a:lstStyle/>
          <a:p>
            <a:pPr eaLnBrk="1" hangingPunct="1"/>
            <a:r>
              <a:rPr lang="es-ES"/>
              <a:t>Turbina Ram</a:t>
            </a:r>
          </a:p>
        </p:txBody>
      </p:sp>
      <p:pic>
        <p:nvPicPr>
          <p:cNvPr id="248835" name="Picture 5"/>
          <p:cNvPicPr>
            <a:picLocks noChangeArrowheads="1"/>
          </p:cNvPicPr>
          <p:nvPr/>
        </p:nvPicPr>
        <p:blipFill>
          <a:blip r:embed="rId2"/>
          <a:srcRect l="11133" t="16661" r="36560" b="34616"/>
          <a:stretch>
            <a:fillRect/>
          </a:stretch>
        </p:blipFill>
        <p:spPr bwMode="auto">
          <a:xfrm>
            <a:off x="2432050" y="3698875"/>
            <a:ext cx="4340225" cy="2892425"/>
          </a:xfrm>
          <a:prstGeom prst="rect">
            <a:avLst/>
          </a:prstGeom>
          <a:noFill/>
          <a:ln w="9525">
            <a:solidFill>
              <a:schemeClr val="tx1"/>
            </a:solidFill>
            <a:miter lim="800000"/>
            <a:headEnd/>
            <a:tailEnd/>
          </a:ln>
        </p:spPr>
      </p:pic>
      <p:pic>
        <p:nvPicPr>
          <p:cNvPr id="248836" name="Picture 6"/>
          <p:cNvPicPr>
            <a:picLocks noChangeArrowheads="1"/>
          </p:cNvPicPr>
          <p:nvPr/>
        </p:nvPicPr>
        <p:blipFill>
          <a:blip r:embed="rId3"/>
          <a:srcRect l="2211" t="5740" r="2391" b="12961"/>
          <a:stretch>
            <a:fillRect/>
          </a:stretch>
        </p:blipFill>
        <p:spPr bwMode="auto">
          <a:xfrm>
            <a:off x="769938" y="1622425"/>
            <a:ext cx="7662862" cy="1916113"/>
          </a:xfrm>
          <a:prstGeom prst="rect">
            <a:avLst/>
          </a:prstGeom>
          <a:noFill/>
          <a:ln w="9525">
            <a:solidFill>
              <a:schemeClr val="tx1"/>
            </a:solidFill>
            <a:miter lim="800000"/>
            <a:headEnd/>
            <a:tailEnd/>
          </a:ln>
        </p:spPr>
      </p:pic>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9858" name="Rectangle 2"/>
          <p:cNvSpPr>
            <a:spLocks noGrp="1" noChangeArrowheads="1"/>
          </p:cNvSpPr>
          <p:nvPr>
            <p:ph type="title"/>
          </p:nvPr>
        </p:nvSpPr>
        <p:spPr/>
        <p:txBody>
          <a:bodyPr/>
          <a:lstStyle/>
          <a:p>
            <a:pPr eaLnBrk="1" hangingPunct="1"/>
            <a:r>
              <a:rPr lang="es-ES_tradnl"/>
              <a:t>Motor turbo chorro</a:t>
            </a:r>
          </a:p>
        </p:txBody>
      </p:sp>
      <p:pic>
        <p:nvPicPr>
          <p:cNvPr id="249859" name="Picture 5"/>
          <p:cNvPicPr>
            <a:picLocks noChangeArrowheads="1"/>
          </p:cNvPicPr>
          <p:nvPr/>
        </p:nvPicPr>
        <p:blipFill>
          <a:blip r:embed="rId2"/>
          <a:srcRect l="8443" t="24153" r="9109" b="4944"/>
          <a:stretch>
            <a:fillRect/>
          </a:stretch>
        </p:blipFill>
        <p:spPr bwMode="auto">
          <a:xfrm>
            <a:off x="1614488" y="4489450"/>
            <a:ext cx="6518275" cy="2179638"/>
          </a:xfrm>
          <a:prstGeom prst="rect">
            <a:avLst/>
          </a:prstGeom>
          <a:noFill/>
          <a:ln w="9525">
            <a:solidFill>
              <a:schemeClr val="tx1"/>
            </a:solidFill>
            <a:miter lim="800000"/>
            <a:headEnd/>
            <a:tailEnd/>
          </a:ln>
        </p:spPr>
      </p:pic>
      <p:pic>
        <p:nvPicPr>
          <p:cNvPr id="249860" name="Picture 6"/>
          <p:cNvPicPr>
            <a:picLocks noChangeArrowheads="1"/>
          </p:cNvPicPr>
          <p:nvPr/>
        </p:nvPicPr>
        <p:blipFill>
          <a:blip r:embed="rId3"/>
          <a:srcRect/>
          <a:stretch>
            <a:fillRect/>
          </a:stretch>
        </p:blipFill>
        <p:spPr bwMode="auto">
          <a:xfrm>
            <a:off x="947738" y="1587500"/>
            <a:ext cx="7945437" cy="2832100"/>
          </a:xfrm>
          <a:prstGeom prst="rect">
            <a:avLst/>
          </a:prstGeom>
          <a:noFill/>
          <a:ln w="9525">
            <a:solidFill>
              <a:schemeClr val="tx1"/>
            </a:solidFill>
            <a:miter lim="800000"/>
            <a:headEnd/>
            <a:tailEnd/>
          </a:ln>
        </p:spPr>
      </p:pic>
      <p:sp>
        <p:nvSpPr>
          <p:cNvPr id="1333255" name="Oval 7"/>
          <p:cNvSpPr>
            <a:spLocks noChangeArrowheads="1"/>
          </p:cNvSpPr>
          <p:nvPr/>
        </p:nvSpPr>
        <p:spPr bwMode="auto">
          <a:xfrm>
            <a:off x="5651500" y="549275"/>
            <a:ext cx="2663825" cy="3816350"/>
          </a:xfrm>
          <a:prstGeom prst="ellipse">
            <a:avLst/>
          </a:prstGeom>
          <a:noFill/>
          <a:ln w="9525">
            <a:solidFill>
              <a:srgbClr val="FF0000"/>
            </a:solidFill>
            <a:round/>
            <a:headEnd/>
            <a:tailEnd/>
          </a:ln>
        </p:spPr>
        <p:txBody>
          <a:bodyPr wrap="none" anchor="ctr"/>
          <a:lstStyle/>
          <a:p>
            <a:endParaRPr lang="es-CL"/>
          </a:p>
        </p:txBody>
      </p:sp>
      <p:sp>
        <p:nvSpPr>
          <p:cNvPr id="1333256" name="Text Box 8"/>
          <p:cNvSpPr txBox="1">
            <a:spLocks noChangeArrowheads="1"/>
          </p:cNvSpPr>
          <p:nvPr/>
        </p:nvSpPr>
        <p:spPr bwMode="auto">
          <a:xfrm>
            <a:off x="6659563" y="1196975"/>
            <a:ext cx="1225550" cy="641350"/>
          </a:xfrm>
          <a:prstGeom prst="rect">
            <a:avLst/>
          </a:prstGeom>
          <a:noFill/>
          <a:ln w="9525">
            <a:noFill/>
            <a:miter lim="800000"/>
            <a:headEnd/>
            <a:tailEnd/>
          </a:ln>
        </p:spPr>
        <p:txBody>
          <a:bodyPr>
            <a:spAutoFit/>
          </a:bodyPr>
          <a:lstStyle/>
          <a:p>
            <a:pPr>
              <a:spcBef>
                <a:spcPct val="50000"/>
              </a:spcBef>
            </a:pPr>
            <a:r>
              <a:rPr lang="es-ES"/>
              <a:t>Motor RAM</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333255"/>
                                        </p:tgtEl>
                                        <p:attrNameLst>
                                          <p:attrName>style.visibility</p:attrName>
                                        </p:attrNameLst>
                                      </p:cBhvr>
                                      <p:to>
                                        <p:strVal val="visible"/>
                                      </p:to>
                                    </p:set>
                                    <p:animEffect transition="in" filter="box(in)">
                                      <p:cBhvr>
                                        <p:cTn id="7" dur="500"/>
                                        <p:tgtEl>
                                          <p:spTgt spid="1333255"/>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333256"/>
                                        </p:tgtEl>
                                        <p:attrNameLst>
                                          <p:attrName>style.visibility</p:attrName>
                                        </p:attrNameLst>
                                      </p:cBhvr>
                                      <p:to>
                                        <p:strVal val="visible"/>
                                      </p:to>
                                    </p:set>
                                    <p:animEffect transition="in" filter="box(in)">
                                      <p:cBhvr>
                                        <p:cTn id="10" dur="500"/>
                                        <p:tgtEl>
                                          <p:spTgt spid="13332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3255" grpId="0" animBg="1"/>
      <p:bldP spid="1333256" grpId="0"/>
    </p:bldLst>
  </p:timing>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eaLnBrk="1" hangingPunct="1"/>
            <a:r>
              <a:rPr lang="es-ES_tradnl"/>
              <a:t>Motor turbo chorro</a:t>
            </a:r>
          </a:p>
        </p:txBody>
      </p:sp>
      <p:graphicFrame>
        <p:nvGraphicFramePr>
          <p:cNvPr id="5122" name="Object 7"/>
          <p:cNvGraphicFramePr>
            <a:graphicFrameLocks noGrp="1" noChangeAspect="1"/>
          </p:cNvGraphicFramePr>
          <p:nvPr>
            <p:ph idx="1"/>
          </p:nvPr>
        </p:nvGraphicFramePr>
        <p:xfrm>
          <a:off x="971550" y="2008188"/>
          <a:ext cx="7488238" cy="2357437"/>
        </p:xfrm>
        <a:graphic>
          <a:graphicData uri="http://schemas.openxmlformats.org/presentationml/2006/ole">
            <mc:AlternateContent xmlns:mc="http://schemas.openxmlformats.org/markup-compatibility/2006">
              <mc:Choice xmlns:v="urn:schemas-microsoft-com:vml" Requires="v">
                <p:oleObj name="Photo Editor-foto" r:id="rId2" imgW="5144218" imgH="1619476" progId="">
                  <p:embed/>
                </p:oleObj>
              </mc:Choice>
              <mc:Fallback>
                <p:oleObj name="Photo Editor-foto" r:id="rId2" imgW="5144218" imgH="1619476" progId="">
                  <p:embed/>
                  <p:pic>
                    <p:nvPicPr>
                      <p:cNvPr id="5122" name="Object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2008188"/>
                        <a:ext cx="7488238" cy="2357437"/>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124" name="Rectangle 9"/>
          <p:cNvSpPr>
            <a:spLocks noChangeArrowheads="1"/>
          </p:cNvSpPr>
          <p:nvPr/>
        </p:nvSpPr>
        <p:spPr bwMode="auto">
          <a:xfrm>
            <a:off x="3270250" y="4646613"/>
            <a:ext cx="2605088" cy="366712"/>
          </a:xfrm>
          <a:prstGeom prst="rect">
            <a:avLst/>
          </a:prstGeom>
          <a:noFill/>
          <a:ln w="9525">
            <a:noFill/>
            <a:miter lim="800000"/>
            <a:headEnd/>
            <a:tailEnd/>
          </a:ln>
        </p:spPr>
        <p:txBody>
          <a:bodyPr wrap="none">
            <a:spAutoFit/>
          </a:bodyPr>
          <a:lstStyle/>
          <a:p>
            <a:r>
              <a:rPr lang="nl-NL"/>
              <a:t>Rolls-Royce Olympus</a:t>
            </a:r>
            <a:endParaRPr lang="es-ES"/>
          </a:p>
        </p:txBody>
      </p:sp>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p:txBody>
          <a:bodyPr/>
          <a:lstStyle/>
          <a:p>
            <a:pPr eaLnBrk="1" hangingPunct="1"/>
            <a:r>
              <a:rPr lang="es-ES_tradnl" sz="3200"/>
              <a:t>Tobera de descarga (Solo aviación)</a:t>
            </a:r>
          </a:p>
        </p:txBody>
      </p:sp>
      <p:pic>
        <p:nvPicPr>
          <p:cNvPr id="250883" name="Picture 7" descr="Exhaust3"/>
          <p:cNvPicPr>
            <a:picLocks noGrp="1" noChangeAspect="1" noChangeArrowheads="1"/>
          </p:cNvPicPr>
          <p:nvPr>
            <p:ph idx="1"/>
          </p:nvPr>
        </p:nvPicPr>
        <p:blipFill>
          <a:blip r:embed="rId2"/>
          <a:srcRect/>
          <a:stretch>
            <a:fillRect/>
          </a:stretch>
        </p:blipFill>
        <p:spPr>
          <a:xfrm>
            <a:off x="2124075" y="1811338"/>
            <a:ext cx="5688013" cy="4064000"/>
          </a:xfrm>
          <a:noFill/>
          <a:ln>
            <a:solidFill>
              <a:schemeClr val="tx1"/>
            </a:solidFill>
          </a:ln>
        </p:spPr>
      </p:pic>
    </p:spTree>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p:txBody>
          <a:bodyPr/>
          <a:lstStyle/>
          <a:p>
            <a:pPr eaLnBrk="1" hangingPunct="1"/>
            <a:r>
              <a:rPr lang="es-ES_tradnl"/>
              <a:t>Motor turbo hélice</a:t>
            </a:r>
          </a:p>
        </p:txBody>
      </p:sp>
      <p:pic>
        <p:nvPicPr>
          <p:cNvPr id="251907" name="Picture 7"/>
          <p:cNvPicPr>
            <a:picLocks noChangeArrowheads="1"/>
          </p:cNvPicPr>
          <p:nvPr/>
        </p:nvPicPr>
        <p:blipFill>
          <a:blip r:embed="rId2"/>
          <a:srcRect l="10870" t="19919" r="9511" b="23688"/>
          <a:stretch>
            <a:fillRect/>
          </a:stretch>
        </p:blipFill>
        <p:spPr bwMode="auto">
          <a:xfrm>
            <a:off x="1055688" y="4602163"/>
            <a:ext cx="7212012" cy="1995487"/>
          </a:xfrm>
          <a:prstGeom prst="rect">
            <a:avLst/>
          </a:prstGeom>
          <a:noFill/>
          <a:ln w="9525">
            <a:noFill/>
            <a:miter lim="800000"/>
            <a:headEnd/>
            <a:tailEnd/>
          </a:ln>
        </p:spPr>
      </p:pic>
      <p:pic>
        <p:nvPicPr>
          <p:cNvPr id="251908" name="Picture 8"/>
          <p:cNvPicPr>
            <a:picLocks noChangeArrowheads="1"/>
          </p:cNvPicPr>
          <p:nvPr/>
        </p:nvPicPr>
        <p:blipFill>
          <a:blip r:embed="rId3"/>
          <a:srcRect r="1015"/>
          <a:stretch>
            <a:fillRect/>
          </a:stretch>
        </p:blipFill>
        <p:spPr bwMode="auto">
          <a:xfrm>
            <a:off x="2987675" y="1700213"/>
            <a:ext cx="3406775" cy="2551112"/>
          </a:xfrm>
          <a:prstGeom prst="rect">
            <a:avLst/>
          </a:prstGeom>
          <a:noFill/>
          <a:ln w="9525">
            <a:solidFill>
              <a:schemeClr val="tx1"/>
            </a:solidFill>
            <a:miter lim="800000"/>
            <a:headEnd/>
            <a:tailEnd/>
          </a:ln>
        </p:spPr>
      </p:pic>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2930" name="Rectangle 2"/>
          <p:cNvSpPr>
            <a:spLocks noGrp="1" noChangeArrowheads="1"/>
          </p:cNvSpPr>
          <p:nvPr>
            <p:ph type="title"/>
          </p:nvPr>
        </p:nvSpPr>
        <p:spPr/>
        <p:txBody>
          <a:bodyPr/>
          <a:lstStyle/>
          <a:p>
            <a:pPr eaLnBrk="1" hangingPunct="1"/>
            <a:r>
              <a:rPr lang="es-ES_tradnl"/>
              <a:t>Motor turbo ventilador</a:t>
            </a:r>
          </a:p>
        </p:txBody>
      </p:sp>
      <p:pic>
        <p:nvPicPr>
          <p:cNvPr id="252931" name="Picture 5" descr="F117pw100_cut"/>
          <p:cNvPicPr>
            <a:picLocks noChangeAspect="1" noChangeArrowheads="1"/>
          </p:cNvPicPr>
          <p:nvPr/>
        </p:nvPicPr>
        <p:blipFill>
          <a:blip r:embed="rId2"/>
          <a:srcRect/>
          <a:stretch>
            <a:fillRect/>
          </a:stretch>
        </p:blipFill>
        <p:spPr bwMode="auto">
          <a:xfrm>
            <a:off x="1282700" y="1589088"/>
            <a:ext cx="7034213" cy="5080000"/>
          </a:xfrm>
          <a:prstGeom prst="rect">
            <a:avLst/>
          </a:prstGeom>
          <a:noFill/>
          <a:ln w="9525">
            <a:solidFill>
              <a:schemeClr val="tx1"/>
            </a:solidFill>
            <a:miter lim="800000"/>
            <a:headEnd/>
            <a:tailEnd/>
          </a:ln>
        </p:spPr>
      </p:pic>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3954" name="Rectangle 2"/>
          <p:cNvSpPr>
            <a:spLocks noGrp="1" noChangeArrowheads="1"/>
          </p:cNvSpPr>
          <p:nvPr>
            <p:ph type="title"/>
          </p:nvPr>
        </p:nvSpPr>
        <p:spPr/>
        <p:txBody>
          <a:bodyPr/>
          <a:lstStyle/>
          <a:p>
            <a:pPr eaLnBrk="1" hangingPunct="1"/>
            <a:r>
              <a:rPr lang="es-ES_tradnl"/>
              <a:t>Motor turbo eje</a:t>
            </a:r>
          </a:p>
        </p:txBody>
      </p:sp>
      <p:pic>
        <p:nvPicPr>
          <p:cNvPr id="253955" name="Picture 4"/>
          <p:cNvPicPr>
            <a:picLocks noChangeArrowheads="1"/>
          </p:cNvPicPr>
          <p:nvPr/>
        </p:nvPicPr>
        <p:blipFill>
          <a:blip r:embed="rId2"/>
          <a:srcRect r="899" b="586"/>
          <a:stretch>
            <a:fillRect/>
          </a:stretch>
        </p:blipFill>
        <p:spPr bwMode="auto">
          <a:xfrm>
            <a:off x="1679575" y="1633538"/>
            <a:ext cx="5819775" cy="3235325"/>
          </a:xfrm>
          <a:prstGeom prst="rect">
            <a:avLst/>
          </a:prstGeom>
          <a:noFill/>
          <a:ln w="9525">
            <a:solidFill>
              <a:schemeClr val="tx1"/>
            </a:solidFill>
            <a:miter lim="800000"/>
            <a:headEnd/>
            <a:tailEnd/>
          </a:ln>
        </p:spPr>
      </p:pic>
      <p:pic>
        <p:nvPicPr>
          <p:cNvPr id="253956" name="Picture 6"/>
          <p:cNvPicPr>
            <a:picLocks noChangeAspect="1" noChangeArrowheads="1"/>
          </p:cNvPicPr>
          <p:nvPr/>
        </p:nvPicPr>
        <p:blipFill>
          <a:blip r:embed="rId3"/>
          <a:srcRect/>
          <a:stretch>
            <a:fillRect/>
          </a:stretch>
        </p:blipFill>
        <p:spPr bwMode="auto">
          <a:xfrm>
            <a:off x="1187450" y="5008563"/>
            <a:ext cx="6748463" cy="1660525"/>
          </a:xfrm>
          <a:prstGeom prst="rect">
            <a:avLst/>
          </a:prstGeom>
          <a:noFill/>
          <a:ln w="9525">
            <a:noFill/>
            <a:miter lim="800000"/>
            <a:headEnd/>
            <a:tailEnd/>
          </a:ln>
        </p:spPr>
      </p:pic>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4978" name="Rectangle 2"/>
          <p:cNvSpPr>
            <a:spLocks noGrp="1" noChangeArrowheads="1"/>
          </p:cNvSpPr>
          <p:nvPr>
            <p:ph type="title"/>
          </p:nvPr>
        </p:nvSpPr>
        <p:spPr/>
        <p:txBody>
          <a:bodyPr/>
          <a:lstStyle/>
          <a:p>
            <a:pPr eaLnBrk="1" hangingPunct="1"/>
            <a:r>
              <a:rPr lang="es-ES_tradnl"/>
              <a:t>Motor marino</a:t>
            </a:r>
          </a:p>
        </p:txBody>
      </p:sp>
      <p:pic>
        <p:nvPicPr>
          <p:cNvPr id="254979" name="Picture 6"/>
          <p:cNvPicPr>
            <a:picLocks noChangeArrowheads="1"/>
          </p:cNvPicPr>
          <p:nvPr/>
        </p:nvPicPr>
        <p:blipFill>
          <a:blip r:embed="rId2"/>
          <a:srcRect/>
          <a:stretch>
            <a:fillRect/>
          </a:stretch>
        </p:blipFill>
        <p:spPr bwMode="auto">
          <a:xfrm>
            <a:off x="1152525" y="3673475"/>
            <a:ext cx="6811963" cy="2708275"/>
          </a:xfrm>
          <a:prstGeom prst="rect">
            <a:avLst/>
          </a:prstGeom>
          <a:noFill/>
          <a:ln w="9525">
            <a:solidFill>
              <a:schemeClr val="tx1"/>
            </a:solidFill>
            <a:miter lim="800000"/>
            <a:headEnd/>
            <a:tailEnd/>
          </a:ln>
        </p:spPr>
      </p:pic>
      <p:pic>
        <p:nvPicPr>
          <p:cNvPr id="254980" name="Picture 7"/>
          <p:cNvPicPr>
            <a:picLocks noChangeAspect="1" noChangeArrowheads="1"/>
          </p:cNvPicPr>
          <p:nvPr/>
        </p:nvPicPr>
        <p:blipFill>
          <a:blip r:embed="rId3"/>
          <a:srcRect/>
          <a:stretch>
            <a:fillRect/>
          </a:stretch>
        </p:blipFill>
        <p:spPr bwMode="auto">
          <a:xfrm>
            <a:off x="2390775" y="1639888"/>
            <a:ext cx="4225925" cy="1770062"/>
          </a:xfrm>
          <a:prstGeom prst="rect">
            <a:avLst/>
          </a:prstGeom>
          <a:noFill/>
          <a:ln w="9525">
            <a:noFill/>
            <a:miter lim="800000"/>
            <a:headEnd/>
            <a:tailEnd/>
          </a:ln>
        </p:spPr>
      </p:pic>
      <p:sp>
        <p:nvSpPr>
          <p:cNvPr id="254981" name="Rectangle 8"/>
          <p:cNvSpPr>
            <a:spLocks noChangeArrowheads="1"/>
          </p:cNvSpPr>
          <p:nvPr/>
        </p:nvSpPr>
        <p:spPr bwMode="auto">
          <a:xfrm>
            <a:off x="2797175" y="3259138"/>
            <a:ext cx="3687763" cy="339725"/>
          </a:xfrm>
          <a:prstGeom prst="rect">
            <a:avLst/>
          </a:prstGeom>
          <a:noFill/>
          <a:ln w="9525">
            <a:noFill/>
            <a:miter lim="800000"/>
            <a:headEnd/>
            <a:tailEnd/>
          </a:ln>
        </p:spPr>
        <p:txBody>
          <a:bodyPr wrap="none">
            <a:spAutoFit/>
          </a:bodyPr>
          <a:lstStyle/>
          <a:p>
            <a:pPr>
              <a:lnSpc>
                <a:spcPct val="90000"/>
              </a:lnSpc>
              <a:spcBef>
                <a:spcPct val="20000"/>
              </a:spcBef>
            </a:pPr>
            <a:r>
              <a:rPr lang="nl-NL"/>
              <a:t>Rolls-Royce Spey (Marinizada)</a:t>
            </a:r>
          </a:p>
        </p:txBody>
      </p:sp>
    </p:spTree>
  </p:cSld>
  <p:clrMapOvr>
    <a:masterClrMapping/>
  </p:clrMapOvr>
  <p:transition/>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6002" name="Rectangle 2"/>
          <p:cNvSpPr>
            <a:spLocks noGrp="1" noChangeArrowheads="1"/>
          </p:cNvSpPr>
          <p:nvPr>
            <p:ph type="title"/>
          </p:nvPr>
        </p:nvSpPr>
        <p:spPr/>
        <p:txBody>
          <a:bodyPr/>
          <a:lstStyle/>
          <a:p>
            <a:pPr eaLnBrk="1" hangingPunct="1"/>
            <a:r>
              <a:rPr lang="es-ES"/>
              <a:t>Principio de funcionamiento</a:t>
            </a:r>
          </a:p>
        </p:txBody>
      </p:sp>
      <p:sp>
        <p:nvSpPr>
          <p:cNvPr id="256003" name="Rectangle 3"/>
          <p:cNvSpPr>
            <a:spLocks noChangeArrowheads="1"/>
          </p:cNvSpPr>
          <p:nvPr/>
        </p:nvSpPr>
        <p:spPr bwMode="auto">
          <a:xfrm>
            <a:off x="2987675" y="1854200"/>
            <a:ext cx="3529013" cy="495300"/>
          </a:xfrm>
          <a:prstGeom prst="rect">
            <a:avLst/>
          </a:prstGeom>
          <a:noFill/>
          <a:ln w="9525">
            <a:noFill/>
            <a:round/>
            <a:headEnd/>
            <a:tailEnd/>
          </a:ln>
        </p:spPr>
        <p:txBody>
          <a:bodyPr lIns="90000" tIns="46800" rIns="90000" bIns="46800"/>
          <a:lstStyle/>
          <a:p>
            <a:pPr>
              <a:lnSpc>
                <a:spcPct val="90000"/>
              </a:lnSpc>
              <a:spcBef>
                <a:spcPct val="20000"/>
              </a:spcBef>
            </a:pPr>
            <a:r>
              <a:rPr lang="es-CL">
                <a:cs typeface="Times New Roman" pitchFamily="18" charset="0"/>
              </a:rPr>
              <a:t>Turbopac: Unidad de poder</a:t>
            </a:r>
          </a:p>
        </p:txBody>
      </p:sp>
      <p:pic>
        <p:nvPicPr>
          <p:cNvPr id="256004" name="Picture 9"/>
          <p:cNvPicPr>
            <a:picLocks noGrp="1" noChangeAspect="1" noChangeArrowheads="1"/>
          </p:cNvPicPr>
          <p:nvPr>
            <p:ph idx="1"/>
          </p:nvPr>
        </p:nvPicPr>
        <p:blipFill>
          <a:blip r:embed="rId2"/>
          <a:srcRect/>
          <a:stretch>
            <a:fillRect/>
          </a:stretch>
        </p:blipFill>
        <p:spPr>
          <a:xfrm>
            <a:off x="3259138" y="2487613"/>
            <a:ext cx="3535362" cy="2792412"/>
          </a:xfrm>
          <a:noFill/>
        </p:spPr>
      </p:pic>
    </p:spTree>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p:txBody>
          <a:bodyPr/>
          <a:lstStyle/>
          <a:p>
            <a:pPr eaLnBrk="1" hangingPunct="1"/>
            <a:r>
              <a:rPr lang="es-ES_tradnl"/>
              <a:t>Motor Industrial (turbina a gas)</a:t>
            </a:r>
          </a:p>
        </p:txBody>
      </p:sp>
      <p:graphicFrame>
        <p:nvGraphicFramePr>
          <p:cNvPr id="6146" name="Object 6"/>
          <p:cNvGraphicFramePr>
            <a:graphicFrameLocks noGrp="1" noChangeAspect="1"/>
          </p:cNvGraphicFramePr>
          <p:nvPr>
            <p:ph idx="1"/>
          </p:nvPr>
        </p:nvGraphicFramePr>
        <p:xfrm>
          <a:off x="1370013" y="1874838"/>
          <a:ext cx="7313612" cy="4019550"/>
        </p:xfrm>
        <a:graphic>
          <a:graphicData uri="http://schemas.openxmlformats.org/presentationml/2006/ole">
            <mc:AlternateContent xmlns:mc="http://schemas.openxmlformats.org/markup-compatibility/2006">
              <mc:Choice xmlns:v="urn:schemas-microsoft-com:vml" Requires="v">
                <p:oleObj name="Photo Editor-foto" r:id="rId2" imgW="11247619" imgH="6180952" progId="">
                  <p:embed/>
                </p:oleObj>
              </mc:Choice>
              <mc:Fallback>
                <p:oleObj name="Photo Editor-foto" r:id="rId2" imgW="11247619" imgH="6180952" progId="">
                  <p:embed/>
                  <p:pic>
                    <p:nvPicPr>
                      <p:cNvPr id="6146" name="Object 6"/>
                      <p:cNvPicPr>
                        <a:picLocks noChangeAspect="1" noChangeArrowheads="1"/>
                      </p:cNvPicPr>
                      <p:nvPr/>
                    </p:nvPicPr>
                    <p:blipFill>
                      <a:blip r:embed="rId3">
                        <a:extLst>
                          <a:ext uri="{28A0092B-C50C-407E-A947-70E740481C1C}">
                            <a14:useLocalDpi xmlns:a14="http://schemas.microsoft.com/office/drawing/2010/main" val="0"/>
                          </a:ext>
                        </a:extLst>
                      </a:blip>
                      <a:srcRect r="450"/>
                      <a:stretch>
                        <a:fillRect/>
                      </a:stretch>
                    </p:blipFill>
                    <p:spPr bwMode="auto">
                      <a:xfrm>
                        <a:off x="1370013" y="1874838"/>
                        <a:ext cx="7313612" cy="4019550"/>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57027" name="Picture 5"/>
          <p:cNvPicPr>
            <a:picLocks noGrp="1" noChangeAspect="1" noChangeArrowheads="1"/>
          </p:cNvPicPr>
          <p:nvPr>
            <p:ph idx="1"/>
          </p:nvPr>
        </p:nvPicPr>
        <p:blipFill>
          <a:blip r:embed="rId2"/>
          <a:srcRect/>
          <a:stretch>
            <a:fillRect/>
          </a:stretch>
        </p:blipFill>
        <p:spPr>
          <a:xfrm>
            <a:off x="1481138" y="1827213"/>
            <a:ext cx="7091362" cy="4114800"/>
          </a:xfrm>
          <a:noFill/>
        </p:spPr>
      </p:pic>
    </p:spTree>
  </p:cSld>
  <p:clrMapOvr>
    <a:masterClrMapping/>
  </p:clrMapOv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58051" name="Picture 5"/>
          <p:cNvPicPr>
            <a:picLocks noGrp="1" noChangeAspect="1" noChangeArrowheads="1"/>
          </p:cNvPicPr>
          <p:nvPr>
            <p:ph idx="1"/>
          </p:nvPr>
        </p:nvPicPr>
        <p:blipFill>
          <a:blip r:embed="rId2"/>
          <a:srcRect/>
          <a:stretch>
            <a:fillRect/>
          </a:stretch>
        </p:blipFill>
        <p:spPr>
          <a:xfrm>
            <a:off x="1476375" y="1978025"/>
            <a:ext cx="6445250" cy="4114800"/>
          </a:xfrm>
          <a:noFill/>
        </p:spPr>
      </p:pic>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3970FA-9416-4A99-B698-E57372F1DA66}"/>
              </a:ext>
            </a:extLst>
          </p:cNvPr>
          <p:cNvSpPr>
            <a:spLocks noGrp="1"/>
          </p:cNvSpPr>
          <p:nvPr>
            <p:ph type="title"/>
          </p:nvPr>
        </p:nvSpPr>
        <p:spPr/>
        <p:txBody>
          <a:bodyPr/>
          <a:lstStyle/>
          <a:p>
            <a:r>
              <a:rPr lang="es-CL" dirty="0"/>
              <a:t>Motor propulsor fragata </a:t>
            </a:r>
            <a:r>
              <a:rPr lang="es-CL" dirty="0" err="1"/>
              <a:t>Adelaide</a:t>
            </a:r>
            <a:endParaRPr lang="es-CL" dirty="0"/>
          </a:p>
        </p:txBody>
      </p:sp>
      <p:pic>
        <p:nvPicPr>
          <p:cNvPr id="10" name="Imagen 9">
            <a:extLst>
              <a:ext uri="{FF2B5EF4-FFF2-40B4-BE49-F238E27FC236}">
                <a16:creationId xmlns:a16="http://schemas.microsoft.com/office/drawing/2014/main" id="{DC4A35C3-367D-400B-90A2-FFF0AA1B91EB}"/>
              </a:ext>
            </a:extLst>
          </p:cNvPr>
          <p:cNvPicPr>
            <a:picLocks noChangeAspect="1"/>
          </p:cNvPicPr>
          <p:nvPr/>
        </p:nvPicPr>
        <p:blipFill>
          <a:blip r:embed="rId2"/>
          <a:stretch>
            <a:fillRect/>
          </a:stretch>
        </p:blipFill>
        <p:spPr>
          <a:xfrm>
            <a:off x="-136568" y="2097195"/>
            <a:ext cx="9144000" cy="3348029"/>
          </a:xfrm>
          <a:prstGeom prst="rect">
            <a:avLst/>
          </a:prstGeom>
        </p:spPr>
      </p:pic>
      <p:pic>
        <p:nvPicPr>
          <p:cNvPr id="4" name="Marcador de contenido 3">
            <a:extLst>
              <a:ext uri="{FF2B5EF4-FFF2-40B4-BE49-F238E27FC236}">
                <a16:creationId xmlns:a16="http://schemas.microsoft.com/office/drawing/2014/main" id="{FA205CA5-2D98-4D3D-8ECA-5110DAB1C499}"/>
              </a:ext>
            </a:extLst>
          </p:cNvPr>
          <p:cNvPicPr>
            <a:picLocks noGrp="1" noChangeAspect="1"/>
          </p:cNvPicPr>
          <p:nvPr>
            <p:ph idx="1"/>
          </p:nvPr>
        </p:nvPicPr>
        <p:blipFill rotWithShape="1">
          <a:blip r:embed="rId3"/>
          <a:srcRect b="13272"/>
          <a:stretch/>
        </p:blipFill>
        <p:spPr>
          <a:xfrm>
            <a:off x="333960" y="1336573"/>
            <a:ext cx="8198480" cy="5332787"/>
          </a:xfrm>
          <a:prstGeom prst="rect">
            <a:avLst/>
          </a:prstGeom>
        </p:spPr>
      </p:pic>
    </p:spTree>
    <p:extLst>
      <p:ext uri="{BB962C8B-B14F-4D97-AF65-F5344CB8AC3E}">
        <p14:creationId xmlns:p14="http://schemas.microsoft.com/office/powerpoint/2010/main" val="1221860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sp>
        <p:nvSpPr>
          <p:cNvPr id="259075" name="Rectangle 5"/>
          <p:cNvSpPr>
            <a:spLocks noGrp="1" noChangeArrowheads="1"/>
          </p:cNvSpPr>
          <p:nvPr>
            <p:ph type="body" idx="1"/>
          </p:nvPr>
        </p:nvSpPr>
        <p:spPr/>
        <p:txBody>
          <a:bodyPr/>
          <a:lstStyle/>
          <a:p>
            <a:pPr eaLnBrk="1" hangingPunct="1">
              <a:lnSpc>
                <a:spcPct val="80000"/>
              </a:lnSpc>
            </a:pPr>
            <a:r>
              <a:rPr lang="es-MX" sz="1900" dirty="0"/>
              <a:t>DUCTOS DE ENTRADA DE AIRE.</a:t>
            </a:r>
          </a:p>
          <a:p>
            <a:pPr lvl="1" eaLnBrk="1" hangingPunct="1">
              <a:lnSpc>
                <a:spcPct val="80000"/>
              </a:lnSpc>
            </a:pPr>
            <a:r>
              <a:rPr lang="es-MX" sz="1700" dirty="0"/>
              <a:t>Las turbinas a gas de propulsión naval requieren grandes volúmenes de aire para la eficiente operación del compresor.</a:t>
            </a:r>
          </a:p>
          <a:p>
            <a:pPr lvl="1" eaLnBrk="1" hangingPunct="1">
              <a:lnSpc>
                <a:spcPct val="80000"/>
              </a:lnSpc>
            </a:pPr>
            <a:r>
              <a:rPr lang="es-MX" sz="1700" dirty="0"/>
              <a:t>Lo anterior incide directamente en el diseño de los ductos de admisión de aire que lleven la cantidad y calidad de aire requerida hacia los compresores.</a:t>
            </a:r>
          </a:p>
          <a:p>
            <a:pPr lvl="1" eaLnBrk="1" hangingPunct="1">
              <a:lnSpc>
                <a:spcPct val="80000"/>
              </a:lnSpc>
            </a:pPr>
            <a:r>
              <a:rPr lang="es-MX" sz="1700" dirty="0"/>
              <a:t>El aire que ingresa al compresor debe ser muy limpio. Cualquier partícula extraña o suciedad que se deposite en las paletas del compresor producirá una baja en su eficiencia y por su velocidad de impacto, un daño estructural. </a:t>
            </a:r>
          </a:p>
          <a:p>
            <a:pPr lvl="2" eaLnBrk="1" hangingPunct="1">
              <a:lnSpc>
                <a:spcPct val="80000"/>
              </a:lnSpc>
            </a:pPr>
            <a:r>
              <a:rPr lang="es-MX" sz="1500" dirty="0"/>
              <a:t>Se utilizan filtros, para evitar la ingestión de cuerpos extraños, ingreso de partículas de sal.</a:t>
            </a:r>
          </a:p>
          <a:p>
            <a:pPr lvl="1" eaLnBrk="1" hangingPunct="1">
              <a:lnSpc>
                <a:spcPct val="80000"/>
              </a:lnSpc>
            </a:pPr>
            <a:r>
              <a:rPr lang="es-MX" sz="1700" dirty="0"/>
              <a:t>Las tomas de aire se instalan en las cubiertas superiores del buque y se utilizan silenciadores para reducir el ruido que se produce durante su operación.</a:t>
            </a:r>
            <a:endParaRPr lang="es-ES" sz="1700" dirty="0"/>
          </a:p>
        </p:txBody>
      </p:sp>
    </p:spTree>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60099" name="Picture 5"/>
          <p:cNvPicPr>
            <a:picLocks noGrp="1" noChangeAspect="1" noChangeArrowheads="1"/>
          </p:cNvPicPr>
          <p:nvPr>
            <p:ph idx="1"/>
          </p:nvPr>
        </p:nvPicPr>
        <p:blipFill>
          <a:blip r:embed="rId2"/>
          <a:srcRect/>
          <a:stretch>
            <a:fillRect/>
          </a:stretch>
        </p:blipFill>
        <p:spPr>
          <a:xfrm>
            <a:off x="1833563" y="1827213"/>
            <a:ext cx="6384925" cy="4114800"/>
          </a:xfrm>
          <a:noFill/>
        </p:spPr>
      </p:pic>
    </p:spTree>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61123" name="Picture 5"/>
          <p:cNvPicPr>
            <a:picLocks noGrp="1" noChangeAspect="1" noChangeArrowheads="1"/>
          </p:cNvPicPr>
          <p:nvPr>
            <p:ph idx="1"/>
          </p:nvPr>
        </p:nvPicPr>
        <p:blipFill>
          <a:blip r:embed="rId2"/>
          <a:srcRect/>
          <a:stretch>
            <a:fillRect/>
          </a:stretch>
        </p:blipFill>
        <p:spPr>
          <a:xfrm>
            <a:off x="1822450" y="1827213"/>
            <a:ext cx="6407150" cy="4114800"/>
          </a:xfrm>
          <a:noFill/>
        </p:spPr>
      </p:pic>
    </p:spTree>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62147" name="Picture 5"/>
          <p:cNvPicPr>
            <a:picLocks noGrp="1" noChangeAspect="1" noChangeArrowheads="1"/>
          </p:cNvPicPr>
          <p:nvPr>
            <p:ph idx="1"/>
          </p:nvPr>
        </p:nvPicPr>
        <p:blipFill>
          <a:blip r:embed="rId2"/>
          <a:srcRect/>
          <a:stretch>
            <a:fillRect/>
          </a:stretch>
        </p:blipFill>
        <p:spPr>
          <a:xfrm>
            <a:off x="1835150" y="2060575"/>
            <a:ext cx="5484813" cy="4114800"/>
          </a:xfrm>
          <a:noFill/>
        </p:spPr>
      </p:pic>
    </p:spTree>
  </p:cSld>
  <p:clrMapOvr>
    <a:masterClrMapping/>
  </p:clrMapOvr>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B9C2AC-B4D0-412E-A181-EEF4ECD30402}"/>
              </a:ext>
            </a:extLst>
          </p:cNvPr>
          <p:cNvSpPr>
            <a:spLocks noGrp="1"/>
          </p:cNvSpPr>
          <p:nvPr>
            <p:ph type="title"/>
          </p:nvPr>
        </p:nvSpPr>
        <p:spPr/>
        <p:txBody>
          <a:bodyPr/>
          <a:lstStyle/>
          <a:p>
            <a:r>
              <a:rPr lang="es-CL" dirty="0"/>
              <a:t>Ingestión de FOD en compresor</a:t>
            </a:r>
            <a:br>
              <a:rPr lang="es-CL" dirty="0"/>
            </a:br>
            <a:r>
              <a:rPr lang="es-CL" sz="2800" dirty="0"/>
              <a:t>(</a:t>
            </a:r>
            <a:r>
              <a:rPr lang="en-GB" sz="2800" dirty="0" err="1"/>
              <a:t>Forein</a:t>
            </a:r>
            <a:r>
              <a:rPr lang="en-GB" sz="2800" dirty="0"/>
              <a:t> </a:t>
            </a:r>
            <a:r>
              <a:rPr lang="en-GB" sz="2800" dirty="0" err="1"/>
              <a:t>Objet</a:t>
            </a:r>
            <a:r>
              <a:rPr lang="en-GB" sz="2800" dirty="0"/>
              <a:t> Damage</a:t>
            </a:r>
            <a:r>
              <a:rPr lang="es-CL" sz="2800" dirty="0"/>
              <a:t>)</a:t>
            </a:r>
            <a:endParaRPr lang="es-CL" dirty="0"/>
          </a:p>
        </p:txBody>
      </p:sp>
      <p:pic>
        <p:nvPicPr>
          <p:cNvPr id="5" name="Marcador de contenido 4">
            <a:extLst>
              <a:ext uri="{FF2B5EF4-FFF2-40B4-BE49-F238E27FC236}">
                <a16:creationId xmlns:a16="http://schemas.microsoft.com/office/drawing/2014/main" id="{C1337E61-ABB0-4997-8CF1-A510C81242F0}"/>
              </a:ext>
            </a:extLst>
          </p:cNvPr>
          <p:cNvPicPr>
            <a:picLocks noGrp="1" noChangeAspect="1"/>
          </p:cNvPicPr>
          <p:nvPr>
            <p:ph idx="1"/>
          </p:nvPr>
        </p:nvPicPr>
        <p:blipFill>
          <a:blip r:embed="rId2"/>
          <a:stretch>
            <a:fillRect/>
          </a:stretch>
        </p:blipFill>
        <p:spPr>
          <a:xfrm>
            <a:off x="2288349" y="1827213"/>
            <a:ext cx="5476940" cy="4114800"/>
          </a:xfrm>
        </p:spPr>
      </p:pic>
      <p:pic>
        <p:nvPicPr>
          <p:cNvPr id="7" name="Imagen 6">
            <a:extLst>
              <a:ext uri="{FF2B5EF4-FFF2-40B4-BE49-F238E27FC236}">
                <a16:creationId xmlns:a16="http://schemas.microsoft.com/office/drawing/2014/main" id="{823AE56E-1E92-42ED-98E3-5FF69570816F}"/>
              </a:ext>
            </a:extLst>
          </p:cNvPr>
          <p:cNvPicPr>
            <a:picLocks noChangeAspect="1"/>
          </p:cNvPicPr>
          <p:nvPr/>
        </p:nvPicPr>
        <p:blipFill>
          <a:blip r:embed="rId3"/>
          <a:stretch>
            <a:fillRect/>
          </a:stretch>
        </p:blipFill>
        <p:spPr>
          <a:xfrm>
            <a:off x="2288349" y="1628800"/>
            <a:ext cx="5353528" cy="5023657"/>
          </a:xfrm>
          <a:prstGeom prst="rect">
            <a:avLst/>
          </a:prstGeom>
        </p:spPr>
      </p:pic>
    </p:spTree>
    <p:extLst>
      <p:ext uri="{BB962C8B-B14F-4D97-AF65-F5344CB8AC3E}">
        <p14:creationId xmlns:p14="http://schemas.microsoft.com/office/powerpoint/2010/main" val="188040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63171" name="Picture 5"/>
          <p:cNvPicPr>
            <a:picLocks noGrp="1" noChangeAspect="1" noChangeArrowheads="1"/>
          </p:cNvPicPr>
          <p:nvPr>
            <p:ph idx="1"/>
          </p:nvPr>
        </p:nvPicPr>
        <p:blipFill>
          <a:blip r:embed="rId2"/>
          <a:srcRect/>
          <a:stretch>
            <a:fillRect/>
          </a:stretch>
        </p:blipFill>
        <p:spPr>
          <a:xfrm>
            <a:off x="3059113" y="1827213"/>
            <a:ext cx="3284537" cy="4114800"/>
          </a:xfrm>
          <a:noFill/>
        </p:spPr>
      </p:pic>
    </p:spTree>
  </p:cSld>
  <p:clrMapOvr>
    <a:masterClrMapping/>
  </p:clrMapOvr>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64195" name="Picture 5"/>
          <p:cNvPicPr>
            <a:picLocks noGrp="1" noChangeAspect="1" noChangeArrowheads="1"/>
          </p:cNvPicPr>
          <p:nvPr>
            <p:ph idx="1"/>
          </p:nvPr>
        </p:nvPicPr>
        <p:blipFill>
          <a:blip r:embed="rId2"/>
          <a:srcRect/>
          <a:stretch>
            <a:fillRect/>
          </a:stretch>
        </p:blipFill>
        <p:spPr>
          <a:xfrm>
            <a:off x="1979613" y="1916113"/>
            <a:ext cx="5484812" cy="4114800"/>
          </a:xfrm>
          <a:noFill/>
        </p:spPr>
      </p:pic>
    </p:spTree>
  </p:cSld>
  <p:clrMapOvr>
    <a:masterClrMapping/>
  </p:clrMapOvr>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65219" name="Picture 5"/>
          <p:cNvPicPr>
            <a:picLocks noGrp="1" noChangeAspect="1" noChangeArrowheads="1"/>
          </p:cNvPicPr>
          <p:nvPr>
            <p:ph idx="1"/>
          </p:nvPr>
        </p:nvPicPr>
        <p:blipFill>
          <a:blip r:embed="rId2"/>
          <a:srcRect/>
          <a:stretch>
            <a:fillRect/>
          </a:stretch>
        </p:blipFill>
        <p:spPr>
          <a:xfrm>
            <a:off x="3206750" y="1827213"/>
            <a:ext cx="3317875" cy="4554537"/>
          </a:xfrm>
          <a:noFill/>
        </p:spPr>
      </p:pic>
    </p:spTree>
  </p:cSld>
  <p:clrMapOvr>
    <a:masterClrMapping/>
  </p:clrMapOvr>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66243" name="Picture 5"/>
          <p:cNvPicPr>
            <a:picLocks noGrp="1" noChangeAspect="1" noChangeArrowheads="1"/>
          </p:cNvPicPr>
          <p:nvPr>
            <p:ph idx="1"/>
          </p:nvPr>
        </p:nvPicPr>
        <p:blipFill>
          <a:blip r:embed="rId2"/>
          <a:srcRect/>
          <a:stretch>
            <a:fillRect/>
          </a:stretch>
        </p:blipFill>
        <p:spPr>
          <a:xfrm>
            <a:off x="1979613" y="2203450"/>
            <a:ext cx="6048375" cy="3335338"/>
          </a:xfrm>
          <a:noFill/>
        </p:spPr>
      </p:pic>
    </p:spTree>
  </p:cSld>
  <p:clrMapOvr>
    <a:masterClrMapping/>
  </p:clrMapOvr>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sp>
        <p:nvSpPr>
          <p:cNvPr id="267267" name="Rectangle 3"/>
          <p:cNvSpPr>
            <a:spLocks noGrp="1" noChangeArrowheads="1"/>
          </p:cNvSpPr>
          <p:nvPr>
            <p:ph type="body" idx="1"/>
          </p:nvPr>
        </p:nvSpPr>
        <p:spPr/>
        <p:txBody>
          <a:bodyPr/>
          <a:lstStyle/>
          <a:p>
            <a:pPr eaLnBrk="1" hangingPunct="1">
              <a:lnSpc>
                <a:spcPct val="80000"/>
              </a:lnSpc>
            </a:pPr>
            <a:r>
              <a:rPr lang="es-MX" sz="1500"/>
              <a:t>DUCTOS DE DESCARGA Y FIRMA IR.</a:t>
            </a:r>
          </a:p>
          <a:p>
            <a:pPr lvl="1" eaLnBrk="1" hangingPunct="1">
              <a:lnSpc>
                <a:spcPct val="80000"/>
              </a:lnSpc>
            </a:pPr>
            <a:r>
              <a:rPr lang="es-MX" sz="1300"/>
              <a:t>La temperatura de los gases de descarga es muy alta en buques propulsados por turbinas a gas (app. 600ºC) para obtener una alta eficiencia de la plantas. </a:t>
            </a:r>
          </a:p>
          <a:p>
            <a:pPr lvl="1" eaLnBrk="1" hangingPunct="1">
              <a:lnSpc>
                <a:spcPct val="80000"/>
              </a:lnSpc>
            </a:pPr>
            <a:r>
              <a:rPr lang="es-MX" sz="1300"/>
              <a:t>Los flujos de descarga de gases son grandes, lo que representa una desventaja en términos de firma IR. </a:t>
            </a:r>
          </a:p>
          <a:p>
            <a:pPr lvl="1" eaLnBrk="1" hangingPunct="1">
              <a:lnSpc>
                <a:spcPct val="80000"/>
              </a:lnSpc>
            </a:pPr>
            <a:r>
              <a:rPr lang="es-MX" sz="1300"/>
              <a:t>La firma infrarroja o firma IR es la característica particular de cada buque en términos de emisión de radiación en forma de calor la cual puede ser aprovechada para detección por parte del enemigo incluso en la noche. También puede ser utilizada hoy en día en sistemas de guiado de misiles o para clasificación de submarinos y satélites.</a:t>
            </a:r>
          </a:p>
          <a:p>
            <a:pPr lvl="1" eaLnBrk="1" hangingPunct="1">
              <a:lnSpc>
                <a:spcPct val="80000"/>
              </a:lnSpc>
            </a:pPr>
            <a:r>
              <a:rPr lang="es-MX" sz="1300"/>
              <a:t>La columna de gases calientes que emite la chimenea es la fuente mas importante de radiación IR. Es por eso que es necesario utilizar métodos para reducir dichos efectos, entre los cuales se pueden mencionar.</a:t>
            </a:r>
          </a:p>
          <a:p>
            <a:pPr lvl="1" eaLnBrk="1" hangingPunct="1">
              <a:lnSpc>
                <a:spcPct val="80000"/>
              </a:lnSpc>
            </a:pPr>
            <a:r>
              <a:rPr lang="es-MX" sz="1300"/>
              <a:t>Utilización de la energía para generar vapor en una caldera auxiliar (No apropiado en buques de combate ya que la producción de vapor es muy baja a las velocidades de crucero)</a:t>
            </a:r>
            <a:r>
              <a:rPr lang="ar-SA" sz="1300">
                <a:cs typeface="Arial" charset="0"/>
              </a:rPr>
              <a:t>‏</a:t>
            </a:r>
            <a:endParaRPr lang="es-MX" sz="1300"/>
          </a:p>
          <a:p>
            <a:pPr lvl="1" eaLnBrk="1" hangingPunct="1">
              <a:lnSpc>
                <a:spcPct val="80000"/>
              </a:lnSpc>
            </a:pPr>
            <a:r>
              <a:rPr lang="es-MX" sz="1300"/>
              <a:t>Utilización de agua para rociar la columna de humo con el objeto de reducir la temperatura de los gases.  Produce condensaciones que corroen las estructuras expuestas.</a:t>
            </a:r>
          </a:p>
          <a:p>
            <a:pPr lvl="1" eaLnBrk="1" hangingPunct="1">
              <a:lnSpc>
                <a:spcPct val="80000"/>
              </a:lnSpc>
            </a:pPr>
            <a:r>
              <a:rPr lang="es-MX" sz="1300"/>
              <a:t>Utilización de una cortina anular de frío cercana a la superficie de la chimenea, que envuelve los gases calientes de escape, eliminado con ello el efecto IR y además enfría la superficie metálica de la chimenea.</a:t>
            </a:r>
          </a:p>
          <a:p>
            <a:pPr eaLnBrk="1" hangingPunct="1">
              <a:lnSpc>
                <a:spcPct val="80000"/>
              </a:lnSpc>
            </a:pPr>
            <a:endParaRPr lang="es-ES" sz="1500"/>
          </a:p>
        </p:txBody>
      </p:sp>
    </p:spTree>
  </p:cSld>
  <p:clrMapOvr>
    <a:masterClrMapping/>
  </p:clrMapOvr>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68291" name="Picture 3"/>
          <p:cNvPicPr>
            <a:picLocks noGrp="1" noChangeAspect="1" noChangeArrowheads="1"/>
          </p:cNvPicPr>
          <p:nvPr>
            <p:ph idx="1"/>
          </p:nvPr>
        </p:nvPicPr>
        <p:blipFill>
          <a:blip r:embed="rId2"/>
          <a:srcRect/>
          <a:stretch>
            <a:fillRect/>
          </a:stretch>
        </p:blipFill>
        <p:spPr>
          <a:xfrm>
            <a:off x="3059113" y="1827213"/>
            <a:ext cx="3284537" cy="4114800"/>
          </a:xfrm>
          <a:noFill/>
        </p:spPr>
      </p:pic>
    </p:spTree>
  </p:cSld>
  <p:clrMapOvr>
    <a:masterClrMapping/>
  </p:clrMapOv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69315" name="Picture 5"/>
          <p:cNvPicPr>
            <a:picLocks noGrp="1" noChangeAspect="1" noChangeArrowheads="1"/>
          </p:cNvPicPr>
          <p:nvPr>
            <p:ph idx="1"/>
          </p:nvPr>
        </p:nvPicPr>
        <p:blipFill>
          <a:blip r:embed="rId2"/>
          <a:srcRect/>
          <a:stretch>
            <a:fillRect/>
          </a:stretch>
        </p:blipFill>
        <p:spPr>
          <a:xfrm>
            <a:off x="2255838" y="1827213"/>
            <a:ext cx="5540375" cy="4114800"/>
          </a:xfrm>
          <a:noFill/>
        </p:spPr>
      </p:pic>
    </p:spTree>
  </p:cSld>
  <p:clrMapOvr>
    <a:masterClrMapping/>
  </p:clrMapOv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70339" name="Picture 5"/>
          <p:cNvPicPr>
            <a:picLocks noGrp="1" noChangeAspect="1" noChangeArrowheads="1"/>
          </p:cNvPicPr>
          <p:nvPr>
            <p:ph idx="1"/>
          </p:nvPr>
        </p:nvPicPr>
        <p:blipFill>
          <a:blip r:embed="rId2"/>
          <a:srcRect/>
          <a:stretch>
            <a:fillRect/>
          </a:stretch>
        </p:blipFill>
        <p:spPr>
          <a:xfrm>
            <a:off x="2873375" y="1827213"/>
            <a:ext cx="4305300" cy="4114800"/>
          </a:xfrm>
          <a:noFill/>
        </p:spPr>
      </p:pic>
    </p:spTree>
  </p:cSld>
  <p:clrMapOvr>
    <a:masterClrMapping/>
  </p:clrMapOv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2"/>
          <p:cNvSpPr>
            <a:spLocks noGrp="1" noChangeArrowheads="1"/>
          </p:cNvSpPr>
          <p:nvPr>
            <p:ph type="title"/>
          </p:nvPr>
        </p:nvSpPr>
        <p:spPr/>
        <p:txBody>
          <a:bodyPr/>
          <a:lstStyle/>
          <a:p>
            <a:pPr eaLnBrk="1" hangingPunct="1"/>
            <a:r>
              <a:rPr lang="es-ES_tradnl"/>
              <a:t>Componentes</a:t>
            </a:r>
            <a:r>
              <a:rPr lang="es-ES"/>
              <a:t> de </a:t>
            </a:r>
            <a:r>
              <a:rPr lang="es-ES_tradnl"/>
              <a:t>turbinas a gas</a:t>
            </a:r>
          </a:p>
        </p:txBody>
      </p:sp>
      <p:pic>
        <p:nvPicPr>
          <p:cNvPr id="271363" name="Picture 5"/>
          <p:cNvPicPr>
            <a:picLocks noGrp="1" noChangeAspect="1" noChangeArrowheads="1"/>
          </p:cNvPicPr>
          <p:nvPr>
            <p:ph idx="1"/>
          </p:nvPr>
        </p:nvPicPr>
        <p:blipFill>
          <a:blip r:embed="rId2"/>
          <a:srcRect/>
          <a:stretch>
            <a:fillRect/>
          </a:stretch>
        </p:blipFill>
        <p:spPr>
          <a:xfrm>
            <a:off x="2339975" y="1827213"/>
            <a:ext cx="4941888" cy="4506912"/>
          </a:xfrm>
          <a:noFill/>
        </p:spPr>
      </p:pic>
    </p:spTree>
  </p:cSld>
  <p:clrMapOvr>
    <a:masterClrMapping/>
  </p:clrMapOvr>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8"/>
          <p:cNvSpPr>
            <a:spLocks noGrp="1" noChangeArrowheads="1"/>
          </p:cNvSpPr>
          <p:nvPr>
            <p:ph type="dt" sz="quarter" idx="10"/>
          </p:nvPr>
        </p:nvSpPr>
        <p:spPr>
          <a:noFill/>
        </p:spPr>
        <p:txBody>
          <a:bodyPr/>
          <a:lstStyle/>
          <a:p>
            <a:r>
              <a:rPr lang="es-ES"/>
              <a:t>Abril 2008</a:t>
            </a:r>
          </a:p>
        </p:txBody>
      </p:sp>
      <p:sp>
        <p:nvSpPr>
          <p:cNvPr id="272387" name="Rectangle 2"/>
          <p:cNvSpPr>
            <a:spLocks noGrp="1" noChangeArrowheads="1"/>
          </p:cNvSpPr>
          <p:nvPr>
            <p:ph type="ctrTitle"/>
          </p:nvPr>
        </p:nvSpPr>
        <p:spPr/>
        <p:txBody>
          <a:bodyPr/>
          <a:lstStyle/>
          <a:p>
            <a:pPr eaLnBrk="1" hangingPunct="1"/>
            <a:r>
              <a:rPr lang="es-ES_tradnl"/>
              <a:t>Componentes</a:t>
            </a:r>
            <a:r>
              <a:rPr lang="es-ES"/>
              <a:t> </a:t>
            </a:r>
            <a:r>
              <a:rPr lang="es-ES_tradnl"/>
              <a:t>turbinas a gas</a:t>
            </a:r>
            <a:endParaRPr lang="es-ES"/>
          </a:p>
        </p:txBody>
      </p:sp>
      <p:sp>
        <p:nvSpPr>
          <p:cNvPr id="272388" name="Rectangle 4"/>
          <p:cNvSpPr>
            <a:spLocks noGrp="1" noChangeArrowheads="1"/>
          </p:cNvSpPr>
          <p:nvPr>
            <p:ph type="subTitle" idx="1"/>
          </p:nvPr>
        </p:nvSpPr>
        <p:spPr/>
        <p:txBody>
          <a:bodyPr/>
          <a:lstStyle/>
          <a:p>
            <a:pPr eaLnBrk="1" hangingPunct="1"/>
            <a:r>
              <a:rPr lang="es-ES"/>
              <a:t>Sistema de Partida</a:t>
            </a:r>
          </a:p>
        </p:txBody>
      </p:sp>
    </p:spTree>
  </p:cSld>
  <p:clrMapOvr>
    <a:masterClrMapping/>
  </p:clrMapOvr>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sp>
        <p:nvSpPr>
          <p:cNvPr id="273411" name="Rectangle 3"/>
          <p:cNvSpPr>
            <a:spLocks noGrp="1" noChangeArrowheads="1"/>
          </p:cNvSpPr>
          <p:nvPr>
            <p:ph type="body" idx="1"/>
          </p:nvPr>
        </p:nvSpPr>
        <p:spPr/>
        <p:txBody>
          <a:bodyPr/>
          <a:lstStyle/>
          <a:p>
            <a:pPr eaLnBrk="1" hangingPunct="1"/>
            <a:r>
              <a:rPr lang="es-ES"/>
              <a:t>El sistema de partida de las turbinas navales inicia la rotación del generador de gases hasta que el motor queda autosustentado.</a:t>
            </a:r>
          </a:p>
          <a:p>
            <a:pPr lvl="1" eaLnBrk="1" hangingPunct="1"/>
            <a:r>
              <a:rPr lang="es-ES"/>
              <a:t>Normalmente a bordo utilizan aire comprimido.</a:t>
            </a:r>
          </a:p>
          <a:p>
            <a:pPr lvl="1" eaLnBrk="1" hangingPunct="1"/>
            <a:r>
              <a:rPr lang="es-ES"/>
              <a:t>Existen sistemas de partida eléctricos en aplicaciones aéreas o de generación. </a:t>
            </a:r>
          </a:p>
        </p:txBody>
      </p:sp>
    </p:spTree>
  </p:cSld>
  <p:clrMapOvr>
    <a:masterClrMapping/>
  </p:clrMapOvr>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sp>
        <p:nvSpPr>
          <p:cNvPr id="274435" name="Rectangle 26"/>
          <p:cNvSpPr>
            <a:spLocks noGrp="1" noChangeArrowheads="1"/>
          </p:cNvSpPr>
          <p:nvPr>
            <p:ph type="body" sz="half" idx="3"/>
          </p:nvPr>
        </p:nvSpPr>
        <p:spPr>
          <a:xfrm>
            <a:off x="1258888" y="4365625"/>
            <a:ext cx="7313612" cy="1981200"/>
          </a:xfrm>
        </p:spPr>
        <p:txBody>
          <a:bodyPr/>
          <a:lstStyle/>
          <a:p>
            <a:pPr eaLnBrk="1" hangingPunct="1">
              <a:lnSpc>
                <a:spcPct val="80000"/>
              </a:lnSpc>
            </a:pPr>
            <a:r>
              <a:rPr lang="es-ES" sz="1500" dirty="0"/>
              <a:t>Motor de partida:</a:t>
            </a:r>
          </a:p>
          <a:p>
            <a:pPr lvl="1" eaLnBrk="1" hangingPunct="1">
              <a:lnSpc>
                <a:spcPct val="80000"/>
              </a:lnSpc>
            </a:pPr>
            <a:r>
              <a:rPr lang="es-ES" sz="1300" dirty="0"/>
              <a:t>El aire comprimido de un banco de aire de alta presión (3000 PSI), pasa por dos reductores de presión (3000/600/250) y trabaja en los motores de partida.</a:t>
            </a:r>
          </a:p>
          <a:p>
            <a:pPr lvl="1" eaLnBrk="1" hangingPunct="1">
              <a:lnSpc>
                <a:spcPct val="80000"/>
              </a:lnSpc>
            </a:pPr>
            <a:r>
              <a:rPr lang="es-ES" sz="1300" dirty="0"/>
              <a:t>Normalmente están conectados al conjunto de alta presión. </a:t>
            </a:r>
          </a:p>
          <a:p>
            <a:pPr lvl="1" eaLnBrk="1" hangingPunct="1">
              <a:lnSpc>
                <a:spcPct val="80000"/>
              </a:lnSpc>
            </a:pPr>
            <a:r>
              <a:rPr lang="es-ES" sz="1300" dirty="0"/>
              <a:t>La partida se puede accionar en forma local o desde sala de control.</a:t>
            </a:r>
          </a:p>
          <a:p>
            <a:pPr lvl="1" eaLnBrk="1" hangingPunct="1">
              <a:lnSpc>
                <a:spcPct val="80000"/>
              </a:lnSpc>
            </a:pPr>
            <a:r>
              <a:rPr lang="es-ES" sz="1300" dirty="0"/>
              <a:t>Cuando la turbina está auto sustentada, en el caso de la </a:t>
            </a:r>
            <a:r>
              <a:rPr lang="es-ES" sz="1300" dirty="0" err="1"/>
              <a:t>Tyne</a:t>
            </a:r>
            <a:r>
              <a:rPr lang="es-ES" sz="1300" dirty="0"/>
              <a:t> y </a:t>
            </a:r>
            <a:r>
              <a:rPr lang="es-ES" sz="1300" dirty="0" err="1"/>
              <a:t>Spey</a:t>
            </a:r>
            <a:r>
              <a:rPr lang="es-ES" sz="1300" dirty="0"/>
              <a:t> un interruptor centrífugo desconecta el motor, mientras que en la Olympus lo hace una copla sincrónica que desconecta al motor de partida cuando la turbina sobrepasa la velocidad de rotación del partidor.</a:t>
            </a:r>
          </a:p>
        </p:txBody>
      </p:sp>
      <p:pic>
        <p:nvPicPr>
          <p:cNvPr id="274436" name="Picture 29"/>
          <p:cNvPicPr>
            <a:picLocks noChangeAspect="1" noChangeArrowheads="1"/>
          </p:cNvPicPr>
          <p:nvPr/>
        </p:nvPicPr>
        <p:blipFill>
          <a:blip r:embed="rId2"/>
          <a:srcRect/>
          <a:stretch>
            <a:fillRect/>
          </a:stretch>
        </p:blipFill>
        <p:spPr bwMode="auto">
          <a:xfrm>
            <a:off x="4716463" y="1557338"/>
            <a:ext cx="4427537" cy="2827337"/>
          </a:xfrm>
          <a:prstGeom prst="rect">
            <a:avLst/>
          </a:prstGeom>
          <a:noFill/>
          <a:ln w="9525">
            <a:noFill/>
            <a:round/>
            <a:headEnd/>
            <a:tailEnd/>
          </a:ln>
        </p:spPr>
      </p:pic>
      <p:grpSp>
        <p:nvGrpSpPr>
          <p:cNvPr id="274437" name="Group 30"/>
          <p:cNvGrpSpPr>
            <a:grpSpLocks/>
          </p:cNvGrpSpPr>
          <p:nvPr/>
        </p:nvGrpSpPr>
        <p:grpSpPr bwMode="auto">
          <a:xfrm>
            <a:off x="0" y="1557338"/>
            <a:ext cx="4859338" cy="1831975"/>
            <a:chOff x="748" y="1028"/>
            <a:chExt cx="4468" cy="1887"/>
          </a:xfrm>
        </p:grpSpPr>
        <p:sp>
          <p:nvSpPr>
            <p:cNvPr id="274439" name="AutoShape 31"/>
            <p:cNvSpPr>
              <a:spLocks noChangeArrowheads="1"/>
            </p:cNvSpPr>
            <p:nvPr/>
          </p:nvSpPr>
          <p:spPr bwMode="auto">
            <a:xfrm rot="-5400000">
              <a:off x="371" y="1589"/>
              <a:ext cx="1099" cy="346"/>
            </a:xfrm>
            <a:prstGeom prst="flowChartTerminator">
              <a:avLst/>
            </a:prstGeom>
            <a:solidFill>
              <a:srgbClr val="FF9999"/>
            </a:solidFill>
            <a:ln w="9360">
              <a:solidFill>
                <a:srgbClr val="FFFFFF"/>
              </a:solidFill>
              <a:miter lim="800000"/>
              <a:headEnd/>
              <a:tailEnd/>
            </a:ln>
          </p:spPr>
          <p:txBody>
            <a:bodyPr wrap="none" anchor="ctr"/>
            <a:lstStyle/>
            <a:p>
              <a:endParaRPr lang="es-CL"/>
            </a:p>
          </p:txBody>
        </p:sp>
        <p:sp>
          <p:nvSpPr>
            <p:cNvPr id="274440" name="AutoShape 32"/>
            <p:cNvSpPr>
              <a:spLocks noChangeArrowheads="1"/>
            </p:cNvSpPr>
            <p:nvPr/>
          </p:nvSpPr>
          <p:spPr bwMode="auto">
            <a:xfrm rot="-5400000">
              <a:off x="441" y="1666"/>
              <a:ext cx="1099" cy="347"/>
            </a:xfrm>
            <a:prstGeom prst="flowChartTerminator">
              <a:avLst/>
            </a:prstGeom>
            <a:solidFill>
              <a:srgbClr val="FF9999"/>
            </a:solidFill>
            <a:ln w="9360">
              <a:solidFill>
                <a:srgbClr val="FFFFFF"/>
              </a:solidFill>
              <a:miter lim="800000"/>
              <a:headEnd/>
              <a:tailEnd/>
            </a:ln>
          </p:spPr>
          <p:txBody>
            <a:bodyPr wrap="none" anchor="ctr"/>
            <a:lstStyle/>
            <a:p>
              <a:endParaRPr lang="es-CL"/>
            </a:p>
          </p:txBody>
        </p:sp>
        <p:sp>
          <p:nvSpPr>
            <p:cNvPr id="274441" name="AutoShape 33"/>
            <p:cNvSpPr>
              <a:spLocks noChangeArrowheads="1"/>
            </p:cNvSpPr>
            <p:nvPr/>
          </p:nvSpPr>
          <p:spPr bwMode="auto">
            <a:xfrm rot="-5400000">
              <a:off x="510" y="1746"/>
              <a:ext cx="1099" cy="346"/>
            </a:xfrm>
            <a:prstGeom prst="flowChartTerminator">
              <a:avLst/>
            </a:prstGeom>
            <a:solidFill>
              <a:srgbClr val="FF9999"/>
            </a:solidFill>
            <a:ln w="9360">
              <a:solidFill>
                <a:srgbClr val="FFFFFF"/>
              </a:solidFill>
              <a:miter lim="800000"/>
              <a:headEnd/>
              <a:tailEnd/>
            </a:ln>
          </p:spPr>
          <p:txBody>
            <a:bodyPr wrap="none" anchor="ctr"/>
            <a:lstStyle/>
            <a:p>
              <a:endParaRPr lang="es-CL"/>
            </a:p>
          </p:txBody>
        </p:sp>
        <p:sp>
          <p:nvSpPr>
            <p:cNvPr id="274442" name="AutoShape 34"/>
            <p:cNvSpPr>
              <a:spLocks noChangeArrowheads="1"/>
            </p:cNvSpPr>
            <p:nvPr/>
          </p:nvSpPr>
          <p:spPr bwMode="auto">
            <a:xfrm rot="-5400000">
              <a:off x="579" y="1824"/>
              <a:ext cx="1099" cy="346"/>
            </a:xfrm>
            <a:prstGeom prst="flowChartTerminator">
              <a:avLst/>
            </a:prstGeom>
            <a:solidFill>
              <a:srgbClr val="FF9999"/>
            </a:solidFill>
            <a:ln w="9360">
              <a:solidFill>
                <a:srgbClr val="FFFFFF"/>
              </a:solidFill>
              <a:miter lim="800000"/>
              <a:headEnd/>
              <a:tailEnd/>
            </a:ln>
          </p:spPr>
          <p:txBody>
            <a:bodyPr wrap="none" anchor="ctr"/>
            <a:lstStyle/>
            <a:p>
              <a:endParaRPr lang="es-CL"/>
            </a:p>
          </p:txBody>
        </p:sp>
        <p:sp>
          <p:nvSpPr>
            <p:cNvPr id="274443" name="Line 35"/>
            <p:cNvSpPr>
              <a:spLocks noChangeShapeType="1"/>
            </p:cNvSpPr>
            <p:nvPr/>
          </p:nvSpPr>
          <p:spPr bwMode="auto">
            <a:xfrm>
              <a:off x="921" y="1058"/>
              <a:ext cx="208" cy="235"/>
            </a:xfrm>
            <a:prstGeom prst="line">
              <a:avLst/>
            </a:prstGeom>
            <a:noFill/>
            <a:ln w="57240">
              <a:solidFill>
                <a:srgbClr val="FF9999"/>
              </a:solidFill>
              <a:miter lim="800000"/>
              <a:headEnd/>
              <a:tailEnd/>
            </a:ln>
          </p:spPr>
          <p:txBody>
            <a:bodyPr/>
            <a:lstStyle/>
            <a:p>
              <a:endParaRPr lang="es-CL"/>
            </a:p>
          </p:txBody>
        </p:sp>
        <p:sp>
          <p:nvSpPr>
            <p:cNvPr id="274444" name="Line 36"/>
            <p:cNvSpPr>
              <a:spLocks noChangeShapeType="1"/>
            </p:cNvSpPr>
            <p:nvPr/>
          </p:nvSpPr>
          <p:spPr bwMode="auto">
            <a:xfrm>
              <a:off x="921" y="1053"/>
              <a:ext cx="1" cy="196"/>
            </a:xfrm>
            <a:prstGeom prst="line">
              <a:avLst/>
            </a:prstGeom>
            <a:noFill/>
            <a:ln w="57240">
              <a:solidFill>
                <a:srgbClr val="FF9999"/>
              </a:solidFill>
              <a:miter lim="800000"/>
              <a:headEnd/>
              <a:tailEnd/>
            </a:ln>
          </p:spPr>
          <p:txBody>
            <a:bodyPr/>
            <a:lstStyle/>
            <a:p>
              <a:endParaRPr lang="es-CL"/>
            </a:p>
          </p:txBody>
        </p:sp>
        <p:sp>
          <p:nvSpPr>
            <p:cNvPr id="274445" name="Line 37"/>
            <p:cNvSpPr>
              <a:spLocks noChangeShapeType="1"/>
            </p:cNvSpPr>
            <p:nvPr/>
          </p:nvSpPr>
          <p:spPr bwMode="auto">
            <a:xfrm>
              <a:off x="990" y="1131"/>
              <a:ext cx="1" cy="196"/>
            </a:xfrm>
            <a:prstGeom prst="line">
              <a:avLst/>
            </a:prstGeom>
            <a:noFill/>
            <a:ln w="57240">
              <a:solidFill>
                <a:srgbClr val="FF9999"/>
              </a:solidFill>
              <a:miter lim="800000"/>
              <a:headEnd/>
              <a:tailEnd/>
            </a:ln>
          </p:spPr>
          <p:txBody>
            <a:bodyPr/>
            <a:lstStyle/>
            <a:p>
              <a:endParaRPr lang="es-CL"/>
            </a:p>
          </p:txBody>
        </p:sp>
        <p:sp>
          <p:nvSpPr>
            <p:cNvPr id="274446" name="Line 38"/>
            <p:cNvSpPr>
              <a:spLocks noChangeShapeType="1"/>
            </p:cNvSpPr>
            <p:nvPr/>
          </p:nvSpPr>
          <p:spPr bwMode="auto">
            <a:xfrm>
              <a:off x="1060" y="1210"/>
              <a:ext cx="1" cy="196"/>
            </a:xfrm>
            <a:prstGeom prst="line">
              <a:avLst/>
            </a:prstGeom>
            <a:noFill/>
            <a:ln w="57240">
              <a:solidFill>
                <a:srgbClr val="FF9999"/>
              </a:solidFill>
              <a:miter lim="800000"/>
              <a:headEnd/>
              <a:tailEnd/>
            </a:ln>
          </p:spPr>
          <p:txBody>
            <a:bodyPr/>
            <a:lstStyle/>
            <a:p>
              <a:endParaRPr lang="es-CL"/>
            </a:p>
          </p:txBody>
        </p:sp>
        <p:sp>
          <p:nvSpPr>
            <p:cNvPr id="274447" name="Line 39"/>
            <p:cNvSpPr>
              <a:spLocks noChangeShapeType="1"/>
            </p:cNvSpPr>
            <p:nvPr/>
          </p:nvSpPr>
          <p:spPr bwMode="auto">
            <a:xfrm>
              <a:off x="1129" y="1288"/>
              <a:ext cx="1" cy="196"/>
            </a:xfrm>
            <a:prstGeom prst="line">
              <a:avLst/>
            </a:prstGeom>
            <a:noFill/>
            <a:ln w="57240">
              <a:solidFill>
                <a:srgbClr val="FF9999"/>
              </a:solidFill>
              <a:miter lim="800000"/>
              <a:headEnd/>
              <a:tailEnd/>
            </a:ln>
          </p:spPr>
          <p:txBody>
            <a:bodyPr/>
            <a:lstStyle/>
            <a:p>
              <a:endParaRPr lang="es-CL"/>
            </a:p>
          </p:txBody>
        </p:sp>
        <p:sp>
          <p:nvSpPr>
            <p:cNvPr id="274448" name="Line 40"/>
            <p:cNvSpPr>
              <a:spLocks noChangeShapeType="1"/>
            </p:cNvSpPr>
            <p:nvPr/>
          </p:nvSpPr>
          <p:spPr bwMode="auto">
            <a:xfrm>
              <a:off x="1020" y="1162"/>
              <a:ext cx="1860" cy="1"/>
            </a:xfrm>
            <a:prstGeom prst="line">
              <a:avLst/>
            </a:prstGeom>
            <a:noFill/>
            <a:ln w="57240">
              <a:solidFill>
                <a:srgbClr val="FF9999"/>
              </a:solidFill>
              <a:miter lim="800000"/>
              <a:headEnd/>
              <a:tailEnd/>
            </a:ln>
          </p:spPr>
          <p:txBody>
            <a:bodyPr/>
            <a:lstStyle/>
            <a:p>
              <a:endParaRPr lang="es-CL"/>
            </a:p>
          </p:txBody>
        </p:sp>
        <p:sp>
          <p:nvSpPr>
            <p:cNvPr id="274449" name="AutoShape 41"/>
            <p:cNvSpPr>
              <a:spLocks noChangeArrowheads="1"/>
            </p:cNvSpPr>
            <p:nvPr/>
          </p:nvSpPr>
          <p:spPr bwMode="auto">
            <a:xfrm rot="-5400000">
              <a:off x="1984" y="1074"/>
              <a:ext cx="275" cy="208"/>
            </a:xfrm>
            <a:prstGeom prst="flowChartManualOperation">
              <a:avLst/>
            </a:prstGeom>
            <a:solidFill>
              <a:srgbClr val="FF9999"/>
            </a:solidFill>
            <a:ln w="9360">
              <a:solidFill>
                <a:srgbClr val="FFFFFF"/>
              </a:solidFill>
              <a:miter lim="800000"/>
              <a:headEnd/>
              <a:tailEnd/>
            </a:ln>
          </p:spPr>
          <p:txBody>
            <a:bodyPr wrap="none" anchor="ctr"/>
            <a:lstStyle/>
            <a:p>
              <a:endParaRPr lang="es-CL"/>
            </a:p>
          </p:txBody>
        </p:sp>
        <p:sp>
          <p:nvSpPr>
            <p:cNvPr id="274450" name="Line 42"/>
            <p:cNvSpPr>
              <a:spLocks noChangeShapeType="1"/>
            </p:cNvSpPr>
            <p:nvPr/>
          </p:nvSpPr>
          <p:spPr bwMode="auto">
            <a:xfrm>
              <a:off x="2835" y="1162"/>
              <a:ext cx="1633" cy="1"/>
            </a:xfrm>
            <a:prstGeom prst="line">
              <a:avLst/>
            </a:prstGeom>
            <a:noFill/>
            <a:ln w="57240">
              <a:solidFill>
                <a:srgbClr val="FF9999"/>
              </a:solidFill>
              <a:miter lim="800000"/>
              <a:headEnd/>
              <a:tailEnd/>
            </a:ln>
          </p:spPr>
          <p:txBody>
            <a:bodyPr/>
            <a:lstStyle/>
            <a:p>
              <a:endParaRPr lang="es-CL"/>
            </a:p>
          </p:txBody>
        </p:sp>
        <p:sp>
          <p:nvSpPr>
            <p:cNvPr id="274451" name="Line 43"/>
            <p:cNvSpPr>
              <a:spLocks noChangeShapeType="1"/>
            </p:cNvSpPr>
            <p:nvPr/>
          </p:nvSpPr>
          <p:spPr bwMode="auto">
            <a:xfrm flipV="1">
              <a:off x="4468" y="1160"/>
              <a:ext cx="1" cy="357"/>
            </a:xfrm>
            <a:prstGeom prst="line">
              <a:avLst/>
            </a:prstGeom>
            <a:noFill/>
            <a:ln w="57240">
              <a:solidFill>
                <a:srgbClr val="FF9999"/>
              </a:solidFill>
              <a:miter lim="800000"/>
              <a:headEnd/>
              <a:tailEnd/>
            </a:ln>
          </p:spPr>
          <p:txBody>
            <a:bodyPr/>
            <a:lstStyle/>
            <a:p>
              <a:endParaRPr lang="es-CL"/>
            </a:p>
          </p:txBody>
        </p:sp>
        <p:sp>
          <p:nvSpPr>
            <p:cNvPr id="274452" name="AutoShape 44"/>
            <p:cNvSpPr>
              <a:spLocks noChangeArrowheads="1"/>
            </p:cNvSpPr>
            <p:nvPr/>
          </p:nvSpPr>
          <p:spPr bwMode="auto">
            <a:xfrm>
              <a:off x="4377" y="1480"/>
              <a:ext cx="416" cy="236"/>
            </a:xfrm>
            <a:prstGeom prst="flowChartMagneticDrum">
              <a:avLst/>
            </a:prstGeom>
            <a:solidFill>
              <a:srgbClr val="0033CC"/>
            </a:solidFill>
            <a:ln w="9360">
              <a:solidFill>
                <a:srgbClr val="FFFFFF"/>
              </a:solidFill>
              <a:miter lim="800000"/>
              <a:headEnd/>
              <a:tailEnd/>
            </a:ln>
          </p:spPr>
          <p:txBody>
            <a:bodyPr wrap="none" anchor="ctr"/>
            <a:lstStyle/>
            <a:p>
              <a:endParaRPr lang="es-CL"/>
            </a:p>
          </p:txBody>
        </p:sp>
        <p:sp>
          <p:nvSpPr>
            <p:cNvPr id="274453" name="Text Box 45"/>
            <p:cNvSpPr txBox="1">
              <a:spLocks noChangeArrowheads="1"/>
            </p:cNvSpPr>
            <p:nvPr/>
          </p:nvSpPr>
          <p:spPr bwMode="auto">
            <a:xfrm>
              <a:off x="1383" y="2065"/>
              <a:ext cx="1065" cy="850"/>
            </a:xfrm>
            <a:prstGeom prst="rect">
              <a:avLst/>
            </a:prstGeom>
            <a:noFill/>
            <a:ln w="9525">
              <a:noFill/>
              <a:round/>
              <a:headEnd/>
              <a:tailEnd/>
            </a:ln>
          </p:spPr>
          <p:txBody>
            <a:bodyPr lIns="90000" tIns="46800" rIns="90000" bIns="46800">
              <a:spAutoFit/>
            </a:bodyPr>
            <a:lstStyle/>
            <a:p>
              <a:pPr algn="ct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b="1">
                  <a:latin typeface="Arial" charset="0"/>
                  <a:ea typeface="MS Gothic" pitchFamily="49" charset="-128"/>
                </a:rPr>
                <a:t>Banco de Aire 3000 PSI</a:t>
              </a:r>
            </a:p>
          </p:txBody>
        </p:sp>
        <p:sp>
          <p:nvSpPr>
            <p:cNvPr id="274454" name="Text Box 46"/>
            <p:cNvSpPr txBox="1">
              <a:spLocks noChangeArrowheads="1"/>
            </p:cNvSpPr>
            <p:nvPr/>
          </p:nvSpPr>
          <p:spPr bwMode="auto">
            <a:xfrm>
              <a:off x="1611" y="1296"/>
              <a:ext cx="1065" cy="851"/>
            </a:xfrm>
            <a:prstGeom prst="rect">
              <a:avLst/>
            </a:prstGeom>
            <a:noFill/>
            <a:ln w="9525">
              <a:noFill/>
              <a:round/>
              <a:headEnd/>
              <a:tailEnd/>
            </a:ln>
          </p:spPr>
          <p:txBody>
            <a:bodyPr lIns="90000" tIns="46800" rIns="90000" bIns="46800">
              <a:spAutoFit/>
            </a:bodyPr>
            <a:lstStyle/>
            <a:p>
              <a:pPr algn="ct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b="1">
                  <a:latin typeface="Arial" charset="0"/>
                  <a:ea typeface="MS Gothic" pitchFamily="49" charset="-128"/>
                </a:rPr>
                <a:t>Reductor 3000/600  PSI</a:t>
              </a:r>
            </a:p>
          </p:txBody>
        </p:sp>
        <p:sp>
          <p:nvSpPr>
            <p:cNvPr id="274455" name="Text Box 47"/>
            <p:cNvSpPr txBox="1">
              <a:spLocks noChangeArrowheads="1"/>
            </p:cNvSpPr>
            <p:nvPr/>
          </p:nvSpPr>
          <p:spPr bwMode="auto">
            <a:xfrm>
              <a:off x="4150" y="1705"/>
              <a:ext cx="1066" cy="599"/>
            </a:xfrm>
            <a:prstGeom prst="rect">
              <a:avLst/>
            </a:prstGeom>
            <a:noFill/>
            <a:ln w="9525">
              <a:noFill/>
              <a:round/>
              <a:headEnd/>
              <a:tailEnd/>
            </a:ln>
          </p:spPr>
          <p:txBody>
            <a:bodyPr lIns="90000" tIns="46800" rIns="90000" bIns="46800">
              <a:spAutoFit/>
            </a:bodyPr>
            <a:lstStyle/>
            <a:p>
              <a:pPr algn="ct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b="1">
                  <a:latin typeface="Arial" charset="0"/>
                  <a:ea typeface="MS Gothic" pitchFamily="49" charset="-128"/>
                </a:rPr>
                <a:t>Motor de Partida</a:t>
              </a:r>
            </a:p>
          </p:txBody>
        </p:sp>
        <p:sp>
          <p:nvSpPr>
            <p:cNvPr id="274456" name="AutoShape 48"/>
            <p:cNvSpPr>
              <a:spLocks noChangeArrowheads="1"/>
            </p:cNvSpPr>
            <p:nvPr/>
          </p:nvSpPr>
          <p:spPr bwMode="auto">
            <a:xfrm rot="-5400000">
              <a:off x="3681" y="1062"/>
              <a:ext cx="275" cy="208"/>
            </a:xfrm>
            <a:prstGeom prst="flowChartManualOperation">
              <a:avLst/>
            </a:prstGeom>
            <a:solidFill>
              <a:srgbClr val="FF9999"/>
            </a:solidFill>
            <a:ln w="9360">
              <a:solidFill>
                <a:srgbClr val="FFFFFF"/>
              </a:solidFill>
              <a:miter lim="800000"/>
              <a:headEnd/>
              <a:tailEnd/>
            </a:ln>
          </p:spPr>
          <p:txBody>
            <a:bodyPr wrap="none" anchor="ctr"/>
            <a:lstStyle/>
            <a:p>
              <a:endParaRPr lang="es-CL"/>
            </a:p>
          </p:txBody>
        </p:sp>
        <p:sp>
          <p:nvSpPr>
            <p:cNvPr id="274457" name="Text Box 49"/>
            <p:cNvSpPr txBox="1">
              <a:spLocks noChangeArrowheads="1"/>
            </p:cNvSpPr>
            <p:nvPr/>
          </p:nvSpPr>
          <p:spPr bwMode="auto">
            <a:xfrm>
              <a:off x="3197" y="1344"/>
              <a:ext cx="1066" cy="850"/>
            </a:xfrm>
            <a:prstGeom prst="rect">
              <a:avLst/>
            </a:prstGeom>
            <a:noFill/>
            <a:ln w="9525">
              <a:noFill/>
              <a:round/>
              <a:headEnd/>
              <a:tailEnd/>
            </a:ln>
          </p:spPr>
          <p:txBody>
            <a:bodyPr lIns="90000" tIns="46800" rIns="90000" bIns="46800">
              <a:spAutoFit/>
            </a:bodyPr>
            <a:lstStyle/>
            <a:p>
              <a:pPr algn="ct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b="1">
                  <a:latin typeface="Arial" charset="0"/>
                  <a:ea typeface="MS Gothic" pitchFamily="49" charset="-128"/>
                </a:rPr>
                <a:t>Reductor 600/250  PSI</a:t>
              </a:r>
            </a:p>
          </p:txBody>
        </p:sp>
      </p:grpSp>
      <p:sp>
        <p:nvSpPr>
          <p:cNvPr id="1426482" name="Line 50"/>
          <p:cNvSpPr>
            <a:spLocks noChangeShapeType="1"/>
          </p:cNvSpPr>
          <p:nvPr/>
        </p:nvSpPr>
        <p:spPr bwMode="auto">
          <a:xfrm rot="21434839" flipV="1">
            <a:off x="3709988" y="3849688"/>
            <a:ext cx="1931987" cy="1235075"/>
          </a:xfrm>
          <a:prstGeom prst="line">
            <a:avLst/>
          </a:prstGeom>
          <a:noFill/>
          <a:ln w="9525">
            <a:solidFill>
              <a:schemeClr val="tx2"/>
            </a:solidFill>
            <a:round/>
            <a:headEnd/>
            <a:tailEnd type="triangle" w="med" len="med"/>
          </a:ln>
        </p:spPr>
        <p:txBody>
          <a:bodyPr/>
          <a:lstStyle/>
          <a:p>
            <a:endParaRPr lang="es-CL"/>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264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6482"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p:cNvSpPr>
            <a:spLocks noGrp="1" noChangeArrowheads="1"/>
          </p:cNvSpPr>
          <p:nvPr>
            <p:ph type="title" sz="quarter"/>
          </p:nvPr>
        </p:nvSpPr>
        <p:spPr/>
        <p:txBody>
          <a:bodyPr/>
          <a:lstStyle/>
          <a:p>
            <a:pPr eaLnBrk="1" hangingPunct="1"/>
            <a:r>
              <a:rPr lang="es-ES_tradnl"/>
              <a:t>Componentes de</a:t>
            </a:r>
            <a:r>
              <a:rPr lang="es-ES"/>
              <a:t> </a:t>
            </a:r>
            <a:r>
              <a:rPr lang="es-ES_tradnl"/>
              <a:t>turbinas a gas</a:t>
            </a:r>
            <a:endParaRPr lang="es-ES"/>
          </a:p>
        </p:txBody>
      </p:sp>
      <p:pic>
        <p:nvPicPr>
          <p:cNvPr id="275459" name="Picture 28"/>
          <p:cNvPicPr>
            <a:picLocks noGrp="1" noChangeAspect="1" noChangeArrowheads="1"/>
          </p:cNvPicPr>
          <p:nvPr>
            <p:ph sz="quarter" idx="1"/>
          </p:nvPr>
        </p:nvPicPr>
        <p:blipFill>
          <a:blip r:embed="rId2"/>
          <a:srcRect/>
          <a:stretch>
            <a:fillRect/>
          </a:stretch>
        </p:blipFill>
        <p:spPr>
          <a:xfrm>
            <a:off x="3563938" y="1700213"/>
            <a:ext cx="2641600" cy="1981200"/>
          </a:xfrm>
          <a:noFill/>
        </p:spPr>
      </p:pic>
      <p:pic>
        <p:nvPicPr>
          <p:cNvPr id="275460" name="Picture 29"/>
          <p:cNvPicPr>
            <a:picLocks noGrp="1" noChangeAspect="1" noChangeArrowheads="1"/>
          </p:cNvPicPr>
          <p:nvPr>
            <p:ph sz="quarter" idx="2"/>
          </p:nvPr>
        </p:nvPicPr>
        <p:blipFill>
          <a:blip r:embed="rId3"/>
          <a:srcRect/>
          <a:stretch>
            <a:fillRect/>
          </a:stretch>
        </p:blipFill>
        <p:spPr>
          <a:xfrm>
            <a:off x="6300788" y="1773238"/>
            <a:ext cx="2641600" cy="1981200"/>
          </a:xfrm>
          <a:noFill/>
        </p:spPr>
      </p:pic>
      <p:sp>
        <p:nvSpPr>
          <p:cNvPr id="275461" name="Rectangle 3"/>
          <p:cNvSpPr>
            <a:spLocks noGrp="1" noChangeArrowheads="1"/>
          </p:cNvSpPr>
          <p:nvPr>
            <p:ph type="body" sz="half" idx="4294967295"/>
          </p:nvPr>
        </p:nvSpPr>
        <p:spPr>
          <a:xfrm>
            <a:off x="3779838" y="3789363"/>
            <a:ext cx="5364162" cy="3068637"/>
          </a:xfrm>
        </p:spPr>
        <p:txBody>
          <a:bodyPr/>
          <a:lstStyle/>
          <a:p>
            <a:pPr eaLnBrk="1" hangingPunct="1">
              <a:lnSpc>
                <a:spcPct val="80000"/>
              </a:lnSpc>
            </a:pPr>
            <a:r>
              <a:rPr lang="es-ES" sz="1700"/>
              <a:t>Motor de partida:</a:t>
            </a:r>
          </a:p>
          <a:p>
            <a:pPr lvl="1" eaLnBrk="1" hangingPunct="1">
              <a:lnSpc>
                <a:spcPct val="80000"/>
              </a:lnSpc>
            </a:pPr>
            <a:r>
              <a:rPr lang="es-ES" sz="1500"/>
              <a:t>El aire comprimido mueve una turbina interna que está conectada al eje de transmisión del motor de partida.</a:t>
            </a:r>
          </a:p>
          <a:p>
            <a:pPr lvl="1" eaLnBrk="1" hangingPunct="1">
              <a:lnSpc>
                <a:spcPct val="80000"/>
              </a:lnSpc>
            </a:pPr>
            <a:r>
              <a:rPr lang="es-ES" sz="1500"/>
              <a:t>Este eje se conecta mediante fuerza centrífuga al sistema de partida de la turbina.</a:t>
            </a:r>
          </a:p>
          <a:p>
            <a:pPr lvl="1" eaLnBrk="1" hangingPunct="1">
              <a:lnSpc>
                <a:spcPct val="80000"/>
              </a:lnSpc>
            </a:pPr>
            <a:r>
              <a:rPr lang="es-ES" sz="1500"/>
              <a:t>Transmite el movimiento al compresor de alta presión hasta que se inyecta combustible.</a:t>
            </a:r>
          </a:p>
          <a:p>
            <a:pPr lvl="1" eaLnBrk="1" hangingPunct="1">
              <a:lnSpc>
                <a:spcPct val="80000"/>
              </a:lnSpc>
            </a:pPr>
            <a:r>
              <a:rPr lang="es-MX" sz="1500"/>
              <a:t>El motor se desconecta.</a:t>
            </a:r>
          </a:p>
          <a:p>
            <a:pPr lvl="1" eaLnBrk="1" hangingPunct="1">
              <a:lnSpc>
                <a:spcPct val="80000"/>
              </a:lnSpc>
            </a:pPr>
            <a:r>
              <a:rPr lang="es-MX" sz="1500"/>
              <a:t>El compresor de baja es acelerado por los gases de descarga de las turbina del conjunto de alta presión.</a:t>
            </a:r>
          </a:p>
          <a:p>
            <a:pPr lvl="1" eaLnBrk="1" hangingPunct="1">
              <a:lnSpc>
                <a:spcPct val="80000"/>
              </a:lnSpc>
            </a:pPr>
            <a:r>
              <a:rPr lang="es-MX" sz="1500"/>
              <a:t>Lo mismo ocurre con la turbina de potencia</a:t>
            </a:r>
            <a:endParaRPr lang="es-ES" sz="1500"/>
          </a:p>
        </p:txBody>
      </p:sp>
      <p:pic>
        <p:nvPicPr>
          <p:cNvPr id="275462" name="Picture 32" descr="start 3"/>
          <p:cNvPicPr>
            <a:picLocks noGrp="1" noChangeAspect="1" noChangeArrowheads="1"/>
          </p:cNvPicPr>
          <p:nvPr>
            <p:ph sz="quarter" idx="3"/>
          </p:nvPr>
        </p:nvPicPr>
        <p:blipFill>
          <a:blip r:embed="rId4">
            <a:lum contrast="36000"/>
          </a:blip>
          <a:srcRect t="4878" b="9756"/>
          <a:stretch>
            <a:fillRect/>
          </a:stretch>
        </p:blipFill>
        <p:spPr>
          <a:xfrm>
            <a:off x="434975" y="2133600"/>
            <a:ext cx="3255963" cy="4391025"/>
          </a:xfrm>
          <a:noFill/>
        </p:spPr>
      </p:pic>
    </p:spTree>
  </p:cSld>
  <p:clrMapOvr>
    <a:masterClrMapping/>
  </p:clrMapOvr>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8"/>
          <p:cNvSpPr>
            <a:spLocks noGrp="1" noChangeArrowheads="1"/>
          </p:cNvSpPr>
          <p:nvPr>
            <p:ph type="dt" sz="quarter" idx="10"/>
          </p:nvPr>
        </p:nvSpPr>
        <p:spPr>
          <a:noFill/>
        </p:spPr>
        <p:txBody>
          <a:bodyPr/>
          <a:lstStyle/>
          <a:p>
            <a:r>
              <a:rPr lang="es-ES"/>
              <a:t>Abril 2008</a:t>
            </a:r>
          </a:p>
        </p:txBody>
      </p:sp>
      <p:sp>
        <p:nvSpPr>
          <p:cNvPr id="276483" name="Rectangle 2"/>
          <p:cNvSpPr>
            <a:spLocks noGrp="1" noChangeArrowheads="1"/>
          </p:cNvSpPr>
          <p:nvPr>
            <p:ph type="ctrTitle"/>
          </p:nvPr>
        </p:nvSpPr>
        <p:spPr/>
        <p:txBody>
          <a:bodyPr/>
          <a:lstStyle/>
          <a:p>
            <a:pPr eaLnBrk="1" hangingPunct="1"/>
            <a:r>
              <a:rPr lang="es-ES_tradnl"/>
              <a:t>Componentes</a:t>
            </a:r>
            <a:r>
              <a:rPr lang="es-ES"/>
              <a:t> </a:t>
            </a:r>
            <a:r>
              <a:rPr lang="es-ES_tradnl"/>
              <a:t>turbinas a gas</a:t>
            </a:r>
            <a:endParaRPr lang="es-ES"/>
          </a:p>
        </p:txBody>
      </p:sp>
      <p:sp>
        <p:nvSpPr>
          <p:cNvPr id="276484" name="Rectangle 3"/>
          <p:cNvSpPr>
            <a:spLocks noGrp="1" noChangeArrowheads="1"/>
          </p:cNvSpPr>
          <p:nvPr>
            <p:ph type="subTitle" idx="1"/>
          </p:nvPr>
        </p:nvSpPr>
        <p:spPr/>
        <p:txBody>
          <a:bodyPr/>
          <a:lstStyle/>
          <a:p>
            <a:pPr eaLnBrk="1" hangingPunct="1"/>
            <a:r>
              <a:rPr lang="es-ES"/>
              <a:t>Sistema de Lubricación</a:t>
            </a:r>
          </a:p>
        </p:txBody>
      </p:sp>
    </p:spTree>
  </p:cSld>
  <p:clrMapOvr>
    <a:masterClrMapping/>
  </p:clrMapOvr>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sp>
        <p:nvSpPr>
          <p:cNvPr id="277507" name="Rectangle 3"/>
          <p:cNvSpPr>
            <a:spLocks noGrp="1" noChangeArrowheads="1"/>
          </p:cNvSpPr>
          <p:nvPr>
            <p:ph type="body" idx="1"/>
          </p:nvPr>
        </p:nvSpPr>
        <p:spPr/>
        <p:txBody>
          <a:bodyPr/>
          <a:lstStyle/>
          <a:p>
            <a:pPr eaLnBrk="1" hangingPunct="1">
              <a:lnSpc>
                <a:spcPct val="90000"/>
              </a:lnSpc>
            </a:pPr>
            <a:r>
              <a:rPr lang="es-ES"/>
              <a:t>Su función es similar a la de los motores DIESEL.</a:t>
            </a:r>
          </a:p>
          <a:p>
            <a:pPr eaLnBrk="1" hangingPunct="1">
              <a:lnSpc>
                <a:spcPct val="90000"/>
              </a:lnSpc>
            </a:pPr>
            <a:r>
              <a:rPr lang="es-ES"/>
              <a:t>Se utiliza aceite sintético en las turbinas a gas, debido a las altas RPM y temperaturas de operación.</a:t>
            </a:r>
          </a:p>
          <a:p>
            <a:pPr lvl="1" eaLnBrk="1" hangingPunct="1">
              <a:lnSpc>
                <a:spcPct val="90000"/>
              </a:lnSpc>
            </a:pPr>
            <a:r>
              <a:rPr lang="es-MX"/>
              <a:t>El generador de gases utiliza aceite sintético.</a:t>
            </a:r>
          </a:p>
          <a:p>
            <a:pPr lvl="1" eaLnBrk="1" hangingPunct="1">
              <a:lnSpc>
                <a:spcPct val="90000"/>
              </a:lnSpc>
            </a:pPr>
            <a:r>
              <a:rPr lang="es-MX"/>
              <a:t>La caja de reducción utiliza aceite mineral y lubrica además turbina de potencia en Olympus y Spey.</a:t>
            </a:r>
            <a:endParaRPr lang="es-ES"/>
          </a:p>
        </p:txBody>
      </p:sp>
    </p:spTree>
  </p:cSld>
  <p:clrMapOvr>
    <a:masterClrMapping/>
  </p:clrMapOvr>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sp>
        <p:nvSpPr>
          <p:cNvPr id="278531" name="Rectangle 3"/>
          <p:cNvSpPr>
            <a:spLocks noGrp="1" noChangeArrowheads="1"/>
          </p:cNvSpPr>
          <p:nvPr>
            <p:ph type="body" sz="half" idx="1"/>
          </p:nvPr>
        </p:nvSpPr>
        <p:spPr/>
        <p:txBody>
          <a:bodyPr/>
          <a:lstStyle/>
          <a:p>
            <a:pPr eaLnBrk="1" hangingPunct="1">
              <a:lnSpc>
                <a:spcPct val="80000"/>
              </a:lnSpc>
            </a:pPr>
            <a:r>
              <a:rPr lang="es-ES" sz="1300"/>
              <a:t>La bomba de lubricación es del tipo engranajes, accionada en forma arrastrada por la propia turbina mediante una caja auxiliar de engranajes.</a:t>
            </a:r>
          </a:p>
          <a:p>
            <a:pPr lvl="1" eaLnBrk="1" hangingPunct="1">
              <a:lnSpc>
                <a:spcPct val="80000"/>
              </a:lnSpc>
            </a:pPr>
            <a:r>
              <a:rPr lang="es-ES" sz="1100"/>
              <a:t>En algunas turbinas existe una bomba eléctrica cuya función es lubricar los descansos del generador de gas durante la partida y detención de la turbina a gas, hasta que la bomba arrastrada genere presión suficiente para la lubricación.</a:t>
            </a:r>
          </a:p>
          <a:p>
            <a:pPr eaLnBrk="1" hangingPunct="1">
              <a:lnSpc>
                <a:spcPct val="80000"/>
              </a:lnSpc>
            </a:pPr>
            <a:r>
              <a:rPr lang="es-ES" sz="1300"/>
              <a:t>En las Olympus el aceite es enfriado mediante combustible para evitar contaminación del aceite que lubrica los descansos de la turbina con agua de mar por rotura de tubos. En la Tyne y Spey se utiliza enfriador de agua de mar.</a:t>
            </a:r>
          </a:p>
        </p:txBody>
      </p:sp>
      <p:pic>
        <p:nvPicPr>
          <p:cNvPr id="278532" name="Picture 5"/>
          <p:cNvPicPr>
            <a:picLocks noGrp="1" noChangeAspect="1" noChangeArrowheads="1"/>
          </p:cNvPicPr>
          <p:nvPr>
            <p:ph sz="half" idx="2"/>
          </p:nvPr>
        </p:nvPicPr>
        <p:blipFill>
          <a:blip r:embed="rId2"/>
          <a:srcRect/>
          <a:stretch>
            <a:fillRect/>
          </a:stretch>
        </p:blipFill>
        <p:spPr>
          <a:xfrm>
            <a:off x="2720975" y="3960813"/>
            <a:ext cx="4610100" cy="1981200"/>
          </a:xfrm>
          <a:noFill/>
          <a:ln w="9360">
            <a:solidFill>
              <a:srgbClr val="FFFFFF"/>
            </a:solidFill>
          </a:ln>
        </p:spPr>
      </p:pic>
    </p:spTree>
  </p:cSld>
  <p:clrMapOvr>
    <a:masterClrMapping/>
  </p:clrMapOvr>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pic>
        <p:nvPicPr>
          <p:cNvPr id="279555" name="Picture 7"/>
          <p:cNvPicPr>
            <a:picLocks noGrp="1" noChangeAspect="1" noChangeArrowheads="1"/>
          </p:cNvPicPr>
          <p:nvPr>
            <p:ph idx="1"/>
          </p:nvPr>
        </p:nvPicPr>
        <p:blipFill>
          <a:blip r:embed="rId2"/>
          <a:srcRect/>
          <a:stretch>
            <a:fillRect/>
          </a:stretch>
        </p:blipFill>
        <p:spPr>
          <a:xfrm>
            <a:off x="2274888" y="1827213"/>
            <a:ext cx="5502275" cy="4114800"/>
          </a:xfrm>
          <a:noFill/>
        </p:spPr>
      </p:pic>
    </p:spTree>
  </p:cSld>
  <p:clrMapOvr>
    <a:masterClrMapping/>
  </p:clrMapOvr>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pic>
        <p:nvPicPr>
          <p:cNvPr id="4" name="Marcador de contenido 3">
            <a:extLst>
              <a:ext uri="{FF2B5EF4-FFF2-40B4-BE49-F238E27FC236}">
                <a16:creationId xmlns:a16="http://schemas.microsoft.com/office/drawing/2014/main" id="{E4515EFB-5D40-41D9-89F5-385FF5629323}"/>
              </a:ext>
            </a:extLst>
          </p:cNvPr>
          <p:cNvPicPr>
            <a:picLocks noGrp="1" noChangeAspect="1"/>
          </p:cNvPicPr>
          <p:nvPr>
            <p:ph idx="1"/>
          </p:nvPr>
        </p:nvPicPr>
        <p:blipFill>
          <a:blip r:embed="rId2"/>
          <a:stretch>
            <a:fillRect/>
          </a:stretch>
        </p:blipFill>
        <p:spPr>
          <a:xfrm>
            <a:off x="1873864" y="1827213"/>
            <a:ext cx="6305909" cy="4114800"/>
          </a:xfrm>
          <a:prstGeom prst="rect">
            <a:avLst/>
          </a:prstGeom>
        </p:spPr>
      </p:pic>
    </p:spTree>
  </p:cSld>
  <p:clrMapOvr>
    <a:masterClrMapping/>
  </p:clrMapOvr>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8"/>
          <p:cNvSpPr>
            <a:spLocks noGrp="1" noChangeArrowheads="1"/>
          </p:cNvSpPr>
          <p:nvPr>
            <p:ph type="dt" sz="quarter" idx="10"/>
          </p:nvPr>
        </p:nvSpPr>
        <p:spPr>
          <a:noFill/>
        </p:spPr>
        <p:txBody>
          <a:bodyPr/>
          <a:lstStyle/>
          <a:p>
            <a:r>
              <a:rPr lang="es-ES"/>
              <a:t>Abril 2008</a:t>
            </a:r>
          </a:p>
        </p:txBody>
      </p:sp>
      <p:sp>
        <p:nvSpPr>
          <p:cNvPr id="281603" name="Rectangle 2"/>
          <p:cNvSpPr>
            <a:spLocks noGrp="1" noChangeArrowheads="1"/>
          </p:cNvSpPr>
          <p:nvPr>
            <p:ph type="ctrTitle"/>
          </p:nvPr>
        </p:nvSpPr>
        <p:spPr/>
        <p:txBody>
          <a:bodyPr/>
          <a:lstStyle/>
          <a:p>
            <a:pPr eaLnBrk="1" hangingPunct="1"/>
            <a:r>
              <a:rPr lang="es-ES_tradnl"/>
              <a:t>Componentes</a:t>
            </a:r>
            <a:r>
              <a:rPr lang="es-ES"/>
              <a:t> </a:t>
            </a:r>
            <a:r>
              <a:rPr lang="es-ES_tradnl"/>
              <a:t>turbinas a gas</a:t>
            </a:r>
            <a:endParaRPr lang="es-ES"/>
          </a:p>
        </p:txBody>
      </p:sp>
      <p:sp>
        <p:nvSpPr>
          <p:cNvPr id="281604" name="Rectangle 3"/>
          <p:cNvSpPr>
            <a:spLocks noGrp="1" noChangeArrowheads="1"/>
          </p:cNvSpPr>
          <p:nvPr>
            <p:ph type="subTitle" idx="1"/>
          </p:nvPr>
        </p:nvSpPr>
        <p:spPr/>
        <p:txBody>
          <a:bodyPr/>
          <a:lstStyle/>
          <a:p>
            <a:pPr eaLnBrk="1" hangingPunct="1"/>
            <a:r>
              <a:rPr lang="es-ES"/>
              <a:t>Sistema de Combustible</a:t>
            </a:r>
          </a:p>
        </p:txBody>
      </p:sp>
    </p:spTree>
  </p:cSld>
  <p:clrMapOvr>
    <a:masterClrMapping/>
  </p:clrMapOvr>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sp>
        <p:nvSpPr>
          <p:cNvPr id="282627" name="Rectangle 3"/>
          <p:cNvSpPr>
            <a:spLocks noGrp="1" noChangeArrowheads="1"/>
          </p:cNvSpPr>
          <p:nvPr>
            <p:ph type="body" idx="1"/>
          </p:nvPr>
        </p:nvSpPr>
        <p:spPr/>
        <p:txBody>
          <a:bodyPr/>
          <a:lstStyle/>
          <a:p>
            <a:pPr eaLnBrk="1" hangingPunct="1">
              <a:lnSpc>
                <a:spcPct val="90000"/>
              </a:lnSpc>
            </a:pPr>
            <a:r>
              <a:rPr lang="es-ES" sz="2500"/>
              <a:t>El combustible que ingresa a las cámaras de combustión debe:</a:t>
            </a:r>
          </a:p>
          <a:p>
            <a:pPr lvl="1" eaLnBrk="1" hangingPunct="1">
              <a:lnSpc>
                <a:spcPct val="90000"/>
              </a:lnSpc>
            </a:pPr>
            <a:r>
              <a:rPr lang="es-ES" sz="2100"/>
              <a:t>Ser de una viscosidad adecuada</a:t>
            </a:r>
          </a:p>
          <a:p>
            <a:pPr lvl="1" eaLnBrk="1" hangingPunct="1">
              <a:lnSpc>
                <a:spcPct val="90000"/>
              </a:lnSpc>
            </a:pPr>
            <a:r>
              <a:rPr lang="es-ES" sz="2100"/>
              <a:t>Muy limpio (Sin impurezas)</a:t>
            </a:r>
          </a:p>
          <a:p>
            <a:pPr eaLnBrk="1" hangingPunct="1">
              <a:lnSpc>
                <a:spcPct val="90000"/>
              </a:lnSpc>
            </a:pPr>
            <a:r>
              <a:rPr lang="es-ES" sz="2500"/>
              <a:t>Para lograr lo anterior el sistema esta dotado de purificadores de combustible y filtros coalescentes.</a:t>
            </a:r>
          </a:p>
          <a:p>
            <a:pPr lvl="1" eaLnBrk="1" hangingPunct="1">
              <a:lnSpc>
                <a:spcPct val="90000"/>
              </a:lnSpc>
            </a:pPr>
            <a:r>
              <a:rPr lang="es-ES" sz="2100"/>
              <a:t>El combustible aspirado de los estanques de almacenamiento, es purificado, filtrado, almacenado en el estanque de uso diario y luego bombeado a la turbina.</a:t>
            </a:r>
          </a:p>
          <a:p>
            <a:pPr eaLnBrk="1" hangingPunct="1">
              <a:lnSpc>
                <a:spcPct val="90000"/>
              </a:lnSpc>
            </a:pPr>
            <a:endParaRPr lang="es-ES" sz="2500"/>
          </a:p>
        </p:txBody>
      </p:sp>
    </p:spTree>
  </p:cSld>
  <p:clrMapOvr>
    <a:masterClrMapping/>
  </p:clrMapOvr>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Rectangle 2"/>
          <p:cNvSpPr>
            <a:spLocks noGrp="1" noChangeArrowheads="1"/>
          </p:cNvSpPr>
          <p:nvPr>
            <p:ph type="title"/>
          </p:nvPr>
        </p:nvSpPr>
        <p:spPr/>
        <p:txBody>
          <a:bodyPr/>
          <a:lstStyle/>
          <a:p>
            <a:pPr eaLnBrk="1" hangingPunct="1"/>
            <a:r>
              <a:rPr lang="es-ES_tradnl"/>
              <a:t>Componentes de</a:t>
            </a:r>
            <a:r>
              <a:rPr lang="es-ES"/>
              <a:t> </a:t>
            </a:r>
            <a:r>
              <a:rPr lang="es-ES_tradnl"/>
              <a:t>turbinas a gas</a:t>
            </a:r>
            <a:endParaRPr lang="es-ES"/>
          </a:p>
        </p:txBody>
      </p:sp>
      <p:pic>
        <p:nvPicPr>
          <p:cNvPr id="283651" name="Picture 5"/>
          <p:cNvPicPr>
            <a:picLocks noGrp="1" noChangeAspect="1" noChangeArrowheads="1"/>
          </p:cNvPicPr>
          <p:nvPr>
            <p:ph idx="1"/>
          </p:nvPr>
        </p:nvPicPr>
        <p:blipFill>
          <a:blip r:embed="rId2"/>
          <a:srcRect/>
          <a:stretch>
            <a:fillRect/>
          </a:stretch>
        </p:blipFill>
        <p:spPr>
          <a:xfrm>
            <a:off x="1601788" y="1827213"/>
            <a:ext cx="6848475" cy="4114800"/>
          </a:xfrm>
          <a:noFill/>
        </p:spPr>
      </p:pic>
    </p:spTree>
  </p:cSld>
  <p:clrMapOvr>
    <a:masterClrMapping/>
  </p:clrMapOvr>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8"/>
          <p:cNvSpPr>
            <a:spLocks noGrp="1" noChangeArrowheads="1"/>
          </p:cNvSpPr>
          <p:nvPr>
            <p:ph type="dt" sz="quarter" idx="10"/>
          </p:nvPr>
        </p:nvSpPr>
        <p:spPr>
          <a:noFill/>
        </p:spPr>
        <p:txBody>
          <a:bodyPr/>
          <a:lstStyle/>
          <a:p>
            <a:r>
              <a:rPr lang="es-ES"/>
              <a:t>Abril 2008</a:t>
            </a:r>
          </a:p>
        </p:txBody>
      </p:sp>
      <p:sp>
        <p:nvSpPr>
          <p:cNvPr id="285699" name="Rectangle 4"/>
          <p:cNvSpPr>
            <a:spLocks noGrp="1" noChangeArrowheads="1"/>
          </p:cNvSpPr>
          <p:nvPr>
            <p:ph type="ctrTitle"/>
          </p:nvPr>
        </p:nvSpPr>
        <p:spPr/>
        <p:txBody>
          <a:bodyPr/>
          <a:lstStyle/>
          <a:p>
            <a:pPr eaLnBrk="1" hangingPunct="1"/>
            <a:r>
              <a:rPr lang="es-MX"/>
              <a:t>U.T.2 Motores de Combustión Interna y Turbinas a Gas</a:t>
            </a:r>
            <a:endParaRPr lang="es-ES"/>
          </a:p>
        </p:txBody>
      </p:sp>
      <p:sp>
        <p:nvSpPr>
          <p:cNvPr id="285700" name="Rectangle 5"/>
          <p:cNvSpPr>
            <a:spLocks noGrp="1" noChangeArrowheads="1"/>
          </p:cNvSpPr>
          <p:nvPr>
            <p:ph type="subTitle" idx="1"/>
          </p:nvPr>
        </p:nvSpPr>
        <p:spPr/>
        <p:txBody>
          <a:bodyPr/>
          <a:lstStyle/>
          <a:p>
            <a:pPr eaLnBrk="1" hangingPunct="1"/>
            <a:r>
              <a:rPr lang="es-ES"/>
              <a:t>Fin Unidad temática Nº 2</a:t>
            </a:r>
          </a:p>
        </p:txBody>
      </p:sp>
    </p:spTree>
  </p:cSld>
  <p:clrMapOvr>
    <a:masterClrMapping/>
  </p:clrMapOvr>
  <p:transition/>
</p:sld>
</file>

<file path=ppt/theme/theme1.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Eclipse</Template>
  <TotalTime>178956</TotalTime>
  <Words>3614</Words>
  <Application>Microsoft Office PowerPoint</Application>
  <PresentationFormat>Presentación en pantalla (4:3)</PresentationFormat>
  <Paragraphs>486</Paragraphs>
  <Slides>114</Slides>
  <Notes>0</Notes>
  <HiddenSlides>11</HiddenSlides>
  <MMClips>4</MMClips>
  <ScaleCrop>false</ScaleCrop>
  <HeadingPairs>
    <vt:vector size="8" baseType="variant">
      <vt:variant>
        <vt:lpstr>Fuentes usadas</vt:lpstr>
      </vt:variant>
      <vt:variant>
        <vt:i4>3</vt:i4>
      </vt:variant>
      <vt:variant>
        <vt:lpstr>Tema</vt:lpstr>
      </vt:variant>
      <vt:variant>
        <vt:i4>1</vt:i4>
      </vt:variant>
      <vt:variant>
        <vt:lpstr>Servidores OLE incrustados</vt:lpstr>
      </vt:variant>
      <vt:variant>
        <vt:i4>3</vt:i4>
      </vt:variant>
      <vt:variant>
        <vt:lpstr>Títulos de diapositiva</vt:lpstr>
      </vt:variant>
      <vt:variant>
        <vt:i4>114</vt:i4>
      </vt:variant>
    </vt:vector>
  </HeadingPairs>
  <TitlesOfParts>
    <vt:vector size="121" baseType="lpstr">
      <vt:lpstr>Arial</vt:lpstr>
      <vt:lpstr>Verdana</vt:lpstr>
      <vt:lpstr>Wingdings</vt:lpstr>
      <vt:lpstr>Eclipse</vt:lpstr>
      <vt:lpstr>Fotografía de Photo Editor</vt:lpstr>
      <vt:lpstr>CorelDRAW</vt:lpstr>
      <vt:lpstr>Photo Editor-foto</vt:lpstr>
      <vt:lpstr>Sistemas de Ingeniería </vt:lpstr>
      <vt:lpstr>SISTEMAS  DE  INGENIERIA</vt:lpstr>
      <vt:lpstr>Motores de Combustión Interna y Turbinas a Gas</vt:lpstr>
      <vt:lpstr>Motores de Combustión Interna y Turbinas a Gas</vt:lpstr>
      <vt:lpstr>Motores de combustión Interna y Turbinas a gas</vt:lpstr>
      <vt:lpstr>Turbinas a gas</vt:lpstr>
      <vt:lpstr>Turbinas a gas</vt:lpstr>
      <vt:lpstr>Turbinas a gas</vt:lpstr>
      <vt:lpstr>Turbinas a gas</vt:lpstr>
      <vt:lpstr>Turbinas a gas</vt:lpstr>
      <vt:lpstr>Turbinas a gas</vt:lpstr>
      <vt:lpstr>Turbinas a gas</vt:lpstr>
      <vt:lpstr>Turbinas a gas</vt:lpstr>
      <vt:lpstr>Turbinas a gas</vt:lpstr>
      <vt:lpstr>Turbinas a gas</vt:lpstr>
      <vt:lpstr>Turbinas a gas</vt:lpstr>
      <vt:lpstr>Turbinas a gas</vt:lpstr>
      <vt:lpstr>Turbinas a gas</vt:lpstr>
      <vt:lpstr>Turbinas a gas</vt:lpstr>
      <vt:lpstr>Turbinas a gas</vt:lpstr>
      <vt:lpstr>Turbinas a gas</vt:lpstr>
      <vt:lpstr>Turbinas a gas</vt:lpstr>
      <vt:lpstr>Turbinas a gas</vt:lpstr>
      <vt:lpstr>Turbinas a gas</vt:lpstr>
      <vt:lpstr>Turbinas a gas</vt:lpstr>
      <vt:lpstr>Principio de funcionamiento</vt:lpstr>
      <vt:lpstr>Principio de funcionamiento</vt:lpstr>
      <vt:lpstr>Conceptos y su formulación</vt:lpstr>
      <vt:lpstr>Principio de funcionamiento</vt:lpstr>
      <vt:lpstr>Principio de funcionamiento</vt:lpstr>
      <vt:lpstr>Principio de funcionamiento</vt:lpstr>
      <vt:lpstr>Principio de funcionamiento</vt:lpstr>
      <vt:lpstr>Principio de funcionamiento</vt:lpstr>
      <vt:lpstr>Principio de funcionamiento</vt:lpstr>
      <vt:lpstr>Principio de funcionamiento</vt:lpstr>
      <vt:lpstr>Principio de funcionamiento</vt:lpstr>
      <vt:lpstr>Principio de Funcionamiento</vt:lpstr>
      <vt:lpstr>Principio de Funcionamiento</vt:lpstr>
      <vt:lpstr>Principio de Funcionamiento</vt:lpstr>
      <vt:lpstr>Principio de funcionamiento</vt:lpstr>
      <vt:lpstr>Principio de funcionamiento</vt:lpstr>
      <vt:lpstr>Principio de funcionamiento</vt:lpstr>
      <vt:lpstr>Presentación de PowerPoint</vt:lpstr>
      <vt:lpstr>Principio de Funcionamiento</vt:lpstr>
      <vt:lpstr>Principio de Funcionamiento</vt:lpstr>
      <vt:lpstr>Compresor centrífugo (Radial)</vt:lpstr>
      <vt:lpstr>Compresor centrífugo (Radial)</vt:lpstr>
      <vt:lpstr>Compresor centrífugo (Radial)</vt:lpstr>
      <vt:lpstr>Compresor centrífugo (Radial)</vt:lpstr>
      <vt:lpstr>Compresor axial</vt:lpstr>
      <vt:lpstr>Compresor axial</vt:lpstr>
      <vt:lpstr>Compresor axial</vt:lpstr>
      <vt:lpstr>Compresor axial</vt:lpstr>
      <vt:lpstr>Principio de Funcionamiento</vt:lpstr>
      <vt:lpstr>Principio de Funcionamiento</vt:lpstr>
      <vt:lpstr>Sección de combustión</vt:lpstr>
      <vt:lpstr>Sección de combustión</vt:lpstr>
      <vt:lpstr>Sección de combustión</vt:lpstr>
      <vt:lpstr>Sección de combustión</vt:lpstr>
      <vt:lpstr>Sección de combustión</vt:lpstr>
      <vt:lpstr>Sección de combustión</vt:lpstr>
      <vt:lpstr>Cámaras de combustión</vt:lpstr>
      <vt:lpstr>Cámaras de combustión</vt:lpstr>
      <vt:lpstr>Principio de Funcionamiento</vt:lpstr>
      <vt:lpstr>Presentación de PowerPoint</vt:lpstr>
      <vt:lpstr>La turbina</vt:lpstr>
      <vt:lpstr>La turbina</vt:lpstr>
      <vt:lpstr>La turbina</vt:lpstr>
      <vt:lpstr>La turbina</vt:lpstr>
      <vt:lpstr>La turbina</vt:lpstr>
      <vt:lpstr>La turbina</vt:lpstr>
      <vt:lpstr>Principio básico de funcionamiento</vt:lpstr>
      <vt:lpstr>Principio básico de funcionamiento</vt:lpstr>
      <vt:lpstr>Tipos de turbinas a gas</vt:lpstr>
      <vt:lpstr>Turbina Ram</vt:lpstr>
      <vt:lpstr>Motor turbo chorro</vt:lpstr>
      <vt:lpstr>Motor turbo chorro</vt:lpstr>
      <vt:lpstr>Tobera de descarga (Solo aviación)</vt:lpstr>
      <vt:lpstr>Motor turbo hélice</vt:lpstr>
      <vt:lpstr>Motor turbo ventilador</vt:lpstr>
      <vt:lpstr>Motor turbo eje</vt:lpstr>
      <vt:lpstr>Motor marino</vt:lpstr>
      <vt:lpstr>Principio de funcionamiento</vt:lpstr>
      <vt:lpstr>Motor Industrial (turbina a gas)</vt:lpstr>
      <vt:lpstr>Componentes de turbinas a gas</vt:lpstr>
      <vt:lpstr>Componentes de turbinas a gas</vt:lpstr>
      <vt:lpstr>Motor propulsor fragata Adelaide</vt:lpstr>
      <vt:lpstr>Componentes de turbinas a gas</vt:lpstr>
      <vt:lpstr>Componentes de turbinas a gas</vt:lpstr>
      <vt:lpstr>Componentes de turbinas a gas</vt:lpstr>
      <vt:lpstr>Componentes de turbinas a gas</vt:lpstr>
      <vt:lpstr>Ingestión de FOD en compresor (Forein Objet Damage)</vt:lpstr>
      <vt:lpstr>Componentes de turbinas a gas</vt:lpstr>
      <vt:lpstr>Componentes de turbinas a gas</vt:lpstr>
      <vt:lpstr>Componentes de turbinas a gas</vt:lpstr>
      <vt:lpstr>Componentes de turbinas a gas</vt:lpstr>
      <vt:lpstr>Componentes de turbinas a gas</vt:lpstr>
      <vt:lpstr>Componentes de turbinas a gas</vt:lpstr>
      <vt:lpstr>Componentes de turbinas a gas</vt:lpstr>
      <vt:lpstr>Componentes de turbinas a gas</vt:lpstr>
      <vt:lpstr>Componentes de turbinas a gas</vt:lpstr>
      <vt:lpstr>Componentes turbinas a gas</vt:lpstr>
      <vt:lpstr>Componentes de turbinas a gas</vt:lpstr>
      <vt:lpstr>Componentes de turbinas a gas</vt:lpstr>
      <vt:lpstr>Componentes de turbinas a gas</vt:lpstr>
      <vt:lpstr>Componentes turbinas a gas</vt:lpstr>
      <vt:lpstr>Componentes de turbinas a gas</vt:lpstr>
      <vt:lpstr>Componentes de turbinas a gas</vt:lpstr>
      <vt:lpstr>Componentes de turbinas a gas</vt:lpstr>
      <vt:lpstr>Componentes de turbinas a gas</vt:lpstr>
      <vt:lpstr>Componentes turbinas a gas</vt:lpstr>
      <vt:lpstr>Componentes de turbinas a gas</vt:lpstr>
      <vt:lpstr>Componentes de turbinas a gas</vt:lpstr>
      <vt:lpstr>U.T.2 Motores de Combustión Interna y Turbinas a Gas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Ingeniería</dc:title>
  <dc:creator>USUARIO</dc:creator>
  <cp:lastModifiedBy>3068</cp:lastModifiedBy>
  <cp:revision>301</cp:revision>
  <dcterms:created xsi:type="dcterms:W3CDTF">2008-04-11T19:59:31Z</dcterms:created>
  <dcterms:modified xsi:type="dcterms:W3CDTF">2023-03-30T20:11:40Z</dcterms:modified>
</cp:coreProperties>
</file>