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6" r:id="rId2"/>
    <p:sldMasterId id="2147483692" r:id="rId3"/>
    <p:sldMasterId id="2147483679" r:id="rId4"/>
  </p:sldMasterIdLst>
  <p:notesMasterIdLst>
    <p:notesMasterId r:id="rId40"/>
  </p:notesMasterIdLst>
  <p:handoutMasterIdLst>
    <p:handoutMasterId r:id="rId41"/>
  </p:handoutMasterIdLst>
  <p:sldIdLst>
    <p:sldId id="270" r:id="rId5"/>
    <p:sldId id="325" r:id="rId6"/>
    <p:sldId id="319" r:id="rId7"/>
    <p:sldId id="326" r:id="rId8"/>
    <p:sldId id="327" r:id="rId9"/>
    <p:sldId id="358" r:id="rId10"/>
    <p:sldId id="328" r:id="rId11"/>
    <p:sldId id="329" r:id="rId12"/>
    <p:sldId id="334" r:id="rId13"/>
    <p:sldId id="332" r:id="rId14"/>
    <p:sldId id="359" r:id="rId15"/>
    <p:sldId id="335" r:id="rId16"/>
    <p:sldId id="336" r:id="rId17"/>
    <p:sldId id="337" r:id="rId18"/>
    <p:sldId id="338" r:id="rId19"/>
    <p:sldId id="342" r:id="rId20"/>
    <p:sldId id="339" r:id="rId21"/>
    <p:sldId id="343" r:id="rId22"/>
    <p:sldId id="344" r:id="rId23"/>
    <p:sldId id="345" r:id="rId24"/>
    <p:sldId id="346" r:id="rId25"/>
    <p:sldId id="347" r:id="rId26"/>
    <p:sldId id="360" r:id="rId27"/>
    <p:sldId id="348" r:id="rId28"/>
    <p:sldId id="349" r:id="rId29"/>
    <p:sldId id="361" r:id="rId30"/>
    <p:sldId id="350" r:id="rId31"/>
    <p:sldId id="351" r:id="rId32"/>
    <p:sldId id="354" r:id="rId33"/>
    <p:sldId id="352" r:id="rId34"/>
    <p:sldId id="355" r:id="rId35"/>
    <p:sldId id="357" r:id="rId36"/>
    <p:sldId id="356" r:id="rId37"/>
    <p:sldId id="362" r:id="rId38"/>
    <p:sldId id="324" r:id="rId39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2178"/>
    <a:srgbClr val="66FF66"/>
    <a:srgbClr val="3A4796"/>
    <a:srgbClr val="C22138"/>
    <a:srgbClr val="FFC90E"/>
    <a:srgbClr val="663300"/>
    <a:srgbClr val="F1CE00"/>
    <a:srgbClr val="99CC00"/>
    <a:srgbClr val="FFCC00"/>
    <a:srgbClr val="EDCD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43" autoAdjust="0"/>
    <p:restoredTop sz="95201" autoAdjust="0"/>
  </p:normalViewPr>
  <p:slideViewPr>
    <p:cSldViewPr>
      <p:cViewPr varScale="1">
        <p:scale>
          <a:sx n="65" d="100"/>
          <a:sy n="65" d="100"/>
        </p:scale>
        <p:origin x="-768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61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s://es.wikipedia.org/wiki/Eurocopter_AS_532_Cougar" TargetMode="External"/><Relationship Id="rId1" Type="http://schemas.openxmlformats.org/officeDocument/2006/relationships/image" Target="../media/image61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62DD9C-3D31-454F-9F1E-0E0BC1783DF0}" type="doc">
      <dgm:prSet loTypeId="urn:microsoft.com/office/officeart/2005/8/layout/vList3#1" loCatId="list" qsTypeId="urn:microsoft.com/office/officeart/2005/8/quickstyle/simple1" qsCatId="simple" csTypeId="urn:microsoft.com/office/officeart/2005/8/colors/accent3_1" csCatId="accent3" phldr="1"/>
      <dgm:spPr/>
    </dgm:pt>
    <dgm:pt modelId="{06FBE2F3-3D0A-4733-9122-D5F880E5C87C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gm:t>
    </dgm:pt>
    <dgm:pt modelId="{0AFC6E40-B7C7-475E-BBC9-0BE5152BF644}" type="par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917AA2-28F2-4591-A415-461BE3348D4B}" type="sibTrans" cxnId="{9BDAFD3D-81F1-4D8A-898A-D25558622BE1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1A7479-B37D-4572-9767-827B4ADB1A70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gm:t>
    </dgm:pt>
    <dgm:pt modelId="{0618F2A1-77DF-4784-9849-ECF0E718BE81}" type="par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36AA1-937B-4F62-9A58-6AC71792CF06}" type="sibTrans" cxnId="{88707D0C-A099-4A22-B90A-05D583943269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1C6CD-D38B-46DF-94D6-3EB3013B9724}">
      <dgm:prSet phldrT="[Texto]"/>
      <dgm:spPr>
        <a:noFill/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gm:t>
    </dgm:pt>
    <dgm:pt modelId="{FC0D5FA1-30CA-487C-A4AA-50C1E21BC0E0}" type="par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2B28C4-69EF-475F-9322-F27170C77905}" type="sibTrans" cxnId="{974648E2-1FD6-442D-A20B-1E9BB2C4D52C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BF4676-C776-4E59-A5F4-BF5BFE43E871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l"/>
          <a:r>
            <a:rPr lang="es-CL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b="1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b="1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gm:t>
    </dgm:pt>
    <dgm:pt modelId="{0F9DBB32-75B4-4DD1-B236-A711AA7E0CA6}" type="par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4ACA12-5814-4AB7-A7C0-28263763B9D4}" type="sibTrans" cxnId="{A5F84CF0-2D89-4E06-805C-A22D1DC2043D}">
      <dgm:prSet/>
      <dgm:spPr/>
      <dgm:t>
        <a:bodyPr/>
        <a:lstStyle/>
        <a:p>
          <a:pPr algn="l"/>
          <a:endParaRPr lang="es-CL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21FA81-7800-4437-9C75-146AD795631B}" type="pres">
      <dgm:prSet presAssocID="{2862DD9C-3D31-454F-9F1E-0E0BC1783DF0}" presName="linearFlow" presStyleCnt="0">
        <dgm:presLayoutVars>
          <dgm:dir/>
          <dgm:resizeHandles val="exact"/>
        </dgm:presLayoutVars>
      </dgm:prSet>
      <dgm:spPr/>
    </dgm:pt>
    <dgm:pt modelId="{F3B40E3A-8A56-4EC6-AC9C-C7FDE9E780F1}" type="pres">
      <dgm:prSet presAssocID="{06FBE2F3-3D0A-4733-9122-D5F880E5C87C}" presName="composite" presStyleCnt="0"/>
      <dgm:spPr/>
    </dgm:pt>
    <dgm:pt modelId="{3AB17497-CDD9-4C79-9189-2B9EEB77DC59}" type="pres">
      <dgm:prSet presAssocID="{06FBE2F3-3D0A-4733-9122-D5F880E5C87C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2"/>
              </a:ext>
            </a:extLst>
          </a:blip>
          <a:srcRect/>
          <a:stretch>
            <a:fillRect l="-20000" r="-20000"/>
          </a:stretch>
        </a:blipFill>
      </dgm:spPr>
    </dgm:pt>
    <dgm:pt modelId="{F5ED6D97-2540-4FEC-8173-7DBAB05F6DD6}" type="pres">
      <dgm:prSet presAssocID="{06FBE2F3-3D0A-4733-9122-D5F880E5C87C}" presName="txShp" presStyleLbl="node1" presStyleIdx="0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6AC895-6D57-4BA0-9964-38467E0789A4}" type="pres">
      <dgm:prSet presAssocID="{16917AA2-28F2-4591-A415-461BE3348D4B}" presName="spacing" presStyleCnt="0"/>
      <dgm:spPr/>
    </dgm:pt>
    <dgm:pt modelId="{D113AF72-0C5A-4B6A-B0F0-CE48CCD7E4A6}" type="pres">
      <dgm:prSet presAssocID="{8D1A7479-B37D-4572-9767-827B4ADB1A70}" presName="composite" presStyleCnt="0"/>
      <dgm:spPr/>
    </dgm:pt>
    <dgm:pt modelId="{7CED868E-99EE-4F89-87A5-686CB865A7D6}" type="pres">
      <dgm:prSet presAssocID="{8D1A7479-B37D-4572-9767-827B4ADB1A70}" presName="imgShp" presStyleLbl="fgImgPlac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5000" r="-45000"/>
          </a:stretch>
        </a:blipFill>
      </dgm:spPr>
    </dgm:pt>
    <dgm:pt modelId="{25FCDDFE-849E-4D5C-BAE9-5545783999B2}" type="pres">
      <dgm:prSet presAssocID="{8D1A7479-B37D-4572-9767-827B4ADB1A70}" presName="txShp" presStyleLbl="node1" presStyleIdx="1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23B03D-DA34-47E2-866D-D1AF54FEBC89}" type="pres">
      <dgm:prSet presAssocID="{02936AA1-937B-4F62-9A58-6AC71792CF06}" presName="spacing" presStyleCnt="0"/>
      <dgm:spPr/>
    </dgm:pt>
    <dgm:pt modelId="{BD3EB91A-5A9E-42A2-B735-0B5C06EEF9A7}" type="pres">
      <dgm:prSet presAssocID="{4CBF4676-C776-4E59-A5F4-BF5BFE43E871}" presName="composite" presStyleCnt="0"/>
      <dgm:spPr/>
    </dgm:pt>
    <dgm:pt modelId="{9F44D1F6-0063-4047-B983-CE2C869E2035}" type="pres">
      <dgm:prSet presAssocID="{4CBF4676-C776-4E59-A5F4-BF5BFE43E871}" presName="imgShp" presStyleLbl="fgImgPlace1" presStyleIdx="2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</dgm:spPr>
    </dgm:pt>
    <dgm:pt modelId="{4B67675F-45CA-4361-8E84-85692E343D07}" type="pres">
      <dgm:prSet presAssocID="{4CBF4676-C776-4E59-A5F4-BF5BFE43E871}" presName="txShp" presStyleLbl="node1" presStyleIdx="2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587200-334D-47AB-966A-9B67EA709CA0}" type="pres">
      <dgm:prSet presAssocID="{F34ACA12-5814-4AB7-A7C0-28263763B9D4}" presName="spacing" presStyleCnt="0"/>
      <dgm:spPr/>
    </dgm:pt>
    <dgm:pt modelId="{74C15C4E-F381-4DEA-BBC5-260C20AF1D2B}" type="pres">
      <dgm:prSet presAssocID="{1EF1C6CD-D38B-46DF-94D6-3EB3013B9724}" presName="composite" presStyleCnt="0"/>
      <dgm:spPr/>
    </dgm:pt>
    <dgm:pt modelId="{55605BDA-2C25-4FDD-AEF6-614A7A38B974}" type="pres">
      <dgm:prSet presAssocID="{1EF1C6CD-D38B-46DF-94D6-3EB3013B9724}" presName="imgShp" presStyleLbl="fgImgPlace1" presStyleIdx="3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12B303E8-936F-4C4F-B078-4D5D0160B234}" type="pres">
      <dgm:prSet presAssocID="{1EF1C6CD-D38B-46DF-94D6-3EB3013B9724}" presName="txShp" presStyleLbl="node1" presStyleIdx="3" presStyleCnt="4" custScaleX="119328" custLinFactNeighborX="102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8707D0C-A099-4A22-B90A-05D583943269}" srcId="{2862DD9C-3D31-454F-9F1E-0E0BC1783DF0}" destId="{8D1A7479-B37D-4572-9767-827B4ADB1A70}" srcOrd="1" destOrd="0" parTransId="{0618F2A1-77DF-4784-9849-ECF0E718BE81}" sibTransId="{02936AA1-937B-4F62-9A58-6AC71792CF06}"/>
    <dgm:cxn modelId="{ECBC5408-91DF-455B-BE2E-E8802916FCFF}" type="presOf" srcId="{8D1A7479-B37D-4572-9767-827B4ADB1A70}" destId="{25FCDDFE-849E-4D5C-BAE9-5545783999B2}" srcOrd="0" destOrd="0" presId="urn:microsoft.com/office/officeart/2005/8/layout/vList3#1"/>
    <dgm:cxn modelId="{9BDAFD3D-81F1-4D8A-898A-D25558622BE1}" srcId="{2862DD9C-3D31-454F-9F1E-0E0BC1783DF0}" destId="{06FBE2F3-3D0A-4733-9122-D5F880E5C87C}" srcOrd="0" destOrd="0" parTransId="{0AFC6E40-B7C7-475E-BBC9-0BE5152BF644}" sibTransId="{16917AA2-28F2-4591-A415-461BE3348D4B}"/>
    <dgm:cxn modelId="{C4D76311-1B64-41BE-8382-1C9D323FA8AB}" type="presOf" srcId="{4CBF4676-C776-4E59-A5F4-BF5BFE43E871}" destId="{4B67675F-45CA-4361-8E84-85692E343D07}" srcOrd="0" destOrd="0" presId="urn:microsoft.com/office/officeart/2005/8/layout/vList3#1"/>
    <dgm:cxn modelId="{F975397D-15B4-4D88-9FEC-E12DDB45D41B}" type="presOf" srcId="{2862DD9C-3D31-454F-9F1E-0E0BC1783DF0}" destId="{AF21FA81-7800-4437-9C75-146AD795631B}" srcOrd="0" destOrd="0" presId="urn:microsoft.com/office/officeart/2005/8/layout/vList3#1"/>
    <dgm:cxn modelId="{A5F84CF0-2D89-4E06-805C-A22D1DC2043D}" srcId="{2862DD9C-3D31-454F-9F1E-0E0BC1783DF0}" destId="{4CBF4676-C776-4E59-A5F4-BF5BFE43E871}" srcOrd="2" destOrd="0" parTransId="{0F9DBB32-75B4-4DD1-B236-A711AA7E0CA6}" sibTransId="{F34ACA12-5814-4AB7-A7C0-28263763B9D4}"/>
    <dgm:cxn modelId="{974648E2-1FD6-442D-A20B-1E9BB2C4D52C}" srcId="{2862DD9C-3D31-454F-9F1E-0E0BC1783DF0}" destId="{1EF1C6CD-D38B-46DF-94D6-3EB3013B9724}" srcOrd="3" destOrd="0" parTransId="{FC0D5FA1-30CA-487C-A4AA-50C1E21BC0E0}" sibTransId="{3B2B28C4-69EF-475F-9322-F27170C77905}"/>
    <dgm:cxn modelId="{E1E87876-4686-428D-AB14-B4DB9F8F7D34}" type="presOf" srcId="{06FBE2F3-3D0A-4733-9122-D5F880E5C87C}" destId="{F5ED6D97-2540-4FEC-8173-7DBAB05F6DD6}" srcOrd="0" destOrd="0" presId="urn:microsoft.com/office/officeart/2005/8/layout/vList3#1"/>
    <dgm:cxn modelId="{2453110B-CF39-4FB6-AD38-3BE9984C3B8C}" type="presOf" srcId="{1EF1C6CD-D38B-46DF-94D6-3EB3013B9724}" destId="{12B303E8-936F-4C4F-B078-4D5D0160B234}" srcOrd="0" destOrd="0" presId="urn:microsoft.com/office/officeart/2005/8/layout/vList3#1"/>
    <dgm:cxn modelId="{89332FB2-4974-4344-B971-36F68934F658}" type="presParOf" srcId="{AF21FA81-7800-4437-9C75-146AD795631B}" destId="{F3B40E3A-8A56-4EC6-AC9C-C7FDE9E780F1}" srcOrd="0" destOrd="0" presId="urn:microsoft.com/office/officeart/2005/8/layout/vList3#1"/>
    <dgm:cxn modelId="{D8BAFFE5-9B18-4B4B-8F25-8FBD8E679574}" type="presParOf" srcId="{F3B40E3A-8A56-4EC6-AC9C-C7FDE9E780F1}" destId="{3AB17497-CDD9-4C79-9189-2B9EEB77DC59}" srcOrd="0" destOrd="0" presId="urn:microsoft.com/office/officeart/2005/8/layout/vList3#1"/>
    <dgm:cxn modelId="{F70A9B65-A011-4A4D-ABE5-1BD2A8BB4B3D}" type="presParOf" srcId="{F3B40E3A-8A56-4EC6-AC9C-C7FDE9E780F1}" destId="{F5ED6D97-2540-4FEC-8173-7DBAB05F6DD6}" srcOrd="1" destOrd="0" presId="urn:microsoft.com/office/officeart/2005/8/layout/vList3#1"/>
    <dgm:cxn modelId="{108EE191-F94A-45BC-8BC8-A09C1478C8F2}" type="presParOf" srcId="{AF21FA81-7800-4437-9C75-146AD795631B}" destId="{AA6AC895-6D57-4BA0-9964-38467E0789A4}" srcOrd="1" destOrd="0" presId="urn:microsoft.com/office/officeart/2005/8/layout/vList3#1"/>
    <dgm:cxn modelId="{1E58AB6C-369A-45AA-B9CD-C4EB2368D382}" type="presParOf" srcId="{AF21FA81-7800-4437-9C75-146AD795631B}" destId="{D113AF72-0C5A-4B6A-B0F0-CE48CCD7E4A6}" srcOrd="2" destOrd="0" presId="urn:microsoft.com/office/officeart/2005/8/layout/vList3#1"/>
    <dgm:cxn modelId="{D8F4BAE9-7E80-4D46-B71B-A2B388689CB1}" type="presParOf" srcId="{D113AF72-0C5A-4B6A-B0F0-CE48CCD7E4A6}" destId="{7CED868E-99EE-4F89-87A5-686CB865A7D6}" srcOrd="0" destOrd="0" presId="urn:microsoft.com/office/officeart/2005/8/layout/vList3#1"/>
    <dgm:cxn modelId="{DED9CB9E-30C0-4FB5-ADD1-04AE0AE5A9E3}" type="presParOf" srcId="{D113AF72-0C5A-4B6A-B0F0-CE48CCD7E4A6}" destId="{25FCDDFE-849E-4D5C-BAE9-5545783999B2}" srcOrd="1" destOrd="0" presId="urn:microsoft.com/office/officeart/2005/8/layout/vList3#1"/>
    <dgm:cxn modelId="{B7423A6F-0D0F-44E8-9928-2431C60C81D6}" type="presParOf" srcId="{AF21FA81-7800-4437-9C75-146AD795631B}" destId="{0423B03D-DA34-47E2-866D-D1AF54FEBC89}" srcOrd="3" destOrd="0" presId="urn:microsoft.com/office/officeart/2005/8/layout/vList3#1"/>
    <dgm:cxn modelId="{F958D129-6BB9-4673-8F1C-DFF208156819}" type="presParOf" srcId="{AF21FA81-7800-4437-9C75-146AD795631B}" destId="{BD3EB91A-5A9E-42A2-B735-0B5C06EEF9A7}" srcOrd="4" destOrd="0" presId="urn:microsoft.com/office/officeart/2005/8/layout/vList3#1"/>
    <dgm:cxn modelId="{5F742233-80D9-4F57-9C87-407B3CB0DCBB}" type="presParOf" srcId="{BD3EB91A-5A9E-42A2-B735-0B5C06EEF9A7}" destId="{9F44D1F6-0063-4047-B983-CE2C869E2035}" srcOrd="0" destOrd="0" presId="urn:microsoft.com/office/officeart/2005/8/layout/vList3#1"/>
    <dgm:cxn modelId="{F187C84A-D488-4E57-96C1-8DD45B19BE5D}" type="presParOf" srcId="{BD3EB91A-5A9E-42A2-B735-0B5C06EEF9A7}" destId="{4B67675F-45CA-4361-8E84-85692E343D07}" srcOrd="1" destOrd="0" presId="urn:microsoft.com/office/officeart/2005/8/layout/vList3#1"/>
    <dgm:cxn modelId="{30764353-155C-4954-A78E-5EB8B8242839}" type="presParOf" srcId="{AF21FA81-7800-4437-9C75-146AD795631B}" destId="{67587200-334D-47AB-966A-9B67EA709CA0}" srcOrd="5" destOrd="0" presId="urn:microsoft.com/office/officeart/2005/8/layout/vList3#1"/>
    <dgm:cxn modelId="{BEE7D81E-F110-4F5B-8B6C-C999E4440E62}" type="presParOf" srcId="{AF21FA81-7800-4437-9C75-146AD795631B}" destId="{74C15C4E-F381-4DEA-BBC5-260C20AF1D2B}" srcOrd="6" destOrd="0" presId="urn:microsoft.com/office/officeart/2005/8/layout/vList3#1"/>
    <dgm:cxn modelId="{7526FAD2-0858-4BD5-AA84-2431E923AEEC}" type="presParOf" srcId="{74C15C4E-F381-4DEA-BBC5-260C20AF1D2B}" destId="{55605BDA-2C25-4FDD-AEF6-614A7A38B974}" srcOrd="0" destOrd="0" presId="urn:microsoft.com/office/officeart/2005/8/layout/vList3#1"/>
    <dgm:cxn modelId="{34CAF5A0-7194-44D8-8EBF-F9717C5749D2}" type="presParOf" srcId="{74C15C4E-F381-4DEA-BBC5-260C20AF1D2B}" destId="{12B303E8-936F-4C4F-B078-4D5D0160B234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6FAA12-D13F-4160-963F-A1E0E5C8C3C4}" type="doc">
      <dgm:prSet loTypeId="urn:microsoft.com/office/officeart/2005/8/layout/process1" loCatId="process" qsTypeId="urn:microsoft.com/office/officeart/2005/8/quickstyle/simple1" qsCatId="simple" csTypeId="urn:microsoft.com/office/officeart/2005/8/colors/accent0_2" csCatId="mainScheme" phldr="1"/>
      <dgm:spPr/>
    </dgm:pt>
    <dgm:pt modelId="{84E6F6F7-FBB5-4826-9435-6DB306E2F4AA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gm:t>
    </dgm:pt>
    <dgm:pt modelId="{B74F8DA5-6A25-4108-BEE8-A2A9705E667D}" type="parTrans" cxnId="{A3A6E7D5-9656-49C3-8E66-D8BFEA4B8606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CEEC11-5405-4000-936B-2BEAFEDCBD17}" type="sibTrans" cxnId="{A3A6E7D5-9656-49C3-8E66-D8BFEA4B8606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4E71FB-0428-4B16-A376-A1B3679F0972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gm:t>
    </dgm:pt>
    <dgm:pt modelId="{2557DF8E-9FE0-4DBE-8C80-5997E256C38C}" type="parTrans" cxnId="{37D2A106-6F3D-4C27-9B17-20C291FC79EA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85628-6AF1-44AB-9CCC-92C8A73FD17C}" type="sibTrans" cxnId="{37D2A106-6F3D-4C27-9B17-20C291FC79EA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F3C28-7C08-4916-BEB3-135A2DAD3B0E}">
      <dgm:prSet phldrT="[Texto]" custT="1"/>
      <dgm:spPr/>
      <dgm:t>
        <a:bodyPr/>
        <a:lstStyle/>
        <a:p>
          <a:r>
            <a:rPr lang="es-CL" sz="1800" b="1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gm:t>
    </dgm:pt>
    <dgm:pt modelId="{074505AB-CF12-485E-BFB0-1A3E4CC67495}" type="parTrans" cxnId="{E62C16E1-B48D-4667-BD3D-3D1F29F23A70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664CA8-9969-4952-B6B9-E88B26070241}" type="sibTrans" cxnId="{E62C16E1-B48D-4667-BD3D-3D1F29F23A70}">
      <dgm:prSet custT="1"/>
      <dgm:spPr>
        <a:solidFill>
          <a:srgbClr val="C00000"/>
        </a:solidFill>
      </dgm:spPr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F7F94E-3E22-40C0-9538-69AE9CFCB59D}">
      <dgm:prSet custT="1"/>
      <dgm:spPr/>
      <dgm:t>
        <a:bodyPr/>
        <a:lstStyle/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r>
            <a:rPr lang="es-CL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gm:t>
    </dgm:pt>
    <dgm:pt modelId="{CE240CA5-60EB-4D67-8C5A-79740FAC87A5}" type="par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0BFBF7-993F-404D-9503-D2D6EC1D2FCC}" type="sibTrans" cxnId="{4EC1101C-2F3D-4B31-843F-A864EC44AF8D}">
      <dgm:prSet/>
      <dgm:spPr/>
      <dgm:t>
        <a:bodyPr/>
        <a:lstStyle/>
        <a:p>
          <a:endParaRPr lang="es-CL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EBBB13-7158-43A3-9285-A4A9B3574E74}" type="pres">
      <dgm:prSet presAssocID="{8D6FAA12-D13F-4160-963F-A1E0E5C8C3C4}" presName="Name0" presStyleCnt="0">
        <dgm:presLayoutVars>
          <dgm:dir/>
          <dgm:resizeHandles val="exact"/>
        </dgm:presLayoutVars>
      </dgm:prSet>
      <dgm:spPr/>
    </dgm:pt>
    <dgm:pt modelId="{158DB5A0-F0FA-4FC0-AEA5-32FE79FFD78B}" type="pres">
      <dgm:prSet presAssocID="{84E6F6F7-FBB5-4826-9435-6DB306E2F4AA}" presName="node" presStyleLbl="node1" presStyleIdx="0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D0469B-25CD-4D69-A8C2-FE7E4134918C}" type="pres">
      <dgm:prSet presAssocID="{1DCEEC11-5405-4000-936B-2BEAFEDCBD17}" presName="sibTrans" presStyleLbl="sibTrans2D1" presStyleIdx="0" presStyleCnt="3"/>
      <dgm:spPr/>
      <dgm:t>
        <a:bodyPr/>
        <a:lstStyle/>
        <a:p>
          <a:endParaRPr lang="es-ES"/>
        </a:p>
      </dgm:t>
    </dgm:pt>
    <dgm:pt modelId="{AA10F0FE-61E7-4C47-B4B2-7F144728DF74}" type="pres">
      <dgm:prSet presAssocID="{1DCEEC11-5405-4000-936B-2BEAFEDCBD17}" presName="connectorText" presStyleLbl="sibTrans2D1" presStyleIdx="0" presStyleCnt="3"/>
      <dgm:spPr/>
      <dgm:t>
        <a:bodyPr/>
        <a:lstStyle/>
        <a:p>
          <a:endParaRPr lang="es-ES"/>
        </a:p>
      </dgm:t>
    </dgm:pt>
    <dgm:pt modelId="{26C1BC9D-C023-4259-9E8D-78750C2EC95C}" type="pres">
      <dgm:prSet presAssocID="{AF4E71FB-0428-4B16-A376-A1B3679F0972}" presName="node" presStyleLbl="node1" presStyleIdx="1" presStyleCnt="4" custScaleX="117725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6DEA287-416F-4573-80C4-B8DF49B5A183}" type="pres">
      <dgm:prSet presAssocID="{7D085628-6AF1-44AB-9CCC-92C8A73FD17C}" presName="sibTrans" presStyleLbl="sibTrans2D1" presStyleIdx="1" presStyleCnt="3"/>
      <dgm:spPr/>
      <dgm:t>
        <a:bodyPr/>
        <a:lstStyle/>
        <a:p>
          <a:endParaRPr lang="es-ES"/>
        </a:p>
      </dgm:t>
    </dgm:pt>
    <dgm:pt modelId="{A64BADD1-FF48-4215-BFE4-BF2CB251732B}" type="pres">
      <dgm:prSet presAssocID="{7D085628-6AF1-44AB-9CCC-92C8A73FD17C}" presName="connectorText" presStyleLbl="sibTrans2D1" presStyleIdx="1" presStyleCnt="3"/>
      <dgm:spPr/>
      <dgm:t>
        <a:bodyPr/>
        <a:lstStyle/>
        <a:p>
          <a:endParaRPr lang="es-ES"/>
        </a:p>
      </dgm:t>
    </dgm:pt>
    <dgm:pt modelId="{C6FFBAD8-FCD3-4DF6-A77F-CB2289EBADBE}" type="pres">
      <dgm:prSet presAssocID="{680F3C28-7C08-4916-BEB3-135A2DAD3B0E}" presName="node" presStyleLbl="node1" presStyleIdx="2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8F7C77-A293-46B3-9905-CDDCCA32F3BC}" type="pres">
      <dgm:prSet presAssocID="{96664CA8-9969-4952-B6B9-E88B26070241}" presName="sibTrans" presStyleLbl="sibTrans2D1" presStyleIdx="2" presStyleCnt="3"/>
      <dgm:spPr/>
      <dgm:t>
        <a:bodyPr/>
        <a:lstStyle/>
        <a:p>
          <a:endParaRPr lang="es-ES"/>
        </a:p>
      </dgm:t>
    </dgm:pt>
    <dgm:pt modelId="{AF678CE2-8CB0-45B2-99CE-7A4CDDAFD246}" type="pres">
      <dgm:prSet presAssocID="{96664CA8-9969-4952-B6B9-E88B26070241}" presName="connectorText" presStyleLbl="sibTrans2D1" presStyleIdx="2" presStyleCnt="3"/>
      <dgm:spPr/>
      <dgm:t>
        <a:bodyPr/>
        <a:lstStyle/>
        <a:p>
          <a:endParaRPr lang="es-ES"/>
        </a:p>
      </dgm:t>
    </dgm:pt>
    <dgm:pt modelId="{CF7A0707-4BF9-45FF-91C3-38D5DED8C7F6}" type="pres">
      <dgm:prSet presAssocID="{01F7F94E-3E22-40C0-9538-69AE9CFCB59D}" presName="node" presStyleLbl="node1" presStyleIdx="3" presStyleCnt="4" custScaleY="62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44165F3-EBC6-4C7C-BAD4-FFE25567A343}" type="presOf" srcId="{7D085628-6AF1-44AB-9CCC-92C8A73FD17C}" destId="{B6DEA287-416F-4573-80C4-B8DF49B5A183}" srcOrd="0" destOrd="0" presId="urn:microsoft.com/office/officeart/2005/8/layout/process1"/>
    <dgm:cxn modelId="{37D2A106-6F3D-4C27-9B17-20C291FC79EA}" srcId="{8D6FAA12-D13F-4160-963F-A1E0E5C8C3C4}" destId="{AF4E71FB-0428-4B16-A376-A1B3679F0972}" srcOrd="1" destOrd="0" parTransId="{2557DF8E-9FE0-4DBE-8C80-5997E256C38C}" sibTransId="{7D085628-6AF1-44AB-9CCC-92C8A73FD17C}"/>
    <dgm:cxn modelId="{4281873A-B7EF-4C9A-B74F-0A6D5D08294A}" type="presOf" srcId="{84E6F6F7-FBB5-4826-9435-6DB306E2F4AA}" destId="{158DB5A0-F0FA-4FC0-AEA5-32FE79FFD78B}" srcOrd="0" destOrd="0" presId="urn:microsoft.com/office/officeart/2005/8/layout/process1"/>
    <dgm:cxn modelId="{A4E69EB9-36EE-4F82-A154-20F3042830B1}" type="presOf" srcId="{8D6FAA12-D13F-4160-963F-A1E0E5C8C3C4}" destId="{5FEBBB13-7158-43A3-9285-A4A9B3574E74}" srcOrd="0" destOrd="0" presId="urn:microsoft.com/office/officeart/2005/8/layout/process1"/>
    <dgm:cxn modelId="{821F0290-C3F9-4217-A19F-F61872E3481B}" type="presOf" srcId="{96664CA8-9969-4952-B6B9-E88B26070241}" destId="{AA8F7C77-A293-46B3-9905-CDDCCA32F3BC}" srcOrd="0" destOrd="0" presId="urn:microsoft.com/office/officeart/2005/8/layout/process1"/>
    <dgm:cxn modelId="{4EC1101C-2F3D-4B31-843F-A864EC44AF8D}" srcId="{8D6FAA12-D13F-4160-963F-A1E0E5C8C3C4}" destId="{01F7F94E-3E22-40C0-9538-69AE9CFCB59D}" srcOrd="3" destOrd="0" parTransId="{CE240CA5-60EB-4D67-8C5A-79740FAC87A5}" sibTransId="{700BFBF7-993F-404D-9503-D2D6EC1D2FCC}"/>
    <dgm:cxn modelId="{A93FF0A3-F3E2-4D51-B5DD-2C131836EAEB}" type="presOf" srcId="{01F7F94E-3E22-40C0-9538-69AE9CFCB59D}" destId="{CF7A0707-4BF9-45FF-91C3-38D5DED8C7F6}" srcOrd="0" destOrd="0" presId="urn:microsoft.com/office/officeart/2005/8/layout/process1"/>
    <dgm:cxn modelId="{BE75AF87-913A-4382-8625-F7E5D581C1C4}" type="presOf" srcId="{AF4E71FB-0428-4B16-A376-A1B3679F0972}" destId="{26C1BC9D-C023-4259-9E8D-78750C2EC95C}" srcOrd="0" destOrd="0" presId="urn:microsoft.com/office/officeart/2005/8/layout/process1"/>
    <dgm:cxn modelId="{D9993741-CD18-49EF-8421-9D0A1C27FE83}" type="presOf" srcId="{1DCEEC11-5405-4000-936B-2BEAFEDCBD17}" destId="{29D0469B-25CD-4D69-A8C2-FE7E4134918C}" srcOrd="0" destOrd="0" presId="urn:microsoft.com/office/officeart/2005/8/layout/process1"/>
    <dgm:cxn modelId="{A3A6E7D5-9656-49C3-8E66-D8BFEA4B8606}" srcId="{8D6FAA12-D13F-4160-963F-A1E0E5C8C3C4}" destId="{84E6F6F7-FBB5-4826-9435-6DB306E2F4AA}" srcOrd="0" destOrd="0" parTransId="{B74F8DA5-6A25-4108-BEE8-A2A9705E667D}" sibTransId="{1DCEEC11-5405-4000-936B-2BEAFEDCBD17}"/>
    <dgm:cxn modelId="{909E8214-FA8B-4B39-951F-28C9B3452DFC}" type="presOf" srcId="{96664CA8-9969-4952-B6B9-E88B26070241}" destId="{AF678CE2-8CB0-45B2-99CE-7A4CDDAFD246}" srcOrd="1" destOrd="0" presId="urn:microsoft.com/office/officeart/2005/8/layout/process1"/>
    <dgm:cxn modelId="{C4A88F4B-6804-4B35-96A7-C3E6AE82C6AE}" type="presOf" srcId="{1DCEEC11-5405-4000-936B-2BEAFEDCBD17}" destId="{AA10F0FE-61E7-4C47-B4B2-7F144728DF74}" srcOrd="1" destOrd="0" presId="urn:microsoft.com/office/officeart/2005/8/layout/process1"/>
    <dgm:cxn modelId="{0039211C-B565-4783-8818-15BFF25B9D45}" type="presOf" srcId="{680F3C28-7C08-4916-BEB3-135A2DAD3B0E}" destId="{C6FFBAD8-FCD3-4DF6-A77F-CB2289EBADBE}" srcOrd="0" destOrd="0" presId="urn:microsoft.com/office/officeart/2005/8/layout/process1"/>
    <dgm:cxn modelId="{E62C16E1-B48D-4667-BD3D-3D1F29F23A70}" srcId="{8D6FAA12-D13F-4160-963F-A1E0E5C8C3C4}" destId="{680F3C28-7C08-4916-BEB3-135A2DAD3B0E}" srcOrd="2" destOrd="0" parTransId="{074505AB-CF12-485E-BFB0-1A3E4CC67495}" sibTransId="{96664CA8-9969-4952-B6B9-E88B26070241}"/>
    <dgm:cxn modelId="{A808C9AA-BB86-4BCB-980B-BE5FB1E03005}" type="presOf" srcId="{7D085628-6AF1-44AB-9CCC-92C8A73FD17C}" destId="{A64BADD1-FF48-4215-BFE4-BF2CB251732B}" srcOrd="1" destOrd="0" presId="urn:microsoft.com/office/officeart/2005/8/layout/process1"/>
    <dgm:cxn modelId="{B7909FE3-458E-4963-AD66-BCEBDA512BC7}" type="presParOf" srcId="{5FEBBB13-7158-43A3-9285-A4A9B3574E74}" destId="{158DB5A0-F0FA-4FC0-AEA5-32FE79FFD78B}" srcOrd="0" destOrd="0" presId="urn:microsoft.com/office/officeart/2005/8/layout/process1"/>
    <dgm:cxn modelId="{32ED106C-F4A6-4C0E-A890-BB81607E2313}" type="presParOf" srcId="{5FEBBB13-7158-43A3-9285-A4A9B3574E74}" destId="{29D0469B-25CD-4D69-A8C2-FE7E4134918C}" srcOrd="1" destOrd="0" presId="urn:microsoft.com/office/officeart/2005/8/layout/process1"/>
    <dgm:cxn modelId="{6B722B60-4221-4D06-91BE-9258C2F9C221}" type="presParOf" srcId="{29D0469B-25CD-4D69-A8C2-FE7E4134918C}" destId="{AA10F0FE-61E7-4C47-B4B2-7F144728DF74}" srcOrd="0" destOrd="0" presId="urn:microsoft.com/office/officeart/2005/8/layout/process1"/>
    <dgm:cxn modelId="{5B5A8313-C7E5-4BAA-8372-1D79DE6F72D5}" type="presParOf" srcId="{5FEBBB13-7158-43A3-9285-A4A9B3574E74}" destId="{26C1BC9D-C023-4259-9E8D-78750C2EC95C}" srcOrd="2" destOrd="0" presId="urn:microsoft.com/office/officeart/2005/8/layout/process1"/>
    <dgm:cxn modelId="{7B521FCC-475B-43F3-B8CD-4DE38206B15C}" type="presParOf" srcId="{5FEBBB13-7158-43A3-9285-A4A9B3574E74}" destId="{B6DEA287-416F-4573-80C4-B8DF49B5A183}" srcOrd="3" destOrd="0" presId="urn:microsoft.com/office/officeart/2005/8/layout/process1"/>
    <dgm:cxn modelId="{F2672E38-E65A-4F7F-BF96-AA6F3ECA1520}" type="presParOf" srcId="{B6DEA287-416F-4573-80C4-B8DF49B5A183}" destId="{A64BADD1-FF48-4215-BFE4-BF2CB251732B}" srcOrd="0" destOrd="0" presId="urn:microsoft.com/office/officeart/2005/8/layout/process1"/>
    <dgm:cxn modelId="{D6F14E84-A868-4E95-B769-D51EDE067BD4}" type="presParOf" srcId="{5FEBBB13-7158-43A3-9285-A4A9B3574E74}" destId="{C6FFBAD8-FCD3-4DF6-A77F-CB2289EBADBE}" srcOrd="4" destOrd="0" presId="urn:microsoft.com/office/officeart/2005/8/layout/process1"/>
    <dgm:cxn modelId="{6851CC0B-FE40-41DF-85A7-393D7BC511E6}" type="presParOf" srcId="{5FEBBB13-7158-43A3-9285-A4A9B3574E74}" destId="{AA8F7C77-A293-46B3-9905-CDDCCA32F3BC}" srcOrd="5" destOrd="0" presId="urn:microsoft.com/office/officeart/2005/8/layout/process1"/>
    <dgm:cxn modelId="{DD395C66-1B9A-4240-BFF4-EA7BA4F9135E}" type="presParOf" srcId="{AA8F7C77-A293-46B3-9905-CDDCCA32F3BC}" destId="{AF678CE2-8CB0-45B2-99CE-7A4CDDAFD246}" srcOrd="0" destOrd="0" presId="urn:microsoft.com/office/officeart/2005/8/layout/process1"/>
    <dgm:cxn modelId="{09D86F2E-D6F2-45BD-9C75-0FC1DB56A477}" type="presParOf" srcId="{5FEBBB13-7158-43A3-9285-A4A9B3574E74}" destId="{CF7A0707-4BF9-45FF-91C3-38D5DED8C7F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ED6D97-2540-4FEC-8173-7DBAB05F6DD6}">
      <dsp:nvSpPr>
        <dsp:cNvPr id="0" name=""/>
        <dsp:cNvSpPr/>
      </dsp:nvSpPr>
      <dsp:spPr>
        <a:xfrm rot="10800000">
          <a:off x="1349534" y="118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A: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Assess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Evaluar</a:t>
          </a:r>
        </a:p>
      </dsp:txBody>
      <dsp:txXfrm rot="10800000">
        <a:off x="1349534" y="118"/>
        <a:ext cx="6247814" cy="879629"/>
      </dsp:txXfrm>
    </dsp:sp>
    <dsp:sp modelId="{3AB17497-CDD9-4C79-9189-2B9EEB77DC59}">
      <dsp:nvSpPr>
        <dsp:cNvPr id="0" name=""/>
        <dsp:cNvSpPr/>
      </dsp:nvSpPr>
      <dsp:spPr>
        <a:xfrm>
          <a:off x="878985" y="118"/>
          <a:ext cx="879629" cy="8796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2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CDDFE-849E-4D5C-BAE9-5545783999B2}">
      <dsp:nvSpPr>
        <dsp:cNvPr id="0" name=""/>
        <dsp:cNvSpPr/>
      </dsp:nvSpPr>
      <dsp:spPr>
        <a:xfrm rot="10800000">
          <a:off x="1349534" y="1142324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B: 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Balance / Equilibrio de recursos.</a:t>
          </a:r>
        </a:p>
      </dsp:txBody>
      <dsp:txXfrm rot="10800000">
        <a:off x="1349534" y="1142324"/>
        <a:ext cx="6247814" cy="879629"/>
      </dsp:txXfrm>
    </dsp:sp>
    <dsp:sp modelId="{7CED868E-99EE-4F89-87A5-686CB865A7D6}">
      <dsp:nvSpPr>
        <dsp:cNvPr id="0" name=""/>
        <dsp:cNvSpPr/>
      </dsp:nvSpPr>
      <dsp:spPr>
        <a:xfrm>
          <a:off x="878985" y="1142324"/>
          <a:ext cx="879629" cy="879629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5000" r="-4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67675F-45CA-4361-8E84-85692E343D07}">
      <dsp:nvSpPr>
        <dsp:cNvPr id="0" name=""/>
        <dsp:cNvSpPr/>
      </dsp:nvSpPr>
      <dsp:spPr>
        <a:xfrm rot="10800000">
          <a:off x="1349534" y="2284529"/>
          <a:ext cx="6247814" cy="879629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CL" sz="2500" b="1" kern="1200" dirty="0" err="1">
              <a:latin typeface="Arial" panose="020B0604020202020204" pitchFamily="34" charset="0"/>
              <a:cs typeface="Arial" panose="020B0604020202020204" pitchFamily="34" charset="0"/>
            </a:rPr>
            <a:t>Communicate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/ Comunicar </a:t>
          </a:r>
        </a:p>
      </dsp:txBody>
      <dsp:txXfrm rot="10800000">
        <a:off x="1349534" y="2284529"/>
        <a:ext cx="6247814" cy="879629"/>
      </dsp:txXfrm>
    </dsp:sp>
    <dsp:sp modelId="{9F44D1F6-0063-4047-B983-CE2C869E2035}">
      <dsp:nvSpPr>
        <dsp:cNvPr id="0" name=""/>
        <dsp:cNvSpPr/>
      </dsp:nvSpPr>
      <dsp:spPr>
        <a:xfrm>
          <a:off x="878985" y="2284529"/>
          <a:ext cx="879629" cy="87962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303E8-936F-4C4F-B078-4D5D0160B234}">
      <dsp:nvSpPr>
        <dsp:cNvPr id="0" name=""/>
        <dsp:cNvSpPr/>
      </dsp:nvSpPr>
      <dsp:spPr>
        <a:xfrm rot="10800000">
          <a:off x="1349534" y="3426734"/>
          <a:ext cx="6247814" cy="879629"/>
        </a:xfrm>
        <a:prstGeom prst="homePlate">
          <a:avLst/>
        </a:prstGeom>
        <a:noFill/>
        <a:ln w="254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892" tIns="95250" rIns="17780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D:</a:t>
          </a:r>
          <a:r>
            <a:rPr lang="es-CL" sz="2500" b="1" kern="1200" dirty="0">
              <a:latin typeface="Arial" panose="020B0604020202020204" pitchFamily="34" charset="0"/>
              <a:cs typeface="Arial" panose="020B0604020202020204" pitchFamily="34" charset="0"/>
            </a:rPr>
            <a:t> Do / Resolver</a:t>
          </a:r>
        </a:p>
      </dsp:txBody>
      <dsp:txXfrm rot="10800000">
        <a:off x="1349534" y="3426734"/>
        <a:ext cx="6247814" cy="879629"/>
      </dsp:txXfrm>
    </dsp:sp>
    <dsp:sp modelId="{55605BDA-2C25-4FDD-AEF6-614A7A38B974}">
      <dsp:nvSpPr>
        <dsp:cNvPr id="0" name=""/>
        <dsp:cNvSpPr/>
      </dsp:nvSpPr>
      <dsp:spPr>
        <a:xfrm>
          <a:off x="878985" y="3426734"/>
          <a:ext cx="879629" cy="879629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8DB5A0-F0FA-4FC0-AEA5-32FE79FFD78B}">
      <dsp:nvSpPr>
        <dsp:cNvPr id="0" name=""/>
        <dsp:cNvSpPr/>
      </dsp:nvSpPr>
      <dsp:spPr>
        <a:xfrm>
          <a:off x="5657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ssess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valuar</a:t>
          </a:r>
        </a:p>
      </dsp:txBody>
      <dsp:txXfrm>
        <a:off x="5657" y="303796"/>
        <a:ext cx="2200572" cy="886203"/>
      </dsp:txXfrm>
    </dsp:sp>
    <dsp:sp modelId="{29D0469B-25CD-4D69-A8C2-FE7E4134918C}">
      <dsp:nvSpPr>
        <dsp:cNvPr id="0" name=""/>
        <dsp:cNvSpPr/>
      </dsp:nvSpPr>
      <dsp:spPr>
        <a:xfrm>
          <a:off x="2426286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6286" y="474027"/>
        <a:ext cx="466521" cy="545741"/>
      </dsp:txXfrm>
    </dsp:sp>
    <dsp:sp modelId="{26C1BC9D-C023-4259-9E8D-78750C2EC95C}">
      <dsp:nvSpPr>
        <dsp:cNvPr id="0" name=""/>
        <dsp:cNvSpPr/>
      </dsp:nvSpPr>
      <dsp:spPr>
        <a:xfrm>
          <a:off x="3086458" y="303796"/>
          <a:ext cx="2590623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alance </a:t>
          </a:r>
          <a:r>
            <a:rPr lang="es-CL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Resources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 / </a:t>
          </a:r>
          <a:r>
            <a:rPr lang="es-CL" sz="1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s-CL" sz="1600" b="1" kern="1200" dirty="0">
              <a:latin typeface="Arial" panose="020B0604020202020204" pitchFamily="34" charset="0"/>
              <a:cs typeface="Arial" panose="020B0604020202020204" pitchFamily="34" charset="0"/>
            </a:rPr>
            <a:t>quilibrio de recursos.</a:t>
          </a:r>
        </a:p>
      </dsp:txBody>
      <dsp:txXfrm>
        <a:off x="3086458" y="303796"/>
        <a:ext cx="2590623" cy="886203"/>
      </dsp:txXfrm>
    </dsp:sp>
    <dsp:sp modelId="{B6DEA287-416F-4573-80C4-B8DF49B5A183}">
      <dsp:nvSpPr>
        <dsp:cNvPr id="0" name=""/>
        <dsp:cNvSpPr/>
      </dsp:nvSpPr>
      <dsp:spPr>
        <a:xfrm>
          <a:off x="5897138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97138" y="474027"/>
        <a:ext cx="466521" cy="545741"/>
      </dsp:txXfrm>
    </dsp:sp>
    <dsp:sp modelId="{C6FFBAD8-FCD3-4DF6-A77F-CB2289EBADBE}">
      <dsp:nvSpPr>
        <dsp:cNvPr id="0" name=""/>
        <dsp:cNvSpPr/>
      </dsp:nvSpPr>
      <dsp:spPr>
        <a:xfrm>
          <a:off x="6557310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err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ommunicate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omunicar</a:t>
          </a:r>
        </a:p>
      </dsp:txBody>
      <dsp:txXfrm>
        <a:off x="6557310" y="303796"/>
        <a:ext cx="2200572" cy="886203"/>
      </dsp:txXfrm>
    </dsp:sp>
    <dsp:sp modelId="{AA8F7C77-A293-46B3-9905-CDDCCA32F3BC}">
      <dsp:nvSpPr>
        <dsp:cNvPr id="0" name=""/>
        <dsp:cNvSpPr/>
      </dsp:nvSpPr>
      <dsp:spPr>
        <a:xfrm>
          <a:off x="8977939" y="474027"/>
          <a:ext cx="466521" cy="545741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77939" y="474027"/>
        <a:ext cx="466521" cy="545741"/>
      </dsp:txXfrm>
    </dsp:sp>
    <dsp:sp modelId="{CF7A0707-4BF9-45FF-91C3-38D5DED8C7F6}">
      <dsp:nvSpPr>
        <dsp:cNvPr id="0" name=""/>
        <dsp:cNvSpPr/>
      </dsp:nvSpPr>
      <dsp:spPr>
        <a:xfrm>
          <a:off x="9638111" y="303796"/>
          <a:ext cx="2200572" cy="8862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o /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s-CL" sz="1800" b="1" kern="1200" dirty="0">
              <a:latin typeface="Arial" panose="020B0604020202020204" pitchFamily="34" charset="0"/>
              <a:cs typeface="Arial" panose="020B0604020202020204" pitchFamily="34" charset="0"/>
            </a:rPr>
            <a:t>esolver</a:t>
          </a:r>
        </a:p>
      </dsp:txBody>
      <dsp:txXfrm>
        <a:off x="9638111" y="303796"/>
        <a:ext cx="2200572" cy="886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459" y="0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63609-3CDB-46E9-8142-9F55800E71B8}" type="datetimeFigureOut">
              <a:rPr lang="es-CL" smtClean="0"/>
              <a:pPr/>
              <a:t>12-07-2022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532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459" y="6658532"/>
            <a:ext cx="4028857" cy="3506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4B455-3DA2-4C20-84C7-6A7140F1358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858827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5265810" y="0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DEAB7-0655-4DA5-B773-10B79863B356}" type="datetimeFigureOut">
              <a:rPr lang="es-CL" smtClean="0"/>
              <a:pPr/>
              <a:t>12-07-2022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736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929641" y="3329940"/>
            <a:ext cx="7437120" cy="31546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6658663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5265810" y="6658663"/>
            <a:ext cx="4028441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237CA-85AB-4DD3-B94D-450CCB5EFE6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833057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3563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465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349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3189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4457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815575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1739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s-CL" dirty="0">
                <a:ea typeface="ＭＳ Ｐゴシック" pitchFamily="34" charset="-128"/>
              </a:rPr>
              <a:t>ÉXITO DE LAS FUERZAS NACALAS ESTA EN LA VOLUNTAD DE SOPESAR EL RIESGO VS LA OPORTUNIDAD DE DESARROLLAR UNA ACTIVIDAD O MISION</a:t>
            </a: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1874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370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8716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65898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1622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s-CL" dirty="0">
                <a:ea typeface="ＭＳ Ｐゴシック" pitchFamily="34" charset="-128"/>
              </a:rPr>
              <a:t>1. EL MRO NO ELIMINA ELRIESGO SINO QUE LO MANEJA</a:t>
            </a: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9171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942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16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169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42904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296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19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772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88656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01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8684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9842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5320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FDB4A-E651-E04A-87D3-1F2CDE0B348B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556159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3073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1661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29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31563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09467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61510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66870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33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43140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34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43140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C002BC7-6027-46BF-8D51-613600468A78}" type="slidenum">
              <a:rPr lang="es-ES" smtClean="0">
                <a:solidFill>
                  <a:prstClr val="black"/>
                </a:solidFill>
              </a:rPr>
              <a:pPr/>
              <a:t>35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997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53226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53248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0448743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3784170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746589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801552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33905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6427323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239314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287010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1785754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1314188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76440914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0206716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9130257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436419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4685106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997813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1527642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463206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1354187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2085308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940061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4669413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2868-BC6F-4BB2-85F7-ADB01DA1973B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77240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76F03-8F6F-47DB-8EE2-74F44ACFE71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415097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D65B-33C5-48A6-BD0B-E3B1CA3B177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7582831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53DE-CCC3-43D3-84B4-FD11D396ACDD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9749555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D787-250E-4703-8611-B21DE3E7DBF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834578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A02-D762-466F-9754-A3FCD502A9D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292150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5B2C-53DF-4601-88E2-D28E18D5F75A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354734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93D1-0D9E-4D0D-88A2-441897842DC9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846143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C588-D203-41CF-ADE1-BCE8FFD06692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2900379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22EF-D9DE-47EA-AE31-C31D434B1A9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9246470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C70C-AEA8-446C-8E90-32AA8E8A1D75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5833130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72500904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00626504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N Curve">
            <a:extLst>
              <a:ext uri="{FF2B5EF4-FFF2-40B4-BE49-F238E27FC236}">
                <a16:creationId xmlns:a16="http://schemas.microsoft.com/office/drawing/2014/main" xmlns="" id="{B99D7541-1EC8-BE42-BA0A-06D78A679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0"/>
            <a:ext cx="19304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98BBF33-29A0-2342-A7F8-7743C1047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70664"/>
            <a:ext cx="12192000" cy="287337"/>
          </a:xfrm>
          <a:prstGeom prst="rect">
            <a:avLst/>
          </a:prstGeom>
          <a:solidFill>
            <a:srgbClr val="00163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altLang="en-US" sz="240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049DA49-6002-4F43-8B8A-4A6F25C6D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9601" y="6629401"/>
            <a:ext cx="2400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altLang="en-US" sz="800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E4D6C83F-F761-4D48-BA26-5D80E0E49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67" y="6629401"/>
            <a:ext cx="7198784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800" b="1" dirty="0">
                <a:solidFill>
                  <a:schemeClr val="bg1"/>
                </a:solidFill>
              </a:rPr>
              <a:t> CURSO OFICIAL DE GUARDIA DE PUENTE ESCUADRA</a:t>
            </a:r>
          </a:p>
        </p:txBody>
      </p:sp>
      <p:pic>
        <p:nvPicPr>
          <p:cNvPr id="8" name="Imagen 12">
            <a:extLst>
              <a:ext uri="{FF2B5EF4-FFF2-40B4-BE49-F238E27FC236}">
                <a16:creationId xmlns:a16="http://schemas.microsoft.com/office/drawing/2014/main" xmlns="" id="{B26DDF3D-E0E0-FB40-9856-661FF456BB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17767" y="306389"/>
            <a:ext cx="87206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334434" y="404814"/>
            <a:ext cx="9698567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31800" y="3068638"/>
            <a:ext cx="9696451" cy="17526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10948537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057260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627697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51273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5533" y="1600201"/>
            <a:ext cx="45148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093670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362449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262720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535986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7320462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4086411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681671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33218" y="274639"/>
            <a:ext cx="2307167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6720417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525781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230784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4512733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5533" y="1600201"/>
            <a:ext cx="4514851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3000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166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585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888E01D-7AE8-483F-9A37-0F56D74D49C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12/07/2022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E7F5A4D7-8642-4D33-B721-6B032E396662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450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N Curve">
            <a:extLst>
              <a:ext uri="{FF2B5EF4-FFF2-40B4-BE49-F238E27FC236}">
                <a16:creationId xmlns:a16="http://schemas.microsoft.com/office/drawing/2014/main" xmlns="" id="{A13F99C2-90E1-A848-9D1F-94DABAAA7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61600" y="0"/>
            <a:ext cx="19304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41969038-EA8F-534C-BF63-9520C7A99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70664"/>
            <a:ext cx="12192000" cy="287337"/>
          </a:xfrm>
          <a:prstGeom prst="rect">
            <a:avLst/>
          </a:prstGeom>
          <a:solidFill>
            <a:srgbClr val="00163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altLang="en-US" sz="240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732D275D-BD46-254B-938D-E215408B7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9601" y="6629401"/>
            <a:ext cx="2400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defRPr/>
            </a:pPr>
            <a:r>
              <a:rPr lang="en-US" altLang="en-US" sz="800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xmlns="" id="{FEEECA3B-26C3-CC49-B16C-1517F7C71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67" y="6629401"/>
            <a:ext cx="7198784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altLang="en-US" sz="800" b="1" dirty="0">
                <a:solidFill>
                  <a:schemeClr val="bg1"/>
                </a:solidFill>
              </a:rPr>
              <a:t>   CURSO OFICIAL DE GUARDIA DE PUENTE ESCUADRA</a:t>
            </a:r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869E44D3-6340-8242-8408-4CF1F7E338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9230784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6D12BF37-7CB1-624C-A541-3884CD7122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923078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pic>
        <p:nvPicPr>
          <p:cNvPr id="1032" name="Imagen 9">
            <a:extLst>
              <a:ext uri="{FF2B5EF4-FFF2-40B4-BE49-F238E27FC236}">
                <a16:creationId xmlns:a16="http://schemas.microsoft.com/office/drawing/2014/main" xmlns="" id="{AA61E4FA-350C-314F-B723-0F3F8027317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17767" y="306389"/>
            <a:ext cx="87206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4791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6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25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Video Institucional de la Armada de Chi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9" t="5545" r="-4328" b="-108"/>
          <a:stretch/>
        </p:blipFill>
        <p:spPr bwMode="auto">
          <a:xfrm>
            <a:off x="0" y="-378719"/>
            <a:ext cx="12576720" cy="3231655"/>
          </a:xfrm>
          <a:prstGeom prst="rect">
            <a:avLst/>
          </a:prstGeom>
          <a:ln>
            <a:noFill/>
          </a:ln>
          <a:effectLst>
            <a:softEdge rad="254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2027548" y="3105187"/>
            <a:ext cx="8064896" cy="103775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4000" b="1" dirty="0">
                <a:solidFill>
                  <a:srgbClr val="002178"/>
                </a:solidFill>
              </a:rPr>
              <a:t>MANEJO DEL RIESGO OPERACIONAL</a:t>
            </a:r>
          </a:p>
          <a:p>
            <a:pPr algn="ctr"/>
            <a:r>
              <a:rPr lang="es-CL" sz="2000" b="1" dirty="0" smtClean="0">
                <a:solidFill>
                  <a:srgbClr val="002178"/>
                </a:solidFill>
              </a:rPr>
              <a:t>BUCEO TEÓRICO 2022</a:t>
            </a:r>
            <a:endParaRPr lang="es-CL" sz="2000" b="1" dirty="0">
              <a:solidFill>
                <a:srgbClr val="002178"/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407368" y="1909094"/>
            <a:ext cx="10513168" cy="1164059"/>
            <a:chOff x="-1116632" y="132088"/>
            <a:chExt cx="10513168" cy="1164059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8" y="686822"/>
              <a:ext cx="9152318" cy="259790"/>
              <a:chOff x="1143651" y="601281"/>
              <a:chExt cx="9152318" cy="259790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1" y="601281"/>
                <a:ext cx="7064085" cy="259790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807373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910424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43608" y="643882"/>
              <a:ext cx="59404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0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      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HONOR Y PATRIA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EFICIENCIA Y DISCIPLINA 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600" dirty="0" smtClean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</a:t>
              </a:r>
              <a:endParaRPr lang="es-CL" sz="16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-1904"/>
            <a:stretch/>
          </p:blipFill>
          <p:spPr>
            <a:xfrm>
              <a:off x="-1116632" y="132088"/>
              <a:ext cx="1017182" cy="1164059"/>
            </a:xfrm>
            <a:prstGeom prst="rect">
              <a:avLst/>
            </a:prstGeom>
          </p:spPr>
        </p:pic>
      </p:grpSp>
      <p:sp>
        <p:nvSpPr>
          <p:cNvPr id="12" name="14 CuadroTexto"/>
          <p:cNvSpPr txBox="1"/>
          <p:nvPr/>
        </p:nvSpPr>
        <p:spPr>
          <a:xfrm>
            <a:off x="6476858" y="5589240"/>
            <a:ext cx="4176464" cy="60687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1600" b="1" dirty="0" smtClean="0">
                <a:solidFill>
                  <a:srgbClr val="002178"/>
                </a:solidFill>
              </a:rPr>
              <a:t>Rodrigo Donoso Flores</a:t>
            </a:r>
            <a:endParaRPr lang="es-CL" sz="1600" b="1" dirty="0">
              <a:solidFill>
                <a:srgbClr val="002178"/>
              </a:solidFill>
            </a:endParaRPr>
          </a:p>
          <a:p>
            <a:pPr algn="ctr"/>
            <a:r>
              <a:rPr lang="es-CL" sz="1600" b="1" dirty="0" smtClean="0">
                <a:solidFill>
                  <a:srgbClr val="002178"/>
                </a:solidFill>
              </a:rPr>
              <a:t>Suboficial IM  </a:t>
            </a:r>
            <a:r>
              <a:rPr lang="es-CL" sz="1600" b="1" dirty="0" smtClean="0">
                <a:solidFill>
                  <a:srgbClr val="002178"/>
                </a:solidFill>
              </a:rPr>
              <a:t>(R)</a:t>
            </a:r>
            <a:endParaRPr lang="es-CL" sz="1600" b="1" dirty="0">
              <a:solidFill>
                <a:srgbClr val="002178"/>
              </a:solidFill>
            </a:endParaRPr>
          </a:p>
        </p:txBody>
      </p:sp>
      <p:pic>
        <p:nvPicPr>
          <p:cNvPr id="7270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8528" y="1916832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51349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90861"/>
              <a:ext cx="7834367" cy="261668"/>
              <a:chOff x="1143652" y="605320"/>
              <a:chExt cx="7834367" cy="261668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1500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1271464" y="476672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  <p:pic>
        <p:nvPicPr>
          <p:cNvPr id="1026" name="Picture 2" descr="C:\Users\7872398-k\Pictures\Habivalp 12 juli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2024" y="1268760"/>
            <a:ext cx="5184576" cy="4779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188600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7"/>
              <a:ext cx="473452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INTRODUCCIÓN</a:t>
            </a:r>
            <a:r>
              <a:rPr lang="es-CL" sz="2400" b="1" dirty="0">
                <a:solidFill>
                  <a:srgbClr val="002178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1199456" y="476672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  <p:pic>
        <p:nvPicPr>
          <p:cNvPr id="2050" name="Picture 2" descr="C:\Users\7872398-k\Pictures\Brigadieres en buce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1628800"/>
            <a:ext cx="5616624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559795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Resultado de imagen para FRAGATA 23 ARMADA DE CHILE">
            <a:extLst>
              <a:ext uri="{FF2B5EF4-FFF2-40B4-BE49-F238E27FC236}">
                <a16:creationId xmlns:a16="http://schemas.microsoft.com/office/drawing/2014/main" xmlns="" id="{AEC0FC6A-414A-41FC-A52E-038A5FFCFF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19" r="28200"/>
          <a:stretch/>
        </p:blipFill>
        <p:spPr bwMode="auto">
          <a:xfrm>
            <a:off x="5878850" y="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58981" y="700542"/>
              <a:ext cx="457841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35" name="Marcador de contenido 2">
            <a:extLst>
              <a:ext uri="{FF2B5EF4-FFF2-40B4-BE49-F238E27FC236}">
                <a16:creationId xmlns:a16="http://schemas.microsoft.com/office/drawing/2014/main" xmlns="" id="{3B5CC342-84AD-A549-8BF7-ABAA66380F92}"/>
              </a:ext>
            </a:extLst>
          </p:cNvPr>
          <p:cNvSpPr txBox="1">
            <a:spLocks/>
          </p:cNvSpPr>
          <p:nvPr/>
        </p:nvSpPr>
        <p:spPr>
          <a:xfrm>
            <a:off x="564143" y="2465192"/>
            <a:ext cx="5243826" cy="2980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es-ES_tradnl" sz="2400" dirty="0">
                <a:cs typeface="Arial" panose="020B0604020202020204" pitchFamily="34" charset="0"/>
              </a:rPr>
              <a:t>Explicar los </a:t>
            </a:r>
            <a:r>
              <a:rPr lang="es-ES_tradnl" sz="2400" u="sng" dirty="0">
                <a:cs typeface="Arial" panose="020B0604020202020204" pitchFamily="34" charset="0"/>
              </a:rPr>
              <a:t>fundamentos del Manejo de Riesgo Operacional</a:t>
            </a:r>
            <a:r>
              <a:rPr lang="es-ES_tradnl" sz="2400" dirty="0">
                <a:cs typeface="Arial" panose="020B0604020202020204" pitchFamily="34" charset="0"/>
              </a:rPr>
              <a:t>, y su importancia a fin de </a:t>
            </a: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identificar los </a:t>
            </a:r>
            <a:r>
              <a:rPr lang="es-ES_tradnl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peligros</a:t>
            </a:r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y reducir o controlar los </a:t>
            </a:r>
            <a:r>
              <a:rPr lang="es-ES_tradnl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riesgos</a:t>
            </a:r>
            <a:r>
              <a:rPr lang="es-ES_tradnl" sz="2400" b="1" dirty="0">
                <a:cs typeface="Arial" panose="020B0604020202020204" pitchFamily="34" charset="0"/>
              </a:rPr>
              <a:t> </a:t>
            </a:r>
            <a:r>
              <a:rPr lang="es-ES_tradnl" sz="2400" dirty="0">
                <a:cs typeface="Arial" panose="020B0604020202020204" pitchFamily="34" charset="0"/>
              </a:rPr>
              <a:t>asociados a </a:t>
            </a:r>
            <a:r>
              <a:rPr lang="es-ES_tradnl" sz="2400" dirty="0" smtClean="0">
                <a:cs typeface="Arial" panose="020B0604020202020204" pitchFamily="34" charset="0"/>
              </a:rPr>
              <a:t>ellos, entendiendo la importancia que reviste el ser </a:t>
            </a:r>
            <a:r>
              <a:rPr lang="es-ES_tradnl" sz="2400" dirty="0" smtClean="0">
                <a:cs typeface="Arial" panose="020B0604020202020204" pitchFamily="34" charset="0"/>
              </a:rPr>
              <a:t>oficial a cargo de una actividad de riesgo.</a:t>
            </a:r>
            <a:endParaRPr lang="es-ES_tradnl" sz="2400" dirty="0">
              <a:cs typeface="Arial" panose="020B060402020202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130D1410-5033-534B-9CC7-7E103324B3D7}"/>
              </a:ext>
            </a:extLst>
          </p:cNvPr>
          <p:cNvSpPr txBox="1"/>
          <p:nvPr/>
        </p:nvSpPr>
        <p:spPr>
          <a:xfrm>
            <a:off x="564143" y="1326582"/>
            <a:ext cx="5120114" cy="1292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2060"/>
                </a:solidFill>
                <a:ea typeface="+mj-ea"/>
                <a:cs typeface="Arial" panose="020B0604020202020204" pitchFamily="34" charset="0"/>
              </a:rPr>
              <a:t>OBJETIVO</a:t>
            </a: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1415480" y="476672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HONOR Y PATRIA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EFICIENCIA Y DISCIPLINA 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Courier New" panose="02070309020205020404" pitchFamily="49" charset="0"/>
                <a:sym typeface="Wingdings"/>
              </a:rPr>
              <a:t>⚓</a:t>
            </a:r>
            <a:r>
              <a:rPr lang="es-CL" dirty="0" smtClean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745438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148821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074C090B-6CF9-2941-A71E-270F826FAD2C}"/>
              </a:ext>
            </a:extLst>
          </p:cNvPr>
          <p:cNvSpPr txBox="1"/>
          <p:nvPr/>
        </p:nvSpPr>
        <p:spPr>
          <a:xfrm>
            <a:off x="5738637" y="37206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xmlns="" id="{E986465A-6B4A-5C43-AD02-C3BF9CE8EE18}"/>
              </a:ext>
            </a:extLst>
          </p:cNvPr>
          <p:cNvSpPr/>
          <p:nvPr/>
        </p:nvSpPr>
        <p:spPr>
          <a:xfrm>
            <a:off x="1992854" y="1235141"/>
            <a:ext cx="3380534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Directiva MRO COMOPER Nº3200/5/348 (2015)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xmlns="" id="{5C0A1DD2-1F57-CB43-A0BA-165018230D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82" t="1909" b="20290"/>
          <a:stretch/>
        </p:blipFill>
        <p:spPr>
          <a:xfrm>
            <a:off x="2285391" y="1987749"/>
            <a:ext cx="2972832" cy="316944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xmlns="" id="{8036F116-BFEC-3243-B0E3-0B3D9A5FF7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22154" t="17727" r="25807" b="11159"/>
          <a:stretch/>
        </p:blipFill>
        <p:spPr>
          <a:xfrm>
            <a:off x="6351774" y="1991339"/>
            <a:ext cx="3920690" cy="321967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ángulo redondeado 11">
            <a:extLst>
              <a:ext uri="{FF2B5EF4-FFF2-40B4-BE49-F238E27FC236}">
                <a16:creationId xmlns:a16="http://schemas.microsoft.com/office/drawing/2014/main" xmlns="" id="{37DCFFA3-9D6B-BA49-A3C1-1BC50EBAB049}"/>
              </a:ext>
            </a:extLst>
          </p:cNvPr>
          <p:cNvSpPr/>
          <p:nvPr/>
        </p:nvSpPr>
        <p:spPr>
          <a:xfrm>
            <a:off x="7108193" y="1235141"/>
            <a:ext cx="2407852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OPNAVINST 3500.39C</a:t>
            </a:r>
          </a:p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US NAVY</a:t>
            </a:r>
          </a:p>
        </p:txBody>
      </p:sp>
      <p:pic>
        <p:nvPicPr>
          <p:cNvPr id="21" name="5 Imagen" descr="Web Comoper - Google Chrome">
            <a:extLst>
              <a:ext uri="{FF2B5EF4-FFF2-40B4-BE49-F238E27FC236}">
                <a16:creationId xmlns:a16="http://schemas.microsoft.com/office/drawing/2014/main" xmlns="" id="{B8400852-D6D5-264A-A74E-576D14259D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4722" y="5510419"/>
            <a:ext cx="1914170" cy="1204244"/>
          </a:xfrm>
          <a:prstGeom prst="rect">
            <a:avLst/>
          </a:prstGeom>
        </p:spPr>
      </p:pic>
      <p:pic>
        <p:nvPicPr>
          <p:cNvPr id="8" name="Imagen 7" descr="Imagen que contiene dibujo&#10;&#10;Descripción generada automáticamente">
            <a:extLst>
              <a:ext uri="{FF2B5EF4-FFF2-40B4-BE49-F238E27FC236}">
                <a16:creationId xmlns:a16="http://schemas.microsoft.com/office/drawing/2014/main" xmlns="" id="{BA88BA8F-4043-C74B-9A2E-5BA9FA42F7C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0676" y="5480548"/>
            <a:ext cx="3142885" cy="1263986"/>
          </a:xfrm>
          <a:prstGeom prst="rect">
            <a:avLst/>
          </a:prstGeom>
        </p:spPr>
      </p:pic>
      <p:sp>
        <p:nvSpPr>
          <p:cNvPr id="22" name="16 CuadroTexto"/>
          <p:cNvSpPr txBox="1"/>
          <p:nvPr/>
        </p:nvSpPr>
        <p:spPr>
          <a:xfrm>
            <a:off x="3935760" y="726604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002178"/>
                </a:solidFill>
              </a:rPr>
              <a:t>REFERENCIA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358037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-335450" y="1216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1051532" y="1268760"/>
            <a:ext cx="3380534" cy="63136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_tradnl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Mensaje COMOPER </a:t>
            </a:r>
          </a:p>
          <a:p>
            <a:pPr algn="ctr"/>
            <a:r>
              <a:rPr lang="es-ES_tradn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131141 DIC 2019</a:t>
            </a:r>
            <a:endParaRPr lang="es-ES_tradn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Marcador de número de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874" y="2179620"/>
            <a:ext cx="5122224" cy="384166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1317607" y="3276133"/>
            <a:ext cx="2695699" cy="29688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Marcador de contenido 2">
            <a:extLst>
              <a:ext uri="{FF2B5EF4-FFF2-40B4-BE49-F238E27FC236}">
                <a16:creationId xmlns:a16="http://schemas.microsoft.com/office/drawing/2014/main" xmlns="" id="{38038316-70C3-4112-90A8-36958D8B8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0779" y="2107612"/>
            <a:ext cx="5766098" cy="384166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Responsabilidad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Comandante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Único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responsible de la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Responsabilidad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Oficial a cargo.</a:t>
            </a:r>
            <a:endParaRPr 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Implementación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MRO.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Detener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ejercicio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actividad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Reanudar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al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cumplirse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nuevamente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con las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condiciones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requeridas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Supervisión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permanente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del MRO. </a:t>
            </a:r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2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6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8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23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5" name="Imagen 24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29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sp>
        <p:nvSpPr>
          <p:cNvPr id="30" name="16 CuadroTexto"/>
          <p:cNvSpPr txBox="1"/>
          <p:nvPr/>
        </p:nvSpPr>
        <p:spPr>
          <a:xfrm>
            <a:off x="3935760" y="726604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002178"/>
                </a:solidFill>
              </a:rPr>
              <a:t>REFERENCIA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597129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xmlns="" id="{0DD78F8E-032A-2E41-8899-29F5FCA48C59}"/>
              </a:ext>
            </a:extLst>
          </p:cNvPr>
          <p:cNvGrpSpPr/>
          <p:nvPr/>
        </p:nvGrpSpPr>
        <p:grpSpPr>
          <a:xfrm>
            <a:off x="122548" y="1008668"/>
            <a:ext cx="11972042" cy="5739597"/>
            <a:chOff x="-15378" y="243"/>
            <a:chExt cx="12207378" cy="6857757"/>
          </a:xfrm>
        </p:grpSpPr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xmlns="" id="{5C8B1D80-DAE6-A64D-A00D-915ED14A54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rgbClr val="A5A5A5">
                  <a:shade val="45000"/>
                  <a:satMod val="135000"/>
                </a:srgbClr>
                <a:prstClr val="white"/>
              </a:duotone>
            </a:blip>
            <a:srcRect t="19877" r="2" b="2"/>
            <a:stretch/>
          </p:blipFill>
          <p:spPr>
            <a:xfrm>
              <a:off x="6347130" y="3511054"/>
              <a:ext cx="5841911" cy="3346705"/>
            </a:xfrm>
            <a:custGeom>
              <a:avLst/>
              <a:gdLst>
                <a:gd name="connsiteX0" fmla="*/ 1549963 w 5841911"/>
                <a:gd name="connsiteY0" fmla="*/ 0 h 3346705"/>
                <a:gd name="connsiteX1" fmla="*/ 1555540 w 5841911"/>
                <a:gd name="connsiteY1" fmla="*/ 0 h 3346705"/>
                <a:gd name="connsiteX2" fmla="*/ 2621768 w 5841911"/>
                <a:gd name="connsiteY2" fmla="*/ 0 h 3346705"/>
                <a:gd name="connsiteX3" fmla="*/ 5841911 w 5841911"/>
                <a:gd name="connsiteY3" fmla="*/ 0 h 3346705"/>
                <a:gd name="connsiteX4" fmla="*/ 5841911 w 5841911"/>
                <a:gd name="connsiteY4" fmla="*/ 3346705 h 3346705"/>
                <a:gd name="connsiteX5" fmla="*/ 0 w 5841911"/>
                <a:gd name="connsiteY5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41911" h="3346705">
                  <a:moveTo>
                    <a:pt x="1549963" y="0"/>
                  </a:moveTo>
                  <a:lnTo>
                    <a:pt x="1555540" y="0"/>
                  </a:lnTo>
                  <a:lnTo>
                    <a:pt x="2621768" y="0"/>
                  </a:lnTo>
                  <a:lnTo>
                    <a:pt x="5841911" y="0"/>
                  </a:lnTo>
                  <a:lnTo>
                    <a:pt x="5841911" y="3346705"/>
                  </a:lnTo>
                  <a:lnTo>
                    <a:pt x="0" y="3346705"/>
                  </a:lnTo>
                  <a:close/>
                </a:path>
              </a:pathLst>
            </a:custGeom>
          </p:spPr>
        </p:pic>
        <p:pic>
          <p:nvPicPr>
            <p:cNvPr id="39" name="Picture 4" descr="Resultado de imagen para helicoptero cougar armada de chile">
              <a:extLst>
                <a:ext uri="{FF2B5EF4-FFF2-40B4-BE49-F238E27FC236}">
                  <a16:creationId xmlns:a16="http://schemas.microsoft.com/office/drawing/2014/main" xmlns="" id="{132BFD35-0603-D947-AC54-3E0A183EF2C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8869" r="-2" b="13167"/>
            <a:stretch/>
          </p:blipFill>
          <p:spPr bwMode="auto">
            <a:xfrm>
              <a:off x="20" y="3511295"/>
              <a:ext cx="7698544" cy="3346705"/>
            </a:xfrm>
            <a:custGeom>
              <a:avLst/>
              <a:gdLst>
                <a:gd name="connsiteX0" fmla="*/ 0 w 7698564"/>
                <a:gd name="connsiteY0" fmla="*/ 0 h 3346705"/>
                <a:gd name="connsiteX1" fmla="*/ 7698564 w 7698564"/>
                <a:gd name="connsiteY1" fmla="*/ 0 h 3346705"/>
                <a:gd name="connsiteX2" fmla="*/ 6148601 w 7698564"/>
                <a:gd name="connsiteY2" fmla="*/ 3346705 h 3346705"/>
                <a:gd name="connsiteX3" fmla="*/ 6143024 w 7698564"/>
                <a:gd name="connsiteY3" fmla="*/ 3346705 h 3346705"/>
                <a:gd name="connsiteX4" fmla="*/ 5076796 w 7698564"/>
                <a:gd name="connsiteY4" fmla="*/ 3346705 h 3346705"/>
                <a:gd name="connsiteX5" fmla="*/ 1246924 w 7698564"/>
                <a:gd name="connsiteY5" fmla="*/ 3346705 h 3346705"/>
                <a:gd name="connsiteX6" fmla="*/ 1246924 w 7698564"/>
                <a:gd name="connsiteY6" fmla="*/ 3346226 h 3346705"/>
                <a:gd name="connsiteX7" fmla="*/ 0 w 7698564"/>
                <a:gd name="connsiteY7" fmla="*/ 3346226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98564" h="3346705">
                  <a:moveTo>
                    <a:pt x="0" y="0"/>
                  </a:moveTo>
                  <a:lnTo>
                    <a:pt x="7698564" y="0"/>
                  </a:lnTo>
                  <a:lnTo>
                    <a:pt x="6148601" y="3346705"/>
                  </a:lnTo>
                  <a:lnTo>
                    <a:pt x="6143024" y="3346705"/>
                  </a:lnTo>
                  <a:lnTo>
                    <a:pt x="5076796" y="3346705"/>
                  </a:lnTo>
                  <a:lnTo>
                    <a:pt x="1246924" y="3346705"/>
                  </a:lnTo>
                  <a:lnTo>
                    <a:pt x="1246924" y="3346226"/>
                  </a:lnTo>
                  <a:lnTo>
                    <a:pt x="0" y="3346226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Imagen relacionada">
              <a:extLst>
                <a:ext uri="{FF2B5EF4-FFF2-40B4-BE49-F238E27FC236}">
                  <a16:creationId xmlns:a16="http://schemas.microsoft.com/office/drawing/2014/main" xmlns="" id="{A0BC0A36-627D-B342-8633-150EF4A9BFB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9346" r="-2" b="4719"/>
            <a:stretch/>
          </p:blipFill>
          <p:spPr bwMode="auto">
            <a:xfrm>
              <a:off x="4493436" y="224969"/>
              <a:ext cx="7698564" cy="3121979"/>
            </a:xfrm>
            <a:custGeom>
              <a:avLst/>
              <a:gdLst>
                <a:gd name="connsiteX0" fmla="*/ 1549963 w 7698564"/>
                <a:gd name="connsiteY0" fmla="*/ 0 h 3346705"/>
                <a:gd name="connsiteX1" fmla="*/ 1555540 w 7698564"/>
                <a:gd name="connsiteY1" fmla="*/ 0 h 3346705"/>
                <a:gd name="connsiteX2" fmla="*/ 2621768 w 7698564"/>
                <a:gd name="connsiteY2" fmla="*/ 0 h 3346705"/>
                <a:gd name="connsiteX3" fmla="*/ 6451640 w 7698564"/>
                <a:gd name="connsiteY3" fmla="*/ 0 h 3346705"/>
                <a:gd name="connsiteX4" fmla="*/ 6451640 w 7698564"/>
                <a:gd name="connsiteY4" fmla="*/ 479 h 3346705"/>
                <a:gd name="connsiteX5" fmla="*/ 7698564 w 7698564"/>
                <a:gd name="connsiteY5" fmla="*/ 479 h 3346705"/>
                <a:gd name="connsiteX6" fmla="*/ 7698564 w 7698564"/>
                <a:gd name="connsiteY6" fmla="*/ 3346705 h 3346705"/>
                <a:gd name="connsiteX7" fmla="*/ 0 w 7698564"/>
                <a:gd name="connsiteY7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98564" h="3346705">
                  <a:moveTo>
                    <a:pt x="1549963" y="0"/>
                  </a:moveTo>
                  <a:lnTo>
                    <a:pt x="1555540" y="0"/>
                  </a:lnTo>
                  <a:lnTo>
                    <a:pt x="2621768" y="0"/>
                  </a:lnTo>
                  <a:lnTo>
                    <a:pt x="6451640" y="0"/>
                  </a:lnTo>
                  <a:lnTo>
                    <a:pt x="6451640" y="479"/>
                  </a:lnTo>
                  <a:lnTo>
                    <a:pt x="7698564" y="479"/>
                  </a:lnTo>
                  <a:lnTo>
                    <a:pt x="7698564" y="3346705"/>
                  </a:lnTo>
                  <a:lnTo>
                    <a:pt x="0" y="334670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6" descr="Resultado de imagen para desembarco anfibio desde el aldea">
              <a:extLst>
                <a:ext uri="{FF2B5EF4-FFF2-40B4-BE49-F238E27FC236}">
                  <a16:creationId xmlns:a16="http://schemas.microsoft.com/office/drawing/2014/main" xmlns="" id="{DA500962-2832-364A-86E7-CA1FA2642F4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duotone>
                <a:srgbClr val="A5A5A5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149" r="-3" b="6609"/>
            <a:stretch/>
          </p:blipFill>
          <p:spPr bwMode="auto">
            <a:xfrm>
              <a:off x="-15378" y="243"/>
              <a:ext cx="5859797" cy="3346705"/>
            </a:xfrm>
            <a:custGeom>
              <a:avLst/>
              <a:gdLst>
                <a:gd name="connsiteX0" fmla="*/ 0 w 5859797"/>
                <a:gd name="connsiteY0" fmla="*/ 0 h 3346705"/>
                <a:gd name="connsiteX1" fmla="*/ 5859797 w 5859797"/>
                <a:gd name="connsiteY1" fmla="*/ 0 h 3346705"/>
                <a:gd name="connsiteX2" fmla="*/ 4309834 w 5859797"/>
                <a:gd name="connsiteY2" fmla="*/ 3346705 h 3346705"/>
                <a:gd name="connsiteX3" fmla="*/ 4304257 w 5859797"/>
                <a:gd name="connsiteY3" fmla="*/ 3346705 h 3346705"/>
                <a:gd name="connsiteX4" fmla="*/ 3238029 w 5859797"/>
                <a:gd name="connsiteY4" fmla="*/ 3346705 h 3346705"/>
                <a:gd name="connsiteX5" fmla="*/ 0 w 5859797"/>
                <a:gd name="connsiteY5" fmla="*/ 3346705 h 3346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59797" h="3346705">
                  <a:moveTo>
                    <a:pt x="0" y="0"/>
                  </a:moveTo>
                  <a:lnTo>
                    <a:pt x="5859797" y="0"/>
                  </a:lnTo>
                  <a:lnTo>
                    <a:pt x="4309834" y="3346705"/>
                  </a:lnTo>
                  <a:lnTo>
                    <a:pt x="4304257" y="3346705"/>
                  </a:lnTo>
                  <a:lnTo>
                    <a:pt x="3238029" y="3346705"/>
                  </a:lnTo>
                  <a:lnTo>
                    <a:pt x="0" y="334670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Marcador de número de diapositiva 3">
            <a:extLst>
              <a:ext uri="{FF2B5EF4-FFF2-40B4-BE49-F238E27FC236}">
                <a16:creationId xmlns:a16="http://schemas.microsoft.com/office/drawing/2014/main" xmlns="" id="{85B8E102-1533-A44A-A6F7-72EC635BFBA7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CL"/>
            </a:defPPr>
            <a:lvl1pPr marL="0" algn="ctr" defTabSz="914400" rtl="0" eaLnBrk="1" latinLnBrk="0" hangingPunct="1">
              <a:defRPr sz="1067" b="1" kern="1200">
                <a:solidFill>
                  <a:schemeClr val="bg1">
                    <a:lumMod val="95000"/>
                  </a:schemeClr>
                </a:solidFill>
                <a:latin typeface="Latha" panose="020B0604020202020204" pitchFamily="34" charset="0"/>
                <a:ea typeface="+mn-ea"/>
                <a:cs typeface="Latha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D57F1E4F-1CFF-5643-939E-02111984F565}" type="slidenum">
              <a:rPr lang="en-US" sz="1200" smtClean="0">
                <a:solidFill>
                  <a:srgbClr val="FFFFFF"/>
                </a:solidFill>
                <a:latin typeface="Calibri"/>
              </a:rPr>
              <a:pPr>
                <a:spcAft>
                  <a:spcPts val="600"/>
                </a:spcAft>
              </a:pPr>
              <a:t>7</a:t>
            </a:fld>
            <a:endParaRPr lang="en-US" sz="120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5470028C-F707-8F4A-99CC-093A997E6067}"/>
              </a:ext>
            </a:extLst>
          </p:cNvPr>
          <p:cNvSpPr txBox="1"/>
          <p:nvPr/>
        </p:nvSpPr>
        <p:spPr>
          <a:xfrm>
            <a:off x="3719736" y="1700808"/>
            <a:ext cx="4768702" cy="1569660"/>
          </a:xfrm>
          <a:prstGeom prst="rect">
            <a:avLst/>
          </a:prstGeom>
          <a:solidFill>
            <a:sysClr val="window" lastClr="FFFFFF">
              <a:alpha val="62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TODO TIPO DE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OPERACIÓN, EJERCICIO O ACTIVIDAD   </a:t>
            </a: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INVOLUCRA UN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RIESGO QUE PUEDE: </a:t>
            </a: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D6D5E574-3E7A-434C-A9B8-726EFBE7A20D}"/>
              </a:ext>
            </a:extLst>
          </p:cNvPr>
          <p:cNvSpPr txBox="1"/>
          <p:nvPr/>
        </p:nvSpPr>
        <p:spPr>
          <a:xfrm>
            <a:off x="3849292" y="3757228"/>
            <a:ext cx="2184541" cy="1015663"/>
          </a:xfrm>
          <a:prstGeom prst="rect">
            <a:avLst/>
          </a:prstGeom>
          <a:solidFill>
            <a:sysClr val="window" lastClr="FFFFFF">
              <a:alpha val="86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AFECTAR </a:t>
            </a:r>
            <a:r>
              <a:rPr kumimoji="0" lang="es-CL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C1FDC4EE-3238-D948-A4D4-C714B89BC5CF}"/>
              </a:ext>
            </a:extLst>
          </p:cNvPr>
          <p:cNvSpPr txBox="1"/>
          <p:nvPr/>
        </p:nvSpPr>
        <p:spPr>
          <a:xfrm>
            <a:off x="6378388" y="3757229"/>
            <a:ext cx="2184541" cy="1015663"/>
          </a:xfrm>
          <a:prstGeom prst="rect">
            <a:avLst/>
          </a:prstGeom>
          <a:solidFill>
            <a:sysClr val="window" lastClr="FFFFFF">
              <a:alpha val="86000"/>
            </a:sys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AFECTAR </a:t>
            </a:r>
            <a:r>
              <a:rPr kumimoji="0" lang="es-CL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MATERIAL FISCAL</a:t>
            </a:r>
            <a:endParaRPr kumimoji="0" lang="es-CL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Flecha: hacia abajo 1">
            <a:extLst>
              <a:ext uri="{FF2B5EF4-FFF2-40B4-BE49-F238E27FC236}">
                <a16:creationId xmlns:a16="http://schemas.microsoft.com/office/drawing/2014/main" xmlns="" id="{B23600CF-C416-9E47-8722-4DCD3DEA2D38}"/>
              </a:ext>
            </a:extLst>
          </p:cNvPr>
          <p:cNvSpPr/>
          <p:nvPr/>
        </p:nvSpPr>
        <p:spPr>
          <a:xfrm>
            <a:off x="4774650" y="3346705"/>
            <a:ext cx="333823" cy="386128"/>
          </a:xfrm>
          <a:prstGeom prst="downArrow">
            <a:avLst/>
          </a:prstGeom>
          <a:gradFill rotWithShape="1">
            <a:gsLst>
              <a:gs pos="0">
                <a:srgbClr val="ED7D31">
                  <a:lumMod val="110000"/>
                  <a:satMod val="105000"/>
                  <a:tint val="67000"/>
                </a:srgbClr>
              </a:gs>
              <a:gs pos="50000">
                <a:srgbClr val="ED7D31">
                  <a:lumMod val="105000"/>
                  <a:satMod val="103000"/>
                  <a:tint val="73000"/>
                </a:srgbClr>
              </a:gs>
              <a:gs pos="100000">
                <a:srgbClr val="ED7D31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Flecha: hacia abajo 18">
            <a:extLst>
              <a:ext uri="{FF2B5EF4-FFF2-40B4-BE49-F238E27FC236}">
                <a16:creationId xmlns:a16="http://schemas.microsoft.com/office/drawing/2014/main" xmlns="" id="{FEEA8ABD-821C-AE47-85C1-F16C0B5408E4}"/>
              </a:ext>
            </a:extLst>
          </p:cNvPr>
          <p:cNvSpPr/>
          <p:nvPr/>
        </p:nvSpPr>
        <p:spPr>
          <a:xfrm>
            <a:off x="7248219" y="3358425"/>
            <a:ext cx="333823" cy="386128"/>
          </a:xfrm>
          <a:prstGeom prst="downArrow">
            <a:avLst/>
          </a:prstGeom>
          <a:gradFill rotWithShape="1">
            <a:gsLst>
              <a:gs pos="0">
                <a:srgbClr val="ED7D31">
                  <a:lumMod val="110000"/>
                  <a:satMod val="105000"/>
                  <a:tint val="67000"/>
                </a:srgbClr>
              </a:gs>
              <a:gs pos="50000">
                <a:srgbClr val="ED7D31">
                  <a:lumMod val="105000"/>
                  <a:satMod val="103000"/>
                  <a:tint val="73000"/>
                </a:srgbClr>
              </a:gs>
              <a:gs pos="100000">
                <a:srgbClr val="ED7D31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36" name="Picture 2" descr="Imagen relacionada">
            <a:extLst>
              <a:ext uri="{FF2B5EF4-FFF2-40B4-BE49-F238E27FC236}">
                <a16:creationId xmlns:a16="http://schemas.microsoft.com/office/drawing/2014/main" xmlns="" id="{6494C6A8-7906-F44C-903D-D5926CAA43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3" r="759" b="-2"/>
          <a:stretch/>
        </p:blipFill>
        <p:spPr bwMode="auto">
          <a:xfrm>
            <a:off x="8616280" y="2132856"/>
            <a:ext cx="3387391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57435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INTRODUCCIÓN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xmlns="" id="{634133DE-BF72-CD4B-87EF-CC4C6A3E160A}"/>
              </a:ext>
            </a:extLst>
          </p:cNvPr>
          <p:cNvGrpSpPr/>
          <p:nvPr/>
        </p:nvGrpSpPr>
        <p:grpSpPr>
          <a:xfrm>
            <a:off x="4610049" y="3847122"/>
            <a:ext cx="3866932" cy="1289253"/>
            <a:chOff x="3813039" y="3208053"/>
            <a:chExt cx="3866932" cy="1737345"/>
          </a:xfrm>
        </p:grpSpPr>
        <p:sp>
          <p:nvSpPr>
            <p:cNvPr id="16" name="Rectangle 35">
              <a:extLst>
                <a:ext uri="{FF2B5EF4-FFF2-40B4-BE49-F238E27FC236}">
                  <a16:creationId xmlns:a16="http://schemas.microsoft.com/office/drawing/2014/main" xmlns="" id="{C91BE70C-B6E0-0C41-B9C9-A548EF93206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248626" y="3208053"/>
              <a:ext cx="1348414" cy="849195"/>
            </a:xfrm>
            <a:prstGeom prst="rect">
              <a:avLst/>
            </a:prstGeom>
            <a:solidFill>
              <a:srgbClr val="495D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39">
              <a:extLst>
                <a:ext uri="{FF2B5EF4-FFF2-40B4-BE49-F238E27FC236}">
                  <a16:creationId xmlns:a16="http://schemas.microsoft.com/office/drawing/2014/main" xmlns="" id="{4F5485ED-5D1E-C041-B2DB-7B26D696CDA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411698" y="3937388"/>
              <a:ext cx="1268273" cy="132051"/>
            </a:xfrm>
            <a:prstGeom prst="rect">
              <a:avLst/>
            </a:prstGeom>
            <a:solidFill>
              <a:srgbClr val="495D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43">
              <a:extLst>
                <a:ext uri="{FF2B5EF4-FFF2-40B4-BE49-F238E27FC236}">
                  <a16:creationId xmlns:a16="http://schemas.microsoft.com/office/drawing/2014/main" xmlns="" id="{817B76F6-5A8F-6847-A6BF-6ACF1020577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97039" y="3208053"/>
              <a:ext cx="814659" cy="861384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4457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val 111">
              <a:extLst>
                <a:ext uri="{FF2B5EF4-FFF2-40B4-BE49-F238E27FC236}">
                  <a16:creationId xmlns:a16="http://schemas.microsoft.com/office/drawing/2014/main" xmlns="" id="{29F268CF-81D9-9744-9D52-342906A6BCEF}"/>
                </a:ext>
              </a:extLst>
            </p:cNvPr>
            <p:cNvSpPr/>
            <p:nvPr/>
          </p:nvSpPr>
          <p:spPr>
            <a:xfrm>
              <a:off x="3813039" y="3208409"/>
              <a:ext cx="851226" cy="851226"/>
            </a:xfrm>
            <a:prstGeom prst="ellipse">
              <a:avLst/>
            </a:prstGeom>
            <a:solidFill>
              <a:srgbClr val="495D6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36">
              <a:extLst>
                <a:ext uri="{FF2B5EF4-FFF2-40B4-BE49-F238E27FC236}">
                  <a16:creationId xmlns:a16="http://schemas.microsoft.com/office/drawing/2014/main" xmlns="" id="{752133DA-CA0B-7146-9DA9-A06D4F076C1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248626" y="4093816"/>
              <a:ext cx="1348414" cy="851226"/>
            </a:xfrm>
            <a:prstGeom prst="rect">
              <a:avLst/>
            </a:prstGeom>
            <a:solidFill>
              <a:srgbClr val="637C9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Rectangle 40">
              <a:extLst>
                <a:ext uri="{FF2B5EF4-FFF2-40B4-BE49-F238E27FC236}">
                  <a16:creationId xmlns:a16="http://schemas.microsoft.com/office/drawing/2014/main" xmlns="" id="{DE0843EA-5AA4-C841-ACC5-D0D160F34D2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6411699" y="4079596"/>
              <a:ext cx="1023060" cy="132051"/>
            </a:xfrm>
            <a:prstGeom prst="rect">
              <a:avLst/>
            </a:prstGeom>
            <a:solidFill>
              <a:srgbClr val="637C9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45">
              <a:extLst>
                <a:ext uri="{FF2B5EF4-FFF2-40B4-BE49-F238E27FC236}">
                  <a16:creationId xmlns:a16="http://schemas.microsoft.com/office/drawing/2014/main" xmlns="" id="{17995D18-D0EC-A347-80DA-68EF54E6EA2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597039" y="4079596"/>
              <a:ext cx="814659" cy="865448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rgbClr val="596F8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Oval 107">
              <a:extLst>
                <a:ext uri="{FF2B5EF4-FFF2-40B4-BE49-F238E27FC236}">
                  <a16:creationId xmlns:a16="http://schemas.microsoft.com/office/drawing/2014/main" xmlns="" id="{39453D01-01F7-B540-BFD2-53D06E9523FF}"/>
                </a:ext>
              </a:extLst>
            </p:cNvPr>
            <p:cNvSpPr/>
            <p:nvPr/>
          </p:nvSpPr>
          <p:spPr>
            <a:xfrm>
              <a:off x="3813039" y="4094172"/>
              <a:ext cx="851226" cy="851226"/>
            </a:xfrm>
            <a:prstGeom prst="ellipse">
              <a:avLst/>
            </a:prstGeom>
            <a:solidFill>
              <a:srgbClr val="637C9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5" name="Rectángulo redondeado 34">
            <a:extLst>
              <a:ext uri="{FF2B5EF4-FFF2-40B4-BE49-F238E27FC236}">
                <a16:creationId xmlns:a16="http://schemas.microsoft.com/office/drawing/2014/main" xmlns="" id="{78E8BF19-BEF0-EC45-B53D-7AF4AAD205D9}"/>
              </a:ext>
            </a:extLst>
          </p:cNvPr>
          <p:cNvSpPr/>
          <p:nvPr/>
        </p:nvSpPr>
        <p:spPr>
          <a:xfrm>
            <a:off x="4610049" y="5422459"/>
            <a:ext cx="7182883" cy="1094881"/>
          </a:xfrm>
          <a:prstGeom prst="roundRect">
            <a:avLst>
              <a:gd name="adj" fmla="val 28377"/>
            </a:avLst>
          </a:prstGeom>
          <a:solidFill>
            <a:srgbClr val="1966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xmlns="" id="{55056D65-82DA-E841-A58F-D15377F66973}"/>
              </a:ext>
            </a:extLst>
          </p:cNvPr>
          <p:cNvGrpSpPr/>
          <p:nvPr/>
        </p:nvGrpSpPr>
        <p:grpSpPr>
          <a:xfrm>
            <a:off x="332344" y="1112151"/>
            <a:ext cx="11460588" cy="5452185"/>
            <a:chOff x="317635" y="321733"/>
            <a:chExt cx="11566525" cy="6214534"/>
          </a:xfrm>
        </p:grpSpPr>
        <p:pic>
          <p:nvPicPr>
            <p:cNvPr id="37" name="Picture 2" descr="Imagen relacionada">
              <a:extLst>
                <a:ext uri="{FF2B5EF4-FFF2-40B4-BE49-F238E27FC236}">
                  <a16:creationId xmlns:a16="http://schemas.microsoft.com/office/drawing/2014/main" xmlns="" id="{6494C6A8-7906-F44C-903D-D5926CAA43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23" r="759" b="-2"/>
            <a:stretch/>
          </p:blipFill>
          <p:spPr bwMode="auto">
            <a:xfrm>
              <a:off x="317635" y="321733"/>
              <a:ext cx="4160452" cy="6214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xmlns="" id="{C3DC5B97-3B2F-734F-A00E-5AC4147215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277" r="6882" b="1"/>
            <a:stretch/>
          </p:blipFill>
          <p:spPr>
            <a:xfrm>
              <a:off x="4638955" y="321733"/>
              <a:ext cx="3539976" cy="2985818"/>
            </a:xfrm>
            <a:prstGeom prst="rect">
              <a:avLst/>
            </a:prstGeom>
          </p:spPr>
        </p:pic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xmlns="" id="{9227ACAA-D392-AA4C-849B-5FEBEF7E3A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1597" r="-3" b="5063"/>
            <a:stretch/>
          </p:blipFill>
          <p:spPr>
            <a:xfrm>
              <a:off x="8348570" y="418163"/>
              <a:ext cx="3535590" cy="2889389"/>
            </a:xfrm>
            <a:prstGeom prst="rect">
              <a:avLst/>
            </a:prstGeom>
          </p:spPr>
        </p:pic>
      </p:grp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97474224-EBC0-7B4D-8E34-8860BD71C2F5}"/>
              </a:ext>
            </a:extLst>
          </p:cNvPr>
          <p:cNvSpPr txBox="1"/>
          <p:nvPr/>
        </p:nvSpPr>
        <p:spPr>
          <a:xfrm>
            <a:off x="4728960" y="3871675"/>
            <a:ext cx="2177648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Incertidumbre</a:t>
            </a:r>
            <a:endParaRPr lang="en-US" sz="20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xmlns="" id="{405FB2C6-1051-AF40-A09D-E48C2DA19DC0}"/>
              </a:ext>
            </a:extLst>
          </p:cNvPr>
          <p:cNvSpPr txBox="1"/>
          <p:nvPr/>
        </p:nvSpPr>
        <p:spPr>
          <a:xfrm>
            <a:off x="5106474" y="4526821"/>
            <a:ext cx="1524261" cy="50121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Riesgo</a:t>
            </a:r>
            <a:endParaRPr lang="en-US" sz="2400" kern="12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xmlns="" id="{C09F53CD-E558-EE47-858F-35143DB12303}"/>
              </a:ext>
            </a:extLst>
          </p:cNvPr>
          <p:cNvSpPr txBox="1"/>
          <p:nvPr/>
        </p:nvSpPr>
        <p:spPr>
          <a:xfrm>
            <a:off x="7301621" y="5608517"/>
            <a:ext cx="4268435" cy="71342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200" b="1" i="0" u="none" strike="noStrike" kern="120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Tiene la responsabilidad de preservar a su personal y material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7B2E2FD7-4CE5-3748-A2C3-2392EA591402}"/>
              </a:ext>
            </a:extLst>
          </p:cNvPr>
          <p:cNvSpPr txBox="1"/>
          <p:nvPr/>
        </p:nvSpPr>
        <p:spPr>
          <a:xfrm>
            <a:off x="4706415" y="5765977"/>
            <a:ext cx="2595206" cy="39634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COMANDANTE</a:t>
            </a:r>
            <a:endParaRPr kumimoji="0" lang="en-US" b="1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Flecha: a la derecha 20">
            <a:extLst>
              <a:ext uri="{FF2B5EF4-FFF2-40B4-BE49-F238E27FC236}">
                <a16:creationId xmlns:a16="http://schemas.microsoft.com/office/drawing/2014/main" xmlns="" id="{F3AE0C0A-7512-FA4F-B3ED-C8A366547882}"/>
              </a:ext>
            </a:extLst>
          </p:cNvPr>
          <p:cNvSpPr/>
          <p:nvPr/>
        </p:nvSpPr>
        <p:spPr>
          <a:xfrm>
            <a:off x="6719961" y="5842479"/>
            <a:ext cx="427554" cy="245499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B9B48D0D-8CFD-9441-BA53-5990C0388D52}"/>
              </a:ext>
            </a:extLst>
          </p:cNvPr>
          <p:cNvSpPr txBox="1"/>
          <p:nvPr/>
        </p:nvSpPr>
        <p:spPr>
          <a:xfrm>
            <a:off x="6958040" y="4981028"/>
            <a:ext cx="4322536" cy="341405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s-ES_tradnl" kern="1200" dirty="0">
                <a:solidFill>
                  <a:srgbClr val="1966B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Evaluación de la oportu</a:t>
            </a:r>
            <a:r>
              <a:rPr lang="es-ES_tradnl" dirty="0">
                <a:solidFill>
                  <a:srgbClr val="1966B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nidad vs. riesgo</a:t>
            </a:r>
            <a:endParaRPr lang="es-ES_tradnl" kern="1200" dirty="0">
              <a:solidFill>
                <a:srgbClr val="1966B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6" name="Rectangle 39">
            <a:extLst>
              <a:ext uri="{FF2B5EF4-FFF2-40B4-BE49-F238E27FC236}">
                <a16:creationId xmlns:a16="http://schemas.microsoft.com/office/drawing/2014/main" xmlns="" id="{6DA42028-108A-DC49-9C64-20550E7B842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470396" y="4079884"/>
            <a:ext cx="4322536" cy="777816"/>
          </a:xfrm>
          <a:prstGeom prst="roundRect">
            <a:avLst>
              <a:gd name="adj" fmla="val 50000"/>
            </a:avLst>
          </a:prstGeom>
          <a:solidFill>
            <a:srgbClr val="495D6B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s-ES_tradnl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Inherentes a las operaciones o acciones militares</a:t>
            </a:r>
          </a:p>
        </p:txBody>
      </p:sp>
      <p:pic>
        <p:nvPicPr>
          <p:cNvPr id="4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61799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9660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ángulo: esquinas redondeadas 6">
            <a:extLst>
              <a:ext uri="{FF2B5EF4-FFF2-40B4-BE49-F238E27FC236}">
                <a16:creationId xmlns:a16="http://schemas.microsoft.com/office/drawing/2014/main" xmlns="" id="{3A1B9FB3-9513-CA40-B986-055AC07C585E}"/>
              </a:ext>
            </a:extLst>
          </p:cNvPr>
          <p:cNvSpPr/>
          <p:nvPr/>
        </p:nvSpPr>
        <p:spPr>
          <a:xfrm>
            <a:off x="208464" y="1596561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Herramienta de apoyo a la toma de decisiones. </a:t>
            </a:r>
          </a:p>
        </p:txBody>
      </p:sp>
      <p:pic>
        <p:nvPicPr>
          <p:cNvPr id="16" name="Picture 2" descr="Resultado de imagen para maniobra vertrep">
            <a:extLst>
              <a:ext uri="{FF2B5EF4-FFF2-40B4-BE49-F238E27FC236}">
                <a16:creationId xmlns:a16="http://schemas.microsoft.com/office/drawing/2014/main" xmlns="" id="{4AD68F89-8B10-DE40-B4F0-62E82CE5C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9869" y="4256736"/>
            <a:ext cx="1379964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4" descr="Imagen relacionada">
            <a:extLst>
              <a:ext uri="{FF2B5EF4-FFF2-40B4-BE49-F238E27FC236}">
                <a16:creationId xmlns:a16="http://schemas.microsoft.com/office/drawing/2014/main" xmlns="" id="{42B0DB7B-ABB5-B14D-8604-627050029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5996" y="4256736"/>
            <a:ext cx="2093463" cy="139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6" descr="Resultado de imagen para fuerzas especiales armada de chile">
            <a:extLst>
              <a:ext uri="{FF2B5EF4-FFF2-40B4-BE49-F238E27FC236}">
                <a16:creationId xmlns:a16="http://schemas.microsoft.com/office/drawing/2014/main" xmlns="" id="{930C199F-B128-8C49-821B-98B0D6EF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11892" y="4266962"/>
            <a:ext cx="2069946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Rectángulo: esquinas redondeadas 10">
            <a:extLst>
              <a:ext uri="{FF2B5EF4-FFF2-40B4-BE49-F238E27FC236}">
                <a16:creationId xmlns:a16="http://schemas.microsoft.com/office/drawing/2014/main" xmlns="" id="{5F2D6358-B699-0F46-9FC5-675C0E1C28B5}"/>
              </a:ext>
            </a:extLst>
          </p:cNvPr>
          <p:cNvSpPr/>
          <p:nvPr/>
        </p:nvSpPr>
        <p:spPr>
          <a:xfrm>
            <a:off x="1349148" y="2610367"/>
            <a:ext cx="3507783" cy="61431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Permite la identificación y manejo de riesgos.</a:t>
            </a:r>
          </a:p>
        </p:txBody>
      </p:sp>
      <p:pic>
        <p:nvPicPr>
          <p:cNvPr id="20" name="Picture 6" descr="Imagen relacionada">
            <a:extLst>
              <a:ext uri="{FF2B5EF4-FFF2-40B4-BE49-F238E27FC236}">
                <a16:creationId xmlns:a16="http://schemas.microsoft.com/office/drawing/2014/main" xmlns="" id="{5F207856-4EA8-634F-A81F-303099FDD4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1" b="2"/>
          <a:stretch/>
        </p:blipFill>
        <p:spPr bwMode="auto">
          <a:xfrm>
            <a:off x="9753930" y="4256736"/>
            <a:ext cx="1920387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Picture 2" descr="Resultado de imagen para FRAGATA TIPO 23">
            <a:extLst>
              <a:ext uri="{FF2B5EF4-FFF2-40B4-BE49-F238E27FC236}">
                <a16:creationId xmlns:a16="http://schemas.microsoft.com/office/drawing/2014/main" xmlns="" id="{EF2EF1AB-3B6B-794B-A83A-15A2A4B142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22" r="-3" b="-3"/>
          <a:stretch/>
        </p:blipFill>
        <p:spPr bwMode="auto">
          <a:xfrm>
            <a:off x="617578" y="4256736"/>
            <a:ext cx="2349858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xmlns="" id="{4A8DA077-DB0E-134C-949C-8060E03EA811}"/>
              </a:ext>
            </a:extLst>
          </p:cNvPr>
          <p:cNvCxnSpPr/>
          <p:nvPr/>
        </p:nvCxnSpPr>
        <p:spPr>
          <a:xfrm>
            <a:off x="1792507" y="3871562"/>
            <a:ext cx="860714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xmlns="" id="{CEE39EA2-8B1F-5343-A175-036A2D084202}"/>
              </a:ext>
            </a:extLst>
          </p:cNvPr>
          <p:cNvCxnSpPr/>
          <p:nvPr/>
        </p:nvCxnSpPr>
        <p:spPr>
          <a:xfrm>
            <a:off x="1810147" y="3875076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xmlns="" id="{1A657B77-BC24-EA45-8C03-C80C5B2AE1BF}"/>
              </a:ext>
            </a:extLst>
          </p:cNvPr>
          <p:cNvCxnSpPr/>
          <p:nvPr/>
        </p:nvCxnSpPr>
        <p:spPr>
          <a:xfrm>
            <a:off x="4011571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xmlns="" id="{1CC7BAFF-0ADA-CD4C-AD73-5332F90105F7}"/>
              </a:ext>
            </a:extLst>
          </p:cNvPr>
          <p:cNvCxnSpPr/>
          <p:nvPr/>
        </p:nvCxnSpPr>
        <p:spPr>
          <a:xfrm>
            <a:off x="5905339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xmlns="" id="{A594DDBC-6324-934D-8CCE-F99035F9BEA4}"/>
              </a:ext>
            </a:extLst>
          </p:cNvPr>
          <p:cNvCxnSpPr/>
          <p:nvPr/>
        </p:nvCxnSpPr>
        <p:spPr>
          <a:xfrm>
            <a:off x="8446865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xmlns="" id="{56CB9E13-A852-424A-88DC-F9E65CD9D53A}"/>
              </a:ext>
            </a:extLst>
          </p:cNvPr>
          <p:cNvCxnSpPr/>
          <p:nvPr/>
        </p:nvCxnSpPr>
        <p:spPr>
          <a:xfrm>
            <a:off x="10390097" y="3885302"/>
            <a:ext cx="0" cy="38166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Bent Arrow 92">
            <a:extLst>
              <a:ext uri="{FF2B5EF4-FFF2-40B4-BE49-F238E27FC236}">
                <a16:creationId xmlns:a16="http://schemas.microsoft.com/office/drawing/2014/main" xmlns="" id="{A1C2C4F5-E47E-D246-9E62-EA159D8D3C1D}"/>
              </a:ext>
            </a:extLst>
          </p:cNvPr>
          <p:cNvSpPr/>
          <p:nvPr/>
        </p:nvSpPr>
        <p:spPr>
          <a:xfrm flipV="1">
            <a:off x="487230" y="2241177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Bent Arrow 87">
            <a:extLst>
              <a:ext uri="{FF2B5EF4-FFF2-40B4-BE49-F238E27FC236}">
                <a16:creationId xmlns:a16="http://schemas.microsoft.com/office/drawing/2014/main" xmlns="" id="{5BBEC05A-6789-4543-B029-853A747DA0A1}"/>
              </a:ext>
            </a:extLst>
          </p:cNvPr>
          <p:cNvSpPr/>
          <p:nvPr/>
        </p:nvSpPr>
        <p:spPr>
          <a:xfrm flipH="1" flipV="1">
            <a:off x="9920393" y="2950058"/>
            <a:ext cx="648000" cy="648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78">
            <a:extLst>
              <a:ext uri="{FF2B5EF4-FFF2-40B4-BE49-F238E27FC236}">
                <a16:creationId xmlns:a16="http://schemas.microsoft.com/office/drawing/2014/main" xmlns="" id="{CDFAA82B-DB51-FB46-A192-1A14BE854D2A}"/>
              </a:ext>
            </a:extLst>
          </p:cNvPr>
          <p:cNvSpPr/>
          <p:nvPr/>
        </p:nvSpPr>
        <p:spPr>
          <a:xfrm flipH="1" flipV="1">
            <a:off x="11184910" y="2027928"/>
            <a:ext cx="648000" cy="648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ángulo: esquinas redondeadas 6">
            <a:extLst>
              <a:ext uri="{FF2B5EF4-FFF2-40B4-BE49-F238E27FC236}">
                <a16:creationId xmlns:a16="http://schemas.microsoft.com/office/drawing/2014/main" xmlns="" id="{46D38E8A-C905-7C4E-8584-6218E7360F60}"/>
              </a:ext>
            </a:extLst>
          </p:cNvPr>
          <p:cNvSpPr/>
          <p:nvPr/>
        </p:nvSpPr>
        <p:spPr>
          <a:xfrm>
            <a:off x="8871024" y="1322397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Identificación de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PELIGROS</a:t>
            </a:r>
          </a:p>
        </p:txBody>
      </p:sp>
      <p:sp>
        <p:nvSpPr>
          <p:cNvPr id="43" name="Rectángulo: esquinas redondeadas 6">
            <a:extLst>
              <a:ext uri="{FF2B5EF4-FFF2-40B4-BE49-F238E27FC236}">
                <a16:creationId xmlns:a16="http://schemas.microsoft.com/office/drawing/2014/main" xmlns="" id="{D3811906-6524-EE4A-8039-A32A05D3680B}"/>
              </a:ext>
            </a:extLst>
          </p:cNvPr>
          <p:cNvSpPr/>
          <p:nvPr/>
        </p:nvSpPr>
        <p:spPr>
          <a:xfrm>
            <a:off x="8042498" y="2175031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Evaluar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4" name="Rectángulo: esquinas redondeadas 6">
            <a:extLst>
              <a:ext uri="{FF2B5EF4-FFF2-40B4-BE49-F238E27FC236}">
                <a16:creationId xmlns:a16="http://schemas.microsoft.com/office/drawing/2014/main" xmlns="" id="{913903C9-444A-6E4B-8620-28CAC22B6B80}"/>
              </a:ext>
            </a:extLst>
          </p:cNvPr>
          <p:cNvSpPr/>
          <p:nvPr/>
        </p:nvSpPr>
        <p:spPr>
          <a:xfrm>
            <a:off x="6801446" y="3141177"/>
            <a:ext cx="3057250" cy="61431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Implementar </a:t>
            </a:r>
            <a:r>
              <a:rPr lang="es-CL" sz="2000" b="1" dirty="0">
                <a:solidFill>
                  <a:srgbClr val="002060"/>
                </a:solidFill>
                <a:cs typeface="Arial" panose="020B0604020202020204" pitchFamily="34" charset="0"/>
              </a:rPr>
              <a:t>CONTROLES</a:t>
            </a:r>
            <a:r>
              <a:rPr lang="es-CL" sz="2000" dirty="0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  <a:r>
              <a:rPr lang="es-CL" sz="2000" dirty="0">
                <a:solidFill>
                  <a:srgbClr val="002060"/>
                </a:solidFill>
                <a:cs typeface="Arial" panose="020B0604020202020204" pitchFamily="34" charset="0"/>
              </a:rPr>
              <a:t>para reducirlos</a:t>
            </a:r>
          </a:p>
        </p:txBody>
      </p:sp>
      <p:pic>
        <p:nvPicPr>
          <p:cNvPr id="4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894744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0146D7D-BA40-4996-A2C1-168DB4E0A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677" y="1727060"/>
            <a:ext cx="4364170" cy="4726276"/>
          </a:xfrm>
        </p:spPr>
        <p:txBody>
          <a:bodyPr>
            <a:normAutofit/>
          </a:bodyPr>
          <a:lstStyle/>
          <a:p>
            <a:pPr algn="r"/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CL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400" b="1" dirty="0" smtClean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Ventajas</a:t>
            </a:r>
            <a:endParaRPr lang="es-CL" sz="2400" b="1" dirty="0">
              <a:solidFill>
                <a:srgbClr val="0D0D0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xmlns="" id="{67182200-4859-4C8D-BCBB-55B245C28B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FBCA80FE-3C19-4CAC-BB58-B10A16889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53254" y="6356350"/>
            <a:ext cx="900545" cy="365125"/>
          </a:xfr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6EF9BDA8-B7E4-4B24-A300-3ADE216646EE}" type="slidenum">
              <a:rPr kumimoji="0" lang="es-CL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44E4F0A9-92E6-415C-B0D4-FBA03A72C996}"/>
              </a:ext>
            </a:extLst>
          </p:cNvPr>
          <p:cNvSpPr/>
          <p:nvPr/>
        </p:nvSpPr>
        <p:spPr>
          <a:xfrm>
            <a:off x="4587501" y="1761669"/>
            <a:ext cx="7241392" cy="488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Reduce las potenciales pérdidas, incrementando las posibilidades de éxito de la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misión o tarea a cumplir .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es-ES_tradnl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 el riesgo hasta niveles aceptables, de acuerdo al beneficio o valor del cumplimiento de la misión o tarea.</a:t>
            </a: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s-ES_tradnl" sz="16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Mejora las habilidad de los Comandantes o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líderes </a:t>
            </a: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para la correcta toma de decisiones.</a:t>
            </a:r>
          </a:p>
          <a:p>
            <a:pPr marR="0" lvl="1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Entrega una estructura sistemática para efectuar </a:t>
            </a:r>
            <a:r>
              <a:rPr lang="es-ES_tradnl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continua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evaluación de </a:t>
            </a:r>
            <a:r>
              <a:rPr kumimoji="0" lang="es-ES_tradnl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riesgo en una determinada actividad.</a:t>
            </a:r>
            <a:endParaRPr kumimoji="0" lang="es-ES_tradnl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xmlns="" id="{528753BF-E271-4B3F-B2DC-BF307F7A336D}"/>
              </a:ext>
            </a:extLst>
          </p:cNvPr>
          <p:cNvSpPr/>
          <p:nvPr/>
        </p:nvSpPr>
        <p:spPr>
          <a:xfrm>
            <a:off x="757310" y="1827674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Identifica peligros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xmlns="" id="{F862C127-3F73-4789-9A74-BB6A099E27F9}"/>
              </a:ext>
            </a:extLst>
          </p:cNvPr>
          <p:cNvSpPr/>
          <p:nvPr/>
        </p:nvSpPr>
        <p:spPr>
          <a:xfrm>
            <a:off x="757309" y="2413627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Evalúa riesgos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xmlns="" id="{E8937E71-6628-4CC3-8EB8-895083A292B0}"/>
              </a:ext>
            </a:extLst>
          </p:cNvPr>
          <p:cNvSpPr/>
          <p:nvPr/>
        </p:nvSpPr>
        <p:spPr>
          <a:xfrm>
            <a:off x="757308" y="3055238"/>
            <a:ext cx="2112499" cy="462615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Implementa controles</a:t>
            </a:r>
          </a:p>
        </p:txBody>
      </p:sp>
      <p:sp>
        <p:nvSpPr>
          <p:cNvPr id="3" name="Flecha: doblada hacia arriba 2">
            <a:extLst>
              <a:ext uri="{FF2B5EF4-FFF2-40B4-BE49-F238E27FC236}">
                <a16:creationId xmlns:a16="http://schemas.microsoft.com/office/drawing/2014/main" xmlns="" id="{26AE96C2-BBA6-4745-B33A-20B619593CF3}"/>
              </a:ext>
            </a:extLst>
          </p:cNvPr>
          <p:cNvSpPr/>
          <p:nvPr/>
        </p:nvSpPr>
        <p:spPr>
          <a:xfrm rot="5400000">
            <a:off x="2113120" y="3353198"/>
            <a:ext cx="685117" cy="1250292"/>
          </a:xfrm>
          <a:prstGeom prst="ben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74AB55CB-C3DF-4AC4-B9D0-5BF8B3E80041}"/>
              </a:ext>
            </a:extLst>
          </p:cNvPr>
          <p:cNvSpPr txBox="1"/>
          <p:nvPr/>
        </p:nvSpPr>
        <p:spPr>
          <a:xfrm>
            <a:off x="47328" y="1023119"/>
            <a:ext cx="5173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M.R.O. es un método que permite:</a:t>
            </a:r>
          </a:p>
        </p:txBody>
      </p:sp>
      <p:sp>
        <p:nvSpPr>
          <p:cNvPr id="7" name="Flecha: hacia abajo 6">
            <a:extLst>
              <a:ext uri="{FF2B5EF4-FFF2-40B4-BE49-F238E27FC236}">
                <a16:creationId xmlns:a16="http://schemas.microsoft.com/office/drawing/2014/main" xmlns="" id="{263BA89B-3624-44BF-BAB3-F74ADDB28BB6}"/>
              </a:ext>
            </a:extLst>
          </p:cNvPr>
          <p:cNvSpPr/>
          <p:nvPr/>
        </p:nvSpPr>
        <p:spPr>
          <a:xfrm>
            <a:off x="1641269" y="1457063"/>
            <a:ext cx="328208" cy="359908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Título 1">
            <a:extLst>
              <a:ext uri="{FF2B5EF4-FFF2-40B4-BE49-F238E27FC236}">
                <a16:creationId xmlns:a16="http://schemas.microsoft.com/office/drawing/2014/main" xmlns="" id="{C0146D7D-BA40-4996-A2C1-168DB4E0ADB8}"/>
              </a:ext>
            </a:extLst>
          </p:cNvPr>
          <p:cNvSpPr txBox="1">
            <a:spLocks/>
          </p:cNvSpPr>
          <p:nvPr/>
        </p:nvSpPr>
        <p:spPr>
          <a:xfrm>
            <a:off x="374077" y="1879456"/>
            <a:ext cx="4364170" cy="4726276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endParaRPr lang="es-CL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33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37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8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9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4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40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2" name="Picture 4" descr="Imagen relacionada">
            <a:extLst>
              <a:ext uri="{FF2B5EF4-FFF2-40B4-BE49-F238E27FC236}">
                <a16:creationId xmlns:a16="http://schemas.microsoft.com/office/drawing/2014/main" xmlns="" id="{42B0DB7B-ABB5-B14D-8604-627050029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153" y="5331185"/>
            <a:ext cx="2093463" cy="1390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Picture 2" descr="Resultado de imagen para maniobra vertrep">
            <a:extLst>
              <a:ext uri="{FF2B5EF4-FFF2-40B4-BE49-F238E27FC236}">
                <a16:creationId xmlns:a16="http://schemas.microsoft.com/office/drawing/2014/main" xmlns="" id="{4AD68F89-8B10-DE40-B4F0-62E82CE5C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180" y="4625284"/>
            <a:ext cx="1379964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6" descr="Resultado de imagen para fuerzas especiales armada de chile">
            <a:extLst>
              <a:ext uri="{FF2B5EF4-FFF2-40B4-BE49-F238E27FC236}">
                <a16:creationId xmlns:a16="http://schemas.microsoft.com/office/drawing/2014/main" xmlns="" id="{930C199F-B128-8C49-821B-98B0D6EF8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9880" y="5349165"/>
            <a:ext cx="2069946" cy="1379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050731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xmlns="" id="{A7012393-F00B-D14E-97C7-1EEF21B7A996}"/>
              </a:ext>
            </a:extLst>
          </p:cNvPr>
          <p:cNvSpPr txBox="1">
            <a:spLocks/>
          </p:cNvSpPr>
          <p:nvPr/>
        </p:nvSpPr>
        <p:spPr>
          <a:xfrm>
            <a:off x="4792942" y="1162164"/>
            <a:ext cx="7273559" cy="68618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</a:pPr>
            <a:r>
              <a:rPr lang="es-ES_tradnl" sz="2400" b="1" dirty="0">
                <a:solidFill>
                  <a:srgbClr val="002060"/>
                </a:solidFill>
                <a:cs typeface="Arial" panose="020B0604020202020204" pitchFamily="34" charset="0"/>
              </a:rPr>
              <a:t>Procedimiento PREVIO a la ejecución de una actividad</a:t>
            </a:r>
          </a:p>
        </p:txBody>
      </p:sp>
      <p:pic>
        <p:nvPicPr>
          <p:cNvPr id="17" name="Imagen 16" descr="Imagen que contiene cielo, exterior, persona, transporte&#10;&#10;Descripción generada con confianza muy alta">
            <a:extLst>
              <a:ext uri="{FF2B5EF4-FFF2-40B4-BE49-F238E27FC236}">
                <a16:creationId xmlns:a16="http://schemas.microsoft.com/office/drawing/2014/main" xmlns="" id="{7FF9133A-22F8-7B48-8057-E5FCBE2C76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72" r="5730" b="3"/>
          <a:stretch/>
        </p:blipFill>
        <p:spPr>
          <a:xfrm>
            <a:off x="2984785" y="3546586"/>
            <a:ext cx="2480438" cy="2363539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8" name="Imagen 17" descr="Imagen que contiene exterior, cielo, barco, persona&#10;&#10;Descripción generada con confianza muy alta">
            <a:extLst>
              <a:ext uri="{FF2B5EF4-FFF2-40B4-BE49-F238E27FC236}">
                <a16:creationId xmlns:a16="http://schemas.microsoft.com/office/drawing/2014/main" xmlns="" id="{16C3EF80-5966-4D4E-A9DE-F38F8CB37C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5" t="3436" r="18373" b="11966"/>
          <a:stretch/>
        </p:blipFill>
        <p:spPr>
          <a:xfrm>
            <a:off x="114487" y="1964626"/>
            <a:ext cx="3203424" cy="2415938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19" name="Marcador de contenido 5" descr="Imagen que contiene agua, cielo, barco, exterior&#10;&#10;Descripción generada con confianza muy alta">
            <a:extLst>
              <a:ext uri="{FF2B5EF4-FFF2-40B4-BE49-F238E27FC236}">
                <a16:creationId xmlns:a16="http://schemas.microsoft.com/office/drawing/2014/main" xmlns="" id="{203B6CF1-0C5B-B243-AD84-9093C849E38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83" r="2" b="2"/>
          <a:stretch/>
        </p:blipFill>
        <p:spPr>
          <a:xfrm>
            <a:off x="35459" y="4442062"/>
            <a:ext cx="2806088" cy="2415938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ED1B8490-75E4-1745-BE05-A66865092EC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24650" y="1949821"/>
            <a:ext cx="6405467" cy="3858832"/>
          </a:xfrm>
          <a:prstGeom prst="rect">
            <a:avLst/>
          </a:prstGeom>
        </p:spPr>
      </p:pic>
      <p:sp>
        <p:nvSpPr>
          <p:cNvPr id="21" name="Content Placeholder 14">
            <a:extLst>
              <a:ext uri="{FF2B5EF4-FFF2-40B4-BE49-F238E27FC236}">
                <a16:creationId xmlns:a16="http://schemas.microsoft.com/office/drawing/2014/main" xmlns="" id="{FB97A654-8EE5-8B46-8023-0AE631507403}"/>
              </a:ext>
            </a:extLst>
          </p:cNvPr>
          <p:cNvSpPr txBox="1">
            <a:spLocks/>
          </p:cNvSpPr>
          <p:nvPr/>
        </p:nvSpPr>
        <p:spPr>
          <a:xfrm>
            <a:off x="9328535" y="4869160"/>
            <a:ext cx="2528105" cy="1584176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s-ES_tradn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eventuales RIESGOS a los que se podrán ver enfrentados el personal y material</a:t>
            </a:r>
          </a:p>
        </p:txBody>
      </p:sp>
      <p:sp>
        <p:nvSpPr>
          <p:cNvPr id="22" name="TextBox 74">
            <a:extLst>
              <a:ext uri="{FF2B5EF4-FFF2-40B4-BE49-F238E27FC236}">
                <a16:creationId xmlns:a16="http://schemas.microsoft.com/office/drawing/2014/main" xmlns="" id="{2376C791-4F95-9C42-9AE5-B2C08862D93D}"/>
              </a:ext>
            </a:extLst>
          </p:cNvPr>
          <p:cNvSpPr txBox="1"/>
          <p:nvPr/>
        </p:nvSpPr>
        <p:spPr>
          <a:xfrm>
            <a:off x="247056" y="1196752"/>
            <a:ext cx="3760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¿Qué es el MRO?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2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008914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xmlns="" id="{1679B1F1-A20B-B643-8924-2E223748F1BA}"/>
              </a:ext>
            </a:extLst>
          </p:cNvPr>
          <p:cNvGrpSpPr/>
          <p:nvPr/>
        </p:nvGrpSpPr>
        <p:grpSpPr>
          <a:xfrm>
            <a:off x="0" y="1084521"/>
            <a:ext cx="12191999" cy="5773479"/>
            <a:chOff x="-1" y="1"/>
            <a:chExt cx="12192001" cy="6857999"/>
          </a:xfrm>
        </p:grpSpPr>
        <p:pic>
          <p:nvPicPr>
            <p:cNvPr id="22" name="Picture 2" descr="Resultado de imagen para infanteria de marina de chile">
              <a:extLst>
                <a:ext uri="{FF2B5EF4-FFF2-40B4-BE49-F238E27FC236}">
                  <a16:creationId xmlns:a16="http://schemas.microsoft.com/office/drawing/2014/main" xmlns="" id="{0CEFC93B-6243-A74B-ACDA-5194168389E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878" r="-3" b="625"/>
            <a:stretch/>
          </p:blipFill>
          <p:spPr bwMode="auto">
            <a:xfrm>
              <a:off x="7534654" y="3511296"/>
              <a:ext cx="4657346" cy="3346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6" descr="Imagen relacionada">
              <a:extLst>
                <a:ext uri="{FF2B5EF4-FFF2-40B4-BE49-F238E27FC236}">
                  <a16:creationId xmlns:a16="http://schemas.microsoft.com/office/drawing/2014/main" xmlns="" id="{4D23E07E-E780-5147-AB08-B4716B723F3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501" b="2"/>
            <a:stretch/>
          </p:blipFill>
          <p:spPr bwMode="auto">
            <a:xfrm>
              <a:off x="7534656" y="1"/>
              <a:ext cx="4657344" cy="3346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4" descr="Resultado de imagen para lanzamiento de misiles buques de la armada de chile">
              <a:extLst>
                <a:ext uri="{FF2B5EF4-FFF2-40B4-BE49-F238E27FC236}">
                  <a16:creationId xmlns:a16="http://schemas.microsoft.com/office/drawing/2014/main" xmlns="" id="{547626B2-A8A4-C24D-8EED-378BB6659E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srgbClr val="E7E6E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7679" r="1" b="2533"/>
            <a:stretch/>
          </p:blipFill>
          <p:spPr bwMode="auto">
            <a:xfrm>
              <a:off x="-1" y="10"/>
              <a:ext cx="7370057" cy="68579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A1F36E40-A847-604A-9A89-3EB6BAD6493B}"/>
              </a:ext>
            </a:extLst>
          </p:cNvPr>
          <p:cNvSpPr txBox="1"/>
          <p:nvPr/>
        </p:nvSpPr>
        <p:spPr>
          <a:xfrm>
            <a:off x="159488" y="3013502"/>
            <a:ext cx="11844670" cy="1055608"/>
          </a:xfrm>
          <a:prstGeom prst="roundRect">
            <a:avLst/>
          </a:prstGeom>
          <a:solidFill>
            <a:srgbClr val="0096FF">
              <a:alpha val="76000"/>
            </a:srgbClr>
          </a:solidFill>
          <a:ln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Manejar el riesgo inherente a las </a:t>
            </a:r>
            <a:r>
              <a:rPr kumimoji="0" lang="es-CL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operaciones o actividades, </a:t>
            </a: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rPr>
              <a:t>para que éstas sean exitosas con el mínimo de pérdidas o daños en su personal y material.</a:t>
            </a:r>
          </a:p>
        </p:txBody>
      </p:sp>
      <p:sp>
        <p:nvSpPr>
          <p:cNvPr id="40" name="TextBox 74">
            <a:extLst>
              <a:ext uri="{FF2B5EF4-FFF2-40B4-BE49-F238E27FC236}">
                <a16:creationId xmlns:a16="http://schemas.microsoft.com/office/drawing/2014/main" xmlns="" id="{06DB7B77-32A3-4F4A-8877-8336B18C9B27}"/>
              </a:ext>
            </a:extLst>
          </p:cNvPr>
          <p:cNvSpPr txBox="1"/>
          <p:nvPr/>
        </p:nvSpPr>
        <p:spPr>
          <a:xfrm>
            <a:off x="247056" y="1196752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Propósito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3075" name="Picture 3" descr="C:\Users\7872398-k\Pictures\F N. BUCEO 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672" y="4149080"/>
            <a:ext cx="4896544" cy="2708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92364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Picture 2" descr="Resultado de imagen para SAR ARMADA DE CHILE">
            <a:extLst>
              <a:ext uri="{FF2B5EF4-FFF2-40B4-BE49-F238E27FC236}">
                <a16:creationId xmlns:a16="http://schemas.microsoft.com/office/drawing/2014/main" xmlns="" id="{F7E5C488-210D-F747-8FFE-1DA65F8AC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488" y="1234063"/>
            <a:ext cx="1542950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5DBEF0DE-5609-4D4A-B155-CA140B071F3C}"/>
              </a:ext>
            </a:extLst>
          </p:cNvPr>
          <p:cNvSpPr txBox="1"/>
          <p:nvPr/>
        </p:nvSpPr>
        <p:spPr>
          <a:xfrm>
            <a:off x="1984337" y="1733907"/>
            <a:ext cx="8748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Aceptar el riesgo cuando el beneficio sobrepasa los costos.</a:t>
            </a:r>
          </a:p>
          <a:p>
            <a:pPr>
              <a:tabLst>
                <a:tab pos="438150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(Balancear permanentemente los efectos del riesgo respecto al cumplimiento de la misión). 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BBCF543F-DA91-5740-9E60-DDCBCD6229A7}"/>
              </a:ext>
            </a:extLst>
          </p:cNvPr>
          <p:cNvSpPr txBox="1"/>
          <p:nvPr/>
        </p:nvSpPr>
        <p:spPr>
          <a:xfrm>
            <a:off x="3028284" y="3068960"/>
            <a:ext cx="5984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aceptar riesgos innecesarios.</a:t>
            </a:r>
          </a:p>
          <a:p>
            <a:pPr>
              <a:tabLst>
                <a:tab pos="487363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(Aceptar los riesgos necesarios para el cumplimiento de la misión).</a:t>
            </a:r>
          </a:p>
        </p:txBody>
      </p:sp>
      <p:pic>
        <p:nvPicPr>
          <p:cNvPr id="18" name="Picture 8" descr="Imagen relacionada">
            <a:extLst>
              <a:ext uri="{FF2B5EF4-FFF2-40B4-BE49-F238E27FC236}">
                <a16:creationId xmlns:a16="http://schemas.microsoft.com/office/drawing/2014/main" xmlns="" id="{BA0F5B78-2294-B84E-8678-5FD56DE66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4513" y="2624519"/>
            <a:ext cx="1652031" cy="1099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10" descr="Resultado de imagen para maniobra logos armada de chile">
            <a:extLst>
              <a:ext uri="{FF2B5EF4-FFF2-40B4-BE49-F238E27FC236}">
                <a16:creationId xmlns:a16="http://schemas.microsoft.com/office/drawing/2014/main" xmlns="" id="{BD963D86-35E7-7E4A-B604-BD6A55861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2269" y="4014975"/>
            <a:ext cx="1652031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5070883D-26E1-1445-B910-F571ED4938A8}"/>
              </a:ext>
            </a:extLst>
          </p:cNvPr>
          <p:cNvSpPr txBox="1"/>
          <p:nvPr/>
        </p:nvSpPr>
        <p:spPr>
          <a:xfrm>
            <a:off x="3938985" y="4542219"/>
            <a:ext cx="80078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Anticipar y manejar el riesgo mediante la planificación.</a:t>
            </a:r>
          </a:p>
          <a:p>
            <a:pPr>
              <a:tabLst>
                <a:tab pos="438150" algn="l"/>
              </a:tabLst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CL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(El riesgo es más fácil de manejar cuando se identifica tempranamente).</a:t>
            </a:r>
          </a:p>
        </p:txBody>
      </p:sp>
      <p:pic>
        <p:nvPicPr>
          <p:cNvPr id="21" name="Picture 12" descr="Resultado de imagen para unidades de la armada de chile">
            <a:extLst>
              <a:ext uri="{FF2B5EF4-FFF2-40B4-BE49-F238E27FC236}">
                <a16:creationId xmlns:a16="http://schemas.microsoft.com/office/drawing/2014/main" xmlns="" id="{53F8DB9C-2840-184A-812B-7076DF384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3768" y="5510343"/>
            <a:ext cx="1855977" cy="1237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87F08AD4-E739-794A-B50F-714F51D480FE}"/>
              </a:ext>
            </a:extLst>
          </p:cNvPr>
          <p:cNvSpPr txBox="1"/>
          <p:nvPr/>
        </p:nvSpPr>
        <p:spPr>
          <a:xfrm>
            <a:off x="5020909" y="5982379"/>
            <a:ext cx="659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Tomar decisiones de riesgo a correr en el escalón de mando adecuado.</a:t>
            </a:r>
          </a:p>
        </p:txBody>
      </p:sp>
      <p:sp>
        <p:nvSpPr>
          <p:cNvPr id="35" name="Bent Arrow 92">
            <a:extLst>
              <a:ext uri="{FF2B5EF4-FFF2-40B4-BE49-F238E27FC236}">
                <a16:creationId xmlns:a16="http://schemas.microsoft.com/office/drawing/2014/main" xmlns="" id="{5B47526B-2140-E043-A235-F17EFE1A1487}"/>
              </a:ext>
            </a:extLst>
          </p:cNvPr>
          <p:cNvSpPr/>
          <p:nvPr/>
        </p:nvSpPr>
        <p:spPr>
          <a:xfrm flipV="1">
            <a:off x="367487" y="2535805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Bent Arrow 87">
            <a:extLst>
              <a:ext uri="{FF2B5EF4-FFF2-40B4-BE49-F238E27FC236}">
                <a16:creationId xmlns:a16="http://schemas.microsoft.com/office/drawing/2014/main" xmlns="" id="{A11E4F54-36DF-3342-966F-0286C35B16C7}"/>
              </a:ext>
            </a:extLst>
          </p:cNvPr>
          <p:cNvSpPr/>
          <p:nvPr/>
        </p:nvSpPr>
        <p:spPr>
          <a:xfrm flipV="1">
            <a:off x="2202269" y="5510343"/>
            <a:ext cx="864000" cy="900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Bent Arrow 78">
            <a:extLst>
              <a:ext uri="{FF2B5EF4-FFF2-40B4-BE49-F238E27FC236}">
                <a16:creationId xmlns:a16="http://schemas.microsoft.com/office/drawing/2014/main" xmlns="" id="{E7EA1A9F-D918-1549-8AD1-31F498CE4EED}"/>
              </a:ext>
            </a:extLst>
          </p:cNvPr>
          <p:cNvSpPr/>
          <p:nvPr/>
        </p:nvSpPr>
        <p:spPr>
          <a:xfrm flipV="1">
            <a:off x="1274513" y="4006140"/>
            <a:ext cx="864000" cy="900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74">
            <a:extLst>
              <a:ext uri="{FF2B5EF4-FFF2-40B4-BE49-F238E27FC236}">
                <a16:creationId xmlns:a16="http://schemas.microsoft.com/office/drawing/2014/main" xmlns="" id="{ED14DE55-DBA0-134A-8A64-B4E139208058}"/>
              </a:ext>
            </a:extLst>
          </p:cNvPr>
          <p:cNvSpPr txBox="1"/>
          <p:nvPr/>
        </p:nvSpPr>
        <p:spPr>
          <a:xfrm>
            <a:off x="4174974" y="910897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Principios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9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543240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4297707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7" name="Rectangle 110">
            <a:extLst>
              <a:ext uri="{FF2B5EF4-FFF2-40B4-BE49-F238E27FC236}">
                <a16:creationId xmlns:a16="http://schemas.microsoft.com/office/drawing/2014/main" xmlns="" id="{0C30689F-C4C0-014B-9F6E-B8B8882CF090}"/>
              </a:ext>
            </a:extLst>
          </p:cNvPr>
          <p:cNvSpPr/>
          <p:nvPr/>
        </p:nvSpPr>
        <p:spPr>
          <a:xfrm>
            <a:off x="5029878" y="4704218"/>
            <a:ext cx="23711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DELIBERADO</a:t>
            </a:r>
          </a:p>
        </p:txBody>
      </p:sp>
      <p:sp>
        <p:nvSpPr>
          <p:cNvPr id="48" name="Rectangle 65">
            <a:extLst>
              <a:ext uri="{FF2B5EF4-FFF2-40B4-BE49-F238E27FC236}">
                <a16:creationId xmlns:a16="http://schemas.microsoft.com/office/drawing/2014/main" xmlns="" id="{AED1C3CA-83E7-E247-9613-272D92A2A1D3}"/>
              </a:ext>
            </a:extLst>
          </p:cNvPr>
          <p:cNvSpPr/>
          <p:nvPr/>
        </p:nvSpPr>
        <p:spPr>
          <a:xfrm>
            <a:off x="790170" y="4707588"/>
            <a:ext cx="23937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EXHAUSTIVO</a:t>
            </a:r>
          </a:p>
        </p:txBody>
      </p:sp>
      <p:sp>
        <p:nvSpPr>
          <p:cNvPr id="49" name="Rectangle 53">
            <a:extLst>
              <a:ext uri="{FF2B5EF4-FFF2-40B4-BE49-F238E27FC236}">
                <a16:creationId xmlns:a16="http://schemas.microsoft.com/office/drawing/2014/main" xmlns="" id="{931FC53E-2D2F-CE48-BCC1-49083F853266}"/>
              </a:ext>
            </a:extLst>
          </p:cNvPr>
          <p:cNvSpPr/>
          <p:nvPr/>
        </p:nvSpPr>
        <p:spPr>
          <a:xfrm>
            <a:off x="9296669" y="4704217"/>
            <a:ext cx="18165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66FF"/>
                </a:solidFill>
                <a:ea typeface="Open Sans" pitchFamily="34" charset="0"/>
                <a:cs typeface="Open Sans" pitchFamily="34" charset="0"/>
              </a:rPr>
              <a:t>URGENTE</a:t>
            </a:r>
          </a:p>
        </p:txBody>
      </p:sp>
      <p:grpSp>
        <p:nvGrpSpPr>
          <p:cNvPr id="50" name="Grupo 49">
            <a:extLst>
              <a:ext uri="{FF2B5EF4-FFF2-40B4-BE49-F238E27FC236}">
                <a16:creationId xmlns:a16="http://schemas.microsoft.com/office/drawing/2014/main" xmlns="" id="{BE08D16F-2CB3-BE41-BAA8-D4A48BFDA1BE}"/>
              </a:ext>
            </a:extLst>
          </p:cNvPr>
          <p:cNvGrpSpPr/>
          <p:nvPr/>
        </p:nvGrpSpPr>
        <p:grpSpPr>
          <a:xfrm>
            <a:off x="673897" y="2066723"/>
            <a:ext cx="10844207" cy="2577435"/>
            <a:chOff x="1499191" y="1774071"/>
            <a:chExt cx="8787071" cy="2126867"/>
          </a:xfrm>
        </p:grpSpPr>
        <p:cxnSp>
          <p:nvCxnSpPr>
            <p:cNvPr id="51" name="Straight Connector 2">
              <a:extLst>
                <a:ext uri="{FF2B5EF4-FFF2-40B4-BE49-F238E27FC236}">
                  <a16:creationId xmlns:a16="http://schemas.microsoft.com/office/drawing/2014/main" xmlns="" id="{6B37C871-9A9D-E14F-8E3C-8C9F5ABD9C0E}"/>
                </a:ext>
              </a:extLst>
            </p:cNvPr>
            <p:cNvCxnSpPr>
              <a:cxnSpLocks/>
              <a:stCxn id="60" idx="6"/>
              <a:endCxn id="58" idx="2"/>
            </p:cNvCxnSpPr>
            <p:nvPr/>
          </p:nvCxnSpPr>
          <p:spPr>
            <a:xfrm>
              <a:off x="3627321" y="2837505"/>
              <a:ext cx="1298139" cy="0"/>
            </a:xfrm>
            <a:prstGeom prst="line">
              <a:avLst/>
            </a:prstGeom>
            <a:noFill/>
            <a:ln w="76200" cap="flat" cmpd="sng" algn="ctr">
              <a:solidFill>
                <a:sysClr val="window" lastClr="FFFFFF">
                  <a:lumMod val="85000"/>
                </a:sysClr>
              </a:solidFill>
              <a:prstDash val="solid"/>
              <a:miter lim="800000"/>
            </a:ln>
            <a:effectLst/>
          </p:spPr>
        </p:cxnSp>
        <p:cxnSp>
          <p:nvCxnSpPr>
            <p:cNvPr id="52" name="Straight Connector 72">
              <a:extLst>
                <a:ext uri="{FF2B5EF4-FFF2-40B4-BE49-F238E27FC236}">
                  <a16:creationId xmlns:a16="http://schemas.microsoft.com/office/drawing/2014/main" xmlns="" id="{0003C2CD-30C8-AA47-B87C-499BDADA4516}"/>
                </a:ext>
              </a:extLst>
            </p:cNvPr>
            <p:cNvCxnSpPr>
              <a:cxnSpLocks/>
              <a:stCxn id="58" idx="6"/>
              <a:endCxn id="56" idx="2"/>
            </p:cNvCxnSpPr>
            <p:nvPr/>
          </p:nvCxnSpPr>
          <p:spPr>
            <a:xfrm>
              <a:off x="7053590" y="2837505"/>
              <a:ext cx="1104542" cy="0"/>
            </a:xfrm>
            <a:prstGeom prst="line">
              <a:avLst/>
            </a:prstGeom>
            <a:noFill/>
            <a:ln w="76200" cap="flat" cmpd="sng" algn="ctr">
              <a:solidFill>
                <a:sysClr val="window" lastClr="FFFFFF">
                  <a:lumMod val="8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xmlns="" id="{1D584D83-5153-D249-80F8-F590C606CDE5}"/>
                </a:ext>
              </a:extLst>
            </p:cNvPr>
            <p:cNvGrpSpPr/>
            <p:nvPr/>
          </p:nvGrpSpPr>
          <p:grpSpPr>
            <a:xfrm>
              <a:off x="1499191" y="1774071"/>
              <a:ext cx="2128130" cy="2126867"/>
              <a:chOff x="1499191" y="1774071"/>
              <a:chExt cx="2128130" cy="2126867"/>
            </a:xfrm>
          </p:grpSpPr>
          <p:sp>
            <p:nvSpPr>
              <p:cNvPr id="60" name="Oval 54">
                <a:extLst>
                  <a:ext uri="{FF2B5EF4-FFF2-40B4-BE49-F238E27FC236}">
                    <a16:creationId xmlns:a16="http://schemas.microsoft.com/office/drawing/2014/main" xmlns="" id="{3ADAA254-2F7A-5246-9FA7-A8CDB709E7CF}"/>
                  </a:ext>
                </a:extLst>
              </p:cNvPr>
              <p:cNvSpPr/>
              <p:nvPr/>
            </p:nvSpPr>
            <p:spPr>
              <a:xfrm>
                <a:off x="1499191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61" name="Picture 4" descr="Resultado de imagen para AVION P-3 DE LA ARMADA DE CHILE">
                <a:extLst>
                  <a:ext uri="{FF2B5EF4-FFF2-40B4-BE49-F238E27FC236}">
                    <a16:creationId xmlns:a16="http://schemas.microsoft.com/office/drawing/2014/main" xmlns="" id="{02B57C6B-0ABA-B74B-8B47-21C935E221B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8704" r="14795" b="-2"/>
              <a:stretch/>
            </p:blipFill>
            <p:spPr bwMode="auto">
              <a:xfrm>
                <a:off x="1645256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38100">
                <a:solidFill>
                  <a:srgbClr val="1966B2"/>
                </a:solidFill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4" name="Grupo 53">
              <a:extLst>
                <a:ext uri="{FF2B5EF4-FFF2-40B4-BE49-F238E27FC236}">
                  <a16:creationId xmlns:a16="http://schemas.microsoft.com/office/drawing/2014/main" xmlns="" id="{43F07708-EC96-AC4D-BB76-04DF4FE177E1}"/>
                </a:ext>
              </a:extLst>
            </p:cNvPr>
            <p:cNvGrpSpPr/>
            <p:nvPr/>
          </p:nvGrpSpPr>
          <p:grpSpPr>
            <a:xfrm>
              <a:off x="4925460" y="1774071"/>
              <a:ext cx="2128130" cy="2126867"/>
              <a:chOff x="4925460" y="1774071"/>
              <a:chExt cx="2128130" cy="2126867"/>
            </a:xfrm>
          </p:grpSpPr>
          <p:sp>
            <p:nvSpPr>
              <p:cNvPr id="58" name="Oval 66">
                <a:extLst>
                  <a:ext uri="{FF2B5EF4-FFF2-40B4-BE49-F238E27FC236}">
                    <a16:creationId xmlns:a16="http://schemas.microsoft.com/office/drawing/2014/main" xmlns="" id="{D2D48482-304B-9744-BAA3-FE15BBA8ECA3}"/>
                  </a:ext>
                </a:extLst>
              </p:cNvPr>
              <p:cNvSpPr/>
              <p:nvPr/>
            </p:nvSpPr>
            <p:spPr>
              <a:xfrm>
                <a:off x="4925460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>
                    <a:lumMod val="60000"/>
                    <a:lumOff val="40000"/>
                  </a:srgb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59" name="Picture 2" descr="Resultado de imagen para BUQUES DE LA ARMADA DE CHILE">
                <a:extLst>
                  <a:ext uri="{FF2B5EF4-FFF2-40B4-BE49-F238E27FC236}">
                    <a16:creationId xmlns:a16="http://schemas.microsoft.com/office/drawing/2014/main" xmlns="" id="{EABBDE84-E03E-3447-B1D5-870541063E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0427" r="11073"/>
              <a:stretch/>
            </p:blipFill>
            <p:spPr bwMode="auto">
              <a:xfrm>
                <a:off x="5071525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28575">
                <a:solidFill>
                  <a:srgbClr val="3082BA"/>
                </a:solidFill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5" name="Grupo 54">
              <a:extLst>
                <a:ext uri="{FF2B5EF4-FFF2-40B4-BE49-F238E27FC236}">
                  <a16:creationId xmlns:a16="http://schemas.microsoft.com/office/drawing/2014/main" xmlns="" id="{A08F5450-1EEB-944D-825B-71F0F9D247CE}"/>
                </a:ext>
              </a:extLst>
            </p:cNvPr>
            <p:cNvGrpSpPr/>
            <p:nvPr/>
          </p:nvGrpSpPr>
          <p:grpSpPr>
            <a:xfrm>
              <a:off x="8158132" y="1774071"/>
              <a:ext cx="2128130" cy="2126867"/>
              <a:chOff x="8158132" y="1774071"/>
              <a:chExt cx="2128130" cy="2126867"/>
            </a:xfrm>
          </p:grpSpPr>
          <p:sp>
            <p:nvSpPr>
              <p:cNvPr id="56" name="Oval 111">
                <a:extLst>
                  <a:ext uri="{FF2B5EF4-FFF2-40B4-BE49-F238E27FC236}">
                    <a16:creationId xmlns:a16="http://schemas.microsoft.com/office/drawing/2014/main" xmlns="" id="{659655E1-1DC9-CE4F-A92D-48A4FAB41926}"/>
                  </a:ext>
                </a:extLst>
              </p:cNvPr>
              <p:cNvSpPr/>
              <p:nvPr/>
            </p:nvSpPr>
            <p:spPr>
              <a:xfrm>
                <a:off x="8158132" y="1774071"/>
                <a:ext cx="2128130" cy="212686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4A5E6C">
                    <a:lumMod val="20000"/>
                    <a:lumOff val="80000"/>
                  </a:srgbClr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57" name="Picture 6" descr="Resultado de imagen para OPV FUENTEALBA">
                <a:extLst>
                  <a:ext uri="{FF2B5EF4-FFF2-40B4-BE49-F238E27FC236}">
                    <a16:creationId xmlns:a16="http://schemas.microsoft.com/office/drawing/2014/main" xmlns="" id="{8973F4E7-CBEA-5840-B95A-5983E0E167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8102" r="15146" b="-3"/>
              <a:stretch/>
            </p:blipFill>
            <p:spPr bwMode="auto">
              <a:xfrm>
                <a:off x="8304197" y="1919504"/>
                <a:ext cx="1836000" cy="1836000"/>
              </a:xfrm>
              <a:custGeom>
                <a:avLst/>
                <a:gdLst>
                  <a:gd name="connsiteX0" fmla="*/ 1485900 w 2971800"/>
                  <a:gd name="connsiteY0" fmla="*/ 0 h 2971800"/>
                  <a:gd name="connsiteX1" fmla="*/ 2971800 w 2971800"/>
                  <a:gd name="connsiteY1" fmla="*/ 1485900 h 2971800"/>
                  <a:gd name="connsiteX2" fmla="*/ 1485900 w 2971800"/>
                  <a:gd name="connsiteY2" fmla="*/ 2971800 h 2971800"/>
                  <a:gd name="connsiteX3" fmla="*/ 0 w 2971800"/>
                  <a:gd name="connsiteY3" fmla="*/ 1485900 h 2971800"/>
                  <a:gd name="connsiteX4" fmla="*/ 1485900 w 2971800"/>
                  <a:gd name="connsiteY4" fmla="*/ 0 h 297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71800" h="2971800">
                    <a:moveTo>
                      <a:pt x="1485900" y="0"/>
                    </a:moveTo>
                    <a:cubicBezTo>
                      <a:pt x="2306540" y="0"/>
                      <a:pt x="2971800" y="665260"/>
                      <a:pt x="2971800" y="1485900"/>
                    </a:cubicBezTo>
                    <a:cubicBezTo>
                      <a:pt x="2971800" y="2306540"/>
                      <a:pt x="2306540" y="2971800"/>
                      <a:pt x="1485900" y="2971800"/>
                    </a:cubicBezTo>
                    <a:cubicBezTo>
                      <a:pt x="665260" y="2971800"/>
                      <a:pt x="0" y="2306540"/>
                      <a:pt x="0" y="1485900"/>
                    </a:cubicBezTo>
                    <a:cubicBezTo>
                      <a:pt x="0" y="665260"/>
                      <a:pt x="665260" y="0"/>
                      <a:pt x="1485900" y="0"/>
                    </a:cubicBezTo>
                    <a:close/>
                  </a:path>
                </a:pathLst>
              </a:custGeom>
              <a:noFill/>
              <a:ln w="28575">
                <a:solidFill>
                  <a:srgbClr val="0096FF"/>
                </a:solidFill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2" name="Rectángulo 61">
            <a:extLst>
              <a:ext uri="{FF2B5EF4-FFF2-40B4-BE49-F238E27FC236}">
                <a16:creationId xmlns:a16="http://schemas.microsoft.com/office/drawing/2014/main" xmlns="" id="{D07144BB-1239-F94A-8E19-CFACF0993645}"/>
              </a:ext>
            </a:extLst>
          </p:cNvPr>
          <p:cNvSpPr/>
          <p:nvPr/>
        </p:nvSpPr>
        <p:spPr>
          <a:xfrm>
            <a:off x="320559" y="5229200"/>
            <a:ext cx="3300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Tiempo disponible no es un factor limitante – Evaluación completa de peligros (análisis, pruebas y ensayos) – 5 pasos (planes contingencia, directivas iniciación, desarrollo tácticas)</a:t>
            </a:r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xmlns="" id="{AEC5BB5B-3C65-DE45-ADD9-07D64495D5E4}"/>
              </a:ext>
            </a:extLst>
          </p:cNvPr>
          <p:cNvSpPr/>
          <p:nvPr/>
        </p:nvSpPr>
        <p:spPr>
          <a:xfrm>
            <a:off x="4740287" y="5362004"/>
            <a:ext cx="2950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Tiempo suficiente para efectuar proceso de MRO – 5 pasos (Briefings operaciones, Planes de emergencia)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xmlns="" id="{FD34115E-F44F-5548-8940-EC42C2AE54AA}"/>
              </a:ext>
            </a:extLst>
          </p:cNvPr>
          <p:cNvSpPr/>
          <p:nvPr/>
        </p:nvSpPr>
        <p:spPr>
          <a:xfrm>
            <a:off x="8554439" y="5355793"/>
            <a:ext cx="3300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Principalmente en la fase de ejecución, carencia de tiempo. Revisión mental, informe oral (registro), Regla ABCD.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</a:rPr>
              <a:t>Personal con Experiencia</a:t>
            </a:r>
            <a:r>
              <a:rPr kumimoji="0" lang="es-ES_tradnl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5" name="TextBox 74">
            <a:extLst>
              <a:ext uri="{FF2B5EF4-FFF2-40B4-BE49-F238E27FC236}">
                <a16:creationId xmlns:a16="http://schemas.microsoft.com/office/drawing/2014/main" xmlns="" id="{B490DDE0-8282-2743-AFE4-8606BC926480}"/>
              </a:ext>
            </a:extLst>
          </p:cNvPr>
          <p:cNvSpPr txBox="1"/>
          <p:nvPr/>
        </p:nvSpPr>
        <p:spPr>
          <a:xfrm>
            <a:off x="3729100" y="1097796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Niveles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394244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89204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4393538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CD4F2C29-B1D0-0B41-9254-11838052FC78}"/>
              </a:ext>
            </a:extLst>
          </p:cNvPr>
          <p:cNvGrpSpPr/>
          <p:nvPr/>
        </p:nvGrpSpPr>
        <p:grpSpPr>
          <a:xfrm>
            <a:off x="6368902" y="1124744"/>
            <a:ext cx="5823098" cy="5744001"/>
            <a:chOff x="5926240" y="10"/>
            <a:chExt cx="6265760" cy="6857990"/>
          </a:xfrm>
        </p:grpSpPr>
        <p:pic>
          <p:nvPicPr>
            <p:cNvPr id="17" name="Picture 4" descr="Imagen relacionada">
              <a:extLst>
                <a:ext uri="{FF2B5EF4-FFF2-40B4-BE49-F238E27FC236}">
                  <a16:creationId xmlns:a16="http://schemas.microsoft.com/office/drawing/2014/main" xmlns="" id="{F95E62E0-321E-7F40-977E-F7B517655F3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3993" r="-3" b="-3"/>
            <a:stretch/>
          </p:blipFill>
          <p:spPr bwMode="auto">
            <a:xfrm>
              <a:off x="5926240" y="10"/>
              <a:ext cx="6265758" cy="2285990"/>
            </a:xfrm>
            <a:custGeom>
              <a:avLst/>
              <a:gdLst>
                <a:gd name="connsiteX0" fmla="*/ 0 w 6265758"/>
                <a:gd name="connsiteY0" fmla="*/ 0 h 2286000"/>
                <a:gd name="connsiteX1" fmla="*/ 6265758 w 6265758"/>
                <a:gd name="connsiteY1" fmla="*/ 0 h 2286000"/>
                <a:gd name="connsiteX2" fmla="*/ 6265758 w 6265758"/>
                <a:gd name="connsiteY2" fmla="*/ 2286000 h 2286000"/>
                <a:gd name="connsiteX3" fmla="*/ 1062168 w 6265758"/>
                <a:gd name="connsiteY3" fmla="*/ 2286000 h 2286000"/>
                <a:gd name="connsiteX4" fmla="*/ 790683 w 6265758"/>
                <a:gd name="connsiteY4" fmla="*/ 1700078 h 2286000"/>
                <a:gd name="connsiteX5" fmla="*/ 787725 w 6265758"/>
                <a:gd name="connsiteY5" fmla="*/ 1700078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265758" h="2286000">
                  <a:moveTo>
                    <a:pt x="0" y="0"/>
                  </a:moveTo>
                  <a:lnTo>
                    <a:pt x="6265758" y="0"/>
                  </a:lnTo>
                  <a:lnTo>
                    <a:pt x="6265758" y="2286000"/>
                  </a:lnTo>
                  <a:lnTo>
                    <a:pt x="1062168" y="2286000"/>
                  </a:lnTo>
                  <a:lnTo>
                    <a:pt x="790683" y="1700078"/>
                  </a:lnTo>
                  <a:lnTo>
                    <a:pt x="787725" y="17000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Imagen relacionada">
              <a:extLst>
                <a:ext uri="{FF2B5EF4-FFF2-40B4-BE49-F238E27FC236}">
                  <a16:creationId xmlns:a16="http://schemas.microsoft.com/office/drawing/2014/main" xmlns="" id="{17970716-E606-0945-9CB7-3AA97B7F4B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7738" b="23687"/>
            <a:stretch/>
          </p:blipFill>
          <p:spPr bwMode="auto">
            <a:xfrm>
              <a:off x="6988408" y="2286000"/>
              <a:ext cx="5203590" cy="2286000"/>
            </a:xfrm>
            <a:custGeom>
              <a:avLst/>
              <a:gdLst>
                <a:gd name="connsiteX0" fmla="*/ 0 w 5203590"/>
                <a:gd name="connsiteY0" fmla="*/ 0 h 2286000"/>
                <a:gd name="connsiteX1" fmla="*/ 5203590 w 5203590"/>
                <a:gd name="connsiteY1" fmla="*/ 0 h 2286000"/>
                <a:gd name="connsiteX2" fmla="*/ 5203590 w 5203590"/>
                <a:gd name="connsiteY2" fmla="*/ 2286000 h 2286000"/>
                <a:gd name="connsiteX3" fmla="*/ 1059212 w 5203590"/>
                <a:gd name="connsiteY3" fmla="*/ 2286000 h 2286000"/>
                <a:gd name="connsiteX4" fmla="*/ 925708 w 5203590"/>
                <a:gd name="connsiteY4" fmla="*/ 1997870 h 2286000"/>
                <a:gd name="connsiteX5" fmla="*/ 925707 w 5203590"/>
                <a:gd name="connsiteY5" fmla="*/ 199787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03590" h="2286000">
                  <a:moveTo>
                    <a:pt x="0" y="0"/>
                  </a:moveTo>
                  <a:lnTo>
                    <a:pt x="5203590" y="0"/>
                  </a:lnTo>
                  <a:lnTo>
                    <a:pt x="5203590" y="2286000"/>
                  </a:lnTo>
                  <a:lnTo>
                    <a:pt x="1059212" y="2286000"/>
                  </a:lnTo>
                  <a:lnTo>
                    <a:pt x="925708" y="1997870"/>
                  </a:lnTo>
                  <a:lnTo>
                    <a:pt x="925707" y="199787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6" descr="Resultado de imagen para helicoptero cougar armada de chile">
              <a:extLst>
                <a:ext uri="{FF2B5EF4-FFF2-40B4-BE49-F238E27FC236}">
                  <a16:creationId xmlns:a16="http://schemas.microsoft.com/office/drawing/2014/main" xmlns="" id="{A32137E4-CCC2-3542-BC9D-B37438522A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9353"/>
            <a:stretch/>
          </p:blipFill>
          <p:spPr bwMode="auto">
            <a:xfrm>
              <a:off x="8047618" y="4572000"/>
              <a:ext cx="4144382" cy="2286000"/>
            </a:xfrm>
            <a:custGeom>
              <a:avLst/>
              <a:gdLst>
                <a:gd name="connsiteX0" fmla="*/ 0 w 4144382"/>
                <a:gd name="connsiteY0" fmla="*/ 0 h 2286000"/>
                <a:gd name="connsiteX1" fmla="*/ 4144382 w 4144382"/>
                <a:gd name="connsiteY1" fmla="*/ 0 h 2286000"/>
                <a:gd name="connsiteX2" fmla="*/ 4144382 w 4144382"/>
                <a:gd name="connsiteY2" fmla="*/ 2286000 h 2286000"/>
                <a:gd name="connsiteX3" fmla="*/ 1054581 w 4144382"/>
                <a:gd name="connsiteY3" fmla="*/ 2286000 h 2286000"/>
                <a:gd name="connsiteX4" fmla="*/ 1054581 w 4144382"/>
                <a:gd name="connsiteY4" fmla="*/ 2285999 h 2286000"/>
                <a:gd name="connsiteX5" fmla="*/ 1059211 w 4144382"/>
                <a:gd name="connsiteY5" fmla="*/ 2285999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44382" h="2286000">
                  <a:moveTo>
                    <a:pt x="0" y="0"/>
                  </a:moveTo>
                  <a:lnTo>
                    <a:pt x="4144382" y="0"/>
                  </a:lnTo>
                  <a:lnTo>
                    <a:pt x="4144382" y="2286000"/>
                  </a:lnTo>
                  <a:lnTo>
                    <a:pt x="1054581" y="2286000"/>
                  </a:lnTo>
                  <a:lnTo>
                    <a:pt x="1054581" y="2285999"/>
                  </a:lnTo>
                  <a:lnTo>
                    <a:pt x="1059211" y="22859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Marcador de número de diapositiva 6">
            <a:extLst>
              <a:ext uri="{FF2B5EF4-FFF2-40B4-BE49-F238E27FC236}">
                <a16:creationId xmlns:a16="http://schemas.microsoft.com/office/drawing/2014/main" xmlns="" id="{1EE3312D-710A-3B4C-A566-582B87B99318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C35A8A5-EFDB-4AD0-9AED-C44C1E5D3352}" type="slidenum">
              <a:rPr lang="es-CL" smtClean="0"/>
              <a:pPr/>
              <a:t>17</a:t>
            </a:fld>
            <a:endParaRPr lang="es-CL"/>
          </a:p>
        </p:txBody>
      </p:sp>
      <p:grpSp>
        <p:nvGrpSpPr>
          <p:cNvPr id="22" name="3 Grupo">
            <a:extLst>
              <a:ext uri="{FF2B5EF4-FFF2-40B4-BE49-F238E27FC236}">
                <a16:creationId xmlns:a16="http://schemas.microsoft.com/office/drawing/2014/main" xmlns="" id="{6BAC9B59-CC59-B54E-89A5-18727A600F79}"/>
              </a:ext>
            </a:extLst>
          </p:cNvPr>
          <p:cNvGrpSpPr/>
          <p:nvPr/>
        </p:nvGrpSpPr>
        <p:grpSpPr>
          <a:xfrm>
            <a:off x="652928" y="2492896"/>
            <a:ext cx="5818467" cy="4221624"/>
            <a:chOff x="2088927" y="2356074"/>
            <a:chExt cx="5818467" cy="4221624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xmlns="" id="{24908263-E2D5-4240-B3BA-5A187F9BF9D1}"/>
                </a:ext>
              </a:extLst>
            </p:cNvPr>
            <p:cNvGrpSpPr/>
            <p:nvPr/>
          </p:nvGrpSpPr>
          <p:grpSpPr>
            <a:xfrm>
              <a:off x="3317007" y="2921369"/>
              <a:ext cx="3500928" cy="3128153"/>
              <a:chOff x="1858798" y="2649219"/>
              <a:chExt cx="3500928" cy="3128153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xmlns="" id="{D9429448-B630-AF45-A544-F09CAD28E587}"/>
                  </a:ext>
                </a:extLst>
              </p:cNvPr>
              <p:cNvGrpSpPr/>
              <p:nvPr/>
            </p:nvGrpSpPr>
            <p:grpSpPr>
              <a:xfrm>
                <a:off x="1858798" y="2806246"/>
                <a:ext cx="3500928" cy="2971126"/>
                <a:chOff x="898560" y="2872362"/>
                <a:chExt cx="3593209" cy="3092809"/>
              </a:xfrm>
            </p:grpSpPr>
            <p:sp>
              <p:nvSpPr>
                <p:cNvPr id="52" name="Rectángulo redondeado 51">
                  <a:extLst>
                    <a:ext uri="{FF2B5EF4-FFF2-40B4-BE49-F238E27FC236}">
                      <a16:creationId xmlns:a16="http://schemas.microsoft.com/office/drawing/2014/main" xmlns="" id="{A88A000A-5932-9C48-815C-8910CBF9719E}"/>
                    </a:ext>
                  </a:extLst>
                </p:cNvPr>
                <p:cNvSpPr/>
                <p:nvPr/>
              </p:nvSpPr>
              <p:spPr>
                <a:xfrm rot="19320000">
                  <a:off x="1396195" y="2872362"/>
                  <a:ext cx="184160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4A5E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3" name="Rectángulo redondeado 52">
                  <a:extLst>
                    <a:ext uri="{FF2B5EF4-FFF2-40B4-BE49-F238E27FC236}">
                      <a16:creationId xmlns:a16="http://schemas.microsoft.com/office/drawing/2014/main" xmlns="" id="{DA421589-53EB-5949-8050-064F1C96178B}"/>
                    </a:ext>
                  </a:extLst>
                </p:cNvPr>
                <p:cNvSpPr/>
                <p:nvPr/>
              </p:nvSpPr>
              <p:spPr>
                <a:xfrm rot="2280000">
                  <a:off x="2075108" y="3049384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4" name="Rectángulo redondeado 53">
                  <a:extLst>
                    <a:ext uri="{FF2B5EF4-FFF2-40B4-BE49-F238E27FC236}">
                      <a16:creationId xmlns:a16="http://schemas.microsoft.com/office/drawing/2014/main" xmlns="" id="{A2ACB59B-F95D-7E43-B58A-3B8ED9F53EE9}"/>
                    </a:ext>
                  </a:extLst>
                </p:cNvPr>
                <p:cNvSpPr/>
                <p:nvPr/>
              </p:nvSpPr>
              <p:spPr>
                <a:xfrm rot="6480000">
                  <a:off x="2475464" y="4236570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B9CBD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5" name="Rectángulo redondeado 54">
                  <a:extLst>
                    <a:ext uri="{FF2B5EF4-FFF2-40B4-BE49-F238E27FC236}">
                      <a16:creationId xmlns:a16="http://schemas.microsoft.com/office/drawing/2014/main" xmlns="" id="{4C9E119C-11C3-B54C-9E58-9828A1BB2455}"/>
                    </a:ext>
                  </a:extLst>
                </p:cNvPr>
                <p:cNvSpPr/>
                <p:nvPr/>
              </p:nvSpPr>
              <p:spPr>
                <a:xfrm>
                  <a:off x="1481062" y="5028551"/>
                  <a:ext cx="2416661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9AEB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6" name="Rectángulo redondeado 55">
                  <a:extLst>
                    <a:ext uri="{FF2B5EF4-FFF2-40B4-BE49-F238E27FC236}">
                      <a16:creationId xmlns:a16="http://schemas.microsoft.com/office/drawing/2014/main" xmlns="" id="{7BD3DDE3-F6F9-354B-825D-F1AC37E3CD52}"/>
                    </a:ext>
                  </a:extLst>
                </p:cNvPr>
                <p:cNvSpPr/>
                <p:nvPr/>
              </p:nvSpPr>
              <p:spPr>
                <a:xfrm rot="15120000">
                  <a:off x="446761" y="4309171"/>
                  <a:ext cx="2412000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67879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57" name="Rectángulo redondeado 56">
                  <a:extLst>
                    <a:ext uri="{FF2B5EF4-FFF2-40B4-BE49-F238E27FC236}">
                      <a16:creationId xmlns:a16="http://schemas.microsoft.com/office/drawing/2014/main" xmlns="" id="{B4166EA1-97FE-D444-8A53-2D7A7B374A0F}"/>
                    </a:ext>
                  </a:extLst>
                </p:cNvPr>
                <p:cNvSpPr/>
                <p:nvPr/>
              </p:nvSpPr>
              <p:spPr>
                <a:xfrm rot="19320000">
                  <a:off x="898560" y="3389244"/>
                  <a:ext cx="1515084" cy="9000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4A5E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  <p:sp>
            <p:nvSpPr>
              <p:cNvPr id="41" name="Oval 58">
                <a:extLst>
                  <a:ext uri="{FF2B5EF4-FFF2-40B4-BE49-F238E27FC236}">
                    <a16:creationId xmlns:a16="http://schemas.microsoft.com/office/drawing/2014/main" xmlns="" id="{6ECF7135-BE3E-CB41-8512-23C45FC56DF1}"/>
                  </a:ext>
                </a:extLst>
              </p:cNvPr>
              <p:cNvSpPr/>
              <p:nvPr/>
            </p:nvSpPr>
            <p:spPr>
              <a:xfrm>
                <a:off x="3293055" y="2649219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1</a:t>
                </a:r>
              </a:p>
            </p:txBody>
          </p:sp>
          <p:sp>
            <p:nvSpPr>
              <p:cNvPr id="42" name="Oval 58">
                <a:extLst>
                  <a:ext uri="{FF2B5EF4-FFF2-40B4-BE49-F238E27FC236}">
                    <a16:creationId xmlns:a16="http://schemas.microsoft.com/office/drawing/2014/main" xmlns="" id="{00BCE651-3CDF-D340-BD0F-8620B8104637}"/>
                  </a:ext>
                </a:extLst>
              </p:cNvPr>
              <p:cNvSpPr/>
              <p:nvPr/>
            </p:nvSpPr>
            <p:spPr>
              <a:xfrm>
                <a:off x="4498316" y="3566318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2</a:t>
                </a:r>
              </a:p>
            </p:txBody>
          </p:sp>
          <p:sp>
            <p:nvSpPr>
              <p:cNvPr id="43" name="Oval 58">
                <a:extLst>
                  <a:ext uri="{FF2B5EF4-FFF2-40B4-BE49-F238E27FC236}">
                    <a16:creationId xmlns:a16="http://schemas.microsoft.com/office/drawing/2014/main" xmlns="" id="{3B881475-CAC4-E045-B511-059B177A5F31}"/>
                  </a:ext>
                </a:extLst>
              </p:cNvPr>
              <p:cNvSpPr/>
              <p:nvPr/>
            </p:nvSpPr>
            <p:spPr>
              <a:xfrm>
                <a:off x="4006636" y="5022057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3</a:t>
                </a:r>
              </a:p>
            </p:txBody>
          </p:sp>
          <p:sp>
            <p:nvSpPr>
              <p:cNvPr id="44" name="Oval 58">
                <a:extLst>
                  <a:ext uri="{FF2B5EF4-FFF2-40B4-BE49-F238E27FC236}">
                    <a16:creationId xmlns:a16="http://schemas.microsoft.com/office/drawing/2014/main" xmlns="" id="{91176A5C-9236-4F4E-BB83-2272A3223395}"/>
                  </a:ext>
                </a:extLst>
              </p:cNvPr>
              <p:cNvSpPr/>
              <p:nvPr/>
            </p:nvSpPr>
            <p:spPr>
              <a:xfrm>
                <a:off x="2518755" y="5012786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4</a:t>
                </a:r>
              </a:p>
            </p:txBody>
          </p:sp>
          <p:sp>
            <p:nvSpPr>
              <p:cNvPr id="45" name="Oval 58">
                <a:extLst>
                  <a:ext uri="{FF2B5EF4-FFF2-40B4-BE49-F238E27FC236}">
                    <a16:creationId xmlns:a16="http://schemas.microsoft.com/office/drawing/2014/main" xmlns="" id="{CF771809-42BB-BD48-A2DB-6CBA4DAEECC0}"/>
                  </a:ext>
                </a:extLst>
              </p:cNvPr>
              <p:cNvSpPr/>
              <p:nvPr/>
            </p:nvSpPr>
            <p:spPr>
              <a:xfrm>
                <a:off x="2087792" y="3579514"/>
                <a:ext cx="585787" cy="585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>
                    <a:solidFill>
                      <a:srgbClr val="1966B2"/>
                    </a:solidFill>
                    <a:latin typeface="FontAwesome" pitchFamily="2" charset="0"/>
                  </a:rPr>
                  <a:t>5</a:t>
                </a:r>
              </a:p>
            </p:txBody>
          </p:sp>
          <p:sp>
            <p:nvSpPr>
              <p:cNvPr id="46" name="Freeform 176">
                <a:extLst>
                  <a:ext uri="{FF2B5EF4-FFF2-40B4-BE49-F238E27FC236}">
                    <a16:creationId xmlns:a16="http://schemas.microsoft.com/office/drawing/2014/main" xmlns="" id="{BC4C8A3E-C7D3-9B4C-A4BE-D66DE8D7B6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8766517">
                <a:off x="2530369" y="4133277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176">
                <a:extLst>
                  <a:ext uri="{FF2B5EF4-FFF2-40B4-BE49-F238E27FC236}">
                    <a16:creationId xmlns:a16="http://schemas.microsoft.com/office/drawing/2014/main" xmlns="" id="{1A46E3B4-FE52-0441-9A37-3CFE99A58D6A}"/>
                  </a:ext>
                </a:extLst>
              </p:cNvPr>
              <p:cNvSpPr>
                <a:spLocks/>
              </p:cNvSpPr>
              <p:nvPr/>
            </p:nvSpPr>
            <p:spPr bwMode="auto">
              <a:xfrm rot="5780666">
                <a:off x="4066611" y="3700754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176">
                <a:extLst>
                  <a:ext uri="{FF2B5EF4-FFF2-40B4-BE49-F238E27FC236}">
                    <a16:creationId xmlns:a16="http://schemas.microsoft.com/office/drawing/2014/main" xmlns="" id="{ECFC48A5-2299-3A47-96A0-DD3A494349DB}"/>
                  </a:ext>
                </a:extLst>
              </p:cNvPr>
              <p:cNvSpPr>
                <a:spLocks/>
              </p:cNvSpPr>
              <p:nvPr/>
            </p:nvSpPr>
            <p:spPr bwMode="auto">
              <a:xfrm rot="14465705">
                <a:off x="3056878" y="4926483"/>
                <a:ext cx="412794" cy="230847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  <a:gd name="connsiteX0" fmla="*/ 9872 w 9872"/>
                  <a:gd name="connsiteY0" fmla="*/ 3902 h 10362"/>
                  <a:gd name="connsiteX1" fmla="*/ 0 w 9872"/>
                  <a:gd name="connsiteY1" fmla="*/ 0 h 10362"/>
                  <a:gd name="connsiteX2" fmla="*/ 7887 w 9872"/>
                  <a:gd name="connsiteY2" fmla="*/ 10362 h 10362"/>
                  <a:gd name="connsiteX3" fmla="*/ 9872 w 9872"/>
                  <a:gd name="connsiteY3" fmla="*/ 3902 h 10362"/>
                  <a:gd name="connsiteX0" fmla="*/ 10000 w 10000"/>
                  <a:gd name="connsiteY0" fmla="*/ 3766 h 10528"/>
                  <a:gd name="connsiteX1" fmla="*/ 0 w 10000"/>
                  <a:gd name="connsiteY1" fmla="*/ 0 h 10528"/>
                  <a:gd name="connsiteX2" fmla="*/ 8012 w 10000"/>
                  <a:gd name="connsiteY2" fmla="*/ 10528 h 10528"/>
                  <a:gd name="connsiteX3" fmla="*/ 10000 w 10000"/>
                  <a:gd name="connsiteY3" fmla="*/ 3766 h 10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0528">
                    <a:moveTo>
                      <a:pt x="10000" y="3766"/>
                    </a:moveTo>
                    <a:lnTo>
                      <a:pt x="0" y="0"/>
                    </a:lnTo>
                    <a:lnTo>
                      <a:pt x="8012" y="10528"/>
                    </a:lnTo>
                    <a:lnTo>
                      <a:pt x="10000" y="3766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176">
                <a:extLst>
                  <a:ext uri="{FF2B5EF4-FFF2-40B4-BE49-F238E27FC236}">
                    <a16:creationId xmlns:a16="http://schemas.microsoft.com/office/drawing/2014/main" xmlns="" id="{34ED9B23-F08B-5A42-A0CD-34B14B31B01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75457">
                <a:off x="3998333" y="4701967"/>
                <a:ext cx="405435" cy="223545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  <a:gd name="connsiteX0" fmla="*/ 9696 w 9696"/>
                  <a:gd name="connsiteY0" fmla="*/ 4104 h 10564"/>
                  <a:gd name="connsiteX1" fmla="*/ 0 w 9696"/>
                  <a:gd name="connsiteY1" fmla="*/ 0 h 10564"/>
                  <a:gd name="connsiteX2" fmla="*/ 7711 w 9696"/>
                  <a:gd name="connsiteY2" fmla="*/ 10564 h 10564"/>
                  <a:gd name="connsiteX3" fmla="*/ 9696 w 9696"/>
                  <a:gd name="connsiteY3" fmla="*/ 4104 h 10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696" h="10564">
                    <a:moveTo>
                      <a:pt x="9696" y="4104"/>
                    </a:moveTo>
                    <a:lnTo>
                      <a:pt x="0" y="0"/>
                    </a:lnTo>
                    <a:lnTo>
                      <a:pt x="7711" y="10564"/>
                    </a:lnTo>
                    <a:lnTo>
                      <a:pt x="9696" y="4104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176">
                <a:extLst>
                  <a:ext uri="{FF2B5EF4-FFF2-40B4-BE49-F238E27FC236}">
                    <a16:creationId xmlns:a16="http://schemas.microsoft.com/office/drawing/2014/main" xmlns="" id="{3144DBD5-BCC0-A64E-A7E6-BFFE2F69AF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597987">
                <a:off x="3183441" y="3324730"/>
                <a:ext cx="431276" cy="225788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  <a:gd name="connsiteX0" fmla="*/ 4756 w 4756"/>
                  <a:gd name="connsiteY0" fmla="*/ 4865 h 14865"/>
                  <a:gd name="connsiteX1" fmla="*/ 0 w 4756"/>
                  <a:gd name="connsiteY1" fmla="*/ 0 h 14865"/>
                  <a:gd name="connsiteX2" fmla="*/ 3781 w 4756"/>
                  <a:gd name="connsiteY2" fmla="*/ 14865 h 14865"/>
                  <a:gd name="connsiteX3" fmla="*/ 4756 w 4756"/>
                  <a:gd name="connsiteY3" fmla="*/ 4865 h 14865"/>
                  <a:gd name="connsiteX0" fmla="*/ 9851 w 9851"/>
                  <a:gd name="connsiteY0" fmla="*/ 2752 h 9479"/>
                  <a:gd name="connsiteX1" fmla="*/ 0 w 9851"/>
                  <a:gd name="connsiteY1" fmla="*/ 0 h 9479"/>
                  <a:gd name="connsiteX2" fmla="*/ 7801 w 9851"/>
                  <a:gd name="connsiteY2" fmla="*/ 9479 h 9479"/>
                  <a:gd name="connsiteX3" fmla="*/ 9851 w 9851"/>
                  <a:gd name="connsiteY3" fmla="*/ 2752 h 9479"/>
                  <a:gd name="connsiteX0" fmla="*/ 9880 w 9880"/>
                  <a:gd name="connsiteY0" fmla="*/ 3540 h 10000"/>
                  <a:gd name="connsiteX1" fmla="*/ 0 w 9880"/>
                  <a:gd name="connsiteY1" fmla="*/ 0 h 10000"/>
                  <a:gd name="connsiteX2" fmla="*/ 7919 w 9880"/>
                  <a:gd name="connsiteY2" fmla="*/ 10000 h 10000"/>
                  <a:gd name="connsiteX3" fmla="*/ 9880 w 9880"/>
                  <a:gd name="connsiteY3" fmla="*/ 3540 h 10000"/>
                  <a:gd name="connsiteX0" fmla="*/ 10314 w 10314"/>
                  <a:gd name="connsiteY0" fmla="*/ 4210 h 10670"/>
                  <a:gd name="connsiteX1" fmla="*/ 0 w 10314"/>
                  <a:gd name="connsiteY1" fmla="*/ 0 h 10670"/>
                  <a:gd name="connsiteX2" fmla="*/ 8329 w 10314"/>
                  <a:gd name="connsiteY2" fmla="*/ 10670 h 10670"/>
                  <a:gd name="connsiteX3" fmla="*/ 10314 w 10314"/>
                  <a:gd name="connsiteY3" fmla="*/ 4210 h 1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14" h="10670">
                    <a:moveTo>
                      <a:pt x="10314" y="4210"/>
                    </a:moveTo>
                    <a:lnTo>
                      <a:pt x="0" y="0"/>
                    </a:lnTo>
                    <a:lnTo>
                      <a:pt x="8329" y="10670"/>
                    </a:lnTo>
                    <a:lnTo>
                      <a:pt x="10314" y="421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xmlns="" id="{E1EBDBAE-7FC9-3A40-A5AD-463C7191C86E}"/>
                  </a:ext>
                </a:extLst>
              </p:cNvPr>
              <p:cNvSpPr txBox="1"/>
              <p:nvPr/>
            </p:nvSpPr>
            <p:spPr>
              <a:xfrm>
                <a:off x="2860689" y="3736141"/>
                <a:ext cx="1516628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b="1" dirty="0">
                    <a:ln w="3175">
                      <a:noFill/>
                    </a:ln>
                    <a:solidFill>
                      <a:srgbClr val="C00000"/>
                    </a:solidFill>
                    <a:cs typeface="Arial" panose="020B0604020202020204" pitchFamily="34" charset="0"/>
                  </a:rPr>
                  <a:t>5</a:t>
                </a:r>
              </a:p>
              <a:p>
                <a:pPr algn="ctr"/>
                <a:r>
                  <a:rPr lang="es-CL" sz="2800" b="1" dirty="0">
                    <a:ln w="3175">
                      <a:noFill/>
                    </a:ln>
                    <a:solidFill>
                      <a:srgbClr val="C00000"/>
                    </a:solidFill>
                    <a:cs typeface="Arial" panose="020B0604020202020204" pitchFamily="34" charset="0"/>
                  </a:rPr>
                  <a:t>PASOS</a:t>
                </a:r>
              </a:p>
            </p:txBody>
          </p:sp>
        </p:grpSp>
        <p:sp>
          <p:nvSpPr>
            <p:cNvPr id="35" name="Text Placeholder 33">
              <a:extLst>
                <a:ext uri="{FF2B5EF4-FFF2-40B4-BE49-F238E27FC236}">
                  <a16:creationId xmlns:a16="http://schemas.microsoft.com/office/drawing/2014/main" xmlns="" id="{6BDA0E7C-8FF2-A745-AC1B-A49E7D1109B0}"/>
                </a:ext>
              </a:extLst>
            </p:cNvPr>
            <p:cNvSpPr txBox="1">
              <a:spLocks/>
            </p:cNvSpPr>
            <p:nvPr/>
          </p:nvSpPr>
          <p:spPr>
            <a:xfrm>
              <a:off x="4350590" y="2356074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Identificar los PELIGROS</a:t>
              </a:r>
            </a:p>
          </p:txBody>
        </p:sp>
        <p:sp>
          <p:nvSpPr>
            <p:cNvPr id="36" name="Text Placeholder 33">
              <a:extLst>
                <a:ext uri="{FF2B5EF4-FFF2-40B4-BE49-F238E27FC236}">
                  <a16:creationId xmlns:a16="http://schemas.microsoft.com/office/drawing/2014/main" xmlns="" id="{B258292A-0A71-724C-89EE-D4B976C36460}"/>
                </a:ext>
              </a:extLst>
            </p:cNvPr>
            <p:cNvSpPr txBox="1">
              <a:spLocks/>
            </p:cNvSpPr>
            <p:nvPr/>
          </p:nvSpPr>
          <p:spPr>
            <a:xfrm>
              <a:off x="6465943" y="3835897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Evaluar los RIESGOS</a:t>
              </a:r>
            </a:p>
          </p:txBody>
        </p:sp>
        <p:sp>
          <p:nvSpPr>
            <p:cNvPr id="37" name="Text Placeholder 33">
              <a:extLst>
                <a:ext uri="{FF2B5EF4-FFF2-40B4-BE49-F238E27FC236}">
                  <a16:creationId xmlns:a16="http://schemas.microsoft.com/office/drawing/2014/main" xmlns="" id="{69628C46-0738-4844-862B-8498D1357FB7}"/>
                </a:ext>
              </a:extLst>
            </p:cNvPr>
            <p:cNvSpPr txBox="1">
              <a:spLocks/>
            </p:cNvSpPr>
            <p:nvPr/>
          </p:nvSpPr>
          <p:spPr>
            <a:xfrm>
              <a:off x="6022930" y="5848972"/>
              <a:ext cx="1441451" cy="72872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Adoptar decisiones de RIESGO</a:t>
              </a:r>
            </a:p>
          </p:txBody>
        </p:sp>
        <p:sp>
          <p:nvSpPr>
            <p:cNvPr id="38" name="Text Placeholder 33">
              <a:extLst>
                <a:ext uri="{FF2B5EF4-FFF2-40B4-BE49-F238E27FC236}">
                  <a16:creationId xmlns:a16="http://schemas.microsoft.com/office/drawing/2014/main" xmlns="" id="{8EE33292-D3C6-CA49-A811-18244EBBE9FD}"/>
                </a:ext>
              </a:extLst>
            </p:cNvPr>
            <p:cNvSpPr txBox="1">
              <a:spLocks/>
            </p:cNvSpPr>
            <p:nvPr/>
          </p:nvSpPr>
          <p:spPr>
            <a:xfrm>
              <a:off x="2637009" y="5997862"/>
              <a:ext cx="1441451" cy="43094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Implementar CONTROLES</a:t>
              </a:r>
            </a:p>
          </p:txBody>
        </p:sp>
        <p:sp>
          <p:nvSpPr>
            <p:cNvPr id="39" name="Text Placeholder 33">
              <a:extLst>
                <a:ext uri="{FF2B5EF4-FFF2-40B4-BE49-F238E27FC236}">
                  <a16:creationId xmlns:a16="http://schemas.microsoft.com/office/drawing/2014/main" xmlns="" id="{2C215290-62DC-B740-841D-2719535DF6AD}"/>
                </a:ext>
              </a:extLst>
            </p:cNvPr>
            <p:cNvSpPr txBox="1">
              <a:spLocks/>
            </p:cNvSpPr>
            <p:nvPr/>
          </p:nvSpPr>
          <p:spPr>
            <a:xfrm>
              <a:off x="2088927" y="3915311"/>
              <a:ext cx="1441451" cy="27211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s-ES_tradnl" sz="1600" b="1" dirty="0">
                  <a:solidFill>
                    <a:srgbClr val="002178"/>
                  </a:solidFill>
                  <a:latin typeface="+mj-lt"/>
                </a:rPr>
                <a:t>SUPERVISAR</a:t>
              </a:r>
            </a:p>
          </p:txBody>
        </p:sp>
      </p:grpSp>
      <p:sp>
        <p:nvSpPr>
          <p:cNvPr id="58" name="TextBox 74">
            <a:extLst>
              <a:ext uri="{FF2B5EF4-FFF2-40B4-BE49-F238E27FC236}">
                <a16:creationId xmlns:a16="http://schemas.microsoft.com/office/drawing/2014/main" xmlns="" id="{478874CB-BDB8-434F-9112-9DBDE962988B}"/>
              </a:ext>
            </a:extLst>
          </p:cNvPr>
          <p:cNvSpPr txBox="1"/>
          <p:nvPr/>
        </p:nvSpPr>
        <p:spPr>
          <a:xfrm>
            <a:off x="1664100" y="1243368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Proceso </a:t>
            </a:r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xmlns="" id="{9C44052F-EBCB-49F3-9D46-224F5712F02C}"/>
              </a:ext>
            </a:extLst>
          </p:cNvPr>
          <p:cNvSpPr txBox="1"/>
          <p:nvPr/>
        </p:nvSpPr>
        <p:spPr>
          <a:xfrm>
            <a:off x="774765" y="2497938"/>
            <a:ext cx="1902809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Exhaustivo</a:t>
            </a:r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xmlns="" id="{B32D78C6-315A-4C7A-809D-4E71C4696A31}"/>
              </a:ext>
            </a:extLst>
          </p:cNvPr>
          <p:cNvSpPr/>
          <p:nvPr/>
        </p:nvSpPr>
        <p:spPr>
          <a:xfrm>
            <a:off x="519541" y="2497938"/>
            <a:ext cx="2264091" cy="499014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xmlns="" id="{1EA7984A-447D-418B-9675-93B1B28A5488}"/>
              </a:ext>
            </a:extLst>
          </p:cNvPr>
          <p:cNvSpPr txBox="1"/>
          <p:nvPr/>
        </p:nvSpPr>
        <p:spPr>
          <a:xfrm>
            <a:off x="4709063" y="2492896"/>
            <a:ext cx="1851413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CL" sz="2400" b="1" i="1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Deliberado</a:t>
            </a:r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xmlns="" id="{47D54AA1-76DF-47A0-9A29-99C071FD7131}"/>
              </a:ext>
            </a:extLst>
          </p:cNvPr>
          <p:cNvSpPr/>
          <p:nvPr/>
        </p:nvSpPr>
        <p:spPr>
          <a:xfrm>
            <a:off x="4511824" y="2492896"/>
            <a:ext cx="2264091" cy="499014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376092"/>
              </a:solidFill>
            </a:endParaRPr>
          </a:p>
        </p:txBody>
      </p:sp>
      <p:pic>
        <p:nvPicPr>
          <p:cNvPr id="6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41129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A5D03D9E-64C7-8241-98B9-795107CA91FB}"/>
              </a:ext>
            </a:extLst>
          </p:cNvPr>
          <p:cNvGrpSpPr/>
          <p:nvPr/>
        </p:nvGrpSpPr>
        <p:grpSpPr>
          <a:xfrm>
            <a:off x="5642517" y="1196752"/>
            <a:ext cx="6549483" cy="5572038"/>
            <a:chOff x="4898473" y="4206"/>
            <a:chExt cx="7301795" cy="6853793"/>
          </a:xfrm>
        </p:grpSpPr>
        <p:pic>
          <p:nvPicPr>
            <p:cNvPr id="17" name="Imagen 16" descr="Resultado de imagen para buceo en la armada de chile">
              <a:extLst>
                <a:ext uri="{FF2B5EF4-FFF2-40B4-BE49-F238E27FC236}">
                  <a16:creationId xmlns:a16="http://schemas.microsoft.com/office/drawing/2014/main" xmlns="" id="{C40B3AE2-4FB9-BD41-9E71-5C32B9A6F2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125" t="16851" r="1" b="36421"/>
            <a:stretch/>
          </p:blipFill>
          <p:spPr bwMode="auto">
            <a:xfrm>
              <a:off x="5873129" y="2285999"/>
              <a:ext cx="6318872" cy="2286000"/>
            </a:xfrm>
            <a:custGeom>
              <a:avLst/>
              <a:gdLst>
                <a:gd name="connsiteX0" fmla="*/ 0 w 6318872"/>
                <a:gd name="connsiteY0" fmla="*/ 0 h 2286000"/>
                <a:gd name="connsiteX1" fmla="*/ 6318872 w 6318872"/>
                <a:gd name="connsiteY1" fmla="*/ 0 h 2286000"/>
                <a:gd name="connsiteX2" fmla="*/ 6318872 w 6318872"/>
                <a:gd name="connsiteY2" fmla="*/ 2286000 h 2286000"/>
                <a:gd name="connsiteX3" fmla="*/ 976454 w 6318872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872" h="2286000">
                  <a:moveTo>
                    <a:pt x="0" y="0"/>
                  </a:moveTo>
                  <a:lnTo>
                    <a:pt x="6318872" y="0"/>
                  </a:lnTo>
                  <a:lnTo>
                    <a:pt x="6318872" y="2286000"/>
                  </a:lnTo>
                  <a:lnTo>
                    <a:pt x="9764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subir por alto buque escuela esmeralda">
              <a:extLst>
                <a:ext uri="{FF2B5EF4-FFF2-40B4-BE49-F238E27FC236}">
                  <a16:creationId xmlns:a16="http://schemas.microsoft.com/office/drawing/2014/main" xmlns="" id="{99DF00AF-1DC2-9C43-83A3-690A21E751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18" t="19985" r="-1" b="25803"/>
            <a:stretch/>
          </p:blipFill>
          <p:spPr bwMode="auto">
            <a:xfrm>
              <a:off x="4898473" y="4206"/>
              <a:ext cx="7301795" cy="2286478"/>
            </a:xfrm>
            <a:custGeom>
              <a:avLst/>
              <a:gdLst>
                <a:gd name="connsiteX0" fmla="*/ 0 w 7301795"/>
                <a:gd name="connsiteY0" fmla="*/ 0 h 2286478"/>
                <a:gd name="connsiteX1" fmla="*/ 7301795 w 7301795"/>
                <a:gd name="connsiteY1" fmla="*/ 0 h 2286478"/>
                <a:gd name="connsiteX2" fmla="*/ 7301795 w 7301795"/>
                <a:gd name="connsiteY2" fmla="*/ 2286478 h 2286478"/>
                <a:gd name="connsiteX3" fmla="*/ 976658 w 7301795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01795" h="2286478">
                  <a:moveTo>
                    <a:pt x="0" y="0"/>
                  </a:moveTo>
                  <a:lnTo>
                    <a:pt x="7301795" y="0"/>
                  </a:lnTo>
                  <a:lnTo>
                    <a:pt x="7301795" y="2286478"/>
                  </a:lnTo>
                  <a:lnTo>
                    <a:pt x="976658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Imagen 18" descr="Imagen relacionada">
              <a:extLst>
                <a:ext uri="{FF2B5EF4-FFF2-40B4-BE49-F238E27FC236}">
                  <a16:creationId xmlns:a16="http://schemas.microsoft.com/office/drawing/2014/main" xmlns="" id="{32B60D9F-3802-C04E-8DD8-41B587EC9E3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4" t="24694" r="2" b="11341"/>
            <a:stretch/>
          </p:blipFill>
          <p:spPr bwMode="auto">
            <a:xfrm>
              <a:off x="6849584" y="4571999"/>
              <a:ext cx="5342417" cy="2286000"/>
            </a:xfrm>
            <a:custGeom>
              <a:avLst/>
              <a:gdLst>
                <a:gd name="connsiteX0" fmla="*/ 0 w 5342417"/>
                <a:gd name="connsiteY0" fmla="*/ 0 h 2286000"/>
                <a:gd name="connsiteX1" fmla="*/ 5342417 w 5342417"/>
                <a:gd name="connsiteY1" fmla="*/ 0 h 2286000"/>
                <a:gd name="connsiteX2" fmla="*/ 5342417 w 5342417"/>
                <a:gd name="connsiteY2" fmla="*/ 2286000 h 2286000"/>
                <a:gd name="connsiteX3" fmla="*/ 976454 w 5342417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42417" h="2286000">
                  <a:moveTo>
                    <a:pt x="0" y="0"/>
                  </a:moveTo>
                  <a:lnTo>
                    <a:pt x="5342417" y="0"/>
                  </a:lnTo>
                  <a:lnTo>
                    <a:pt x="5342417" y="2286000"/>
                  </a:lnTo>
                  <a:lnTo>
                    <a:pt x="9764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Marcador de número de diapositiva 5">
            <a:extLst>
              <a:ext uri="{FF2B5EF4-FFF2-40B4-BE49-F238E27FC236}">
                <a16:creationId xmlns:a16="http://schemas.microsoft.com/office/drawing/2014/main" xmlns="" id="{1022879E-BA65-FC4E-B21B-DDDA0C57573A}"/>
              </a:ext>
            </a:extLst>
          </p:cNvPr>
          <p:cNvSpPr txBox="1">
            <a:spLocks/>
          </p:cNvSpPr>
          <p:nvPr/>
        </p:nvSpPr>
        <p:spPr>
          <a:xfrm>
            <a:off x="11647735" y="6305548"/>
            <a:ext cx="513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C35A8A5-EFDB-4AD0-9AED-C44C1E5D3352}" type="slidenum">
              <a:rPr lang="es-CL" smtClean="0"/>
              <a:pPr/>
              <a:t>18</a:t>
            </a:fld>
            <a:endParaRPr lang="es-CL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291C49D4-93FD-704F-B040-BC8A946CBF35}"/>
              </a:ext>
            </a:extLst>
          </p:cNvPr>
          <p:cNvSpPr txBox="1"/>
          <p:nvPr/>
        </p:nvSpPr>
        <p:spPr>
          <a:xfrm>
            <a:off x="1294294" y="2995745"/>
            <a:ext cx="3798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cs typeface="Arial" panose="020B0604020202020204" pitchFamily="34" charset="0"/>
              </a:rPr>
              <a:t>Análisis de la misión (tareas).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3D0F537B-4EE2-504F-9A39-2EC09DACD13A}"/>
              </a:ext>
            </a:extLst>
          </p:cNvPr>
          <p:cNvSpPr txBox="1"/>
          <p:nvPr/>
        </p:nvSpPr>
        <p:spPr>
          <a:xfrm>
            <a:off x="2032578" y="4158255"/>
            <a:ext cx="4662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cs typeface="Arial" panose="020B0604020202020204" pitchFamily="34" charset="0"/>
              </a:rPr>
              <a:t>Identificar potenciales </a:t>
            </a:r>
            <a:r>
              <a:rPr lang="es-CL" sz="2400" dirty="0">
                <a:solidFill>
                  <a:srgbClr val="002178"/>
                </a:solidFill>
                <a:cs typeface="Arial" panose="020B0604020202020204" pitchFamily="34" charset="0"/>
              </a:rPr>
              <a:t>PELIGROS</a:t>
            </a:r>
            <a:r>
              <a:rPr lang="es-CL" sz="2400" dirty="0">
                <a:cs typeface="Arial" panose="020B0604020202020204" pitchFamily="34" charset="0"/>
              </a:rPr>
              <a:t> de cada </a:t>
            </a:r>
            <a:r>
              <a:rPr lang="es-CL" sz="2400" dirty="0" smtClean="0">
                <a:cs typeface="Arial" panose="020B0604020202020204" pitchFamily="34" charset="0"/>
              </a:rPr>
              <a:t>tarea </a:t>
            </a:r>
            <a:r>
              <a:rPr lang="es-CL" sz="2400" dirty="0" smtClean="0">
                <a:cs typeface="Arial" panose="020B0604020202020204" pitchFamily="34" charset="0"/>
              </a:rPr>
              <a:t>“¿Y si?”.</a:t>
            </a:r>
            <a:endParaRPr lang="es-CL" sz="2400" dirty="0"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xmlns="" id="{CA13526C-EE94-6441-908D-867A39483F0E}"/>
              </a:ext>
            </a:extLst>
          </p:cNvPr>
          <p:cNvSpPr txBox="1"/>
          <p:nvPr/>
        </p:nvSpPr>
        <p:spPr>
          <a:xfrm>
            <a:off x="2955029" y="5470344"/>
            <a:ext cx="4765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>
                <a:cs typeface="Arial" panose="020B0604020202020204" pitchFamily="34" charset="0"/>
              </a:rPr>
              <a:t>Para cada peligro identificado, se debe efectuar una lista de las </a:t>
            </a:r>
            <a:r>
              <a:rPr lang="es-ES_tradnl" sz="2400" dirty="0">
                <a:solidFill>
                  <a:srgbClr val="002178"/>
                </a:solidFill>
                <a:cs typeface="Arial" panose="020B0604020202020204" pitchFamily="34" charset="0"/>
              </a:rPr>
              <a:t>causas asociadas.</a:t>
            </a:r>
            <a:endParaRPr lang="es-CL" sz="2400" dirty="0">
              <a:solidFill>
                <a:srgbClr val="002178"/>
              </a:solidFill>
              <a:cs typeface="Arial" panose="020B0604020202020204" pitchFamily="34" charset="0"/>
            </a:endParaRPr>
          </a:p>
        </p:txBody>
      </p:sp>
      <p:grpSp>
        <p:nvGrpSpPr>
          <p:cNvPr id="36" name="Grupo 35">
            <a:extLst>
              <a:ext uri="{FF2B5EF4-FFF2-40B4-BE49-F238E27FC236}">
                <a16:creationId xmlns:a16="http://schemas.microsoft.com/office/drawing/2014/main" xmlns="" id="{60BF50F9-93C0-C14D-AFD9-BFC2DED1989F}"/>
              </a:ext>
            </a:extLst>
          </p:cNvPr>
          <p:cNvGrpSpPr/>
          <p:nvPr/>
        </p:nvGrpSpPr>
        <p:grpSpPr>
          <a:xfrm>
            <a:off x="494114" y="1384879"/>
            <a:ext cx="4702227" cy="755030"/>
            <a:chOff x="494114" y="1384879"/>
            <a:chExt cx="4702227" cy="755030"/>
          </a:xfrm>
        </p:grpSpPr>
        <p:sp>
          <p:nvSpPr>
            <p:cNvPr id="37" name="Oval 58">
              <a:extLst>
                <a:ext uri="{FF2B5EF4-FFF2-40B4-BE49-F238E27FC236}">
                  <a16:creationId xmlns:a16="http://schemas.microsoft.com/office/drawing/2014/main" xmlns="" id="{CF045155-1AC7-A249-B9EF-523CB8861282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0564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38" name="Text Placeholder 32">
              <a:extLst>
                <a:ext uri="{FF2B5EF4-FFF2-40B4-BE49-F238E27FC236}">
                  <a16:creationId xmlns:a16="http://schemas.microsoft.com/office/drawing/2014/main" xmlns="" id="{C32FC343-9DE1-8543-B61F-930957D2A266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Identificar los PELIGROS</a:t>
              </a:r>
            </a:p>
          </p:txBody>
        </p:sp>
        <p:sp>
          <p:nvSpPr>
            <p:cNvPr id="39" name="Text Placeholder 33">
              <a:extLst>
                <a:ext uri="{FF2B5EF4-FFF2-40B4-BE49-F238E27FC236}">
                  <a16:creationId xmlns:a16="http://schemas.microsoft.com/office/drawing/2014/main" xmlns="" id="{86ECD3C3-C9FB-594C-92A2-8B0DFD1E472F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1</a:t>
              </a:r>
            </a:p>
          </p:txBody>
        </p:sp>
      </p:grpSp>
      <p:sp>
        <p:nvSpPr>
          <p:cNvPr id="40" name="Bent Arrow 92">
            <a:extLst>
              <a:ext uri="{FF2B5EF4-FFF2-40B4-BE49-F238E27FC236}">
                <a16:creationId xmlns:a16="http://schemas.microsoft.com/office/drawing/2014/main" xmlns="" id="{7E5BADDD-D163-BE48-A3CF-615A38467A28}"/>
              </a:ext>
            </a:extLst>
          </p:cNvPr>
          <p:cNvSpPr/>
          <p:nvPr/>
        </p:nvSpPr>
        <p:spPr>
          <a:xfrm flipV="1">
            <a:off x="367487" y="2535805"/>
            <a:ext cx="864000" cy="900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87">
            <a:extLst>
              <a:ext uri="{FF2B5EF4-FFF2-40B4-BE49-F238E27FC236}">
                <a16:creationId xmlns:a16="http://schemas.microsoft.com/office/drawing/2014/main" xmlns="" id="{9B0165DF-846E-5C44-8CAB-FA50F73A79F9}"/>
              </a:ext>
            </a:extLst>
          </p:cNvPr>
          <p:cNvSpPr/>
          <p:nvPr/>
        </p:nvSpPr>
        <p:spPr>
          <a:xfrm flipV="1">
            <a:off x="2096334" y="5325677"/>
            <a:ext cx="864000" cy="900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Bent Arrow 78">
            <a:extLst>
              <a:ext uri="{FF2B5EF4-FFF2-40B4-BE49-F238E27FC236}">
                <a16:creationId xmlns:a16="http://schemas.microsoft.com/office/drawing/2014/main" xmlns="" id="{9933D561-9D20-254C-A7B3-73C9740ADEEA}"/>
              </a:ext>
            </a:extLst>
          </p:cNvPr>
          <p:cNvSpPr/>
          <p:nvPr/>
        </p:nvSpPr>
        <p:spPr>
          <a:xfrm flipV="1">
            <a:off x="1168578" y="3821474"/>
            <a:ext cx="864000" cy="900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554948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xmlns="" id="{FB9BDA44-DBF8-7F4E-9C56-C9450F75D3D5}"/>
              </a:ext>
            </a:extLst>
          </p:cNvPr>
          <p:cNvGrpSpPr/>
          <p:nvPr/>
        </p:nvGrpSpPr>
        <p:grpSpPr>
          <a:xfrm>
            <a:off x="5485594" y="992459"/>
            <a:ext cx="6706407" cy="5765180"/>
            <a:chOff x="5012756" y="-240"/>
            <a:chExt cx="7179246" cy="6858239"/>
          </a:xfrm>
        </p:grpSpPr>
        <p:pic>
          <p:nvPicPr>
            <p:cNvPr id="16" name="Imagen 15" descr="Resultado de imagen para subir por alto buque escuela esmeralda">
              <a:extLst>
                <a:ext uri="{FF2B5EF4-FFF2-40B4-BE49-F238E27FC236}">
                  <a16:creationId xmlns:a16="http://schemas.microsoft.com/office/drawing/2014/main" xmlns="" id="{B70133AD-51B5-3D43-AD07-461077D9DBE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281" t="28229" r="1" b="19069"/>
            <a:stretch/>
          </p:blipFill>
          <p:spPr bwMode="auto">
            <a:xfrm>
              <a:off x="5948509" y="2285999"/>
              <a:ext cx="6243493" cy="2286000"/>
            </a:xfrm>
            <a:custGeom>
              <a:avLst/>
              <a:gdLst>
                <a:gd name="connsiteX0" fmla="*/ 0 w 6243493"/>
                <a:gd name="connsiteY0" fmla="*/ 0 h 2286000"/>
                <a:gd name="connsiteX1" fmla="*/ 6243493 w 6243493"/>
                <a:gd name="connsiteY1" fmla="*/ 0 h 2286000"/>
                <a:gd name="connsiteX2" fmla="*/ 6243493 w 6243493"/>
                <a:gd name="connsiteY2" fmla="*/ 2286000 h 2286000"/>
                <a:gd name="connsiteX3" fmla="*/ 935654 w 6243493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43493" h="2286000">
                  <a:moveTo>
                    <a:pt x="0" y="0"/>
                  </a:moveTo>
                  <a:lnTo>
                    <a:pt x="6243493" y="0"/>
                  </a:lnTo>
                  <a:lnTo>
                    <a:pt x="6243493" y="2286000"/>
                  </a:lnTo>
                  <a:lnTo>
                    <a:pt x="9356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Resultado de imagen para vertrep chile">
              <a:extLst>
                <a:ext uri="{FF2B5EF4-FFF2-40B4-BE49-F238E27FC236}">
                  <a16:creationId xmlns:a16="http://schemas.microsoft.com/office/drawing/2014/main" xmlns="" id="{64271445-ABD9-3144-892C-B7472E20CF1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522" t="52081" r="5830" b="14823"/>
            <a:stretch/>
          </p:blipFill>
          <p:spPr bwMode="auto">
            <a:xfrm>
              <a:off x="5012756" y="-240"/>
              <a:ext cx="7179244" cy="2286478"/>
            </a:xfrm>
            <a:custGeom>
              <a:avLst/>
              <a:gdLst>
                <a:gd name="connsiteX0" fmla="*/ 0 w 7179244"/>
                <a:gd name="connsiteY0" fmla="*/ 0 h 2286478"/>
                <a:gd name="connsiteX1" fmla="*/ 7179244 w 7179244"/>
                <a:gd name="connsiteY1" fmla="*/ 0 h 2286478"/>
                <a:gd name="connsiteX2" fmla="*/ 7179244 w 7179244"/>
                <a:gd name="connsiteY2" fmla="*/ 2286478 h 2286478"/>
                <a:gd name="connsiteX3" fmla="*/ 935850 w 7179244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79244" h="2286478">
                  <a:moveTo>
                    <a:pt x="0" y="0"/>
                  </a:moveTo>
                  <a:lnTo>
                    <a:pt x="7179244" y="0"/>
                  </a:lnTo>
                  <a:lnTo>
                    <a:pt x="7179244" y="2286478"/>
                  </a:lnTo>
                  <a:lnTo>
                    <a:pt x="935850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vertrep chile">
              <a:extLst>
                <a:ext uri="{FF2B5EF4-FFF2-40B4-BE49-F238E27FC236}">
                  <a16:creationId xmlns:a16="http://schemas.microsoft.com/office/drawing/2014/main" xmlns="" id="{11857518-0F97-DB49-A159-702C89BA7E6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60" t="23327" r="2" b="12707"/>
            <a:stretch/>
          </p:blipFill>
          <p:spPr bwMode="auto">
            <a:xfrm>
              <a:off x="6884162" y="4571999"/>
              <a:ext cx="5307838" cy="2286000"/>
            </a:xfrm>
            <a:custGeom>
              <a:avLst/>
              <a:gdLst>
                <a:gd name="connsiteX0" fmla="*/ 0 w 5307838"/>
                <a:gd name="connsiteY0" fmla="*/ 0 h 2286000"/>
                <a:gd name="connsiteX1" fmla="*/ 5307838 w 5307838"/>
                <a:gd name="connsiteY1" fmla="*/ 0 h 2286000"/>
                <a:gd name="connsiteX2" fmla="*/ 5307838 w 5307838"/>
                <a:gd name="connsiteY2" fmla="*/ 2286000 h 2286000"/>
                <a:gd name="connsiteX3" fmla="*/ 935654 w 5307838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7838" h="2286000">
                  <a:moveTo>
                    <a:pt x="0" y="0"/>
                  </a:moveTo>
                  <a:lnTo>
                    <a:pt x="5307838" y="0"/>
                  </a:lnTo>
                  <a:lnTo>
                    <a:pt x="5307838" y="2286000"/>
                  </a:lnTo>
                  <a:lnTo>
                    <a:pt x="935654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EFF4F5C2-FE9C-964E-9006-A4D825AC669C}"/>
              </a:ext>
            </a:extLst>
          </p:cNvPr>
          <p:cNvSpPr txBox="1"/>
          <p:nvPr/>
        </p:nvSpPr>
        <p:spPr>
          <a:xfrm>
            <a:off x="463547" y="2516650"/>
            <a:ext cx="1854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Por cada peligro identificado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0133526D-D648-0E4D-A64F-AB50D4DA9991}"/>
              </a:ext>
            </a:extLst>
          </p:cNvPr>
          <p:cNvSpPr txBox="1"/>
          <p:nvPr/>
        </p:nvSpPr>
        <p:spPr>
          <a:xfrm>
            <a:off x="116355" y="3982191"/>
            <a:ext cx="2360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21" name="Flecha: a la derecha 17">
            <a:extLst>
              <a:ext uri="{FF2B5EF4-FFF2-40B4-BE49-F238E27FC236}">
                <a16:creationId xmlns:a16="http://schemas.microsoft.com/office/drawing/2014/main" xmlns="" id="{85F9F77F-A409-A341-BDBC-06F711D9A389}"/>
              </a:ext>
            </a:extLst>
          </p:cNvPr>
          <p:cNvSpPr/>
          <p:nvPr/>
        </p:nvSpPr>
        <p:spPr>
          <a:xfrm rot="5400000">
            <a:off x="1024573" y="3355419"/>
            <a:ext cx="690040" cy="40011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1966B2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31EE66B5-DDF6-BC43-B9DA-3D03440832B5}"/>
              </a:ext>
            </a:extLst>
          </p:cNvPr>
          <p:cNvSpPr txBox="1"/>
          <p:nvPr/>
        </p:nvSpPr>
        <p:spPr>
          <a:xfrm>
            <a:off x="3663192" y="3410630"/>
            <a:ext cx="257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Probabilidad</a:t>
            </a:r>
            <a:r>
              <a:rPr lang="es-CL" sz="2000" dirty="0">
                <a:cs typeface="Arial" panose="020B0604020202020204" pitchFamily="34" charset="0"/>
              </a:rPr>
              <a:t> de </a:t>
            </a:r>
            <a:r>
              <a:rPr lang="es-CL" sz="2000" dirty="0" smtClean="0">
                <a:cs typeface="Arial" panose="020B0604020202020204" pitchFamily="34" charset="0"/>
              </a:rPr>
              <a:t>ocurrencia A, B, C, o D.</a:t>
            </a:r>
            <a:endParaRPr lang="es-CL" sz="2000" dirty="0"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xmlns="" id="{CD368E81-0336-9046-87B0-BF79A4791CA5}"/>
              </a:ext>
            </a:extLst>
          </p:cNvPr>
          <p:cNvSpPr txBox="1"/>
          <p:nvPr/>
        </p:nvSpPr>
        <p:spPr>
          <a:xfrm>
            <a:off x="3606724" y="4747712"/>
            <a:ext cx="3137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2178"/>
                </a:solidFill>
                <a:cs typeface="Arial" panose="020B0604020202020204" pitchFamily="34" charset="0"/>
              </a:rPr>
              <a:t>Severidad</a:t>
            </a:r>
            <a:r>
              <a:rPr lang="es-CL" sz="2000" dirty="0">
                <a:cs typeface="Arial" panose="020B0604020202020204" pitchFamily="34" charset="0"/>
              </a:rPr>
              <a:t> de sus </a:t>
            </a:r>
            <a:r>
              <a:rPr lang="es-CL" sz="2000" dirty="0" smtClean="0">
                <a:cs typeface="Arial" panose="020B0604020202020204" pitchFamily="34" charset="0"/>
              </a:rPr>
              <a:t>consecuencias I, II, III o IV</a:t>
            </a:r>
            <a:endParaRPr lang="es-CL" sz="2000" dirty="0">
              <a:cs typeface="Arial" panose="020B0604020202020204" pitchFamily="34" charset="0"/>
            </a:endParaRPr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xmlns="" id="{4D7BDF02-B663-D144-BEE9-1CFF6F76F9A2}"/>
              </a:ext>
            </a:extLst>
          </p:cNvPr>
          <p:cNvCxnSpPr>
            <a:cxnSpLocks/>
            <a:stCxn id="20" idx="3"/>
            <a:endCxn id="22" idx="1"/>
          </p:cNvCxnSpPr>
          <p:nvPr/>
        </p:nvCxnSpPr>
        <p:spPr>
          <a:xfrm flipV="1">
            <a:off x="2476660" y="3764573"/>
            <a:ext cx="1186532" cy="57156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xmlns="" id="{0F07FE3C-1A27-7340-9141-2C9D5DEC818E}"/>
              </a:ext>
            </a:extLst>
          </p:cNvPr>
          <p:cNvCxnSpPr>
            <a:cxnSpLocks/>
            <a:stCxn id="20" idx="3"/>
            <a:endCxn id="23" idx="1"/>
          </p:cNvCxnSpPr>
          <p:nvPr/>
        </p:nvCxnSpPr>
        <p:spPr>
          <a:xfrm>
            <a:off x="2476660" y="4336134"/>
            <a:ext cx="1130064" cy="76552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14">
            <a:extLst>
              <a:ext uri="{FF2B5EF4-FFF2-40B4-BE49-F238E27FC236}">
                <a16:creationId xmlns:a16="http://schemas.microsoft.com/office/drawing/2014/main" xmlns="" id="{804C6219-2A16-7249-9495-66F0E2D486DA}"/>
              </a:ext>
            </a:extLst>
          </p:cNvPr>
          <p:cNvSpPr txBox="1">
            <a:spLocks/>
          </p:cNvSpPr>
          <p:nvPr/>
        </p:nvSpPr>
        <p:spPr>
          <a:xfrm>
            <a:off x="899210" y="5965938"/>
            <a:ext cx="5527964" cy="612412"/>
          </a:xfrm>
          <a:prstGeom prst="rect">
            <a:avLst/>
          </a:prstGeom>
          <a:ln w="57150">
            <a:solidFill>
              <a:srgbClr val="C00000"/>
            </a:solidFill>
            <a:prstDash val="sysDash"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El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resultado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de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este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análisis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será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una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lista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178"/>
                </a:solidFill>
                <a:cs typeface="Arial" panose="020B0604020202020204" pitchFamily="34" charset="0"/>
              </a:rPr>
              <a:t>priorizada</a:t>
            </a:r>
            <a:r>
              <a:rPr lang="en-US" sz="1800" b="1" dirty="0">
                <a:solidFill>
                  <a:srgbClr val="002178"/>
                </a:solidFill>
                <a:cs typeface="Arial" panose="020B0604020202020204" pitchFamily="34" charset="0"/>
              </a:rPr>
              <a:t> de PELIGROS</a:t>
            </a:r>
          </a:p>
        </p:txBody>
      </p:sp>
      <p:grpSp>
        <p:nvGrpSpPr>
          <p:cNvPr id="39" name="Grupo 38">
            <a:extLst>
              <a:ext uri="{FF2B5EF4-FFF2-40B4-BE49-F238E27FC236}">
                <a16:creationId xmlns:a16="http://schemas.microsoft.com/office/drawing/2014/main" xmlns="" id="{DDF395F2-17E4-5D43-AA19-F2EBF76B54E6}"/>
              </a:ext>
            </a:extLst>
          </p:cNvPr>
          <p:cNvGrpSpPr/>
          <p:nvPr/>
        </p:nvGrpSpPr>
        <p:grpSpPr>
          <a:xfrm>
            <a:off x="494114" y="1384879"/>
            <a:ext cx="4702227" cy="755030"/>
            <a:chOff x="494114" y="1384879"/>
            <a:chExt cx="4702227" cy="755030"/>
          </a:xfrm>
        </p:grpSpPr>
        <p:sp>
          <p:nvSpPr>
            <p:cNvPr id="40" name="Oval 58">
              <a:extLst>
                <a:ext uri="{FF2B5EF4-FFF2-40B4-BE49-F238E27FC236}">
                  <a16:creationId xmlns:a16="http://schemas.microsoft.com/office/drawing/2014/main" xmlns="" id="{F1806342-2F2F-EA46-8F5C-6280C4C3D43B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B9CB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FontAwesome" pitchFamily="2" charset="0"/>
              </a:endParaRPr>
            </a:p>
          </p:txBody>
        </p:sp>
        <p:sp>
          <p:nvSpPr>
            <p:cNvPr id="41" name="Text Placeholder 32">
              <a:extLst>
                <a:ext uri="{FF2B5EF4-FFF2-40B4-BE49-F238E27FC236}">
                  <a16:creationId xmlns:a16="http://schemas.microsoft.com/office/drawing/2014/main" xmlns="" id="{5042CF2B-5EC1-AC41-A0CD-A8047ED37250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Evaluar los RIESGOS</a:t>
              </a:r>
            </a:p>
          </p:txBody>
        </p:sp>
        <p:sp>
          <p:nvSpPr>
            <p:cNvPr id="42" name="Text Placeholder 33">
              <a:extLst>
                <a:ext uri="{FF2B5EF4-FFF2-40B4-BE49-F238E27FC236}">
                  <a16:creationId xmlns:a16="http://schemas.microsoft.com/office/drawing/2014/main" xmlns="" id="{C69F251A-0983-6146-8630-3073072A1A9D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2</a:t>
              </a:r>
            </a:p>
          </p:txBody>
        </p:sp>
      </p:grpSp>
      <p:pic>
        <p:nvPicPr>
          <p:cNvPr id="3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984580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Imagen 2">
            <a:extLst>
              <a:ext uri="{FF2B5EF4-FFF2-40B4-BE49-F238E27FC236}">
                <a16:creationId xmlns:a16="http://schemas.microsoft.com/office/drawing/2014/main" xmlns="" id="{30CD0A66-603F-8647-BCE8-7A0F0A6A07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59" r="4730"/>
          <a:stretch/>
        </p:blipFill>
        <p:spPr>
          <a:xfrm>
            <a:off x="5327292" y="1445953"/>
            <a:ext cx="6598587" cy="334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xmlns="" id="{656565C1-786F-0148-9B3C-BC8DB9C310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89" t="59136" r="25751" b="21980"/>
          <a:stretch/>
        </p:blipFill>
        <p:spPr bwMode="auto">
          <a:xfrm>
            <a:off x="5244655" y="4363093"/>
            <a:ext cx="6904212" cy="19932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/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F5D8F73D-F3A5-1C4D-9834-0E47EA4B5208}"/>
              </a:ext>
            </a:extLst>
          </p:cNvPr>
          <p:cNvSpPr txBox="1"/>
          <p:nvPr/>
        </p:nvSpPr>
        <p:spPr>
          <a:xfrm>
            <a:off x="1184753" y="1936332"/>
            <a:ext cx="2360305" cy="70788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Determinar grado de riesgo asociado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E88D252D-BBD4-3445-BFF1-4E7614BC1459}"/>
              </a:ext>
            </a:extLst>
          </p:cNvPr>
          <p:cNvSpPr txBox="1"/>
          <p:nvPr/>
        </p:nvSpPr>
        <p:spPr>
          <a:xfrm>
            <a:off x="130424" y="3604997"/>
            <a:ext cx="2154805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CL" sz="2000" b="1" dirty="0">
                <a:solidFill>
                  <a:srgbClr val="002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Probabilidad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 de ocurrencia.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749DD7DA-5F9E-5341-82DF-F9155AA4F728}"/>
              </a:ext>
            </a:extLst>
          </p:cNvPr>
          <p:cNvSpPr txBox="1"/>
          <p:nvPr/>
        </p:nvSpPr>
        <p:spPr>
          <a:xfrm>
            <a:off x="2616321" y="3460629"/>
            <a:ext cx="2154805" cy="101566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00217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Severidad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 de sus consecuencias.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ECC33877-624C-C347-8BB7-AC8F3737DD00}"/>
              </a:ext>
            </a:extLst>
          </p:cNvPr>
          <p:cNvSpPr txBox="1"/>
          <p:nvPr/>
        </p:nvSpPr>
        <p:spPr>
          <a:xfrm>
            <a:off x="216691" y="5087749"/>
            <a:ext cx="2400824" cy="1077218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Poco probable.</a:t>
            </a:r>
          </a:p>
          <a:p>
            <a:pPr marL="400050" indent="-400050">
              <a:buFont typeface="+mj-lt"/>
              <a:buAutoNum type="alpha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Improbable.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E30B5F55-0C89-904B-AAC1-9CFC256D3B77}"/>
              </a:ext>
            </a:extLst>
          </p:cNvPr>
          <p:cNvSpPr txBox="1"/>
          <p:nvPr/>
        </p:nvSpPr>
        <p:spPr>
          <a:xfrm>
            <a:off x="2748037" y="5087749"/>
            <a:ext cx="1891373" cy="1077218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grave.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Grave.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Leve.</a:t>
            </a:r>
          </a:p>
          <a:p>
            <a:pPr marL="400050" indent="-400050">
              <a:buFont typeface="+mj-lt"/>
              <a:buAutoNum type="romanUcPeriod"/>
            </a:pP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Muy leve.</a:t>
            </a:r>
          </a:p>
        </p:txBody>
      </p:sp>
      <p:sp>
        <p:nvSpPr>
          <p:cNvPr id="22" name="Flecha: hacia abajo 25">
            <a:extLst>
              <a:ext uri="{FF2B5EF4-FFF2-40B4-BE49-F238E27FC236}">
                <a16:creationId xmlns:a16="http://schemas.microsoft.com/office/drawing/2014/main" xmlns="" id="{C5DC45CB-A325-B845-8B51-9939DFFF3DB9}"/>
              </a:ext>
            </a:extLst>
          </p:cNvPr>
          <p:cNvSpPr/>
          <p:nvPr/>
        </p:nvSpPr>
        <p:spPr>
          <a:xfrm>
            <a:off x="997063" y="4539801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Flecha: hacia abajo 26">
            <a:extLst>
              <a:ext uri="{FF2B5EF4-FFF2-40B4-BE49-F238E27FC236}">
                <a16:creationId xmlns:a16="http://schemas.microsoft.com/office/drawing/2014/main" xmlns="" id="{78EC0262-C04F-3D4F-8092-D19069BCBECB}"/>
              </a:ext>
            </a:extLst>
          </p:cNvPr>
          <p:cNvSpPr/>
          <p:nvPr/>
        </p:nvSpPr>
        <p:spPr>
          <a:xfrm>
            <a:off x="3272961" y="4539801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xmlns="" id="{D7FFDBEE-DD28-A443-9B29-F5EAECD1B19B}"/>
              </a:ext>
            </a:extLst>
          </p:cNvPr>
          <p:cNvCxnSpPr>
            <a:stCxn id="17" idx="2"/>
            <a:endCxn id="18" idx="0"/>
          </p:cNvCxnSpPr>
          <p:nvPr/>
        </p:nvCxnSpPr>
        <p:spPr>
          <a:xfrm flipH="1">
            <a:off x="1207827" y="2644218"/>
            <a:ext cx="1157079" cy="960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xmlns="" id="{9EB150A8-F735-4E4D-9F5C-9576780CBA44}"/>
              </a:ext>
            </a:extLst>
          </p:cNvPr>
          <p:cNvCxnSpPr>
            <a:cxnSpLocks/>
            <a:stCxn id="17" idx="2"/>
            <a:endCxn id="19" idx="0"/>
          </p:cNvCxnSpPr>
          <p:nvPr/>
        </p:nvCxnSpPr>
        <p:spPr>
          <a:xfrm>
            <a:off x="2364906" y="2644218"/>
            <a:ext cx="1328818" cy="816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1 Rectángulo">
            <a:extLst>
              <a:ext uri="{FF2B5EF4-FFF2-40B4-BE49-F238E27FC236}">
                <a16:creationId xmlns:a16="http://schemas.microsoft.com/office/drawing/2014/main" xmlns="" id="{05A57CF8-5713-CD4D-B643-891DB9646CD2}"/>
              </a:ext>
            </a:extLst>
          </p:cNvPr>
          <p:cNvSpPr/>
          <p:nvPr/>
        </p:nvSpPr>
        <p:spPr>
          <a:xfrm>
            <a:off x="10413594" y="5813362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(RSO) </a:t>
            </a:r>
          </a:p>
        </p:txBody>
      </p:sp>
      <p:sp>
        <p:nvSpPr>
          <p:cNvPr id="39" name="TextBox 74">
            <a:extLst>
              <a:ext uri="{FF2B5EF4-FFF2-40B4-BE49-F238E27FC236}">
                <a16:creationId xmlns:a16="http://schemas.microsoft.com/office/drawing/2014/main" xmlns="" id="{BD994330-C607-B744-8669-F789E4BE5F32}"/>
              </a:ext>
            </a:extLst>
          </p:cNvPr>
          <p:cNvSpPr txBox="1"/>
          <p:nvPr/>
        </p:nvSpPr>
        <p:spPr>
          <a:xfrm>
            <a:off x="5519936" y="1383159"/>
            <a:ext cx="6128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Matriz de Evaluación de Riesgo</a:t>
            </a:r>
          </a:p>
        </p:txBody>
      </p: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91302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xmlns="" id="{24E794A4-694B-6A46-9F91-15C537D79E0E}"/>
              </a:ext>
            </a:extLst>
          </p:cNvPr>
          <p:cNvGrpSpPr/>
          <p:nvPr/>
        </p:nvGrpSpPr>
        <p:grpSpPr>
          <a:xfrm>
            <a:off x="133815" y="954384"/>
            <a:ext cx="11955355" cy="5793880"/>
            <a:chOff x="20" y="9"/>
            <a:chExt cx="11267414" cy="7047892"/>
          </a:xfrm>
        </p:grpSpPr>
        <p:pic>
          <p:nvPicPr>
            <p:cNvPr id="16" name="Picture 2" descr="Resultado de imagen para FRAGATA TIPO 23">
              <a:extLst>
                <a:ext uri="{FF2B5EF4-FFF2-40B4-BE49-F238E27FC236}">
                  <a16:creationId xmlns:a16="http://schemas.microsoft.com/office/drawing/2014/main" xmlns="" id="{8FE4BB32-1782-774F-9B52-8DAF16B872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2022" r="-3" b="-3"/>
            <a:stretch/>
          </p:blipFill>
          <p:spPr bwMode="auto">
            <a:xfrm>
              <a:off x="5162052" y="3462491"/>
              <a:ext cx="6105382" cy="3585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Resultado de imagen para AVION P-3 CHILE">
              <a:extLst>
                <a:ext uri="{FF2B5EF4-FFF2-40B4-BE49-F238E27FC236}">
                  <a16:creationId xmlns:a16="http://schemas.microsoft.com/office/drawing/2014/main" xmlns="" id="{30AB0527-54E7-7B44-9F56-6A87A76C8EF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4153" r="1" b="5385"/>
            <a:stretch/>
          </p:blipFill>
          <p:spPr bwMode="auto">
            <a:xfrm>
              <a:off x="20" y="9"/>
              <a:ext cx="7279893" cy="3689013"/>
            </a:xfrm>
            <a:custGeom>
              <a:avLst/>
              <a:gdLst>
                <a:gd name="connsiteX0" fmla="*/ 0 w 7279913"/>
                <a:gd name="connsiteY0" fmla="*/ 0 h 3895335"/>
                <a:gd name="connsiteX1" fmla="*/ 7279913 w 7279913"/>
                <a:gd name="connsiteY1" fmla="*/ 0 h 3895335"/>
                <a:gd name="connsiteX2" fmla="*/ 7279913 w 7279913"/>
                <a:gd name="connsiteY2" fmla="*/ 3116976 h 3895335"/>
                <a:gd name="connsiteX3" fmla="*/ 5011287 w 7279913"/>
                <a:gd name="connsiteY3" fmla="*/ 3116976 h 3895335"/>
                <a:gd name="connsiteX4" fmla="*/ 5011287 w 7279913"/>
                <a:gd name="connsiteY4" fmla="*/ 3895335 h 3895335"/>
                <a:gd name="connsiteX5" fmla="*/ 0 w 7279913"/>
                <a:gd name="connsiteY5" fmla="*/ 3895335 h 3895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79913" h="3895335">
                  <a:moveTo>
                    <a:pt x="0" y="0"/>
                  </a:moveTo>
                  <a:lnTo>
                    <a:pt x="7279913" y="0"/>
                  </a:lnTo>
                  <a:lnTo>
                    <a:pt x="7279913" y="3116976"/>
                  </a:lnTo>
                  <a:lnTo>
                    <a:pt x="5011287" y="3116976"/>
                  </a:lnTo>
                  <a:lnTo>
                    <a:pt x="5011287" y="3895335"/>
                  </a:lnTo>
                  <a:lnTo>
                    <a:pt x="0" y="3895335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Resultado de imagen para PETROLERO MONTT">
              <a:extLst>
                <a:ext uri="{FF2B5EF4-FFF2-40B4-BE49-F238E27FC236}">
                  <a16:creationId xmlns:a16="http://schemas.microsoft.com/office/drawing/2014/main" xmlns="" id="{C9EE6BD4-89F1-AE4A-9E1D-B88EA42D9EC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631" r="4687" b="2"/>
            <a:stretch/>
          </p:blipFill>
          <p:spPr bwMode="auto">
            <a:xfrm>
              <a:off x="7458302" y="18146"/>
              <a:ext cx="3809132" cy="31395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AE255C0C-2C9A-0B40-ACB8-69152DAB628F}"/>
              </a:ext>
            </a:extLst>
          </p:cNvPr>
          <p:cNvSpPr txBox="1"/>
          <p:nvPr/>
        </p:nvSpPr>
        <p:spPr>
          <a:xfrm>
            <a:off x="934659" y="4984152"/>
            <a:ext cx="3573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cs typeface="Arial" panose="020B0604020202020204" pitchFamily="34" charset="0"/>
              </a:rPr>
              <a:t>Identificar y establecer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medidas de mitigación </a:t>
            </a:r>
            <a:r>
              <a:rPr lang="es-CL" dirty="0">
                <a:cs typeface="Arial" panose="020B0604020202020204" pitchFamily="34" charset="0"/>
              </a:rPr>
              <a:t>y respectivo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control</a:t>
            </a:r>
            <a:r>
              <a:rPr lang="es-CL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C3702609-E184-4747-B2BF-873A49713F8D}"/>
              </a:ext>
            </a:extLst>
          </p:cNvPr>
          <p:cNvSpPr txBox="1"/>
          <p:nvPr/>
        </p:nvSpPr>
        <p:spPr>
          <a:xfrm>
            <a:off x="2311222" y="5659217"/>
            <a:ext cx="2751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cs typeface="Arial" panose="020B0604020202020204" pitchFamily="34" charset="0"/>
              </a:rPr>
              <a:t>Alcanzar el </a:t>
            </a:r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RSO</a:t>
            </a:r>
            <a:r>
              <a:rPr lang="es-CL" dirty="0">
                <a:cs typeface="Arial" panose="020B0604020202020204" pitchFamily="34" charset="0"/>
              </a:rPr>
              <a:t> para el cumplimiento de la misión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4BD153B4-E9CC-B44C-85E2-413FD11A4B4F}"/>
              </a:ext>
            </a:extLst>
          </p:cNvPr>
          <p:cNvSpPr txBox="1"/>
          <p:nvPr/>
        </p:nvSpPr>
        <p:spPr>
          <a:xfrm>
            <a:off x="3759083" y="6378932"/>
            <a:ext cx="178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002178"/>
                </a:solidFill>
                <a:cs typeface="Arial" panose="020B0604020202020204" pitchFamily="34" charset="0"/>
              </a:rPr>
              <a:t>Riesgo residual</a:t>
            </a:r>
            <a:r>
              <a:rPr lang="es-CL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Rectángulo redondeado 21">
            <a:extLst>
              <a:ext uri="{FF2B5EF4-FFF2-40B4-BE49-F238E27FC236}">
                <a16:creationId xmlns:a16="http://schemas.microsoft.com/office/drawing/2014/main" xmlns="" id="{44B003EE-2274-1349-AA8A-F1D3E52A577E}"/>
              </a:ext>
            </a:extLst>
          </p:cNvPr>
          <p:cNvSpPr/>
          <p:nvPr/>
        </p:nvSpPr>
        <p:spPr>
          <a:xfrm>
            <a:off x="4507933" y="2570198"/>
            <a:ext cx="7192061" cy="2060138"/>
          </a:xfrm>
          <a:prstGeom prst="roundRect">
            <a:avLst/>
          </a:prstGeom>
          <a:solidFill>
            <a:srgbClr val="9AAEC4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s-ES_tradnl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IMPORTANTE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s-ES_tradnl" sz="2000" b="1" dirty="0">
                <a:solidFill>
                  <a:schemeClr val="bg1"/>
                </a:solidFill>
                <a:cs typeface="Arial" panose="020B0604020202020204" pitchFamily="34" charset="0"/>
              </a:rPr>
              <a:t>“</a:t>
            </a:r>
            <a:r>
              <a:rPr lang="es-ES_tradnl" sz="2000" b="1" i="1" dirty="0">
                <a:solidFill>
                  <a:schemeClr val="bg1"/>
                </a:solidFill>
                <a:cs typeface="Arial" panose="020B0604020202020204" pitchFamily="34" charset="0"/>
              </a:rPr>
              <a:t>Si no es factible implementar los controles de riesgo en este nivel que sitúen la operación en el RSO, se debe informar al Mando Superior”.</a:t>
            </a: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xmlns="" id="{50719CF0-EB70-C745-8A04-9F09D86EAF14}"/>
              </a:ext>
            </a:extLst>
          </p:cNvPr>
          <p:cNvGrpSpPr/>
          <p:nvPr/>
        </p:nvGrpSpPr>
        <p:grpSpPr>
          <a:xfrm>
            <a:off x="235583" y="4059972"/>
            <a:ext cx="4702227" cy="755030"/>
            <a:chOff x="494114" y="1384879"/>
            <a:chExt cx="4702227" cy="755030"/>
          </a:xfrm>
        </p:grpSpPr>
        <p:sp>
          <p:nvSpPr>
            <p:cNvPr id="36" name="Oval 58">
              <a:extLst>
                <a:ext uri="{FF2B5EF4-FFF2-40B4-BE49-F238E27FC236}">
                  <a16:creationId xmlns:a16="http://schemas.microsoft.com/office/drawing/2014/main" xmlns="" id="{DA58CC9F-F8A2-8A4C-BF0A-35DEE348197E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9AAE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endParaRPr>
            </a:p>
          </p:txBody>
        </p:sp>
        <p:sp>
          <p:nvSpPr>
            <p:cNvPr id="37" name="Text Placeholder 32">
              <a:extLst>
                <a:ext uri="{FF2B5EF4-FFF2-40B4-BE49-F238E27FC236}">
                  <a16:creationId xmlns:a16="http://schemas.microsoft.com/office/drawing/2014/main" xmlns="" id="{E5F9F3B3-6B4E-1B46-AEA1-4B11E7ADAACF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Adoptar decisiones de RIESGO</a:t>
              </a:r>
            </a:p>
          </p:txBody>
        </p:sp>
        <p:sp>
          <p:nvSpPr>
            <p:cNvPr id="38" name="Text Placeholder 33">
              <a:extLst>
                <a:ext uri="{FF2B5EF4-FFF2-40B4-BE49-F238E27FC236}">
                  <a16:creationId xmlns:a16="http://schemas.microsoft.com/office/drawing/2014/main" xmlns="" id="{8FB7BF4D-DAE8-9147-8357-B7852CF280DB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3</a:t>
              </a:r>
            </a:p>
          </p:txBody>
        </p:sp>
      </p:grpSp>
      <p:sp>
        <p:nvSpPr>
          <p:cNvPr id="39" name="Bent Arrow 92">
            <a:extLst>
              <a:ext uri="{FF2B5EF4-FFF2-40B4-BE49-F238E27FC236}">
                <a16:creationId xmlns:a16="http://schemas.microsoft.com/office/drawing/2014/main" xmlns="" id="{D1519DF2-4F90-C54F-B7EB-4FEA21536E79}"/>
              </a:ext>
            </a:extLst>
          </p:cNvPr>
          <p:cNvSpPr/>
          <p:nvPr/>
        </p:nvSpPr>
        <p:spPr>
          <a:xfrm flipV="1">
            <a:off x="425370" y="5076530"/>
            <a:ext cx="396000" cy="396000"/>
          </a:xfrm>
          <a:prstGeom prst="bentArrow">
            <a:avLst/>
          </a:prstGeom>
          <a:solidFill>
            <a:srgbClr val="7D95A5">
              <a:lumMod val="5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Bent Arrow 87">
            <a:extLst>
              <a:ext uri="{FF2B5EF4-FFF2-40B4-BE49-F238E27FC236}">
                <a16:creationId xmlns:a16="http://schemas.microsoft.com/office/drawing/2014/main" xmlns="" id="{BAB5C67A-39DA-8741-AEA6-679D1E32610E}"/>
              </a:ext>
            </a:extLst>
          </p:cNvPr>
          <p:cNvSpPr>
            <a:spLocks noChangeAspect="1"/>
          </p:cNvSpPr>
          <p:nvPr/>
        </p:nvSpPr>
        <p:spPr>
          <a:xfrm flipV="1">
            <a:off x="3286973" y="6310046"/>
            <a:ext cx="396000" cy="396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Bent Arrow 78">
            <a:extLst>
              <a:ext uri="{FF2B5EF4-FFF2-40B4-BE49-F238E27FC236}">
                <a16:creationId xmlns:a16="http://schemas.microsoft.com/office/drawing/2014/main" xmlns="" id="{357ED87B-DD2B-1F46-B944-642AD525BC32}"/>
              </a:ext>
            </a:extLst>
          </p:cNvPr>
          <p:cNvSpPr>
            <a:spLocks noChangeAspect="1"/>
          </p:cNvSpPr>
          <p:nvPr/>
        </p:nvSpPr>
        <p:spPr>
          <a:xfrm flipV="1">
            <a:off x="1757226" y="5711720"/>
            <a:ext cx="396000" cy="396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xmlns="" id="{A036DB70-E054-1D42-9502-08996054EEDC}"/>
              </a:ext>
            </a:extLst>
          </p:cNvPr>
          <p:cNvSpPr txBox="1"/>
          <p:nvPr/>
        </p:nvSpPr>
        <p:spPr>
          <a:xfrm>
            <a:off x="5630963" y="6378932"/>
            <a:ext cx="356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  <a:cs typeface="Arial" panose="020B0604020202020204" pitchFamily="34" charset="0"/>
              </a:rPr>
              <a:t>RANGO DE SEGURIDAD OPERATIVA</a:t>
            </a:r>
            <a:endParaRPr lang="es-C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3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04292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6" name="Imagen 15" descr="Imagen relacionada">
            <a:extLst>
              <a:ext uri="{FF2B5EF4-FFF2-40B4-BE49-F238E27FC236}">
                <a16:creationId xmlns:a16="http://schemas.microsoft.com/office/drawing/2014/main" xmlns="" id="{49663E0C-7B24-8545-8DDA-66033E36FA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57" t="34243" r="1" b="9457"/>
          <a:stretch/>
        </p:blipFill>
        <p:spPr bwMode="auto">
          <a:xfrm>
            <a:off x="6333555" y="1412777"/>
            <a:ext cx="5858447" cy="5040560"/>
          </a:xfrm>
          <a:custGeom>
            <a:avLst/>
            <a:gdLst>
              <a:gd name="connsiteX0" fmla="*/ 0 w 6147203"/>
              <a:gd name="connsiteY0" fmla="*/ 0 h 2286000"/>
              <a:gd name="connsiteX1" fmla="*/ 6147203 w 6147203"/>
              <a:gd name="connsiteY1" fmla="*/ 0 h 2286000"/>
              <a:gd name="connsiteX2" fmla="*/ 6147203 w 6147203"/>
              <a:gd name="connsiteY2" fmla="*/ 2286000 h 2286000"/>
              <a:gd name="connsiteX3" fmla="*/ 860647 w 6147203"/>
              <a:gd name="connsiteY3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47203" h="2286000">
                <a:moveTo>
                  <a:pt x="0" y="0"/>
                </a:moveTo>
                <a:lnTo>
                  <a:pt x="6147203" y="0"/>
                </a:lnTo>
                <a:lnTo>
                  <a:pt x="6147203" y="2286000"/>
                </a:lnTo>
                <a:lnTo>
                  <a:pt x="860647" y="2286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upo 19">
            <a:extLst>
              <a:ext uri="{FF2B5EF4-FFF2-40B4-BE49-F238E27FC236}">
                <a16:creationId xmlns:a16="http://schemas.microsoft.com/office/drawing/2014/main" xmlns="" id="{946660D1-66D0-EB44-AFB6-72C4A457405B}"/>
              </a:ext>
            </a:extLst>
          </p:cNvPr>
          <p:cNvGrpSpPr/>
          <p:nvPr/>
        </p:nvGrpSpPr>
        <p:grpSpPr>
          <a:xfrm>
            <a:off x="343905" y="1242106"/>
            <a:ext cx="4702227" cy="755030"/>
            <a:chOff x="494114" y="1384879"/>
            <a:chExt cx="4702227" cy="755030"/>
          </a:xfrm>
        </p:grpSpPr>
        <p:sp>
          <p:nvSpPr>
            <p:cNvPr id="21" name="Oval 58">
              <a:extLst>
                <a:ext uri="{FF2B5EF4-FFF2-40B4-BE49-F238E27FC236}">
                  <a16:creationId xmlns:a16="http://schemas.microsoft.com/office/drawing/2014/main" xmlns="" id="{D4B7ADE5-85B5-BB44-A6FB-064EA905965B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6787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2" name="Text Placeholder 32">
              <a:extLst>
                <a:ext uri="{FF2B5EF4-FFF2-40B4-BE49-F238E27FC236}">
                  <a16:creationId xmlns:a16="http://schemas.microsoft.com/office/drawing/2014/main" xmlns="" id="{BF080805-0B7C-264C-BBD7-7990BC3AF7C2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Implementar CONTROLES</a:t>
              </a:r>
            </a:p>
          </p:txBody>
        </p:sp>
        <p:sp>
          <p:nvSpPr>
            <p:cNvPr id="23" name="Text Placeholder 33">
              <a:extLst>
                <a:ext uri="{FF2B5EF4-FFF2-40B4-BE49-F238E27FC236}">
                  <a16:creationId xmlns:a16="http://schemas.microsoft.com/office/drawing/2014/main" xmlns="" id="{42E69E42-6736-0149-8FDA-AF0970D2F004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4</a:t>
              </a:r>
            </a:p>
          </p:txBody>
        </p:sp>
      </p:grpSp>
      <p:sp>
        <p:nvSpPr>
          <p:cNvPr id="35" name="Bent Arrow 87">
            <a:extLst>
              <a:ext uri="{FF2B5EF4-FFF2-40B4-BE49-F238E27FC236}">
                <a16:creationId xmlns:a16="http://schemas.microsoft.com/office/drawing/2014/main" xmlns="" id="{E937C905-AA2D-A447-9EDB-A7F2EC666B2F}"/>
              </a:ext>
            </a:extLst>
          </p:cNvPr>
          <p:cNvSpPr>
            <a:spLocks noChangeAspect="1"/>
          </p:cNvSpPr>
          <p:nvPr/>
        </p:nvSpPr>
        <p:spPr>
          <a:xfrm flipV="1">
            <a:off x="1057281" y="4816682"/>
            <a:ext cx="684000" cy="684000"/>
          </a:xfrm>
          <a:prstGeom prst="bentArrow">
            <a:avLst/>
          </a:prstGeom>
          <a:solidFill>
            <a:srgbClr val="9AAFBB">
              <a:lumMod val="60000"/>
              <a:lumOff val="40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Bent Arrow 78">
            <a:extLst>
              <a:ext uri="{FF2B5EF4-FFF2-40B4-BE49-F238E27FC236}">
                <a16:creationId xmlns:a16="http://schemas.microsoft.com/office/drawing/2014/main" xmlns="" id="{89F2094B-C7AF-754F-914C-94270E9B2D2F}"/>
              </a:ext>
            </a:extLst>
          </p:cNvPr>
          <p:cNvSpPr/>
          <p:nvPr/>
        </p:nvSpPr>
        <p:spPr>
          <a:xfrm flipV="1">
            <a:off x="454527" y="2866587"/>
            <a:ext cx="684000" cy="684000"/>
          </a:xfrm>
          <a:prstGeom prst="bentArrow">
            <a:avLst/>
          </a:prstGeom>
          <a:solidFill>
            <a:srgbClr val="9AAFBB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D9A484AA-45AE-D941-AD1B-9B8E8BBB7EBA}"/>
              </a:ext>
            </a:extLst>
          </p:cNvPr>
          <p:cNvSpPr/>
          <p:nvPr/>
        </p:nvSpPr>
        <p:spPr>
          <a:xfrm>
            <a:off x="1742933" y="4720469"/>
            <a:ext cx="54339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Resultado del MRO debe ser comunicado a todo el personal involucrado y las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responsabilidades deben estar claramente establecidas.</a:t>
            </a:r>
            <a:endParaRPr lang="es-ES_tradnl" sz="2400" dirty="0">
              <a:solidFill>
                <a:srgbClr val="002178"/>
              </a:solidFill>
              <a:cs typeface="Arial" panose="020B0604020202020204" pitchFamily="34" charset="0"/>
            </a:endParaRPr>
          </a:p>
        </p:txBody>
      </p:sp>
      <p:sp>
        <p:nvSpPr>
          <p:cNvPr id="38" name="1 Rectángulo">
            <a:extLst>
              <a:ext uri="{FF2B5EF4-FFF2-40B4-BE49-F238E27FC236}">
                <a16:creationId xmlns:a16="http://schemas.microsoft.com/office/drawing/2014/main" xmlns="" id="{CB773CEF-FFE3-C443-B341-42F61A479E82}"/>
              </a:ext>
            </a:extLst>
          </p:cNvPr>
          <p:cNvSpPr/>
          <p:nvPr/>
        </p:nvSpPr>
        <p:spPr>
          <a:xfrm>
            <a:off x="4887686" y="2667000"/>
            <a:ext cx="4572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xmlns="" id="{58B3B28C-028B-5844-9F07-6FFF3164905C}"/>
              </a:ext>
            </a:extLst>
          </p:cNvPr>
          <p:cNvSpPr/>
          <p:nvPr/>
        </p:nvSpPr>
        <p:spPr>
          <a:xfrm>
            <a:off x="1172267" y="2589157"/>
            <a:ext cx="50714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Se deben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efectuar controles </a:t>
            </a:r>
            <a:r>
              <a:rPr lang="es-ES_tradnl" sz="2400" dirty="0">
                <a:cs typeface="Arial" panose="020B0604020202020204" pitchFamily="34" charset="0"/>
              </a:rPr>
              <a:t>(Ingeniería – Administrativos – Físicos) que permitan eliminar los peligros o reducir el nivel de riesgo de la misión. </a:t>
            </a:r>
          </a:p>
        </p:txBody>
      </p:sp>
      <p:pic>
        <p:nvPicPr>
          <p:cNvPr id="4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873941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xmlns="" id="{CC299F92-F3CC-4ADD-B714-B998C81533E4}"/>
              </a:ext>
            </a:extLst>
          </p:cNvPr>
          <p:cNvSpPr/>
          <p:nvPr/>
        </p:nvSpPr>
        <p:spPr>
          <a:xfrm>
            <a:off x="940190" y="1309914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de Ingeniería</a:t>
            </a:r>
          </a:p>
        </p:txBody>
      </p:sp>
      <p:sp>
        <p:nvSpPr>
          <p:cNvPr id="33" name="Rectángulo: esquinas redondeadas 32">
            <a:extLst>
              <a:ext uri="{FF2B5EF4-FFF2-40B4-BE49-F238E27FC236}">
                <a16:creationId xmlns:a16="http://schemas.microsoft.com/office/drawing/2014/main" xmlns="" id="{6BB91221-1563-4926-B8A8-8E329E04AA7C}"/>
              </a:ext>
            </a:extLst>
          </p:cNvPr>
          <p:cNvSpPr/>
          <p:nvPr/>
        </p:nvSpPr>
        <p:spPr>
          <a:xfrm>
            <a:off x="940190" y="2952788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Administrativos</a:t>
            </a:r>
          </a:p>
        </p:txBody>
      </p:sp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xmlns="" id="{0E7624B9-5A69-4839-B334-9C4792D8D7FA}"/>
              </a:ext>
            </a:extLst>
          </p:cNvPr>
          <p:cNvSpPr/>
          <p:nvPr/>
        </p:nvSpPr>
        <p:spPr>
          <a:xfrm>
            <a:off x="940189" y="4711262"/>
            <a:ext cx="4183353" cy="576943"/>
          </a:xfrm>
          <a:prstGeom prst="roundRect">
            <a:avLst/>
          </a:prstGeom>
          <a:solidFill>
            <a:schemeClr val="dk1">
              <a:alpha val="4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Controles Físicos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79CA381C-316B-4633-8CA7-41EF8465E396}"/>
              </a:ext>
            </a:extLst>
          </p:cNvPr>
          <p:cNvSpPr txBox="1"/>
          <p:nvPr/>
        </p:nvSpPr>
        <p:spPr>
          <a:xfrm>
            <a:off x="6229177" y="4653136"/>
            <a:ext cx="325119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sz="1400" dirty="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Equipamiento de protección personal. (casco, guantes, arnés, etc.)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0196149A-E4B0-44CB-A29F-3BDFF7268078}"/>
              </a:ext>
            </a:extLst>
          </p:cNvPr>
          <p:cNvSpPr txBox="1"/>
          <p:nvPr/>
        </p:nvSpPr>
        <p:spPr>
          <a:xfrm>
            <a:off x="6216727" y="2987405"/>
            <a:ext cx="3251199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marL="285750" indent="-285750">
              <a:buFontTx/>
              <a:buChar char="-"/>
              <a:defRPr sz="140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Señalética de advertencia.</a:t>
            </a:r>
          </a:p>
          <a:p>
            <a:r>
              <a:rPr lang="es-CL" dirty="0"/>
              <a:t>Información de seguridad.</a:t>
            </a:r>
          </a:p>
          <a:p>
            <a:r>
              <a:rPr lang="es-CL" dirty="0"/>
              <a:t>Programa de instrucción.</a:t>
            </a:r>
          </a:p>
          <a:p>
            <a:r>
              <a:rPr lang="es-CL" dirty="0"/>
              <a:t>POE, entrenamiento, etc.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DED9C56A-C45C-4DC0-A8AA-2118E732374B}"/>
              </a:ext>
            </a:extLst>
          </p:cNvPr>
          <p:cNvSpPr txBox="1"/>
          <p:nvPr/>
        </p:nvSpPr>
        <p:spPr>
          <a:xfrm>
            <a:off x="6229177" y="1299582"/>
            <a:ext cx="325119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marL="285750" indent="-285750">
              <a:buFontTx/>
              <a:buChar char="-"/>
              <a:defRPr sz="1400">
                <a:solidFill>
                  <a:srgbClr val="37609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Aquello que emplean métodos de ing. para reducir riesgos.</a:t>
            </a:r>
          </a:p>
          <a:p>
            <a:r>
              <a:rPr lang="es-CL" dirty="0"/>
              <a:t>Adecuada selección de material.</a:t>
            </a:r>
          </a:p>
        </p:txBody>
      </p:sp>
      <p:sp>
        <p:nvSpPr>
          <p:cNvPr id="11" name="Flecha: a la derecha 10">
            <a:extLst>
              <a:ext uri="{FF2B5EF4-FFF2-40B4-BE49-F238E27FC236}">
                <a16:creationId xmlns:a16="http://schemas.microsoft.com/office/drawing/2014/main" xmlns="" id="{2329186B-FD42-421F-96E5-DC28D5F16CBA}"/>
              </a:ext>
            </a:extLst>
          </p:cNvPr>
          <p:cNvSpPr/>
          <p:nvPr/>
        </p:nvSpPr>
        <p:spPr>
          <a:xfrm>
            <a:off x="5238947" y="1452335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Flecha: a la derecha 36">
            <a:extLst>
              <a:ext uri="{FF2B5EF4-FFF2-40B4-BE49-F238E27FC236}">
                <a16:creationId xmlns:a16="http://schemas.microsoft.com/office/drawing/2014/main" xmlns="" id="{B9672B9D-7CF8-4FBB-ACAF-CBA349EF4C07}"/>
              </a:ext>
            </a:extLst>
          </p:cNvPr>
          <p:cNvSpPr/>
          <p:nvPr/>
        </p:nvSpPr>
        <p:spPr>
          <a:xfrm>
            <a:off x="5238947" y="3106123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Flecha: a la derecha 37">
            <a:extLst>
              <a:ext uri="{FF2B5EF4-FFF2-40B4-BE49-F238E27FC236}">
                <a16:creationId xmlns:a16="http://schemas.microsoft.com/office/drawing/2014/main" xmlns="" id="{09A265F5-EA27-4242-B07D-66F24CCF882D}"/>
              </a:ext>
            </a:extLst>
          </p:cNvPr>
          <p:cNvSpPr/>
          <p:nvPr/>
        </p:nvSpPr>
        <p:spPr>
          <a:xfrm>
            <a:off x="5238947" y="4811714"/>
            <a:ext cx="549844" cy="37737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5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40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1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2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26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9" name="Imagen 38"/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43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2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43727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xmlns="" id="{F999BA2C-3EE8-7B4B-A8B0-176C023FF052}"/>
              </a:ext>
            </a:extLst>
          </p:cNvPr>
          <p:cNvGrpSpPr/>
          <p:nvPr/>
        </p:nvGrpSpPr>
        <p:grpSpPr>
          <a:xfrm>
            <a:off x="5353879" y="1004711"/>
            <a:ext cx="6838123" cy="5743554"/>
            <a:chOff x="4819921" y="-478"/>
            <a:chExt cx="7372081" cy="6858477"/>
          </a:xfrm>
        </p:grpSpPr>
        <p:pic>
          <p:nvPicPr>
            <p:cNvPr id="16" name="Imagen 15" descr="Resultado de imagen para disparo cañon 4.5 pulgadas">
              <a:extLst>
                <a:ext uri="{FF2B5EF4-FFF2-40B4-BE49-F238E27FC236}">
                  <a16:creationId xmlns:a16="http://schemas.microsoft.com/office/drawing/2014/main" xmlns="" id="{9A77FF6E-7089-534D-8B81-582C726EE84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262" t="24018" r="1" b="32311"/>
            <a:stretch/>
          </p:blipFill>
          <p:spPr bwMode="auto">
            <a:xfrm>
              <a:off x="5816817" y="2285999"/>
              <a:ext cx="6375185" cy="2286000"/>
            </a:xfrm>
            <a:custGeom>
              <a:avLst/>
              <a:gdLst>
                <a:gd name="connsiteX0" fmla="*/ 0 w 6375185"/>
                <a:gd name="connsiteY0" fmla="*/ 0 h 2286000"/>
                <a:gd name="connsiteX1" fmla="*/ 6375185 w 6375185"/>
                <a:gd name="connsiteY1" fmla="*/ 0 h 2286000"/>
                <a:gd name="connsiteX2" fmla="*/ 6375185 w 6375185"/>
                <a:gd name="connsiteY2" fmla="*/ 2286000 h 2286000"/>
                <a:gd name="connsiteX3" fmla="*/ 996686 w 6375185"/>
                <a:gd name="connsiteY3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5185" h="2286000">
                  <a:moveTo>
                    <a:pt x="0" y="0"/>
                  </a:moveTo>
                  <a:lnTo>
                    <a:pt x="6375185" y="0"/>
                  </a:lnTo>
                  <a:lnTo>
                    <a:pt x="6375185" y="2286000"/>
                  </a:lnTo>
                  <a:lnTo>
                    <a:pt x="996686" y="2286000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Imagen 16" descr="Imagen relacionada">
              <a:extLst>
                <a:ext uri="{FF2B5EF4-FFF2-40B4-BE49-F238E27FC236}">
                  <a16:creationId xmlns:a16="http://schemas.microsoft.com/office/drawing/2014/main" xmlns="" id="{C58AACB2-BE37-FF4C-9B86-E899147C30F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680" t="45421" r="-1" b="11929"/>
            <a:stretch/>
          </p:blipFill>
          <p:spPr bwMode="auto">
            <a:xfrm>
              <a:off x="4819921" y="-478"/>
              <a:ext cx="7372080" cy="2286478"/>
            </a:xfrm>
            <a:custGeom>
              <a:avLst/>
              <a:gdLst>
                <a:gd name="connsiteX0" fmla="*/ 0 w 7372080"/>
                <a:gd name="connsiteY0" fmla="*/ 0 h 2286478"/>
                <a:gd name="connsiteX1" fmla="*/ 7372080 w 7372080"/>
                <a:gd name="connsiteY1" fmla="*/ 0 h 2286478"/>
                <a:gd name="connsiteX2" fmla="*/ 7372080 w 7372080"/>
                <a:gd name="connsiteY2" fmla="*/ 2286478 h 2286478"/>
                <a:gd name="connsiteX3" fmla="*/ 996895 w 7372080"/>
                <a:gd name="connsiteY3" fmla="*/ 2286478 h 2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72080" h="2286478">
                  <a:moveTo>
                    <a:pt x="0" y="0"/>
                  </a:moveTo>
                  <a:lnTo>
                    <a:pt x="7372080" y="0"/>
                  </a:lnTo>
                  <a:lnTo>
                    <a:pt x="7372080" y="2286478"/>
                  </a:lnTo>
                  <a:lnTo>
                    <a:pt x="996895" y="2286478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Imagen 17" descr="Resultado de imagen para maniobra buque escuela esmeralda">
              <a:extLst>
                <a:ext uri="{FF2B5EF4-FFF2-40B4-BE49-F238E27FC236}">
                  <a16:creationId xmlns:a16="http://schemas.microsoft.com/office/drawing/2014/main" xmlns="" id="{59F4A40C-583C-0E43-A93C-4D8C0FC62FF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7209" r="-2" b="44503"/>
            <a:stretch/>
          </p:blipFill>
          <p:spPr bwMode="auto">
            <a:xfrm>
              <a:off x="6838122" y="4571999"/>
              <a:ext cx="5353878" cy="2286000"/>
            </a:xfrm>
            <a:custGeom>
              <a:avLst/>
              <a:gdLst>
                <a:gd name="connsiteX0" fmla="*/ 0 w 5353878"/>
                <a:gd name="connsiteY0" fmla="*/ 0 h 2286000"/>
                <a:gd name="connsiteX1" fmla="*/ 5353878 w 5353878"/>
                <a:gd name="connsiteY1" fmla="*/ 0 h 2286000"/>
                <a:gd name="connsiteX2" fmla="*/ 5353878 w 5353878"/>
                <a:gd name="connsiteY2" fmla="*/ 2286000 h 2286000"/>
                <a:gd name="connsiteX3" fmla="*/ 972067 w 5353878"/>
                <a:gd name="connsiteY3" fmla="*/ 2286000 h 2286000"/>
                <a:gd name="connsiteX4" fmla="*/ 0 w 5353878"/>
                <a:gd name="connsiteY4" fmla="*/ 56469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53878" h="2286000">
                  <a:moveTo>
                    <a:pt x="0" y="0"/>
                  </a:moveTo>
                  <a:lnTo>
                    <a:pt x="5353878" y="0"/>
                  </a:lnTo>
                  <a:lnTo>
                    <a:pt x="5353878" y="2286000"/>
                  </a:lnTo>
                  <a:lnTo>
                    <a:pt x="972067" y="2286000"/>
                  </a:lnTo>
                  <a:lnTo>
                    <a:pt x="0" y="5646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B438C61A-27B3-9F45-91BB-793BAB99F35B}"/>
              </a:ext>
            </a:extLst>
          </p:cNvPr>
          <p:cNvSpPr txBox="1"/>
          <p:nvPr/>
        </p:nvSpPr>
        <p:spPr>
          <a:xfrm>
            <a:off x="5021821" y="3812954"/>
            <a:ext cx="6465287" cy="15160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30FA1035-4307-AB4B-8120-A9A5E73CB4D0}"/>
              </a:ext>
            </a:extLst>
          </p:cNvPr>
          <p:cNvSpPr/>
          <p:nvPr/>
        </p:nvSpPr>
        <p:spPr>
          <a:xfrm>
            <a:off x="976553" y="2404091"/>
            <a:ext cx="4936878" cy="2805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s-ES_tradnl" sz="2400" dirty="0">
                <a:cs typeface="Arial" panose="020B0604020202020204" pitchFamily="34" charset="0"/>
              </a:rPr>
              <a:t>Consiste en efectuar </a:t>
            </a:r>
            <a:r>
              <a:rPr lang="es-ES_tradnl" sz="2400" b="1" dirty="0">
                <a:solidFill>
                  <a:srgbClr val="002178"/>
                </a:solidFill>
                <a:cs typeface="Arial" panose="020B0604020202020204" pitchFamily="34" charset="0"/>
              </a:rPr>
              <a:t>permanentes evaluaciones</a:t>
            </a:r>
            <a:r>
              <a:rPr lang="es-ES_tradnl" sz="2400" b="1" dirty="0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  <a:r>
              <a:rPr lang="es-ES_tradnl" sz="2400" dirty="0">
                <a:cs typeface="Arial" panose="020B0604020202020204" pitchFamily="34" charset="0"/>
              </a:rPr>
              <a:t>a cada uno de los controles, asegurándose que éstos se encuentran operando y logrando el efecto deseado. </a:t>
            </a:r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xmlns="" id="{A4560111-62C5-394B-B2AB-483CBADADEBE}"/>
              </a:ext>
            </a:extLst>
          </p:cNvPr>
          <p:cNvGrpSpPr/>
          <p:nvPr/>
        </p:nvGrpSpPr>
        <p:grpSpPr>
          <a:xfrm>
            <a:off x="343905" y="1242106"/>
            <a:ext cx="4702227" cy="755030"/>
            <a:chOff x="494114" y="1384879"/>
            <a:chExt cx="4702227" cy="755030"/>
          </a:xfrm>
        </p:grpSpPr>
        <p:sp>
          <p:nvSpPr>
            <p:cNvPr id="23" name="Oval 58">
              <a:extLst>
                <a:ext uri="{FF2B5EF4-FFF2-40B4-BE49-F238E27FC236}">
                  <a16:creationId xmlns:a16="http://schemas.microsoft.com/office/drawing/2014/main" xmlns="" id="{C23558C2-EB6D-F74A-A338-570910DB106D}"/>
                </a:ext>
              </a:extLst>
            </p:cNvPr>
            <p:cNvSpPr/>
            <p:nvPr/>
          </p:nvSpPr>
          <p:spPr>
            <a:xfrm>
              <a:off x="494114" y="1424108"/>
              <a:ext cx="585787" cy="585787"/>
            </a:xfrm>
            <a:prstGeom prst="ellipse">
              <a:avLst/>
            </a:prstGeom>
            <a:solidFill>
              <a:srgbClr val="5971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35" name="Text Placeholder 32">
              <a:extLst>
                <a:ext uri="{FF2B5EF4-FFF2-40B4-BE49-F238E27FC236}">
                  <a16:creationId xmlns:a16="http://schemas.microsoft.com/office/drawing/2014/main" xmlns="" id="{8E9A3037-7A63-8E46-AFC2-470A0D37CECA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770577"/>
              <a:ext cx="3964854" cy="369332"/>
            </a:xfrm>
            <a:prstGeom prst="rect">
              <a:avLst/>
            </a:prstGeom>
          </p:spPr>
          <p:txBody>
            <a:bodyPr lIns="0" tIns="0" rIns="0" bIns="0" anchor="ctr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s-ES_tradnl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</a:rPr>
                <a:t>SUPERVISAR</a:t>
              </a:r>
            </a:p>
          </p:txBody>
        </p:sp>
        <p:sp>
          <p:nvSpPr>
            <p:cNvPr id="36" name="Text Placeholder 33">
              <a:extLst>
                <a:ext uri="{FF2B5EF4-FFF2-40B4-BE49-F238E27FC236}">
                  <a16:creationId xmlns:a16="http://schemas.microsoft.com/office/drawing/2014/main" xmlns="" id="{1FE822D9-A8A2-DD4A-8004-208476823FE0}"/>
                </a:ext>
              </a:extLst>
            </p:cNvPr>
            <p:cNvSpPr txBox="1">
              <a:spLocks/>
            </p:cNvSpPr>
            <p:nvPr/>
          </p:nvSpPr>
          <p:spPr>
            <a:xfrm>
              <a:off x="1231487" y="1384879"/>
              <a:ext cx="2626708" cy="268527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ES_tradnl" sz="3200" b="1" dirty="0">
                  <a:solidFill>
                    <a:srgbClr val="002178"/>
                  </a:solidFill>
                  <a:latin typeface="+mn-lt"/>
                </a:rPr>
                <a:t>Paso 5</a:t>
              </a:r>
            </a:p>
          </p:txBody>
        </p:sp>
      </p:grpSp>
      <p:pic>
        <p:nvPicPr>
          <p:cNvPr id="3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40555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pic>
        <p:nvPicPr>
          <p:cNvPr id="15" name="Marcador de contenido 4">
            <a:extLst>
              <a:ext uri="{FF2B5EF4-FFF2-40B4-BE49-F238E27FC236}">
                <a16:creationId xmlns:a16="http://schemas.microsoft.com/office/drawing/2014/main" xmlns="" id="{794C5A26-A69D-194B-AD0B-1D39A31331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259" y="1720968"/>
            <a:ext cx="10494963" cy="443865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8169081E-3D99-A041-A307-0BFC7D59DBAB}"/>
              </a:ext>
            </a:extLst>
          </p:cNvPr>
          <p:cNvSpPr/>
          <p:nvPr/>
        </p:nvSpPr>
        <p:spPr>
          <a:xfrm>
            <a:off x="7983195" y="1957282"/>
            <a:ext cx="2614824" cy="3711683"/>
          </a:xfrm>
          <a:prstGeom prst="rect">
            <a:avLst/>
          </a:prstGeom>
          <a:solidFill>
            <a:srgbClr val="FF0000">
              <a:alpha val="1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85F3E0F2-4651-EC4D-A0F6-99FD7A28D29A}"/>
              </a:ext>
            </a:extLst>
          </p:cNvPr>
          <p:cNvSpPr/>
          <p:nvPr/>
        </p:nvSpPr>
        <p:spPr>
          <a:xfrm>
            <a:off x="4902758" y="621529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1400" dirty="0"/>
              <a:t> Directiva MRO COMOPER Nº3200/5/348 (2015)</a:t>
            </a:r>
          </a:p>
        </p:txBody>
      </p:sp>
      <p:sp>
        <p:nvSpPr>
          <p:cNvPr id="19" name="TextBox 74">
            <a:extLst>
              <a:ext uri="{FF2B5EF4-FFF2-40B4-BE49-F238E27FC236}">
                <a16:creationId xmlns:a16="http://schemas.microsoft.com/office/drawing/2014/main" xmlns="" id="{08BF6320-502A-BE4D-908C-C9B45C606511}"/>
              </a:ext>
            </a:extLst>
          </p:cNvPr>
          <p:cNvSpPr txBox="1"/>
          <p:nvPr/>
        </p:nvSpPr>
        <p:spPr>
          <a:xfrm>
            <a:off x="2311759" y="1171008"/>
            <a:ext cx="688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Matriz del resultado del MRO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20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8899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xmlns="" id="{20F10524-37E1-4A3B-8D03-8119A8F37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1402" y="6399639"/>
            <a:ext cx="2743200" cy="365125"/>
          </a:xfrm>
        </p:spPr>
        <p:txBody>
          <a:bodyPr/>
          <a:lstStyle/>
          <a:p>
            <a:fld id="{5C35A8A5-EFDB-4AD0-9AED-C44C1E5D3352}" type="slidenum">
              <a:rPr lang="es-CL" smtClean="0"/>
              <a:pPr/>
              <a:t>26</a:t>
            </a:fld>
            <a:endParaRPr lang="es-CL" dirty="0"/>
          </a:p>
        </p:txBody>
      </p:sp>
      <p:graphicFrame>
        <p:nvGraphicFramePr>
          <p:cNvPr id="15" name="Table 4"/>
          <p:cNvGraphicFramePr/>
          <p:nvPr>
            <p:extLst>
              <p:ext uri="{D42A27DB-BD31-4B8C-83A1-F6EECF244321}">
                <p14:modId xmlns:p14="http://schemas.microsoft.com/office/powerpoint/2010/main" xmlns="" val="777393232"/>
              </p:ext>
            </p:extLst>
          </p:nvPr>
        </p:nvGraphicFramePr>
        <p:xfrm>
          <a:off x="1235382" y="1001662"/>
          <a:ext cx="8784000" cy="5482440"/>
        </p:xfrm>
        <a:graphic>
          <a:graphicData uri="http://schemas.openxmlformats.org/drawingml/2006/table">
            <a:tbl>
              <a:tblPr/>
              <a:tblGrid>
                <a:gridCol w="1218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6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9689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802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1492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ACTIVIDAD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PELIGRO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EVALUACIÓN MRO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CONTROL DE RIESGOS Y MITIGACIÓN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RIESGO RESIDUAL 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MRO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SUPERVISIÓN POR</a:t>
                      </a:r>
                      <a:endParaRPr lang="es-CL" sz="10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A2C81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702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MANIOBRA LOGOS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FF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COLISIÓN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INGENIERÍA: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COMUNICACIONES PUENTE – PUENTE.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MAQUINAS LISTAS A REACCIONAR.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VERIFICAR ESTADO DEL MATERIAL (BRIEF. TÉC. SSAA)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EMPLEO LÍNEA DE DISTANCIA</a:t>
                      </a:r>
                      <a:r>
                        <a:rPr lang="es-CL" sz="1000" b="1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CUBIERTA LIBRE DE RESIDUOS.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ADMINISTRATIVAS: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FF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FF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UNIDAD ENTRENADA.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BRIEFING SEGURIDAD QUE INCLUYA PERSONAL DE INGENIERÍA.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OCE APROXIMACIÓN CALIFICADO.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DESIGNACIÓN OF. CONTROL RUMBO.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TIMONEL / SERVOMOTOR ENTRENADO CPO AL DIA.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LISTAS DE CHEQUEO OG Y OS.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PLAN DE COMUNICACIONES. 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s-CL" sz="1000" b="1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FÍSICAS: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Uso de equipo de seguridad: casco, salvavidas desplegado, lentes y protectores de oídos.</a:t>
                      </a: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OF.GDIA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</a:t>
                      </a: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 ING.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0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OF. MAN</a:t>
                      </a:r>
                      <a:r>
                        <a:rPr lang="es-CL" sz="1000" b="0" strike="noStrike" spc="-1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.</a:t>
                      </a:r>
                      <a:endParaRPr lang="es-CL" sz="1000" b="0" strike="noStrike" spc="-1" dirty="0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FEB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63600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L" sz="1100" b="1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CONTENCIÓN</a:t>
                      </a:r>
                      <a:endParaRPr lang="es-CL" sz="1100" b="0" strike="noStrike" spc="-1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Establecimiento de atención sanitaria  Nivel I Enfermería buque.</a:t>
                      </a: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Medios de evacuación aéreos disponibles.</a:t>
                      </a:r>
                    </a:p>
                    <a:p>
                      <a:pPr marL="228600" indent="-228240" algn="just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lang="es-CL" sz="11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Arial"/>
                        </a:rPr>
                        <a:t>Atención sanitaria Nivel II y III Hospital Naval.</a:t>
                      </a: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0F5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T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4" name="CustomShape 10"/>
          <p:cNvSpPr/>
          <p:nvPr/>
        </p:nvSpPr>
        <p:spPr>
          <a:xfrm>
            <a:off x="7940059" y="3694001"/>
            <a:ext cx="2107080" cy="851760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¿MEDIDAS DE CONTENCIÓN?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CUBRIR EMERMAR.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MODIFICAR CONDICIÓN ESTANCA.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28600" indent="-228240" algn="just">
              <a:lnSpc>
                <a:spcPct val="100000"/>
              </a:lnSpc>
              <a:buClr>
                <a:srgbClr val="FF0000"/>
              </a:buClr>
              <a:buFont typeface="Century Gothic"/>
              <a:buAutoNum type="arabicPeriod"/>
            </a:pPr>
            <a:r>
              <a:rPr lang="es-CL" sz="10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DESPACHAR HELO.</a:t>
            </a:r>
            <a:endParaRPr lang="es-CL" sz="1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5" name="Imagen 15"/>
          <p:cNvPicPr/>
          <p:nvPr/>
        </p:nvPicPr>
        <p:blipFill>
          <a:blip r:embed="rId3" cstate="print"/>
          <a:srcRect l="16421" t="26038" r="24971" b="31245"/>
          <a:stretch/>
        </p:blipFill>
        <p:spPr>
          <a:xfrm>
            <a:off x="4298606" y="5207522"/>
            <a:ext cx="4171969" cy="1650478"/>
          </a:xfrm>
          <a:prstGeom prst="rect">
            <a:avLst/>
          </a:prstGeom>
          <a:ln w="76320">
            <a:solidFill>
              <a:srgbClr val="FF0000"/>
            </a:solidFill>
            <a:round/>
          </a:ln>
        </p:spPr>
      </p:pic>
      <p:sp>
        <p:nvSpPr>
          <p:cNvPr id="26" name="CustomShape 7"/>
          <p:cNvSpPr/>
          <p:nvPr/>
        </p:nvSpPr>
        <p:spPr>
          <a:xfrm>
            <a:off x="3853926" y="1602617"/>
            <a:ext cx="1088280" cy="42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100" b="1" strike="noStrike" spc="-1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 I = 2</a:t>
            </a:r>
            <a:endParaRPr lang="es-CL" sz="11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100" b="1" strike="noStrike" spc="-1">
                <a:solidFill>
                  <a:srgbClr val="FFFF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SERIO</a:t>
            </a:r>
            <a:endParaRPr lang="es-CL" sz="11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CustomShape 6"/>
          <p:cNvSpPr/>
          <p:nvPr/>
        </p:nvSpPr>
        <p:spPr>
          <a:xfrm>
            <a:off x="7931322" y="1602843"/>
            <a:ext cx="1088280" cy="42516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CL" sz="1100" b="1" strike="noStrike" spc="-1" dirty="0">
                <a:solidFill>
                  <a:srgbClr val="ADADAD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 II = 3 MODERADO</a:t>
            </a:r>
            <a:endParaRPr lang="es-CL" sz="11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pSp>
        <p:nvGrpSpPr>
          <p:cNvPr id="14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16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9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1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8" name="Imagen 27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3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pic>
        <p:nvPicPr>
          <p:cNvPr id="18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8528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624233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xmlns="" id="{1A078939-84DF-A24D-BDC2-13A757DED8F7}"/>
              </a:ext>
            </a:extLst>
          </p:cNvPr>
          <p:cNvSpPr/>
          <p:nvPr/>
        </p:nvSpPr>
        <p:spPr>
          <a:xfrm>
            <a:off x="741781" y="2364703"/>
            <a:ext cx="2708200" cy="748924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Time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Critical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Managment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(TCRM)</a:t>
            </a:r>
          </a:p>
        </p:txBody>
      </p:sp>
      <p:graphicFrame>
        <p:nvGraphicFramePr>
          <p:cNvPr id="16" name="Diagrama 15">
            <a:extLst>
              <a:ext uri="{FF2B5EF4-FFF2-40B4-BE49-F238E27FC236}">
                <a16:creationId xmlns:a16="http://schemas.microsoft.com/office/drawing/2014/main" xmlns="" id="{E6CE4B78-DAA9-DD47-9AA1-10BF16739D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466144110"/>
              </p:ext>
            </p:extLst>
          </p:nvPr>
        </p:nvGraphicFramePr>
        <p:xfrm>
          <a:off x="4318566" y="1880721"/>
          <a:ext cx="7873433" cy="4306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7" name="Rectángulo: esquinas redondeadas 4">
            <a:extLst>
              <a:ext uri="{FF2B5EF4-FFF2-40B4-BE49-F238E27FC236}">
                <a16:creationId xmlns:a16="http://schemas.microsoft.com/office/drawing/2014/main" xmlns="" id="{3FBBB0E9-FBE5-D548-A01B-175861ED6FDE}"/>
              </a:ext>
            </a:extLst>
          </p:cNvPr>
          <p:cNvSpPr/>
          <p:nvPr/>
        </p:nvSpPr>
        <p:spPr>
          <a:xfrm>
            <a:off x="386330" y="3967047"/>
            <a:ext cx="3497943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Aplicación del MRO cuando el tiempo es totalmente limitado.</a:t>
            </a: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xmlns="" id="{CA44EC27-9507-8642-8C68-7427E850E028}"/>
              </a:ext>
            </a:extLst>
          </p:cNvPr>
          <p:cNvSpPr/>
          <p:nvPr/>
        </p:nvSpPr>
        <p:spPr>
          <a:xfrm>
            <a:off x="1908191" y="320734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Flecha: a la derecha 22">
            <a:extLst>
              <a:ext uri="{FF2B5EF4-FFF2-40B4-BE49-F238E27FC236}">
                <a16:creationId xmlns:a16="http://schemas.microsoft.com/office/drawing/2014/main" xmlns="" id="{9AC18A55-E4CF-F545-864C-498A059ED64E}"/>
              </a:ext>
            </a:extLst>
          </p:cNvPr>
          <p:cNvSpPr/>
          <p:nvPr/>
        </p:nvSpPr>
        <p:spPr>
          <a:xfrm>
            <a:off x="4077609" y="4249595"/>
            <a:ext cx="675249" cy="34930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B6B9F321-2280-0A44-A16F-3E5A81AC220A}"/>
              </a:ext>
            </a:extLst>
          </p:cNvPr>
          <p:cNvSpPr/>
          <p:nvPr/>
        </p:nvSpPr>
        <p:spPr>
          <a:xfrm>
            <a:off x="5022843" y="1632174"/>
            <a:ext cx="6994984" cy="46990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xmlns="" id="{4ED0AADA-4FD6-DA41-8F2B-C70796CEBCBA}"/>
              </a:ext>
            </a:extLst>
          </p:cNvPr>
          <p:cNvSpPr/>
          <p:nvPr/>
        </p:nvSpPr>
        <p:spPr>
          <a:xfrm>
            <a:off x="7259232" y="1270650"/>
            <a:ext cx="2676523" cy="5665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>
                <a:latin typeface="Arial" panose="020B0604020202020204" pitchFamily="34" charset="0"/>
                <a:cs typeface="Arial" panose="020B0604020202020204" pitchFamily="34" charset="0"/>
              </a:rPr>
              <a:t>ABCD (EECR)</a:t>
            </a:r>
          </a:p>
        </p:txBody>
      </p:sp>
      <p:sp>
        <p:nvSpPr>
          <p:cNvPr id="23" name="TextBox 74">
            <a:extLst>
              <a:ext uri="{FF2B5EF4-FFF2-40B4-BE49-F238E27FC236}">
                <a16:creationId xmlns:a16="http://schemas.microsoft.com/office/drawing/2014/main" xmlns="" id="{FBEBA129-B0F0-4B41-A9AD-710C0E77F0A0}"/>
              </a:ext>
            </a:extLst>
          </p:cNvPr>
          <p:cNvSpPr txBox="1"/>
          <p:nvPr/>
        </p:nvSpPr>
        <p:spPr>
          <a:xfrm>
            <a:off x="678808" y="1152285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 URGENTE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577686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PROCESO DEL MRO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Rectangle 13">
            <a:extLst>
              <a:ext uri="{FF2B5EF4-FFF2-40B4-BE49-F238E27FC236}">
                <a16:creationId xmlns:a16="http://schemas.microsoft.com/office/drawing/2014/main" xmlns="" id="{E2629770-10E1-2043-BE6C-97C46EDE89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140" y="4619795"/>
            <a:ext cx="2107771" cy="1876474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¿Dónde estoy?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está pasando?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haré después?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¿Qué ha cambiado?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¿Es urgente la tarea?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xmlns="" id="{9E7AEA21-5CBF-A148-A255-7F23722D6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5644" y="4677851"/>
            <a:ext cx="2221855" cy="1505233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¿Confiabilidad de mis sensores, equipos?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Experiencia Entrenamiento</a:t>
            </a:r>
          </a:p>
          <a:p>
            <a:pPr>
              <a:lnSpc>
                <a:spcPct val="150000"/>
              </a:lnSpc>
            </a:pPr>
            <a:endParaRPr lang="es-ES_tradnl" alt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xmlns="" id="{1A5C0429-93AC-C841-9FF7-BC3D19CCF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5048" y="4672142"/>
            <a:ext cx="2418508" cy="968205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necesita saber? 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¿Quién me puede apoyar?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xmlns="" id="{3237FA85-A42B-7F47-9881-D18922088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7910" y="4672142"/>
            <a:ext cx="2190260" cy="1181197"/>
          </a:xfrm>
          <a:prstGeom prst="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¿Ejecutar o no ejecutar lo planificado?</a:t>
            </a:r>
          </a:p>
          <a:p>
            <a:pPr>
              <a:lnSpc>
                <a:spcPct val="150000"/>
              </a:lnSpc>
            </a:pPr>
            <a:r>
              <a:rPr lang="es-ES_tradnl" altLang="es-CL" sz="1400" b="1">
                <a:latin typeface="Arial" panose="020B0604020202020204" pitchFamily="34" charset="0"/>
                <a:cs typeface="Arial" panose="020B0604020202020204" pitchFamily="34" charset="0"/>
              </a:rPr>
              <a:t>¿Efectué acciones que reducen el riesgo?</a:t>
            </a:r>
          </a:p>
        </p:txBody>
      </p:sp>
      <p:sp>
        <p:nvSpPr>
          <p:cNvPr id="19" name="Text Box 4">
            <a:extLst>
              <a:ext uri="{FF2B5EF4-FFF2-40B4-BE49-F238E27FC236}">
                <a16:creationId xmlns:a16="http://schemas.microsoft.com/office/drawing/2014/main" xmlns="" id="{7B9CB31A-4CB6-BE40-9F9F-E38F905BB3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6014" y="1570787"/>
            <a:ext cx="3562350" cy="70787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</a:t>
            </a:r>
            <a:r>
              <a:rPr lang="en-US" altLang="es-CL" sz="4000" b="1">
                <a:solidFill>
                  <a:schemeClr val="tx1"/>
                </a:solidFill>
                <a:latin typeface="Arial" panose="020B0604020202020204" pitchFamily="34" charset="0"/>
                <a:ea typeface="Times New Roman" charset="0"/>
                <a:cs typeface="Arial" panose="020B0604020202020204" pitchFamily="34" charset="0"/>
              </a:rPr>
              <a:t>D / EECR   </a:t>
            </a:r>
          </a:p>
        </p:txBody>
      </p:sp>
      <p:sp>
        <p:nvSpPr>
          <p:cNvPr id="20" name="Text Box 5">
            <a:extLst>
              <a:ext uri="{FF2B5EF4-FFF2-40B4-BE49-F238E27FC236}">
                <a16:creationId xmlns:a16="http://schemas.microsoft.com/office/drawing/2014/main" xmlns="" id="{D6CF044F-EAA7-8C4A-A68E-94F73DDEB1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983567"/>
            <a:ext cx="281919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Emplear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operacionales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1" name="Diagrama 20">
            <a:extLst>
              <a:ext uri="{FF2B5EF4-FFF2-40B4-BE49-F238E27FC236}">
                <a16:creationId xmlns:a16="http://schemas.microsoft.com/office/drawing/2014/main" xmlns="" id="{50E39708-2FAE-F94D-83B2-D034B2A357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71320904"/>
              </p:ext>
            </p:extLst>
          </p:nvPr>
        </p:nvGraphicFramePr>
        <p:xfrm>
          <a:off x="173829" y="2071591"/>
          <a:ext cx="11844341" cy="1493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Flecha: hacia abajo 36">
            <a:extLst>
              <a:ext uri="{FF2B5EF4-FFF2-40B4-BE49-F238E27FC236}">
                <a16:creationId xmlns:a16="http://schemas.microsoft.com/office/drawing/2014/main" xmlns="" id="{AE686DB7-2A56-2947-B3F1-EA5DAD247006}"/>
              </a:ext>
            </a:extLst>
          </p:cNvPr>
          <p:cNvSpPr/>
          <p:nvPr/>
        </p:nvSpPr>
        <p:spPr>
          <a:xfrm>
            <a:off x="1139334" y="3305689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3" name="Flecha: hacia abajo 37">
            <a:extLst>
              <a:ext uri="{FF2B5EF4-FFF2-40B4-BE49-F238E27FC236}">
                <a16:creationId xmlns:a16="http://schemas.microsoft.com/office/drawing/2014/main" xmlns="" id="{F3F5DB29-B804-C34D-9899-60CA8ED57D93}"/>
              </a:ext>
            </a:extLst>
          </p:cNvPr>
          <p:cNvSpPr/>
          <p:nvPr/>
        </p:nvSpPr>
        <p:spPr>
          <a:xfrm>
            <a:off x="4400304" y="334541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5" name="Flecha: hacia abajo 38">
            <a:extLst>
              <a:ext uri="{FF2B5EF4-FFF2-40B4-BE49-F238E27FC236}">
                <a16:creationId xmlns:a16="http://schemas.microsoft.com/office/drawing/2014/main" xmlns="" id="{3DB8D9AA-CEEA-C349-BF3A-10F68D960D1A}"/>
              </a:ext>
            </a:extLst>
          </p:cNvPr>
          <p:cNvSpPr/>
          <p:nvPr/>
        </p:nvSpPr>
        <p:spPr>
          <a:xfrm>
            <a:off x="7701304" y="3417984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6" name="Flecha: hacia abajo 39">
            <a:extLst>
              <a:ext uri="{FF2B5EF4-FFF2-40B4-BE49-F238E27FC236}">
                <a16:creationId xmlns:a16="http://schemas.microsoft.com/office/drawing/2014/main" xmlns="" id="{8F1EBC79-1E38-FF42-BD0E-5FCBDC2FCDC2}"/>
              </a:ext>
            </a:extLst>
          </p:cNvPr>
          <p:cNvSpPr/>
          <p:nvPr/>
        </p:nvSpPr>
        <p:spPr>
          <a:xfrm>
            <a:off x="10705187" y="3401975"/>
            <a:ext cx="375380" cy="53702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7" name="Text Box 5">
            <a:extLst>
              <a:ext uri="{FF2B5EF4-FFF2-40B4-BE49-F238E27FC236}">
                <a16:creationId xmlns:a16="http://schemas.microsoft.com/office/drawing/2014/main" xmlns="" id="{33FA69AF-FB8B-8F45-9192-90B995162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429" y="3983567"/>
            <a:ext cx="3173520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humanos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materiales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diponibles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Box 5">
            <a:extLst>
              <a:ext uri="{FF2B5EF4-FFF2-40B4-BE49-F238E27FC236}">
                <a16:creationId xmlns:a16="http://schemas.microsoft.com/office/drawing/2014/main" xmlns="" id="{94826CF3-75EB-F743-B8E2-50E2AD8F06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189" y="4188581"/>
            <a:ext cx="3173520" cy="30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algn="l" defTabSz="639763" eaLnBrk="0" hangingPunct="0">
              <a:spcBef>
                <a:spcPct val="20000"/>
              </a:spcBef>
              <a:buChar char="•"/>
              <a:defRPr sz="20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algn="l" defTabSz="639763" eaLnBrk="0" hangingPunct="0">
              <a:spcBef>
                <a:spcPct val="20000"/>
              </a:spcBef>
              <a:buChar char="–"/>
              <a:defRPr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defTabSz="639763" eaLnBrk="0" hangingPunct="0">
              <a:spcBef>
                <a:spcPct val="20000"/>
              </a:spcBef>
              <a:buChar char="•"/>
              <a:defRPr sz="16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defTabSz="639763" eaLnBrk="0" hangingPunct="0">
              <a:spcBef>
                <a:spcPct val="20000"/>
              </a:spcBef>
              <a:buChar char="–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defTabSz="639763" eaLnBrk="0" hangingPunct="0">
              <a:spcBef>
                <a:spcPct val="20000"/>
              </a:spcBef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639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accent2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</a:t>
            </a:r>
            <a:r>
              <a:rPr lang="en-US" altLang="es-C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mis </a:t>
            </a:r>
            <a:r>
              <a:rPr lang="en-US" altLang="es-CL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intenciones</a:t>
            </a:r>
            <a:endParaRPr lang="en-US" alt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74">
            <a:extLst>
              <a:ext uri="{FF2B5EF4-FFF2-40B4-BE49-F238E27FC236}">
                <a16:creationId xmlns:a16="http://schemas.microsoft.com/office/drawing/2014/main" xmlns="" id="{A35598AC-5E29-2646-80FE-0EE94558512C}"/>
              </a:ext>
            </a:extLst>
          </p:cNvPr>
          <p:cNvSpPr txBox="1"/>
          <p:nvPr/>
        </p:nvSpPr>
        <p:spPr>
          <a:xfrm>
            <a:off x="678808" y="1152285"/>
            <a:ext cx="476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Nivel URGENTE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9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885063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</a:t>
            </a:r>
            <a:r>
              <a:rPr lang="es-CL" sz="2400" b="1" u="sng" dirty="0">
                <a:solidFill>
                  <a:srgbClr val="002178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ERRORES </a:t>
            </a:r>
            <a:r>
              <a:rPr lang="es-CL" sz="2400" b="1" u="sng" dirty="0" smtClean="0">
                <a:solidFill>
                  <a:srgbClr val="002178"/>
                </a:solidFill>
              </a:rPr>
              <a:t>MÁS </a:t>
            </a:r>
            <a:r>
              <a:rPr lang="es-CL" sz="2400" b="1" u="sng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CONCLUSIONES.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4098" name="Picture 2" descr="C:\Users\7872398-k\Pictures\Cares poligo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9976" y="1340768"/>
            <a:ext cx="6312024" cy="4752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87775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PATRIOTISMO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HONOR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 LEALTAD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VALENTÍA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INTEGRIDAD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lang="es-CL" sz="1000" dirty="0">
                  <a:solidFill>
                    <a:schemeClr val="bg2">
                      <a:lumMod val="90000"/>
                    </a:schemeClr>
                  </a:solidFill>
                  <a:latin typeface="Courier New" panose="02070309020205020404" pitchFamily="49" charset="0"/>
                  <a:cs typeface="Courier New" panose="02070309020205020404" pitchFamily="49" charset="0"/>
                </a:rPr>
                <a:t>DEBER</a:t>
              </a: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ERRORES MÁS COMUNES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5" name="Título 1">
            <a:extLst>
              <a:ext uri="{FF2B5EF4-FFF2-40B4-BE49-F238E27FC236}">
                <a16:creationId xmlns:a16="http://schemas.microsoft.com/office/drawing/2014/main" xmlns="" id="{011DFC76-8AD4-784B-AE13-58CCD5944361}"/>
              </a:ext>
            </a:extLst>
          </p:cNvPr>
          <p:cNvSpPr txBox="1">
            <a:spLocks/>
          </p:cNvSpPr>
          <p:nvPr/>
        </p:nvSpPr>
        <p:spPr>
          <a:xfrm>
            <a:off x="617654" y="868269"/>
            <a:ext cx="8913813" cy="911225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 b="1">
                <a:latin typeface="Arial" panose="020B0604020202020204" pitchFamily="34" charset="0"/>
                <a:cs typeface="Arial" panose="020B0604020202020204" pitchFamily="34" charset="0"/>
              </a:rPr>
              <a:t>Ref. OPNAV 3500</a:t>
            </a:r>
            <a:endParaRPr lang="es-E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xmlns="" id="{50A76056-0590-174E-B176-88717A36AA8B}"/>
              </a:ext>
            </a:extLst>
          </p:cNvPr>
          <p:cNvSpPr/>
          <p:nvPr/>
        </p:nvSpPr>
        <p:spPr>
          <a:xfrm>
            <a:off x="617660" y="1716811"/>
            <a:ext cx="10433203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Optimismo excesivo 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Al no ser totalmente honestos o no buscar las verdaderas causas. Minimizando la asignación del riesgo final.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xmlns="" id="{BFF1B541-8F0A-EA40-80E3-8DFAAE29DE31}"/>
              </a:ext>
            </a:extLst>
          </p:cNvPr>
          <p:cNvSpPr/>
          <p:nvPr/>
        </p:nvSpPr>
        <p:spPr>
          <a:xfrm>
            <a:off x="617656" y="2651867"/>
            <a:ext cx="10433203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 interpretación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La perspectiva individual puede distorsionar los datos.</a:t>
            </a:r>
          </a:p>
        </p:txBody>
      </p:sp>
      <p:sp>
        <p:nvSpPr>
          <p:cNvPr id="18" name="Rectángulo redondeado 17">
            <a:extLst>
              <a:ext uri="{FF2B5EF4-FFF2-40B4-BE49-F238E27FC236}">
                <a16:creationId xmlns:a16="http://schemas.microsoft.com/office/drawing/2014/main" xmlns="" id="{30BC8680-081B-D54A-8047-7E4D3B38AD06}"/>
              </a:ext>
            </a:extLst>
          </p:cNvPr>
          <p:cNvSpPr/>
          <p:nvPr/>
        </p:nvSpPr>
        <p:spPr>
          <a:xfrm>
            <a:off x="617656" y="3565072"/>
            <a:ext cx="10433203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Alarmismo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Se utilizan los peores escenarios independientemente de su posibilidad.</a:t>
            </a:r>
          </a:p>
        </p:txBody>
      </p:sp>
      <p:sp>
        <p:nvSpPr>
          <p:cNvPr id="19" name="Rectángulo redondeado 18">
            <a:extLst>
              <a:ext uri="{FF2B5EF4-FFF2-40B4-BE49-F238E27FC236}">
                <a16:creationId xmlns:a16="http://schemas.microsoft.com/office/drawing/2014/main" xmlns="" id="{7668EA87-C305-AF42-8B0B-0019C0CAFDCF}"/>
              </a:ext>
            </a:extLst>
          </p:cNvPr>
          <p:cNvSpPr/>
          <p:nvPr/>
        </p:nvSpPr>
        <p:spPr>
          <a:xfrm>
            <a:off x="617656" y="4485959"/>
            <a:ext cx="10433203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Indiscriminación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Se da el mismo valor a todos los datos.</a:t>
            </a:r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xmlns="" id="{400A7347-180A-AC47-924E-9A1F30E44025}"/>
              </a:ext>
            </a:extLst>
          </p:cNvPr>
          <p:cNvSpPr/>
          <p:nvPr/>
        </p:nvSpPr>
        <p:spPr>
          <a:xfrm>
            <a:off x="623392" y="5157192"/>
            <a:ext cx="10433203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Inexactitud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Datos erróneos o mal entendidos anulan la precisa evaluación del riesgo.</a:t>
            </a:r>
          </a:p>
        </p:txBody>
      </p:sp>
      <p:pic>
        <p:nvPicPr>
          <p:cNvPr id="22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268710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0"/>
            <a:ext cx="10841005" cy="1164059"/>
            <a:chOff x="244219" y="151862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244219" y="151862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ERRORES MÁS COMUNES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395187" y="3922180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6" name="Rectángulo redondeado 15">
            <a:extLst>
              <a:ext uri="{FF2B5EF4-FFF2-40B4-BE49-F238E27FC236}">
                <a16:creationId xmlns:a16="http://schemas.microsoft.com/office/drawing/2014/main" xmlns="" id="{55480E45-A49B-A04C-A1D5-355C750222F2}"/>
              </a:ext>
            </a:extLst>
          </p:cNvPr>
          <p:cNvSpPr/>
          <p:nvPr/>
        </p:nvSpPr>
        <p:spPr>
          <a:xfrm>
            <a:off x="366616" y="2387502"/>
            <a:ext cx="11040967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MRO Urgente </a:t>
            </a:r>
            <a:r>
              <a:rPr lang="mr-IN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se efectúa.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xmlns="" id="{D2F80F94-2777-E846-A4EE-230530FB587D}"/>
              </a:ext>
            </a:extLst>
          </p:cNvPr>
          <p:cNvSpPr/>
          <p:nvPr/>
        </p:nvSpPr>
        <p:spPr>
          <a:xfrm>
            <a:off x="366612" y="3327668"/>
            <a:ext cx="11040967" cy="776280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Matriz empleada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usa siempre la misma sin considerar personal, sensores, meteorología, entrenamiento, fallas maquinaria.</a:t>
            </a:r>
          </a:p>
        </p:txBody>
      </p:sp>
      <p:sp>
        <p:nvSpPr>
          <p:cNvPr id="18" name="Rectángulo redondeado 17">
            <a:extLst>
              <a:ext uri="{FF2B5EF4-FFF2-40B4-BE49-F238E27FC236}">
                <a16:creationId xmlns:a16="http://schemas.microsoft.com/office/drawing/2014/main" xmlns="" id="{8A190BAB-2083-9845-B073-FEB24FD177DE}"/>
              </a:ext>
            </a:extLst>
          </p:cNvPr>
          <p:cNvSpPr/>
          <p:nvPr/>
        </p:nvSpPr>
        <p:spPr>
          <a:xfrm>
            <a:off x="366612" y="4235763"/>
            <a:ext cx="11040967" cy="7890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residual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considera ocasionalmente. </a:t>
            </a:r>
          </a:p>
        </p:txBody>
      </p:sp>
      <p:sp>
        <p:nvSpPr>
          <p:cNvPr id="19" name="Rectángulo redondeado 18">
            <a:extLst>
              <a:ext uri="{FF2B5EF4-FFF2-40B4-BE49-F238E27FC236}">
                <a16:creationId xmlns:a16="http://schemas.microsoft.com/office/drawing/2014/main" xmlns="" id="{493C462F-4570-8C4C-8740-C147087C786C}"/>
              </a:ext>
            </a:extLst>
          </p:cNvPr>
          <p:cNvSpPr/>
          <p:nvPr/>
        </p:nvSpPr>
        <p:spPr>
          <a:xfrm>
            <a:off x="366612" y="5156650"/>
            <a:ext cx="11040967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Supervisión </a:t>
            </a:r>
            <a:r>
              <a:rPr lang="es-CL" altLang="es-CL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Normalmente no se considera.</a:t>
            </a:r>
          </a:p>
        </p:txBody>
      </p:sp>
      <p:sp>
        <p:nvSpPr>
          <p:cNvPr id="21" name="Rectángulo redondeado 20">
            <a:extLst>
              <a:ext uri="{FF2B5EF4-FFF2-40B4-BE49-F238E27FC236}">
                <a16:creationId xmlns:a16="http://schemas.microsoft.com/office/drawing/2014/main" xmlns="" id="{50444722-B71E-7A40-ACA2-E896B56A667D}"/>
              </a:ext>
            </a:extLst>
          </p:cNvPr>
          <p:cNvSpPr/>
          <p:nvPr/>
        </p:nvSpPr>
        <p:spPr>
          <a:xfrm>
            <a:off x="335360" y="1480752"/>
            <a:ext cx="11040967" cy="81047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MRO </a:t>
            </a:r>
            <a:r>
              <a:rPr lang="mr-IN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 es presentado por el Oficial a cargo al CO, antes del briefing de una actividad.</a:t>
            </a:r>
          </a:p>
        </p:txBody>
      </p:sp>
      <p:sp>
        <p:nvSpPr>
          <p:cNvPr id="22" name="Rectángulo redondeado 8">
            <a:extLst>
              <a:ext uri="{FF2B5EF4-FFF2-40B4-BE49-F238E27FC236}">
                <a16:creationId xmlns:a16="http://schemas.microsoft.com/office/drawing/2014/main" xmlns="" id="{2EAFB7BF-6C14-FA46-98C7-2E7669807E83}"/>
              </a:ext>
            </a:extLst>
          </p:cNvPr>
          <p:cNvSpPr/>
          <p:nvPr/>
        </p:nvSpPr>
        <p:spPr>
          <a:xfrm>
            <a:off x="366616" y="5962192"/>
            <a:ext cx="11040967" cy="563152"/>
          </a:xfrm>
          <a:prstGeom prst="roundRect">
            <a:avLst/>
          </a:prstGeom>
          <a:solidFill>
            <a:srgbClr val="FEE65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1200"/>
              </a:spcBef>
              <a:spcAft>
                <a:spcPts val="1200"/>
              </a:spcAft>
              <a:buSzPct val="130000"/>
              <a:defRPr/>
            </a:pP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altLang="es-C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Confusión </a:t>
            </a:r>
            <a:r>
              <a:rPr lang="es-CL" altLang="es-CL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Medidas de MITIGACIÓN con las de CONTENCIÓN.</a:t>
            </a:r>
          </a:p>
        </p:txBody>
      </p:sp>
      <p:sp>
        <p:nvSpPr>
          <p:cNvPr id="23" name="TextBox 74">
            <a:extLst>
              <a:ext uri="{FF2B5EF4-FFF2-40B4-BE49-F238E27FC236}">
                <a16:creationId xmlns:a16="http://schemas.microsoft.com/office/drawing/2014/main" xmlns="" id="{24EED2E2-E1C6-DE47-9342-5B7F3AFFA17E}"/>
              </a:ext>
            </a:extLst>
          </p:cNvPr>
          <p:cNvSpPr txBox="1"/>
          <p:nvPr/>
        </p:nvSpPr>
        <p:spPr>
          <a:xfrm>
            <a:off x="1048375" y="792031"/>
            <a:ext cx="1008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>
                <a:solidFill>
                  <a:srgbClr val="002178"/>
                </a:solidFill>
                <a:ea typeface="Dotum" pitchFamily="34" charset="-127"/>
                <a:cs typeface="Arial" panose="020B0604020202020204" pitchFamily="34" charset="0"/>
              </a:rPr>
              <a:t>Errores detectados en procesos de entrenamiento</a:t>
            </a:r>
            <a:endParaRPr lang="es-ES_tradnl" sz="2800" b="1" dirty="0">
              <a:solidFill>
                <a:srgbClr val="002178"/>
              </a:solidFill>
              <a:ea typeface="Dotum" pitchFamily="34" charset="-127"/>
              <a:cs typeface="Arial" panose="020B0604020202020204" pitchFamily="34" charset="0"/>
            </a:endParaRPr>
          </a:p>
        </p:txBody>
      </p:sp>
      <p:pic>
        <p:nvPicPr>
          <p:cNvPr id="35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797372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TEMARIO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40" name="14 CuadroTexto"/>
          <p:cNvSpPr txBox="1"/>
          <p:nvPr/>
        </p:nvSpPr>
        <p:spPr>
          <a:xfrm>
            <a:off x="1991544" y="1772816"/>
            <a:ext cx="8064896" cy="196108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INTRODUCCIÓN.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ANTECEDENTES.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PROCESO DEL MRO.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002178"/>
                </a:solidFill>
              </a:rPr>
              <a:t>ERRORES </a:t>
            </a:r>
            <a:r>
              <a:rPr lang="es-CL" sz="2400" b="1" dirty="0" smtClean="0">
                <a:solidFill>
                  <a:srgbClr val="002178"/>
                </a:solidFill>
              </a:rPr>
              <a:t>MÁS </a:t>
            </a:r>
            <a:r>
              <a:rPr lang="es-CL" sz="2400" b="1" dirty="0">
                <a:solidFill>
                  <a:srgbClr val="002178"/>
                </a:solidFill>
              </a:rPr>
              <a:t>COMUNES.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b="1" u="sng" dirty="0">
                <a:solidFill>
                  <a:srgbClr val="002178"/>
                </a:solidFill>
              </a:rPr>
              <a:t>CONCLUSIONES</a:t>
            </a:r>
            <a:r>
              <a:rPr lang="es-CL" sz="2400" b="1" dirty="0">
                <a:solidFill>
                  <a:srgbClr val="002178"/>
                </a:solidFill>
              </a:rPr>
              <a:t>.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  <p:pic>
        <p:nvPicPr>
          <p:cNvPr id="5122" name="Picture 2" descr="C:\Users\7872398-k\Pictures\F.N. 12 MAR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9976" y="1268760"/>
            <a:ext cx="5976664" cy="5332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686197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CONCLUSIONES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5AB9D883-BFE5-9143-B034-AF4FD68BAE43}"/>
              </a:ext>
            </a:extLst>
          </p:cNvPr>
          <p:cNvSpPr/>
          <p:nvPr/>
        </p:nvSpPr>
        <p:spPr>
          <a:xfrm>
            <a:off x="682517" y="1282390"/>
            <a:ext cx="10589080" cy="52057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cs typeface="Arial" panose="020B0604020202020204" pitchFamily="34" charset="0"/>
              </a:rPr>
              <a:t>El propósito del MRO </a:t>
            </a:r>
            <a:r>
              <a:rPr lang="es-CL" sz="2400" b="1" dirty="0">
                <a:solidFill>
                  <a:srgbClr val="002178"/>
                </a:solidFill>
                <a:ea typeface="Dotum" pitchFamily="34" charset="-127"/>
                <a:cs typeface="Times New Roman" pitchFamily="18" charset="0"/>
              </a:rPr>
              <a:t>no es eliminar </a:t>
            </a:r>
            <a:r>
              <a:rPr lang="es-CL" sz="2400" dirty="0">
                <a:cs typeface="Arial" panose="020B0604020202020204" pitchFamily="34" charset="0"/>
              </a:rPr>
              <a:t>el riesgo inherente que tienen las </a:t>
            </a:r>
            <a:r>
              <a:rPr lang="es-CL" sz="2400" dirty="0" smtClean="0">
                <a:cs typeface="Arial" panose="020B0604020202020204" pitchFamily="34" charset="0"/>
              </a:rPr>
              <a:t>operaciones o ejercicios en </a:t>
            </a:r>
            <a:r>
              <a:rPr lang="es-CL" sz="2400" dirty="0">
                <a:cs typeface="Arial" panose="020B0604020202020204" pitchFamily="34" charset="0"/>
              </a:rPr>
              <a:t>general;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sino manejar el riesgo </a:t>
            </a:r>
            <a:r>
              <a:rPr lang="es-CL" sz="2400" dirty="0">
                <a:cs typeface="Arial" panose="020B0604020202020204" pitchFamily="34" charset="0"/>
              </a:rPr>
              <a:t>para que la operación, actividad o tarea que se realizará se cumpla con éxito y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con un mínimo de perdidas</a:t>
            </a:r>
            <a:r>
              <a:rPr lang="es-CL" sz="2400" dirty="0">
                <a:solidFill>
                  <a:srgbClr val="002178"/>
                </a:solidFill>
                <a:cs typeface="Arial" panose="020B0604020202020204" pitchFamily="34" charset="0"/>
              </a:rPr>
              <a:t> </a:t>
            </a:r>
            <a:r>
              <a:rPr lang="es-CL" sz="2400" dirty="0">
                <a:cs typeface="Arial" panose="020B0604020202020204" pitchFamily="34" charset="0"/>
              </a:rPr>
              <a:t>humanas o materiales.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es-CL" sz="2400" dirty="0"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CL" sz="2400" dirty="0">
                <a:cs typeface="Arial" panose="020B0604020202020204" pitchFamily="34" charset="0"/>
              </a:rPr>
              <a:t>El MRO, a través de la identificación y manejo de riesgo, se convierte en una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herramienta que apoya el proceso de toma de decisiones </a:t>
            </a:r>
            <a:r>
              <a:rPr lang="es-CL" sz="2400" dirty="0">
                <a:cs typeface="Arial" panose="020B0604020202020204" pitchFamily="34" charset="0"/>
              </a:rPr>
              <a:t>del comandante, permitiendo balancear los riesgos en relación al cumplimiento de las tareas y misión encomendada.   </a:t>
            </a:r>
            <a:endParaRPr lang="es-CL" sz="2400" dirty="0"/>
          </a:p>
        </p:txBody>
      </p:sp>
      <p:pic>
        <p:nvPicPr>
          <p:cNvPr id="17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350602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76F03-8F6F-47DB-8EE2-74F44ACFE71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9774"/>
            <a:ext cx="10841005" cy="1164059"/>
            <a:chOff x="244219" y="132088"/>
            <a:chExt cx="7834367" cy="1164059"/>
          </a:xfrm>
        </p:grpSpPr>
        <p:grpSp>
          <p:nvGrpSpPr>
            <p:cNvPr id="27" name="Grupo 26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8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31" name="2 CuadroTexto"/>
            <p:cNvSpPr txBox="1"/>
            <p:nvPr/>
          </p:nvSpPr>
          <p:spPr>
            <a:xfrm>
              <a:off x="1007814" y="692696"/>
              <a:ext cx="13349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32" name="Imagen 3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2524"/>
            <a:stretch/>
          </p:blipFill>
          <p:spPr>
            <a:xfrm>
              <a:off x="323528" y="132088"/>
              <a:ext cx="873166" cy="1164059"/>
            </a:xfrm>
            <a:prstGeom prst="rect">
              <a:avLst/>
            </a:prstGeom>
          </p:spPr>
        </p:pic>
      </p:grpSp>
      <p:sp>
        <p:nvSpPr>
          <p:cNvPr id="34" name="16 CuadroTexto"/>
          <p:cNvSpPr txBox="1"/>
          <p:nvPr/>
        </p:nvSpPr>
        <p:spPr>
          <a:xfrm>
            <a:off x="3970784" y="44625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2400" b="1" dirty="0">
                <a:solidFill>
                  <a:srgbClr val="002178"/>
                </a:solidFill>
              </a:rPr>
              <a:t>CONCLUSIONES</a:t>
            </a:r>
            <a:endParaRPr lang="es-CL" sz="2400" b="1" i="1" dirty="0">
              <a:solidFill>
                <a:srgbClr val="002178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1635343" y="3601176"/>
            <a:ext cx="1867455" cy="723175"/>
            <a:chOff x="2792546" y="2000737"/>
            <a:chExt cx="1867455" cy="723175"/>
          </a:xfrm>
        </p:grpSpPr>
        <p:sp>
          <p:nvSpPr>
            <p:cNvPr id="25" name="Rectángulo 24"/>
            <p:cNvSpPr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CuadroTexto 32"/>
            <p:cNvSpPr txBox="1"/>
            <p:nvPr/>
          </p:nvSpPr>
          <p:spPr>
            <a:xfrm>
              <a:off x="2792546" y="2000737"/>
              <a:ext cx="1867455" cy="723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5047" tIns="0" rIns="0" bIns="0" numCol="1" spcCol="1270" anchor="t" anchorCtr="0">
              <a:noAutofit/>
            </a:bodyPr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s-ES" sz="2200" dirty="0"/>
            </a:p>
          </p:txBody>
        </p:sp>
      </p:grpSp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8BE35F9B-4D3F-4F13-A575-7C80C4268165}"/>
              </a:ext>
            </a:extLst>
          </p:cNvPr>
          <p:cNvSpPr/>
          <p:nvPr/>
        </p:nvSpPr>
        <p:spPr>
          <a:xfrm>
            <a:off x="407368" y="1172540"/>
            <a:ext cx="11784632" cy="39703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400" dirty="0" smtClean="0">
                <a:cs typeface="Arial" panose="020B0604020202020204" pitchFamily="34" charset="0"/>
              </a:rPr>
              <a:t>3. Como </a:t>
            </a:r>
            <a:r>
              <a:rPr lang="es-CL" sz="2400" dirty="0" smtClean="0">
                <a:cs typeface="Arial" panose="020B0604020202020204" pitchFamily="34" charset="0"/>
              </a:rPr>
              <a:t>futuros oficiales de marina, tienen </a:t>
            </a:r>
            <a:r>
              <a:rPr lang="es-CL" sz="2400" dirty="0">
                <a:cs typeface="Arial" panose="020B0604020202020204" pitchFamily="34" charset="0"/>
              </a:rPr>
              <a:t>el deber ineludible de verificar de forma permanente el cumplimiento de todas las normas de seguridad, y detectar de forma oportuna la pérdida de las condiciones mínimas requeridas para ejecutar cualquier ejercicio</a:t>
            </a:r>
            <a:r>
              <a:rPr lang="es-CL" sz="2400" dirty="0" smtClean="0"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s-CL" sz="2400" dirty="0"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CL" sz="2400" dirty="0" smtClean="0">
                <a:cs typeface="Arial" panose="020B0604020202020204" pitchFamily="34" charset="0"/>
              </a:rPr>
              <a:t>4. El </a:t>
            </a:r>
            <a:r>
              <a:rPr lang="es-CL" sz="2400" dirty="0" smtClean="0">
                <a:cs typeface="Arial" panose="020B0604020202020204" pitchFamily="34" charset="0"/>
              </a:rPr>
              <a:t>Comandante (Director o jefe) </a:t>
            </a:r>
            <a:r>
              <a:rPr lang="es-CL" sz="2400" dirty="0">
                <a:cs typeface="Arial" panose="020B0604020202020204" pitchFamily="34" charset="0"/>
              </a:rPr>
              <a:t>es el responsable de la seguridad del personal y material bajo su mando, sin embargo, </a:t>
            </a:r>
            <a:r>
              <a:rPr lang="es-CL" sz="2400" b="1" dirty="0">
                <a:solidFill>
                  <a:srgbClr val="002178"/>
                </a:solidFill>
                <a:cs typeface="Arial" panose="020B0604020202020204" pitchFamily="34" charset="0"/>
              </a:rPr>
              <a:t>es nuestra responsabilidad velar por el correcto empleo del MRO en todos sus niveles</a:t>
            </a:r>
            <a:r>
              <a:rPr lang="es-CL" sz="2400" b="1" dirty="0">
                <a:cs typeface="Arial" panose="020B0604020202020204" pitchFamily="34" charset="0"/>
              </a:rPr>
              <a:t> </a:t>
            </a:r>
            <a:r>
              <a:rPr lang="es-CL" sz="2400" dirty="0">
                <a:cs typeface="Arial" panose="020B0604020202020204" pitchFamily="34" charset="0"/>
              </a:rPr>
              <a:t>(Mensaje COMOPER 131141 DIC 2019) .   </a:t>
            </a:r>
          </a:p>
        </p:txBody>
      </p: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0"/>
            <a:ext cx="111975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2649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CuadroTexto"/>
          <p:cNvSpPr txBox="1"/>
          <p:nvPr/>
        </p:nvSpPr>
        <p:spPr>
          <a:xfrm>
            <a:off x="2279576" y="1268760"/>
            <a:ext cx="8064896" cy="1037758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algn="ctr"/>
            <a:r>
              <a:rPr lang="es-CL" sz="4000" b="1" dirty="0">
                <a:solidFill>
                  <a:srgbClr val="002178"/>
                </a:solidFill>
              </a:rPr>
              <a:t>MANEJO DEL RIESGO OPERACIONAL</a:t>
            </a:r>
          </a:p>
          <a:p>
            <a:pPr algn="ctr"/>
            <a:r>
              <a:rPr lang="es-CL" sz="2000" b="1" dirty="0" smtClean="0">
                <a:solidFill>
                  <a:srgbClr val="002178"/>
                </a:solidFill>
              </a:rPr>
              <a:t>BUCEO TEÓRICO 2022</a:t>
            </a:r>
            <a:endParaRPr lang="es-CL" sz="2000" b="1" dirty="0">
              <a:solidFill>
                <a:srgbClr val="002178"/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263352" y="260648"/>
            <a:ext cx="10513168" cy="1164059"/>
            <a:chOff x="-1116632" y="132088"/>
            <a:chExt cx="10513168" cy="1164059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8" y="686822"/>
              <a:ext cx="9152318" cy="259790"/>
              <a:chOff x="1143651" y="601281"/>
              <a:chExt cx="9152318" cy="259790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1" y="601281"/>
                <a:ext cx="7064085" cy="259790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807373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910424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s-CL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007814" y="692696"/>
              <a:ext cx="511069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1000" dirty="0">
                <a:solidFill>
                  <a:schemeClr val="bg2">
                    <a:lumMod val="90000"/>
                  </a:schemeClr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-1904"/>
            <a:stretch/>
          </p:blipFill>
          <p:spPr>
            <a:xfrm>
              <a:off x="-1116632" y="132088"/>
              <a:ext cx="1017182" cy="1164059"/>
            </a:xfrm>
            <a:prstGeom prst="rect">
              <a:avLst/>
            </a:prstGeom>
          </p:spPr>
        </p:pic>
      </p:grpSp>
      <p:pic>
        <p:nvPicPr>
          <p:cNvPr id="16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76520" y="260648"/>
            <a:ext cx="1119758" cy="1224136"/>
          </a:xfrm>
          <a:prstGeom prst="rect">
            <a:avLst/>
          </a:prstGeom>
          <a:noFill/>
        </p:spPr>
      </p:pic>
      <p:pic>
        <p:nvPicPr>
          <p:cNvPr id="6146" name="Picture 2" descr="C:\Users\7872398-k\Desktop\BUCEO\BUZO O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9496" y="2564904"/>
            <a:ext cx="9001000" cy="34712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377772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20130603-Collingwood New Logo-U">
  <a:themeElements>
    <a:clrScheme name="20130603-Collingwood New Logo-U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0130603-Collingwood New Logo-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488" tIns="44450" rIns="90488" bIns="4445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488" tIns="44450" rIns="90488" bIns="4445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0130603-Collingwood New Logo-U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130603-Collingwood New Logo-U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130603-Collingwood New Logo-U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38685</TotalTime>
  <Words>1757</Words>
  <Application>Microsoft Office PowerPoint</Application>
  <PresentationFormat>Personalizado</PresentationFormat>
  <Paragraphs>365</Paragraphs>
  <Slides>35</Slides>
  <Notes>33</Notes>
  <HiddenSlides>3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1_Tema de Office</vt:lpstr>
      <vt:lpstr>3_Tema de Office</vt:lpstr>
      <vt:lpstr>2_Tema de Office</vt:lpstr>
      <vt:lpstr>20130603-Collingwood New Logo-U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      Ventajas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Depto Logistico APN, T1 Eduardo Dominguez</dc:creator>
  <cp:lastModifiedBy>7872398-k</cp:lastModifiedBy>
  <cp:revision>1267</cp:revision>
  <cp:lastPrinted>2021-03-01T19:33:43Z</cp:lastPrinted>
  <dcterms:created xsi:type="dcterms:W3CDTF">2018-04-16T15:25:49Z</dcterms:created>
  <dcterms:modified xsi:type="dcterms:W3CDTF">2022-07-13T15:01:01Z</dcterms:modified>
</cp:coreProperties>
</file>