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65" r:id="rId2"/>
    <p:sldId id="293" r:id="rId3"/>
    <p:sldId id="258" r:id="rId4"/>
    <p:sldId id="259" r:id="rId5"/>
    <p:sldId id="296" r:id="rId6"/>
    <p:sldId id="297" r:id="rId7"/>
    <p:sldId id="295" r:id="rId8"/>
    <p:sldId id="262" r:id="rId9"/>
    <p:sldId id="263" r:id="rId10"/>
    <p:sldId id="264" r:id="rId11"/>
    <p:sldId id="287" r:id="rId12"/>
    <p:sldId id="281" r:id="rId13"/>
    <p:sldId id="283" r:id="rId14"/>
    <p:sldId id="294" r:id="rId15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044" autoAdjust="0"/>
    <p:restoredTop sz="94660"/>
  </p:normalViewPr>
  <p:slideViewPr>
    <p:cSldViewPr>
      <p:cViewPr varScale="1">
        <p:scale>
          <a:sx n="73" d="100"/>
          <a:sy n="73" d="100"/>
        </p:scale>
        <p:origin x="-44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E57FABD-0CDB-4E28-8444-BDBF563A9E45}" type="datetimeFigureOut">
              <a:rPr lang="es-CL" smtClean="0"/>
              <a:pPr/>
              <a:t>11-10-2022</a:t>
            </a:fld>
            <a:endParaRPr lang="es-C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6D437E9-C184-4749-BBF6-47150897F092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42764128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2 Marcador de notas"/>
          <p:cNvSpPr>
            <a:spLocks noGrp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s-CL" smtClean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140ACC1-48AE-41F2-95ED-3EBF7A162A0F}" type="slidenum">
              <a:rPr lang="es-ES" smtClean="0"/>
              <a:pPr>
                <a:defRPr/>
              </a:pPr>
              <a:t>3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2 Marcador de notas"/>
          <p:cNvSpPr>
            <a:spLocks noGrp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s-CL" smtClean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140ACC1-48AE-41F2-95ED-3EBF7A162A0F}" type="slidenum">
              <a:rPr lang="es-ES" smtClean="0"/>
              <a:pPr>
                <a:defRPr/>
              </a:pPr>
              <a:t>4</a:t>
            </a:fld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2 Marcador de notas"/>
          <p:cNvSpPr>
            <a:spLocks noGrp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s-CL" smtClean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140ACC1-48AE-41F2-95ED-3EBF7A162A0F}" type="slidenum">
              <a:rPr lang="es-ES" smtClean="0"/>
              <a:pPr>
                <a:defRPr/>
              </a:pPr>
              <a:t>6</a:t>
            </a:fld>
            <a:endParaRPr lang="es-E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2 Marcador de notas"/>
          <p:cNvSpPr>
            <a:spLocks noGrp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s-CL" smtClean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140ACC1-48AE-41F2-95ED-3EBF7A162A0F}" type="slidenum">
              <a:rPr lang="es-ES" smtClean="0"/>
              <a:pPr>
                <a:defRPr/>
              </a:pPr>
              <a:t>8</a:t>
            </a:fld>
            <a:endParaRPr lang="es-E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2 Marcador de notas"/>
          <p:cNvSpPr>
            <a:spLocks noGrp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s-CL" smtClean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140ACC1-48AE-41F2-95ED-3EBF7A162A0F}" type="slidenum">
              <a:rPr lang="es-ES" smtClean="0"/>
              <a:pPr>
                <a:defRPr/>
              </a:pPr>
              <a:t>9</a:t>
            </a:fld>
            <a:endParaRPr lang="es-E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2 Marcador de notas"/>
          <p:cNvSpPr>
            <a:spLocks noGrp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s-CL" smtClean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140ACC1-48AE-41F2-95ED-3EBF7A162A0F}" type="slidenum">
              <a:rPr lang="es-ES" smtClean="0"/>
              <a:pPr>
                <a:defRPr/>
              </a:pPr>
              <a:t>10</a:t>
            </a:fld>
            <a:endParaRPr lang="es-E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2 Marcador de notas"/>
          <p:cNvSpPr>
            <a:spLocks noGrp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s-CL" smtClean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140ACC1-48AE-41F2-95ED-3EBF7A162A0F}" type="slidenum">
              <a:rPr lang="es-ES" smtClean="0"/>
              <a:pPr>
                <a:defRPr/>
              </a:pPr>
              <a:t>12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415739691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2 Marcador de notas"/>
          <p:cNvSpPr>
            <a:spLocks noGrp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s-CL" smtClean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140ACC1-48AE-41F2-95ED-3EBF7A162A0F}" type="slidenum">
              <a:rPr lang="es-ES" smtClean="0"/>
              <a:pPr>
                <a:defRPr/>
              </a:pPr>
              <a:t>13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34751599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6A9B7-A3C7-479A-BC56-7793A510D86D}" type="datetimeFigureOut">
              <a:rPr lang="es-CL" smtClean="0"/>
              <a:pPr/>
              <a:t>11-10-2022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9342D-5D15-464B-B7F9-495A174B5415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42332294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6A9B7-A3C7-479A-BC56-7793A510D86D}" type="datetimeFigureOut">
              <a:rPr lang="es-CL" smtClean="0"/>
              <a:pPr/>
              <a:t>11-10-2022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9342D-5D15-464B-B7F9-495A174B5415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39145646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6A9B7-A3C7-479A-BC56-7793A510D86D}" type="datetimeFigureOut">
              <a:rPr lang="es-CL" smtClean="0"/>
              <a:pPr/>
              <a:t>11-10-2022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9342D-5D15-464B-B7F9-495A174B5415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230258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6A9B7-A3C7-479A-BC56-7793A510D86D}" type="datetimeFigureOut">
              <a:rPr lang="es-CL" smtClean="0"/>
              <a:pPr/>
              <a:t>11-10-2022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9342D-5D15-464B-B7F9-495A174B5415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27733801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6A9B7-A3C7-479A-BC56-7793A510D86D}" type="datetimeFigureOut">
              <a:rPr lang="es-CL" smtClean="0"/>
              <a:pPr/>
              <a:t>11-10-2022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9342D-5D15-464B-B7F9-495A174B5415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6955167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6A9B7-A3C7-479A-BC56-7793A510D86D}" type="datetimeFigureOut">
              <a:rPr lang="es-CL" smtClean="0"/>
              <a:pPr/>
              <a:t>11-10-2022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9342D-5D15-464B-B7F9-495A174B5415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41036730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6A9B7-A3C7-479A-BC56-7793A510D86D}" type="datetimeFigureOut">
              <a:rPr lang="es-CL" smtClean="0"/>
              <a:pPr/>
              <a:t>11-10-2022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9342D-5D15-464B-B7F9-495A174B5415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41640293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6A9B7-A3C7-479A-BC56-7793A510D86D}" type="datetimeFigureOut">
              <a:rPr lang="es-CL" smtClean="0"/>
              <a:pPr/>
              <a:t>11-10-2022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9342D-5D15-464B-B7F9-495A174B5415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40751590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6A9B7-A3C7-479A-BC56-7793A510D86D}" type="datetimeFigureOut">
              <a:rPr lang="es-CL" smtClean="0"/>
              <a:pPr/>
              <a:t>11-10-2022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9342D-5D15-464B-B7F9-495A174B5415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5219178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6A9B7-A3C7-479A-BC56-7793A510D86D}" type="datetimeFigureOut">
              <a:rPr lang="es-CL" smtClean="0"/>
              <a:pPr/>
              <a:t>11-10-2022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9342D-5D15-464B-B7F9-495A174B5415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41519701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6A9B7-A3C7-479A-BC56-7793A510D86D}" type="datetimeFigureOut">
              <a:rPr lang="es-CL" smtClean="0"/>
              <a:pPr/>
              <a:t>11-10-2022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9342D-5D15-464B-B7F9-495A174B5415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29184217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alphaModFix amt="77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86A9B7-A3C7-479A-BC56-7793A510D86D}" type="datetimeFigureOut">
              <a:rPr lang="es-CL" smtClean="0"/>
              <a:pPr/>
              <a:t>11-10-2022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E9342D-5D15-464B-B7F9-495A174B5415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20248074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71437" y="1052736"/>
            <a:ext cx="8929719" cy="1015663"/>
          </a:xfrm>
          <a:prstGeom prst="rect">
            <a:avLst/>
          </a:prstGeom>
          <a:solidFill>
            <a:schemeClr val="bg2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60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FUNDAMENTOS NAVALES</a:t>
            </a:r>
            <a:endParaRPr lang="es-ES" sz="60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-92558" y="5766355"/>
            <a:ext cx="9345078" cy="830997"/>
          </a:xfrm>
          <a:prstGeom prst="rect">
            <a:avLst/>
          </a:prstGeom>
          <a:gradFill flip="none" rotWithShape="1">
            <a:gsLst>
              <a:gs pos="46000">
                <a:schemeClr val="tx2">
                  <a:lumMod val="75000"/>
                </a:schemeClr>
              </a:gs>
              <a:gs pos="72000">
                <a:schemeClr val="tx2">
                  <a:lumMod val="75000"/>
                </a:schemeClr>
              </a:gs>
            </a:gsLst>
            <a:path path="circle">
              <a:fillToRect l="50000" t="130000" r="50000" b="-30000"/>
            </a:path>
            <a:tileRect/>
          </a:gra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4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EL OFICIAL A BORDO</a:t>
            </a:r>
            <a:endParaRPr lang="es-ES" sz="48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57 Rectángulo"/>
          <p:cNvSpPr/>
          <p:nvPr/>
        </p:nvSpPr>
        <p:spPr>
          <a:xfrm>
            <a:off x="0" y="1214422"/>
            <a:ext cx="9358378" cy="521497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Rectángulo 2"/>
          <p:cNvSpPr/>
          <p:nvPr/>
        </p:nvSpPr>
        <p:spPr>
          <a:xfrm>
            <a:off x="3505528" y="1484784"/>
            <a:ext cx="2232248" cy="360040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COMANDANTE</a:t>
            </a:r>
            <a:endParaRPr lang="en-US" dirty="0"/>
          </a:p>
        </p:txBody>
      </p:sp>
      <p:sp>
        <p:nvSpPr>
          <p:cNvPr id="4" name="Rectángulo 3"/>
          <p:cNvSpPr/>
          <p:nvPr/>
        </p:nvSpPr>
        <p:spPr>
          <a:xfrm>
            <a:off x="3505528" y="2492896"/>
            <a:ext cx="2232248" cy="288032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2º COMANDANTE</a:t>
            </a:r>
            <a:endParaRPr lang="en-US" dirty="0"/>
          </a:p>
        </p:txBody>
      </p:sp>
      <p:sp>
        <p:nvSpPr>
          <p:cNvPr id="5" name="Rectángulo 4"/>
          <p:cNvSpPr/>
          <p:nvPr/>
        </p:nvSpPr>
        <p:spPr>
          <a:xfrm>
            <a:off x="5881792" y="1988840"/>
            <a:ext cx="875672" cy="288032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SEC</a:t>
            </a:r>
            <a:endParaRPr lang="en-US" dirty="0"/>
          </a:p>
        </p:txBody>
      </p:sp>
      <p:sp>
        <p:nvSpPr>
          <p:cNvPr id="9" name="Rectángulo 8"/>
          <p:cNvSpPr/>
          <p:nvPr/>
        </p:nvSpPr>
        <p:spPr>
          <a:xfrm>
            <a:off x="93442" y="4213678"/>
            <a:ext cx="1549976" cy="360040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DEP OP</a:t>
            </a:r>
            <a:endParaRPr lang="en-US" dirty="0"/>
          </a:p>
        </p:txBody>
      </p:sp>
      <p:sp>
        <p:nvSpPr>
          <p:cNvPr id="10" name="Rectángulo 9"/>
          <p:cNvSpPr/>
          <p:nvPr/>
        </p:nvSpPr>
        <p:spPr>
          <a:xfrm>
            <a:off x="7058905" y="4227306"/>
            <a:ext cx="1728192" cy="360040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DEP AB</a:t>
            </a:r>
            <a:endParaRPr lang="en-US" dirty="0"/>
          </a:p>
        </p:txBody>
      </p:sp>
      <p:sp>
        <p:nvSpPr>
          <p:cNvPr id="11" name="Rectángulo 10"/>
          <p:cNvSpPr/>
          <p:nvPr/>
        </p:nvSpPr>
        <p:spPr>
          <a:xfrm>
            <a:off x="5881792" y="3068960"/>
            <a:ext cx="875672" cy="284682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DET</a:t>
            </a:r>
            <a:endParaRPr lang="en-US" dirty="0"/>
          </a:p>
        </p:txBody>
      </p:sp>
      <p:cxnSp>
        <p:nvCxnSpPr>
          <p:cNvPr id="13" name="Conector recto 12"/>
          <p:cNvCxnSpPr/>
          <p:nvPr/>
        </p:nvCxnSpPr>
        <p:spPr>
          <a:xfrm>
            <a:off x="857600" y="3429000"/>
            <a:ext cx="7293072" cy="7143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Conector recto 16"/>
          <p:cNvCxnSpPr/>
          <p:nvPr/>
        </p:nvCxnSpPr>
        <p:spPr>
          <a:xfrm>
            <a:off x="4502860" y="3212976"/>
            <a:ext cx="139258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Conector recto 18"/>
          <p:cNvCxnSpPr/>
          <p:nvPr/>
        </p:nvCxnSpPr>
        <p:spPr>
          <a:xfrm>
            <a:off x="4513640" y="1726363"/>
            <a:ext cx="0" cy="172819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Conector recto 34"/>
          <p:cNvCxnSpPr/>
          <p:nvPr/>
        </p:nvCxnSpPr>
        <p:spPr>
          <a:xfrm>
            <a:off x="2853962" y="4508550"/>
            <a:ext cx="19863" cy="99048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Conector recto 35"/>
          <p:cNvCxnSpPr/>
          <p:nvPr/>
        </p:nvCxnSpPr>
        <p:spPr>
          <a:xfrm>
            <a:off x="2853962" y="4933810"/>
            <a:ext cx="46858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Conector recto 36"/>
          <p:cNvCxnSpPr/>
          <p:nvPr/>
        </p:nvCxnSpPr>
        <p:spPr>
          <a:xfrm>
            <a:off x="2857556" y="5207142"/>
            <a:ext cx="46858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Rectángulo 39"/>
          <p:cNvSpPr/>
          <p:nvPr/>
        </p:nvSpPr>
        <p:spPr>
          <a:xfrm>
            <a:off x="3048364" y="4785182"/>
            <a:ext cx="1071570" cy="292294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Armas</a:t>
            </a:r>
            <a:endParaRPr lang="en-US" dirty="0"/>
          </a:p>
        </p:txBody>
      </p:sp>
      <p:cxnSp>
        <p:nvCxnSpPr>
          <p:cNvPr id="49" name="Conector recto 48"/>
          <p:cNvCxnSpPr/>
          <p:nvPr/>
        </p:nvCxnSpPr>
        <p:spPr>
          <a:xfrm>
            <a:off x="5248028" y="4933810"/>
            <a:ext cx="46858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Conector recto 49"/>
          <p:cNvCxnSpPr/>
          <p:nvPr/>
        </p:nvCxnSpPr>
        <p:spPr>
          <a:xfrm>
            <a:off x="5276982" y="5363515"/>
            <a:ext cx="46858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Conector recto 50"/>
          <p:cNvCxnSpPr>
            <a:endCxn id="54" idx="3"/>
          </p:cNvCxnSpPr>
          <p:nvPr/>
        </p:nvCxnSpPr>
        <p:spPr>
          <a:xfrm flipV="1">
            <a:off x="5237057" y="5677117"/>
            <a:ext cx="2288151" cy="1333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Rectángulo 51"/>
          <p:cNvSpPr/>
          <p:nvPr/>
        </p:nvSpPr>
        <p:spPr>
          <a:xfrm>
            <a:off x="5493439" y="4860042"/>
            <a:ext cx="1412577" cy="364302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Propulsión </a:t>
            </a:r>
            <a:endParaRPr lang="en-US" dirty="0"/>
          </a:p>
        </p:txBody>
      </p:sp>
      <p:sp>
        <p:nvSpPr>
          <p:cNvPr id="53" name="Rectángulo 52"/>
          <p:cNvSpPr/>
          <p:nvPr/>
        </p:nvSpPr>
        <p:spPr>
          <a:xfrm>
            <a:off x="5644040" y="5213810"/>
            <a:ext cx="1476290" cy="295361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Electricidad </a:t>
            </a:r>
            <a:endParaRPr lang="en-US" dirty="0"/>
          </a:p>
        </p:txBody>
      </p:sp>
      <p:sp>
        <p:nvSpPr>
          <p:cNvPr id="54" name="Rectángulo 53"/>
          <p:cNvSpPr/>
          <p:nvPr/>
        </p:nvSpPr>
        <p:spPr>
          <a:xfrm>
            <a:off x="5768940" y="5530970"/>
            <a:ext cx="1756268" cy="292294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Control Averías</a:t>
            </a:r>
            <a:endParaRPr lang="en-US" dirty="0"/>
          </a:p>
        </p:txBody>
      </p:sp>
      <p:cxnSp>
        <p:nvCxnSpPr>
          <p:cNvPr id="55" name="Conector recto 54"/>
          <p:cNvCxnSpPr/>
          <p:nvPr/>
        </p:nvCxnSpPr>
        <p:spPr>
          <a:xfrm>
            <a:off x="5247538" y="4508550"/>
            <a:ext cx="13269" cy="117523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Conector recto 55"/>
          <p:cNvCxnSpPr/>
          <p:nvPr/>
        </p:nvCxnSpPr>
        <p:spPr>
          <a:xfrm>
            <a:off x="7604547" y="5005818"/>
            <a:ext cx="46858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Conector recto 56"/>
          <p:cNvCxnSpPr/>
          <p:nvPr/>
        </p:nvCxnSpPr>
        <p:spPr>
          <a:xfrm>
            <a:off x="7584771" y="5356686"/>
            <a:ext cx="46858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Rectángulo 58"/>
          <p:cNvSpPr/>
          <p:nvPr/>
        </p:nvSpPr>
        <p:spPr>
          <a:xfrm>
            <a:off x="7849958" y="4932050"/>
            <a:ext cx="1306513" cy="292294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Materiales </a:t>
            </a:r>
            <a:endParaRPr lang="en-US" dirty="0"/>
          </a:p>
        </p:txBody>
      </p:sp>
      <p:sp>
        <p:nvSpPr>
          <p:cNvPr id="60" name="Rectángulo 59"/>
          <p:cNvSpPr/>
          <p:nvPr/>
        </p:nvSpPr>
        <p:spPr>
          <a:xfrm>
            <a:off x="8013463" y="5214950"/>
            <a:ext cx="1285884" cy="292294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Servicios</a:t>
            </a:r>
            <a:endParaRPr lang="en-US" dirty="0"/>
          </a:p>
        </p:txBody>
      </p:sp>
      <p:cxnSp>
        <p:nvCxnSpPr>
          <p:cNvPr id="62" name="Conector recto 61"/>
          <p:cNvCxnSpPr/>
          <p:nvPr/>
        </p:nvCxnSpPr>
        <p:spPr>
          <a:xfrm rot="16200000" flipH="1">
            <a:off x="7074811" y="5109804"/>
            <a:ext cx="1063020" cy="452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Conector recto 66"/>
          <p:cNvCxnSpPr/>
          <p:nvPr/>
        </p:nvCxnSpPr>
        <p:spPr>
          <a:xfrm>
            <a:off x="4513640" y="2132856"/>
            <a:ext cx="139258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Conector recto 68"/>
          <p:cNvCxnSpPr/>
          <p:nvPr/>
        </p:nvCxnSpPr>
        <p:spPr>
          <a:xfrm flipV="1">
            <a:off x="846479" y="3500438"/>
            <a:ext cx="11121" cy="72008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Conector recto 72"/>
          <p:cNvCxnSpPr/>
          <p:nvPr/>
        </p:nvCxnSpPr>
        <p:spPr>
          <a:xfrm flipV="1">
            <a:off x="2961096" y="3500438"/>
            <a:ext cx="11121" cy="72008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Conector recto 74"/>
          <p:cNvCxnSpPr/>
          <p:nvPr/>
        </p:nvCxnSpPr>
        <p:spPr>
          <a:xfrm flipV="1">
            <a:off x="5615851" y="3522320"/>
            <a:ext cx="11121" cy="72008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Conector recto 75"/>
          <p:cNvCxnSpPr/>
          <p:nvPr/>
        </p:nvCxnSpPr>
        <p:spPr>
          <a:xfrm flipV="1">
            <a:off x="8115047" y="3500438"/>
            <a:ext cx="11121" cy="72008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7" name="Rectangle 2"/>
          <p:cNvSpPr txBox="1">
            <a:spLocks noChangeArrowheads="1"/>
          </p:cNvSpPr>
          <p:nvPr/>
        </p:nvSpPr>
        <p:spPr>
          <a:xfrm>
            <a:off x="0" y="0"/>
            <a:ext cx="9144000" cy="757917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 anchorCtr="0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_tradnl" sz="2800" b="1" dirty="0" smtClean="0">
                <a:latin typeface="Arial" pitchFamily="34" charset="0"/>
                <a:cs typeface="Arial" pitchFamily="34" charset="0"/>
              </a:rPr>
              <a:t>ORGANIZACIÓN DE UN BUQUE DE GUERRA</a:t>
            </a:r>
            <a:endParaRPr lang="en-US" sz="28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ángulo 7"/>
          <p:cNvSpPr/>
          <p:nvPr/>
        </p:nvSpPr>
        <p:spPr>
          <a:xfrm>
            <a:off x="2000608" y="4220518"/>
            <a:ext cx="2071702" cy="360040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DEP SIST ARMAS</a:t>
            </a:r>
            <a:endParaRPr lang="en-US" dirty="0"/>
          </a:p>
        </p:txBody>
      </p:sp>
      <p:sp>
        <p:nvSpPr>
          <p:cNvPr id="6" name="Rectángulo 5"/>
          <p:cNvSpPr/>
          <p:nvPr/>
        </p:nvSpPr>
        <p:spPr>
          <a:xfrm>
            <a:off x="4762876" y="4220518"/>
            <a:ext cx="1728192" cy="360040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DEP ING</a:t>
            </a:r>
            <a:endParaRPr lang="en-US" dirty="0"/>
          </a:p>
        </p:txBody>
      </p:sp>
      <p:sp>
        <p:nvSpPr>
          <p:cNvPr id="61" name="Rectángulo 39"/>
          <p:cNvSpPr/>
          <p:nvPr/>
        </p:nvSpPr>
        <p:spPr>
          <a:xfrm>
            <a:off x="3198468" y="5060416"/>
            <a:ext cx="1135780" cy="292294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Sensores</a:t>
            </a:r>
            <a:endParaRPr lang="en-US" dirty="0"/>
          </a:p>
        </p:txBody>
      </p:sp>
      <p:sp>
        <p:nvSpPr>
          <p:cNvPr id="63" name="Rectángulo 39"/>
          <p:cNvSpPr/>
          <p:nvPr/>
        </p:nvSpPr>
        <p:spPr>
          <a:xfrm>
            <a:off x="3318399" y="5362501"/>
            <a:ext cx="1730229" cy="292294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Comunicaciones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78" name="77 Rectángulo"/>
          <p:cNvSpPr/>
          <p:nvPr/>
        </p:nvSpPr>
        <p:spPr>
          <a:xfrm>
            <a:off x="35781" y="3932486"/>
            <a:ext cx="9144000" cy="744967"/>
          </a:xfrm>
          <a:prstGeom prst="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cxnSp>
        <p:nvCxnSpPr>
          <p:cNvPr id="47" name="Conector recto 35"/>
          <p:cNvCxnSpPr/>
          <p:nvPr/>
        </p:nvCxnSpPr>
        <p:spPr>
          <a:xfrm>
            <a:off x="575206" y="5086210"/>
            <a:ext cx="46858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Conector recto 36"/>
          <p:cNvCxnSpPr/>
          <p:nvPr/>
        </p:nvCxnSpPr>
        <p:spPr>
          <a:xfrm>
            <a:off x="555294" y="5372646"/>
            <a:ext cx="46858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" name="Rectángulo 39"/>
          <p:cNvSpPr/>
          <p:nvPr/>
        </p:nvSpPr>
        <p:spPr>
          <a:xfrm>
            <a:off x="769608" y="4937582"/>
            <a:ext cx="1459540" cy="292294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Operaciones </a:t>
            </a:r>
            <a:endParaRPr lang="en-US" dirty="0"/>
          </a:p>
        </p:txBody>
      </p:sp>
      <p:sp>
        <p:nvSpPr>
          <p:cNvPr id="72" name="Rectángulo 39"/>
          <p:cNvSpPr/>
          <p:nvPr/>
        </p:nvSpPr>
        <p:spPr>
          <a:xfrm>
            <a:off x="892313" y="5216354"/>
            <a:ext cx="1479711" cy="292294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Navegación</a:t>
            </a:r>
            <a:endParaRPr lang="en-US" dirty="0"/>
          </a:p>
        </p:txBody>
      </p:sp>
      <p:cxnSp>
        <p:nvCxnSpPr>
          <p:cNvPr id="79" name="Conector recto 37"/>
          <p:cNvCxnSpPr/>
          <p:nvPr/>
        </p:nvCxnSpPr>
        <p:spPr>
          <a:xfrm flipV="1">
            <a:off x="595296" y="5651154"/>
            <a:ext cx="847732" cy="952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Conector recto 37"/>
          <p:cNvCxnSpPr/>
          <p:nvPr/>
        </p:nvCxnSpPr>
        <p:spPr>
          <a:xfrm>
            <a:off x="555294" y="5947122"/>
            <a:ext cx="857256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Conector recto 34"/>
          <p:cNvCxnSpPr/>
          <p:nvPr/>
        </p:nvCxnSpPr>
        <p:spPr>
          <a:xfrm rot="5400000">
            <a:off x="-260808" y="5386604"/>
            <a:ext cx="1627736" cy="2922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Conector recto 63"/>
          <p:cNvCxnSpPr/>
          <p:nvPr/>
        </p:nvCxnSpPr>
        <p:spPr>
          <a:xfrm>
            <a:off x="2877869" y="5499039"/>
            <a:ext cx="46858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Rectángulo 39"/>
          <p:cNvSpPr/>
          <p:nvPr/>
        </p:nvSpPr>
        <p:spPr>
          <a:xfrm>
            <a:off x="1114413" y="5499039"/>
            <a:ext cx="1471925" cy="292294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CIC</a:t>
            </a:r>
            <a:endParaRPr lang="en-US" dirty="0"/>
          </a:p>
        </p:txBody>
      </p:sp>
      <p:sp>
        <p:nvSpPr>
          <p:cNvPr id="81" name="Rectángulo 39"/>
          <p:cNvSpPr/>
          <p:nvPr/>
        </p:nvSpPr>
        <p:spPr>
          <a:xfrm>
            <a:off x="1287261" y="5777034"/>
            <a:ext cx="1489641" cy="292294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Maniobra</a:t>
            </a:r>
            <a:endParaRPr lang="en-US" dirty="0"/>
          </a:p>
        </p:txBody>
      </p:sp>
      <p:sp>
        <p:nvSpPr>
          <p:cNvPr id="68" name="Rectángulo 59"/>
          <p:cNvSpPr/>
          <p:nvPr/>
        </p:nvSpPr>
        <p:spPr>
          <a:xfrm>
            <a:off x="8165863" y="5500702"/>
            <a:ext cx="1157234" cy="292294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S anidad</a:t>
            </a:r>
            <a:endParaRPr lang="en-US" dirty="0"/>
          </a:p>
        </p:txBody>
      </p:sp>
      <p:sp>
        <p:nvSpPr>
          <p:cNvPr id="70" name="Rectángulo 39"/>
          <p:cNvSpPr/>
          <p:nvPr/>
        </p:nvSpPr>
        <p:spPr>
          <a:xfrm>
            <a:off x="1439661" y="6064524"/>
            <a:ext cx="1489641" cy="292294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Aviación</a:t>
            </a:r>
            <a:endParaRPr lang="en-US" dirty="0"/>
          </a:p>
        </p:txBody>
      </p:sp>
      <p:cxnSp>
        <p:nvCxnSpPr>
          <p:cNvPr id="82" name="Conector recto 56"/>
          <p:cNvCxnSpPr/>
          <p:nvPr/>
        </p:nvCxnSpPr>
        <p:spPr>
          <a:xfrm>
            <a:off x="7608585" y="5643578"/>
            <a:ext cx="585794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Conector recto 37"/>
          <p:cNvCxnSpPr/>
          <p:nvPr/>
        </p:nvCxnSpPr>
        <p:spPr>
          <a:xfrm>
            <a:off x="538450" y="6213494"/>
            <a:ext cx="857256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829181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rmAutofit/>
          </a:bodyPr>
          <a:lstStyle/>
          <a:p>
            <a:pPr eaLnBrk="1" hangingPunct="1"/>
            <a:r>
              <a:rPr lang="es-ES_tradnl" sz="3600" b="1" dirty="0" smtClean="0">
                <a:latin typeface="Arial" pitchFamily="34" charset="0"/>
                <a:cs typeface="Arial" pitchFamily="34" charset="0"/>
              </a:rPr>
              <a:t>EL JEFE DE DEPARTAMENTO</a:t>
            </a:r>
            <a:endParaRPr lang="en-US" sz="36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66700" y="2107396"/>
            <a:ext cx="8610600" cy="3178991"/>
          </a:xfrm>
          <a:solidFill>
            <a:schemeClr val="bg1"/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Autofit/>
          </a:bodyPr>
          <a:lstStyle/>
          <a:p>
            <a:endParaRPr lang="es-ES" sz="2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E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El Jefe de Departamento de un buque es el oficial designado por el Comandante, de acuerdo a su </a:t>
            </a:r>
            <a:r>
              <a:rPr lang="es-ES" sz="28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especialidad y antigüedad</a:t>
            </a:r>
            <a:r>
              <a:rPr lang="es-E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. Todo el personal asignado a su departamento </a:t>
            </a:r>
            <a:r>
              <a:rPr lang="es-ES" sz="28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estará subordinado </a:t>
            </a:r>
            <a:r>
              <a:rPr lang="es-E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a él.</a:t>
            </a:r>
          </a:p>
        </p:txBody>
      </p:sp>
    </p:spTree>
    <p:extLst>
      <p:ext uri="{BB962C8B-B14F-4D97-AF65-F5344CB8AC3E}">
        <p14:creationId xmlns:p14="http://schemas.microsoft.com/office/powerpoint/2010/main" xmlns="" val="2562760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42844" y="1928802"/>
            <a:ext cx="5286412" cy="3857652"/>
          </a:xfrm>
          <a:solidFill>
            <a:schemeClr val="bg1"/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Autofit/>
          </a:bodyPr>
          <a:lstStyle/>
          <a:p>
            <a:endParaRPr lang="es-ES" sz="28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E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Responde </a:t>
            </a:r>
            <a:r>
              <a:rPr lang="es-ES" sz="2800" dirty="0">
                <a:latin typeface="Arial" panose="020B0604020202020204" pitchFamily="34" charset="0"/>
                <a:cs typeface="Arial" panose="020B0604020202020204" pitchFamily="34" charset="0"/>
              </a:rPr>
              <a:t>al Comandante</a:t>
            </a:r>
            <a:r>
              <a:rPr lang="es-E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s-ES" sz="2800" dirty="0">
                <a:latin typeface="Arial" panose="020B0604020202020204" pitchFamily="34" charset="0"/>
                <a:cs typeface="Arial" panose="020B0604020202020204" pitchFamily="34" charset="0"/>
              </a:rPr>
              <a:t>en todas las materias concernientes al alistamiento operativo de su Departamento, </a:t>
            </a:r>
            <a:r>
              <a:rPr lang="es-E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a la </a:t>
            </a:r>
            <a:r>
              <a:rPr lang="es-ES" sz="2800" dirty="0">
                <a:latin typeface="Arial" panose="020B0604020202020204" pitchFamily="34" charset="0"/>
                <a:cs typeface="Arial" panose="020B0604020202020204" pitchFamily="34" charset="0"/>
              </a:rPr>
              <a:t>condición de sus equipos, </a:t>
            </a:r>
            <a:r>
              <a:rPr lang="es-E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de la maquinaria </a:t>
            </a:r>
            <a:r>
              <a:rPr lang="es-ES" sz="2800" dirty="0">
                <a:latin typeface="Arial" panose="020B0604020202020204" pitchFamily="34" charset="0"/>
                <a:cs typeface="Arial" panose="020B0604020202020204" pitchFamily="34" charset="0"/>
              </a:rPr>
              <a:t>e </a:t>
            </a:r>
            <a:r>
              <a:rPr lang="es-E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instalaciones.</a:t>
            </a:r>
            <a:endParaRPr lang="es-CL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3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609600" y="427038"/>
            <a:ext cx="8229600" cy="1143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EL JEFE DE DEPARTAMENTO</a:t>
            </a:r>
            <a:endParaRPr kumimoji="0" lang="en-US" sz="36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pic>
        <p:nvPicPr>
          <p:cNvPr id="19457" name="Picture 1" descr="C:\Users\7089557-9\Documents\ACTIV. PROF\FOTOS\CJA_639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89002" y="4071942"/>
            <a:ext cx="3571868" cy="2384412"/>
          </a:xfrm>
          <a:prstGeom prst="rect">
            <a:avLst/>
          </a:prstGeom>
          <a:noFill/>
          <a:ln>
            <a:solidFill>
              <a:schemeClr val="bg1"/>
            </a:solidFill>
          </a:ln>
        </p:spPr>
      </p:pic>
      <p:pic>
        <p:nvPicPr>
          <p:cNvPr id="19458" name="Picture 2" descr="C:\Users\7089557-9\Documents\ACTIV. PROF\FOTOS\CJA_605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00726" y="1643050"/>
            <a:ext cx="3571868" cy="2384412"/>
          </a:xfrm>
          <a:prstGeom prst="rect">
            <a:avLst/>
          </a:prstGeom>
          <a:noFill/>
          <a:ln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xmlns="" val="159027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0" y="2643182"/>
            <a:ext cx="9144000" cy="1143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EL OFICIAL A BORDO</a:t>
            </a:r>
            <a:endParaRPr kumimoji="0" lang="en-US" sz="36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571868" y="2214554"/>
            <a:ext cx="5500726" cy="4429156"/>
          </a:xfrm>
          <a:solidFill>
            <a:schemeClr val="bg1"/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 anchorCtr="0">
            <a:noAutofit/>
          </a:bodyPr>
          <a:lstStyle/>
          <a:p>
            <a:pPr>
              <a:buNone/>
            </a:pPr>
            <a:r>
              <a:rPr lang="es-ES" sz="2800" dirty="0" smtClean="0">
                <a:latin typeface="Arial" pitchFamily="34" charset="0"/>
                <a:cs typeface="Arial" pitchFamily="34" charset="0"/>
              </a:rPr>
              <a:t>	El oficial embarcado tiene dos tareas que realizar:</a:t>
            </a:r>
          </a:p>
          <a:p>
            <a:pPr lvl="1"/>
            <a:r>
              <a:rPr lang="es-ES" dirty="0" smtClean="0">
                <a:latin typeface="Arial" pitchFamily="34" charset="0"/>
                <a:cs typeface="Arial" pitchFamily="34" charset="0"/>
              </a:rPr>
              <a:t>Preparar a su personal para el combate. (Tarea del Oficial de División)</a:t>
            </a:r>
          </a:p>
          <a:p>
            <a:pPr lvl="1"/>
            <a:r>
              <a:rPr lang="es-ES" dirty="0" smtClean="0">
                <a:latin typeface="Arial" pitchFamily="34" charset="0"/>
                <a:cs typeface="Arial" pitchFamily="34" charset="0"/>
              </a:rPr>
              <a:t>Mantener el material en el mejor estado de operatividad posible. (Tarea del Oficial de cargo)</a:t>
            </a:r>
            <a:endParaRPr lang="es-CL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3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609600" y="427038"/>
            <a:ext cx="8229600" cy="1143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EL OFICIAL EMBARCADO</a:t>
            </a:r>
            <a:endParaRPr kumimoji="0" lang="en-US" sz="36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14338" name="AutoShape 2" descr="[IMG]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14340" name="AutoShape 4" descr="[IMG]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pic>
        <p:nvPicPr>
          <p:cNvPr id="7" name="6 Imagen" descr="Imagen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596" y="1714488"/>
            <a:ext cx="2500330" cy="224422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7 Imagen" descr="harpoon ff2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85720" y="4071942"/>
            <a:ext cx="2857488" cy="260388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2288996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0" y="2643182"/>
            <a:ext cx="9144000" cy="1143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EL OFICIAL DE DIVISIÓN </a:t>
            </a:r>
            <a:endParaRPr kumimoji="0" lang="en-US" sz="36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rmAutofit/>
          </a:bodyPr>
          <a:lstStyle/>
          <a:p>
            <a:pPr eaLnBrk="1" hangingPunct="1"/>
            <a:r>
              <a:rPr lang="es-ES_tradnl" sz="3600" b="1" dirty="0" smtClean="0">
                <a:latin typeface="Arial" pitchFamily="34" charset="0"/>
                <a:cs typeface="Arial" pitchFamily="34" charset="0"/>
              </a:rPr>
              <a:t>EL OFICIAL DE DIVISIÓN </a:t>
            </a:r>
            <a:endParaRPr lang="en-US" sz="36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66700" y="1785926"/>
            <a:ext cx="8610600" cy="2500330"/>
          </a:xfrm>
          <a:solidFill>
            <a:schemeClr val="bg1"/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Autofit/>
          </a:bodyPr>
          <a:lstStyle/>
          <a:p>
            <a:endParaRPr lang="es-ES" sz="2800" dirty="0" smtClean="0">
              <a:latin typeface="Arial" pitchFamily="34" charset="0"/>
              <a:cs typeface="Arial" pitchFamily="34" charset="0"/>
            </a:endParaRPr>
          </a:p>
          <a:p>
            <a:r>
              <a:rPr lang="es-ES" sz="2800" dirty="0" smtClean="0">
                <a:latin typeface="Arial" pitchFamily="34" charset="0"/>
                <a:cs typeface="Arial" pitchFamily="34" charset="0"/>
              </a:rPr>
              <a:t>Los </a:t>
            </a:r>
            <a:r>
              <a:rPr lang="es-ES" sz="2800" dirty="0">
                <a:latin typeface="Arial" pitchFamily="34" charset="0"/>
                <a:cs typeface="Arial" pitchFamily="34" charset="0"/>
              </a:rPr>
              <a:t>Oficiales de División constituyen el </a:t>
            </a:r>
            <a:r>
              <a:rPr lang="es-ES" sz="2800" u="sng" dirty="0">
                <a:latin typeface="Arial" pitchFamily="34" charset="0"/>
                <a:cs typeface="Arial" pitchFamily="34" charset="0"/>
              </a:rPr>
              <a:t>primer eslabón de mando </a:t>
            </a:r>
            <a:r>
              <a:rPr lang="es-ES" sz="2800" dirty="0">
                <a:latin typeface="Arial" pitchFamily="34" charset="0"/>
                <a:cs typeface="Arial" pitchFamily="34" charset="0"/>
              </a:rPr>
              <a:t>de toda </a:t>
            </a:r>
            <a:r>
              <a:rPr lang="es-ES" sz="2800" dirty="0" smtClean="0">
                <a:latin typeface="Arial" pitchFamily="34" charset="0"/>
                <a:cs typeface="Arial" pitchFamily="34" charset="0"/>
              </a:rPr>
              <a:t>unidad. El Comandante les delega atribuciones para administrar al personal.</a:t>
            </a:r>
            <a:endParaRPr lang="es-CL" sz="28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3074" name="Picture 2" descr="C:\Users\7089557-9\Documents\ACTIV. PROF\FOTOS\CJA_594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3174" y="4357694"/>
            <a:ext cx="3714776" cy="2479811"/>
          </a:xfrm>
          <a:prstGeom prst="rect">
            <a:avLst/>
          </a:prstGeom>
          <a:noFill/>
          <a:ln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xmlns="" val="3300743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266700" y="4572008"/>
            <a:ext cx="8610600" cy="1857388"/>
          </a:xfrm>
          <a:prstGeom prst="rect">
            <a:avLst/>
          </a:prstGeom>
          <a:solidFill>
            <a:schemeClr val="bg1"/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 anchorCtr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s-ES" sz="28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s-E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Las funciones de oficial de división </a:t>
            </a:r>
            <a:r>
              <a:rPr kumimoji="0" lang="es-ES" sz="2800" b="0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serán siempre desempeñadas por un oficial</a:t>
            </a:r>
            <a:r>
              <a:rPr kumimoji="0" lang="es-E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 aun cuando sea el único en la unidad.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s-CL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66700" y="1928802"/>
            <a:ext cx="8610600" cy="2428892"/>
          </a:xfrm>
          <a:solidFill>
            <a:schemeClr val="bg1"/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 anchorCtr="0">
            <a:noAutofit/>
          </a:bodyPr>
          <a:lstStyle/>
          <a:p>
            <a:endParaRPr lang="es-ES" sz="2800" dirty="0" smtClean="0">
              <a:latin typeface="Arial" pitchFamily="34" charset="0"/>
              <a:cs typeface="Arial" pitchFamily="34" charset="0"/>
            </a:endParaRPr>
          </a:p>
          <a:p>
            <a:r>
              <a:rPr lang="es-ES" sz="2800" dirty="0" smtClean="0">
                <a:latin typeface="Arial" pitchFamily="34" charset="0"/>
                <a:cs typeface="Arial" pitchFamily="34" charset="0"/>
              </a:rPr>
              <a:t>Los </a:t>
            </a:r>
            <a:r>
              <a:rPr lang="es-ES" sz="2800" dirty="0">
                <a:latin typeface="Arial" pitchFamily="34" charset="0"/>
                <a:cs typeface="Arial" pitchFamily="34" charset="0"/>
              </a:rPr>
              <a:t>Comandantes designarán a los  Oficiales de mayor antigüedad como Oficiales de División, quienes ejercerán autoridad y mando militar sobre todo el personal a sus órdenes. </a:t>
            </a:r>
            <a:endParaRPr lang="es-ES" sz="2800" dirty="0" smtClean="0">
              <a:latin typeface="Arial" pitchFamily="34" charset="0"/>
              <a:cs typeface="Arial" pitchFamily="34" charset="0"/>
            </a:endParaRPr>
          </a:p>
          <a:p>
            <a:endParaRPr lang="es-CL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3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609600" y="427038"/>
            <a:ext cx="8229600" cy="1143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EL OFICIAL DE DIVISIÓN </a:t>
            </a:r>
            <a:endParaRPr kumimoji="0" lang="en-US" sz="36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14338" name="AutoShape 2" descr="[IMG]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14340" name="AutoShape 4" descr="[IMG]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2288996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85720" y="4143380"/>
            <a:ext cx="3643338" cy="2714620"/>
          </a:xfrm>
          <a:solidFill>
            <a:schemeClr val="bg1"/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 anchorCtr="0">
            <a:noAutofit/>
          </a:bodyPr>
          <a:lstStyle/>
          <a:p>
            <a:r>
              <a:rPr lang="es-ES" sz="2400" dirty="0" smtClean="0">
                <a:latin typeface="Arial" pitchFamily="34" charset="0"/>
                <a:cs typeface="Arial" pitchFamily="34" charset="0"/>
              </a:rPr>
              <a:t>Instrucción de asuntos </a:t>
            </a:r>
            <a:r>
              <a:rPr lang="es-ES" sz="2400" b="1" u="sng" dirty="0" smtClean="0">
                <a:latin typeface="Arial" pitchFamily="34" charset="0"/>
                <a:cs typeface="Arial" pitchFamily="34" charset="0"/>
              </a:rPr>
              <a:t>militares, morales, y profesionales</a:t>
            </a:r>
            <a:r>
              <a:rPr lang="es-ES" sz="2400" dirty="0" smtClean="0">
                <a:latin typeface="Arial" pitchFamily="34" charset="0"/>
                <a:cs typeface="Arial" pitchFamily="34" charset="0"/>
              </a:rPr>
              <a:t>, fomentando el espíritu de cuerpo.</a:t>
            </a:r>
          </a:p>
        </p:txBody>
      </p:sp>
      <p:sp>
        <p:nvSpPr>
          <p:cNvPr id="4" name="3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609600" y="427038"/>
            <a:ext cx="8229600" cy="1143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36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EL OFICIAL DE DIVISIÓN </a:t>
            </a:r>
            <a:endParaRPr kumimoji="0" lang="en-US" sz="36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266700" y="1785926"/>
            <a:ext cx="8610600" cy="2253908"/>
          </a:xfrm>
          <a:prstGeom prst="rect">
            <a:avLst/>
          </a:prstGeom>
          <a:solidFill>
            <a:schemeClr val="bg1"/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 anchorCtr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s-E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Los Oficiales de División representan el medio ejecutivo de satisfacer las necesidades de </a:t>
            </a:r>
            <a:r>
              <a:rPr kumimoji="0" lang="es-ES" sz="2400" b="1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instrucción, disciplina </a:t>
            </a:r>
            <a:r>
              <a:rPr kumimoji="0" lang="es-ES" sz="2400" b="0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y </a:t>
            </a:r>
            <a:r>
              <a:rPr kumimoji="0" lang="es-ES" sz="2400" b="1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bienestar</a:t>
            </a:r>
            <a:r>
              <a:rPr kumimoji="0" lang="es-ES" sz="2400" b="0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del Personal.</a:t>
            </a:r>
            <a:endParaRPr kumimoji="0" lang="es-CL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2050" name="Picture 2" descr="C:\Users\7089557-9\Documents\ACTIV. PROF\FOTOS\_CJE678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7686" y="4143380"/>
            <a:ext cx="3821901" cy="2547934"/>
          </a:xfrm>
          <a:prstGeom prst="rect">
            <a:avLst/>
          </a:prstGeom>
          <a:noFill/>
          <a:ln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xmlns="" val="41940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0" y="2643182"/>
            <a:ext cx="9144000" cy="1143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EL OFICIAL DE CARGO </a:t>
            </a:r>
            <a:endParaRPr kumimoji="0" lang="en-US" sz="36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66700" y="1857364"/>
            <a:ext cx="8610600" cy="3714776"/>
          </a:xfrm>
          <a:solidFill>
            <a:schemeClr val="bg1"/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Autofit/>
          </a:bodyPr>
          <a:lstStyle/>
          <a:p>
            <a:pPr>
              <a:buNone/>
            </a:pPr>
            <a: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s-E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La organización de un buque considera áreas determinadas por el material, las que requiere de personal especialista, los cuales están bajo la autoridad del </a:t>
            </a:r>
            <a: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Oficial de Cargo. </a:t>
            </a:r>
          </a:p>
          <a:p>
            <a:endParaRPr lang="es-ES" sz="24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17463">
              <a:spcBef>
                <a:spcPts val="0"/>
              </a:spcBef>
              <a:buNone/>
            </a:pPr>
            <a:r>
              <a:rPr lang="es-E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Es el asesor técnico del</a:t>
            </a:r>
          </a:p>
          <a:p>
            <a:pPr indent="17463">
              <a:spcBef>
                <a:spcPts val="0"/>
              </a:spcBef>
              <a:buNone/>
            </a:pPr>
            <a:r>
              <a:rPr lang="es-E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Comandante en las</a:t>
            </a:r>
          </a:p>
          <a:p>
            <a:pPr indent="17463">
              <a:spcBef>
                <a:spcPts val="0"/>
              </a:spcBef>
              <a:buNone/>
            </a:pPr>
            <a:r>
              <a:rPr lang="es-E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materias relacionadas </a:t>
            </a:r>
          </a:p>
          <a:p>
            <a:pPr indent="17463">
              <a:spcBef>
                <a:spcPts val="0"/>
              </a:spcBef>
              <a:buNone/>
            </a:pPr>
            <a:r>
              <a:rPr lang="es-E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con su cargo.</a:t>
            </a:r>
          </a:p>
          <a:p>
            <a:endParaRPr lang="es-CL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609600" y="427038"/>
            <a:ext cx="8229600" cy="1143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EL OFICIAL DE CARGO </a:t>
            </a:r>
            <a:endParaRPr kumimoji="0" lang="en-US" sz="36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pic>
        <p:nvPicPr>
          <p:cNvPr id="1026" name="Picture 2" descr="C:\Users\7089557-9\Documents\ACTIV. PROF\FOTOS\CJA_605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43372" y="3214686"/>
            <a:ext cx="4815662" cy="321471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577836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21521" y="1785926"/>
            <a:ext cx="7500958" cy="2433738"/>
          </a:xfrm>
          <a:solidFill>
            <a:schemeClr val="bg1"/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Autofit/>
          </a:bodyPr>
          <a:lstStyle/>
          <a:p>
            <a:pPr marL="0" indent="0">
              <a:buNone/>
            </a:pPr>
            <a:endParaRPr lang="es-ES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E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Tiene </a:t>
            </a:r>
            <a:r>
              <a:rPr lang="es-ES" sz="2800" dirty="0">
                <a:latin typeface="Arial" panose="020B0604020202020204" pitchFamily="34" charset="0"/>
                <a:cs typeface="Arial" panose="020B0604020202020204" pitchFamily="34" charset="0"/>
              </a:rPr>
              <a:t>como función primordial procurar la </a:t>
            </a:r>
            <a:r>
              <a:rPr lang="es-ES" sz="2800" u="sng" dirty="0">
                <a:latin typeface="Arial" panose="020B0604020202020204" pitchFamily="34" charset="0"/>
                <a:cs typeface="Arial" panose="020B0604020202020204" pitchFamily="34" charset="0"/>
              </a:rPr>
              <a:t>eficiencia </a:t>
            </a:r>
            <a:r>
              <a:rPr lang="es-ES" sz="28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operativa</a:t>
            </a:r>
            <a:r>
              <a:rPr lang="es-E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800" dirty="0">
                <a:latin typeface="Arial" panose="020B0604020202020204" pitchFamily="34" charset="0"/>
                <a:cs typeface="Arial" panose="020B0604020202020204" pitchFamily="34" charset="0"/>
              </a:rPr>
              <a:t>del </a:t>
            </a:r>
            <a:r>
              <a:rPr lang="es-E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material a cargo</a:t>
            </a:r>
            <a:r>
              <a:rPr lang="es-ES" sz="28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s-E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en lo relativo </a:t>
            </a:r>
            <a:r>
              <a:rPr lang="es-ES" sz="2800" dirty="0">
                <a:latin typeface="Arial" panose="020B0604020202020204" pitchFamily="34" charset="0"/>
                <a:cs typeface="Arial" panose="020B0604020202020204" pitchFamily="34" charset="0"/>
              </a:rPr>
              <a:t>a su </a:t>
            </a:r>
            <a:r>
              <a:rPr lang="es-ES" sz="2800" b="1" dirty="0">
                <a:latin typeface="Arial" panose="020B0604020202020204" pitchFamily="34" charset="0"/>
                <a:cs typeface="Arial" panose="020B0604020202020204" pitchFamily="34" charset="0"/>
              </a:rPr>
              <a:t>operación, mantención</a:t>
            </a:r>
            <a:r>
              <a:rPr lang="es-ES" sz="2800" dirty="0">
                <a:latin typeface="Arial" panose="020B0604020202020204" pitchFamily="34" charset="0"/>
                <a:cs typeface="Arial" panose="020B0604020202020204" pitchFamily="34" charset="0"/>
              </a:rPr>
              <a:t> y </a:t>
            </a:r>
            <a:r>
              <a:rPr lang="es-E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preservación.</a:t>
            </a:r>
            <a:endParaRPr lang="es-CL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609600" y="427038"/>
            <a:ext cx="8229600" cy="1143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EL OFICIAL DE CARGO </a:t>
            </a:r>
            <a:endParaRPr kumimoji="0" lang="en-US" sz="36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/>
          <a:srcRect l="29419" r="24658"/>
          <a:stretch>
            <a:fillRect/>
          </a:stretch>
        </p:blipFill>
        <p:spPr bwMode="auto">
          <a:xfrm>
            <a:off x="4000496" y="3786190"/>
            <a:ext cx="4214842" cy="289856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1961008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71437" y="1052736"/>
            <a:ext cx="8929719" cy="1015663"/>
          </a:xfrm>
          <a:prstGeom prst="rect">
            <a:avLst/>
          </a:prstGeom>
          <a:solidFill>
            <a:schemeClr val="bg2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60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FUNDAMENTOS NAVALES</a:t>
            </a:r>
            <a:endParaRPr lang="es-ES" sz="60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-92558" y="5766355"/>
            <a:ext cx="9345078" cy="830997"/>
          </a:xfrm>
          <a:prstGeom prst="rect">
            <a:avLst/>
          </a:prstGeom>
          <a:gradFill flip="none" rotWithShape="1">
            <a:gsLst>
              <a:gs pos="46000">
                <a:schemeClr val="tx2">
                  <a:lumMod val="75000"/>
                </a:schemeClr>
              </a:gs>
              <a:gs pos="72000">
                <a:schemeClr val="tx2">
                  <a:lumMod val="75000"/>
                </a:schemeClr>
              </a:gs>
            </a:gsLst>
            <a:path path="circle">
              <a:fillToRect l="50000" t="130000" r="50000" b="-30000"/>
            </a:path>
            <a:tileRect/>
          </a:gra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4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EL OFICIAL A BORDO</a:t>
            </a:r>
            <a:endParaRPr lang="es-ES" sz="48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7142</TotalTime>
  <Words>298</Words>
  <Application>Microsoft Office PowerPoint</Application>
  <PresentationFormat>Presentación en pantalla (4:3)</PresentationFormat>
  <Paragraphs>69</Paragraphs>
  <Slides>14</Slides>
  <Notes>8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14</vt:i4>
      </vt:variant>
    </vt:vector>
  </HeadingPairs>
  <TitlesOfParts>
    <vt:vector size="15" baseType="lpstr">
      <vt:lpstr>Tema de Office</vt:lpstr>
      <vt:lpstr>Diapositiva 1</vt:lpstr>
      <vt:lpstr>Diapositiva 2</vt:lpstr>
      <vt:lpstr>EL JEFE DE DEPARTAMENTO</vt:lpstr>
      <vt:lpstr>Diapositiva 4</vt:lpstr>
      <vt:lpstr>Diapositiva 5</vt:lpstr>
      <vt:lpstr>Diapositiva 6</vt:lpstr>
      <vt:lpstr>Diapositiva 7</vt:lpstr>
      <vt:lpstr>EL OFICIAL DE DIVISIÓN </vt:lpstr>
      <vt:lpstr>Diapositiva 9</vt:lpstr>
      <vt:lpstr>Diapositiva 10</vt:lpstr>
      <vt:lpstr>Diapositiva 11</vt:lpstr>
      <vt:lpstr>Diapositiva 12</vt:lpstr>
      <vt:lpstr>Diapositiva 13</vt:lpstr>
      <vt:lpstr>Diapositiva 14</vt:lpstr>
    </vt:vector>
  </TitlesOfParts>
  <Company>Hewlett-Packard Company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Organización de un buque de guerra</dc:title>
  <dc:creator>GONZALO MALDONADO</dc:creator>
  <cp:lastModifiedBy>profesor</cp:lastModifiedBy>
  <cp:revision>60</cp:revision>
  <dcterms:created xsi:type="dcterms:W3CDTF">2018-10-31T18:28:31Z</dcterms:created>
  <dcterms:modified xsi:type="dcterms:W3CDTF">2022-10-11T18:37:47Z</dcterms:modified>
</cp:coreProperties>
</file>