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45"/>
  </p:notesMasterIdLst>
  <p:handoutMasterIdLst>
    <p:handoutMasterId r:id="rId46"/>
  </p:handoutMasterIdLst>
  <p:sldIdLst>
    <p:sldId id="256" r:id="rId2"/>
    <p:sldId id="357" r:id="rId3"/>
    <p:sldId id="358" r:id="rId4"/>
    <p:sldId id="359" r:id="rId5"/>
    <p:sldId id="360" r:id="rId6"/>
    <p:sldId id="361" r:id="rId7"/>
    <p:sldId id="362" r:id="rId8"/>
    <p:sldId id="363" r:id="rId9"/>
    <p:sldId id="364" r:id="rId10"/>
    <p:sldId id="365" r:id="rId11"/>
    <p:sldId id="366" r:id="rId12"/>
    <p:sldId id="367" r:id="rId13"/>
    <p:sldId id="368" r:id="rId14"/>
    <p:sldId id="369" r:id="rId15"/>
    <p:sldId id="370" r:id="rId16"/>
    <p:sldId id="371" r:id="rId17"/>
    <p:sldId id="372" r:id="rId18"/>
    <p:sldId id="373" r:id="rId19"/>
    <p:sldId id="374" r:id="rId20"/>
    <p:sldId id="375" r:id="rId21"/>
    <p:sldId id="376" r:id="rId22"/>
    <p:sldId id="377" r:id="rId23"/>
    <p:sldId id="378" r:id="rId24"/>
    <p:sldId id="379" r:id="rId25"/>
    <p:sldId id="380" r:id="rId26"/>
    <p:sldId id="381" r:id="rId27"/>
    <p:sldId id="382" r:id="rId28"/>
    <p:sldId id="383" r:id="rId29"/>
    <p:sldId id="384" r:id="rId30"/>
    <p:sldId id="385" r:id="rId31"/>
    <p:sldId id="386" r:id="rId32"/>
    <p:sldId id="387" r:id="rId33"/>
    <p:sldId id="388" r:id="rId34"/>
    <p:sldId id="389" r:id="rId35"/>
    <p:sldId id="390" r:id="rId36"/>
    <p:sldId id="391" r:id="rId37"/>
    <p:sldId id="392" r:id="rId38"/>
    <p:sldId id="393" r:id="rId39"/>
    <p:sldId id="394" r:id="rId40"/>
    <p:sldId id="395" r:id="rId41"/>
    <p:sldId id="396" r:id="rId42"/>
    <p:sldId id="397" r:id="rId43"/>
    <p:sldId id="398" r:id="rId4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-78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-28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6A2559-31BB-4BC6-BE8B-604551A66679}" type="datetimeFigureOut">
              <a:rPr lang="es-ES" smtClean="0"/>
              <a:pPr/>
              <a:t>01/10/2022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79583D-1AED-44CA-B701-25A83FA77F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7EAAB-FBA0-464C-92BE-86BF7F2DA308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569086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BF4A7-0E66-4DED-9417-54DC169F057B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362971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D779F-A36B-4424-813B-1DDD5720AB89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677613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F4B02-EC20-4ACE-81EC-824E1B3E6C5A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792417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ACBC9-41B1-4E04-8575-FE721182156A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4180356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2CB59-2053-436C-858F-3BFFFF069CA8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991621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00810-3577-46CD-BDAF-822DBDB9DF54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434941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C16E-EB37-4BEF-901B-EE2D12A9AFDD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750817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2279B-35F9-4892-ACFA-A6B1B97795D9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431519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8D494-A154-43E3-AF63-0E83FD0998DA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831619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7FB1B-2856-434F-A854-94605DC69877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99106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B24A3-3C2A-4F42-8443-C1862B0FE12A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7041663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BE88-37C1-47D4-980A-6364802CB51D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275592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84C-158D-41AC-B8DB-CA4285C91995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573676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1F39A-5594-4E80-A0F2-A936771D3AFA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22333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88C2-2E9E-4B62-A486-E2C8E40AF636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4198772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0ADBA-5E7C-41E2-960B-B1B2B84BB45C}" type="datetime1">
              <a:rPr lang="en-US" smtClean="0"/>
              <a:pPr/>
              <a:t>10/1/2022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68051" y="4704276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968861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estiondeoperaciones.net/programacion_lineal/que-es-una-solucion-basica-factible-en-programacion-lineal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estiondeoperaciones.net/programacion_lineal/teorema-fundamental-de-la-programacion-lineal-y-sus-propiedades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estiondeoperaciones.net/programacion_lineal/como-resolver-un-modelo-de-programacion-lineal-con-el-metodo-simplex-de-2-fases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1468679" y="1359994"/>
            <a:ext cx="5930700" cy="16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s-CL" sz="2800" b="1" dirty="0" smtClean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Investigación de Operaciones 2022</a:t>
            </a:r>
          </a:p>
          <a:p>
            <a:pPr algn="ctr">
              <a:lnSpc>
                <a:spcPct val="150000"/>
              </a:lnSpc>
            </a:pPr>
            <a:r>
              <a:rPr lang="es-CL" sz="2800" b="1" dirty="0" smtClean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Programación Lineal.</a:t>
            </a:r>
          </a:p>
        </p:txBody>
      </p:sp>
      <p:sp>
        <p:nvSpPr>
          <p:cNvPr id="57" name="Google Shape;57;p13"/>
          <p:cNvSpPr txBox="1"/>
          <p:nvPr/>
        </p:nvSpPr>
        <p:spPr>
          <a:xfrm>
            <a:off x="1753175" y="2754758"/>
            <a:ext cx="5177017" cy="24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spcBef>
                <a:spcPts val="800"/>
              </a:spcBef>
            </a:pPr>
            <a:endParaRPr sz="1000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177863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105" dirty="0"/>
              <a:t>T</a:t>
            </a:r>
            <a:r>
              <a:rPr sz="4400" spc="-390" dirty="0"/>
              <a:t>e</a:t>
            </a:r>
            <a:r>
              <a:rPr sz="4400" spc="-580" dirty="0"/>
              <a:t>m</a:t>
            </a:r>
            <a:r>
              <a:rPr sz="4400" spc="-75" dirty="0"/>
              <a:t>ario</a:t>
            </a:r>
            <a:endParaRPr sz="4400"/>
          </a:p>
        </p:txBody>
      </p:sp>
      <p:grpSp>
        <p:nvGrpSpPr>
          <p:cNvPr id="3" name="object 3"/>
          <p:cNvGrpSpPr/>
          <p:nvPr/>
        </p:nvGrpSpPr>
        <p:grpSpPr>
          <a:xfrm>
            <a:off x="452627" y="3104389"/>
            <a:ext cx="4335145" cy="672941"/>
            <a:chOff x="452627" y="4139184"/>
            <a:chExt cx="4335145" cy="8972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2627" y="4139184"/>
              <a:ext cx="710946" cy="8968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2459" y="4139184"/>
              <a:ext cx="621029" cy="8968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2375" y="4139184"/>
              <a:ext cx="755142" cy="8968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6404" y="4139184"/>
              <a:ext cx="621029" cy="8968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4523" y="4139184"/>
              <a:ext cx="799338" cy="89687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24000" y="4139184"/>
              <a:ext cx="1791462" cy="89687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92551" y="4139184"/>
              <a:ext cx="1806702" cy="89687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168139" y="4139184"/>
              <a:ext cx="619506" cy="896874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691387" y="1811057"/>
            <a:ext cx="6201410" cy="292451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704850" lvl="1" indent="-692150">
              <a:lnSpc>
                <a:spcPct val="100000"/>
              </a:lnSpc>
              <a:spcBef>
                <a:spcPts val="805"/>
              </a:spcBef>
              <a:buAutoNum type="arabicPeriod"/>
              <a:tabLst>
                <a:tab pos="704850" algn="l"/>
              </a:tabLst>
            </a:pPr>
            <a:r>
              <a:rPr sz="3200" spc="-210" dirty="0">
                <a:latin typeface="Microsoft Sans Serif"/>
                <a:cs typeface="Microsoft Sans Serif"/>
              </a:rPr>
              <a:t>Introducción.</a:t>
            </a:r>
            <a:endParaRPr sz="3200" dirty="0">
              <a:latin typeface="Microsoft Sans Serif"/>
              <a:cs typeface="Microsoft Sans Serif"/>
            </a:endParaRPr>
          </a:p>
          <a:p>
            <a:pPr marL="704850" lvl="1" indent="-692150">
              <a:lnSpc>
                <a:spcPct val="100000"/>
              </a:lnSpc>
              <a:spcBef>
                <a:spcPts val="705"/>
              </a:spcBef>
              <a:buAutoNum type="arabicPeriod"/>
              <a:tabLst>
                <a:tab pos="704850" algn="l"/>
              </a:tabLst>
            </a:pPr>
            <a:r>
              <a:rPr sz="3200" spc="-800" dirty="0">
                <a:latin typeface="Microsoft Sans Serif"/>
                <a:cs typeface="Microsoft Sans Serif"/>
              </a:rPr>
              <a:t>R</a:t>
            </a:r>
            <a:r>
              <a:rPr sz="3200" spc="-290" dirty="0">
                <a:latin typeface="Microsoft Sans Serif"/>
                <a:cs typeface="Microsoft Sans Serif"/>
              </a:rPr>
              <a:t>es</a:t>
            </a:r>
            <a:r>
              <a:rPr sz="3200" spc="-305" dirty="0">
                <a:latin typeface="Microsoft Sans Serif"/>
                <a:cs typeface="Microsoft Sans Serif"/>
              </a:rPr>
              <a:t>o</a:t>
            </a:r>
            <a:r>
              <a:rPr sz="3200" spc="-220" dirty="0">
                <a:latin typeface="Microsoft Sans Serif"/>
                <a:cs typeface="Microsoft Sans Serif"/>
              </a:rPr>
              <a:t>lució</a:t>
            </a:r>
            <a:r>
              <a:rPr sz="3200" spc="-290" dirty="0">
                <a:latin typeface="Microsoft Sans Serif"/>
                <a:cs typeface="Microsoft Sans Serif"/>
              </a:rPr>
              <a:t>n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gr</a:t>
            </a:r>
            <a:r>
              <a:rPr sz="3200" spc="-25" dirty="0">
                <a:latin typeface="Microsoft Sans Serif"/>
                <a:cs typeface="Microsoft Sans Serif"/>
              </a:rPr>
              <a:t>á</a:t>
            </a:r>
            <a:r>
              <a:rPr sz="3200" spc="-60" dirty="0">
                <a:latin typeface="Microsoft Sans Serif"/>
                <a:cs typeface="Microsoft Sans Serif"/>
              </a:rPr>
              <a:t>fica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105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p</a:t>
            </a:r>
            <a:r>
              <a:rPr sz="3200" spc="-70" dirty="0">
                <a:latin typeface="Microsoft Sans Serif"/>
                <a:cs typeface="Microsoft Sans Serif"/>
              </a:rPr>
              <a:t>r</a:t>
            </a:r>
            <a:r>
              <a:rPr sz="3200" spc="-215" dirty="0">
                <a:latin typeface="Microsoft Sans Serif"/>
                <a:cs typeface="Microsoft Sans Serif"/>
              </a:rPr>
              <a:t>oblema</a:t>
            </a:r>
            <a:r>
              <a:rPr sz="3200" spc="-229" dirty="0">
                <a:latin typeface="Microsoft Sans Serif"/>
                <a:cs typeface="Microsoft Sans Serif"/>
              </a:rPr>
              <a:t>s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 dirty="0">
              <a:latin typeface="Microsoft Sans Serif"/>
              <a:cs typeface="Microsoft Sans Serif"/>
            </a:endParaRPr>
          </a:p>
          <a:p>
            <a:pPr marL="704850" lvl="1" indent="-692150">
              <a:lnSpc>
                <a:spcPct val="100000"/>
              </a:lnSpc>
              <a:spcBef>
                <a:spcPts val="700"/>
              </a:spcBef>
              <a:buAutoNum type="arabicPeriod"/>
              <a:tabLst>
                <a:tab pos="704850" algn="l"/>
              </a:tabLst>
            </a:pPr>
            <a:r>
              <a:rPr sz="3200" spc="-140" dirty="0">
                <a:latin typeface="Microsoft Sans Serif"/>
                <a:cs typeface="Microsoft Sans Serif"/>
              </a:rPr>
              <a:t>Mode</a:t>
            </a:r>
            <a:r>
              <a:rPr sz="3200" spc="-40" dirty="0">
                <a:latin typeface="Microsoft Sans Serif"/>
                <a:cs typeface="Microsoft Sans Serif"/>
              </a:rPr>
              <a:t>l</a:t>
            </a:r>
            <a:r>
              <a:rPr sz="3200" spc="-360" dirty="0">
                <a:latin typeface="Microsoft Sans Serif"/>
                <a:cs typeface="Microsoft Sans Serif"/>
              </a:rPr>
              <a:t>os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355" dirty="0">
                <a:latin typeface="Microsoft Sans Serif"/>
                <a:cs typeface="Microsoft Sans Serif"/>
              </a:rPr>
              <a:t>P</a:t>
            </a:r>
            <a:r>
              <a:rPr sz="3200" spc="-235" dirty="0">
                <a:latin typeface="Microsoft Sans Serif"/>
                <a:cs typeface="Microsoft Sans Serif"/>
              </a:rPr>
              <a:t>r</a:t>
            </a:r>
            <a:r>
              <a:rPr sz="3200" spc="-75" dirty="0">
                <a:latin typeface="Microsoft Sans Serif"/>
                <a:cs typeface="Microsoft Sans Serif"/>
              </a:rPr>
              <a:t>og</a:t>
            </a:r>
            <a:r>
              <a:rPr sz="3200" spc="-80" dirty="0">
                <a:latin typeface="Microsoft Sans Serif"/>
                <a:cs typeface="Microsoft Sans Serif"/>
              </a:rPr>
              <a:t>r</a:t>
            </a:r>
            <a:r>
              <a:rPr sz="3200" spc="-200" dirty="0">
                <a:latin typeface="Microsoft Sans Serif"/>
                <a:cs typeface="Microsoft Sans Serif"/>
              </a:rPr>
              <a:t>am</a:t>
            </a:r>
            <a:r>
              <a:rPr sz="3200" spc="-170" dirty="0">
                <a:latin typeface="Microsoft Sans Serif"/>
                <a:cs typeface="Microsoft Sans Serif"/>
              </a:rPr>
              <a:t>a</a:t>
            </a:r>
            <a:r>
              <a:rPr sz="3200" spc="-165" dirty="0">
                <a:latin typeface="Microsoft Sans Serif"/>
                <a:cs typeface="Microsoft Sans Serif"/>
              </a:rPr>
              <a:t>ci</a:t>
            </a:r>
            <a:r>
              <a:rPr sz="3200" spc="-240" dirty="0">
                <a:latin typeface="Microsoft Sans Serif"/>
                <a:cs typeface="Microsoft Sans Serif"/>
              </a:rPr>
              <a:t>ó</a:t>
            </a:r>
            <a:r>
              <a:rPr sz="3200" spc="-380" dirty="0">
                <a:latin typeface="Microsoft Sans Serif"/>
                <a:cs typeface="Microsoft Sans Serif"/>
              </a:rPr>
              <a:t>n</a:t>
            </a:r>
            <a:r>
              <a:rPr sz="3200" spc="-10" dirty="0">
                <a:latin typeface="Microsoft Sans Serif"/>
                <a:cs typeface="Microsoft Sans Serif"/>
              </a:rPr>
              <a:t> </a:t>
            </a:r>
            <a:r>
              <a:rPr sz="3200" spc="-270" dirty="0">
                <a:latin typeface="Microsoft Sans Serif"/>
                <a:cs typeface="Microsoft Sans Serif"/>
              </a:rPr>
              <a:t>Lin</a:t>
            </a:r>
            <a:r>
              <a:rPr sz="3200" spc="-325" dirty="0">
                <a:latin typeface="Microsoft Sans Serif"/>
                <a:cs typeface="Microsoft Sans Serif"/>
              </a:rPr>
              <a:t>e</a:t>
            </a:r>
            <a:r>
              <a:rPr sz="3200" spc="-20" dirty="0">
                <a:latin typeface="Microsoft Sans Serif"/>
                <a:cs typeface="Microsoft Sans Serif"/>
              </a:rPr>
              <a:t>al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 dirty="0">
              <a:latin typeface="Microsoft Sans Serif"/>
              <a:cs typeface="Microsoft Sans Serif"/>
            </a:endParaRPr>
          </a:p>
          <a:p>
            <a:pPr marL="704850" lvl="1" indent="-692150">
              <a:lnSpc>
                <a:spcPct val="100000"/>
              </a:lnSpc>
              <a:spcBef>
                <a:spcPts val="695"/>
              </a:spcBef>
              <a:buAutoNum type="arabicPeriod"/>
              <a:tabLst>
                <a:tab pos="704850" algn="l"/>
              </a:tabLst>
            </a:pPr>
            <a:r>
              <a:rPr sz="3200" spc="-570" dirty="0">
                <a:solidFill>
                  <a:srgbClr val="FF0000"/>
                </a:solidFill>
                <a:latin typeface="Microsoft Sans Serif"/>
                <a:cs typeface="Microsoft Sans Serif"/>
              </a:rPr>
              <a:t>E</a:t>
            </a:r>
            <a:r>
              <a:rPr sz="3200" spc="-195" dirty="0">
                <a:solidFill>
                  <a:srgbClr val="FF0000"/>
                </a:solidFill>
                <a:latin typeface="Microsoft Sans Serif"/>
                <a:cs typeface="Microsoft Sans Serif"/>
              </a:rPr>
              <a:t>l</a:t>
            </a:r>
            <a:r>
              <a:rPr sz="3200" spc="30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3200" spc="-130" dirty="0">
                <a:solidFill>
                  <a:srgbClr val="FF0000"/>
                </a:solidFill>
                <a:latin typeface="Microsoft Sans Serif"/>
                <a:cs typeface="Microsoft Sans Serif"/>
              </a:rPr>
              <a:t>Método</a:t>
            </a:r>
            <a:r>
              <a:rPr sz="3200" spc="5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3200" spc="-420" dirty="0">
                <a:solidFill>
                  <a:srgbClr val="FF0000"/>
                </a:solidFill>
                <a:latin typeface="Microsoft Sans Serif"/>
                <a:cs typeface="Microsoft Sans Serif"/>
              </a:rPr>
              <a:t>S</a:t>
            </a:r>
            <a:r>
              <a:rPr sz="3200" spc="-140" dirty="0">
                <a:solidFill>
                  <a:srgbClr val="FF0000"/>
                </a:solidFill>
                <a:latin typeface="Microsoft Sans Serif"/>
                <a:cs typeface="Microsoft Sans Serif"/>
              </a:rPr>
              <a:t>i</a:t>
            </a:r>
            <a:r>
              <a:rPr sz="3200" spc="-185" dirty="0">
                <a:solidFill>
                  <a:srgbClr val="FF0000"/>
                </a:solidFill>
                <a:latin typeface="Microsoft Sans Serif"/>
                <a:cs typeface="Microsoft Sans Serif"/>
              </a:rPr>
              <a:t>mpl</a:t>
            </a:r>
            <a:r>
              <a:rPr sz="3200" spc="-285" dirty="0">
                <a:solidFill>
                  <a:srgbClr val="FF0000"/>
                </a:solidFill>
                <a:latin typeface="Microsoft Sans Serif"/>
                <a:cs typeface="Microsoft Sans Serif"/>
              </a:rPr>
              <a:t>e</a:t>
            </a:r>
            <a:r>
              <a:rPr sz="3200" spc="5" dirty="0">
                <a:solidFill>
                  <a:srgbClr val="FF0000"/>
                </a:solidFill>
                <a:latin typeface="Microsoft Sans Serif"/>
                <a:cs typeface="Microsoft Sans Serif"/>
              </a:rPr>
              <a:t>x</a:t>
            </a:r>
            <a:r>
              <a:rPr sz="3200" spc="-190" dirty="0">
                <a:solidFill>
                  <a:srgbClr val="FF0000"/>
                </a:solidFill>
                <a:latin typeface="Microsoft Sans Serif"/>
                <a:cs typeface="Microsoft Sans Serif"/>
              </a:rPr>
              <a:t>.</a:t>
            </a:r>
            <a:endParaRPr sz="3200" dirty="0">
              <a:solidFill>
                <a:srgbClr val="FF0000"/>
              </a:solidFill>
              <a:latin typeface="Microsoft Sans Serif"/>
              <a:cs typeface="Microsoft Sans Serif"/>
            </a:endParaRPr>
          </a:p>
          <a:p>
            <a:pPr marL="704850" lvl="1" indent="-692150">
              <a:lnSpc>
                <a:spcPct val="100000"/>
              </a:lnSpc>
              <a:spcBef>
                <a:spcPts val="710"/>
              </a:spcBef>
              <a:buAutoNum type="arabicPeriod"/>
              <a:tabLst>
                <a:tab pos="704850" algn="l"/>
              </a:tabLst>
            </a:pPr>
            <a:r>
              <a:rPr sz="3200" spc="-110" dirty="0">
                <a:latin typeface="Microsoft Sans Serif"/>
                <a:cs typeface="Microsoft Sans Serif"/>
              </a:rPr>
              <a:t>Dualidad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e</a:t>
            </a:r>
            <a:r>
              <a:rPr sz="3200" spc="-280" dirty="0">
                <a:latin typeface="Microsoft Sans Serif"/>
                <a:cs typeface="Microsoft Sans Serif"/>
              </a:rPr>
              <a:t>n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spc="-355" dirty="0">
                <a:latin typeface="Microsoft Sans Serif"/>
                <a:cs typeface="Microsoft Sans Serif"/>
              </a:rPr>
              <a:t>P</a:t>
            </a:r>
            <a:r>
              <a:rPr sz="3200" spc="-235" dirty="0">
                <a:latin typeface="Microsoft Sans Serif"/>
                <a:cs typeface="Microsoft Sans Serif"/>
              </a:rPr>
              <a:t>r</a:t>
            </a:r>
            <a:r>
              <a:rPr sz="3200" spc="-75" dirty="0">
                <a:latin typeface="Microsoft Sans Serif"/>
                <a:cs typeface="Microsoft Sans Serif"/>
              </a:rPr>
              <a:t>og</a:t>
            </a:r>
            <a:r>
              <a:rPr sz="3200" spc="-80" dirty="0">
                <a:latin typeface="Microsoft Sans Serif"/>
                <a:cs typeface="Microsoft Sans Serif"/>
              </a:rPr>
              <a:t>r</a:t>
            </a:r>
            <a:r>
              <a:rPr sz="3200" spc="-200" dirty="0">
                <a:latin typeface="Microsoft Sans Serif"/>
                <a:cs typeface="Microsoft Sans Serif"/>
              </a:rPr>
              <a:t>am</a:t>
            </a:r>
            <a:r>
              <a:rPr sz="3200" spc="-170" dirty="0">
                <a:latin typeface="Microsoft Sans Serif"/>
                <a:cs typeface="Microsoft Sans Serif"/>
              </a:rPr>
              <a:t>a</a:t>
            </a:r>
            <a:r>
              <a:rPr sz="3200" spc="-165" dirty="0">
                <a:latin typeface="Microsoft Sans Serif"/>
                <a:cs typeface="Microsoft Sans Serif"/>
              </a:rPr>
              <a:t>ci</a:t>
            </a:r>
            <a:r>
              <a:rPr sz="3200" spc="-240" dirty="0">
                <a:latin typeface="Microsoft Sans Serif"/>
                <a:cs typeface="Microsoft Sans Serif"/>
              </a:rPr>
              <a:t>ó</a:t>
            </a:r>
            <a:r>
              <a:rPr sz="3200" spc="-380" dirty="0">
                <a:latin typeface="Microsoft Sans Serif"/>
                <a:cs typeface="Microsoft Sans Serif"/>
              </a:rPr>
              <a:t>n</a:t>
            </a:r>
            <a:r>
              <a:rPr sz="3200" spc="-10" dirty="0">
                <a:latin typeface="Microsoft Sans Serif"/>
                <a:cs typeface="Microsoft Sans Serif"/>
              </a:rPr>
              <a:t> </a:t>
            </a:r>
            <a:r>
              <a:rPr sz="3200" spc="-270" dirty="0">
                <a:latin typeface="Microsoft Sans Serif"/>
                <a:cs typeface="Microsoft Sans Serif"/>
              </a:rPr>
              <a:t>Lin</a:t>
            </a:r>
            <a:r>
              <a:rPr sz="3200" spc="-325" dirty="0">
                <a:latin typeface="Microsoft Sans Serif"/>
                <a:cs typeface="Microsoft Sans Serif"/>
              </a:rPr>
              <a:t>e</a:t>
            </a:r>
            <a:r>
              <a:rPr sz="3200" spc="-20" dirty="0">
                <a:latin typeface="Microsoft Sans Serif"/>
                <a:cs typeface="Microsoft Sans Serif"/>
              </a:rPr>
              <a:t>al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 dirty="0">
              <a:latin typeface="Microsoft Sans Serif"/>
              <a:cs typeface="Microsoft Sans Serif"/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</a:t>
            </a:fld>
            <a:endParaRPr lang="es-C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144867"/>
            <a:ext cx="7997825" cy="845744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 marR="5080">
              <a:lnSpc>
                <a:spcPts val="2880"/>
              </a:lnSpc>
              <a:spcBef>
                <a:spcPts val="795"/>
              </a:spcBef>
            </a:pPr>
            <a:r>
              <a:rPr sz="3000" spc="-525" dirty="0">
                <a:latin typeface="Microsoft Sans Serif"/>
                <a:cs typeface="Microsoft Sans Serif"/>
              </a:rPr>
              <a:t>En</a:t>
            </a:r>
            <a:r>
              <a:rPr sz="3000" spc="-270" dirty="0">
                <a:latin typeface="Microsoft Sans Serif"/>
                <a:cs typeface="Microsoft Sans Serif"/>
              </a:rPr>
              <a:t> </a:t>
            </a:r>
            <a:r>
              <a:rPr sz="3000" spc="-100" dirty="0">
                <a:latin typeface="Microsoft Sans Serif"/>
                <a:cs typeface="Microsoft Sans Serif"/>
              </a:rPr>
              <a:t>lo</a:t>
            </a:r>
            <a:r>
              <a:rPr sz="3000" spc="265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que</a:t>
            </a:r>
            <a:r>
              <a:rPr sz="3000" spc="270" dirty="0">
                <a:latin typeface="Microsoft Sans Serif"/>
                <a:cs typeface="Microsoft Sans Serif"/>
              </a:rPr>
              <a:t> </a:t>
            </a:r>
            <a:r>
              <a:rPr sz="3000" spc="-215" dirty="0">
                <a:latin typeface="Microsoft Sans Serif"/>
                <a:cs typeface="Microsoft Sans Serif"/>
              </a:rPr>
              <a:t>sigue</a:t>
            </a:r>
            <a:r>
              <a:rPr sz="3000" spc="270" dirty="0">
                <a:latin typeface="Microsoft Sans Serif"/>
                <a:cs typeface="Microsoft Sans Serif"/>
              </a:rPr>
              <a:t> </a:t>
            </a:r>
            <a:r>
              <a:rPr sz="3000" spc="-245" dirty="0">
                <a:latin typeface="Microsoft Sans Serif"/>
                <a:cs typeface="Microsoft Sans Serif"/>
              </a:rPr>
              <a:t>consideremos</a:t>
            </a:r>
            <a:r>
              <a:rPr sz="3000" spc="260" dirty="0">
                <a:latin typeface="Microsoft Sans Serif"/>
                <a:cs typeface="Microsoft Sans Serif"/>
              </a:rPr>
              <a:t> </a:t>
            </a:r>
            <a:r>
              <a:rPr sz="3000" spc="-100" dirty="0">
                <a:latin typeface="Microsoft Sans Serif"/>
                <a:cs typeface="Microsoft Sans Serif"/>
              </a:rPr>
              <a:t>el</a:t>
            </a:r>
            <a:r>
              <a:rPr sz="3000" spc="270" dirty="0">
                <a:latin typeface="Microsoft Sans Serif"/>
                <a:cs typeface="Microsoft Sans Serif"/>
              </a:rPr>
              <a:t> </a:t>
            </a:r>
            <a:r>
              <a:rPr sz="3000" spc="-185" dirty="0">
                <a:latin typeface="Microsoft Sans Serif"/>
                <a:cs typeface="Microsoft Sans Serif"/>
              </a:rPr>
              <a:t>siguiente</a:t>
            </a:r>
            <a:r>
              <a:rPr sz="3000" spc="270" dirty="0">
                <a:latin typeface="Microsoft Sans Serif"/>
                <a:cs typeface="Microsoft Sans Serif"/>
              </a:rPr>
              <a:t> </a:t>
            </a:r>
            <a:r>
              <a:rPr sz="3000" spc="-125" dirty="0">
                <a:latin typeface="Microsoft Sans Serif"/>
                <a:cs typeface="Microsoft Sans Serif"/>
              </a:rPr>
              <a:t>problema </a:t>
            </a:r>
            <a:r>
              <a:rPr sz="3000" spc="-785" dirty="0">
                <a:latin typeface="Microsoft Sans Serif"/>
                <a:cs typeface="Microsoft Sans Serif"/>
              </a:rPr>
              <a:t> </a:t>
            </a:r>
            <a:r>
              <a:rPr sz="3000" spc="-95" dirty="0">
                <a:latin typeface="Microsoft Sans Serif"/>
                <a:cs typeface="Microsoft Sans Serif"/>
              </a:rPr>
              <a:t>de</a:t>
            </a:r>
            <a:r>
              <a:rPr sz="3000" spc="20" dirty="0">
                <a:latin typeface="Microsoft Sans Serif"/>
                <a:cs typeface="Microsoft Sans Serif"/>
              </a:rPr>
              <a:t> </a:t>
            </a:r>
            <a:r>
              <a:rPr sz="3000" spc="-145" dirty="0">
                <a:latin typeface="Microsoft Sans Serif"/>
                <a:cs typeface="Microsoft Sans Serif"/>
              </a:rPr>
              <a:t>programación</a:t>
            </a:r>
            <a:r>
              <a:rPr sz="3000" dirty="0">
                <a:latin typeface="Microsoft Sans Serif"/>
                <a:cs typeface="Microsoft Sans Serif"/>
              </a:rPr>
              <a:t> </a:t>
            </a:r>
            <a:r>
              <a:rPr sz="3000" spc="-110" dirty="0">
                <a:latin typeface="Microsoft Sans Serif"/>
                <a:cs typeface="Microsoft Sans Serif"/>
              </a:rPr>
              <a:t>lineal</a:t>
            </a:r>
            <a:r>
              <a:rPr sz="3000" spc="45" dirty="0">
                <a:latin typeface="Microsoft Sans Serif"/>
                <a:cs typeface="Microsoft Sans Serif"/>
              </a:rPr>
              <a:t> </a:t>
            </a:r>
            <a:r>
              <a:rPr sz="3000" spc="-265" dirty="0">
                <a:latin typeface="Microsoft Sans Serif"/>
                <a:cs typeface="Microsoft Sans Serif"/>
              </a:rPr>
              <a:t>en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434" dirty="0">
                <a:latin typeface="Microsoft Sans Serif"/>
                <a:cs typeface="Microsoft Sans Serif"/>
              </a:rPr>
              <a:t>su</a:t>
            </a:r>
            <a:r>
              <a:rPr sz="3000" spc="-330" dirty="0">
                <a:latin typeface="Microsoft Sans Serif"/>
                <a:cs typeface="Microsoft Sans Serif"/>
              </a:rPr>
              <a:t> </a:t>
            </a:r>
            <a:r>
              <a:rPr sz="3000" spc="-110" dirty="0">
                <a:latin typeface="Microsoft Sans Serif"/>
                <a:cs typeface="Microsoft Sans Serif"/>
              </a:rPr>
              <a:t>forma</a:t>
            </a:r>
            <a:r>
              <a:rPr sz="3000" spc="35" dirty="0">
                <a:latin typeface="Microsoft Sans Serif"/>
                <a:cs typeface="Microsoft Sans Serif"/>
              </a:rPr>
              <a:t> </a:t>
            </a:r>
            <a:r>
              <a:rPr sz="3000" spc="-165" dirty="0">
                <a:latin typeface="Microsoft Sans Serif"/>
                <a:cs typeface="Microsoft Sans Serif"/>
              </a:rPr>
              <a:t>estándar.</a:t>
            </a:r>
            <a:endParaRPr sz="3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96999" y="2101843"/>
            <a:ext cx="3021965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  <a:tabLst>
                <a:tab pos="1235075" algn="l"/>
              </a:tabLst>
            </a:pPr>
            <a:r>
              <a:rPr sz="3000" b="1" spc="250" dirty="0">
                <a:latin typeface="Arial"/>
                <a:cs typeface="Arial"/>
              </a:rPr>
              <a:t>+</a:t>
            </a:r>
            <a:r>
              <a:rPr sz="3000" b="1" spc="-35" dirty="0">
                <a:latin typeface="Arial"/>
                <a:cs typeface="Arial"/>
              </a:rPr>
              <a:t> </a:t>
            </a:r>
            <a:r>
              <a:rPr sz="3000" b="1" spc="-160" dirty="0">
                <a:latin typeface="Arial"/>
                <a:cs typeface="Arial"/>
              </a:rPr>
              <a:t>c</a:t>
            </a:r>
            <a:r>
              <a:rPr sz="3000" b="1" spc="-240" baseline="-20833" dirty="0">
                <a:latin typeface="Arial"/>
                <a:cs typeface="Arial"/>
              </a:rPr>
              <a:t>2</a:t>
            </a:r>
            <a:r>
              <a:rPr sz="3000" b="1" spc="-160" dirty="0">
                <a:latin typeface="Arial"/>
                <a:cs typeface="Arial"/>
              </a:rPr>
              <a:t>x</a:t>
            </a:r>
            <a:r>
              <a:rPr sz="3000" b="1" spc="-240" baseline="-20833" dirty="0">
                <a:latin typeface="Arial"/>
                <a:cs typeface="Arial"/>
              </a:rPr>
              <a:t>2	</a:t>
            </a:r>
            <a:r>
              <a:rPr sz="3000" b="1" spc="250" dirty="0">
                <a:latin typeface="Arial"/>
                <a:cs typeface="Arial"/>
              </a:rPr>
              <a:t>+</a:t>
            </a:r>
            <a:r>
              <a:rPr sz="3000" b="1" spc="-60" dirty="0">
                <a:latin typeface="Arial"/>
                <a:cs typeface="Arial"/>
              </a:rPr>
              <a:t> </a:t>
            </a:r>
            <a:r>
              <a:rPr sz="3000" b="1" spc="-55" dirty="0">
                <a:latin typeface="Arial"/>
                <a:cs typeface="Arial"/>
              </a:rPr>
              <a:t>...</a:t>
            </a:r>
            <a:r>
              <a:rPr sz="3000" b="1" spc="-70" dirty="0">
                <a:latin typeface="Arial"/>
                <a:cs typeface="Arial"/>
              </a:rPr>
              <a:t> </a:t>
            </a:r>
            <a:r>
              <a:rPr sz="3000" b="1" spc="250" dirty="0">
                <a:latin typeface="Arial"/>
                <a:cs typeface="Arial"/>
              </a:rPr>
              <a:t>+</a:t>
            </a:r>
            <a:r>
              <a:rPr sz="3000" b="1" spc="-65" dirty="0">
                <a:latin typeface="Arial"/>
                <a:cs typeface="Arial"/>
              </a:rPr>
              <a:t> </a:t>
            </a:r>
            <a:r>
              <a:rPr sz="3000" b="1" spc="-215" dirty="0">
                <a:latin typeface="Arial"/>
                <a:cs typeface="Arial"/>
              </a:rPr>
              <a:t>c</a:t>
            </a:r>
            <a:r>
              <a:rPr sz="3000" b="1" spc="-322" baseline="-20833" dirty="0">
                <a:latin typeface="Arial"/>
                <a:cs typeface="Arial"/>
              </a:rPr>
              <a:t>n</a:t>
            </a:r>
            <a:r>
              <a:rPr sz="3000" b="1" spc="-215" dirty="0">
                <a:latin typeface="Arial"/>
                <a:cs typeface="Arial"/>
              </a:rPr>
              <a:t>x</a:t>
            </a:r>
            <a:r>
              <a:rPr sz="3000" b="1" spc="-322" baseline="-20833" dirty="0">
                <a:latin typeface="Arial"/>
                <a:cs typeface="Arial"/>
              </a:rPr>
              <a:t>n</a:t>
            </a:r>
            <a:endParaRPr sz="3000" baseline="-20833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65987" y="2101843"/>
            <a:ext cx="1631314" cy="951543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38100" marR="43180">
              <a:lnSpc>
                <a:spcPts val="3579"/>
              </a:lnSpc>
              <a:spcBef>
                <a:spcPts val="220"/>
              </a:spcBef>
              <a:tabLst>
                <a:tab pos="952500" algn="l"/>
              </a:tabLst>
            </a:pPr>
            <a:r>
              <a:rPr sz="3000" b="1" spc="-140" dirty="0">
                <a:latin typeface="Arial"/>
                <a:cs typeface="Arial"/>
              </a:rPr>
              <a:t>Min	</a:t>
            </a:r>
            <a:r>
              <a:rPr sz="3000" b="1" spc="-465" dirty="0">
                <a:latin typeface="Arial"/>
                <a:cs typeface="Arial"/>
              </a:rPr>
              <a:t>c</a:t>
            </a:r>
            <a:r>
              <a:rPr sz="3000" b="1" spc="-75" baseline="-20833" dirty="0">
                <a:latin typeface="Arial"/>
                <a:cs typeface="Arial"/>
              </a:rPr>
              <a:t>1</a:t>
            </a:r>
            <a:r>
              <a:rPr sz="3000" b="1" spc="-75" dirty="0">
                <a:latin typeface="Arial"/>
                <a:cs typeface="Arial"/>
              </a:rPr>
              <a:t>x</a:t>
            </a:r>
            <a:r>
              <a:rPr sz="3000" b="1" spc="-52" baseline="-20833" dirty="0">
                <a:latin typeface="Arial"/>
                <a:cs typeface="Arial"/>
              </a:rPr>
              <a:t>1  </a:t>
            </a:r>
            <a:r>
              <a:rPr sz="3000" b="1" spc="-240" dirty="0">
                <a:latin typeface="Arial"/>
                <a:cs typeface="Arial"/>
              </a:rPr>
              <a:t>sa</a:t>
            </a:r>
            <a:endParaRPr sz="3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80642" y="2442877"/>
            <a:ext cx="4962525" cy="950901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38100" marR="30480">
              <a:lnSpc>
                <a:spcPts val="3579"/>
              </a:lnSpc>
              <a:spcBef>
                <a:spcPts val="215"/>
              </a:spcBef>
            </a:pPr>
            <a:r>
              <a:rPr sz="3000" b="1" spc="-65" dirty="0">
                <a:latin typeface="Arial"/>
                <a:cs typeface="Arial"/>
              </a:rPr>
              <a:t>a</a:t>
            </a:r>
            <a:r>
              <a:rPr sz="3000" b="1" spc="-97" baseline="-20833" dirty="0">
                <a:latin typeface="Arial"/>
                <a:cs typeface="Arial"/>
              </a:rPr>
              <a:t>11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1</a:t>
            </a:r>
            <a:r>
              <a:rPr sz="3000" b="1" spc="330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45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a</a:t>
            </a:r>
            <a:r>
              <a:rPr sz="3000" b="1" spc="-97" baseline="-20833" dirty="0">
                <a:latin typeface="Arial"/>
                <a:cs typeface="Arial"/>
              </a:rPr>
              <a:t>12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2</a:t>
            </a:r>
            <a:r>
              <a:rPr sz="3000" b="1" spc="337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45" dirty="0">
                <a:latin typeface="Arial"/>
                <a:cs typeface="Arial"/>
              </a:rPr>
              <a:t> </a:t>
            </a:r>
            <a:r>
              <a:rPr sz="3000" b="1" spc="-55" dirty="0">
                <a:latin typeface="Arial"/>
                <a:cs typeface="Arial"/>
              </a:rPr>
              <a:t>...</a:t>
            </a:r>
            <a:r>
              <a:rPr sz="3000" b="1" spc="-35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55" dirty="0">
                <a:latin typeface="Arial"/>
                <a:cs typeface="Arial"/>
              </a:rPr>
              <a:t> </a:t>
            </a:r>
            <a:r>
              <a:rPr sz="3000" b="1" spc="-110" dirty="0">
                <a:latin typeface="Arial"/>
                <a:cs typeface="Arial"/>
              </a:rPr>
              <a:t>a</a:t>
            </a:r>
            <a:r>
              <a:rPr sz="3000" b="1" spc="-165" baseline="-20833" dirty="0">
                <a:latin typeface="Arial"/>
                <a:cs typeface="Arial"/>
              </a:rPr>
              <a:t>1n</a:t>
            </a:r>
            <a:r>
              <a:rPr sz="3000" b="1" spc="-110" dirty="0">
                <a:latin typeface="Arial"/>
                <a:cs typeface="Arial"/>
              </a:rPr>
              <a:t>x</a:t>
            </a:r>
            <a:r>
              <a:rPr sz="3000" b="1" spc="-165" baseline="-20833" dirty="0">
                <a:latin typeface="Arial"/>
                <a:cs typeface="Arial"/>
              </a:rPr>
              <a:t>n</a:t>
            </a:r>
            <a:r>
              <a:rPr sz="3000" b="1" spc="337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=</a:t>
            </a:r>
            <a:r>
              <a:rPr sz="3000" b="1" spc="-45" dirty="0">
                <a:latin typeface="Arial"/>
                <a:cs typeface="Arial"/>
              </a:rPr>
              <a:t> </a:t>
            </a:r>
            <a:r>
              <a:rPr sz="3000" b="1" spc="-145" dirty="0">
                <a:latin typeface="Arial"/>
                <a:cs typeface="Arial"/>
              </a:rPr>
              <a:t>b</a:t>
            </a:r>
            <a:r>
              <a:rPr sz="3000" b="1" spc="-217" baseline="-20833" dirty="0">
                <a:latin typeface="Arial"/>
                <a:cs typeface="Arial"/>
              </a:rPr>
              <a:t>1 </a:t>
            </a:r>
            <a:r>
              <a:rPr sz="3000" b="1" spc="-810" baseline="-20833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a</a:t>
            </a:r>
            <a:r>
              <a:rPr sz="3000" b="1" spc="-97" baseline="-20833" dirty="0">
                <a:latin typeface="Arial"/>
                <a:cs typeface="Arial"/>
              </a:rPr>
              <a:t>21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1</a:t>
            </a:r>
            <a:r>
              <a:rPr sz="3000" b="1" spc="330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45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a</a:t>
            </a:r>
            <a:r>
              <a:rPr sz="3000" b="1" spc="-97" baseline="-20833" dirty="0">
                <a:latin typeface="Arial"/>
                <a:cs typeface="Arial"/>
              </a:rPr>
              <a:t>22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2</a:t>
            </a:r>
            <a:r>
              <a:rPr sz="3000" b="1" spc="337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45" dirty="0">
                <a:latin typeface="Arial"/>
                <a:cs typeface="Arial"/>
              </a:rPr>
              <a:t> </a:t>
            </a:r>
            <a:r>
              <a:rPr sz="3000" b="1" spc="-55" dirty="0">
                <a:latin typeface="Arial"/>
                <a:cs typeface="Arial"/>
              </a:rPr>
              <a:t>...</a:t>
            </a:r>
            <a:r>
              <a:rPr sz="3000" b="1" spc="-35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55" dirty="0">
                <a:latin typeface="Arial"/>
                <a:cs typeface="Arial"/>
              </a:rPr>
              <a:t> </a:t>
            </a:r>
            <a:r>
              <a:rPr sz="3000" b="1" spc="-110" dirty="0">
                <a:latin typeface="Arial"/>
                <a:cs typeface="Arial"/>
              </a:rPr>
              <a:t>a</a:t>
            </a:r>
            <a:r>
              <a:rPr sz="3000" b="1" spc="-165" baseline="-20833" dirty="0">
                <a:latin typeface="Arial"/>
                <a:cs typeface="Arial"/>
              </a:rPr>
              <a:t>2n</a:t>
            </a:r>
            <a:r>
              <a:rPr sz="3000" b="1" spc="-110" dirty="0">
                <a:latin typeface="Arial"/>
                <a:cs typeface="Arial"/>
              </a:rPr>
              <a:t>x</a:t>
            </a:r>
            <a:r>
              <a:rPr sz="3000" b="1" spc="-165" baseline="-20833" dirty="0">
                <a:latin typeface="Arial"/>
                <a:cs typeface="Arial"/>
              </a:rPr>
              <a:t>n</a:t>
            </a:r>
            <a:r>
              <a:rPr sz="3000" b="1" spc="337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=</a:t>
            </a:r>
            <a:r>
              <a:rPr sz="3000" b="1" spc="-45" dirty="0">
                <a:latin typeface="Arial"/>
                <a:cs typeface="Arial"/>
              </a:rPr>
              <a:t> </a:t>
            </a:r>
            <a:r>
              <a:rPr sz="3000" b="1" spc="-145" dirty="0">
                <a:latin typeface="Arial"/>
                <a:cs typeface="Arial"/>
              </a:rPr>
              <a:t>b</a:t>
            </a:r>
            <a:r>
              <a:rPr sz="3000" b="1" spc="-217" baseline="-20833" dirty="0">
                <a:latin typeface="Arial"/>
                <a:cs typeface="Arial"/>
              </a:rPr>
              <a:t>2</a:t>
            </a:r>
            <a:endParaRPr sz="3000" baseline="-20833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29841" y="3125019"/>
            <a:ext cx="5414010" cy="18748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900">
              <a:lnSpc>
                <a:spcPts val="3590"/>
              </a:lnSpc>
              <a:spcBef>
                <a:spcPts val="100"/>
              </a:spcBef>
              <a:tabLst>
                <a:tab pos="1398905" algn="l"/>
                <a:tab pos="3523615" algn="l"/>
              </a:tabLst>
            </a:pPr>
            <a:r>
              <a:rPr sz="3000" b="1" spc="-55" dirty="0">
                <a:latin typeface="Arial"/>
                <a:cs typeface="Arial"/>
              </a:rPr>
              <a:t>...	...	...</a:t>
            </a:r>
            <a:endParaRPr sz="3000">
              <a:latin typeface="Arial"/>
              <a:cs typeface="Arial"/>
            </a:endParaRPr>
          </a:p>
          <a:p>
            <a:pPr marL="88900">
              <a:lnSpc>
                <a:spcPts val="3590"/>
              </a:lnSpc>
            </a:pPr>
            <a:r>
              <a:rPr sz="3000" b="1" spc="-95" dirty="0">
                <a:latin typeface="Arial"/>
                <a:cs typeface="Arial"/>
              </a:rPr>
              <a:t>a</a:t>
            </a:r>
            <a:r>
              <a:rPr sz="3000" b="1" spc="-142" baseline="-20833" dirty="0">
                <a:latin typeface="Arial"/>
                <a:cs typeface="Arial"/>
              </a:rPr>
              <a:t>m1</a:t>
            </a:r>
            <a:r>
              <a:rPr sz="3000" b="1" spc="-95" dirty="0">
                <a:latin typeface="Arial"/>
                <a:cs typeface="Arial"/>
              </a:rPr>
              <a:t>x</a:t>
            </a:r>
            <a:r>
              <a:rPr sz="3000" b="1" spc="-142" baseline="-20833" dirty="0">
                <a:latin typeface="Arial"/>
                <a:cs typeface="Arial"/>
              </a:rPr>
              <a:t>1</a:t>
            </a:r>
            <a:r>
              <a:rPr sz="3000" b="1" spc="352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45" dirty="0">
                <a:latin typeface="Arial"/>
                <a:cs typeface="Arial"/>
              </a:rPr>
              <a:t> </a:t>
            </a:r>
            <a:r>
              <a:rPr sz="3000" b="1" spc="-95" dirty="0">
                <a:latin typeface="Arial"/>
                <a:cs typeface="Arial"/>
              </a:rPr>
              <a:t>a</a:t>
            </a:r>
            <a:r>
              <a:rPr sz="3000" b="1" spc="-142" baseline="-20833" dirty="0">
                <a:latin typeface="Arial"/>
                <a:cs typeface="Arial"/>
              </a:rPr>
              <a:t>m2</a:t>
            </a:r>
            <a:r>
              <a:rPr sz="3000" b="1" spc="-95" dirty="0">
                <a:latin typeface="Arial"/>
                <a:cs typeface="Arial"/>
              </a:rPr>
              <a:t>x</a:t>
            </a:r>
            <a:r>
              <a:rPr sz="3000" b="1" spc="-142" baseline="-20833" dirty="0">
                <a:latin typeface="Arial"/>
                <a:cs typeface="Arial"/>
              </a:rPr>
              <a:t>2</a:t>
            </a:r>
            <a:r>
              <a:rPr sz="3000" b="1" spc="359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45" dirty="0">
                <a:latin typeface="Arial"/>
                <a:cs typeface="Arial"/>
              </a:rPr>
              <a:t> </a:t>
            </a:r>
            <a:r>
              <a:rPr sz="3000" b="1" spc="-55" dirty="0">
                <a:latin typeface="Arial"/>
                <a:cs typeface="Arial"/>
              </a:rPr>
              <a:t>...</a:t>
            </a:r>
            <a:r>
              <a:rPr sz="3000" b="1" spc="-65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30" dirty="0">
                <a:latin typeface="Arial"/>
                <a:cs typeface="Arial"/>
              </a:rPr>
              <a:t> </a:t>
            </a:r>
            <a:r>
              <a:rPr sz="3000" b="1" spc="-135" dirty="0">
                <a:latin typeface="Arial"/>
                <a:cs typeface="Arial"/>
              </a:rPr>
              <a:t>a</a:t>
            </a:r>
            <a:r>
              <a:rPr sz="3000" b="1" spc="-202" baseline="-20833" dirty="0">
                <a:latin typeface="Arial"/>
                <a:cs typeface="Arial"/>
              </a:rPr>
              <a:t>mn</a:t>
            </a:r>
            <a:r>
              <a:rPr sz="3000" b="1" spc="-135" dirty="0">
                <a:latin typeface="Arial"/>
                <a:cs typeface="Arial"/>
              </a:rPr>
              <a:t>x</a:t>
            </a:r>
            <a:r>
              <a:rPr sz="3000" b="1" spc="-202" baseline="-20833" dirty="0">
                <a:latin typeface="Arial"/>
                <a:cs typeface="Arial"/>
              </a:rPr>
              <a:t>n</a:t>
            </a:r>
            <a:r>
              <a:rPr sz="3000" b="1" spc="330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=</a:t>
            </a:r>
            <a:r>
              <a:rPr sz="3000" b="1" spc="-35" dirty="0">
                <a:latin typeface="Arial"/>
                <a:cs typeface="Arial"/>
              </a:rPr>
              <a:t> </a:t>
            </a:r>
            <a:r>
              <a:rPr sz="3000" b="1" spc="-220" dirty="0">
                <a:latin typeface="Arial"/>
                <a:cs typeface="Arial"/>
              </a:rPr>
              <a:t>b</a:t>
            </a:r>
            <a:r>
              <a:rPr sz="3000" b="1" spc="-330" baseline="-20833" dirty="0">
                <a:latin typeface="Arial"/>
                <a:cs typeface="Arial"/>
              </a:rPr>
              <a:t>m</a:t>
            </a:r>
            <a:endParaRPr sz="3000" baseline="-20833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100">
              <a:latin typeface="Arial"/>
              <a:cs typeface="Arial"/>
            </a:endParaRPr>
          </a:p>
          <a:p>
            <a:pPr marL="88900">
              <a:lnSpc>
                <a:spcPct val="100000"/>
              </a:lnSpc>
              <a:tabLst>
                <a:tab pos="1374775" algn="l"/>
                <a:tab pos="3836670" algn="l"/>
                <a:tab pos="4445000" algn="l"/>
              </a:tabLst>
            </a:pPr>
            <a:r>
              <a:rPr sz="3000" b="1" spc="-75" dirty="0">
                <a:latin typeface="Arial"/>
                <a:cs typeface="Arial"/>
              </a:rPr>
              <a:t>x</a:t>
            </a:r>
            <a:r>
              <a:rPr sz="3000" b="1" spc="-52" baseline="-20833" dirty="0">
                <a:latin typeface="Arial"/>
                <a:cs typeface="Arial"/>
              </a:rPr>
              <a:t>i</a:t>
            </a:r>
            <a:r>
              <a:rPr sz="3000" b="1" spc="359" baseline="-20833" dirty="0">
                <a:latin typeface="Arial"/>
                <a:cs typeface="Arial"/>
              </a:rPr>
              <a:t> </a:t>
            </a:r>
            <a:r>
              <a:rPr sz="3000" dirty="0">
                <a:latin typeface="Symbol"/>
                <a:cs typeface="Symbol"/>
              </a:rPr>
              <a:t></a:t>
            </a:r>
            <a:r>
              <a:rPr sz="3000" spc="50" dirty="0">
                <a:latin typeface="Times New Roman"/>
                <a:cs typeface="Times New Roman"/>
              </a:rPr>
              <a:t> </a:t>
            </a:r>
            <a:r>
              <a:rPr sz="3000" b="1" spc="-65" dirty="0">
                <a:latin typeface="Arial"/>
                <a:cs typeface="Arial"/>
              </a:rPr>
              <a:t>0,</a:t>
            </a:r>
            <a:r>
              <a:rPr sz="3000" b="1" dirty="0">
                <a:latin typeface="Arial"/>
                <a:cs typeface="Arial"/>
              </a:rPr>
              <a:t>	</a:t>
            </a:r>
            <a:r>
              <a:rPr sz="3000" b="1" spc="-55" dirty="0">
                <a:latin typeface="Arial"/>
                <a:cs typeface="Arial"/>
              </a:rPr>
              <a:t>i</a:t>
            </a:r>
            <a:r>
              <a:rPr sz="3000" b="1" spc="-35" dirty="0">
                <a:latin typeface="Arial"/>
                <a:cs typeface="Arial"/>
              </a:rPr>
              <a:t> </a:t>
            </a:r>
            <a:r>
              <a:rPr sz="3000" b="1" spc="250" dirty="0">
                <a:latin typeface="Arial"/>
                <a:cs typeface="Arial"/>
              </a:rPr>
              <a:t>=</a:t>
            </a:r>
            <a:r>
              <a:rPr sz="3000" b="1" spc="-50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1,</a:t>
            </a:r>
            <a:r>
              <a:rPr sz="3000" b="1" spc="-35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2,</a:t>
            </a:r>
            <a:r>
              <a:rPr sz="3000" b="1" spc="-60" dirty="0">
                <a:latin typeface="Arial"/>
                <a:cs typeface="Arial"/>
              </a:rPr>
              <a:t> </a:t>
            </a:r>
            <a:r>
              <a:rPr sz="3000" b="1" spc="-55" dirty="0">
                <a:latin typeface="Arial"/>
                <a:cs typeface="Arial"/>
              </a:rPr>
              <a:t>..., </a:t>
            </a:r>
            <a:r>
              <a:rPr sz="3000" b="1" spc="-240" dirty="0">
                <a:latin typeface="Arial"/>
                <a:cs typeface="Arial"/>
              </a:rPr>
              <a:t>n</a:t>
            </a:r>
            <a:r>
              <a:rPr sz="3000" b="1" dirty="0">
                <a:latin typeface="Arial"/>
                <a:cs typeface="Arial"/>
              </a:rPr>
              <a:t>	</a:t>
            </a:r>
            <a:r>
              <a:rPr sz="3000" b="1" spc="-75" dirty="0">
                <a:latin typeface="Arial"/>
                <a:cs typeface="Arial"/>
              </a:rPr>
              <a:t>y</a:t>
            </a:r>
            <a:r>
              <a:rPr sz="3000" b="1" dirty="0">
                <a:latin typeface="Arial"/>
                <a:cs typeface="Arial"/>
              </a:rPr>
              <a:t>	</a:t>
            </a:r>
            <a:r>
              <a:rPr sz="3000" b="1" spc="-290" dirty="0">
                <a:latin typeface="Arial"/>
                <a:cs typeface="Arial"/>
              </a:rPr>
              <a:t>m</a:t>
            </a:r>
            <a:r>
              <a:rPr sz="3000" b="1" spc="-35" dirty="0">
                <a:latin typeface="Arial"/>
                <a:cs typeface="Arial"/>
              </a:rPr>
              <a:t> </a:t>
            </a:r>
            <a:r>
              <a:rPr sz="3000" dirty="0">
                <a:latin typeface="Symbol"/>
                <a:cs typeface="Symbol"/>
              </a:rPr>
              <a:t></a:t>
            </a:r>
            <a:r>
              <a:rPr sz="3000" spc="50" dirty="0">
                <a:latin typeface="Times New Roman"/>
                <a:cs typeface="Times New Roman"/>
              </a:rPr>
              <a:t> </a:t>
            </a:r>
            <a:r>
              <a:rPr sz="3000" b="1" spc="-240" dirty="0">
                <a:latin typeface="Arial"/>
                <a:cs typeface="Arial"/>
              </a:rPr>
              <a:t>n</a:t>
            </a:r>
            <a:endParaRPr sz="30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</a:t>
            </a:fld>
            <a:endParaRPr lang="es-C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27887" y="1144867"/>
            <a:ext cx="8073390" cy="27033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 algn="just">
              <a:lnSpc>
                <a:spcPct val="100000"/>
              </a:lnSpc>
              <a:spcBef>
                <a:spcPts val="100"/>
              </a:spcBef>
            </a:pPr>
            <a:r>
              <a:rPr sz="3000" spc="-135" dirty="0">
                <a:latin typeface="Microsoft Sans Serif"/>
                <a:cs typeface="Microsoft Sans Serif"/>
              </a:rPr>
              <a:t>Matricialmente</a:t>
            </a:r>
            <a:r>
              <a:rPr sz="3000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escrito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275" dirty="0">
                <a:latin typeface="Microsoft Sans Serif"/>
                <a:cs typeface="Microsoft Sans Serif"/>
              </a:rPr>
              <a:t>como:</a:t>
            </a:r>
            <a:endParaRPr sz="30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00" dirty="0">
              <a:latin typeface="Microsoft Sans Serif"/>
              <a:cs typeface="Microsoft Sans Serif"/>
            </a:endParaRPr>
          </a:p>
          <a:p>
            <a:pPr marL="76200" algn="just">
              <a:lnSpc>
                <a:spcPts val="4670"/>
              </a:lnSpc>
            </a:pPr>
            <a:r>
              <a:rPr sz="4000" b="1" spc="-180" dirty="0">
                <a:latin typeface="Arial"/>
                <a:cs typeface="Arial"/>
              </a:rPr>
              <a:t>Mi</a:t>
            </a:r>
            <a:r>
              <a:rPr sz="4000" b="1" spc="-200" dirty="0">
                <a:latin typeface="Arial"/>
                <a:cs typeface="Arial"/>
              </a:rPr>
              <a:t>n</a:t>
            </a:r>
            <a:r>
              <a:rPr sz="4000" b="1" spc="-245" dirty="0">
                <a:latin typeface="Arial"/>
                <a:cs typeface="Arial"/>
              </a:rPr>
              <a:t> </a:t>
            </a:r>
            <a:r>
              <a:rPr sz="4000" b="1" spc="-625" dirty="0">
                <a:latin typeface="Arial"/>
                <a:cs typeface="Arial"/>
              </a:rPr>
              <a:t>c</a:t>
            </a:r>
            <a:r>
              <a:rPr sz="3975" b="1" spc="-525" baseline="25157" dirty="0">
                <a:latin typeface="Arial"/>
                <a:cs typeface="Arial"/>
              </a:rPr>
              <a:t>T</a:t>
            </a:r>
            <a:r>
              <a:rPr sz="4000" b="1" spc="-105" dirty="0">
                <a:latin typeface="Arial"/>
                <a:cs typeface="Arial"/>
              </a:rPr>
              <a:t>x</a:t>
            </a:r>
            <a:endParaRPr sz="4000" dirty="0">
              <a:latin typeface="Arial"/>
              <a:cs typeface="Arial"/>
            </a:endParaRPr>
          </a:p>
          <a:p>
            <a:pPr marL="76200" algn="just">
              <a:lnSpc>
                <a:spcPts val="4535"/>
              </a:lnSpc>
            </a:pPr>
            <a:r>
              <a:rPr sz="4000" b="1" spc="-320" dirty="0">
                <a:latin typeface="Arial"/>
                <a:cs typeface="Arial"/>
              </a:rPr>
              <a:t>sa</a:t>
            </a:r>
            <a:r>
              <a:rPr sz="4000" b="1" spc="1440" dirty="0">
                <a:latin typeface="Arial"/>
                <a:cs typeface="Arial"/>
              </a:rPr>
              <a:t> </a:t>
            </a:r>
            <a:r>
              <a:rPr sz="4000" b="1" spc="-125" dirty="0">
                <a:latin typeface="Arial"/>
                <a:cs typeface="Arial"/>
              </a:rPr>
              <a:t>Ax</a:t>
            </a:r>
            <a:r>
              <a:rPr sz="4000" b="1" spc="-60" dirty="0">
                <a:latin typeface="Arial"/>
                <a:cs typeface="Arial"/>
              </a:rPr>
              <a:t> </a:t>
            </a:r>
            <a:r>
              <a:rPr sz="4000" b="1" spc="325" dirty="0">
                <a:latin typeface="Arial"/>
                <a:cs typeface="Arial"/>
              </a:rPr>
              <a:t>=</a:t>
            </a:r>
            <a:r>
              <a:rPr sz="4000" b="1" spc="-70" dirty="0">
                <a:latin typeface="Arial"/>
                <a:cs typeface="Arial"/>
              </a:rPr>
              <a:t> </a:t>
            </a:r>
            <a:r>
              <a:rPr sz="4000" b="1" spc="-325" dirty="0">
                <a:latin typeface="Arial"/>
                <a:cs typeface="Arial"/>
              </a:rPr>
              <a:t>b</a:t>
            </a:r>
            <a:endParaRPr sz="4000" dirty="0">
              <a:latin typeface="Arial"/>
              <a:cs typeface="Arial"/>
            </a:endParaRPr>
          </a:p>
          <a:p>
            <a:pPr marL="990600">
              <a:lnSpc>
                <a:spcPts val="4670"/>
              </a:lnSpc>
            </a:pPr>
            <a:r>
              <a:rPr sz="4000" b="1" spc="-105" dirty="0">
                <a:latin typeface="Arial"/>
                <a:cs typeface="Arial"/>
              </a:rPr>
              <a:t>x</a:t>
            </a:r>
            <a:r>
              <a:rPr sz="4000" b="1" spc="-75" dirty="0">
                <a:latin typeface="Arial"/>
                <a:cs typeface="Arial"/>
              </a:rPr>
              <a:t> </a:t>
            </a:r>
            <a:r>
              <a:rPr sz="4000" spc="-5" dirty="0">
                <a:latin typeface="Symbol"/>
                <a:cs typeface="Symbol"/>
              </a:rPr>
              <a:t></a:t>
            </a:r>
            <a:r>
              <a:rPr sz="4000" spc="25" dirty="0">
                <a:latin typeface="Times New Roman"/>
                <a:cs typeface="Times New Roman"/>
              </a:rPr>
              <a:t> </a:t>
            </a:r>
            <a:r>
              <a:rPr sz="4000" b="1" spc="-105" dirty="0" smtClean="0">
                <a:latin typeface="Arial"/>
                <a:cs typeface="Arial"/>
              </a:rPr>
              <a:t>0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4</a:t>
            </a:fld>
            <a:endParaRPr lang="es-CL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139152"/>
            <a:ext cx="7996555" cy="390837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3804"/>
              </a:lnSpc>
              <a:spcBef>
                <a:spcPts val="105"/>
              </a:spcBef>
              <a:tabLst>
                <a:tab pos="927100" algn="l"/>
              </a:tabLst>
            </a:pPr>
            <a:r>
              <a:rPr sz="3200" b="1" spc="-250" dirty="0">
                <a:latin typeface="Arial"/>
                <a:cs typeface="Arial"/>
              </a:rPr>
              <a:t>P)	</a:t>
            </a:r>
            <a:r>
              <a:rPr sz="3200" b="1" spc="-100" dirty="0">
                <a:latin typeface="Arial"/>
                <a:cs typeface="Arial"/>
              </a:rPr>
              <a:t>Max</a:t>
            </a:r>
            <a:r>
              <a:rPr sz="3200" b="1" spc="37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9</a:t>
            </a:r>
            <a:r>
              <a:rPr sz="3200" b="1" spc="-254" dirty="0">
                <a:latin typeface="Arial"/>
                <a:cs typeface="Arial"/>
              </a:rPr>
              <a:t>u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2v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5</a:t>
            </a:r>
            <a:r>
              <a:rPr sz="3200" b="1" spc="-65" dirty="0">
                <a:latin typeface="Arial"/>
                <a:cs typeface="Arial"/>
              </a:rPr>
              <a:t>z</a:t>
            </a:r>
            <a:endParaRPr sz="3200" dirty="0">
              <a:latin typeface="Arial"/>
              <a:cs typeface="Arial"/>
            </a:endParaRPr>
          </a:p>
          <a:p>
            <a:pPr marL="1949450" marR="3023235" indent="-1022985">
              <a:lnSpc>
                <a:spcPts val="3779"/>
              </a:lnSpc>
              <a:spcBef>
                <a:spcPts val="140"/>
              </a:spcBef>
              <a:tabLst>
                <a:tab pos="1841500" algn="l"/>
              </a:tabLst>
            </a:pPr>
            <a:r>
              <a:rPr sz="3200" b="1" spc="-254" dirty="0">
                <a:latin typeface="Arial"/>
                <a:cs typeface="Arial"/>
              </a:rPr>
              <a:t>sa	</a:t>
            </a:r>
            <a:r>
              <a:rPr sz="3200" b="1" spc="-80" dirty="0">
                <a:latin typeface="Arial"/>
                <a:cs typeface="Arial"/>
              </a:rPr>
              <a:t>4</a:t>
            </a:r>
            <a:r>
              <a:rPr sz="3200" b="1" spc="-254" dirty="0">
                <a:latin typeface="Arial"/>
                <a:cs typeface="Arial"/>
              </a:rPr>
              <a:t>u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3v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6</a:t>
            </a:r>
            <a:r>
              <a:rPr sz="3200" b="1" spc="-70" dirty="0">
                <a:latin typeface="Arial"/>
                <a:cs typeface="Arial"/>
              </a:rPr>
              <a:t>z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</a:t>
            </a:r>
            <a:r>
              <a:rPr sz="3200" spc="55" dirty="0">
                <a:latin typeface="Times New Roman"/>
                <a:cs typeface="Times New Roman"/>
              </a:rPr>
              <a:t> </a:t>
            </a:r>
            <a:r>
              <a:rPr sz="3200" b="1" spc="-60" dirty="0">
                <a:latin typeface="Arial"/>
                <a:cs typeface="Arial"/>
              </a:rPr>
              <a:t>50  </a:t>
            </a:r>
            <a:r>
              <a:rPr sz="3200" b="1" spc="-254" dirty="0">
                <a:latin typeface="Arial"/>
                <a:cs typeface="Arial"/>
              </a:rPr>
              <a:t>u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2v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-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3</a:t>
            </a:r>
            <a:r>
              <a:rPr sz="3200" b="1" spc="-70" dirty="0">
                <a:latin typeface="Arial"/>
                <a:cs typeface="Arial"/>
              </a:rPr>
              <a:t>z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55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8</a:t>
            </a:r>
            <a:endParaRPr sz="3200" dirty="0">
              <a:latin typeface="Arial"/>
              <a:cs typeface="Arial"/>
            </a:endParaRPr>
          </a:p>
          <a:p>
            <a:pPr marL="1841500">
              <a:lnSpc>
                <a:spcPts val="3615"/>
              </a:lnSpc>
            </a:pPr>
            <a:r>
              <a:rPr sz="3200" b="1" spc="-80" dirty="0">
                <a:latin typeface="Arial"/>
                <a:cs typeface="Arial"/>
              </a:rPr>
              <a:t>2</a:t>
            </a:r>
            <a:r>
              <a:rPr sz="3200" b="1" spc="-254" dirty="0">
                <a:latin typeface="Arial"/>
                <a:cs typeface="Arial"/>
              </a:rPr>
              <a:t>u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180" dirty="0">
                <a:latin typeface="Arial"/>
                <a:cs typeface="Arial"/>
              </a:rPr>
              <a:t>–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4v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z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5</a:t>
            </a:r>
            <a:endParaRPr sz="3200" dirty="0">
              <a:latin typeface="Arial"/>
              <a:cs typeface="Arial"/>
            </a:endParaRPr>
          </a:p>
          <a:p>
            <a:pPr marL="1841500" marR="4951730">
              <a:lnSpc>
                <a:spcPts val="3779"/>
              </a:lnSpc>
              <a:spcBef>
                <a:spcPts val="140"/>
              </a:spcBef>
            </a:pPr>
            <a:r>
              <a:rPr sz="3200" b="1" spc="-130" dirty="0">
                <a:latin typeface="Arial"/>
                <a:cs typeface="Arial"/>
              </a:rPr>
              <a:t>u,v</a:t>
            </a:r>
            <a:r>
              <a:rPr sz="3200" b="1" spc="-85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0 </a:t>
            </a:r>
            <a:r>
              <a:rPr sz="3200" b="1" spc="-869" dirty="0">
                <a:latin typeface="Arial"/>
                <a:cs typeface="Arial"/>
              </a:rPr>
              <a:t> </a:t>
            </a:r>
            <a:r>
              <a:rPr sz="3200" b="1" spc="-70" dirty="0">
                <a:latin typeface="Arial"/>
                <a:cs typeface="Arial"/>
              </a:rPr>
              <a:t>z</a:t>
            </a:r>
            <a:r>
              <a:rPr sz="3200" b="1" spc="-65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</a:t>
            </a:r>
            <a:r>
              <a:rPr sz="3200" spc="20" dirty="0">
                <a:latin typeface="Times New Roman"/>
                <a:cs typeface="Times New Roman"/>
              </a:rPr>
              <a:t> </a:t>
            </a:r>
            <a:r>
              <a:rPr sz="3200" b="1" spc="-254" dirty="0">
                <a:latin typeface="Arial"/>
                <a:cs typeface="Arial"/>
              </a:rPr>
              <a:t>IR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750" dirty="0">
              <a:latin typeface="Arial"/>
              <a:cs typeface="Arial"/>
            </a:endParaRPr>
          </a:p>
          <a:p>
            <a:pPr marL="12700" marR="5080">
              <a:lnSpc>
                <a:spcPct val="80000"/>
              </a:lnSpc>
            </a:pPr>
            <a:endParaRPr sz="3200" dirty="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5</a:t>
            </a:fld>
            <a:endParaRPr lang="es-CL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27887" y="1208246"/>
            <a:ext cx="8124190" cy="43402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6200" marR="68580" algn="just">
              <a:lnSpc>
                <a:spcPct val="100000"/>
              </a:lnSpc>
              <a:spcBef>
                <a:spcPts val="105"/>
              </a:spcBef>
            </a:pPr>
            <a:r>
              <a:rPr sz="3200" spc="-110" dirty="0">
                <a:latin typeface="Microsoft Sans Serif"/>
                <a:cs typeface="Microsoft Sans Serif"/>
              </a:rPr>
              <a:t>1)</a:t>
            </a:r>
            <a:r>
              <a:rPr sz="3200" spc="-105" dirty="0">
                <a:latin typeface="Microsoft Sans Serif"/>
                <a:cs typeface="Microsoft Sans Serif"/>
              </a:rPr>
              <a:t> </a:t>
            </a:r>
            <a:r>
              <a:rPr sz="3200" spc="-210" dirty="0">
                <a:latin typeface="Microsoft Sans Serif"/>
                <a:cs typeface="Microsoft Sans Serif"/>
              </a:rPr>
              <a:t>Siempre</a:t>
            </a:r>
            <a:r>
              <a:rPr sz="3200" spc="-204" dirty="0">
                <a:latin typeface="Microsoft Sans Serif"/>
                <a:cs typeface="Microsoft Sans Serif"/>
              </a:rPr>
              <a:t> </a:t>
            </a:r>
            <a:r>
              <a:rPr sz="3200" spc="-355" dirty="0">
                <a:latin typeface="Microsoft Sans Serif"/>
                <a:cs typeface="Microsoft Sans Serif"/>
              </a:rPr>
              <a:t>es</a:t>
            </a:r>
            <a:r>
              <a:rPr sz="3200" spc="-350" dirty="0">
                <a:latin typeface="Microsoft Sans Serif"/>
                <a:cs typeface="Microsoft Sans Serif"/>
              </a:rPr>
              <a:t> </a:t>
            </a:r>
            <a:r>
              <a:rPr sz="3200" spc="-145" dirty="0">
                <a:latin typeface="Microsoft Sans Serif"/>
                <a:cs typeface="Microsoft Sans Serif"/>
              </a:rPr>
              <a:t>posible</a:t>
            </a:r>
            <a:r>
              <a:rPr sz="3200" spc="-140" dirty="0">
                <a:latin typeface="Microsoft Sans Serif"/>
                <a:cs typeface="Microsoft Sans Serif"/>
              </a:rPr>
              <a:t> </a:t>
            </a:r>
            <a:r>
              <a:rPr sz="3200" spc="-90" dirty="0">
                <a:latin typeface="Microsoft Sans Serif"/>
                <a:cs typeface="Microsoft Sans Serif"/>
              </a:rPr>
              <a:t>llevar</a:t>
            </a:r>
            <a:r>
              <a:rPr sz="3200" spc="-85" dirty="0">
                <a:latin typeface="Microsoft Sans Serif"/>
                <a:cs typeface="Microsoft Sans Serif"/>
              </a:rPr>
              <a:t> </a:t>
            </a:r>
            <a:r>
              <a:rPr sz="3200" spc="-380" dirty="0">
                <a:latin typeface="Microsoft Sans Serif"/>
                <a:cs typeface="Microsoft Sans Serif"/>
              </a:rPr>
              <a:t>un</a:t>
            </a:r>
            <a:r>
              <a:rPr sz="3200" spc="-375" dirty="0">
                <a:latin typeface="Microsoft Sans Serif"/>
                <a:cs typeface="Microsoft Sans Serif"/>
              </a:rPr>
              <a:t> </a:t>
            </a:r>
            <a:r>
              <a:rPr sz="3200" spc="-130" dirty="0">
                <a:latin typeface="Microsoft Sans Serif"/>
                <a:cs typeface="Microsoft Sans Serif"/>
              </a:rPr>
              <a:t>problema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114" dirty="0">
                <a:latin typeface="Microsoft Sans Serif"/>
                <a:cs typeface="Microsoft Sans Serif"/>
              </a:rPr>
              <a:t>de 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maximización </a:t>
            </a:r>
            <a:r>
              <a:rPr sz="3200" spc="-15" dirty="0">
                <a:latin typeface="Microsoft Sans Serif"/>
                <a:cs typeface="Microsoft Sans Serif"/>
              </a:rPr>
              <a:t>a </a:t>
            </a:r>
            <a:r>
              <a:rPr sz="3200" spc="-315" dirty="0">
                <a:latin typeface="Microsoft Sans Serif"/>
                <a:cs typeface="Microsoft Sans Serif"/>
              </a:rPr>
              <a:t>uno </a:t>
            </a:r>
            <a:r>
              <a:rPr sz="3200" spc="-105" dirty="0">
                <a:latin typeface="Microsoft Sans Serif"/>
                <a:cs typeface="Microsoft Sans Serif"/>
              </a:rPr>
              <a:t>de </a:t>
            </a:r>
            <a:r>
              <a:rPr sz="3200" spc="-225" dirty="0">
                <a:latin typeface="Microsoft Sans Serif"/>
                <a:cs typeface="Microsoft Sans Serif"/>
              </a:rPr>
              <a:t>minimización. </a:t>
            </a:r>
            <a:r>
              <a:rPr sz="3200" spc="-280" dirty="0">
                <a:latin typeface="Microsoft Sans Serif"/>
                <a:cs typeface="Microsoft Sans Serif"/>
              </a:rPr>
              <a:t>Si </a:t>
            </a:r>
            <a:r>
              <a:rPr sz="3200" b="1" spc="-70" dirty="0">
                <a:latin typeface="Arial"/>
                <a:cs typeface="Arial"/>
              </a:rPr>
              <a:t>f(x) </a:t>
            </a:r>
            <a:r>
              <a:rPr sz="3200" spc="-365" dirty="0">
                <a:latin typeface="Microsoft Sans Serif"/>
                <a:cs typeface="Microsoft Sans Serif"/>
              </a:rPr>
              <a:t>es </a:t>
            </a:r>
            <a:r>
              <a:rPr sz="3200" spc="-30" dirty="0">
                <a:latin typeface="Microsoft Sans Serif"/>
                <a:cs typeface="Microsoft Sans Serif"/>
              </a:rPr>
              <a:t>la </a:t>
            </a:r>
            <a:r>
              <a:rPr sz="3200" spc="-25" dirty="0">
                <a:latin typeface="Microsoft Sans Serif"/>
                <a:cs typeface="Microsoft Sans Serif"/>
              </a:rPr>
              <a:t> </a:t>
            </a:r>
            <a:r>
              <a:rPr sz="3200" spc="-220" dirty="0">
                <a:latin typeface="Microsoft Sans Serif"/>
                <a:cs typeface="Microsoft Sans Serif"/>
              </a:rPr>
              <a:t>función </a:t>
            </a:r>
            <a:r>
              <a:rPr sz="3200" spc="-120" dirty="0">
                <a:latin typeface="Microsoft Sans Serif"/>
                <a:cs typeface="Microsoft Sans Serif"/>
              </a:rPr>
              <a:t>objetivo </a:t>
            </a:r>
            <a:r>
              <a:rPr sz="3200" spc="-15" dirty="0">
                <a:latin typeface="Microsoft Sans Serif"/>
                <a:cs typeface="Microsoft Sans Serif"/>
              </a:rPr>
              <a:t>a </a:t>
            </a:r>
            <a:r>
              <a:rPr sz="3200" spc="-150" dirty="0">
                <a:latin typeface="Microsoft Sans Serif"/>
                <a:cs typeface="Microsoft Sans Serif"/>
              </a:rPr>
              <a:t>maximizar </a:t>
            </a:r>
            <a:r>
              <a:rPr sz="3200" dirty="0">
                <a:latin typeface="Microsoft Sans Serif"/>
                <a:cs typeface="Microsoft Sans Serif"/>
              </a:rPr>
              <a:t>y </a:t>
            </a:r>
            <a:r>
              <a:rPr sz="3200" b="1" spc="5" dirty="0">
                <a:latin typeface="Arial"/>
                <a:cs typeface="Arial"/>
              </a:rPr>
              <a:t>x</a:t>
            </a:r>
            <a:r>
              <a:rPr sz="3150" b="1" spc="7" baseline="25132" dirty="0">
                <a:latin typeface="Arial"/>
                <a:cs typeface="Arial"/>
              </a:rPr>
              <a:t>*</a:t>
            </a:r>
            <a:r>
              <a:rPr sz="3150" b="1" spc="15" baseline="25132" dirty="0">
                <a:latin typeface="Arial"/>
                <a:cs typeface="Arial"/>
              </a:rPr>
              <a:t> </a:t>
            </a:r>
            <a:r>
              <a:rPr sz="3200" spc="-355" dirty="0">
                <a:latin typeface="Microsoft Sans Serif"/>
                <a:cs typeface="Microsoft Sans Serif"/>
              </a:rPr>
              <a:t>es</a:t>
            </a:r>
            <a:r>
              <a:rPr sz="3200" spc="-350" dirty="0">
                <a:latin typeface="Microsoft Sans Serif"/>
                <a:cs typeface="Microsoft Sans Serif"/>
              </a:rPr>
              <a:t> </a:t>
            </a:r>
            <a:r>
              <a:rPr sz="3200" spc="-25" dirty="0">
                <a:latin typeface="Microsoft Sans Serif"/>
                <a:cs typeface="Microsoft Sans Serif"/>
              </a:rPr>
              <a:t>la </a:t>
            </a:r>
            <a:r>
              <a:rPr sz="3200" spc="-260" dirty="0">
                <a:latin typeface="Microsoft Sans Serif"/>
                <a:cs typeface="Microsoft Sans Serif"/>
              </a:rPr>
              <a:t>solución </a:t>
            </a:r>
            <a:r>
              <a:rPr sz="3200" spc="-254" dirty="0">
                <a:latin typeface="Microsoft Sans Serif"/>
                <a:cs typeface="Microsoft Sans Serif"/>
              </a:rPr>
              <a:t> </a:t>
            </a:r>
            <a:r>
              <a:rPr sz="3200" spc="-140" dirty="0">
                <a:latin typeface="Microsoft Sans Serif"/>
                <a:cs typeface="Microsoft Sans Serif"/>
              </a:rPr>
              <a:t>óptima:</a:t>
            </a:r>
            <a:endParaRPr sz="3200">
              <a:latin typeface="Microsoft Sans Serif"/>
              <a:cs typeface="Microsoft Sans Serif"/>
            </a:endParaRPr>
          </a:p>
          <a:p>
            <a:pPr marR="1649095" algn="r">
              <a:lnSpc>
                <a:spcPct val="100000"/>
              </a:lnSpc>
              <a:spcBef>
                <a:spcPts val="720"/>
              </a:spcBef>
              <a:tabLst>
                <a:tab pos="2743200" algn="l"/>
                <a:tab pos="3573779" algn="l"/>
              </a:tabLst>
            </a:pPr>
            <a:r>
              <a:rPr sz="3200" b="1" spc="-35" dirty="0">
                <a:latin typeface="Arial"/>
                <a:cs typeface="Arial"/>
              </a:rPr>
              <a:t>f(x</a:t>
            </a:r>
            <a:r>
              <a:rPr sz="3150" b="1" spc="-52" baseline="25132" dirty="0">
                <a:latin typeface="Arial"/>
                <a:cs typeface="Arial"/>
              </a:rPr>
              <a:t>*</a:t>
            </a:r>
            <a:r>
              <a:rPr sz="3200" b="1" spc="-35" dirty="0">
                <a:latin typeface="Arial"/>
                <a:cs typeface="Arial"/>
              </a:rPr>
              <a:t>)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50" dirty="0">
                <a:latin typeface="Times New Roman"/>
                <a:cs typeface="Times New Roman"/>
              </a:rPr>
              <a:t> </a:t>
            </a:r>
            <a:r>
              <a:rPr sz="3200" b="1" spc="-70" dirty="0">
                <a:latin typeface="Arial"/>
                <a:cs typeface="Arial"/>
              </a:rPr>
              <a:t>f(x)</a:t>
            </a:r>
            <a:r>
              <a:rPr sz="3200" b="1" spc="-10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,	</a:t>
            </a:r>
            <a:r>
              <a:rPr sz="3200" dirty="0">
                <a:latin typeface="Symbol"/>
                <a:cs typeface="Symbol"/>
              </a:rPr>
              <a:t></a:t>
            </a:r>
            <a:r>
              <a:rPr sz="3200" spc="5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x	</a:t>
            </a:r>
            <a:r>
              <a:rPr sz="3200" b="1" spc="-185" dirty="0">
                <a:latin typeface="Arial"/>
                <a:cs typeface="Arial"/>
              </a:rPr>
              <a:t>factible</a:t>
            </a:r>
            <a:endParaRPr sz="3200">
              <a:latin typeface="Arial"/>
              <a:cs typeface="Arial"/>
            </a:endParaRPr>
          </a:p>
          <a:p>
            <a:pPr marR="1639570" algn="r">
              <a:lnSpc>
                <a:spcPct val="100000"/>
              </a:lnSpc>
              <a:spcBef>
                <a:spcPts val="705"/>
              </a:spcBef>
              <a:tabLst>
                <a:tab pos="3375660" algn="l"/>
              </a:tabLst>
            </a:pPr>
            <a:r>
              <a:rPr sz="3200" b="1" spc="-65" dirty="0">
                <a:latin typeface="Arial"/>
                <a:cs typeface="Arial"/>
              </a:rPr>
              <a:t>-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35" dirty="0">
                <a:latin typeface="Arial"/>
                <a:cs typeface="Arial"/>
              </a:rPr>
              <a:t>f(x</a:t>
            </a:r>
            <a:r>
              <a:rPr sz="3150" b="1" spc="-52" baseline="25132" dirty="0">
                <a:latin typeface="Arial"/>
                <a:cs typeface="Arial"/>
              </a:rPr>
              <a:t>*</a:t>
            </a:r>
            <a:r>
              <a:rPr sz="3200" b="1" spc="-35" dirty="0">
                <a:latin typeface="Arial"/>
                <a:cs typeface="Arial"/>
              </a:rPr>
              <a:t>)</a:t>
            </a:r>
            <a:r>
              <a:rPr sz="3200" b="1" spc="-65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</a:t>
            </a:r>
            <a:r>
              <a:rPr sz="3200" spc="60" dirty="0">
                <a:latin typeface="Times New Roman"/>
                <a:cs typeface="Times New Roman"/>
              </a:rPr>
              <a:t> </a:t>
            </a:r>
            <a:r>
              <a:rPr sz="3200" b="1" spc="-65" dirty="0">
                <a:latin typeface="Arial"/>
                <a:cs typeface="Arial"/>
              </a:rPr>
              <a:t>-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f(x)</a:t>
            </a:r>
            <a:r>
              <a:rPr sz="3200" b="1" spc="-10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,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</a:t>
            </a:r>
            <a:r>
              <a:rPr sz="3200" spc="5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x	</a:t>
            </a:r>
            <a:r>
              <a:rPr sz="3200" b="1" spc="-185" dirty="0">
                <a:latin typeface="Arial"/>
                <a:cs typeface="Arial"/>
              </a:rPr>
              <a:t>factible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4550">
              <a:latin typeface="Arial"/>
              <a:cs typeface="Arial"/>
            </a:endParaRPr>
          </a:p>
          <a:p>
            <a:pPr marL="910590" algn="ctr">
              <a:lnSpc>
                <a:spcPct val="100000"/>
              </a:lnSpc>
              <a:tabLst>
                <a:tab pos="1837055" algn="l"/>
              </a:tabLst>
            </a:pPr>
            <a:r>
              <a:rPr sz="3200" spc="5" dirty="0">
                <a:latin typeface="Symbol"/>
                <a:cs typeface="Symbol"/>
              </a:rPr>
              <a:t>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x</a:t>
            </a:r>
            <a:r>
              <a:rPr sz="3150" b="1" spc="135" baseline="25132" dirty="0">
                <a:latin typeface="Arial"/>
                <a:cs typeface="Arial"/>
              </a:rPr>
              <a:t>*	</a:t>
            </a:r>
            <a:r>
              <a:rPr sz="3200" spc="-355" dirty="0">
                <a:latin typeface="Microsoft Sans Serif"/>
                <a:cs typeface="Microsoft Sans Serif"/>
              </a:rPr>
              <a:t>es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t</a:t>
            </a:r>
            <a:r>
              <a:rPr sz="3200" spc="-45" dirty="0">
                <a:latin typeface="Microsoft Sans Serif"/>
                <a:cs typeface="Microsoft Sans Serif"/>
              </a:rPr>
              <a:t>a</a:t>
            </a:r>
            <a:r>
              <a:rPr sz="3200" spc="-225" dirty="0">
                <a:latin typeface="Microsoft Sans Serif"/>
                <a:cs typeface="Microsoft Sans Serif"/>
              </a:rPr>
              <a:t>mbién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280" dirty="0">
                <a:latin typeface="Microsoft Sans Serif"/>
                <a:cs typeface="Microsoft Sans Serif"/>
              </a:rPr>
              <a:t>mínimo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95" dirty="0">
                <a:latin typeface="Microsoft Sans Serif"/>
                <a:cs typeface="Microsoft Sans Serif"/>
              </a:rPr>
              <a:t>de</a:t>
            </a:r>
            <a:r>
              <a:rPr sz="3200" spc="-290" dirty="0">
                <a:latin typeface="Microsoft Sans Serif"/>
                <a:cs typeface="Microsoft Sans Serif"/>
              </a:rPr>
              <a:t> </a:t>
            </a:r>
            <a:r>
              <a:rPr sz="3200" b="1" spc="-65" dirty="0">
                <a:latin typeface="Arial"/>
                <a:cs typeface="Arial"/>
              </a:rPr>
              <a:t>-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55" dirty="0">
                <a:latin typeface="Arial"/>
                <a:cs typeface="Arial"/>
              </a:rPr>
              <a:t>f(</a:t>
            </a:r>
            <a:r>
              <a:rPr sz="3200" b="1" spc="-90" dirty="0">
                <a:latin typeface="Arial"/>
                <a:cs typeface="Arial"/>
              </a:rPr>
              <a:t>x</a:t>
            </a:r>
            <a:r>
              <a:rPr sz="3200" b="1" spc="-65" dirty="0">
                <a:latin typeface="Arial"/>
                <a:cs typeface="Arial"/>
              </a:rPr>
              <a:t>)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6</a:t>
            </a:fld>
            <a:endParaRPr lang="es-CL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226059"/>
            <a:ext cx="7997825" cy="3850798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 marR="5080" algn="just">
              <a:lnSpc>
                <a:spcPct val="70000"/>
              </a:lnSpc>
              <a:spcBef>
                <a:spcPts val="1180"/>
              </a:spcBef>
              <a:buAutoNum type="arabicParenR" startAt="2"/>
              <a:tabLst>
                <a:tab pos="467359" algn="l"/>
              </a:tabLst>
            </a:pPr>
            <a:r>
              <a:rPr sz="2800" spc="-110" dirty="0">
                <a:latin typeface="Microsoft Sans Serif"/>
                <a:cs typeface="Microsoft Sans Serif"/>
              </a:rPr>
              <a:t>Cada </a:t>
            </a:r>
            <a:r>
              <a:rPr sz="2800" spc="-180" dirty="0">
                <a:latin typeface="Microsoft Sans Serif"/>
                <a:cs typeface="Microsoft Sans Serif"/>
              </a:rPr>
              <a:t>restricción </a:t>
            </a:r>
            <a:r>
              <a:rPr sz="2800" spc="-70" dirty="0">
                <a:latin typeface="Microsoft Sans Serif"/>
                <a:cs typeface="Microsoft Sans Serif"/>
              </a:rPr>
              <a:t>del </a:t>
            </a:r>
            <a:r>
              <a:rPr sz="2800" spc="-60" dirty="0">
                <a:latin typeface="Microsoft Sans Serif"/>
                <a:cs typeface="Microsoft Sans Serif"/>
              </a:rPr>
              <a:t>tipo </a:t>
            </a:r>
            <a:r>
              <a:rPr sz="2800" dirty="0">
                <a:latin typeface="Symbol"/>
                <a:cs typeface="Symbol"/>
              </a:rPr>
              <a:t>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145" dirty="0">
                <a:latin typeface="Microsoft Sans Serif"/>
                <a:cs typeface="Microsoft Sans Serif"/>
              </a:rPr>
              <a:t>puede </a:t>
            </a:r>
            <a:r>
              <a:rPr sz="2800" spc="-225" dirty="0">
                <a:latin typeface="Microsoft Sans Serif"/>
                <a:cs typeface="Microsoft Sans Serif"/>
              </a:rPr>
              <a:t>ser </a:t>
            </a:r>
            <a:r>
              <a:rPr sz="2800" spc="-80" dirty="0">
                <a:latin typeface="Microsoft Sans Serif"/>
                <a:cs typeface="Microsoft Sans Serif"/>
              </a:rPr>
              <a:t>llevada </a:t>
            </a:r>
            <a:r>
              <a:rPr sz="2800" spc="-15" dirty="0">
                <a:latin typeface="Microsoft Sans Serif"/>
                <a:cs typeface="Microsoft Sans Serif"/>
              </a:rPr>
              <a:t>a </a:t>
            </a:r>
            <a:r>
              <a:rPr sz="2800" spc="-10" dirty="0">
                <a:latin typeface="Microsoft Sans Serif"/>
                <a:cs typeface="Microsoft Sans Serif"/>
              </a:rPr>
              <a:t> </a:t>
            </a:r>
            <a:r>
              <a:rPr sz="2800" spc="-250" dirty="0">
                <a:latin typeface="Microsoft Sans Serif"/>
                <a:cs typeface="Microsoft Sans Serif"/>
              </a:rPr>
              <a:t>una</a:t>
            </a:r>
            <a:r>
              <a:rPr sz="2800" spc="-245" dirty="0">
                <a:latin typeface="Microsoft Sans Serif"/>
                <a:cs typeface="Microsoft Sans Serif"/>
              </a:rPr>
              <a:t> </a:t>
            </a:r>
            <a:r>
              <a:rPr sz="2800" spc="-225" dirty="0">
                <a:latin typeface="Microsoft Sans Serif"/>
                <a:cs typeface="Microsoft Sans Serif"/>
              </a:rPr>
              <a:t>ecuación</a:t>
            </a:r>
            <a:r>
              <a:rPr sz="2800" spc="-220" dirty="0">
                <a:latin typeface="Microsoft Sans Serif"/>
                <a:cs typeface="Microsoft Sans Serif"/>
              </a:rPr>
              <a:t> </a:t>
            </a:r>
            <a:r>
              <a:rPr sz="2800" spc="-95" dirty="0">
                <a:latin typeface="Microsoft Sans Serif"/>
                <a:cs typeface="Microsoft Sans Serif"/>
              </a:rPr>
              <a:t>de</a:t>
            </a:r>
            <a:r>
              <a:rPr sz="2800" spc="-90" dirty="0">
                <a:latin typeface="Microsoft Sans Serif"/>
                <a:cs typeface="Microsoft Sans Serif"/>
              </a:rPr>
              <a:t> </a:t>
            </a:r>
            <a:r>
              <a:rPr sz="2800" spc="-65" dirty="0">
                <a:latin typeface="Microsoft Sans Serif"/>
                <a:cs typeface="Microsoft Sans Serif"/>
              </a:rPr>
              <a:t>igualdad</a:t>
            </a:r>
            <a:r>
              <a:rPr sz="2800" spc="-60" dirty="0">
                <a:latin typeface="Microsoft Sans Serif"/>
                <a:cs typeface="Microsoft Sans Serif"/>
              </a:rPr>
              <a:t> </a:t>
            </a:r>
            <a:r>
              <a:rPr sz="2800" spc="-240" dirty="0">
                <a:latin typeface="Microsoft Sans Serif"/>
                <a:cs typeface="Microsoft Sans Serif"/>
              </a:rPr>
              <a:t>usando</a:t>
            </a:r>
            <a:r>
              <a:rPr sz="2800" spc="320" dirty="0">
                <a:latin typeface="Microsoft Sans Serif"/>
                <a:cs typeface="Microsoft Sans Serif"/>
              </a:rPr>
              <a:t> </a:t>
            </a:r>
            <a:r>
              <a:rPr sz="2800" spc="-250" dirty="0">
                <a:latin typeface="Microsoft Sans Serif"/>
                <a:cs typeface="Microsoft Sans Serif"/>
              </a:rPr>
              <a:t>una</a:t>
            </a:r>
            <a:r>
              <a:rPr sz="2800" spc="-245" dirty="0">
                <a:latin typeface="Microsoft Sans Serif"/>
                <a:cs typeface="Microsoft Sans Serif"/>
              </a:rPr>
              <a:t> </a:t>
            </a:r>
            <a:r>
              <a:rPr sz="2800" spc="-220" dirty="0">
                <a:latin typeface="Microsoft Sans Serif"/>
                <a:cs typeface="Microsoft Sans Serif"/>
              </a:rPr>
              <a:t>(nueva) </a:t>
            </a:r>
            <a:r>
              <a:rPr sz="2800" spc="-215" dirty="0">
                <a:latin typeface="Microsoft Sans Serif"/>
                <a:cs typeface="Microsoft Sans Serif"/>
              </a:rPr>
              <a:t> </a:t>
            </a:r>
            <a:r>
              <a:rPr sz="2800" spc="-65" dirty="0">
                <a:latin typeface="Microsoft Sans Serif"/>
                <a:cs typeface="Microsoft Sans Serif"/>
              </a:rPr>
              <a:t>variable </a:t>
            </a:r>
            <a:r>
              <a:rPr sz="2800" spc="-95" dirty="0">
                <a:latin typeface="Microsoft Sans Serif"/>
                <a:cs typeface="Microsoft Sans Serif"/>
              </a:rPr>
              <a:t>de </a:t>
            </a:r>
            <a:r>
              <a:rPr sz="2800" b="1" spc="-195" dirty="0">
                <a:latin typeface="Arial"/>
                <a:cs typeface="Arial"/>
              </a:rPr>
              <a:t>holgura </a:t>
            </a:r>
            <a:r>
              <a:rPr sz="2800" spc="-270" dirty="0">
                <a:latin typeface="Microsoft Sans Serif"/>
                <a:cs typeface="Microsoft Sans Serif"/>
              </a:rPr>
              <a:t>no </a:t>
            </a:r>
            <a:r>
              <a:rPr sz="2800" spc="-125" dirty="0">
                <a:latin typeface="Microsoft Sans Serif"/>
                <a:cs typeface="Microsoft Sans Serif"/>
              </a:rPr>
              <a:t>negativa, </a:t>
            </a:r>
            <a:r>
              <a:rPr sz="2800" spc="-290" dirty="0">
                <a:latin typeface="Microsoft Sans Serif"/>
                <a:cs typeface="Microsoft Sans Serif"/>
              </a:rPr>
              <a:t>con </a:t>
            </a:r>
            <a:r>
              <a:rPr sz="2800" spc="-360" dirty="0">
                <a:latin typeface="Microsoft Sans Serif"/>
                <a:cs typeface="Microsoft Sans Serif"/>
              </a:rPr>
              <a:t>un</a:t>
            </a:r>
            <a:r>
              <a:rPr sz="2800" spc="-355" dirty="0">
                <a:latin typeface="Microsoft Sans Serif"/>
                <a:cs typeface="Microsoft Sans Serif"/>
              </a:rPr>
              <a:t> </a:t>
            </a:r>
            <a:r>
              <a:rPr sz="2800" spc="-150" dirty="0">
                <a:latin typeface="Microsoft Sans Serif"/>
                <a:cs typeface="Microsoft Sans Serif"/>
              </a:rPr>
              <a:t>coeficiente </a:t>
            </a:r>
            <a:r>
              <a:rPr sz="2800" spc="-145" dirty="0">
                <a:latin typeface="Microsoft Sans Serif"/>
                <a:cs typeface="Microsoft Sans Serif"/>
              </a:rPr>
              <a:t> </a:t>
            </a:r>
            <a:r>
              <a:rPr sz="2800" spc="-355" dirty="0">
                <a:latin typeface="Microsoft Sans Serif"/>
                <a:cs typeface="Microsoft Sans Serif"/>
              </a:rPr>
              <a:t>n</a:t>
            </a:r>
            <a:r>
              <a:rPr sz="2800" spc="-370" dirty="0">
                <a:latin typeface="Microsoft Sans Serif"/>
                <a:cs typeface="Microsoft Sans Serif"/>
              </a:rPr>
              <a:t>u</a:t>
            </a:r>
            <a:r>
              <a:rPr sz="2800" spc="-65" dirty="0">
                <a:latin typeface="Microsoft Sans Serif"/>
                <a:cs typeface="Microsoft Sans Serif"/>
              </a:rPr>
              <a:t>l</a:t>
            </a:r>
            <a:r>
              <a:rPr sz="2800" spc="-140" dirty="0">
                <a:latin typeface="Microsoft Sans Serif"/>
                <a:cs typeface="Microsoft Sans Serif"/>
              </a:rPr>
              <a:t>o</a:t>
            </a:r>
            <a:r>
              <a:rPr sz="2800" spc="45" dirty="0">
                <a:latin typeface="Microsoft Sans Serif"/>
                <a:cs typeface="Microsoft Sans Serif"/>
              </a:rPr>
              <a:t> </a:t>
            </a:r>
            <a:r>
              <a:rPr sz="2800" spc="-265" dirty="0">
                <a:latin typeface="Microsoft Sans Serif"/>
                <a:cs typeface="Microsoft Sans Serif"/>
              </a:rPr>
              <a:t>en</a:t>
            </a:r>
            <a:r>
              <a:rPr sz="2800" spc="25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la</a:t>
            </a:r>
            <a:r>
              <a:rPr sz="2800" spc="15" dirty="0">
                <a:latin typeface="Microsoft Sans Serif"/>
                <a:cs typeface="Microsoft Sans Serif"/>
              </a:rPr>
              <a:t> </a:t>
            </a:r>
            <a:r>
              <a:rPr sz="2800" spc="-65" dirty="0">
                <a:latin typeface="Microsoft Sans Serif"/>
                <a:cs typeface="Microsoft Sans Serif"/>
              </a:rPr>
              <a:t>f</a:t>
            </a:r>
            <a:r>
              <a:rPr sz="2800" spc="-140" dirty="0">
                <a:latin typeface="Microsoft Sans Serif"/>
                <a:cs typeface="Microsoft Sans Serif"/>
              </a:rPr>
              <a:t>u</a:t>
            </a:r>
            <a:r>
              <a:rPr sz="2800" spc="-370" dirty="0">
                <a:latin typeface="Microsoft Sans Serif"/>
                <a:cs typeface="Microsoft Sans Serif"/>
              </a:rPr>
              <a:t>n</a:t>
            </a:r>
            <a:r>
              <a:rPr sz="2800" spc="-345" dirty="0">
                <a:latin typeface="Microsoft Sans Serif"/>
                <a:cs typeface="Microsoft Sans Serif"/>
              </a:rPr>
              <a:t>c</a:t>
            </a:r>
            <a:r>
              <a:rPr sz="2800" spc="-170" dirty="0">
                <a:latin typeface="Microsoft Sans Serif"/>
                <a:cs typeface="Microsoft Sans Serif"/>
              </a:rPr>
              <a:t>ió</a:t>
            </a:r>
            <a:r>
              <a:rPr sz="2800" spc="-229" dirty="0">
                <a:latin typeface="Microsoft Sans Serif"/>
                <a:cs typeface="Microsoft Sans Serif"/>
              </a:rPr>
              <a:t>n</a:t>
            </a:r>
            <a:r>
              <a:rPr sz="2800" spc="55" dirty="0">
                <a:latin typeface="Microsoft Sans Serif"/>
                <a:cs typeface="Microsoft Sans Serif"/>
              </a:rPr>
              <a:t> </a:t>
            </a:r>
            <a:r>
              <a:rPr sz="2800" spc="-80" dirty="0">
                <a:latin typeface="Microsoft Sans Serif"/>
                <a:cs typeface="Microsoft Sans Serif"/>
              </a:rPr>
              <a:t>objet</a:t>
            </a:r>
            <a:r>
              <a:rPr sz="2800" spc="-40" dirty="0">
                <a:latin typeface="Microsoft Sans Serif"/>
                <a:cs typeface="Microsoft Sans Serif"/>
              </a:rPr>
              <a:t>i</a:t>
            </a:r>
            <a:r>
              <a:rPr sz="2800" spc="-260" dirty="0">
                <a:latin typeface="Microsoft Sans Serif"/>
                <a:cs typeface="Microsoft Sans Serif"/>
              </a:rPr>
              <a:t>v</a:t>
            </a:r>
            <a:r>
              <a:rPr sz="2800" spc="-229" dirty="0">
                <a:latin typeface="Microsoft Sans Serif"/>
                <a:cs typeface="Microsoft Sans Serif"/>
              </a:rPr>
              <a:t>o</a:t>
            </a:r>
            <a:r>
              <a:rPr sz="2800" spc="-180" dirty="0">
                <a:latin typeface="Microsoft Sans Serif"/>
                <a:cs typeface="Microsoft Sans Serif"/>
              </a:rPr>
              <a:t>.</a:t>
            </a:r>
            <a:endParaRPr sz="2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Microsoft Sans Serif"/>
              <a:buAutoNum type="arabicParenR" startAt="2"/>
            </a:pPr>
            <a:endParaRPr sz="3200" dirty="0">
              <a:latin typeface="Microsoft Sans Serif"/>
              <a:cs typeface="Microsoft Sans Serif"/>
            </a:endParaRPr>
          </a:p>
          <a:p>
            <a:pPr marL="12700" marR="6350" algn="just">
              <a:lnSpc>
                <a:spcPct val="70000"/>
              </a:lnSpc>
              <a:buAutoNum type="arabicParenR" startAt="2"/>
              <a:tabLst>
                <a:tab pos="444500" algn="l"/>
              </a:tabLst>
            </a:pPr>
            <a:r>
              <a:rPr sz="2800" spc="-265" dirty="0">
                <a:latin typeface="Microsoft Sans Serif"/>
                <a:cs typeface="Microsoft Sans Serif"/>
              </a:rPr>
              <a:t>De </a:t>
            </a:r>
            <a:r>
              <a:rPr sz="2800" spc="-95" dirty="0">
                <a:latin typeface="Microsoft Sans Serif"/>
                <a:cs typeface="Microsoft Sans Serif"/>
              </a:rPr>
              <a:t>igual </a:t>
            </a:r>
            <a:r>
              <a:rPr sz="2800" spc="-225" dirty="0">
                <a:latin typeface="Microsoft Sans Serif"/>
                <a:cs typeface="Microsoft Sans Serif"/>
              </a:rPr>
              <a:t>modo, </a:t>
            </a:r>
            <a:r>
              <a:rPr sz="2800" spc="-105" dirty="0">
                <a:latin typeface="Microsoft Sans Serif"/>
                <a:cs typeface="Microsoft Sans Serif"/>
              </a:rPr>
              <a:t>cada </a:t>
            </a:r>
            <a:r>
              <a:rPr sz="2800" spc="-185" dirty="0">
                <a:latin typeface="Microsoft Sans Serif"/>
                <a:cs typeface="Microsoft Sans Serif"/>
              </a:rPr>
              <a:t>restricción </a:t>
            </a:r>
            <a:r>
              <a:rPr sz="2800" spc="-75" dirty="0">
                <a:latin typeface="Microsoft Sans Serif"/>
                <a:cs typeface="Microsoft Sans Serif"/>
              </a:rPr>
              <a:t>del </a:t>
            </a:r>
            <a:r>
              <a:rPr sz="2800" spc="-60" dirty="0">
                <a:latin typeface="Microsoft Sans Serif"/>
                <a:cs typeface="Microsoft Sans Serif"/>
              </a:rPr>
              <a:t>tipo </a:t>
            </a:r>
            <a:r>
              <a:rPr sz="2800" dirty="0">
                <a:latin typeface="Symbol"/>
                <a:cs typeface="Symbol"/>
              </a:rPr>
              <a:t>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150" dirty="0">
                <a:latin typeface="Microsoft Sans Serif"/>
                <a:cs typeface="Microsoft Sans Serif"/>
              </a:rPr>
              <a:t>puede </a:t>
            </a:r>
            <a:r>
              <a:rPr sz="2800" spc="-145" dirty="0">
                <a:latin typeface="Microsoft Sans Serif"/>
                <a:cs typeface="Microsoft Sans Serif"/>
              </a:rPr>
              <a:t> </a:t>
            </a:r>
            <a:r>
              <a:rPr sz="2800" spc="-225" dirty="0">
                <a:latin typeface="Microsoft Sans Serif"/>
                <a:cs typeface="Microsoft Sans Serif"/>
              </a:rPr>
              <a:t>ser </a:t>
            </a:r>
            <a:r>
              <a:rPr sz="2800" spc="-75" dirty="0">
                <a:latin typeface="Microsoft Sans Serif"/>
                <a:cs typeface="Microsoft Sans Serif"/>
              </a:rPr>
              <a:t>llevada </a:t>
            </a:r>
            <a:r>
              <a:rPr sz="2800" spc="-15" dirty="0">
                <a:latin typeface="Microsoft Sans Serif"/>
                <a:cs typeface="Microsoft Sans Serif"/>
              </a:rPr>
              <a:t>a </a:t>
            </a:r>
            <a:r>
              <a:rPr sz="2800" spc="-250" dirty="0">
                <a:latin typeface="Microsoft Sans Serif"/>
                <a:cs typeface="Microsoft Sans Serif"/>
              </a:rPr>
              <a:t>una </a:t>
            </a:r>
            <a:r>
              <a:rPr sz="2800" spc="-229" dirty="0">
                <a:latin typeface="Microsoft Sans Serif"/>
                <a:cs typeface="Microsoft Sans Serif"/>
              </a:rPr>
              <a:t>ecuación </a:t>
            </a:r>
            <a:r>
              <a:rPr sz="2800" spc="-100" dirty="0">
                <a:latin typeface="Microsoft Sans Serif"/>
                <a:cs typeface="Microsoft Sans Serif"/>
              </a:rPr>
              <a:t>de </a:t>
            </a:r>
            <a:r>
              <a:rPr sz="2800" spc="-70" dirty="0">
                <a:latin typeface="Microsoft Sans Serif"/>
                <a:cs typeface="Microsoft Sans Serif"/>
              </a:rPr>
              <a:t>igualdad </a:t>
            </a:r>
            <a:r>
              <a:rPr sz="2800" spc="-240" dirty="0">
                <a:latin typeface="Microsoft Sans Serif"/>
                <a:cs typeface="Microsoft Sans Serif"/>
              </a:rPr>
              <a:t>usando </a:t>
            </a:r>
            <a:r>
              <a:rPr sz="2800" spc="-254" dirty="0">
                <a:latin typeface="Microsoft Sans Serif"/>
                <a:cs typeface="Microsoft Sans Serif"/>
              </a:rPr>
              <a:t>una </a:t>
            </a:r>
            <a:r>
              <a:rPr sz="2800" spc="-250" dirty="0">
                <a:latin typeface="Microsoft Sans Serif"/>
                <a:cs typeface="Microsoft Sans Serif"/>
              </a:rPr>
              <a:t> </a:t>
            </a:r>
            <a:r>
              <a:rPr sz="2800" spc="-280" dirty="0">
                <a:latin typeface="Microsoft Sans Serif"/>
                <a:cs typeface="Microsoft Sans Serif"/>
              </a:rPr>
              <a:t>(n</a:t>
            </a:r>
            <a:r>
              <a:rPr sz="2800" spc="-355" dirty="0">
                <a:latin typeface="Microsoft Sans Serif"/>
                <a:cs typeface="Microsoft Sans Serif"/>
              </a:rPr>
              <a:t>u</a:t>
            </a:r>
            <a:r>
              <a:rPr sz="2800" spc="-190" dirty="0">
                <a:latin typeface="Microsoft Sans Serif"/>
                <a:cs typeface="Microsoft Sans Serif"/>
              </a:rPr>
              <a:t>e</a:t>
            </a:r>
            <a:r>
              <a:rPr sz="2800" spc="-240" dirty="0">
                <a:latin typeface="Microsoft Sans Serif"/>
                <a:cs typeface="Microsoft Sans Serif"/>
              </a:rPr>
              <a:t>v</a:t>
            </a:r>
            <a:r>
              <a:rPr sz="2800" spc="-100" dirty="0">
                <a:latin typeface="Microsoft Sans Serif"/>
                <a:cs typeface="Microsoft Sans Serif"/>
              </a:rPr>
              <a:t>a)</a:t>
            </a:r>
            <a:r>
              <a:rPr sz="2800" spc="35" dirty="0">
                <a:latin typeface="Microsoft Sans Serif"/>
                <a:cs typeface="Microsoft Sans Serif"/>
              </a:rPr>
              <a:t> </a:t>
            </a:r>
            <a:r>
              <a:rPr sz="2800" spc="-260" dirty="0">
                <a:latin typeface="Microsoft Sans Serif"/>
                <a:cs typeface="Microsoft Sans Serif"/>
              </a:rPr>
              <a:t>v</a:t>
            </a:r>
            <a:r>
              <a:rPr sz="2800" spc="-40" dirty="0">
                <a:latin typeface="Microsoft Sans Serif"/>
                <a:cs typeface="Microsoft Sans Serif"/>
              </a:rPr>
              <a:t>ariable</a:t>
            </a:r>
            <a:r>
              <a:rPr sz="2800" spc="20" dirty="0">
                <a:latin typeface="Microsoft Sans Serif"/>
                <a:cs typeface="Microsoft Sans Serif"/>
              </a:rPr>
              <a:t> </a:t>
            </a:r>
            <a:r>
              <a:rPr sz="2800" spc="-95" dirty="0">
                <a:latin typeface="Microsoft Sans Serif"/>
                <a:cs typeface="Microsoft Sans Serif"/>
              </a:rPr>
              <a:t>de</a:t>
            </a:r>
            <a:r>
              <a:rPr sz="2800" spc="15" dirty="0">
                <a:latin typeface="Microsoft Sans Serif"/>
                <a:cs typeface="Microsoft Sans Serif"/>
              </a:rPr>
              <a:t> </a:t>
            </a:r>
            <a:r>
              <a:rPr sz="2800" b="1" spc="-295" dirty="0">
                <a:latin typeface="Arial"/>
                <a:cs typeface="Arial"/>
              </a:rPr>
              <a:t>e</a:t>
            </a:r>
            <a:r>
              <a:rPr sz="2800" b="1" spc="-140" dirty="0">
                <a:latin typeface="Arial"/>
                <a:cs typeface="Arial"/>
              </a:rPr>
              <a:t>x</a:t>
            </a:r>
            <a:r>
              <a:rPr sz="2800" b="1" spc="-330" dirty="0">
                <a:latin typeface="Arial"/>
                <a:cs typeface="Arial"/>
              </a:rPr>
              <a:t>ceso</a:t>
            </a:r>
            <a:r>
              <a:rPr sz="2800" b="1" spc="-20" dirty="0">
                <a:latin typeface="Arial"/>
                <a:cs typeface="Arial"/>
              </a:rPr>
              <a:t> </a:t>
            </a:r>
            <a:r>
              <a:rPr sz="2800" spc="-275" dirty="0">
                <a:latin typeface="Microsoft Sans Serif"/>
                <a:cs typeface="Microsoft Sans Serif"/>
              </a:rPr>
              <a:t>n</a:t>
            </a:r>
            <a:r>
              <a:rPr sz="2800" spc="-265" dirty="0">
                <a:latin typeface="Microsoft Sans Serif"/>
                <a:cs typeface="Microsoft Sans Serif"/>
              </a:rPr>
              <a:t>o</a:t>
            </a:r>
            <a:r>
              <a:rPr sz="2800" spc="30" dirty="0">
                <a:latin typeface="Microsoft Sans Serif"/>
                <a:cs typeface="Microsoft Sans Serif"/>
              </a:rPr>
              <a:t> </a:t>
            </a:r>
            <a:r>
              <a:rPr sz="2800" spc="-180" dirty="0">
                <a:latin typeface="Microsoft Sans Serif"/>
                <a:cs typeface="Microsoft Sans Serif"/>
              </a:rPr>
              <a:t>ne</a:t>
            </a:r>
            <a:r>
              <a:rPr sz="2800" spc="-250" dirty="0">
                <a:latin typeface="Microsoft Sans Serif"/>
                <a:cs typeface="Microsoft Sans Serif"/>
              </a:rPr>
              <a:t>g</a:t>
            </a:r>
            <a:r>
              <a:rPr sz="2800" spc="-60" dirty="0">
                <a:latin typeface="Microsoft Sans Serif"/>
                <a:cs typeface="Microsoft Sans Serif"/>
              </a:rPr>
              <a:t>ati</a:t>
            </a:r>
            <a:r>
              <a:rPr sz="2800" spc="-140" dirty="0">
                <a:latin typeface="Microsoft Sans Serif"/>
                <a:cs typeface="Microsoft Sans Serif"/>
              </a:rPr>
              <a:t>v</a:t>
            </a:r>
            <a:r>
              <a:rPr sz="2800" spc="-15" dirty="0">
                <a:latin typeface="Microsoft Sans Serif"/>
                <a:cs typeface="Microsoft Sans Serif"/>
              </a:rPr>
              <a:t>a</a:t>
            </a:r>
            <a:r>
              <a:rPr sz="2800" spc="-180" dirty="0">
                <a:latin typeface="Microsoft Sans Serif"/>
                <a:cs typeface="Microsoft Sans Serif"/>
              </a:rPr>
              <a:t>.</a:t>
            </a:r>
            <a:endParaRPr sz="2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 startAt="2"/>
            </a:pPr>
            <a:endParaRPr sz="3200" dirty="0">
              <a:latin typeface="Microsoft Sans Serif"/>
              <a:cs typeface="Microsoft Sans Serif"/>
            </a:endParaRPr>
          </a:p>
          <a:p>
            <a:pPr marL="12700" marR="6985" algn="just">
              <a:lnSpc>
                <a:spcPct val="70000"/>
              </a:lnSpc>
              <a:buAutoNum type="arabicParenR" startAt="2"/>
              <a:tabLst>
                <a:tab pos="450850" algn="l"/>
              </a:tabLst>
            </a:pPr>
            <a:r>
              <a:rPr sz="2800" spc="-200" dirty="0">
                <a:latin typeface="Microsoft Sans Serif"/>
                <a:cs typeface="Microsoft Sans Serif"/>
              </a:rPr>
              <a:t>Siempre </a:t>
            </a:r>
            <a:r>
              <a:rPr sz="2800" spc="-335" dirty="0">
                <a:latin typeface="Microsoft Sans Serif"/>
                <a:cs typeface="Microsoft Sans Serif"/>
              </a:rPr>
              <a:t>es</a:t>
            </a:r>
            <a:r>
              <a:rPr sz="2800" spc="-330" dirty="0">
                <a:latin typeface="Microsoft Sans Serif"/>
                <a:cs typeface="Microsoft Sans Serif"/>
              </a:rPr>
              <a:t> </a:t>
            </a:r>
            <a:r>
              <a:rPr sz="2800" spc="-135" dirty="0">
                <a:latin typeface="Microsoft Sans Serif"/>
                <a:cs typeface="Microsoft Sans Serif"/>
              </a:rPr>
              <a:t>posible </a:t>
            </a:r>
            <a:r>
              <a:rPr sz="2800" spc="-140" dirty="0">
                <a:latin typeface="Microsoft Sans Serif"/>
                <a:cs typeface="Microsoft Sans Serif"/>
              </a:rPr>
              <a:t>escribir </a:t>
            </a:r>
            <a:r>
              <a:rPr sz="2800" spc="-250" dirty="0">
                <a:latin typeface="Microsoft Sans Serif"/>
                <a:cs typeface="Microsoft Sans Serif"/>
              </a:rPr>
              <a:t>una </a:t>
            </a:r>
            <a:r>
              <a:rPr sz="2800" spc="-65" dirty="0">
                <a:latin typeface="Microsoft Sans Serif"/>
                <a:cs typeface="Microsoft Sans Serif"/>
              </a:rPr>
              <a:t>variable </a:t>
            </a:r>
            <a:r>
              <a:rPr sz="2800" spc="-55" dirty="0">
                <a:latin typeface="Microsoft Sans Serif"/>
                <a:cs typeface="Microsoft Sans Serif"/>
              </a:rPr>
              <a:t>libre </a:t>
            </a:r>
            <a:r>
              <a:rPr sz="2800" spc="-95" dirty="0">
                <a:latin typeface="Microsoft Sans Serif"/>
                <a:cs typeface="Microsoft Sans Serif"/>
              </a:rPr>
              <a:t>de </a:t>
            </a:r>
            <a:r>
              <a:rPr sz="2800" spc="-90" dirty="0">
                <a:latin typeface="Microsoft Sans Serif"/>
                <a:cs typeface="Microsoft Sans Serif"/>
              </a:rPr>
              <a:t> </a:t>
            </a:r>
            <a:r>
              <a:rPr sz="2800" spc="-215" dirty="0">
                <a:latin typeface="Microsoft Sans Serif"/>
                <a:cs typeface="Microsoft Sans Serif"/>
              </a:rPr>
              <a:t>signo</a:t>
            </a:r>
            <a:r>
              <a:rPr sz="2800" spc="370" dirty="0">
                <a:latin typeface="Microsoft Sans Serif"/>
                <a:cs typeface="Microsoft Sans Serif"/>
              </a:rPr>
              <a:t> </a:t>
            </a:r>
            <a:r>
              <a:rPr sz="2800" spc="-300" dirty="0">
                <a:latin typeface="Microsoft Sans Serif"/>
                <a:cs typeface="Microsoft Sans Serif"/>
              </a:rPr>
              <a:t>como</a:t>
            </a:r>
            <a:r>
              <a:rPr sz="2800" spc="-295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la</a:t>
            </a:r>
            <a:r>
              <a:rPr sz="2800" spc="-15" dirty="0">
                <a:latin typeface="Microsoft Sans Serif"/>
                <a:cs typeface="Microsoft Sans Serif"/>
              </a:rPr>
              <a:t> </a:t>
            </a:r>
            <a:r>
              <a:rPr sz="2800" spc="-105" dirty="0">
                <a:latin typeface="Microsoft Sans Serif"/>
                <a:cs typeface="Microsoft Sans Serif"/>
              </a:rPr>
              <a:t>diferencia</a:t>
            </a:r>
            <a:r>
              <a:rPr sz="2800" spc="-100" dirty="0">
                <a:latin typeface="Microsoft Sans Serif"/>
                <a:cs typeface="Microsoft Sans Serif"/>
              </a:rPr>
              <a:t> </a:t>
            </a:r>
            <a:r>
              <a:rPr sz="2800" spc="-95" dirty="0">
                <a:latin typeface="Microsoft Sans Serif"/>
                <a:cs typeface="Microsoft Sans Serif"/>
              </a:rPr>
              <a:t>de</a:t>
            </a:r>
            <a:r>
              <a:rPr sz="2800" spc="-90" dirty="0">
                <a:latin typeface="Microsoft Sans Serif"/>
                <a:cs typeface="Microsoft Sans Serif"/>
              </a:rPr>
              <a:t> </a:t>
            </a:r>
            <a:r>
              <a:rPr sz="2800" spc="-229" dirty="0">
                <a:latin typeface="Microsoft Sans Serif"/>
                <a:cs typeface="Microsoft Sans Serif"/>
              </a:rPr>
              <a:t>dos</a:t>
            </a:r>
            <a:r>
              <a:rPr sz="2800" spc="-225" dirty="0">
                <a:latin typeface="Microsoft Sans Serif"/>
                <a:cs typeface="Microsoft Sans Serif"/>
              </a:rPr>
              <a:t> </a:t>
            </a:r>
            <a:r>
              <a:rPr sz="2800" spc="-114" dirty="0">
                <a:latin typeface="Microsoft Sans Serif"/>
                <a:cs typeface="Microsoft Sans Serif"/>
              </a:rPr>
              <a:t>variables</a:t>
            </a:r>
            <a:r>
              <a:rPr sz="2800" spc="570" dirty="0">
                <a:latin typeface="Microsoft Sans Serif"/>
                <a:cs typeface="Microsoft Sans Serif"/>
              </a:rPr>
              <a:t> </a:t>
            </a:r>
            <a:r>
              <a:rPr sz="2800" spc="-275" dirty="0">
                <a:latin typeface="Microsoft Sans Serif"/>
                <a:cs typeface="Microsoft Sans Serif"/>
              </a:rPr>
              <a:t>no </a:t>
            </a:r>
            <a:r>
              <a:rPr sz="2800" spc="-270" dirty="0">
                <a:latin typeface="Microsoft Sans Serif"/>
                <a:cs typeface="Microsoft Sans Serif"/>
              </a:rPr>
              <a:t> </a:t>
            </a:r>
            <a:r>
              <a:rPr sz="2800" spc="-165" dirty="0">
                <a:latin typeface="Microsoft Sans Serif"/>
                <a:cs typeface="Microsoft Sans Serif"/>
              </a:rPr>
              <a:t>negativas.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7</a:t>
            </a:fld>
            <a:endParaRPr lang="es-CL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8688" y="1283685"/>
            <a:ext cx="5782945" cy="22502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05"/>
              </a:spcBef>
            </a:pPr>
            <a:r>
              <a:rPr sz="3200" spc="-195" dirty="0">
                <a:latin typeface="Microsoft Sans Serif"/>
                <a:cs typeface="Microsoft Sans Serif"/>
              </a:rPr>
              <a:t>Considerando</a:t>
            </a:r>
            <a:r>
              <a:rPr sz="3200" spc="-1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siguiente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notación:</a:t>
            </a:r>
            <a:endParaRPr sz="3200" dirty="0">
              <a:latin typeface="Microsoft Sans Serif"/>
              <a:cs typeface="Microsoft Sans Serif"/>
            </a:endParaRPr>
          </a:p>
          <a:p>
            <a:pPr marL="1047750" marR="3550920" indent="4445">
              <a:lnSpc>
                <a:spcPct val="118400"/>
              </a:lnSpc>
              <a:tabLst>
                <a:tab pos="1478915" algn="l"/>
              </a:tabLst>
            </a:pPr>
            <a:r>
              <a:rPr sz="3200" b="1" spc="-254" dirty="0" smtClean="0">
                <a:latin typeface="Arial"/>
                <a:cs typeface="Arial"/>
              </a:rPr>
              <a:t>u</a:t>
            </a:r>
            <a:r>
              <a:rPr sz="3200" b="1" spc="-254" dirty="0">
                <a:latin typeface="Arial"/>
                <a:cs typeface="Arial"/>
              </a:rPr>
              <a:t>	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130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1 </a:t>
            </a:r>
            <a:r>
              <a:rPr sz="3150" b="1" spc="-855" baseline="-21164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v	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12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2</a:t>
            </a:r>
            <a:endParaRPr sz="3150" baseline="-21164" dirty="0">
              <a:latin typeface="Arial"/>
              <a:cs typeface="Arial"/>
            </a:endParaRPr>
          </a:p>
          <a:p>
            <a:pPr marL="1047750">
              <a:lnSpc>
                <a:spcPct val="100000"/>
              </a:lnSpc>
              <a:spcBef>
                <a:spcPts val="695"/>
              </a:spcBef>
              <a:tabLst>
                <a:tab pos="1459230" algn="l"/>
              </a:tabLst>
            </a:pPr>
            <a:r>
              <a:rPr sz="3200" b="1" spc="-65" dirty="0">
                <a:latin typeface="Arial"/>
                <a:cs typeface="Arial"/>
              </a:rPr>
              <a:t>z	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60" dirty="0">
                <a:latin typeface="Arial"/>
                <a:cs typeface="Arial"/>
              </a:rPr>
              <a:t> x</a:t>
            </a:r>
            <a:r>
              <a:rPr sz="3150" b="1" spc="-89" baseline="-21164" dirty="0">
                <a:latin typeface="Arial"/>
                <a:cs typeface="Arial"/>
              </a:rPr>
              <a:t>3</a:t>
            </a:r>
            <a:r>
              <a:rPr sz="3150" b="1" spc="-60" baseline="-21164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-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4</a:t>
            </a:r>
            <a:endParaRPr sz="3150" baseline="-21164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88845" y="3546792"/>
            <a:ext cx="1241425" cy="11749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lnSpc>
                <a:spcPct val="118400"/>
              </a:lnSpc>
              <a:spcBef>
                <a:spcPts val="100"/>
              </a:spcBef>
            </a:pPr>
            <a:r>
              <a:rPr sz="3200" b="1" spc="-225" dirty="0">
                <a:latin typeface="Arial"/>
                <a:cs typeface="Arial"/>
              </a:rPr>
              <a:t>s</a:t>
            </a:r>
            <a:r>
              <a:rPr sz="3150" b="1" spc="-337" baseline="-21164" dirty="0">
                <a:latin typeface="Arial"/>
                <a:cs typeface="Arial"/>
              </a:rPr>
              <a:t>1</a:t>
            </a:r>
            <a:r>
              <a:rPr sz="3150" b="1" spc="-202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8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5 </a:t>
            </a:r>
            <a:r>
              <a:rPr sz="3150" b="1" spc="-855" baseline="-21164" dirty="0">
                <a:latin typeface="Arial"/>
                <a:cs typeface="Arial"/>
              </a:rPr>
              <a:t> </a:t>
            </a:r>
            <a:r>
              <a:rPr sz="3200" b="1" spc="-225" dirty="0">
                <a:latin typeface="Arial"/>
                <a:cs typeface="Arial"/>
              </a:rPr>
              <a:t>s</a:t>
            </a:r>
            <a:r>
              <a:rPr sz="3150" b="1" spc="-337" baseline="-21164" dirty="0">
                <a:latin typeface="Arial"/>
                <a:cs typeface="Arial"/>
              </a:rPr>
              <a:t>2</a:t>
            </a:r>
            <a:r>
              <a:rPr sz="3150" b="1" spc="-202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8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6</a:t>
            </a:r>
            <a:endParaRPr sz="3150" baseline="-21164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37102" y="3790898"/>
            <a:ext cx="138430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b="1" spc="-85" dirty="0">
                <a:latin typeface="Arial"/>
                <a:cs typeface="Arial"/>
              </a:rPr>
              <a:t>(HO</a:t>
            </a:r>
            <a:r>
              <a:rPr sz="2100" b="1" spc="-400" dirty="0">
                <a:latin typeface="Arial"/>
                <a:cs typeface="Arial"/>
              </a:rPr>
              <a:t>L</a:t>
            </a:r>
            <a:r>
              <a:rPr sz="2100" b="1" spc="-165" dirty="0">
                <a:latin typeface="Arial"/>
                <a:cs typeface="Arial"/>
              </a:rPr>
              <a:t>GUR</a:t>
            </a:r>
            <a:r>
              <a:rPr sz="2100" b="1" spc="-170" dirty="0">
                <a:latin typeface="Arial"/>
                <a:cs typeface="Arial"/>
              </a:rPr>
              <a:t>A</a:t>
            </a:r>
            <a:r>
              <a:rPr sz="2100" b="1" spc="-35" dirty="0">
                <a:latin typeface="Arial"/>
                <a:cs typeface="Arial"/>
              </a:rPr>
              <a:t>)</a:t>
            </a:r>
            <a:endParaRPr sz="21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37102" y="4224058"/>
            <a:ext cx="110490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b="1" spc="-140" dirty="0">
                <a:latin typeface="Arial"/>
                <a:cs typeface="Arial"/>
              </a:rPr>
              <a:t>(E</a:t>
            </a:r>
            <a:r>
              <a:rPr sz="2100" b="1" spc="-270" dirty="0">
                <a:latin typeface="Arial"/>
                <a:cs typeface="Arial"/>
              </a:rPr>
              <a:t>X</a:t>
            </a:r>
            <a:r>
              <a:rPr sz="2100" b="1" spc="-225" dirty="0">
                <a:latin typeface="Arial"/>
                <a:cs typeface="Arial"/>
              </a:rPr>
              <a:t>CESO)</a:t>
            </a:r>
            <a:endParaRPr sz="21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8</a:t>
            </a:fld>
            <a:endParaRPr lang="es-C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260157"/>
            <a:ext cx="7997190" cy="99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513715" algn="l"/>
                <a:tab pos="2309495" algn="l"/>
                <a:tab pos="2854960" algn="l"/>
                <a:tab pos="4120515" algn="l"/>
                <a:tab pos="4826000" algn="l"/>
                <a:tab pos="6091555" algn="l"/>
                <a:tab pos="6751320" algn="l"/>
              </a:tabLst>
            </a:pPr>
            <a:r>
              <a:rPr sz="3200" spc="-380" dirty="0">
                <a:latin typeface="Microsoft Sans Serif"/>
                <a:cs typeface="Microsoft Sans Serif"/>
              </a:rPr>
              <a:t>El	</a:t>
            </a:r>
            <a:r>
              <a:rPr sz="3200" spc="-35" dirty="0">
                <a:latin typeface="Microsoft Sans Serif"/>
                <a:cs typeface="Microsoft Sans Serif"/>
              </a:rPr>
              <a:t>p</a:t>
            </a:r>
            <a:r>
              <a:rPr sz="3200" spc="-75" dirty="0">
                <a:latin typeface="Microsoft Sans Serif"/>
                <a:cs typeface="Microsoft Sans Serif"/>
              </a:rPr>
              <a:t>r</a:t>
            </a:r>
            <a:r>
              <a:rPr sz="3200" spc="-95" dirty="0">
                <a:latin typeface="Microsoft Sans Serif"/>
                <a:cs typeface="Microsoft Sans Serif"/>
              </a:rPr>
              <a:t>o</a:t>
            </a:r>
            <a:r>
              <a:rPr sz="3200" spc="-105" dirty="0">
                <a:latin typeface="Microsoft Sans Serif"/>
                <a:cs typeface="Microsoft Sans Serif"/>
              </a:rPr>
              <a:t>b</a:t>
            </a:r>
            <a:r>
              <a:rPr sz="3200" spc="-190" dirty="0">
                <a:latin typeface="Microsoft Sans Serif"/>
                <a:cs typeface="Microsoft Sans Serif"/>
              </a:rPr>
              <a:t>lem</a:t>
            </a:r>
            <a:r>
              <a:rPr sz="3200" spc="-195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484" dirty="0">
                <a:latin typeface="Microsoft Sans Serif"/>
                <a:cs typeface="Microsoft Sans Serif"/>
              </a:rPr>
              <a:t>P</a:t>
            </a:r>
            <a:r>
              <a:rPr sz="3200" spc="-245" dirty="0">
                <a:latin typeface="Microsoft Sans Serif"/>
                <a:cs typeface="Microsoft Sans Serif"/>
              </a:rPr>
              <a:t>)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45" dirty="0">
                <a:latin typeface="Microsoft Sans Serif"/>
                <a:cs typeface="Microsoft Sans Serif"/>
              </a:rPr>
              <a:t>pue</a:t>
            </a:r>
            <a:r>
              <a:rPr sz="3200" spc="-165" dirty="0">
                <a:latin typeface="Microsoft Sans Serif"/>
                <a:cs typeface="Microsoft Sans Serif"/>
              </a:rPr>
              <a:t>d</a:t>
            </a:r>
            <a:r>
              <a:rPr sz="3200" spc="-180" dirty="0">
                <a:latin typeface="Microsoft Sans Serif"/>
                <a:cs typeface="Microsoft Sans Serif"/>
              </a:rPr>
              <a:t>e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545" dirty="0">
                <a:latin typeface="Microsoft Sans Serif"/>
                <a:cs typeface="Microsoft Sans Serif"/>
              </a:rPr>
              <a:t>s</a:t>
            </a:r>
            <a:r>
              <a:rPr sz="3200" spc="-90" dirty="0">
                <a:latin typeface="Microsoft Sans Serif"/>
                <a:cs typeface="Microsoft Sans Serif"/>
              </a:rPr>
              <a:t>er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00" dirty="0">
                <a:latin typeface="Microsoft Sans Serif"/>
                <a:cs typeface="Microsoft Sans Serif"/>
              </a:rPr>
              <a:t>esc</a:t>
            </a:r>
            <a:r>
              <a:rPr sz="3200" spc="-204" dirty="0">
                <a:latin typeface="Microsoft Sans Serif"/>
                <a:cs typeface="Microsoft Sans Serif"/>
              </a:rPr>
              <a:t>r</a:t>
            </a:r>
            <a:r>
              <a:rPr sz="3200" spc="-30" dirty="0">
                <a:latin typeface="Microsoft Sans Serif"/>
                <a:cs typeface="Microsoft Sans Serif"/>
              </a:rPr>
              <a:t>i</a:t>
            </a:r>
            <a:r>
              <a:rPr sz="3200" spc="-45" dirty="0">
                <a:latin typeface="Microsoft Sans Serif"/>
                <a:cs typeface="Microsoft Sans Serif"/>
              </a:rPr>
              <a:t>t</a:t>
            </a:r>
            <a:r>
              <a:rPr sz="3200" spc="-180" dirty="0">
                <a:latin typeface="Microsoft Sans Serif"/>
                <a:cs typeface="Microsoft Sans Serif"/>
              </a:rPr>
              <a:t>o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14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545" dirty="0">
                <a:latin typeface="Microsoft Sans Serif"/>
                <a:cs typeface="Microsoft Sans Serif"/>
              </a:rPr>
              <a:t>m</a:t>
            </a:r>
            <a:r>
              <a:rPr sz="3200" spc="-160" dirty="0">
                <a:latin typeface="Microsoft Sans Serif"/>
                <a:cs typeface="Microsoft Sans Serif"/>
              </a:rPr>
              <a:t>ane</a:t>
            </a:r>
            <a:r>
              <a:rPr sz="3200" spc="-130" dirty="0">
                <a:latin typeface="Microsoft Sans Serif"/>
                <a:cs typeface="Microsoft Sans Serif"/>
              </a:rPr>
              <a:t>r</a:t>
            </a:r>
            <a:r>
              <a:rPr sz="3200" spc="-10" dirty="0">
                <a:latin typeface="Microsoft Sans Serif"/>
                <a:cs typeface="Microsoft Sans Serif"/>
              </a:rPr>
              <a:t>a  </a:t>
            </a:r>
            <a:r>
              <a:rPr sz="3200" spc="-150" dirty="0">
                <a:latin typeface="Microsoft Sans Serif"/>
                <a:cs typeface="Microsoft Sans Serif"/>
              </a:rPr>
              <a:t>equivalente</a:t>
            </a:r>
            <a:r>
              <a:rPr sz="3200" spc="-15" dirty="0">
                <a:latin typeface="Microsoft Sans Serif"/>
                <a:cs typeface="Microsoft Sans Serif"/>
              </a:rPr>
              <a:t> </a:t>
            </a:r>
            <a:r>
              <a:rPr sz="3200" spc="-315" dirty="0">
                <a:latin typeface="Microsoft Sans Serif"/>
                <a:cs typeface="Microsoft Sans Serif"/>
              </a:rPr>
              <a:t>como</a:t>
            </a:r>
            <a:endParaRPr sz="3200">
              <a:latin typeface="Microsoft Sans Serif"/>
              <a:cs typeface="Microsoft Sans Serif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672337" y="2507124"/>
          <a:ext cx="7734299" cy="16840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4869"/>
                <a:gridCol w="6053455"/>
                <a:gridCol w="815975"/>
              </a:tblGrid>
              <a:tr h="390236">
                <a:tc>
                  <a:txBody>
                    <a:bodyPr/>
                    <a:lstStyle/>
                    <a:p>
                      <a:pPr marL="31750">
                        <a:lnSpc>
                          <a:spcPts val="3379"/>
                        </a:lnSpc>
                      </a:pPr>
                      <a:r>
                        <a:rPr sz="2400" b="1" spc="-150" dirty="0">
                          <a:latin typeface="Arial"/>
                          <a:cs typeface="Arial"/>
                        </a:rPr>
                        <a:t>Min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9230">
                        <a:lnSpc>
                          <a:spcPts val="3379"/>
                        </a:lnSpc>
                      </a:pPr>
                      <a:r>
                        <a:rPr sz="2400" b="1" spc="-65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9x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2400" b="1" spc="382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2x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2400" b="1" spc="382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5x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2400" b="1" spc="382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4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5x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2400" b="1" spc="382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4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0x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2400" b="1" spc="390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4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0x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6</a:t>
                      </a:r>
                      <a:endParaRPr sz="2400" baseline="-21164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1181631">
                <a:tc>
                  <a:txBody>
                    <a:bodyPr/>
                    <a:lstStyle/>
                    <a:p>
                      <a:pPr marL="31750">
                        <a:lnSpc>
                          <a:spcPts val="3450"/>
                        </a:lnSpc>
                      </a:pPr>
                      <a:r>
                        <a:rPr sz="2400" b="1" spc="-250" dirty="0">
                          <a:latin typeface="Arial"/>
                          <a:cs typeface="Arial"/>
                        </a:rPr>
                        <a:t>sa: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03860">
                        <a:lnSpc>
                          <a:spcPts val="3450"/>
                        </a:lnSpc>
                        <a:tabLst>
                          <a:tab pos="4693285" algn="l"/>
                        </a:tabLst>
                      </a:pPr>
                      <a:r>
                        <a:rPr sz="2400" b="1" spc="-65" dirty="0">
                          <a:latin typeface="Arial"/>
                          <a:cs typeface="Arial"/>
                        </a:rPr>
                        <a:t>4x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2400" b="1" spc="-44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4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3x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2400" b="1" spc="-37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4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6x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2400" b="1" spc="-44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4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6x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2400" b="1" spc="-37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	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400" b="1" spc="-89" baseline="-21164" dirty="0">
                          <a:latin typeface="Arial"/>
                          <a:cs typeface="Arial"/>
                        </a:rPr>
                        <a:t>5</a:t>
                      </a:r>
                      <a:endParaRPr sz="2400" baseline="-21164">
                        <a:latin typeface="Arial"/>
                        <a:cs typeface="Arial"/>
                      </a:endParaRPr>
                    </a:p>
                    <a:p>
                      <a:pPr marL="620395">
                        <a:lnSpc>
                          <a:spcPct val="100000"/>
                        </a:lnSpc>
                        <a:spcBef>
                          <a:spcPts val="315"/>
                        </a:spcBef>
                        <a:tabLst>
                          <a:tab pos="5323205" algn="l"/>
                        </a:tabLst>
                      </a:pPr>
                      <a:r>
                        <a:rPr sz="2400" b="1" spc="-6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400" b="1" spc="-89" baseline="-21164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2400" b="1" spc="-44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4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2x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2400" b="1" spc="-37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4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3x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2400" b="1" spc="-37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4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3x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4	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4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400" b="1" spc="-89" baseline="-21164" dirty="0">
                          <a:latin typeface="Arial"/>
                          <a:cs typeface="Arial"/>
                        </a:rPr>
                        <a:t>6</a:t>
                      </a:r>
                      <a:endParaRPr sz="2400" baseline="-21164">
                        <a:latin typeface="Arial"/>
                        <a:cs typeface="Arial"/>
                      </a:endParaRPr>
                    </a:p>
                    <a:p>
                      <a:pPr marL="403860">
                        <a:lnSpc>
                          <a:spcPct val="100000"/>
                        </a:lnSpc>
                        <a:spcBef>
                          <a:spcPts val="310"/>
                        </a:spcBef>
                        <a:tabLst>
                          <a:tab pos="2421890" algn="l"/>
                          <a:tab pos="2998470" algn="l"/>
                          <a:tab pos="3448050" algn="l"/>
                        </a:tabLst>
                      </a:pPr>
                      <a:r>
                        <a:rPr sz="2400" b="1" spc="-65" dirty="0">
                          <a:latin typeface="Arial"/>
                          <a:cs typeface="Arial"/>
                        </a:rPr>
                        <a:t>2x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2400" b="1" spc="-44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4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4x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2400" b="1" spc="-37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	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400" b="1" spc="-89" baseline="-21164" dirty="0">
                          <a:latin typeface="Arial"/>
                          <a:cs typeface="Arial"/>
                        </a:rPr>
                        <a:t>3	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-	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400" b="1" spc="-89" baseline="-21164" dirty="0">
                          <a:latin typeface="Arial"/>
                          <a:cs typeface="Arial"/>
                        </a:rPr>
                        <a:t>4</a:t>
                      </a:r>
                      <a:endParaRPr sz="2400" baseline="-21164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ts val="3450"/>
                        </a:lnSpc>
                      </a:pPr>
                      <a:r>
                        <a:rPr sz="2400" b="1" spc="35" dirty="0">
                          <a:latin typeface="Arial"/>
                          <a:cs typeface="Arial"/>
                        </a:rPr>
                        <a:t>=50</a:t>
                      </a:r>
                      <a:endParaRPr sz="2400">
                        <a:latin typeface="Arial"/>
                        <a:cs typeface="Arial"/>
                      </a:endParaRPr>
                    </a:p>
                    <a:p>
                      <a:pPr marL="80010">
                        <a:lnSpc>
                          <a:spcPct val="100000"/>
                        </a:lnSpc>
                        <a:spcBef>
                          <a:spcPts val="315"/>
                        </a:spcBef>
                        <a:tabLst>
                          <a:tab pos="567690" algn="l"/>
                        </a:tabLst>
                      </a:pPr>
                      <a:r>
                        <a:rPr sz="2400" b="1" spc="265" dirty="0">
                          <a:latin typeface="Arial"/>
                          <a:cs typeface="Arial"/>
                        </a:rPr>
                        <a:t>=	</a:t>
                      </a:r>
                      <a:r>
                        <a:rPr sz="2400" b="1" spc="-80" dirty="0">
                          <a:latin typeface="Arial"/>
                          <a:cs typeface="Arial"/>
                        </a:rPr>
                        <a:t>8</a:t>
                      </a:r>
                      <a:endParaRPr sz="2400">
                        <a:latin typeface="Arial"/>
                        <a:cs typeface="Arial"/>
                      </a:endParaRPr>
                    </a:p>
                    <a:p>
                      <a:pPr marL="22225">
                        <a:lnSpc>
                          <a:spcPct val="100000"/>
                        </a:lnSpc>
                        <a:spcBef>
                          <a:spcPts val="310"/>
                        </a:spcBef>
                        <a:tabLst>
                          <a:tab pos="510540" algn="l"/>
                        </a:tabLst>
                      </a:pPr>
                      <a:r>
                        <a:rPr sz="2400" b="1" spc="265" dirty="0">
                          <a:latin typeface="Arial"/>
                          <a:cs typeface="Arial"/>
                        </a:rPr>
                        <a:t>=	</a:t>
                      </a:r>
                      <a:r>
                        <a:rPr sz="2400" b="1" spc="-80" dirty="0"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1961643" y="4229761"/>
            <a:ext cx="105092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200" b="1" spc="-80" dirty="0">
                <a:latin typeface="Arial"/>
                <a:cs typeface="Arial"/>
              </a:rPr>
              <a:t>x</a:t>
            </a:r>
            <a:r>
              <a:rPr sz="3150" b="1" spc="-44" baseline="-21164" dirty="0">
                <a:latin typeface="Arial"/>
                <a:cs typeface="Arial"/>
              </a:rPr>
              <a:t>i</a:t>
            </a:r>
            <a:r>
              <a:rPr sz="3150" b="1" spc="-52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-235" dirty="0">
                <a:latin typeface="Times New Roman"/>
                <a:cs typeface="Times New Roman"/>
              </a:rPr>
              <a:t> </a:t>
            </a:r>
            <a:r>
              <a:rPr sz="3200" b="1" spc="-70" dirty="0">
                <a:latin typeface="Arial"/>
                <a:cs typeface="Arial"/>
              </a:rPr>
              <a:t>0,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94324" y="4229761"/>
            <a:ext cx="233235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15" dirty="0">
                <a:latin typeface="Arial"/>
                <a:cs typeface="Arial"/>
              </a:rPr>
              <a:t>i=1,2</a:t>
            </a:r>
            <a:r>
              <a:rPr sz="3200" b="1" spc="-25" dirty="0">
                <a:latin typeface="Arial"/>
                <a:cs typeface="Arial"/>
              </a:rPr>
              <a:t>,</a:t>
            </a:r>
            <a:r>
              <a:rPr sz="3200" b="1" spc="-70" dirty="0">
                <a:latin typeface="Arial"/>
                <a:cs typeface="Arial"/>
              </a:rPr>
              <a:t>3,4,5,6.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68051" y="4893456"/>
            <a:ext cx="512504" cy="273844"/>
          </a:xfrm>
        </p:spPr>
        <p:txBody>
          <a:bodyPr/>
          <a:lstStyle/>
          <a:p>
            <a:fld id="{00000000-1234-1234-1234-123412341234}" type="slidenum">
              <a:rPr lang="es-CL" smtClean="0"/>
              <a:pPr/>
              <a:t>9</a:t>
            </a:fld>
            <a:endParaRPr lang="es-CL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94410" y="1311554"/>
            <a:ext cx="7678420" cy="29674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3200" spc="-325" dirty="0">
                <a:latin typeface="Microsoft Sans Serif"/>
                <a:cs typeface="Microsoft Sans Serif"/>
              </a:rPr>
              <a:t>La</a:t>
            </a:r>
            <a:r>
              <a:rPr sz="3200" spc="-320" dirty="0">
                <a:latin typeface="Microsoft Sans Serif"/>
                <a:cs typeface="Microsoft Sans Serif"/>
              </a:rPr>
              <a:t> </a:t>
            </a:r>
            <a:r>
              <a:rPr sz="3200" spc="-220" dirty="0">
                <a:latin typeface="Microsoft Sans Serif"/>
                <a:cs typeface="Microsoft Sans Serif"/>
              </a:rPr>
              <a:t>búsqueda</a:t>
            </a:r>
            <a:r>
              <a:rPr sz="3200" spc="-215" dirty="0">
                <a:latin typeface="Microsoft Sans Serif"/>
                <a:cs typeface="Microsoft Sans Serif"/>
              </a:rPr>
              <a:t> </a:t>
            </a:r>
            <a:r>
              <a:rPr sz="3200" spc="-114" dirty="0">
                <a:latin typeface="Microsoft Sans Serif"/>
                <a:cs typeface="Microsoft Sans Serif"/>
              </a:rPr>
              <a:t>de</a:t>
            </a:r>
            <a:r>
              <a:rPr sz="3200" spc="-110" dirty="0">
                <a:latin typeface="Microsoft Sans Serif"/>
                <a:cs typeface="Microsoft Sans Serif"/>
              </a:rPr>
              <a:t> </a:t>
            </a:r>
            <a:r>
              <a:rPr sz="3200" spc="-25" dirty="0">
                <a:latin typeface="Microsoft Sans Serif"/>
                <a:cs typeface="Microsoft Sans Serif"/>
              </a:rPr>
              <a:t>la</a:t>
            </a:r>
            <a:r>
              <a:rPr sz="3200" spc="-20" dirty="0">
                <a:latin typeface="Microsoft Sans Serif"/>
                <a:cs typeface="Microsoft Sans Serif"/>
              </a:rPr>
              <a:t> </a:t>
            </a:r>
            <a:r>
              <a:rPr sz="3200" spc="-300" dirty="0">
                <a:latin typeface="Microsoft Sans Serif"/>
                <a:cs typeface="Microsoft Sans Serif"/>
              </a:rPr>
              <a:t>solución</a:t>
            </a:r>
            <a:r>
              <a:rPr sz="3200" spc="-295" dirty="0">
                <a:latin typeface="Microsoft Sans Serif"/>
                <a:cs typeface="Microsoft Sans Serif"/>
              </a:rPr>
              <a:t> </a:t>
            </a:r>
            <a:r>
              <a:rPr sz="3200" spc="-150" dirty="0">
                <a:latin typeface="Microsoft Sans Serif"/>
                <a:cs typeface="Microsoft Sans Serif"/>
              </a:rPr>
              <a:t>óptima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-420" dirty="0">
                <a:latin typeface="Microsoft Sans Serif"/>
                <a:cs typeface="Microsoft Sans Serif"/>
              </a:rPr>
              <a:t>se </a:t>
            </a:r>
            <a:r>
              <a:rPr sz="3200" spc="-415" dirty="0">
                <a:latin typeface="Microsoft Sans Serif"/>
                <a:cs typeface="Microsoft Sans Serif"/>
              </a:rPr>
              <a:t> </a:t>
            </a:r>
            <a:r>
              <a:rPr sz="3200" spc="-175" dirty="0">
                <a:latin typeface="Microsoft Sans Serif"/>
                <a:cs typeface="Microsoft Sans Serif"/>
              </a:rPr>
              <a:t>restringe</a:t>
            </a:r>
            <a:r>
              <a:rPr sz="3200" spc="-17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a</a:t>
            </a:r>
            <a:r>
              <a:rPr sz="3200" spc="-15" dirty="0">
                <a:latin typeface="Microsoft Sans Serif"/>
                <a:cs typeface="Microsoft Sans Serif"/>
              </a:rPr>
              <a:t> </a:t>
            </a:r>
            <a:r>
              <a:rPr sz="3200" spc="-200" dirty="0">
                <a:latin typeface="Microsoft Sans Serif"/>
                <a:cs typeface="Microsoft Sans Serif"/>
              </a:rPr>
              <a:t>encontrar</a:t>
            </a:r>
            <a:r>
              <a:rPr sz="3200" spc="-195" dirty="0">
                <a:latin typeface="Microsoft Sans Serif"/>
                <a:cs typeface="Microsoft Sans Serif"/>
              </a:rPr>
              <a:t> </a:t>
            </a:r>
            <a:r>
              <a:rPr sz="3200" spc="-440" dirty="0">
                <a:latin typeface="Microsoft Sans Serif"/>
                <a:cs typeface="Microsoft Sans Serif"/>
              </a:rPr>
              <a:t>un</a:t>
            </a:r>
            <a:r>
              <a:rPr sz="3200" spc="-434" dirty="0">
                <a:latin typeface="Microsoft Sans Serif"/>
                <a:cs typeface="Microsoft Sans Serif"/>
              </a:rPr>
              <a:t> </a:t>
            </a:r>
            <a:r>
              <a:rPr sz="3200" spc="-150" dirty="0">
                <a:latin typeface="Microsoft Sans Serif"/>
                <a:cs typeface="Microsoft Sans Serif"/>
              </a:rPr>
              <a:t>vértice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-200" dirty="0">
                <a:latin typeface="Microsoft Sans Serif"/>
                <a:cs typeface="Microsoft Sans Serif"/>
              </a:rPr>
              <a:t>óptimo. </a:t>
            </a:r>
            <a:r>
              <a:rPr sz="3200" spc="-195" dirty="0">
                <a:latin typeface="Microsoft Sans Serif"/>
                <a:cs typeface="Microsoft Sans Serif"/>
              </a:rPr>
              <a:t> </a:t>
            </a:r>
            <a:r>
              <a:rPr sz="3200" spc="-120" dirty="0">
                <a:latin typeface="Microsoft Sans Serif"/>
                <a:cs typeface="Microsoft Sans Serif"/>
              </a:rPr>
              <a:t>Cada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-150" dirty="0">
                <a:latin typeface="Microsoft Sans Serif"/>
                <a:cs typeface="Microsoft Sans Serif"/>
              </a:rPr>
              <a:t>vértice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-85" dirty="0">
                <a:latin typeface="Microsoft Sans Serif"/>
                <a:cs typeface="Microsoft Sans Serif"/>
              </a:rPr>
              <a:t>del</a:t>
            </a:r>
            <a:r>
              <a:rPr sz="3200" spc="-80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conjunto</a:t>
            </a:r>
            <a:r>
              <a:rPr sz="3200" spc="-270" dirty="0">
                <a:latin typeface="Microsoft Sans Serif"/>
                <a:cs typeface="Microsoft Sans Serif"/>
              </a:rPr>
              <a:t> </a:t>
            </a:r>
            <a:r>
              <a:rPr sz="3200" spc="-110" dirty="0">
                <a:latin typeface="Microsoft Sans Serif"/>
                <a:cs typeface="Microsoft Sans Serif"/>
              </a:rPr>
              <a:t>de</a:t>
            </a:r>
            <a:r>
              <a:rPr sz="3200" spc="-105" dirty="0">
                <a:latin typeface="Microsoft Sans Serif"/>
                <a:cs typeface="Microsoft Sans Serif"/>
              </a:rPr>
              <a:t> </a:t>
            </a:r>
            <a:r>
              <a:rPr sz="3200" spc="-225" dirty="0">
                <a:latin typeface="Microsoft Sans Serif"/>
                <a:cs typeface="Microsoft Sans Serif"/>
              </a:rPr>
              <a:t>las </a:t>
            </a:r>
            <a:r>
              <a:rPr sz="3200" spc="-220" dirty="0">
                <a:latin typeface="Microsoft Sans Serif"/>
                <a:cs typeface="Microsoft Sans Serif"/>
              </a:rPr>
              <a:t> </a:t>
            </a:r>
            <a:r>
              <a:rPr sz="3200" spc="-245" dirty="0">
                <a:latin typeface="Microsoft Sans Serif"/>
                <a:cs typeface="Microsoft Sans Serif"/>
              </a:rPr>
              <a:t>restricciones</a:t>
            </a:r>
            <a:r>
              <a:rPr sz="3200" spc="-240" dirty="0">
                <a:latin typeface="Microsoft Sans Serif"/>
                <a:cs typeface="Microsoft Sans Serif"/>
              </a:rPr>
              <a:t> </a:t>
            </a:r>
            <a:r>
              <a:rPr sz="3200" spc="-85" dirty="0">
                <a:latin typeface="Microsoft Sans Serif"/>
                <a:cs typeface="Microsoft Sans Serif"/>
              </a:rPr>
              <a:t>del</a:t>
            </a:r>
            <a:r>
              <a:rPr sz="3200" spc="-80" dirty="0">
                <a:latin typeface="Microsoft Sans Serif"/>
                <a:cs typeface="Microsoft Sans Serif"/>
              </a:rPr>
              <a:t> </a:t>
            </a:r>
            <a:r>
              <a:rPr sz="3200" spc="-155" dirty="0">
                <a:latin typeface="Microsoft Sans Serif"/>
                <a:cs typeface="Microsoft Sans Serif"/>
              </a:rPr>
              <a:t>problema,</a:t>
            </a:r>
            <a:r>
              <a:rPr sz="3200" spc="-150" dirty="0">
                <a:latin typeface="Microsoft Sans Serif"/>
                <a:cs typeface="Microsoft Sans Serif"/>
              </a:rPr>
              <a:t> </a:t>
            </a:r>
            <a:r>
              <a:rPr sz="3200" spc="-265" dirty="0">
                <a:latin typeface="Microsoft Sans Serif"/>
                <a:cs typeface="Microsoft Sans Serif"/>
              </a:rPr>
              <a:t>esto</a:t>
            </a:r>
            <a:r>
              <a:rPr sz="3200" spc="430" dirty="0">
                <a:latin typeface="Microsoft Sans Serif"/>
                <a:cs typeface="Microsoft Sans Serif"/>
              </a:rPr>
              <a:t> </a:t>
            </a:r>
            <a:r>
              <a:rPr sz="3200" spc="-405" dirty="0">
                <a:latin typeface="Microsoft Sans Serif"/>
                <a:cs typeface="Microsoft Sans Serif"/>
              </a:rPr>
              <a:t>es</a:t>
            </a:r>
            <a:r>
              <a:rPr sz="3200" spc="-400" dirty="0">
                <a:latin typeface="Microsoft Sans Serif"/>
                <a:cs typeface="Microsoft Sans Serif"/>
              </a:rPr>
              <a:t> </a:t>
            </a:r>
            <a:r>
              <a:rPr sz="3200" spc="-85" dirty="0">
                <a:latin typeface="Microsoft Sans Serif"/>
                <a:cs typeface="Microsoft Sans Serif"/>
              </a:rPr>
              <a:t>del </a:t>
            </a:r>
            <a:r>
              <a:rPr sz="3200" spc="-80" dirty="0">
                <a:latin typeface="Microsoft Sans Serif"/>
                <a:cs typeface="Microsoft Sans Serif"/>
              </a:rPr>
              <a:t> </a:t>
            </a:r>
            <a:r>
              <a:rPr sz="3200" spc="-345" dirty="0">
                <a:latin typeface="Microsoft Sans Serif"/>
                <a:cs typeface="Microsoft Sans Serif"/>
              </a:rPr>
              <a:t>co</a:t>
            </a:r>
            <a:r>
              <a:rPr sz="3200" spc="-370" dirty="0">
                <a:latin typeface="Microsoft Sans Serif"/>
                <a:cs typeface="Microsoft Sans Serif"/>
              </a:rPr>
              <a:t>n</a:t>
            </a:r>
            <a:r>
              <a:rPr sz="3200" spc="-215" dirty="0">
                <a:latin typeface="Microsoft Sans Serif"/>
                <a:cs typeface="Microsoft Sans Serif"/>
              </a:rPr>
              <a:t>junt</a:t>
            </a:r>
            <a:r>
              <a:rPr sz="3200" spc="-285" dirty="0">
                <a:latin typeface="Microsoft Sans Serif"/>
                <a:cs typeface="Microsoft Sans Serif"/>
              </a:rPr>
              <a:t>o</a:t>
            </a:r>
            <a:r>
              <a:rPr sz="3200" spc="175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{</a:t>
            </a:r>
            <a:r>
              <a:rPr sz="3200" spc="155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x</a:t>
            </a:r>
            <a:r>
              <a:rPr sz="3200" spc="155" dirty="0">
                <a:latin typeface="Microsoft Sans Serif"/>
                <a:cs typeface="Microsoft Sans Serif"/>
              </a:rPr>
              <a:t> </a:t>
            </a:r>
            <a:r>
              <a:rPr sz="3200" spc="795" dirty="0">
                <a:latin typeface="Microsoft Sans Serif"/>
                <a:cs typeface="Microsoft Sans Serif"/>
              </a:rPr>
              <a:t>/</a:t>
            </a:r>
            <a:r>
              <a:rPr sz="3200" spc="170" dirty="0">
                <a:latin typeface="Microsoft Sans Serif"/>
                <a:cs typeface="Microsoft Sans Serif"/>
              </a:rPr>
              <a:t> </a:t>
            </a:r>
            <a:r>
              <a:rPr sz="3200" spc="-145" dirty="0">
                <a:latin typeface="Microsoft Sans Serif"/>
                <a:cs typeface="Microsoft Sans Serif"/>
              </a:rPr>
              <a:t>A</a:t>
            </a:r>
            <a:r>
              <a:rPr sz="3200" spc="-100" dirty="0">
                <a:latin typeface="Microsoft Sans Serif"/>
                <a:cs typeface="Microsoft Sans Serif"/>
              </a:rPr>
              <a:t>x</a:t>
            </a:r>
            <a:r>
              <a:rPr sz="3200" spc="295" dirty="0">
                <a:latin typeface="Microsoft Sans Serif"/>
                <a:cs typeface="Microsoft Sans Serif"/>
              </a:rPr>
              <a:t>=</a:t>
            </a:r>
            <a:r>
              <a:rPr sz="3200" spc="-165" dirty="0">
                <a:latin typeface="Microsoft Sans Serif"/>
                <a:cs typeface="Microsoft Sans Serif"/>
              </a:rPr>
              <a:t>b</a:t>
            </a:r>
            <a:r>
              <a:rPr sz="3200" spc="-215" dirty="0">
                <a:latin typeface="Microsoft Sans Serif"/>
                <a:cs typeface="Microsoft Sans Serif"/>
              </a:rPr>
              <a:t>,</a:t>
            </a:r>
            <a:r>
              <a:rPr sz="3200" spc="160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x</a:t>
            </a:r>
            <a:r>
              <a:rPr sz="3200" spc="155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-235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0</a:t>
            </a:r>
            <a:r>
              <a:rPr sz="3200" spc="165" dirty="0">
                <a:latin typeface="Microsoft Sans Serif"/>
                <a:cs typeface="Microsoft Sans Serif"/>
              </a:rPr>
              <a:t> </a:t>
            </a:r>
            <a:r>
              <a:rPr sz="3200" spc="-135" dirty="0">
                <a:latin typeface="Microsoft Sans Serif"/>
                <a:cs typeface="Microsoft Sans Serif"/>
              </a:rPr>
              <a:t>}</a:t>
            </a:r>
            <a:r>
              <a:rPr sz="3200" spc="-100" dirty="0">
                <a:latin typeface="Microsoft Sans Serif"/>
                <a:cs typeface="Microsoft Sans Serif"/>
              </a:rPr>
              <a:t>,</a:t>
            </a:r>
            <a:r>
              <a:rPr sz="3200" spc="150" dirty="0">
                <a:latin typeface="Microsoft Sans Serif"/>
                <a:cs typeface="Microsoft Sans Serif"/>
              </a:rPr>
              <a:t> </a:t>
            </a:r>
            <a:r>
              <a:rPr sz="3200" spc="-434" dirty="0">
                <a:latin typeface="Microsoft Sans Serif"/>
                <a:cs typeface="Microsoft Sans Serif"/>
              </a:rPr>
              <a:t>c</a:t>
            </a:r>
            <a:r>
              <a:rPr sz="3200" spc="-220" dirty="0">
                <a:latin typeface="Microsoft Sans Serif"/>
                <a:cs typeface="Microsoft Sans Serif"/>
              </a:rPr>
              <a:t>o</a:t>
            </a:r>
            <a:r>
              <a:rPr sz="3200" dirty="0">
                <a:latin typeface="Microsoft Sans Serif"/>
                <a:cs typeface="Microsoft Sans Serif"/>
              </a:rPr>
              <a:t>r</a:t>
            </a:r>
            <a:r>
              <a:rPr sz="3200" spc="-25" dirty="0">
                <a:latin typeface="Microsoft Sans Serif"/>
                <a:cs typeface="Microsoft Sans Serif"/>
              </a:rPr>
              <a:t>r</a:t>
            </a:r>
            <a:r>
              <a:rPr sz="3200" spc="-220" dirty="0">
                <a:latin typeface="Microsoft Sans Serif"/>
                <a:cs typeface="Microsoft Sans Serif"/>
              </a:rPr>
              <a:t>e</a:t>
            </a:r>
            <a:r>
              <a:rPr sz="3200" spc="-295" dirty="0">
                <a:latin typeface="Microsoft Sans Serif"/>
                <a:cs typeface="Microsoft Sans Serif"/>
              </a:rPr>
              <a:t>s</a:t>
            </a:r>
            <a:r>
              <a:rPr sz="3200" spc="-345" dirty="0">
                <a:latin typeface="Microsoft Sans Serif"/>
                <a:cs typeface="Microsoft Sans Serif"/>
              </a:rPr>
              <a:t>p</a:t>
            </a:r>
            <a:r>
              <a:rPr sz="3200" spc="-220" dirty="0">
                <a:latin typeface="Microsoft Sans Serif"/>
                <a:cs typeface="Microsoft Sans Serif"/>
              </a:rPr>
              <a:t>o</a:t>
            </a:r>
            <a:r>
              <a:rPr sz="3200" spc="-450" dirty="0">
                <a:latin typeface="Microsoft Sans Serif"/>
                <a:cs typeface="Microsoft Sans Serif"/>
              </a:rPr>
              <a:t>n</a:t>
            </a:r>
            <a:r>
              <a:rPr sz="3200" spc="-85" dirty="0">
                <a:latin typeface="Microsoft Sans Serif"/>
                <a:cs typeface="Microsoft Sans Serif"/>
              </a:rPr>
              <a:t>de  </a:t>
            </a:r>
            <a:r>
              <a:rPr sz="3200" spc="-320" dirty="0">
                <a:latin typeface="Microsoft Sans Serif"/>
                <a:cs typeface="Microsoft Sans Serif"/>
                <a:hlinkClick r:id="rId2"/>
              </a:rPr>
              <a:t>en</a:t>
            </a:r>
            <a:r>
              <a:rPr sz="3200" spc="-315" dirty="0">
                <a:latin typeface="Microsoft Sans Serif"/>
                <a:cs typeface="Microsoft Sans Serif"/>
                <a:hlinkClick r:id="rId2"/>
              </a:rPr>
              <a:t> </a:t>
            </a:r>
            <a:r>
              <a:rPr sz="3200" spc="-254" dirty="0">
                <a:latin typeface="Microsoft Sans Serif"/>
                <a:cs typeface="Microsoft Sans Serif"/>
                <a:hlinkClick r:id="rId2"/>
              </a:rPr>
              <a:t>términos</a:t>
            </a:r>
            <a:r>
              <a:rPr sz="3200" spc="-250" dirty="0">
                <a:latin typeface="Microsoft Sans Serif"/>
                <a:cs typeface="Microsoft Sans Serif"/>
                <a:hlinkClick r:id="rId2"/>
              </a:rPr>
              <a:t> </a:t>
            </a:r>
            <a:r>
              <a:rPr sz="3200" spc="-160" dirty="0">
                <a:latin typeface="Microsoft Sans Serif"/>
                <a:cs typeface="Microsoft Sans Serif"/>
                <a:hlinkClick r:id="rId2"/>
              </a:rPr>
              <a:t>algebraicos</a:t>
            </a:r>
            <a:r>
              <a:rPr sz="3200" spc="-155" dirty="0">
                <a:latin typeface="Microsoft Sans Serif"/>
                <a:cs typeface="Microsoft Sans Serif"/>
                <a:hlinkClick r:id="rId2"/>
              </a:rPr>
              <a:t> </a:t>
            </a:r>
            <a:r>
              <a:rPr sz="3200" spc="-15" dirty="0">
                <a:latin typeface="Microsoft Sans Serif"/>
                <a:cs typeface="Microsoft Sans Serif"/>
                <a:hlinkClick r:id="rId2"/>
              </a:rPr>
              <a:t>a </a:t>
            </a:r>
            <a:r>
              <a:rPr sz="3200" spc="-295" dirty="0">
                <a:latin typeface="Microsoft Sans Serif"/>
                <a:cs typeface="Microsoft Sans Serif"/>
                <a:hlinkClick r:id="rId2"/>
              </a:rPr>
              <a:t>una</a:t>
            </a:r>
            <a:r>
              <a:rPr sz="3200" spc="-290" dirty="0">
                <a:latin typeface="Microsoft Sans Serif"/>
                <a:cs typeface="Microsoft Sans Serif"/>
                <a:hlinkClick r:id="rId2"/>
              </a:rPr>
              <a:t> </a:t>
            </a:r>
            <a:r>
              <a:rPr sz="3200" b="1" u="heavy" spc="-29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solución </a:t>
            </a:r>
            <a:r>
              <a:rPr sz="3200" b="1" spc="-285" dirty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 </a:t>
            </a:r>
            <a:r>
              <a:rPr sz="3200" b="1" u="heavy" spc="-29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bási</a:t>
            </a:r>
            <a:r>
              <a:rPr sz="3200" b="1" u="heavy" spc="-33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c</a:t>
            </a:r>
            <a:r>
              <a:rPr sz="3200" b="1" u="heavy" spc="-10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a</a:t>
            </a:r>
            <a:r>
              <a:rPr sz="3200" b="1" u="heavy" spc="-3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3200" b="1" u="heavy" spc="-4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f</a:t>
            </a:r>
            <a:r>
              <a:rPr sz="3200" b="1" u="heavy" spc="-23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acti</a:t>
            </a:r>
            <a:r>
              <a:rPr sz="3200" b="1" u="heavy" spc="-35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b</a:t>
            </a:r>
            <a:r>
              <a:rPr sz="3200" b="1" u="heavy" spc="-17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le</a:t>
            </a:r>
            <a:r>
              <a:rPr sz="3200" b="1" spc="5" dirty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 </a:t>
            </a:r>
            <a:r>
              <a:rPr sz="3200" spc="-85" dirty="0">
                <a:latin typeface="Microsoft Sans Serif"/>
                <a:cs typeface="Microsoft Sans Serif"/>
                <a:hlinkClick r:id="rId2"/>
              </a:rPr>
              <a:t>del</a:t>
            </a:r>
            <a:r>
              <a:rPr sz="3200" spc="30" dirty="0">
                <a:latin typeface="Microsoft Sans Serif"/>
                <a:cs typeface="Microsoft Sans Serif"/>
                <a:hlinkClick r:id="rId2"/>
              </a:rPr>
              <a:t> </a:t>
            </a:r>
            <a:r>
              <a:rPr sz="3200" spc="-300" dirty="0">
                <a:latin typeface="Microsoft Sans Serif"/>
                <a:cs typeface="Microsoft Sans Serif"/>
                <a:hlinkClick r:id="rId2"/>
              </a:rPr>
              <a:t>sistema</a:t>
            </a:r>
            <a:r>
              <a:rPr sz="3200" spc="20" dirty="0">
                <a:latin typeface="Microsoft Sans Serif"/>
                <a:cs typeface="Microsoft Sans Serif"/>
                <a:hlinkClick r:id="rId2"/>
              </a:rPr>
              <a:t> </a:t>
            </a:r>
            <a:r>
              <a:rPr sz="3200" b="1" spc="-130" dirty="0">
                <a:latin typeface="Arial"/>
                <a:cs typeface="Arial"/>
                <a:hlinkClick r:id="rId2"/>
              </a:rPr>
              <a:t>A</a:t>
            </a:r>
            <a:r>
              <a:rPr sz="3200" b="1" spc="-95" dirty="0">
                <a:latin typeface="Arial"/>
                <a:cs typeface="Arial"/>
                <a:hlinkClick r:id="rId2"/>
              </a:rPr>
              <a:t>x</a:t>
            </a:r>
            <a:r>
              <a:rPr sz="3200" b="1" spc="-35" dirty="0">
                <a:latin typeface="Arial"/>
                <a:cs typeface="Arial"/>
                <a:hlinkClick r:id="rId2"/>
              </a:rPr>
              <a:t> </a:t>
            </a:r>
            <a:r>
              <a:rPr sz="3200" b="1" spc="295" dirty="0">
                <a:latin typeface="Arial"/>
                <a:cs typeface="Arial"/>
                <a:hlinkClick r:id="rId2"/>
              </a:rPr>
              <a:t>=</a:t>
            </a:r>
            <a:r>
              <a:rPr sz="3200" b="1" spc="-45" dirty="0">
                <a:latin typeface="Arial"/>
                <a:cs typeface="Arial"/>
                <a:hlinkClick r:id="rId2"/>
              </a:rPr>
              <a:t> </a:t>
            </a:r>
            <a:r>
              <a:rPr sz="3200" b="1" spc="-365" dirty="0">
                <a:latin typeface="Arial"/>
                <a:cs typeface="Arial"/>
                <a:hlinkClick r:id="rId2"/>
              </a:rPr>
              <a:t>b</a:t>
            </a:r>
            <a:r>
              <a:rPr sz="3200" b="1" spc="-65" dirty="0">
                <a:latin typeface="Arial"/>
                <a:cs typeface="Arial"/>
                <a:hlinkClick r:id="rId2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10</a:t>
            </a:fld>
            <a:endParaRPr lang="es-CL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111864"/>
            <a:ext cx="7997825" cy="38908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3600" spc="-370" dirty="0">
                <a:latin typeface="Microsoft Sans Serif"/>
                <a:cs typeface="Microsoft Sans Serif"/>
              </a:rPr>
              <a:t>Esta</a:t>
            </a:r>
            <a:r>
              <a:rPr sz="3600" spc="215" dirty="0">
                <a:latin typeface="Microsoft Sans Serif"/>
                <a:cs typeface="Microsoft Sans Serif"/>
              </a:rPr>
              <a:t> </a:t>
            </a:r>
            <a:r>
              <a:rPr sz="3600" spc="220" dirty="0">
                <a:latin typeface="Microsoft Sans Serif"/>
                <a:cs typeface="Microsoft Sans Serif"/>
              </a:rPr>
              <a:t> </a:t>
            </a:r>
            <a:r>
              <a:rPr sz="3600" spc="-300" dirty="0">
                <a:latin typeface="Microsoft Sans Serif"/>
                <a:cs typeface="Microsoft Sans Serif"/>
              </a:rPr>
              <a:t>solución</a:t>
            </a:r>
            <a:r>
              <a:rPr sz="3600" spc="355" dirty="0">
                <a:latin typeface="Microsoft Sans Serif"/>
                <a:cs typeface="Microsoft Sans Serif"/>
              </a:rPr>
              <a:t> </a:t>
            </a:r>
            <a:r>
              <a:rPr sz="3600" spc="-185" dirty="0">
                <a:latin typeface="Microsoft Sans Serif"/>
                <a:cs typeface="Microsoft Sans Serif"/>
              </a:rPr>
              <a:t>básica</a:t>
            </a:r>
            <a:r>
              <a:rPr sz="3600" spc="585" dirty="0">
                <a:latin typeface="Microsoft Sans Serif"/>
                <a:cs typeface="Microsoft Sans Serif"/>
              </a:rPr>
              <a:t> </a:t>
            </a:r>
            <a:r>
              <a:rPr sz="3600" spc="-105" dirty="0">
                <a:latin typeface="Microsoft Sans Serif"/>
                <a:cs typeface="Microsoft Sans Serif"/>
              </a:rPr>
              <a:t>factible, </a:t>
            </a:r>
            <a:r>
              <a:rPr sz="3600" spc="-210" dirty="0">
                <a:latin typeface="Microsoft Sans Serif"/>
                <a:cs typeface="Microsoft Sans Serif"/>
              </a:rPr>
              <a:t>corresponde </a:t>
            </a:r>
            <a:r>
              <a:rPr sz="3600" spc="-204" dirty="0">
                <a:latin typeface="Microsoft Sans Serif"/>
                <a:cs typeface="Microsoft Sans Serif"/>
              </a:rPr>
              <a:t> </a:t>
            </a:r>
            <a:r>
              <a:rPr sz="3600" spc="-20" dirty="0">
                <a:latin typeface="Microsoft Sans Serif"/>
                <a:cs typeface="Microsoft Sans Serif"/>
              </a:rPr>
              <a:t>a </a:t>
            </a:r>
            <a:r>
              <a:rPr sz="3600" spc="-515" dirty="0">
                <a:latin typeface="Microsoft Sans Serif"/>
                <a:cs typeface="Microsoft Sans Serif"/>
              </a:rPr>
              <a:t>su</a:t>
            </a:r>
            <a:r>
              <a:rPr sz="3600" spc="-509" dirty="0">
                <a:latin typeface="Microsoft Sans Serif"/>
                <a:cs typeface="Microsoft Sans Serif"/>
              </a:rPr>
              <a:t> </a:t>
            </a:r>
            <a:r>
              <a:rPr sz="3600" spc="-245" dirty="0">
                <a:latin typeface="Microsoft Sans Serif"/>
                <a:cs typeface="Microsoft Sans Serif"/>
              </a:rPr>
              <a:t>vez </a:t>
            </a:r>
            <a:r>
              <a:rPr sz="3600" spc="-20" dirty="0">
                <a:latin typeface="Microsoft Sans Serif"/>
                <a:cs typeface="Microsoft Sans Serif"/>
              </a:rPr>
              <a:t>a </a:t>
            </a:r>
            <a:r>
              <a:rPr sz="3600" spc="-170" dirty="0">
                <a:latin typeface="Microsoft Sans Serif"/>
                <a:cs typeface="Microsoft Sans Serif"/>
              </a:rPr>
              <a:t>aquellas </a:t>
            </a:r>
            <a:r>
              <a:rPr sz="3600" spc="-320" dirty="0">
                <a:latin typeface="Microsoft Sans Serif"/>
                <a:cs typeface="Microsoft Sans Serif"/>
              </a:rPr>
              <a:t>soluciones </a:t>
            </a:r>
            <a:r>
              <a:rPr sz="3600" spc="-215" dirty="0">
                <a:latin typeface="Microsoft Sans Serif"/>
                <a:cs typeface="Microsoft Sans Serif"/>
              </a:rPr>
              <a:t>que </a:t>
            </a:r>
            <a:r>
              <a:rPr sz="3600" spc="-220" dirty="0">
                <a:latin typeface="Microsoft Sans Serif"/>
                <a:cs typeface="Microsoft Sans Serif"/>
              </a:rPr>
              <a:t>resultan </a:t>
            </a:r>
            <a:r>
              <a:rPr sz="3600" spc="-215" dirty="0">
                <a:latin typeface="Microsoft Sans Serif"/>
                <a:cs typeface="Microsoft Sans Serif"/>
              </a:rPr>
              <a:t> </a:t>
            </a:r>
            <a:r>
              <a:rPr sz="3600" spc="-110" dirty="0">
                <a:latin typeface="Microsoft Sans Serif"/>
                <a:cs typeface="Microsoft Sans Serif"/>
              </a:rPr>
              <a:t>de </a:t>
            </a:r>
            <a:r>
              <a:rPr sz="3600" spc="-195" dirty="0">
                <a:latin typeface="Microsoft Sans Serif"/>
                <a:cs typeface="Microsoft Sans Serif"/>
              </a:rPr>
              <a:t>resolver </a:t>
            </a:r>
            <a:r>
              <a:rPr sz="3600" spc="-120" dirty="0">
                <a:latin typeface="Microsoft Sans Serif"/>
                <a:cs typeface="Microsoft Sans Serif"/>
              </a:rPr>
              <a:t>el </a:t>
            </a:r>
            <a:r>
              <a:rPr sz="3600" spc="-300" dirty="0">
                <a:latin typeface="Microsoft Sans Serif"/>
                <a:cs typeface="Microsoft Sans Serif"/>
              </a:rPr>
              <a:t>sistema </a:t>
            </a:r>
            <a:r>
              <a:rPr sz="3600" spc="-25" dirty="0">
                <a:latin typeface="Microsoft Sans Serif"/>
                <a:cs typeface="Microsoft Sans Serif"/>
              </a:rPr>
              <a:t>para </a:t>
            </a:r>
            <a:r>
              <a:rPr sz="3600" spc="-204" dirty="0">
                <a:latin typeface="Microsoft Sans Serif"/>
                <a:cs typeface="Microsoft Sans Serif"/>
              </a:rPr>
              <a:t>exactamente </a:t>
            </a:r>
            <a:r>
              <a:rPr sz="3600" b="1" spc="-350" dirty="0">
                <a:latin typeface="Arial"/>
                <a:cs typeface="Arial"/>
              </a:rPr>
              <a:t>m </a:t>
            </a:r>
            <a:r>
              <a:rPr sz="3600" b="1" spc="-345" dirty="0">
                <a:latin typeface="Arial"/>
                <a:cs typeface="Arial"/>
              </a:rPr>
              <a:t> </a:t>
            </a:r>
            <a:r>
              <a:rPr sz="3600" spc="-155" dirty="0">
                <a:latin typeface="Microsoft Sans Serif"/>
                <a:cs typeface="Microsoft Sans Serif"/>
              </a:rPr>
              <a:t>variables,</a:t>
            </a:r>
            <a:r>
              <a:rPr sz="3600" spc="-150" dirty="0">
                <a:latin typeface="Microsoft Sans Serif"/>
                <a:cs typeface="Microsoft Sans Serif"/>
              </a:rPr>
              <a:t> </a:t>
            </a:r>
            <a:r>
              <a:rPr sz="3600" spc="-80" dirty="0">
                <a:latin typeface="Microsoft Sans Serif"/>
                <a:cs typeface="Microsoft Sans Serif"/>
              </a:rPr>
              <a:t>fijando</a:t>
            </a:r>
            <a:r>
              <a:rPr sz="3600" spc="-75" dirty="0">
                <a:latin typeface="Microsoft Sans Serif"/>
                <a:cs typeface="Microsoft Sans Serif"/>
              </a:rPr>
              <a:t> </a:t>
            </a:r>
            <a:r>
              <a:rPr sz="3600" spc="-220" dirty="0">
                <a:latin typeface="Microsoft Sans Serif"/>
                <a:cs typeface="Microsoft Sans Serif"/>
              </a:rPr>
              <a:t>las</a:t>
            </a:r>
            <a:r>
              <a:rPr sz="3600" spc="-215" dirty="0">
                <a:latin typeface="Microsoft Sans Serif"/>
                <a:cs typeface="Microsoft Sans Serif"/>
              </a:rPr>
              <a:t> </a:t>
            </a:r>
            <a:r>
              <a:rPr sz="3600" spc="-235" dirty="0">
                <a:latin typeface="Microsoft Sans Serif"/>
                <a:cs typeface="Microsoft Sans Serif"/>
              </a:rPr>
              <a:t>restantes</a:t>
            </a:r>
            <a:r>
              <a:rPr sz="3600" spc="490" dirty="0">
                <a:latin typeface="Microsoft Sans Serif"/>
                <a:cs typeface="Microsoft Sans Serif"/>
              </a:rPr>
              <a:t> </a:t>
            </a:r>
            <a:r>
              <a:rPr sz="3600" b="1" spc="-240" dirty="0">
                <a:latin typeface="Arial"/>
                <a:cs typeface="Arial"/>
              </a:rPr>
              <a:t>n-m</a:t>
            </a:r>
            <a:r>
              <a:rPr sz="3600" b="1" spc="1280" dirty="0">
                <a:latin typeface="Arial"/>
                <a:cs typeface="Arial"/>
              </a:rPr>
              <a:t> </a:t>
            </a:r>
            <a:r>
              <a:rPr sz="3600" spc="-320" dirty="0">
                <a:latin typeface="Microsoft Sans Serif"/>
                <a:cs typeface="Microsoft Sans Serif"/>
              </a:rPr>
              <a:t>en </a:t>
            </a:r>
            <a:r>
              <a:rPr sz="3600" spc="-315" dirty="0">
                <a:latin typeface="Microsoft Sans Serif"/>
                <a:cs typeface="Microsoft Sans Serif"/>
              </a:rPr>
              <a:t> </a:t>
            </a:r>
            <a:r>
              <a:rPr sz="3600" b="1" spc="-320" dirty="0">
                <a:latin typeface="Arial"/>
                <a:cs typeface="Arial"/>
              </a:rPr>
              <a:t>cero</a:t>
            </a:r>
            <a:r>
              <a:rPr sz="3600" spc="-320" dirty="0">
                <a:latin typeface="Microsoft Sans Serif"/>
                <a:cs typeface="Microsoft Sans Serif"/>
              </a:rPr>
              <a:t>,</a:t>
            </a:r>
            <a:r>
              <a:rPr sz="3600" spc="-315" dirty="0">
                <a:latin typeface="Microsoft Sans Serif"/>
                <a:cs typeface="Microsoft Sans Serif"/>
              </a:rPr>
              <a:t> </a:t>
            </a:r>
            <a:r>
              <a:rPr sz="3600" spc="-175" dirty="0">
                <a:latin typeface="Microsoft Sans Serif"/>
                <a:cs typeface="Microsoft Sans Serif"/>
              </a:rPr>
              <a:t>llamadas</a:t>
            </a:r>
            <a:r>
              <a:rPr sz="3600" spc="-170" dirty="0">
                <a:latin typeface="Microsoft Sans Serif"/>
                <a:cs typeface="Microsoft Sans Serif"/>
              </a:rPr>
              <a:t> </a:t>
            </a:r>
            <a:r>
              <a:rPr sz="3600" spc="-220" dirty="0">
                <a:latin typeface="Microsoft Sans Serif"/>
                <a:cs typeface="Microsoft Sans Serif"/>
              </a:rPr>
              <a:t>respectivamente</a:t>
            </a:r>
            <a:r>
              <a:rPr sz="3600" spc="-215" dirty="0">
                <a:latin typeface="Microsoft Sans Serif"/>
                <a:cs typeface="Microsoft Sans Serif"/>
              </a:rPr>
              <a:t> </a:t>
            </a:r>
            <a:r>
              <a:rPr sz="3600" spc="-140" dirty="0">
                <a:latin typeface="Microsoft Sans Serif"/>
                <a:cs typeface="Microsoft Sans Serif"/>
              </a:rPr>
              <a:t>variables </a:t>
            </a:r>
            <a:r>
              <a:rPr sz="3600" spc="-135" dirty="0">
                <a:latin typeface="Microsoft Sans Serif"/>
                <a:cs typeface="Microsoft Sans Serif"/>
              </a:rPr>
              <a:t> </a:t>
            </a:r>
            <a:r>
              <a:rPr sz="3600" spc="-245" dirty="0">
                <a:latin typeface="Microsoft Sans Serif"/>
                <a:cs typeface="Microsoft Sans Serif"/>
              </a:rPr>
              <a:t>básicas</a:t>
            </a:r>
            <a:r>
              <a:rPr sz="3600" spc="-240" dirty="0">
                <a:latin typeface="Microsoft Sans Serif"/>
                <a:cs typeface="Microsoft Sans Serif"/>
              </a:rPr>
              <a:t> </a:t>
            </a:r>
            <a:r>
              <a:rPr sz="3600" dirty="0">
                <a:latin typeface="Microsoft Sans Serif"/>
                <a:cs typeface="Microsoft Sans Serif"/>
              </a:rPr>
              <a:t>y </a:t>
            </a:r>
            <a:r>
              <a:rPr sz="3600" spc="-240" dirty="0">
                <a:latin typeface="Microsoft Sans Serif"/>
                <a:cs typeface="Microsoft Sans Serif"/>
              </a:rPr>
              <a:t>no-básicas,</a:t>
            </a:r>
            <a:r>
              <a:rPr sz="3600" spc="-235" dirty="0">
                <a:latin typeface="Microsoft Sans Serif"/>
                <a:cs typeface="Microsoft Sans Serif"/>
              </a:rPr>
              <a:t> </a:t>
            </a:r>
            <a:r>
              <a:rPr sz="3600" spc="-215" dirty="0">
                <a:latin typeface="Microsoft Sans Serif"/>
                <a:cs typeface="Microsoft Sans Serif"/>
              </a:rPr>
              <a:t>que</a:t>
            </a:r>
            <a:r>
              <a:rPr sz="3600" spc="-210" dirty="0">
                <a:latin typeface="Microsoft Sans Serif"/>
                <a:cs typeface="Microsoft Sans Serif"/>
              </a:rPr>
              <a:t> </a:t>
            </a:r>
            <a:r>
              <a:rPr sz="3600" spc="-245" dirty="0">
                <a:latin typeface="Microsoft Sans Serif"/>
                <a:cs typeface="Microsoft Sans Serif"/>
              </a:rPr>
              <a:t>además</a:t>
            </a:r>
            <a:r>
              <a:rPr sz="3600" spc="-240" dirty="0">
                <a:latin typeface="Microsoft Sans Serif"/>
                <a:cs typeface="Microsoft Sans Serif"/>
              </a:rPr>
              <a:t> </a:t>
            </a:r>
            <a:r>
              <a:rPr sz="3600" spc="-190" dirty="0">
                <a:latin typeface="Microsoft Sans Serif"/>
                <a:cs typeface="Microsoft Sans Serif"/>
              </a:rPr>
              <a:t>deben </a:t>
            </a:r>
            <a:r>
              <a:rPr sz="3600" spc="-185" dirty="0">
                <a:latin typeface="Microsoft Sans Serif"/>
                <a:cs typeface="Microsoft Sans Serif"/>
              </a:rPr>
              <a:t> </a:t>
            </a:r>
            <a:r>
              <a:rPr sz="3600" spc="-175" dirty="0">
                <a:latin typeface="Microsoft Sans Serif"/>
                <a:cs typeface="Microsoft Sans Serif"/>
              </a:rPr>
              <a:t>satisfacer</a:t>
            </a:r>
            <a:r>
              <a:rPr sz="3600" spc="35" dirty="0">
                <a:latin typeface="Microsoft Sans Serif"/>
                <a:cs typeface="Microsoft Sans Serif"/>
              </a:rPr>
              <a:t> </a:t>
            </a:r>
            <a:r>
              <a:rPr sz="3600" spc="-275" dirty="0">
                <a:latin typeface="Microsoft Sans Serif"/>
                <a:cs typeface="Microsoft Sans Serif"/>
              </a:rPr>
              <a:t>condiciones</a:t>
            </a:r>
            <a:r>
              <a:rPr sz="3600" spc="35" dirty="0">
                <a:latin typeface="Microsoft Sans Serif"/>
                <a:cs typeface="Microsoft Sans Serif"/>
              </a:rPr>
              <a:t> </a:t>
            </a:r>
            <a:r>
              <a:rPr sz="3600" spc="-110" dirty="0">
                <a:latin typeface="Microsoft Sans Serif"/>
                <a:cs typeface="Microsoft Sans Serif"/>
              </a:rPr>
              <a:t>de</a:t>
            </a:r>
            <a:r>
              <a:rPr sz="3600" spc="30" dirty="0">
                <a:latin typeface="Microsoft Sans Serif"/>
                <a:cs typeface="Microsoft Sans Serif"/>
              </a:rPr>
              <a:t> </a:t>
            </a:r>
            <a:r>
              <a:rPr sz="3600" spc="-130" dirty="0">
                <a:latin typeface="Microsoft Sans Serif"/>
                <a:cs typeface="Microsoft Sans Serif"/>
              </a:rPr>
              <a:t>no-negatividad.</a:t>
            </a:r>
            <a:endParaRPr sz="3600" dirty="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11</a:t>
            </a:fld>
            <a:endParaRPr lang="es-CL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04087" y="473202"/>
            <a:ext cx="7969250" cy="22860"/>
          </a:xfrm>
          <a:custGeom>
            <a:avLst/>
            <a:gdLst/>
            <a:ahLst/>
            <a:cxnLst/>
            <a:rect l="l" t="t" r="r" b="b"/>
            <a:pathLst>
              <a:path w="7969250" h="30479">
                <a:moveTo>
                  <a:pt x="7968996" y="0"/>
                </a:moveTo>
                <a:lnTo>
                  <a:pt x="0" y="0"/>
                </a:lnTo>
                <a:lnTo>
                  <a:pt x="0" y="30479"/>
                </a:lnTo>
                <a:lnTo>
                  <a:pt x="7968996" y="30479"/>
                </a:lnTo>
                <a:lnTo>
                  <a:pt x="7968996" y="0"/>
                </a:lnTo>
                <a:close/>
              </a:path>
            </a:pathLst>
          </a:custGeom>
          <a:solidFill>
            <a:srgbClr val="F7B61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54254"/>
            <a:ext cx="7996555" cy="4276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2654300" algn="l"/>
                <a:tab pos="6245225" algn="l"/>
                <a:tab pos="7581900" algn="l"/>
              </a:tabLst>
            </a:pPr>
            <a:r>
              <a:rPr b="1" spc="-695" dirty="0" err="1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T</a:t>
            </a:r>
            <a:r>
              <a:rPr b="1" spc="-355" dirty="0" err="1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eo</a:t>
            </a:r>
            <a:r>
              <a:rPr b="1" spc="-150" dirty="0" err="1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r</a:t>
            </a:r>
            <a:r>
              <a:rPr b="1" spc="-270" dirty="0" err="1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e</a:t>
            </a:r>
            <a:r>
              <a:rPr b="1" spc="-450" dirty="0" err="1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m</a:t>
            </a:r>
            <a:r>
              <a:rPr b="1" spc="-114" dirty="0" err="1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a</a:t>
            </a:r>
            <a:r>
              <a:rPr lang="es-CL" b="1" spc="-114" dirty="0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 </a:t>
            </a:r>
            <a:r>
              <a:rPr b="1" spc="-285" dirty="0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Fundamental</a:t>
            </a:r>
            <a:r>
              <a:rPr lang="es-CL" b="1" spc="-285" dirty="0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  </a:t>
            </a:r>
            <a:r>
              <a:rPr b="1" spc="-320" dirty="0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de</a:t>
            </a:r>
            <a:r>
              <a:rPr lang="es-CL" b="1" spc="-320" dirty="0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  </a:t>
            </a:r>
            <a:r>
              <a:rPr b="1" spc="-75" dirty="0" smtClean="0">
                <a:solidFill>
                  <a:srgbClr val="F7B615"/>
                </a:solidFill>
                <a:latin typeface="Arial"/>
                <a:cs typeface="Arial"/>
                <a:hlinkClick r:id="rId2"/>
              </a:rPr>
              <a:t>la </a:t>
            </a:r>
            <a:r>
              <a:rPr b="1" u="heavy" spc="-390" dirty="0" err="1" smtClean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Prog</a:t>
            </a:r>
            <a:r>
              <a:rPr b="1" u="heavy" spc="-229" dirty="0" err="1" smtClean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r</a:t>
            </a:r>
            <a:r>
              <a:rPr b="1" u="heavy" spc="-225" dirty="0" err="1" smtClean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am</a:t>
            </a:r>
            <a:r>
              <a:rPr b="1" u="heavy" spc="-165" dirty="0" err="1" smtClean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a</a:t>
            </a:r>
            <a:r>
              <a:rPr b="1" u="heavy" spc="-340" dirty="0" err="1" smtClean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ció</a:t>
            </a:r>
            <a:r>
              <a:rPr b="1" u="heavy" spc="-325" dirty="0" err="1" smtClean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n</a:t>
            </a:r>
            <a:r>
              <a:rPr b="1" u="heavy" spc="-45" dirty="0" smtClean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b="1" u="heavy" spc="-31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Line</a:t>
            </a:r>
            <a:r>
              <a:rPr b="1" u="heavy" spc="-33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a</a:t>
            </a:r>
            <a:r>
              <a:rPr b="1" u="heavy" spc="-7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2919" y="638479"/>
            <a:ext cx="7998459" cy="4390304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  <a:tabLst>
                <a:tab pos="1160145" algn="l"/>
                <a:tab pos="2954020" algn="l"/>
                <a:tab pos="3611245" algn="l"/>
                <a:tab pos="4201160" algn="l"/>
                <a:tab pos="4810760" algn="l"/>
                <a:tab pos="5353050" algn="l"/>
                <a:tab pos="6550025" algn="l"/>
              </a:tabLst>
            </a:pPr>
            <a:r>
              <a:rPr sz="3200" spc="-140" dirty="0">
                <a:latin typeface="Microsoft Sans Serif"/>
                <a:cs typeface="Microsoft Sans Serif"/>
              </a:rPr>
              <a:t>Ca</a:t>
            </a:r>
            <a:r>
              <a:rPr sz="3200" spc="-135" dirty="0">
                <a:latin typeface="Microsoft Sans Serif"/>
                <a:cs typeface="Microsoft Sans Serif"/>
              </a:rPr>
              <a:t>d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0" dirty="0">
                <a:latin typeface="Microsoft Sans Serif"/>
                <a:cs typeface="Microsoft Sans Serif"/>
              </a:rPr>
              <a:t>p</a:t>
            </a:r>
            <a:r>
              <a:rPr sz="3200" spc="-85" dirty="0">
                <a:latin typeface="Microsoft Sans Serif"/>
                <a:cs typeface="Microsoft Sans Serif"/>
              </a:rPr>
              <a:t>r</a:t>
            </a:r>
            <a:r>
              <a:rPr sz="3200" spc="-160" dirty="0">
                <a:latin typeface="Microsoft Sans Serif"/>
                <a:cs typeface="Microsoft Sans Serif"/>
              </a:rPr>
              <a:t>oblema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00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585" dirty="0">
                <a:latin typeface="Microsoft Sans Serif"/>
                <a:cs typeface="Microsoft Sans Serif"/>
              </a:rPr>
              <a:t>P</a:t>
            </a:r>
            <a:r>
              <a:rPr sz="3200" spc="-495" dirty="0">
                <a:latin typeface="Microsoft Sans Serif"/>
                <a:cs typeface="Microsoft Sans Serif"/>
              </a:rPr>
              <a:t>L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90" dirty="0">
                <a:latin typeface="Microsoft Sans Serif"/>
                <a:cs typeface="Microsoft Sans Serif"/>
              </a:rPr>
              <a:t>e</a:t>
            </a:r>
            <a:r>
              <a:rPr sz="3200" spc="-280" dirty="0">
                <a:latin typeface="Microsoft Sans Serif"/>
                <a:cs typeface="Microsoft Sans Serif"/>
              </a:rPr>
              <a:t>n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455" dirty="0">
                <a:latin typeface="Microsoft Sans Serif"/>
                <a:cs typeface="Microsoft Sans Serif"/>
              </a:rPr>
              <a:t>su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100" dirty="0">
                <a:latin typeface="Microsoft Sans Serif"/>
                <a:cs typeface="Microsoft Sans Serif"/>
              </a:rPr>
              <a:t>f</a:t>
            </a:r>
            <a:r>
              <a:rPr sz="3200" spc="-114" dirty="0">
                <a:latin typeface="Microsoft Sans Serif"/>
                <a:cs typeface="Microsoft Sans Serif"/>
              </a:rPr>
              <a:t>o</a:t>
            </a:r>
            <a:r>
              <a:rPr sz="3200" spc="-20" dirty="0">
                <a:latin typeface="Microsoft Sans Serif"/>
                <a:cs typeface="Microsoft Sans Serif"/>
              </a:rPr>
              <a:t>r</a:t>
            </a:r>
            <a:r>
              <a:rPr sz="3200" spc="-275" dirty="0">
                <a:latin typeface="Microsoft Sans Serif"/>
                <a:cs typeface="Microsoft Sans Serif"/>
              </a:rPr>
              <a:t>ma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75" dirty="0">
                <a:latin typeface="Microsoft Sans Serif"/>
                <a:cs typeface="Microsoft Sans Serif"/>
              </a:rPr>
              <a:t>est</a:t>
            </a:r>
            <a:r>
              <a:rPr sz="3200" spc="-235" dirty="0">
                <a:latin typeface="Microsoft Sans Serif"/>
                <a:cs typeface="Microsoft Sans Serif"/>
              </a:rPr>
              <a:t>á</a:t>
            </a:r>
            <a:r>
              <a:rPr sz="3200" spc="-85" dirty="0">
                <a:latin typeface="Microsoft Sans Serif"/>
                <a:cs typeface="Microsoft Sans Serif"/>
              </a:rPr>
              <a:t>ndar  </a:t>
            </a:r>
            <a:r>
              <a:rPr sz="3200" spc="-250" dirty="0">
                <a:latin typeface="Microsoft Sans Serif"/>
                <a:cs typeface="Microsoft Sans Serif"/>
              </a:rPr>
              <a:t>cumple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310" dirty="0">
                <a:latin typeface="Microsoft Sans Serif"/>
                <a:cs typeface="Microsoft Sans Serif"/>
              </a:rPr>
              <a:t>con</a:t>
            </a:r>
            <a:r>
              <a:rPr sz="3200" spc="40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las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229" dirty="0">
                <a:latin typeface="Microsoft Sans Serif"/>
                <a:cs typeface="Microsoft Sans Serif"/>
              </a:rPr>
              <a:t>siguientes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185" dirty="0">
                <a:latin typeface="Microsoft Sans Serif"/>
                <a:cs typeface="Microsoft Sans Serif"/>
              </a:rPr>
              <a:t>tres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120" dirty="0">
                <a:latin typeface="Microsoft Sans Serif"/>
                <a:cs typeface="Microsoft Sans Serif"/>
              </a:rPr>
              <a:t>propiedades:</a:t>
            </a:r>
            <a:endParaRPr sz="3200" dirty="0">
              <a:latin typeface="Microsoft Sans Serif"/>
              <a:cs typeface="Microsoft Sans Serif"/>
            </a:endParaRPr>
          </a:p>
          <a:p>
            <a:pPr marL="12700" marR="6350">
              <a:lnSpc>
                <a:spcPts val="3460"/>
              </a:lnSpc>
              <a:spcBef>
                <a:spcPts val="1915"/>
              </a:spcBef>
              <a:buClr>
                <a:srgbClr val="FFFF00"/>
              </a:buClr>
              <a:buSzPct val="79687"/>
              <a:buFont typeface="Wingdings"/>
              <a:buChar char=""/>
              <a:tabLst>
                <a:tab pos="385445" algn="l"/>
                <a:tab pos="998855" algn="l"/>
                <a:tab pos="1612900" algn="l"/>
                <a:tab pos="3500120" algn="l"/>
                <a:tab pos="4204335" algn="l"/>
                <a:tab pos="5309235" algn="l"/>
                <a:tab pos="6862445" algn="l"/>
              </a:tabLst>
            </a:pPr>
            <a:r>
              <a:rPr sz="3200" spc="-415" dirty="0">
                <a:latin typeface="Microsoft Sans Serif"/>
                <a:cs typeface="Microsoft Sans Serif"/>
              </a:rPr>
              <a:t>S</a:t>
            </a:r>
            <a:r>
              <a:rPr sz="3200" spc="-145" dirty="0">
                <a:latin typeface="Microsoft Sans Serif"/>
                <a:cs typeface="Microsoft Sans Serif"/>
              </a:rPr>
              <a:t>i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45" dirty="0">
                <a:latin typeface="Microsoft Sans Serif"/>
                <a:cs typeface="Microsoft Sans Serif"/>
              </a:rPr>
              <a:t>e</a:t>
            </a:r>
            <a:r>
              <a:rPr sz="3200" spc="-60" dirty="0">
                <a:latin typeface="Microsoft Sans Serif"/>
                <a:cs typeface="Microsoft Sans Serif"/>
              </a:rPr>
              <a:t>l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0" dirty="0">
                <a:latin typeface="Microsoft Sans Serif"/>
                <a:cs typeface="Microsoft Sans Serif"/>
              </a:rPr>
              <a:t>p</a:t>
            </a:r>
            <a:r>
              <a:rPr sz="3200" spc="-85" dirty="0">
                <a:latin typeface="Microsoft Sans Serif"/>
                <a:cs typeface="Microsoft Sans Serif"/>
              </a:rPr>
              <a:t>r</a:t>
            </a:r>
            <a:r>
              <a:rPr sz="3200" spc="-165" dirty="0">
                <a:latin typeface="Microsoft Sans Serif"/>
                <a:cs typeface="Microsoft Sans Serif"/>
              </a:rPr>
              <a:t>oble</a:t>
            </a:r>
            <a:r>
              <a:rPr sz="3200" spc="-300" dirty="0">
                <a:latin typeface="Microsoft Sans Serif"/>
                <a:cs typeface="Microsoft Sans Serif"/>
              </a:rPr>
              <a:t>m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80" dirty="0">
                <a:latin typeface="Microsoft Sans Serif"/>
                <a:cs typeface="Microsoft Sans Serif"/>
              </a:rPr>
              <a:t>no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0" dirty="0">
                <a:latin typeface="Microsoft Sans Serif"/>
                <a:cs typeface="Microsoft Sans Serif"/>
              </a:rPr>
              <a:t>t</a:t>
            </a:r>
            <a:r>
              <a:rPr sz="3200" spc="-35" dirty="0">
                <a:latin typeface="Microsoft Sans Serif"/>
                <a:cs typeface="Microsoft Sans Serif"/>
              </a:rPr>
              <a:t>i</a:t>
            </a:r>
            <a:r>
              <a:rPr sz="3200" spc="-245" dirty="0">
                <a:latin typeface="Microsoft Sans Serif"/>
                <a:cs typeface="Microsoft Sans Serif"/>
              </a:rPr>
              <a:t>ene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545" dirty="0">
                <a:latin typeface="Microsoft Sans Serif"/>
                <a:cs typeface="Microsoft Sans Serif"/>
              </a:rPr>
              <a:t>s</a:t>
            </a:r>
            <a:r>
              <a:rPr sz="3200" spc="-170" dirty="0">
                <a:latin typeface="Microsoft Sans Serif"/>
                <a:cs typeface="Microsoft Sans Serif"/>
              </a:rPr>
              <a:t>ol</a:t>
            </a:r>
            <a:r>
              <a:rPr sz="3200" spc="-254" dirty="0">
                <a:latin typeface="Microsoft Sans Serif"/>
                <a:cs typeface="Microsoft Sans Serif"/>
              </a:rPr>
              <a:t>u</a:t>
            </a:r>
            <a:r>
              <a:rPr sz="3200" spc="-240" dirty="0">
                <a:latin typeface="Microsoft Sans Serif"/>
                <a:cs typeface="Microsoft Sans Serif"/>
              </a:rPr>
              <a:t>ción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85" dirty="0">
                <a:latin typeface="Microsoft Sans Serif"/>
                <a:cs typeface="Microsoft Sans Serif"/>
              </a:rPr>
              <a:t>óp</a:t>
            </a:r>
            <a:r>
              <a:rPr sz="3200" spc="-65" dirty="0">
                <a:latin typeface="Microsoft Sans Serif"/>
                <a:cs typeface="Microsoft Sans Serif"/>
              </a:rPr>
              <a:t>t</a:t>
            </a:r>
            <a:r>
              <a:rPr sz="3200" spc="-160" dirty="0">
                <a:latin typeface="Microsoft Sans Serif"/>
                <a:cs typeface="Microsoft Sans Serif"/>
              </a:rPr>
              <a:t>ima  </a:t>
            </a:r>
            <a:r>
              <a:rPr sz="3200" spc="-250" dirty="0">
                <a:latin typeface="Microsoft Sans Serif"/>
                <a:cs typeface="Microsoft Sans Serif"/>
              </a:rPr>
              <a:t>enton</a:t>
            </a:r>
            <a:r>
              <a:rPr sz="3200" spc="-245" dirty="0">
                <a:latin typeface="Microsoft Sans Serif"/>
                <a:cs typeface="Microsoft Sans Serif"/>
              </a:rPr>
              <a:t>c</a:t>
            </a:r>
            <a:r>
              <a:rPr sz="3200" spc="-360" dirty="0">
                <a:latin typeface="Microsoft Sans Serif"/>
                <a:cs typeface="Microsoft Sans Serif"/>
              </a:rPr>
              <a:t>es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370" dirty="0">
                <a:latin typeface="Microsoft Sans Serif"/>
                <a:cs typeface="Microsoft Sans Serif"/>
              </a:rPr>
              <a:t>e</a:t>
            </a:r>
            <a:r>
              <a:rPr sz="3200" spc="-340" dirty="0">
                <a:latin typeface="Microsoft Sans Serif"/>
                <a:cs typeface="Microsoft Sans Serif"/>
              </a:rPr>
              <a:t>s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spc="-280" dirty="0">
                <a:latin typeface="Microsoft Sans Serif"/>
                <a:cs typeface="Microsoft Sans Serif"/>
              </a:rPr>
              <a:t>n</a:t>
            </a:r>
            <a:r>
              <a:rPr sz="3200" spc="-275" dirty="0">
                <a:latin typeface="Microsoft Sans Serif"/>
                <a:cs typeface="Microsoft Sans Serif"/>
              </a:rPr>
              <a:t>o</a:t>
            </a:r>
            <a:r>
              <a:rPr sz="3200" dirty="0">
                <a:latin typeface="Microsoft Sans Serif"/>
                <a:cs typeface="Microsoft Sans Serif"/>
              </a:rPr>
              <a:t>-</a:t>
            </a:r>
            <a:r>
              <a:rPr sz="3200" spc="-100" dirty="0">
                <a:latin typeface="Microsoft Sans Serif"/>
                <a:cs typeface="Microsoft Sans Serif"/>
              </a:rPr>
              <a:t>acota</a:t>
            </a:r>
            <a:r>
              <a:rPr sz="3200" spc="-125" dirty="0">
                <a:latin typeface="Microsoft Sans Serif"/>
                <a:cs typeface="Microsoft Sans Serif"/>
              </a:rPr>
              <a:t>d</a:t>
            </a:r>
            <a:r>
              <a:rPr sz="3200" spc="-180" dirty="0">
                <a:latin typeface="Microsoft Sans Serif"/>
                <a:cs typeface="Microsoft Sans Serif"/>
              </a:rPr>
              <a:t>o</a:t>
            </a:r>
            <a:r>
              <a:rPr sz="3200" spc="-10" dirty="0">
                <a:latin typeface="Microsoft Sans Serif"/>
                <a:cs typeface="Microsoft Sans Serif"/>
              </a:rPr>
              <a:t> </a:t>
            </a:r>
            <a:r>
              <a:rPr sz="3200" spc="-180" dirty="0">
                <a:latin typeface="Microsoft Sans Serif"/>
                <a:cs typeface="Microsoft Sans Serif"/>
              </a:rPr>
              <a:t>o</a:t>
            </a:r>
            <a:r>
              <a:rPr sz="3200" spc="45" dirty="0">
                <a:latin typeface="Microsoft Sans Serif"/>
                <a:cs typeface="Microsoft Sans Serif"/>
              </a:rPr>
              <a:t> </a:t>
            </a:r>
            <a:r>
              <a:rPr sz="3200" spc="-90" dirty="0">
                <a:latin typeface="Microsoft Sans Serif"/>
                <a:cs typeface="Microsoft Sans Serif"/>
              </a:rPr>
              <a:t>infactib</a:t>
            </a:r>
            <a:r>
              <a:rPr sz="3200" spc="-45" dirty="0">
                <a:latin typeface="Microsoft Sans Serif"/>
                <a:cs typeface="Microsoft Sans Serif"/>
              </a:rPr>
              <a:t>l</a:t>
            </a:r>
            <a:r>
              <a:rPr sz="3200" spc="-215" dirty="0">
                <a:latin typeface="Microsoft Sans Serif"/>
                <a:cs typeface="Microsoft Sans Serif"/>
              </a:rPr>
              <a:t>e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 dirty="0">
              <a:latin typeface="Microsoft Sans Serif"/>
              <a:cs typeface="Microsoft Sans Serif"/>
            </a:endParaRPr>
          </a:p>
          <a:p>
            <a:pPr marL="12700" marR="6350">
              <a:lnSpc>
                <a:spcPts val="3460"/>
              </a:lnSpc>
              <a:spcBef>
                <a:spcPts val="1910"/>
              </a:spcBef>
              <a:buClr>
                <a:srgbClr val="FFFF00"/>
              </a:buClr>
              <a:buSzPct val="79687"/>
              <a:buFont typeface="Wingdings"/>
              <a:buChar char=""/>
              <a:tabLst>
                <a:tab pos="385445" algn="l"/>
              </a:tabLst>
            </a:pPr>
            <a:r>
              <a:rPr sz="3200" spc="-415" dirty="0">
                <a:latin typeface="Microsoft Sans Serif"/>
                <a:cs typeface="Microsoft Sans Serif"/>
              </a:rPr>
              <a:t>S</a:t>
            </a:r>
            <a:r>
              <a:rPr sz="3200" spc="-145" dirty="0">
                <a:latin typeface="Microsoft Sans Serif"/>
                <a:cs typeface="Microsoft Sans Serif"/>
              </a:rPr>
              <a:t>i</a:t>
            </a:r>
            <a:r>
              <a:rPr sz="3200" spc="65" dirty="0">
                <a:latin typeface="Microsoft Sans Serif"/>
                <a:cs typeface="Microsoft Sans Serif"/>
              </a:rPr>
              <a:t> </a:t>
            </a:r>
            <a:r>
              <a:rPr sz="3200" spc="-45" dirty="0">
                <a:latin typeface="Microsoft Sans Serif"/>
                <a:cs typeface="Microsoft Sans Serif"/>
              </a:rPr>
              <a:t>t</a:t>
            </a:r>
            <a:r>
              <a:rPr sz="3200" spc="-185" dirty="0">
                <a:latin typeface="Microsoft Sans Serif"/>
                <a:cs typeface="Microsoft Sans Serif"/>
              </a:rPr>
              <a:t>ien</a:t>
            </a:r>
            <a:r>
              <a:rPr sz="3200" spc="-225" dirty="0">
                <a:latin typeface="Microsoft Sans Serif"/>
                <a:cs typeface="Microsoft Sans Serif"/>
              </a:rPr>
              <a:t>e</a:t>
            </a:r>
            <a:r>
              <a:rPr sz="3200" spc="55" dirty="0">
                <a:latin typeface="Microsoft Sans Serif"/>
                <a:cs typeface="Microsoft Sans Serif"/>
              </a:rPr>
              <a:t> </a:t>
            </a:r>
            <a:r>
              <a:rPr sz="3200" spc="-254" dirty="0">
                <a:latin typeface="Microsoft Sans Serif"/>
                <a:cs typeface="Microsoft Sans Serif"/>
              </a:rPr>
              <a:t>una</a:t>
            </a:r>
            <a:r>
              <a:rPr sz="3200" spc="60" dirty="0">
                <a:latin typeface="Microsoft Sans Serif"/>
                <a:cs typeface="Microsoft Sans Serif"/>
              </a:rPr>
              <a:t> </a:t>
            </a:r>
            <a:r>
              <a:rPr sz="3200" spc="-545" dirty="0">
                <a:latin typeface="Microsoft Sans Serif"/>
                <a:cs typeface="Microsoft Sans Serif"/>
              </a:rPr>
              <a:t>s</a:t>
            </a:r>
            <a:r>
              <a:rPr sz="3200" spc="-220" dirty="0">
                <a:latin typeface="Microsoft Sans Serif"/>
                <a:cs typeface="Microsoft Sans Serif"/>
              </a:rPr>
              <a:t>olución</a:t>
            </a:r>
            <a:r>
              <a:rPr sz="3200" spc="60" dirty="0">
                <a:latin typeface="Microsoft Sans Serif"/>
                <a:cs typeface="Microsoft Sans Serif"/>
              </a:rPr>
              <a:t> </a:t>
            </a:r>
            <a:r>
              <a:rPr sz="3200" spc="-65" dirty="0">
                <a:latin typeface="Microsoft Sans Serif"/>
                <a:cs typeface="Microsoft Sans Serif"/>
              </a:rPr>
              <a:t>fac</a:t>
            </a:r>
            <a:r>
              <a:rPr sz="3200" spc="-60" dirty="0">
                <a:latin typeface="Microsoft Sans Serif"/>
                <a:cs typeface="Microsoft Sans Serif"/>
              </a:rPr>
              <a:t>t</a:t>
            </a:r>
            <a:r>
              <a:rPr sz="3200" spc="-20" dirty="0">
                <a:latin typeface="Microsoft Sans Serif"/>
                <a:cs typeface="Microsoft Sans Serif"/>
              </a:rPr>
              <a:t>i</a:t>
            </a:r>
            <a:r>
              <a:rPr sz="3200" spc="-45" dirty="0">
                <a:latin typeface="Microsoft Sans Serif"/>
                <a:cs typeface="Microsoft Sans Serif"/>
              </a:rPr>
              <a:t>b</a:t>
            </a:r>
            <a:r>
              <a:rPr sz="3200" spc="-35" dirty="0">
                <a:latin typeface="Microsoft Sans Serif"/>
                <a:cs typeface="Microsoft Sans Serif"/>
              </a:rPr>
              <a:t>l</a:t>
            </a:r>
            <a:r>
              <a:rPr sz="3200" spc="-315" dirty="0">
                <a:latin typeface="Microsoft Sans Serif"/>
                <a:cs typeface="Microsoft Sans Serif"/>
              </a:rPr>
              <a:t>e</a:t>
            </a:r>
            <a:r>
              <a:rPr sz="3200" spc="-190" dirty="0">
                <a:latin typeface="Microsoft Sans Serif"/>
                <a:cs typeface="Microsoft Sans Serif"/>
              </a:rPr>
              <a:t>,</a:t>
            </a:r>
            <a:r>
              <a:rPr sz="3200" spc="70" dirty="0">
                <a:latin typeface="Microsoft Sans Serif"/>
                <a:cs typeface="Microsoft Sans Serif"/>
              </a:rPr>
              <a:t> </a:t>
            </a:r>
            <a:r>
              <a:rPr sz="3200" spc="-30" dirty="0">
                <a:latin typeface="Microsoft Sans Serif"/>
                <a:cs typeface="Microsoft Sans Serif"/>
              </a:rPr>
              <a:t>t</a:t>
            </a:r>
            <a:r>
              <a:rPr sz="3200" spc="-35" dirty="0">
                <a:latin typeface="Microsoft Sans Serif"/>
                <a:cs typeface="Microsoft Sans Serif"/>
              </a:rPr>
              <a:t>i</a:t>
            </a:r>
            <a:r>
              <a:rPr sz="3200" spc="-245" dirty="0">
                <a:latin typeface="Microsoft Sans Serif"/>
                <a:cs typeface="Microsoft Sans Serif"/>
              </a:rPr>
              <a:t>ene</a:t>
            </a:r>
            <a:r>
              <a:rPr sz="3200" spc="60" dirty="0">
                <a:latin typeface="Microsoft Sans Serif"/>
                <a:cs typeface="Microsoft Sans Serif"/>
              </a:rPr>
              <a:t> </a:t>
            </a:r>
            <a:r>
              <a:rPr sz="3200" spc="-395" dirty="0">
                <a:latin typeface="Microsoft Sans Serif"/>
                <a:cs typeface="Microsoft Sans Serif"/>
              </a:rPr>
              <a:t>u</a:t>
            </a:r>
            <a:r>
              <a:rPr sz="3200" spc="-195" dirty="0">
                <a:latin typeface="Microsoft Sans Serif"/>
                <a:cs typeface="Microsoft Sans Serif"/>
              </a:rPr>
              <a:t>na</a:t>
            </a:r>
            <a:r>
              <a:rPr sz="3200" spc="60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soluc</a:t>
            </a:r>
            <a:r>
              <a:rPr sz="3200" spc="-150" dirty="0">
                <a:latin typeface="Microsoft Sans Serif"/>
                <a:cs typeface="Microsoft Sans Serif"/>
              </a:rPr>
              <a:t>i</a:t>
            </a:r>
            <a:r>
              <a:rPr sz="3200" spc="-204" dirty="0">
                <a:latin typeface="Microsoft Sans Serif"/>
                <a:cs typeface="Microsoft Sans Serif"/>
              </a:rPr>
              <a:t>ón  </a:t>
            </a:r>
            <a:r>
              <a:rPr sz="3200" spc="-165" dirty="0">
                <a:latin typeface="Microsoft Sans Serif"/>
                <a:cs typeface="Microsoft Sans Serif"/>
              </a:rPr>
              <a:t>básica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80" dirty="0">
                <a:latin typeface="Microsoft Sans Serif"/>
                <a:cs typeface="Microsoft Sans Serif"/>
              </a:rPr>
              <a:t>factible.</a:t>
            </a:r>
            <a:endParaRPr sz="3200" dirty="0">
              <a:latin typeface="Microsoft Sans Serif"/>
              <a:cs typeface="Microsoft Sans Serif"/>
            </a:endParaRPr>
          </a:p>
          <a:p>
            <a:pPr marL="12700" marR="6350">
              <a:lnSpc>
                <a:spcPts val="3460"/>
              </a:lnSpc>
              <a:spcBef>
                <a:spcPts val="1914"/>
              </a:spcBef>
              <a:buClr>
                <a:srgbClr val="FFFF00"/>
              </a:buClr>
              <a:buSzPct val="79687"/>
              <a:buFont typeface="Wingdings"/>
              <a:buChar char=""/>
              <a:tabLst>
                <a:tab pos="385445" algn="l"/>
              </a:tabLst>
            </a:pPr>
            <a:r>
              <a:rPr sz="3200" spc="-280" dirty="0">
                <a:latin typeface="Microsoft Sans Serif"/>
                <a:cs typeface="Microsoft Sans Serif"/>
              </a:rPr>
              <a:t>Si</a:t>
            </a:r>
            <a:r>
              <a:rPr sz="3200" spc="110" dirty="0">
                <a:latin typeface="Microsoft Sans Serif"/>
                <a:cs typeface="Microsoft Sans Serif"/>
              </a:rPr>
              <a:t> </a:t>
            </a:r>
            <a:r>
              <a:rPr sz="3200" spc="-110" dirty="0">
                <a:latin typeface="Microsoft Sans Serif"/>
                <a:cs typeface="Microsoft Sans Serif"/>
              </a:rPr>
              <a:t>el</a:t>
            </a:r>
            <a:r>
              <a:rPr sz="3200" spc="120" dirty="0">
                <a:latin typeface="Microsoft Sans Serif"/>
                <a:cs typeface="Microsoft Sans Serif"/>
              </a:rPr>
              <a:t> </a:t>
            </a:r>
            <a:r>
              <a:rPr sz="3200" spc="-135" dirty="0">
                <a:latin typeface="Microsoft Sans Serif"/>
                <a:cs typeface="Microsoft Sans Serif"/>
              </a:rPr>
              <a:t>problema</a:t>
            </a:r>
            <a:r>
              <a:rPr sz="3200" spc="105" dirty="0">
                <a:latin typeface="Microsoft Sans Serif"/>
                <a:cs typeface="Microsoft Sans Serif"/>
              </a:rPr>
              <a:t> </a:t>
            </a:r>
            <a:r>
              <a:rPr sz="3200" spc="-160" dirty="0">
                <a:latin typeface="Microsoft Sans Serif"/>
                <a:cs typeface="Microsoft Sans Serif"/>
              </a:rPr>
              <a:t>tiene</a:t>
            </a:r>
            <a:r>
              <a:rPr sz="3200" spc="100" dirty="0">
                <a:latin typeface="Microsoft Sans Serif"/>
                <a:cs typeface="Microsoft Sans Serif"/>
              </a:rPr>
              <a:t> </a:t>
            </a:r>
            <a:r>
              <a:rPr sz="3200" spc="-260" dirty="0">
                <a:latin typeface="Microsoft Sans Serif"/>
                <a:cs typeface="Microsoft Sans Serif"/>
              </a:rPr>
              <a:t>solución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spc="-145" dirty="0">
                <a:latin typeface="Microsoft Sans Serif"/>
                <a:cs typeface="Microsoft Sans Serif"/>
              </a:rPr>
              <a:t>óptima,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spc="-160" dirty="0">
                <a:latin typeface="Microsoft Sans Serif"/>
                <a:cs typeface="Microsoft Sans Serif"/>
              </a:rPr>
              <a:t>tiene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spc="-260" dirty="0">
                <a:latin typeface="Microsoft Sans Serif"/>
                <a:cs typeface="Microsoft Sans Serif"/>
              </a:rPr>
              <a:t>una </a:t>
            </a:r>
            <a:r>
              <a:rPr sz="3200" spc="-835" dirty="0">
                <a:latin typeface="Microsoft Sans Serif"/>
                <a:cs typeface="Microsoft Sans Serif"/>
              </a:rPr>
              <a:t> </a:t>
            </a:r>
            <a:r>
              <a:rPr sz="3200" spc="-305" dirty="0">
                <a:latin typeface="Microsoft Sans Serif"/>
                <a:cs typeface="Microsoft Sans Serif"/>
              </a:rPr>
              <a:t>so</a:t>
            </a:r>
            <a:r>
              <a:rPr sz="3200" spc="-130" dirty="0">
                <a:latin typeface="Microsoft Sans Serif"/>
                <a:cs typeface="Microsoft Sans Serif"/>
              </a:rPr>
              <a:t>l</a:t>
            </a:r>
            <a:r>
              <a:rPr sz="3200" spc="-225" dirty="0">
                <a:latin typeface="Microsoft Sans Serif"/>
                <a:cs typeface="Microsoft Sans Serif"/>
              </a:rPr>
              <a:t>uci</a:t>
            </a:r>
            <a:r>
              <a:rPr sz="3200" spc="-280" dirty="0">
                <a:latin typeface="Microsoft Sans Serif"/>
                <a:cs typeface="Microsoft Sans Serif"/>
              </a:rPr>
              <a:t>ó</a:t>
            </a:r>
            <a:r>
              <a:rPr sz="3200" spc="-380" dirty="0">
                <a:latin typeface="Microsoft Sans Serif"/>
                <a:cs typeface="Microsoft Sans Serif"/>
              </a:rPr>
              <a:t>n</a:t>
            </a:r>
            <a:r>
              <a:rPr sz="3200" spc="-5" dirty="0">
                <a:latin typeface="Microsoft Sans Serif"/>
                <a:cs typeface="Microsoft Sans Serif"/>
              </a:rPr>
              <a:t> </a:t>
            </a:r>
            <a:r>
              <a:rPr sz="3200" spc="-165" dirty="0">
                <a:latin typeface="Microsoft Sans Serif"/>
                <a:cs typeface="Microsoft Sans Serif"/>
              </a:rPr>
              <a:t>básica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-60" dirty="0">
                <a:latin typeface="Microsoft Sans Serif"/>
                <a:cs typeface="Microsoft Sans Serif"/>
              </a:rPr>
              <a:t>factible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130" dirty="0">
                <a:latin typeface="Microsoft Sans Serif"/>
                <a:cs typeface="Microsoft Sans Serif"/>
              </a:rPr>
              <a:t>óptima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 dirty="0">
              <a:latin typeface="Microsoft Sans Serif"/>
              <a:cs typeface="Microsoft Sans Serif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12</a:t>
            </a:fld>
            <a:endParaRPr lang="es-CL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8" y="1223581"/>
            <a:ext cx="7998459" cy="388119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2700" marR="5715" algn="just">
              <a:lnSpc>
                <a:spcPct val="90000"/>
              </a:lnSpc>
              <a:spcBef>
                <a:spcPts val="484"/>
              </a:spcBef>
            </a:pPr>
            <a:r>
              <a:rPr sz="3200" spc="-555" dirty="0">
                <a:latin typeface="Microsoft Sans Serif"/>
                <a:cs typeface="Microsoft Sans Serif"/>
              </a:rPr>
              <a:t>En</a:t>
            </a:r>
            <a:r>
              <a:rPr sz="3200" spc="195" dirty="0">
                <a:latin typeface="Microsoft Sans Serif"/>
                <a:cs typeface="Microsoft Sans Serif"/>
              </a:rPr>
              <a:t> </a:t>
            </a:r>
            <a:r>
              <a:rPr sz="3200" spc="-55" dirty="0">
                <a:latin typeface="Microsoft Sans Serif"/>
                <a:cs typeface="Microsoft Sans Serif"/>
              </a:rPr>
              <a:t>l</a:t>
            </a:r>
            <a:r>
              <a:rPr sz="3200" spc="-150" dirty="0">
                <a:latin typeface="Microsoft Sans Serif"/>
                <a:cs typeface="Microsoft Sans Serif"/>
              </a:rPr>
              <a:t>o</a:t>
            </a:r>
            <a:r>
              <a:rPr sz="3200" spc="195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q</a:t>
            </a:r>
            <a:r>
              <a:rPr sz="3200" spc="-215" dirty="0">
                <a:latin typeface="Microsoft Sans Serif"/>
                <a:cs typeface="Microsoft Sans Serif"/>
              </a:rPr>
              <a:t>u</a:t>
            </a:r>
            <a:r>
              <a:rPr sz="3200" spc="-180" dirty="0">
                <a:latin typeface="Microsoft Sans Serif"/>
                <a:cs typeface="Microsoft Sans Serif"/>
              </a:rPr>
              <a:t>e</a:t>
            </a:r>
            <a:r>
              <a:rPr sz="3200" spc="195" dirty="0">
                <a:latin typeface="Microsoft Sans Serif"/>
                <a:cs typeface="Microsoft Sans Serif"/>
              </a:rPr>
              <a:t> </a:t>
            </a:r>
            <a:r>
              <a:rPr sz="3200" spc="-229" dirty="0">
                <a:latin typeface="Microsoft Sans Serif"/>
                <a:cs typeface="Microsoft Sans Serif"/>
              </a:rPr>
              <a:t>sigue</a:t>
            </a:r>
            <a:r>
              <a:rPr sz="3200" spc="190" dirty="0">
                <a:latin typeface="Microsoft Sans Serif"/>
                <a:cs typeface="Microsoft Sans Serif"/>
              </a:rPr>
              <a:t> </a:t>
            </a:r>
            <a:r>
              <a:rPr sz="3200" spc="-434" dirty="0">
                <a:latin typeface="Microsoft Sans Serif"/>
                <a:cs typeface="Microsoft Sans Serif"/>
              </a:rPr>
              <a:t>s</a:t>
            </a:r>
            <a:r>
              <a:rPr sz="3200" spc="-490" dirty="0">
                <a:latin typeface="Microsoft Sans Serif"/>
                <a:cs typeface="Microsoft Sans Serif"/>
              </a:rPr>
              <a:t>u</a:t>
            </a:r>
            <a:r>
              <a:rPr sz="3200" spc="-190" dirty="0">
                <a:latin typeface="Microsoft Sans Serif"/>
                <a:cs typeface="Microsoft Sans Serif"/>
              </a:rPr>
              <a:t>po</a:t>
            </a:r>
            <a:r>
              <a:rPr sz="3200" spc="-200" dirty="0">
                <a:latin typeface="Microsoft Sans Serif"/>
                <a:cs typeface="Microsoft Sans Serif"/>
              </a:rPr>
              <a:t>n</a:t>
            </a:r>
            <a:r>
              <a:rPr sz="3200" spc="-355" dirty="0">
                <a:latin typeface="Microsoft Sans Serif"/>
                <a:cs typeface="Microsoft Sans Serif"/>
              </a:rPr>
              <a:t>emos</a:t>
            </a:r>
            <a:r>
              <a:rPr sz="3200" spc="190" dirty="0">
                <a:latin typeface="Microsoft Sans Serif"/>
                <a:cs typeface="Microsoft Sans Serif"/>
              </a:rPr>
              <a:t> </a:t>
            </a:r>
            <a:r>
              <a:rPr sz="3200" spc="-190" dirty="0">
                <a:latin typeface="Microsoft Sans Serif"/>
                <a:cs typeface="Microsoft Sans Serif"/>
              </a:rPr>
              <a:t>que</a:t>
            </a:r>
            <a:r>
              <a:rPr sz="3200" spc="204" dirty="0">
                <a:latin typeface="Microsoft Sans Serif"/>
                <a:cs typeface="Microsoft Sans Serif"/>
              </a:rPr>
              <a:t> </a:t>
            </a:r>
            <a:r>
              <a:rPr sz="3200" spc="-50" dirty="0">
                <a:latin typeface="Microsoft Sans Serif"/>
                <a:cs typeface="Microsoft Sans Serif"/>
              </a:rPr>
              <a:t>r</a:t>
            </a:r>
            <a:r>
              <a:rPr sz="3200" spc="-195" dirty="0">
                <a:latin typeface="Microsoft Sans Serif"/>
                <a:cs typeface="Microsoft Sans Serif"/>
              </a:rPr>
              <a:t>an</a:t>
            </a:r>
            <a:r>
              <a:rPr sz="3200" spc="204" dirty="0">
                <a:latin typeface="Microsoft Sans Serif"/>
                <a:cs typeface="Microsoft Sans Serif"/>
              </a:rPr>
              <a:t> </a:t>
            </a:r>
            <a:r>
              <a:rPr sz="3200" spc="-220" dirty="0">
                <a:latin typeface="Microsoft Sans Serif"/>
                <a:cs typeface="Microsoft Sans Serif"/>
              </a:rPr>
              <a:t>(</a:t>
            </a:r>
            <a:r>
              <a:rPr sz="3200" spc="-165" dirty="0">
                <a:latin typeface="Microsoft Sans Serif"/>
                <a:cs typeface="Microsoft Sans Serif"/>
              </a:rPr>
              <a:t>A)=m</a:t>
            </a:r>
            <a:r>
              <a:rPr sz="3200" spc="195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y</a:t>
            </a:r>
            <a:r>
              <a:rPr sz="3200" spc="200" dirty="0">
                <a:latin typeface="Microsoft Sans Serif"/>
                <a:cs typeface="Microsoft Sans Serif"/>
              </a:rPr>
              <a:t> </a:t>
            </a:r>
            <a:r>
              <a:rPr sz="3200" spc="-150" dirty="0">
                <a:latin typeface="Microsoft Sans Serif"/>
                <a:cs typeface="Microsoft Sans Serif"/>
              </a:rPr>
              <a:t>que  </a:t>
            </a:r>
            <a:r>
              <a:rPr sz="3200" spc="-65" dirty="0">
                <a:latin typeface="Microsoft Sans Serif"/>
                <a:cs typeface="Microsoft Sans Serif"/>
              </a:rPr>
              <a:t>por</a:t>
            </a:r>
            <a:r>
              <a:rPr sz="3200" spc="-60" dirty="0">
                <a:latin typeface="Microsoft Sans Serif"/>
                <a:cs typeface="Microsoft Sans Serif"/>
              </a:rPr>
              <a:t> </a:t>
            </a:r>
            <a:r>
              <a:rPr sz="3200" spc="-110" dirty="0">
                <a:latin typeface="Microsoft Sans Serif"/>
                <a:cs typeface="Microsoft Sans Serif"/>
              </a:rPr>
              <a:t>lo</a:t>
            </a:r>
            <a:r>
              <a:rPr sz="3200" spc="-105" dirty="0">
                <a:latin typeface="Microsoft Sans Serif"/>
                <a:cs typeface="Microsoft Sans Serif"/>
              </a:rPr>
              <a:t> </a:t>
            </a:r>
            <a:r>
              <a:rPr sz="3200" spc="-130" dirty="0">
                <a:latin typeface="Microsoft Sans Serif"/>
                <a:cs typeface="Microsoft Sans Serif"/>
              </a:rPr>
              <a:t>tanto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175" dirty="0">
                <a:latin typeface="Microsoft Sans Serif"/>
                <a:cs typeface="Microsoft Sans Serif"/>
              </a:rPr>
              <a:t>existe</a:t>
            </a:r>
            <a:r>
              <a:rPr sz="3200" spc="-170" dirty="0">
                <a:latin typeface="Microsoft Sans Serif"/>
                <a:cs typeface="Microsoft Sans Serif"/>
              </a:rPr>
              <a:t> </a:t>
            </a:r>
            <a:r>
              <a:rPr sz="3200" spc="-260" dirty="0">
                <a:latin typeface="Microsoft Sans Serif"/>
                <a:cs typeface="Microsoft Sans Serif"/>
              </a:rPr>
              <a:t>una</a:t>
            </a:r>
            <a:r>
              <a:rPr sz="3200" spc="-254" dirty="0">
                <a:latin typeface="Microsoft Sans Serif"/>
                <a:cs typeface="Microsoft Sans Serif"/>
              </a:rPr>
              <a:t> </a:t>
            </a:r>
            <a:r>
              <a:rPr sz="3200" spc="-135" dirty="0">
                <a:latin typeface="Microsoft Sans Serif"/>
                <a:cs typeface="Microsoft Sans Serif"/>
              </a:rPr>
              <a:t>matriz</a:t>
            </a:r>
            <a:r>
              <a:rPr sz="3200" spc="580" dirty="0">
                <a:latin typeface="Microsoft Sans Serif"/>
                <a:cs typeface="Microsoft Sans Serif"/>
              </a:rPr>
              <a:t> </a:t>
            </a:r>
            <a:r>
              <a:rPr sz="3200" spc="-114" dirty="0">
                <a:latin typeface="Microsoft Sans Serif"/>
                <a:cs typeface="Microsoft Sans Serif"/>
              </a:rPr>
              <a:t>invertible</a:t>
            </a:r>
            <a:r>
              <a:rPr sz="3200" spc="620" dirty="0">
                <a:latin typeface="Microsoft Sans Serif"/>
                <a:cs typeface="Microsoft Sans Serif"/>
              </a:rPr>
              <a:t> </a:t>
            </a:r>
            <a:r>
              <a:rPr sz="3200" b="1" spc="-615" dirty="0">
                <a:latin typeface="Arial"/>
                <a:cs typeface="Arial"/>
              </a:rPr>
              <a:t>B</a:t>
            </a:r>
            <a:r>
              <a:rPr sz="3200" b="1" spc="-340" dirty="0">
                <a:latin typeface="Arial"/>
                <a:cs typeface="Arial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de </a:t>
            </a:r>
            <a:r>
              <a:rPr sz="3200" spc="-95" dirty="0">
                <a:latin typeface="Microsoft Sans Serif"/>
                <a:cs typeface="Microsoft Sans Serif"/>
              </a:rPr>
              <a:t> </a:t>
            </a:r>
            <a:r>
              <a:rPr sz="3200" spc="-315" dirty="0">
                <a:latin typeface="Microsoft Sans Serif"/>
                <a:cs typeface="Microsoft Sans Serif"/>
              </a:rPr>
              <a:t>m</a:t>
            </a:r>
            <a:r>
              <a:rPr sz="2000" spc="-315" dirty="0">
                <a:latin typeface="Microsoft Sans Serif"/>
                <a:cs typeface="Microsoft Sans Serif"/>
              </a:rPr>
              <a:t>x</a:t>
            </a:r>
            <a:r>
              <a:rPr sz="3200" spc="-315" dirty="0">
                <a:latin typeface="Microsoft Sans Serif"/>
                <a:cs typeface="Microsoft Sans Serif"/>
              </a:rPr>
              <a:t>m,</a:t>
            </a:r>
            <a:r>
              <a:rPr sz="3200" spc="-310" dirty="0">
                <a:latin typeface="Microsoft Sans Serif"/>
                <a:cs typeface="Microsoft Sans Serif"/>
              </a:rPr>
              <a:t> </a:t>
            </a:r>
            <a:r>
              <a:rPr sz="3200" spc="-204" dirty="0">
                <a:latin typeface="Microsoft Sans Serif"/>
                <a:cs typeface="Microsoft Sans Serif"/>
              </a:rPr>
              <a:t>que</a:t>
            </a:r>
            <a:r>
              <a:rPr sz="3200" spc="-200" dirty="0">
                <a:latin typeface="Microsoft Sans Serif"/>
                <a:cs typeface="Microsoft Sans Serif"/>
              </a:rPr>
              <a:t> </a:t>
            </a:r>
            <a:r>
              <a:rPr sz="3200" spc="-315" dirty="0">
                <a:latin typeface="Microsoft Sans Serif"/>
                <a:cs typeface="Microsoft Sans Serif"/>
              </a:rPr>
              <a:t>sin</a:t>
            </a:r>
            <a:r>
              <a:rPr sz="3200" spc="-310" dirty="0">
                <a:latin typeface="Microsoft Sans Serif"/>
                <a:cs typeface="Microsoft Sans Serif"/>
              </a:rPr>
              <a:t> </a:t>
            </a:r>
            <a:r>
              <a:rPr sz="3200" spc="-40" dirty="0">
                <a:latin typeface="Microsoft Sans Serif"/>
                <a:cs typeface="Microsoft Sans Serif"/>
              </a:rPr>
              <a:t>pérdida</a:t>
            </a:r>
            <a:r>
              <a:rPr sz="3200" spc="-35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de</a:t>
            </a:r>
            <a:r>
              <a:rPr sz="3200" spc="655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</a:t>
            </a:r>
            <a:r>
              <a:rPr sz="3200" spc="815" dirty="0">
                <a:latin typeface="Microsoft Sans Serif"/>
                <a:cs typeface="Microsoft Sans Serif"/>
              </a:rPr>
              <a:t> </a:t>
            </a:r>
            <a:r>
              <a:rPr sz="3200" spc="-95" dirty="0">
                <a:latin typeface="Microsoft Sans Serif"/>
                <a:cs typeface="Microsoft Sans Serif"/>
              </a:rPr>
              <a:t>generalidad </a:t>
            </a:r>
            <a:r>
              <a:rPr sz="3200" spc="-90" dirty="0">
                <a:latin typeface="Microsoft Sans Serif"/>
                <a:cs typeface="Microsoft Sans Serif"/>
              </a:rPr>
              <a:t> </a:t>
            </a:r>
            <a:r>
              <a:rPr sz="3200" spc="-340" dirty="0">
                <a:latin typeface="Microsoft Sans Serif"/>
                <a:cs typeface="Microsoft Sans Serif"/>
              </a:rPr>
              <a:t>asumimos </a:t>
            </a:r>
            <a:r>
              <a:rPr sz="3200" spc="-190" dirty="0">
                <a:latin typeface="Microsoft Sans Serif"/>
                <a:cs typeface="Microsoft Sans Serif"/>
              </a:rPr>
              <a:t>corresponde </a:t>
            </a:r>
            <a:r>
              <a:rPr sz="3200" spc="-15" dirty="0">
                <a:latin typeface="Microsoft Sans Serif"/>
                <a:cs typeface="Microsoft Sans Serif"/>
              </a:rPr>
              <a:t>a </a:t>
            </a:r>
            <a:r>
              <a:rPr sz="3200" spc="-100" dirty="0">
                <a:latin typeface="Microsoft Sans Serif"/>
                <a:cs typeface="Microsoft Sans Serif"/>
              </a:rPr>
              <a:t>aquella </a:t>
            </a:r>
            <a:r>
              <a:rPr sz="3200" spc="-200" dirty="0">
                <a:latin typeface="Microsoft Sans Serif"/>
                <a:cs typeface="Microsoft Sans Serif"/>
              </a:rPr>
              <a:t>que </a:t>
            </a:r>
            <a:r>
              <a:rPr sz="3200" spc="-145" dirty="0">
                <a:latin typeface="Microsoft Sans Serif"/>
                <a:cs typeface="Microsoft Sans Serif"/>
              </a:rPr>
              <a:t>definen </a:t>
            </a:r>
            <a:r>
              <a:rPr sz="3200" spc="-200" dirty="0">
                <a:latin typeface="Microsoft Sans Serif"/>
                <a:cs typeface="Microsoft Sans Serif"/>
              </a:rPr>
              <a:t>las </a:t>
            </a:r>
            <a:r>
              <a:rPr sz="3200" spc="-195" dirty="0">
                <a:latin typeface="Microsoft Sans Serif"/>
                <a:cs typeface="Microsoft Sans Serif"/>
              </a:rPr>
              <a:t> </a:t>
            </a:r>
            <a:r>
              <a:rPr sz="3200" spc="-530" dirty="0">
                <a:latin typeface="Microsoft Sans Serif"/>
                <a:cs typeface="Microsoft Sans Serif"/>
              </a:rPr>
              <a:t>m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-135" dirty="0">
                <a:latin typeface="Microsoft Sans Serif"/>
                <a:cs typeface="Microsoft Sans Serif"/>
              </a:rPr>
              <a:t>prime</a:t>
            </a:r>
            <a:r>
              <a:rPr sz="3200" spc="-114" dirty="0">
                <a:latin typeface="Microsoft Sans Serif"/>
                <a:cs typeface="Microsoft Sans Serif"/>
              </a:rPr>
              <a:t>r</a:t>
            </a:r>
            <a:r>
              <a:rPr sz="3200" spc="-275" dirty="0">
                <a:latin typeface="Microsoft Sans Serif"/>
                <a:cs typeface="Microsoft Sans Serif"/>
              </a:rPr>
              <a:t>as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240" dirty="0">
                <a:latin typeface="Microsoft Sans Serif"/>
                <a:cs typeface="Microsoft Sans Serif"/>
              </a:rPr>
              <a:t>co</a:t>
            </a:r>
            <a:r>
              <a:rPr sz="3200" spc="-95" dirty="0">
                <a:latin typeface="Microsoft Sans Serif"/>
                <a:cs typeface="Microsoft Sans Serif"/>
              </a:rPr>
              <a:t>l</a:t>
            </a:r>
            <a:r>
              <a:rPr sz="3200" spc="-370" dirty="0">
                <a:latin typeface="Microsoft Sans Serif"/>
                <a:cs typeface="Microsoft Sans Serif"/>
              </a:rPr>
              <a:t>umnas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b="1" spc="-110" dirty="0">
                <a:latin typeface="Arial"/>
                <a:cs typeface="Arial"/>
              </a:rPr>
              <a:t>A</a:t>
            </a:r>
            <a:endParaRPr sz="3200">
              <a:latin typeface="Arial"/>
              <a:cs typeface="Arial"/>
            </a:endParaRPr>
          </a:p>
          <a:p>
            <a:pPr marL="12700" marR="5080" algn="just">
              <a:lnSpc>
                <a:spcPts val="3460"/>
              </a:lnSpc>
              <a:spcBef>
                <a:spcPts val="1970"/>
              </a:spcBef>
            </a:pPr>
            <a:r>
              <a:rPr sz="3200" spc="-365" dirty="0">
                <a:latin typeface="Microsoft Sans Serif"/>
                <a:cs typeface="Microsoft Sans Serif"/>
              </a:rPr>
              <a:t>Lo</a:t>
            </a:r>
            <a:r>
              <a:rPr sz="3200" spc="120" dirty="0">
                <a:latin typeface="Microsoft Sans Serif"/>
                <a:cs typeface="Microsoft Sans Serif"/>
              </a:rPr>
              <a:t> </a:t>
            </a:r>
            <a:r>
              <a:rPr sz="3200" spc="-105" dirty="0">
                <a:latin typeface="Microsoft Sans Serif"/>
                <a:cs typeface="Microsoft Sans Serif"/>
              </a:rPr>
              <a:t>anterior </a:t>
            </a:r>
            <a:r>
              <a:rPr sz="3200" spc="-229" dirty="0">
                <a:latin typeface="Microsoft Sans Serif"/>
                <a:cs typeface="Microsoft Sans Serif"/>
              </a:rPr>
              <a:t>induce</a:t>
            </a:r>
            <a:r>
              <a:rPr sz="3200" spc="390" dirty="0">
                <a:latin typeface="Microsoft Sans Serif"/>
                <a:cs typeface="Microsoft Sans Serif"/>
              </a:rPr>
              <a:t> </a:t>
            </a:r>
            <a:r>
              <a:rPr sz="3200" spc="-254" dirty="0">
                <a:latin typeface="Microsoft Sans Serif"/>
                <a:cs typeface="Microsoft Sans Serif"/>
              </a:rPr>
              <a:t>una</a:t>
            </a:r>
            <a:r>
              <a:rPr sz="3200" spc="340" dirty="0">
                <a:latin typeface="Microsoft Sans Serif"/>
                <a:cs typeface="Microsoft Sans Serif"/>
              </a:rPr>
              <a:t> </a:t>
            </a:r>
            <a:r>
              <a:rPr sz="3200" spc="-114" dirty="0">
                <a:latin typeface="Microsoft Sans Serif"/>
                <a:cs typeface="Microsoft Sans Serif"/>
              </a:rPr>
              <a:t>partición </a:t>
            </a:r>
            <a:r>
              <a:rPr sz="3200" spc="-105" dirty="0">
                <a:latin typeface="Microsoft Sans Serif"/>
                <a:cs typeface="Microsoft Sans Serif"/>
              </a:rPr>
              <a:t>de </a:t>
            </a:r>
            <a:r>
              <a:rPr sz="3200" spc="-200" dirty="0">
                <a:latin typeface="Microsoft Sans Serif"/>
                <a:cs typeface="Microsoft Sans Serif"/>
              </a:rPr>
              <a:t>las </a:t>
            </a:r>
            <a:r>
              <a:rPr sz="3200" spc="-130" dirty="0">
                <a:latin typeface="Microsoft Sans Serif"/>
                <a:cs typeface="Microsoft Sans Serif"/>
              </a:rPr>
              <a:t>variables 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y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160" dirty="0">
                <a:latin typeface="Microsoft Sans Serif"/>
                <a:cs typeface="Microsoft Sans Serif"/>
              </a:rPr>
              <a:t>parámetros</a:t>
            </a:r>
            <a:r>
              <a:rPr sz="3200" spc="-155" dirty="0">
                <a:latin typeface="Microsoft Sans Serif"/>
                <a:cs typeface="Microsoft Sans Serif"/>
              </a:rPr>
              <a:t> </a:t>
            </a:r>
            <a:r>
              <a:rPr sz="3200" spc="-80" dirty="0">
                <a:latin typeface="Microsoft Sans Serif"/>
                <a:cs typeface="Microsoft Sans Serif"/>
              </a:rPr>
              <a:t>del</a:t>
            </a:r>
            <a:r>
              <a:rPr sz="3200" spc="-75" dirty="0">
                <a:latin typeface="Microsoft Sans Serif"/>
                <a:cs typeface="Microsoft Sans Serif"/>
              </a:rPr>
              <a:t> </a:t>
            </a:r>
            <a:r>
              <a:rPr sz="3200" spc="-190" dirty="0">
                <a:latin typeface="Microsoft Sans Serif"/>
                <a:cs typeface="Microsoft Sans Serif"/>
              </a:rPr>
              <a:t>modelo</a:t>
            </a:r>
            <a:r>
              <a:rPr sz="3200" spc="-185" dirty="0">
                <a:latin typeface="Microsoft Sans Serif"/>
                <a:cs typeface="Microsoft Sans Serif"/>
              </a:rPr>
              <a:t> </a:t>
            </a:r>
            <a:r>
              <a:rPr sz="3200" spc="-315" dirty="0">
                <a:latin typeface="Microsoft Sans Serif"/>
                <a:cs typeface="Microsoft Sans Serif"/>
              </a:rPr>
              <a:t>como</a:t>
            </a:r>
            <a:r>
              <a:rPr sz="3200" spc="225" dirty="0">
                <a:latin typeface="Microsoft Sans Serif"/>
                <a:cs typeface="Microsoft Sans Serif"/>
              </a:rPr>
              <a:t> </a:t>
            </a:r>
            <a:r>
              <a:rPr sz="3200" spc="-110" dirty="0">
                <a:latin typeface="Microsoft Sans Serif"/>
                <a:cs typeface="Microsoft Sans Serif"/>
              </a:rPr>
              <a:t>lo</a:t>
            </a:r>
            <a:r>
              <a:rPr sz="3200" spc="-105" dirty="0">
                <a:latin typeface="Microsoft Sans Serif"/>
                <a:cs typeface="Microsoft Sans Serif"/>
              </a:rPr>
              <a:t> </a:t>
            </a:r>
            <a:r>
              <a:rPr sz="3200" spc="-235" dirty="0">
                <a:latin typeface="Microsoft Sans Serif"/>
                <a:cs typeface="Microsoft Sans Serif"/>
              </a:rPr>
              <a:t>muestra</a:t>
            </a:r>
            <a:r>
              <a:rPr sz="3200" spc="-229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la </a:t>
            </a:r>
            <a:r>
              <a:rPr sz="3200" spc="-10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siguiente</a:t>
            </a:r>
            <a:r>
              <a:rPr sz="3200" spc="-15" dirty="0">
                <a:latin typeface="Microsoft Sans Serif"/>
                <a:cs typeface="Microsoft Sans Serif"/>
              </a:rPr>
              <a:t> </a:t>
            </a:r>
            <a:r>
              <a:rPr sz="3200" spc="-114" dirty="0">
                <a:latin typeface="Microsoft Sans Serif"/>
                <a:cs typeface="Microsoft Sans Serif"/>
              </a:rPr>
              <a:t>diapositiva: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13</a:t>
            </a:fld>
            <a:endParaRPr lang="es-CL"/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3075" y="1713929"/>
            <a:ext cx="2449195" cy="1688306"/>
          </a:xfrm>
          <a:custGeom>
            <a:avLst/>
            <a:gdLst/>
            <a:ahLst/>
            <a:cxnLst/>
            <a:rect l="l" t="t" r="r" b="b"/>
            <a:pathLst>
              <a:path w="2449195" h="2251075">
                <a:moveTo>
                  <a:pt x="0" y="2250948"/>
                </a:moveTo>
                <a:lnTo>
                  <a:pt x="2449068" y="2250948"/>
                </a:lnTo>
                <a:lnTo>
                  <a:pt x="2449068" y="0"/>
                </a:lnTo>
                <a:lnTo>
                  <a:pt x="0" y="0"/>
                </a:lnTo>
                <a:lnTo>
                  <a:pt x="0" y="2250948"/>
                </a:lnTo>
                <a:close/>
              </a:path>
              <a:path w="2449195" h="2251075">
                <a:moveTo>
                  <a:pt x="1162812" y="0"/>
                </a:moveTo>
                <a:lnTo>
                  <a:pt x="1164336" y="2250948"/>
                </a:lnTo>
              </a:path>
            </a:pathLst>
          </a:custGeom>
          <a:ln w="28956">
            <a:solidFill>
              <a:srgbClr val="00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93520" y="1953005"/>
            <a:ext cx="15938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16403" y="1953005"/>
            <a:ext cx="15938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D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7509" y="2278951"/>
            <a:ext cx="3149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A</a:t>
            </a:r>
            <a:r>
              <a:rPr sz="1600" b="1" spc="-85" dirty="0">
                <a:latin typeface="Arial"/>
                <a:cs typeface="Arial"/>
              </a:rPr>
              <a:t> </a:t>
            </a:r>
            <a:r>
              <a:rPr sz="1600" b="1" spc="-170" dirty="0">
                <a:latin typeface="Arial"/>
                <a:cs typeface="Arial"/>
              </a:rPr>
              <a:t>=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43071" y="2334291"/>
            <a:ext cx="2057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m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544061" y="1713929"/>
            <a:ext cx="60960" cy="1688306"/>
          </a:xfrm>
          <a:custGeom>
            <a:avLst/>
            <a:gdLst/>
            <a:ahLst/>
            <a:cxnLst/>
            <a:rect l="l" t="t" r="r" b="b"/>
            <a:pathLst>
              <a:path w="60960" h="2251075">
                <a:moveTo>
                  <a:pt x="0" y="0"/>
                </a:moveTo>
                <a:lnTo>
                  <a:pt x="23703" y="14690"/>
                </a:lnTo>
                <a:lnTo>
                  <a:pt x="43037" y="54752"/>
                </a:lnTo>
                <a:lnTo>
                  <a:pt x="56060" y="114174"/>
                </a:lnTo>
                <a:lnTo>
                  <a:pt x="60833" y="186944"/>
                </a:lnTo>
                <a:lnTo>
                  <a:pt x="60833" y="2064004"/>
                </a:lnTo>
                <a:lnTo>
                  <a:pt x="56060" y="2136773"/>
                </a:lnTo>
                <a:lnTo>
                  <a:pt x="43037" y="2196195"/>
                </a:lnTo>
                <a:lnTo>
                  <a:pt x="23703" y="2236257"/>
                </a:lnTo>
                <a:lnTo>
                  <a:pt x="0" y="2250948"/>
                </a:lnTo>
              </a:path>
            </a:pathLst>
          </a:custGeom>
          <a:ln w="289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71550" y="1495616"/>
            <a:ext cx="2388235" cy="110014"/>
          </a:xfrm>
          <a:custGeom>
            <a:avLst/>
            <a:gdLst/>
            <a:ahLst/>
            <a:cxnLst/>
            <a:rect l="l" t="t" r="r" b="b"/>
            <a:pathLst>
              <a:path w="2388235" h="146685">
                <a:moveTo>
                  <a:pt x="0" y="146304"/>
                </a:moveTo>
                <a:lnTo>
                  <a:pt x="7140" y="107420"/>
                </a:lnTo>
                <a:lnTo>
                  <a:pt x="27291" y="72474"/>
                </a:lnTo>
                <a:lnTo>
                  <a:pt x="58546" y="42862"/>
                </a:lnTo>
                <a:lnTo>
                  <a:pt x="99001" y="19981"/>
                </a:lnTo>
                <a:lnTo>
                  <a:pt x="146749" y="5228"/>
                </a:lnTo>
                <a:lnTo>
                  <a:pt x="199885" y="0"/>
                </a:lnTo>
                <a:lnTo>
                  <a:pt x="2188210" y="0"/>
                </a:lnTo>
                <a:lnTo>
                  <a:pt x="2241337" y="5228"/>
                </a:lnTo>
                <a:lnTo>
                  <a:pt x="2289085" y="19981"/>
                </a:lnTo>
                <a:lnTo>
                  <a:pt x="2329545" y="42862"/>
                </a:lnTo>
                <a:lnTo>
                  <a:pt x="2360807" y="72474"/>
                </a:lnTo>
                <a:lnTo>
                  <a:pt x="2380964" y="107420"/>
                </a:lnTo>
                <a:lnTo>
                  <a:pt x="2388108" y="146304"/>
                </a:lnTo>
              </a:path>
            </a:pathLst>
          </a:custGeom>
          <a:ln w="28955">
            <a:solidFill>
              <a:srgbClr val="00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73075" y="3620453"/>
            <a:ext cx="2449195" cy="55245"/>
          </a:xfrm>
          <a:custGeom>
            <a:avLst/>
            <a:gdLst/>
            <a:ahLst/>
            <a:cxnLst/>
            <a:rect l="l" t="t" r="r" b="b"/>
            <a:pathLst>
              <a:path w="2449195" h="73660">
                <a:moveTo>
                  <a:pt x="1162812" y="0"/>
                </a:moveTo>
                <a:lnTo>
                  <a:pt x="1155255" y="28467"/>
                </a:lnTo>
                <a:lnTo>
                  <a:pt x="1134649" y="51720"/>
                </a:lnTo>
                <a:lnTo>
                  <a:pt x="1104090" y="67401"/>
                </a:lnTo>
                <a:lnTo>
                  <a:pt x="1066673" y="73151"/>
                </a:lnTo>
                <a:lnTo>
                  <a:pt x="96202" y="73151"/>
                </a:lnTo>
                <a:lnTo>
                  <a:pt x="58753" y="67401"/>
                </a:lnTo>
                <a:lnTo>
                  <a:pt x="28174" y="51720"/>
                </a:lnTo>
                <a:lnTo>
                  <a:pt x="7559" y="28467"/>
                </a:lnTo>
                <a:lnTo>
                  <a:pt x="0" y="0"/>
                </a:lnTo>
              </a:path>
              <a:path w="2449195" h="73660">
                <a:moveTo>
                  <a:pt x="2449067" y="0"/>
                </a:moveTo>
                <a:lnTo>
                  <a:pt x="2441110" y="28467"/>
                </a:lnTo>
                <a:lnTo>
                  <a:pt x="2419413" y="51720"/>
                </a:lnTo>
                <a:lnTo>
                  <a:pt x="2387238" y="67401"/>
                </a:lnTo>
                <a:lnTo>
                  <a:pt x="2347849" y="73151"/>
                </a:lnTo>
                <a:lnTo>
                  <a:pt x="1324990" y="73151"/>
                </a:lnTo>
                <a:lnTo>
                  <a:pt x="1285601" y="67401"/>
                </a:lnTo>
                <a:lnTo>
                  <a:pt x="1253426" y="51720"/>
                </a:lnTo>
                <a:lnTo>
                  <a:pt x="1231729" y="28467"/>
                </a:lnTo>
                <a:lnTo>
                  <a:pt x="1223771" y="0"/>
                </a:lnTo>
              </a:path>
            </a:pathLst>
          </a:custGeom>
          <a:ln w="28956">
            <a:solidFill>
              <a:srgbClr val="00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092198" y="1189291"/>
            <a:ext cx="1498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41780" y="3807904"/>
            <a:ext cx="2057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m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81401" y="3824097"/>
            <a:ext cx="3962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Arial"/>
                <a:cs typeface="Arial"/>
              </a:rPr>
              <a:t>n-</a:t>
            </a:r>
            <a:r>
              <a:rPr sz="1600" b="1" spc="-5" dirty="0">
                <a:latin typeface="Arial"/>
                <a:cs typeface="Arial"/>
              </a:rPr>
              <a:t>m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97510" y="4406112"/>
            <a:ext cx="327977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B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: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es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llamada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una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matriz</a:t>
            </a:r>
            <a:r>
              <a:rPr sz="1600" b="1" spc="3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de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base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437947" y="1507084"/>
            <a:ext cx="82550" cy="817721"/>
          </a:xfrm>
          <a:custGeom>
            <a:avLst/>
            <a:gdLst/>
            <a:ahLst/>
            <a:cxnLst/>
            <a:rect l="l" t="t" r="r" b="b"/>
            <a:pathLst>
              <a:path w="82550" h="1090295">
                <a:moveTo>
                  <a:pt x="0" y="0"/>
                </a:moveTo>
                <a:lnTo>
                  <a:pt x="82412" y="545479"/>
                </a:lnTo>
              </a:path>
              <a:path w="82550" h="1090295">
                <a:moveTo>
                  <a:pt x="82412" y="545479"/>
                </a:moveTo>
                <a:lnTo>
                  <a:pt x="0" y="1090111"/>
                </a:lnTo>
              </a:path>
            </a:pathLst>
          </a:custGeom>
          <a:ln w="133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437947" y="2372424"/>
            <a:ext cx="82550" cy="817245"/>
          </a:xfrm>
          <a:custGeom>
            <a:avLst/>
            <a:gdLst/>
            <a:ahLst/>
            <a:cxnLst/>
            <a:rect l="l" t="t" r="r" b="b"/>
            <a:pathLst>
              <a:path w="82550" h="1089660">
                <a:moveTo>
                  <a:pt x="0" y="0"/>
                </a:moveTo>
                <a:lnTo>
                  <a:pt x="82412" y="544666"/>
                </a:lnTo>
              </a:path>
              <a:path w="82550" h="1089660">
                <a:moveTo>
                  <a:pt x="82412" y="544666"/>
                </a:moveTo>
                <a:lnTo>
                  <a:pt x="0" y="1089302"/>
                </a:lnTo>
              </a:path>
            </a:pathLst>
          </a:custGeom>
          <a:ln w="133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37479" y="1507084"/>
            <a:ext cx="82550" cy="817721"/>
          </a:xfrm>
          <a:custGeom>
            <a:avLst/>
            <a:gdLst/>
            <a:ahLst/>
            <a:cxnLst/>
            <a:rect l="l" t="t" r="r" b="b"/>
            <a:pathLst>
              <a:path w="82550" h="1090295">
                <a:moveTo>
                  <a:pt x="0" y="0"/>
                </a:moveTo>
                <a:lnTo>
                  <a:pt x="82262" y="545479"/>
                </a:lnTo>
              </a:path>
              <a:path w="82550" h="1090295">
                <a:moveTo>
                  <a:pt x="82262" y="545479"/>
                </a:moveTo>
                <a:lnTo>
                  <a:pt x="0" y="1090111"/>
                </a:lnTo>
              </a:path>
            </a:pathLst>
          </a:custGeom>
          <a:ln w="133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837479" y="2372424"/>
            <a:ext cx="82550" cy="817245"/>
          </a:xfrm>
          <a:custGeom>
            <a:avLst/>
            <a:gdLst/>
            <a:ahLst/>
            <a:cxnLst/>
            <a:rect l="l" t="t" r="r" b="b"/>
            <a:pathLst>
              <a:path w="82550" h="1089660">
                <a:moveTo>
                  <a:pt x="0" y="0"/>
                </a:moveTo>
                <a:lnTo>
                  <a:pt x="82262" y="544666"/>
                </a:lnTo>
              </a:path>
              <a:path w="82550" h="1089660">
                <a:moveTo>
                  <a:pt x="82262" y="544666"/>
                </a:moveTo>
                <a:lnTo>
                  <a:pt x="0" y="1089302"/>
                </a:lnTo>
              </a:path>
            </a:pathLst>
          </a:custGeom>
          <a:ln w="133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7952596" y="2652127"/>
            <a:ext cx="275590" cy="30136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850" i="1" spc="-350" dirty="0">
                <a:latin typeface="Times New Roman"/>
                <a:cs typeface="Times New Roman"/>
              </a:rPr>
              <a:t>n</a:t>
            </a:r>
            <a:r>
              <a:rPr sz="1850" spc="-390" dirty="0">
                <a:latin typeface="Symbol"/>
                <a:cs typeface="Symbol"/>
              </a:rPr>
              <a:t></a:t>
            </a:r>
            <a:r>
              <a:rPr sz="1850" i="1" spc="-585" dirty="0">
                <a:latin typeface="Times New Roman"/>
                <a:cs typeface="Times New Roman"/>
              </a:rPr>
              <a:t>m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029588" y="1731643"/>
            <a:ext cx="121920" cy="30136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850" i="1" spc="-585" dirty="0">
                <a:latin typeface="Times New Roman"/>
                <a:cs typeface="Times New Roman"/>
              </a:rPr>
              <a:t>m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552726" y="2652127"/>
            <a:ext cx="276225" cy="30136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850" i="1" spc="-345" dirty="0">
                <a:latin typeface="Times New Roman"/>
                <a:cs typeface="Times New Roman"/>
              </a:rPr>
              <a:t>n</a:t>
            </a:r>
            <a:r>
              <a:rPr sz="1850" spc="-390" dirty="0">
                <a:latin typeface="Symbol"/>
                <a:cs typeface="Symbol"/>
              </a:rPr>
              <a:t></a:t>
            </a:r>
            <a:r>
              <a:rPr sz="1850" i="1" spc="-585" dirty="0">
                <a:latin typeface="Times New Roman"/>
                <a:cs typeface="Times New Roman"/>
              </a:rPr>
              <a:t>m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30112" y="1731643"/>
            <a:ext cx="121920" cy="30136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850" i="1" spc="-585" dirty="0">
                <a:latin typeface="Times New Roman"/>
                <a:cs typeface="Times New Roman"/>
              </a:rPr>
              <a:t>m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241991" y="1739891"/>
            <a:ext cx="485140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sz="3200" spc="-484" dirty="0">
                <a:latin typeface="Symbol"/>
                <a:cs typeface="Symbol"/>
              </a:rPr>
              <a:t></a:t>
            </a:r>
            <a:r>
              <a:rPr sz="4800" i="1" spc="-937" baseline="-26041" dirty="0">
                <a:latin typeface="Times New Roman"/>
                <a:cs typeface="Times New Roman"/>
              </a:rPr>
              <a:t>c</a:t>
            </a:r>
            <a:r>
              <a:rPr sz="4800" i="1" spc="277" baseline="-26041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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267391" y="1445944"/>
            <a:ext cx="434340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334010" algn="l"/>
              </a:tabLst>
            </a:pPr>
            <a:r>
              <a:rPr sz="3200" spc="-545" dirty="0">
                <a:latin typeface="Symbol"/>
                <a:cs typeface="Symbol"/>
              </a:rPr>
              <a:t>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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906542" y="2033864"/>
            <a:ext cx="821055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sz="4800" i="1" spc="-937" baseline="-13888" dirty="0">
                <a:latin typeface="Times New Roman"/>
                <a:cs typeface="Times New Roman"/>
              </a:rPr>
              <a:t>c</a:t>
            </a:r>
            <a:r>
              <a:rPr sz="4800" i="1" spc="-562" baseline="-13888" dirty="0">
                <a:latin typeface="Times New Roman"/>
                <a:cs typeface="Times New Roman"/>
              </a:rPr>
              <a:t> </a:t>
            </a:r>
            <a:r>
              <a:rPr sz="4800" spc="-1162" baseline="-13888" dirty="0">
                <a:latin typeface="Symbol"/>
                <a:cs typeface="Symbol"/>
              </a:rPr>
              <a:t></a:t>
            </a:r>
            <a:r>
              <a:rPr sz="4800" spc="-555" baseline="-13888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</a:t>
            </a:r>
            <a:r>
              <a:rPr sz="3200" spc="90" dirty="0">
                <a:latin typeface="Times New Roman"/>
                <a:cs typeface="Times New Roman"/>
              </a:rPr>
              <a:t> </a:t>
            </a:r>
            <a:r>
              <a:rPr sz="2775" i="1" spc="-742" baseline="22522" dirty="0">
                <a:latin typeface="Times New Roman"/>
                <a:cs typeface="Times New Roman"/>
              </a:rPr>
              <a:t>B</a:t>
            </a:r>
            <a:r>
              <a:rPr sz="2775" i="1" spc="-232" baseline="22522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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189375" y="2621176"/>
            <a:ext cx="2550795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20"/>
              </a:spcBef>
              <a:tabLst>
                <a:tab pos="351790" algn="l"/>
                <a:tab pos="676910" algn="l"/>
                <a:tab pos="2090420" algn="l"/>
              </a:tabLst>
            </a:pPr>
            <a:r>
              <a:rPr sz="3200" spc="-545" dirty="0">
                <a:latin typeface="Symbol"/>
                <a:cs typeface="Symbol"/>
              </a:rPr>
              <a:t>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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</a:t>
            </a:r>
            <a:r>
              <a:rPr sz="3200" spc="145" dirty="0">
                <a:latin typeface="Times New Roman"/>
                <a:cs typeface="Times New Roman"/>
              </a:rPr>
              <a:t> </a:t>
            </a:r>
            <a:r>
              <a:rPr sz="2775" i="1" spc="-877" baseline="63063" dirty="0">
                <a:latin typeface="Times New Roman"/>
                <a:cs typeface="Times New Roman"/>
              </a:rPr>
              <a:t>D</a:t>
            </a:r>
            <a:r>
              <a:rPr sz="2775" i="1" spc="-322" baseline="63063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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</a:t>
            </a:r>
            <a:r>
              <a:rPr sz="3200" spc="35" dirty="0">
                <a:latin typeface="Times New Roman"/>
                <a:cs typeface="Times New Roman"/>
              </a:rPr>
              <a:t> </a:t>
            </a:r>
            <a:r>
              <a:rPr sz="2775" i="1" spc="-877" baseline="63063" dirty="0">
                <a:latin typeface="Times New Roman"/>
                <a:cs typeface="Times New Roman"/>
              </a:rPr>
              <a:t>D</a:t>
            </a:r>
            <a:r>
              <a:rPr sz="2775" i="1" spc="-322" baseline="63063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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227475" y="2327203"/>
            <a:ext cx="2474595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313690" algn="l"/>
                <a:tab pos="638810" algn="l"/>
                <a:tab pos="2052320" algn="l"/>
              </a:tabLst>
            </a:pPr>
            <a:r>
              <a:rPr sz="3200" spc="-545" dirty="0">
                <a:latin typeface="Symbol"/>
                <a:cs typeface="Symbol"/>
              </a:rPr>
              <a:t>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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430" dirty="0">
                <a:latin typeface="Symbol"/>
                <a:cs typeface="Symbol"/>
              </a:rPr>
              <a:t></a:t>
            </a:r>
            <a:r>
              <a:rPr sz="4800" i="1" spc="-937" baseline="-2604" dirty="0">
                <a:latin typeface="Times New Roman"/>
                <a:cs typeface="Times New Roman"/>
              </a:rPr>
              <a:t>x</a:t>
            </a:r>
            <a:r>
              <a:rPr sz="4800" i="1" spc="352" baseline="-2604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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540" dirty="0">
                <a:latin typeface="Symbol"/>
                <a:cs typeface="Symbol"/>
              </a:rPr>
              <a:t></a:t>
            </a:r>
            <a:r>
              <a:rPr sz="4800" i="1" spc="-937" baseline="-2604" dirty="0">
                <a:latin typeface="Times New Roman"/>
                <a:cs typeface="Times New Roman"/>
              </a:rPr>
              <a:t>c</a:t>
            </a:r>
            <a:r>
              <a:rPr sz="4800" i="1" spc="352" baseline="-2604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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02074" y="1739891"/>
            <a:ext cx="1125220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  <a:tabLst>
                <a:tab pos="339090" algn="l"/>
                <a:tab pos="664210" algn="l"/>
              </a:tabLst>
            </a:pPr>
            <a:r>
              <a:rPr sz="3200" spc="-545" dirty="0">
                <a:latin typeface="Symbol"/>
                <a:cs typeface="Symbol"/>
              </a:rPr>
              <a:t>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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375" dirty="0">
                <a:latin typeface="Symbol"/>
                <a:cs typeface="Symbol"/>
              </a:rPr>
              <a:t></a:t>
            </a:r>
            <a:r>
              <a:rPr sz="4800" i="1" spc="-937" baseline="-26041" dirty="0">
                <a:latin typeface="Times New Roman"/>
                <a:cs typeface="Times New Roman"/>
              </a:rPr>
              <a:t>x</a:t>
            </a:r>
            <a:r>
              <a:rPr sz="4800" i="1" spc="270" baseline="-26041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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189375" y="2880229"/>
            <a:ext cx="2538095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20"/>
              </a:spcBef>
              <a:tabLst>
                <a:tab pos="676910" algn="l"/>
                <a:tab pos="1012190" algn="l"/>
                <a:tab pos="2090420" algn="l"/>
                <a:tab pos="2411730" algn="l"/>
              </a:tabLst>
            </a:pPr>
            <a:r>
              <a:rPr sz="3200" spc="-484" dirty="0">
                <a:latin typeface="Symbol"/>
                <a:cs typeface="Symbol"/>
              </a:rPr>
              <a:t></a:t>
            </a:r>
            <a:r>
              <a:rPr sz="4800" i="1" spc="-727" baseline="14756" dirty="0">
                <a:latin typeface="Times New Roman"/>
                <a:cs typeface="Times New Roman"/>
              </a:rPr>
              <a:t>x</a:t>
            </a:r>
            <a:r>
              <a:rPr sz="2775" i="1" spc="-727" baseline="1501" dirty="0">
                <a:latin typeface="Times New Roman"/>
                <a:cs typeface="Times New Roman"/>
              </a:rPr>
              <a:t>n</a:t>
            </a:r>
            <a:r>
              <a:rPr sz="2775" i="1" spc="-337" baseline="1501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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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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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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866552" y="2033864"/>
            <a:ext cx="1461135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  <a:tabLst>
                <a:tab pos="674370" algn="l"/>
              </a:tabLst>
            </a:pPr>
            <a:r>
              <a:rPr sz="4800" i="1" spc="-937" baseline="-13888" dirty="0">
                <a:latin typeface="Times New Roman"/>
                <a:cs typeface="Times New Roman"/>
              </a:rPr>
              <a:t>x</a:t>
            </a:r>
            <a:r>
              <a:rPr sz="4800" i="1" spc="-555" baseline="-13888" dirty="0">
                <a:latin typeface="Times New Roman"/>
                <a:cs typeface="Times New Roman"/>
              </a:rPr>
              <a:t> </a:t>
            </a:r>
            <a:r>
              <a:rPr sz="4800" spc="-1162" baseline="-13888" dirty="0">
                <a:latin typeface="Symbol"/>
                <a:cs typeface="Symbol"/>
              </a:rPr>
              <a:t></a:t>
            </a:r>
            <a:r>
              <a:rPr sz="4800" spc="-555" baseline="-13888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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</a:t>
            </a:r>
            <a:r>
              <a:rPr sz="3200" spc="-350" dirty="0">
                <a:latin typeface="Times New Roman"/>
                <a:cs typeface="Times New Roman"/>
              </a:rPr>
              <a:t> </a:t>
            </a:r>
            <a:r>
              <a:rPr sz="4800" spc="-1162" baseline="-13888" dirty="0">
                <a:latin typeface="Symbol"/>
                <a:cs typeface="Symbol"/>
              </a:rPr>
              <a:t></a:t>
            </a:r>
            <a:r>
              <a:rPr sz="4800" spc="-547" baseline="-13888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</a:t>
            </a:r>
            <a:r>
              <a:rPr sz="3200" spc="200" dirty="0">
                <a:latin typeface="Times New Roman"/>
                <a:cs typeface="Times New Roman"/>
              </a:rPr>
              <a:t> </a:t>
            </a:r>
            <a:r>
              <a:rPr sz="2775" i="1" spc="-742" baseline="22522" dirty="0">
                <a:latin typeface="Times New Roman"/>
                <a:cs typeface="Times New Roman"/>
              </a:rPr>
              <a:t>B</a:t>
            </a:r>
            <a:r>
              <a:rPr sz="2775" i="1" spc="-232" baseline="22522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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202074" y="1445944"/>
            <a:ext cx="1125220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  <a:tabLst>
                <a:tab pos="664210" algn="l"/>
                <a:tab pos="999490" algn="l"/>
              </a:tabLst>
            </a:pPr>
            <a:r>
              <a:rPr sz="3200" spc="-490" dirty="0">
                <a:latin typeface="Symbol"/>
                <a:cs typeface="Symbol"/>
              </a:rPr>
              <a:t></a:t>
            </a:r>
            <a:r>
              <a:rPr sz="4800" i="1" spc="-735" baseline="4340" dirty="0">
                <a:latin typeface="Times New Roman"/>
                <a:cs typeface="Times New Roman"/>
              </a:rPr>
              <a:t>x</a:t>
            </a:r>
            <a:r>
              <a:rPr sz="2775" spc="-735" baseline="-16516" dirty="0">
                <a:latin typeface="Times New Roman"/>
                <a:cs typeface="Times New Roman"/>
              </a:rPr>
              <a:t>1</a:t>
            </a:r>
            <a:r>
              <a:rPr sz="2775" spc="-322" baseline="-16516" dirty="0">
                <a:latin typeface="Times New Roman"/>
                <a:cs typeface="Times New Roman"/>
              </a:rPr>
              <a:t> </a:t>
            </a:r>
            <a:r>
              <a:rPr sz="3200" spc="-545" dirty="0">
                <a:latin typeface="Symbol"/>
                <a:cs typeface="Symbol"/>
              </a:rPr>
              <a:t>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</a:t>
            </a:r>
            <a:r>
              <a:rPr sz="3200" spc="-545" dirty="0">
                <a:latin typeface="Times New Roman"/>
                <a:cs typeface="Times New Roman"/>
              </a:rPr>
              <a:t>	</a:t>
            </a:r>
            <a:r>
              <a:rPr sz="3200" spc="-545" dirty="0">
                <a:latin typeface="Symbol"/>
                <a:cs typeface="Symbol"/>
              </a:rPr>
              <a:t>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418455" y="3382787"/>
            <a:ext cx="2286635" cy="1681871"/>
          </a:xfrm>
          <a:prstGeom prst="rect">
            <a:avLst/>
          </a:prstGeom>
        </p:spPr>
        <p:txBody>
          <a:bodyPr vert="horz" wrap="square" lIns="0" tIns="14922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75"/>
              </a:spcBef>
            </a:pPr>
            <a:r>
              <a:rPr sz="1800" b="1" spc="-50" dirty="0">
                <a:latin typeface="Arial"/>
                <a:cs typeface="Arial"/>
              </a:rPr>
              <a:t>x</a:t>
            </a:r>
            <a:r>
              <a:rPr sz="1800" b="1" spc="-352" baseline="-20833" dirty="0">
                <a:latin typeface="Arial"/>
                <a:cs typeface="Arial"/>
              </a:rPr>
              <a:t>B</a:t>
            </a:r>
            <a:r>
              <a:rPr sz="1800" b="1" spc="-37" baseline="-20833" dirty="0">
                <a:latin typeface="Arial"/>
                <a:cs typeface="Arial"/>
              </a:rPr>
              <a:t> </a:t>
            </a:r>
            <a:r>
              <a:rPr sz="1800" spc="-85" dirty="0">
                <a:latin typeface="Microsoft Sans Serif"/>
                <a:cs typeface="Microsoft Sans Serif"/>
              </a:rPr>
              <a:t>:</a:t>
            </a:r>
            <a:r>
              <a:rPr sz="1800" spc="-175" dirty="0">
                <a:latin typeface="Microsoft Sans Serif"/>
                <a:cs typeface="Microsoft Sans Serif"/>
              </a:rPr>
              <a:t>v</a:t>
            </a:r>
            <a:r>
              <a:rPr sz="1800" spc="-10" dirty="0">
                <a:latin typeface="Microsoft Sans Serif"/>
                <a:cs typeface="Microsoft Sans Serif"/>
              </a:rPr>
              <a:t>aria</a:t>
            </a:r>
            <a:r>
              <a:rPr sz="1800" spc="-110" dirty="0">
                <a:latin typeface="Microsoft Sans Serif"/>
                <a:cs typeface="Microsoft Sans Serif"/>
              </a:rPr>
              <a:t>bles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bás</a:t>
            </a:r>
            <a:r>
              <a:rPr sz="1800" spc="-75" dirty="0">
                <a:latin typeface="Microsoft Sans Serif"/>
                <a:cs typeface="Microsoft Sans Serif"/>
              </a:rPr>
              <a:t>ic</a:t>
            </a:r>
            <a:r>
              <a:rPr sz="1800" spc="-100" dirty="0">
                <a:latin typeface="Microsoft Sans Serif"/>
                <a:cs typeface="Microsoft Sans Serif"/>
              </a:rPr>
              <a:t>a</a:t>
            </a:r>
            <a:r>
              <a:rPr sz="1800" spc="-320" dirty="0">
                <a:latin typeface="Microsoft Sans Serif"/>
                <a:cs typeface="Microsoft Sans Serif"/>
              </a:rPr>
              <a:t>s</a:t>
            </a:r>
            <a:r>
              <a:rPr sz="1800" spc="-110" dirty="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  <a:p>
            <a:pPr marL="38100">
              <a:lnSpc>
                <a:spcPct val="100000"/>
              </a:lnSpc>
              <a:spcBef>
                <a:spcPts val="1080"/>
              </a:spcBef>
            </a:pPr>
            <a:r>
              <a:rPr sz="1800" b="1" spc="-45" dirty="0">
                <a:latin typeface="Arial"/>
                <a:cs typeface="Arial"/>
              </a:rPr>
              <a:t>x</a:t>
            </a:r>
            <a:r>
              <a:rPr sz="1800" b="1" spc="-157" baseline="-20833" dirty="0">
                <a:latin typeface="Arial"/>
                <a:cs typeface="Arial"/>
              </a:rPr>
              <a:t>D</a:t>
            </a:r>
            <a:r>
              <a:rPr sz="1800" b="1" spc="-30" baseline="-20833" dirty="0">
                <a:latin typeface="Arial"/>
                <a:cs typeface="Arial"/>
              </a:rPr>
              <a:t> </a:t>
            </a:r>
            <a:r>
              <a:rPr sz="1800" spc="-85" dirty="0">
                <a:latin typeface="Microsoft Sans Serif"/>
                <a:cs typeface="Microsoft Sans Serif"/>
              </a:rPr>
              <a:t>:</a:t>
            </a:r>
            <a:r>
              <a:rPr sz="1800" spc="-175" dirty="0">
                <a:latin typeface="Microsoft Sans Serif"/>
                <a:cs typeface="Microsoft Sans Serif"/>
              </a:rPr>
              <a:t>v</a:t>
            </a:r>
            <a:r>
              <a:rPr sz="1800" spc="-10" dirty="0">
                <a:latin typeface="Microsoft Sans Serif"/>
                <a:cs typeface="Microsoft Sans Serif"/>
              </a:rPr>
              <a:t>ariabl</a:t>
            </a:r>
            <a:r>
              <a:rPr sz="1800" spc="-200" dirty="0">
                <a:latin typeface="Microsoft Sans Serif"/>
                <a:cs typeface="Microsoft Sans Serif"/>
              </a:rPr>
              <a:t>es</a:t>
            </a:r>
            <a:r>
              <a:rPr sz="1800" dirty="0">
                <a:latin typeface="Microsoft Sans Serif"/>
                <a:cs typeface="Microsoft Sans Serif"/>
              </a:rPr>
              <a:t> </a:t>
            </a:r>
            <a:r>
              <a:rPr sz="1800" spc="-160" dirty="0">
                <a:latin typeface="Microsoft Sans Serif"/>
                <a:cs typeface="Microsoft Sans Serif"/>
              </a:rPr>
              <a:t>no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120" dirty="0">
                <a:latin typeface="Microsoft Sans Serif"/>
                <a:cs typeface="Microsoft Sans Serif"/>
              </a:rPr>
              <a:t>básica</a:t>
            </a:r>
            <a:r>
              <a:rPr sz="1800" spc="-140" dirty="0">
                <a:latin typeface="Microsoft Sans Serif"/>
                <a:cs typeface="Microsoft Sans Serif"/>
              </a:rPr>
              <a:t>s</a:t>
            </a:r>
            <a:r>
              <a:rPr sz="1800" spc="-105" dirty="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  <a:p>
            <a:pPr marL="38100">
              <a:lnSpc>
                <a:spcPct val="100000"/>
              </a:lnSpc>
              <a:spcBef>
                <a:spcPts val="1080"/>
              </a:spcBef>
            </a:pPr>
            <a:r>
              <a:rPr sz="1800" b="1" spc="-270" dirty="0">
                <a:latin typeface="Arial"/>
                <a:cs typeface="Arial"/>
              </a:rPr>
              <a:t>c</a:t>
            </a:r>
            <a:r>
              <a:rPr sz="1800" b="1" spc="-352" baseline="-20833" dirty="0">
                <a:latin typeface="Arial"/>
                <a:cs typeface="Arial"/>
              </a:rPr>
              <a:t>B</a:t>
            </a:r>
            <a:r>
              <a:rPr sz="1800" b="1" spc="-15" baseline="-20833" dirty="0">
                <a:latin typeface="Arial"/>
                <a:cs typeface="Arial"/>
              </a:rPr>
              <a:t> </a:t>
            </a:r>
            <a:r>
              <a:rPr sz="1800" spc="-180" dirty="0">
                <a:latin typeface="Microsoft Sans Serif"/>
                <a:cs typeface="Microsoft Sans Serif"/>
              </a:rPr>
              <a:t>:co</a:t>
            </a:r>
            <a:r>
              <a:rPr sz="1800" spc="-195" dirty="0">
                <a:latin typeface="Microsoft Sans Serif"/>
                <a:cs typeface="Microsoft Sans Serif"/>
              </a:rPr>
              <a:t>s</a:t>
            </a:r>
            <a:r>
              <a:rPr sz="1800" spc="-140" dirty="0">
                <a:latin typeface="Microsoft Sans Serif"/>
                <a:cs typeface="Microsoft Sans Serif"/>
              </a:rPr>
              <a:t>tos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100" dirty="0">
                <a:latin typeface="Microsoft Sans Serif"/>
                <a:cs typeface="Microsoft Sans Serif"/>
              </a:rPr>
              <a:t>bás</a:t>
            </a:r>
            <a:r>
              <a:rPr sz="1800" spc="-40" dirty="0">
                <a:latin typeface="Microsoft Sans Serif"/>
                <a:cs typeface="Microsoft Sans Serif"/>
              </a:rPr>
              <a:t>i</a:t>
            </a:r>
            <a:r>
              <a:rPr sz="1800" spc="-210" dirty="0">
                <a:latin typeface="Microsoft Sans Serif"/>
                <a:cs typeface="Microsoft Sans Serif"/>
              </a:rPr>
              <a:t>cos</a:t>
            </a:r>
            <a:r>
              <a:rPr sz="1800" spc="-110" dirty="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  <a:p>
            <a:pPr marL="38100">
              <a:lnSpc>
                <a:spcPct val="100000"/>
              </a:lnSpc>
              <a:spcBef>
                <a:spcPts val="1080"/>
              </a:spcBef>
            </a:pPr>
            <a:r>
              <a:rPr sz="1800" b="1" spc="-270" dirty="0">
                <a:latin typeface="Arial"/>
                <a:cs typeface="Arial"/>
              </a:rPr>
              <a:t>c</a:t>
            </a:r>
            <a:r>
              <a:rPr sz="1800" b="1" spc="-157" baseline="-20833" dirty="0">
                <a:latin typeface="Arial"/>
                <a:cs typeface="Arial"/>
              </a:rPr>
              <a:t>D</a:t>
            </a:r>
            <a:r>
              <a:rPr sz="1800" b="1" spc="-30" baseline="-20833" dirty="0">
                <a:latin typeface="Arial"/>
                <a:cs typeface="Arial"/>
              </a:rPr>
              <a:t> </a:t>
            </a:r>
            <a:r>
              <a:rPr sz="1800" spc="-180" dirty="0">
                <a:latin typeface="Microsoft Sans Serif"/>
                <a:cs typeface="Microsoft Sans Serif"/>
              </a:rPr>
              <a:t>:co</a:t>
            </a:r>
            <a:r>
              <a:rPr sz="1800" spc="-195" dirty="0">
                <a:latin typeface="Microsoft Sans Serif"/>
                <a:cs typeface="Microsoft Sans Serif"/>
              </a:rPr>
              <a:t>s</a:t>
            </a:r>
            <a:r>
              <a:rPr sz="1800" spc="-140" dirty="0">
                <a:latin typeface="Microsoft Sans Serif"/>
                <a:cs typeface="Microsoft Sans Serif"/>
              </a:rPr>
              <a:t>tos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160" dirty="0">
                <a:latin typeface="Microsoft Sans Serif"/>
                <a:cs typeface="Microsoft Sans Serif"/>
              </a:rPr>
              <a:t>no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85" dirty="0">
                <a:latin typeface="Microsoft Sans Serif"/>
                <a:cs typeface="Microsoft Sans Serif"/>
              </a:rPr>
              <a:t>bási</a:t>
            </a:r>
            <a:r>
              <a:rPr sz="1800" spc="-210" dirty="0">
                <a:latin typeface="Microsoft Sans Serif"/>
                <a:cs typeface="Microsoft Sans Serif"/>
              </a:rPr>
              <a:t>cos</a:t>
            </a:r>
            <a:r>
              <a:rPr sz="1800" spc="-110" dirty="0">
                <a:latin typeface="Microsoft Sans Serif"/>
                <a:cs typeface="Microsoft Sans Serif"/>
              </a:rPr>
              <a:t>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2" name="object 32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33" name="3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14</a:t>
            </a:fld>
            <a:endParaRPr lang="es-CL"/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5987" y="1174585"/>
            <a:ext cx="8046720" cy="43511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algn="just">
              <a:lnSpc>
                <a:spcPct val="100000"/>
              </a:lnSpc>
              <a:spcBef>
                <a:spcPts val="100"/>
              </a:spcBef>
            </a:pPr>
            <a:r>
              <a:rPr sz="3000" spc="-300" dirty="0">
                <a:latin typeface="Microsoft Sans Serif"/>
                <a:cs typeface="Microsoft Sans Serif"/>
              </a:rPr>
              <a:t>D</a:t>
            </a:r>
            <a:r>
              <a:rPr sz="3000" spc="-229" dirty="0">
                <a:latin typeface="Microsoft Sans Serif"/>
                <a:cs typeface="Microsoft Sans Serif"/>
              </a:rPr>
              <a:t>e</a:t>
            </a:r>
            <a:r>
              <a:rPr sz="3000" spc="30" dirty="0">
                <a:latin typeface="Microsoft Sans Serif"/>
                <a:cs typeface="Microsoft Sans Serif"/>
              </a:rPr>
              <a:t> </a:t>
            </a:r>
            <a:r>
              <a:rPr sz="3000" spc="-215" dirty="0">
                <a:latin typeface="Microsoft Sans Serif"/>
                <a:cs typeface="Microsoft Sans Serif"/>
              </a:rPr>
              <a:t>este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220" dirty="0">
                <a:latin typeface="Microsoft Sans Serif"/>
                <a:cs typeface="Microsoft Sans Serif"/>
              </a:rPr>
              <a:t>mod</a:t>
            </a:r>
            <a:r>
              <a:rPr sz="3000" spc="-280" dirty="0">
                <a:latin typeface="Microsoft Sans Serif"/>
                <a:cs typeface="Microsoft Sans Serif"/>
              </a:rPr>
              <a:t>o</a:t>
            </a:r>
            <a:r>
              <a:rPr sz="3000" spc="-180" dirty="0">
                <a:latin typeface="Microsoft Sans Serif"/>
                <a:cs typeface="Microsoft Sans Serif"/>
              </a:rPr>
              <a:t>,</a:t>
            </a:r>
            <a:r>
              <a:rPr sz="3000" spc="10" dirty="0">
                <a:latin typeface="Microsoft Sans Serif"/>
                <a:cs typeface="Microsoft Sans Serif"/>
              </a:rPr>
              <a:t> </a:t>
            </a:r>
            <a:r>
              <a:rPr sz="3000" spc="-145" dirty="0">
                <a:latin typeface="Microsoft Sans Serif"/>
                <a:cs typeface="Microsoft Sans Serif"/>
              </a:rPr>
              <a:t>e</a:t>
            </a:r>
            <a:r>
              <a:rPr sz="3000" spc="-60" dirty="0">
                <a:latin typeface="Microsoft Sans Serif"/>
                <a:cs typeface="Microsoft Sans Serif"/>
              </a:rPr>
              <a:t>l</a:t>
            </a:r>
            <a:r>
              <a:rPr sz="3000" spc="30" dirty="0">
                <a:latin typeface="Microsoft Sans Serif"/>
                <a:cs typeface="Microsoft Sans Serif"/>
              </a:rPr>
              <a:t> </a:t>
            </a:r>
            <a:r>
              <a:rPr sz="3000" spc="-250" dirty="0">
                <a:latin typeface="Microsoft Sans Serif"/>
                <a:cs typeface="Microsoft Sans Serif"/>
              </a:rPr>
              <a:t>sistema</a:t>
            </a:r>
            <a:r>
              <a:rPr sz="3000" dirty="0">
                <a:latin typeface="Microsoft Sans Serif"/>
                <a:cs typeface="Microsoft Sans Serif"/>
              </a:rPr>
              <a:t> </a:t>
            </a:r>
            <a:r>
              <a:rPr sz="3000" spc="45" dirty="0">
                <a:latin typeface="Microsoft Sans Serif"/>
                <a:cs typeface="Microsoft Sans Serif"/>
              </a:rPr>
              <a:t> </a:t>
            </a:r>
            <a:r>
              <a:rPr sz="3000" b="1" spc="-90" dirty="0">
                <a:latin typeface="Arial"/>
                <a:cs typeface="Arial"/>
              </a:rPr>
              <a:t>Ax</a:t>
            </a:r>
            <a:r>
              <a:rPr sz="3000" b="1" spc="-40" dirty="0">
                <a:latin typeface="Arial"/>
                <a:cs typeface="Arial"/>
              </a:rPr>
              <a:t> </a:t>
            </a:r>
            <a:r>
              <a:rPr sz="3000" b="1" spc="250" dirty="0">
                <a:latin typeface="Arial"/>
                <a:cs typeface="Arial"/>
              </a:rPr>
              <a:t>=</a:t>
            </a:r>
            <a:r>
              <a:rPr sz="3000" b="1" spc="-30" dirty="0">
                <a:latin typeface="Arial"/>
                <a:cs typeface="Arial"/>
              </a:rPr>
              <a:t> </a:t>
            </a:r>
            <a:r>
              <a:rPr sz="3000" b="1" spc="-240" dirty="0">
                <a:latin typeface="Arial"/>
                <a:cs typeface="Arial"/>
              </a:rPr>
              <a:t>b</a:t>
            </a:r>
            <a:r>
              <a:rPr sz="3000" b="1" dirty="0">
                <a:latin typeface="Arial"/>
                <a:cs typeface="Arial"/>
              </a:rPr>
              <a:t> </a:t>
            </a:r>
            <a:r>
              <a:rPr sz="3000" b="1" spc="-25" dirty="0">
                <a:latin typeface="Arial"/>
                <a:cs typeface="Arial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eq</a:t>
            </a:r>
            <a:r>
              <a:rPr sz="3000" spc="-190" dirty="0">
                <a:latin typeface="Microsoft Sans Serif"/>
                <a:cs typeface="Microsoft Sans Serif"/>
              </a:rPr>
              <a:t>u</a:t>
            </a:r>
            <a:r>
              <a:rPr sz="3000" spc="-75" dirty="0">
                <a:latin typeface="Microsoft Sans Serif"/>
                <a:cs typeface="Microsoft Sans Serif"/>
              </a:rPr>
              <a:t>i</a:t>
            </a:r>
            <a:r>
              <a:rPr sz="3000" spc="-215" dirty="0">
                <a:latin typeface="Microsoft Sans Serif"/>
                <a:cs typeface="Microsoft Sans Serif"/>
              </a:rPr>
              <a:t>v</a:t>
            </a:r>
            <a:r>
              <a:rPr sz="3000" spc="-70" dirty="0">
                <a:latin typeface="Microsoft Sans Serif"/>
                <a:cs typeface="Microsoft Sans Serif"/>
              </a:rPr>
              <a:t>ale</a:t>
            </a:r>
            <a:r>
              <a:rPr sz="3000" spc="20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a</a:t>
            </a:r>
            <a:r>
              <a:rPr sz="3000" spc="-180" dirty="0">
                <a:latin typeface="Microsoft Sans Serif"/>
                <a:cs typeface="Microsoft Sans Serif"/>
              </a:rPr>
              <a:t>:</a:t>
            </a:r>
            <a:endParaRPr sz="3000">
              <a:latin typeface="Microsoft Sans Serif"/>
              <a:cs typeface="Microsoft Sans Serif"/>
            </a:endParaRPr>
          </a:p>
          <a:p>
            <a:pPr marL="2592705" marR="3533775">
              <a:lnSpc>
                <a:spcPct val="138000"/>
              </a:lnSpc>
              <a:spcBef>
                <a:spcPts val="1110"/>
              </a:spcBef>
              <a:tabLst>
                <a:tab pos="3194685" algn="l"/>
                <a:tab pos="3753485" algn="l"/>
              </a:tabLst>
            </a:pPr>
            <a:r>
              <a:rPr sz="2950" i="1" spc="-280" dirty="0">
                <a:latin typeface="Times New Roman"/>
                <a:cs typeface="Times New Roman"/>
              </a:rPr>
              <a:t>B</a:t>
            </a:r>
            <a:r>
              <a:rPr sz="2950" i="1" spc="-254" dirty="0">
                <a:latin typeface="Times New Roman"/>
                <a:cs typeface="Times New Roman"/>
              </a:rPr>
              <a:t>x</a:t>
            </a:r>
            <a:r>
              <a:rPr sz="2625" i="1" spc="-322" baseline="-23809" dirty="0">
                <a:latin typeface="Times New Roman"/>
                <a:cs typeface="Times New Roman"/>
              </a:rPr>
              <a:t>B</a:t>
            </a:r>
            <a:r>
              <a:rPr sz="2625" i="1" baseline="-23809" dirty="0">
                <a:latin typeface="Times New Roman"/>
                <a:cs typeface="Times New Roman"/>
              </a:rPr>
              <a:t> </a:t>
            </a:r>
            <a:r>
              <a:rPr sz="2625" i="1" spc="-277" baseline="-23809" dirty="0">
                <a:latin typeface="Times New Roman"/>
                <a:cs typeface="Times New Roman"/>
              </a:rPr>
              <a:t> </a:t>
            </a:r>
            <a:r>
              <a:rPr sz="2950" spc="-305" dirty="0">
                <a:latin typeface="Symbol"/>
                <a:cs typeface="Symbol"/>
              </a:rPr>
              <a:t></a:t>
            </a:r>
            <a:r>
              <a:rPr sz="2950" spc="-210" dirty="0">
                <a:latin typeface="Times New Roman"/>
                <a:cs typeface="Times New Roman"/>
              </a:rPr>
              <a:t> </a:t>
            </a:r>
            <a:r>
              <a:rPr sz="2950" i="1" spc="-170" dirty="0">
                <a:latin typeface="Times New Roman"/>
                <a:cs typeface="Times New Roman"/>
              </a:rPr>
              <a:t>D</a:t>
            </a:r>
            <a:r>
              <a:rPr sz="2950" i="1" spc="-195" dirty="0">
                <a:latin typeface="Times New Roman"/>
                <a:cs typeface="Times New Roman"/>
              </a:rPr>
              <a:t>x</a:t>
            </a:r>
            <a:r>
              <a:rPr sz="2625" i="1" spc="-382" baseline="-23809" dirty="0">
                <a:latin typeface="Times New Roman"/>
                <a:cs typeface="Times New Roman"/>
              </a:rPr>
              <a:t>D</a:t>
            </a:r>
            <a:r>
              <a:rPr sz="2625" i="1" baseline="-23809" dirty="0">
                <a:latin typeface="Times New Roman"/>
                <a:cs typeface="Times New Roman"/>
              </a:rPr>
              <a:t> </a:t>
            </a:r>
            <a:r>
              <a:rPr sz="2625" i="1" spc="-60" baseline="-23809" dirty="0">
                <a:latin typeface="Times New Roman"/>
                <a:cs typeface="Times New Roman"/>
              </a:rPr>
              <a:t> </a:t>
            </a:r>
            <a:r>
              <a:rPr sz="2950" spc="-305" dirty="0">
                <a:latin typeface="Symbol"/>
                <a:cs typeface="Symbol"/>
              </a:rPr>
              <a:t></a:t>
            </a:r>
            <a:r>
              <a:rPr sz="2950" spc="-250" dirty="0">
                <a:latin typeface="Times New Roman"/>
                <a:cs typeface="Times New Roman"/>
              </a:rPr>
              <a:t> </a:t>
            </a:r>
            <a:r>
              <a:rPr sz="2950" i="1" spc="-185" dirty="0">
                <a:latin typeface="Times New Roman"/>
                <a:cs typeface="Times New Roman"/>
              </a:rPr>
              <a:t>b  </a:t>
            </a:r>
            <a:r>
              <a:rPr sz="2950" i="1" spc="-280" dirty="0">
                <a:latin typeface="Times New Roman"/>
                <a:cs typeface="Times New Roman"/>
              </a:rPr>
              <a:t>B</a:t>
            </a:r>
            <a:r>
              <a:rPr sz="2950" i="1" spc="-254" dirty="0">
                <a:latin typeface="Times New Roman"/>
                <a:cs typeface="Times New Roman"/>
              </a:rPr>
              <a:t>x</a:t>
            </a:r>
            <a:r>
              <a:rPr sz="2625" i="1" spc="-322" baseline="-23809" dirty="0">
                <a:latin typeface="Times New Roman"/>
                <a:cs typeface="Times New Roman"/>
              </a:rPr>
              <a:t>B</a:t>
            </a:r>
            <a:r>
              <a:rPr sz="2625" i="1" baseline="-23809" dirty="0">
                <a:latin typeface="Times New Roman"/>
                <a:cs typeface="Times New Roman"/>
              </a:rPr>
              <a:t>	</a:t>
            </a:r>
            <a:r>
              <a:rPr sz="2950" spc="-305" dirty="0">
                <a:latin typeface="Symbol"/>
                <a:cs typeface="Symbol"/>
              </a:rPr>
              <a:t></a:t>
            </a:r>
            <a:r>
              <a:rPr sz="2950" spc="-250" dirty="0">
                <a:latin typeface="Times New Roman"/>
                <a:cs typeface="Times New Roman"/>
              </a:rPr>
              <a:t> </a:t>
            </a:r>
            <a:r>
              <a:rPr sz="2950" i="1" spc="-280" dirty="0">
                <a:latin typeface="Times New Roman"/>
                <a:cs typeface="Times New Roman"/>
              </a:rPr>
              <a:t>b</a:t>
            </a:r>
            <a:r>
              <a:rPr sz="2950" i="1" dirty="0">
                <a:latin typeface="Times New Roman"/>
                <a:cs typeface="Times New Roman"/>
              </a:rPr>
              <a:t>	</a:t>
            </a:r>
            <a:r>
              <a:rPr sz="2950" spc="-305" dirty="0">
                <a:latin typeface="Symbol"/>
                <a:cs typeface="Symbol"/>
              </a:rPr>
              <a:t></a:t>
            </a:r>
            <a:r>
              <a:rPr sz="2950" spc="-245" dirty="0">
                <a:latin typeface="Times New Roman"/>
                <a:cs typeface="Times New Roman"/>
              </a:rPr>
              <a:t> </a:t>
            </a:r>
            <a:r>
              <a:rPr sz="2950" i="1" spc="-170" dirty="0">
                <a:latin typeface="Times New Roman"/>
                <a:cs typeface="Times New Roman"/>
              </a:rPr>
              <a:t>D</a:t>
            </a:r>
            <a:r>
              <a:rPr sz="2950" i="1" spc="-195" dirty="0">
                <a:latin typeface="Times New Roman"/>
                <a:cs typeface="Times New Roman"/>
              </a:rPr>
              <a:t>x</a:t>
            </a:r>
            <a:r>
              <a:rPr sz="2625" i="1" spc="-382" baseline="-23809" dirty="0">
                <a:latin typeface="Times New Roman"/>
                <a:cs typeface="Times New Roman"/>
              </a:rPr>
              <a:t>D</a:t>
            </a:r>
            <a:endParaRPr sz="2625" baseline="-23809">
              <a:latin typeface="Times New Roman"/>
              <a:cs typeface="Times New Roman"/>
            </a:endParaRPr>
          </a:p>
          <a:p>
            <a:pPr marR="24130" algn="ctr">
              <a:lnSpc>
                <a:spcPts val="1275"/>
              </a:lnSpc>
              <a:spcBef>
                <a:spcPts val="1760"/>
              </a:spcBef>
              <a:tabLst>
                <a:tab pos="898525" algn="l"/>
              </a:tabLst>
            </a:pPr>
            <a:r>
              <a:rPr sz="1750" spc="-225" dirty="0">
                <a:latin typeface="Symbol"/>
                <a:cs typeface="Symbol"/>
              </a:rPr>
              <a:t></a:t>
            </a:r>
            <a:r>
              <a:rPr sz="1750" spc="-225" dirty="0">
                <a:latin typeface="Times New Roman"/>
                <a:cs typeface="Times New Roman"/>
              </a:rPr>
              <a:t>1	</a:t>
            </a:r>
            <a:r>
              <a:rPr sz="1750" spc="-225" dirty="0">
                <a:latin typeface="Symbol"/>
                <a:cs typeface="Symbol"/>
              </a:rPr>
              <a:t></a:t>
            </a:r>
            <a:r>
              <a:rPr sz="1750" spc="-225" dirty="0">
                <a:latin typeface="Times New Roman"/>
                <a:cs typeface="Times New Roman"/>
              </a:rPr>
              <a:t>1</a:t>
            </a:r>
            <a:endParaRPr sz="1750">
              <a:latin typeface="Times New Roman"/>
              <a:cs typeface="Times New Roman"/>
            </a:endParaRPr>
          </a:p>
          <a:p>
            <a:pPr marL="2597785">
              <a:lnSpc>
                <a:spcPts val="2715"/>
              </a:lnSpc>
              <a:tabLst>
                <a:tab pos="3013075" algn="l"/>
                <a:tab pos="3725545" algn="l"/>
                <a:tab pos="4643120" algn="l"/>
              </a:tabLst>
            </a:pPr>
            <a:r>
              <a:rPr sz="2950" i="1" spc="-195" dirty="0">
                <a:latin typeface="Times New Roman"/>
                <a:cs typeface="Times New Roman"/>
              </a:rPr>
              <a:t>x</a:t>
            </a:r>
            <a:r>
              <a:rPr sz="2625" i="1" spc="-322" baseline="-23809" dirty="0">
                <a:latin typeface="Times New Roman"/>
                <a:cs typeface="Times New Roman"/>
              </a:rPr>
              <a:t>B</a:t>
            </a:r>
            <a:r>
              <a:rPr sz="2625" i="1" baseline="-23809" dirty="0">
                <a:latin typeface="Times New Roman"/>
                <a:cs typeface="Times New Roman"/>
              </a:rPr>
              <a:t>	</a:t>
            </a:r>
            <a:r>
              <a:rPr sz="2950" spc="-305" dirty="0">
                <a:latin typeface="Symbol"/>
                <a:cs typeface="Symbol"/>
              </a:rPr>
              <a:t></a:t>
            </a:r>
            <a:r>
              <a:rPr sz="2950" spc="-100" dirty="0">
                <a:latin typeface="Times New Roman"/>
                <a:cs typeface="Times New Roman"/>
              </a:rPr>
              <a:t> </a:t>
            </a:r>
            <a:r>
              <a:rPr sz="2950" i="1" spc="-340" dirty="0">
                <a:latin typeface="Times New Roman"/>
                <a:cs typeface="Times New Roman"/>
              </a:rPr>
              <a:t>B</a:t>
            </a:r>
            <a:r>
              <a:rPr sz="2950" i="1" dirty="0">
                <a:latin typeface="Times New Roman"/>
                <a:cs typeface="Times New Roman"/>
              </a:rPr>
              <a:t>	</a:t>
            </a:r>
            <a:r>
              <a:rPr sz="2950" i="1" spc="-280" dirty="0">
                <a:latin typeface="Times New Roman"/>
                <a:cs typeface="Times New Roman"/>
              </a:rPr>
              <a:t>b</a:t>
            </a:r>
            <a:r>
              <a:rPr sz="2950" i="1" spc="-320" dirty="0">
                <a:latin typeface="Times New Roman"/>
                <a:cs typeface="Times New Roman"/>
              </a:rPr>
              <a:t> </a:t>
            </a:r>
            <a:r>
              <a:rPr sz="2950" spc="-305" dirty="0">
                <a:latin typeface="Symbol"/>
                <a:cs typeface="Symbol"/>
              </a:rPr>
              <a:t></a:t>
            </a:r>
            <a:r>
              <a:rPr sz="2950" spc="-250" dirty="0">
                <a:latin typeface="Times New Roman"/>
                <a:cs typeface="Times New Roman"/>
              </a:rPr>
              <a:t> </a:t>
            </a:r>
            <a:r>
              <a:rPr sz="2950" i="1" spc="-340" dirty="0">
                <a:latin typeface="Times New Roman"/>
                <a:cs typeface="Times New Roman"/>
              </a:rPr>
              <a:t>B</a:t>
            </a:r>
            <a:r>
              <a:rPr sz="2950" i="1" dirty="0">
                <a:latin typeface="Times New Roman"/>
                <a:cs typeface="Times New Roman"/>
              </a:rPr>
              <a:t>	</a:t>
            </a:r>
            <a:r>
              <a:rPr sz="2950" i="1" spc="-405" dirty="0">
                <a:latin typeface="Times New Roman"/>
                <a:cs typeface="Times New Roman"/>
              </a:rPr>
              <a:t>D</a:t>
            </a:r>
            <a:r>
              <a:rPr sz="2950" i="1" spc="-50" dirty="0">
                <a:latin typeface="Times New Roman"/>
                <a:cs typeface="Times New Roman"/>
              </a:rPr>
              <a:t> </a:t>
            </a:r>
            <a:r>
              <a:rPr sz="2950" i="1" spc="-195" dirty="0">
                <a:latin typeface="Times New Roman"/>
                <a:cs typeface="Times New Roman"/>
              </a:rPr>
              <a:t>x</a:t>
            </a:r>
            <a:r>
              <a:rPr sz="2625" i="1" spc="-382" baseline="-23809" dirty="0">
                <a:latin typeface="Times New Roman"/>
                <a:cs typeface="Times New Roman"/>
              </a:rPr>
              <a:t>D</a:t>
            </a:r>
            <a:endParaRPr sz="2625" baseline="-23809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300">
              <a:latin typeface="Times New Roman"/>
              <a:cs typeface="Times New Roman"/>
            </a:endParaRPr>
          </a:p>
          <a:p>
            <a:pPr marL="38100" marR="30480" algn="just">
              <a:lnSpc>
                <a:spcPts val="3240"/>
              </a:lnSpc>
            </a:pPr>
            <a:r>
              <a:rPr sz="3000" spc="-145" dirty="0">
                <a:latin typeface="Microsoft Sans Serif"/>
                <a:cs typeface="Microsoft Sans Serif"/>
              </a:rPr>
              <a:t>donde</a:t>
            </a:r>
            <a:r>
              <a:rPr sz="3000" spc="-140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esta</a:t>
            </a:r>
            <a:r>
              <a:rPr sz="3000" spc="-175" dirty="0">
                <a:latin typeface="Microsoft Sans Serif"/>
                <a:cs typeface="Microsoft Sans Serif"/>
              </a:rPr>
              <a:t> </a:t>
            </a:r>
            <a:r>
              <a:rPr sz="3000" spc="-160" dirty="0">
                <a:latin typeface="Microsoft Sans Serif"/>
                <a:cs typeface="Microsoft Sans Serif"/>
              </a:rPr>
              <a:t>última</a:t>
            </a:r>
            <a:r>
              <a:rPr sz="3000" spc="-155" dirty="0">
                <a:latin typeface="Microsoft Sans Serif"/>
                <a:cs typeface="Microsoft Sans Serif"/>
              </a:rPr>
              <a:t> </a:t>
            </a:r>
            <a:r>
              <a:rPr sz="3000" spc="-170" dirty="0">
                <a:latin typeface="Microsoft Sans Serif"/>
                <a:cs typeface="Microsoft Sans Serif"/>
              </a:rPr>
              <a:t>expresión</a:t>
            </a:r>
            <a:r>
              <a:rPr sz="3000" spc="-165" dirty="0">
                <a:latin typeface="Microsoft Sans Serif"/>
                <a:cs typeface="Microsoft Sans Serif"/>
              </a:rPr>
              <a:t> </a:t>
            </a:r>
            <a:r>
              <a:rPr sz="3000" spc="-15" dirty="0">
                <a:latin typeface="Microsoft Sans Serif"/>
                <a:cs typeface="Microsoft Sans Serif"/>
              </a:rPr>
              <a:t>da</a:t>
            </a:r>
            <a:r>
              <a:rPr sz="3000" spc="-10" dirty="0">
                <a:latin typeface="Microsoft Sans Serif"/>
                <a:cs typeface="Microsoft Sans Serif"/>
              </a:rPr>
              <a:t> </a:t>
            </a:r>
            <a:r>
              <a:rPr sz="3000" spc="-100" dirty="0">
                <a:latin typeface="Microsoft Sans Serif"/>
                <a:cs typeface="Microsoft Sans Serif"/>
              </a:rPr>
              <a:t>el</a:t>
            </a:r>
            <a:r>
              <a:rPr sz="3000" spc="-95" dirty="0">
                <a:latin typeface="Microsoft Sans Serif"/>
                <a:cs typeface="Microsoft Sans Serif"/>
              </a:rPr>
              <a:t> valor</a:t>
            </a:r>
            <a:r>
              <a:rPr sz="3000" spc="-90" dirty="0">
                <a:latin typeface="Microsoft Sans Serif"/>
                <a:cs typeface="Microsoft Sans Serif"/>
              </a:rPr>
              <a:t> </a:t>
            </a:r>
            <a:r>
              <a:rPr sz="3000" spc="-95" dirty="0">
                <a:latin typeface="Microsoft Sans Serif"/>
                <a:cs typeface="Microsoft Sans Serif"/>
              </a:rPr>
              <a:t>de</a:t>
            </a:r>
            <a:r>
              <a:rPr sz="3000" spc="605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la </a:t>
            </a:r>
            <a:r>
              <a:rPr sz="3000" spc="-15" dirty="0">
                <a:latin typeface="Microsoft Sans Serif"/>
                <a:cs typeface="Microsoft Sans Serif"/>
              </a:rPr>
              <a:t> </a:t>
            </a:r>
            <a:r>
              <a:rPr sz="3000" spc="-250" dirty="0">
                <a:latin typeface="Microsoft Sans Serif"/>
                <a:cs typeface="Microsoft Sans Serif"/>
              </a:rPr>
              <a:t>solución </a:t>
            </a:r>
            <a:r>
              <a:rPr sz="3000" spc="-155" dirty="0">
                <a:latin typeface="Microsoft Sans Serif"/>
                <a:cs typeface="Microsoft Sans Serif"/>
              </a:rPr>
              <a:t>básica </a:t>
            </a:r>
            <a:r>
              <a:rPr sz="3000" spc="-160" dirty="0">
                <a:latin typeface="Microsoft Sans Serif"/>
                <a:cs typeface="Microsoft Sans Serif"/>
              </a:rPr>
              <a:t>asociado </a:t>
            </a:r>
            <a:r>
              <a:rPr sz="3000" spc="-15" dirty="0">
                <a:latin typeface="Microsoft Sans Serif"/>
                <a:cs typeface="Microsoft Sans Serif"/>
              </a:rPr>
              <a:t>a </a:t>
            </a:r>
            <a:r>
              <a:rPr sz="3000" spc="-25" dirty="0">
                <a:latin typeface="Microsoft Sans Serif"/>
                <a:cs typeface="Microsoft Sans Serif"/>
              </a:rPr>
              <a:t>la </a:t>
            </a:r>
            <a:r>
              <a:rPr sz="3000" spc="-130" dirty="0">
                <a:latin typeface="Microsoft Sans Serif"/>
                <a:cs typeface="Microsoft Sans Serif"/>
              </a:rPr>
              <a:t>actual </a:t>
            </a:r>
            <a:r>
              <a:rPr sz="3000" spc="-175" dirty="0">
                <a:latin typeface="Microsoft Sans Serif"/>
                <a:cs typeface="Microsoft Sans Serif"/>
              </a:rPr>
              <a:t>base </a:t>
            </a:r>
            <a:r>
              <a:rPr sz="3000" b="1" spc="-385" dirty="0">
                <a:latin typeface="Arial"/>
                <a:cs typeface="Arial"/>
              </a:rPr>
              <a:t>B</a:t>
            </a:r>
            <a:r>
              <a:rPr sz="3000" spc="-385" dirty="0">
                <a:latin typeface="Microsoft Sans Serif"/>
                <a:cs typeface="Microsoft Sans Serif"/>
              </a:rPr>
              <a:t>,</a:t>
            </a:r>
            <a:r>
              <a:rPr sz="3000" spc="-380" dirty="0">
                <a:latin typeface="Microsoft Sans Serif"/>
                <a:cs typeface="Microsoft Sans Serif"/>
              </a:rPr>
              <a:t> </a:t>
            </a:r>
            <a:r>
              <a:rPr sz="3000" spc="-270" dirty="0">
                <a:latin typeface="Microsoft Sans Serif"/>
                <a:cs typeface="Microsoft Sans Serif"/>
              </a:rPr>
              <a:t>en </a:t>
            </a:r>
            <a:r>
              <a:rPr sz="3000" spc="-215" dirty="0">
                <a:latin typeface="Microsoft Sans Serif"/>
                <a:cs typeface="Microsoft Sans Serif"/>
              </a:rPr>
              <a:t>este </a:t>
            </a:r>
            <a:r>
              <a:rPr sz="3000" spc="-210" dirty="0">
                <a:latin typeface="Microsoft Sans Serif"/>
                <a:cs typeface="Microsoft Sans Serif"/>
              </a:rPr>
              <a:t> </a:t>
            </a:r>
            <a:r>
              <a:rPr sz="3000" spc="-295" dirty="0">
                <a:latin typeface="Microsoft Sans Serif"/>
                <a:cs typeface="Microsoft Sans Serif"/>
              </a:rPr>
              <a:t>ca</a:t>
            </a:r>
            <a:r>
              <a:rPr sz="3000" spc="-290" dirty="0">
                <a:latin typeface="Microsoft Sans Serif"/>
                <a:cs typeface="Microsoft Sans Serif"/>
              </a:rPr>
              <a:t>s</a:t>
            </a:r>
            <a:r>
              <a:rPr sz="3000" spc="-170" dirty="0">
                <a:latin typeface="Microsoft Sans Serif"/>
                <a:cs typeface="Microsoft Sans Serif"/>
              </a:rPr>
              <a:t>o</a:t>
            </a:r>
            <a:r>
              <a:rPr sz="3000" spc="15" dirty="0">
                <a:latin typeface="Microsoft Sans Serif"/>
                <a:cs typeface="Microsoft Sans Serif"/>
              </a:rPr>
              <a:t> </a:t>
            </a:r>
            <a:r>
              <a:rPr sz="3000" spc="-265" dirty="0">
                <a:latin typeface="Microsoft Sans Serif"/>
                <a:cs typeface="Microsoft Sans Serif"/>
              </a:rPr>
              <a:t>aso</a:t>
            </a:r>
            <a:r>
              <a:rPr sz="3000" spc="-254" dirty="0">
                <a:latin typeface="Microsoft Sans Serif"/>
                <a:cs typeface="Microsoft Sans Serif"/>
              </a:rPr>
              <a:t>c</a:t>
            </a:r>
            <a:r>
              <a:rPr sz="3000" spc="-20" dirty="0">
                <a:latin typeface="Microsoft Sans Serif"/>
                <a:cs typeface="Microsoft Sans Serif"/>
              </a:rPr>
              <a:t>iada</a:t>
            </a:r>
            <a:r>
              <a:rPr sz="3000" spc="20" dirty="0">
                <a:latin typeface="Microsoft Sans Serif"/>
                <a:cs typeface="Microsoft Sans Serif"/>
              </a:rPr>
              <a:t> </a:t>
            </a:r>
            <a:r>
              <a:rPr sz="3000" spc="-15" dirty="0">
                <a:latin typeface="Microsoft Sans Serif"/>
                <a:cs typeface="Microsoft Sans Serif"/>
              </a:rPr>
              <a:t>a</a:t>
            </a:r>
            <a:r>
              <a:rPr sz="3000" spc="15" dirty="0">
                <a:latin typeface="Microsoft Sans Serif"/>
                <a:cs typeface="Microsoft Sans Serif"/>
              </a:rPr>
              <a:t> </a:t>
            </a:r>
            <a:r>
              <a:rPr sz="3000" spc="-170" dirty="0">
                <a:latin typeface="Microsoft Sans Serif"/>
                <a:cs typeface="Microsoft Sans Serif"/>
              </a:rPr>
              <a:t>la</a:t>
            </a:r>
            <a:r>
              <a:rPr sz="3000" spc="-210" dirty="0">
                <a:latin typeface="Microsoft Sans Serif"/>
                <a:cs typeface="Microsoft Sans Serif"/>
              </a:rPr>
              <a:t>s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500" dirty="0">
                <a:latin typeface="Microsoft Sans Serif"/>
                <a:cs typeface="Microsoft Sans Serif"/>
              </a:rPr>
              <a:t>m</a:t>
            </a:r>
            <a:r>
              <a:rPr sz="3000" spc="20" dirty="0">
                <a:latin typeface="Microsoft Sans Serif"/>
                <a:cs typeface="Microsoft Sans Serif"/>
              </a:rPr>
              <a:t> </a:t>
            </a:r>
            <a:r>
              <a:rPr sz="3000" spc="-125" dirty="0">
                <a:latin typeface="Microsoft Sans Serif"/>
                <a:cs typeface="Microsoft Sans Serif"/>
              </a:rPr>
              <a:t>prime</a:t>
            </a:r>
            <a:r>
              <a:rPr sz="3000" spc="-114" dirty="0">
                <a:latin typeface="Microsoft Sans Serif"/>
                <a:cs typeface="Microsoft Sans Serif"/>
              </a:rPr>
              <a:t>r</a:t>
            </a:r>
            <a:r>
              <a:rPr sz="3000" spc="-260" dirty="0">
                <a:latin typeface="Microsoft Sans Serif"/>
                <a:cs typeface="Microsoft Sans Serif"/>
              </a:rPr>
              <a:t>as</a:t>
            </a:r>
            <a:r>
              <a:rPr sz="3000" spc="10" dirty="0">
                <a:latin typeface="Microsoft Sans Serif"/>
                <a:cs typeface="Microsoft Sans Serif"/>
              </a:rPr>
              <a:t> </a:t>
            </a:r>
            <a:r>
              <a:rPr sz="3000" spc="-254" dirty="0">
                <a:latin typeface="Microsoft Sans Serif"/>
                <a:cs typeface="Microsoft Sans Serif"/>
              </a:rPr>
              <a:t>v</a:t>
            </a:r>
            <a:r>
              <a:rPr sz="3000" spc="-95" dirty="0">
                <a:latin typeface="Microsoft Sans Serif"/>
                <a:cs typeface="Microsoft Sans Serif"/>
              </a:rPr>
              <a:t>ariables</a:t>
            </a:r>
            <a:endParaRPr sz="3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15</a:t>
            </a:fld>
            <a:endParaRPr lang="es-CL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203674"/>
            <a:ext cx="5251450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2740" indent="-320675">
              <a:lnSpc>
                <a:spcPct val="100000"/>
              </a:lnSpc>
              <a:spcBef>
                <a:spcPts val="95"/>
              </a:spcBef>
              <a:buClr>
                <a:srgbClr val="DD8046"/>
              </a:buClr>
              <a:buSzPct val="60000"/>
              <a:buFont typeface="Wingdings"/>
              <a:buChar char=""/>
              <a:tabLst>
                <a:tab pos="333375" algn="l"/>
              </a:tabLst>
            </a:pPr>
            <a:r>
              <a:rPr sz="4000" spc="-130" dirty="0">
                <a:latin typeface="Microsoft Sans Serif"/>
                <a:cs typeface="Microsoft Sans Serif"/>
              </a:rPr>
              <a:t>Criterio</a:t>
            </a:r>
            <a:r>
              <a:rPr sz="4000" spc="15" dirty="0">
                <a:latin typeface="Microsoft Sans Serif"/>
                <a:cs typeface="Microsoft Sans Serif"/>
              </a:rPr>
              <a:t> </a:t>
            </a:r>
            <a:r>
              <a:rPr sz="4000" spc="-125" dirty="0">
                <a:latin typeface="Microsoft Sans Serif"/>
                <a:cs typeface="Microsoft Sans Serif"/>
              </a:rPr>
              <a:t>de</a:t>
            </a:r>
            <a:r>
              <a:rPr sz="4000" spc="10" dirty="0">
                <a:latin typeface="Microsoft Sans Serif"/>
                <a:cs typeface="Microsoft Sans Serif"/>
              </a:rPr>
              <a:t> </a:t>
            </a:r>
            <a:r>
              <a:rPr sz="4000" spc="-114" dirty="0">
                <a:latin typeface="Microsoft Sans Serif"/>
                <a:cs typeface="Microsoft Sans Serif"/>
              </a:rPr>
              <a:t>optimalidad:</a:t>
            </a:r>
            <a:endParaRPr sz="4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93766" y="3242272"/>
            <a:ext cx="149860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i="1" spc="-250" dirty="0">
                <a:latin typeface="Times New Roman"/>
                <a:cs typeface="Times New Roman"/>
              </a:rPr>
              <a:t>D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99594" y="3048243"/>
            <a:ext cx="644525" cy="52642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970">
              <a:lnSpc>
                <a:spcPts val="2039"/>
              </a:lnSpc>
              <a:spcBef>
                <a:spcPts val="105"/>
              </a:spcBef>
              <a:tabLst>
                <a:tab pos="527050" algn="l"/>
              </a:tabLst>
            </a:pPr>
            <a:r>
              <a:rPr sz="1700" i="1" spc="-195" dirty="0">
                <a:latin typeface="Times New Roman"/>
                <a:cs typeface="Times New Roman"/>
              </a:rPr>
              <a:t>T	T</a:t>
            </a: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ts val="2039"/>
              </a:lnSpc>
              <a:tabLst>
                <a:tab pos="525780" algn="l"/>
              </a:tabLst>
            </a:pPr>
            <a:r>
              <a:rPr sz="1700" i="1" spc="-250" dirty="0">
                <a:latin typeface="Times New Roman"/>
                <a:cs typeface="Times New Roman"/>
              </a:rPr>
              <a:t>D	</a:t>
            </a:r>
            <a:r>
              <a:rPr sz="1700" i="1" spc="-210" dirty="0">
                <a:latin typeface="Times New Roman"/>
                <a:cs typeface="Times New Roman"/>
              </a:rPr>
              <a:t>B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68656" y="3048243"/>
            <a:ext cx="121285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i="1" spc="-195" dirty="0">
                <a:latin typeface="Times New Roman"/>
                <a:cs typeface="Times New Roman"/>
              </a:rPr>
              <a:t>T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66867" y="3242272"/>
            <a:ext cx="130810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i="1" spc="-210" dirty="0">
                <a:latin typeface="Times New Roman"/>
                <a:cs typeface="Times New Roman"/>
              </a:rPr>
              <a:t>B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14667" y="2523558"/>
            <a:ext cx="121285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i="1" spc="-195" dirty="0">
                <a:latin typeface="Times New Roman"/>
                <a:cs typeface="Times New Roman"/>
              </a:rPr>
              <a:t>T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86646" y="2717584"/>
            <a:ext cx="1096645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38810" algn="l"/>
                <a:tab pos="958215" algn="l"/>
              </a:tabLst>
            </a:pPr>
            <a:r>
              <a:rPr sz="1700" i="1" spc="-250" dirty="0">
                <a:latin typeface="Times New Roman"/>
                <a:cs typeface="Times New Roman"/>
              </a:rPr>
              <a:t>D	D	D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66867" y="2717584"/>
            <a:ext cx="130810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i="1" spc="-210" dirty="0">
                <a:latin typeface="Times New Roman"/>
                <a:cs typeface="Times New Roman"/>
              </a:rPr>
              <a:t>B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17814" y="2230831"/>
            <a:ext cx="1319530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22580" algn="l"/>
                <a:tab pos="862330" algn="l"/>
                <a:tab pos="1181735" algn="l"/>
              </a:tabLst>
            </a:pPr>
            <a:r>
              <a:rPr sz="1700" i="1" spc="-210" dirty="0">
                <a:latin typeface="Times New Roman"/>
                <a:cs typeface="Times New Roman"/>
              </a:rPr>
              <a:t>B	B	</a:t>
            </a:r>
            <a:r>
              <a:rPr sz="1700" i="1" spc="-250" dirty="0">
                <a:latin typeface="Times New Roman"/>
                <a:cs typeface="Times New Roman"/>
              </a:rPr>
              <a:t>D	D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56357" y="3056299"/>
            <a:ext cx="156845" cy="46230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00" i="1" spc="-254" dirty="0">
                <a:latin typeface="Times New Roman"/>
                <a:cs typeface="Times New Roman"/>
              </a:rPr>
              <a:t>x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81616" y="3018124"/>
            <a:ext cx="196850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265" dirty="0">
                <a:latin typeface="Symbol"/>
                <a:cs typeface="Symbol"/>
              </a:rPr>
              <a:t></a:t>
            </a:r>
            <a:r>
              <a:rPr sz="1700" spc="-175" dirty="0">
                <a:latin typeface="Times New Roman"/>
                <a:cs typeface="Times New Roman"/>
              </a:rPr>
              <a:t>1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635917" y="3018124"/>
            <a:ext cx="197485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265" dirty="0">
                <a:latin typeface="Symbol"/>
                <a:cs typeface="Symbol"/>
              </a:rPr>
              <a:t></a:t>
            </a:r>
            <a:r>
              <a:rPr sz="1700" spc="-175" dirty="0">
                <a:latin typeface="Times New Roman"/>
                <a:cs typeface="Times New Roman"/>
              </a:rPr>
              <a:t>1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03747" y="3056299"/>
            <a:ext cx="738505" cy="46230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544195" algn="l"/>
              </a:tabLst>
            </a:pPr>
            <a:r>
              <a:rPr sz="2900" spc="-315" dirty="0">
                <a:latin typeface="Symbol"/>
                <a:cs typeface="Symbol"/>
              </a:rPr>
              <a:t></a:t>
            </a:r>
            <a:r>
              <a:rPr sz="2900" spc="-229" dirty="0">
                <a:latin typeface="Times New Roman"/>
                <a:cs typeface="Times New Roman"/>
              </a:rPr>
              <a:t> </a:t>
            </a:r>
            <a:r>
              <a:rPr sz="2900" i="1" spc="-254" dirty="0">
                <a:latin typeface="Times New Roman"/>
                <a:cs typeface="Times New Roman"/>
              </a:rPr>
              <a:t>c</a:t>
            </a:r>
            <a:r>
              <a:rPr sz="2900" i="1" dirty="0">
                <a:latin typeface="Times New Roman"/>
                <a:cs typeface="Times New Roman"/>
              </a:rPr>
              <a:t>	</a:t>
            </a:r>
            <a:r>
              <a:rPr sz="2900" i="1" spc="-350" dirty="0">
                <a:latin typeface="Times New Roman"/>
                <a:cs typeface="Times New Roman"/>
              </a:rPr>
              <a:t>B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86563" y="2493994"/>
            <a:ext cx="197485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265" dirty="0">
                <a:latin typeface="Symbol"/>
                <a:cs typeface="Symbol"/>
              </a:rPr>
              <a:t></a:t>
            </a:r>
            <a:r>
              <a:rPr sz="1700" spc="-175" dirty="0">
                <a:latin typeface="Times New Roman"/>
                <a:cs typeface="Times New Roman"/>
              </a:rPr>
              <a:t>1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268655" y="2523558"/>
            <a:ext cx="631190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46405" algn="l"/>
              </a:tabLst>
            </a:pPr>
            <a:r>
              <a:rPr sz="1700" i="1" spc="-195" dirty="0">
                <a:latin typeface="Times New Roman"/>
                <a:cs typeface="Times New Roman"/>
              </a:rPr>
              <a:t>T	</a:t>
            </a:r>
            <a:r>
              <a:rPr sz="1700" spc="-265" dirty="0">
                <a:latin typeface="Symbol"/>
                <a:cs typeface="Symbol"/>
              </a:rPr>
              <a:t></a:t>
            </a:r>
            <a:r>
              <a:rPr sz="1700" spc="-175" dirty="0">
                <a:latin typeface="Times New Roman"/>
                <a:cs typeface="Times New Roman"/>
              </a:rPr>
              <a:t>1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83524" y="2822631"/>
            <a:ext cx="2305050" cy="83997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796925" algn="l"/>
                <a:tab pos="1310005" algn="l"/>
                <a:tab pos="1776730" algn="l"/>
                <a:tab pos="2207895" algn="l"/>
              </a:tabLst>
            </a:pPr>
            <a:r>
              <a:rPr sz="2900" i="1" spc="-290" dirty="0">
                <a:latin typeface="Times New Roman"/>
                <a:cs typeface="Times New Roman"/>
              </a:rPr>
              <a:t>b</a:t>
            </a:r>
            <a:r>
              <a:rPr sz="2900" i="1" spc="-330" dirty="0">
                <a:latin typeface="Times New Roman"/>
                <a:cs typeface="Times New Roman"/>
              </a:rPr>
              <a:t> </a:t>
            </a:r>
            <a:r>
              <a:rPr sz="2900" spc="-315" dirty="0">
                <a:latin typeface="Symbol"/>
                <a:cs typeface="Symbol"/>
              </a:rPr>
              <a:t></a:t>
            </a:r>
            <a:r>
              <a:rPr sz="2900" spc="-320" dirty="0">
                <a:latin typeface="Times New Roman"/>
                <a:cs typeface="Times New Roman"/>
              </a:rPr>
              <a:t> </a:t>
            </a:r>
            <a:r>
              <a:rPr sz="5350" spc="-760" dirty="0">
                <a:latin typeface="Symbol"/>
                <a:cs typeface="Symbol"/>
              </a:rPr>
              <a:t></a:t>
            </a:r>
            <a:r>
              <a:rPr sz="2900" i="1" spc="-760" dirty="0">
                <a:latin typeface="Times New Roman"/>
                <a:cs typeface="Times New Roman"/>
              </a:rPr>
              <a:t>c	</a:t>
            </a:r>
            <a:r>
              <a:rPr sz="2900" spc="-315" dirty="0">
                <a:latin typeface="Symbol"/>
                <a:cs typeface="Symbol"/>
              </a:rPr>
              <a:t></a:t>
            </a:r>
            <a:r>
              <a:rPr sz="2900" spc="-365" dirty="0">
                <a:latin typeface="Times New Roman"/>
                <a:cs typeface="Times New Roman"/>
              </a:rPr>
              <a:t> </a:t>
            </a:r>
            <a:r>
              <a:rPr sz="2900" i="1" spc="-254" dirty="0">
                <a:latin typeface="Times New Roman"/>
                <a:cs typeface="Times New Roman"/>
              </a:rPr>
              <a:t>c	</a:t>
            </a:r>
            <a:r>
              <a:rPr sz="2900" i="1" spc="-350" dirty="0">
                <a:latin typeface="Times New Roman"/>
                <a:cs typeface="Times New Roman"/>
              </a:rPr>
              <a:t>B	</a:t>
            </a:r>
            <a:r>
              <a:rPr sz="2900" i="1" spc="-415" dirty="0">
                <a:latin typeface="Times New Roman"/>
                <a:cs typeface="Times New Roman"/>
              </a:rPr>
              <a:t>D	</a:t>
            </a:r>
            <a:r>
              <a:rPr sz="5350" spc="-1175" dirty="0">
                <a:latin typeface="Symbol"/>
                <a:cs typeface="Symbol"/>
              </a:rPr>
              <a:t></a:t>
            </a:r>
            <a:endParaRPr sz="5350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52540" y="2297950"/>
            <a:ext cx="1399540" cy="83997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617855" algn="l"/>
                <a:tab pos="1255395" algn="l"/>
              </a:tabLst>
            </a:pPr>
            <a:r>
              <a:rPr sz="2900" i="1" spc="-415" dirty="0">
                <a:latin typeface="Times New Roman"/>
                <a:cs typeface="Times New Roman"/>
              </a:rPr>
              <a:t>D</a:t>
            </a:r>
            <a:r>
              <a:rPr sz="2900" i="1" spc="-70" dirty="0">
                <a:latin typeface="Times New Roman"/>
                <a:cs typeface="Times New Roman"/>
              </a:rPr>
              <a:t> </a:t>
            </a:r>
            <a:r>
              <a:rPr sz="2900" i="1" spc="-254" dirty="0">
                <a:latin typeface="Times New Roman"/>
                <a:cs typeface="Times New Roman"/>
              </a:rPr>
              <a:t>x</a:t>
            </a:r>
            <a:r>
              <a:rPr sz="2900" i="1" dirty="0">
                <a:latin typeface="Times New Roman"/>
                <a:cs typeface="Times New Roman"/>
              </a:rPr>
              <a:t>	</a:t>
            </a:r>
            <a:r>
              <a:rPr sz="5350" spc="-955" dirty="0">
                <a:latin typeface="Symbol"/>
                <a:cs typeface="Symbol"/>
              </a:rPr>
              <a:t></a:t>
            </a:r>
            <a:r>
              <a:rPr sz="2900" spc="-315" dirty="0">
                <a:latin typeface="Symbol"/>
                <a:cs typeface="Symbol"/>
              </a:rPr>
              <a:t></a:t>
            </a:r>
            <a:r>
              <a:rPr sz="2900" spc="-335" dirty="0">
                <a:latin typeface="Times New Roman"/>
                <a:cs typeface="Times New Roman"/>
              </a:rPr>
              <a:t> </a:t>
            </a:r>
            <a:r>
              <a:rPr sz="2900" i="1" spc="-254" dirty="0">
                <a:latin typeface="Times New Roman"/>
                <a:cs typeface="Times New Roman"/>
              </a:rPr>
              <a:t>c</a:t>
            </a:r>
            <a:r>
              <a:rPr sz="2900" i="1" dirty="0">
                <a:latin typeface="Times New Roman"/>
                <a:cs typeface="Times New Roman"/>
              </a:rPr>
              <a:t>	</a:t>
            </a:r>
            <a:r>
              <a:rPr sz="2900" i="1" spc="-254" dirty="0">
                <a:latin typeface="Times New Roman"/>
                <a:cs typeface="Times New Roman"/>
              </a:rPr>
              <a:t>x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502032" y="2531619"/>
            <a:ext cx="990600" cy="46230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76555" algn="l"/>
              </a:tabLst>
            </a:pPr>
            <a:r>
              <a:rPr sz="2900" i="1" spc="-350" dirty="0">
                <a:latin typeface="Times New Roman"/>
                <a:cs typeface="Times New Roman"/>
              </a:rPr>
              <a:t>B	</a:t>
            </a:r>
            <a:r>
              <a:rPr sz="2900" i="1" spc="-290" dirty="0">
                <a:latin typeface="Times New Roman"/>
                <a:cs typeface="Times New Roman"/>
              </a:rPr>
              <a:t>b</a:t>
            </a:r>
            <a:r>
              <a:rPr sz="2900" i="1" spc="-330" dirty="0">
                <a:latin typeface="Times New Roman"/>
                <a:cs typeface="Times New Roman"/>
              </a:rPr>
              <a:t> </a:t>
            </a:r>
            <a:r>
              <a:rPr sz="2900" spc="-315" dirty="0">
                <a:latin typeface="Symbol"/>
                <a:cs typeface="Symbol"/>
              </a:rPr>
              <a:t></a:t>
            </a:r>
            <a:r>
              <a:rPr sz="2900" spc="-260" dirty="0">
                <a:latin typeface="Times New Roman"/>
                <a:cs typeface="Times New Roman"/>
              </a:rPr>
              <a:t> </a:t>
            </a:r>
            <a:r>
              <a:rPr sz="2900" i="1" spc="-350" dirty="0">
                <a:latin typeface="Times New Roman"/>
                <a:cs typeface="Times New Roman"/>
              </a:rPr>
              <a:t>B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903746" y="2297950"/>
            <a:ext cx="628650" cy="83997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531495" algn="l"/>
              </a:tabLst>
            </a:pPr>
            <a:r>
              <a:rPr sz="2900" spc="-315" dirty="0">
                <a:latin typeface="Symbol"/>
                <a:cs typeface="Symbol"/>
              </a:rPr>
              <a:t></a:t>
            </a:r>
            <a:r>
              <a:rPr sz="2900" spc="-229" dirty="0">
                <a:latin typeface="Times New Roman"/>
                <a:cs typeface="Times New Roman"/>
              </a:rPr>
              <a:t> </a:t>
            </a:r>
            <a:r>
              <a:rPr sz="2900" i="1" spc="-254" dirty="0">
                <a:latin typeface="Times New Roman"/>
                <a:cs typeface="Times New Roman"/>
              </a:rPr>
              <a:t>c</a:t>
            </a:r>
            <a:r>
              <a:rPr sz="2900" i="1" dirty="0">
                <a:latin typeface="Times New Roman"/>
                <a:cs typeface="Times New Roman"/>
              </a:rPr>
              <a:t>	</a:t>
            </a:r>
            <a:r>
              <a:rPr sz="5350" spc="-1160" dirty="0">
                <a:latin typeface="Symbol"/>
                <a:cs typeface="Symbol"/>
              </a:rPr>
              <a:t></a:t>
            </a:r>
            <a:endParaRPr sz="5350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427290" y="2044865"/>
            <a:ext cx="2117725" cy="46230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25"/>
              </a:spcBef>
              <a:tabLst>
                <a:tab pos="1403350" algn="l"/>
              </a:tabLst>
            </a:pPr>
            <a:r>
              <a:rPr sz="2900" i="1" spc="-195" dirty="0">
                <a:latin typeface="Times New Roman"/>
                <a:cs typeface="Times New Roman"/>
              </a:rPr>
              <a:t>c</a:t>
            </a:r>
            <a:r>
              <a:rPr sz="2550" i="1" spc="-292" baseline="42483" dirty="0">
                <a:latin typeface="Times New Roman"/>
                <a:cs typeface="Times New Roman"/>
              </a:rPr>
              <a:t>T</a:t>
            </a:r>
            <a:r>
              <a:rPr sz="2550" i="1" spc="-37" baseline="42483" dirty="0">
                <a:latin typeface="Times New Roman"/>
                <a:cs typeface="Times New Roman"/>
              </a:rPr>
              <a:t> </a:t>
            </a:r>
            <a:r>
              <a:rPr sz="2900" i="1" spc="-254" dirty="0">
                <a:latin typeface="Times New Roman"/>
                <a:cs typeface="Times New Roman"/>
              </a:rPr>
              <a:t>x</a:t>
            </a:r>
            <a:r>
              <a:rPr sz="2900" i="1" spc="-160" dirty="0">
                <a:latin typeface="Times New Roman"/>
                <a:cs typeface="Times New Roman"/>
              </a:rPr>
              <a:t> </a:t>
            </a:r>
            <a:r>
              <a:rPr sz="2900" spc="-315" dirty="0">
                <a:latin typeface="Symbol"/>
                <a:cs typeface="Symbol"/>
              </a:rPr>
              <a:t></a:t>
            </a:r>
            <a:r>
              <a:rPr sz="2900" spc="-229" dirty="0">
                <a:latin typeface="Times New Roman"/>
                <a:cs typeface="Times New Roman"/>
              </a:rPr>
              <a:t> </a:t>
            </a:r>
            <a:r>
              <a:rPr sz="2900" i="1" spc="-195" dirty="0">
                <a:latin typeface="Times New Roman"/>
                <a:cs typeface="Times New Roman"/>
              </a:rPr>
              <a:t>c</a:t>
            </a:r>
            <a:r>
              <a:rPr sz="2550" i="1" spc="-292" baseline="42483" dirty="0">
                <a:latin typeface="Times New Roman"/>
                <a:cs typeface="Times New Roman"/>
              </a:rPr>
              <a:t>T</a:t>
            </a:r>
            <a:r>
              <a:rPr sz="2550" i="1" spc="247" baseline="42483" dirty="0">
                <a:latin typeface="Times New Roman"/>
                <a:cs typeface="Times New Roman"/>
              </a:rPr>
              <a:t> </a:t>
            </a:r>
            <a:r>
              <a:rPr sz="2900" i="1" spc="-254" dirty="0">
                <a:latin typeface="Times New Roman"/>
                <a:cs typeface="Times New Roman"/>
              </a:rPr>
              <a:t>x</a:t>
            </a:r>
            <a:r>
              <a:rPr sz="2900" i="1" dirty="0">
                <a:latin typeface="Times New Roman"/>
                <a:cs typeface="Times New Roman"/>
              </a:rPr>
              <a:t>	</a:t>
            </a:r>
            <a:r>
              <a:rPr sz="2900" spc="-315" dirty="0">
                <a:latin typeface="Symbol"/>
                <a:cs typeface="Symbol"/>
              </a:rPr>
              <a:t></a:t>
            </a:r>
            <a:r>
              <a:rPr sz="2900" spc="-335" dirty="0">
                <a:latin typeface="Times New Roman"/>
                <a:cs typeface="Times New Roman"/>
              </a:rPr>
              <a:t> </a:t>
            </a:r>
            <a:r>
              <a:rPr sz="2900" i="1" spc="-200" dirty="0">
                <a:latin typeface="Times New Roman"/>
                <a:cs typeface="Times New Roman"/>
              </a:rPr>
              <a:t>c</a:t>
            </a:r>
            <a:r>
              <a:rPr sz="2550" i="1" spc="-292" baseline="42483" dirty="0">
                <a:latin typeface="Times New Roman"/>
                <a:cs typeface="Times New Roman"/>
              </a:rPr>
              <a:t>T</a:t>
            </a:r>
            <a:r>
              <a:rPr sz="2550" i="1" baseline="42483" dirty="0">
                <a:latin typeface="Times New Roman"/>
                <a:cs typeface="Times New Roman"/>
              </a:rPr>
              <a:t> </a:t>
            </a:r>
            <a:r>
              <a:rPr sz="2550" i="1" spc="-277" baseline="42483" dirty="0">
                <a:latin typeface="Times New Roman"/>
                <a:cs typeface="Times New Roman"/>
              </a:rPr>
              <a:t> </a:t>
            </a:r>
            <a:r>
              <a:rPr sz="2900" i="1" spc="-254" dirty="0">
                <a:latin typeface="Times New Roman"/>
                <a:cs typeface="Times New Roman"/>
              </a:rPr>
              <a:t>x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098036" y="3412998"/>
            <a:ext cx="2273935" cy="58579"/>
          </a:xfrm>
          <a:custGeom>
            <a:avLst/>
            <a:gdLst/>
            <a:ahLst/>
            <a:cxnLst/>
            <a:rect l="l" t="t" r="r" b="b"/>
            <a:pathLst>
              <a:path w="2273935" h="78104">
                <a:moveTo>
                  <a:pt x="2273808" y="0"/>
                </a:moveTo>
                <a:lnTo>
                  <a:pt x="2241084" y="39228"/>
                </a:lnTo>
                <a:lnTo>
                  <a:pt x="2203608" y="54959"/>
                </a:lnTo>
                <a:lnTo>
                  <a:pt x="2155105" y="67112"/>
                </a:lnTo>
                <a:lnTo>
                  <a:pt x="2097860" y="74947"/>
                </a:lnTo>
                <a:lnTo>
                  <a:pt x="2034159" y="77724"/>
                </a:lnTo>
                <a:lnTo>
                  <a:pt x="239649" y="77724"/>
                </a:lnTo>
                <a:lnTo>
                  <a:pt x="175947" y="74947"/>
                </a:lnTo>
                <a:lnTo>
                  <a:pt x="118702" y="67112"/>
                </a:lnTo>
                <a:lnTo>
                  <a:pt x="70199" y="54959"/>
                </a:lnTo>
                <a:lnTo>
                  <a:pt x="32723" y="39228"/>
                </a:lnTo>
                <a:lnTo>
                  <a:pt x="8561" y="20662"/>
                </a:lnTo>
                <a:lnTo>
                  <a:pt x="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970022" y="3606926"/>
            <a:ext cx="901700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129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valor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actual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función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objeti</a:t>
            </a:r>
            <a:r>
              <a:rPr sz="2000" spc="-10" dirty="0">
                <a:latin typeface="Arial MT"/>
                <a:cs typeface="Arial MT"/>
              </a:rPr>
              <a:t>v</a:t>
            </a:r>
            <a:r>
              <a:rPr sz="2000" dirty="0">
                <a:latin typeface="Arial MT"/>
                <a:cs typeface="Arial MT"/>
              </a:rPr>
              <a:t>o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671441" y="3606927"/>
            <a:ext cx="1190625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254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vector de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costos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redu</a:t>
            </a:r>
            <a:r>
              <a:rPr sz="2000" spc="5" dirty="0">
                <a:latin typeface="Arial MT"/>
                <a:cs typeface="Arial MT"/>
              </a:rPr>
              <a:t>c</a:t>
            </a:r>
            <a:r>
              <a:rPr sz="2000" dirty="0">
                <a:latin typeface="Arial MT"/>
                <a:cs typeface="Arial MT"/>
              </a:rPr>
              <a:t>ido</a:t>
            </a:r>
            <a:r>
              <a:rPr sz="2000" spc="15" dirty="0">
                <a:latin typeface="Arial MT"/>
                <a:cs typeface="Arial MT"/>
              </a:rPr>
              <a:t>s</a:t>
            </a:r>
            <a:r>
              <a:rPr sz="2000" spc="-100" dirty="0">
                <a:latin typeface="Arial MT"/>
                <a:cs typeface="Arial MT"/>
              </a:rPr>
              <a:t>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13532" y="3412998"/>
            <a:ext cx="676910" cy="58579"/>
          </a:xfrm>
          <a:custGeom>
            <a:avLst/>
            <a:gdLst/>
            <a:ahLst/>
            <a:cxnLst/>
            <a:rect l="l" t="t" r="r" b="b"/>
            <a:pathLst>
              <a:path w="676910" h="78104">
                <a:moveTo>
                  <a:pt x="676656" y="0"/>
                </a:moveTo>
                <a:lnTo>
                  <a:pt x="671060" y="30253"/>
                </a:lnTo>
                <a:lnTo>
                  <a:pt x="655796" y="54959"/>
                </a:lnTo>
                <a:lnTo>
                  <a:pt x="633150" y="71616"/>
                </a:lnTo>
                <a:lnTo>
                  <a:pt x="605408" y="77724"/>
                </a:lnTo>
                <a:lnTo>
                  <a:pt x="71247" y="77724"/>
                </a:lnTo>
                <a:lnTo>
                  <a:pt x="43505" y="71616"/>
                </a:lnTo>
                <a:lnTo>
                  <a:pt x="20859" y="54959"/>
                </a:lnTo>
                <a:lnTo>
                  <a:pt x="5595" y="30253"/>
                </a:lnTo>
                <a:lnTo>
                  <a:pt x="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16</a:t>
            </a:fld>
            <a:endParaRPr lang="es-CL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2487" y="2383440"/>
            <a:ext cx="8162925" cy="351852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01600" algn="just">
              <a:lnSpc>
                <a:spcPts val="3454"/>
              </a:lnSpc>
              <a:spcBef>
                <a:spcPts val="105"/>
              </a:spcBef>
            </a:pPr>
            <a:r>
              <a:rPr sz="3200" spc="-160" dirty="0">
                <a:latin typeface="Microsoft Sans Serif"/>
                <a:cs typeface="Microsoft Sans Serif"/>
              </a:rPr>
              <a:t>donde</a:t>
            </a:r>
            <a:r>
              <a:rPr sz="3200" spc="345" dirty="0">
                <a:latin typeface="Microsoft Sans Serif"/>
                <a:cs typeface="Microsoft Sans Serif"/>
              </a:rPr>
              <a:t> </a:t>
            </a:r>
            <a:r>
              <a:rPr sz="3200" b="1" spc="-60" dirty="0">
                <a:latin typeface="Arial"/>
                <a:cs typeface="Arial"/>
              </a:rPr>
              <a:t>j</a:t>
            </a:r>
            <a:r>
              <a:rPr sz="3200" b="1" spc="290" dirty="0">
                <a:latin typeface="Arial"/>
                <a:cs typeface="Arial"/>
              </a:rPr>
              <a:t> </a:t>
            </a:r>
            <a:r>
              <a:rPr sz="3200" spc="-355" dirty="0">
                <a:latin typeface="Microsoft Sans Serif"/>
                <a:cs typeface="Microsoft Sans Serif"/>
              </a:rPr>
              <a:t>es</a:t>
            </a:r>
            <a:r>
              <a:rPr sz="3200" spc="-165" dirty="0">
                <a:latin typeface="Microsoft Sans Serif"/>
                <a:cs typeface="Microsoft Sans Serif"/>
              </a:rPr>
              <a:t> </a:t>
            </a:r>
            <a:r>
              <a:rPr sz="3200" spc="-110" dirty="0">
                <a:latin typeface="Microsoft Sans Serif"/>
                <a:cs typeface="Microsoft Sans Serif"/>
              </a:rPr>
              <a:t>el</a:t>
            </a:r>
            <a:r>
              <a:rPr sz="3200" spc="345" dirty="0">
                <a:latin typeface="Microsoft Sans Serif"/>
                <a:cs typeface="Microsoft Sans Serif"/>
              </a:rPr>
              <a:t> </a:t>
            </a:r>
            <a:r>
              <a:rPr sz="3200" spc="-175" dirty="0">
                <a:latin typeface="Microsoft Sans Serif"/>
                <a:cs typeface="Microsoft Sans Serif"/>
              </a:rPr>
              <a:t>índice</a:t>
            </a:r>
            <a:r>
              <a:rPr sz="3200" spc="350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de</a:t>
            </a:r>
            <a:r>
              <a:rPr sz="3200" spc="330" dirty="0">
                <a:latin typeface="Microsoft Sans Serif"/>
                <a:cs typeface="Microsoft Sans Serif"/>
              </a:rPr>
              <a:t> </a:t>
            </a:r>
            <a:r>
              <a:rPr sz="3200" spc="-75" dirty="0">
                <a:latin typeface="Microsoft Sans Serif"/>
                <a:cs typeface="Microsoft Sans Serif"/>
              </a:rPr>
              <a:t>variable</a:t>
            </a:r>
            <a:r>
              <a:rPr sz="3200" spc="335" dirty="0">
                <a:latin typeface="Microsoft Sans Serif"/>
                <a:cs typeface="Microsoft Sans Serif"/>
              </a:rPr>
              <a:t> </a:t>
            </a:r>
            <a:r>
              <a:rPr sz="3200" spc="-175" dirty="0">
                <a:latin typeface="Microsoft Sans Serif"/>
                <a:cs typeface="Microsoft Sans Serif"/>
              </a:rPr>
              <a:t>no-básica</a:t>
            </a:r>
            <a:r>
              <a:rPr sz="3200" spc="330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y</a:t>
            </a:r>
            <a:r>
              <a:rPr sz="3200" spc="335" dirty="0">
                <a:latin typeface="Microsoft Sans Serif"/>
                <a:cs typeface="Microsoft Sans Serif"/>
              </a:rPr>
              <a:t> </a:t>
            </a:r>
            <a:r>
              <a:rPr sz="3200" b="1" spc="-70" dirty="0">
                <a:latin typeface="Arial"/>
                <a:cs typeface="Arial"/>
              </a:rPr>
              <a:t>A</a:t>
            </a:r>
            <a:r>
              <a:rPr sz="3150" b="1" spc="-104" baseline="-21164" dirty="0">
                <a:latin typeface="Arial"/>
                <a:cs typeface="Arial"/>
              </a:rPr>
              <a:t>j</a:t>
            </a:r>
            <a:endParaRPr sz="3150" baseline="-21164">
              <a:latin typeface="Arial"/>
              <a:cs typeface="Arial"/>
            </a:endParaRPr>
          </a:p>
          <a:p>
            <a:pPr marL="101600" algn="just">
              <a:lnSpc>
                <a:spcPts val="3454"/>
              </a:lnSpc>
            </a:pPr>
            <a:r>
              <a:rPr sz="3200" spc="-10" dirty="0">
                <a:latin typeface="Microsoft Sans Serif"/>
                <a:cs typeface="Microsoft Sans Serif"/>
              </a:rPr>
              <a:t>l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-215" dirty="0">
                <a:latin typeface="Microsoft Sans Serif"/>
                <a:cs typeface="Microsoft Sans Serif"/>
              </a:rPr>
              <a:t>respe</a:t>
            </a:r>
            <a:r>
              <a:rPr sz="3200" spc="-210" dirty="0">
                <a:latin typeface="Microsoft Sans Serif"/>
                <a:cs typeface="Microsoft Sans Serif"/>
              </a:rPr>
              <a:t>c</a:t>
            </a:r>
            <a:r>
              <a:rPr sz="3200" spc="-65" dirty="0">
                <a:latin typeface="Microsoft Sans Serif"/>
                <a:cs typeface="Microsoft Sans Serif"/>
              </a:rPr>
              <a:t>ti</a:t>
            </a:r>
            <a:r>
              <a:rPr sz="3200" spc="-200" dirty="0">
                <a:latin typeface="Microsoft Sans Serif"/>
                <a:cs typeface="Microsoft Sans Serif"/>
              </a:rPr>
              <a:t>v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240" dirty="0">
                <a:latin typeface="Microsoft Sans Serif"/>
                <a:cs typeface="Microsoft Sans Serif"/>
              </a:rPr>
              <a:t>co</a:t>
            </a:r>
            <a:r>
              <a:rPr sz="3200" spc="-95" dirty="0">
                <a:latin typeface="Microsoft Sans Serif"/>
                <a:cs typeface="Microsoft Sans Serif"/>
              </a:rPr>
              <a:t>l</a:t>
            </a:r>
            <a:r>
              <a:rPr sz="3200" spc="-325" dirty="0">
                <a:latin typeface="Microsoft Sans Serif"/>
                <a:cs typeface="Microsoft Sans Serif"/>
              </a:rPr>
              <a:t>umna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e</a:t>
            </a:r>
            <a:r>
              <a:rPr sz="3200" spc="-280" dirty="0">
                <a:latin typeface="Microsoft Sans Serif"/>
                <a:cs typeface="Microsoft Sans Serif"/>
              </a:rPr>
              <a:t>n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b="1" spc="-110" dirty="0">
                <a:latin typeface="Arial"/>
                <a:cs typeface="Arial"/>
              </a:rPr>
              <a:t>A</a:t>
            </a:r>
            <a:r>
              <a:rPr sz="3200" b="1" dirty="0">
                <a:latin typeface="Arial"/>
                <a:cs typeface="Arial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245" dirty="0">
                <a:latin typeface="Microsoft Sans Serif"/>
                <a:cs typeface="Microsoft Sans Serif"/>
              </a:rPr>
              <a:t>esa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spc="-265" dirty="0">
                <a:latin typeface="Microsoft Sans Serif"/>
                <a:cs typeface="Microsoft Sans Serif"/>
              </a:rPr>
              <a:t>v</a:t>
            </a:r>
            <a:r>
              <a:rPr sz="3200" spc="-40" dirty="0">
                <a:latin typeface="Microsoft Sans Serif"/>
                <a:cs typeface="Microsoft Sans Serif"/>
              </a:rPr>
              <a:t>ariabl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>
              <a:latin typeface="Microsoft Sans Serif"/>
              <a:cs typeface="Microsoft Sans Serif"/>
            </a:endParaRPr>
          </a:p>
          <a:p>
            <a:pPr marL="101600" marR="80645" algn="just">
              <a:lnSpc>
                <a:spcPct val="80000"/>
              </a:lnSpc>
              <a:spcBef>
                <a:spcPts val="1914"/>
              </a:spcBef>
            </a:pPr>
            <a:r>
              <a:rPr sz="3200" spc="-280" dirty="0">
                <a:latin typeface="Microsoft Sans Serif"/>
                <a:cs typeface="Microsoft Sans Serif"/>
              </a:rPr>
              <a:t>La</a:t>
            </a:r>
            <a:r>
              <a:rPr sz="3200" spc="295" dirty="0">
                <a:latin typeface="Microsoft Sans Serif"/>
                <a:cs typeface="Microsoft Sans Serif"/>
              </a:rPr>
              <a:t> </a:t>
            </a:r>
            <a:r>
              <a:rPr sz="3200" spc="-140" dirty="0">
                <a:latin typeface="Microsoft Sans Serif"/>
                <a:cs typeface="Microsoft Sans Serif"/>
              </a:rPr>
              <a:t>actual</a:t>
            </a:r>
            <a:r>
              <a:rPr sz="3200" spc="1280" dirty="0">
                <a:latin typeface="Microsoft Sans Serif"/>
                <a:cs typeface="Microsoft Sans Serif"/>
              </a:rPr>
              <a:t> </a:t>
            </a:r>
            <a:r>
              <a:rPr sz="3200" spc="-265" dirty="0">
                <a:latin typeface="Microsoft Sans Serif"/>
                <a:cs typeface="Microsoft Sans Serif"/>
              </a:rPr>
              <a:t>solución</a:t>
            </a:r>
            <a:r>
              <a:rPr sz="3200" spc="905" dirty="0">
                <a:latin typeface="Microsoft Sans Serif"/>
                <a:cs typeface="Microsoft Sans Serif"/>
              </a:rPr>
              <a:t> </a:t>
            </a:r>
            <a:r>
              <a:rPr sz="3200" spc="-165" dirty="0">
                <a:latin typeface="Microsoft Sans Serif"/>
                <a:cs typeface="Microsoft Sans Serif"/>
              </a:rPr>
              <a:t>básica</a:t>
            </a:r>
            <a:r>
              <a:rPr sz="3200" spc="1205" dirty="0">
                <a:latin typeface="Microsoft Sans Serif"/>
                <a:cs typeface="Microsoft Sans Serif"/>
              </a:rPr>
              <a:t> </a:t>
            </a:r>
            <a:r>
              <a:rPr sz="3200" spc="-60" dirty="0">
                <a:latin typeface="Microsoft Sans Serif"/>
                <a:cs typeface="Microsoft Sans Serif"/>
              </a:rPr>
              <a:t>factible</a:t>
            </a:r>
            <a:r>
              <a:rPr sz="3200" spc="730" dirty="0">
                <a:latin typeface="Microsoft Sans Serif"/>
                <a:cs typeface="Microsoft Sans Serif"/>
              </a:rPr>
              <a:t> </a:t>
            </a:r>
            <a:r>
              <a:rPr sz="3200" spc="-355" dirty="0">
                <a:latin typeface="Microsoft Sans Serif"/>
                <a:cs typeface="Microsoft Sans Serif"/>
              </a:rPr>
              <a:t>es</a:t>
            </a:r>
            <a:r>
              <a:rPr sz="3200" spc="640" dirty="0">
                <a:latin typeface="Microsoft Sans Serif"/>
                <a:cs typeface="Microsoft Sans Serif"/>
              </a:rPr>
              <a:t> </a:t>
            </a:r>
            <a:r>
              <a:rPr sz="3200" spc="-135" dirty="0">
                <a:latin typeface="Microsoft Sans Serif"/>
                <a:cs typeface="Microsoft Sans Serif"/>
              </a:rPr>
              <a:t>óptima 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-370" dirty="0">
                <a:latin typeface="Microsoft Sans Serif"/>
                <a:cs typeface="Microsoft Sans Serif"/>
              </a:rPr>
              <a:t>ssi</a:t>
            </a:r>
            <a:r>
              <a:rPr sz="3200" spc="-365" dirty="0">
                <a:latin typeface="Microsoft Sans Serif"/>
                <a:cs typeface="Microsoft Sans Serif"/>
              </a:rPr>
              <a:t> </a:t>
            </a:r>
            <a:r>
              <a:rPr sz="3200" b="1" spc="-120" dirty="0">
                <a:latin typeface="Arial"/>
                <a:cs typeface="Arial"/>
              </a:rPr>
              <a:t>r</a:t>
            </a:r>
            <a:r>
              <a:rPr sz="3150" b="1" spc="-179" baseline="-21164" dirty="0">
                <a:latin typeface="Arial"/>
                <a:cs typeface="Arial"/>
              </a:rPr>
              <a:t>j</a:t>
            </a:r>
            <a:r>
              <a:rPr sz="3150" b="1" spc="-172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0</a:t>
            </a:r>
            <a:r>
              <a:rPr sz="3200" b="1" spc="-75" dirty="0">
                <a:latin typeface="Arial"/>
                <a:cs typeface="Arial"/>
              </a:rPr>
              <a:t> </a:t>
            </a:r>
            <a:r>
              <a:rPr sz="3200" spc="-80" dirty="0">
                <a:latin typeface="Symbol"/>
                <a:cs typeface="Symbol"/>
              </a:rPr>
              <a:t></a:t>
            </a:r>
            <a:r>
              <a:rPr sz="3200" b="1" spc="-80" dirty="0">
                <a:latin typeface="Arial"/>
                <a:cs typeface="Arial"/>
              </a:rPr>
              <a:t>j</a:t>
            </a:r>
            <a:r>
              <a:rPr sz="3200" spc="-80" dirty="0">
                <a:latin typeface="Microsoft Sans Serif"/>
                <a:cs typeface="Microsoft Sans Serif"/>
              </a:rPr>
              <a:t>,</a:t>
            </a:r>
            <a:r>
              <a:rPr sz="3200" spc="690" dirty="0">
                <a:latin typeface="Microsoft Sans Serif"/>
                <a:cs typeface="Microsoft Sans Serif"/>
              </a:rPr>
              <a:t> </a:t>
            </a:r>
            <a:r>
              <a:rPr sz="3200" spc="-555" dirty="0">
                <a:latin typeface="Microsoft Sans Serif"/>
                <a:cs typeface="Microsoft Sans Serif"/>
              </a:rPr>
              <a:t>En</a:t>
            </a:r>
            <a:r>
              <a:rPr sz="3200" spc="-254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caso</a:t>
            </a:r>
            <a:r>
              <a:rPr sz="3200" spc="305" dirty="0">
                <a:latin typeface="Microsoft Sans Serif"/>
                <a:cs typeface="Microsoft Sans Serif"/>
              </a:rPr>
              <a:t> </a:t>
            </a:r>
            <a:r>
              <a:rPr sz="3200" spc="-150" dirty="0">
                <a:latin typeface="Microsoft Sans Serif"/>
                <a:cs typeface="Microsoft Sans Serif"/>
              </a:rPr>
              <a:t>contrario,</a:t>
            </a:r>
            <a:r>
              <a:rPr sz="3200" spc="555" dirty="0">
                <a:latin typeface="Microsoft Sans Serif"/>
                <a:cs typeface="Microsoft Sans Serif"/>
              </a:rPr>
              <a:t> </a:t>
            </a:r>
            <a:r>
              <a:rPr sz="3200" spc="-180" dirty="0">
                <a:latin typeface="Microsoft Sans Serif"/>
                <a:cs typeface="Microsoft Sans Serif"/>
              </a:rPr>
              <a:t>existe</a:t>
            </a:r>
            <a:r>
              <a:rPr sz="3200" spc="495" dirty="0">
                <a:latin typeface="Microsoft Sans Serif"/>
                <a:cs typeface="Microsoft Sans Serif"/>
              </a:rPr>
              <a:t> </a:t>
            </a:r>
            <a:r>
              <a:rPr sz="3200" spc="-254" dirty="0">
                <a:latin typeface="Microsoft Sans Serif"/>
                <a:cs typeface="Microsoft Sans Serif"/>
              </a:rPr>
              <a:t>una </a:t>
            </a:r>
            <a:r>
              <a:rPr sz="3200" spc="-250" dirty="0">
                <a:latin typeface="Microsoft Sans Serif"/>
                <a:cs typeface="Microsoft Sans Serif"/>
              </a:rPr>
              <a:t> </a:t>
            </a:r>
            <a:r>
              <a:rPr sz="3200" spc="-75" dirty="0">
                <a:latin typeface="Microsoft Sans Serif"/>
                <a:cs typeface="Microsoft Sans Serif"/>
              </a:rPr>
              <a:t>variable</a:t>
            </a:r>
            <a:r>
              <a:rPr sz="3200" spc="-70" dirty="0">
                <a:latin typeface="Microsoft Sans Serif"/>
                <a:cs typeface="Microsoft Sans Serif"/>
              </a:rPr>
              <a:t> </a:t>
            </a:r>
            <a:r>
              <a:rPr sz="3200" spc="-280" dirty="0">
                <a:latin typeface="Microsoft Sans Serif"/>
                <a:cs typeface="Microsoft Sans Serif"/>
              </a:rPr>
              <a:t>no</a:t>
            </a:r>
            <a:r>
              <a:rPr sz="3200" spc="-275" dirty="0">
                <a:latin typeface="Microsoft Sans Serif"/>
                <a:cs typeface="Microsoft Sans Serif"/>
              </a:rPr>
              <a:t> </a:t>
            </a:r>
            <a:r>
              <a:rPr sz="3200" spc="-165" dirty="0">
                <a:latin typeface="Microsoft Sans Serif"/>
                <a:cs typeface="Microsoft Sans Serif"/>
              </a:rPr>
              <a:t>básica</a:t>
            </a:r>
            <a:r>
              <a:rPr sz="3200" spc="-160" dirty="0">
                <a:latin typeface="Microsoft Sans Serif"/>
                <a:cs typeface="Microsoft Sans Serif"/>
              </a:rPr>
              <a:t> </a:t>
            </a:r>
            <a:r>
              <a:rPr sz="3200" b="1" spc="-114" dirty="0">
                <a:latin typeface="Arial"/>
                <a:cs typeface="Arial"/>
              </a:rPr>
              <a:t>x</a:t>
            </a:r>
            <a:r>
              <a:rPr sz="3150" b="1" spc="-172" baseline="-21164" dirty="0">
                <a:latin typeface="Arial"/>
                <a:cs typeface="Arial"/>
              </a:rPr>
              <a:t>p</a:t>
            </a:r>
            <a:r>
              <a:rPr sz="3150" b="1" spc="532" baseline="-21164" dirty="0">
                <a:latin typeface="Arial"/>
                <a:cs typeface="Arial"/>
              </a:rPr>
              <a:t> </a:t>
            </a:r>
            <a:r>
              <a:rPr sz="3200" spc="-310" dirty="0">
                <a:latin typeface="Microsoft Sans Serif"/>
                <a:cs typeface="Microsoft Sans Serif"/>
              </a:rPr>
              <a:t>con</a:t>
            </a:r>
            <a:r>
              <a:rPr sz="3200" spc="235" dirty="0">
                <a:latin typeface="Microsoft Sans Serif"/>
                <a:cs typeface="Microsoft Sans Serif"/>
              </a:rPr>
              <a:t> </a:t>
            </a:r>
            <a:r>
              <a:rPr sz="3200" spc="-260" dirty="0">
                <a:latin typeface="Microsoft Sans Serif"/>
                <a:cs typeface="Microsoft Sans Serif"/>
              </a:rPr>
              <a:t>costo</a:t>
            </a:r>
            <a:r>
              <a:rPr sz="3200" spc="335" dirty="0">
                <a:latin typeface="Microsoft Sans Serif"/>
                <a:cs typeface="Microsoft Sans Serif"/>
              </a:rPr>
              <a:t> </a:t>
            </a:r>
            <a:r>
              <a:rPr sz="3200" spc="-150" dirty="0">
                <a:latin typeface="Microsoft Sans Serif"/>
                <a:cs typeface="Microsoft Sans Serif"/>
              </a:rPr>
              <a:t>reducido 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-165" dirty="0">
                <a:latin typeface="Microsoft Sans Serif"/>
                <a:cs typeface="Microsoft Sans Serif"/>
              </a:rPr>
              <a:t>negativo,</a:t>
            </a:r>
            <a:r>
              <a:rPr sz="3200" spc="-160" dirty="0">
                <a:latin typeface="Microsoft Sans Serif"/>
                <a:cs typeface="Microsoft Sans Serif"/>
              </a:rPr>
              <a:t> </a:t>
            </a:r>
            <a:r>
              <a:rPr sz="3200" spc="-190" dirty="0">
                <a:latin typeface="Microsoft Sans Serif"/>
                <a:cs typeface="Microsoft Sans Serif"/>
              </a:rPr>
              <a:t>que</a:t>
            </a:r>
            <a:r>
              <a:rPr sz="3200" spc="-185" dirty="0">
                <a:latin typeface="Microsoft Sans Serif"/>
                <a:cs typeface="Microsoft Sans Serif"/>
              </a:rPr>
              <a:t> </a:t>
            </a:r>
            <a:r>
              <a:rPr sz="3200" spc="-130" dirty="0">
                <a:latin typeface="Microsoft Sans Serif"/>
                <a:cs typeface="Microsoft Sans Serif"/>
              </a:rPr>
              <a:t>entra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-1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</a:t>
            </a:r>
            <a:r>
              <a:rPr sz="3200" spc="-15" dirty="0">
                <a:latin typeface="Microsoft Sans Serif"/>
                <a:cs typeface="Microsoft Sans Serif"/>
              </a:rPr>
              <a:t> </a:t>
            </a:r>
            <a:r>
              <a:rPr sz="3200" spc="-245" dirty="0">
                <a:latin typeface="Microsoft Sans Serif"/>
                <a:cs typeface="Microsoft Sans Serif"/>
              </a:rPr>
              <a:t>nueva</a:t>
            </a:r>
            <a:r>
              <a:rPr sz="3200" spc="-240" dirty="0">
                <a:latin typeface="Microsoft Sans Serif"/>
                <a:cs typeface="Microsoft Sans Serif"/>
              </a:rPr>
              <a:t> </a:t>
            </a:r>
            <a:r>
              <a:rPr sz="3200" spc="-190" dirty="0">
                <a:latin typeface="Microsoft Sans Serif"/>
                <a:cs typeface="Microsoft Sans Serif"/>
              </a:rPr>
              <a:t>base</a:t>
            </a:r>
            <a:r>
              <a:rPr sz="3200" spc="-185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y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200" dirty="0">
                <a:latin typeface="Microsoft Sans Serif"/>
                <a:cs typeface="Microsoft Sans Serif"/>
              </a:rPr>
              <a:t>que </a:t>
            </a:r>
            <a:r>
              <a:rPr sz="3200" spc="-195" dirty="0">
                <a:latin typeface="Microsoft Sans Serif"/>
                <a:cs typeface="Microsoft Sans Serif"/>
              </a:rPr>
              <a:t> </a:t>
            </a:r>
            <a:r>
              <a:rPr sz="3200" spc="-130" dirty="0">
                <a:latin typeface="Microsoft Sans Serif"/>
                <a:cs typeface="Microsoft Sans Serif"/>
              </a:rPr>
              <a:t>permite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140" dirty="0">
                <a:latin typeface="Microsoft Sans Serif"/>
                <a:cs typeface="Microsoft Sans Serif"/>
              </a:rPr>
              <a:t>reducir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-110" dirty="0">
                <a:latin typeface="Microsoft Sans Serif"/>
                <a:cs typeface="Microsoft Sans Serif"/>
              </a:rPr>
              <a:t>el</a:t>
            </a:r>
            <a:r>
              <a:rPr sz="3200" spc="-105" dirty="0">
                <a:latin typeface="Microsoft Sans Serif"/>
                <a:cs typeface="Microsoft Sans Serif"/>
              </a:rPr>
              <a:t> valor</a:t>
            </a:r>
            <a:r>
              <a:rPr sz="3200" spc="-100" dirty="0">
                <a:latin typeface="Microsoft Sans Serif"/>
                <a:cs typeface="Microsoft Sans Serif"/>
              </a:rPr>
              <a:t> </a:t>
            </a:r>
            <a:r>
              <a:rPr sz="3200" spc="-105" dirty="0">
                <a:latin typeface="Microsoft Sans Serif"/>
                <a:cs typeface="Microsoft Sans Serif"/>
              </a:rPr>
              <a:t>de</a:t>
            </a:r>
            <a:r>
              <a:rPr sz="3200" spc="-10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 </a:t>
            </a:r>
            <a:r>
              <a:rPr sz="3200" spc="-220" dirty="0">
                <a:latin typeface="Microsoft Sans Serif"/>
                <a:cs typeface="Microsoft Sans Serif"/>
              </a:rPr>
              <a:t>función</a:t>
            </a:r>
            <a:r>
              <a:rPr sz="3200" spc="-215" dirty="0">
                <a:latin typeface="Microsoft Sans Serif"/>
                <a:cs typeface="Microsoft Sans Serif"/>
              </a:rPr>
              <a:t> </a:t>
            </a:r>
            <a:r>
              <a:rPr sz="3200" spc="-120" dirty="0">
                <a:latin typeface="Microsoft Sans Serif"/>
                <a:cs typeface="Microsoft Sans Serif"/>
              </a:rPr>
              <a:t>objetivo 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-185" dirty="0">
                <a:latin typeface="Microsoft Sans Serif"/>
                <a:cs typeface="Microsoft Sans Serif"/>
              </a:rPr>
              <a:t>respecto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de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spc="-140" dirty="0">
                <a:latin typeface="Microsoft Sans Serif"/>
                <a:cs typeface="Microsoft Sans Serif"/>
              </a:rPr>
              <a:t>actual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-250" dirty="0">
                <a:latin typeface="Microsoft Sans Serif"/>
                <a:cs typeface="Microsoft Sans Serif"/>
              </a:rPr>
              <a:t>solución.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3480766" y="2023574"/>
            <a:ext cx="21107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654050" algn="l"/>
                <a:tab pos="1150620" algn="l"/>
                <a:tab pos="2039620" algn="l"/>
              </a:tabLst>
            </a:pPr>
            <a:r>
              <a:rPr sz="1600" b="1" spc="5" dirty="0">
                <a:latin typeface="Arial"/>
                <a:cs typeface="Arial"/>
              </a:rPr>
              <a:t>j	j	</a:t>
            </a:r>
            <a:r>
              <a:rPr sz="1600" b="1" spc="15" dirty="0">
                <a:latin typeface="Arial"/>
                <a:cs typeface="Arial"/>
              </a:rPr>
              <a:t>B	</a:t>
            </a:r>
            <a:r>
              <a:rPr sz="1600" b="1" spc="5" dirty="0">
                <a:latin typeface="Arial"/>
                <a:cs typeface="Arial"/>
              </a:rPr>
              <a:t>j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1387" y="1139152"/>
            <a:ext cx="7997190" cy="1238801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2700" marR="5080">
              <a:lnSpc>
                <a:spcPts val="3080"/>
              </a:lnSpc>
              <a:spcBef>
                <a:spcPts val="840"/>
              </a:spcBef>
              <a:tabLst>
                <a:tab pos="565785" algn="l"/>
                <a:tab pos="2128520" algn="l"/>
                <a:tab pos="2903855" algn="l"/>
                <a:tab pos="4109720" algn="l"/>
                <a:tab pos="5109210" algn="l"/>
                <a:tab pos="5839460" algn="l"/>
                <a:tab pos="6440170" algn="l"/>
                <a:tab pos="7038975" algn="l"/>
              </a:tabLst>
            </a:pPr>
            <a:r>
              <a:rPr sz="3200" spc="-280" dirty="0">
                <a:latin typeface="Microsoft Sans Serif"/>
                <a:cs typeface="Microsoft Sans Serif"/>
              </a:rPr>
              <a:t>La	</a:t>
            </a:r>
            <a:r>
              <a:rPr sz="3200" spc="-265" dirty="0">
                <a:latin typeface="Microsoft Sans Serif"/>
                <a:cs typeface="Microsoft Sans Serif"/>
              </a:rPr>
              <a:t>ecua</a:t>
            </a:r>
            <a:r>
              <a:rPr sz="3200" spc="-254" dirty="0">
                <a:latin typeface="Microsoft Sans Serif"/>
                <a:cs typeface="Microsoft Sans Serif"/>
              </a:rPr>
              <a:t>c</a:t>
            </a:r>
            <a:r>
              <a:rPr sz="3200" spc="-175" dirty="0">
                <a:latin typeface="Microsoft Sans Serif"/>
                <a:cs typeface="Microsoft Sans Serif"/>
              </a:rPr>
              <a:t>ió</a:t>
            </a:r>
            <a:r>
              <a:rPr sz="3200" spc="-245" dirty="0">
                <a:latin typeface="Microsoft Sans Serif"/>
                <a:cs typeface="Microsoft Sans Serif"/>
              </a:rPr>
              <a:t>n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95" dirty="0">
                <a:latin typeface="Microsoft Sans Serif"/>
                <a:cs typeface="Microsoft Sans Serif"/>
              </a:rPr>
              <a:t>q</a:t>
            </a:r>
            <a:r>
              <a:rPr sz="3200" spc="-215" dirty="0">
                <a:latin typeface="Microsoft Sans Serif"/>
                <a:cs typeface="Microsoft Sans Serif"/>
              </a:rPr>
              <a:t>u</a:t>
            </a:r>
            <a:r>
              <a:rPr sz="3200" spc="-180" dirty="0">
                <a:latin typeface="Microsoft Sans Serif"/>
                <a:cs typeface="Microsoft Sans Serif"/>
              </a:rPr>
              <a:t>e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5" dirty="0">
                <a:latin typeface="Microsoft Sans Serif"/>
                <a:cs typeface="Microsoft Sans Serif"/>
              </a:rPr>
              <a:t>de</a:t>
            </a:r>
            <a:r>
              <a:rPr sz="3200" spc="-20" dirty="0">
                <a:latin typeface="Microsoft Sans Serif"/>
                <a:cs typeface="Microsoft Sans Serif"/>
              </a:rPr>
              <a:t>f</a:t>
            </a:r>
            <a:r>
              <a:rPr sz="3200" spc="-175" dirty="0">
                <a:latin typeface="Microsoft Sans Serif"/>
                <a:cs typeface="Microsoft Sans Serif"/>
              </a:rPr>
              <a:t>in</a:t>
            </a:r>
            <a:r>
              <a:rPr sz="3200" spc="-245" dirty="0">
                <a:latin typeface="Microsoft Sans Serif"/>
                <a:cs typeface="Microsoft Sans Serif"/>
              </a:rPr>
              <a:t>e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80" dirty="0">
                <a:latin typeface="Microsoft Sans Serif"/>
                <a:cs typeface="Microsoft Sans Serif"/>
              </a:rPr>
              <a:t>c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-30" dirty="0">
                <a:latin typeface="Microsoft Sans Serif"/>
                <a:cs typeface="Microsoft Sans Serif"/>
              </a:rPr>
              <a:t>d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80" dirty="0">
                <a:latin typeface="Microsoft Sans Serif"/>
                <a:cs typeface="Microsoft Sans Serif"/>
              </a:rPr>
              <a:t>u</a:t>
            </a:r>
            <a:r>
              <a:rPr sz="3200" spc="-395" dirty="0">
                <a:latin typeface="Microsoft Sans Serif"/>
                <a:cs typeface="Microsoft Sans Serif"/>
              </a:rPr>
              <a:t>n</a:t>
            </a:r>
            <a:r>
              <a:rPr sz="3200" spc="-180" dirty="0">
                <a:latin typeface="Microsoft Sans Serif"/>
                <a:cs typeface="Microsoft Sans Serif"/>
              </a:rPr>
              <a:t>o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00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35" dirty="0">
                <a:latin typeface="Microsoft Sans Serif"/>
                <a:cs typeface="Microsoft Sans Serif"/>
              </a:rPr>
              <a:t>lo</a:t>
            </a:r>
            <a:r>
              <a:rPr sz="3200" spc="-290" dirty="0">
                <a:latin typeface="Microsoft Sans Serif"/>
                <a:cs typeface="Microsoft Sans Serif"/>
              </a:rPr>
              <a:t>s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10" dirty="0">
                <a:latin typeface="Microsoft Sans Serif"/>
                <a:cs typeface="Microsoft Sans Serif"/>
              </a:rPr>
              <a:t>cos</a:t>
            </a:r>
            <a:r>
              <a:rPr sz="3200" spc="-180" dirty="0">
                <a:latin typeface="Microsoft Sans Serif"/>
                <a:cs typeface="Microsoft Sans Serif"/>
              </a:rPr>
              <a:t>t</a:t>
            </a:r>
            <a:r>
              <a:rPr sz="3200" spc="-270" dirty="0">
                <a:latin typeface="Microsoft Sans Serif"/>
                <a:cs typeface="Microsoft Sans Serif"/>
              </a:rPr>
              <a:t>os  </a:t>
            </a:r>
            <a:r>
              <a:rPr sz="3200" spc="-190" dirty="0">
                <a:latin typeface="Microsoft Sans Serif"/>
                <a:cs typeface="Microsoft Sans Serif"/>
              </a:rPr>
              <a:t>reducidos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300" dirty="0">
                <a:latin typeface="Microsoft Sans Serif"/>
                <a:cs typeface="Microsoft Sans Serif"/>
              </a:rPr>
              <a:t>es:</a:t>
            </a:r>
            <a:endParaRPr sz="3200">
              <a:latin typeface="Microsoft Sans Serif"/>
              <a:cs typeface="Microsoft Sans Serif"/>
            </a:endParaRPr>
          </a:p>
          <a:p>
            <a:pPr marL="527050" algn="ctr">
              <a:lnSpc>
                <a:spcPct val="100000"/>
              </a:lnSpc>
              <a:spcBef>
                <a:spcPts val="710"/>
              </a:spcBef>
              <a:tabLst>
                <a:tab pos="919480" algn="l"/>
              </a:tabLst>
            </a:pPr>
            <a:r>
              <a:rPr sz="1600" b="1" spc="15" dirty="0">
                <a:latin typeface="Arial"/>
                <a:cs typeface="Arial"/>
              </a:rPr>
              <a:t>T	</a:t>
            </a:r>
            <a:r>
              <a:rPr sz="1600" spc="25" dirty="0">
                <a:latin typeface="Symbol"/>
                <a:cs typeface="Symbol"/>
              </a:rPr>
              <a:t></a:t>
            </a:r>
            <a:r>
              <a:rPr sz="1600" b="1" spc="25" dirty="0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52877" y="1890432"/>
            <a:ext cx="214630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16865" algn="l"/>
                <a:tab pos="1445260" algn="l"/>
                <a:tab pos="1908810" algn="l"/>
              </a:tabLst>
            </a:pPr>
            <a:r>
              <a:rPr sz="2400" b="1" spc="15" dirty="0">
                <a:latin typeface="Arial"/>
                <a:cs typeface="Arial"/>
              </a:rPr>
              <a:t>r	</a:t>
            </a:r>
            <a:r>
              <a:rPr sz="2400" spc="20" dirty="0">
                <a:latin typeface="Symbol"/>
                <a:cs typeface="Symbol"/>
              </a:rPr>
              <a:t></a:t>
            </a:r>
            <a:r>
              <a:rPr sz="2400" spc="100" dirty="0">
                <a:latin typeface="Times New Roman"/>
                <a:cs typeface="Times New Roman"/>
              </a:rPr>
              <a:t> </a:t>
            </a:r>
            <a:r>
              <a:rPr sz="2400" b="1" spc="20" dirty="0">
                <a:latin typeface="Arial"/>
                <a:cs typeface="Arial"/>
              </a:rPr>
              <a:t>c</a:t>
            </a:r>
            <a:r>
              <a:rPr sz="2400" b="1" spc="290" dirty="0">
                <a:latin typeface="Arial"/>
                <a:cs typeface="Arial"/>
              </a:rPr>
              <a:t> </a:t>
            </a:r>
            <a:r>
              <a:rPr sz="2400" spc="20" dirty="0">
                <a:latin typeface="Symbol"/>
                <a:cs typeface="Symbol"/>
              </a:rPr>
              <a:t></a:t>
            </a:r>
            <a:r>
              <a:rPr sz="2400" spc="-150" dirty="0">
                <a:latin typeface="Times New Roman"/>
                <a:cs typeface="Times New Roman"/>
              </a:rPr>
              <a:t> </a:t>
            </a:r>
            <a:r>
              <a:rPr sz="2400" b="1" spc="20" dirty="0">
                <a:latin typeface="Arial"/>
                <a:cs typeface="Arial"/>
              </a:rPr>
              <a:t>c</a:t>
            </a:r>
            <a:r>
              <a:rPr sz="2400" b="1" dirty="0">
                <a:latin typeface="Arial"/>
                <a:cs typeface="Arial"/>
              </a:rPr>
              <a:t>	</a:t>
            </a:r>
            <a:r>
              <a:rPr sz="2400" b="1" spc="30" dirty="0">
                <a:latin typeface="Arial"/>
                <a:cs typeface="Arial"/>
              </a:rPr>
              <a:t>B</a:t>
            </a:r>
            <a:r>
              <a:rPr sz="2400" b="1" dirty="0">
                <a:latin typeface="Arial"/>
                <a:cs typeface="Arial"/>
              </a:rPr>
              <a:t>	</a:t>
            </a:r>
            <a:r>
              <a:rPr sz="2400" b="1" spc="30" dirty="0">
                <a:latin typeface="Arial"/>
                <a:cs typeface="Arial"/>
              </a:rPr>
              <a:t>A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17</a:t>
            </a:fld>
            <a:endParaRPr lang="es-CL"/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212304"/>
            <a:ext cx="799592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spc="-150" dirty="0">
                <a:latin typeface="Microsoft Sans Serif"/>
                <a:cs typeface="Microsoft Sans Serif"/>
              </a:rPr>
              <a:t>Para </a:t>
            </a:r>
            <a:r>
              <a:rPr sz="2400" spc="-70" dirty="0">
                <a:latin typeface="Microsoft Sans Serif"/>
                <a:cs typeface="Microsoft Sans Serif"/>
              </a:rPr>
              <a:t>decidir </a:t>
            </a:r>
            <a:r>
              <a:rPr sz="2400" spc="-150" dirty="0">
                <a:latin typeface="Microsoft Sans Serif"/>
                <a:cs typeface="Microsoft Sans Serif"/>
              </a:rPr>
              <a:t>quién </a:t>
            </a:r>
            <a:r>
              <a:rPr sz="2400" spc="-50" dirty="0">
                <a:latin typeface="Microsoft Sans Serif"/>
                <a:cs typeface="Microsoft Sans Serif"/>
              </a:rPr>
              <a:t>deja </a:t>
            </a:r>
            <a:r>
              <a:rPr sz="2400" spc="-15" dirty="0">
                <a:latin typeface="Microsoft Sans Serif"/>
                <a:cs typeface="Microsoft Sans Serif"/>
              </a:rPr>
              <a:t>la </a:t>
            </a:r>
            <a:r>
              <a:rPr sz="2400" spc="-165" dirty="0">
                <a:latin typeface="Microsoft Sans Serif"/>
                <a:cs typeface="Microsoft Sans Serif"/>
              </a:rPr>
              <a:t>base, </a:t>
            </a:r>
            <a:r>
              <a:rPr sz="2400" spc="-270" dirty="0">
                <a:latin typeface="Microsoft Sans Serif"/>
                <a:cs typeface="Microsoft Sans Serif"/>
              </a:rPr>
              <a:t>es</a:t>
            </a:r>
            <a:r>
              <a:rPr sz="2400" spc="-265" dirty="0">
                <a:latin typeface="Microsoft Sans Serif"/>
                <a:cs typeface="Microsoft Sans Serif"/>
              </a:rPr>
              <a:t> </a:t>
            </a:r>
            <a:r>
              <a:rPr sz="2400" spc="-155" dirty="0">
                <a:latin typeface="Microsoft Sans Serif"/>
                <a:cs typeface="Microsoft Sans Serif"/>
              </a:rPr>
              <a:t>necesario </a:t>
            </a:r>
            <a:r>
              <a:rPr sz="2400" spc="-114" dirty="0">
                <a:latin typeface="Microsoft Sans Serif"/>
                <a:cs typeface="Microsoft Sans Serif"/>
              </a:rPr>
              <a:t>calcular </a:t>
            </a:r>
            <a:r>
              <a:rPr sz="2400" spc="-80" dirty="0">
                <a:latin typeface="Microsoft Sans Serif"/>
                <a:cs typeface="Microsoft Sans Serif"/>
              </a:rPr>
              <a:t>el </a:t>
            </a:r>
            <a:r>
              <a:rPr sz="2400" spc="-135" dirty="0">
                <a:latin typeface="Microsoft Sans Serif"/>
                <a:cs typeface="Microsoft Sans Serif"/>
              </a:rPr>
              <a:t>mayor </a:t>
            </a:r>
            <a:r>
              <a:rPr sz="2400" spc="-130" dirty="0">
                <a:latin typeface="Microsoft Sans Serif"/>
                <a:cs typeface="Microsoft Sans Serif"/>
              </a:rPr>
              <a:t> </a:t>
            </a:r>
            <a:r>
              <a:rPr sz="2400" spc="-75" dirty="0">
                <a:latin typeface="Microsoft Sans Serif"/>
                <a:cs typeface="Microsoft Sans Serif"/>
              </a:rPr>
              <a:t>valor</a:t>
            </a:r>
            <a:r>
              <a:rPr sz="2400" spc="-70" dirty="0">
                <a:latin typeface="Microsoft Sans Serif"/>
                <a:cs typeface="Microsoft Sans Serif"/>
              </a:rPr>
              <a:t> </a:t>
            </a:r>
            <a:r>
              <a:rPr sz="2400" spc="-145" dirty="0">
                <a:latin typeface="Microsoft Sans Serif"/>
                <a:cs typeface="Microsoft Sans Serif"/>
              </a:rPr>
              <a:t>que</a:t>
            </a:r>
            <a:r>
              <a:rPr sz="2400" spc="-140" dirty="0">
                <a:latin typeface="Microsoft Sans Serif"/>
                <a:cs typeface="Microsoft Sans Serif"/>
              </a:rPr>
              <a:t> </a:t>
            </a:r>
            <a:r>
              <a:rPr sz="2400" spc="-120" dirty="0">
                <a:latin typeface="Microsoft Sans Serif"/>
                <a:cs typeface="Microsoft Sans Serif"/>
              </a:rPr>
              <a:t>puede</a:t>
            </a:r>
            <a:r>
              <a:rPr sz="2400" spc="-114" dirty="0">
                <a:latin typeface="Microsoft Sans Serif"/>
                <a:cs typeface="Microsoft Sans Serif"/>
              </a:rPr>
              <a:t> tomar</a:t>
            </a:r>
            <a:r>
              <a:rPr sz="2400" spc="-110" dirty="0">
                <a:latin typeface="Microsoft Sans Serif"/>
                <a:cs typeface="Microsoft Sans Serif"/>
              </a:rPr>
              <a:t> </a:t>
            </a:r>
            <a:r>
              <a:rPr sz="2400" spc="-20" dirty="0">
                <a:latin typeface="Microsoft Sans Serif"/>
                <a:cs typeface="Microsoft Sans Serif"/>
              </a:rPr>
              <a:t>la </a:t>
            </a:r>
            <a:r>
              <a:rPr sz="2400" spc="-55" dirty="0">
                <a:latin typeface="Microsoft Sans Serif"/>
                <a:cs typeface="Microsoft Sans Serif"/>
              </a:rPr>
              <a:t>variable</a:t>
            </a:r>
            <a:r>
              <a:rPr sz="2400" spc="-50" dirty="0">
                <a:latin typeface="Microsoft Sans Serif"/>
                <a:cs typeface="Microsoft Sans Serif"/>
              </a:rPr>
              <a:t> </a:t>
            </a:r>
            <a:r>
              <a:rPr sz="2400" spc="-114" dirty="0">
                <a:latin typeface="Microsoft Sans Serif"/>
                <a:cs typeface="Microsoft Sans Serif"/>
              </a:rPr>
              <a:t>entrante</a:t>
            </a:r>
            <a:r>
              <a:rPr sz="2400" spc="-110" dirty="0">
                <a:latin typeface="Microsoft Sans Serif"/>
                <a:cs typeface="Microsoft Sans Serif"/>
              </a:rPr>
              <a:t> </a:t>
            </a:r>
            <a:r>
              <a:rPr sz="2400" spc="-145" dirty="0">
                <a:latin typeface="Microsoft Sans Serif"/>
                <a:cs typeface="Microsoft Sans Serif"/>
              </a:rPr>
              <a:t>que</a:t>
            </a:r>
            <a:r>
              <a:rPr sz="2400" spc="-140" dirty="0">
                <a:latin typeface="Microsoft Sans Serif"/>
                <a:cs typeface="Microsoft Sans Serif"/>
              </a:rPr>
              <a:t> </a:t>
            </a:r>
            <a:r>
              <a:rPr sz="2400" spc="-70" dirty="0">
                <a:latin typeface="Microsoft Sans Serif"/>
                <a:cs typeface="Microsoft Sans Serif"/>
              </a:rPr>
              <a:t>garantiza</a:t>
            </a:r>
            <a:r>
              <a:rPr sz="2400" spc="-65" dirty="0">
                <a:latin typeface="Microsoft Sans Serif"/>
                <a:cs typeface="Microsoft Sans Serif"/>
              </a:rPr>
              <a:t> </a:t>
            </a:r>
            <a:r>
              <a:rPr sz="2400" spc="-20" dirty="0">
                <a:latin typeface="Microsoft Sans Serif"/>
                <a:cs typeface="Microsoft Sans Serif"/>
              </a:rPr>
              <a:t>la </a:t>
            </a:r>
            <a:r>
              <a:rPr sz="2400" spc="-15" dirty="0">
                <a:latin typeface="Microsoft Sans Serif"/>
                <a:cs typeface="Microsoft Sans Serif"/>
              </a:rPr>
              <a:t> </a:t>
            </a:r>
            <a:r>
              <a:rPr sz="2400" spc="-30" dirty="0">
                <a:latin typeface="Microsoft Sans Serif"/>
                <a:cs typeface="Microsoft Sans Serif"/>
              </a:rPr>
              <a:t>factibilidad</a:t>
            </a:r>
            <a:r>
              <a:rPr sz="2400" spc="30" dirty="0">
                <a:latin typeface="Microsoft Sans Serif"/>
                <a:cs typeface="Microsoft Sans Serif"/>
              </a:rPr>
              <a:t> </a:t>
            </a:r>
            <a:r>
              <a:rPr sz="2400" spc="-80" dirty="0">
                <a:latin typeface="Microsoft Sans Serif"/>
                <a:cs typeface="Microsoft Sans Serif"/>
              </a:rPr>
              <a:t>de</a:t>
            </a:r>
            <a:r>
              <a:rPr sz="2400" spc="30" dirty="0">
                <a:latin typeface="Microsoft Sans Serif"/>
                <a:cs typeface="Microsoft Sans Serif"/>
              </a:rPr>
              <a:t> </a:t>
            </a:r>
            <a:r>
              <a:rPr sz="2400" spc="-20" dirty="0">
                <a:latin typeface="Microsoft Sans Serif"/>
                <a:cs typeface="Microsoft Sans Serif"/>
              </a:rPr>
              <a:t>la</a:t>
            </a:r>
            <a:r>
              <a:rPr sz="2400" spc="20" dirty="0">
                <a:latin typeface="Microsoft Sans Serif"/>
                <a:cs typeface="Microsoft Sans Serif"/>
              </a:rPr>
              <a:t> </a:t>
            </a:r>
            <a:r>
              <a:rPr sz="2400" spc="-185" dirty="0">
                <a:latin typeface="Microsoft Sans Serif"/>
                <a:cs typeface="Microsoft Sans Serif"/>
              </a:rPr>
              <a:t>nueva</a:t>
            </a:r>
            <a:r>
              <a:rPr sz="2400" spc="5" dirty="0">
                <a:latin typeface="Microsoft Sans Serif"/>
                <a:cs typeface="Microsoft Sans Serif"/>
              </a:rPr>
              <a:t> </a:t>
            </a:r>
            <a:r>
              <a:rPr sz="2400" spc="-195" dirty="0">
                <a:latin typeface="Microsoft Sans Serif"/>
                <a:cs typeface="Microsoft Sans Serif"/>
              </a:rPr>
              <a:t>solución</a:t>
            </a:r>
            <a:r>
              <a:rPr sz="2400" spc="20" dirty="0">
                <a:latin typeface="Microsoft Sans Serif"/>
                <a:cs typeface="Microsoft Sans Serif"/>
              </a:rPr>
              <a:t> </a:t>
            </a:r>
            <a:r>
              <a:rPr sz="2400" spc="-130" dirty="0">
                <a:latin typeface="Microsoft Sans Serif"/>
                <a:cs typeface="Microsoft Sans Serif"/>
              </a:rPr>
              <a:t>básica.</a:t>
            </a:r>
            <a:r>
              <a:rPr sz="2400" spc="35" dirty="0">
                <a:latin typeface="Microsoft Sans Serif"/>
                <a:cs typeface="Microsoft Sans Serif"/>
              </a:rPr>
              <a:t> </a:t>
            </a:r>
            <a:r>
              <a:rPr sz="2400" spc="-210" dirty="0">
                <a:latin typeface="Microsoft Sans Serif"/>
                <a:cs typeface="Microsoft Sans Serif"/>
              </a:rPr>
              <a:t>Con:</a:t>
            </a:r>
            <a:endParaRPr sz="24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1387" y="3807904"/>
            <a:ext cx="23272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Microsoft Sans Serif"/>
                <a:cs typeface="Microsoft Sans Serif"/>
              </a:rPr>
              <a:t>y</a:t>
            </a:r>
            <a:r>
              <a:rPr sz="2400" spc="20" dirty="0">
                <a:latin typeface="Microsoft Sans Serif"/>
                <a:cs typeface="Microsoft Sans Serif"/>
              </a:rPr>
              <a:t> </a:t>
            </a:r>
            <a:r>
              <a:rPr sz="2400" spc="-270" dirty="0">
                <a:latin typeface="Microsoft Sans Serif"/>
                <a:cs typeface="Microsoft Sans Serif"/>
              </a:rPr>
              <a:t>se</a:t>
            </a:r>
            <a:r>
              <a:rPr sz="2400" spc="20" dirty="0">
                <a:latin typeface="Microsoft Sans Serif"/>
                <a:cs typeface="Microsoft Sans Serif"/>
              </a:rPr>
              <a:t> </a:t>
            </a:r>
            <a:r>
              <a:rPr sz="2400" spc="-75" dirty="0">
                <a:latin typeface="Microsoft Sans Serif"/>
                <a:cs typeface="Microsoft Sans Serif"/>
              </a:rPr>
              <a:t>d</a:t>
            </a:r>
            <a:r>
              <a:rPr sz="2400" spc="-130" dirty="0">
                <a:latin typeface="Microsoft Sans Serif"/>
                <a:cs typeface="Microsoft Sans Serif"/>
              </a:rPr>
              <a:t>e</a:t>
            </a:r>
            <a:r>
              <a:rPr sz="2400" spc="-75" dirty="0">
                <a:latin typeface="Microsoft Sans Serif"/>
                <a:cs typeface="Microsoft Sans Serif"/>
              </a:rPr>
              <a:t>be</a:t>
            </a:r>
            <a:r>
              <a:rPr sz="2400" spc="25" dirty="0">
                <a:latin typeface="Microsoft Sans Serif"/>
                <a:cs typeface="Microsoft Sans Serif"/>
              </a:rPr>
              <a:t> </a:t>
            </a:r>
            <a:r>
              <a:rPr sz="2400" spc="-120" dirty="0">
                <a:latin typeface="Microsoft Sans Serif"/>
                <a:cs typeface="Microsoft Sans Serif"/>
              </a:rPr>
              <a:t>calcula</a:t>
            </a:r>
            <a:r>
              <a:rPr sz="2400" spc="-85" dirty="0">
                <a:latin typeface="Microsoft Sans Serif"/>
                <a:cs typeface="Microsoft Sans Serif"/>
              </a:rPr>
              <a:t>r</a:t>
            </a:r>
            <a:r>
              <a:rPr sz="2400" spc="-145" dirty="0">
                <a:latin typeface="Microsoft Sans Serif"/>
                <a:cs typeface="Microsoft Sans Serif"/>
              </a:rPr>
              <a:t>:</a:t>
            </a:r>
            <a:endParaRPr sz="24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97351" y="2945639"/>
            <a:ext cx="62420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514984" algn="l"/>
              </a:tabLst>
            </a:pPr>
            <a:r>
              <a:rPr sz="1900" spc="20" dirty="0">
                <a:latin typeface="Symbol"/>
                <a:cs typeface="Symbol"/>
              </a:rPr>
              <a:t></a:t>
            </a:r>
            <a:r>
              <a:rPr sz="1900" spc="20" dirty="0">
                <a:latin typeface="Times New Roman"/>
                <a:cs typeface="Times New Roman"/>
              </a:rPr>
              <a:t>	</a:t>
            </a:r>
            <a:r>
              <a:rPr sz="1900" spc="20" dirty="0">
                <a:latin typeface="Symbol"/>
                <a:cs typeface="Symbol"/>
              </a:rPr>
              <a:t>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71951" y="3271056"/>
            <a:ext cx="17208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900" spc="-355" dirty="0">
                <a:latin typeface="Symbol"/>
                <a:cs typeface="Symbol"/>
              </a:rPr>
              <a:t></a:t>
            </a:r>
            <a:r>
              <a:rPr sz="2850" spc="-532" baseline="-10233" dirty="0">
                <a:latin typeface="Symbol"/>
                <a:cs typeface="Symbol"/>
              </a:rPr>
              <a:t></a:t>
            </a:r>
            <a:endParaRPr sz="2850" baseline="-10233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73967" y="2769697"/>
            <a:ext cx="37020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2850" spc="44" baseline="-17543" dirty="0">
                <a:latin typeface="Symbol"/>
                <a:cs typeface="Symbol"/>
              </a:rPr>
              <a:t></a:t>
            </a:r>
            <a:r>
              <a:rPr sz="2850" spc="-82" baseline="-17543" dirty="0">
                <a:latin typeface="Times New Roman"/>
                <a:cs typeface="Times New Roman"/>
              </a:rPr>
              <a:t> </a:t>
            </a:r>
            <a:r>
              <a:rPr sz="1900" spc="20" dirty="0">
                <a:latin typeface="Symbol"/>
                <a:cs typeface="Symbol"/>
              </a:rPr>
              <a:t>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11801" y="3276932"/>
            <a:ext cx="43497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100" i="1" spc="30" dirty="0">
                <a:latin typeface="Times New Roman"/>
                <a:cs typeface="Times New Roman"/>
              </a:rPr>
              <a:t>m</a:t>
            </a:r>
            <a:r>
              <a:rPr sz="1100" i="1" spc="75" dirty="0">
                <a:latin typeface="Times New Roman"/>
                <a:cs typeface="Times New Roman"/>
              </a:rPr>
              <a:t> </a:t>
            </a:r>
            <a:r>
              <a:rPr sz="1100" i="1" spc="20" dirty="0">
                <a:latin typeface="Times New Roman"/>
                <a:cs typeface="Times New Roman"/>
              </a:rPr>
              <a:t>p</a:t>
            </a:r>
            <a:r>
              <a:rPr sz="1100" i="1" spc="-25" dirty="0">
                <a:latin typeface="Times New Roman"/>
                <a:cs typeface="Times New Roman"/>
              </a:rPr>
              <a:t> </a:t>
            </a:r>
            <a:r>
              <a:rPr sz="2850" spc="-532" baseline="1461" dirty="0">
                <a:latin typeface="Symbol"/>
                <a:cs typeface="Symbol"/>
              </a:rPr>
              <a:t></a:t>
            </a:r>
            <a:r>
              <a:rPr sz="2850" spc="-532" baseline="-7309" dirty="0">
                <a:latin typeface="Symbol"/>
                <a:cs typeface="Symbol"/>
              </a:rPr>
              <a:t></a:t>
            </a:r>
            <a:endParaRPr sz="2850" baseline="-7309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71951" y="3121930"/>
            <a:ext cx="67500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  <a:tabLst>
                <a:tab pos="540385" algn="l"/>
              </a:tabLst>
            </a:pPr>
            <a:r>
              <a:rPr sz="1900" spc="20" dirty="0">
                <a:latin typeface="Symbol"/>
                <a:cs typeface="Symbol"/>
              </a:rPr>
              <a:t></a:t>
            </a:r>
            <a:r>
              <a:rPr sz="1900" spc="-254" dirty="0">
                <a:latin typeface="Times New Roman"/>
                <a:cs typeface="Times New Roman"/>
              </a:rPr>
              <a:t> </a:t>
            </a:r>
            <a:r>
              <a:rPr sz="2850" i="1" spc="37" baseline="-33625" dirty="0">
                <a:latin typeface="Times New Roman"/>
                <a:cs typeface="Times New Roman"/>
              </a:rPr>
              <a:t>y	</a:t>
            </a:r>
            <a:r>
              <a:rPr sz="1900" spc="20" dirty="0">
                <a:latin typeface="Symbol"/>
                <a:cs typeface="Symbol"/>
              </a:rPr>
              <a:t>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71951" y="2593406"/>
            <a:ext cx="67500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  <a:tabLst>
                <a:tab pos="540385" algn="l"/>
              </a:tabLst>
            </a:pPr>
            <a:r>
              <a:rPr sz="1900" spc="20" dirty="0">
                <a:latin typeface="Symbol"/>
                <a:cs typeface="Symbol"/>
              </a:rPr>
              <a:t></a:t>
            </a:r>
            <a:r>
              <a:rPr sz="1900" spc="-120" dirty="0">
                <a:latin typeface="Times New Roman"/>
                <a:cs typeface="Times New Roman"/>
              </a:rPr>
              <a:t> </a:t>
            </a:r>
            <a:r>
              <a:rPr sz="2850" i="1" spc="37" baseline="-26315" dirty="0">
                <a:latin typeface="Times New Roman"/>
                <a:cs typeface="Times New Roman"/>
              </a:rPr>
              <a:t>y	</a:t>
            </a:r>
            <a:r>
              <a:rPr sz="1900" spc="20" dirty="0">
                <a:latin typeface="Symbol"/>
                <a:cs typeface="Symbol"/>
              </a:rPr>
              <a:t>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28918" y="2725631"/>
            <a:ext cx="417830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100" spc="20" dirty="0">
                <a:latin typeface="Times New Roman"/>
                <a:cs typeface="Times New Roman"/>
              </a:rPr>
              <a:t>2</a:t>
            </a:r>
            <a:r>
              <a:rPr sz="1100" spc="60" dirty="0">
                <a:latin typeface="Times New Roman"/>
                <a:cs typeface="Times New Roman"/>
              </a:rPr>
              <a:t> </a:t>
            </a:r>
            <a:r>
              <a:rPr sz="1100" i="1" spc="20" dirty="0">
                <a:latin typeface="Times New Roman"/>
                <a:cs typeface="Times New Roman"/>
              </a:rPr>
              <a:t>p</a:t>
            </a:r>
            <a:r>
              <a:rPr sz="1100" i="1" spc="110" dirty="0">
                <a:latin typeface="Times New Roman"/>
                <a:cs typeface="Times New Roman"/>
              </a:rPr>
              <a:t> </a:t>
            </a:r>
            <a:r>
              <a:rPr sz="2850" spc="30" baseline="-13157" dirty="0">
                <a:latin typeface="Symbol"/>
                <a:cs typeface="Symbol"/>
              </a:rPr>
              <a:t></a:t>
            </a:r>
            <a:endParaRPr sz="2850" baseline="-13157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71951" y="2417464"/>
            <a:ext cx="67500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900" spc="20" dirty="0">
                <a:latin typeface="Symbol"/>
                <a:cs typeface="Symbol"/>
              </a:rPr>
              <a:t></a:t>
            </a:r>
            <a:r>
              <a:rPr sz="1900" spc="-45" dirty="0">
                <a:latin typeface="Times New Roman"/>
                <a:cs typeface="Times New Roman"/>
              </a:rPr>
              <a:t> </a:t>
            </a:r>
            <a:r>
              <a:rPr sz="2850" i="1" spc="-30" baseline="4385" dirty="0">
                <a:latin typeface="Times New Roman"/>
                <a:cs typeface="Times New Roman"/>
              </a:rPr>
              <a:t>y</a:t>
            </a:r>
            <a:r>
              <a:rPr sz="1650" spc="-30" baseline="-17676" dirty="0">
                <a:latin typeface="Times New Roman"/>
                <a:cs typeface="Times New Roman"/>
              </a:rPr>
              <a:t>1</a:t>
            </a:r>
            <a:r>
              <a:rPr sz="1650" spc="-15" baseline="-17676" dirty="0">
                <a:latin typeface="Times New Roman"/>
                <a:cs typeface="Times New Roman"/>
              </a:rPr>
              <a:t> </a:t>
            </a:r>
            <a:r>
              <a:rPr sz="1650" i="1" spc="30" baseline="-17676" dirty="0">
                <a:latin typeface="Times New Roman"/>
                <a:cs typeface="Times New Roman"/>
              </a:rPr>
              <a:t>p</a:t>
            </a:r>
            <a:r>
              <a:rPr sz="1650" i="1" spc="337" baseline="-17676" dirty="0">
                <a:latin typeface="Times New Roman"/>
                <a:cs typeface="Times New Roman"/>
              </a:rPr>
              <a:t> </a:t>
            </a:r>
            <a:r>
              <a:rPr sz="1900" spc="20" dirty="0">
                <a:latin typeface="Symbol"/>
                <a:cs typeface="Symbol"/>
              </a:rPr>
              <a:t>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20514" y="2945639"/>
            <a:ext cx="599440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490855" algn="l"/>
              </a:tabLst>
            </a:pPr>
            <a:r>
              <a:rPr sz="1900" spc="20" dirty="0">
                <a:latin typeface="Symbol"/>
                <a:cs typeface="Symbol"/>
              </a:rPr>
              <a:t></a:t>
            </a:r>
            <a:r>
              <a:rPr sz="1900" spc="20" dirty="0">
                <a:latin typeface="Times New Roman"/>
                <a:cs typeface="Times New Roman"/>
              </a:rPr>
              <a:t>	</a:t>
            </a:r>
            <a:r>
              <a:rPr sz="1900" spc="20" dirty="0">
                <a:latin typeface="Symbol"/>
                <a:cs typeface="Symbol"/>
              </a:rPr>
              <a:t>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95115" y="3271056"/>
            <a:ext cx="17208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900" spc="-355" dirty="0">
                <a:latin typeface="Symbol"/>
                <a:cs typeface="Symbol"/>
              </a:rPr>
              <a:t></a:t>
            </a:r>
            <a:r>
              <a:rPr sz="2850" spc="-532" baseline="-10233" dirty="0">
                <a:latin typeface="Symbol"/>
                <a:cs typeface="Symbol"/>
              </a:rPr>
              <a:t></a:t>
            </a:r>
            <a:endParaRPr sz="2850" baseline="-10233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95114" y="3121930"/>
            <a:ext cx="650240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  <a:tabLst>
                <a:tab pos="516255" algn="l"/>
              </a:tabLst>
            </a:pPr>
            <a:r>
              <a:rPr sz="1900" spc="20" dirty="0">
                <a:latin typeface="Symbol"/>
                <a:cs typeface="Symbol"/>
              </a:rPr>
              <a:t></a:t>
            </a:r>
            <a:r>
              <a:rPr sz="1900" spc="-254" dirty="0">
                <a:latin typeface="Times New Roman"/>
                <a:cs typeface="Times New Roman"/>
              </a:rPr>
              <a:t> </a:t>
            </a:r>
            <a:r>
              <a:rPr sz="2850" i="1" spc="37" baseline="-33625" dirty="0">
                <a:latin typeface="Times New Roman"/>
                <a:cs typeface="Times New Roman"/>
              </a:rPr>
              <a:t>y	</a:t>
            </a:r>
            <a:r>
              <a:rPr sz="1900" spc="20" dirty="0">
                <a:latin typeface="Symbol"/>
                <a:cs typeface="Symbol"/>
              </a:rPr>
              <a:t>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95114" y="2593406"/>
            <a:ext cx="650240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  <a:tabLst>
                <a:tab pos="516255" algn="l"/>
              </a:tabLst>
            </a:pPr>
            <a:r>
              <a:rPr sz="1900" spc="20" dirty="0">
                <a:latin typeface="Symbol"/>
                <a:cs typeface="Symbol"/>
              </a:rPr>
              <a:t></a:t>
            </a:r>
            <a:r>
              <a:rPr sz="1900" spc="-120" dirty="0">
                <a:latin typeface="Times New Roman"/>
                <a:cs typeface="Times New Roman"/>
              </a:rPr>
              <a:t> </a:t>
            </a:r>
            <a:r>
              <a:rPr sz="2850" i="1" spc="37" baseline="-26315" dirty="0">
                <a:latin typeface="Times New Roman"/>
                <a:cs typeface="Times New Roman"/>
              </a:rPr>
              <a:t>y	</a:t>
            </a:r>
            <a:r>
              <a:rPr sz="1900" spc="20" dirty="0">
                <a:latin typeface="Symbol"/>
                <a:cs typeface="Symbol"/>
              </a:rPr>
              <a:t>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35027" y="3276932"/>
            <a:ext cx="41084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100" i="1" spc="30" dirty="0">
                <a:latin typeface="Times New Roman"/>
                <a:cs typeface="Times New Roman"/>
              </a:rPr>
              <a:t>m</a:t>
            </a:r>
            <a:r>
              <a:rPr sz="1100" i="1" spc="-50" dirty="0">
                <a:latin typeface="Times New Roman"/>
                <a:cs typeface="Times New Roman"/>
              </a:rPr>
              <a:t> </a:t>
            </a:r>
            <a:r>
              <a:rPr sz="1100" spc="20" dirty="0">
                <a:latin typeface="Times New Roman"/>
                <a:cs typeface="Times New Roman"/>
              </a:rPr>
              <a:t>0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2850" spc="-1102" baseline="1461" dirty="0">
                <a:latin typeface="Symbol"/>
                <a:cs typeface="Symbol"/>
              </a:rPr>
              <a:t></a:t>
            </a:r>
            <a:r>
              <a:rPr sz="2850" spc="30" baseline="-7309" dirty="0">
                <a:latin typeface="Symbol"/>
                <a:cs typeface="Symbol"/>
              </a:rPr>
              <a:t></a:t>
            </a:r>
            <a:endParaRPr sz="2850" baseline="-7309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651979" y="2725631"/>
            <a:ext cx="393700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100" spc="20" dirty="0">
                <a:latin typeface="Times New Roman"/>
                <a:cs typeface="Times New Roman"/>
              </a:rPr>
              <a:t>2</a:t>
            </a:r>
            <a:r>
              <a:rPr sz="1100" spc="-65" dirty="0">
                <a:latin typeface="Times New Roman"/>
                <a:cs typeface="Times New Roman"/>
              </a:rPr>
              <a:t> </a:t>
            </a:r>
            <a:r>
              <a:rPr sz="1100" spc="20" dirty="0">
                <a:latin typeface="Times New Roman"/>
                <a:cs typeface="Times New Roman"/>
              </a:rPr>
              <a:t>0</a:t>
            </a:r>
            <a:r>
              <a:rPr sz="1100" spc="105" dirty="0">
                <a:latin typeface="Times New Roman"/>
                <a:cs typeface="Times New Roman"/>
              </a:rPr>
              <a:t> </a:t>
            </a:r>
            <a:r>
              <a:rPr sz="2850" spc="30" baseline="-13157" dirty="0">
                <a:latin typeface="Symbol"/>
                <a:cs typeface="Symbol"/>
              </a:rPr>
              <a:t></a:t>
            </a:r>
            <a:endParaRPr sz="2850" baseline="-13157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395114" y="2417464"/>
            <a:ext cx="650240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900" spc="20" dirty="0">
                <a:latin typeface="Symbol"/>
                <a:cs typeface="Symbol"/>
              </a:rPr>
              <a:t></a:t>
            </a:r>
            <a:r>
              <a:rPr sz="1900" spc="-50" dirty="0">
                <a:latin typeface="Times New Roman"/>
                <a:cs typeface="Times New Roman"/>
              </a:rPr>
              <a:t> </a:t>
            </a:r>
            <a:r>
              <a:rPr sz="2850" i="1" spc="52" baseline="4385" dirty="0">
                <a:latin typeface="Times New Roman"/>
                <a:cs typeface="Times New Roman"/>
              </a:rPr>
              <a:t>y</a:t>
            </a:r>
            <a:r>
              <a:rPr sz="1650" spc="52" baseline="-17676" dirty="0">
                <a:latin typeface="Times New Roman"/>
                <a:cs typeface="Times New Roman"/>
              </a:rPr>
              <a:t>10</a:t>
            </a:r>
            <a:r>
              <a:rPr sz="1650" spc="277" baseline="-17676" dirty="0">
                <a:latin typeface="Times New Roman"/>
                <a:cs typeface="Times New Roman"/>
              </a:rPr>
              <a:t> </a:t>
            </a:r>
            <a:r>
              <a:rPr sz="1900" spc="20" dirty="0">
                <a:latin typeface="Symbol"/>
                <a:cs typeface="Symbol"/>
              </a:rPr>
              <a:t>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707815" y="2828471"/>
            <a:ext cx="859790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1900" i="1" spc="30" dirty="0">
                <a:latin typeface="Times New Roman"/>
                <a:cs typeface="Times New Roman"/>
              </a:rPr>
              <a:t>B</a:t>
            </a:r>
            <a:r>
              <a:rPr sz="1650" spc="44" baseline="42929" dirty="0">
                <a:latin typeface="Symbol"/>
                <a:cs typeface="Symbol"/>
              </a:rPr>
              <a:t></a:t>
            </a:r>
            <a:r>
              <a:rPr sz="1650" spc="44" baseline="42929" dirty="0">
                <a:latin typeface="Times New Roman"/>
                <a:cs typeface="Times New Roman"/>
              </a:rPr>
              <a:t>1</a:t>
            </a:r>
            <a:r>
              <a:rPr sz="1900" i="1" spc="30" dirty="0">
                <a:latin typeface="Times New Roman"/>
                <a:cs typeface="Times New Roman"/>
              </a:rPr>
              <a:t>b</a:t>
            </a:r>
            <a:r>
              <a:rPr sz="1900" i="1" spc="-50" dirty="0">
                <a:latin typeface="Times New Roman"/>
                <a:cs typeface="Times New Roman"/>
              </a:rPr>
              <a:t> </a:t>
            </a:r>
            <a:r>
              <a:rPr sz="1900" spc="30" dirty="0">
                <a:latin typeface="Symbol"/>
                <a:cs typeface="Symbol"/>
              </a:rPr>
              <a:t>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2850" spc="30" baseline="17543" dirty="0">
                <a:latin typeface="Symbol"/>
                <a:cs typeface="Symbol"/>
              </a:rPr>
              <a:t></a:t>
            </a:r>
            <a:endParaRPr sz="2850" baseline="17543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39742" y="2950970"/>
            <a:ext cx="98425" cy="18530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i="1" spc="20" dirty="0">
                <a:latin typeface="Times New Roman"/>
                <a:cs typeface="Times New Roman"/>
              </a:rPr>
              <a:t>p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627073" y="2746203"/>
            <a:ext cx="563245" cy="3090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sz="2850" i="1" spc="247" baseline="-24853" dirty="0">
                <a:latin typeface="Times New Roman"/>
                <a:cs typeface="Times New Roman"/>
              </a:rPr>
              <a:t>B</a:t>
            </a:r>
            <a:r>
              <a:rPr sz="1100" spc="-40" dirty="0">
                <a:latin typeface="Symbol"/>
                <a:cs typeface="Symbol"/>
              </a:rPr>
              <a:t></a:t>
            </a:r>
            <a:r>
              <a:rPr sz="1100" spc="20" dirty="0">
                <a:latin typeface="Times New Roman"/>
                <a:cs typeface="Times New Roman"/>
              </a:rPr>
              <a:t>1</a:t>
            </a:r>
            <a:r>
              <a:rPr sz="1100" spc="-114" dirty="0">
                <a:latin typeface="Times New Roman"/>
                <a:cs typeface="Times New Roman"/>
              </a:rPr>
              <a:t> </a:t>
            </a:r>
            <a:r>
              <a:rPr sz="2850" i="1" spc="52" baseline="-24853" dirty="0">
                <a:latin typeface="Times New Roman"/>
                <a:cs typeface="Times New Roman"/>
              </a:rPr>
              <a:t>A</a:t>
            </a:r>
            <a:endParaRPr sz="2850" baseline="-24853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304209" y="4461520"/>
            <a:ext cx="379730" cy="0"/>
          </a:xfrm>
          <a:custGeom>
            <a:avLst/>
            <a:gdLst/>
            <a:ahLst/>
            <a:cxnLst/>
            <a:rect l="l" t="t" r="r" b="b"/>
            <a:pathLst>
              <a:path w="379730">
                <a:moveTo>
                  <a:pt x="0" y="0"/>
                </a:moveTo>
                <a:lnTo>
                  <a:pt x="37943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659914" y="4461520"/>
            <a:ext cx="335915" cy="0"/>
          </a:xfrm>
          <a:custGeom>
            <a:avLst/>
            <a:gdLst/>
            <a:ahLst/>
            <a:cxnLst/>
            <a:rect l="l" t="t" r="r" b="b"/>
            <a:pathLst>
              <a:path w="335914">
                <a:moveTo>
                  <a:pt x="0" y="0"/>
                </a:moveTo>
                <a:lnTo>
                  <a:pt x="3353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808874" y="4295445"/>
            <a:ext cx="1555750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150" b="1" spc="35" dirty="0">
                <a:latin typeface="Arial"/>
                <a:cs typeface="Arial"/>
              </a:rPr>
              <a:t>d</a:t>
            </a:r>
            <a:r>
              <a:rPr sz="2150" b="1" spc="25" dirty="0">
                <a:latin typeface="Arial"/>
                <a:cs typeface="Arial"/>
              </a:rPr>
              <a:t>e</a:t>
            </a:r>
            <a:r>
              <a:rPr sz="2150" b="1" spc="50" dirty="0">
                <a:latin typeface="Arial"/>
                <a:cs typeface="Arial"/>
              </a:rPr>
              <a:t>j</a:t>
            </a:r>
            <a:r>
              <a:rPr sz="2150" b="1" spc="25" dirty="0">
                <a:latin typeface="Arial"/>
                <a:cs typeface="Arial"/>
              </a:rPr>
              <a:t>a</a:t>
            </a:r>
            <a:r>
              <a:rPr sz="2150" b="1" spc="-300" dirty="0">
                <a:latin typeface="Arial"/>
                <a:cs typeface="Arial"/>
              </a:rPr>
              <a:t> </a:t>
            </a:r>
            <a:r>
              <a:rPr sz="2150" b="1" spc="-20" dirty="0">
                <a:latin typeface="Arial"/>
                <a:cs typeface="Arial"/>
              </a:rPr>
              <a:t>l</a:t>
            </a:r>
            <a:r>
              <a:rPr sz="2150" b="1" spc="25" dirty="0">
                <a:latin typeface="Arial"/>
                <a:cs typeface="Arial"/>
              </a:rPr>
              <a:t>a</a:t>
            </a:r>
            <a:r>
              <a:rPr sz="2150" b="1" spc="-150" dirty="0">
                <a:latin typeface="Arial"/>
                <a:cs typeface="Arial"/>
              </a:rPr>
              <a:t> </a:t>
            </a:r>
            <a:r>
              <a:rPr sz="2150" b="1" spc="35" dirty="0">
                <a:latin typeface="Arial"/>
                <a:cs typeface="Arial"/>
              </a:rPr>
              <a:t>b</a:t>
            </a:r>
            <a:r>
              <a:rPr sz="2150" b="1" spc="25" dirty="0">
                <a:latin typeface="Arial"/>
                <a:cs typeface="Arial"/>
              </a:rPr>
              <a:t>a</a:t>
            </a:r>
            <a:r>
              <a:rPr sz="2150" b="1" spc="30" dirty="0">
                <a:latin typeface="Arial"/>
                <a:cs typeface="Arial"/>
              </a:rPr>
              <a:t>s</a:t>
            </a:r>
            <a:r>
              <a:rPr sz="2150" b="1" spc="25" dirty="0">
                <a:latin typeface="Arial"/>
                <a:cs typeface="Arial"/>
              </a:rPr>
              <a:t>e</a:t>
            </a:r>
            <a:endParaRPr sz="21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04977" y="4450763"/>
            <a:ext cx="181610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150" b="1" spc="25" dirty="0">
                <a:latin typeface="Arial"/>
                <a:cs typeface="Arial"/>
              </a:rPr>
              <a:t>y</a:t>
            </a:r>
            <a:endParaRPr sz="21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632779" y="4442763"/>
            <a:ext cx="107950" cy="18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100" b="1" spc="35" dirty="0">
                <a:latin typeface="Arial"/>
                <a:cs typeface="Arial"/>
              </a:rPr>
              <a:t>k</a:t>
            </a:r>
            <a:endParaRPr sz="11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319572" y="4442763"/>
            <a:ext cx="156845" cy="18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100" b="1" spc="20" dirty="0">
                <a:latin typeface="Arial"/>
                <a:cs typeface="Arial"/>
              </a:rPr>
              <a:t>ip</a:t>
            </a:r>
            <a:endParaRPr sz="11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813705" y="4598078"/>
            <a:ext cx="156845" cy="18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100" b="1" spc="20" dirty="0">
                <a:latin typeface="Arial"/>
                <a:cs typeface="Arial"/>
              </a:rPr>
              <a:t>ip</a:t>
            </a:r>
            <a:endParaRPr sz="11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459564" y="4598078"/>
            <a:ext cx="198755" cy="18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100" b="1" spc="35" dirty="0">
                <a:latin typeface="Arial"/>
                <a:cs typeface="Arial"/>
              </a:rPr>
              <a:t>kp</a:t>
            </a:r>
            <a:endParaRPr sz="11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278016" y="4222046"/>
            <a:ext cx="407670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225" b="1" spc="89" baseline="14211" dirty="0">
                <a:latin typeface="Arial"/>
                <a:cs typeface="Arial"/>
              </a:rPr>
              <a:t>y</a:t>
            </a:r>
            <a:r>
              <a:rPr sz="1100" b="1" spc="60" dirty="0">
                <a:latin typeface="Arial"/>
                <a:cs typeface="Arial"/>
              </a:rPr>
              <a:t>k0</a:t>
            </a:r>
            <a:endParaRPr sz="11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926623" y="4330718"/>
            <a:ext cx="163830" cy="60208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280"/>
              </a:lnSpc>
              <a:spcBef>
                <a:spcPts val="95"/>
              </a:spcBef>
            </a:pPr>
            <a:r>
              <a:rPr sz="2150" spc="25" dirty="0">
                <a:latin typeface="Symbol"/>
                <a:cs typeface="Symbol"/>
              </a:rPr>
              <a:t></a:t>
            </a:r>
            <a:endParaRPr sz="2150">
              <a:latin typeface="Symbol"/>
              <a:cs typeface="Symbol"/>
            </a:endParaRPr>
          </a:p>
          <a:p>
            <a:pPr marL="12700">
              <a:lnSpc>
                <a:spcPts val="2280"/>
              </a:lnSpc>
            </a:pPr>
            <a:r>
              <a:rPr sz="2150" spc="25" dirty="0">
                <a:latin typeface="Symbol"/>
                <a:cs typeface="Symbol"/>
              </a:rPr>
              <a:t></a:t>
            </a:r>
            <a:endParaRPr sz="2150">
              <a:latin typeface="Symbol"/>
              <a:cs typeface="Symbo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524177" y="4295445"/>
            <a:ext cx="1152525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5270" indent="-217804">
              <a:lnSpc>
                <a:spcPct val="100000"/>
              </a:lnSpc>
              <a:spcBef>
                <a:spcPts val="95"/>
              </a:spcBef>
              <a:buFont typeface="Symbol"/>
              <a:buChar char=""/>
              <a:tabLst>
                <a:tab pos="255904" algn="l"/>
              </a:tabLst>
            </a:pPr>
            <a:r>
              <a:rPr sz="2150" b="1" spc="40" dirty="0">
                <a:latin typeface="Arial"/>
                <a:cs typeface="Arial"/>
              </a:rPr>
              <a:t>0</a:t>
            </a:r>
            <a:r>
              <a:rPr sz="3225" spc="60" baseline="41343" dirty="0">
                <a:latin typeface="Symbol"/>
                <a:cs typeface="Symbol"/>
              </a:rPr>
              <a:t></a:t>
            </a:r>
            <a:r>
              <a:rPr sz="3225" spc="-179" baseline="41343" dirty="0">
                <a:latin typeface="Times New Roman"/>
                <a:cs typeface="Times New Roman"/>
              </a:rPr>
              <a:t> </a:t>
            </a:r>
            <a:r>
              <a:rPr sz="2150" spc="50" dirty="0">
                <a:latin typeface="Symbol"/>
                <a:cs typeface="Symbol"/>
              </a:rPr>
              <a:t></a:t>
            </a:r>
            <a:r>
              <a:rPr sz="2150" spc="-15" dirty="0">
                <a:latin typeface="Times New Roman"/>
                <a:cs typeface="Times New Roman"/>
              </a:rPr>
              <a:t> </a:t>
            </a:r>
            <a:r>
              <a:rPr sz="2150" b="1" spc="25" dirty="0">
                <a:latin typeface="Arial"/>
                <a:cs typeface="Arial"/>
              </a:rPr>
              <a:t>x</a:t>
            </a:r>
            <a:endParaRPr sz="21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497121" y="4519604"/>
            <a:ext cx="163830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150" spc="25" dirty="0">
                <a:latin typeface="Symbol"/>
                <a:cs typeface="Symbol"/>
              </a:rPr>
              <a:t></a:t>
            </a:r>
            <a:endParaRPr sz="2150">
              <a:latin typeface="Symbol"/>
              <a:cs typeface="Symbo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471722" y="4330718"/>
            <a:ext cx="394335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150" spc="120" dirty="0">
                <a:latin typeface="Symbol"/>
                <a:cs typeface="Symbol"/>
              </a:rPr>
              <a:t></a:t>
            </a:r>
            <a:r>
              <a:rPr sz="3225" b="1" spc="179" baseline="-32299" dirty="0">
                <a:latin typeface="Arial"/>
                <a:cs typeface="Arial"/>
              </a:rPr>
              <a:t>y</a:t>
            </a:r>
            <a:endParaRPr sz="3225" baseline="-32299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723017" y="4295445"/>
            <a:ext cx="1648460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150" spc="25" dirty="0">
                <a:latin typeface="Symbol"/>
                <a:cs typeface="Symbol"/>
              </a:rPr>
              <a:t></a:t>
            </a:r>
            <a:r>
              <a:rPr sz="2150" spc="-70" dirty="0">
                <a:latin typeface="Times New Roman"/>
                <a:cs typeface="Times New Roman"/>
              </a:rPr>
              <a:t> </a:t>
            </a:r>
            <a:r>
              <a:rPr sz="2150" b="1" spc="70" dirty="0">
                <a:latin typeface="Arial"/>
                <a:cs typeface="Arial"/>
              </a:rPr>
              <a:t>M</a:t>
            </a:r>
            <a:r>
              <a:rPr sz="2150" b="1" spc="-15" dirty="0">
                <a:latin typeface="Arial"/>
                <a:cs typeface="Arial"/>
              </a:rPr>
              <a:t>i</a:t>
            </a:r>
            <a:r>
              <a:rPr sz="2150" b="1" spc="30" dirty="0">
                <a:latin typeface="Arial"/>
                <a:cs typeface="Arial"/>
              </a:rPr>
              <a:t>n</a:t>
            </a:r>
            <a:r>
              <a:rPr sz="2150" b="1" spc="-185" dirty="0">
                <a:latin typeface="Arial"/>
                <a:cs typeface="Arial"/>
              </a:rPr>
              <a:t> </a:t>
            </a:r>
            <a:r>
              <a:rPr sz="3225" spc="37" baseline="41343" dirty="0">
                <a:latin typeface="Symbol"/>
                <a:cs typeface="Symbol"/>
              </a:rPr>
              <a:t></a:t>
            </a:r>
            <a:r>
              <a:rPr sz="3225" spc="-509" baseline="41343" dirty="0">
                <a:latin typeface="Times New Roman"/>
                <a:cs typeface="Times New Roman"/>
              </a:rPr>
              <a:t> </a:t>
            </a:r>
            <a:r>
              <a:rPr sz="3225" b="1" spc="22" baseline="33591" dirty="0">
                <a:latin typeface="Arial"/>
                <a:cs typeface="Arial"/>
              </a:rPr>
              <a:t>y</a:t>
            </a:r>
            <a:r>
              <a:rPr sz="1650" b="1" spc="89" baseline="37878" dirty="0">
                <a:latin typeface="Arial"/>
                <a:cs typeface="Arial"/>
              </a:rPr>
              <a:t>i</a:t>
            </a:r>
            <a:r>
              <a:rPr sz="1650" b="1" spc="52" baseline="37878" dirty="0">
                <a:latin typeface="Arial"/>
                <a:cs typeface="Arial"/>
              </a:rPr>
              <a:t>0</a:t>
            </a:r>
            <a:r>
              <a:rPr sz="1650" b="1" baseline="37878" dirty="0">
                <a:latin typeface="Arial"/>
                <a:cs typeface="Arial"/>
              </a:rPr>
              <a:t> </a:t>
            </a:r>
            <a:r>
              <a:rPr sz="1650" b="1" spc="127" baseline="37878" dirty="0">
                <a:latin typeface="Arial"/>
                <a:cs typeface="Arial"/>
              </a:rPr>
              <a:t> </a:t>
            </a:r>
            <a:r>
              <a:rPr sz="2150" b="1" spc="15" dirty="0">
                <a:latin typeface="Arial"/>
                <a:cs typeface="Arial"/>
              </a:rPr>
              <a:t>/</a:t>
            </a:r>
            <a:r>
              <a:rPr sz="2150" b="1" spc="-175" dirty="0">
                <a:latin typeface="Arial"/>
                <a:cs typeface="Arial"/>
              </a:rPr>
              <a:t> </a:t>
            </a:r>
            <a:r>
              <a:rPr sz="2150" b="1" spc="25" dirty="0">
                <a:latin typeface="Arial"/>
                <a:cs typeface="Arial"/>
              </a:rPr>
              <a:t>y</a:t>
            </a:r>
            <a:endParaRPr sz="2150">
              <a:latin typeface="Arial"/>
              <a:cs typeface="Arial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37" name="3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18</a:t>
            </a:fld>
            <a:endParaRPr lang="es-CL"/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177099"/>
            <a:ext cx="567436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60" dirty="0">
                <a:latin typeface="Microsoft Sans Serif"/>
                <a:cs typeface="Microsoft Sans Serif"/>
              </a:rPr>
              <a:t>La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tabla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45" dirty="0">
                <a:latin typeface="Microsoft Sans Serif"/>
                <a:cs typeface="Microsoft Sans Serif"/>
              </a:rPr>
              <a:t>del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75" dirty="0">
                <a:latin typeface="Microsoft Sans Serif"/>
                <a:cs typeface="Microsoft Sans Serif"/>
              </a:rPr>
              <a:t>Método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14" dirty="0">
                <a:latin typeface="Microsoft Sans Serif"/>
                <a:cs typeface="Microsoft Sans Serif"/>
              </a:rPr>
              <a:t>Simplex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125" dirty="0">
                <a:latin typeface="Microsoft Sans Serif"/>
                <a:cs typeface="Microsoft Sans Serif"/>
              </a:rPr>
              <a:t>mantiene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15" dirty="0">
                <a:latin typeface="Microsoft Sans Serif"/>
                <a:cs typeface="Microsoft Sans Serif"/>
              </a:rPr>
              <a:t>la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siguiente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05" dirty="0">
                <a:latin typeface="Microsoft Sans Serif"/>
                <a:cs typeface="Microsoft Sans Serif"/>
              </a:rPr>
              <a:t>estructura: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1388" y="3003209"/>
            <a:ext cx="7192009" cy="2531462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332740">
              <a:lnSpc>
                <a:spcPct val="100000"/>
              </a:lnSpc>
              <a:spcBef>
                <a:spcPts val="360"/>
              </a:spcBef>
            </a:pPr>
            <a:r>
              <a:rPr sz="1800" spc="-125" dirty="0">
                <a:latin typeface="Microsoft Sans Serif"/>
                <a:cs typeface="Microsoft Sans Serif"/>
              </a:rPr>
              <a:t>Donde:</a:t>
            </a:r>
            <a:endParaRPr sz="1800" dirty="0">
              <a:latin typeface="Microsoft Sans Serif"/>
              <a:cs typeface="Microsoft Sans Serif"/>
            </a:endParaRPr>
          </a:p>
          <a:p>
            <a:pPr marL="332740" indent="-320675">
              <a:lnSpc>
                <a:spcPct val="100000"/>
              </a:lnSpc>
              <a:spcBef>
                <a:spcPts val="265"/>
              </a:spcBef>
              <a:buClr>
                <a:srgbClr val="DD8046"/>
              </a:buClr>
              <a:buSzPct val="58333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sz="1800" b="1" spc="-75" dirty="0">
                <a:latin typeface="Arial"/>
                <a:cs typeface="Arial"/>
              </a:rPr>
              <a:t>I</a:t>
            </a:r>
            <a:r>
              <a:rPr sz="1800" spc="-75" dirty="0">
                <a:latin typeface="Microsoft Sans Serif"/>
                <a:cs typeface="Microsoft Sans Serif"/>
              </a:rPr>
              <a:t>: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45" dirty="0">
                <a:latin typeface="Microsoft Sans Serif"/>
                <a:cs typeface="Microsoft Sans Serif"/>
              </a:rPr>
              <a:t>Matriz</a:t>
            </a:r>
            <a:r>
              <a:rPr sz="1800" spc="-5" dirty="0">
                <a:latin typeface="Microsoft Sans Serif"/>
                <a:cs typeface="Microsoft Sans Serif"/>
              </a:rPr>
              <a:t> </a:t>
            </a:r>
            <a:r>
              <a:rPr sz="1800" spc="-60" dirty="0">
                <a:latin typeface="Microsoft Sans Serif"/>
                <a:cs typeface="Microsoft Sans Serif"/>
              </a:rPr>
              <a:t>Identidad</a:t>
            </a:r>
            <a:endParaRPr sz="1800" dirty="0">
              <a:latin typeface="Microsoft Sans Serif"/>
              <a:cs typeface="Microsoft Sans Serif"/>
            </a:endParaRPr>
          </a:p>
          <a:p>
            <a:pPr marL="332740" indent="-320675">
              <a:lnSpc>
                <a:spcPct val="100000"/>
              </a:lnSpc>
              <a:spcBef>
                <a:spcPts val="265"/>
              </a:spcBef>
              <a:buClr>
                <a:srgbClr val="DD8046"/>
              </a:buClr>
              <a:buSzPct val="58333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sz="1800" b="1" spc="-80" dirty="0">
                <a:latin typeface="Arial"/>
                <a:cs typeface="Arial"/>
              </a:rPr>
              <a:t>0</a:t>
            </a:r>
            <a:r>
              <a:rPr sz="1800" spc="-80" dirty="0">
                <a:latin typeface="Microsoft Sans Serif"/>
                <a:cs typeface="Microsoft Sans Serif"/>
              </a:rPr>
              <a:t>: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175" dirty="0">
                <a:latin typeface="Microsoft Sans Serif"/>
                <a:cs typeface="Microsoft Sans Serif"/>
              </a:rPr>
              <a:t>Costos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105" dirty="0">
                <a:latin typeface="Microsoft Sans Serif"/>
                <a:cs typeface="Microsoft Sans Serif"/>
              </a:rPr>
              <a:t>reducidos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20" dirty="0">
                <a:latin typeface="Microsoft Sans Serif"/>
                <a:cs typeface="Microsoft Sans Serif"/>
              </a:rPr>
              <a:t>asociados</a:t>
            </a:r>
            <a:r>
              <a:rPr sz="1800" spc="-10" dirty="0">
                <a:latin typeface="Microsoft Sans Serif"/>
                <a:cs typeface="Microsoft Sans Serif"/>
              </a:rPr>
              <a:t> a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las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70" dirty="0">
                <a:latin typeface="Microsoft Sans Serif"/>
                <a:cs typeface="Microsoft Sans Serif"/>
              </a:rPr>
              <a:t>variables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25" dirty="0">
                <a:latin typeface="Microsoft Sans Serif"/>
                <a:cs typeface="Microsoft Sans Serif"/>
              </a:rPr>
              <a:t>básicas</a:t>
            </a:r>
            <a:endParaRPr sz="1800" dirty="0">
              <a:latin typeface="Microsoft Sans Serif"/>
              <a:cs typeface="Microsoft Sans Serif"/>
            </a:endParaRPr>
          </a:p>
          <a:p>
            <a:pPr marL="332740" indent="-320675">
              <a:lnSpc>
                <a:spcPct val="100000"/>
              </a:lnSpc>
              <a:spcBef>
                <a:spcPts val="275"/>
              </a:spcBef>
              <a:buClr>
                <a:srgbClr val="DD8046"/>
              </a:buClr>
              <a:buSzPct val="58333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sz="1800" b="1" spc="-360" dirty="0">
                <a:latin typeface="Arial"/>
                <a:cs typeface="Arial"/>
              </a:rPr>
              <a:t>B</a:t>
            </a:r>
            <a:r>
              <a:rPr sz="1800" spc="-110" dirty="0">
                <a:latin typeface="Microsoft Sans Serif"/>
                <a:cs typeface="Microsoft Sans Serif"/>
              </a:rPr>
              <a:t>:</a:t>
            </a:r>
            <a:r>
              <a:rPr sz="1800" spc="25" dirty="0">
                <a:latin typeface="Microsoft Sans Serif"/>
                <a:cs typeface="Microsoft Sans Serif"/>
              </a:rPr>
              <a:t> </a:t>
            </a:r>
            <a:r>
              <a:rPr sz="1800" spc="-75" dirty="0">
                <a:latin typeface="Microsoft Sans Serif"/>
                <a:cs typeface="Microsoft Sans Serif"/>
              </a:rPr>
              <a:t>M</a:t>
            </a:r>
            <a:r>
              <a:rPr sz="1800" spc="-45" dirty="0">
                <a:latin typeface="Microsoft Sans Serif"/>
                <a:cs typeface="Microsoft Sans Serif"/>
              </a:rPr>
              <a:t>a</a:t>
            </a:r>
            <a:r>
              <a:rPr sz="1800" spc="-15" dirty="0">
                <a:latin typeface="Microsoft Sans Serif"/>
                <a:cs typeface="Microsoft Sans Serif"/>
              </a:rPr>
              <a:t>tr</a:t>
            </a:r>
            <a:r>
              <a:rPr sz="1800" spc="-5" dirty="0">
                <a:latin typeface="Microsoft Sans Serif"/>
                <a:cs typeface="Microsoft Sans Serif"/>
              </a:rPr>
              <a:t>i</a:t>
            </a:r>
            <a:r>
              <a:rPr sz="1800" spc="-114" dirty="0">
                <a:latin typeface="Microsoft Sans Serif"/>
                <a:cs typeface="Microsoft Sans Serif"/>
              </a:rPr>
              <a:t>z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55" dirty="0">
                <a:latin typeface="Microsoft Sans Serif"/>
                <a:cs typeface="Microsoft Sans Serif"/>
              </a:rPr>
              <a:t>de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50" dirty="0">
                <a:latin typeface="Microsoft Sans Serif"/>
                <a:cs typeface="Microsoft Sans Serif"/>
              </a:rPr>
              <a:t>v</a:t>
            </a:r>
            <a:r>
              <a:rPr sz="1800" spc="-10" dirty="0">
                <a:latin typeface="Microsoft Sans Serif"/>
                <a:cs typeface="Microsoft Sans Serif"/>
              </a:rPr>
              <a:t>aria</a:t>
            </a:r>
            <a:r>
              <a:rPr sz="1800" spc="-110" dirty="0">
                <a:latin typeface="Microsoft Sans Serif"/>
                <a:cs typeface="Microsoft Sans Serif"/>
              </a:rPr>
              <a:t>bles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bás</a:t>
            </a:r>
            <a:r>
              <a:rPr sz="1800" spc="-75" dirty="0">
                <a:latin typeface="Microsoft Sans Serif"/>
                <a:cs typeface="Microsoft Sans Serif"/>
              </a:rPr>
              <a:t>ic</a:t>
            </a:r>
            <a:r>
              <a:rPr sz="1800" spc="-100" dirty="0">
                <a:latin typeface="Microsoft Sans Serif"/>
                <a:cs typeface="Microsoft Sans Serif"/>
              </a:rPr>
              <a:t>a</a:t>
            </a:r>
            <a:r>
              <a:rPr sz="1800" spc="-305" dirty="0">
                <a:latin typeface="Microsoft Sans Serif"/>
                <a:cs typeface="Microsoft Sans Serif"/>
              </a:rPr>
              <a:t>s</a:t>
            </a:r>
            <a:endParaRPr sz="1800" dirty="0">
              <a:latin typeface="Microsoft Sans Serif"/>
              <a:cs typeface="Microsoft Sans Serif"/>
            </a:endParaRPr>
          </a:p>
          <a:p>
            <a:pPr marL="332740" indent="-320675">
              <a:lnSpc>
                <a:spcPct val="100000"/>
              </a:lnSpc>
              <a:spcBef>
                <a:spcPts val="265"/>
              </a:spcBef>
              <a:buClr>
                <a:srgbClr val="DD8046"/>
              </a:buClr>
              <a:buSzPct val="58333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sz="1800" b="1" spc="-165" dirty="0">
                <a:latin typeface="Arial"/>
                <a:cs typeface="Arial"/>
              </a:rPr>
              <a:t>D</a:t>
            </a:r>
            <a:r>
              <a:rPr sz="1800" spc="-110" dirty="0">
                <a:latin typeface="Microsoft Sans Serif"/>
                <a:cs typeface="Microsoft Sans Serif"/>
              </a:rPr>
              <a:t>:</a:t>
            </a:r>
            <a:r>
              <a:rPr sz="1800" spc="25" dirty="0">
                <a:latin typeface="Microsoft Sans Serif"/>
                <a:cs typeface="Microsoft Sans Serif"/>
              </a:rPr>
              <a:t> </a:t>
            </a:r>
            <a:r>
              <a:rPr sz="1800" spc="-75" dirty="0">
                <a:latin typeface="Microsoft Sans Serif"/>
                <a:cs typeface="Microsoft Sans Serif"/>
              </a:rPr>
              <a:t>M</a:t>
            </a:r>
            <a:r>
              <a:rPr sz="1800" spc="-45" dirty="0">
                <a:latin typeface="Microsoft Sans Serif"/>
                <a:cs typeface="Microsoft Sans Serif"/>
              </a:rPr>
              <a:t>a</a:t>
            </a:r>
            <a:r>
              <a:rPr sz="1800" spc="-15" dirty="0">
                <a:latin typeface="Microsoft Sans Serif"/>
                <a:cs typeface="Microsoft Sans Serif"/>
              </a:rPr>
              <a:t>tr</a:t>
            </a:r>
            <a:r>
              <a:rPr sz="1800" spc="-5" dirty="0">
                <a:latin typeface="Microsoft Sans Serif"/>
                <a:cs typeface="Microsoft Sans Serif"/>
              </a:rPr>
              <a:t>i</a:t>
            </a:r>
            <a:r>
              <a:rPr sz="1800" spc="-114" dirty="0">
                <a:latin typeface="Microsoft Sans Serif"/>
                <a:cs typeface="Microsoft Sans Serif"/>
              </a:rPr>
              <a:t>z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55" dirty="0">
                <a:latin typeface="Microsoft Sans Serif"/>
                <a:cs typeface="Microsoft Sans Serif"/>
              </a:rPr>
              <a:t>de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50" dirty="0">
                <a:latin typeface="Microsoft Sans Serif"/>
                <a:cs typeface="Microsoft Sans Serif"/>
              </a:rPr>
              <a:t>v</a:t>
            </a:r>
            <a:r>
              <a:rPr sz="1800" spc="-10" dirty="0">
                <a:latin typeface="Microsoft Sans Serif"/>
                <a:cs typeface="Microsoft Sans Serif"/>
              </a:rPr>
              <a:t>aria</a:t>
            </a:r>
            <a:r>
              <a:rPr sz="1800" spc="-110" dirty="0">
                <a:latin typeface="Microsoft Sans Serif"/>
                <a:cs typeface="Microsoft Sans Serif"/>
              </a:rPr>
              <a:t>bles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60" dirty="0">
                <a:latin typeface="Microsoft Sans Serif"/>
                <a:cs typeface="Microsoft Sans Serif"/>
              </a:rPr>
              <a:t>no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bás</a:t>
            </a:r>
            <a:r>
              <a:rPr sz="1800" spc="-75" dirty="0">
                <a:latin typeface="Microsoft Sans Serif"/>
                <a:cs typeface="Microsoft Sans Serif"/>
              </a:rPr>
              <a:t>ic</a:t>
            </a:r>
            <a:r>
              <a:rPr sz="1800" spc="-100" dirty="0">
                <a:latin typeface="Microsoft Sans Serif"/>
                <a:cs typeface="Microsoft Sans Serif"/>
              </a:rPr>
              <a:t>a</a:t>
            </a:r>
            <a:r>
              <a:rPr sz="1800" spc="-305" dirty="0">
                <a:latin typeface="Microsoft Sans Serif"/>
                <a:cs typeface="Microsoft Sans Serif"/>
              </a:rPr>
              <a:t>s</a:t>
            </a:r>
            <a:endParaRPr sz="1800" dirty="0">
              <a:latin typeface="Microsoft Sans Serif"/>
              <a:cs typeface="Microsoft Sans Serif"/>
            </a:endParaRPr>
          </a:p>
          <a:p>
            <a:pPr marL="332740" indent="-320675">
              <a:lnSpc>
                <a:spcPct val="100000"/>
              </a:lnSpc>
              <a:spcBef>
                <a:spcPts val="265"/>
              </a:spcBef>
              <a:buClr>
                <a:srgbClr val="DD8046"/>
              </a:buClr>
              <a:buSzPct val="58333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sz="1800" b="1" spc="-145" dirty="0">
                <a:latin typeface="Arial"/>
                <a:cs typeface="Arial"/>
              </a:rPr>
              <a:t>b</a:t>
            </a:r>
            <a:r>
              <a:rPr sz="1800" spc="-110" dirty="0">
                <a:latin typeface="Microsoft Sans Serif"/>
                <a:cs typeface="Microsoft Sans Serif"/>
              </a:rPr>
              <a:t>: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Lado</a:t>
            </a:r>
            <a:r>
              <a:rPr sz="1800" dirty="0">
                <a:latin typeface="Microsoft Sans Serif"/>
                <a:cs typeface="Microsoft Sans Serif"/>
              </a:rPr>
              <a:t> </a:t>
            </a:r>
            <a:r>
              <a:rPr sz="1800" spc="-85" dirty="0">
                <a:latin typeface="Microsoft Sans Serif"/>
                <a:cs typeface="Microsoft Sans Serif"/>
              </a:rPr>
              <a:t>dere</a:t>
            </a:r>
            <a:r>
              <a:rPr sz="1800" spc="-10" dirty="0">
                <a:latin typeface="Microsoft Sans Serif"/>
                <a:cs typeface="Microsoft Sans Serif"/>
              </a:rPr>
              <a:t>c</a:t>
            </a:r>
            <a:r>
              <a:rPr sz="1800" spc="-160" dirty="0">
                <a:latin typeface="Microsoft Sans Serif"/>
                <a:cs typeface="Microsoft Sans Serif"/>
              </a:rPr>
              <a:t>ho</a:t>
            </a:r>
            <a:endParaRPr sz="1800" dirty="0">
              <a:latin typeface="Microsoft Sans Serif"/>
              <a:cs typeface="Microsoft Sans Serif"/>
            </a:endParaRPr>
          </a:p>
          <a:p>
            <a:pPr marL="332740" indent="-320675">
              <a:lnSpc>
                <a:spcPct val="100000"/>
              </a:lnSpc>
              <a:spcBef>
                <a:spcPts val="280"/>
              </a:spcBef>
              <a:buClr>
                <a:srgbClr val="DD8046"/>
              </a:buClr>
              <a:buSzPct val="58333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sz="1800" b="1" spc="-170" dirty="0">
                <a:latin typeface="Arial"/>
                <a:cs typeface="Arial"/>
              </a:rPr>
              <a:t>Cb</a:t>
            </a:r>
            <a:r>
              <a:rPr sz="1800" spc="-170" dirty="0">
                <a:latin typeface="Microsoft Sans Serif"/>
                <a:cs typeface="Microsoft Sans Serif"/>
              </a:rPr>
              <a:t>:</a:t>
            </a:r>
            <a:r>
              <a:rPr sz="1800" spc="30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Coeficientes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60" dirty="0">
                <a:latin typeface="Microsoft Sans Serif"/>
                <a:cs typeface="Microsoft Sans Serif"/>
              </a:rPr>
              <a:t>en</a:t>
            </a:r>
            <a:r>
              <a:rPr sz="1800" spc="30" dirty="0">
                <a:latin typeface="Microsoft Sans Serif"/>
                <a:cs typeface="Microsoft Sans Serif"/>
              </a:rPr>
              <a:t> </a:t>
            </a:r>
            <a:r>
              <a:rPr sz="1800" spc="-15" dirty="0">
                <a:latin typeface="Microsoft Sans Serif"/>
                <a:cs typeface="Microsoft Sans Serif"/>
              </a:rPr>
              <a:t>la</a:t>
            </a:r>
            <a:r>
              <a:rPr sz="1800" spc="30" dirty="0">
                <a:latin typeface="Microsoft Sans Serif"/>
                <a:cs typeface="Microsoft Sans Serif"/>
              </a:rPr>
              <a:t> </a:t>
            </a:r>
            <a:r>
              <a:rPr sz="1800" spc="-125" dirty="0">
                <a:latin typeface="Microsoft Sans Serif"/>
                <a:cs typeface="Microsoft Sans Serif"/>
              </a:rPr>
              <a:t>función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65" dirty="0">
                <a:latin typeface="Microsoft Sans Serif"/>
                <a:cs typeface="Microsoft Sans Serif"/>
              </a:rPr>
              <a:t>objetivo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120" dirty="0">
                <a:latin typeface="Microsoft Sans Serif"/>
                <a:cs typeface="Microsoft Sans Serif"/>
              </a:rPr>
              <a:t>asociados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a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las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70" dirty="0">
                <a:latin typeface="Microsoft Sans Serif"/>
                <a:cs typeface="Microsoft Sans Serif"/>
              </a:rPr>
              <a:t>variables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125" dirty="0">
                <a:latin typeface="Microsoft Sans Serif"/>
                <a:cs typeface="Microsoft Sans Serif"/>
              </a:rPr>
              <a:t>básicas</a:t>
            </a:r>
            <a:endParaRPr sz="1800" dirty="0">
              <a:latin typeface="Microsoft Sans Serif"/>
              <a:cs typeface="Microsoft Sans Serif"/>
            </a:endParaRPr>
          </a:p>
          <a:p>
            <a:pPr marL="332740" indent="-320675">
              <a:lnSpc>
                <a:spcPct val="100000"/>
              </a:lnSpc>
              <a:spcBef>
                <a:spcPts val="260"/>
              </a:spcBef>
              <a:buClr>
                <a:srgbClr val="DD8046"/>
              </a:buClr>
              <a:buSzPct val="58333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sz="1800" b="1" spc="-170" dirty="0">
                <a:latin typeface="Arial"/>
                <a:cs typeface="Arial"/>
              </a:rPr>
              <a:t>Cd</a:t>
            </a:r>
            <a:r>
              <a:rPr sz="1800" spc="-170" dirty="0">
                <a:latin typeface="Microsoft Sans Serif"/>
                <a:cs typeface="Microsoft Sans Serif"/>
              </a:rPr>
              <a:t>:</a:t>
            </a:r>
            <a:r>
              <a:rPr sz="1800" spc="30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Coeficientes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60" dirty="0">
                <a:latin typeface="Microsoft Sans Serif"/>
                <a:cs typeface="Microsoft Sans Serif"/>
              </a:rPr>
              <a:t>en</a:t>
            </a:r>
            <a:r>
              <a:rPr sz="1800" spc="30" dirty="0">
                <a:latin typeface="Microsoft Sans Serif"/>
                <a:cs typeface="Microsoft Sans Serif"/>
              </a:rPr>
              <a:t> </a:t>
            </a:r>
            <a:r>
              <a:rPr sz="1800" spc="-15" dirty="0">
                <a:latin typeface="Microsoft Sans Serif"/>
                <a:cs typeface="Microsoft Sans Serif"/>
              </a:rPr>
              <a:t>la</a:t>
            </a:r>
            <a:r>
              <a:rPr sz="1800" spc="30" dirty="0">
                <a:latin typeface="Microsoft Sans Serif"/>
                <a:cs typeface="Microsoft Sans Serif"/>
              </a:rPr>
              <a:t> </a:t>
            </a:r>
            <a:r>
              <a:rPr sz="1800" spc="-125" dirty="0">
                <a:latin typeface="Microsoft Sans Serif"/>
                <a:cs typeface="Microsoft Sans Serif"/>
              </a:rPr>
              <a:t>función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65" dirty="0">
                <a:latin typeface="Microsoft Sans Serif"/>
                <a:cs typeface="Microsoft Sans Serif"/>
              </a:rPr>
              <a:t>objetivo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120" dirty="0">
                <a:latin typeface="Microsoft Sans Serif"/>
                <a:cs typeface="Microsoft Sans Serif"/>
              </a:rPr>
              <a:t>asociados</a:t>
            </a:r>
            <a:r>
              <a:rPr sz="180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a</a:t>
            </a:r>
            <a:r>
              <a:rPr sz="1800" spc="25" dirty="0">
                <a:latin typeface="Microsoft Sans Serif"/>
                <a:cs typeface="Microsoft Sans Serif"/>
              </a:rPr>
              <a:t> </a:t>
            </a:r>
            <a:r>
              <a:rPr sz="1800" spc="-110" dirty="0">
                <a:latin typeface="Microsoft Sans Serif"/>
                <a:cs typeface="Microsoft Sans Serif"/>
              </a:rPr>
              <a:t>las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70" dirty="0">
                <a:latin typeface="Microsoft Sans Serif"/>
                <a:cs typeface="Microsoft Sans Serif"/>
              </a:rPr>
              <a:t>variables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160" dirty="0">
                <a:latin typeface="Microsoft Sans Serif"/>
                <a:cs typeface="Microsoft Sans Serif"/>
              </a:rPr>
              <a:t>no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125" dirty="0">
                <a:latin typeface="Microsoft Sans Serif"/>
                <a:cs typeface="Microsoft Sans Serif"/>
              </a:rPr>
              <a:t>básicas</a:t>
            </a:r>
            <a:endParaRPr sz="1800" dirty="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9339" y="1531620"/>
            <a:ext cx="4337304" cy="1363599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19</a:t>
            </a:fld>
            <a:endParaRPr lang="es-CL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386" y="258128"/>
            <a:ext cx="3081827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335" dirty="0" err="1" smtClean="0"/>
              <a:t>Ejempl</a:t>
            </a:r>
            <a:r>
              <a:rPr lang="es-CL" sz="4400" spc="-335" dirty="0" smtClean="0"/>
              <a:t>o</a:t>
            </a:r>
            <a:endParaRPr sz="4400" dirty="0"/>
          </a:p>
        </p:txBody>
      </p:sp>
      <p:sp>
        <p:nvSpPr>
          <p:cNvPr id="3" name="object 3"/>
          <p:cNvSpPr txBox="1"/>
          <p:nvPr/>
        </p:nvSpPr>
        <p:spPr>
          <a:xfrm>
            <a:off x="691388" y="1314070"/>
            <a:ext cx="6099175" cy="149079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800" dirty="0">
                <a:latin typeface="Microsoft Sans Serif"/>
                <a:cs typeface="Microsoft Sans Serif"/>
              </a:rPr>
              <a:t>R</a:t>
            </a:r>
            <a:r>
              <a:rPr sz="3200" spc="-295" dirty="0">
                <a:latin typeface="Microsoft Sans Serif"/>
                <a:cs typeface="Microsoft Sans Serif"/>
              </a:rPr>
              <a:t>es</a:t>
            </a:r>
            <a:r>
              <a:rPr sz="3200" spc="-305" dirty="0">
                <a:latin typeface="Microsoft Sans Serif"/>
                <a:cs typeface="Microsoft Sans Serif"/>
              </a:rPr>
              <a:t>o</a:t>
            </a:r>
            <a:r>
              <a:rPr sz="3200" spc="-80" dirty="0">
                <a:latin typeface="Microsoft Sans Serif"/>
                <a:cs typeface="Microsoft Sans Serif"/>
              </a:rPr>
              <a:t>l</a:t>
            </a:r>
            <a:r>
              <a:rPr sz="3200" spc="-220" dirty="0">
                <a:latin typeface="Microsoft Sans Serif"/>
                <a:cs typeface="Microsoft Sans Serif"/>
              </a:rPr>
              <a:t>v</a:t>
            </a:r>
            <a:r>
              <a:rPr sz="3200" spc="-90" dirty="0">
                <a:latin typeface="Microsoft Sans Serif"/>
                <a:cs typeface="Microsoft Sans Serif"/>
              </a:rPr>
              <a:t>er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145" dirty="0">
                <a:latin typeface="Microsoft Sans Serif"/>
                <a:cs typeface="Microsoft Sans Serif"/>
              </a:rPr>
              <a:t>e</a:t>
            </a:r>
            <a:r>
              <a:rPr sz="3200" spc="-60" dirty="0">
                <a:latin typeface="Microsoft Sans Serif"/>
                <a:cs typeface="Microsoft Sans Serif"/>
              </a:rPr>
              <a:t>l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220" dirty="0">
                <a:latin typeface="Microsoft Sans Serif"/>
                <a:cs typeface="Microsoft Sans Serif"/>
              </a:rPr>
              <a:t>sigu</a:t>
            </a:r>
            <a:r>
              <a:rPr sz="3200" spc="-105" dirty="0">
                <a:latin typeface="Microsoft Sans Serif"/>
                <a:cs typeface="Microsoft Sans Serif"/>
              </a:rPr>
              <a:t>i</a:t>
            </a:r>
            <a:r>
              <a:rPr sz="3200" spc="-229" dirty="0">
                <a:latin typeface="Microsoft Sans Serif"/>
                <a:cs typeface="Microsoft Sans Serif"/>
              </a:rPr>
              <a:t>en</a:t>
            </a:r>
            <a:r>
              <a:rPr sz="3200" spc="-125" dirty="0">
                <a:latin typeface="Microsoft Sans Serif"/>
                <a:cs typeface="Microsoft Sans Serif"/>
              </a:rPr>
              <a:t>t</a:t>
            </a:r>
            <a:r>
              <a:rPr sz="3200" spc="-180" dirty="0">
                <a:latin typeface="Microsoft Sans Serif"/>
                <a:cs typeface="Microsoft Sans Serif"/>
              </a:rPr>
              <a:t>e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p</a:t>
            </a:r>
            <a:r>
              <a:rPr sz="3200" spc="-70" dirty="0">
                <a:latin typeface="Microsoft Sans Serif"/>
                <a:cs typeface="Microsoft Sans Serif"/>
              </a:rPr>
              <a:t>r</a:t>
            </a:r>
            <a:r>
              <a:rPr sz="3200" spc="-95" dirty="0">
                <a:latin typeface="Microsoft Sans Serif"/>
                <a:cs typeface="Microsoft Sans Serif"/>
              </a:rPr>
              <a:t>obl</a:t>
            </a:r>
            <a:r>
              <a:rPr sz="3200" spc="-114" dirty="0">
                <a:latin typeface="Microsoft Sans Serif"/>
                <a:cs typeface="Microsoft Sans Serif"/>
              </a:rPr>
              <a:t>e</a:t>
            </a:r>
            <a:r>
              <a:rPr sz="3200" spc="-275" dirty="0">
                <a:latin typeface="Microsoft Sans Serif"/>
                <a:cs typeface="Microsoft Sans Serif"/>
              </a:rPr>
              <a:t>ma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950" dirty="0">
                <a:latin typeface="Microsoft Sans Serif"/>
                <a:cs typeface="Microsoft Sans Serif"/>
              </a:rPr>
              <a:t>P</a:t>
            </a:r>
            <a:r>
              <a:rPr sz="3200" spc="-185" dirty="0">
                <a:latin typeface="Microsoft Sans Serif"/>
                <a:cs typeface="Microsoft Sans Serif"/>
              </a:rPr>
              <a:t>.</a:t>
            </a:r>
            <a:r>
              <a:rPr sz="3200" spc="-545" dirty="0">
                <a:latin typeface="Microsoft Sans Serif"/>
                <a:cs typeface="Microsoft Sans Serif"/>
              </a:rPr>
              <a:t>L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 dirty="0">
              <a:latin typeface="Microsoft Sans Serif"/>
              <a:cs typeface="Microsoft Sans Serif"/>
            </a:endParaRPr>
          </a:p>
          <a:p>
            <a:pPr marL="927100">
              <a:lnSpc>
                <a:spcPct val="100000"/>
              </a:lnSpc>
            </a:pPr>
            <a:endParaRPr lang="es-CL" sz="3200" b="1" spc="-100" dirty="0" smtClean="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</a:pPr>
            <a:r>
              <a:rPr sz="3200" b="1" spc="-100" dirty="0" smtClean="0">
                <a:latin typeface="Arial"/>
                <a:cs typeface="Arial"/>
              </a:rPr>
              <a:t>Max</a:t>
            </a:r>
            <a:r>
              <a:rPr sz="3200" b="1" spc="350" dirty="0" smtClean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40x</a:t>
            </a:r>
            <a:r>
              <a:rPr sz="3200" b="1" spc="-65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60y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06042" y="2811049"/>
            <a:ext cx="3164205" cy="1176604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795"/>
              </a:spcBef>
              <a:tabLst>
                <a:tab pos="913765" algn="l"/>
                <a:tab pos="2372995" algn="l"/>
              </a:tabLst>
            </a:pPr>
            <a:r>
              <a:rPr sz="3200" b="1" spc="-245" dirty="0">
                <a:latin typeface="Arial"/>
                <a:cs typeface="Arial"/>
              </a:rPr>
              <a:t>sa:	</a:t>
            </a:r>
            <a:r>
              <a:rPr sz="3200" b="1" spc="-80" dirty="0">
                <a:latin typeface="Arial"/>
                <a:cs typeface="Arial"/>
              </a:rPr>
              <a:t>2x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y	</a:t>
            </a:r>
            <a:r>
              <a:rPr sz="3200" dirty="0">
                <a:latin typeface="Symbol"/>
                <a:cs typeface="Symbol"/>
              </a:rPr>
              <a:t>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70</a:t>
            </a:r>
            <a:endParaRPr sz="3200" dirty="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695"/>
              </a:spcBef>
            </a:pPr>
            <a:r>
              <a:rPr sz="3200" dirty="0">
                <a:latin typeface="Symbol"/>
                <a:cs typeface="Symbol"/>
              </a:rPr>
              <a:t>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40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30953" y="3326319"/>
            <a:ext cx="2249805" cy="1177887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552450" algn="l"/>
              </a:tabLst>
            </a:pPr>
            <a:r>
              <a:rPr sz="3200" b="1" spc="-80" dirty="0">
                <a:latin typeface="Arial"/>
                <a:cs typeface="Arial"/>
              </a:rPr>
              <a:t>x	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8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y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  <a:tabLst>
                <a:tab pos="552450" algn="l"/>
              </a:tabLst>
            </a:pPr>
            <a:r>
              <a:rPr sz="3200" b="1" spc="-80" dirty="0">
                <a:latin typeface="Arial"/>
                <a:cs typeface="Arial"/>
              </a:rPr>
              <a:t>x	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7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3y</a:t>
            </a:r>
            <a:r>
              <a:rPr sz="3200" b="1" spc="-75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</a:t>
            </a:r>
            <a:r>
              <a:rPr sz="3200" spc="3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90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20442" y="4384601"/>
            <a:ext cx="122047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75" dirty="0">
                <a:latin typeface="Arial"/>
                <a:cs typeface="Arial"/>
              </a:rPr>
              <a:t>x,y</a:t>
            </a:r>
            <a:r>
              <a:rPr sz="3200" b="1" spc="-80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15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0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20</a:t>
            </a:fld>
            <a:endParaRPr lang="es-CL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5988" y="1139152"/>
            <a:ext cx="8246109" cy="1294072"/>
          </a:xfrm>
          <a:prstGeom prst="rect">
            <a:avLst/>
          </a:prstGeom>
        </p:spPr>
        <p:txBody>
          <a:bodyPr vert="horz" wrap="square" lIns="0" tIns="111125" rIns="0" bIns="0" rtlCol="0">
            <a:spAutoFit/>
          </a:bodyPr>
          <a:lstStyle/>
          <a:p>
            <a:pPr marL="38100" marR="30480" algn="just">
              <a:lnSpc>
                <a:spcPct val="80000"/>
              </a:lnSpc>
              <a:spcBef>
                <a:spcPts val="875"/>
              </a:spcBef>
            </a:pPr>
            <a:r>
              <a:rPr sz="3200" spc="-610" dirty="0">
                <a:latin typeface="Microsoft Sans Serif"/>
                <a:cs typeface="Microsoft Sans Serif"/>
              </a:rPr>
              <a:t>E</a:t>
            </a:r>
            <a:r>
              <a:rPr sz="3200" spc="-505" dirty="0">
                <a:latin typeface="Microsoft Sans Serif"/>
                <a:cs typeface="Microsoft Sans Serif"/>
              </a:rPr>
              <a:t>n</a:t>
            </a:r>
            <a:r>
              <a:rPr sz="3200" spc="180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p</a:t>
            </a:r>
            <a:r>
              <a:rPr sz="3200" spc="-25" dirty="0">
                <a:latin typeface="Microsoft Sans Serif"/>
                <a:cs typeface="Microsoft Sans Serif"/>
              </a:rPr>
              <a:t>r</a:t>
            </a:r>
            <a:r>
              <a:rPr sz="3200" spc="-210" dirty="0">
                <a:latin typeface="Microsoft Sans Serif"/>
                <a:cs typeface="Microsoft Sans Serif"/>
              </a:rPr>
              <a:t>ime</a:t>
            </a:r>
            <a:r>
              <a:rPr sz="3200" spc="-125" dirty="0">
                <a:latin typeface="Microsoft Sans Serif"/>
                <a:cs typeface="Microsoft Sans Serif"/>
              </a:rPr>
              <a:t>r</a:t>
            </a:r>
            <a:r>
              <a:rPr sz="3200" spc="165" dirty="0">
                <a:latin typeface="Microsoft Sans Serif"/>
                <a:cs typeface="Microsoft Sans Serif"/>
              </a:rPr>
              <a:t> </a:t>
            </a:r>
            <a:r>
              <a:rPr sz="3200" spc="-130" dirty="0">
                <a:latin typeface="Microsoft Sans Serif"/>
                <a:cs typeface="Microsoft Sans Serif"/>
              </a:rPr>
              <a:t>lu</a:t>
            </a:r>
            <a:r>
              <a:rPr sz="3200" spc="-250" dirty="0">
                <a:latin typeface="Microsoft Sans Serif"/>
                <a:cs typeface="Microsoft Sans Serif"/>
              </a:rPr>
              <a:t>g</a:t>
            </a:r>
            <a:r>
              <a:rPr sz="3200" spc="-5" dirty="0">
                <a:latin typeface="Microsoft Sans Serif"/>
                <a:cs typeface="Microsoft Sans Serif"/>
              </a:rPr>
              <a:t>ar</a:t>
            </a:r>
            <a:r>
              <a:rPr sz="3200" spc="170" dirty="0">
                <a:latin typeface="Microsoft Sans Serif"/>
                <a:cs typeface="Microsoft Sans Serif"/>
              </a:rPr>
              <a:t> </a:t>
            </a:r>
            <a:r>
              <a:rPr sz="3200" spc="-355" dirty="0">
                <a:latin typeface="Microsoft Sans Serif"/>
                <a:cs typeface="Microsoft Sans Serif"/>
              </a:rPr>
              <a:t>se</a:t>
            </a:r>
            <a:r>
              <a:rPr sz="3200" spc="170" dirty="0">
                <a:latin typeface="Microsoft Sans Serif"/>
                <a:cs typeface="Microsoft Sans Serif"/>
              </a:rPr>
              <a:t> </a:t>
            </a:r>
            <a:r>
              <a:rPr sz="3200" spc="-95" dirty="0">
                <a:latin typeface="Microsoft Sans Serif"/>
                <a:cs typeface="Microsoft Sans Serif"/>
              </a:rPr>
              <a:t>d</a:t>
            </a:r>
            <a:r>
              <a:rPr sz="3200" spc="-160" dirty="0">
                <a:latin typeface="Microsoft Sans Serif"/>
                <a:cs typeface="Microsoft Sans Serif"/>
              </a:rPr>
              <a:t>e</a:t>
            </a:r>
            <a:r>
              <a:rPr sz="3200" spc="-35" dirty="0">
                <a:latin typeface="Microsoft Sans Serif"/>
                <a:cs typeface="Microsoft Sans Serif"/>
              </a:rPr>
              <a:t>b</a:t>
            </a:r>
            <a:r>
              <a:rPr sz="3200" spc="-280" dirty="0">
                <a:latin typeface="Microsoft Sans Serif"/>
                <a:cs typeface="Microsoft Sans Serif"/>
              </a:rPr>
              <a:t>en</a:t>
            </a:r>
            <a:r>
              <a:rPr sz="3200" spc="185" dirty="0">
                <a:latin typeface="Microsoft Sans Serif"/>
                <a:cs typeface="Microsoft Sans Serif"/>
              </a:rPr>
              <a:t> </a:t>
            </a:r>
            <a:r>
              <a:rPr sz="3200" spc="-35" dirty="0">
                <a:latin typeface="Microsoft Sans Serif"/>
                <a:cs typeface="Microsoft Sans Serif"/>
              </a:rPr>
              <a:t>a</a:t>
            </a:r>
            <a:r>
              <a:rPr sz="3200" spc="-60" dirty="0">
                <a:latin typeface="Microsoft Sans Serif"/>
                <a:cs typeface="Microsoft Sans Serif"/>
              </a:rPr>
              <a:t>gr</a:t>
            </a:r>
            <a:r>
              <a:rPr sz="3200" spc="-90" dirty="0">
                <a:latin typeface="Microsoft Sans Serif"/>
                <a:cs typeface="Microsoft Sans Serif"/>
              </a:rPr>
              <a:t>e</a:t>
            </a:r>
            <a:r>
              <a:rPr sz="3200" spc="-85" dirty="0">
                <a:latin typeface="Microsoft Sans Serif"/>
                <a:cs typeface="Microsoft Sans Serif"/>
              </a:rPr>
              <a:t>g</a:t>
            </a:r>
            <a:r>
              <a:rPr sz="3200" spc="-5" dirty="0">
                <a:latin typeface="Microsoft Sans Serif"/>
                <a:cs typeface="Microsoft Sans Serif"/>
              </a:rPr>
              <a:t>ar</a:t>
            </a:r>
            <a:r>
              <a:rPr sz="3200" spc="175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3</a:t>
            </a:r>
            <a:r>
              <a:rPr sz="3200" spc="165" dirty="0">
                <a:latin typeface="Microsoft Sans Serif"/>
                <a:cs typeface="Microsoft Sans Serif"/>
              </a:rPr>
              <a:t> </a:t>
            </a:r>
            <a:r>
              <a:rPr sz="3200" spc="-265" dirty="0">
                <a:latin typeface="Microsoft Sans Serif"/>
                <a:cs typeface="Microsoft Sans Serif"/>
              </a:rPr>
              <a:t>v</a:t>
            </a:r>
            <a:r>
              <a:rPr sz="3200" spc="-10" dirty="0">
                <a:latin typeface="Microsoft Sans Serif"/>
                <a:cs typeface="Microsoft Sans Serif"/>
              </a:rPr>
              <a:t>a</a:t>
            </a:r>
            <a:r>
              <a:rPr sz="3200" spc="-25" dirty="0">
                <a:latin typeface="Microsoft Sans Serif"/>
                <a:cs typeface="Microsoft Sans Serif"/>
              </a:rPr>
              <a:t>r</a:t>
            </a:r>
            <a:r>
              <a:rPr sz="3200" spc="-20" dirty="0">
                <a:latin typeface="Microsoft Sans Serif"/>
                <a:cs typeface="Microsoft Sans Serif"/>
              </a:rPr>
              <a:t>ia</a:t>
            </a:r>
            <a:r>
              <a:rPr sz="3200" spc="-40" dirty="0">
                <a:latin typeface="Microsoft Sans Serif"/>
                <a:cs typeface="Microsoft Sans Serif"/>
              </a:rPr>
              <a:t>b</a:t>
            </a:r>
            <a:r>
              <a:rPr sz="3200" spc="-65" dirty="0">
                <a:latin typeface="Microsoft Sans Serif"/>
                <a:cs typeface="Microsoft Sans Serif"/>
              </a:rPr>
              <a:t>l</a:t>
            </a:r>
            <a:r>
              <a:rPr sz="3200" spc="-160" dirty="0">
                <a:latin typeface="Microsoft Sans Serif"/>
                <a:cs typeface="Microsoft Sans Serif"/>
              </a:rPr>
              <a:t>e</a:t>
            </a:r>
            <a:r>
              <a:rPr sz="3200" spc="-535" dirty="0">
                <a:latin typeface="Microsoft Sans Serif"/>
                <a:cs typeface="Microsoft Sans Serif"/>
              </a:rPr>
              <a:t>s</a:t>
            </a:r>
            <a:r>
              <a:rPr sz="3200" spc="185" dirty="0">
                <a:latin typeface="Microsoft Sans Serif"/>
                <a:cs typeface="Microsoft Sans Serif"/>
              </a:rPr>
              <a:t> </a:t>
            </a:r>
            <a:r>
              <a:rPr sz="3200" spc="-85" dirty="0">
                <a:latin typeface="Microsoft Sans Serif"/>
                <a:cs typeface="Microsoft Sans Serif"/>
              </a:rPr>
              <a:t>de  </a:t>
            </a:r>
            <a:r>
              <a:rPr sz="3200" spc="-150" dirty="0">
                <a:latin typeface="Microsoft Sans Serif"/>
                <a:cs typeface="Microsoft Sans Serif"/>
              </a:rPr>
              <a:t>holgura </a:t>
            </a:r>
            <a:r>
              <a:rPr sz="3200" spc="-229" dirty="0">
                <a:latin typeface="Microsoft Sans Serif"/>
                <a:cs typeface="Microsoft Sans Serif"/>
              </a:rPr>
              <a:t>(introducimos</a:t>
            </a:r>
            <a:r>
              <a:rPr sz="3200" spc="-225" dirty="0">
                <a:latin typeface="Microsoft Sans Serif"/>
                <a:cs typeface="Microsoft Sans Serif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1 </a:t>
            </a:r>
            <a:r>
              <a:rPr sz="3200" b="1" spc="-60" dirty="0">
                <a:latin typeface="Arial"/>
                <a:cs typeface="Arial"/>
              </a:rPr>
              <a:t>, x</a:t>
            </a:r>
            <a:r>
              <a:rPr sz="3150" b="1" spc="-89" baseline="-21164" dirty="0">
                <a:latin typeface="Arial"/>
                <a:cs typeface="Arial"/>
              </a:rPr>
              <a:t>2 </a:t>
            </a:r>
            <a:r>
              <a:rPr sz="3200" b="1" spc="-60" dirty="0">
                <a:latin typeface="Arial"/>
                <a:cs typeface="Arial"/>
              </a:rPr>
              <a:t>, x</a:t>
            </a:r>
            <a:r>
              <a:rPr sz="3150" b="1" spc="-89" baseline="-21164" dirty="0">
                <a:latin typeface="Arial"/>
                <a:cs typeface="Arial"/>
              </a:rPr>
              <a:t>3 </a:t>
            </a:r>
            <a:r>
              <a:rPr sz="3200" dirty="0">
                <a:latin typeface="Microsoft Sans Serif"/>
                <a:cs typeface="Microsoft Sans Serif"/>
              </a:rPr>
              <a:t>- </a:t>
            </a:r>
            <a:r>
              <a:rPr sz="3200" spc="-204" dirty="0">
                <a:latin typeface="Microsoft Sans Serif"/>
                <a:cs typeface="Microsoft Sans Serif"/>
              </a:rPr>
              <a:t>var.básicas),</a:t>
            </a:r>
            <a:r>
              <a:rPr sz="3200" spc="-200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y 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35" dirty="0">
                <a:latin typeface="Microsoft Sans Serif"/>
                <a:cs typeface="Microsoft Sans Serif"/>
              </a:rPr>
              <a:t>l</a:t>
            </a:r>
            <a:r>
              <a:rPr sz="3200" spc="-25" dirty="0">
                <a:latin typeface="Microsoft Sans Serif"/>
                <a:cs typeface="Microsoft Sans Serif"/>
              </a:rPr>
              <a:t>l</a:t>
            </a:r>
            <a:r>
              <a:rPr sz="3200" spc="-200" dirty="0">
                <a:latin typeface="Microsoft Sans Serif"/>
                <a:cs typeface="Microsoft Sans Serif"/>
              </a:rPr>
              <a:t>e</a:t>
            </a:r>
            <a:r>
              <a:rPr sz="3200" spc="-235" dirty="0">
                <a:latin typeface="Microsoft Sans Serif"/>
                <a:cs typeface="Microsoft Sans Serif"/>
              </a:rPr>
              <a:t>v</a:t>
            </a:r>
            <a:r>
              <a:rPr sz="3200" spc="-10" dirty="0">
                <a:latin typeface="Microsoft Sans Serif"/>
                <a:cs typeface="Microsoft Sans Serif"/>
              </a:rPr>
              <a:t>ar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114" dirty="0">
                <a:latin typeface="Microsoft Sans Serif"/>
                <a:cs typeface="Microsoft Sans Serif"/>
              </a:rPr>
              <a:t>f</a:t>
            </a:r>
            <a:r>
              <a:rPr sz="3200" spc="-114" dirty="0">
                <a:latin typeface="Microsoft Sans Serif"/>
                <a:cs typeface="Microsoft Sans Serif"/>
              </a:rPr>
              <a:t>o</a:t>
            </a:r>
            <a:r>
              <a:rPr sz="3200" spc="-10" dirty="0">
                <a:latin typeface="Microsoft Sans Serif"/>
                <a:cs typeface="Microsoft Sans Serif"/>
              </a:rPr>
              <a:t>r</a:t>
            </a:r>
            <a:r>
              <a:rPr sz="3200" spc="-275" dirty="0">
                <a:latin typeface="Microsoft Sans Serif"/>
                <a:cs typeface="Microsoft Sans Serif"/>
              </a:rPr>
              <a:t>ma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165" dirty="0">
                <a:latin typeface="Microsoft Sans Serif"/>
                <a:cs typeface="Microsoft Sans Serif"/>
              </a:rPr>
              <a:t>estánd</a:t>
            </a:r>
            <a:r>
              <a:rPr sz="3200" spc="-190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r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340" dirty="0">
                <a:latin typeface="Microsoft Sans Serif"/>
                <a:cs typeface="Microsoft Sans Serif"/>
              </a:rPr>
              <a:t>(usamos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b="1" spc="-80" dirty="0">
                <a:latin typeface="Arial"/>
                <a:cs typeface="Arial"/>
              </a:rPr>
              <a:t>x</a:t>
            </a:r>
            <a:r>
              <a:rPr sz="3150" b="1" spc="-52" baseline="-21164" dirty="0">
                <a:latin typeface="Arial"/>
                <a:cs typeface="Arial"/>
              </a:rPr>
              <a:t>4</a:t>
            </a:r>
            <a:r>
              <a:rPr sz="3150" b="1" spc="-22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x</a:t>
            </a:r>
            <a:r>
              <a:rPr sz="3200" b="1" spc="-10" dirty="0">
                <a:latin typeface="Arial"/>
                <a:cs typeface="Arial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y</a:t>
            </a:r>
            <a:r>
              <a:rPr sz="3200" spc="40" dirty="0">
                <a:latin typeface="Microsoft Sans Serif"/>
                <a:cs typeface="Microsoft Sans Serif"/>
              </a:rPr>
              <a:t> </a:t>
            </a:r>
            <a:r>
              <a:rPr sz="3200" b="1" spc="-80" dirty="0">
                <a:latin typeface="Arial"/>
                <a:cs typeface="Arial"/>
              </a:rPr>
              <a:t>x</a:t>
            </a:r>
            <a:r>
              <a:rPr sz="3150" b="1" spc="-52" baseline="-21164" dirty="0">
                <a:latin typeface="Arial"/>
                <a:cs typeface="Arial"/>
              </a:rPr>
              <a:t>5</a:t>
            </a:r>
            <a:r>
              <a:rPr sz="3150" b="1" spc="-44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75" dirty="0">
                <a:latin typeface="Arial"/>
                <a:cs typeface="Arial"/>
              </a:rPr>
              <a:t>y</a:t>
            </a:r>
            <a:r>
              <a:rPr sz="3200" spc="-204" dirty="0">
                <a:latin typeface="Microsoft Sans Serif"/>
                <a:cs typeface="Microsoft Sans Serif"/>
              </a:rPr>
              <a:t>)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42541" y="2450502"/>
            <a:ext cx="5624830" cy="1944763"/>
          </a:xfrm>
          <a:prstGeom prst="rect">
            <a:avLst/>
          </a:prstGeom>
        </p:spPr>
        <p:txBody>
          <a:bodyPr vert="horz" wrap="square" lIns="0" tIns="158115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1245"/>
              </a:spcBef>
              <a:tabLst>
                <a:tab pos="2717165" algn="l"/>
              </a:tabLst>
            </a:pPr>
            <a:r>
              <a:rPr sz="3200" b="1" spc="-155" dirty="0">
                <a:latin typeface="Arial"/>
                <a:cs typeface="Arial"/>
              </a:rPr>
              <a:t>Mi</a:t>
            </a:r>
            <a:r>
              <a:rPr sz="3200" b="1" spc="-160" dirty="0">
                <a:latin typeface="Arial"/>
                <a:cs typeface="Arial"/>
              </a:rPr>
              <a:t>n</a:t>
            </a:r>
            <a:r>
              <a:rPr sz="3200" b="1" dirty="0">
                <a:latin typeface="Arial"/>
                <a:cs typeface="Arial"/>
              </a:rPr>
              <a:t>	</a:t>
            </a:r>
            <a:r>
              <a:rPr sz="3200" b="1" spc="-60" dirty="0">
                <a:latin typeface="Arial"/>
                <a:cs typeface="Arial"/>
              </a:rPr>
              <a:t>-</a:t>
            </a:r>
            <a:r>
              <a:rPr sz="3200" b="1" spc="-80" dirty="0">
                <a:latin typeface="Arial"/>
                <a:cs typeface="Arial"/>
              </a:rPr>
              <a:t>4</a:t>
            </a:r>
            <a:r>
              <a:rPr sz="3200" b="1" spc="-75" dirty="0">
                <a:latin typeface="Arial"/>
                <a:cs typeface="Arial"/>
              </a:rPr>
              <a:t>0</a:t>
            </a:r>
            <a:r>
              <a:rPr sz="3200" b="1" spc="-80" dirty="0">
                <a:latin typeface="Arial"/>
                <a:cs typeface="Arial"/>
              </a:rPr>
              <a:t>x</a:t>
            </a:r>
            <a:r>
              <a:rPr sz="3150" b="1" spc="-52" baseline="-21164" dirty="0">
                <a:latin typeface="Arial"/>
                <a:cs typeface="Arial"/>
              </a:rPr>
              <a:t>4</a:t>
            </a:r>
            <a:r>
              <a:rPr sz="3150" b="1" spc="375" baseline="-21164" dirty="0">
                <a:latin typeface="Arial"/>
                <a:cs typeface="Arial"/>
              </a:rPr>
              <a:t> </a:t>
            </a:r>
            <a:r>
              <a:rPr sz="3200" b="1" spc="-180" dirty="0">
                <a:latin typeface="Arial"/>
                <a:cs typeface="Arial"/>
              </a:rPr>
              <a:t>–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60x</a:t>
            </a:r>
            <a:r>
              <a:rPr sz="3150" b="1" spc="-52" baseline="-21164" dirty="0">
                <a:latin typeface="Arial"/>
                <a:cs typeface="Arial"/>
              </a:rPr>
              <a:t>5</a:t>
            </a:r>
            <a:endParaRPr sz="3150" baseline="-21164" dirty="0">
              <a:latin typeface="Arial"/>
              <a:cs typeface="Arial"/>
            </a:endParaRPr>
          </a:p>
          <a:p>
            <a:pPr marL="76200">
              <a:lnSpc>
                <a:spcPct val="100000"/>
              </a:lnSpc>
              <a:spcBef>
                <a:spcPts val="1155"/>
              </a:spcBef>
              <a:tabLst>
                <a:tab pos="989965" algn="l"/>
                <a:tab pos="2645410" algn="l"/>
                <a:tab pos="4773295" algn="l"/>
              </a:tabLst>
            </a:pPr>
            <a:r>
              <a:rPr sz="3200" b="1" spc="-250" dirty="0">
                <a:latin typeface="Arial"/>
                <a:cs typeface="Arial"/>
              </a:rPr>
              <a:t>sa:	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1	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2x</a:t>
            </a:r>
            <a:r>
              <a:rPr sz="3150" b="1" spc="-97" baseline="-21164" dirty="0">
                <a:latin typeface="Arial"/>
                <a:cs typeface="Arial"/>
              </a:rPr>
              <a:t>4</a:t>
            </a:r>
            <a:r>
              <a:rPr sz="3150" b="1" spc="397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5	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13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70</a:t>
            </a:r>
            <a:endParaRPr sz="3200" dirty="0">
              <a:latin typeface="Arial"/>
              <a:cs typeface="Arial"/>
            </a:endParaRPr>
          </a:p>
          <a:p>
            <a:pPr marL="4773295">
              <a:lnSpc>
                <a:spcPct val="100000"/>
              </a:lnSpc>
              <a:spcBef>
                <a:spcPts val="1155"/>
              </a:spcBef>
            </a:pP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13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40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09519" y="3401492"/>
            <a:ext cx="4196080" cy="1299074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R="1141095" algn="ctr">
              <a:lnSpc>
                <a:spcPct val="100000"/>
              </a:lnSpc>
              <a:spcBef>
                <a:spcPts val="1250"/>
              </a:spcBef>
              <a:tabLst>
                <a:tab pos="1115060" algn="l"/>
                <a:tab pos="2179320" algn="l"/>
              </a:tabLst>
            </a:pP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2	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55" dirty="0">
                <a:latin typeface="Arial"/>
                <a:cs typeface="Arial"/>
              </a:rPr>
              <a:t>x</a:t>
            </a:r>
            <a:r>
              <a:rPr sz="3150" b="1" spc="-82" baseline="-21164" dirty="0">
                <a:latin typeface="Arial"/>
                <a:cs typeface="Arial"/>
              </a:rPr>
              <a:t>4	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80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5</a:t>
            </a:r>
            <a:endParaRPr sz="3150" baseline="-21164">
              <a:latin typeface="Arial"/>
              <a:cs typeface="Arial"/>
            </a:endParaRPr>
          </a:p>
          <a:p>
            <a:pPr marL="526415" algn="ctr">
              <a:lnSpc>
                <a:spcPct val="100000"/>
              </a:lnSpc>
              <a:spcBef>
                <a:spcPts val="1150"/>
              </a:spcBef>
              <a:tabLst>
                <a:tab pos="1102360" algn="l"/>
                <a:tab pos="2166620" algn="l"/>
              </a:tabLst>
            </a:pP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3	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55" dirty="0">
                <a:latin typeface="Arial"/>
                <a:cs typeface="Arial"/>
              </a:rPr>
              <a:t>x</a:t>
            </a:r>
            <a:r>
              <a:rPr sz="3150" b="1" spc="-82" baseline="-21164" dirty="0">
                <a:latin typeface="Arial"/>
                <a:cs typeface="Arial"/>
              </a:rPr>
              <a:t>4	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3x</a:t>
            </a:r>
            <a:r>
              <a:rPr sz="3150" b="1" spc="-97" baseline="-21164" dirty="0">
                <a:latin typeface="Arial"/>
                <a:cs typeface="Arial"/>
              </a:rPr>
              <a:t>5</a:t>
            </a:r>
            <a:r>
              <a:rPr sz="3150" b="1" spc="352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90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95043" y="4556482"/>
            <a:ext cx="112458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200" b="1" spc="-55" dirty="0">
                <a:latin typeface="Arial"/>
                <a:cs typeface="Arial"/>
              </a:rPr>
              <a:t>x</a:t>
            </a:r>
            <a:r>
              <a:rPr sz="3150" b="1" spc="-82" baseline="-21164" dirty="0">
                <a:latin typeface="Arial"/>
                <a:cs typeface="Arial"/>
              </a:rPr>
              <a:t>i</a:t>
            </a:r>
            <a:r>
              <a:rPr sz="3150" b="1" spc="322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15" dirty="0">
                <a:latin typeface="Times New Roman"/>
                <a:cs typeface="Times New Roman"/>
              </a:rPr>
              <a:t> </a:t>
            </a:r>
            <a:r>
              <a:rPr sz="3200" b="1" spc="-70" dirty="0">
                <a:latin typeface="Arial"/>
                <a:cs typeface="Arial"/>
              </a:rPr>
              <a:t>0,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31920" y="4556482"/>
            <a:ext cx="255714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60" dirty="0">
                <a:latin typeface="Arial"/>
                <a:cs typeface="Arial"/>
              </a:rPr>
              <a:t>i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-70" dirty="0">
                <a:latin typeface="Arial"/>
                <a:cs typeface="Arial"/>
              </a:rPr>
              <a:t>1,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spc="-70" dirty="0">
                <a:latin typeface="Arial"/>
                <a:cs typeface="Arial"/>
              </a:rPr>
              <a:t>2,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b="1" spc="-70" dirty="0">
                <a:latin typeface="Arial"/>
                <a:cs typeface="Arial"/>
              </a:rPr>
              <a:t>3,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70" dirty="0">
                <a:latin typeface="Arial"/>
                <a:cs typeface="Arial"/>
              </a:rPr>
              <a:t>4,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5</a:t>
            </a:r>
            <a:endParaRPr sz="32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68051" y="4798866"/>
            <a:ext cx="512504" cy="273844"/>
          </a:xfrm>
        </p:spPr>
        <p:txBody>
          <a:bodyPr/>
          <a:lstStyle/>
          <a:p>
            <a:fld id="{00000000-1234-1234-1234-123412341234}" type="slidenum">
              <a:rPr lang="es-CL" smtClean="0"/>
              <a:pPr/>
              <a:t>21</a:t>
            </a:fld>
            <a:endParaRPr lang="es-CL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659130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45" dirty="0"/>
              <a:t>Tabla</a:t>
            </a:r>
            <a:r>
              <a:rPr sz="4400" spc="40" dirty="0"/>
              <a:t> </a:t>
            </a:r>
            <a:r>
              <a:rPr sz="4400" spc="-220" dirty="0"/>
              <a:t>Inicial:</a:t>
            </a:r>
            <a:r>
              <a:rPr sz="4400" spc="35" dirty="0"/>
              <a:t> </a:t>
            </a:r>
            <a:r>
              <a:rPr sz="4400" spc="-180" dirty="0"/>
              <a:t>Método</a:t>
            </a:r>
            <a:r>
              <a:rPr sz="4400" spc="10" dirty="0"/>
              <a:t> </a:t>
            </a:r>
            <a:r>
              <a:rPr sz="4400" spc="-275" dirty="0"/>
              <a:t>Simplex</a:t>
            </a:r>
            <a:endParaRPr sz="4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104645" y="1499949"/>
          <a:ext cx="4608193" cy="232254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2630"/>
                <a:gridCol w="747395"/>
                <a:gridCol w="697864"/>
                <a:gridCol w="765810"/>
                <a:gridCol w="777239"/>
                <a:gridCol w="897255"/>
              </a:tblGrid>
              <a:tr h="390382">
                <a:tc>
                  <a:txBody>
                    <a:bodyPr/>
                    <a:lstStyle/>
                    <a:p>
                      <a:pPr marR="17145" algn="ctr">
                        <a:lnSpc>
                          <a:spcPts val="3540"/>
                        </a:lnSpc>
                      </a:pPr>
                      <a:r>
                        <a:rPr sz="2400" spc="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2400" spc="15" baseline="-21164" dirty="0">
                          <a:latin typeface="Arial MT"/>
                          <a:cs typeface="Arial MT"/>
                        </a:rPr>
                        <a:t>1</a:t>
                      </a:r>
                      <a:endParaRPr sz="2400" baseline="-21164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40"/>
                        </a:lnSpc>
                      </a:pPr>
                      <a:r>
                        <a:rPr sz="2400" spc="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2400" spc="15" baseline="-21164" dirty="0">
                          <a:latin typeface="Arial MT"/>
                          <a:cs typeface="Arial MT"/>
                        </a:rPr>
                        <a:t>2</a:t>
                      </a:r>
                      <a:endParaRPr sz="2400" baseline="-21164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895" algn="ctr">
                        <a:lnSpc>
                          <a:spcPts val="3540"/>
                        </a:lnSpc>
                      </a:pPr>
                      <a:r>
                        <a:rPr sz="2400" spc="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2400" spc="15" baseline="-21164" dirty="0">
                          <a:latin typeface="Arial MT"/>
                          <a:cs typeface="Arial MT"/>
                        </a:rPr>
                        <a:t>3</a:t>
                      </a:r>
                      <a:endParaRPr sz="2400" baseline="-21164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ts val="3540"/>
                        </a:lnSpc>
                      </a:pPr>
                      <a:r>
                        <a:rPr sz="2400" spc="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2400" spc="15" baseline="-21164" dirty="0">
                          <a:latin typeface="Arial MT"/>
                          <a:cs typeface="Arial MT"/>
                        </a:rPr>
                        <a:t>4</a:t>
                      </a:r>
                      <a:endParaRPr sz="2400" baseline="-21164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ts val="3540"/>
                        </a:lnSpc>
                      </a:pPr>
                      <a:r>
                        <a:rPr sz="2400" spc="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2400" spc="15" baseline="-21164" dirty="0">
                          <a:latin typeface="Arial MT"/>
                          <a:cs typeface="Arial MT"/>
                        </a:rPr>
                        <a:t>5</a:t>
                      </a:r>
                      <a:endParaRPr sz="2400" baseline="-21164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00692">
                <a:tc>
                  <a:txBody>
                    <a:bodyPr/>
                    <a:lstStyle/>
                    <a:p>
                      <a:pPr marR="17780"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1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8895"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2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1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70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93620">
                <a:tc>
                  <a:txBody>
                    <a:bodyPr/>
                    <a:lstStyle/>
                    <a:p>
                      <a:pPr marR="17780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5243" marB="0">
                    <a:lnL w="381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1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5243" marB="0"/>
                </a:tc>
                <a:tc>
                  <a:txBody>
                    <a:bodyPr/>
                    <a:lstStyle/>
                    <a:p>
                      <a:pPr marL="4889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5243" marB="0"/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1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5243" marB="0"/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1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5243" marB="0"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40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5243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86310">
                <a:tc>
                  <a:txBody>
                    <a:bodyPr/>
                    <a:lstStyle/>
                    <a:p>
                      <a:pPr marR="17780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4766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4766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895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1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4766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1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4766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3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4766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90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34766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97421">
                <a:tc>
                  <a:txBody>
                    <a:bodyPr/>
                    <a:lstStyle/>
                    <a:p>
                      <a:pPr marR="17780" algn="ctr">
                        <a:lnSpc>
                          <a:spcPct val="100000"/>
                        </a:lnSpc>
                        <a:spcBef>
                          <a:spcPts val="2039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94309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39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94309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895" algn="ctr">
                        <a:lnSpc>
                          <a:spcPct val="100000"/>
                        </a:lnSpc>
                        <a:spcBef>
                          <a:spcPts val="2039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94309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2039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-40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94309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2039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-60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94309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039"/>
                        </a:spcBef>
                      </a:pPr>
                      <a:r>
                        <a:rPr sz="2000" dirty="0">
                          <a:latin typeface="Arial MT"/>
                          <a:cs typeface="Arial MT"/>
                        </a:rPr>
                        <a:t>0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T="19430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22</a:t>
            </a:fld>
            <a:endParaRPr lang="es-CL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3287" y="1119721"/>
            <a:ext cx="8072120" cy="1120178"/>
          </a:xfrm>
          <a:prstGeom prst="rect">
            <a:avLst/>
          </a:prstGeom>
        </p:spPr>
        <p:txBody>
          <a:bodyPr vert="horz" wrap="square" lIns="0" tIns="149225" rIns="0" bIns="0" rtlCol="0">
            <a:spAutoFit/>
          </a:bodyPr>
          <a:lstStyle/>
          <a:p>
            <a:pPr marL="50800" marR="43180">
              <a:lnSpc>
                <a:spcPct val="70100"/>
              </a:lnSpc>
              <a:spcBef>
                <a:spcPts val="1175"/>
              </a:spcBef>
              <a:tabLst>
                <a:tab pos="7221855" algn="l"/>
              </a:tabLst>
            </a:pPr>
            <a:r>
              <a:rPr sz="3000" spc="-340" dirty="0">
                <a:latin typeface="Microsoft Sans Serif"/>
                <a:cs typeface="Microsoft Sans Serif"/>
              </a:rPr>
              <a:t>Usamos</a:t>
            </a:r>
            <a:r>
              <a:rPr sz="3000" spc="335" dirty="0">
                <a:latin typeface="Microsoft Sans Serif"/>
                <a:cs typeface="Microsoft Sans Serif"/>
              </a:rPr>
              <a:t> </a:t>
            </a:r>
            <a:r>
              <a:rPr sz="3000" spc="-360" dirty="0">
                <a:latin typeface="Microsoft Sans Serif"/>
                <a:cs typeface="Microsoft Sans Serif"/>
              </a:rPr>
              <a:t>c</a:t>
            </a:r>
            <a:r>
              <a:rPr sz="3000" spc="-280" dirty="0">
                <a:latin typeface="Microsoft Sans Serif"/>
                <a:cs typeface="Microsoft Sans Serif"/>
              </a:rPr>
              <a:t>omo</a:t>
            </a:r>
            <a:r>
              <a:rPr sz="3000" spc="340" dirty="0">
                <a:latin typeface="Microsoft Sans Serif"/>
                <a:cs typeface="Microsoft Sans Serif"/>
              </a:rPr>
              <a:t> </a:t>
            </a:r>
            <a:r>
              <a:rPr sz="3000" spc="-254" dirty="0">
                <a:latin typeface="Microsoft Sans Serif"/>
                <a:cs typeface="Microsoft Sans Serif"/>
              </a:rPr>
              <a:t>v</a:t>
            </a:r>
            <a:r>
              <a:rPr sz="3000" spc="-15" dirty="0">
                <a:latin typeface="Microsoft Sans Serif"/>
                <a:cs typeface="Microsoft Sans Serif"/>
              </a:rPr>
              <a:t>ar</a:t>
            </a:r>
            <a:r>
              <a:rPr sz="3000" spc="-25" dirty="0">
                <a:latin typeface="Microsoft Sans Serif"/>
                <a:cs typeface="Microsoft Sans Serif"/>
              </a:rPr>
              <a:t>i</a:t>
            </a:r>
            <a:r>
              <a:rPr sz="3000" spc="-55" dirty="0">
                <a:latin typeface="Microsoft Sans Serif"/>
                <a:cs typeface="Microsoft Sans Serif"/>
              </a:rPr>
              <a:t>able</a:t>
            </a:r>
            <a:r>
              <a:rPr sz="3000" spc="325" dirty="0">
                <a:latin typeface="Microsoft Sans Serif"/>
                <a:cs typeface="Microsoft Sans Serif"/>
              </a:rPr>
              <a:t> </a:t>
            </a:r>
            <a:r>
              <a:rPr sz="3000" spc="-150" dirty="0">
                <a:latin typeface="Microsoft Sans Serif"/>
                <a:cs typeface="Microsoft Sans Serif"/>
              </a:rPr>
              <a:t>entr</a:t>
            </a:r>
            <a:r>
              <a:rPr sz="3000" spc="-140" dirty="0">
                <a:latin typeface="Microsoft Sans Serif"/>
                <a:cs typeface="Microsoft Sans Serif"/>
              </a:rPr>
              <a:t>ante</a:t>
            </a:r>
            <a:r>
              <a:rPr sz="3000" spc="320" dirty="0">
                <a:latin typeface="Microsoft Sans Serif"/>
                <a:cs typeface="Microsoft Sans Serif"/>
              </a:rPr>
              <a:t> </a:t>
            </a:r>
            <a:r>
              <a:rPr sz="3000" spc="-15" dirty="0">
                <a:latin typeface="Microsoft Sans Serif"/>
                <a:cs typeface="Microsoft Sans Serif"/>
              </a:rPr>
              <a:t>a</a:t>
            </a:r>
            <a:r>
              <a:rPr sz="3000" spc="340" dirty="0">
                <a:latin typeface="Microsoft Sans Serif"/>
                <a:cs typeface="Microsoft Sans Serif"/>
              </a:rPr>
              <a:t> </a:t>
            </a:r>
            <a:r>
              <a:rPr sz="3000" spc="-30" dirty="0">
                <a:latin typeface="Microsoft Sans Serif"/>
                <a:cs typeface="Microsoft Sans Serif"/>
              </a:rPr>
              <a:t>la</a:t>
            </a:r>
            <a:r>
              <a:rPr sz="3000" spc="330" dirty="0">
                <a:latin typeface="Microsoft Sans Serif"/>
                <a:cs typeface="Microsoft Sans Serif"/>
              </a:rPr>
              <a:t> </a:t>
            </a:r>
            <a:r>
              <a:rPr sz="3000" spc="-30" dirty="0">
                <a:latin typeface="Microsoft Sans Serif"/>
                <a:cs typeface="Microsoft Sans Serif"/>
              </a:rPr>
              <a:t>b</a:t>
            </a:r>
            <a:r>
              <a:rPr sz="3000" spc="-229" dirty="0">
                <a:latin typeface="Microsoft Sans Serif"/>
                <a:cs typeface="Microsoft Sans Serif"/>
              </a:rPr>
              <a:t>ase</a:t>
            </a:r>
            <a:r>
              <a:rPr sz="3000" spc="325" dirty="0">
                <a:latin typeface="Microsoft Sans Serif"/>
                <a:cs typeface="Microsoft Sans Serif"/>
              </a:rPr>
              <a:t> </a:t>
            </a:r>
            <a:r>
              <a:rPr sz="3000" b="1" spc="-75" dirty="0">
                <a:latin typeface="Arial"/>
                <a:cs typeface="Arial"/>
              </a:rPr>
              <a:t>x</a:t>
            </a:r>
            <a:r>
              <a:rPr sz="3000" b="1" spc="-75" baseline="-20833" dirty="0">
                <a:latin typeface="Arial"/>
                <a:cs typeface="Arial"/>
              </a:rPr>
              <a:t>5</a:t>
            </a:r>
            <a:r>
              <a:rPr sz="3000" b="1" baseline="-20833" dirty="0">
                <a:latin typeface="Arial"/>
                <a:cs typeface="Arial"/>
              </a:rPr>
              <a:t>	</a:t>
            </a:r>
            <a:r>
              <a:rPr sz="3000" spc="-215" dirty="0">
                <a:latin typeface="Microsoft Sans Serif"/>
                <a:cs typeface="Microsoft Sans Serif"/>
              </a:rPr>
              <a:t>(pues  </a:t>
            </a:r>
            <a:r>
              <a:rPr sz="3000" spc="-409" dirty="0">
                <a:latin typeface="Microsoft Sans Serif"/>
                <a:cs typeface="Microsoft Sans Serif"/>
              </a:rPr>
              <a:t>s</a:t>
            </a:r>
            <a:r>
              <a:rPr sz="3000" spc="-455" dirty="0">
                <a:latin typeface="Microsoft Sans Serif"/>
                <a:cs typeface="Microsoft Sans Serif"/>
              </a:rPr>
              <a:t>u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245" dirty="0">
                <a:latin typeface="Microsoft Sans Serif"/>
                <a:cs typeface="Microsoft Sans Serif"/>
              </a:rPr>
              <a:t>costo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redu</a:t>
            </a:r>
            <a:r>
              <a:rPr sz="3000" spc="-195" dirty="0">
                <a:latin typeface="Microsoft Sans Serif"/>
                <a:cs typeface="Microsoft Sans Serif"/>
              </a:rPr>
              <a:t>c</a:t>
            </a:r>
            <a:r>
              <a:rPr sz="3000" spc="-70" dirty="0">
                <a:latin typeface="Microsoft Sans Serif"/>
                <a:cs typeface="Microsoft Sans Serif"/>
              </a:rPr>
              <a:t>id</a:t>
            </a:r>
            <a:r>
              <a:rPr sz="3000" spc="-90" dirty="0">
                <a:latin typeface="Microsoft Sans Serif"/>
                <a:cs typeface="Microsoft Sans Serif"/>
              </a:rPr>
              <a:t>o</a:t>
            </a:r>
            <a:r>
              <a:rPr sz="3000" spc="40" dirty="0">
                <a:latin typeface="Microsoft Sans Serif"/>
                <a:cs typeface="Microsoft Sans Serif"/>
              </a:rPr>
              <a:t> </a:t>
            </a:r>
            <a:r>
              <a:rPr sz="3000" b="1" spc="-235" dirty="0">
                <a:latin typeface="Arial"/>
                <a:cs typeface="Arial"/>
              </a:rPr>
              <a:t>r</a:t>
            </a:r>
            <a:r>
              <a:rPr sz="3000" b="1" spc="-75" baseline="-20833" dirty="0">
                <a:latin typeface="Arial"/>
                <a:cs typeface="Arial"/>
              </a:rPr>
              <a:t>5</a:t>
            </a:r>
            <a:r>
              <a:rPr sz="3000" b="1" spc="245" dirty="0">
                <a:latin typeface="Arial"/>
                <a:cs typeface="Arial"/>
              </a:rPr>
              <a:t>&lt;</a:t>
            </a:r>
            <a:r>
              <a:rPr sz="3000" b="1" spc="-80" dirty="0">
                <a:latin typeface="Arial"/>
                <a:cs typeface="Arial"/>
              </a:rPr>
              <a:t>0</a:t>
            </a:r>
            <a:r>
              <a:rPr sz="3000" spc="-190" dirty="0">
                <a:latin typeface="Microsoft Sans Serif"/>
                <a:cs typeface="Microsoft Sans Serif"/>
              </a:rPr>
              <a:t>)</a:t>
            </a:r>
            <a:r>
              <a:rPr sz="3000" spc="-180" dirty="0">
                <a:latin typeface="Microsoft Sans Serif"/>
                <a:cs typeface="Microsoft Sans Serif"/>
              </a:rPr>
              <a:t>.</a:t>
            </a:r>
            <a:endParaRPr sz="3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5987" y="3829621"/>
            <a:ext cx="8046720" cy="797654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38100" marR="30480">
              <a:lnSpc>
                <a:spcPct val="70000"/>
              </a:lnSpc>
              <a:spcBef>
                <a:spcPts val="1180"/>
              </a:spcBef>
              <a:tabLst>
                <a:tab pos="1863725" algn="l"/>
              </a:tabLst>
            </a:pPr>
            <a:r>
              <a:rPr sz="3000" spc="-335" dirty="0">
                <a:latin typeface="Microsoft Sans Serif"/>
                <a:cs typeface="Microsoft Sans Serif"/>
              </a:rPr>
              <a:t>Se</a:t>
            </a:r>
            <a:r>
              <a:rPr sz="3000" spc="250" dirty="0">
                <a:latin typeface="Microsoft Sans Serif"/>
                <a:cs typeface="Microsoft Sans Serif"/>
              </a:rPr>
              <a:t> </a:t>
            </a:r>
            <a:r>
              <a:rPr sz="3000" spc="-165" dirty="0">
                <a:latin typeface="Microsoft Sans Serif"/>
                <a:cs typeface="Microsoft Sans Serif"/>
              </a:rPr>
              <a:t>calcula	</a:t>
            </a:r>
            <a:r>
              <a:rPr sz="3000" spc="-295" dirty="0">
                <a:latin typeface="Microsoft Sans Serif"/>
                <a:cs typeface="Microsoft Sans Serif"/>
              </a:rPr>
              <a:t>min</a:t>
            </a:r>
            <a:r>
              <a:rPr sz="3000" spc="-265" dirty="0">
                <a:latin typeface="Microsoft Sans Serif"/>
                <a:cs typeface="Microsoft Sans Serif"/>
              </a:rPr>
              <a:t> </a:t>
            </a:r>
            <a:r>
              <a:rPr sz="3000" dirty="0">
                <a:latin typeface="Microsoft Sans Serif"/>
                <a:cs typeface="Microsoft Sans Serif"/>
              </a:rPr>
              <a:t>{</a:t>
            </a:r>
            <a:r>
              <a:rPr sz="3000" spc="229" dirty="0">
                <a:latin typeface="Microsoft Sans Serif"/>
                <a:cs typeface="Microsoft Sans Serif"/>
              </a:rPr>
              <a:t> </a:t>
            </a:r>
            <a:r>
              <a:rPr sz="3000" spc="85" dirty="0">
                <a:latin typeface="Microsoft Sans Serif"/>
                <a:cs typeface="Microsoft Sans Serif"/>
              </a:rPr>
              <a:t>70/1,</a:t>
            </a:r>
            <a:r>
              <a:rPr sz="3000" spc="240" dirty="0">
                <a:latin typeface="Microsoft Sans Serif"/>
                <a:cs typeface="Microsoft Sans Serif"/>
              </a:rPr>
              <a:t> </a:t>
            </a:r>
            <a:r>
              <a:rPr sz="3000" spc="85" dirty="0">
                <a:latin typeface="Microsoft Sans Serif"/>
                <a:cs typeface="Microsoft Sans Serif"/>
              </a:rPr>
              <a:t>40/1,</a:t>
            </a:r>
            <a:r>
              <a:rPr sz="3000" spc="240" dirty="0">
                <a:latin typeface="Microsoft Sans Serif"/>
                <a:cs typeface="Microsoft Sans Serif"/>
              </a:rPr>
              <a:t> </a:t>
            </a:r>
            <a:r>
              <a:rPr sz="3000" spc="150" dirty="0">
                <a:latin typeface="Microsoft Sans Serif"/>
                <a:cs typeface="Microsoft Sans Serif"/>
              </a:rPr>
              <a:t>90/3</a:t>
            </a:r>
            <a:r>
              <a:rPr sz="3000" spc="225" dirty="0">
                <a:latin typeface="Microsoft Sans Serif"/>
                <a:cs typeface="Microsoft Sans Serif"/>
              </a:rPr>
              <a:t> </a:t>
            </a:r>
            <a:r>
              <a:rPr sz="3000" dirty="0">
                <a:latin typeface="Microsoft Sans Serif"/>
                <a:cs typeface="Microsoft Sans Serif"/>
              </a:rPr>
              <a:t>}</a:t>
            </a:r>
            <a:r>
              <a:rPr sz="3000" spc="235" dirty="0">
                <a:latin typeface="Microsoft Sans Serif"/>
                <a:cs typeface="Microsoft Sans Serif"/>
              </a:rPr>
              <a:t> </a:t>
            </a:r>
            <a:r>
              <a:rPr sz="3000" spc="245" dirty="0">
                <a:latin typeface="Microsoft Sans Serif"/>
                <a:cs typeface="Microsoft Sans Serif"/>
              </a:rPr>
              <a:t>= </a:t>
            </a:r>
            <a:r>
              <a:rPr sz="3000" spc="80" dirty="0">
                <a:latin typeface="Microsoft Sans Serif"/>
                <a:cs typeface="Microsoft Sans Serif"/>
              </a:rPr>
              <a:t>90/3=30, </a:t>
            </a:r>
            <a:r>
              <a:rPr sz="3000" spc="-785" dirty="0">
                <a:latin typeface="Microsoft Sans Serif"/>
                <a:cs typeface="Microsoft Sans Serif"/>
              </a:rPr>
              <a:t> </a:t>
            </a:r>
            <a:r>
              <a:rPr sz="3000" spc="-65" dirty="0">
                <a:latin typeface="Microsoft Sans Serif"/>
                <a:cs typeface="Microsoft Sans Serif"/>
              </a:rPr>
              <a:t>por</a:t>
            </a:r>
            <a:r>
              <a:rPr sz="3000" spc="20" dirty="0">
                <a:latin typeface="Microsoft Sans Serif"/>
                <a:cs typeface="Microsoft Sans Serif"/>
              </a:rPr>
              <a:t> </a:t>
            </a:r>
            <a:r>
              <a:rPr sz="3000" spc="-100" dirty="0">
                <a:latin typeface="Microsoft Sans Serif"/>
                <a:cs typeface="Microsoft Sans Serif"/>
              </a:rPr>
              <a:t>lo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114" dirty="0">
                <a:latin typeface="Microsoft Sans Serif"/>
                <a:cs typeface="Microsoft Sans Serif"/>
              </a:rPr>
              <a:t>tanto</a:t>
            </a:r>
            <a:r>
              <a:rPr sz="3000" spc="15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sale</a:t>
            </a:r>
            <a:r>
              <a:rPr sz="3000" spc="10" dirty="0">
                <a:latin typeface="Microsoft Sans Serif"/>
                <a:cs typeface="Microsoft Sans Serif"/>
              </a:rPr>
              <a:t> </a:t>
            </a:r>
            <a:r>
              <a:rPr sz="3000" b="1" spc="-100" dirty="0">
                <a:latin typeface="Arial"/>
                <a:cs typeface="Arial"/>
              </a:rPr>
              <a:t>x</a:t>
            </a:r>
            <a:r>
              <a:rPr sz="3000" b="1" spc="-150" baseline="-20833" dirty="0">
                <a:latin typeface="Arial"/>
                <a:cs typeface="Arial"/>
              </a:rPr>
              <a:t>3</a:t>
            </a:r>
            <a:r>
              <a:rPr sz="3000" spc="-100" dirty="0">
                <a:latin typeface="Microsoft Sans Serif"/>
                <a:cs typeface="Microsoft Sans Serif"/>
              </a:rPr>
              <a:t>.</a:t>
            </a:r>
            <a:endParaRPr sz="3000">
              <a:latin typeface="Microsoft Sans Serif"/>
              <a:cs typeface="Microsoft Sans Serif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680717" y="2028078"/>
          <a:ext cx="3525519" cy="15315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3085"/>
                <a:gridCol w="572135"/>
                <a:gridCol w="531494"/>
                <a:gridCol w="572135"/>
                <a:gridCol w="610235"/>
                <a:gridCol w="686435"/>
              </a:tblGrid>
              <a:tr h="292496">
                <a:tc>
                  <a:txBody>
                    <a:bodyPr/>
                    <a:lstStyle/>
                    <a:p>
                      <a:pPr marR="1079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5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538"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2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70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97180"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/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/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/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40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91726"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b="1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90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179"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-40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-60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23</a:t>
            </a:fld>
            <a:endParaRPr lang="es-CL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0587" y="1119721"/>
            <a:ext cx="8098155" cy="112082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63500" marR="54610" algn="just">
              <a:lnSpc>
                <a:spcPct val="70000"/>
              </a:lnSpc>
              <a:spcBef>
                <a:spcPts val="1180"/>
              </a:spcBef>
            </a:pPr>
            <a:r>
              <a:rPr sz="3000" spc="-155" dirty="0">
                <a:latin typeface="Microsoft Sans Serif"/>
                <a:cs typeface="Microsoft Sans Serif"/>
              </a:rPr>
              <a:t>Actualizando, </a:t>
            </a:r>
            <a:r>
              <a:rPr sz="3000" spc="-120" dirty="0">
                <a:latin typeface="Microsoft Sans Serif"/>
                <a:cs typeface="Microsoft Sans Serif"/>
              </a:rPr>
              <a:t>queda </a:t>
            </a:r>
            <a:r>
              <a:rPr sz="3000" spc="-20" dirty="0">
                <a:latin typeface="Microsoft Sans Serif"/>
                <a:cs typeface="Microsoft Sans Serif"/>
              </a:rPr>
              <a:t>la </a:t>
            </a:r>
            <a:r>
              <a:rPr sz="3000" spc="-185" dirty="0">
                <a:latin typeface="Microsoft Sans Serif"/>
                <a:cs typeface="Microsoft Sans Serif"/>
              </a:rPr>
              <a:t>siguiente </a:t>
            </a:r>
            <a:r>
              <a:rPr sz="3000" spc="-20" dirty="0">
                <a:latin typeface="Microsoft Sans Serif"/>
                <a:cs typeface="Microsoft Sans Serif"/>
              </a:rPr>
              <a:t>tabla </a:t>
            </a:r>
            <a:r>
              <a:rPr sz="3000" spc="-240" dirty="0">
                <a:latin typeface="Microsoft Sans Serif"/>
                <a:cs typeface="Microsoft Sans Serif"/>
              </a:rPr>
              <a:t>(no </a:t>
            </a:r>
            <a:r>
              <a:rPr sz="3000" spc="-140" dirty="0">
                <a:latin typeface="Microsoft Sans Serif"/>
                <a:cs typeface="Microsoft Sans Serif"/>
              </a:rPr>
              <a:t>óptima), </a:t>
            </a:r>
            <a:r>
              <a:rPr sz="3000" spc="-135" dirty="0">
                <a:latin typeface="Microsoft Sans Serif"/>
                <a:cs typeface="Microsoft Sans Serif"/>
              </a:rPr>
              <a:t> </a:t>
            </a:r>
            <a:r>
              <a:rPr sz="3000" spc="-145" dirty="0">
                <a:latin typeface="Microsoft Sans Serif"/>
                <a:cs typeface="Microsoft Sans Serif"/>
              </a:rPr>
              <a:t>donde</a:t>
            </a:r>
            <a:r>
              <a:rPr sz="3000" spc="-140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la </a:t>
            </a:r>
            <a:r>
              <a:rPr sz="3000" spc="-65" dirty="0">
                <a:latin typeface="Microsoft Sans Serif"/>
                <a:cs typeface="Microsoft Sans Serif"/>
              </a:rPr>
              <a:t>variable </a:t>
            </a:r>
            <a:r>
              <a:rPr sz="3000" spc="-145" dirty="0">
                <a:latin typeface="Microsoft Sans Serif"/>
                <a:cs typeface="Microsoft Sans Serif"/>
              </a:rPr>
              <a:t>entrante</a:t>
            </a:r>
            <a:r>
              <a:rPr sz="3000" spc="-140" dirty="0">
                <a:latin typeface="Microsoft Sans Serif"/>
                <a:cs typeface="Microsoft Sans Serif"/>
              </a:rPr>
              <a:t> </a:t>
            </a:r>
            <a:r>
              <a:rPr sz="3000" spc="-15" dirty="0">
                <a:latin typeface="Microsoft Sans Serif"/>
                <a:cs typeface="Microsoft Sans Serif"/>
              </a:rPr>
              <a:t>a </a:t>
            </a:r>
            <a:r>
              <a:rPr sz="3000" spc="-20" dirty="0">
                <a:latin typeface="Microsoft Sans Serif"/>
                <a:cs typeface="Microsoft Sans Serif"/>
              </a:rPr>
              <a:t>la </a:t>
            </a:r>
            <a:r>
              <a:rPr sz="3000" spc="-180" dirty="0">
                <a:latin typeface="Microsoft Sans Serif"/>
                <a:cs typeface="Microsoft Sans Serif"/>
              </a:rPr>
              <a:t>base</a:t>
            </a:r>
            <a:r>
              <a:rPr sz="3000" spc="-175" dirty="0">
                <a:latin typeface="Microsoft Sans Serif"/>
                <a:cs typeface="Microsoft Sans Serif"/>
              </a:rPr>
              <a:t> </a:t>
            </a:r>
            <a:r>
              <a:rPr sz="3000" spc="-335" dirty="0">
                <a:latin typeface="Microsoft Sans Serif"/>
                <a:cs typeface="Microsoft Sans Serif"/>
              </a:rPr>
              <a:t>es</a:t>
            </a:r>
            <a:r>
              <a:rPr sz="3000" spc="-330" dirty="0">
                <a:latin typeface="Microsoft Sans Serif"/>
                <a:cs typeface="Microsoft Sans Serif"/>
              </a:rPr>
              <a:t> 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4</a:t>
            </a:r>
            <a:r>
              <a:rPr sz="3000" b="1" spc="-89" baseline="-20833" dirty="0">
                <a:latin typeface="Arial"/>
                <a:cs typeface="Arial"/>
              </a:rPr>
              <a:t> </a:t>
            </a:r>
            <a:r>
              <a:rPr sz="3000" spc="-250" dirty="0">
                <a:latin typeface="Microsoft Sans Serif"/>
                <a:cs typeface="Microsoft Sans Serif"/>
              </a:rPr>
              <a:t>(pues </a:t>
            </a:r>
            <a:r>
              <a:rPr sz="3000" spc="-245" dirty="0">
                <a:latin typeface="Microsoft Sans Serif"/>
                <a:cs typeface="Microsoft Sans Serif"/>
              </a:rPr>
              <a:t> </a:t>
            </a:r>
            <a:r>
              <a:rPr sz="3000" b="1" spc="-80" dirty="0">
                <a:latin typeface="Arial"/>
                <a:cs typeface="Arial"/>
              </a:rPr>
              <a:t>r</a:t>
            </a:r>
            <a:r>
              <a:rPr sz="3000" b="1" spc="-120" baseline="-20833" dirty="0">
                <a:latin typeface="Arial"/>
                <a:cs typeface="Arial"/>
              </a:rPr>
              <a:t>4</a:t>
            </a:r>
            <a:r>
              <a:rPr sz="3000" b="1" spc="-80" dirty="0">
                <a:latin typeface="Arial"/>
                <a:cs typeface="Arial"/>
              </a:rPr>
              <a:t>&lt;0</a:t>
            </a:r>
            <a:r>
              <a:rPr sz="3000" spc="-80" dirty="0">
                <a:latin typeface="Microsoft Sans Serif"/>
                <a:cs typeface="Microsoft Sans Serif"/>
              </a:rPr>
              <a:t>).</a:t>
            </a:r>
            <a:endParaRPr sz="3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5988" y="3658171"/>
            <a:ext cx="7719059" cy="1118255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38100" marR="30480">
              <a:lnSpc>
                <a:spcPct val="70000"/>
              </a:lnSpc>
              <a:spcBef>
                <a:spcPts val="1180"/>
              </a:spcBef>
            </a:pPr>
            <a:r>
              <a:rPr sz="3000" spc="-300" dirty="0">
                <a:latin typeface="Microsoft Sans Serif"/>
                <a:cs typeface="Microsoft Sans Serif"/>
              </a:rPr>
              <a:t>Como </a:t>
            </a:r>
            <a:r>
              <a:rPr sz="3000" spc="-295" dirty="0">
                <a:latin typeface="Microsoft Sans Serif"/>
                <a:cs typeface="Microsoft Sans Serif"/>
              </a:rPr>
              <a:t> </a:t>
            </a:r>
            <a:r>
              <a:rPr sz="3000" spc="55" dirty="0">
                <a:latin typeface="Microsoft Sans Serif"/>
                <a:cs typeface="Microsoft Sans Serif"/>
              </a:rPr>
              <a:t>min{40/(5/3),10/(2/3),30/(1/3)}=10/(2/3)=15,</a:t>
            </a:r>
            <a:endParaRPr sz="3000">
              <a:latin typeface="Microsoft Sans Serif"/>
              <a:cs typeface="Microsoft Sans Serif"/>
            </a:endParaRPr>
          </a:p>
          <a:p>
            <a:pPr marL="38100">
              <a:lnSpc>
                <a:spcPts val="2520"/>
              </a:lnSpc>
            </a:pPr>
            <a:r>
              <a:rPr sz="3000" spc="-20" dirty="0">
                <a:latin typeface="Microsoft Sans Serif"/>
                <a:cs typeface="Microsoft Sans Serif"/>
              </a:rPr>
              <a:t>la</a:t>
            </a:r>
            <a:r>
              <a:rPr sz="3000" spc="10" dirty="0">
                <a:latin typeface="Microsoft Sans Serif"/>
                <a:cs typeface="Microsoft Sans Serif"/>
              </a:rPr>
              <a:t> </a:t>
            </a:r>
            <a:r>
              <a:rPr sz="3000" spc="-65" dirty="0">
                <a:latin typeface="Microsoft Sans Serif"/>
                <a:cs typeface="Microsoft Sans Serif"/>
              </a:rPr>
              <a:t>variable</a:t>
            </a:r>
            <a:r>
              <a:rPr sz="3000" spc="15" dirty="0">
                <a:latin typeface="Microsoft Sans Serif"/>
                <a:cs typeface="Microsoft Sans Serif"/>
              </a:rPr>
              <a:t> 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2</a:t>
            </a:r>
            <a:r>
              <a:rPr sz="3000" b="1" spc="-22" baseline="-20833" dirty="0">
                <a:latin typeface="Arial"/>
                <a:cs typeface="Arial"/>
              </a:rPr>
              <a:t> </a:t>
            </a:r>
            <a:r>
              <a:rPr sz="3000" spc="-55" dirty="0">
                <a:latin typeface="Microsoft Sans Serif"/>
                <a:cs typeface="Microsoft Sans Serif"/>
              </a:rPr>
              <a:t>deja</a:t>
            </a:r>
            <a:r>
              <a:rPr sz="3000" spc="-5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la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175" dirty="0">
                <a:latin typeface="Microsoft Sans Serif"/>
                <a:cs typeface="Microsoft Sans Serif"/>
              </a:rPr>
              <a:t>base</a:t>
            </a:r>
            <a:r>
              <a:rPr sz="3000" spc="5" dirty="0">
                <a:latin typeface="Microsoft Sans Serif"/>
                <a:cs typeface="Microsoft Sans Serif"/>
              </a:rPr>
              <a:t> </a:t>
            </a:r>
            <a:r>
              <a:rPr sz="3000" spc="-140" dirty="0">
                <a:latin typeface="Microsoft Sans Serif"/>
                <a:cs typeface="Microsoft Sans Serif"/>
              </a:rPr>
              <a:t>actual.</a:t>
            </a:r>
            <a:endParaRPr sz="3000">
              <a:latin typeface="Microsoft Sans Serif"/>
              <a:cs typeface="Microsoft Sans Serif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608707" y="2104390"/>
          <a:ext cx="3674744" cy="15441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3085"/>
                <a:gridCol w="550545"/>
                <a:gridCol w="661034"/>
                <a:gridCol w="551180"/>
                <a:gridCol w="609600"/>
                <a:gridCol w="749300"/>
              </a:tblGrid>
              <a:tr h="292194">
                <a:tc>
                  <a:txBody>
                    <a:bodyPr/>
                    <a:lstStyle/>
                    <a:p>
                      <a:pPr marR="1079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804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5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11754"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5719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5719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3208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500" spc="-5" dirty="0">
                          <a:latin typeface="Arial MT"/>
                          <a:cs typeface="Arial MT"/>
                        </a:rPr>
                        <a:t>-1/3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5719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5/3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5719" marB="0">
                    <a:lnT w="38100">
                      <a:solidFill>
                        <a:srgbClr val="000000"/>
                      </a:solidFill>
                      <a:prstDash val="solid"/>
                    </a:lnT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5719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40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00489"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7146" marB="0">
                    <a:lnL w="381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7146" marB="0"/>
                </a:tc>
                <a:tc>
                  <a:txBody>
                    <a:bodyPr/>
                    <a:lstStyle/>
                    <a:p>
                      <a:pPr marL="13208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500" spc="-5" dirty="0">
                          <a:latin typeface="Arial MT"/>
                          <a:cs typeface="Arial MT"/>
                        </a:rPr>
                        <a:t>-1/3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714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500" b="1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2/3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27146" marB="0"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7146" marB="0"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7146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91774"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399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1/3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1/3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30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275"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891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20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-20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1800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24</a:t>
            </a:fld>
            <a:endParaRPr lang="es-CL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220819"/>
            <a:ext cx="676275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55" dirty="0">
                <a:latin typeface="Microsoft Sans Serif"/>
                <a:cs typeface="Microsoft Sans Serif"/>
              </a:rPr>
              <a:t>Actualizando,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114" dirty="0">
                <a:latin typeface="Microsoft Sans Serif"/>
                <a:cs typeface="Microsoft Sans Serif"/>
              </a:rPr>
              <a:t>queda</a:t>
            </a:r>
            <a:r>
              <a:rPr sz="3000" spc="10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la</a:t>
            </a:r>
            <a:r>
              <a:rPr sz="3000" spc="15" dirty="0">
                <a:latin typeface="Microsoft Sans Serif"/>
                <a:cs typeface="Microsoft Sans Serif"/>
              </a:rPr>
              <a:t> </a:t>
            </a:r>
            <a:r>
              <a:rPr sz="3000" spc="-185" dirty="0">
                <a:latin typeface="Microsoft Sans Serif"/>
                <a:cs typeface="Microsoft Sans Serif"/>
              </a:rPr>
              <a:t>siguiente</a:t>
            </a:r>
            <a:r>
              <a:rPr sz="3000" spc="35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tabla</a:t>
            </a:r>
            <a:r>
              <a:rPr sz="3000" spc="15" dirty="0">
                <a:latin typeface="Microsoft Sans Serif"/>
                <a:cs typeface="Microsoft Sans Serif"/>
              </a:rPr>
              <a:t> </a:t>
            </a:r>
            <a:r>
              <a:rPr sz="3000" spc="-75" dirty="0">
                <a:latin typeface="Microsoft Sans Serif"/>
                <a:cs typeface="Microsoft Sans Serif"/>
              </a:rPr>
              <a:t>final:</a:t>
            </a:r>
            <a:endParaRPr sz="3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1387" y="3450146"/>
            <a:ext cx="7997825" cy="1213153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 marR="5080" algn="just">
              <a:lnSpc>
                <a:spcPct val="80000"/>
              </a:lnSpc>
              <a:spcBef>
                <a:spcPts val="820"/>
              </a:spcBef>
            </a:pPr>
            <a:r>
              <a:rPr sz="3000" spc="-300" dirty="0">
                <a:latin typeface="Microsoft Sans Serif"/>
                <a:cs typeface="Microsoft Sans Serif"/>
              </a:rPr>
              <a:t>Como</a:t>
            </a:r>
            <a:r>
              <a:rPr sz="3000" spc="-295" dirty="0">
                <a:latin typeface="Microsoft Sans Serif"/>
                <a:cs typeface="Microsoft Sans Serif"/>
              </a:rPr>
              <a:t> </a:t>
            </a:r>
            <a:r>
              <a:rPr sz="3000" spc="-175" dirty="0">
                <a:latin typeface="Microsoft Sans Serif"/>
                <a:cs typeface="Microsoft Sans Serif"/>
              </a:rPr>
              <a:t>todos</a:t>
            </a:r>
            <a:r>
              <a:rPr sz="3000" spc="-170" dirty="0">
                <a:latin typeface="Microsoft Sans Serif"/>
                <a:cs typeface="Microsoft Sans Serif"/>
              </a:rPr>
              <a:t> </a:t>
            </a:r>
            <a:r>
              <a:rPr sz="3000" spc="-240" dirty="0">
                <a:latin typeface="Microsoft Sans Serif"/>
                <a:cs typeface="Microsoft Sans Serif"/>
              </a:rPr>
              <a:t>los</a:t>
            </a:r>
            <a:r>
              <a:rPr sz="3000" spc="320" dirty="0">
                <a:latin typeface="Microsoft Sans Serif"/>
                <a:cs typeface="Microsoft Sans Serif"/>
              </a:rPr>
              <a:t> </a:t>
            </a:r>
            <a:r>
              <a:rPr sz="3000" spc="-285" dirty="0">
                <a:latin typeface="Microsoft Sans Serif"/>
                <a:cs typeface="Microsoft Sans Serif"/>
              </a:rPr>
              <a:t>costos</a:t>
            </a:r>
            <a:r>
              <a:rPr sz="3000" spc="-280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reducidos</a:t>
            </a:r>
            <a:r>
              <a:rPr sz="3000" spc="-175" dirty="0">
                <a:latin typeface="Microsoft Sans Serif"/>
                <a:cs typeface="Microsoft Sans Serif"/>
              </a:rPr>
              <a:t> </a:t>
            </a:r>
            <a:r>
              <a:rPr sz="3000" spc="-345" dirty="0">
                <a:latin typeface="Microsoft Sans Serif"/>
                <a:cs typeface="Microsoft Sans Serif"/>
              </a:rPr>
              <a:t>son</a:t>
            </a:r>
            <a:r>
              <a:rPr sz="3000" spc="-340" dirty="0">
                <a:latin typeface="Microsoft Sans Serif"/>
                <a:cs typeface="Microsoft Sans Serif"/>
              </a:rPr>
              <a:t> </a:t>
            </a:r>
            <a:r>
              <a:rPr sz="3000" spc="-215" dirty="0">
                <a:latin typeface="Microsoft Sans Serif"/>
                <a:cs typeface="Microsoft Sans Serif"/>
              </a:rPr>
              <a:t>mayores</a:t>
            </a:r>
            <a:r>
              <a:rPr sz="3000" spc="370" dirty="0">
                <a:latin typeface="Microsoft Sans Serif"/>
                <a:cs typeface="Microsoft Sans Serif"/>
              </a:rPr>
              <a:t> </a:t>
            </a:r>
            <a:r>
              <a:rPr sz="3000" spc="-170" dirty="0">
                <a:latin typeface="Microsoft Sans Serif"/>
                <a:cs typeface="Microsoft Sans Serif"/>
              </a:rPr>
              <a:t>o </a:t>
            </a:r>
            <a:r>
              <a:rPr sz="3000" spc="-165" dirty="0">
                <a:latin typeface="Microsoft Sans Serif"/>
                <a:cs typeface="Microsoft Sans Serif"/>
              </a:rPr>
              <a:t> iguales</a:t>
            </a:r>
            <a:r>
              <a:rPr sz="3000" spc="-160" dirty="0">
                <a:latin typeface="Microsoft Sans Serif"/>
                <a:cs typeface="Microsoft Sans Serif"/>
              </a:rPr>
              <a:t> </a:t>
            </a:r>
            <a:r>
              <a:rPr sz="3000" spc="-185" dirty="0">
                <a:latin typeface="Microsoft Sans Serif"/>
                <a:cs typeface="Microsoft Sans Serif"/>
              </a:rPr>
              <a:t>que</a:t>
            </a:r>
            <a:r>
              <a:rPr sz="3000" spc="-180" dirty="0">
                <a:latin typeface="Microsoft Sans Serif"/>
                <a:cs typeface="Microsoft Sans Serif"/>
              </a:rPr>
              <a:t> </a:t>
            </a:r>
            <a:r>
              <a:rPr sz="3000" spc="-190" dirty="0">
                <a:latin typeface="Microsoft Sans Serif"/>
                <a:cs typeface="Microsoft Sans Serif"/>
              </a:rPr>
              <a:t>cero</a:t>
            </a:r>
            <a:r>
              <a:rPr sz="3000" spc="-185" dirty="0">
                <a:latin typeface="Microsoft Sans Serif"/>
                <a:cs typeface="Microsoft Sans Serif"/>
              </a:rPr>
              <a:t> </a:t>
            </a:r>
            <a:r>
              <a:rPr sz="3000" spc="-345" dirty="0">
                <a:latin typeface="Microsoft Sans Serif"/>
                <a:cs typeface="Microsoft Sans Serif"/>
              </a:rPr>
              <a:t>nos</a:t>
            </a:r>
            <a:r>
              <a:rPr sz="3000" spc="-340" dirty="0">
                <a:latin typeface="Microsoft Sans Serif"/>
                <a:cs typeface="Microsoft Sans Serif"/>
              </a:rPr>
              <a:t> </a:t>
            </a:r>
            <a:r>
              <a:rPr sz="3000" spc="-240" dirty="0">
                <a:latin typeface="Microsoft Sans Serif"/>
                <a:cs typeface="Microsoft Sans Serif"/>
              </a:rPr>
              <a:t>encontramos</a:t>
            </a:r>
            <a:r>
              <a:rPr sz="3000" spc="-235" dirty="0">
                <a:latin typeface="Microsoft Sans Serif"/>
                <a:cs typeface="Microsoft Sans Serif"/>
              </a:rPr>
              <a:t> </a:t>
            </a:r>
            <a:r>
              <a:rPr sz="3000" spc="-265" dirty="0">
                <a:latin typeface="Microsoft Sans Serif"/>
                <a:cs typeface="Microsoft Sans Serif"/>
              </a:rPr>
              <a:t>en</a:t>
            </a:r>
            <a:r>
              <a:rPr sz="3000" spc="-260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la</a:t>
            </a:r>
            <a:r>
              <a:rPr sz="3000" spc="-15" dirty="0">
                <a:latin typeface="Microsoft Sans Serif"/>
                <a:cs typeface="Microsoft Sans Serif"/>
              </a:rPr>
              <a:t> </a:t>
            </a:r>
            <a:r>
              <a:rPr sz="3000" b="1" spc="-245" dirty="0">
                <a:latin typeface="Arial"/>
                <a:cs typeface="Arial"/>
              </a:rPr>
              <a:t>solución </a:t>
            </a:r>
            <a:r>
              <a:rPr sz="3000" b="1" spc="-240" dirty="0">
                <a:latin typeface="Arial"/>
                <a:cs typeface="Arial"/>
              </a:rPr>
              <a:t> </a:t>
            </a:r>
            <a:r>
              <a:rPr sz="3000" b="1" spc="-190" dirty="0">
                <a:latin typeface="Arial"/>
                <a:cs typeface="Arial"/>
              </a:rPr>
              <a:t>óptima</a:t>
            </a:r>
            <a:r>
              <a:rPr sz="3000" spc="-190" dirty="0">
                <a:latin typeface="Microsoft Sans Serif"/>
                <a:cs typeface="Microsoft Sans Serif"/>
              </a:rPr>
              <a:t>.</a:t>
            </a:r>
            <a:endParaRPr sz="3000">
              <a:latin typeface="Microsoft Sans Serif"/>
              <a:cs typeface="Microsoft Sans Serif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752725" y="1812259"/>
          <a:ext cx="3685539" cy="15315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2445"/>
                <a:gridCol w="642620"/>
                <a:gridCol w="647065"/>
                <a:gridCol w="539750"/>
                <a:gridCol w="594359"/>
                <a:gridCol w="749300"/>
              </a:tblGrid>
              <a:tr h="292289">
                <a:tc>
                  <a:txBody>
                    <a:bodyPr/>
                    <a:lstStyle/>
                    <a:p>
                      <a:pPr marL="2159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302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5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420"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051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500" spc="-5" dirty="0">
                          <a:latin typeface="Arial MT"/>
                          <a:cs typeface="Arial MT"/>
                        </a:rPr>
                        <a:t>-5/2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051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9685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½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051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33020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051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051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051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97299"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3/2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/>
                </a:tc>
                <a:tc>
                  <a:txBody>
                    <a:bodyPr/>
                    <a:lstStyle/>
                    <a:p>
                      <a:pPr marR="1778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spc="-5" dirty="0">
                          <a:latin typeface="Arial MT"/>
                          <a:cs typeface="Arial MT"/>
                        </a:rPr>
                        <a:t>-1/2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/>
                </a:tc>
                <a:tc>
                  <a:txBody>
                    <a:bodyPr/>
                    <a:lstStyle/>
                    <a:p>
                      <a:pPr marR="3302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/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91726"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spc="-5" dirty="0">
                          <a:latin typeface="Arial MT"/>
                          <a:cs typeface="Arial MT"/>
                        </a:rPr>
                        <a:t>-1/2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032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½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302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25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180"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30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90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302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2100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25</a:t>
            </a:fld>
            <a:endParaRPr lang="es-CL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3287" y="2631471"/>
            <a:ext cx="8072755" cy="16728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5"/>
              </a:spcBef>
            </a:pPr>
            <a:r>
              <a:rPr sz="3200" b="1" spc="25" dirty="0">
                <a:latin typeface="Arial"/>
                <a:cs typeface="Arial"/>
              </a:rPr>
              <a:t>z*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-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40</a:t>
            </a:r>
            <a:r>
              <a:rPr sz="3200" b="1" spc="120" dirty="0">
                <a:latin typeface="Arial"/>
                <a:cs typeface="Arial"/>
              </a:rPr>
              <a:t>*</a:t>
            </a:r>
            <a:r>
              <a:rPr sz="3200" b="1" spc="-80" dirty="0">
                <a:latin typeface="Arial"/>
                <a:cs typeface="Arial"/>
              </a:rPr>
              <a:t>15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b="1" spc="-180" dirty="0">
                <a:latin typeface="Arial"/>
                <a:cs typeface="Arial"/>
              </a:rPr>
              <a:t>–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60</a:t>
            </a:r>
            <a:r>
              <a:rPr sz="3200" b="1" spc="120" dirty="0">
                <a:latin typeface="Arial"/>
                <a:cs typeface="Arial"/>
              </a:rPr>
              <a:t>*</a:t>
            </a:r>
            <a:r>
              <a:rPr sz="3200" b="1" spc="-80" dirty="0">
                <a:latin typeface="Arial"/>
                <a:cs typeface="Arial"/>
              </a:rPr>
              <a:t>25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-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2100</a:t>
            </a:r>
            <a:endParaRPr sz="3200" dirty="0">
              <a:latin typeface="Arial"/>
              <a:cs typeface="Arial"/>
            </a:endParaRPr>
          </a:p>
          <a:p>
            <a:pPr marL="50800" marR="43180">
              <a:lnSpc>
                <a:spcPts val="3460"/>
              </a:lnSpc>
              <a:spcBef>
                <a:spcPts val="2095"/>
              </a:spcBef>
              <a:tabLst>
                <a:tab pos="582295" algn="l"/>
                <a:tab pos="1071880" algn="l"/>
                <a:tab pos="3119120" algn="l"/>
                <a:tab pos="3990340" algn="l"/>
                <a:tab pos="4298950" algn="l"/>
                <a:tab pos="5778500" algn="l"/>
                <a:tab pos="6789420" algn="l"/>
              </a:tabLst>
            </a:pPr>
            <a:r>
              <a:rPr sz="3200" spc="-555" dirty="0" smtClean="0">
                <a:latin typeface="Microsoft Sans Serif"/>
                <a:cs typeface="Microsoft Sans Serif"/>
              </a:rPr>
              <a:t>En</a:t>
            </a:r>
            <a:r>
              <a:rPr sz="3200" spc="-555" dirty="0">
                <a:latin typeface="Microsoft Sans Serif"/>
                <a:cs typeface="Microsoft Sans Serif"/>
              </a:rPr>
              <a:t>	</a:t>
            </a:r>
            <a:r>
              <a:rPr sz="3200" spc="-10" dirty="0">
                <a:latin typeface="Microsoft Sans Serif"/>
                <a:cs typeface="Microsoft Sans Serif"/>
              </a:rPr>
              <a:t>l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100" dirty="0">
                <a:latin typeface="Microsoft Sans Serif"/>
                <a:cs typeface="Microsoft Sans Serif"/>
              </a:rPr>
              <a:t>f</a:t>
            </a:r>
            <a:r>
              <a:rPr sz="3200" spc="-114" dirty="0">
                <a:latin typeface="Microsoft Sans Serif"/>
                <a:cs typeface="Microsoft Sans Serif"/>
              </a:rPr>
              <a:t>o</a:t>
            </a:r>
            <a:r>
              <a:rPr sz="3200" spc="-20" dirty="0">
                <a:latin typeface="Microsoft Sans Serif"/>
                <a:cs typeface="Microsoft Sans Serif"/>
              </a:rPr>
              <a:t>r</a:t>
            </a:r>
            <a:r>
              <a:rPr sz="3200" spc="-480" dirty="0">
                <a:latin typeface="Microsoft Sans Serif"/>
                <a:cs typeface="Microsoft Sans Serif"/>
              </a:rPr>
              <a:t>m</a:t>
            </a:r>
            <a:r>
              <a:rPr sz="3200" spc="-195" dirty="0">
                <a:latin typeface="Microsoft Sans Serif"/>
                <a:cs typeface="Microsoft Sans Serif"/>
              </a:rPr>
              <a:t>ulación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40" dirty="0">
                <a:latin typeface="Microsoft Sans Serif"/>
                <a:cs typeface="Microsoft Sans Serif"/>
              </a:rPr>
              <a:t>inicia</a:t>
            </a:r>
            <a:r>
              <a:rPr sz="3200" spc="-95" dirty="0">
                <a:latin typeface="Microsoft Sans Serif"/>
                <a:cs typeface="Microsoft Sans Serif"/>
              </a:rPr>
              <a:t>l</a:t>
            </a:r>
            <a:r>
              <a:rPr sz="3200" spc="-190" dirty="0">
                <a:latin typeface="Microsoft Sans Serif"/>
                <a:cs typeface="Microsoft Sans Serif"/>
              </a:rPr>
              <a:t>,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45" dirty="0">
                <a:latin typeface="Microsoft Sans Serif"/>
                <a:cs typeface="Microsoft Sans Serif"/>
              </a:rPr>
              <a:t>t</a:t>
            </a:r>
            <a:r>
              <a:rPr sz="3200" spc="-330" dirty="0">
                <a:latin typeface="Microsoft Sans Serif"/>
                <a:cs typeface="Microsoft Sans Serif"/>
              </a:rPr>
              <a:t>enemos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15" dirty="0" err="1" smtClean="0">
                <a:latin typeface="Microsoft Sans Serif"/>
                <a:cs typeface="Microsoft Sans Serif"/>
              </a:rPr>
              <a:t>como</a:t>
            </a:r>
            <a:r>
              <a:rPr lang="es-CL" sz="3200" dirty="0" smtClean="0">
                <a:latin typeface="Microsoft Sans Serif"/>
                <a:cs typeface="Microsoft Sans Serif"/>
              </a:rPr>
              <a:t> </a:t>
            </a:r>
            <a:r>
              <a:rPr sz="3200" spc="-545" dirty="0" err="1" smtClean="0">
                <a:latin typeface="Microsoft Sans Serif"/>
                <a:cs typeface="Microsoft Sans Serif"/>
              </a:rPr>
              <a:t>s</a:t>
            </a:r>
            <a:r>
              <a:rPr sz="3200" spc="-170" dirty="0" err="1" smtClean="0">
                <a:latin typeface="Microsoft Sans Serif"/>
                <a:cs typeface="Microsoft Sans Serif"/>
              </a:rPr>
              <a:t>ol</a:t>
            </a:r>
            <a:r>
              <a:rPr sz="3200" spc="-254" dirty="0" err="1" smtClean="0">
                <a:latin typeface="Microsoft Sans Serif"/>
                <a:cs typeface="Microsoft Sans Serif"/>
              </a:rPr>
              <a:t>u</a:t>
            </a:r>
            <a:r>
              <a:rPr sz="3200" spc="-204" dirty="0" err="1" smtClean="0">
                <a:latin typeface="Microsoft Sans Serif"/>
                <a:cs typeface="Microsoft Sans Serif"/>
              </a:rPr>
              <a:t>ción</a:t>
            </a:r>
            <a:r>
              <a:rPr sz="3200" spc="-204" dirty="0" smtClean="0">
                <a:latin typeface="Microsoft Sans Serif"/>
                <a:cs typeface="Microsoft Sans Serif"/>
              </a:rPr>
              <a:t>  </a:t>
            </a:r>
            <a:r>
              <a:rPr sz="3200" spc="-130" dirty="0">
                <a:latin typeface="Microsoft Sans Serif"/>
                <a:cs typeface="Microsoft Sans Serif"/>
              </a:rPr>
              <a:t>óptima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b="1" spc="-80" dirty="0">
                <a:latin typeface="Arial"/>
                <a:cs typeface="Arial"/>
              </a:rPr>
              <a:t>x</a:t>
            </a:r>
            <a:r>
              <a:rPr sz="3150" b="1" spc="135" baseline="25132" dirty="0">
                <a:latin typeface="Arial"/>
                <a:cs typeface="Arial"/>
              </a:rPr>
              <a:t>*</a:t>
            </a:r>
            <a:r>
              <a:rPr sz="3200" b="1" spc="260" dirty="0">
                <a:latin typeface="Arial"/>
                <a:cs typeface="Arial"/>
              </a:rPr>
              <a:t>=</a:t>
            </a:r>
            <a:r>
              <a:rPr sz="3200" b="1" spc="-80" dirty="0">
                <a:latin typeface="Arial"/>
                <a:cs typeface="Arial"/>
              </a:rPr>
              <a:t>1</a:t>
            </a:r>
            <a:r>
              <a:rPr sz="3200" b="1" spc="-75" dirty="0">
                <a:latin typeface="Arial"/>
                <a:cs typeface="Arial"/>
              </a:rPr>
              <a:t>5</a:t>
            </a:r>
            <a:r>
              <a:rPr sz="3200" b="1" spc="-60" dirty="0">
                <a:latin typeface="Arial"/>
                <a:cs typeface="Arial"/>
              </a:rPr>
              <a:t>,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y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150" b="1" spc="135" baseline="25132" dirty="0">
                <a:latin typeface="Arial"/>
                <a:cs typeface="Arial"/>
              </a:rPr>
              <a:t>*</a:t>
            </a:r>
            <a:r>
              <a:rPr sz="3200" b="1" spc="260" dirty="0">
                <a:latin typeface="Arial"/>
                <a:cs typeface="Arial"/>
              </a:rPr>
              <a:t>=</a:t>
            </a:r>
            <a:r>
              <a:rPr sz="3200" b="1" spc="-80" dirty="0">
                <a:latin typeface="Arial"/>
                <a:cs typeface="Arial"/>
              </a:rPr>
              <a:t>25</a:t>
            </a:r>
            <a:r>
              <a:rPr sz="3200" spc="-190" dirty="0">
                <a:latin typeface="Microsoft Sans Serif"/>
                <a:cs typeface="Microsoft Sans Serif"/>
              </a:rPr>
              <a:t>,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60" dirty="0">
                <a:latin typeface="Microsoft Sans Serif"/>
                <a:cs typeface="Microsoft Sans Serif"/>
              </a:rPr>
              <a:t>c</a:t>
            </a:r>
            <a:r>
              <a:rPr sz="3200" spc="-280" dirty="0">
                <a:latin typeface="Microsoft Sans Serif"/>
                <a:cs typeface="Microsoft Sans Serif"/>
              </a:rPr>
              <a:t>o</a:t>
            </a:r>
            <a:r>
              <a:rPr sz="3200" spc="-380" dirty="0">
                <a:latin typeface="Microsoft Sans Serif"/>
                <a:cs typeface="Microsoft Sans Serif"/>
              </a:rPr>
              <a:t>n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-265" dirty="0">
                <a:latin typeface="Microsoft Sans Serif"/>
                <a:cs typeface="Microsoft Sans Serif"/>
              </a:rPr>
              <a:t>v</a:t>
            </a:r>
            <a:r>
              <a:rPr sz="3200" spc="-55" dirty="0">
                <a:latin typeface="Microsoft Sans Serif"/>
                <a:cs typeface="Microsoft Sans Serif"/>
              </a:rPr>
              <a:t>alor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160" dirty="0">
                <a:latin typeface="Microsoft Sans Serif"/>
                <a:cs typeface="Microsoft Sans Serif"/>
              </a:rPr>
              <a:t>óptimo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b="1" spc="-80" dirty="0">
                <a:latin typeface="Arial"/>
                <a:cs typeface="Arial"/>
              </a:rPr>
              <a:t>2100</a:t>
            </a:r>
            <a:r>
              <a:rPr sz="3200" b="1" spc="-60" dirty="0"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43566" y="1672811"/>
            <a:ext cx="17780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spc="40" dirty="0">
                <a:latin typeface="Symbol"/>
                <a:cs typeface="Symbol"/>
              </a:rPr>
              <a:t>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29481" y="1740118"/>
            <a:ext cx="126873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  <a:tabLst>
                <a:tab pos="438150" algn="l"/>
                <a:tab pos="857250" algn="l"/>
              </a:tabLst>
            </a:pPr>
            <a:r>
              <a:rPr sz="2100" spc="70" dirty="0">
                <a:latin typeface="Symbol"/>
                <a:cs typeface="Symbol"/>
              </a:rPr>
              <a:t></a:t>
            </a:r>
            <a:r>
              <a:rPr sz="3150" b="1" spc="104" baseline="-23809" dirty="0">
                <a:latin typeface="Arial"/>
                <a:cs typeface="Arial"/>
              </a:rPr>
              <a:t>x	</a:t>
            </a:r>
            <a:r>
              <a:rPr sz="2100" spc="30" dirty="0">
                <a:latin typeface="Symbol"/>
                <a:cs typeface="Symbol"/>
              </a:rPr>
              <a:t>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2100" spc="45" dirty="0">
                <a:latin typeface="Symbol"/>
                <a:cs typeface="Symbol"/>
              </a:rPr>
              <a:t></a:t>
            </a:r>
            <a:r>
              <a:rPr sz="3150" b="1" spc="67" baseline="-25132" dirty="0">
                <a:latin typeface="Arial"/>
                <a:cs typeface="Arial"/>
              </a:rPr>
              <a:t>0</a:t>
            </a:r>
            <a:r>
              <a:rPr sz="2100" spc="45" dirty="0">
                <a:latin typeface="Symbol"/>
                <a:cs typeface="Symbol"/>
              </a:rPr>
              <a:t>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29481" y="1543362"/>
            <a:ext cx="126873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  <a:tabLst>
                <a:tab pos="438150" algn="l"/>
                <a:tab pos="857250" algn="l"/>
              </a:tabLst>
            </a:pPr>
            <a:r>
              <a:rPr sz="2100" spc="70" dirty="0">
                <a:latin typeface="Symbol"/>
                <a:cs typeface="Symbol"/>
              </a:rPr>
              <a:t></a:t>
            </a:r>
            <a:r>
              <a:rPr sz="3150" b="1" spc="104" baseline="6613" dirty="0">
                <a:latin typeface="Arial"/>
                <a:cs typeface="Arial"/>
              </a:rPr>
              <a:t>x	</a:t>
            </a:r>
            <a:r>
              <a:rPr sz="2100" spc="30" dirty="0">
                <a:latin typeface="Symbol"/>
                <a:cs typeface="Symbol"/>
              </a:rPr>
              <a:t>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2100" spc="45" dirty="0">
                <a:latin typeface="Symbol"/>
                <a:cs typeface="Symbol"/>
              </a:rPr>
              <a:t></a:t>
            </a:r>
            <a:r>
              <a:rPr sz="3150" b="1" spc="67" baseline="5291" dirty="0">
                <a:latin typeface="Arial"/>
                <a:cs typeface="Arial"/>
              </a:rPr>
              <a:t>0</a:t>
            </a:r>
            <a:r>
              <a:rPr sz="2100" spc="45" dirty="0">
                <a:latin typeface="Symbol"/>
                <a:cs typeface="Symbol"/>
              </a:rPr>
              <a:t>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54881" y="1876726"/>
            <a:ext cx="121793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96545" algn="l"/>
                <a:tab pos="831850" algn="l"/>
                <a:tab pos="1098550" algn="l"/>
              </a:tabLst>
            </a:pPr>
            <a:r>
              <a:rPr sz="2100" spc="30" dirty="0">
                <a:latin typeface="Symbol"/>
                <a:cs typeface="Symbol"/>
              </a:rPr>
              <a:t>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1100" b="1" spc="25" dirty="0">
                <a:latin typeface="Arial"/>
                <a:cs typeface="Arial"/>
              </a:rPr>
              <a:t>3</a:t>
            </a:r>
            <a:r>
              <a:rPr sz="1100" b="1" spc="-30" dirty="0">
                <a:latin typeface="Arial"/>
                <a:cs typeface="Arial"/>
              </a:rPr>
              <a:t> </a:t>
            </a:r>
            <a:r>
              <a:rPr sz="2100" spc="30" dirty="0">
                <a:latin typeface="Symbol"/>
                <a:cs typeface="Symbol"/>
              </a:rPr>
              <a:t></a:t>
            </a:r>
            <a:r>
              <a:rPr sz="2100" dirty="0">
                <a:latin typeface="Times New Roman"/>
                <a:cs typeface="Times New Roman"/>
              </a:rPr>
              <a:t>	</a:t>
            </a:r>
            <a:r>
              <a:rPr sz="3150" spc="44" baseline="1322" dirty="0">
                <a:latin typeface="Symbol"/>
                <a:cs typeface="Symbol"/>
              </a:rPr>
              <a:t></a:t>
            </a:r>
            <a:r>
              <a:rPr sz="3150" baseline="1322" dirty="0">
                <a:latin typeface="Times New Roman"/>
                <a:cs typeface="Times New Roman"/>
              </a:rPr>
              <a:t>	</a:t>
            </a:r>
            <a:r>
              <a:rPr sz="3150" spc="44" baseline="1322" dirty="0">
                <a:latin typeface="Symbol"/>
                <a:cs typeface="Symbol"/>
              </a:rPr>
              <a:t></a:t>
            </a:r>
            <a:endParaRPr sz="3150" baseline="1322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08432" y="1781352"/>
            <a:ext cx="138430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838835" algn="l"/>
                <a:tab pos="1264920" algn="l"/>
              </a:tabLst>
            </a:pPr>
            <a:r>
              <a:rPr sz="2100" spc="30" dirty="0">
                <a:latin typeface="Symbol"/>
                <a:cs typeface="Symbol"/>
              </a:rPr>
              <a:t>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2100" spc="30" dirty="0">
                <a:latin typeface="Symbol"/>
                <a:cs typeface="Symbol"/>
              </a:rPr>
              <a:t>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2100" spc="30" dirty="0">
                <a:latin typeface="Symbol"/>
                <a:cs typeface="Symbol"/>
              </a:rPr>
              <a:t>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83032" y="1978395"/>
            <a:ext cx="143510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  <a:tabLst>
                <a:tab pos="445134" algn="l"/>
                <a:tab pos="864235" algn="l"/>
              </a:tabLst>
            </a:pPr>
            <a:r>
              <a:rPr sz="2100" spc="-215" dirty="0">
                <a:latin typeface="Symbol"/>
                <a:cs typeface="Symbol"/>
              </a:rPr>
              <a:t></a:t>
            </a:r>
            <a:r>
              <a:rPr sz="3150" spc="-322" baseline="-13227" dirty="0">
                <a:latin typeface="Symbol"/>
                <a:cs typeface="Symbol"/>
              </a:rPr>
              <a:t></a:t>
            </a:r>
            <a:r>
              <a:rPr sz="2100" b="1" spc="-215" dirty="0">
                <a:latin typeface="Arial"/>
                <a:cs typeface="Arial"/>
              </a:rPr>
              <a:t>x	</a:t>
            </a:r>
            <a:r>
              <a:rPr sz="2100" spc="-390" dirty="0">
                <a:latin typeface="Symbol"/>
                <a:cs typeface="Symbol"/>
              </a:rPr>
              <a:t></a:t>
            </a:r>
            <a:r>
              <a:rPr sz="3150" spc="-585" baseline="-13227" dirty="0">
                <a:latin typeface="Symbol"/>
                <a:cs typeface="Symbol"/>
              </a:rPr>
              <a:t></a:t>
            </a:r>
            <a:r>
              <a:rPr sz="3150" spc="-585" baseline="-13227" dirty="0">
                <a:latin typeface="Times New Roman"/>
                <a:cs typeface="Times New Roman"/>
              </a:rPr>
              <a:t>	</a:t>
            </a:r>
            <a:r>
              <a:rPr sz="2100" spc="-235" dirty="0">
                <a:latin typeface="Symbol"/>
                <a:cs typeface="Symbol"/>
              </a:rPr>
              <a:t></a:t>
            </a:r>
            <a:r>
              <a:rPr sz="3150" spc="-352" baseline="-13227" dirty="0">
                <a:latin typeface="Symbol"/>
                <a:cs typeface="Symbol"/>
              </a:rPr>
              <a:t></a:t>
            </a:r>
            <a:r>
              <a:rPr sz="2100" b="1" spc="-235" dirty="0">
                <a:latin typeface="Arial"/>
                <a:cs typeface="Arial"/>
              </a:rPr>
              <a:t>25</a:t>
            </a:r>
            <a:r>
              <a:rPr sz="2100" spc="-235" dirty="0">
                <a:latin typeface="Symbol"/>
                <a:cs typeface="Symbol"/>
              </a:rPr>
              <a:t></a:t>
            </a:r>
            <a:r>
              <a:rPr sz="3150" spc="-352" baseline="-13227" dirty="0">
                <a:latin typeface="Symbol"/>
                <a:cs typeface="Symbol"/>
              </a:rPr>
              <a:t></a:t>
            </a:r>
            <a:endParaRPr sz="3150" baseline="-13227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73766" y="1672811"/>
            <a:ext cx="295275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35"/>
              </a:spcBef>
              <a:tabLst>
                <a:tab pos="415925" algn="l"/>
                <a:tab pos="1054735" algn="l"/>
                <a:tab pos="2397125" algn="l"/>
                <a:tab pos="2762250" algn="l"/>
              </a:tabLst>
            </a:pPr>
            <a:r>
              <a:rPr sz="2100" b="1" spc="40" dirty="0">
                <a:latin typeface="Arial"/>
                <a:cs typeface="Arial"/>
              </a:rPr>
              <a:t>x	</a:t>
            </a:r>
            <a:r>
              <a:rPr sz="2100" spc="40" dirty="0">
                <a:latin typeface="Symbol"/>
                <a:cs typeface="Symbol"/>
              </a:rPr>
              <a:t></a:t>
            </a:r>
            <a:r>
              <a:rPr sz="2100" spc="95" dirty="0">
                <a:latin typeface="Times New Roman"/>
                <a:cs typeface="Times New Roman"/>
              </a:rPr>
              <a:t> </a:t>
            </a:r>
            <a:r>
              <a:rPr sz="3150" spc="104" baseline="25132" dirty="0">
                <a:latin typeface="Symbol"/>
                <a:cs typeface="Symbol"/>
              </a:rPr>
              <a:t></a:t>
            </a:r>
            <a:r>
              <a:rPr sz="2100" b="1" spc="70" dirty="0">
                <a:latin typeface="Arial"/>
                <a:cs typeface="Arial"/>
              </a:rPr>
              <a:t>x	</a:t>
            </a:r>
            <a:r>
              <a:rPr sz="3150" spc="44" baseline="25132" dirty="0">
                <a:latin typeface="Symbol"/>
                <a:cs typeface="Symbol"/>
              </a:rPr>
              <a:t></a:t>
            </a:r>
            <a:r>
              <a:rPr sz="3150" spc="179" baseline="25132" dirty="0">
                <a:latin typeface="Times New Roman"/>
                <a:cs typeface="Times New Roman"/>
              </a:rPr>
              <a:t> </a:t>
            </a:r>
            <a:r>
              <a:rPr sz="2100" spc="40" dirty="0">
                <a:latin typeface="Symbol"/>
                <a:cs typeface="Symbol"/>
              </a:rPr>
              <a:t></a:t>
            </a:r>
            <a:r>
              <a:rPr sz="2100" spc="95" dirty="0">
                <a:latin typeface="Times New Roman"/>
                <a:cs typeface="Times New Roman"/>
              </a:rPr>
              <a:t> </a:t>
            </a:r>
            <a:r>
              <a:rPr sz="3150" spc="82" baseline="25132" dirty="0">
                <a:latin typeface="Symbol"/>
                <a:cs typeface="Symbol"/>
              </a:rPr>
              <a:t></a:t>
            </a:r>
            <a:r>
              <a:rPr sz="2100" b="1" spc="55" dirty="0">
                <a:latin typeface="Arial"/>
                <a:cs typeface="Arial"/>
              </a:rPr>
              <a:t>15</a:t>
            </a:r>
            <a:r>
              <a:rPr sz="3150" spc="82" baseline="25132" dirty="0">
                <a:latin typeface="Symbol"/>
                <a:cs typeface="Symbol"/>
              </a:rPr>
              <a:t></a:t>
            </a:r>
            <a:r>
              <a:rPr sz="3150" spc="82" baseline="25132" dirty="0">
                <a:latin typeface="Times New Roman"/>
                <a:cs typeface="Times New Roman"/>
              </a:rPr>
              <a:t>	</a:t>
            </a:r>
            <a:r>
              <a:rPr sz="2100" b="1" spc="40" dirty="0">
                <a:latin typeface="Arial"/>
                <a:cs typeface="Arial"/>
              </a:rPr>
              <a:t>x	</a:t>
            </a:r>
            <a:r>
              <a:rPr sz="2100" spc="40" dirty="0">
                <a:latin typeface="Symbol"/>
                <a:cs typeface="Symbol"/>
              </a:rPr>
              <a:t>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35173" y="1368084"/>
            <a:ext cx="55753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150" spc="7" baseline="-5291" dirty="0">
                <a:latin typeface="Symbol"/>
                <a:cs typeface="Symbol"/>
              </a:rPr>
              <a:t></a:t>
            </a:r>
            <a:r>
              <a:rPr sz="2100" b="1" spc="55" dirty="0">
                <a:latin typeface="Arial"/>
                <a:cs typeface="Arial"/>
              </a:rPr>
              <a:t>1</a:t>
            </a:r>
            <a:r>
              <a:rPr sz="2100" b="1" spc="135" dirty="0">
                <a:latin typeface="Arial"/>
                <a:cs typeface="Arial"/>
              </a:rPr>
              <a:t>5</a:t>
            </a:r>
            <a:r>
              <a:rPr sz="3150" spc="44" baseline="-5291" dirty="0">
                <a:latin typeface="Symbol"/>
                <a:cs typeface="Symbol"/>
              </a:rPr>
              <a:t></a:t>
            </a:r>
            <a:endParaRPr sz="3150" baseline="-5291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83032" y="1387852"/>
            <a:ext cx="59055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sz="2100" spc="30" dirty="0">
                <a:latin typeface="Symbol"/>
                <a:cs typeface="Symbol"/>
              </a:rPr>
              <a:t></a:t>
            </a:r>
            <a:r>
              <a:rPr sz="2100" spc="-330" dirty="0">
                <a:latin typeface="Times New Roman"/>
                <a:cs typeface="Times New Roman"/>
              </a:rPr>
              <a:t> </a:t>
            </a:r>
            <a:r>
              <a:rPr sz="3150" b="1" spc="165" baseline="5291" dirty="0">
                <a:latin typeface="Arial"/>
                <a:cs typeface="Arial"/>
              </a:rPr>
              <a:t>x</a:t>
            </a:r>
            <a:r>
              <a:rPr sz="1650" b="1" spc="37" baseline="-17676" dirty="0">
                <a:latin typeface="Arial"/>
                <a:cs typeface="Arial"/>
              </a:rPr>
              <a:t>1</a:t>
            </a:r>
            <a:r>
              <a:rPr sz="1650" b="1" spc="-89" baseline="-17676" dirty="0">
                <a:latin typeface="Arial"/>
                <a:cs typeface="Arial"/>
              </a:rPr>
              <a:t> </a:t>
            </a:r>
            <a:r>
              <a:rPr sz="2100" spc="30" dirty="0">
                <a:latin typeface="Symbol"/>
                <a:cs typeface="Symbol"/>
              </a:rPr>
              <a:t>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438980" y="1667904"/>
            <a:ext cx="107314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25" dirty="0">
                <a:latin typeface="Arial"/>
                <a:cs typeface="Arial"/>
              </a:rPr>
              <a:t>2</a:t>
            </a:r>
            <a:endParaRPr sz="11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721394" y="1819413"/>
            <a:ext cx="131445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35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094805" y="2124133"/>
            <a:ext cx="107314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25" dirty="0"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071357" y="1723507"/>
            <a:ext cx="30226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sz="1100" b="1" spc="25" dirty="0">
                <a:latin typeface="Arial"/>
                <a:cs typeface="Arial"/>
              </a:rPr>
              <a:t>4</a:t>
            </a:r>
            <a:r>
              <a:rPr sz="1100" b="1" spc="-60" dirty="0">
                <a:latin typeface="Arial"/>
                <a:cs typeface="Arial"/>
              </a:rPr>
              <a:t> </a:t>
            </a:r>
            <a:r>
              <a:rPr sz="3150" spc="44" baseline="-15873" dirty="0">
                <a:latin typeface="Symbol"/>
                <a:cs typeface="Symbol"/>
              </a:rPr>
              <a:t></a:t>
            </a:r>
            <a:endParaRPr sz="3150" baseline="-15873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374961" y="1819413"/>
            <a:ext cx="131445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35" dirty="0"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767143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35" dirty="0"/>
              <a:t>Algoritmos</a:t>
            </a:r>
            <a:r>
              <a:rPr sz="4400" spc="45" dirty="0"/>
              <a:t> </a:t>
            </a:r>
            <a:r>
              <a:rPr sz="4400" spc="-40" dirty="0"/>
              <a:t>d</a:t>
            </a:r>
            <a:r>
              <a:rPr sz="4400" spc="-250" dirty="0"/>
              <a:t>e</a:t>
            </a:r>
            <a:r>
              <a:rPr sz="4400" spc="45" dirty="0"/>
              <a:t> </a:t>
            </a:r>
            <a:r>
              <a:rPr sz="4400" spc="-585" dirty="0"/>
              <a:t>PL:</a:t>
            </a:r>
            <a:r>
              <a:rPr sz="4400" spc="2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26</a:t>
            </a:fld>
            <a:endParaRPr lang="es-CL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654812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105" dirty="0"/>
              <a:t>R</a:t>
            </a:r>
            <a:r>
              <a:rPr sz="4400" spc="-490" dirty="0"/>
              <a:t>esu</a:t>
            </a:r>
            <a:r>
              <a:rPr sz="4400" spc="-750" dirty="0"/>
              <a:t>m</a:t>
            </a:r>
            <a:r>
              <a:rPr sz="4400" spc="-385" dirty="0"/>
              <a:t>en</a:t>
            </a:r>
            <a:r>
              <a:rPr sz="4400" spc="15" dirty="0"/>
              <a:t> </a:t>
            </a:r>
            <a:r>
              <a:rPr sz="4400" spc="-100" dirty="0"/>
              <a:t>del</a:t>
            </a:r>
            <a:r>
              <a:rPr sz="4400" spc="3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91388" y="1187672"/>
            <a:ext cx="7998459" cy="3558795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12700" marR="6985" algn="just">
              <a:lnSpc>
                <a:spcPct val="70000"/>
              </a:lnSpc>
              <a:spcBef>
                <a:spcPts val="1255"/>
              </a:spcBef>
            </a:pPr>
            <a:r>
              <a:rPr sz="2800" b="1" spc="-340" dirty="0">
                <a:latin typeface="Arial"/>
                <a:cs typeface="Arial"/>
              </a:rPr>
              <a:t>Paso</a:t>
            </a:r>
            <a:r>
              <a:rPr sz="2800" b="1" spc="-335" dirty="0">
                <a:latin typeface="Arial"/>
                <a:cs typeface="Arial"/>
              </a:rPr>
              <a:t> </a:t>
            </a:r>
            <a:r>
              <a:rPr sz="2800" b="1" spc="-135" dirty="0">
                <a:latin typeface="Arial"/>
                <a:cs typeface="Arial"/>
              </a:rPr>
              <a:t>0</a:t>
            </a:r>
            <a:r>
              <a:rPr sz="2800" spc="-135" dirty="0">
                <a:latin typeface="Microsoft Sans Serif"/>
                <a:cs typeface="Microsoft Sans Serif"/>
              </a:rPr>
              <a:t>:</a:t>
            </a:r>
            <a:r>
              <a:rPr sz="2800" spc="-130" dirty="0">
                <a:latin typeface="Microsoft Sans Serif"/>
                <a:cs typeface="Microsoft Sans Serif"/>
              </a:rPr>
              <a:t> </a:t>
            </a:r>
            <a:r>
              <a:rPr sz="2800" spc="-215" dirty="0">
                <a:latin typeface="Microsoft Sans Serif"/>
                <a:cs typeface="Microsoft Sans Serif"/>
              </a:rPr>
              <a:t>Escribir</a:t>
            </a:r>
            <a:r>
              <a:rPr sz="2800" spc="-210" dirty="0">
                <a:latin typeface="Microsoft Sans Serif"/>
                <a:cs typeface="Microsoft Sans Serif"/>
              </a:rPr>
              <a:t> </a:t>
            </a:r>
            <a:r>
              <a:rPr sz="2800" spc="-110" dirty="0">
                <a:latin typeface="Microsoft Sans Serif"/>
                <a:cs typeface="Microsoft Sans Serif"/>
              </a:rPr>
              <a:t>el</a:t>
            </a:r>
            <a:r>
              <a:rPr sz="2800" spc="-105" dirty="0">
                <a:latin typeface="Microsoft Sans Serif"/>
                <a:cs typeface="Microsoft Sans Serif"/>
              </a:rPr>
              <a:t> </a:t>
            </a:r>
            <a:r>
              <a:rPr sz="2800" spc="-135" dirty="0">
                <a:latin typeface="Microsoft Sans Serif"/>
                <a:cs typeface="Microsoft Sans Serif"/>
              </a:rPr>
              <a:t>problema</a:t>
            </a:r>
            <a:r>
              <a:rPr sz="2800" spc="-130" dirty="0">
                <a:latin typeface="Microsoft Sans Serif"/>
                <a:cs typeface="Microsoft Sans Serif"/>
              </a:rPr>
              <a:t> </a:t>
            </a:r>
            <a:r>
              <a:rPr sz="2800" spc="-100" dirty="0">
                <a:latin typeface="Microsoft Sans Serif"/>
                <a:cs typeface="Microsoft Sans Serif"/>
              </a:rPr>
              <a:t>de</a:t>
            </a:r>
            <a:r>
              <a:rPr sz="2800" spc="-95" dirty="0">
                <a:latin typeface="Microsoft Sans Serif"/>
                <a:cs typeface="Microsoft Sans Serif"/>
              </a:rPr>
              <a:t> </a:t>
            </a:r>
            <a:r>
              <a:rPr sz="2800" spc="-155" dirty="0">
                <a:latin typeface="Microsoft Sans Serif"/>
                <a:cs typeface="Microsoft Sans Serif"/>
              </a:rPr>
              <a:t>programación </a:t>
            </a:r>
            <a:r>
              <a:rPr sz="2800" spc="-150" dirty="0">
                <a:latin typeface="Microsoft Sans Serif"/>
                <a:cs typeface="Microsoft Sans Serif"/>
              </a:rPr>
              <a:t> </a:t>
            </a:r>
            <a:r>
              <a:rPr sz="2800" spc="-35" dirty="0">
                <a:latin typeface="Microsoft Sans Serif"/>
                <a:cs typeface="Microsoft Sans Serif"/>
              </a:rPr>
              <a:t>l</a:t>
            </a:r>
            <a:r>
              <a:rPr sz="2800" spc="-25" dirty="0">
                <a:latin typeface="Microsoft Sans Serif"/>
                <a:cs typeface="Microsoft Sans Serif"/>
              </a:rPr>
              <a:t>i</a:t>
            </a:r>
            <a:r>
              <a:rPr sz="2800" spc="-150" dirty="0">
                <a:latin typeface="Microsoft Sans Serif"/>
                <a:cs typeface="Microsoft Sans Serif"/>
              </a:rPr>
              <a:t>neal</a:t>
            </a:r>
            <a:r>
              <a:rPr sz="2800" spc="15" dirty="0">
                <a:latin typeface="Microsoft Sans Serif"/>
                <a:cs typeface="Microsoft Sans Serif"/>
              </a:rPr>
              <a:t> </a:t>
            </a:r>
            <a:r>
              <a:rPr sz="2800" spc="-275" dirty="0">
                <a:latin typeface="Microsoft Sans Serif"/>
                <a:cs typeface="Microsoft Sans Serif"/>
              </a:rPr>
              <a:t>e</a:t>
            </a:r>
            <a:r>
              <a:rPr sz="2800" spc="-280" dirty="0">
                <a:latin typeface="Microsoft Sans Serif"/>
                <a:cs typeface="Microsoft Sans Serif"/>
              </a:rPr>
              <a:t>n</a:t>
            </a:r>
            <a:r>
              <a:rPr sz="2800" spc="25" dirty="0">
                <a:latin typeface="Microsoft Sans Serif"/>
                <a:cs typeface="Microsoft Sans Serif"/>
              </a:rPr>
              <a:t> </a:t>
            </a:r>
            <a:r>
              <a:rPr sz="2800" spc="-455" dirty="0">
                <a:latin typeface="Microsoft Sans Serif"/>
                <a:cs typeface="Microsoft Sans Serif"/>
              </a:rPr>
              <a:t>su</a:t>
            </a:r>
            <a:r>
              <a:rPr sz="2800" spc="25" dirty="0">
                <a:latin typeface="Microsoft Sans Serif"/>
                <a:cs typeface="Microsoft Sans Serif"/>
              </a:rPr>
              <a:t> </a:t>
            </a:r>
            <a:r>
              <a:rPr sz="2800" spc="114" dirty="0">
                <a:latin typeface="Microsoft Sans Serif"/>
                <a:cs typeface="Microsoft Sans Serif"/>
              </a:rPr>
              <a:t>f</a:t>
            </a:r>
            <a:r>
              <a:rPr sz="2800" spc="-114" dirty="0">
                <a:latin typeface="Microsoft Sans Serif"/>
                <a:cs typeface="Microsoft Sans Serif"/>
              </a:rPr>
              <a:t>o</a:t>
            </a:r>
            <a:r>
              <a:rPr sz="2800" spc="-10" dirty="0">
                <a:latin typeface="Microsoft Sans Serif"/>
                <a:cs typeface="Microsoft Sans Serif"/>
              </a:rPr>
              <a:t>r</a:t>
            </a:r>
            <a:r>
              <a:rPr sz="2800" spc="-275" dirty="0">
                <a:latin typeface="Microsoft Sans Serif"/>
                <a:cs typeface="Microsoft Sans Serif"/>
              </a:rPr>
              <a:t>ma</a:t>
            </a:r>
            <a:r>
              <a:rPr sz="2800" spc="10" dirty="0">
                <a:latin typeface="Microsoft Sans Serif"/>
                <a:cs typeface="Microsoft Sans Serif"/>
              </a:rPr>
              <a:t> </a:t>
            </a:r>
            <a:r>
              <a:rPr sz="2800" spc="-165" dirty="0">
                <a:latin typeface="Microsoft Sans Serif"/>
                <a:cs typeface="Microsoft Sans Serif"/>
              </a:rPr>
              <a:t>estánd</a:t>
            </a:r>
            <a:r>
              <a:rPr sz="2800" spc="-190" dirty="0">
                <a:latin typeface="Microsoft Sans Serif"/>
                <a:cs typeface="Microsoft Sans Serif"/>
              </a:rPr>
              <a:t>a</a:t>
            </a:r>
            <a:r>
              <a:rPr sz="2800" spc="-225" dirty="0">
                <a:latin typeface="Microsoft Sans Serif"/>
                <a:cs typeface="Microsoft Sans Serif"/>
              </a:rPr>
              <a:t>r</a:t>
            </a:r>
            <a:r>
              <a:rPr sz="2800" spc="-190" dirty="0">
                <a:latin typeface="Microsoft Sans Serif"/>
                <a:cs typeface="Microsoft Sans Serif"/>
              </a:rPr>
              <a:t>.</a:t>
            </a:r>
            <a:endParaRPr sz="2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200" dirty="0">
              <a:latin typeface="Microsoft Sans Serif"/>
              <a:cs typeface="Microsoft Sans Serif"/>
            </a:endParaRPr>
          </a:p>
          <a:p>
            <a:pPr marL="12700" marR="6350" algn="just">
              <a:lnSpc>
                <a:spcPct val="70100"/>
              </a:lnSpc>
              <a:spcBef>
                <a:spcPts val="5"/>
              </a:spcBef>
            </a:pPr>
            <a:r>
              <a:rPr sz="2800" b="1" spc="-340" dirty="0">
                <a:latin typeface="Arial"/>
                <a:cs typeface="Arial"/>
              </a:rPr>
              <a:t>Paso</a:t>
            </a:r>
            <a:r>
              <a:rPr sz="2800" b="1" spc="210" dirty="0">
                <a:latin typeface="Arial"/>
                <a:cs typeface="Arial"/>
              </a:rPr>
              <a:t> </a:t>
            </a:r>
            <a:r>
              <a:rPr sz="2800" b="1" spc="-140" dirty="0">
                <a:latin typeface="Arial"/>
                <a:cs typeface="Arial"/>
              </a:rPr>
              <a:t>1</a:t>
            </a:r>
            <a:r>
              <a:rPr sz="2800" spc="-140" dirty="0">
                <a:latin typeface="Microsoft Sans Serif"/>
                <a:cs typeface="Microsoft Sans Serif"/>
              </a:rPr>
              <a:t>:</a:t>
            </a:r>
            <a:r>
              <a:rPr sz="2800" spc="-135" dirty="0">
                <a:latin typeface="Microsoft Sans Serif"/>
                <a:cs typeface="Microsoft Sans Serif"/>
              </a:rPr>
              <a:t> </a:t>
            </a:r>
            <a:r>
              <a:rPr sz="2800" spc="-300" dirty="0">
                <a:latin typeface="Microsoft Sans Serif"/>
                <a:cs typeface="Microsoft Sans Serif"/>
              </a:rPr>
              <a:t>Escoger</a:t>
            </a:r>
            <a:r>
              <a:rPr sz="2800" spc="-295" dirty="0">
                <a:latin typeface="Microsoft Sans Serif"/>
                <a:cs typeface="Microsoft Sans Serif"/>
              </a:rPr>
              <a:t> </a:t>
            </a:r>
            <a:r>
              <a:rPr sz="2800" spc="-260" dirty="0">
                <a:latin typeface="Microsoft Sans Serif"/>
                <a:cs typeface="Microsoft Sans Serif"/>
              </a:rPr>
              <a:t>una</a:t>
            </a:r>
            <a:r>
              <a:rPr sz="2800" spc="-254" dirty="0">
                <a:latin typeface="Microsoft Sans Serif"/>
                <a:cs typeface="Microsoft Sans Serif"/>
              </a:rPr>
              <a:t> </a:t>
            </a:r>
            <a:r>
              <a:rPr sz="2800" spc="-265" dirty="0">
                <a:latin typeface="Microsoft Sans Serif"/>
                <a:cs typeface="Microsoft Sans Serif"/>
              </a:rPr>
              <a:t>solución</a:t>
            </a:r>
            <a:r>
              <a:rPr sz="2800" spc="325" dirty="0">
                <a:latin typeface="Microsoft Sans Serif"/>
                <a:cs typeface="Microsoft Sans Serif"/>
              </a:rPr>
              <a:t> </a:t>
            </a:r>
            <a:r>
              <a:rPr sz="2800" spc="-165" dirty="0">
                <a:latin typeface="Microsoft Sans Serif"/>
                <a:cs typeface="Microsoft Sans Serif"/>
              </a:rPr>
              <a:t>básica</a:t>
            </a:r>
            <a:r>
              <a:rPr sz="2800" spc="525" dirty="0">
                <a:latin typeface="Microsoft Sans Serif"/>
                <a:cs typeface="Microsoft Sans Serif"/>
              </a:rPr>
              <a:t> </a:t>
            </a:r>
            <a:r>
              <a:rPr sz="2800" spc="-65" dirty="0">
                <a:latin typeface="Microsoft Sans Serif"/>
                <a:cs typeface="Microsoft Sans Serif"/>
              </a:rPr>
              <a:t>factible </a:t>
            </a:r>
            <a:r>
              <a:rPr sz="2800" spc="-60" dirty="0">
                <a:latin typeface="Microsoft Sans Serif"/>
                <a:cs typeface="Microsoft Sans Serif"/>
              </a:rPr>
              <a:t> </a:t>
            </a:r>
            <a:r>
              <a:rPr sz="2800" spc="-135" dirty="0">
                <a:latin typeface="Microsoft Sans Serif"/>
                <a:cs typeface="Microsoft Sans Serif"/>
              </a:rPr>
              <a:t>inicial.</a:t>
            </a:r>
            <a:endParaRPr sz="2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3200" dirty="0">
              <a:latin typeface="Microsoft Sans Serif"/>
              <a:cs typeface="Microsoft Sans Serif"/>
            </a:endParaRPr>
          </a:p>
          <a:p>
            <a:pPr marL="12700" marR="5080" algn="just">
              <a:lnSpc>
                <a:spcPct val="70000"/>
              </a:lnSpc>
              <a:spcBef>
                <a:spcPts val="5"/>
              </a:spcBef>
            </a:pPr>
            <a:r>
              <a:rPr sz="2800" b="1" spc="-590" dirty="0">
                <a:latin typeface="Arial"/>
                <a:cs typeface="Arial"/>
              </a:rPr>
              <a:t>P</a:t>
            </a:r>
            <a:r>
              <a:rPr sz="2800" b="1" spc="-250" dirty="0">
                <a:latin typeface="Arial"/>
                <a:cs typeface="Arial"/>
              </a:rPr>
              <a:t>a</a:t>
            </a:r>
            <a:r>
              <a:rPr sz="2800" b="1" spc="-265" dirty="0">
                <a:latin typeface="Arial"/>
                <a:cs typeface="Arial"/>
              </a:rPr>
              <a:t>s</a:t>
            </a:r>
            <a:r>
              <a:rPr sz="2800" b="1" spc="-254" dirty="0">
                <a:latin typeface="Arial"/>
                <a:cs typeface="Arial"/>
              </a:rPr>
              <a:t>o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90" dirty="0">
                <a:latin typeface="Arial"/>
                <a:cs typeface="Arial"/>
              </a:rPr>
              <a:t>2</a:t>
            </a:r>
            <a:r>
              <a:rPr sz="2800" spc="-190" dirty="0">
                <a:latin typeface="Microsoft Sans Serif"/>
                <a:cs typeface="Microsoft Sans Serif"/>
              </a:rPr>
              <a:t>:</a:t>
            </a:r>
            <a:r>
              <a:rPr sz="2800" spc="40" dirty="0">
                <a:latin typeface="Microsoft Sans Serif"/>
                <a:cs typeface="Microsoft Sans Serif"/>
              </a:rPr>
              <a:t> </a:t>
            </a:r>
            <a:r>
              <a:rPr sz="2800" spc="-745" dirty="0">
                <a:latin typeface="Microsoft Sans Serif"/>
                <a:cs typeface="Microsoft Sans Serif"/>
              </a:rPr>
              <a:t>E</a:t>
            </a:r>
            <a:r>
              <a:rPr sz="2800" spc="-270" dirty="0">
                <a:latin typeface="Microsoft Sans Serif"/>
                <a:cs typeface="Microsoft Sans Serif"/>
              </a:rPr>
              <a:t>sco</a:t>
            </a:r>
            <a:r>
              <a:rPr sz="2800" spc="-365" dirty="0">
                <a:latin typeface="Microsoft Sans Serif"/>
                <a:cs typeface="Microsoft Sans Serif"/>
              </a:rPr>
              <a:t>g</a:t>
            </a:r>
            <a:r>
              <a:rPr sz="2800" spc="-90" dirty="0">
                <a:latin typeface="Microsoft Sans Serif"/>
                <a:cs typeface="Microsoft Sans Serif"/>
              </a:rPr>
              <a:t>er</a:t>
            </a:r>
            <a:r>
              <a:rPr sz="2800" spc="35" dirty="0">
                <a:latin typeface="Microsoft Sans Serif"/>
                <a:cs typeface="Microsoft Sans Serif"/>
              </a:rPr>
              <a:t> </a:t>
            </a:r>
            <a:r>
              <a:rPr sz="2800" spc="-380" dirty="0">
                <a:latin typeface="Microsoft Sans Serif"/>
                <a:cs typeface="Microsoft Sans Serif"/>
              </a:rPr>
              <a:t>u</a:t>
            </a:r>
            <a:r>
              <a:rPr sz="2800" spc="-395" dirty="0">
                <a:latin typeface="Microsoft Sans Serif"/>
                <a:cs typeface="Microsoft Sans Serif"/>
              </a:rPr>
              <a:t>n</a:t>
            </a:r>
            <a:r>
              <a:rPr sz="2800" spc="-15" dirty="0">
                <a:latin typeface="Microsoft Sans Serif"/>
                <a:cs typeface="Microsoft Sans Serif"/>
              </a:rPr>
              <a:t>a</a:t>
            </a:r>
            <a:r>
              <a:rPr sz="2800" spc="30" dirty="0">
                <a:latin typeface="Microsoft Sans Serif"/>
                <a:cs typeface="Microsoft Sans Serif"/>
              </a:rPr>
              <a:t> </a:t>
            </a:r>
            <a:r>
              <a:rPr sz="2800" spc="-265" dirty="0">
                <a:latin typeface="Microsoft Sans Serif"/>
                <a:cs typeface="Microsoft Sans Serif"/>
              </a:rPr>
              <a:t>v</a:t>
            </a:r>
            <a:r>
              <a:rPr sz="2800" spc="-10" dirty="0">
                <a:latin typeface="Microsoft Sans Serif"/>
                <a:cs typeface="Microsoft Sans Serif"/>
              </a:rPr>
              <a:t>a</a:t>
            </a:r>
            <a:r>
              <a:rPr sz="2800" spc="-25" dirty="0">
                <a:latin typeface="Microsoft Sans Serif"/>
                <a:cs typeface="Microsoft Sans Serif"/>
              </a:rPr>
              <a:t>r</a:t>
            </a:r>
            <a:r>
              <a:rPr sz="2800" spc="-20" dirty="0">
                <a:latin typeface="Microsoft Sans Serif"/>
                <a:cs typeface="Microsoft Sans Serif"/>
              </a:rPr>
              <a:t>ia</a:t>
            </a:r>
            <a:r>
              <a:rPr sz="2800" spc="-40" dirty="0">
                <a:latin typeface="Microsoft Sans Serif"/>
                <a:cs typeface="Microsoft Sans Serif"/>
              </a:rPr>
              <a:t>b</a:t>
            </a:r>
            <a:r>
              <a:rPr sz="2800" spc="-65" dirty="0">
                <a:latin typeface="Microsoft Sans Serif"/>
                <a:cs typeface="Microsoft Sans Serif"/>
              </a:rPr>
              <a:t>l</a:t>
            </a:r>
            <a:r>
              <a:rPr sz="2800" spc="-145" dirty="0">
                <a:latin typeface="Microsoft Sans Serif"/>
                <a:cs typeface="Microsoft Sans Serif"/>
              </a:rPr>
              <a:t>e</a:t>
            </a:r>
            <a:r>
              <a:rPr sz="2800" spc="40" dirty="0">
                <a:latin typeface="Microsoft Sans Serif"/>
                <a:cs typeface="Microsoft Sans Serif"/>
              </a:rPr>
              <a:t> </a:t>
            </a:r>
            <a:r>
              <a:rPr sz="2800" spc="-295" dirty="0">
                <a:latin typeface="Microsoft Sans Serif"/>
                <a:cs typeface="Microsoft Sans Serif"/>
              </a:rPr>
              <a:t>n</a:t>
            </a:r>
            <a:r>
              <a:rPr sz="2800" spc="-280" dirty="0">
                <a:latin typeface="Microsoft Sans Serif"/>
                <a:cs typeface="Microsoft Sans Serif"/>
              </a:rPr>
              <a:t>o</a:t>
            </a:r>
            <a:r>
              <a:rPr sz="2800" dirty="0">
                <a:latin typeface="Microsoft Sans Serif"/>
                <a:cs typeface="Microsoft Sans Serif"/>
              </a:rPr>
              <a:t>-</a:t>
            </a:r>
            <a:r>
              <a:rPr sz="2800" spc="-15" dirty="0">
                <a:latin typeface="Microsoft Sans Serif"/>
                <a:cs typeface="Microsoft Sans Serif"/>
              </a:rPr>
              <a:t>b</a:t>
            </a:r>
            <a:r>
              <a:rPr sz="2800" spc="-40" dirty="0">
                <a:latin typeface="Microsoft Sans Serif"/>
                <a:cs typeface="Microsoft Sans Serif"/>
              </a:rPr>
              <a:t>á</a:t>
            </a:r>
            <a:r>
              <a:rPr sz="2800" spc="-550" dirty="0">
                <a:latin typeface="Microsoft Sans Serif"/>
                <a:cs typeface="Microsoft Sans Serif"/>
              </a:rPr>
              <a:t>s</a:t>
            </a:r>
            <a:r>
              <a:rPr sz="2800" spc="-120" dirty="0">
                <a:latin typeface="Microsoft Sans Serif"/>
                <a:cs typeface="Microsoft Sans Serif"/>
              </a:rPr>
              <a:t>ic</a:t>
            </a:r>
            <a:r>
              <a:rPr sz="2800" spc="-175" dirty="0">
                <a:latin typeface="Microsoft Sans Serif"/>
                <a:cs typeface="Microsoft Sans Serif"/>
              </a:rPr>
              <a:t>a</a:t>
            </a:r>
            <a:r>
              <a:rPr sz="2800" spc="30" dirty="0">
                <a:latin typeface="Microsoft Sans Serif"/>
                <a:cs typeface="Microsoft Sans Serif"/>
              </a:rPr>
              <a:t> </a:t>
            </a:r>
            <a:r>
              <a:rPr sz="2800" spc="-310" dirty="0">
                <a:latin typeface="Microsoft Sans Serif"/>
                <a:cs typeface="Microsoft Sans Serif"/>
              </a:rPr>
              <a:t>con</a:t>
            </a:r>
            <a:r>
              <a:rPr sz="2800" spc="40" dirty="0">
                <a:latin typeface="Microsoft Sans Serif"/>
                <a:cs typeface="Microsoft Sans Serif"/>
              </a:rPr>
              <a:t> </a:t>
            </a:r>
            <a:r>
              <a:rPr sz="2800" spc="-380" dirty="0">
                <a:latin typeface="Microsoft Sans Serif"/>
                <a:cs typeface="Microsoft Sans Serif"/>
              </a:rPr>
              <a:t>c</a:t>
            </a:r>
            <a:r>
              <a:rPr sz="2800" spc="-290" dirty="0">
                <a:latin typeface="Microsoft Sans Serif"/>
                <a:cs typeface="Microsoft Sans Serif"/>
              </a:rPr>
              <a:t>os</a:t>
            </a:r>
            <a:r>
              <a:rPr sz="2800" spc="-180" dirty="0">
                <a:latin typeface="Microsoft Sans Serif"/>
                <a:cs typeface="Microsoft Sans Serif"/>
              </a:rPr>
              <a:t>t</a:t>
            </a:r>
            <a:r>
              <a:rPr sz="2800" spc="-114" dirty="0">
                <a:latin typeface="Microsoft Sans Serif"/>
                <a:cs typeface="Microsoft Sans Serif"/>
              </a:rPr>
              <a:t>o  </a:t>
            </a:r>
            <a:r>
              <a:rPr sz="2800" spc="-150" dirty="0">
                <a:latin typeface="Microsoft Sans Serif"/>
                <a:cs typeface="Microsoft Sans Serif"/>
              </a:rPr>
              <a:t>reducido</a:t>
            </a:r>
            <a:r>
              <a:rPr sz="2800" spc="-145" dirty="0">
                <a:latin typeface="Microsoft Sans Serif"/>
                <a:cs typeface="Microsoft Sans Serif"/>
              </a:rPr>
              <a:t> </a:t>
            </a:r>
            <a:r>
              <a:rPr sz="2800" spc="-150" dirty="0">
                <a:latin typeface="Microsoft Sans Serif"/>
                <a:cs typeface="Microsoft Sans Serif"/>
              </a:rPr>
              <a:t>negativo</a:t>
            </a:r>
            <a:r>
              <a:rPr sz="2800" spc="-145" dirty="0">
                <a:latin typeface="Microsoft Sans Serif"/>
                <a:cs typeface="Microsoft Sans Serif"/>
              </a:rPr>
              <a:t> </a:t>
            </a:r>
            <a:r>
              <a:rPr sz="2800" spc="-190" dirty="0">
                <a:latin typeface="Microsoft Sans Serif"/>
                <a:cs typeface="Microsoft Sans Serif"/>
              </a:rPr>
              <a:t>que</a:t>
            </a:r>
            <a:r>
              <a:rPr sz="2800" spc="475" dirty="0">
                <a:latin typeface="Microsoft Sans Serif"/>
                <a:cs typeface="Microsoft Sans Serif"/>
              </a:rPr>
              <a:t> </a:t>
            </a:r>
            <a:r>
              <a:rPr sz="2800" spc="-145" dirty="0">
                <a:latin typeface="Microsoft Sans Serif"/>
                <a:cs typeface="Microsoft Sans Serif"/>
              </a:rPr>
              <a:t>determina</a:t>
            </a:r>
            <a:r>
              <a:rPr sz="2800" spc="-140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la</a:t>
            </a:r>
            <a:r>
              <a:rPr sz="2800" spc="-15" dirty="0">
                <a:latin typeface="Microsoft Sans Serif"/>
                <a:cs typeface="Microsoft Sans Serif"/>
              </a:rPr>
              <a:t> </a:t>
            </a:r>
            <a:r>
              <a:rPr sz="2800" spc="-75" dirty="0">
                <a:latin typeface="Microsoft Sans Serif"/>
                <a:cs typeface="Microsoft Sans Serif"/>
              </a:rPr>
              <a:t>variable </a:t>
            </a:r>
            <a:r>
              <a:rPr sz="2800" spc="-70" dirty="0">
                <a:latin typeface="Microsoft Sans Serif"/>
                <a:cs typeface="Microsoft Sans Serif"/>
              </a:rPr>
              <a:t> </a:t>
            </a:r>
            <a:r>
              <a:rPr sz="2800" spc="-155" dirty="0">
                <a:latin typeface="Microsoft Sans Serif"/>
                <a:cs typeface="Microsoft Sans Serif"/>
              </a:rPr>
              <a:t>entrante</a:t>
            </a:r>
            <a:r>
              <a:rPr sz="2800" spc="-150" dirty="0">
                <a:latin typeface="Microsoft Sans Serif"/>
                <a:cs typeface="Microsoft Sans Serif"/>
              </a:rPr>
              <a:t> </a:t>
            </a:r>
            <a:r>
              <a:rPr sz="2800" dirty="0">
                <a:latin typeface="Microsoft Sans Serif"/>
                <a:cs typeface="Microsoft Sans Serif"/>
              </a:rPr>
              <a:t>y </a:t>
            </a:r>
            <a:r>
              <a:rPr sz="2800" spc="-195" dirty="0">
                <a:latin typeface="Microsoft Sans Serif"/>
                <a:cs typeface="Microsoft Sans Serif"/>
              </a:rPr>
              <a:t>seguir</a:t>
            </a:r>
            <a:r>
              <a:rPr sz="2800" spc="-190" dirty="0">
                <a:latin typeface="Microsoft Sans Serif"/>
                <a:cs typeface="Microsoft Sans Serif"/>
              </a:rPr>
              <a:t> </a:t>
            </a:r>
            <a:r>
              <a:rPr sz="2800" spc="-25" dirty="0">
                <a:latin typeface="Microsoft Sans Serif"/>
                <a:cs typeface="Microsoft Sans Serif"/>
              </a:rPr>
              <a:t>al </a:t>
            </a:r>
            <a:r>
              <a:rPr sz="2800" spc="-370" dirty="0">
                <a:latin typeface="Microsoft Sans Serif"/>
                <a:cs typeface="Microsoft Sans Serif"/>
              </a:rPr>
              <a:t>Paso</a:t>
            </a:r>
            <a:r>
              <a:rPr sz="2800" spc="-365" dirty="0">
                <a:latin typeface="Microsoft Sans Serif"/>
                <a:cs typeface="Microsoft Sans Serif"/>
              </a:rPr>
              <a:t> </a:t>
            </a:r>
            <a:r>
              <a:rPr sz="2800" spc="-105" dirty="0">
                <a:latin typeface="Microsoft Sans Serif"/>
                <a:cs typeface="Microsoft Sans Serif"/>
              </a:rPr>
              <a:t>3. </a:t>
            </a:r>
            <a:r>
              <a:rPr sz="2800" spc="-285" dirty="0">
                <a:latin typeface="Microsoft Sans Serif"/>
                <a:cs typeface="Microsoft Sans Serif"/>
              </a:rPr>
              <a:t>Si</a:t>
            </a:r>
            <a:r>
              <a:rPr sz="2800" spc="-280" dirty="0">
                <a:latin typeface="Microsoft Sans Serif"/>
                <a:cs typeface="Microsoft Sans Serif"/>
              </a:rPr>
              <a:t> </a:t>
            </a:r>
            <a:r>
              <a:rPr sz="2800" spc="-195" dirty="0">
                <a:latin typeface="Microsoft Sans Serif"/>
                <a:cs typeface="Microsoft Sans Serif"/>
              </a:rPr>
              <a:t>todos</a:t>
            </a:r>
            <a:r>
              <a:rPr sz="2800" spc="-190" dirty="0">
                <a:latin typeface="Microsoft Sans Serif"/>
                <a:cs typeface="Microsoft Sans Serif"/>
              </a:rPr>
              <a:t> </a:t>
            </a:r>
            <a:r>
              <a:rPr sz="2800" spc="-250" dirty="0">
                <a:latin typeface="Microsoft Sans Serif"/>
                <a:cs typeface="Microsoft Sans Serif"/>
              </a:rPr>
              <a:t>los</a:t>
            </a:r>
            <a:r>
              <a:rPr sz="2800" spc="-245" dirty="0">
                <a:latin typeface="Microsoft Sans Serif"/>
                <a:cs typeface="Microsoft Sans Serif"/>
              </a:rPr>
              <a:t> </a:t>
            </a:r>
            <a:r>
              <a:rPr sz="2800" spc="-305" dirty="0">
                <a:latin typeface="Microsoft Sans Serif"/>
                <a:cs typeface="Microsoft Sans Serif"/>
              </a:rPr>
              <a:t>costos </a:t>
            </a:r>
            <a:r>
              <a:rPr sz="2800" spc="-300" dirty="0">
                <a:latin typeface="Microsoft Sans Serif"/>
                <a:cs typeface="Microsoft Sans Serif"/>
              </a:rPr>
              <a:t> </a:t>
            </a:r>
            <a:r>
              <a:rPr sz="2800" spc="-190" dirty="0">
                <a:latin typeface="Microsoft Sans Serif"/>
                <a:cs typeface="Microsoft Sans Serif"/>
              </a:rPr>
              <a:t>reducidos </a:t>
            </a:r>
            <a:r>
              <a:rPr sz="2800" spc="-365" dirty="0">
                <a:latin typeface="Microsoft Sans Serif"/>
                <a:cs typeface="Microsoft Sans Serif"/>
              </a:rPr>
              <a:t>son</a:t>
            </a:r>
            <a:r>
              <a:rPr sz="2800" spc="-360" dirty="0">
                <a:latin typeface="Microsoft Sans Serif"/>
                <a:cs typeface="Microsoft Sans Serif"/>
              </a:rPr>
              <a:t> </a:t>
            </a:r>
            <a:r>
              <a:rPr sz="2800" spc="-235" dirty="0">
                <a:latin typeface="Microsoft Sans Serif"/>
                <a:cs typeface="Microsoft Sans Serif"/>
              </a:rPr>
              <a:t>mayores </a:t>
            </a:r>
            <a:r>
              <a:rPr sz="2800" spc="-180" dirty="0">
                <a:latin typeface="Microsoft Sans Serif"/>
                <a:cs typeface="Microsoft Sans Serif"/>
              </a:rPr>
              <a:t>o </a:t>
            </a:r>
            <a:r>
              <a:rPr sz="2800" spc="-175" dirty="0">
                <a:latin typeface="Microsoft Sans Serif"/>
                <a:cs typeface="Microsoft Sans Serif"/>
              </a:rPr>
              <a:t>iguales </a:t>
            </a:r>
            <a:r>
              <a:rPr sz="2800" spc="-204" dirty="0">
                <a:latin typeface="Microsoft Sans Serif"/>
                <a:cs typeface="Microsoft Sans Serif"/>
              </a:rPr>
              <a:t>que </a:t>
            </a:r>
            <a:r>
              <a:rPr sz="2800" spc="-215" dirty="0">
                <a:latin typeface="Microsoft Sans Serif"/>
                <a:cs typeface="Microsoft Sans Serif"/>
              </a:rPr>
              <a:t>cero, </a:t>
            </a:r>
            <a:r>
              <a:rPr sz="2800" spc="-20" dirty="0">
                <a:latin typeface="Microsoft Sans Serif"/>
                <a:cs typeface="Microsoft Sans Serif"/>
              </a:rPr>
              <a:t>parar </a:t>
            </a:r>
            <a:r>
              <a:rPr sz="2800" spc="-15" dirty="0">
                <a:latin typeface="Microsoft Sans Serif"/>
                <a:cs typeface="Microsoft Sans Serif"/>
              </a:rPr>
              <a:t> </a:t>
            </a:r>
            <a:r>
              <a:rPr sz="2800" spc="-70" dirty="0">
                <a:latin typeface="Microsoft Sans Serif"/>
                <a:cs typeface="Microsoft Sans Serif"/>
              </a:rPr>
              <a:t>ya</a:t>
            </a:r>
            <a:r>
              <a:rPr sz="2800" spc="-65" dirty="0">
                <a:latin typeface="Microsoft Sans Serif"/>
                <a:cs typeface="Microsoft Sans Serif"/>
              </a:rPr>
              <a:t> </a:t>
            </a:r>
            <a:r>
              <a:rPr sz="2800" spc="-190" dirty="0">
                <a:latin typeface="Microsoft Sans Serif"/>
                <a:cs typeface="Microsoft Sans Serif"/>
              </a:rPr>
              <a:t>que</a:t>
            </a:r>
            <a:r>
              <a:rPr sz="2800" spc="475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la</a:t>
            </a:r>
            <a:r>
              <a:rPr sz="2800" spc="-15" dirty="0">
                <a:latin typeface="Microsoft Sans Serif"/>
                <a:cs typeface="Microsoft Sans Serif"/>
              </a:rPr>
              <a:t> </a:t>
            </a:r>
            <a:r>
              <a:rPr sz="2800" spc="-140" dirty="0">
                <a:latin typeface="Microsoft Sans Serif"/>
                <a:cs typeface="Microsoft Sans Serif"/>
              </a:rPr>
              <a:t>actual</a:t>
            </a:r>
            <a:r>
              <a:rPr sz="2800" spc="-135" dirty="0">
                <a:latin typeface="Microsoft Sans Serif"/>
                <a:cs typeface="Microsoft Sans Serif"/>
              </a:rPr>
              <a:t> </a:t>
            </a:r>
            <a:r>
              <a:rPr sz="2800" spc="-260" dirty="0">
                <a:latin typeface="Microsoft Sans Serif"/>
                <a:cs typeface="Microsoft Sans Serif"/>
              </a:rPr>
              <a:t>solución</a:t>
            </a:r>
            <a:r>
              <a:rPr sz="2800" spc="-254" dirty="0">
                <a:latin typeface="Microsoft Sans Serif"/>
                <a:cs typeface="Microsoft Sans Serif"/>
              </a:rPr>
              <a:t> </a:t>
            </a:r>
            <a:r>
              <a:rPr sz="2800" spc="-165" dirty="0">
                <a:latin typeface="Microsoft Sans Serif"/>
                <a:cs typeface="Microsoft Sans Serif"/>
              </a:rPr>
              <a:t>básica</a:t>
            </a:r>
            <a:r>
              <a:rPr sz="2800" spc="525" dirty="0">
                <a:latin typeface="Microsoft Sans Serif"/>
                <a:cs typeface="Microsoft Sans Serif"/>
              </a:rPr>
              <a:t> </a:t>
            </a:r>
            <a:r>
              <a:rPr sz="2800" spc="-65" dirty="0">
                <a:latin typeface="Microsoft Sans Serif"/>
                <a:cs typeface="Microsoft Sans Serif"/>
              </a:rPr>
              <a:t>factible</a:t>
            </a:r>
            <a:r>
              <a:rPr sz="2800" spc="-60" dirty="0">
                <a:latin typeface="Microsoft Sans Serif"/>
                <a:cs typeface="Microsoft Sans Serif"/>
              </a:rPr>
              <a:t> </a:t>
            </a:r>
            <a:r>
              <a:rPr sz="2800" spc="-355" dirty="0">
                <a:latin typeface="Microsoft Sans Serif"/>
                <a:cs typeface="Microsoft Sans Serif"/>
              </a:rPr>
              <a:t>es </a:t>
            </a:r>
            <a:r>
              <a:rPr sz="2800" spc="-350" dirty="0">
                <a:latin typeface="Microsoft Sans Serif"/>
                <a:cs typeface="Microsoft Sans Serif"/>
              </a:rPr>
              <a:t> </a:t>
            </a:r>
            <a:r>
              <a:rPr sz="2800" spc="-140" dirty="0">
                <a:latin typeface="Microsoft Sans Serif"/>
                <a:cs typeface="Microsoft Sans Serif"/>
              </a:rPr>
              <a:t>óptima.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27</a:t>
            </a:fld>
            <a:endParaRPr lang="es-CL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8" y="1208246"/>
            <a:ext cx="7998459" cy="35344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715" algn="just">
              <a:lnSpc>
                <a:spcPct val="100000"/>
              </a:lnSpc>
              <a:spcBef>
                <a:spcPts val="105"/>
              </a:spcBef>
            </a:pPr>
            <a:r>
              <a:rPr sz="2800" b="1" spc="-340" dirty="0">
                <a:latin typeface="Arial"/>
                <a:cs typeface="Arial"/>
              </a:rPr>
              <a:t>Paso</a:t>
            </a:r>
            <a:r>
              <a:rPr sz="2800" b="1" spc="-335" dirty="0">
                <a:latin typeface="Arial"/>
                <a:cs typeface="Arial"/>
              </a:rPr>
              <a:t> </a:t>
            </a:r>
            <a:r>
              <a:rPr sz="2800" b="1" spc="-140" dirty="0">
                <a:latin typeface="Arial"/>
                <a:cs typeface="Arial"/>
              </a:rPr>
              <a:t>3</a:t>
            </a:r>
            <a:r>
              <a:rPr sz="2800" spc="-140" dirty="0">
                <a:latin typeface="Microsoft Sans Serif"/>
                <a:cs typeface="Microsoft Sans Serif"/>
              </a:rPr>
              <a:t>: </a:t>
            </a:r>
            <a:r>
              <a:rPr sz="2800" spc="-150" dirty="0">
                <a:latin typeface="Microsoft Sans Serif"/>
                <a:cs typeface="Microsoft Sans Serif"/>
              </a:rPr>
              <a:t>Calcular </a:t>
            </a:r>
            <a:r>
              <a:rPr sz="2800" spc="-100" dirty="0">
                <a:latin typeface="Microsoft Sans Serif"/>
                <a:cs typeface="Microsoft Sans Serif"/>
              </a:rPr>
              <a:t>el </a:t>
            </a:r>
            <a:r>
              <a:rPr sz="2800" spc="-105" dirty="0">
                <a:latin typeface="Microsoft Sans Serif"/>
                <a:cs typeface="Microsoft Sans Serif"/>
              </a:rPr>
              <a:t>criterio de </a:t>
            </a:r>
            <a:r>
              <a:rPr sz="2800" spc="-40" dirty="0">
                <a:latin typeface="Microsoft Sans Serif"/>
                <a:cs typeface="Microsoft Sans Serif"/>
              </a:rPr>
              <a:t>factibilidad </a:t>
            </a:r>
            <a:r>
              <a:rPr sz="2800" spc="-190" dirty="0">
                <a:latin typeface="Microsoft Sans Serif"/>
                <a:cs typeface="Microsoft Sans Serif"/>
              </a:rPr>
              <a:t>que </a:t>
            </a:r>
            <a:r>
              <a:rPr sz="2800" spc="-185" dirty="0">
                <a:latin typeface="Microsoft Sans Serif"/>
                <a:cs typeface="Microsoft Sans Serif"/>
              </a:rPr>
              <a:t> </a:t>
            </a:r>
            <a:r>
              <a:rPr sz="2800" spc="-150" dirty="0">
                <a:latin typeface="Microsoft Sans Serif"/>
                <a:cs typeface="Microsoft Sans Serif"/>
              </a:rPr>
              <a:t>determina</a:t>
            </a:r>
            <a:r>
              <a:rPr sz="2800" spc="-145" dirty="0">
                <a:latin typeface="Microsoft Sans Serif"/>
                <a:cs typeface="Microsoft Sans Serif"/>
              </a:rPr>
              <a:t> </a:t>
            </a:r>
            <a:r>
              <a:rPr sz="2800" spc="-190" dirty="0">
                <a:latin typeface="Microsoft Sans Serif"/>
                <a:cs typeface="Microsoft Sans Serif"/>
              </a:rPr>
              <a:t>que</a:t>
            </a:r>
            <a:r>
              <a:rPr sz="2800" spc="470" dirty="0">
                <a:latin typeface="Microsoft Sans Serif"/>
                <a:cs typeface="Microsoft Sans Serif"/>
              </a:rPr>
              <a:t> </a:t>
            </a:r>
            <a:r>
              <a:rPr sz="2800" spc="-75" dirty="0">
                <a:latin typeface="Microsoft Sans Serif"/>
                <a:cs typeface="Microsoft Sans Serif"/>
              </a:rPr>
              <a:t>variable </a:t>
            </a:r>
            <a:r>
              <a:rPr sz="2800" spc="-60" dirty="0">
                <a:latin typeface="Microsoft Sans Serif"/>
                <a:cs typeface="Microsoft Sans Serif"/>
              </a:rPr>
              <a:t>deja </a:t>
            </a:r>
            <a:r>
              <a:rPr sz="2800" spc="-20" dirty="0">
                <a:latin typeface="Microsoft Sans Serif"/>
                <a:cs typeface="Microsoft Sans Serif"/>
              </a:rPr>
              <a:t>la </a:t>
            </a:r>
            <a:r>
              <a:rPr sz="2800" spc="-195" dirty="0">
                <a:latin typeface="Microsoft Sans Serif"/>
                <a:cs typeface="Microsoft Sans Serif"/>
              </a:rPr>
              <a:t>base.</a:t>
            </a:r>
            <a:r>
              <a:rPr sz="2800" spc="459" dirty="0">
                <a:latin typeface="Microsoft Sans Serif"/>
                <a:cs typeface="Microsoft Sans Serif"/>
              </a:rPr>
              <a:t> </a:t>
            </a:r>
            <a:r>
              <a:rPr sz="2800" spc="-285" dirty="0">
                <a:latin typeface="Microsoft Sans Serif"/>
                <a:cs typeface="Microsoft Sans Serif"/>
              </a:rPr>
              <a:t>Si</a:t>
            </a:r>
            <a:r>
              <a:rPr sz="2800" spc="280" dirty="0">
                <a:latin typeface="Microsoft Sans Serif"/>
                <a:cs typeface="Microsoft Sans Serif"/>
              </a:rPr>
              <a:t> </a:t>
            </a:r>
            <a:r>
              <a:rPr sz="2800" spc="-190" dirty="0">
                <a:latin typeface="Microsoft Sans Serif"/>
                <a:cs typeface="Microsoft Sans Serif"/>
              </a:rPr>
              <a:t>todos </a:t>
            </a:r>
            <a:r>
              <a:rPr sz="2800" spc="-185" dirty="0">
                <a:latin typeface="Microsoft Sans Serif"/>
                <a:cs typeface="Microsoft Sans Serif"/>
              </a:rPr>
              <a:t> </a:t>
            </a:r>
            <a:r>
              <a:rPr sz="2800" spc="-250" dirty="0">
                <a:latin typeface="Microsoft Sans Serif"/>
                <a:cs typeface="Microsoft Sans Serif"/>
              </a:rPr>
              <a:t>los</a:t>
            </a:r>
            <a:r>
              <a:rPr sz="2800" spc="-245" dirty="0">
                <a:latin typeface="Microsoft Sans Serif"/>
                <a:cs typeface="Microsoft Sans Serif"/>
              </a:rPr>
              <a:t> </a:t>
            </a:r>
            <a:r>
              <a:rPr sz="2800" spc="-265" dirty="0">
                <a:latin typeface="Microsoft Sans Serif"/>
                <a:cs typeface="Microsoft Sans Serif"/>
              </a:rPr>
              <a:t>cuocientes</a:t>
            </a:r>
            <a:r>
              <a:rPr sz="2800" spc="-260" dirty="0">
                <a:latin typeface="Microsoft Sans Serif"/>
                <a:cs typeface="Microsoft Sans Serif"/>
              </a:rPr>
              <a:t> </a:t>
            </a:r>
            <a:r>
              <a:rPr sz="2800" spc="-365" dirty="0">
                <a:latin typeface="Microsoft Sans Serif"/>
                <a:cs typeface="Microsoft Sans Serif"/>
              </a:rPr>
              <a:t>son</a:t>
            </a:r>
            <a:r>
              <a:rPr sz="2800" spc="-360" dirty="0">
                <a:latin typeface="Microsoft Sans Serif"/>
                <a:cs typeface="Microsoft Sans Serif"/>
              </a:rPr>
              <a:t> </a:t>
            </a:r>
            <a:r>
              <a:rPr sz="2800" spc="-190" dirty="0">
                <a:latin typeface="Microsoft Sans Serif"/>
                <a:cs typeface="Microsoft Sans Serif"/>
              </a:rPr>
              <a:t>negativos</a:t>
            </a:r>
            <a:r>
              <a:rPr sz="2800" spc="-185" dirty="0">
                <a:latin typeface="Microsoft Sans Serif"/>
                <a:cs typeface="Microsoft Sans Serif"/>
              </a:rPr>
              <a:t> </a:t>
            </a:r>
            <a:r>
              <a:rPr sz="2800" spc="-110" dirty="0">
                <a:latin typeface="Microsoft Sans Serif"/>
                <a:cs typeface="Microsoft Sans Serif"/>
              </a:rPr>
              <a:t>el </a:t>
            </a:r>
            <a:r>
              <a:rPr sz="2800" spc="-130" dirty="0">
                <a:latin typeface="Microsoft Sans Serif"/>
                <a:cs typeface="Microsoft Sans Serif"/>
              </a:rPr>
              <a:t>problema </a:t>
            </a:r>
            <a:r>
              <a:rPr sz="2800" spc="-355" dirty="0">
                <a:latin typeface="Microsoft Sans Serif"/>
                <a:cs typeface="Microsoft Sans Serif"/>
              </a:rPr>
              <a:t>es</a:t>
            </a:r>
            <a:r>
              <a:rPr sz="2800" spc="-350" dirty="0">
                <a:latin typeface="Microsoft Sans Serif"/>
                <a:cs typeface="Microsoft Sans Serif"/>
              </a:rPr>
              <a:t> </a:t>
            </a:r>
            <a:r>
              <a:rPr sz="2800" spc="-185" dirty="0">
                <a:latin typeface="Microsoft Sans Serif"/>
                <a:cs typeface="Microsoft Sans Serif"/>
              </a:rPr>
              <a:t>no- </a:t>
            </a:r>
            <a:r>
              <a:rPr sz="2800" spc="-180" dirty="0">
                <a:latin typeface="Microsoft Sans Serif"/>
                <a:cs typeface="Microsoft Sans Serif"/>
              </a:rPr>
              <a:t> </a:t>
            </a:r>
            <a:r>
              <a:rPr sz="2800" spc="-135" dirty="0">
                <a:latin typeface="Microsoft Sans Serif"/>
                <a:cs typeface="Microsoft Sans Serif"/>
              </a:rPr>
              <a:t>acotado,</a:t>
            </a:r>
            <a:r>
              <a:rPr sz="2800" spc="10" dirty="0">
                <a:latin typeface="Microsoft Sans Serif"/>
                <a:cs typeface="Microsoft Sans Serif"/>
              </a:rPr>
              <a:t> </a:t>
            </a:r>
            <a:r>
              <a:rPr sz="2800" spc="-85" dirty="0">
                <a:latin typeface="Microsoft Sans Serif"/>
                <a:cs typeface="Microsoft Sans Serif"/>
              </a:rPr>
              <a:t>parar.</a:t>
            </a:r>
            <a:endParaRPr sz="2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4400" dirty="0">
              <a:latin typeface="Microsoft Sans Serif"/>
              <a:cs typeface="Microsoft Sans Serif"/>
            </a:endParaRPr>
          </a:p>
          <a:p>
            <a:pPr marL="12700" marR="5080" algn="just">
              <a:lnSpc>
                <a:spcPct val="90000"/>
              </a:lnSpc>
            </a:pPr>
            <a:r>
              <a:rPr sz="2800" b="1" spc="-340" dirty="0">
                <a:latin typeface="Arial"/>
                <a:cs typeface="Arial"/>
              </a:rPr>
              <a:t>Paso</a:t>
            </a:r>
            <a:r>
              <a:rPr sz="2800" b="1" spc="-335" dirty="0">
                <a:latin typeface="Arial"/>
                <a:cs typeface="Arial"/>
              </a:rPr>
              <a:t> </a:t>
            </a:r>
            <a:r>
              <a:rPr sz="2800" b="1" spc="-135" dirty="0">
                <a:latin typeface="Arial"/>
                <a:cs typeface="Arial"/>
              </a:rPr>
              <a:t>4</a:t>
            </a:r>
            <a:r>
              <a:rPr sz="2800" spc="-135" dirty="0">
                <a:latin typeface="Microsoft Sans Serif"/>
                <a:cs typeface="Microsoft Sans Serif"/>
              </a:rPr>
              <a:t>:</a:t>
            </a:r>
            <a:r>
              <a:rPr sz="2800" spc="-130" dirty="0">
                <a:latin typeface="Microsoft Sans Serif"/>
                <a:cs typeface="Microsoft Sans Serif"/>
              </a:rPr>
              <a:t> Actualizar</a:t>
            </a:r>
            <a:r>
              <a:rPr sz="2800" spc="-125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la</a:t>
            </a:r>
            <a:r>
              <a:rPr sz="2800" spc="-15" dirty="0">
                <a:latin typeface="Microsoft Sans Serif"/>
                <a:cs typeface="Microsoft Sans Serif"/>
              </a:rPr>
              <a:t> </a:t>
            </a:r>
            <a:r>
              <a:rPr sz="2800" spc="-20" dirty="0">
                <a:latin typeface="Microsoft Sans Serif"/>
                <a:cs typeface="Microsoft Sans Serif"/>
              </a:rPr>
              <a:t>tabla</a:t>
            </a:r>
            <a:r>
              <a:rPr sz="2800" spc="815" dirty="0">
                <a:latin typeface="Microsoft Sans Serif"/>
                <a:cs typeface="Microsoft Sans Serif"/>
              </a:rPr>
              <a:t> </a:t>
            </a:r>
            <a:r>
              <a:rPr sz="2800" spc="-105" dirty="0">
                <a:latin typeface="Microsoft Sans Serif"/>
                <a:cs typeface="Microsoft Sans Serif"/>
              </a:rPr>
              <a:t>de</a:t>
            </a:r>
            <a:r>
              <a:rPr sz="2800" spc="645" dirty="0">
                <a:latin typeface="Microsoft Sans Serif"/>
                <a:cs typeface="Microsoft Sans Serif"/>
              </a:rPr>
              <a:t> </a:t>
            </a:r>
            <a:r>
              <a:rPr sz="2800" spc="-229" dirty="0">
                <a:latin typeface="Microsoft Sans Serif"/>
                <a:cs typeface="Microsoft Sans Serif"/>
              </a:rPr>
              <a:t>modo</a:t>
            </a:r>
            <a:r>
              <a:rPr sz="2800" spc="395" dirty="0">
                <a:latin typeface="Microsoft Sans Serif"/>
                <a:cs typeface="Microsoft Sans Serif"/>
              </a:rPr>
              <a:t> </a:t>
            </a:r>
            <a:r>
              <a:rPr sz="2800" spc="-105" dirty="0">
                <a:latin typeface="Microsoft Sans Serif"/>
                <a:cs typeface="Microsoft Sans Serif"/>
              </a:rPr>
              <a:t>de </a:t>
            </a:r>
            <a:r>
              <a:rPr sz="2800" spc="-100" dirty="0">
                <a:latin typeface="Microsoft Sans Serif"/>
                <a:cs typeface="Microsoft Sans Serif"/>
              </a:rPr>
              <a:t> </a:t>
            </a:r>
            <a:r>
              <a:rPr sz="2800" spc="-125" dirty="0">
                <a:latin typeface="Microsoft Sans Serif"/>
                <a:cs typeface="Microsoft Sans Serif"/>
              </a:rPr>
              <a:t>despejar</a:t>
            </a:r>
            <a:r>
              <a:rPr sz="2800" spc="-120" dirty="0">
                <a:latin typeface="Microsoft Sans Serif"/>
                <a:cs typeface="Microsoft Sans Serif"/>
              </a:rPr>
              <a:t> </a:t>
            </a:r>
            <a:r>
              <a:rPr sz="2800" spc="-100" dirty="0">
                <a:latin typeface="Microsoft Sans Serif"/>
                <a:cs typeface="Microsoft Sans Serif"/>
              </a:rPr>
              <a:t>el</a:t>
            </a:r>
            <a:r>
              <a:rPr sz="2800" spc="-95" dirty="0">
                <a:latin typeface="Microsoft Sans Serif"/>
                <a:cs typeface="Microsoft Sans Serif"/>
              </a:rPr>
              <a:t> </a:t>
            </a:r>
            <a:r>
              <a:rPr sz="2800" spc="-105" dirty="0">
                <a:latin typeface="Microsoft Sans Serif"/>
                <a:cs typeface="Microsoft Sans Serif"/>
              </a:rPr>
              <a:t>valor</a:t>
            </a:r>
            <a:r>
              <a:rPr sz="2800" spc="-100" dirty="0">
                <a:latin typeface="Microsoft Sans Serif"/>
                <a:cs typeface="Microsoft Sans Serif"/>
              </a:rPr>
              <a:t> </a:t>
            </a:r>
            <a:r>
              <a:rPr sz="2800" spc="-105" dirty="0">
                <a:latin typeface="Microsoft Sans Serif"/>
                <a:cs typeface="Microsoft Sans Serif"/>
              </a:rPr>
              <a:t>de</a:t>
            </a:r>
            <a:r>
              <a:rPr sz="2800" spc="645" dirty="0">
                <a:latin typeface="Microsoft Sans Serif"/>
                <a:cs typeface="Microsoft Sans Serif"/>
              </a:rPr>
              <a:t> </a:t>
            </a:r>
            <a:r>
              <a:rPr sz="2800" spc="-200" dirty="0">
                <a:latin typeface="Microsoft Sans Serif"/>
                <a:cs typeface="Microsoft Sans Serif"/>
              </a:rPr>
              <a:t>las</a:t>
            </a:r>
            <a:r>
              <a:rPr sz="2800" spc="455" dirty="0">
                <a:latin typeface="Microsoft Sans Serif"/>
                <a:cs typeface="Microsoft Sans Serif"/>
              </a:rPr>
              <a:t> </a:t>
            </a:r>
            <a:r>
              <a:rPr sz="2800" spc="-295" dirty="0">
                <a:latin typeface="Microsoft Sans Serif"/>
                <a:cs typeface="Microsoft Sans Serif"/>
              </a:rPr>
              <a:t>nuevas</a:t>
            </a:r>
            <a:r>
              <a:rPr sz="2800" spc="265" dirty="0">
                <a:latin typeface="Microsoft Sans Serif"/>
                <a:cs typeface="Microsoft Sans Serif"/>
              </a:rPr>
              <a:t> </a:t>
            </a:r>
            <a:r>
              <a:rPr sz="2800" spc="-125" dirty="0">
                <a:latin typeface="Microsoft Sans Serif"/>
                <a:cs typeface="Microsoft Sans Serif"/>
              </a:rPr>
              <a:t>variables </a:t>
            </a:r>
            <a:r>
              <a:rPr sz="2800" spc="-120" dirty="0">
                <a:latin typeface="Microsoft Sans Serif"/>
                <a:cs typeface="Microsoft Sans Serif"/>
              </a:rPr>
              <a:t> </a:t>
            </a:r>
            <a:r>
              <a:rPr sz="2800" spc="-225" dirty="0">
                <a:latin typeface="Microsoft Sans Serif"/>
                <a:cs typeface="Microsoft Sans Serif"/>
              </a:rPr>
              <a:t>básicas,</a:t>
            </a:r>
            <a:r>
              <a:rPr sz="2800" spc="-220" dirty="0">
                <a:latin typeface="Microsoft Sans Serif"/>
                <a:cs typeface="Microsoft Sans Serif"/>
              </a:rPr>
              <a:t> </a:t>
            </a:r>
            <a:r>
              <a:rPr sz="2800" spc="-250" dirty="0">
                <a:latin typeface="Microsoft Sans Serif"/>
                <a:cs typeface="Microsoft Sans Serif"/>
              </a:rPr>
              <a:t>los</a:t>
            </a:r>
            <a:r>
              <a:rPr sz="2800" spc="-245" dirty="0">
                <a:latin typeface="Microsoft Sans Serif"/>
                <a:cs typeface="Microsoft Sans Serif"/>
              </a:rPr>
              <a:t> </a:t>
            </a:r>
            <a:r>
              <a:rPr sz="2800" spc="-305" dirty="0">
                <a:latin typeface="Microsoft Sans Serif"/>
                <a:cs typeface="Microsoft Sans Serif"/>
              </a:rPr>
              <a:t>costos</a:t>
            </a:r>
            <a:r>
              <a:rPr sz="2800" spc="-300" dirty="0">
                <a:latin typeface="Microsoft Sans Serif"/>
                <a:cs typeface="Microsoft Sans Serif"/>
              </a:rPr>
              <a:t> </a:t>
            </a:r>
            <a:r>
              <a:rPr sz="2800" spc="-190" dirty="0">
                <a:latin typeface="Microsoft Sans Serif"/>
                <a:cs typeface="Microsoft Sans Serif"/>
              </a:rPr>
              <a:t>reducidos</a:t>
            </a:r>
            <a:r>
              <a:rPr sz="2800" spc="-185" dirty="0">
                <a:latin typeface="Microsoft Sans Serif"/>
                <a:cs typeface="Microsoft Sans Serif"/>
              </a:rPr>
              <a:t> </a:t>
            </a:r>
            <a:r>
              <a:rPr sz="2800" dirty="0">
                <a:latin typeface="Microsoft Sans Serif"/>
                <a:cs typeface="Microsoft Sans Serif"/>
              </a:rPr>
              <a:t>y</a:t>
            </a:r>
            <a:r>
              <a:rPr sz="2800" spc="5" dirty="0">
                <a:latin typeface="Microsoft Sans Serif"/>
                <a:cs typeface="Microsoft Sans Serif"/>
              </a:rPr>
              <a:t> </a:t>
            </a:r>
            <a:r>
              <a:rPr sz="2800" spc="-110" dirty="0">
                <a:latin typeface="Microsoft Sans Serif"/>
                <a:cs typeface="Microsoft Sans Serif"/>
              </a:rPr>
              <a:t>el</a:t>
            </a:r>
            <a:r>
              <a:rPr sz="2800" spc="-105" dirty="0">
                <a:latin typeface="Microsoft Sans Serif"/>
                <a:cs typeface="Microsoft Sans Serif"/>
              </a:rPr>
              <a:t> valor</a:t>
            </a:r>
            <a:r>
              <a:rPr sz="2800" spc="-100" dirty="0">
                <a:latin typeface="Microsoft Sans Serif"/>
                <a:cs typeface="Microsoft Sans Serif"/>
              </a:rPr>
              <a:t> </a:t>
            </a:r>
            <a:r>
              <a:rPr sz="2800" spc="-105" dirty="0">
                <a:latin typeface="Microsoft Sans Serif"/>
                <a:cs typeface="Microsoft Sans Serif"/>
              </a:rPr>
              <a:t>de</a:t>
            </a:r>
            <a:r>
              <a:rPr sz="2800" spc="-100" dirty="0">
                <a:latin typeface="Microsoft Sans Serif"/>
                <a:cs typeface="Microsoft Sans Serif"/>
              </a:rPr>
              <a:t> </a:t>
            </a:r>
            <a:r>
              <a:rPr sz="2800" spc="-15" dirty="0">
                <a:latin typeface="Microsoft Sans Serif"/>
                <a:cs typeface="Microsoft Sans Serif"/>
              </a:rPr>
              <a:t>la </a:t>
            </a:r>
            <a:r>
              <a:rPr sz="2800" spc="-10" dirty="0">
                <a:latin typeface="Microsoft Sans Serif"/>
                <a:cs typeface="Microsoft Sans Serif"/>
              </a:rPr>
              <a:t> </a:t>
            </a:r>
            <a:r>
              <a:rPr sz="2800" spc="-185" dirty="0">
                <a:latin typeface="Microsoft Sans Serif"/>
                <a:cs typeface="Microsoft Sans Serif"/>
              </a:rPr>
              <a:t>funci</a:t>
            </a:r>
            <a:r>
              <a:rPr sz="2800" spc="-235" dirty="0">
                <a:latin typeface="Microsoft Sans Serif"/>
                <a:cs typeface="Microsoft Sans Serif"/>
              </a:rPr>
              <a:t>ó</a:t>
            </a:r>
            <a:r>
              <a:rPr sz="2800" spc="-380" dirty="0">
                <a:latin typeface="Microsoft Sans Serif"/>
                <a:cs typeface="Microsoft Sans Serif"/>
              </a:rPr>
              <a:t>n</a:t>
            </a:r>
            <a:r>
              <a:rPr sz="2800" spc="5" dirty="0">
                <a:latin typeface="Microsoft Sans Serif"/>
                <a:cs typeface="Microsoft Sans Serif"/>
              </a:rPr>
              <a:t> </a:t>
            </a:r>
            <a:r>
              <a:rPr sz="2800" spc="-80" dirty="0">
                <a:latin typeface="Microsoft Sans Serif"/>
                <a:cs typeface="Microsoft Sans Serif"/>
              </a:rPr>
              <a:t>objet</a:t>
            </a:r>
            <a:r>
              <a:rPr sz="2800" spc="-40" dirty="0">
                <a:latin typeface="Microsoft Sans Serif"/>
                <a:cs typeface="Microsoft Sans Serif"/>
              </a:rPr>
              <a:t>i</a:t>
            </a:r>
            <a:r>
              <a:rPr sz="2800" spc="-265" dirty="0">
                <a:latin typeface="Microsoft Sans Serif"/>
                <a:cs typeface="Microsoft Sans Serif"/>
              </a:rPr>
              <a:t>v</a:t>
            </a:r>
            <a:r>
              <a:rPr sz="2800" spc="-245" dirty="0">
                <a:latin typeface="Microsoft Sans Serif"/>
                <a:cs typeface="Microsoft Sans Serif"/>
              </a:rPr>
              <a:t>o</a:t>
            </a:r>
            <a:r>
              <a:rPr sz="2800" spc="-190" dirty="0">
                <a:latin typeface="Microsoft Sans Serif"/>
                <a:cs typeface="Microsoft Sans Serif"/>
              </a:rPr>
              <a:t>.</a:t>
            </a:r>
            <a:r>
              <a:rPr sz="2800" spc="-5" dirty="0">
                <a:latin typeface="Microsoft Sans Serif"/>
                <a:cs typeface="Microsoft Sans Serif"/>
              </a:rPr>
              <a:t> </a:t>
            </a:r>
            <a:r>
              <a:rPr sz="2800" spc="-400" dirty="0">
                <a:latin typeface="Microsoft Sans Serif"/>
                <a:cs typeface="Microsoft Sans Serif"/>
              </a:rPr>
              <a:t>V</a:t>
            </a:r>
            <a:r>
              <a:rPr sz="2800" spc="-145" dirty="0">
                <a:latin typeface="Microsoft Sans Serif"/>
                <a:cs typeface="Microsoft Sans Serif"/>
              </a:rPr>
              <a:t>o</a:t>
            </a:r>
            <a:r>
              <a:rPr sz="2800" spc="-55" dirty="0">
                <a:latin typeface="Microsoft Sans Serif"/>
                <a:cs typeface="Microsoft Sans Serif"/>
              </a:rPr>
              <a:t>l</a:t>
            </a:r>
            <a:r>
              <a:rPr sz="2800" spc="-265" dirty="0">
                <a:latin typeface="Microsoft Sans Serif"/>
                <a:cs typeface="Microsoft Sans Serif"/>
              </a:rPr>
              <a:t>v</a:t>
            </a:r>
            <a:r>
              <a:rPr sz="2800" spc="-90" dirty="0">
                <a:latin typeface="Microsoft Sans Serif"/>
                <a:cs typeface="Microsoft Sans Serif"/>
              </a:rPr>
              <a:t>er</a:t>
            </a:r>
            <a:r>
              <a:rPr sz="2800" spc="5" dirty="0">
                <a:latin typeface="Microsoft Sans Serif"/>
                <a:cs typeface="Microsoft Sans Serif"/>
              </a:rPr>
              <a:t> </a:t>
            </a:r>
            <a:r>
              <a:rPr sz="2800" spc="-40" dirty="0">
                <a:latin typeface="Microsoft Sans Serif"/>
                <a:cs typeface="Microsoft Sans Serif"/>
              </a:rPr>
              <a:t>a</a:t>
            </a:r>
            <a:r>
              <a:rPr sz="2800" spc="-15" dirty="0">
                <a:latin typeface="Microsoft Sans Serif"/>
                <a:cs typeface="Microsoft Sans Serif"/>
              </a:rPr>
              <a:t>l</a:t>
            </a:r>
            <a:r>
              <a:rPr sz="2800" spc="30" dirty="0">
                <a:latin typeface="Microsoft Sans Serif"/>
                <a:cs typeface="Microsoft Sans Serif"/>
              </a:rPr>
              <a:t> </a:t>
            </a:r>
            <a:r>
              <a:rPr sz="2800" spc="-725" dirty="0">
                <a:latin typeface="Microsoft Sans Serif"/>
                <a:cs typeface="Microsoft Sans Serif"/>
              </a:rPr>
              <a:t>P</a:t>
            </a:r>
            <a:r>
              <a:rPr sz="2800" spc="-240" dirty="0">
                <a:latin typeface="Microsoft Sans Serif"/>
                <a:cs typeface="Microsoft Sans Serif"/>
              </a:rPr>
              <a:t>aso</a:t>
            </a:r>
            <a:r>
              <a:rPr sz="2800" spc="20" dirty="0">
                <a:latin typeface="Microsoft Sans Serif"/>
                <a:cs typeface="Microsoft Sans Serif"/>
              </a:rPr>
              <a:t> </a:t>
            </a:r>
            <a:r>
              <a:rPr sz="2800" spc="-25" dirty="0">
                <a:latin typeface="Microsoft Sans Serif"/>
                <a:cs typeface="Microsoft Sans Serif"/>
              </a:rPr>
              <a:t>2</a:t>
            </a:r>
            <a:r>
              <a:rPr sz="2800" spc="-190" dirty="0">
                <a:latin typeface="Microsoft Sans Serif"/>
                <a:cs typeface="Microsoft Sans Serif"/>
              </a:rPr>
              <a:t>.</a:t>
            </a:r>
            <a:endParaRPr sz="2800" dirty="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7" y="258128"/>
            <a:ext cx="654812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1105" dirty="0"/>
              <a:t>R</a:t>
            </a:r>
            <a:r>
              <a:rPr sz="4400" spc="-490" dirty="0"/>
              <a:t>esu</a:t>
            </a:r>
            <a:r>
              <a:rPr sz="4400" spc="-750" dirty="0"/>
              <a:t>m</a:t>
            </a:r>
            <a:r>
              <a:rPr sz="4400" spc="-385" dirty="0"/>
              <a:t>en</a:t>
            </a:r>
            <a:r>
              <a:rPr sz="4400" spc="15" dirty="0"/>
              <a:t> </a:t>
            </a:r>
            <a:r>
              <a:rPr sz="4400" spc="-100" dirty="0"/>
              <a:t>del</a:t>
            </a:r>
            <a:r>
              <a:rPr sz="4400" spc="30" dirty="0"/>
              <a:t> </a:t>
            </a: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25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endParaRPr sz="440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28</a:t>
            </a:fld>
            <a:endParaRPr lang="es-CL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284826"/>
            <a:ext cx="7997190" cy="34426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900" spc="-165" dirty="0">
                <a:latin typeface="Microsoft Sans Serif"/>
                <a:cs typeface="Microsoft Sans Serif"/>
              </a:rPr>
              <a:t>No </a:t>
            </a:r>
            <a:r>
              <a:rPr sz="2900" spc="-195" dirty="0">
                <a:latin typeface="Microsoft Sans Serif"/>
                <a:cs typeface="Microsoft Sans Serif"/>
              </a:rPr>
              <a:t>siempre </a:t>
            </a:r>
            <a:r>
              <a:rPr sz="2900" spc="-330" dirty="0">
                <a:latin typeface="Microsoft Sans Serif"/>
                <a:cs typeface="Microsoft Sans Serif"/>
              </a:rPr>
              <a:t>es</a:t>
            </a:r>
            <a:r>
              <a:rPr sz="2900" spc="-325" dirty="0">
                <a:latin typeface="Microsoft Sans Serif"/>
                <a:cs typeface="Microsoft Sans Serif"/>
              </a:rPr>
              <a:t> </a:t>
            </a:r>
            <a:r>
              <a:rPr sz="2900" spc="-125" dirty="0">
                <a:latin typeface="Microsoft Sans Serif"/>
                <a:cs typeface="Microsoft Sans Serif"/>
              </a:rPr>
              <a:t>inmediata </a:t>
            </a:r>
            <a:r>
              <a:rPr sz="2900" spc="-25" dirty="0">
                <a:latin typeface="Microsoft Sans Serif"/>
                <a:cs typeface="Microsoft Sans Serif"/>
              </a:rPr>
              <a:t>la </a:t>
            </a:r>
            <a:r>
              <a:rPr sz="2900" spc="-175" dirty="0">
                <a:latin typeface="Microsoft Sans Serif"/>
                <a:cs typeface="Microsoft Sans Serif"/>
              </a:rPr>
              <a:t>obtención </a:t>
            </a:r>
            <a:r>
              <a:rPr sz="2900" spc="-95" dirty="0">
                <a:latin typeface="Microsoft Sans Serif"/>
                <a:cs typeface="Microsoft Sans Serif"/>
              </a:rPr>
              <a:t>de </a:t>
            </a:r>
            <a:r>
              <a:rPr sz="2900" spc="-235" dirty="0">
                <a:latin typeface="Microsoft Sans Serif"/>
                <a:cs typeface="Microsoft Sans Serif"/>
              </a:rPr>
              <a:t>una </a:t>
            </a:r>
            <a:r>
              <a:rPr sz="2900" spc="-240" dirty="0">
                <a:latin typeface="Microsoft Sans Serif"/>
                <a:cs typeface="Microsoft Sans Serif"/>
              </a:rPr>
              <a:t>solución </a:t>
            </a:r>
            <a:r>
              <a:rPr sz="2900" spc="-235" dirty="0">
                <a:latin typeface="Microsoft Sans Serif"/>
                <a:cs typeface="Microsoft Sans Serif"/>
              </a:rPr>
              <a:t> </a:t>
            </a:r>
            <a:r>
              <a:rPr sz="2900" spc="-150" dirty="0">
                <a:latin typeface="Microsoft Sans Serif"/>
                <a:cs typeface="Microsoft Sans Serif"/>
              </a:rPr>
              <a:t>básica </a:t>
            </a:r>
            <a:r>
              <a:rPr sz="2900" spc="-55" dirty="0">
                <a:latin typeface="Microsoft Sans Serif"/>
                <a:cs typeface="Microsoft Sans Serif"/>
              </a:rPr>
              <a:t>factible </a:t>
            </a:r>
            <a:r>
              <a:rPr sz="2900" spc="-125" dirty="0">
                <a:latin typeface="Microsoft Sans Serif"/>
                <a:cs typeface="Microsoft Sans Serif"/>
              </a:rPr>
              <a:t>inicial, </a:t>
            </a:r>
            <a:r>
              <a:rPr sz="2900" spc="-254" dirty="0">
                <a:latin typeface="Microsoft Sans Serif"/>
                <a:cs typeface="Microsoft Sans Serif"/>
              </a:rPr>
              <a:t>en</a:t>
            </a:r>
            <a:r>
              <a:rPr sz="2900" spc="-250" dirty="0">
                <a:latin typeface="Microsoft Sans Serif"/>
                <a:cs typeface="Microsoft Sans Serif"/>
              </a:rPr>
              <a:t> </a:t>
            </a:r>
            <a:r>
              <a:rPr sz="2900" spc="-180" dirty="0">
                <a:latin typeface="Microsoft Sans Serif"/>
                <a:cs typeface="Microsoft Sans Serif"/>
              </a:rPr>
              <a:t>las </a:t>
            </a:r>
            <a:r>
              <a:rPr sz="2900" spc="-114" dirty="0">
                <a:latin typeface="Microsoft Sans Serif"/>
                <a:cs typeface="Microsoft Sans Serif"/>
              </a:rPr>
              <a:t>variables </a:t>
            </a:r>
            <a:r>
              <a:rPr sz="2900" spc="-125" dirty="0">
                <a:latin typeface="Microsoft Sans Serif"/>
                <a:cs typeface="Microsoft Sans Serif"/>
              </a:rPr>
              <a:t>originales </a:t>
            </a:r>
            <a:r>
              <a:rPr sz="2900" spc="-70" dirty="0">
                <a:latin typeface="Microsoft Sans Serif"/>
                <a:cs typeface="Microsoft Sans Serif"/>
              </a:rPr>
              <a:t>del </a:t>
            </a:r>
            <a:r>
              <a:rPr sz="2900" spc="-65" dirty="0">
                <a:latin typeface="Microsoft Sans Serif"/>
                <a:cs typeface="Microsoft Sans Serif"/>
              </a:rPr>
              <a:t> </a:t>
            </a:r>
            <a:r>
              <a:rPr sz="2900" spc="-180" dirty="0">
                <a:latin typeface="Microsoft Sans Serif"/>
                <a:cs typeface="Microsoft Sans Serif"/>
              </a:rPr>
              <a:t>modelo.</a:t>
            </a:r>
            <a:r>
              <a:rPr sz="2900" spc="-175" dirty="0">
                <a:latin typeface="Microsoft Sans Serif"/>
                <a:cs typeface="Microsoft Sans Serif"/>
              </a:rPr>
              <a:t> </a:t>
            </a:r>
            <a:r>
              <a:rPr sz="2900" spc="-180" dirty="0">
                <a:latin typeface="Microsoft Sans Serif"/>
                <a:cs typeface="Microsoft Sans Serif"/>
              </a:rPr>
              <a:t>Para</a:t>
            </a:r>
            <a:r>
              <a:rPr sz="2900" spc="-175" dirty="0">
                <a:latin typeface="Microsoft Sans Serif"/>
                <a:cs typeface="Microsoft Sans Serif"/>
              </a:rPr>
              <a:t> </a:t>
            </a:r>
            <a:r>
              <a:rPr sz="2900" spc="-210" dirty="0">
                <a:latin typeface="Microsoft Sans Serif"/>
                <a:cs typeface="Microsoft Sans Serif"/>
              </a:rPr>
              <a:t>conseguir</a:t>
            </a:r>
            <a:r>
              <a:rPr sz="2900" spc="-204" dirty="0">
                <a:latin typeface="Microsoft Sans Serif"/>
                <a:cs typeface="Microsoft Sans Serif"/>
              </a:rPr>
              <a:t> </a:t>
            </a:r>
            <a:r>
              <a:rPr sz="2900" spc="-210" dirty="0">
                <a:latin typeface="Microsoft Sans Serif"/>
                <a:cs typeface="Microsoft Sans Serif"/>
              </a:rPr>
              <a:t>esto</a:t>
            </a:r>
            <a:r>
              <a:rPr sz="2900" spc="-204" dirty="0">
                <a:latin typeface="Microsoft Sans Serif"/>
                <a:cs typeface="Microsoft Sans Serif"/>
              </a:rPr>
              <a:t> </a:t>
            </a:r>
            <a:r>
              <a:rPr sz="2900" spc="-185" dirty="0">
                <a:latin typeface="Microsoft Sans Serif"/>
                <a:cs typeface="Microsoft Sans Serif"/>
              </a:rPr>
              <a:t>existen</a:t>
            </a:r>
            <a:r>
              <a:rPr sz="2900" spc="-180" dirty="0">
                <a:latin typeface="Microsoft Sans Serif"/>
                <a:cs typeface="Microsoft Sans Serif"/>
              </a:rPr>
              <a:t> </a:t>
            </a:r>
            <a:r>
              <a:rPr sz="2900" spc="-160" dirty="0">
                <a:latin typeface="Microsoft Sans Serif"/>
                <a:cs typeface="Microsoft Sans Serif"/>
              </a:rPr>
              <a:t>varios </a:t>
            </a:r>
            <a:r>
              <a:rPr sz="2900" spc="-155" dirty="0">
                <a:latin typeface="Microsoft Sans Serif"/>
                <a:cs typeface="Microsoft Sans Serif"/>
              </a:rPr>
              <a:t> </a:t>
            </a:r>
            <a:r>
              <a:rPr sz="2900" spc="-10" dirty="0">
                <a:latin typeface="Microsoft Sans Serif"/>
                <a:cs typeface="Microsoft Sans Serif"/>
              </a:rPr>
              <a:t>p</a:t>
            </a:r>
            <a:r>
              <a:rPr sz="2900" spc="-55" dirty="0">
                <a:latin typeface="Microsoft Sans Serif"/>
                <a:cs typeface="Microsoft Sans Serif"/>
              </a:rPr>
              <a:t>r</a:t>
            </a:r>
            <a:r>
              <a:rPr sz="2900" spc="-200" dirty="0">
                <a:latin typeface="Microsoft Sans Serif"/>
                <a:cs typeface="Microsoft Sans Serif"/>
              </a:rPr>
              <a:t>ocedimientos</a:t>
            </a:r>
            <a:r>
              <a:rPr sz="2900" spc="5" dirty="0">
                <a:latin typeface="Microsoft Sans Serif"/>
                <a:cs typeface="Microsoft Sans Serif"/>
              </a:rPr>
              <a:t> </a:t>
            </a:r>
            <a:r>
              <a:rPr sz="2900" spc="-285" dirty="0">
                <a:latin typeface="Microsoft Sans Serif"/>
                <a:cs typeface="Microsoft Sans Serif"/>
              </a:rPr>
              <a:t>como</a:t>
            </a:r>
            <a:r>
              <a:rPr sz="2900" spc="10" dirty="0">
                <a:latin typeface="Microsoft Sans Serif"/>
                <a:cs typeface="Microsoft Sans Serif"/>
              </a:rPr>
              <a:t> </a:t>
            </a:r>
            <a:r>
              <a:rPr sz="2900" spc="-325" dirty="0">
                <a:latin typeface="Microsoft Sans Serif"/>
                <a:cs typeface="Microsoft Sans Serif"/>
              </a:rPr>
              <a:t>so</a:t>
            </a:r>
            <a:r>
              <a:rPr sz="2900" spc="-335" dirty="0">
                <a:latin typeface="Microsoft Sans Serif"/>
                <a:cs typeface="Microsoft Sans Serif"/>
              </a:rPr>
              <a:t>n</a:t>
            </a:r>
            <a:r>
              <a:rPr sz="2900" spc="-170" dirty="0">
                <a:latin typeface="Microsoft Sans Serif"/>
                <a:cs typeface="Microsoft Sans Serif"/>
              </a:rPr>
              <a:t>:</a:t>
            </a:r>
            <a:endParaRPr sz="29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4300">
              <a:latin typeface="Microsoft Sans Serif"/>
              <a:cs typeface="Microsoft Sans Serif"/>
            </a:endParaRPr>
          </a:p>
          <a:p>
            <a:pPr marL="332740" indent="-320675">
              <a:lnSpc>
                <a:spcPct val="100000"/>
              </a:lnSpc>
              <a:buClr>
                <a:srgbClr val="DD8046"/>
              </a:buClr>
              <a:buSzPct val="60344"/>
              <a:buFont typeface="Wingdings"/>
              <a:buChar char=""/>
              <a:tabLst>
                <a:tab pos="333375" algn="l"/>
              </a:tabLst>
            </a:pPr>
            <a:r>
              <a:rPr sz="2900" u="heavy" spc="-114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Microsoft Sans Serif"/>
                <a:cs typeface="Microsoft Sans Serif"/>
                <a:hlinkClick r:id="rId2"/>
              </a:rPr>
              <a:t>Método</a:t>
            </a:r>
            <a:r>
              <a:rPr sz="2900" u="heavy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Microsoft Sans Serif"/>
                <a:cs typeface="Microsoft Sans Serif"/>
                <a:hlinkClick r:id="rId2"/>
              </a:rPr>
              <a:t> </a:t>
            </a:r>
            <a:r>
              <a:rPr sz="2900" u="heavy" spc="-18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Microsoft Sans Serif"/>
                <a:cs typeface="Microsoft Sans Serif"/>
                <a:hlinkClick r:id="rId2"/>
              </a:rPr>
              <a:t>Simplex</a:t>
            </a:r>
            <a:r>
              <a:rPr sz="2900" u="heavy" spc="1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Microsoft Sans Serif"/>
                <a:cs typeface="Microsoft Sans Serif"/>
                <a:hlinkClick r:id="rId2"/>
              </a:rPr>
              <a:t> </a:t>
            </a:r>
            <a:r>
              <a:rPr sz="2900" u="heavy" spc="-8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Microsoft Sans Serif"/>
                <a:cs typeface="Microsoft Sans Serif"/>
                <a:hlinkClick r:id="rId2"/>
              </a:rPr>
              <a:t>de</a:t>
            </a:r>
            <a:r>
              <a:rPr sz="2900" u="heavy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Microsoft Sans Serif"/>
                <a:cs typeface="Microsoft Sans Serif"/>
                <a:hlinkClick r:id="rId2"/>
              </a:rPr>
              <a:t> </a:t>
            </a:r>
            <a:r>
              <a:rPr sz="2900" u="heavy" spc="-1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Microsoft Sans Serif"/>
                <a:cs typeface="Microsoft Sans Serif"/>
                <a:hlinkClick r:id="rId2"/>
              </a:rPr>
              <a:t>2</a:t>
            </a:r>
            <a:r>
              <a:rPr sz="2900" u="heavy" spc="1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Microsoft Sans Serif"/>
                <a:cs typeface="Microsoft Sans Serif"/>
                <a:hlinkClick r:id="rId2"/>
              </a:rPr>
              <a:t> </a:t>
            </a:r>
            <a:r>
              <a:rPr sz="2900" u="heavy" spc="-31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Microsoft Sans Serif"/>
                <a:cs typeface="Microsoft Sans Serif"/>
                <a:hlinkClick r:id="rId2"/>
              </a:rPr>
              <a:t>Fases</a:t>
            </a:r>
            <a:r>
              <a:rPr sz="2900" spc="-310" dirty="0">
                <a:latin typeface="Microsoft Sans Serif"/>
                <a:cs typeface="Microsoft Sans Serif"/>
              </a:rPr>
              <a:t>.</a:t>
            </a:r>
            <a:endParaRPr sz="2900">
              <a:latin typeface="Microsoft Sans Serif"/>
              <a:cs typeface="Microsoft Sans Serif"/>
            </a:endParaRPr>
          </a:p>
          <a:p>
            <a:pPr marL="332740" indent="-320675">
              <a:lnSpc>
                <a:spcPct val="100000"/>
              </a:lnSpc>
              <a:spcBef>
                <a:spcPts val="700"/>
              </a:spcBef>
              <a:buClr>
                <a:srgbClr val="DD8046"/>
              </a:buClr>
              <a:buSzPct val="60344"/>
              <a:buFont typeface="Wingdings"/>
              <a:buChar char=""/>
              <a:tabLst>
                <a:tab pos="333375" algn="l"/>
              </a:tabLst>
            </a:pPr>
            <a:r>
              <a:rPr sz="2900" spc="-114" dirty="0">
                <a:latin typeface="Microsoft Sans Serif"/>
                <a:cs typeface="Microsoft Sans Serif"/>
              </a:rPr>
              <a:t>Método</a:t>
            </a:r>
            <a:r>
              <a:rPr sz="2900" dirty="0">
                <a:latin typeface="Microsoft Sans Serif"/>
                <a:cs typeface="Microsoft Sans Serif"/>
              </a:rPr>
              <a:t> </a:t>
            </a:r>
            <a:r>
              <a:rPr sz="2900" spc="-85" dirty="0">
                <a:latin typeface="Microsoft Sans Serif"/>
                <a:cs typeface="Microsoft Sans Serif"/>
              </a:rPr>
              <a:t>de</a:t>
            </a:r>
            <a:r>
              <a:rPr sz="2900" spc="-5" dirty="0">
                <a:latin typeface="Microsoft Sans Serif"/>
                <a:cs typeface="Microsoft Sans Serif"/>
              </a:rPr>
              <a:t> </a:t>
            </a:r>
            <a:r>
              <a:rPr sz="2900" spc="-25" dirty="0">
                <a:latin typeface="Microsoft Sans Serif"/>
                <a:cs typeface="Microsoft Sans Serif"/>
              </a:rPr>
              <a:t>la</a:t>
            </a:r>
            <a:r>
              <a:rPr sz="2900" spc="30" dirty="0">
                <a:latin typeface="Microsoft Sans Serif"/>
                <a:cs typeface="Microsoft Sans Serif"/>
              </a:rPr>
              <a:t> </a:t>
            </a:r>
            <a:r>
              <a:rPr sz="2900" spc="-180" dirty="0">
                <a:latin typeface="Microsoft Sans Serif"/>
                <a:cs typeface="Microsoft Sans Serif"/>
              </a:rPr>
              <a:t>M</a:t>
            </a:r>
            <a:r>
              <a:rPr sz="2900" spc="15" dirty="0">
                <a:latin typeface="Microsoft Sans Serif"/>
                <a:cs typeface="Microsoft Sans Serif"/>
              </a:rPr>
              <a:t> </a:t>
            </a:r>
            <a:r>
              <a:rPr sz="2900" spc="-165" dirty="0">
                <a:latin typeface="Arial MT"/>
                <a:cs typeface="Arial MT"/>
              </a:rPr>
              <a:t>–</a:t>
            </a:r>
            <a:r>
              <a:rPr sz="2900" spc="-30" dirty="0">
                <a:latin typeface="Arial MT"/>
                <a:cs typeface="Arial MT"/>
              </a:rPr>
              <a:t> </a:t>
            </a:r>
            <a:r>
              <a:rPr sz="2900" spc="-105" dirty="0">
                <a:latin typeface="Microsoft Sans Serif"/>
                <a:cs typeface="Microsoft Sans Serif"/>
              </a:rPr>
              <a:t>grande.</a:t>
            </a:r>
            <a:endParaRPr sz="29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29</a:t>
            </a:fld>
            <a:endParaRPr lang="es-CL"/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91388" y="1208246"/>
            <a:ext cx="7998459" cy="39530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3200" b="1" spc="-295" dirty="0">
                <a:latin typeface="Arial"/>
                <a:cs typeface="Arial"/>
              </a:rPr>
              <a:t>Fase</a:t>
            </a:r>
            <a:r>
              <a:rPr sz="3200" b="1" spc="-290" dirty="0">
                <a:latin typeface="Arial"/>
                <a:cs typeface="Arial"/>
              </a:rPr>
              <a:t> </a:t>
            </a:r>
            <a:r>
              <a:rPr sz="3200" b="1" spc="-140" dirty="0">
                <a:latin typeface="Arial"/>
                <a:cs typeface="Arial"/>
              </a:rPr>
              <a:t>1</a:t>
            </a:r>
            <a:r>
              <a:rPr sz="3200" spc="-140" dirty="0">
                <a:latin typeface="Microsoft Sans Serif"/>
                <a:cs typeface="Microsoft Sans Serif"/>
              </a:rPr>
              <a:t>: </a:t>
            </a:r>
            <a:r>
              <a:rPr sz="3200" spc="-355" dirty="0">
                <a:latin typeface="Microsoft Sans Serif"/>
                <a:cs typeface="Microsoft Sans Serif"/>
              </a:rPr>
              <a:t>Se</a:t>
            </a:r>
            <a:r>
              <a:rPr sz="3200" spc="-350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considera</a:t>
            </a:r>
            <a:r>
              <a:rPr sz="3200" spc="-190" dirty="0">
                <a:latin typeface="Microsoft Sans Serif"/>
                <a:cs typeface="Microsoft Sans Serif"/>
              </a:rPr>
              <a:t> </a:t>
            </a:r>
            <a:r>
              <a:rPr sz="3200" spc="-380" dirty="0">
                <a:latin typeface="Microsoft Sans Serif"/>
                <a:cs typeface="Microsoft Sans Serif"/>
              </a:rPr>
              <a:t>un</a:t>
            </a:r>
            <a:r>
              <a:rPr sz="3200" spc="-375" dirty="0">
                <a:latin typeface="Microsoft Sans Serif"/>
                <a:cs typeface="Microsoft Sans Serif"/>
              </a:rPr>
              <a:t> </a:t>
            </a:r>
            <a:r>
              <a:rPr sz="3200" spc="-135" dirty="0">
                <a:latin typeface="Microsoft Sans Serif"/>
                <a:cs typeface="Microsoft Sans Serif"/>
              </a:rPr>
              <a:t>problema </a:t>
            </a:r>
            <a:r>
              <a:rPr sz="3200" spc="-65" dirty="0">
                <a:latin typeface="Microsoft Sans Serif"/>
                <a:cs typeface="Microsoft Sans Serif"/>
              </a:rPr>
              <a:t>auxiliar </a:t>
            </a:r>
            <a:r>
              <a:rPr sz="3200" spc="-200" dirty="0">
                <a:latin typeface="Microsoft Sans Serif"/>
                <a:cs typeface="Microsoft Sans Serif"/>
              </a:rPr>
              <a:t>que </a:t>
            </a:r>
            <a:r>
              <a:rPr sz="3200" spc="-195" dirty="0">
                <a:latin typeface="Microsoft Sans Serif"/>
                <a:cs typeface="Microsoft Sans Serif"/>
              </a:rPr>
              <a:t> </a:t>
            </a:r>
            <a:r>
              <a:rPr sz="3200" spc="-170" dirty="0">
                <a:latin typeface="Microsoft Sans Serif"/>
                <a:cs typeface="Microsoft Sans Serif"/>
              </a:rPr>
              <a:t>resulta </a:t>
            </a:r>
            <a:r>
              <a:rPr sz="3200" spc="-105" dirty="0">
                <a:latin typeface="Microsoft Sans Serif"/>
                <a:cs typeface="Microsoft Sans Serif"/>
              </a:rPr>
              <a:t>de </a:t>
            </a:r>
            <a:r>
              <a:rPr sz="3200" spc="-50" dirty="0">
                <a:latin typeface="Microsoft Sans Serif"/>
                <a:cs typeface="Microsoft Sans Serif"/>
              </a:rPr>
              <a:t>agregar </a:t>
            </a:r>
            <a:r>
              <a:rPr sz="3200" spc="-165" dirty="0">
                <a:latin typeface="Microsoft Sans Serif"/>
                <a:cs typeface="Microsoft Sans Serif"/>
              </a:rPr>
              <a:t>tantas </a:t>
            </a:r>
            <a:r>
              <a:rPr sz="3200" spc="-125" dirty="0">
                <a:latin typeface="Microsoft Sans Serif"/>
                <a:cs typeface="Microsoft Sans Serif"/>
              </a:rPr>
              <a:t>variables auxiliares </a:t>
            </a:r>
            <a:r>
              <a:rPr sz="3200" spc="-15" dirty="0">
                <a:latin typeface="Microsoft Sans Serif"/>
                <a:cs typeface="Microsoft Sans Serif"/>
              </a:rPr>
              <a:t>a </a:t>
            </a:r>
            <a:r>
              <a:rPr sz="3200" spc="-10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las</a:t>
            </a:r>
            <a:r>
              <a:rPr sz="3200" spc="-190" dirty="0">
                <a:latin typeface="Microsoft Sans Serif"/>
                <a:cs typeface="Microsoft Sans Serif"/>
              </a:rPr>
              <a:t> </a:t>
            </a:r>
            <a:r>
              <a:rPr sz="3200" spc="-220" dirty="0">
                <a:latin typeface="Microsoft Sans Serif"/>
                <a:cs typeface="Microsoft Sans Serif"/>
              </a:rPr>
              <a:t>restricciones</a:t>
            </a:r>
            <a:r>
              <a:rPr sz="3200" spc="-215" dirty="0">
                <a:latin typeface="Microsoft Sans Serif"/>
                <a:cs typeface="Microsoft Sans Serif"/>
              </a:rPr>
              <a:t> </a:t>
            </a:r>
            <a:r>
              <a:rPr sz="3200" spc="-75" dirty="0">
                <a:latin typeface="Microsoft Sans Serif"/>
                <a:cs typeface="Microsoft Sans Serif"/>
              </a:rPr>
              <a:t>del</a:t>
            </a:r>
            <a:r>
              <a:rPr sz="3200" spc="-70" dirty="0">
                <a:latin typeface="Microsoft Sans Serif"/>
                <a:cs typeface="Microsoft Sans Serif"/>
              </a:rPr>
              <a:t> </a:t>
            </a:r>
            <a:r>
              <a:rPr sz="3200" spc="-140" dirty="0">
                <a:latin typeface="Microsoft Sans Serif"/>
                <a:cs typeface="Microsoft Sans Serif"/>
              </a:rPr>
              <a:t>problema,</a:t>
            </a:r>
            <a:r>
              <a:rPr sz="3200" spc="575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de</a:t>
            </a:r>
            <a:r>
              <a:rPr sz="3200" spc="-95" dirty="0">
                <a:latin typeface="Microsoft Sans Serif"/>
                <a:cs typeface="Microsoft Sans Serif"/>
              </a:rPr>
              <a:t> </a:t>
            </a:r>
            <a:r>
              <a:rPr sz="3200" spc="-229" dirty="0">
                <a:latin typeface="Microsoft Sans Serif"/>
                <a:cs typeface="Microsoft Sans Serif"/>
              </a:rPr>
              <a:t>modo</a:t>
            </a:r>
            <a:r>
              <a:rPr sz="3200" spc="-225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de </a:t>
            </a:r>
            <a:r>
              <a:rPr sz="3200" spc="-95" dirty="0">
                <a:latin typeface="Microsoft Sans Serif"/>
                <a:cs typeface="Microsoft Sans Serif"/>
              </a:rPr>
              <a:t> </a:t>
            </a:r>
            <a:r>
              <a:rPr sz="3200" spc="-140" dirty="0">
                <a:latin typeface="Microsoft Sans Serif"/>
                <a:cs typeface="Microsoft Sans Serif"/>
              </a:rPr>
              <a:t>obtener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spc="-254" dirty="0">
                <a:latin typeface="Microsoft Sans Serif"/>
                <a:cs typeface="Microsoft Sans Serif"/>
              </a:rPr>
              <a:t>una</a:t>
            </a:r>
            <a:r>
              <a:rPr sz="3200" spc="-250" dirty="0">
                <a:latin typeface="Microsoft Sans Serif"/>
                <a:cs typeface="Microsoft Sans Serif"/>
              </a:rPr>
              <a:t> </a:t>
            </a:r>
            <a:r>
              <a:rPr sz="3200" spc="-265" dirty="0">
                <a:latin typeface="Microsoft Sans Serif"/>
                <a:cs typeface="Microsoft Sans Serif"/>
              </a:rPr>
              <a:t>solución</a:t>
            </a:r>
            <a:r>
              <a:rPr sz="3200" spc="325" dirty="0">
                <a:latin typeface="Microsoft Sans Serif"/>
                <a:cs typeface="Microsoft Sans Serif"/>
              </a:rPr>
              <a:t> </a:t>
            </a:r>
            <a:r>
              <a:rPr sz="3200" spc="-170" dirty="0">
                <a:latin typeface="Microsoft Sans Serif"/>
                <a:cs typeface="Microsoft Sans Serif"/>
              </a:rPr>
              <a:t>básica</a:t>
            </a:r>
            <a:r>
              <a:rPr sz="3200" spc="509" dirty="0">
                <a:latin typeface="Microsoft Sans Serif"/>
                <a:cs typeface="Microsoft Sans Serif"/>
              </a:rPr>
              <a:t> </a:t>
            </a:r>
            <a:r>
              <a:rPr sz="3200" spc="-80" dirty="0">
                <a:latin typeface="Microsoft Sans Serif"/>
                <a:cs typeface="Microsoft Sans Serif"/>
              </a:rPr>
              <a:t>factible.</a:t>
            </a:r>
            <a:r>
              <a:rPr sz="3200" spc="690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Resolver </a:t>
            </a:r>
            <a:r>
              <a:rPr sz="3200" spc="-270" dirty="0">
                <a:latin typeface="Microsoft Sans Serif"/>
                <a:cs typeface="Microsoft Sans Serif"/>
              </a:rPr>
              <a:t> </a:t>
            </a:r>
            <a:r>
              <a:rPr sz="3200" spc="-65" dirty="0">
                <a:latin typeface="Microsoft Sans Serif"/>
                <a:cs typeface="Microsoft Sans Serif"/>
              </a:rPr>
              <a:t>por </a:t>
            </a:r>
            <a:r>
              <a:rPr sz="3200" spc="-204" dirty="0">
                <a:latin typeface="Microsoft Sans Serif"/>
                <a:cs typeface="Microsoft Sans Serif"/>
              </a:rPr>
              <a:t>Simplex</a:t>
            </a:r>
            <a:r>
              <a:rPr sz="3200" spc="-200" dirty="0">
                <a:latin typeface="Microsoft Sans Serif"/>
                <a:cs typeface="Microsoft Sans Serif"/>
              </a:rPr>
              <a:t> </a:t>
            </a:r>
            <a:r>
              <a:rPr sz="3200" spc="-380" dirty="0">
                <a:latin typeface="Microsoft Sans Serif"/>
                <a:cs typeface="Microsoft Sans Serif"/>
              </a:rPr>
              <a:t>un</a:t>
            </a:r>
            <a:r>
              <a:rPr sz="3200" spc="-375" dirty="0">
                <a:latin typeface="Microsoft Sans Serif"/>
                <a:cs typeface="Microsoft Sans Serif"/>
              </a:rPr>
              <a:t> </a:t>
            </a:r>
            <a:r>
              <a:rPr sz="3200" spc="-280" dirty="0">
                <a:latin typeface="Microsoft Sans Serif"/>
                <a:cs typeface="Microsoft Sans Serif"/>
              </a:rPr>
              <a:t>nuevo</a:t>
            </a:r>
            <a:r>
              <a:rPr sz="3200" spc="-275" dirty="0">
                <a:latin typeface="Microsoft Sans Serif"/>
                <a:cs typeface="Microsoft Sans Serif"/>
              </a:rPr>
              <a:t> </a:t>
            </a:r>
            <a:r>
              <a:rPr sz="3200" spc="-130" dirty="0">
                <a:latin typeface="Microsoft Sans Serif"/>
                <a:cs typeface="Microsoft Sans Serif"/>
              </a:rPr>
              <a:t>problema</a:t>
            </a:r>
            <a:r>
              <a:rPr sz="3200" spc="-125" dirty="0">
                <a:latin typeface="Microsoft Sans Serif"/>
                <a:cs typeface="Microsoft Sans Serif"/>
              </a:rPr>
              <a:t> </a:t>
            </a:r>
            <a:r>
              <a:rPr sz="3200" spc="-200" dirty="0">
                <a:latin typeface="Microsoft Sans Serif"/>
                <a:cs typeface="Microsoft Sans Serif"/>
              </a:rPr>
              <a:t>que</a:t>
            </a:r>
            <a:r>
              <a:rPr sz="3200" spc="-195" dirty="0">
                <a:latin typeface="Microsoft Sans Serif"/>
                <a:cs typeface="Microsoft Sans Serif"/>
              </a:rPr>
              <a:t> considera </a:t>
            </a:r>
            <a:r>
              <a:rPr sz="3200" spc="-190" dirty="0">
                <a:latin typeface="Microsoft Sans Serif"/>
                <a:cs typeface="Microsoft Sans Serif"/>
              </a:rPr>
              <a:t> </a:t>
            </a:r>
            <a:r>
              <a:rPr sz="3200" spc="-315" dirty="0">
                <a:latin typeface="Microsoft Sans Serif"/>
                <a:cs typeface="Microsoft Sans Serif"/>
              </a:rPr>
              <a:t>como</a:t>
            </a:r>
            <a:r>
              <a:rPr sz="3200" spc="-310" dirty="0">
                <a:latin typeface="Microsoft Sans Serif"/>
                <a:cs typeface="Microsoft Sans Serif"/>
              </a:rPr>
              <a:t> </a:t>
            </a:r>
            <a:r>
              <a:rPr sz="3200" spc="-225" dirty="0">
                <a:latin typeface="Microsoft Sans Serif"/>
                <a:cs typeface="Microsoft Sans Serif"/>
              </a:rPr>
              <a:t>función</a:t>
            </a:r>
            <a:r>
              <a:rPr sz="3200" spc="-220" dirty="0">
                <a:latin typeface="Microsoft Sans Serif"/>
                <a:cs typeface="Microsoft Sans Serif"/>
              </a:rPr>
              <a:t> </a:t>
            </a:r>
            <a:r>
              <a:rPr sz="3200" spc="-114" dirty="0">
                <a:latin typeface="Microsoft Sans Serif"/>
                <a:cs typeface="Microsoft Sans Serif"/>
              </a:rPr>
              <a:t>objetivo </a:t>
            </a:r>
            <a:r>
              <a:rPr sz="3200" spc="-20" dirty="0">
                <a:latin typeface="Microsoft Sans Serif"/>
                <a:cs typeface="Microsoft Sans Serif"/>
              </a:rPr>
              <a:t>la </a:t>
            </a:r>
            <a:r>
              <a:rPr sz="3200" spc="-370" dirty="0">
                <a:latin typeface="Microsoft Sans Serif"/>
                <a:cs typeface="Microsoft Sans Serif"/>
              </a:rPr>
              <a:t>suma</a:t>
            </a:r>
            <a:r>
              <a:rPr sz="3200" spc="-365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de </a:t>
            </a:r>
            <a:r>
              <a:rPr sz="3200" spc="-200" dirty="0">
                <a:latin typeface="Microsoft Sans Serif"/>
                <a:cs typeface="Microsoft Sans Serif"/>
              </a:rPr>
              <a:t>las</a:t>
            </a:r>
            <a:r>
              <a:rPr sz="3200" spc="-195" dirty="0">
                <a:latin typeface="Microsoft Sans Serif"/>
                <a:cs typeface="Microsoft Sans Serif"/>
              </a:rPr>
              <a:t> </a:t>
            </a:r>
            <a:r>
              <a:rPr sz="3200" spc="-125" dirty="0">
                <a:latin typeface="Microsoft Sans Serif"/>
                <a:cs typeface="Microsoft Sans Serif"/>
              </a:rPr>
              <a:t>variables 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200" spc="-135" dirty="0">
                <a:latin typeface="Microsoft Sans Serif"/>
                <a:cs typeface="Microsoft Sans Serif"/>
              </a:rPr>
              <a:t>auxiliares.</a:t>
            </a:r>
            <a:r>
              <a:rPr sz="3200" spc="125" dirty="0">
                <a:latin typeface="Microsoft Sans Serif"/>
                <a:cs typeface="Microsoft Sans Serif"/>
              </a:rPr>
              <a:t> </a:t>
            </a:r>
            <a:r>
              <a:rPr sz="3200" spc="-280" dirty="0">
                <a:latin typeface="Microsoft Sans Serif"/>
                <a:cs typeface="Microsoft Sans Serif"/>
              </a:rPr>
              <a:t>Si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el</a:t>
            </a:r>
            <a:r>
              <a:rPr sz="3200" spc="125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valor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spc="-165" dirty="0">
                <a:latin typeface="Microsoft Sans Serif"/>
                <a:cs typeface="Microsoft Sans Serif"/>
              </a:rPr>
              <a:t>óptimo</a:t>
            </a:r>
            <a:r>
              <a:rPr sz="3200" spc="125" dirty="0">
                <a:latin typeface="Microsoft Sans Serif"/>
                <a:cs typeface="Microsoft Sans Serif"/>
              </a:rPr>
              <a:t> </a:t>
            </a:r>
            <a:r>
              <a:rPr sz="3200" spc="-355" dirty="0">
                <a:latin typeface="Microsoft Sans Serif"/>
                <a:cs typeface="Microsoft Sans Serif"/>
              </a:rPr>
              <a:t>es</a:t>
            </a:r>
            <a:r>
              <a:rPr sz="3200" spc="135" dirty="0">
                <a:latin typeface="Microsoft Sans Serif"/>
                <a:cs typeface="Microsoft Sans Serif"/>
              </a:rPr>
              <a:t> </a:t>
            </a:r>
            <a:r>
              <a:rPr sz="3200" spc="-204" dirty="0">
                <a:latin typeface="Microsoft Sans Serif"/>
                <a:cs typeface="Microsoft Sans Serif"/>
              </a:rPr>
              <a:t>cero</a:t>
            </a:r>
            <a:r>
              <a:rPr sz="3200" spc="130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ir</a:t>
            </a:r>
            <a:r>
              <a:rPr sz="3200" spc="120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b="1" spc="-295" dirty="0">
                <a:latin typeface="Arial"/>
                <a:cs typeface="Arial"/>
              </a:rPr>
              <a:t>Fase</a:t>
            </a:r>
            <a:endParaRPr sz="32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3200" b="1" spc="-70" dirty="0">
                <a:latin typeface="Arial"/>
                <a:cs typeface="Arial"/>
              </a:rPr>
              <a:t>2.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spc="-555" dirty="0">
                <a:latin typeface="Microsoft Sans Serif"/>
                <a:cs typeface="Microsoft Sans Serif"/>
              </a:rPr>
              <a:t>En</a:t>
            </a:r>
            <a:r>
              <a:rPr sz="3200" spc="-550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caso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-150" dirty="0">
                <a:latin typeface="Microsoft Sans Serif"/>
                <a:cs typeface="Microsoft Sans Serif"/>
              </a:rPr>
              <a:t>contrario,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280" dirty="0">
                <a:latin typeface="Microsoft Sans Serif"/>
                <a:cs typeface="Microsoft Sans Serif"/>
              </a:rPr>
              <a:t>no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-170" dirty="0">
                <a:latin typeface="Microsoft Sans Serif"/>
                <a:cs typeface="Microsoft Sans Serif"/>
              </a:rPr>
              <a:t>existe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260" dirty="0">
                <a:latin typeface="Microsoft Sans Serif"/>
                <a:cs typeface="Microsoft Sans Serif"/>
              </a:rPr>
              <a:t>solución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80" dirty="0">
                <a:latin typeface="Microsoft Sans Serif"/>
                <a:cs typeface="Microsoft Sans Serif"/>
              </a:rPr>
              <a:t>factible.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30</a:t>
            </a:fld>
            <a:endParaRPr lang="es-CL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40588" y="1171156"/>
            <a:ext cx="8087359" cy="4093300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63500" marR="43180" algn="just">
              <a:lnSpc>
                <a:spcPct val="90000"/>
              </a:lnSpc>
              <a:spcBef>
                <a:spcPts val="490"/>
              </a:spcBef>
            </a:pPr>
            <a:r>
              <a:rPr sz="3200" b="1" spc="-295" dirty="0">
                <a:latin typeface="Arial"/>
                <a:cs typeface="Arial"/>
              </a:rPr>
              <a:t>Fase</a:t>
            </a:r>
            <a:r>
              <a:rPr sz="3200" b="1" spc="-290" dirty="0">
                <a:latin typeface="Arial"/>
                <a:cs typeface="Arial"/>
              </a:rPr>
              <a:t> </a:t>
            </a:r>
            <a:r>
              <a:rPr sz="3200" b="1" spc="-135" dirty="0">
                <a:latin typeface="Arial"/>
                <a:cs typeface="Arial"/>
              </a:rPr>
              <a:t>2</a:t>
            </a:r>
            <a:r>
              <a:rPr sz="3200" spc="-135" dirty="0">
                <a:latin typeface="Microsoft Sans Serif"/>
                <a:cs typeface="Microsoft Sans Serif"/>
              </a:rPr>
              <a:t>: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Resolver</a:t>
            </a:r>
            <a:r>
              <a:rPr sz="3200" spc="-270" dirty="0">
                <a:latin typeface="Microsoft Sans Serif"/>
                <a:cs typeface="Microsoft Sans Serif"/>
              </a:rPr>
              <a:t> </a:t>
            </a:r>
            <a:r>
              <a:rPr sz="3200" spc="-65" dirty="0">
                <a:latin typeface="Microsoft Sans Serif"/>
                <a:cs typeface="Microsoft Sans Serif"/>
              </a:rPr>
              <a:t>por</a:t>
            </a:r>
            <a:r>
              <a:rPr sz="3200" spc="725" dirty="0">
                <a:latin typeface="Microsoft Sans Serif"/>
                <a:cs typeface="Microsoft Sans Serif"/>
              </a:rPr>
              <a:t> </a:t>
            </a:r>
            <a:r>
              <a:rPr sz="3200" spc="-204" dirty="0">
                <a:latin typeface="Microsoft Sans Serif"/>
                <a:cs typeface="Microsoft Sans Serif"/>
              </a:rPr>
              <a:t>Simplex</a:t>
            </a:r>
            <a:r>
              <a:rPr sz="3200" spc="-200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el</a:t>
            </a:r>
            <a:r>
              <a:rPr sz="3200" spc="655" dirty="0">
                <a:latin typeface="Microsoft Sans Serif"/>
                <a:cs typeface="Microsoft Sans Serif"/>
              </a:rPr>
              <a:t> </a:t>
            </a:r>
            <a:r>
              <a:rPr sz="3200" spc="-135" dirty="0">
                <a:latin typeface="Microsoft Sans Serif"/>
                <a:cs typeface="Microsoft Sans Serif"/>
              </a:rPr>
              <a:t>problema </a:t>
            </a:r>
            <a:r>
              <a:rPr sz="3200" spc="-130" dirty="0">
                <a:latin typeface="Microsoft Sans Serif"/>
                <a:cs typeface="Microsoft Sans Serif"/>
              </a:rPr>
              <a:t> </a:t>
            </a:r>
            <a:r>
              <a:rPr sz="3200" spc="-90" dirty="0">
                <a:latin typeface="Microsoft Sans Serif"/>
                <a:cs typeface="Microsoft Sans Serif"/>
              </a:rPr>
              <a:t>original</a:t>
            </a:r>
            <a:r>
              <a:rPr sz="3200" spc="-85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a </a:t>
            </a:r>
            <a:r>
              <a:rPr sz="3200" spc="-10" dirty="0">
                <a:latin typeface="Microsoft Sans Serif"/>
                <a:cs typeface="Microsoft Sans Serif"/>
              </a:rPr>
              <a:t>partir </a:t>
            </a:r>
            <a:r>
              <a:rPr sz="3200" spc="-100" dirty="0">
                <a:latin typeface="Microsoft Sans Serif"/>
                <a:cs typeface="Microsoft Sans Serif"/>
              </a:rPr>
              <a:t>de</a:t>
            </a:r>
            <a:r>
              <a:rPr sz="3200" spc="-95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 </a:t>
            </a:r>
            <a:r>
              <a:rPr sz="3200" spc="-265" dirty="0">
                <a:latin typeface="Microsoft Sans Serif"/>
                <a:cs typeface="Microsoft Sans Serif"/>
              </a:rPr>
              <a:t>solución</a:t>
            </a:r>
            <a:r>
              <a:rPr sz="3200" spc="-260" dirty="0">
                <a:latin typeface="Microsoft Sans Serif"/>
                <a:cs typeface="Microsoft Sans Serif"/>
              </a:rPr>
              <a:t> </a:t>
            </a:r>
            <a:r>
              <a:rPr sz="3200" spc="-165" dirty="0">
                <a:latin typeface="Microsoft Sans Serif"/>
                <a:cs typeface="Microsoft Sans Serif"/>
              </a:rPr>
              <a:t>básica</a:t>
            </a:r>
            <a:r>
              <a:rPr sz="3200" spc="-160" dirty="0">
                <a:latin typeface="Microsoft Sans Serif"/>
                <a:cs typeface="Microsoft Sans Serif"/>
              </a:rPr>
              <a:t> </a:t>
            </a:r>
            <a:r>
              <a:rPr sz="3200" spc="-65" dirty="0">
                <a:latin typeface="Microsoft Sans Serif"/>
                <a:cs typeface="Microsoft Sans Serif"/>
              </a:rPr>
              <a:t>factible </a:t>
            </a:r>
            <a:r>
              <a:rPr sz="3200" spc="-60" dirty="0">
                <a:latin typeface="Microsoft Sans Serif"/>
                <a:cs typeface="Microsoft Sans Serif"/>
              </a:rPr>
              <a:t> </a:t>
            </a:r>
            <a:r>
              <a:rPr sz="3200" spc="-175" dirty="0">
                <a:latin typeface="Microsoft Sans Serif"/>
                <a:cs typeface="Microsoft Sans Serif"/>
              </a:rPr>
              <a:t>in</a:t>
            </a:r>
            <a:r>
              <a:rPr sz="3200" spc="-95" dirty="0">
                <a:latin typeface="Microsoft Sans Serif"/>
                <a:cs typeface="Microsoft Sans Serif"/>
              </a:rPr>
              <a:t>i</a:t>
            </a:r>
            <a:r>
              <a:rPr sz="3200" spc="-110" dirty="0">
                <a:latin typeface="Microsoft Sans Serif"/>
                <a:cs typeface="Microsoft Sans Serif"/>
              </a:rPr>
              <a:t>cial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70" dirty="0">
                <a:latin typeface="Microsoft Sans Serif"/>
                <a:cs typeface="Microsoft Sans Serif"/>
              </a:rPr>
              <a:t>hallada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e</a:t>
            </a:r>
            <a:r>
              <a:rPr sz="3200" spc="-280" dirty="0">
                <a:latin typeface="Microsoft Sans Serif"/>
                <a:cs typeface="Microsoft Sans Serif"/>
              </a:rPr>
              <a:t>n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l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-595" dirty="0">
                <a:latin typeface="Microsoft Sans Serif"/>
                <a:cs typeface="Microsoft Sans Serif"/>
              </a:rPr>
              <a:t>F</a:t>
            </a:r>
            <a:r>
              <a:rPr sz="3200" spc="-245" dirty="0">
                <a:latin typeface="Microsoft Sans Serif"/>
                <a:cs typeface="Microsoft Sans Serif"/>
              </a:rPr>
              <a:t>ase</a:t>
            </a:r>
            <a:r>
              <a:rPr sz="3200" spc="-20" dirty="0">
                <a:latin typeface="Microsoft Sans Serif"/>
                <a:cs typeface="Microsoft Sans Serif"/>
              </a:rPr>
              <a:t>1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900">
              <a:latin typeface="Microsoft Sans Serif"/>
              <a:cs typeface="Microsoft Sans Serif"/>
            </a:endParaRPr>
          </a:p>
          <a:p>
            <a:pPr marL="63500">
              <a:lnSpc>
                <a:spcPct val="100000"/>
              </a:lnSpc>
              <a:tabLst>
                <a:tab pos="1892300" algn="l"/>
              </a:tabLst>
            </a:pPr>
            <a:r>
              <a:rPr sz="3200" spc="-235" dirty="0">
                <a:latin typeface="Microsoft Sans Serif"/>
                <a:cs typeface="Microsoft Sans Serif"/>
              </a:rPr>
              <a:t>Ejemplo:	</a:t>
            </a:r>
            <a:r>
              <a:rPr sz="3200" b="1" spc="-100" dirty="0">
                <a:latin typeface="Arial"/>
                <a:cs typeface="Arial"/>
              </a:rPr>
              <a:t>Max</a:t>
            </a:r>
            <a:r>
              <a:rPr sz="3200" b="1" spc="34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2x</a:t>
            </a:r>
            <a:r>
              <a:rPr sz="3150" b="1" spc="-97" baseline="-21164" dirty="0">
                <a:latin typeface="Arial"/>
                <a:cs typeface="Arial"/>
              </a:rPr>
              <a:t>1</a:t>
            </a:r>
            <a:r>
              <a:rPr sz="3150" b="1" spc="352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65" dirty="0">
                <a:latin typeface="Arial"/>
                <a:cs typeface="Arial"/>
              </a:rPr>
              <a:t> </a:t>
            </a:r>
            <a:r>
              <a:rPr sz="3200" b="1" spc="-55" dirty="0">
                <a:latin typeface="Arial"/>
                <a:cs typeface="Arial"/>
              </a:rPr>
              <a:t>x</a:t>
            </a:r>
            <a:r>
              <a:rPr sz="3150" b="1" spc="-82" baseline="-21164" dirty="0">
                <a:latin typeface="Arial"/>
                <a:cs typeface="Arial"/>
              </a:rPr>
              <a:t>2</a:t>
            </a:r>
            <a:endParaRPr sz="3150" baseline="-21164">
              <a:latin typeface="Arial"/>
              <a:cs typeface="Arial"/>
            </a:endParaRPr>
          </a:p>
          <a:p>
            <a:pPr marL="2807335" marR="2543810" indent="-915035">
              <a:lnSpc>
                <a:spcPct val="108300"/>
              </a:lnSpc>
              <a:spcBef>
                <a:spcPts val="30"/>
              </a:spcBef>
              <a:tabLst>
                <a:tab pos="2806700" algn="l"/>
              </a:tabLst>
            </a:pPr>
            <a:r>
              <a:rPr sz="3200" b="1" spc="-250" dirty="0">
                <a:latin typeface="Arial"/>
                <a:cs typeface="Arial"/>
              </a:rPr>
              <a:t>sa:	</a:t>
            </a:r>
            <a:r>
              <a:rPr sz="3200" b="1" spc="-70" dirty="0">
                <a:latin typeface="Arial"/>
                <a:cs typeface="Arial"/>
              </a:rPr>
              <a:t>10x</a:t>
            </a:r>
            <a:r>
              <a:rPr sz="3150" b="1" spc="-104" baseline="-21164" dirty="0">
                <a:latin typeface="Arial"/>
                <a:cs typeface="Arial"/>
              </a:rPr>
              <a:t>1</a:t>
            </a:r>
            <a:r>
              <a:rPr sz="3150" b="1" spc="359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b="1" spc="-70" dirty="0">
                <a:latin typeface="Arial"/>
                <a:cs typeface="Arial"/>
              </a:rPr>
              <a:t>10x</a:t>
            </a:r>
            <a:r>
              <a:rPr sz="3150" b="1" spc="-104" baseline="-21164" dirty="0">
                <a:latin typeface="Arial"/>
                <a:cs typeface="Arial"/>
              </a:rPr>
              <a:t>2</a:t>
            </a:r>
            <a:r>
              <a:rPr sz="3150" b="1" spc="345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</a:t>
            </a:r>
            <a:r>
              <a:rPr sz="3200" spc="4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9 </a:t>
            </a:r>
            <a:r>
              <a:rPr sz="3200" b="1" spc="-875" dirty="0">
                <a:latin typeface="Arial"/>
                <a:cs typeface="Arial"/>
              </a:rPr>
              <a:t> </a:t>
            </a:r>
            <a:r>
              <a:rPr sz="3200" b="1" spc="-70" dirty="0">
                <a:latin typeface="Arial"/>
                <a:cs typeface="Arial"/>
              </a:rPr>
              <a:t>10x</a:t>
            </a:r>
            <a:r>
              <a:rPr sz="3150" b="1" spc="-104" baseline="-21164" dirty="0">
                <a:latin typeface="Arial"/>
                <a:cs typeface="Arial"/>
              </a:rPr>
              <a:t>1</a:t>
            </a:r>
            <a:r>
              <a:rPr sz="3150" b="1" spc="-97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 </a:t>
            </a:r>
            <a:r>
              <a:rPr sz="3200" b="1" spc="-65" dirty="0">
                <a:latin typeface="Arial"/>
                <a:cs typeface="Arial"/>
              </a:rPr>
              <a:t>5x</a:t>
            </a:r>
            <a:r>
              <a:rPr sz="3150" b="1" spc="-97" baseline="-21164" dirty="0">
                <a:latin typeface="Arial"/>
                <a:cs typeface="Arial"/>
              </a:rPr>
              <a:t>2</a:t>
            </a:r>
            <a:r>
              <a:rPr sz="3150" b="1" spc="-89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1 </a:t>
            </a:r>
            <a:r>
              <a:rPr sz="3200" b="1" spc="-7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1</a:t>
            </a:r>
            <a:r>
              <a:rPr sz="3200" b="1" spc="-60" dirty="0">
                <a:latin typeface="Arial"/>
                <a:cs typeface="Arial"/>
              </a:rPr>
              <a:t>,x</a:t>
            </a:r>
            <a:r>
              <a:rPr sz="3150" b="1" spc="-89" baseline="-21164" dirty="0">
                <a:latin typeface="Arial"/>
                <a:cs typeface="Arial"/>
              </a:rPr>
              <a:t>2</a:t>
            </a:r>
            <a:r>
              <a:rPr sz="3150" b="1" spc="412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4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0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31</a:t>
            </a:fld>
            <a:endParaRPr lang="es-CL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5988" y="1171156"/>
            <a:ext cx="8049259" cy="1392432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38100" marR="30480" algn="just">
              <a:lnSpc>
                <a:spcPct val="90000"/>
              </a:lnSpc>
              <a:spcBef>
                <a:spcPts val="490"/>
              </a:spcBef>
            </a:pPr>
            <a:r>
              <a:rPr sz="3200" spc="-355" dirty="0">
                <a:latin typeface="Microsoft Sans Serif"/>
                <a:cs typeface="Microsoft Sans Serif"/>
              </a:rPr>
              <a:t>Se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spc="-35" dirty="0">
                <a:latin typeface="Microsoft Sans Serif"/>
                <a:cs typeface="Microsoft Sans Serif"/>
              </a:rPr>
              <a:t>d</a:t>
            </a:r>
            <a:r>
              <a:rPr sz="3200" spc="-235" dirty="0">
                <a:latin typeface="Microsoft Sans Serif"/>
                <a:cs typeface="Microsoft Sans Serif"/>
              </a:rPr>
              <a:t>e</a:t>
            </a:r>
            <a:r>
              <a:rPr sz="3200" spc="-35" dirty="0">
                <a:latin typeface="Microsoft Sans Serif"/>
                <a:cs typeface="Microsoft Sans Serif"/>
              </a:rPr>
              <a:t>b</a:t>
            </a:r>
            <a:r>
              <a:rPr sz="3200" spc="-180" dirty="0">
                <a:latin typeface="Microsoft Sans Serif"/>
                <a:cs typeface="Microsoft Sans Serif"/>
              </a:rPr>
              <a:t>e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-30" dirty="0">
                <a:latin typeface="Microsoft Sans Serif"/>
                <a:cs typeface="Microsoft Sans Serif"/>
              </a:rPr>
              <a:t>g</a:t>
            </a:r>
            <a:r>
              <a:rPr sz="3200" spc="-60" dirty="0">
                <a:latin typeface="Microsoft Sans Serif"/>
                <a:cs typeface="Microsoft Sans Serif"/>
              </a:rPr>
              <a:t>re</a:t>
            </a:r>
            <a:r>
              <a:rPr sz="3200" spc="-150" dirty="0">
                <a:latin typeface="Microsoft Sans Serif"/>
                <a:cs typeface="Microsoft Sans Serif"/>
              </a:rPr>
              <a:t>g</a:t>
            </a:r>
            <a:r>
              <a:rPr sz="3200" spc="-5" dirty="0">
                <a:latin typeface="Microsoft Sans Serif"/>
                <a:cs typeface="Microsoft Sans Serif"/>
              </a:rPr>
              <a:t>ar</a:t>
            </a:r>
            <a:r>
              <a:rPr sz="3200" spc="95" dirty="0">
                <a:latin typeface="Microsoft Sans Serif"/>
                <a:cs typeface="Microsoft Sans Serif"/>
              </a:rPr>
              <a:t> </a:t>
            </a:r>
            <a:r>
              <a:rPr sz="3200" spc="-260" dirty="0">
                <a:latin typeface="Microsoft Sans Serif"/>
                <a:cs typeface="Microsoft Sans Serif"/>
              </a:rPr>
              <a:t>un</a:t>
            </a:r>
            <a:r>
              <a:rPr sz="3200" spc="-254" dirty="0">
                <a:latin typeface="Microsoft Sans Serif"/>
                <a:cs typeface="Microsoft Sans Serif"/>
              </a:rPr>
              <a:t>a</a:t>
            </a:r>
            <a:r>
              <a:rPr sz="3200" spc="100" dirty="0">
                <a:latin typeface="Microsoft Sans Serif"/>
                <a:cs typeface="Microsoft Sans Serif"/>
              </a:rPr>
              <a:t> </a:t>
            </a:r>
            <a:r>
              <a:rPr sz="3200" spc="-265" dirty="0">
                <a:latin typeface="Microsoft Sans Serif"/>
                <a:cs typeface="Microsoft Sans Serif"/>
              </a:rPr>
              <a:t>v</a:t>
            </a:r>
            <a:r>
              <a:rPr sz="3200" spc="-10" dirty="0">
                <a:latin typeface="Microsoft Sans Serif"/>
                <a:cs typeface="Microsoft Sans Serif"/>
              </a:rPr>
              <a:t>a</a:t>
            </a:r>
            <a:r>
              <a:rPr sz="3200" spc="-25" dirty="0">
                <a:latin typeface="Microsoft Sans Serif"/>
                <a:cs typeface="Microsoft Sans Serif"/>
              </a:rPr>
              <a:t>r</a:t>
            </a:r>
            <a:r>
              <a:rPr sz="3200" spc="-20" dirty="0">
                <a:latin typeface="Microsoft Sans Serif"/>
                <a:cs typeface="Microsoft Sans Serif"/>
              </a:rPr>
              <a:t>i</a:t>
            </a:r>
            <a:r>
              <a:rPr sz="3200" spc="-45" dirty="0">
                <a:latin typeface="Microsoft Sans Serif"/>
                <a:cs typeface="Microsoft Sans Serif"/>
              </a:rPr>
              <a:t>a</a:t>
            </a:r>
            <a:r>
              <a:rPr sz="3200" spc="-75" dirty="0">
                <a:latin typeface="Microsoft Sans Serif"/>
                <a:cs typeface="Microsoft Sans Serif"/>
              </a:rPr>
              <a:t>ble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spc="-114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spc="125" dirty="0">
                <a:latin typeface="Microsoft Sans Serif"/>
                <a:cs typeface="Microsoft Sans Serif"/>
              </a:rPr>
              <a:t> </a:t>
            </a:r>
            <a:r>
              <a:rPr sz="3200" spc="-395" dirty="0">
                <a:latin typeface="Microsoft Sans Serif"/>
                <a:cs typeface="Microsoft Sans Serif"/>
              </a:rPr>
              <a:t>h</a:t>
            </a:r>
            <a:r>
              <a:rPr sz="3200" spc="-145" dirty="0">
                <a:latin typeface="Microsoft Sans Serif"/>
                <a:cs typeface="Microsoft Sans Serif"/>
              </a:rPr>
              <a:t>o</a:t>
            </a:r>
            <a:r>
              <a:rPr sz="3200" spc="-55" dirty="0">
                <a:latin typeface="Microsoft Sans Serif"/>
                <a:cs typeface="Microsoft Sans Serif"/>
              </a:rPr>
              <a:t>l</a:t>
            </a:r>
            <a:r>
              <a:rPr sz="3200" spc="-35" dirty="0">
                <a:latin typeface="Microsoft Sans Serif"/>
                <a:cs typeface="Microsoft Sans Serif"/>
              </a:rPr>
              <a:t>g</a:t>
            </a:r>
            <a:r>
              <a:rPr sz="3200" spc="-235" dirty="0">
                <a:latin typeface="Microsoft Sans Serif"/>
                <a:cs typeface="Microsoft Sans Serif"/>
              </a:rPr>
              <a:t>u</a:t>
            </a:r>
            <a:r>
              <a:rPr sz="3200" spc="-180" dirty="0">
                <a:latin typeface="Microsoft Sans Serif"/>
                <a:cs typeface="Microsoft Sans Serif"/>
              </a:rPr>
              <a:t>r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120" dirty="0">
                <a:latin typeface="Microsoft Sans Serif"/>
                <a:cs typeface="Microsoft Sans Serif"/>
              </a:rPr>
              <a:t> </a:t>
            </a:r>
            <a:r>
              <a:rPr sz="3200" spc="-220" dirty="0">
                <a:latin typeface="Microsoft Sans Serif"/>
                <a:cs typeface="Microsoft Sans Serif"/>
              </a:rPr>
              <a:t>(</a:t>
            </a:r>
            <a:r>
              <a:rPr sz="3200" b="1" spc="-90" dirty="0">
                <a:latin typeface="Arial"/>
                <a:cs typeface="Arial"/>
              </a:rPr>
              <a:t>x</a:t>
            </a:r>
            <a:r>
              <a:rPr sz="3150" b="1" spc="-67" baseline="-21164" dirty="0">
                <a:latin typeface="Arial"/>
                <a:cs typeface="Arial"/>
              </a:rPr>
              <a:t>3</a:t>
            </a:r>
            <a:r>
              <a:rPr sz="3200" spc="-200" dirty="0">
                <a:latin typeface="Microsoft Sans Serif"/>
                <a:cs typeface="Microsoft Sans Serif"/>
              </a:rPr>
              <a:t>)</a:t>
            </a:r>
            <a:r>
              <a:rPr sz="3200" spc="114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y  </a:t>
            </a:r>
            <a:r>
              <a:rPr sz="3200" spc="-254" dirty="0">
                <a:latin typeface="Microsoft Sans Serif"/>
                <a:cs typeface="Microsoft Sans Serif"/>
              </a:rPr>
              <a:t>una</a:t>
            </a:r>
            <a:r>
              <a:rPr sz="3200" spc="-250" dirty="0">
                <a:latin typeface="Microsoft Sans Serif"/>
                <a:cs typeface="Microsoft Sans Serif"/>
              </a:rPr>
              <a:t> </a:t>
            </a:r>
            <a:r>
              <a:rPr sz="3200" spc="-75" dirty="0">
                <a:latin typeface="Microsoft Sans Serif"/>
                <a:cs typeface="Microsoft Sans Serif"/>
              </a:rPr>
              <a:t>variable</a:t>
            </a:r>
            <a:r>
              <a:rPr sz="3200" spc="-70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de</a:t>
            </a:r>
            <a:r>
              <a:rPr sz="3200" spc="-95" dirty="0">
                <a:latin typeface="Microsoft Sans Serif"/>
                <a:cs typeface="Microsoft Sans Serif"/>
              </a:rPr>
              <a:t> </a:t>
            </a:r>
            <a:r>
              <a:rPr sz="3200" spc="-270" dirty="0">
                <a:latin typeface="Microsoft Sans Serif"/>
                <a:cs typeface="Microsoft Sans Serif"/>
              </a:rPr>
              <a:t>exceso</a:t>
            </a:r>
            <a:r>
              <a:rPr sz="3200" spc="-265" dirty="0">
                <a:latin typeface="Microsoft Sans Serif"/>
                <a:cs typeface="Microsoft Sans Serif"/>
              </a:rPr>
              <a:t> </a:t>
            </a:r>
            <a:r>
              <a:rPr sz="3200" spc="-145" dirty="0">
                <a:latin typeface="Microsoft Sans Serif"/>
                <a:cs typeface="Microsoft Sans Serif"/>
              </a:rPr>
              <a:t>(</a:t>
            </a:r>
            <a:r>
              <a:rPr sz="3200" b="1" spc="-145" dirty="0">
                <a:latin typeface="Arial"/>
                <a:cs typeface="Arial"/>
              </a:rPr>
              <a:t>x</a:t>
            </a:r>
            <a:r>
              <a:rPr sz="3150" b="1" spc="-217" baseline="-21164" dirty="0">
                <a:latin typeface="Arial"/>
                <a:cs typeface="Arial"/>
              </a:rPr>
              <a:t>4</a:t>
            </a:r>
            <a:r>
              <a:rPr sz="3200" spc="-145" dirty="0">
                <a:latin typeface="Microsoft Sans Serif"/>
                <a:cs typeface="Microsoft Sans Serif"/>
              </a:rPr>
              <a:t>),</a:t>
            </a:r>
            <a:r>
              <a:rPr sz="3200" spc="-140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y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90" dirty="0">
                <a:latin typeface="Microsoft Sans Serif"/>
                <a:cs typeface="Microsoft Sans Serif"/>
              </a:rPr>
              <a:t>llevarlo</a:t>
            </a:r>
            <a:r>
              <a:rPr sz="3200" spc="670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819" dirty="0">
                <a:latin typeface="Microsoft Sans Serif"/>
                <a:cs typeface="Microsoft Sans Serif"/>
              </a:rPr>
              <a:t> </a:t>
            </a:r>
            <a:r>
              <a:rPr sz="3200" spc="-455" dirty="0">
                <a:latin typeface="Microsoft Sans Serif"/>
                <a:cs typeface="Microsoft Sans Serif"/>
              </a:rPr>
              <a:t>su </a:t>
            </a:r>
            <a:r>
              <a:rPr sz="3200" spc="-450" dirty="0">
                <a:latin typeface="Microsoft Sans Serif"/>
                <a:cs typeface="Microsoft Sans Serif"/>
              </a:rPr>
              <a:t> </a:t>
            </a:r>
            <a:r>
              <a:rPr sz="3200" spc="-110" dirty="0">
                <a:latin typeface="Microsoft Sans Serif"/>
                <a:cs typeface="Microsoft Sans Serif"/>
              </a:rPr>
              <a:t>forma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175" dirty="0">
                <a:latin typeface="Microsoft Sans Serif"/>
                <a:cs typeface="Microsoft Sans Serif"/>
              </a:rPr>
              <a:t>estándar.</a:t>
            </a:r>
            <a:endParaRPr sz="3200">
              <a:latin typeface="Microsoft Sans Serif"/>
              <a:cs typeface="Microsoft Sans Serif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501392" y="2791255"/>
          <a:ext cx="5241290" cy="12674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0260"/>
                <a:gridCol w="2937510"/>
                <a:gridCol w="730250"/>
                <a:gridCol w="763270"/>
              </a:tblGrid>
              <a:tr h="389664">
                <a:tc>
                  <a:txBody>
                    <a:bodyPr/>
                    <a:lstStyle/>
                    <a:p>
                      <a:pPr marL="31750">
                        <a:lnSpc>
                          <a:spcPts val="3379"/>
                        </a:lnSpc>
                      </a:pPr>
                      <a:r>
                        <a:rPr sz="2400" b="1" spc="-160" dirty="0">
                          <a:latin typeface="Arial"/>
                          <a:cs typeface="Arial"/>
                        </a:rPr>
                        <a:t>Min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5890">
                        <a:lnSpc>
                          <a:spcPts val="3379"/>
                        </a:lnSpc>
                      </a:pPr>
                      <a:r>
                        <a:rPr sz="2400" b="1" spc="-65" dirty="0">
                          <a:latin typeface="Arial"/>
                          <a:cs typeface="Arial"/>
                        </a:rPr>
                        <a:t>-2x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2400" b="1" spc="330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400" b="1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400" b="1" spc="-82" baseline="-21164" dirty="0">
                          <a:latin typeface="Arial"/>
                          <a:cs typeface="Arial"/>
                        </a:rPr>
                        <a:t>2</a:t>
                      </a:r>
                      <a:endParaRPr sz="2400" baseline="-21164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786767">
                <a:tc>
                  <a:txBody>
                    <a:bodyPr/>
                    <a:lstStyle/>
                    <a:p>
                      <a:pPr marL="31750">
                        <a:lnSpc>
                          <a:spcPts val="3445"/>
                        </a:lnSpc>
                      </a:pPr>
                      <a:r>
                        <a:rPr sz="2400" b="1" spc="-250" dirty="0">
                          <a:latin typeface="Arial"/>
                          <a:cs typeface="Arial"/>
                        </a:rPr>
                        <a:t>sa: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5890">
                        <a:lnSpc>
                          <a:spcPts val="3445"/>
                        </a:lnSpc>
                      </a:pPr>
                      <a:r>
                        <a:rPr sz="2400" b="1" spc="-70" dirty="0">
                          <a:latin typeface="Arial"/>
                          <a:cs typeface="Arial"/>
                        </a:rPr>
                        <a:t>10x</a:t>
                      </a:r>
                      <a:r>
                        <a:rPr sz="2400" b="1" spc="-104" baseline="-21164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2400" b="1" spc="352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400" b="1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70" dirty="0">
                          <a:latin typeface="Arial"/>
                          <a:cs typeface="Arial"/>
                        </a:rPr>
                        <a:t>10x</a:t>
                      </a:r>
                      <a:r>
                        <a:rPr sz="2400" b="1" spc="-104" baseline="-21164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2400" b="1" spc="-82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50" dirty="0">
                          <a:latin typeface="Arial"/>
                          <a:cs typeface="Arial"/>
                        </a:rPr>
                        <a:t>+x</a:t>
                      </a:r>
                      <a:r>
                        <a:rPr sz="2400" b="1" spc="75" baseline="-21164" dirty="0">
                          <a:latin typeface="Arial"/>
                          <a:cs typeface="Arial"/>
                        </a:rPr>
                        <a:t>3</a:t>
                      </a:r>
                      <a:endParaRPr sz="2400" baseline="-21164">
                        <a:latin typeface="Arial"/>
                        <a:cs typeface="Arial"/>
                      </a:endParaRPr>
                    </a:p>
                    <a:p>
                      <a:pPr marL="13589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2400" b="1" spc="-70" dirty="0">
                          <a:latin typeface="Arial"/>
                          <a:cs typeface="Arial"/>
                        </a:rPr>
                        <a:t>10x</a:t>
                      </a:r>
                      <a:r>
                        <a:rPr sz="2400" b="1" spc="-104" baseline="-21164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2400" b="1" spc="345" baseline="-2116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265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400" b="1" spc="-65" dirty="0">
                          <a:latin typeface="Arial"/>
                          <a:cs typeface="Arial"/>
                        </a:rPr>
                        <a:t> 5x</a:t>
                      </a:r>
                      <a:r>
                        <a:rPr sz="2400" b="1" spc="-97" baseline="-21164" dirty="0">
                          <a:latin typeface="Arial"/>
                          <a:cs typeface="Arial"/>
                        </a:rPr>
                        <a:t>2</a:t>
                      </a:r>
                      <a:endParaRPr sz="2400" baseline="-21164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26034">
                        <a:lnSpc>
                          <a:spcPct val="100000"/>
                        </a:lnSpc>
                      </a:pPr>
                      <a:r>
                        <a:rPr sz="2400" b="1" spc="-65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2400" b="1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5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2400" b="1" spc="-82" baseline="-21164" dirty="0">
                          <a:latin typeface="Arial"/>
                          <a:cs typeface="Arial"/>
                        </a:rPr>
                        <a:t>4</a:t>
                      </a:r>
                      <a:endParaRPr sz="2400" baseline="-21164">
                        <a:latin typeface="Arial"/>
                        <a:cs typeface="Arial"/>
                      </a:endParaRPr>
                    </a:p>
                  </a:txBody>
                  <a:tcPr marL="0" marR="0" marT="2858" marB="0"/>
                </a:tc>
                <a:tc>
                  <a:txBody>
                    <a:bodyPr/>
                    <a:lstStyle/>
                    <a:p>
                      <a:pPr marL="172085">
                        <a:lnSpc>
                          <a:spcPts val="3445"/>
                        </a:lnSpc>
                      </a:pPr>
                      <a:r>
                        <a:rPr sz="2400" b="1" dirty="0">
                          <a:latin typeface="Arial"/>
                          <a:cs typeface="Arial"/>
                        </a:rPr>
                        <a:t>=</a:t>
                      </a:r>
                      <a:r>
                        <a:rPr sz="2400" b="1" spc="-3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9</a:t>
                      </a:r>
                      <a:endParaRPr sz="2400">
                        <a:latin typeface="Arial"/>
                        <a:cs typeface="Arial"/>
                      </a:endParaRPr>
                    </a:p>
                    <a:p>
                      <a:pPr marL="10858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2400" b="1" spc="265" dirty="0">
                          <a:latin typeface="Arial"/>
                          <a:cs typeface="Arial"/>
                        </a:rPr>
                        <a:t>=</a:t>
                      </a:r>
                      <a:r>
                        <a:rPr sz="2400" b="1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80" dirty="0"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409823" y="3927882"/>
            <a:ext cx="270827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200" b="1" spc="-65" dirty="0">
                <a:latin typeface="Arial"/>
                <a:cs typeface="Arial"/>
              </a:rPr>
              <a:t>x</a:t>
            </a:r>
            <a:r>
              <a:rPr sz="3150" b="1" spc="-97" baseline="-21164" dirty="0">
                <a:latin typeface="Arial"/>
                <a:cs typeface="Arial"/>
              </a:rPr>
              <a:t>1</a:t>
            </a:r>
            <a:r>
              <a:rPr sz="3200" b="1" spc="-65" dirty="0">
                <a:latin typeface="Arial"/>
                <a:cs typeface="Arial"/>
              </a:rPr>
              <a:t>,x</a:t>
            </a:r>
            <a:r>
              <a:rPr sz="3150" b="1" spc="-97" baseline="-21164" dirty="0">
                <a:latin typeface="Arial"/>
                <a:cs typeface="Arial"/>
              </a:rPr>
              <a:t>2</a:t>
            </a:r>
            <a:r>
              <a:rPr sz="3200" b="1" spc="-65" dirty="0">
                <a:latin typeface="Arial"/>
                <a:cs typeface="Arial"/>
              </a:rPr>
              <a:t>,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3</a:t>
            </a:r>
            <a:r>
              <a:rPr sz="3200" b="1" spc="-60" dirty="0">
                <a:latin typeface="Arial"/>
                <a:cs typeface="Arial"/>
              </a:rPr>
              <a:t>,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4</a:t>
            </a:r>
            <a:r>
              <a:rPr sz="3150" b="1" spc="382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3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0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32</a:t>
            </a:fld>
            <a:endParaRPr lang="es-CL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247109"/>
            <a:ext cx="544957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25" dirty="0">
                <a:latin typeface="Microsoft Sans Serif"/>
                <a:cs typeface="Microsoft Sans Serif"/>
              </a:rPr>
              <a:t>Apli</a:t>
            </a:r>
            <a:r>
              <a:rPr sz="3200" spc="-145" dirty="0">
                <a:latin typeface="Microsoft Sans Serif"/>
                <a:cs typeface="Microsoft Sans Serif"/>
              </a:rPr>
              <a:t>c</a:t>
            </a:r>
            <a:r>
              <a:rPr sz="3200" spc="-315" dirty="0">
                <a:latin typeface="Microsoft Sans Serif"/>
                <a:cs typeface="Microsoft Sans Serif"/>
              </a:rPr>
              <a:t>amos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420" dirty="0">
                <a:latin typeface="Microsoft Sans Serif"/>
                <a:cs typeface="Microsoft Sans Serif"/>
              </a:rPr>
              <a:t>S</a:t>
            </a:r>
            <a:r>
              <a:rPr sz="3200" spc="-140" dirty="0">
                <a:latin typeface="Microsoft Sans Serif"/>
                <a:cs typeface="Microsoft Sans Serif"/>
              </a:rPr>
              <a:t>i</a:t>
            </a:r>
            <a:r>
              <a:rPr sz="3200" spc="-185" dirty="0">
                <a:latin typeface="Microsoft Sans Serif"/>
                <a:cs typeface="Microsoft Sans Serif"/>
              </a:rPr>
              <a:t>mpl</a:t>
            </a:r>
            <a:r>
              <a:rPr sz="3200" spc="-285" dirty="0">
                <a:latin typeface="Microsoft Sans Serif"/>
                <a:cs typeface="Microsoft Sans Serif"/>
              </a:rPr>
              <a:t>e</a:t>
            </a:r>
            <a:r>
              <a:rPr sz="3200" dirty="0">
                <a:latin typeface="Microsoft Sans Serif"/>
                <a:cs typeface="Microsoft Sans Serif"/>
              </a:rPr>
              <a:t>x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95" dirty="0">
                <a:latin typeface="Microsoft Sans Serif"/>
                <a:cs typeface="Microsoft Sans Serif"/>
              </a:rPr>
              <a:t>de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-30" dirty="0">
                <a:latin typeface="Microsoft Sans Serif"/>
                <a:cs typeface="Microsoft Sans Serif"/>
              </a:rPr>
              <a:t>d</a:t>
            </a:r>
            <a:r>
              <a:rPr sz="3200" spc="-360" dirty="0">
                <a:latin typeface="Microsoft Sans Serif"/>
                <a:cs typeface="Microsoft Sans Serif"/>
              </a:rPr>
              <a:t>os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595" dirty="0">
                <a:latin typeface="Microsoft Sans Serif"/>
                <a:cs typeface="Microsoft Sans Serif"/>
              </a:rPr>
              <a:t>F</a:t>
            </a:r>
            <a:r>
              <a:rPr sz="3200" spc="-315" dirty="0">
                <a:latin typeface="Microsoft Sans Serif"/>
                <a:cs typeface="Microsoft Sans Serif"/>
              </a:rPr>
              <a:t>ases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spc="-190" dirty="0">
                <a:latin typeface="Microsoft Sans Serif"/>
                <a:cs typeface="Microsoft Sans Serif"/>
              </a:rPr>
              <a:t>: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1387" y="2271427"/>
            <a:ext cx="118872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95" dirty="0">
                <a:latin typeface="Microsoft Sans Serif"/>
                <a:cs typeface="Microsoft Sans Serif"/>
              </a:rPr>
              <a:t>F</a:t>
            </a:r>
            <a:r>
              <a:rPr sz="3200" spc="-245" dirty="0">
                <a:latin typeface="Microsoft Sans Serif"/>
                <a:cs typeface="Microsoft Sans Serif"/>
              </a:rPr>
              <a:t>ase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-25" dirty="0">
                <a:latin typeface="Microsoft Sans Serif"/>
                <a:cs typeface="Microsoft Sans Serif"/>
              </a:rPr>
              <a:t>1</a:t>
            </a:r>
            <a:r>
              <a:rPr sz="3200" spc="-190" dirty="0">
                <a:latin typeface="Microsoft Sans Serif"/>
                <a:cs typeface="Microsoft Sans Serif"/>
              </a:rPr>
              <a:t>: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95043" y="2242166"/>
            <a:ext cx="3778885" cy="1075935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9"/>
              </a:spcBef>
              <a:tabLst>
                <a:tab pos="952500" algn="l"/>
              </a:tabLst>
            </a:pPr>
            <a:r>
              <a:rPr sz="3200" b="1" spc="-155" dirty="0">
                <a:latin typeface="Arial"/>
                <a:cs typeface="Arial"/>
              </a:rPr>
              <a:t>Min	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5</a:t>
            </a:r>
            <a:endParaRPr sz="3150" baseline="-21164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310"/>
              </a:spcBef>
              <a:tabLst>
                <a:tab pos="952500" algn="l"/>
              </a:tabLst>
            </a:pPr>
            <a:r>
              <a:rPr sz="3200" b="1" spc="-245" dirty="0">
                <a:latin typeface="Arial"/>
                <a:cs typeface="Arial"/>
              </a:rPr>
              <a:t>sa:	</a:t>
            </a:r>
            <a:r>
              <a:rPr sz="3200" b="1" spc="-70" dirty="0">
                <a:latin typeface="Arial"/>
                <a:cs typeface="Arial"/>
              </a:rPr>
              <a:t>10x</a:t>
            </a:r>
            <a:r>
              <a:rPr sz="3150" b="1" spc="-104" baseline="-21164" dirty="0">
                <a:latin typeface="Arial"/>
                <a:cs typeface="Arial"/>
              </a:rPr>
              <a:t>1</a:t>
            </a:r>
            <a:r>
              <a:rPr sz="3150" b="1" spc="345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65" dirty="0">
                <a:latin typeface="Arial"/>
                <a:cs typeface="Arial"/>
              </a:rPr>
              <a:t> </a:t>
            </a:r>
            <a:r>
              <a:rPr sz="3200" b="1" spc="-70" dirty="0">
                <a:latin typeface="Arial"/>
                <a:cs typeface="Arial"/>
              </a:rPr>
              <a:t>10x</a:t>
            </a:r>
            <a:r>
              <a:rPr sz="3150" b="1" spc="-104" baseline="-21164" dirty="0">
                <a:latin typeface="Arial"/>
                <a:cs typeface="Arial"/>
              </a:rPr>
              <a:t>2</a:t>
            </a:r>
            <a:r>
              <a:rPr sz="3150" b="1" spc="-82" baseline="-21164" dirty="0">
                <a:latin typeface="Arial"/>
                <a:cs typeface="Arial"/>
              </a:rPr>
              <a:t> </a:t>
            </a:r>
            <a:r>
              <a:rPr sz="3200" b="1" spc="50" dirty="0">
                <a:latin typeface="Arial"/>
                <a:cs typeface="Arial"/>
              </a:rPr>
              <a:t>+x</a:t>
            </a:r>
            <a:r>
              <a:rPr sz="3150" b="1" spc="75" baseline="-21164" dirty="0">
                <a:latin typeface="Arial"/>
                <a:cs typeface="Arial"/>
              </a:rPr>
              <a:t>3</a:t>
            </a:r>
            <a:endParaRPr sz="3150" baseline="-21164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37096" y="2637895"/>
            <a:ext cx="2223770" cy="1075294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marR="99060" algn="r">
              <a:lnSpc>
                <a:spcPct val="100000"/>
              </a:lnSpc>
              <a:spcBef>
                <a:spcPts val="405"/>
              </a:spcBef>
            </a:pP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33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9</a:t>
            </a:r>
            <a:endParaRPr sz="3200">
              <a:latin typeface="Arial"/>
              <a:cs typeface="Arial"/>
            </a:endParaRPr>
          </a:p>
          <a:p>
            <a:pPr marR="30480" algn="r">
              <a:lnSpc>
                <a:spcPct val="100000"/>
              </a:lnSpc>
              <a:spcBef>
                <a:spcPts val="315"/>
              </a:spcBef>
            </a:pPr>
            <a:r>
              <a:rPr sz="3200" b="1" spc="-65" dirty="0">
                <a:latin typeface="Arial"/>
                <a:cs typeface="Arial"/>
              </a:rPr>
              <a:t>-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spc="-55" dirty="0">
                <a:latin typeface="Arial"/>
                <a:cs typeface="Arial"/>
              </a:rPr>
              <a:t>x</a:t>
            </a:r>
            <a:r>
              <a:rPr sz="3150" b="1" spc="-82" baseline="-21164" dirty="0">
                <a:latin typeface="Arial"/>
                <a:cs typeface="Arial"/>
              </a:rPr>
              <a:t>4</a:t>
            </a:r>
            <a:r>
              <a:rPr sz="3150" b="1" spc="382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5</a:t>
            </a:r>
            <a:r>
              <a:rPr sz="3150" b="1" spc="375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=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1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09823" y="3062154"/>
            <a:ext cx="1933575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3200" b="1" spc="-70" dirty="0">
                <a:latin typeface="Arial"/>
                <a:cs typeface="Arial"/>
              </a:rPr>
              <a:t>10x</a:t>
            </a:r>
            <a:r>
              <a:rPr sz="3150" b="1" spc="-104" baseline="-21164" dirty="0">
                <a:latin typeface="Arial"/>
                <a:cs typeface="Arial"/>
              </a:rPr>
              <a:t>1</a:t>
            </a:r>
            <a:r>
              <a:rPr sz="3150" b="1" spc="337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7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5x</a:t>
            </a:r>
            <a:r>
              <a:rPr sz="3150" b="1" spc="-97" baseline="-21164" dirty="0">
                <a:latin typeface="Arial"/>
                <a:cs typeface="Arial"/>
              </a:rPr>
              <a:t>2</a:t>
            </a:r>
            <a:endParaRPr sz="3150" baseline="-21164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09822" y="3461576"/>
            <a:ext cx="317627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200" b="1" spc="-65" dirty="0">
                <a:latin typeface="Arial"/>
                <a:cs typeface="Arial"/>
              </a:rPr>
              <a:t>x</a:t>
            </a:r>
            <a:r>
              <a:rPr sz="3150" b="1" spc="-97" baseline="-21164" dirty="0">
                <a:latin typeface="Arial"/>
                <a:cs typeface="Arial"/>
              </a:rPr>
              <a:t>1</a:t>
            </a:r>
            <a:r>
              <a:rPr sz="3200" b="1" spc="-65" dirty="0">
                <a:latin typeface="Arial"/>
                <a:cs typeface="Arial"/>
              </a:rPr>
              <a:t>,x</a:t>
            </a:r>
            <a:r>
              <a:rPr sz="3150" b="1" spc="-97" baseline="-21164" dirty="0">
                <a:latin typeface="Arial"/>
                <a:cs typeface="Arial"/>
              </a:rPr>
              <a:t>2</a:t>
            </a:r>
            <a:r>
              <a:rPr sz="3200" b="1" spc="-65" dirty="0">
                <a:latin typeface="Arial"/>
                <a:cs typeface="Arial"/>
              </a:rPr>
              <a:t>,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3</a:t>
            </a:r>
            <a:r>
              <a:rPr sz="3200" b="1" spc="-60" dirty="0">
                <a:latin typeface="Arial"/>
                <a:cs typeface="Arial"/>
              </a:rPr>
              <a:t>,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4</a:t>
            </a:r>
            <a:r>
              <a:rPr sz="3200" b="1" spc="-60" dirty="0">
                <a:latin typeface="Arial"/>
                <a:cs typeface="Arial"/>
              </a:rPr>
              <a:t>,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45" dirty="0">
                <a:latin typeface="Arial"/>
                <a:cs typeface="Arial"/>
              </a:rPr>
              <a:t>x</a:t>
            </a:r>
            <a:r>
              <a:rPr sz="3150" b="1" spc="-67" baseline="-21164" dirty="0">
                <a:latin typeface="Arial"/>
                <a:cs typeface="Arial"/>
              </a:rPr>
              <a:t>5</a:t>
            </a:r>
            <a:r>
              <a:rPr sz="3200" spc="-45" dirty="0">
                <a:latin typeface="Symbol"/>
                <a:cs typeface="Symbol"/>
              </a:rPr>
              <a:t></a:t>
            </a:r>
            <a:r>
              <a:rPr sz="3200" spc="4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0</a:t>
            </a:r>
            <a:endParaRPr sz="32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33</a:t>
            </a:fld>
            <a:endParaRPr lang="es-CL"/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8" y="1216248"/>
            <a:ext cx="5963285" cy="99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32740" indent="-320675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3375" algn="l"/>
              </a:tabLst>
            </a:pPr>
            <a:r>
              <a:rPr sz="3200" spc="-5" dirty="0">
                <a:latin typeface="Arial MT"/>
                <a:cs typeface="Arial MT"/>
              </a:rPr>
              <a:t>Queda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la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siguiente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tabla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inicial:</a:t>
            </a:r>
            <a:endParaRPr sz="32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752725" y="1866456"/>
          <a:ext cx="3520440" cy="1234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2450"/>
                <a:gridCol w="561975"/>
                <a:gridCol w="537210"/>
                <a:gridCol w="575310"/>
                <a:gridCol w="608330"/>
                <a:gridCol w="685165"/>
              </a:tblGrid>
              <a:tr h="292194">
                <a:tc>
                  <a:txBody>
                    <a:bodyPr/>
                    <a:lstStyle/>
                    <a:p>
                      <a:pPr marR="1016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6034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5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443"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26034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263525" algn="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9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92012"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6034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63525" algn="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275"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6034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63525" algn="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5046883" y="4103328"/>
            <a:ext cx="1224915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838200" algn="l"/>
                <a:tab pos="1104900" algn="l"/>
              </a:tabLst>
            </a:pPr>
            <a:r>
              <a:rPr sz="2100" spc="30" dirty="0">
                <a:latin typeface="Symbol"/>
                <a:cs typeface="Symbol"/>
              </a:rPr>
              <a:t>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2100" spc="30" dirty="0">
                <a:latin typeface="Symbol"/>
                <a:cs typeface="Symbol"/>
              </a:rPr>
              <a:t>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2100" spc="30" dirty="0">
                <a:latin typeface="Symbol"/>
                <a:cs typeface="Symbol"/>
              </a:rPr>
              <a:t>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21483" y="4300612"/>
            <a:ext cx="1275715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40"/>
              </a:spcBef>
              <a:tabLst>
                <a:tab pos="445134" algn="l"/>
                <a:tab pos="863600" algn="l"/>
              </a:tabLst>
            </a:pPr>
            <a:r>
              <a:rPr sz="2100" spc="-220" dirty="0">
                <a:latin typeface="Symbol"/>
                <a:cs typeface="Symbol"/>
              </a:rPr>
              <a:t></a:t>
            </a:r>
            <a:r>
              <a:rPr sz="3150" spc="-330" baseline="-13227" dirty="0">
                <a:latin typeface="Symbol"/>
                <a:cs typeface="Symbol"/>
              </a:rPr>
              <a:t></a:t>
            </a:r>
            <a:r>
              <a:rPr sz="2100" b="1" spc="-220" dirty="0">
                <a:latin typeface="Arial"/>
                <a:cs typeface="Arial"/>
              </a:rPr>
              <a:t>x	</a:t>
            </a:r>
            <a:r>
              <a:rPr sz="2100" spc="-390" dirty="0">
                <a:latin typeface="Symbol"/>
                <a:cs typeface="Symbol"/>
              </a:rPr>
              <a:t></a:t>
            </a:r>
            <a:r>
              <a:rPr sz="3150" spc="-585" baseline="-13227" dirty="0">
                <a:latin typeface="Symbol"/>
                <a:cs typeface="Symbol"/>
              </a:rPr>
              <a:t></a:t>
            </a:r>
            <a:r>
              <a:rPr sz="3150" spc="-585" baseline="-13227" dirty="0">
                <a:latin typeface="Times New Roman"/>
                <a:cs typeface="Times New Roman"/>
              </a:rPr>
              <a:t>	</a:t>
            </a:r>
            <a:r>
              <a:rPr sz="2100" spc="-295" dirty="0">
                <a:latin typeface="Symbol"/>
                <a:cs typeface="Symbol"/>
              </a:rPr>
              <a:t></a:t>
            </a:r>
            <a:r>
              <a:rPr sz="3150" spc="-442" baseline="-13227" dirty="0">
                <a:latin typeface="Symbol"/>
                <a:cs typeface="Symbol"/>
              </a:rPr>
              <a:t></a:t>
            </a:r>
            <a:r>
              <a:rPr sz="2100" b="1" spc="-295" dirty="0">
                <a:latin typeface="Arial"/>
                <a:cs typeface="Arial"/>
              </a:rPr>
              <a:t>0</a:t>
            </a:r>
            <a:r>
              <a:rPr sz="2100" spc="-295" dirty="0">
                <a:latin typeface="Symbol"/>
                <a:cs typeface="Symbol"/>
              </a:rPr>
              <a:t></a:t>
            </a:r>
            <a:r>
              <a:rPr sz="3150" spc="-442" baseline="-13227" dirty="0">
                <a:latin typeface="Symbol"/>
                <a:cs typeface="Symbol"/>
              </a:rPr>
              <a:t></a:t>
            </a:r>
            <a:endParaRPr sz="3150" baseline="-13227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90745" y="3906331"/>
            <a:ext cx="1506220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40"/>
              </a:spcBef>
              <a:tabLst>
                <a:tab pos="675640" algn="l"/>
              </a:tabLst>
            </a:pPr>
            <a:r>
              <a:rPr sz="3150" spc="60" baseline="-25132" dirty="0">
                <a:latin typeface="Symbol"/>
                <a:cs typeface="Symbol"/>
              </a:rPr>
              <a:t></a:t>
            </a:r>
            <a:r>
              <a:rPr sz="3150" spc="142" baseline="-25132" dirty="0">
                <a:latin typeface="Times New Roman"/>
                <a:cs typeface="Times New Roman"/>
              </a:rPr>
              <a:t> </a:t>
            </a:r>
            <a:r>
              <a:rPr sz="2100" spc="90" dirty="0">
                <a:latin typeface="Symbol"/>
                <a:cs typeface="Symbol"/>
              </a:rPr>
              <a:t></a:t>
            </a:r>
            <a:r>
              <a:rPr sz="3150" b="1" spc="135" baseline="-25132" dirty="0">
                <a:latin typeface="Arial"/>
                <a:cs typeface="Arial"/>
              </a:rPr>
              <a:t>x	</a:t>
            </a:r>
            <a:r>
              <a:rPr sz="2100" spc="30" dirty="0">
                <a:latin typeface="Symbol"/>
                <a:cs typeface="Symbol"/>
              </a:rPr>
              <a:t></a:t>
            </a:r>
            <a:r>
              <a:rPr sz="2100" spc="75" dirty="0">
                <a:latin typeface="Times New Roman"/>
                <a:cs typeface="Times New Roman"/>
              </a:rPr>
              <a:t> </a:t>
            </a:r>
            <a:r>
              <a:rPr sz="3150" spc="60" baseline="-25132" dirty="0">
                <a:latin typeface="Symbol"/>
                <a:cs typeface="Symbol"/>
              </a:rPr>
              <a:t></a:t>
            </a:r>
            <a:r>
              <a:rPr sz="3150" spc="89" baseline="-25132" dirty="0">
                <a:latin typeface="Times New Roman"/>
                <a:cs typeface="Times New Roman"/>
              </a:rPr>
              <a:t> </a:t>
            </a:r>
            <a:r>
              <a:rPr sz="2100" spc="50" dirty="0">
                <a:latin typeface="Symbol"/>
                <a:cs typeface="Symbol"/>
              </a:rPr>
              <a:t></a:t>
            </a:r>
            <a:r>
              <a:rPr sz="3150" b="1" spc="75" baseline="-25132" dirty="0">
                <a:latin typeface="Arial"/>
                <a:cs typeface="Arial"/>
              </a:rPr>
              <a:t>0</a:t>
            </a:r>
            <a:r>
              <a:rPr sz="2100" spc="50" dirty="0">
                <a:latin typeface="Symbol"/>
                <a:cs typeface="Symbol"/>
              </a:rPr>
              <a:t>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41488" y="3994654"/>
            <a:ext cx="177800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100" spc="40" dirty="0">
                <a:latin typeface="Symbol"/>
                <a:cs typeface="Symbol"/>
              </a:rPr>
              <a:t>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925651" y="4062043"/>
            <a:ext cx="1270635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40"/>
              </a:spcBef>
              <a:tabLst>
                <a:tab pos="440690" algn="l"/>
                <a:tab pos="859155" algn="l"/>
              </a:tabLst>
            </a:pPr>
            <a:r>
              <a:rPr sz="2100" spc="75" dirty="0">
                <a:latin typeface="Symbol"/>
                <a:cs typeface="Symbol"/>
              </a:rPr>
              <a:t></a:t>
            </a:r>
            <a:r>
              <a:rPr sz="3150" b="1" spc="112" baseline="-23809" dirty="0">
                <a:latin typeface="Arial"/>
                <a:cs typeface="Arial"/>
              </a:rPr>
              <a:t>x	</a:t>
            </a:r>
            <a:r>
              <a:rPr sz="2100" spc="30" dirty="0">
                <a:latin typeface="Symbol"/>
                <a:cs typeface="Symbol"/>
              </a:rPr>
              <a:t>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2100" spc="50" dirty="0">
                <a:latin typeface="Symbol"/>
                <a:cs typeface="Symbol"/>
              </a:rPr>
              <a:t></a:t>
            </a:r>
            <a:r>
              <a:rPr sz="3150" b="1" spc="75" baseline="-25132" dirty="0">
                <a:latin typeface="Arial"/>
                <a:cs typeface="Arial"/>
              </a:rPr>
              <a:t>1</a:t>
            </a:r>
            <a:r>
              <a:rPr sz="2100" spc="50" dirty="0">
                <a:latin typeface="Symbol"/>
                <a:cs typeface="Symbol"/>
              </a:rPr>
              <a:t>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925651" y="3865046"/>
            <a:ext cx="1270635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40"/>
              </a:spcBef>
              <a:tabLst>
                <a:tab pos="440690" algn="l"/>
                <a:tab pos="859155" algn="l"/>
              </a:tabLst>
            </a:pPr>
            <a:r>
              <a:rPr sz="2100" spc="80" dirty="0">
                <a:latin typeface="Symbol"/>
                <a:cs typeface="Symbol"/>
              </a:rPr>
              <a:t></a:t>
            </a:r>
            <a:r>
              <a:rPr sz="3150" b="1" spc="120" baseline="6613" dirty="0">
                <a:latin typeface="Arial"/>
                <a:cs typeface="Arial"/>
              </a:rPr>
              <a:t>x	</a:t>
            </a:r>
            <a:r>
              <a:rPr sz="2100" spc="30" dirty="0">
                <a:latin typeface="Symbol"/>
                <a:cs typeface="Symbol"/>
              </a:rPr>
              <a:t>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2100" spc="50" dirty="0">
                <a:latin typeface="Symbol"/>
                <a:cs typeface="Symbol"/>
              </a:rPr>
              <a:t></a:t>
            </a:r>
            <a:r>
              <a:rPr sz="3150" b="1" spc="75" baseline="5291" dirty="0">
                <a:latin typeface="Arial"/>
                <a:cs typeface="Arial"/>
              </a:rPr>
              <a:t>9</a:t>
            </a:r>
            <a:r>
              <a:rPr sz="2100" spc="50" dirty="0">
                <a:latin typeface="Symbol"/>
                <a:cs typeface="Symbol"/>
              </a:rPr>
              <a:t>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51051" y="4198819"/>
            <a:ext cx="1219835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295910" algn="l"/>
                <a:tab pos="833755" algn="l"/>
                <a:tab pos="1100455" algn="l"/>
              </a:tabLst>
            </a:pPr>
            <a:r>
              <a:rPr sz="2100" spc="30" dirty="0">
                <a:latin typeface="Symbol"/>
                <a:cs typeface="Symbol"/>
              </a:rPr>
              <a:t>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1100" b="1" spc="25" dirty="0">
                <a:latin typeface="Arial"/>
                <a:cs typeface="Arial"/>
              </a:rPr>
              <a:t>5</a:t>
            </a:r>
            <a:r>
              <a:rPr sz="1100" b="1" spc="-10" dirty="0">
                <a:latin typeface="Arial"/>
                <a:cs typeface="Arial"/>
              </a:rPr>
              <a:t> </a:t>
            </a:r>
            <a:r>
              <a:rPr sz="2100" spc="30" dirty="0">
                <a:latin typeface="Symbol"/>
                <a:cs typeface="Symbol"/>
              </a:rPr>
              <a:t></a:t>
            </a:r>
            <a:r>
              <a:rPr sz="2100" dirty="0">
                <a:latin typeface="Times New Roman"/>
                <a:cs typeface="Times New Roman"/>
              </a:rPr>
              <a:t>	</a:t>
            </a:r>
            <a:r>
              <a:rPr sz="3150" spc="44" baseline="1322" dirty="0">
                <a:latin typeface="Symbol"/>
                <a:cs typeface="Symbol"/>
              </a:rPr>
              <a:t></a:t>
            </a:r>
            <a:r>
              <a:rPr sz="3150" baseline="1322" dirty="0">
                <a:latin typeface="Times New Roman"/>
                <a:cs typeface="Times New Roman"/>
              </a:rPr>
              <a:t>	</a:t>
            </a:r>
            <a:r>
              <a:rPr sz="3150" spc="44" baseline="1322" dirty="0">
                <a:latin typeface="Symbol"/>
                <a:cs typeface="Symbol"/>
              </a:rPr>
              <a:t></a:t>
            </a:r>
            <a:endParaRPr sz="3150" baseline="1322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354757" y="3994654"/>
            <a:ext cx="542925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377825" algn="l"/>
              </a:tabLst>
            </a:pPr>
            <a:r>
              <a:rPr sz="2100" b="1" spc="40" dirty="0">
                <a:latin typeface="Arial"/>
                <a:cs typeface="Arial"/>
              </a:rPr>
              <a:t>x	</a:t>
            </a:r>
            <a:r>
              <a:rPr sz="2100" spc="40" dirty="0">
                <a:latin typeface="Symbol"/>
                <a:cs typeface="Symbol"/>
              </a:rPr>
              <a:t>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450906" y="3994654"/>
            <a:ext cx="179705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100" b="1" spc="40" dirty="0">
                <a:latin typeface="Arial"/>
                <a:cs typeface="Arial"/>
              </a:rPr>
              <a:t>x</a:t>
            </a:r>
            <a:endParaRPr sz="21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335101" y="4446530"/>
            <a:ext cx="107314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25" dirty="0">
                <a:latin typeface="Arial"/>
                <a:cs typeface="Arial"/>
              </a:rPr>
              <a:t>4</a:t>
            </a:r>
            <a:endParaRPr sz="11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08895" y="4045413"/>
            <a:ext cx="302895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40"/>
              </a:spcBef>
            </a:pPr>
            <a:r>
              <a:rPr sz="1100" b="1" spc="25" dirty="0">
                <a:latin typeface="Arial"/>
                <a:cs typeface="Arial"/>
              </a:rPr>
              <a:t>2</a:t>
            </a:r>
            <a:r>
              <a:rPr sz="1100" b="1" spc="-55" dirty="0">
                <a:latin typeface="Arial"/>
                <a:cs typeface="Arial"/>
              </a:rPr>
              <a:t> </a:t>
            </a:r>
            <a:r>
              <a:rPr sz="3150" spc="44" baseline="-15873" dirty="0">
                <a:latin typeface="Symbol"/>
                <a:cs typeface="Symbol"/>
              </a:rPr>
              <a:t></a:t>
            </a:r>
            <a:endParaRPr sz="3150" baseline="-15873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21483" y="3709346"/>
            <a:ext cx="1275715" cy="34111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40"/>
              </a:spcBef>
              <a:tabLst>
                <a:tab pos="863600" algn="l"/>
              </a:tabLst>
            </a:pPr>
            <a:r>
              <a:rPr sz="2100" spc="30" dirty="0">
                <a:latin typeface="Symbol"/>
                <a:cs typeface="Symbol"/>
              </a:rPr>
              <a:t></a:t>
            </a:r>
            <a:r>
              <a:rPr sz="2100" spc="-330" dirty="0">
                <a:latin typeface="Times New Roman"/>
                <a:cs typeface="Times New Roman"/>
              </a:rPr>
              <a:t> </a:t>
            </a:r>
            <a:r>
              <a:rPr sz="3150" b="1" spc="104" baseline="5291" dirty="0">
                <a:latin typeface="Arial"/>
                <a:cs typeface="Arial"/>
              </a:rPr>
              <a:t>x</a:t>
            </a:r>
            <a:r>
              <a:rPr sz="1650" b="1" spc="104" baseline="-17676" dirty="0">
                <a:latin typeface="Arial"/>
                <a:cs typeface="Arial"/>
              </a:rPr>
              <a:t>1</a:t>
            </a:r>
            <a:r>
              <a:rPr sz="1650" b="1" spc="-89" baseline="-17676" dirty="0">
                <a:latin typeface="Arial"/>
                <a:cs typeface="Arial"/>
              </a:rPr>
              <a:t> </a:t>
            </a:r>
            <a:r>
              <a:rPr sz="2100" spc="30" dirty="0">
                <a:latin typeface="Symbol"/>
                <a:cs typeface="Symbol"/>
              </a:rPr>
              <a:t></a:t>
            </a:r>
            <a:r>
              <a:rPr sz="2100" spc="30" dirty="0">
                <a:latin typeface="Times New Roman"/>
                <a:cs typeface="Times New Roman"/>
              </a:rPr>
              <a:t>	</a:t>
            </a:r>
            <a:r>
              <a:rPr sz="2100" spc="50" dirty="0">
                <a:latin typeface="Symbol"/>
                <a:cs typeface="Symbol"/>
              </a:rPr>
              <a:t></a:t>
            </a:r>
            <a:r>
              <a:rPr sz="3150" b="1" spc="75" baseline="5291" dirty="0">
                <a:latin typeface="Arial"/>
                <a:cs typeface="Arial"/>
              </a:rPr>
              <a:t>0</a:t>
            </a:r>
            <a:r>
              <a:rPr sz="2100" spc="50" dirty="0">
                <a:latin typeface="Symbol"/>
                <a:cs typeface="Symbol"/>
              </a:rPr>
              <a:t>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613827" y="4141436"/>
            <a:ext cx="131445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35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35717" y="3989742"/>
            <a:ext cx="107314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25" dirty="0">
                <a:latin typeface="Arial"/>
                <a:cs typeface="Arial"/>
              </a:rPr>
              <a:t>3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517979" y="4141436"/>
            <a:ext cx="131445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35" dirty="0"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10716" y="3316186"/>
            <a:ext cx="1007744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30" dirty="0">
                <a:latin typeface="Microsoft Sans Serif"/>
                <a:cs typeface="Microsoft Sans Serif"/>
              </a:rPr>
              <a:t>don</a:t>
            </a:r>
            <a:r>
              <a:rPr sz="2800" spc="-125" dirty="0">
                <a:latin typeface="Microsoft Sans Serif"/>
                <a:cs typeface="Microsoft Sans Serif"/>
              </a:rPr>
              <a:t>d</a:t>
            </a:r>
            <a:r>
              <a:rPr sz="2800" spc="-165" dirty="0">
                <a:latin typeface="Microsoft Sans Serif"/>
                <a:cs typeface="Microsoft Sans Serif"/>
              </a:rPr>
              <a:t>e:</a:t>
            </a:r>
            <a:endParaRPr sz="2800">
              <a:latin typeface="Microsoft Sans Serif"/>
              <a:cs typeface="Microsoft Sans Serif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21" name="2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34</a:t>
            </a:fld>
            <a:endParaRPr lang="es-CL"/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5987" y="1208247"/>
            <a:ext cx="8073390" cy="149079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8140" marR="55880" indent="-320675" algn="just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58775" algn="l"/>
              </a:tabLst>
            </a:pPr>
            <a:r>
              <a:rPr sz="3200" spc="-260" dirty="0">
                <a:latin typeface="Microsoft Sans Serif"/>
                <a:cs typeface="Microsoft Sans Serif"/>
              </a:rPr>
              <a:t>Luego</a:t>
            </a:r>
            <a:r>
              <a:rPr sz="3200" spc="-254" dirty="0">
                <a:latin typeface="Microsoft Sans Serif"/>
                <a:cs typeface="Microsoft Sans Serif"/>
              </a:rPr>
              <a:t> </a:t>
            </a:r>
            <a:r>
              <a:rPr sz="3200" spc="-360" dirty="0">
                <a:latin typeface="Microsoft Sans Serif"/>
                <a:cs typeface="Microsoft Sans Serif"/>
              </a:rPr>
              <a:t>se</a:t>
            </a:r>
            <a:r>
              <a:rPr sz="3200" spc="-355" dirty="0">
                <a:latin typeface="Microsoft Sans Serif"/>
                <a:cs typeface="Microsoft Sans Serif"/>
              </a:rPr>
              <a:t> </a:t>
            </a:r>
            <a:r>
              <a:rPr sz="3200" spc="-235" dirty="0">
                <a:latin typeface="Microsoft Sans Serif"/>
                <a:cs typeface="Microsoft Sans Serif"/>
              </a:rPr>
              <a:t>hace</a:t>
            </a:r>
            <a:r>
              <a:rPr sz="3200" spc="-229" dirty="0">
                <a:latin typeface="Microsoft Sans Serif"/>
                <a:cs typeface="Microsoft Sans Serif"/>
              </a:rPr>
              <a:t> </a:t>
            </a:r>
            <a:r>
              <a:rPr sz="3200" spc="-200" dirty="0">
                <a:latin typeface="Microsoft Sans Serif"/>
                <a:cs typeface="Microsoft Sans Serif"/>
              </a:rPr>
              <a:t>cero</a:t>
            </a:r>
            <a:r>
              <a:rPr sz="3200" spc="-195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el</a:t>
            </a:r>
            <a:r>
              <a:rPr sz="3200" spc="-95" dirty="0">
                <a:latin typeface="Microsoft Sans Serif"/>
                <a:cs typeface="Microsoft Sans Serif"/>
              </a:rPr>
              <a:t> </a:t>
            </a:r>
            <a:r>
              <a:rPr sz="3200" spc="-260" dirty="0">
                <a:latin typeface="Microsoft Sans Serif"/>
                <a:cs typeface="Microsoft Sans Serif"/>
              </a:rPr>
              <a:t>costo</a:t>
            </a:r>
            <a:r>
              <a:rPr sz="3200" spc="-254" dirty="0">
                <a:latin typeface="Microsoft Sans Serif"/>
                <a:cs typeface="Microsoft Sans Serif"/>
              </a:rPr>
              <a:t> </a:t>
            </a:r>
            <a:r>
              <a:rPr sz="3200" spc="-150" dirty="0">
                <a:latin typeface="Microsoft Sans Serif"/>
                <a:cs typeface="Microsoft Sans Serif"/>
              </a:rPr>
              <a:t>reducido</a:t>
            </a:r>
            <a:r>
              <a:rPr sz="3200" spc="-145" dirty="0">
                <a:latin typeface="Microsoft Sans Serif"/>
                <a:cs typeface="Microsoft Sans Serif"/>
              </a:rPr>
              <a:t> </a:t>
            </a:r>
            <a:r>
              <a:rPr sz="3200" spc="-105" dirty="0">
                <a:latin typeface="Microsoft Sans Serif"/>
                <a:cs typeface="Microsoft Sans Serif"/>
              </a:rPr>
              <a:t>de</a:t>
            </a:r>
            <a:r>
              <a:rPr sz="3200" spc="-100" dirty="0">
                <a:latin typeface="Microsoft Sans Serif"/>
                <a:cs typeface="Microsoft Sans Serif"/>
              </a:rPr>
              <a:t> </a:t>
            </a:r>
            <a:r>
              <a:rPr sz="3200" spc="-30" dirty="0">
                <a:latin typeface="Microsoft Sans Serif"/>
                <a:cs typeface="Microsoft Sans Serif"/>
              </a:rPr>
              <a:t>la </a:t>
            </a:r>
            <a:r>
              <a:rPr sz="3200" spc="-25" dirty="0">
                <a:latin typeface="Microsoft Sans Serif"/>
                <a:cs typeface="Microsoft Sans Serif"/>
              </a:rPr>
              <a:t> </a:t>
            </a:r>
            <a:r>
              <a:rPr sz="3200" spc="-75" dirty="0">
                <a:latin typeface="Microsoft Sans Serif"/>
                <a:cs typeface="Microsoft Sans Serif"/>
              </a:rPr>
              <a:t>variable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5</a:t>
            </a:r>
            <a:r>
              <a:rPr sz="3150" b="1" spc="-82" baseline="-21164" dirty="0">
                <a:latin typeface="Arial"/>
                <a:cs typeface="Arial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en</a:t>
            </a:r>
            <a:r>
              <a:rPr sz="3200" spc="-27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 </a:t>
            </a:r>
            <a:r>
              <a:rPr sz="3200" spc="-25" dirty="0">
                <a:latin typeface="Microsoft Sans Serif"/>
                <a:cs typeface="Microsoft Sans Serif"/>
              </a:rPr>
              <a:t>tabla </a:t>
            </a:r>
            <a:r>
              <a:rPr sz="3200" spc="-140" dirty="0">
                <a:latin typeface="Microsoft Sans Serif"/>
                <a:cs typeface="Microsoft Sans Serif"/>
              </a:rPr>
              <a:t>anterior,</a:t>
            </a:r>
            <a:r>
              <a:rPr sz="3200" spc="-135" dirty="0">
                <a:latin typeface="Microsoft Sans Serif"/>
                <a:cs typeface="Microsoft Sans Serif"/>
              </a:rPr>
              <a:t> </a:t>
            </a:r>
            <a:r>
              <a:rPr sz="3200" dirty="0">
                <a:latin typeface="Microsoft Sans Serif"/>
                <a:cs typeface="Microsoft Sans Serif"/>
              </a:rPr>
              <a:t>y </a:t>
            </a:r>
            <a:r>
              <a:rPr sz="3200" spc="-120" dirty="0">
                <a:latin typeface="Microsoft Sans Serif"/>
                <a:cs typeface="Microsoft Sans Serif"/>
              </a:rPr>
              <a:t>queda</a:t>
            </a:r>
            <a:r>
              <a:rPr sz="3200" spc="-114" dirty="0">
                <a:latin typeface="Microsoft Sans Serif"/>
                <a:cs typeface="Microsoft Sans Serif"/>
              </a:rPr>
              <a:t> </a:t>
            </a:r>
            <a:r>
              <a:rPr sz="3200" spc="-30" dirty="0">
                <a:latin typeface="Microsoft Sans Serif"/>
                <a:cs typeface="Microsoft Sans Serif"/>
              </a:rPr>
              <a:t>la </a:t>
            </a:r>
            <a:r>
              <a:rPr sz="3200" spc="-25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siguiente</a:t>
            </a:r>
            <a:r>
              <a:rPr sz="3200" dirty="0">
                <a:latin typeface="Microsoft Sans Serif"/>
                <a:cs typeface="Microsoft Sans Serif"/>
              </a:rPr>
              <a:t> </a:t>
            </a:r>
            <a:r>
              <a:rPr sz="3200" spc="-25" dirty="0">
                <a:latin typeface="Microsoft Sans Serif"/>
                <a:cs typeface="Microsoft Sans Serif"/>
              </a:rPr>
              <a:t>tabla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para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spc="-125" dirty="0">
                <a:latin typeface="Microsoft Sans Serif"/>
                <a:cs typeface="Microsoft Sans Serif"/>
              </a:rPr>
              <a:t>iniciar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el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-365" dirty="0">
                <a:latin typeface="Microsoft Sans Serif"/>
                <a:cs typeface="Microsoft Sans Serif"/>
              </a:rPr>
              <a:t>uso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100" dirty="0">
                <a:latin typeface="Microsoft Sans Serif"/>
                <a:cs typeface="Microsoft Sans Serif"/>
              </a:rPr>
              <a:t>de</a:t>
            </a:r>
            <a:r>
              <a:rPr sz="3200" spc="35" dirty="0">
                <a:latin typeface="Microsoft Sans Serif"/>
                <a:cs typeface="Microsoft Sans Serif"/>
              </a:rPr>
              <a:t> </a:t>
            </a:r>
            <a:r>
              <a:rPr sz="3200" spc="-200" dirty="0">
                <a:latin typeface="Microsoft Sans Serif"/>
                <a:cs typeface="Microsoft Sans Serif"/>
              </a:rPr>
              <a:t>Simplex.</a:t>
            </a:r>
            <a:endParaRPr sz="3200">
              <a:latin typeface="Microsoft Sans Serif"/>
              <a:cs typeface="Microsoft Sans Serif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824733" y="2693988"/>
          <a:ext cx="3539489" cy="1234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87375"/>
                <a:gridCol w="558800"/>
                <a:gridCol w="552450"/>
                <a:gridCol w="561339"/>
                <a:gridCol w="593725"/>
                <a:gridCol w="685800"/>
              </a:tblGrid>
              <a:tr h="309244">
                <a:tc>
                  <a:txBody>
                    <a:bodyPr/>
                    <a:lstStyle/>
                    <a:p>
                      <a:pPr marR="2667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397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71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5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530">
                <a:tc>
                  <a:txBody>
                    <a:bodyPr/>
                    <a:lstStyle/>
                    <a:p>
                      <a:pPr marR="2857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587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9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91925">
                <a:tc>
                  <a:txBody>
                    <a:bodyPr/>
                    <a:lstStyle/>
                    <a:p>
                      <a:pPr marR="2857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333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71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275">
                <a:tc>
                  <a:txBody>
                    <a:bodyPr/>
                    <a:lstStyle/>
                    <a:p>
                      <a:pPr marR="2540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604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35</a:t>
            </a:fld>
            <a:endParaRPr lang="es-CL"/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5987" y="1171156"/>
            <a:ext cx="8045450" cy="96629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38100" marR="30480">
              <a:lnSpc>
                <a:spcPts val="3460"/>
              </a:lnSpc>
              <a:spcBef>
                <a:spcPts val="535"/>
              </a:spcBef>
              <a:tabLst>
                <a:tab pos="6241415" algn="l"/>
              </a:tabLst>
            </a:pPr>
            <a:r>
              <a:rPr sz="3200" spc="-360" dirty="0">
                <a:latin typeface="Microsoft Sans Serif"/>
                <a:cs typeface="Microsoft Sans Serif"/>
              </a:rPr>
              <a:t>Usamos</a:t>
            </a:r>
            <a:r>
              <a:rPr sz="3200" spc="300" dirty="0">
                <a:latin typeface="Microsoft Sans Serif"/>
                <a:cs typeface="Microsoft Sans Serif"/>
              </a:rPr>
              <a:t> </a:t>
            </a:r>
            <a:r>
              <a:rPr sz="3200" spc="-315" dirty="0">
                <a:latin typeface="Microsoft Sans Serif"/>
                <a:cs typeface="Microsoft Sans Serif"/>
              </a:rPr>
              <a:t>como</a:t>
            </a:r>
            <a:r>
              <a:rPr sz="3200" spc="305" dirty="0">
                <a:latin typeface="Microsoft Sans Serif"/>
                <a:cs typeface="Microsoft Sans Serif"/>
              </a:rPr>
              <a:t> </a:t>
            </a:r>
            <a:r>
              <a:rPr sz="3200" spc="-75" dirty="0">
                <a:latin typeface="Microsoft Sans Serif"/>
                <a:cs typeface="Microsoft Sans Serif"/>
              </a:rPr>
              <a:t>variable</a:t>
            </a:r>
            <a:r>
              <a:rPr sz="3200" spc="315" dirty="0">
                <a:latin typeface="Microsoft Sans Serif"/>
                <a:cs typeface="Microsoft Sans Serif"/>
              </a:rPr>
              <a:t> </a:t>
            </a:r>
            <a:r>
              <a:rPr sz="3200" spc="-155" dirty="0">
                <a:latin typeface="Microsoft Sans Serif"/>
                <a:cs typeface="Microsoft Sans Serif"/>
              </a:rPr>
              <a:t>entrante</a:t>
            </a:r>
            <a:r>
              <a:rPr sz="3200" spc="315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290" dirty="0">
                <a:latin typeface="Microsoft Sans Serif"/>
                <a:cs typeface="Microsoft Sans Serif"/>
              </a:rPr>
              <a:t> </a:t>
            </a:r>
            <a:r>
              <a:rPr sz="3200" b="1" spc="-65" dirty="0">
                <a:latin typeface="Arial"/>
                <a:cs typeface="Arial"/>
              </a:rPr>
              <a:t>x</a:t>
            </a:r>
            <a:r>
              <a:rPr sz="3150" b="1" spc="-97" baseline="-21164" dirty="0">
                <a:latin typeface="Arial"/>
                <a:cs typeface="Arial"/>
              </a:rPr>
              <a:t>1	</a:t>
            </a:r>
            <a:r>
              <a:rPr sz="3200" spc="-200" dirty="0">
                <a:latin typeface="Microsoft Sans Serif"/>
                <a:cs typeface="Microsoft Sans Serif"/>
              </a:rPr>
              <a:t>(</a:t>
            </a:r>
            <a:r>
              <a:rPr sz="3200" spc="260" dirty="0">
                <a:latin typeface="Microsoft Sans Serif"/>
                <a:cs typeface="Microsoft Sans Serif"/>
              </a:rPr>
              <a:t> </a:t>
            </a:r>
            <a:r>
              <a:rPr sz="3200" spc="-275" dirty="0">
                <a:latin typeface="Microsoft Sans Serif"/>
                <a:cs typeface="Microsoft Sans Serif"/>
              </a:rPr>
              <a:t>pues</a:t>
            </a:r>
            <a:r>
              <a:rPr sz="3200" spc="254" dirty="0">
                <a:latin typeface="Microsoft Sans Serif"/>
                <a:cs typeface="Microsoft Sans Serif"/>
              </a:rPr>
              <a:t> </a:t>
            </a:r>
            <a:r>
              <a:rPr sz="3200" b="1" spc="-140" dirty="0">
                <a:latin typeface="Arial"/>
                <a:cs typeface="Arial"/>
              </a:rPr>
              <a:t>r</a:t>
            </a:r>
            <a:r>
              <a:rPr sz="3150" b="1" spc="-209" baseline="-21164" dirty="0">
                <a:latin typeface="Arial"/>
                <a:cs typeface="Arial"/>
              </a:rPr>
              <a:t>1</a:t>
            </a:r>
            <a:r>
              <a:rPr sz="3150" b="1" spc="22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&lt; </a:t>
            </a:r>
            <a:r>
              <a:rPr sz="3200" b="1" spc="-875" dirty="0">
                <a:latin typeface="Arial"/>
                <a:cs typeface="Arial"/>
              </a:rPr>
              <a:t> </a:t>
            </a:r>
            <a:r>
              <a:rPr sz="3200" b="1" spc="-155" dirty="0">
                <a:latin typeface="Arial"/>
                <a:cs typeface="Arial"/>
              </a:rPr>
              <a:t>0</a:t>
            </a:r>
            <a:r>
              <a:rPr sz="3200" spc="-155" dirty="0">
                <a:latin typeface="Microsoft Sans Serif"/>
                <a:cs typeface="Microsoft Sans Serif"/>
              </a:rPr>
              <a:t>).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5987" y="3805619"/>
            <a:ext cx="8046720" cy="96629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38100" marR="30480">
              <a:lnSpc>
                <a:spcPts val="3460"/>
              </a:lnSpc>
              <a:spcBef>
                <a:spcPts val="535"/>
              </a:spcBef>
              <a:tabLst>
                <a:tab pos="2057400" algn="l"/>
                <a:tab pos="2798445" algn="l"/>
                <a:tab pos="3136900" algn="l"/>
                <a:tab pos="4301490" algn="l"/>
                <a:tab pos="5785485" algn="l"/>
                <a:tab pos="6953250" algn="l"/>
                <a:tab pos="7717155" algn="l"/>
              </a:tabLst>
            </a:pPr>
            <a:r>
              <a:rPr sz="3200" spc="-220" dirty="0">
                <a:latin typeface="Microsoft Sans Serif"/>
                <a:cs typeface="Microsoft Sans Serif"/>
              </a:rPr>
              <a:t>Calcu</a:t>
            </a:r>
            <a:r>
              <a:rPr sz="3200" spc="-95" dirty="0">
                <a:latin typeface="Microsoft Sans Serif"/>
                <a:cs typeface="Microsoft Sans Serif"/>
              </a:rPr>
              <a:t>l</a:t>
            </a:r>
            <a:r>
              <a:rPr sz="3200" spc="-220" dirty="0">
                <a:latin typeface="Microsoft Sans Serif"/>
                <a:cs typeface="Microsoft Sans Serif"/>
              </a:rPr>
              <a:t>a</a:t>
            </a:r>
            <a:r>
              <a:rPr sz="3200" spc="-345" dirty="0">
                <a:latin typeface="Microsoft Sans Serif"/>
                <a:cs typeface="Microsoft Sans Serif"/>
              </a:rPr>
              <a:t>m</a:t>
            </a:r>
            <a:r>
              <a:rPr sz="3200" spc="-360" dirty="0">
                <a:latin typeface="Microsoft Sans Serif"/>
                <a:cs typeface="Microsoft Sans Serif"/>
              </a:rPr>
              <a:t>os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15" dirty="0">
                <a:latin typeface="Microsoft Sans Serif"/>
                <a:cs typeface="Microsoft Sans Serif"/>
              </a:rPr>
              <a:t>min</a:t>
            </a:r>
            <a:r>
              <a:rPr sz="3200" dirty="0">
                <a:latin typeface="Microsoft Sans Serif"/>
                <a:cs typeface="Microsoft Sans Serif"/>
              </a:rPr>
              <a:t>	{	</a:t>
            </a:r>
            <a:r>
              <a:rPr sz="3200" spc="-20" dirty="0">
                <a:latin typeface="Microsoft Sans Serif"/>
                <a:cs typeface="Microsoft Sans Serif"/>
              </a:rPr>
              <a:t>9</a:t>
            </a:r>
            <a:r>
              <a:rPr sz="3200" spc="715" dirty="0">
                <a:latin typeface="Microsoft Sans Serif"/>
                <a:cs typeface="Microsoft Sans Serif"/>
              </a:rPr>
              <a:t>/</a:t>
            </a:r>
            <a:r>
              <a:rPr sz="3200" spc="-20" dirty="0">
                <a:latin typeface="Microsoft Sans Serif"/>
                <a:cs typeface="Microsoft Sans Serif"/>
              </a:rPr>
              <a:t>1</a:t>
            </a:r>
            <a:r>
              <a:rPr sz="3200" spc="-35" dirty="0">
                <a:latin typeface="Microsoft Sans Serif"/>
                <a:cs typeface="Microsoft Sans Serif"/>
              </a:rPr>
              <a:t>0</a:t>
            </a:r>
            <a:r>
              <a:rPr sz="3200" spc="-190" dirty="0">
                <a:latin typeface="Microsoft Sans Serif"/>
                <a:cs typeface="Microsoft Sans Serif"/>
              </a:rPr>
              <a:t>,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0" dirty="0">
                <a:latin typeface="Microsoft Sans Serif"/>
                <a:cs typeface="Microsoft Sans Serif"/>
              </a:rPr>
              <a:t>1</a:t>
            </a:r>
            <a:r>
              <a:rPr sz="3200" spc="715" dirty="0">
                <a:latin typeface="Microsoft Sans Serif"/>
                <a:cs typeface="Microsoft Sans Serif"/>
              </a:rPr>
              <a:t>/</a:t>
            </a:r>
            <a:r>
              <a:rPr sz="3200" spc="-20" dirty="0">
                <a:latin typeface="Microsoft Sans Serif"/>
                <a:cs typeface="Microsoft Sans Serif"/>
              </a:rPr>
              <a:t>10</a:t>
            </a:r>
            <a:r>
              <a:rPr sz="3200" spc="90" dirty="0">
                <a:latin typeface="Microsoft Sans Serif"/>
                <a:cs typeface="Microsoft Sans Serif"/>
              </a:rPr>
              <a:t>}</a:t>
            </a:r>
            <a:r>
              <a:rPr sz="3200" spc="170" dirty="0">
                <a:latin typeface="Microsoft Sans Serif"/>
                <a:cs typeface="Microsoft Sans Serif"/>
              </a:rPr>
              <a:t>=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0" dirty="0">
                <a:latin typeface="Microsoft Sans Serif"/>
                <a:cs typeface="Microsoft Sans Serif"/>
              </a:rPr>
              <a:t>1</a:t>
            </a:r>
            <a:r>
              <a:rPr sz="3200" spc="715" dirty="0">
                <a:latin typeface="Microsoft Sans Serif"/>
                <a:cs typeface="Microsoft Sans Serif"/>
              </a:rPr>
              <a:t>/</a:t>
            </a:r>
            <a:r>
              <a:rPr sz="3200" spc="-20" dirty="0">
                <a:latin typeface="Microsoft Sans Serif"/>
                <a:cs typeface="Microsoft Sans Serif"/>
              </a:rPr>
              <a:t>1</a:t>
            </a:r>
            <a:r>
              <a:rPr sz="3200" spc="-35" dirty="0">
                <a:latin typeface="Microsoft Sans Serif"/>
                <a:cs typeface="Microsoft Sans Serif"/>
              </a:rPr>
              <a:t>0</a:t>
            </a:r>
            <a:r>
              <a:rPr sz="3200" spc="-190" dirty="0">
                <a:latin typeface="Microsoft Sans Serif"/>
                <a:cs typeface="Microsoft Sans Serif"/>
              </a:rPr>
              <a:t>,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5" dirty="0">
                <a:latin typeface="Microsoft Sans Serif"/>
                <a:cs typeface="Microsoft Sans Serif"/>
              </a:rPr>
              <a:t>p</a:t>
            </a:r>
            <a:r>
              <a:rPr sz="3200" spc="-90" dirty="0">
                <a:latin typeface="Microsoft Sans Serif"/>
                <a:cs typeface="Microsoft Sans Serif"/>
              </a:rPr>
              <a:t>or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00" dirty="0">
                <a:latin typeface="Microsoft Sans Serif"/>
                <a:cs typeface="Microsoft Sans Serif"/>
              </a:rPr>
              <a:t>lo  </a:t>
            </a:r>
            <a:r>
              <a:rPr sz="3200" spc="-125" dirty="0">
                <a:latin typeface="Microsoft Sans Serif"/>
                <a:cs typeface="Microsoft Sans Serif"/>
              </a:rPr>
              <a:t>tanto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-190" dirty="0">
                <a:latin typeface="Microsoft Sans Serif"/>
                <a:cs typeface="Microsoft Sans Serif"/>
              </a:rPr>
              <a:t>sale</a:t>
            </a:r>
            <a:r>
              <a:rPr sz="3200" spc="15" dirty="0">
                <a:latin typeface="Microsoft Sans Serif"/>
                <a:cs typeface="Microsoft Sans Serif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5</a:t>
            </a:r>
            <a:r>
              <a:rPr sz="3200" b="1" spc="-60" dirty="0">
                <a:latin typeface="Arial"/>
                <a:cs typeface="Arial"/>
              </a:rPr>
              <a:t>.</a:t>
            </a:r>
            <a:endParaRPr sz="32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752726" y="2136395"/>
          <a:ext cx="3538855" cy="1234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1180"/>
                <a:gridCol w="595630"/>
                <a:gridCol w="552450"/>
                <a:gridCol w="560705"/>
                <a:gridCol w="593725"/>
                <a:gridCol w="685165"/>
              </a:tblGrid>
              <a:tr h="292289">
                <a:tc>
                  <a:txBody>
                    <a:bodyPr/>
                    <a:lstStyle/>
                    <a:p>
                      <a:pPr marL="127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5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5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9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919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b="1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275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36</a:t>
            </a:fld>
            <a:endParaRPr lang="es-CL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208247"/>
            <a:ext cx="645541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32740" indent="-320675">
              <a:lnSpc>
                <a:spcPct val="100000"/>
              </a:lnSpc>
              <a:spcBef>
                <a:spcPts val="105"/>
              </a:spcBef>
              <a:buClr>
                <a:srgbClr val="DD8046"/>
              </a:buClr>
              <a:buSzPct val="59375"/>
              <a:buFont typeface="Wingdings"/>
              <a:buChar char=""/>
              <a:tabLst>
                <a:tab pos="333375" algn="l"/>
              </a:tabLst>
            </a:pPr>
            <a:r>
              <a:rPr sz="3200" spc="-175" dirty="0">
                <a:latin typeface="Microsoft Sans Serif"/>
                <a:cs typeface="Microsoft Sans Serif"/>
              </a:rPr>
              <a:t>Obteniéndose</a:t>
            </a:r>
            <a:r>
              <a:rPr sz="3200" spc="-20" dirty="0">
                <a:latin typeface="Microsoft Sans Serif"/>
                <a:cs typeface="Microsoft Sans Serif"/>
              </a:rPr>
              <a:t> </a:t>
            </a:r>
            <a:r>
              <a:rPr sz="3200" spc="-25" dirty="0">
                <a:latin typeface="Microsoft Sans Serif"/>
                <a:cs typeface="Microsoft Sans Serif"/>
              </a:rPr>
              <a:t>la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195" dirty="0">
                <a:latin typeface="Microsoft Sans Serif"/>
                <a:cs typeface="Microsoft Sans Serif"/>
              </a:rPr>
              <a:t>siguiente</a:t>
            </a:r>
            <a:r>
              <a:rPr sz="3200" spc="-15" dirty="0">
                <a:latin typeface="Microsoft Sans Serif"/>
                <a:cs typeface="Microsoft Sans Serif"/>
              </a:rPr>
              <a:t> </a:t>
            </a:r>
            <a:r>
              <a:rPr sz="3200" spc="-25" dirty="0">
                <a:latin typeface="Microsoft Sans Serif"/>
                <a:cs typeface="Microsoft Sans Serif"/>
              </a:rPr>
              <a:t>tabla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80" dirty="0">
                <a:latin typeface="Microsoft Sans Serif"/>
                <a:cs typeface="Microsoft Sans Serif"/>
              </a:rPr>
              <a:t>final:</a:t>
            </a:r>
            <a:endParaRPr sz="3200">
              <a:latin typeface="Microsoft Sans Serif"/>
              <a:cs typeface="Microsoft Sans Serif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608708" y="1812052"/>
          <a:ext cx="3820795" cy="1234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6420"/>
                <a:gridCol w="575945"/>
                <a:gridCol w="531495"/>
                <a:gridCol w="784225"/>
                <a:gridCol w="676910"/>
                <a:gridCol w="685800"/>
              </a:tblGrid>
              <a:tr h="292592">
                <a:tc>
                  <a:txBody>
                    <a:bodyPr/>
                    <a:lstStyle/>
                    <a:p>
                      <a:pPr marR="571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5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538"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8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7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91917"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½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spc="-5" dirty="0">
                          <a:latin typeface="Arial MT"/>
                          <a:cs typeface="Arial MT"/>
                        </a:rPr>
                        <a:t>-1/10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1/10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1/10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275"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5466520" y="3908475"/>
            <a:ext cx="122555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839469" algn="l"/>
                <a:tab pos="1106170" algn="l"/>
              </a:tabLst>
            </a:pPr>
            <a:r>
              <a:rPr sz="2100" spc="25" dirty="0">
                <a:latin typeface="Symbol"/>
                <a:cs typeface="Symbol"/>
              </a:rPr>
              <a:t></a:t>
            </a:r>
            <a:r>
              <a:rPr sz="2100" spc="25" dirty="0">
                <a:latin typeface="Times New Roman"/>
                <a:cs typeface="Times New Roman"/>
              </a:rPr>
              <a:t>	</a:t>
            </a:r>
            <a:r>
              <a:rPr sz="2100" spc="25" dirty="0">
                <a:latin typeface="Symbol"/>
                <a:cs typeface="Symbol"/>
              </a:rPr>
              <a:t></a:t>
            </a:r>
            <a:r>
              <a:rPr sz="2100" spc="25" dirty="0">
                <a:latin typeface="Times New Roman"/>
                <a:cs typeface="Times New Roman"/>
              </a:rPr>
              <a:t>	</a:t>
            </a:r>
            <a:r>
              <a:rPr sz="2100" spc="25" dirty="0">
                <a:latin typeface="Symbol"/>
                <a:cs typeface="Symbol"/>
              </a:rPr>
              <a:t>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41120" y="4105519"/>
            <a:ext cx="127635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  <a:tabLst>
                <a:tab pos="445770" algn="l"/>
                <a:tab pos="864869" algn="l"/>
              </a:tabLst>
            </a:pPr>
            <a:r>
              <a:rPr sz="2100" spc="-215" dirty="0">
                <a:latin typeface="Symbol"/>
                <a:cs typeface="Symbol"/>
              </a:rPr>
              <a:t></a:t>
            </a:r>
            <a:r>
              <a:rPr sz="3150" spc="-322" baseline="-13227" dirty="0">
                <a:latin typeface="Symbol"/>
                <a:cs typeface="Symbol"/>
              </a:rPr>
              <a:t></a:t>
            </a:r>
            <a:r>
              <a:rPr sz="2100" b="1" spc="-215" dirty="0">
                <a:latin typeface="Arial"/>
                <a:cs typeface="Arial"/>
              </a:rPr>
              <a:t>x	</a:t>
            </a:r>
            <a:r>
              <a:rPr sz="2100" spc="-395" dirty="0">
                <a:latin typeface="Symbol"/>
                <a:cs typeface="Symbol"/>
              </a:rPr>
              <a:t></a:t>
            </a:r>
            <a:r>
              <a:rPr sz="3150" spc="-592" baseline="-13227" dirty="0">
                <a:latin typeface="Symbol"/>
                <a:cs typeface="Symbol"/>
              </a:rPr>
              <a:t></a:t>
            </a:r>
            <a:r>
              <a:rPr sz="3150" spc="-592" baseline="-13227" dirty="0">
                <a:latin typeface="Times New Roman"/>
                <a:cs typeface="Times New Roman"/>
              </a:rPr>
              <a:t>	</a:t>
            </a:r>
            <a:r>
              <a:rPr sz="2100" spc="-295" dirty="0">
                <a:latin typeface="Symbol"/>
                <a:cs typeface="Symbol"/>
              </a:rPr>
              <a:t></a:t>
            </a:r>
            <a:r>
              <a:rPr sz="3150" spc="-442" baseline="-13227" dirty="0">
                <a:latin typeface="Symbol"/>
                <a:cs typeface="Symbol"/>
              </a:rPr>
              <a:t></a:t>
            </a:r>
            <a:r>
              <a:rPr sz="2100" b="1" spc="-295" dirty="0">
                <a:latin typeface="Arial"/>
                <a:cs typeface="Arial"/>
              </a:rPr>
              <a:t>0</a:t>
            </a:r>
            <a:r>
              <a:rPr sz="2100" spc="-295" dirty="0">
                <a:latin typeface="Symbol"/>
                <a:cs typeface="Symbol"/>
              </a:rPr>
              <a:t></a:t>
            </a:r>
            <a:r>
              <a:rPr sz="3150" spc="-442" baseline="-13227" dirty="0">
                <a:latin typeface="Symbol"/>
                <a:cs typeface="Symbol"/>
              </a:rPr>
              <a:t></a:t>
            </a:r>
            <a:endParaRPr sz="3150" baseline="-13227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10280" y="3711719"/>
            <a:ext cx="150749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  <a:tabLst>
                <a:tab pos="676910" algn="l"/>
              </a:tabLst>
            </a:pPr>
            <a:r>
              <a:rPr sz="3150" spc="60" baseline="-25132" dirty="0">
                <a:latin typeface="Symbol"/>
                <a:cs typeface="Symbol"/>
              </a:rPr>
              <a:t></a:t>
            </a:r>
            <a:r>
              <a:rPr sz="3150" spc="142" baseline="-25132" dirty="0">
                <a:latin typeface="Times New Roman"/>
                <a:cs typeface="Times New Roman"/>
              </a:rPr>
              <a:t> </a:t>
            </a:r>
            <a:r>
              <a:rPr sz="2100" spc="70" dirty="0">
                <a:latin typeface="Symbol"/>
                <a:cs typeface="Symbol"/>
              </a:rPr>
              <a:t></a:t>
            </a:r>
            <a:r>
              <a:rPr sz="3150" b="1" spc="104" baseline="-25132" dirty="0">
                <a:latin typeface="Arial"/>
                <a:cs typeface="Arial"/>
              </a:rPr>
              <a:t>x	</a:t>
            </a:r>
            <a:r>
              <a:rPr sz="2100" spc="25" dirty="0">
                <a:latin typeface="Symbol"/>
                <a:cs typeface="Symbol"/>
              </a:rPr>
              <a:t></a:t>
            </a:r>
            <a:r>
              <a:rPr sz="2100" spc="80" dirty="0">
                <a:latin typeface="Times New Roman"/>
                <a:cs typeface="Times New Roman"/>
              </a:rPr>
              <a:t> </a:t>
            </a:r>
            <a:r>
              <a:rPr sz="3150" spc="60" baseline="-25132" dirty="0">
                <a:latin typeface="Symbol"/>
                <a:cs typeface="Symbol"/>
              </a:rPr>
              <a:t></a:t>
            </a:r>
            <a:r>
              <a:rPr sz="3150" spc="89" baseline="-25132" dirty="0">
                <a:latin typeface="Times New Roman"/>
                <a:cs typeface="Times New Roman"/>
              </a:rPr>
              <a:t> </a:t>
            </a:r>
            <a:r>
              <a:rPr sz="2100" spc="50" dirty="0">
                <a:latin typeface="Symbol"/>
                <a:cs typeface="Symbol"/>
              </a:rPr>
              <a:t></a:t>
            </a:r>
            <a:r>
              <a:rPr sz="3150" b="1" spc="75" baseline="-25132" dirty="0">
                <a:latin typeface="Arial"/>
                <a:cs typeface="Arial"/>
              </a:rPr>
              <a:t>0</a:t>
            </a:r>
            <a:r>
              <a:rPr sz="2100" spc="50" dirty="0">
                <a:latin typeface="Symbol"/>
                <a:cs typeface="Symbol"/>
              </a:rPr>
              <a:t>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57238" y="3867241"/>
            <a:ext cx="13208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spc="25" dirty="0">
                <a:latin typeface="Symbol"/>
                <a:cs typeface="Symbol"/>
              </a:rPr>
              <a:t>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40648" y="3799934"/>
            <a:ext cx="177165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spc="40" dirty="0">
                <a:latin typeface="Symbol"/>
                <a:cs typeface="Symbol"/>
              </a:rPr>
              <a:t>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55101" y="3799934"/>
            <a:ext cx="542925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377825" algn="l"/>
              </a:tabLst>
            </a:pPr>
            <a:r>
              <a:rPr sz="2100" b="1" spc="40" dirty="0">
                <a:latin typeface="Arial"/>
                <a:cs typeface="Arial"/>
              </a:rPr>
              <a:t>x	</a:t>
            </a:r>
            <a:r>
              <a:rPr sz="2100" spc="40" dirty="0">
                <a:latin typeface="Symbol"/>
                <a:cs typeface="Symbol"/>
              </a:rPr>
              <a:t>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69753" y="3799934"/>
            <a:ext cx="179705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b="1" spc="40" dirty="0">
                <a:latin typeface="Arial"/>
                <a:cs typeface="Arial"/>
              </a:rPr>
              <a:t>x</a:t>
            </a:r>
            <a:endParaRPr sz="2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88733" y="3955729"/>
            <a:ext cx="179705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b="1" spc="40" dirty="0">
                <a:latin typeface="Arial"/>
                <a:cs typeface="Arial"/>
              </a:rPr>
              <a:t>8</a:t>
            </a:r>
            <a:endParaRPr sz="2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71842" y="3651013"/>
            <a:ext cx="817244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150" spc="-52" baseline="-5291" dirty="0">
                <a:latin typeface="Symbol"/>
                <a:cs typeface="Symbol"/>
              </a:rPr>
              <a:t></a:t>
            </a:r>
            <a:r>
              <a:rPr sz="2100" b="1" spc="100" dirty="0">
                <a:latin typeface="Arial"/>
                <a:cs typeface="Arial"/>
              </a:rPr>
              <a:t>1</a:t>
            </a:r>
            <a:r>
              <a:rPr sz="2100" b="1" spc="20" dirty="0">
                <a:latin typeface="Arial"/>
                <a:cs typeface="Arial"/>
              </a:rPr>
              <a:t>/</a:t>
            </a:r>
            <a:r>
              <a:rPr sz="2100" b="1" spc="-320" dirty="0">
                <a:latin typeface="Arial"/>
                <a:cs typeface="Arial"/>
              </a:rPr>
              <a:t> </a:t>
            </a:r>
            <a:r>
              <a:rPr sz="2100" b="1" spc="60" dirty="0">
                <a:latin typeface="Arial"/>
                <a:cs typeface="Arial"/>
              </a:rPr>
              <a:t>1</a:t>
            </a:r>
            <a:r>
              <a:rPr sz="2100" b="1" spc="70" dirty="0">
                <a:latin typeface="Arial"/>
                <a:cs typeface="Arial"/>
              </a:rPr>
              <a:t>0</a:t>
            </a:r>
            <a:r>
              <a:rPr sz="3150" spc="37" baseline="-5291" dirty="0">
                <a:latin typeface="Symbol"/>
                <a:cs typeface="Symbol"/>
              </a:rPr>
              <a:t></a:t>
            </a:r>
            <a:endParaRPr sz="3150" baseline="-5291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926573" y="3867241"/>
            <a:ext cx="1002665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  <a:tabLst>
                <a:tab pos="438784" algn="l"/>
                <a:tab pos="857885" algn="l"/>
              </a:tabLst>
            </a:pPr>
            <a:r>
              <a:rPr sz="2100" spc="70" dirty="0">
                <a:latin typeface="Symbol"/>
                <a:cs typeface="Symbol"/>
              </a:rPr>
              <a:t></a:t>
            </a:r>
            <a:r>
              <a:rPr sz="3150" b="1" spc="104" baseline="-23809" dirty="0">
                <a:latin typeface="Arial"/>
                <a:cs typeface="Arial"/>
              </a:rPr>
              <a:t>x	</a:t>
            </a:r>
            <a:r>
              <a:rPr sz="2100" spc="25" dirty="0">
                <a:latin typeface="Symbol"/>
                <a:cs typeface="Symbol"/>
              </a:rPr>
              <a:t></a:t>
            </a:r>
            <a:r>
              <a:rPr sz="2100" spc="25" dirty="0">
                <a:latin typeface="Times New Roman"/>
                <a:cs typeface="Times New Roman"/>
              </a:rPr>
              <a:t>	</a:t>
            </a:r>
            <a:r>
              <a:rPr sz="2100" spc="25" dirty="0">
                <a:latin typeface="Symbol"/>
                <a:cs typeface="Symbol"/>
              </a:rPr>
              <a:t>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51973" y="3668194"/>
            <a:ext cx="532765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spc="120" dirty="0">
                <a:latin typeface="Symbol"/>
                <a:cs typeface="Symbol"/>
              </a:rPr>
              <a:t></a:t>
            </a:r>
            <a:r>
              <a:rPr sz="3150" b="1" spc="179" baseline="5291" dirty="0">
                <a:latin typeface="Arial"/>
                <a:cs typeface="Arial"/>
              </a:rPr>
              <a:t>x</a:t>
            </a:r>
            <a:r>
              <a:rPr sz="3150" b="1" spc="397" baseline="5291" dirty="0">
                <a:latin typeface="Arial"/>
                <a:cs typeface="Arial"/>
              </a:rPr>
              <a:t> </a:t>
            </a:r>
            <a:r>
              <a:rPr sz="2100" spc="25" dirty="0">
                <a:latin typeface="Symbol"/>
                <a:cs typeface="Symbol"/>
              </a:rPr>
              <a:t>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51972" y="4003849"/>
            <a:ext cx="163703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96545" algn="l"/>
                <a:tab pos="832485" algn="l"/>
                <a:tab pos="1517650" algn="l"/>
              </a:tabLst>
            </a:pPr>
            <a:r>
              <a:rPr sz="2100" spc="25" dirty="0">
                <a:latin typeface="Symbol"/>
                <a:cs typeface="Symbol"/>
              </a:rPr>
              <a:t></a:t>
            </a:r>
            <a:r>
              <a:rPr sz="2100" spc="25" dirty="0">
                <a:latin typeface="Times New Roman"/>
                <a:cs typeface="Times New Roman"/>
              </a:rPr>
              <a:t>	</a:t>
            </a:r>
            <a:r>
              <a:rPr sz="1100" b="1" spc="25" dirty="0">
                <a:latin typeface="Arial"/>
                <a:cs typeface="Arial"/>
              </a:rPr>
              <a:t>3</a:t>
            </a:r>
            <a:r>
              <a:rPr sz="1100" b="1" spc="-30" dirty="0">
                <a:latin typeface="Arial"/>
                <a:cs typeface="Arial"/>
              </a:rPr>
              <a:t> </a:t>
            </a:r>
            <a:r>
              <a:rPr sz="2100" spc="25" dirty="0">
                <a:latin typeface="Symbol"/>
                <a:cs typeface="Symbol"/>
              </a:rPr>
              <a:t></a:t>
            </a:r>
            <a:r>
              <a:rPr sz="2100" dirty="0">
                <a:latin typeface="Times New Roman"/>
                <a:cs typeface="Times New Roman"/>
              </a:rPr>
              <a:t>	</a:t>
            </a:r>
            <a:r>
              <a:rPr sz="3150" spc="37" baseline="1322" dirty="0">
                <a:latin typeface="Symbol"/>
                <a:cs typeface="Symbol"/>
              </a:rPr>
              <a:t></a:t>
            </a:r>
            <a:r>
              <a:rPr sz="3150" baseline="1322" dirty="0">
                <a:latin typeface="Times New Roman"/>
                <a:cs typeface="Times New Roman"/>
              </a:rPr>
              <a:t>	</a:t>
            </a:r>
            <a:r>
              <a:rPr sz="3150" spc="37" baseline="1322" dirty="0">
                <a:latin typeface="Symbol"/>
                <a:cs typeface="Symbol"/>
              </a:rPr>
              <a:t></a:t>
            </a:r>
            <a:endParaRPr sz="3150" baseline="1322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753136" y="4251256"/>
            <a:ext cx="106680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25" dirty="0"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29994" y="3850630"/>
            <a:ext cx="301625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sz="1100" b="1" spc="25" dirty="0">
                <a:latin typeface="Arial"/>
                <a:cs typeface="Arial"/>
              </a:rPr>
              <a:t>4</a:t>
            </a:r>
            <a:r>
              <a:rPr sz="1100" b="1" spc="-60" dirty="0">
                <a:latin typeface="Arial"/>
                <a:cs typeface="Arial"/>
              </a:rPr>
              <a:t> </a:t>
            </a:r>
            <a:r>
              <a:rPr sz="3150" spc="37" baseline="-15873" dirty="0">
                <a:latin typeface="Symbol"/>
                <a:cs typeface="Symbol"/>
              </a:rPr>
              <a:t></a:t>
            </a:r>
            <a:endParaRPr sz="3150" baseline="-15873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441120" y="3514975"/>
            <a:ext cx="1276350" cy="34047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  <a:tabLst>
                <a:tab pos="864869" algn="l"/>
              </a:tabLst>
            </a:pPr>
            <a:r>
              <a:rPr sz="2100" spc="105" dirty="0">
                <a:latin typeface="Symbol"/>
                <a:cs typeface="Symbol"/>
              </a:rPr>
              <a:t></a:t>
            </a:r>
            <a:r>
              <a:rPr sz="3150" b="1" spc="157" baseline="5291" dirty="0">
                <a:latin typeface="Arial"/>
                <a:cs typeface="Arial"/>
              </a:rPr>
              <a:t>x</a:t>
            </a:r>
            <a:r>
              <a:rPr sz="1650" b="1" spc="157" baseline="-17676" dirty="0">
                <a:latin typeface="Arial"/>
                <a:cs typeface="Arial"/>
              </a:rPr>
              <a:t>2</a:t>
            </a:r>
            <a:r>
              <a:rPr sz="1650" b="1" baseline="-17676" dirty="0">
                <a:latin typeface="Arial"/>
                <a:cs typeface="Arial"/>
              </a:rPr>
              <a:t> </a:t>
            </a:r>
            <a:r>
              <a:rPr sz="2100" spc="25" dirty="0">
                <a:latin typeface="Symbol"/>
                <a:cs typeface="Symbol"/>
              </a:rPr>
              <a:t></a:t>
            </a:r>
            <a:r>
              <a:rPr sz="2100" spc="25" dirty="0">
                <a:latin typeface="Times New Roman"/>
                <a:cs typeface="Times New Roman"/>
              </a:rPr>
              <a:t>	</a:t>
            </a:r>
            <a:r>
              <a:rPr sz="2100" spc="50" dirty="0">
                <a:latin typeface="Symbol"/>
                <a:cs typeface="Symbol"/>
              </a:rPr>
              <a:t></a:t>
            </a:r>
            <a:r>
              <a:rPr sz="3150" b="1" spc="75" baseline="5291" dirty="0">
                <a:latin typeface="Arial"/>
                <a:cs typeface="Arial"/>
              </a:rPr>
              <a:t>0</a:t>
            </a:r>
            <a:r>
              <a:rPr sz="2100" spc="50" dirty="0">
                <a:latin typeface="Symbol"/>
                <a:cs typeface="Symbol"/>
              </a:rPr>
              <a:t></a:t>
            </a:r>
            <a:endParaRPr sz="21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33050" y="3946536"/>
            <a:ext cx="131445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35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243198" y="3795027"/>
            <a:ext cx="106680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25" dirty="0">
                <a:latin typeface="Arial"/>
                <a:cs typeface="Arial"/>
              </a:rPr>
              <a:t>1</a:t>
            </a:r>
            <a:endParaRPr sz="11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518067" y="3946536"/>
            <a:ext cx="131445" cy="1859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100" b="1" spc="35" dirty="0"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37</a:t>
            </a:fld>
            <a:endParaRPr lang="es-CL"/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8" y="1171156"/>
            <a:ext cx="7998459" cy="96629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  <a:tabLst>
                <a:tab pos="1016635" algn="l"/>
                <a:tab pos="1812289" algn="l"/>
                <a:tab pos="1923414" algn="l"/>
                <a:tab pos="2430145" algn="l"/>
                <a:tab pos="2976880" algn="l"/>
                <a:tab pos="3734435" algn="l"/>
                <a:tab pos="3949700" algn="l"/>
                <a:tab pos="4402455" algn="l"/>
                <a:tab pos="4497070" algn="l"/>
                <a:tab pos="5271135" algn="l"/>
                <a:tab pos="5990590" algn="l"/>
                <a:tab pos="6325870" algn="l"/>
                <a:tab pos="7467600" algn="l"/>
                <a:tab pos="7662545" algn="l"/>
              </a:tabLst>
            </a:pPr>
            <a:r>
              <a:rPr sz="3200" spc="-254" dirty="0">
                <a:latin typeface="Microsoft Sans Serif"/>
                <a:cs typeface="Microsoft Sans Serif"/>
              </a:rPr>
              <a:t>Una	</a:t>
            </a:r>
            <a:r>
              <a:rPr sz="3200" spc="-275" dirty="0">
                <a:latin typeface="Microsoft Sans Serif"/>
                <a:cs typeface="Microsoft Sans Serif"/>
              </a:rPr>
              <a:t>v</a:t>
            </a:r>
            <a:r>
              <a:rPr sz="3200" spc="-190" dirty="0">
                <a:latin typeface="Microsoft Sans Serif"/>
                <a:cs typeface="Microsoft Sans Serif"/>
              </a:rPr>
              <a:t>ez</a:t>
            </a:r>
            <a:r>
              <a:rPr sz="3200" dirty="0">
                <a:latin typeface="Microsoft Sans Serif"/>
                <a:cs typeface="Microsoft Sans Serif"/>
              </a:rPr>
              <a:t>		</a:t>
            </a:r>
            <a:r>
              <a:rPr sz="3200" spc="-85" dirty="0">
                <a:latin typeface="Microsoft Sans Serif"/>
                <a:cs typeface="Microsoft Sans Serif"/>
              </a:rPr>
              <a:t>ob</a:t>
            </a:r>
            <a:r>
              <a:rPr sz="3200" spc="-65" dirty="0">
                <a:latin typeface="Microsoft Sans Serif"/>
                <a:cs typeface="Microsoft Sans Serif"/>
              </a:rPr>
              <a:t>t</a:t>
            </a:r>
            <a:r>
              <a:rPr sz="3200" spc="-245" dirty="0">
                <a:latin typeface="Microsoft Sans Serif"/>
                <a:cs typeface="Microsoft Sans Serif"/>
              </a:rPr>
              <a:t>en</a:t>
            </a:r>
            <a:r>
              <a:rPr sz="3200" spc="-114" dirty="0">
                <a:latin typeface="Microsoft Sans Serif"/>
                <a:cs typeface="Microsoft Sans Serif"/>
              </a:rPr>
              <a:t>i</a:t>
            </a:r>
            <a:r>
              <a:rPr sz="3200" spc="-15" dirty="0">
                <a:latin typeface="Microsoft Sans Serif"/>
                <a:cs typeface="Microsoft Sans Serif"/>
              </a:rPr>
              <a:t>da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5" dirty="0">
                <a:latin typeface="Microsoft Sans Serif"/>
                <a:cs typeface="Microsoft Sans Serif"/>
              </a:rPr>
              <a:t>l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95" dirty="0">
                <a:latin typeface="Microsoft Sans Serif"/>
                <a:cs typeface="Microsoft Sans Serif"/>
              </a:rPr>
              <a:t>solu</a:t>
            </a:r>
            <a:r>
              <a:rPr sz="3200" spc="-335" dirty="0">
                <a:latin typeface="Microsoft Sans Serif"/>
                <a:cs typeface="Microsoft Sans Serif"/>
              </a:rPr>
              <a:t>c</a:t>
            </a:r>
            <a:r>
              <a:rPr sz="3200" spc="-175" dirty="0">
                <a:latin typeface="Microsoft Sans Serif"/>
                <a:cs typeface="Microsoft Sans Serif"/>
              </a:rPr>
              <a:t>ió</a:t>
            </a:r>
            <a:r>
              <a:rPr sz="3200" spc="-245" dirty="0">
                <a:latin typeface="Microsoft Sans Serif"/>
                <a:cs typeface="Microsoft Sans Serif"/>
              </a:rPr>
              <a:t>n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85" dirty="0">
                <a:latin typeface="Microsoft Sans Serif"/>
                <a:cs typeface="Microsoft Sans Serif"/>
              </a:rPr>
              <a:t>óp</a:t>
            </a:r>
            <a:r>
              <a:rPr sz="3200" spc="-65" dirty="0">
                <a:latin typeface="Microsoft Sans Serif"/>
                <a:cs typeface="Microsoft Sans Serif"/>
              </a:rPr>
              <a:t>t</a:t>
            </a:r>
            <a:r>
              <a:rPr sz="3200" spc="-195" dirty="0">
                <a:latin typeface="Microsoft Sans Serif"/>
                <a:cs typeface="Microsoft Sans Serif"/>
              </a:rPr>
              <a:t>ima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95" dirty="0">
                <a:latin typeface="Microsoft Sans Serif"/>
                <a:cs typeface="Microsoft Sans Serif"/>
              </a:rPr>
              <a:t>d</a:t>
            </a:r>
            <a:r>
              <a:rPr sz="3200" spc="-110" dirty="0">
                <a:latin typeface="Microsoft Sans Serif"/>
                <a:cs typeface="Microsoft Sans Serif"/>
              </a:rPr>
              <a:t>e</a:t>
            </a:r>
            <a:r>
              <a:rPr sz="3200" spc="-30" dirty="0">
                <a:latin typeface="Microsoft Sans Serif"/>
                <a:cs typeface="Microsoft Sans Serif"/>
              </a:rPr>
              <a:t>l  </a:t>
            </a:r>
            <a:r>
              <a:rPr sz="3200" spc="-10" dirty="0">
                <a:latin typeface="Microsoft Sans Serif"/>
                <a:cs typeface="Microsoft Sans Serif"/>
              </a:rPr>
              <a:t>p</a:t>
            </a:r>
            <a:r>
              <a:rPr sz="3200" spc="-85" dirty="0">
                <a:latin typeface="Microsoft Sans Serif"/>
                <a:cs typeface="Microsoft Sans Serif"/>
              </a:rPr>
              <a:t>r</a:t>
            </a:r>
            <a:r>
              <a:rPr sz="3200" spc="-160" dirty="0">
                <a:latin typeface="Microsoft Sans Serif"/>
                <a:cs typeface="Microsoft Sans Serif"/>
              </a:rPr>
              <a:t>oblema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75" dirty="0">
                <a:latin typeface="Microsoft Sans Serif"/>
                <a:cs typeface="Microsoft Sans Serif"/>
              </a:rPr>
              <a:t>e</a:t>
            </a:r>
            <a:r>
              <a:rPr sz="3200" spc="-280" dirty="0">
                <a:latin typeface="Microsoft Sans Serif"/>
                <a:cs typeface="Microsoft Sans Serif"/>
              </a:rPr>
              <a:t>n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0" dirty="0">
                <a:latin typeface="Microsoft Sans Serif"/>
                <a:cs typeface="Microsoft Sans Serif"/>
              </a:rPr>
              <a:t>l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595" dirty="0">
                <a:latin typeface="Microsoft Sans Serif"/>
                <a:cs typeface="Microsoft Sans Serif"/>
              </a:rPr>
              <a:t>F</a:t>
            </a:r>
            <a:r>
              <a:rPr sz="3200" spc="-245" dirty="0">
                <a:latin typeface="Microsoft Sans Serif"/>
                <a:cs typeface="Microsoft Sans Serif"/>
              </a:rPr>
              <a:t>ase</a:t>
            </a:r>
            <a:r>
              <a:rPr sz="3200" dirty="0">
                <a:latin typeface="Microsoft Sans Serif"/>
                <a:cs typeface="Microsoft Sans Serif"/>
              </a:rPr>
              <a:t>		</a:t>
            </a:r>
            <a:r>
              <a:rPr sz="3200" spc="-20" dirty="0">
                <a:latin typeface="Microsoft Sans Serif"/>
                <a:cs typeface="Microsoft Sans Serif"/>
              </a:rPr>
              <a:t>1</a:t>
            </a:r>
            <a:r>
              <a:rPr sz="3200" spc="-190" dirty="0">
                <a:latin typeface="Microsoft Sans Serif"/>
                <a:cs typeface="Microsoft Sans Serif"/>
              </a:rPr>
              <a:t>,</a:t>
            </a:r>
            <a:r>
              <a:rPr sz="3200" dirty="0">
                <a:latin typeface="Microsoft Sans Serif"/>
                <a:cs typeface="Microsoft Sans Serif"/>
              </a:rPr>
              <a:t>		</a:t>
            </a:r>
            <a:r>
              <a:rPr sz="3200" spc="-310" dirty="0">
                <a:latin typeface="Microsoft Sans Serif"/>
                <a:cs typeface="Microsoft Sans Serif"/>
              </a:rPr>
              <a:t>con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65" dirty="0">
                <a:latin typeface="Microsoft Sans Serif"/>
                <a:cs typeface="Microsoft Sans Serif"/>
              </a:rPr>
              <a:t>v</a:t>
            </a:r>
            <a:r>
              <a:rPr sz="3200" spc="-35" dirty="0">
                <a:latin typeface="Microsoft Sans Serif"/>
                <a:cs typeface="Microsoft Sans Serif"/>
              </a:rPr>
              <a:t>a</a:t>
            </a:r>
            <a:r>
              <a:rPr sz="3200" spc="-80" dirty="0">
                <a:latin typeface="Microsoft Sans Serif"/>
                <a:cs typeface="Microsoft Sans Serif"/>
              </a:rPr>
              <a:t>lo</a:t>
            </a:r>
            <a:r>
              <a:rPr sz="3200" spc="-65" dirty="0">
                <a:latin typeface="Microsoft Sans Serif"/>
                <a:cs typeface="Microsoft Sans Serif"/>
              </a:rPr>
              <a:t>r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30" dirty="0">
                <a:latin typeface="Microsoft Sans Serif"/>
                <a:cs typeface="Microsoft Sans Serif"/>
              </a:rPr>
              <a:t>ópti</a:t>
            </a:r>
            <a:r>
              <a:rPr sz="3200" spc="-275" dirty="0">
                <a:latin typeface="Microsoft Sans Serif"/>
                <a:cs typeface="Microsoft Sans Serif"/>
              </a:rPr>
              <a:t>m</a:t>
            </a:r>
            <a:r>
              <a:rPr sz="3200" spc="-180" dirty="0">
                <a:latin typeface="Microsoft Sans Serif"/>
                <a:cs typeface="Microsoft Sans Serif"/>
              </a:rPr>
              <a:t>o</a:t>
            </a:r>
            <a:r>
              <a:rPr sz="3200" dirty="0">
                <a:latin typeface="Microsoft Sans Serif"/>
                <a:cs typeface="Microsoft Sans Serif"/>
              </a:rPr>
              <a:t>		</a:t>
            </a:r>
            <a:r>
              <a:rPr sz="3200" b="1" spc="-75" dirty="0">
                <a:latin typeface="Arial"/>
                <a:cs typeface="Arial"/>
              </a:rPr>
              <a:t>0</a:t>
            </a:r>
            <a:r>
              <a:rPr sz="3200" b="1" spc="-60" dirty="0">
                <a:latin typeface="Arial"/>
                <a:cs typeface="Arial"/>
              </a:rPr>
              <a:t>,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53287" y="1830039"/>
            <a:ext cx="8061325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5"/>
              </a:spcBef>
              <a:tabLst>
                <a:tab pos="1769745" algn="l"/>
                <a:tab pos="2431415" algn="l"/>
                <a:tab pos="2937510" algn="l"/>
                <a:tab pos="3900804" algn="l"/>
                <a:tab pos="5039360" algn="l"/>
                <a:tab pos="6835140" algn="l"/>
              </a:tabLst>
            </a:pPr>
            <a:r>
              <a:rPr sz="3200" spc="-285" dirty="0">
                <a:latin typeface="Microsoft Sans Serif"/>
                <a:cs typeface="Microsoft Sans Serif"/>
              </a:rPr>
              <a:t>tomamos	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1	</a:t>
            </a:r>
            <a:r>
              <a:rPr sz="3200" dirty="0">
                <a:latin typeface="Microsoft Sans Serif"/>
                <a:cs typeface="Microsoft Sans Serif"/>
              </a:rPr>
              <a:t>y	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3	</a:t>
            </a:r>
            <a:r>
              <a:rPr sz="3200" spc="-315" dirty="0">
                <a:latin typeface="Microsoft Sans Serif"/>
                <a:cs typeface="Microsoft Sans Serif"/>
              </a:rPr>
              <a:t>como	</a:t>
            </a:r>
            <a:r>
              <a:rPr sz="3200" spc="-125" dirty="0">
                <a:latin typeface="Microsoft Sans Serif"/>
                <a:cs typeface="Microsoft Sans Serif"/>
              </a:rPr>
              <a:t>variables	</a:t>
            </a:r>
            <a:r>
              <a:rPr sz="3200" spc="-220" dirty="0">
                <a:latin typeface="Microsoft Sans Serif"/>
                <a:cs typeface="Microsoft Sans Serif"/>
              </a:rPr>
              <a:t>básicas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1387" y="1976289"/>
            <a:ext cx="3893820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100"/>
              </a:lnSpc>
              <a:spcBef>
                <a:spcPts val="100"/>
              </a:spcBef>
            </a:pPr>
            <a:r>
              <a:rPr sz="3200" spc="-175" dirty="0">
                <a:latin typeface="Microsoft Sans Serif"/>
                <a:cs typeface="Microsoft Sans Serif"/>
              </a:rPr>
              <a:t>in</a:t>
            </a:r>
            <a:r>
              <a:rPr sz="3200" spc="-95" dirty="0">
                <a:latin typeface="Microsoft Sans Serif"/>
                <a:cs typeface="Microsoft Sans Serif"/>
              </a:rPr>
              <a:t>i</a:t>
            </a:r>
            <a:r>
              <a:rPr sz="3200" spc="-190" dirty="0">
                <a:latin typeface="Microsoft Sans Serif"/>
                <a:cs typeface="Microsoft Sans Serif"/>
              </a:rPr>
              <a:t>ciales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p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spc="-40" dirty="0">
                <a:latin typeface="Microsoft Sans Serif"/>
                <a:cs typeface="Microsoft Sans Serif"/>
              </a:rPr>
              <a:t>r</a:t>
            </a:r>
            <a:r>
              <a:rPr sz="3200" spc="-15" dirty="0">
                <a:latin typeface="Microsoft Sans Serif"/>
                <a:cs typeface="Microsoft Sans Serif"/>
              </a:rPr>
              <a:t>a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l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595" dirty="0">
                <a:latin typeface="Microsoft Sans Serif"/>
                <a:cs typeface="Microsoft Sans Serif"/>
              </a:rPr>
              <a:t>F</a:t>
            </a:r>
            <a:r>
              <a:rPr sz="3200" spc="-240" dirty="0">
                <a:latin typeface="Microsoft Sans Serif"/>
                <a:cs typeface="Microsoft Sans Serif"/>
              </a:rPr>
              <a:t>ase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25" dirty="0">
                <a:latin typeface="Microsoft Sans Serif"/>
                <a:cs typeface="Microsoft Sans Serif"/>
              </a:rPr>
              <a:t>2</a:t>
            </a:r>
            <a:r>
              <a:rPr sz="3200" spc="-185" dirty="0">
                <a:latin typeface="Microsoft Sans Serif"/>
                <a:cs typeface="Microsoft Sans Serif"/>
              </a:rPr>
              <a:t>.  </a:t>
            </a:r>
            <a:r>
              <a:rPr sz="3200" spc="-595" dirty="0">
                <a:latin typeface="Microsoft Sans Serif"/>
                <a:cs typeface="Microsoft Sans Serif"/>
              </a:rPr>
              <a:t>F</a:t>
            </a:r>
            <a:r>
              <a:rPr sz="3200" spc="-245" dirty="0">
                <a:latin typeface="Microsoft Sans Serif"/>
                <a:cs typeface="Microsoft Sans Serif"/>
              </a:rPr>
              <a:t>ase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2</a:t>
            </a:r>
            <a:r>
              <a:rPr sz="3200" spc="-190" dirty="0">
                <a:latin typeface="Microsoft Sans Serif"/>
                <a:cs typeface="Microsoft Sans Serif"/>
              </a:rPr>
              <a:t>:</a:t>
            </a:r>
            <a:endParaRPr sz="3200">
              <a:latin typeface="Microsoft Sans Serif"/>
              <a:cs typeface="Microsoft Sans Serif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3112770" y="3162808"/>
          <a:ext cx="3139438" cy="12345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71500"/>
                <a:gridCol w="580390"/>
                <a:gridCol w="525145"/>
                <a:gridCol w="777239"/>
                <a:gridCol w="685164"/>
              </a:tblGrid>
              <a:tr h="292004">
                <a:tc>
                  <a:txBody>
                    <a:bodyPr/>
                    <a:lstStyle/>
                    <a:p>
                      <a:pPr marR="1079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705"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508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8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91749"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½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spc="-5" dirty="0">
                          <a:latin typeface="Arial MT"/>
                          <a:cs typeface="Arial MT"/>
                        </a:rPr>
                        <a:t>-1/10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1/10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218"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-2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30004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38</a:t>
            </a:fld>
            <a:endParaRPr lang="es-CL"/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7" y="1171156"/>
            <a:ext cx="7995920" cy="96629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  <a:tabLst>
                <a:tab pos="554990" algn="l"/>
                <a:tab pos="1054735" algn="l"/>
                <a:tab pos="2111375" algn="l"/>
                <a:tab pos="3669029" algn="l"/>
                <a:tab pos="4079240" algn="l"/>
                <a:tab pos="4692015" algn="l"/>
                <a:tab pos="5821045" algn="l"/>
                <a:tab pos="7555865" algn="l"/>
              </a:tabLst>
            </a:pPr>
            <a:r>
              <a:rPr sz="3200" spc="-610" dirty="0">
                <a:latin typeface="Microsoft Sans Serif"/>
                <a:cs typeface="Microsoft Sans Serif"/>
              </a:rPr>
              <a:t>E</a:t>
            </a:r>
            <a:r>
              <a:rPr sz="3200" spc="-505" dirty="0">
                <a:latin typeface="Microsoft Sans Serif"/>
                <a:cs typeface="Microsoft Sans Serif"/>
              </a:rPr>
              <a:t>n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0" dirty="0">
                <a:latin typeface="Microsoft Sans Serif"/>
                <a:cs typeface="Microsoft Sans Serif"/>
              </a:rPr>
              <a:t>l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5" dirty="0">
                <a:latin typeface="Microsoft Sans Serif"/>
                <a:cs typeface="Microsoft Sans Serif"/>
              </a:rPr>
              <a:t>t</a:t>
            </a:r>
            <a:r>
              <a:rPr sz="3200" spc="-50" dirty="0">
                <a:latin typeface="Microsoft Sans Serif"/>
                <a:cs typeface="Microsoft Sans Serif"/>
              </a:rPr>
              <a:t>a</a:t>
            </a:r>
            <a:r>
              <a:rPr sz="3200" spc="-20" dirty="0">
                <a:latin typeface="Microsoft Sans Serif"/>
                <a:cs typeface="Microsoft Sans Serif"/>
              </a:rPr>
              <a:t>bla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60" dirty="0">
                <a:latin typeface="Microsoft Sans Serif"/>
                <a:cs typeface="Microsoft Sans Serif"/>
              </a:rPr>
              <a:t>ha</a:t>
            </a:r>
            <a:r>
              <a:rPr sz="3200" spc="-254" dirty="0">
                <a:latin typeface="Microsoft Sans Serif"/>
                <a:cs typeface="Microsoft Sans Serif"/>
              </a:rPr>
              <a:t>c</a:t>
            </a:r>
            <a:r>
              <a:rPr sz="3200" spc="-285" dirty="0">
                <a:latin typeface="Microsoft Sans Serif"/>
                <a:cs typeface="Microsoft Sans Serif"/>
              </a:rPr>
              <a:t>e</a:t>
            </a:r>
            <a:r>
              <a:rPr sz="3200" spc="-434" dirty="0">
                <a:latin typeface="Microsoft Sans Serif"/>
                <a:cs typeface="Microsoft Sans Serif"/>
              </a:rPr>
              <a:t>m</a:t>
            </a:r>
            <a:r>
              <a:rPr sz="3200" spc="-355" dirty="0">
                <a:latin typeface="Microsoft Sans Serif"/>
                <a:cs typeface="Microsoft Sans Serif"/>
              </a:rPr>
              <a:t>os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5" dirty="0">
                <a:latin typeface="Microsoft Sans Serif"/>
                <a:cs typeface="Microsoft Sans Serif"/>
              </a:rPr>
              <a:t>0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35" dirty="0">
                <a:latin typeface="Microsoft Sans Serif"/>
                <a:cs typeface="Microsoft Sans Serif"/>
              </a:rPr>
              <a:t>lo</a:t>
            </a:r>
            <a:r>
              <a:rPr sz="3200" spc="-290" dirty="0">
                <a:latin typeface="Microsoft Sans Serif"/>
                <a:cs typeface="Microsoft Sans Serif"/>
              </a:rPr>
              <a:t>s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10" dirty="0">
                <a:latin typeface="Microsoft Sans Serif"/>
                <a:cs typeface="Microsoft Sans Serif"/>
              </a:rPr>
              <a:t>cos</a:t>
            </a:r>
            <a:r>
              <a:rPr sz="3200" spc="-180" dirty="0">
                <a:latin typeface="Microsoft Sans Serif"/>
                <a:cs typeface="Microsoft Sans Serif"/>
              </a:rPr>
              <a:t>t</a:t>
            </a:r>
            <a:r>
              <a:rPr sz="3200" spc="-355" dirty="0">
                <a:latin typeface="Microsoft Sans Serif"/>
                <a:cs typeface="Microsoft Sans Serif"/>
              </a:rPr>
              <a:t>os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70" dirty="0">
                <a:latin typeface="Microsoft Sans Serif"/>
                <a:cs typeface="Microsoft Sans Serif"/>
              </a:rPr>
              <a:t>r</a:t>
            </a:r>
            <a:r>
              <a:rPr sz="3200" spc="-105" dirty="0">
                <a:latin typeface="Microsoft Sans Serif"/>
                <a:cs typeface="Microsoft Sans Serif"/>
              </a:rPr>
              <a:t>e</a:t>
            </a:r>
            <a:r>
              <a:rPr sz="3200" spc="-35" dirty="0">
                <a:latin typeface="Microsoft Sans Serif"/>
                <a:cs typeface="Microsoft Sans Serif"/>
              </a:rPr>
              <a:t>d</a:t>
            </a:r>
            <a:r>
              <a:rPr sz="3200" spc="-320" dirty="0">
                <a:latin typeface="Microsoft Sans Serif"/>
                <a:cs typeface="Microsoft Sans Serif"/>
              </a:rPr>
              <a:t>uc</a:t>
            </a:r>
            <a:r>
              <a:rPr sz="3200" spc="-135" dirty="0">
                <a:latin typeface="Microsoft Sans Serif"/>
                <a:cs typeface="Microsoft Sans Serif"/>
              </a:rPr>
              <a:t>i</a:t>
            </a:r>
            <a:r>
              <a:rPr sz="3200" spc="-35" dirty="0">
                <a:latin typeface="Microsoft Sans Serif"/>
                <a:cs typeface="Microsoft Sans Serif"/>
              </a:rPr>
              <a:t>d</a:t>
            </a:r>
            <a:r>
              <a:rPr sz="3200" spc="-355" dirty="0">
                <a:latin typeface="Microsoft Sans Serif"/>
                <a:cs typeface="Microsoft Sans Serif"/>
              </a:rPr>
              <a:t>os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80" dirty="0">
                <a:latin typeface="Microsoft Sans Serif"/>
                <a:cs typeface="Microsoft Sans Serif"/>
              </a:rPr>
              <a:t>de  </a:t>
            </a:r>
            <a:r>
              <a:rPr sz="3200" spc="-120" dirty="0">
                <a:latin typeface="Microsoft Sans Serif"/>
                <a:cs typeface="Microsoft Sans Serif"/>
              </a:rPr>
              <a:t>variables</a:t>
            </a:r>
            <a:r>
              <a:rPr sz="3200" spc="-10" dirty="0">
                <a:latin typeface="Microsoft Sans Serif"/>
                <a:cs typeface="Microsoft Sans Serif"/>
              </a:rPr>
              <a:t> </a:t>
            </a:r>
            <a:r>
              <a:rPr sz="3200" spc="-215" dirty="0">
                <a:latin typeface="Microsoft Sans Serif"/>
                <a:cs typeface="Microsoft Sans Serif"/>
              </a:rPr>
              <a:t>básicas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5987" y="3479863"/>
            <a:ext cx="8047990" cy="1415131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38100" marR="30480" algn="just">
              <a:lnSpc>
                <a:spcPts val="3460"/>
              </a:lnSpc>
              <a:spcBef>
                <a:spcPts val="535"/>
              </a:spcBef>
            </a:pPr>
            <a:r>
              <a:rPr sz="3200" spc="-260" dirty="0">
                <a:latin typeface="Microsoft Sans Serif"/>
                <a:cs typeface="Microsoft Sans Serif"/>
              </a:rPr>
              <a:t>Luego </a:t>
            </a:r>
            <a:r>
              <a:rPr sz="3200" spc="-20" dirty="0">
                <a:latin typeface="Microsoft Sans Serif"/>
                <a:cs typeface="Microsoft Sans Serif"/>
              </a:rPr>
              <a:t>la </a:t>
            </a:r>
            <a:r>
              <a:rPr sz="3200" spc="-75" dirty="0">
                <a:latin typeface="Microsoft Sans Serif"/>
                <a:cs typeface="Microsoft Sans Serif"/>
              </a:rPr>
              <a:t>variable </a:t>
            </a:r>
            <a:r>
              <a:rPr sz="3200" spc="-155" dirty="0">
                <a:latin typeface="Microsoft Sans Serif"/>
                <a:cs typeface="Microsoft Sans Serif"/>
              </a:rPr>
              <a:t>entrante </a:t>
            </a:r>
            <a:r>
              <a:rPr sz="3200" spc="-15" dirty="0">
                <a:latin typeface="Microsoft Sans Serif"/>
                <a:cs typeface="Microsoft Sans Serif"/>
              </a:rPr>
              <a:t>a </a:t>
            </a:r>
            <a:r>
              <a:rPr sz="3200" spc="-20" dirty="0">
                <a:latin typeface="Microsoft Sans Serif"/>
                <a:cs typeface="Microsoft Sans Serif"/>
              </a:rPr>
              <a:t>la </a:t>
            </a:r>
            <a:r>
              <a:rPr sz="3200" spc="-190" dirty="0">
                <a:latin typeface="Microsoft Sans Serif"/>
                <a:cs typeface="Microsoft Sans Serif"/>
              </a:rPr>
              <a:t>base </a:t>
            </a:r>
            <a:r>
              <a:rPr sz="3200" spc="-365" dirty="0">
                <a:latin typeface="Microsoft Sans Serif"/>
                <a:cs typeface="Microsoft Sans Serif"/>
              </a:rPr>
              <a:t>es</a:t>
            </a:r>
            <a:r>
              <a:rPr sz="3200" spc="-360" dirty="0">
                <a:latin typeface="Microsoft Sans Serif"/>
                <a:cs typeface="Microsoft Sans Serif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4 </a:t>
            </a:r>
            <a:r>
              <a:rPr sz="3200" spc="-265" dirty="0">
                <a:latin typeface="Microsoft Sans Serif"/>
                <a:cs typeface="Microsoft Sans Serif"/>
              </a:rPr>
              <a:t>(pues </a:t>
            </a:r>
            <a:r>
              <a:rPr sz="3200" spc="-260" dirty="0">
                <a:latin typeface="Microsoft Sans Serif"/>
                <a:cs typeface="Microsoft Sans Serif"/>
              </a:rPr>
              <a:t> </a:t>
            </a:r>
            <a:r>
              <a:rPr sz="3200" b="1" spc="-85" dirty="0">
                <a:latin typeface="Arial"/>
                <a:cs typeface="Arial"/>
              </a:rPr>
              <a:t>r</a:t>
            </a:r>
            <a:r>
              <a:rPr sz="3150" b="1" spc="-127" baseline="-21164" dirty="0">
                <a:latin typeface="Arial"/>
                <a:cs typeface="Arial"/>
              </a:rPr>
              <a:t>4</a:t>
            </a:r>
            <a:r>
              <a:rPr sz="3200" b="1" spc="-85" dirty="0">
                <a:latin typeface="Arial"/>
                <a:cs typeface="Arial"/>
              </a:rPr>
              <a:t>&lt;0</a:t>
            </a:r>
            <a:r>
              <a:rPr sz="3200" spc="-85" dirty="0">
                <a:latin typeface="Microsoft Sans Serif"/>
                <a:cs typeface="Microsoft Sans Serif"/>
              </a:rPr>
              <a:t>), </a:t>
            </a:r>
            <a:r>
              <a:rPr sz="3200" spc="-185" dirty="0">
                <a:latin typeface="Microsoft Sans Serif"/>
                <a:cs typeface="Microsoft Sans Serif"/>
              </a:rPr>
              <a:t>calculando </a:t>
            </a:r>
            <a:r>
              <a:rPr sz="3200" spc="-315" dirty="0">
                <a:latin typeface="Microsoft Sans Serif"/>
                <a:cs typeface="Microsoft Sans Serif"/>
              </a:rPr>
              <a:t>min </a:t>
            </a:r>
            <a:r>
              <a:rPr sz="3200" dirty="0">
                <a:latin typeface="Microsoft Sans Serif"/>
                <a:cs typeface="Microsoft Sans Serif"/>
              </a:rPr>
              <a:t>{ </a:t>
            </a:r>
            <a:r>
              <a:rPr sz="3200" spc="120" dirty="0">
                <a:latin typeface="Microsoft Sans Serif"/>
                <a:cs typeface="Microsoft Sans Serif"/>
              </a:rPr>
              <a:t>8/1, </a:t>
            </a:r>
            <a:r>
              <a:rPr sz="3200" spc="-190" dirty="0">
                <a:latin typeface="Microsoft Sans Serif"/>
                <a:cs typeface="Microsoft Sans Serif"/>
              </a:rPr>
              <a:t>· </a:t>
            </a:r>
            <a:r>
              <a:rPr sz="3200" dirty="0">
                <a:latin typeface="Microsoft Sans Serif"/>
                <a:cs typeface="Microsoft Sans Serif"/>
              </a:rPr>
              <a:t>} </a:t>
            </a:r>
            <a:r>
              <a:rPr sz="3200" spc="265" dirty="0">
                <a:latin typeface="Microsoft Sans Serif"/>
                <a:cs typeface="Microsoft Sans Serif"/>
              </a:rPr>
              <a:t>= </a:t>
            </a:r>
            <a:r>
              <a:rPr sz="3200" spc="-105" dirty="0">
                <a:latin typeface="Microsoft Sans Serif"/>
                <a:cs typeface="Microsoft Sans Serif"/>
              </a:rPr>
              <a:t>8, </a:t>
            </a:r>
            <a:r>
              <a:rPr sz="3200" spc="-365" dirty="0">
                <a:latin typeface="Microsoft Sans Serif"/>
                <a:cs typeface="Microsoft Sans Serif"/>
              </a:rPr>
              <a:t>se</a:t>
            </a:r>
            <a:r>
              <a:rPr sz="3200" spc="-360" dirty="0">
                <a:latin typeface="Microsoft Sans Serif"/>
                <a:cs typeface="Microsoft Sans Serif"/>
              </a:rPr>
              <a:t> </a:t>
            </a:r>
            <a:r>
              <a:rPr sz="3200" spc="-165" dirty="0">
                <a:latin typeface="Microsoft Sans Serif"/>
                <a:cs typeface="Microsoft Sans Serif"/>
              </a:rPr>
              <a:t>tiene </a:t>
            </a:r>
            <a:r>
              <a:rPr sz="3200" spc="-200" dirty="0">
                <a:latin typeface="Microsoft Sans Serif"/>
                <a:cs typeface="Microsoft Sans Serif"/>
              </a:rPr>
              <a:t>que </a:t>
            </a:r>
            <a:r>
              <a:rPr sz="3200" spc="-195" dirty="0">
                <a:latin typeface="Microsoft Sans Serif"/>
                <a:cs typeface="Microsoft Sans Serif"/>
              </a:rPr>
              <a:t> </a:t>
            </a:r>
            <a:r>
              <a:rPr sz="3200" spc="-60" dirty="0">
                <a:latin typeface="Microsoft Sans Serif"/>
                <a:cs typeface="Microsoft Sans Serif"/>
              </a:rPr>
              <a:t>deja</a:t>
            </a:r>
            <a:r>
              <a:rPr sz="3200" spc="5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190" dirty="0">
                <a:latin typeface="Microsoft Sans Serif"/>
                <a:cs typeface="Microsoft Sans Serif"/>
              </a:rPr>
              <a:t>base</a:t>
            </a:r>
            <a:r>
              <a:rPr sz="3200" spc="-15" dirty="0">
                <a:latin typeface="Microsoft Sans Serif"/>
                <a:cs typeface="Microsoft Sans Serif"/>
              </a:rPr>
              <a:t> </a:t>
            </a:r>
            <a:r>
              <a:rPr sz="3200" b="1" spc="-105" dirty="0">
                <a:latin typeface="Arial"/>
                <a:cs typeface="Arial"/>
              </a:rPr>
              <a:t>x</a:t>
            </a:r>
            <a:r>
              <a:rPr sz="3150" b="1" spc="-157" baseline="-21164" dirty="0">
                <a:latin typeface="Arial"/>
                <a:cs typeface="Arial"/>
              </a:rPr>
              <a:t>3</a:t>
            </a:r>
            <a:r>
              <a:rPr sz="3200" spc="-105" dirty="0">
                <a:latin typeface="Microsoft Sans Serif"/>
                <a:cs typeface="Microsoft Sans Serif"/>
              </a:rPr>
              <a:t>.</a:t>
            </a:r>
            <a:endParaRPr sz="3200">
              <a:latin typeface="Microsoft Sans Serif"/>
              <a:cs typeface="Microsoft Sans Serif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968751" y="2082483"/>
          <a:ext cx="3141980" cy="1234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6420"/>
                <a:gridCol w="575945"/>
                <a:gridCol w="551815"/>
                <a:gridCol w="762000"/>
                <a:gridCol w="685800"/>
              </a:tblGrid>
              <a:tr h="292194">
                <a:tc>
                  <a:txBody>
                    <a:bodyPr/>
                    <a:lstStyle/>
                    <a:p>
                      <a:pPr marR="635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538"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b="1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8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91917"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½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spc="-5" dirty="0">
                          <a:latin typeface="Arial MT"/>
                          <a:cs typeface="Arial MT"/>
                        </a:rPr>
                        <a:t>-1/10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1/10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275">
                <a:tc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-1/5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1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1/5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39</a:t>
            </a:fld>
            <a:endParaRPr lang="es-CL"/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1388" y="1208247"/>
            <a:ext cx="4789805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55" dirty="0">
                <a:latin typeface="Microsoft Sans Serif"/>
                <a:cs typeface="Microsoft Sans Serif"/>
              </a:rPr>
              <a:t>Actualizando</a:t>
            </a:r>
            <a:r>
              <a:rPr sz="3200" spc="1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Microsoft Sans Serif"/>
                <a:cs typeface="Microsoft Sans Serif"/>
              </a:rPr>
              <a:t>la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-25" dirty="0">
                <a:latin typeface="Microsoft Sans Serif"/>
                <a:cs typeface="Microsoft Sans Serif"/>
              </a:rPr>
              <a:t>tabla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135" dirty="0">
                <a:latin typeface="Microsoft Sans Serif"/>
                <a:cs typeface="Microsoft Sans Serif"/>
              </a:rPr>
              <a:t>queda:</a:t>
            </a:r>
            <a:endParaRPr sz="32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1387" y="3403282"/>
            <a:ext cx="7997825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734695" algn="l"/>
                <a:tab pos="2060575" algn="l"/>
                <a:tab pos="2667635" algn="l"/>
                <a:tab pos="4193540" algn="l"/>
                <a:tab pos="5609590" algn="l"/>
                <a:tab pos="6419215" algn="l"/>
              </a:tabLst>
            </a:pPr>
            <a:r>
              <a:rPr sz="3200" spc="-100" dirty="0">
                <a:latin typeface="Microsoft Sans Serif"/>
                <a:cs typeface="Microsoft Sans Serif"/>
              </a:rPr>
              <a:t>d</a:t>
            </a:r>
            <a:r>
              <a:rPr sz="3200" spc="-95" dirty="0">
                <a:latin typeface="Microsoft Sans Serif"/>
                <a:cs typeface="Microsoft Sans Serif"/>
              </a:rPr>
              <a:t>e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5" dirty="0">
                <a:latin typeface="Microsoft Sans Serif"/>
                <a:cs typeface="Microsoft Sans Serif"/>
              </a:rPr>
              <a:t>d</a:t>
            </a:r>
            <a:r>
              <a:rPr sz="3200" spc="-190" dirty="0">
                <a:latin typeface="Microsoft Sans Serif"/>
                <a:cs typeface="Microsoft Sans Serif"/>
              </a:rPr>
              <a:t>on</a:t>
            </a:r>
            <a:r>
              <a:rPr sz="3200" spc="-200" dirty="0">
                <a:latin typeface="Microsoft Sans Serif"/>
                <a:cs typeface="Microsoft Sans Serif"/>
              </a:rPr>
              <a:t>d</a:t>
            </a:r>
            <a:r>
              <a:rPr sz="3200" spc="-180" dirty="0">
                <a:latin typeface="Microsoft Sans Serif"/>
                <a:cs typeface="Microsoft Sans Serif"/>
              </a:rPr>
              <a:t>e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25" dirty="0">
                <a:latin typeface="Microsoft Sans Serif"/>
                <a:cs typeface="Microsoft Sans Serif"/>
              </a:rPr>
              <a:t>l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545" dirty="0">
                <a:latin typeface="Microsoft Sans Serif"/>
                <a:cs typeface="Microsoft Sans Serif"/>
              </a:rPr>
              <a:t>s</a:t>
            </a:r>
            <a:r>
              <a:rPr sz="3200" spc="-220" dirty="0">
                <a:latin typeface="Microsoft Sans Serif"/>
                <a:cs typeface="Microsoft Sans Serif"/>
              </a:rPr>
              <a:t>olución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95" dirty="0">
                <a:latin typeface="Microsoft Sans Serif"/>
                <a:cs typeface="Microsoft Sans Serif"/>
              </a:rPr>
              <a:t>ó</a:t>
            </a:r>
            <a:r>
              <a:rPr sz="3200" spc="-105" dirty="0">
                <a:latin typeface="Microsoft Sans Serif"/>
                <a:cs typeface="Microsoft Sans Serif"/>
              </a:rPr>
              <a:t>p</a:t>
            </a:r>
            <a:r>
              <a:rPr sz="3200" spc="-150" dirty="0">
                <a:latin typeface="Microsoft Sans Serif"/>
                <a:cs typeface="Microsoft Sans Serif"/>
              </a:rPr>
              <a:t>tima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35" dirty="0">
                <a:latin typeface="Microsoft Sans Serif"/>
                <a:cs typeface="Microsoft Sans Serif"/>
              </a:rPr>
              <a:t>d</a:t>
            </a:r>
            <a:r>
              <a:rPr sz="3200" spc="-105" dirty="0">
                <a:latin typeface="Microsoft Sans Serif"/>
                <a:cs typeface="Microsoft Sans Serif"/>
              </a:rPr>
              <a:t>el</a:t>
            </a:r>
            <a:r>
              <a:rPr sz="3200" dirty="0">
                <a:latin typeface="Microsoft Sans Serif"/>
                <a:cs typeface="Microsoft Sans Serif"/>
              </a:rPr>
              <a:t>	</a:t>
            </a:r>
            <a:r>
              <a:rPr sz="3200" spc="-10" dirty="0">
                <a:latin typeface="Microsoft Sans Serif"/>
                <a:cs typeface="Microsoft Sans Serif"/>
              </a:rPr>
              <a:t>p</a:t>
            </a:r>
            <a:r>
              <a:rPr sz="3200" spc="-85" dirty="0">
                <a:latin typeface="Microsoft Sans Serif"/>
                <a:cs typeface="Microsoft Sans Serif"/>
              </a:rPr>
              <a:t>r</a:t>
            </a:r>
            <a:r>
              <a:rPr sz="3200" spc="-95" dirty="0">
                <a:latin typeface="Microsoft Sans Serif"/>
                <a:cs typeface="Microsoft Sans Serif"/>
              </a:rPr>
              <a:t>o</a:t>
            </a:r>
            <a:r>
              <a:rPr sz="3200" spc="-105" dirty="0">
                <a:latin typeface="Microsoft Sans Serif"/>
                <a:cs typeface="Microsoft Sans Serif"/>
              </a:rPr>
              <a:t>b</a:t>
            </a:r>
            <a:r>
              <a:rPr sz="3200" spc="-160" dirty="0">
                <a:latin typeface="Microsoft Sans Serif"/>
                <a:cs typeface="Microsoft Sans Serif"/>
              </a:rPr>
              <a:t>lema  </a:t>
            </a:r>
            <a:r>
              <a:rPr sz="3200" spc="-165" dirty="0">
                <a:latin typeface="Microsoft Sans Serif"/>
                <a:cs typeface="Microsoft Sans Serif"/>
              </a:rPr>
              <a:t>resulta</a:t>
            </a:r>
            <a:r>
              <a:rPr sz="3200" spc="-10" dirty="0">
                <a:latin typeface="Microsoft Sans Serif"/>
                <a:cs typeface="Microsoft Sans Serif"/>
              </a:rPr>
              <a:t> </a:t>
            </a:r>
            <a:r>
              <a:rPr sz="3200" spc="-225" dirty="0">
                <a:latin typeface="Microsoft Sans Serif"/>
                <a:cs typeface="Microsoft Sans Serif"/>
              </a:rPr>
              <a:t>ser:</a:t>
            </a:r>
            <a:endParaRPr sz="3200">
              <a:latin typeface="Microsoft Sans Serif"/>
              <a:cs typeface="Microsoft Sans Serif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3040760" y="1758347"/>
          <a:ext cx="3529964" cy="1234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19760"/>
                <a:gridCol w="599440"/>
                <a:gridCol w="756285"/>
                <a:gridCol w="803275"/>
                <a:gridCol w="751204"/>
              </a:tblGrid>
              <a:tr h="292289">
                <a:tc>
                  <a:txBody>
                    <a:bodyPr/>
                    <a:lstStyle/>
                    <a:p>
                      <a:pPr marR="762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1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560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2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3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8585" algn="ctr">
                        <a:lnSpc>
                          <a:spcPts val="265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x</a:t>
                      </a:r>
                      <a:r>
                        <a:rPr sz="1800" spc="-15" baseline="-20833" dirty="0">
                          <a:latin typeface="Arial MT"/>
                          <a:cs typeface="Arial MT"/>
                        </a:rPr>
                        <a:t>4</a:t>
                      </a:r>
                      <a:endParaRPr sz="1800" baseline="-20833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2443">
                <a:tc>
                  <a:txBody>
                    <a:bodyPr/>
                    <a:lstStyle/>
                    <a:p>
                      <a:pPr marR="762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556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5397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0858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8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92012">
                <a:tc>
                  <a:txBody>
                    <a:bodyPr/>
                    <a:lstStyle/>
                    <a:p>
                      <a:pPr marR="762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56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03835" algn="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200" b="1" spc="-5" dirty="0">
                          <a:latin typeface="Arial"/>
                          <a:cs typeface="Arial"/>
                        </a:rPr>
                        <a:t>1/10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577" marB="0"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858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9/10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428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275">
                <a:tc>
                  <a:txBody>
                    <a:bodyPr/>
                    <a:lstStyle/>
                    <a:p>
                      <a:pPr marR="762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56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24790" algn="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1/5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858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0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500" dirty="0">
                          <a:latin typeface="Arial MT"/>
                          <a:cs typeface="Arial MT"/>
                        </a:rPr>
                        <a:t>9/5</a:t>
                      </a:r>
                      <a:endParaRPr sz="1500">
                        <a:latin typeface="Arial MT"/>
                        <a:cs typeface="Arial MT"/>
                      </a:endParaRPr>
                    </a:p>
                  </a:txBody>
                  <a:tcPr marL="0" marR="0" marT="29528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5954327" y="4285404"/>
            <a:ext cx="1268730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  <a:tabLst>
                <a:tab pos="437515" algn="l"/>
                <a:tab pos="855980" algn="l"/>
              </a:tabLst>
            </a:pPr>
            <a:r>
              <a:rPr sz="2150" spc="55" dirty="0">
                <a:latin typeface="Symbol"/>
                <a:cs typeface="Symbol"/>
              </a:rPr>
              <a:t></a:t>
            </a:r>
            <a:r>
              <a:rPr sz="3225" b="1" spc="82" baseline="-23255" dirty="0">
                <a:latin typeface="Arial"/>
                <a:cs typeface="Arial"/>
              </a:rPr>
              <a:t>x	</a:t>
            </a:r>
            <a:r>
              <a:rPr sz="2150" spc="15" dirty="0">
                <a:latin typeface="Symbol"/>
                <a:cs typeface="Symbol"/>
              </a:rPr>
              <a:t></a:t>
            </a:r>
            <a:r>
              <a:rPr sz="2150" spc="15" dirty="0">
                <a:latin typeface="Times New Roman"/>
                <a:cs typeface="Times New Roman"/>
              </a:rPr>
              <a:t>	</a:t>
            </a:r>
            <a:r>
              <a:rPr sz="2150" spc="30" dirty="0">
                <a:latin typeface="Symbol"/>
                <a:cs typeface="Symbol"/>
              </a:rPr>
              <a:t></a:t>
            </a:r>
            <a:r>
              <a:rPr sz="3225" b="1" spc="44" baseline="-24547" dirty="0">
                <a:latin typeface="Arial"/>
                <a:cs typeface="Arial"/>
              </a:rPr>
              <a:t>0</a:t>
            </a:r>
            <a:r>
              <a:rPr sz="2150" spc="30" dirty="0">
                <a:latin typeface="Symbol"/>
                <a:cs typeface="Symbol"/>
              </a:rPr>
              <a:t></a:t>
            </a:r>
            <a:endParaRPr sz="215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84056" y="4217940"/>
            <a:ext cx="180975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150" b="1" spc="25" dirty="0">
                <a:latin typeface="Arial"/>
                <a:cs typeface="Arial"/>
              </a:rPr>
              <a:t>x</a:t>
            </a:r>
            <a:endParaRPr sz="21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83370" y="4374214"/>
            <a:ext cx="180975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150" b="1" spc="25" dirty="0">
                <a:latin typeface="Arial"/>
                <a:cs typeface="Arial"/>
              </a:rPr>
              <a:t>8</a:t>
            </a:r>
            <a:endParaRPr sz="21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81806" y="4285404"/>
            <a:ext cx="1748789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95"/>
              </a:spcBef>
              <a:tabLst>
                <a:tab pos="457834" algn="l"/>
                <a:tab pos="875665" algn="l"/>
                <a:tab pos="1602740" algn="l"/>
              </a:tabLst>
            </a:pPr>
            <a:r>
              <a:rPr sz="2150" spc="55" dirty="0">
                <a:latin typeface="Symbol"/>
                <a:cs typeface="Symbol"/>
              </a:rPr>
              <a:t></a:t>
            </a:r>
            <a:r>
              <a:rPr sz="3225" b="1" spc="82" baseline="-23255" dirty="0">
                <a:latin typeface="Arial"/>
                <a:cs typeface="Arial"/>
              </a:rPr>
              <a:t>x	</a:t>
            </a:r>
            <a:r>
              <a:rPr sz="2150" spc="15" dirty="0">
                <a:latin typeface="Symbol"/>
                <a:cs typeface="Symbol"/>
              </a:rPr>
              <a:t></a:t>
            </a:r>
            <a:r>
              <a:rPr sz="2150" spc="15" dirty="0">
                <a:latin typeface="Times New Roman"/>
                <a:cs typeface="Times New Roman"/>
              </a:rPr>
              <a:t>	</a:t>
            </a:r>
            <a:r>
              <a:rPr sz="2150" spc="15" dirty="0">
                <a:latin typeface="Symbol"/>
                <a:cs typeface="Symbol"/>
              </a:rPr>
              <a:t></a:t>
            </a:r>
            <a:r>
              <a:rPr sz="2150" spc="15" dirty="0">
                <a:latin typeface="Times New Roman"/>
                <a:cs typeface="Times New Roman"/>
              </a:rPr>
              <a:t>	</a:t>
            </a:r>
            <a:r>
              <a:rPr sz="2150" spc="15" dirty="0">
                <a:latin typeface="Symbol"/>
                <a:cs typeface="Symbol"/>
              </a:rPr>
              <a:t></a:t>
            </a:r>
            <a:endParaRPr sz="21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79727" y="4422604"/>
            <a:ext cx="1217930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95910" algn="l"/>
                <a:tab pos="830580" algn="l"/>
                <a:tab pos="1097280" algn="l"/>
              </a:tabLst>
            </a:pPr>
            <a:r>
              <a:rPr sz="2150" spc="15" dirty="0">
                <a:latin typeface="Symbol"/>
                <a:cs typeface="Symbol"/>
              </a:rPr>
              <a:t></a:t>
            </a:r>
            <a:r>
              <a:rPr sz="2150" spc="15" dirty="0">
                <a:latin typeface="Times New Roman"/>
                <a:cs typeface="Times New Roman"/>
              </a:rPr>
              <a:t>	</a:t>
            </a:r>
            <a:r>
              <a:rPr sz="1100" b="1" spc="35" dirty="0">
                <a:latin typeface="Arial"/>
                <a:cs typeface="Arial"/>
              </a:rPr>
              <a:t>3</a:t>
            </a:r>
            <a:r>
              <a:rPr sz="1100" b="1" spc="-40" dirty="0">
                <a:latin typeface="Arial"/>
                <a:cs typeface="Arial"/>
              </a:rPr>
              <a:t> </a:t>
            </a:r>
            <a:r>
              <a:rPr sz="2150" spc="15" dirty="0">
                <a:latin typeface="Symbol"/>
                <a:cs typeface="Symbol"/>
              </a:rPr>
              <a:t>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3225" spc="22" baseline="1291" dirty="0">
                <a:latin typeface="Symbol"/>
                <a:cs typeface="Symbol"/>
              </a:rPr>
              <a:t></a:t>
            </a:r>
            <a:r>
              <a:rPr sz="3225" baseline="1291" dirty="0">
                <a:latin typeface="Times New Roman"/>
                <a:cs typeface="Times New Roman"/>
              </a:rPr>
              <a:t>	</a:t>
            </a:r>
            <a:r>
              <a:rPr sz="3225" spc="22" baseline="1291" dirty="0">
                <a:latin typeface="Symbol"/>
                <a:cs typeface="Symbol"/>
              </a:rPr>
              <a:t></a:t>
            </a:r>
            <a:endParaRPr sz="3225" baseline="1291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23646" y="4087851"/>
            <a:ext cx="1499235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225" spc="37" baseline="-34883" dirty="0">
                <a:latin typeface="Symbol"/>
                <a:cs typeface="Symbol"/>
              </a:rPr>
              <a:t></a:t>
            </a:r>
            <a:r>
              <a:rPr sz="3225" spc="75" baseline="-34883" dirty="0">
                <a:latin typeface="Times New Roman"/>
                <a:cs typeface="Times New Roman"/>
              </a:rPr>
              <a:t> </a:t>
            </a:r>
            <a:r>
              <a:rPr sz="2150" spc="75" dirty="0">
                <a:latin typeface="Symbol"/>
                <a:cs typeface="Symbol"/>
              </a:rPr>
              <a:t></a:t>
            </a:r>
            <a:r>
              <a:rPr sz="3225" b="1" spc="112" baseline="6459" dirty="0">
                <a:latin typeface="Arial"/>
                <a:cs typeface="Arial"/>
              </a:rPr>
              <a:t>x</a:t>
            </a:r>
            <a:r>
              <a:rPr sz="1650" b="1" spc="112" baseline="-15151" dirty="0">
                <a:latin typeface="Arial"/>
                <a:cs typeface="Arial"/>
              </a:rPr>
              <a:t>2</a:t>
            </a:r>
            <a:r>
              <a:rPr sz="1650" b="1" spc="-75" baseline="-15151" dirty="0">
                <a:latin typeface="Arial"/>
                <a:cs typeface="Arial"/>
              </a:rPr>
              <a:t> </a:t>
            </a:r>
            <a:r>
              <a:rPr sz="2150" spc="15" dirty="0">
                <a:latin typeface="Symbol"/>
                <a:cs typeface="Symbol"/>
              </a:rPr>
              <a:t></a:t>
            </a:r>
            <a:r>
              <a:rPr sz="2150" spc="75" dirty="0">
                <a:latin typeface="Times New Roman"/>
                <a:cs typeface="Times New Roman"/>
              </a:rPr>
              <a:t> </a:t>
            </a:r>
            <a:r>
              <a:rPr sz="3225" spc="37" baseline="-34883" dirty="0">
                <a:latin typeface="Symbol"/>
                <a:cs typeface="Symbol"/>
              </a:rPr>
              <a:t></a:t>
            </a:r>
            <a:r>
              <a:rPr sz="3225" spc="82" baseline="-34883" dirty="0">
                <a:latin typeface="Times New Roman"/>
                <a:cs typeface="Times New Roman"/>
              </a:rPr>
              <a:t> </a:t>
            </a:r>
            <a:r>
              <a:rPr sz="2150" spc="30" dirty="0">
                <a:latin typeface="Symbol"/>
                <a:cs typeface="Symbol"/>
              </a:rPr>
              <a:t></a:t>
            </a:r>
            <a:r>
              <a:rPr sz="3225" b="1" spc="44" baseline="5167" dirty="0">
                <a:latin typeface="Arial"/>
                <a:cs typeface="Arial"/>
              </a:rPr>
              <a:t>0</a:t>
            </a:r>
            <a:r>
              <a:rPr sz="2150" spc="30" dirty="0">
                <a:latin typeface="Symbol"/>
                <a:cs typeface="Symbol"/>
              </a:rPr>
              <a:t></a:t>
            </a:r>
            <a:endParaRPr sz="215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19906" y="4423459"/>
            <a:ext cx="1685289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00355" algn="l"/>
                <a:tab pos="837565" algn="l"/>
                <a:tab pos="1564640" algn="l"/>
              </a:tabLst>
            </a:pPr>
            <a:r>
              <a:rPr sz="3225" spc="22" baseline="1291" dirty="0">
                <a:latin typeface="Symbol"/>
                <a:cs typeface="Symbol"/>
              </a:rPr>
              <a:t></a:t>
            </a:r>
            <a:r>
              <a:rPr sz="3225" spc="22" baseline="1291" dirty="0">
                <a:latin typeface="Times New Roman"/>
                <a:cs typeface="Times New Roman"/>
              </a:rPr>
              <a:t>	</a:t>
            </a:r>
            <a:r>
              <a:rPr sz="1100" b="1" spc="35" dirty="0">
                <a:latin typeface="Arial"/>
                <a:cs typeface="Arial"/>
              </a:rPr>
              <a:t>4</a:t>
            </a:r>
            <a:r>
              <a:rPr sz="1100" b="1" spc="-20" dirty="0">
                <a:latin typeface="Arial"/>
                <a:cs typeface="Arial"/>
              </a:rPr>
              <a:t> </a:t>
            </a:r>
            <a:r>
              <a:rPr sz="3225" spc="22" baseline="1291" dirty="0">
                <a:latin typeface="Symbol"/>
                <a:cs typeface="Symbol"/>
              </a:rPr>
              <a:t></a:t>
            </a:r>
            <a:r>
              <a:rPr sz="3225" baseline="1291" dirty="0">
                <a:latin typeface="Times New Roman"/>
                <a:cs typeface="Times New Roman"/>
              </a:rPr>
              <a:t>	</a:t>
            </a:r>
            <a:r>
              <a:rPr sz="3225" spc="22" baseline="1291" dirty="0">
                <a:latin typeface="Symbol"/>
                <a:cs typeface="Symbol"/>
              </a:rPr>
              <a:t></a:t>
            </a:r>
            <a:r>
              <a:rPr sz="3225" baseline="1291" dirty="0">
                <a:latin typeface="Times New Roman"/>
                <a:cs typeface="Times New Roman"/>
              </a:rPr>
              <a:t>	</a:t>
            </a:r>
            <a:r>
              <a:rPr sz="3225" spc="22" baseline="1291" dirty="0">
                <a:latin typeface="Symbol"/>
                <a:cs typeface="Symbol"/>
              </a:rPr>
              <a:t></a:t>
            </a:r>
            <a:endParaRPr sz="3225" baseline="1291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64163" y="4068498"/>
            <a:ext cx="1966595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225" spc="37" baseline="-40051" dirty="0">
                <a:latin typeface="Symbol"/>
                <a:cs typeface="Symbol"/>
              </a:rPr>
              <a:t></a:t>
            </a:r>
            <a:r>
              <a:rPr sz="3225" spc="97" baseline="-40051" dirty="0">
                <a:latin typeface="Times New Roman"/>
                <a:cs typeface="Times New Roman"/>
              </a:rPr>
              <a:t> </a:t>
            </a:r>
            <a:r>
              <a:rPr sz="3225" spc="22" baseline="-5167" dirty="0">
                <a:latin typeface="Symbol"/>
                <a:cs typeface="Symbol"/>
              </a:rPr>
              <a:t></a:t>
            </a:r>
            <a:r>
              <a:rPr sz="3225" spc="-525" baseline="-5167" dirty="0">
                <a:latin typeface="Times New Roman"/>
                <a:cs typeface="Times New Roman"/>
              </a:rPr>
              <a:t> </a:t>
            </a:r>
            <a:r>
              <a:rPr sz="2150" b="1" spc="85" dirty="0">
                <a:latin typeface="Arial"/>
                <a:cs typeface="Arial"/>
              </a:rPr>
              <a:t>x</a:t>
            </a:r>
            <a:r>
              <a:rPr sz="1650" b="1" spc="52" baseline="-25252" dirty="0">
                <a:latin typeface="Arial"/>
                <a:cs typeface="Arial"/>
              </a:rPr>
              <a:t>1</a:t>
            </a:r>
            <a:r>
              <a:rPr sz="1650" b="1" spc="-97" baseline="-25252" dirty="0">
                <a:latin typeface="Arial"/>
                <a:cs typeface="Arial"/>
              </a:rPr>
              <a:t> </a:t>
            </a:r>
            <a:r>
              <a:rPr sz="3225" spc="22" baseline="-5167" dirty="0">
                <a:latin typeface="Symbol"/>
                <a:cs typeface="Symbol"/>
              </a:rPr>
              <a:t></a:t>
            </a:r>
            <a:r>
              <a:rPr sz="3225" spc="142" baseline="-5167" dirty="0">
                <a:latin typeface="Times New Roman"/>
                <a:cs typeface="Times New Roman"/>
              </a:rPr>
              <a:t> </a:t>
            </a:r>
            <a:r>
              <a:rPr sz="3225" spc="37" baseline="-40051" dirty="0">
                <a:latin typeface="Symbol"/>
                <a:cs typeface="Symbol"/>
              </a:rPr>
              <a:t></a:t>
            </a:r>
            <a:r>
              <a:rPr sz="3225" spc="97" baseline="-40051" dirty="0">
                <a:latin typeface="Times New Roman"/>
                <a:cs typeface="Times New Roman"/>
              </a:rPr>
              <a:t> </a:t>
            </a:r>
            <a:r>
              <a:rPr sz="3225" spc="22" baseline="-5167" dirty="0">
                <a:latin typeface="Symbol"/>
                <a:cs typeface="Symbol"/>
              </a:rPr>
              <a:t></a:t>
            </a:r>
            <a:r>
              <a:rPr sz="2150" b="1" spc="25" dirty="0">
                <a:latin typeface="Arial"/>
                <a:cs typeface="Arial"/>
              </a:rPr>
              <a:t>9</a:t>
            </a:r>
            <a:r>
              <a:rPr sz="2150" b="1" spc="-285" dirty="0">
                <a:latin typeface="Arial"/>
                <a:cs typeface="Arial"/>
              </a:rPr>
              <a:t> </a:t>
            </a:r>
            <a:r>
              <a:rPr sz="2150" b="1" spc="10" dirty="0">
                <a:latin typeface="Arial"/>
                <a:cs typeface="Arial"/>
              </a:rPr>
              <a:t>/</a:t>
            </a:r>
            <a:r>
              <a:rPr sz="2150" b="1" spc="-340" dirty="0">
                <a:latin typeface="Arial"/>
                <a:cs typeface="Arial"/>
              </a:rPr>
              <a:t> </a:t>
            </a:r>
            <a:r>
              <a:rPr sz="2150" b="1" spc="25" dirty="0">
                <a:latin typeface="Arial"/>
                <a:cs typeface="Arial"/>
              </a:rPr>
              <a:t>1</a:t>
            </a:r>
            <a:r>
              <a:rPr sz="2150" b="1" spc="35" dirty="0">
                <a:latin typeface="Arial"/>
                <a:cs typeface="Arial"/>
              </a:rPr>
              <a:t>0</a:t>
            </a:r>
            <a:r>
              <a:rPr sz="3225" spc="22" baseline="-5167" dirty="0">
                <a:latin typeface="Symbol"/>
                <a:cs typeface="Symbol"/>
              </a:rPr>
              <a:t></a:t>
            </a:r>
            <a:endParaRPr sz="3225" baseline="-5167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24142" y="4217940"/>
            <a:ext cx="180975" cy="3430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150" b="1" spc="25" dirty="0">
                <a:latin typeface="Arial"/>
                <a:cs typeface="Arial"/>
              </a:rPr>
              <a:t>x</a:t>
            </a:r>
            <a:endParaRPr sz="21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46776" y="4365071"/>
            <a:ext cx="132715" cy="18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100" b="1" spc="45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87325" y="4365071"/>
            <a:ext cx="132715" cy="18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100" b="1" spc="45" dirty="0"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668337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200" dirty="0"/>
              <a:t>Mét</a:t>
            </a:r>
            <a:r>
              <a:rPr sz="4400" spc="-195" dirty="0"/>
              <a:t>o</a:t>
            </a:r>
            <a:r>
              <a:rPr sz="4400" spc="-135" dirty="0"/>
              <a:t>do</a:t>
            </a:r>
            <a:r>
              <a:rPr sz="4400" spc="10" dirty="0"/>
              <a:t> </a:t>
            </a:r>
            <a:r>
              <a:rPr sz="4400" spc="-315" dirty="0"/>
              <a:t>Simpl</a:t>
            </a:r>
            <a:r>
              <a:rPr sz="4400" spc="-375" dirty="0"/>
              <a:t>e</a:t>
            </a:r>
            <a:r>
              <a:rPr sz="4400" dirty="0"/>
              <a:t>x</a:t>
            </a:r>
            <a:r>
              <a:rPr sz="4400" spc="45" dirty="0"/>
              <a:t> </a:t>
            </a:r>
            <a:r>
              <a:rPr sz="4400" spc="-135" dirty="0"/>
              <a:t>de</a:t>
            </a:r>
            <a:r>
              <a:rPr sz="4400" spc="30" dirty="0"/>
              <a:t> </a:t>
            </a:r>
            <a:r>
              <a:rPr sz="4400" spc="-335" dirty="0"/>
              <a:t>dos</a:t>
            </a:r>
            <a:r>
              <a:rPr sz="4400" spc="45" dirty="0"/>
              <a:t> </a:t>
            </a:r>
            <a:r>
              <a:rPr sz="4400" spc="-805" dirty="0"/>
              <a:t>F</a:t>
            </a:r>
            <a:r>
              <a:rPr sz="4400" spc="-434" dirty="0"/>
              <a:t>ases</a:t>
            </a:r>
            <a:endParaRPr sz="4400"/>
          </a:p>
        </p:txBody>
      </p:sp>
      <p:sp>
        <p:nvSpPr>
          <p:cNvPr id="17" name="1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40</a:t>
            </a:fld>
            <a:endParaRPr lang="es-CL"/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373062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450" dirty="0"/>
              <a:t>Casos</a:t>
            </a:r>
            <a:r>
              <a:rPr sz="4400" spc="45" dirty="0"/>
              <a:t> </a:t>
            </a:r>
            <a:r>
              <a:rPr sz="4400" spc="-365" dirty="0"/>
              <a:t>Especi</a:t>
            </a:r>
            <a:r>
              <a:rPr sz="4400" spc="-420" dirty="0"/>
              <a:t>a</a:t>
            </a:r>
            <a:r>
              <a:rPr sz="4400" spc="-345" dirty="0"/>
              <a:t>les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78687" y="1208246"/>
            <a:ext cx="8021955" cy="269112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5400" marR="17780" algn="just">
              <a:lnSpc>
                <a:spcPct val="100000"/>
              </a:lnSpc>
              <a:spcBef>
                <a:spcPts val="105"/>
              </a:spcBef>
            </a:pPr>
            <a:r>
              <a:rPr sz="2900" b="1" dirty="0">
                <a:latin typeface="Arial"/>
                <a:cs typeface="Arial"/>
              </a:rPr>
              <a:t>1)</a:t>
            </a:r>
            <a:r>
              <a:rPr sz="2900" b="1" spc="810" dirty="0">
                <a:latin typeface="Arial"/>
                <a:cs typeface="Arial"/>
              </a:rPr>
              <a:t> </a:t>
            </a:r>
            <a:r>
              <a:rPr sz="3200" b="1" spc="-240" dirty="0">
                <a:latin typeface="Arial"/>
                <a:cs typeface="Arial"/>
              </a:rPr>
              <a:t>Problema</a:t>
            </a:r>
            <a:r>
              <a:rPr sz="3200" b="1" spc="409" dirty="0">
                <a:latin typeface="Arial"/>
                <a:cs typeface="Arial"/>
              </a:rPr>
              <a:t> </a:t>
            </a:r>
            <a:r>
              <a:rPr sz="3200" b="1" spc="-180" dirty="0">
                <a:latin typeface="Arial"/>
                <a:cs typeface="Arial"/>
              </a:rPr>
              <a:t>Infactible</a:t>
            </a:r>
            <a:r>
              <a:rPr sz="3200" spc="-180" dirty="0">
                <a:latin typeface="Microsoft Sans Serif"/>
                <a:cs typeface="Microsoft Sans Serif"/>
              </a:rPr>
              <a:t>.</a:t>
            </a:r>
            <a:r>
              <a:rPr sz="3200" spc="495" dirty="0">
                <a:latin typeface="Microsoft Sans Serif"/>
                <a:cs typeface="Microsoft Sans Serif"/>
              </a:rPr>
              <a:t> </a:t>
            </a:r>
            <a:r>
              <a:rPr sz="3200" spc="-325" dirty="0">
                <a:latin typeface="Microsoft Sans Serif"/>
                <a:cs typeface="Microsoft Sans Serif"/>
              </a:rPr>
              <a:t>Esta</a:t>
            </a:r>
            <a:r>
              <a:rPr sz="3200" spc="204" dirty="0">
                <a:latin typeface="Microsoft Sans Serif"/>
                <a:cs typeface="Microsoft Sans Serif"/>
              </a:rPr>
              <a:t> </a:t>
            </a:r>
            <a:r>
              <a:rPr sz="3200" spc="-215" dirty="0">
                <a:latin typeface="Microsoft Sans Serif"/>
                <a:cs typeface="Microsoft Sans Serif"/>
              </a:rPr>
              <a:t>situación</a:t>
            </a:r>
            <a:r>
              <a:rPr sz="3200" spc="425" dirty="0">
                <a:latin typeface="Microsoft Sans Serif"/>
                <a:cs typeface="Microsoft Sans Serif"/>
              </a:rPr>
              <a:t> </a:t>
            </a:r>
            <a:r>
              <a:rPr sz="3200" spc="-360" dirty="0">
                <a:latin typeface="Microsoft Sans Serif"/>
                <a:cs typeface="Microsoft Sans Serif"/>
              </a:rPr>
              <a:t>se </a:t>
            </a:r>
            <a:r>
              <a:rPr sz="3200" spc="-355" dirty="0">
                <a:latin typeface="Microsoft Sans Serif"/>
                <a:cs typeface="Microsoft Sans Serif"/>
              </a:rPr>
              <a:t> </a:t>
            </a:r>
            <a:r>
              <a:rPr sz="3200" spc="-120" dirty="0">
                <a:latin typeface="Microsoft Sans Serif"/>
                <a:cs typeface="Microsoft Sans Serif"/>
              </a:rPr>
              <a:t>detecta </a:t>
            </a:r>
            <a:r>
              <a:rPr sz="3200" spc="-229" dirty="0">
                <a:latin typeface="Microsoft Sans Serif"/>
                <a:cs typeface="Microsoft Sans Serif"/>
              </a:rPr>
              <a:t>cuando </a:t>
            </a:r>
            <a:r>
              <a:rPr sz="3200" spc="-110" dirty="0">
                <a:latin typeface="Microsoft Sans Serif"/>
                <a:cs typeface="Microsoft Sans Serif"/>
              </a:rPr>
              <a:t>el </a:t>
            </a:r>
            <a:r>
              <a:rPr sz="3200" spc="-100" dirty="0">
                <a:latin typeface="Microsoft Sans Serif"/>
                <a:cs typeface="Microsoft Sans Serif"/>
              </a:rPr>
              <a:t>valor </a:t>
            </a:r>
            <a:r>
              <a:rPr sz="3200" spc="-165" dirty="0">
                <a:latin typeface="Microsoft Sans Serif"/>
                <a:cs typeface="Microsoft Sans Serif"/>
              </a:rPr>
              <a:t>óptimo </a:t>
            </a:r>
            <a:r>
              <a:rPr sz="3200" spc="-80" dirty="0">
                <a:latin typeface="Microsoft Sans Serif"/>
                <a:cs typeface="Microsoft Sans Serif"/>
              </a:rPr>
              <a:t>del </a:t>
            </a:r>
            <a:r>
              <a:rPr sz="3200" spc="-130" dirty="0">
                <a:latin typeface="Microsoft Sans Serif"/>
                <a:cs typeface="Microsoft Sans Serif"/>
              </a:rPr>
              <a:t>problema </a:t>
            </a:r>
            <a:r>
              <a:rPr sz="3200" spc="-100" dirty="0">
                <a:latin typeface="Microsoft Sans Serif"/>
                <a:cs typeface="Microsoft Sans Serif"/>
              </a:rPr>
              <a:t>de </a:t>
            </a:r>
            <a:r>
              <a:rPr sz="3200" spc="-95" dirty="0">
                <a:latin typeface="Microsoft Sans Serif"/>
                <a:cs typeface="Microsoft Sans Serif"/>
              </a:rPr>
              <a:t> </a:t>
            </a:r>
            <a:r>
              <a:rPr sz="3200" spc="-10" dirty="0">
                <a:latin typeface="Microsoft Sans Serif"/>
                <a:cs typeface="Microsoft Sans Serif"/>
              </a:rPr>
              <a:t>l</a:t>
            </a:r>
            <a:r>
              <a:rPr sz="3200" spc="-30" dirty="0">
                <a:latin typeface="Microsoft Sans Serif"/>
                <a:cs typeface="Microsoft Sans Serif"/>
              </a:rPr>
              <a:t>a</a:t>
            </a:r>
            <a:r>
              <a:rPr sz="3200" spc="20" dirty="0">
                <a:latin typeface="Microsoft Sans Serif"/>
                <a:cs typeface="Microsoft Sans Serif"/>
              </a:rPr>
              <a:t> </a:t>
            </a:r>
            <a:r>
              <a:rPr sz="3200" spc="-595" dirty="0">
                <a:latin typeface="Microsoft Sans Serif"/>
                <a:cs typeface="Microsoft Sans Serif"/>
              </a:rPr>
              <a:t>F</a:t>
            </a:r>
            <a:r>
              <a:rPr sz="3200" spc="-245" dirty="0">
                <a:latin typeface="Microsoft Sans Serif"/>
                <a:cs typeface="Microsoft Sans Serif"/>
              </a:rPr>
              <a:t>ase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spc="-15" dirty="0">
                <a:latin typeface="Microsoft Sans Serif"/>
                <a:cs typeface="Microsoft Sans Serif"/>
              </a:rPr>
              <a:t>1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370" dirty="0">
                <a:latin typeface="Microsoft Sans Serif"/>
                <a:cs typeface="Microsoft Sans Serif"/>
              </a:rPr>
              <a:t>e</a:t>
            </a:r>
            <a:r>
              <a:rPr sz="3200" spc="-340" dirty="0">
                <a:latin typeface="Microsoft Sans Serif"/>
                <a:cs typeface="Microsoft Sans Serif"/>
              </a:rPr>
              <a:t>s</a:t>
            </a:r>
            <a:r>
              <a:rPr sz="3200" spc="25" dirty="0">
                <a:latin typeface="Microsoft Sans Serif"/>
                <a:cs typeface="Microsoft Sans Serif"/>
              </a:rPr>
              <a:t> </a:t>
            </a:r>
            <a:r>
              <a:rPr sz="3200" spc="-140" dirty="0">
                <a:latin typeface="Microsoft Sans Serif"/>
                <a:cs typeface="Microsoft Sans Serif"/>
              </a:rPr>
              <a:t>dist</a:t>
            </a:r>
            <a:r>
              <a:rPr sz="3200" spc="-75" dirty="0">
                <a:latin typeface="Microsoft Sans Serif"/>
                <a:cs typeface="Microsoft Sans Serif"/>
              </a:rPr>
              <a:t>i</a:t>
            </a:r>
            <a:r>
              <a:rPr sz="3200" spc="-195" dirty="0">
                <a:latin typeface="Microsoft Sans Serif"/>
                <a:cs typeface="Microsoft Sans Serif"/>
              </a:rPr>
              <a:t>nto</a:t>
            </a:r>
            <a:r>
              <a:rPr sz="3200" spc="-15" dirty="0">
                <a:latin typeface="Microsoft Sans Serif"/>
                <a:cs typeface="Microsoft Sans Serif"/>
              </a:rPr>
              <a:t> a</a:t>
            </a:r>
            <a:r>
              <a:rPr sz="3200" spc="30" dirty="0">
                <a:latin typeface="Microsoft Sans Serif"/>
                <a:cs typeface="Microsoft Sans Serif"/>
              </a:rPr>
              <a:t> </a:t>
            </a:r>
            <a:r>
              <a:rPr sz="3200" spc="-210" dirty="0">
                <a:latin typeface="Microsoft Sans Serif"/>
                <a:cs typeface="Microsoft Sans Serif"/>
              </a:rPr>
              <a:t>ce</a:t>
            </a:r>
            <a:r>
              <a:rPr sz="3200" spc="-190" dirty="0">
                <a:latin typeface="Microsoft Sans Serif"/>
                <a:cs typeface="Microsoft Sans Serif"/>
              </a:rPr>
              <a:t>r</a:t>
            </a:r>
            <a:r>
              <a:rPr sz="3200" spc="-235" dirty="0">
                <a:latin typeface="Microsoft Sans Serif"/>
                <a:cs typeface="Microsoft Sans Serif"/>
              </a:rPr>
              <a:t>o</a:t>
            </a:r>
            <a:r>
              <a:rPr sz="3200" spc="-190" dirty="0">
                <a:latin typeface="Microsoft Sans Serif"/>
                <a:cs typeface="Microsoft Sans Serif"/>
              </a:rPr>
              <a:t>.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4600">
              <a:latin typeface="Microsoft Sans Serif"/>
              <a:cs typeface="Microsoft Sans Serif"/>
            </a:endParaRPr>
          </a:p>
          <a:p>
            <a:pPr marL="482600">
              <a:lnSpc>
                <a:spcPct val="100000"/>
              </a:lnSpc>
              <a:tabLst>
                <a:tab pos="2768600" algn="l"/>
              </a:tabLst>
            </a:pPr>
            <a:r>
              <a:rPr sz="3200" spc="-235" dirty="0">
                <a:latin typeface="Microsoft Sans Serif"/>
                <a:cs typeface="Microsoft Sans Serif"/>
              </a:rPr>
              <a:t>Ejemplo:	</a:t>
            </a:r>
            <a:r>
              <a:rPr sz="3200" b="1" spc="-100" dirty="0">
                <a:latin typeface="Arial"/>
                <a:cs typeface="Arial"/>
              </a:rPr>
              <a:t>Max</a:t>
            </a:r>
            <a:r>
              <a:rPr sz="3200" b="1" spc="35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3x</a:t>
            </a:r>
            <a:r>
              <a:rPr sz="3150" b="1" spc="-97" baseline="-21164" dirty="0">
                <a:latin typeface="Arial"/>
                <a:cs typeface="Arial"/>
              </a:rPr>
              <a:t>1</a:t>
            </a:r>
            <a:r>
              <a:rPr sz="3150" b="1" spc="367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60" dirty="0">
                <a:latin typeface="Arial"/>
                <a:cs typeface="Arial"/>
              </a:rPr>
              <a:t> </a:t>
            </a:r>
            <a:r>
              <a:rPr sz="3200" b="1" spc="-65" dirty="0">
                <a:latin typeface="Arial"/>
                <a:cs typeface="Arial"/>
              </a:rPr>
              <a:t>2x</a:t>
            </a:r>
            <a:r>
              <a:rPr sz="3150" b="1" spc="-97" baseline="-21164" dirty="0">
                <a:latin typeface="Arial"/>
                <a:cs typeface="Arial"/>
              </a:rPr>
              <a:t>2</a:t>
            </a:r>
            <a:endParaRPr sz="3150" baseline="-21164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35223" y="3239319"/>
            <a:ext cx="617855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480" dirty="0">
                <a:latin typeface="Arial"/>
                <a:cs typeface="Arial"/>
              </a:rPr>
              <a:t>s</a:t>
            </a:r>
            <a:r>
              <a:rPr sz="3200" b="1" spc="-65" dirty="0">
                <a:latin typeface="Arial"/>
                <a:cs typeface="Arial"/>
              </a:rPr>
              <a:t>.</a:t>
            </a:r>
            <a:r>
              <a:rPr sz="3200" b="1" spc="-95" dirty="0">
                <a:latin typeface="Arial"/>
                <a:cs typeface="Arial"/>
              </a:rPr>
              <a:t>a</a:t>
            </a:r>
            <a:r>
              <a:rPr sz="3200" b="1" spc="-235" dirty="0">
                <a:latin typeface="Arial"/>
                <a:cs typeface="Arial"/>
              </a:rPr>
              <a:t>: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24222" y="3173192"/>
            <a:ext cx="2480310" cy="1787669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00"/>
              </a:spcBef>
            </a:pPr>
            <a:r>
              <a:rPr sz="3200" b="1" spc="-65" dirty="0">
                <a:latin typeface="Arial"/>
                <a:cs typeface="Arial"/>
              </a:rPr>
              <a:t>2x</a:t>
            </a:r>
            <a:r>
              <a:rPr sz="3150" b="1" spc="-97" baseline="-21164" dirty="0">
                <a:latin typeface="Arial"/>
                <a:cs typeface="Arial"/>
              </a:rPr>
              <a:t>1</a:t>
            </a:r>
            <a:r>
              <a:rPr sz="3150" b="1" spc="367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x</a:t>
            </a:r>
            <a:r>
              <a:rPr sz="3150" b="1" spc="-89" baseline="-21164" dirty="0">
                <a:latin typeface="Arial"/>
                <a:cs typeface="Arial"/>
              </a:rPr>
              <a:t>2</a:t>
            </a:r>
            <a:r>
              <a:rPr sz="3150" b="1" spc="367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</a:t>
            </a:r>
            <a:r>
              <a:rPr sz="3200" spc="4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2</a:t>
            </a:r>
            <a:endParaRPr sz="3200">
              <a:latin typeface="Arial"/>
              <a:cs typeface="Arial"/>
            </a:endParaRPr>
          </a:p>
          <a:p>
            <a:pPr marL="38100" marR="30480">
              <a:lnSpc>
                <a:spcPts val="4550"/>
              </a:lnSpc>
              <a:spcBef>
                <a:spcPts val="85"/>
              </a:spcBef>
            </a:pPr>
            <a:r>
              <a:rPr sz="3200" b="1" spc="-80" dirty="0">
                <a:latin typeface="Arial"/>
                <a:cs typeface="Arial"/>
              </a:rPr>
              <a:t>3</a:t>
            </a:r>
            <a:r>
              <a:rPr sz="3200" b="1" spc="-75" dirty="0">
                <a:latin typeface="Arial"/>
                <a:cs typeface="Arial"/>
              </a:rPr>
              <a:t>x</a:t>
            </a:r>
            <a:r>
              <a:rPr sz="3150" b="1" spc="-52" baseline="-21164" dirty="0">
                <a:latin typeface="Arial"/>
                <a:cs typeface="Arial"/>
              </a:rPr>
              <a:t>1</a:t>
            </a:r>
            <a:r>
              <a:rPr sz="3150" b="1" spc="-44" baseline="-21164" dirty="0">
                <a:latin typeface="Arial"/>
                <a:cs typeface="Arial"/>
              </a:rPr>
              <a:t> </a:t>
            </a:r>
            <a:r>
              <a:rPr sz="3200" b="1" spc="265" dirty="0">
                <a:latin typeface="Arial"/>
                <a:cs typeface="Arial"/>
              </a:rPr>
              <a:t>+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80" dirty="0">
                <a:latin typeface="Arial"/>
                <a:cs typeface="Arial"/>
              </a:rPr>
              <a:t>4x</a:t>
            </a:r>
            <a:r>
              <a:rPr sz="3150" b="1" spc="-52" baseline="-21164" dirty="0">
                <a:latin typeface="Arial"/>
                <a:cs typeface="Arial"/>
              </a:rPr>
              <a:t>2</a:t>
            </a:r>
            <a:r>
              <a:rPr sz="3150" b="1" spc="-44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-235" dirty="0">
                <a:latin typeface="Times New Roman"/>
                <a:cs typeface="Times New Roman"/>
              </a:rPr>
              <a:t> </a:t>
            </a:r>
            <a:r>
              <a:rPr sz="3200" b="1" spc="-60" dirty="0">
                <a:latin typeface="Arial"/>
                <a:cs typeface="Arial"/>
              </a:rPr>
              <a:t>12  x</a:t>
            </a:r>
            <a:r>
              <a:rPr sz="3150" b="1" spc="-89" baseline="-21164" dirty="0">
                <a:latin typeface="Arial"/>
                <a:cs typeface="Arial"/>
              </a:rPr>
              <a:t>1</a:t>
            </a:r>
            <a:r>
              <a:rPr sz="3200" b="1" spc="-60" dirty="0">
                <a:latin typeface="Arial"/>
                <a:cs typeface="Arial"/>
              </a:rPr>
              <a:t>,x</a:t>
            </a:r>
            <a:r>
              <a:rPr sz="3150" b="1" spc="-89" baseline="-21164" dirty="0">
                <a:latin typeface="Arial"/>
                <a:cs typeface="Arial"/>
              </a:rPr>
              <a:t>2</a:t>
            </a:r>
            <a:r>
              <a:rPr sz="3150" b="1" spc="412" baseline="-21164" dirty="0">
                <a:latin typeface="Arial"/>
                <a:cs typeface="Arial"/>
              </a:rPr>
              <a:t> </a:t>
            </a:r>
            <a:r>
              <a:rPr sz="3200" dirty="0">
                <a:latin typeface="Symbol"/>
                <a:cs typeface="Symbol"/>
              </a:rPr>
              <a:t></a:t>
            </a:r>
            <a:r>
              <a:rPr sz="3200" spc="30" dirty="0">
                <a:latin typeface="Times New Roman"/>
                <a:cs typeface="Times New Roman"/>
              </a:rPr>
              <a:t> </a:t>
            </a:r>
            <a:r>
              <a:rPr sz="3200" b="1" spc="-80" dirty="0">
                <a:latin typeface="Arial"/>
                <a:cs typeface="Arial"/>
              </a:rPr>
              <a:t>0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41</a:t>
            </a:fld>
            <a:endParaRPr lang="es-CL"/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373062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450" dirty="0"/>
              <a:t>Casos</a:t>
            </a:r>
            <a:r>
              <a:rPr sz="4400" spc="45" dirty="0"/>
              <a:t> </a:t>
            </a:r>
            <a:r>
              <a:rPr sz="4400" spc="-365" dirty="0"/>
              <a:t>Especi</a:t>
            </a:r>
            <a:r>
              <a:rPr sz="4400" spc="-420" dirty="0"/>
              <a:t>a</a:t>
            </a:r>
            <a:r>
              <a:rPr sz="4400" spc="-345" dirty="0"/>
              <a:t>les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855878" y="1174585"/>
            <a:ext cx="7642225" cy="2759729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88265" marR="30480" indent="-50800" algn="just">
              <a:lnSpc>
                <a:spcPct val="90000"/>
              </a:lnSpc>
              <a:spcBef>
                <a:spcPts val="459"/>
              </a:spcBef>
            </a:pPr>
            <a:r>
              <a:rPr sz="3000" b="1" spc="-70" dirty="0">
                <a:latin typeface="Arial"/>
                <a:cs typeface="Arial"/>
              </a:rPr>
              <a:t>2) </a:t>
            </a:r>
            <a:r>
              <a:rPr sz="3000" b="1" spc="-185" dirty="0">
                <a:latin typeface="Arial"/>
                <a:cs typeface="Arial"/>
              </a:rPr>
              <a:t>Múltiples </a:t>
            </a:r>
            <a:r>
              <a:rPr sz="3000" b="1" spc="-280" dirty="0">
                <a:latin typeface="Arial"/>
                <a:cs typeface="Arial"/>
              </a:rPr>
              <a:t>Soluciones</a:t>
            </a:r>
            <a:r>
              <a:rPr sz="3000" b="1" spc="-275" dirty="0">
                <a:latin typeface="Arial"/>
                <a:cs typeface="Arial"/>
              </a:rPr>
              <a:t> </a:t>
            </a:r>
            <a:r>
              <a:rPr sz="3000" b="1" spc="-200" dirty="0">
                <a:latin typeface="Arial"/>
                <a:cs typeface="Arial"/>
              </a:rPr>
              <a:t>Óptimas</a:t>
            </a:r>
            <a:r>
              <a:rPr sz="3000" spc="-200" dirty="0">
                <a:latin typeface="Microsoft Sans Serif"/>
                <a:cs typeface="Microsoft Sans Serif"/>
              </a:rPr>
              <a:t>.</a:t>
            </a:r>
            <a:r>
              <a:rPr sz="3000" spc="395" dirty="0">
                <a:latin typeface="Microsoft Sans Serif"/>
                <a:cs typeface="Microsoft Sans Serif"/>
              </a:rPr>
              <a:t> </a:t>
            </a:r>
            <a:r>
              <a:rPr sz="3000" spc="-310" dirty="0">
                <a:latin typeface="Microsoft Sans Serif"/>
                <a:cs typeface="Microsoft Sans Serif"/>
              </a:rPr>
              <a:t>Esta</a:t>
            </a:r>
            <a:r>
              <a:rPr sz="3000" spc="175" dirty="0">
                <a:latin typeface="Microsoft Sans Serif"/>
                <a:cs typeface="Microsoft Sans Serif"/>
              </a:rPr>
              <a:t> </a:t>
            </a:r>
            <a:r>
              <a:rPr sz="3000" spc="-204" dirty="0">
                <a:latin typeface="Microsoft Sans Serif"/>
                <a:cs typeface="Microsoft Sans Serif"/>
              </a:rPr>
              <a:t>situación </a:t>
            </a:r>
            <a:r>
              <a:rPr sz="3000" spc="-200" dirty="0">
                <a:latin typeface="Microsoft Sans Serif"/>
                <a:cs typeface="Microsoft Sans Serif"/>
              </a:rPr>
              <a:t> </a:t>
            </a:r>
            <a:r>
              <a:rPr sz="3000" spc="-340" dirty="0">
                <a:latin typeface="Microsoft Sans Serif"/>
                <a:cs typeface="Microsoft Sans Serif"/>
              </a:rPr>
              <a:t>se</a:t>
            </a:r>
            <a:r>
              <a:rPr sz="3000" spc="-335" dirty="0">
                <a:latin typeface="Microsoft Sans Serif"/>
                <a:cs typeface="Microsoft Sans Serif"/>
              </a:rPr>
              <a:t> </a:t>
            </a:r>
            <a:r>
              <a:rPr sz="3000" spc="-110" dirty="0">
                <a:latin typeface="Microsoft Sans Serif"/>
                <a:cs typeface="Microsoft Sans Serif"/>
              </a:rPr>
              <a:t>detecta</a:t>
            </a:r>
            <a:r>
              <a:rPr sz="3000" spc="-105" dirty="0">
                <a:latin typeface="Microsoft Sans Serif"/>
                <a:cs typeface="Microsoft Sans Serif"/>
              </a:rPr>
              <a:t> </a:t>
            </a:r>
            <a:r>
              <a:rPr sz="3000" spc="-215" dirty="0">
                <a:latin typeface="Microsoft Sans Serif"/>
                <a:cs typeface="Microsoft Sans Serif"/>
              </a:rPr>
              <a:t>cuando</a:t>
            </a:r>
            <a:r>
              <a:rPr sz="3000" spc="370" dirty="0">
                <a:latin typeface="Microsoft Sans Serif"/>
                <a:cs typeface="Microsoft Sans Serif"/>
              </a:rPr>
              <a:t> </a:t>
            </a:r>
            <a:r>
              <a:rPr sz="3000" spc="-190" dirty="0">
                <a:latin typeface="Microsoft Sans Serif"/>
                <a:cs typeface="Microsoft Sans Serif"/>
              </a:rPr>
              <a:t>existen</a:t>
            </a:r>
            <a:r>
              <a:rPr sz="3000" spc="420" dirty="0">
                <a:latin typeface="Microsoft Sans Serif"/>
                <a:cs typeface="Microsoft Sans Serif"/>
              </a:rPr>
              <a:t> </a:t>
            </a:r>
            <a:r>
              <a:rPr sz="3000" spc="-285" dirty="0">
                <a:latin typeface="Microsoft Sans Serif"/>
                <a:cs typeface="Microsoft Sans Serif"/>
              </a:rPr>
              <a:t>costos</a:t>
            </a:r>
            <a:r>
              <a:rPr sz="3000" spc="229" dirty="0">
                <a:latin typeface="Microsoft Sans Serif"/>
                <a:cs typeface="Microsoft Sans Serif"/>
              </a:rPr>
              <a:t> </a:t>
            </a:r>
            <a:r>
              <a:rPr sz="3000" spc="-185" dirty="0">
                <a:latin typeface="Microsoft Sans Serif"/>
                <a:cs typeface="Microsoft Sans Serif"/>
              </a:rPr>
              <a:t>reducidos </a:t>
            </a:r>
            <a:r>
              <a:rPr sz="3000" spc="-180" dirty="0">
                <a:latin typeface="Microsoft Sans Serif"/>
                <a:cs typeface="Microsoft Sans Serif"/>
              </a:rPr>
              <a:t> </a:t>
            </a:r>
            <a:r>
              <a:rPr sz="3000" spc="-165" dirty="0">
                <a:latin typeface="Microsoft Sans Serif"/>
                <a:cs typeface="Microsoft Sans Serif"/>
              </a:rPr>
              <a:t>iguales </a:t>
            </a:r>
            <a:r>
              <a:rPr sz="3000" spc="-15" dirty="0">
                <a:latin typeface="Microsoft Sans Serif"/>
                <a:cs typeface="Microsoft Sans Serif"/>
              </a:rPr>
              <a:t>a </a:t>
            </a:r>
            <a:r>
              <a:rPr sz="3000" spc="-190" dirty="0">
                <a:latin typeface="Microsoft Sans Serif"/>
                <a:cs typeface="Microsoft Sans Serif"/>
              </a:rPr>
              <a:t>cero </a:t>
            </a:r>
            <a:r>
              <a:rPr sz="3000" spc="-265" dirty="0">
                <a:latin typeface="Microsoft Sans Serif"/>
                <a:cs typeface="Microsoft Sans Serif"/>
              </a:rPr>
              <a:t>en </a:t>
            </a:r>
            <a:r>
              <a:rPr sz="3000" spc="-245" dirty="0">
                <a:latin typeface="Microsoft Sans Serif"/>
                <a:cs typeface="Microsoft Sans Serif"/>
              </a:rPr>
              <a:t>una </a:t>
            </a:r>
            <a:r>
              <a:rPr sz="3000" spc="-170" dirty="0">
                <a:latin typeface="Microsoft Sans Serif"/>
                <a:cs typeface="Microsoft Sans Serif"/>
              </a:rPr>
              <a:t>o </a:t>
            </a:r>
            <a:r>
              <a:rPr sz="3000" spc="-340" dirty="0">
                <a:latin typeface="Microsoft Sans Serif"/>
                <a:cs typeface="Microsoft Sans Serif"/>
              </a:rPr>
              <a:t>más</a:t>
            </a:r>
            <a:r>
              <a:rPr sz="3000" spc="-335" dirty="0">
                <a:latin typeface="Microsoft Sans Serif"/>
                <a:cs typeface="Microsoft Sans Serif"/>
              </a:rPr>
              <a:t> </a:t>
            </a:r>
            <a:r>
              <a:rPr sz="3000" spc="-95" dirty="0">
                <a:latin typeface="Microsoft Sans Serif"/>
                <a:cs typeface="Microsoft Sans Serif"/>
              </a:rPr>
              <a:t>de </a:t>
            </a:r>
            <a:r>
              <a:rPr sz="3000" spc="-185" dirty="0">
                <a:latin typeface="Microsoft Sans Serif"/>
                <a:cs typeface="Microsoft Sans Serif"/>
              </a:rPr>
              <a:t>las </a:t>
            </a:r>
            <a:r>
              <a:rPr sz="3000" spc="-114" dirty="0">
                <a:latin typeface="Microsoft Sans Serif"/>
                <a:cs typeface="Microsoft Sans Serif"/>
              </a:rPr>
              <a:t>variables </a:t>
            </a:r>
            <a:r>
              <a:rPr sz="3000" b="1" u="heavy" spc="-254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 </a:t>
            </a:r>
            <a:r>
              <a:rPr sz="3000" b="1" spc="-250" dirty="0">
                <a:latin typeface="Arial"/>
                <a:cs typeface="Arial"/>
              </a:rPr>
              <a:t> </a:t>
            </a:r>
            <a:r>
              <a:rPr sz="3000" spc="-204" dirty="0">
                <a:latin typeface="Microsoft Sans Serif"/>
                <a:cs typeface="Microsoft Sans Serif"/>
              </a:rPr>
              <a:t>básicas</a:t>
            </a:r>
            <a:r>
              <a:rPr sz="3000" spc="10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óptimas.</a:t>
            </a:r>
            <a:endParaRPr sz="3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750">
              <a:latin typeface="Microsoft Sans Serif"/>
              <a:cs typeface="Microsoft Sans Serif"/>
            </a:endParaRPr>
          </a:p>
          <a:p>
            <a:pPr marL="88265">
              <a:lnSpc>
                <a:spcPct val="100000"/>
              </a:lnSpc>
              <a:spcBef>
                <a:spcPts val="5"/>
              </a:spcBef>
              <a:tabLst>
                <a:tab pos="2374265" algn="l"/>
                <a:tab pos="3289300" algn="l"/>
              </a:tabLst>
            </a:pPr>
            <a:r>
              <a:rPr sz="3000" spc="-225" dirty="0">
                <a:latin typeface="Microsoft Sans Serif"/>
                <a:cs typeface="Microsoft Sans Serif"/>
              </a:rPr>
              <a:t>Ejemplo:	</a:t>
            </a:r>
            <a:r>
              <a:rPr sz="3000" b="1" spc="-95" dirty="0">
                <a:latin typeface="Arial"/>
                <a:cs typeface="Arial"/>
              </a:rPr>
              <a:t>Max	</a:t>
            </a:r>
            <a:r>
              <a:rPr sz="3000" b="1" spc="-70" dirty="0">
                <a:latin typeface="Arial"/>
                <a:cs typeface="Arial"/>
              </a:rPr>
              <a:t>2x</a:t>
            </a:r>
            <a:r>
              <a:rPr sz="3000" b="1" spc="-104" baseline="-20833" dirty="0">
                <a:latin typeface="Arial"/>
                <a:cs typeface="Arial"/>
              </a:rPr>
              <a:t>1</a:t>
            </a:r>
            <a:r>
              <a:rPr sz="3000" b="1" spc="300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</a:t>
            </a:r>
            <a:r>
              <a:rPr sz="3000" b="1" spc="-60" dirty="0">
                <a:latin typeface="Arial"/>
                <a:cs typeface="Arial"/>
              </a:rPr>
              <a:t> </a:t>
            </a:r>
            <a:r>
              <a:rPr sz="3000" b="1" spc="-70" dirty="0">
                <a:latin typeface="Arial"/>
                <a:cs typeface="Arial"/>
              </a:rPr>
              <a:t>4x</a:t>
            </a:r>
            <a:r>
              <a:rPr sz="3000" b="1" spc="-104" baseline="-20833" dirty="0">
                <a:latin typeface="Arial"/>
                <a:cs typeface="Arial"/>
              </a:rPr>
              <a:t>2</a:t>
            </a:r>
            <a:endParaRPr sz="3000" baseline="-20833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17926" y="3229032"/>
            <a:ext cx="58039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450" dirty="0">
                <a:latin typeface="Arial"/>
                <a:cs typeface="Arial"/>
              </a:rPr>
              <a:t>s</a:t>
            </a:r>
            <a:r>
              <a:rPr sz="3000" b="1" spc="-55" dirty="0">
                <a:latin typeface="Arial"/>
                <a:cs typeface="Arial"/>
              </a:rPr>
              <a:t>.</a:t>
            </a:r>
            <a:r>
              <a:rPr sz="3000" b="1" spc="-90" dirty="0">
                <a:latin typeface="Arial"/>
                <a:cs typeface="Arial"/>
              </a:rPr>
              <a:t>a</a:t>
            </a:r>
            <a:r>
              <a:rPr sz="3000" b="1" spc="-220" dirty="0">
                <a:latin typeface="Arial"/>
                <a:cs typeface="Arial"/>
              </a:rPr>
              <a:t>:</a:t>
            </a:r>
            <a:endParaRPr sz="3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07179" y="3196762"/>
            <a:ext cx="2024380" cy="153631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lnSpc>
                <a:spcPct val="109500"/>
              </a:lnSpc>
              <a:spcBef>
                <a:spcPts val="100"/>
              </a:spcBef>
              <a:tabLst>
                <a:tab pos="900430" algn="l"/>
              </a:tabLst>
            </a:pP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1</a:t>
            </a:r>
            <a:r>
              <a:rPr sz="3000" b="1" spc="307" baseline="-20833" dirty="0">
                <a:latin typeface="Arial"/>
                <a:cs typeface="Arial"/>
              </a:rPr>
              <a:t> </a:t>
            </a:r>
            <a:r>
              <a:rPr sz="3000" b="1" spc="250" dirty="0">
                <a:latin typeface="Arial"/>
                <a:cs typeface="Arial"/>
              </a:rPr>
              <a:t>+</a:t>
            </a:r>
            <a:r>
              <a:rPr sz="3000" b="1" spc="-50" dirty="0">
                <a:latin typeface="Arial"/>
                <a:cs typeface="Arial"/>
              </a:rPr>
              <a:t> </a:t>
            </a:r>
            <a:r>
              <a:rPr sz="3000" b="1" spc="-70" dirty="0">
                <a:latin typeface="Arial"/>
                <a:cs typeface="Arial"/>
              </a:rPr>
              <a:t>2x</a:t>
            </a:r>
            <a:r>
              <a:rPr sz="3000" b="1" spc="-104" baseline="-20833" dirty="0">
                <a:latin typeface="Arial"/>
                <a:cs typeface="Arial"/>
              </a:rPr>
              <a:t>2</a:t>
            </a:r>
            <a:r>
              <a:rPr sz="3000" b="1" spc="307" baseline="-20833" dirty="0">
                <a:latin typeface="Arial"/>
                <a:cs typeface="Arial"/>
              </a:rPr>
              <a:t> </a:t>
            </a:r>
            <a:r>
              <a:rPr sz="3000" dirty="0">
                <a:latin typeface="Symbol"/>
                <a:cs typeface="Symbol"/>
              </a:rPr>
              <a:t></a:t>
            </a:r>
            <a:r>
              <a:rPr sz="3000" spc="30" dirty="0">
                <a:latin typeface="Times New Roman"/>
                <a:cs typeface="Times New Roman"/>
              </a:rPr>
              <a:t> </a:t>
            </a:r>
            <a:r>
              <a:rPr sz="3000" b="1" spc="-75" dirty="0">
                <a:latin typeface="Arial"/>
                <a:cs typeface="Arial"/>
              </a:rPr>
              <a:t>5 </a:t>
            </a:r>
            <a:r>
              <a:rPr sz="3000" b="1" spc="-819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1</a:t>
            </a:r>
            <a:r>
              <a:rPr sz="3000" b="1" spc="-37" baseline="-20833" dirty="0">
                <a:latin typeface="Arial"/>
                <a:cs typeface="Arial"/>
              </a:rPr>
              <a:t> </a:t>
            </a:r>
            <a:r>
              <a:rPr sz="3000" b="1" spc="245" dirty="0">
                <a:latin typeface="Arial"/>
                <a:cs typeface="Arial"/>
              </a:rPr>
              <a:t>+	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2</a:t>
            </a:r>
            <a:r>
              <a:rPr sz="3000" b="1" spc="-82" baseline="-20833" dirty="0">
                <a:latin typeface="Arial"/>
                <a:cs typeface="Arial"/>
              </a:rPr>
              <a:t> </a:t>
            </a:r>
            <a:r>
              <a:rPr sz="3000" dirty="0">
                <a:latin typeface="Symbol"/>
                <a:cs typeface="Symbol"/>
              </a:rPr>
              <a:t></a:t>
            </a:r>
            <a:r>
              <a:rPr sz="3000" spc="25" dirty="0">
                <a:latin typeface="Times New Roman"/>
                <a:cs typeface="Times New Roman"/>
              </a:rPr>
              <a:t> </a:t>
            </a:r>
            <a:r>
              <a:rPr sz="3000" b="1" spc="-80" dirty="0">
                <a:latin typeface="Arial"/>
                <a:cs typeface="Arial"/>
              </a:rPr>
              <a:t>4 </a:t>
            </a:r>
            <a:r>
              <a:rPr sz="3000" b="1" spc="-75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1</a:t>
            </a:r>
            <a:r>
              <a:rPr sz="3000" b="1" spc="-65" dirty="0">
                <a:latin typeface="Arial"/>
                <a:cs typeface="Arial"/>
              </a:rPr>
              <a:t>,x</a:t>
            </a:r>
            <a:r>
              <a:rPr sz="3000" b="1" spc="-97" baseline="-20833" dirty="0">
                <a:latin typeface="Arial"/>
                <a:cs typeface="Arial"/>
              </a:rPr>
              <a:t>2</a:t>
            </a:r>
            <a:r>
              <a:rPr sz="3000" b="1" spc="307" baseline="-20833" dirty="0">
                <a:latin typeface="Arial"/>
                <a:cs typeface="Arial"/>
              </a:rPr>
              <a:t> </a:t>
            </a:r>
            <a:r>
              <a:rPr sz="3000" dirty="0">
                <a:latin typeface="Symbol"/>
                <a:cs typeface="Symbol"/>
              </a:rPr>
              <a:t></a:t>
            </a:r>
            <a:r>
              <a:rPr sz="3000" spc="40" dirty="0">
                <a:latin typeface="Times New Roman"/>
                <a:cs typeface="Times New Roman"/>
              </a:rPr>
              <a:t> </a:t>
            </a:r>
            <a:r>
              <a:rPr sz="3000" b="1" spc="-80" dirty="0">
                <a:latin typeface="Arial"/>
                <a:cs typeface="Arial"/>
              </a:rPr>
              <a:t>0</a:t>
            </a:r>
            <a:endParaRPr sz="3000">
              <a:latin typeface="Arial"/>
              <a:cs typeface="Arial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42</a:t>
            </a:fld>
            <a:endParaRPr lang="es-CL"/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27887" y="1220820"/>
            <a:ext cx="8124190" cy="3826689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76200" marR="68580" algn="just">
              <a:lnSpc>
                <a:spcPct val="80000"/>
              </a:lnSpc>
              <a:spcBef>
                <a:spcPts val="820"/>
              </a:spcBef>
            </a:pPr>
            <a:r>
              <a:rPr sz="3000" b="1" spc="-70" dirty="0">
                <a:latin typeface="Arial"/>
                <a:cs typeface="Arial"/>
              </a:rPr>
              <a:t>3) </a:t>
            </a:r>
            <a:r>
              <a:rPr sz="3000" b="1" spc="-229" dirty="0">
                <a:latin typeface="Arial"/>
                <a:cs typeface="Arial"/>
              </a:rPr>
              <a:t>Problema </a:t>
            </a:r>
            <a:r>
              <a:rPr sz="3000" b="1" spc="-175" dirty="0">
                <a:latin typeface="Arial"/>
                <a:cs typeface="Arial"/>
              </a:rPr>
              <a:t>No </a:t>
            </a:r>
            <a:r>
              <a:rPr sz="3000" b="1" spc="-225" dirty="0">
                <a:latin typeface="Arial"/>
                <a:cs typeface="Arial"/>
              </a:rPr>
              <a:t>Acotado</a:t>
            </a:r>
            <a:r>
              <a:rPr sz="3000" spc="-225" dirty="0">
                <a:latin typeface="Microsoft Sans Serif"/>
                <a:cs typeface="Microsoft Sans Serif"/>
              </a:rPr>
              <a:t>. </a:t>
            </a:r>
            <a:r>
              <a:rPr sz="3000" spc="-315" dirty="0">
                <a:latin typeface="Microsoft Sans Serif"/>
                <a:cs typeface="Microsoft Sans Serif"/>
              </a:rPr>
              <a:t>Esta</a:t>
            </a:r>
            <a:r>
              <a:rPr sz="3000" spc="-310" dirty="0">
                <a:latin typeface="Microsoft Sans Serif"/>
                <a:cs typeface="Microsoft Sans Serif"/>
              </a:rPr>
              <a:t> </a:t>
            </a:r>
            <a:r>
              <a:rPr sz="3000" spc="-204" dirty="0">
                <a:latin typeface="Microsoft Sans Serif"/>
                <a:cs typeface="Microsoft Sans Serif"/>
              </a:rPr>
              <a:t>situación </a:t>
            </a:r>
            <a:r>
              <a:rPr sz="3000" spc="-340" dirty="0">
                <a:latin typeface="Microsoft Sans Serif"/>
                <a:cs typeface="Microsoft Sans Serif"/>
              </a:rPr>
              <a:t>se</a:t>
            </a:r>
            <a:r>
              <a:rPr sz="3000" spc="-335" dirty="0">
                <a:latin typeface="Microsoft Sans Serif"/>
                <a:cs typeface="Microsoft Sans Serif"/>
              </a:rPr>
              <a:t> </a:t>
            </a:r>
            <a:r>
              <a:rPr sz="3000" spc="-110" dirty="0">
                <a:latin typeface="Microsoft Sans Serif"/>
                <a:cs typeface="Microsoft Sans Serif"/>
              </a:rPr>
              <a:t>detecta </a:t>
            </a:r>
            <a:r>
              <a:rPr sz="3000" spc="-105" dirty="0">
                <a:latin typeface="Microsoft Sans Serif"/>
                <a:cs typeface="Microsoft Sans Serif"/>
              </a:rPr>
              <a:t> </a:t>
            </a:r>
            <a:r>
              <a:rPr sz="3000" spc="-210" dirty="0">
                <a:latin typeface="Microsoft Sans Serif"/>
                <a:cs typeface="Microsoft Sans Serif"/>
              </a:rPr>
              <a:t>cuando</a:t>
            </a:r>
            <a:r>
              <a:rPr sz="3000" spc="-204" dirty="0">
                <a:latin typeface="Microsoft Sans Serif"/>
                <a:cs typeface="Microsoft Sans Serif"/>
              </a:rPr>
              <a:t> </a:t>
            </a:r>
            <a:r>
              <a:rPr sz="3000" spc="-30" dirty="0">
                <a:latin typeface="Microsoft Sans Serif"/>
                <a:cs typeface="Microsoft Sans Serif"/>
              </a:rPr>
              <a:t>al</a:t>
            </a:r>
            <a:r>
              <a:rPr sz="3000" spc="-25" dirty="0">
                <a:latin typeface="Microsoft Sans Serif"/>
                <a:cs typeface="Microsoft Sans Serif"/>
              </a:rPr>
              <a:t> </a:t>
            </a:r>
            <a:r>
              <a:rPr sz="3000" spc="-55" dirty="0">
                <a:latin typeface="Microsoft Sans Serif"/>
                <a:cs typeface="Microsoft Sans Serif"/>
              </a:rPr>
              <a:t>realizar</a:t>
            </a:r>
            <a:r>
              <a:rPr sz="3000" spc="-50" dirty="0">
                <a:latin typeface="Microsoft Sans Serif"/>
                <a:cs typeface="Microsoft Sans Serif"/>
              </a:rPr>
              <a:t> </a:t>
            </a:r>
            <a:r>
              <a:rPr sz="3000" spc="-100" dirty="0">
                <a:latin typeface="Microsoft Sans Serif"/>
                <a:cs typeface="Microsoft Sans Serif"/>
              </a:rPr>
              <a:t>el</a:t>
            </a:r>
            <a:r>
              <a:rPr sz="3000" spc="-95" dirty="0">
                <a:latin typeface="Microsoft Sans Serif"/>
                <a:cs typeface="Microsoft Sans Serif"/>
              </a:rPr>
              <a:t> </a:t>
            </a:r>
            <a:r>
              <a:rPr sz="3000" spc="-185" dirty="0">
                <a:latin typeface="Microsoft Sans Serif"/>
                <a:cs typeface="Microsoft Sans Serif"/>
              </a:rPr>
              <a:t>cálculo</a:t>
            </a:r>
            <a:r>
              <a:rPr sz="3000" spc="-180" dirty="0">
                <a:latin typeface="Microsoft Sans Serif"/>
                <a:cs typeface="Microsoft Sans Serif"/>
              </a:rPr>
              <a:t> </a:t>
            </a:r>
            <a:r>
              <a:rPr sz="3000" spc="-95" dirty="0">
                <a:latin typeface="Microsoft Sans Serif"/>
                <a:cs typeface="Microsoft Sans Serif"/>
              </a:rPr>
              <a:t>de</a:t>
            </a:r>
            <a:r>
              <a:rPr sz="3000" spc="-90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la</a:t>
            </a:r>
            <a:r>
              <a:rPr sz="3000" spc="755" dirty="0">
                <a:latin typeface="Microsoft Sans Serif"/>
                <a:cs typeface="Microsoft Sans Serif"/>
              </a:rPr>
              <a:t> </a:t>
            </a:r>
            <a:r>
              <a:rPr sz="3000" spc="-65" dirty="0">
                <a:latin typeface="Microsoft Sans Serif"/>
                <a:cs typeface="Microsoft Sans Serif"/>
              </a:rPr>
              <a:t>variable</a:t>
            </a:r>
            <a:r>
              <a:rPr sz="3000" spc="665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que </a:t>
            </a:r>
            <a:r>
              <a:rPr sz="3000" spc="-175" dirty="0">
                <a:latin typeface="Microsoft Sans Serif"/>
                <a:cs typeface="Microsoft Sans Serif"/>
              </a:rPr>
              <a:t> </a:t>
            </a:r>
            <a:r>
              <a:rPr sz="3000" spc="-60" dirty="0">
                <a:latin typeface="Microsoft Sans Serif"/>
                <a:cs typeface="Microsoft Sans Serif"/>
              </a:rPr>
              <a:t>deja </a:t>
            </a:r>
            <a:r>
              <a:rPr sz="3000" spc="-25" dirty="0">
                <a:latin typeface="Microsoft Sans Serif"/>
                <a:cs typeface="Microsoft Sans Serif"/>
              </a:rPr>
              <a:t>la </a:t>
            </a:r>
            <a:r>
              <a:rPr sz="3000" spc="-204" dirty="0">
                <a:latin typeface="Microsoft Sans Serif"/>
                <a:cs typeface="Microsoft Sans Serif"/>
              </a:rPr>
              <a:t>base, </a:t>
            </a:r>
            <a:r>
              <a:rPr sz="3000" spc="-175" dirty="0">
                <a:latin typeface="Microsoft Sans Serif"/>
                <a:cs typeface="Microsoft Sans Serif"/>
              </a:rPr>
              <a:t>todos </a:t>
            </a:r>
            <a:r>
              <a:rPr sz="3000" spc="-240" dirty="0">
                <a:latin typeface="Microsoft Sans Serif"/>
                <a:cs typeface="Microsoft Sans Serif"/>
              </a:rPr>
              <a:t>los </a:t>
            </a:r>
            <a:r>
              <a:rPr sz="3000" spc="-235" dirty="0">
                <a:latin typeface="Microsoft Sans Serif"/>
                <a:cs typeface="Microsoft Sans Serif"/>
              </a:rPr>
              <a:t>elementos </a:t>
            </a:r>
            <a:r>
              <a:rPr sz="3000" spc="-50" dirty="0">
                <a:latin typeface="Microsoft Sans Serif"/>
                <a:cs typeface="Microsoft Sans Serif"/>
              </a:rPr>
              <a:t>y</a:t>
            </a:r>
            <a:r>
              <a:rPr sz="3000" spc="-75" baseline="-20833" dirty="0">
                <a:latin typeface="Microsoft Sans Serif"/>
                <a:cs typeface="Microsoft Sans Serif"/>
              </a:rPr>
              <a:t>kj </a:t>
            </a:r>
            <a:r>
              <a:rPr sz="3000" spc="-100" dirty="0">
                <a:latin typeface="Microsoft Sans Serif"/>
                <a:cs typeface="Microsoft Sans Serif"/>
              </a:rPr>
              <a:t>de </a:t>
            </a:r>
            <a:r>
              <a:rPr sz="3000" spc="-20" dirty="0">
                <a:latin typeface="Microsoft Sans Serif"/>
                <a:cs typeface="Microsoft Sans Serif"/>
              </a:rPr>
              <a:t>la </a:t>
            </a:r>
            <a:r>
              <a:rPr sz="3000" spc="-254" dirty="0">
                <a:latin typeface="Microsoft Sans Serif"/>
                <a:cs typeface="Microsoft Sans Serif"/>
              </a:rPr>
              <a:t>columna </a:t>
            </a:r>
            <a:r>
              <a:rPr sz="3000" spc="-30" dirty="0">
                <a:latin typeface="Microsoft Sans Serif"/>
                <a:cs typeface="Microsoft Sans Serif"/>
              </a:rPr>
              <a:t>j </a:t>
            </a:r>
            <a:r>
              <a:rPr sz="3000" spc="-25" dirty="0">
                <a:latin typeface="Microsoft Sans Serif"/>
                <a:cs typeface="Microsoft Sans Serif"/>
              </a:rPr>
              <a:t> </a:t>
            </a:r>
            <a:r>
              <a:rPr sz="3000" spc="-265" dirty="0">
                <a:latin typeface="Microsoft Sans Serif"/>
                <a:cs typeface="Microsoft Sans Serif"/>
              </a:rPr>
              <a:t>en</a:t>
            </a:r>
            <a:r>
              <a:rPr sz="3000" spc="-260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la </a:t>
            </a:r>
            <a:r>
              <a:rPr sz="3000" spc="-50" dirty="0">
                <a:latin typeface="Microsoft Sans Serif"/>
                <a:cs typeface="Microsoft Sans Serif"/>
              </a:rPr>
              <a:t>tabla, </a:t>
            </a:r>
            <a:r>
              <a:rPr sz="3000" spc="-345" dirty="0">
                <a:latin typeface="Microsoft Sans Serif"/>
                <a:cs typeface="Microsoft Sans Serif"/>
              </a:rPr>
              <a:t>son</a:t>
            </a:r>
            <a:r>
              <a:rPr sz="3000" spc="-340" dirty="0">
                <a:latin typeface="Microsoft Sans Serif"/>
                <a:cs typeface="Microsoft Sans Serif"/>
              </a:rPr>
              <a:t> </a:t>
            </a:r>
            <a:r>
              <a:rPr sz="3000" spc="-175" dirty="0">
                <a:latin typeface="Microsoft Sans Serif"/>
                <a:cs typeface="Microsoft Sans Serif"/>
              </a:rPr>
              <a:t>negativos</a:t>
            </a:r>
            <a:r>
              <a:rPr sz="3000" spc="-170" dirty="0">
                <a:latin typeface="Microsoft Sans Serif"/>
                <a:cs typeface="Microsoft Sans Serif"/>
              </a:rPr>
              <a:t> </a:t>
            </a:r>
            <a:r>
              <a:rPr sz="3000" spc="-20" dirty="0">
                <a:latin typeface="Microsoft Sans Serif"/>
                <a:cs typeface="Microsoft Sans Serif"/>
              </a:rPr>
              <a:t>para </a:t>
            </a:r>
            <a:r>
              <a:rPr sz="3000" spc="-30" dirty="0">
                <a:latin typeface="Microsoft Sans Serif"/>
                <a:cs typeface="Microsoft Sans Serif"/>
              </a:rPr>
              <a:t>j </a:t>
            </a:r>
            <a:r>
              <a:rPr sz="3000" spc="-100" dirty="0">
                <a:latin typeface="Microsoft Sans Serif"/>
                <a:cs typeface="Microsoft Sans Serif"/>
              </a:rPr>
              <a:t>el </a:t>
            </a:r>
            <a:r>
              <a:rPr sz="3000" spc="-160" dirty="0">
                <a:latin typeface="Microsoft Sans Serif"/>
                <a:cs typeface="Microsoft Sans Serif"/>
              </a:rPr>
              <a:t>índice </a:t>
            </a:r>
            <a:r>
              <a:rPr sz="3000" spc="-95" dirty="0">
                <a:latin typeface="Microsoft Sans Serif"/>
                <a:cs typeface="Microsoft Sans Serif"/>
              </a:rPr>
              <a:t>de </a:t>
            </a:r>
            <a:r>
              <a:rPr sz="3000" spc="-250" dirty="0">
                <a:latin typeface="Microsoft Sans Serif"/>
                <a:cs typeface="Microsoft Sans Serif"/>
              </a:rPr>
              <a:t>una </a:t>
            </a:r>
            <a:r>
              <a:rPr sz="3000" spc="-245" dirty="0">
                <a:latin typeface="Microsoft Sans Serif"/>
                <a:cs typeface="Microsoft Sans Serif"/>
              </a:rPr>
              <a:t> </a:t>
            </a:r>
            <a:r>
              <a:rPr sz="3000" spc="-260" dirty="0">
                <a:latin typeface="Microsoft Sans Serif"/>
                <a:cs typeface="Microsoft Sans Serif"/>
              </a:rPr>
              <a:t>v</a:t>
            </a:r>
            <a:r>
              <a:rPr sz="3000" spc="-40" dirty="0">
                <a:latin typeface="Microsoft Sans Serif"/>
                <a:cs typeface="Microsoft Sans Serif"/>
              </a:rPr>
              <a:t>ariable</a:t>
            </a:r>
            <a:r>
              <a:rPr sz="3000" spc="20" dirty="0">
                <a:latin typeface="Microsoft Sans Serif"/>
                <a:cs typeface="Microsoft Sans Serif"/>
              </a:rPr>
              <a:t> </a:t>
            </a:r>
            <a:r>
              <a:rPr sz="3000" spc="-275" dirty="0">
                <a:latin typeface="Microsoft Sans Serif"/>
                <a:cs typeface="Microsoft Sans Serif"/>
              </a:rPr>
              <a:t>n</a:t>
            </a:r>
            <a:r>
              <a:rPr sz="3000" spc="-265" dirty="0">
                <a:latin typeface="Microsoft Sans Serif"/>
                <a:cs typeface="Microsoft Sans Serif"/>
              </a:rPr>
              <a:t>o</a:t>
            </a:r>
            <a:r>
              <a:rPr sz="3000" spc="40" dirty="0">
                <a:latin typeface="Microsoft Sans Serif"/>
                <a:cs typeface="Microsoft Sans Serif"/>
              </a:rPr>
              <a:t> </a:t>
            </a:r>
            <a:r>
              <a:rPr sz="3000" spc="-155" dirty="0">
                <a:latin typeface="Microsoft Sans Serif"/>
                <a:cs typeface="Microsoft Sans Serif"/>
              </a:rPr>
              <a:t>básica</a:t>
            </a:r>
            <a:r>
              <a:rPr sz="3000" spc="5" dirty="0">
                <a:latin typeface="Microsoft Sans Serif"/>
                <a:cs typeface="Microsoft Sans Serif"/>
              </a:rPr>
              <a:t> </a:t>
            </a:r>
            <a:r>
              <a:rPr sz="3000" spc="-290" dirty="0">
                <a:latin typeface="Microsoft Sans Serif"/>
                <a:cs typeface="Microsoft Sans Serif"/>
              </a:rPr>
              <a:t>con</a:t>
            </a:r>
            <a:r>
              <a:rPr sz="3000" spc="20" dirty="0">
                <a:latin typeface="Microsoft Sans Serif"/>
                <a:cs typeface="Microsoft Sans Serif"/>
              </a:rPr>
              <a:t> </a:t>
            </a:r>
            <a:r>
              <a:rPr sz="3000" spc="-245" dirty="0">
                <a:latin typeface="Microsoft Sans Serif"/>
                <a:cs typeface="Microsoft Sans Serif"/>
              </a:rPr>
              <a:t>costo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redu</a:t>
            </a:r>
            <a:r>
              <a:rPr sz="3000" spc="-195" dirty="0">
                <a:latin typeface="Microsoft Sans Serif"/>
                <a:cs typeface="Microsoft Sans Serif"/>
              </a:rPr>
              <a:t>c</a:t>
            </a:r>
            <a:r>
              <a:rPr sz="3000" spc="-70" dirty="0">
                <a:latin typeface="Microsoft Sans Serif"/>
                <a:cs typeface="Microsoft Sans Serif"/>
              </a:rPr>
              <a:t>id</a:t>
            </a:r>
            <a:r>
              <a:rPr sz="3000" spc="-90" dirty="0">
                <a:latin typeface="Microsoft Sans Serif"/>
                <a:cs typeface="Microsoft Sans Serif"/>
              </a:rPr>
              <a:t>o</a:t>
            </a:r>
            <a:r>
              <a:rPr sz="3000" spc="25" dirty="0">
                <a:latin typeface="Microsoft Sans Serif"/>
                <a:cs typeface="Microsoft Sans Serif"/>
              </a:rPr>
              <a:t> </a:t>
            </a:r>
            <a:r>
              <a:rPr sz="3000" spc="-180" dirty="0">
                <a:latin typeface="Microsoft Sans Serif"/>
                <a:cs typeface="Microsoft Sans Serif"/>
              </a:rPr>
              <a:t>ne</a:t>
            </a:r>
            <a:r>
              <a:rPr sz="3000" spc="-240" dirty="0">
                <a:latin typeface="Microsoft Sans Serif"/>
                <a:cs typeface="Microsoft Sans Serif"/>
              </a:rPr>
              <a:t>g</a:t>
            </a:r>
            <a:r>
              <a:rPr sz="3000" spc="-60" dirty="0">
                <a:latin typeface="Microsoft Sans Serif"/>
                <a:cs typeface="Microsoft Sans Serif"/>
              </a:rPr>
              <a:t>ati</a:t>
            </a:r>
            <a:r>
              <a:rPr sz="3000" spc="-135" dirty="0">
                <a:latin typeface="Microsoft Sans Serif"/>
                <a:cs typeface="Microsoft Sans Serif"/>
              </a:rPr>
              <a:t>v</a:t>
            </a:r>
            <a:r>
              <a:rPr sz="3000" spc="-245" dirty="0">
                <a:latin typeface="Microsoft Sans Serif"/>
                <a:cs typeface="Microsoft Sans Serif"/>
              </a:rPr>
              <a:t>o</a:t>
            </a:r>
            <a:r>
              <a:rPr sz="3000" spc="-180" dirty="0">
                <a:latin typeface="Microsoft Sans Serif"/>
                <a:cs typeface="Microsoft Sans Serif"/>
              </a:rPr>
              <a:t>.</a:t>
            </a:r>
            <a:endParaRPr sz="3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100">
              <a:latin typeface="Microsoft Sans Serif"/>
              <a:cs typeface="Microsoft Sans Serif"/>
            </a:endParaRPr>
          </a:p>
          <a:p>
            <a:pPr marL="76200">
              <a:lnSpc>
                <a:spcPts val="3590"/>
              </a:lnSpc>
              <a:tabLst>
                <a:tab pos="1905000" algn="l"/>
                <a:tab pos="2819400" algn="l"/>
              </a:tabLst>
            </a:pPr>
            <a:r>
              <a:rPr sz="3000" spc="-225" dirty="0">
                <a:latin typeface="Microsoft Sans Serif"/>
                <a:cs typeface="Microsoft Sans Serif"/>
              </a:rPr>
              <a:t>Ejemplo:	</a:t>
            </a:r>
            <a:r>
              <a:rPr sz="3000" b="1" spc="-100" dirty="0">
                <a:latin typeface="Arial"/>
                <a:cs typeface="Arial"/>
              </a:rPr>
              <a:t>Max	</a:t>
            </a:r>
            <a:r>
              <a:rPr sz="3000" b="1" spc="-70" dirty="0">
                <a:latin typeface="Arial"/>
                <a:cs typeface="Arial"/>
              </a:rPr>
              <a:t>2x</a:t>
            </a:r>
            <a:r>
              <a:rPr sz="3000" b="1" spc="-104" baseline="-20833" dirty="0">
                <a:latin typeface="Arial"/>
                <a:cs typeface="Arial"/>
              </a:rPr>
              <a:t>1</a:t>
            </a:r>
            <a:r>
              <a:rPr sz="3000" b="1" spc="300" baseline="-20833" dirty="0">
                <a:latin typeface="Arial"/>
                <a:cs typeface="Arial"/>
              </a:rPr>
              <a:t> </a:t>
            </a:r>
            <a:r>
              <a:rPr sz="3000" b="1" spc="250" dirty="0">
                <a:latin typeface="Arial"/>
                <a:cs typeface="Arial"/>
              </a:rPr>
              <a:t>+</a:t>
            </a:r>
            <a:r>
              <a:rPr sz="3000" b="1" spc="-70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2</a:t>
            </a:r>
            <a:endParaRPr sz="3000" baseline="-20833">
              <a:latin typeface="Arial"/>
              <a:cs typeface="Arial"/>
            </a:endParaRPr>
          </a:p>
          <a:p>
            <a:pPr marR="3482340" algn="r">
              <a:lnSpc>
                <a:spcPts val="3579"/>
              </a:lnSpc>
              <a:tabLst>
                <a:tab pos="914400" algn="l"/>
              </a:tabLst>
            </a:pPr>
            <a:r>
              <a:rPr sz="3000" b="1" spc="-204" dirty="0">
                <a:latin typeface="Arial"/>
                <a:cs typeface="Arial"/>
              </a:rPr>
              <a:t>s.a:	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1</a:t>
            </a:r>
            <a:r>
              <a:rPr sz="3000" b="1" spc="307" baseline="-20833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-</a:t>
            </a:r>
            <a:r>
              <a:rPr sz="3000" b="1" spc="-55" dirty="0">
                <a:latin typeface="Arial"/>
                <a:cs typeface="Arial"/>
              </a:rPr>
              <a:t> </a:t>
            </a:r>
            <a:r>
              <a:rPr sz="3000" b="1" spc="-65" dirty="0">
                <a:latin typeface="Arial"/>
                <a:cs typeface="Arial"/>
              </a:rPr>
              <a:t>x</a:t>
            </a:r>
            <a:r>
              <a:rPr sz="3000" b="1" spc="-97" baseline="-20833" dirty="0">
                <a:latin typeface="Arial"/>
                <a:cs typeface="Arial"/>
              </a:rPr>
              <a:t>2</a:t>
            </a:r>
            <a:r>
              <a:rPr sz="3000" b="1" spc="330" baseline="-20833" dirty="0">
                <a:latin typeface="Arial"/>
                <a:cs typeface="Arial"/>
              </a:rPr>
              <a:t> </a:t>
            </a:r>
            <a:r>
              <a:rPr sz="3000" dirty="0">
                <a:latin typeface="Symbol"/>
                <a:cs typeface="Symbol"/>
              </a:rPr>
              <a:t></a:t>
            </a:r>
            <a:r>
              <a:rPr sz="3000" spc="30" dirty="0">
                <a:latin typeface="Times New Roman"/>
                <a:cs typeface="Times New Roman"/>
              </a:rPr>
              <a:t> </a:t>
            </a:r>
            <a:r>
              <a:rPr sz="3000" b="1" spc="-80" dirty="0">
                <a:latin typeface="Arial"/>
                <a:cs typeface="Arial"/>
              </a:rPr>
              <a:t>10</a:t>
            </a:r>
            <a:endParaRPr sz="3000">
              <a:latin typeface="Arial"/>
              <a:cs typeface="Arial"/>
            </a:endParaRPr>
          </a:p>
          <a:p>
            <a:pPr marR="3494404" algn="r">
              <a:lnSpc>
                <a:spcPts val="3590"/>
              </a:lnSpc>
              <a:tabLst>
                <a:tab pos="1083310" algn="l"/>
              </a:tabLst>
            </a:pPr>
            <a:r>
              <a:rPr sz="3000" b="1" spc="-70" dirty="0">
                <a:latin typeface="Arial"/>
                <a:cs typeface="Arial"/>
              </a:rPr>
              <a:t>2x</a:t>
            </a:r>
            <a:r>
              <a:rPr sz="3000" b="1" spc="-104" baseline="-20833" dirty="0">
                <a:latin typeface="Arial"/>
                <a:cs typeface="Arial"/>
              </a:rPr>
              <a:t>1	</a:t>
            </a:r>
            <a:r>
              <a:rPr sz="3000" dirty="0">
                <a:latin typeface="Symbol"/>
                <a:cs typeface="Symbol"/>
              </a:rPr>
              <a:t></a:t>
            </a:r>
            <a:r>
              <a:rPr sz="3000" spc="-30" dirty="0">
                <a:latin typeface="Times New Roman"/>
                <a:cs typeface="Times New Roman"/>
              </a:rPr>
              <a:t> </a:t>
            </a:r>
            <a:r>
              <a:rPr sz="3000" b="1" spc="-80" dirty="0">
                <a:latin typeface="Arial"/>
                <a:cs typeface="Arial"/>
              </a:rPr>
              <a:t>40</a:t>
            </a:r>
            <a:endParaRPr sz="3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35222" y="4022128"/>
            <a:ext cx="1412240" cy="476411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000" b="1" spc="-60" dirty="0">
                <a:latin typeface="Arial"/>
                <a:cs typeface="Arial"/>
              </a:rPr>
              <a:t>x</a:t>
            </a:r>
            <a:r>
              <a:rPr sz="3000" b="1" spc="-89" baseline="-20833" dirty="0">
                <a:latin typeface="Arial"/>
                <a:cs typeface="Arial"/>
              </a:rPr>
              <a:t>1</a:t>
            </a:r>
            <a:r>
              <a:rPr sz="3000" b="1" spc="-60" dirty="0">
                <a:latin typeface="Arial"/>
                <a:cs typeface="Arial"/>
              </a:rPr>
              <a:t>,x</a:t>
            </a:r>
            <a:r>
              <a:rPr sz="3000" b="1" spc="-89" baseline="-20833" dirty="0">
                <a:latin typeface="Arial"/>
                <a:cs typeface="Arial"/>
              </a:rPr>
              <a:t>2</a:t>
            </a:r>
            <a:r>
              <a:rPr sz="3000" b="1" spc="254" baseline="-20833" dirty="0">
                <a:latin typeface="Arial"/>
                <a:cs typeface="Arial"/>
              </a:rPr>
              <a:t> </a:t>
            </a:r>
            <a:r>
              <a:rPr sz="3000" dirty="0">
                <a:latin typeface="Symbol"/>
                <a:cs typeface="Symbol"/>
              </a:rPr>
              <a:t></a:t>
            </a:r>
            <a:r>
              <a:rPr sz="3000" dirty="0">
                <a:latin typeface="Times New Roman"/>
                <a:cs typeface="Times New Roman"/>
              </a:rPr>
              <a:t> </a:t>
            </a:r>
            <a:r>
              <a:rPr sz="3000" b="1" spc="-75" dirty="0">
                <a:latin typeface="Arial"/>
                <a:cs typeface="Arial"/>
              </a:rPr>
              <a:t>0</a:t>
            </a:r>
            <a:endParaRPr sz="30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1388" y="258128"/>
            <a:ext cx="373062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450" dirty="0"/>
              <a:t>Casos</a:t>
            </a:r>
            <a:r>
              <a:rPr sz="4400" spc="45" dirty="0"/>
              <a:t> </a:t>
            </a:r>
            <a:r>
              <a:rPr sz="4400" spc="-365" dirty="0"/>
              <a:t>Especi</a:t>
            </a:r>
            <a:r>
              <a:rPr sz="4400" spc="-420" dirty="0"/>
              <a:t>a</a:t>
            </a:r>
            <a:r>
              <a:rPr sz="4400" spc="-345" dirty="0"/>
              <a:t>les</a:t>
            </a:r>
            <a:endParaRPr sz="440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43</a:t>
            </a:fld>
            <a:endParaRPr lang="es-CL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Faceta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ac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</TotalTime>
  <Words>2185</Words>
  <Application>Microsoft Office PowerPoint</Application>
  <PresentationFormat>Presentación en pantalla (16:9)</PresentationFormat>
  <Paragraphs>663</Paragraphs>
  <Slides>43</Slides>
  <Notes>1</Notes>
  <HiddenSlides>21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44" baseType="lpstr">
      <vt:lpstr>Faceta</vt:lpstr>
      <vt:lpstr>Diapositiva 1</vt:lpstr>
      <vt:lpstr>Temario</vt:lpstr>
      <vt:lpstr>Algoritmos de PL: Método Simplex</vt:lpstr>
      <vt:lpstr>Algoritmos de PL: Método Simplex</vt:lpstr>
      <vt:lpstr>Algoritmos de PL: Método Simplex</vt:lpstr>
      <vt:lpstr>Algoritmos de PL: Método Simplex</vt:lpstr>
      <vt:lpstr>Algoritmos de PL: Método Simplex</vt:lpstr>
      <vt:lpstr>Algoritmos de PL: Método Simplex</vt:lpstr>
      <vt:lpstr>Algoritmos de PL: Método Simplex</vt:lpstr>
      <vt:lpstr>Algoritmos de PL: Método Simplex</vt:lpstr>
      <vt:lpstr>Algoritmos de PL: Método Simplex</vt:lpstr>
      <vt:lpstr>Teorema Fundamental  de  la Programación Lineal</vt:lpstr>
      <vt:lpstr>Algoritmos de PL: Método Simplex</vt:lpstr>
      <vt:lpstr>Algoritmos de PL: Método Simplex</vt:lpstr>
      <vt:lpstr>Algoritmos de PL: Método Simplex</vt:lpstr>
      <vt:lpstr>Algoritmos de PL: Método Simplex</vt:lpstr>
      <vt:lpstr>Algoritmos de PL: Método Simplex</vt:lpstr>
      <vt:lpstr>Algoritmos de PL: Método Simplex</vt:lpstr>
      <vt:lpstr>Algoritmos de PL: Método Simplex</vt:lpstr>
      <vt:lpstr>Ejemplo</vt:lpstr>
      <vt:lpstr>Algoritmos de PL: Método Simplex</vt:lpstr>
      <vt:lpstr>Tabla Inicial: Método Simplex</vt:lpstr>
      <vt:lpstr>Algoritmos de PL: Método Simplex</vt:lpstr>
      <vt:lpstr>Algoritmos de PL: Método Simplex</vt:lpstr>
      <vt:lpstr>Algoritmos de PL: Método Simplex</vt:lpstr>
      <vt:lpstr>Algoritmos de PL: Método Simplex</vt:lpstr>
      <vt:lpstr>Resumen del Método Simplex</vt:lpstr>
      <vt:lpstr>Resumen del Método Simplex</vt:lpstr>
      <vt:lpstr>Método Simplex de dos Fases</vt:lpstr>
      <vt:lpstr>Método Simplex de dos Fases</vt:lpstr>
      <vt:lpstr>Método Simplex de dos Fases</vt:lpstr>
      <vt:lpstr>Método Simplex de dos Fases</vt:lpstr>
      <vt:lpstr>Método Simplex de dos Fases</vt:lpstr>
      <vt:lpstr>Método Simplex de dos Fases</vt:lpstr>
      <vt:lpstr>Método Simplex de dos Fases</vt:lpstr>
      <vt:lpstr>Método Simplex de dos Fases</vt:lpstr>
      <vt:lpstr>Método Simplex de dos Fases</vt:lpstr>
      <vt:lpstr>Método Simplex de dos Fases</vt:lpstr>
      <vt:lpstr>Método Simplex de dos Fases</vt:lpstr>
      <vt:lpstr>Método Simplex de dos Fases</vt:lpstr>
      <vt:lpstr>Casos Especiales</vt:lpstr>
      <vt:lpstr>Casos Especiales</vt:lpstr>
      <vt:lpstr>Casos Especiales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Carlos</cp:lastModifiedBy>
  <cp:revision>26</cp:revision>
  <dcterms:modified xsi:type="dcterms:W3CDTF">2022-10-01T13:48:18Z</dcterms:modified>
</cp:coreProperties>
</file>