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96" r:id="rId4"/>
    <p:sldMasterId id="2147483708" r:id="rId5"/>
  </p:sldMasterIdLst>
  <p:notesMasterIdLst>
    <p:notesMasterId r:id="rId87"/>
  </p:notesMasterIdLst>
  <p:sldIdLst>
    <p:sldId id="416" r:id="rId6"/>
    <p:sldId id="372" r:id="rId7"/>
    <p:sldId id="262" r:id="rId8"/>
    <p:sldId id="268" r:id="rId9"/>
    <p:sldId id="272" r:id="rId10"/>
    <p:sldId id="273" r:id="rId11"/>
    <p:sldId id="275" r:id="rId12"/>
    <p:sldId id="261" r:id="rId13"/>
    <p:sldId id="358" r:id="rId14"/>
    <p:sldId id="357" r:id="rId15"/>
    <p:sldId id="359" r:id="rId16"/>
    <p:sldId id="417" r:id="rId17"/>
    <p:sldId id="369" r:id="rId18"/>
    <p:sldId id="419" r:id="rId19"/>
    <p:sldId id="420" r:id="rId20"/>
    <p:sldId id="426" r:id="rId21"/>
    <p:sldId id="418" r:id="rId22"/>
    <p:sldId id="265" r:id="rId23"/>
    <p:sldId id="264" r:id="rId24"/>
    <p:sldId id="367" r:id="rId25"/>
    <p:sldId id="368" r:id="rId26"/>
    <p:sldId id="363" r:id="rId27"/>
    <p:sldId id="421" r:id="rId28"/>
    <p:sldId id="279" r:id="rId29"/>
    <p:sldId id="348" r:id="rId30"/>
    <p:sldId id="270" r:id="rId31"/>
    <p:sldId id="280" r:id="rId32"/>
    <p:sldId id="350" r:id="rId33"/>
    <p:sldId id="371" r:id="rId34"/>
    <p:sldId id="267" r:id="rId35"/>
    <p:sldId id="271" r:id="rId36"/>
    <p:sldId id="389" r:id="rId37"/>
    <p:sldId id="391" r:id="rId38"/>
    <p:sldId id="392" r:id="rId39"/>
    <p:sldId id="396" r:id="rId40"/>
    <p:sldId id="393" r:id="rId41"/>
    <p:sldId id="397" r:id="rId42"/>
    <p:sldId id="402" r:id="rId43"/>
    <p:sldId id="403" r:id="rId44"/>
    <p:sldId id="406" r:id="rId45"/>
    <p:sldId id="276" r:id="rId46"/>
    <p:sldId id="277" r:id="rId47"/>
    <p:sldId id="292" r:id="rId48"/>
    <p:sldId id="297" r:id="rId49"/>
    <p:sldId id="298" r:id="rId50"/>
    <p:sldId id="303" r:id="rId51"/>
    <p:sldId id="427" r:id="rId52"/>
    <p:sldId id="428" r:id="rId53"/>
    <p:sldId id="429" r:id="rId54"/>
    <p:sldId id="430" r:id="rId55"/>
    <p:sldId id="305" r:id="rId56"/>
    <p:sldId id="299" r:id="rId57"/>
    <p:sldId id="306" r:id="rId58"/>
    <p:sldId id="422" r:id="rId59"/>
    <p:sldId id="423" r:id="rId60"/>
    <p:sldId id="424" r:id="rId61"/>
    <p:sldId id="425" r:id="rId62"/>
    <p:sldId id="293" r:id="rId63"/>
    <p:sldId id="294" r:id="rId64"/>
    <p:sldId id="296" r:id="rId65"/>
    <p:sldId id="295" r:id="rId66"/>
    <p:sldId id="291" r:id="rId67"/>
    <p:sldId id="300" r:id="rId68"/>
    <p:sldId id="301" r:id="rId69"/>
    <p:sldId id="302" r:id="rId70"/>
    <p:sldId id="377" r:id="rId71"/>
    <p:sldId id="380" r:id="rId72"/>
    <p:sldId id="410" r:id="rId73"/>
    <p:sldId id="378" r:id="rId74"/>
    <p:sldId id="412" r:id="rId75"/>
    <p:sldId id="278" r:id="rId76"/>
    <p:sldId id="290" r:id="rId77"/>
    <p:sldId id="288" r:id="rId78"/>
    <p:sldId id="287" r:id="rId79"/>
    <p:sldId id="286" r:id="rId80"/>
    <p:sldId id="384" r:id="rId81"/>
    <p:sldId id="385" r:id="rId82"/>
    <p:sldId id="375" r:id="rId83"/>
    <p:sldId id="386" r:id="rId84"/>
    <p:sldId id="432" r:id="rId85"/>
    <p:sldId id="388" r:id="rId8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99"/>
    <a:srgbClr val="2DA8DF"/>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40" autoAdjust="0"/>
    <p:restoredTop sz="94660"/>
  </p:normalViewPr>
  <p:slideViewPr>
    <p:cSldViewPr>
      <p:cViewPr varScale="1">
        <p:scale>
          <a:sx n="70" d="100"/>
          <a:sy n="70" d="100"/>
        </p:scale>
        <p:origin x="1242"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84" Type="http://schemas.openxmlformats.org/officeDocument/2006/relationships/slide" Target="slides/slide79.xml"/><Relationship Id="rId89" Type="http://schemas.openxmlformats.org/officeDocument/2006/relationships/viewProps" Target="viewProps.xml"/><Relationship Id="rId16" Type="http://schemas.openxmlformats.org/officeDocument/2006/relationships/slide" Target="slides/slide11.xml"/><Relationship Id="rId11" Type="http://schemas.openxmlformats.org/officeDocument/2006/relationships/slide" Target="slides/slide6.xml"/><Relationship Id="rId32" Type="http://schemas.openxmlformats.org/officeDocument/2006/relationships/slide" Target="slides/slide27.xml"/><Relationship Id="rId37" Type="http://schemas.openxmlformats.org/officeDocument/2006/relationships/slide" Target="slides/slide32.xml"/><Relationship Id="rId53" Type="http://schemas.openxmlformats.org/officeDocument/2006/relationships/slide" Target="slides/slide48.xml"/><Relationship Id="rId58" Type="http://schemas.openxmlformats.org/officeDocument/2006/relationships/slide" Target="slides/slide53.xml"/><Relationship Id="rId74" Type="http://schemas.openxmlformats.org/officeDocument/2006/relationships/slide" Target="slides/slide69.xml"/><Relationship Id="rId79" Type="http://schemas.openxmlformats.org/officeDocument/2006/relationships/slide" Target="slides/slide74.xml"/><Relationship Id="rId5" Type="http://schemas.openxmlformats.org/officeDocument/2006/relationships/slideMaster" Target="slideMasters/slideMaster5.xml"/><Relationship Id="rId90" Type="http://schemas.openxmlformats.org/officeDocument/2006/relationships/theme" Target="theme/theme1.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slide" Target="slides/slide64.xml"/><Relationship Id="rId77" Type="http://schemas.openxmlformats.org/officeDocument/2006/relationships/slide" Target="slides/slide72.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80" Type="http://schemas.openxmlformats.org/officeDocument/2006/relationships/slide" Target="slides/slide75.xml"/><Relationship Id="rId85" Type="http://schemas.openxmlformats.org/officeDocument/2006/relationships/slide" Target="slides/slide80.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slide" Target="slides/slide70.xml"/><Relationship Id="rId83" Type="http://schemas.openxmlformats.org/officeDocument/2006/relationships/slide" Target="slides/slide78.xml"/><Relationship Id="rId88" Type="http://schemas.openxmlformats.org/officeDocument/2006/relationships/presProps" Target="presProps.xml"/><Relationship Id="rId9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slide" Target="slides/slide68.xml"/><Relationship Id="rId78" Type="http://schemas.openxmlformats.org/officeDocument/2006/relationships/slide" Target="slides/slide73.xml"/><Relationship Id="rId81" Type="http://schemas.openxmlformats.org/officeDocument/2006/relationships/slide" Target="slides/slide76.xml"/><Relationship Id="rId86" Type="http://schemas.openxmlformats.org/officeDocument/2006/relationships/slide" Target="slides/slide81.xml"/><Relationship Id="rId4" Type="http://schemas.openxmlformats.org/officeDocument/2006/relationships/slideMaster" Target="slideMasters/slideMaster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slide" Target="slides/slide71.xml"/><Relationship Id="rId7" Type="http://schemas.openxmlformats.org/officeDocument/2006/relationships/slide" Target="slides/slide2.xml"/><Relationship Id="rId71" Type="http://schemas.openxmlformats.org/officeDocument/2006/relationships/slide" Target="slides/slide66.xml"/><Relationship Id="rId2" Type="http://schemas.openxmlformats.org/officeDocument/2006/relationships/slideMaster" Target="slideMasters/slideMaster2.xml"/><Relationship Id="rId29" Type="http://schemas.openxmlformats.org/officeDocument/2006/relationships/slide" Target="slides/slide24.xml"/><Relationship Id="rId24" Type="http://schemas.openxmlformats.org/officeDocument/2006/relationships/slide" Target="slides/slide19.xml"/><Relationship Id="rId40" Type="http://schemas.openxmlformats.org/officeDocument/2006/relationships/slide" Target="slides/slide35.xml"/><Relationship Id="rId45" Type="http://schemas.openxmlformats.org/officeDocument/2006/relationships/slide" Target="slides/slide40.xml"/><Relationship Id="rId66" Type="http://schemas.openxmlformats.org/officeDocument/2006/relationships/slide" Target="slides/slide61.xml"/><Relationship Id="rId87" Type="http://schemas.openxmlformats.org/officeDocument/2006/relationships/notesMaster" Target="notesMasters/notesMaster1.xml"/><Relationship Id="rId61" Type="http://schemas.openxmlformats.org/officeDocument/2006/relationships/slide" Target="slides/slide56.xml"/><Relationship Id="rId82" Type="http://schemas.openxmlformats.org/officeDocument/2006/relationships/slide" Target="slides/slide77.xml"/><Relationship Id="rId19"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E772534-832A-4231-9E80-EA49C2CAFF4D}" type="datetimeFigureOut">
              <a:rPr lang="es-ES" smtClean="0"/>
              <a:pPr/>
              <a:t>20/08/2023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D1805FE-EEC5-4407-B760-1F4A9E00F398}" type="slidenum">
              <a:rPr lang="es-ES" smtClean="0"/>
              <a:pPr/>
              <a:t>‹Nº›</a:t>
            </a:fld>
            <a:endParaRPr lang="es-ES"/>
          </a:p>
        </p:txBody>
      </p:sp>
    </p:spTree>
    <p:extLst>
      <p:ext uri="{BB962C8B-B14F-4D97-AF65-F5344CB8AC3E}">
        <p14:creationId xmlns:p14="http://schemas.microsoft.com/office/powerpoint/2010/main" val="38290873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CB03F871-2EB2-4DC8-9F11-064A0B0E3DAE}" type="slidenum">
              <a:rPr kumimoji="0" lang="en-GB" altLang="es-CL" sz="1200" b="0" i="0" u="none" strike="noStrike" kern="1200" cap="none" spc="0" normalizeH="0" baseline="0" noProof="0" smtClean="0">
                <a:ln>
                  <a:noFill/>
                </a:ln>
                <a:solidFill>
                  <a:srgbClr val="000000"/>
                </a:solidFill>
                <a:effectLst/>
                <a:uLnTx/>
                <a:uFillTx/>
                <a:latin typeface="Times New Roman" panose="02020603050405020304" pitchFamily="18"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70</a:t>
            </a:fld>
            <a:endParaRPr kumimoji="0" lang="en-GB" altLang="es-CL" sz="1200" b="0" i="0" u="none" strike="noStrike" kern="1200" cap="none" spc="0" normalizeH="0" baseline="0" noProof="0" smtClean="0">
              <a:ln>
                <a:noFill/>
              </a:ln>
              <a:solidFill>
                <a:srgbClr val="000000"/>
              </a:solidFill>
              <a:effectLst/>
              <a:uLnTx/>
              <a:uFillTx/>
              <a:latin typeface="Times New Roman" panose="02020603050405020304" pitchFamily="18" charset="0"/>
              <a:ea typeface="MS PGothic" panose="020B0600070205080204" pitchFamily="34" charset="-128"/>
              <a:cs typeface="+mn-cs"/>
            </a:endParaRPr>
          </a:p>
        </p:txBody>
      </p:sp>
      <p:sp>
        <p:nvSpPr>
          <p:cNvPr id="58371" name="Rectangle 2"/>
          <p:cNvSpPr>
            <a:spLocks noGrp="1" noRot="1" noChangeAspect="1" noChangeArrowheads="1" noTextEdit="1"/>
          </p:cNvSpPr>
          <p:nvPr>
            <p:ph type="sldImg"/>
          </p:nvPr>
        </p:nvSpPr>
        <p:spPr>
          <a:ln/>
        </p:spPr>
      </p:sp>
    </p:spTree>
    <p:extLst>
      <p:ext uri="{BB962C8B-B14F-4D97-AF65-F5344CB8AC3E}">
        <p14:creationId xmlns:p14="http://schemas.microsoft.com/office/powerpoint/2010/main" val="13730742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C38C0901-CA30-46FB-B6E4-8DBACF9943FD}" type="datetime1">
              <a:rPr lang="es-ES" smtClean="0"/>
              <a:pPr/>
              <a:t>20/08/2023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209F23A-443E-43DC-9A76-5538BEDD3DA3}" type="datetime1">
              <a:rPr lang="es-ES" smtClean="0"/>
              <a:pPr/>
              <a:t>20/08/2023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5D303AD-71EA-40B4-960A-4749746F1F37}" type="datetime1">
              <a:rPr lang="es-ES" smtClean="0"/>
              <a:pPr/>
              <a:t>20/08/2023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5AC1E082-348C-4EF2-ABC5-8463FC7F8E9B}" type="datetime1">
              <a:rPr lang="es-ES" smtClean="0"/>
              <a:pPr/>
              <a:t>20/08/2023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EDBC6A14-1846-4688-B8F1-6201895C94C1}" type="datetime1">
              <a:rPr lang="es-ES" smtClean="0"/>
              <a:pPr/>
              <a:t>20/08/2023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2561DE3-AD82-4BAC-BD2C-862F7038691E}" type="datetime1">
              <a:rPr lang="es-ES" smtClean="0"/>
              <a:pPr/>
              <a:t>20/08/2023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9526E27-79BD-4590-BE78-6C359C983F27}" type="datetime1">
              <a:rPr lang="es-ES" smtClean="0"/>
              <a:pPr/>
              <a:t>20/08/2023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A3C9001-EFEE-462D-8093-B0F544164CFF}" type="datetime1">
              <a:rPr lang="es-ES" smtClean="0"/>
              <a:pPr/>
              <a:t>20/08/2023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D27A65E-9DCD-41C7-8D41-BFD6E2A58937}" type="datetime1">
              <a:rPr lang="es-ES" smtClean="0"/>
              <a:pPr/>
              <a:t>20/08/2023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165AB3B-1FCC-4FCB-8BF6-3E2741A76976}" type="datetime1">
              <a:rPr lang="es-ES" smtClean="0"/>
              <a:pPr/>
              <a:t>20/08/2023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03A2A52-3B2E-4ED4-88B0-013DE32E928B}" type="datetime1">
              <a:rPr lang="es-ES" smtClean="0"/>
              <a:pPr/>
              <a:t>20/08/2023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7"/>
            <a:ext cx="77724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371600" y="3886202"/>
            <a:ext cx="6400800" cy="1752600"/>
          </a:xfrm>
        </p:spPr>
        <p:txBody>
          <a:bodyPr/>
          <a:lstStyle>
            <a:lvl1pPr marL="0" indent="0" algn="ctr">
              <a:buNone/>
              <a:defRPr>
                <a:solidFill>
                  <a:schemeClr val="tx1">
                    <a:tint val="75000"/>
                  </a:schemeClr>
                </a:solidFill>
              </a:defRPr>
            </a:lvl1pPr>
            <a:lvl2pPr marL="457106" indent="0" algn="ctr">
              <a:buNone/>
              <a:defRPr>
                <a:solidFill>
                  <a:schemeClr val="tx1">
                    <a:tint val="75000"/>
                  </a:schemeClr>
                </a:solidFill>
              </a:defRPr>
            </a:lvl2pPr>
            <a:lvl3pPr marL="914210" indent="0" algn="ctr">
              <a:buNone/>
              <a:defRPr>
                <a:solidFill>
                  <a:schemeClr val="tx1">
                    <a:tint val="75000"/>
                  </a:schemeClr>
                </a:solidFill>
              </a:defRPr>
            </a:lvl3pPr>
            <a:lvl4pPr marL="1371316" indent="0" algn="ctr">
              <a:buNone/>
              <a:defRPr>
                <a:solidFill>
                  <a:schemeClr val="tx1">
                    <a:tint val="75000"/>
                  </a:schemeClr>
                </a:solidFill>
              </a:defRPr>
            </a:lvl4pPr>
            <a:lvl5pPr marL="1828421" indent="0" algn="ctr">
              <a:buNone/>
              <a:defRPr>
                <a:solidFill>
                  <a:schemeClr val="tx1">
                    <a:tint val="75000"/>
                  </a:schemeClr>
                </a:solidFill>
              </a:defRPr>
            </a:lvl5pPr>
            <a:lvl6pPr marL="2285526" indent="0" algn="ctr">
              <a:buNone/>
              <a:defRPr>
                <a:solidFill>
                  <a:schemeClr val="tx1">
                    <a:tint val="75000"/>
                  </a:schemeClr>
                </a:solidFill>
              </a:defRPr>
            </a:lvl6pPr>
            <a:lvl7pPr marL="2742630" indent="0" algn="ctr">
              <a:buNone/>
              <a:defRPr>
                <a:solidFill>
                  <a:schemeClr val="tx1">
                    <a:tint val="75000"/>
                  </a:schemeClr>
                </a:solidFill>
              </a:defRPr>
            </a:lvl7pPr>
            <a:lvl8pPr marL="3199736" indent="0" algn="ctr">
              <a:buNone/>
              <a:defRPr>
                <a:solidFill>
                  <a:schemeClr val="tx1">
                    <a:tint val="75000"/>
                  </a:schemeClr>
                </a:solidFill>
              </a:defRPr>
            </a:lvl8pPr>
            <a:lvl9pPr marL="3656841" indent="0" algn="ctr">
              <a:buNone/>
              <a:defRPr>
                <a:solidFill>
                  <a:schemeClr val="tx1">
                    <a:tint val="75000"/>
                  </a:schemeClr>
                </a:solidFill>
              </a:defRPr>
            </a:lvl9pPr>
          </a:lstStyle>
          <a:p>
            <a:r>
              <a:rPr lang="es-ES"/>
              <a:t>Haga clic para modificar el estilo de subtítulo del patrón</a:t>
            </a:r>
            <a:endParaRPr lang="es-CL"/>
          </a:p>
        </p:txBody>
      </p:sp>
      <p:sp>
        <p:nvSpPr>
          <p:cNvPr id="4" name="3 Marcador de fecha">
            <a:extLst>
              <a:ext uri="{FF2B5EF4-FFF2-40B4-BE49-F238E27FC236}">
                <a16:creationId xmlns:a16="http://schemas.microsoft.com/office/drawing/2014/main" id="{12F7FF7B-F21D-A249-90DA-2DE426A99026}"/>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FF231AA8-A41A-4B8D-9D81-CBC9A445E8A2}"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20-08-2023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5" name="4 Marcador de pie de página">
            <a:extLst>
              <a:ext uri="{FF2B5EF4-FFF2-40B4-BE49-F238E27FC236}">
                <a16:creationId xmlns:a16="http://schemas.microsoft.com/office/drawing/2014/main" id="{D6A3CC59-0DC5-5744-9F6A-270719A78C57}"/>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número de diapositiva">
            <a:extLst>
              <a:ext uri="{FF2B5EF4-FFF2-40B4-BE49-F238E27FC236}">
                <a16:creationId xmlns:a16="http://schemas.microsoft.com/office/drawing/2014/main" id="{068FD732-C4A9-7845-BC9D-3261A09EA196}"/>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FCB6804F-E7AC-4B60-83DC-1BC1A82D01B3}"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798075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a:extLst>
              <a:ext uri="{FF2B5EF4-FFF2-40B4-BE49-F238E27FC236}">
                <a16:creationId xmlns:a16="http://schemas.microsoft.com/office/drawing/2014/main" id="{6A51C801-49D9-2D46-AC80-2B54AD962D53}"/>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3D635ED2-26F9-4544-BF47-ADA31B08631E}"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20-08-2023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5" name="4 Marcador de pie de página">
            <a:extLst>
              <a:ext uri="{FF2B5EF4-FFF2-40B4-BE49-F238E27FC236}">
                <a16:creationId xmlns:a16="http://schemas.microsoft.com/office/drawing/2014/main" id="{3D2A4051-962F-1642-B31F-0EC895606BC3}"/>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número de diapositiva">
            <a:extLst>
              <a:ext uri="{FF2B5EF4-FFF2-40B4-BE49-F238E27FC236}">
                <a16:creationId xmlns:a16="http://schemas.microsoft.com/office/drawing/2014/main" id="{D674319C-F56E-114E-B5D5-A41E3CD4455E}"/>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6DE063B0-4713-4AE6-BE04-E48D37A1C272}"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26768919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2"/>
            <a:ext cx="77724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22313" y="2906715"/>
            <a:ext cx="7772400" cy="1500187"/>
          </a:xfrm>
        </p:spPr>
        <p:txBody>
          <a:bodyPr anchor="b"/>
          <a:lstStyle>
            <a:lvl1pPr marL="0" indent="0">
              <a:buNone/>
              <a:defRPr sz="2000">
                <a:solidFill>
                  <a:schemeClr val="tx1">
                    <a:tint val="75000"/>
                  </a:schemeClr>
                </a:solidFill>
              </a:defRPr>
            </a:lvl1pPr>
            <a:lvl2pPr marL="457106" indent="0">
              <a:buNone/>
              <a:defRPr sz="1800">
                <a:solidFill>
                  <a:schemeClr val="tx1">
                    <a:tint val="75000"/>
                  </a:schemeClr>
                </a:solidFill>
              </a:defRPr>
            </a:lvl2pPr>
            <a:lvl3pPr marL="914210" indent="0">
              <a:buNone/>
              <a:defRPr sz="1600">
                <a:solidFill>
                  <a:schemeClr val="tx1">
                    <a:tint val="75000"/>
                  </a:schemeClr>
                </a:solidFill>
              </a:defRPr>
            </a:lvl3pPr>
            <a:lvl4pPr marL="1371316" indent="0">
              <a:buNone/>
              <a:defRPr sz="1400">
                <a:solidFill>
                  <a:schemeClr val="tx1">
                    <a:tint val="75000"/>
                  </a:schemeClr>
                </a:solidFill>
              </a:defRPr>
            </a:lvl4pPr>
            <a:lvl5pPr marL="1828421" indent="0">
              <a:buNone/>
              <a:defRPr sz="1400">
                <a:solidFill>
                  <a:schemeClr val="tx1">
                    <a:tint val="75000"/>
                  </a:schemeClr>
                </a:solidFill>
              </a:defRPr>
            </a:lvl5pPr>
            <a:lvl6pPr marL="2285526" indent="0">
              <a:buNone/>
              <a:defRPr sz="1400">
                <a:solidFill>
                  <a:schemeClr val="tx1">
                    <a:tint val="75000"/>
                  </a:schemeClr>
                </a:solidFill>
              </a:defRPr>
            </a:lvl6pPr>
            <a:lvl7pPr marL="2742630" indent="0">
              <a:buNone/>
              <a:defRPr sz="1400">
                <a:solidFill>
                  <a:schemeClr val="tx1">
                    <a:tint val="75000"/>
                  </a:schemeClr>
                </a:solidFill>
              </a:defRPr>
            </a:lvl7pPr>
            <a:lvl8pPr marL="3199736" indent="0">
              <a:buNone/>
              <a:defRPr sz="1400">
                <a:solidFill>
                  <a:schemeClr val="tx1">
                    <a:tint val="75000"/>
                  </a:schemeClr>
                </a:solidFill>
              </a:defRPr>
            </a:lvl8pPr>
            <a:lvl9pPr marL="3656841"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a:extLst>
              <a:ext uri="{FF2B5EF4-FFF2-40B4-BE49-F238E27FC236}">
                <a16:creationId xmlns:a16="http://schemas.microsoft.com/office/drawing/2014/main" id="{F9270087-9285-6440-89F5-C181C2C0A676}"/>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13B5C30C-2DE0-42F0-9640-67325E337E55}"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20-08-2023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5" name="4 Marcador de pie de página">
            <a:extLst>
              <a:ext uri="{FF2B5EF4-FFF2-40B4-BE49-F238E27FC236}">
                <a16:creationId xmlns:a16="http://schemas.microsoft.com/office/drawing/2014/main" id="{641C57B6-6794-F64C-8A45-99031B6169CA}"/>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número de diapositiva">
            <a:extLst>
              <a:ext uri="{FF2B5EF4-FFF2-40B4-BE49-F238E27FC236}">
                <a16:creationId xmlns:a16="http://schemas.microsoft.com/office/drawing/2014/main" id="{5A5C957C-462B-0F4C-A9DB-FBD9C711E671}"/>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B58001C5-7810-4BE6-8C62-6A72AF16D18A}"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10425549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457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3 Marcador de fecha">
            <a:extLst>
              <a:ext uri="{FF2B5EF4-FFF2-40B4-BE49-F238E27FC236}">
                <a16:creationId xmlns:a16="http://schemas.microsoft.com/office/drawing/2014/main" id="{3A9A4A39-D977-BB43-8E0D-791B163CF205}"/>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4B24C29D-E0C5-4F7E-A5C5-7C9604C62D9E}"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20-08-2023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6" name="4 Marcador de pie de página">
            <a:extLst>
              <a:ext uri="{FF2B5EF4-FFF2-40B4-BE49-F238E27FC236}">
                <a16:creationId xmlns:a16="http://schemas.microsoft.com/office/drawing/2014/main" id="{F6A4DE0C-ADC7-0B4B-A989-26682AC2300C}"/>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5 Marcador de número de diapositiva">
            <a:extLst>
              <a:ext uri="{FF2B5EF4-FFF2-40B4-BE49-F238E27FC236}">
                <a16:creationId xmlns:a16="http://schemas.microsoft.com/office/drawing/2014/main" id="{67FA7F50-7DB9-4C4C-BF84-B82B8EFA942F}"/>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658CD7EB-F429-4C1B-87D9-6AA780F95BED}"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12320338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535114"/>
            <a:ext cx="4040188" cy="639762"/>
          </a:xfrm>
        </p:spPr>
        <p:txBody>
          <a:bodyPr anchor="b"/>
          <a:lstStyle>
            <a:lvl1pPr marL="0" indent="0">
              <a:buNone/>
              <a:defRPr sz="2400" b="1"/>
            </a:lvl1pPr>
            <a:lvl2pPr marL="457106" indent="0">
              <a:buNone/>
              <a:defRPr sz="2000" b="1"/>
            </a:lvl2pPr>
            <a:lvl3pPr marL="914210" indent="0">
              <a:buNone/>
              <a:defRPr sz="1800" b="1"/>
            </a:lvl3pPr>
            <a:lvl4pPr marL="1371316" indent="0">
              <a:buNone/>
              <a:defRPr sz="1600" b="1"/>
            </a:lvl4pPr>
            <a:lvl5pPr marL="1828421" indent="0">
              <a:buNone/>
              <a:defRPr sz="1600" b="1"/>
            </a:lvl5pPr>
            <a:lvl6pPr marL="2285526" indent="0">
              <a:buNone/>
              <a:defRPr sz="1600" b="1"/>
            </a:lvl6pPr>
            <a:lvl7pPr marL="2742630" indent="0">
              <a:buNone/>
              <a:defRPr sz="1600" b="1"/>
            </a:lvl7pPr>
            <a:lvl8pPr marL="3199736" indent="0">
              <a:buNone/>
              <a:defRPr sz="1600" b="1"/>
            </a:lvl8pPr>
            <a:lvl9pPr marL="3656841"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4645025" y="1535114"/>
            <a:ext cx="4041775" cy="639762"/>
          </a:xfrm>
        </p:spPr>
        <p:txBody>
          <a:bodyPr anchor="b"/>
          <a:lstStyle>
            <a:lvl1pPr marL="0" indent="0">
              <a:buNone/>
              <a:defRPr sz="2400" b="1"/>
            </a:lvl1pPr>
            <a:lvl2pPr marL="457106" indent="0">
              <a:buNone/>
              <a:defRPr sz="2000" b="1"/>
            </a:lvl2pPr>
            <a:lvl3pPr marL="914210" indent="0">
              <a:buNone/>
              <a:defRPr sz="1800" b="1"/>
            </a:lvl3pPr>
            <a:lvl4pPr marL="1371316" indent="0">
              <a:buNone/>
              <a:defRPr sz="1600" b="1"/>
            </a:lvl4pPr>
            <a:lvl5pPr marL="1828421" indent="0">
              <a:buNone/>
              <a:defRPr sz="1600" b="1"/>
            </a:lvl5pPr>
            <a:lvl6pPr marL="2285526" indent="0">
              <a:buNone/>
              <a:defRPr sz="1600" b="1"/>
            </a:lvl6pPr>
            <a:lvl7pPr marL="2742630" indent="0">
              <a:buNone/>
              <a:defRPr sz="1600" b="1"/>
            </a:lvl7pPr>
            <a:lvl8pPr marL="3199736" indent="0">
              <a:buNone/>
              <a:defRPr sz="1600" b="1"/>
            </a:lvl8pPr>
            <a:lvl9pPr marL="3656841"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3 Marcador de fecha">
            <a:extLst>
              <a:ext uri="{FF2B5EF4-FFF2-40B4-BE49-F238E27FC236}">
                <a16:creationId xmlns:a16="http://schemas.microsoft.com/office/drawing/2014/main" id="{BB3420D9-3655-CA46-B614-AF8C96481510}"/>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152E8B0F-A8A4-4877-B9AE-7A06E9596F97}"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20-08-2023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8" name="4 Marcador de pie de página">
            <a:extLst>
              <a:ext uri="{FF2B5EF4-FFF2-40B4-BE49-F238E27FC236}">
                <a16:creationId xmlns:a16="http://schemas.microsoft.com/office/drawing/2014/main" id="{752921C3-772F-8042-8CF3-339DC1E5D667}"/>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9" name="5 Marcador de número de diapositiva">
            <a:extLst>
              <a:ext uri="{FF2B5EF4-FFF2-40B4-BE49-F238E27FC236}">
                <a16:creationId xmlns:a16="http://schemas.microsoft.com/office/drawing/2014/main" id="{53D5A6FC-97F4-D941-BEAD-35C9C1775F3E}"/>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3F8AD0EA-45FE-49CC-802D-FF1B0C5C626B}"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344622850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3 Marcador de fecha">
            <a:extLst>
              <a:ext uri="{FF2B5EF4-FFF2-40B4-BE49-F238E27FC236}">
                <a16:creationId xmlns:a16="http://schemas.microsoft.com/office/drawing/2014/main" id="{573EC9D7-B1F8-5144-8139-461B81EF2D3D}"/>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7714BC15-4718-43BD-B202-D1539D7BB57D}"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20-08-2023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4" name="4 Marcador de pie de página">
            <a:extLst>
              <a:ext uri="{FF2B5EF4-FFF2-40B4-BE49-F238E27FC236}">
                <a16:creationId xmlns:a16="http://schemas.microsoft.com/office/drawing/2014/main" id="{10B74B23-DFED-5A40-A7CB-AB15306EDD5B}"/>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5 Marcador de número de diapositiva">
            <a:extLst>
              <a:ext uri="{FF2B5EF4-FFF2-40B4-BE49-F238E27FC236}">
                <a16:creationId xmlns:a16="http://schemas.microsoft.com/office/drawing/2014/main" id="{514EF2D4-62AF-C942-9EA6-607686F88C0B}"/>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37144F52-5FD1-45AA-BFEC-560751CC0238}"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392135264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a:extLst>
              <a:ext uri="{FF2B5EF4-FFF2-40B4-BE49-F238E27FC236}">
                <a16:creationId xmlns:a16="http://schemas.microsoft.com/office/drawing/2014/main" id="{CFF895DE-EC99-B44F-AEB4-F04C43E17778}"/>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BE0BC173-038E-4234-946D-2D8E3C64B08D}"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20-08-2023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3" name="4 Marcador de pie de página">
            <a:extLst>
              <a:ext uri="{FF2B5EF4-FFF2-40B4-BE49-F238E27FC236}">
                <a16:creationId xmlns:a16="http://schemas.microsoft.com/office/drawing/2014/main" id="{D8151B3B-6E36-294E-8323-0A46C7C88055}"/>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5 Marcador de número de diapositiva">
            <a:extLst>
              <a:ext uri="{FF2B5EF4-FFF2-40B4-BE49-F238E27FC236}">
                <a16:creationId xmlns:a16="http://schemas.microsoft.com/office/drawing/2014/main" id="{2A448B7F-A09E-994E-BB2E-F25A24260489}"/>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161104DD-CDCF-44C6-B632-81892A31FB2E}"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389653591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73050"/>
            <a:ext cx="3008313" cy="1162050"/>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575052"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457202" y="1435102"/>
            <a:ext cx="3008313" cy="4691063"/>
          </a:xfrm>
        </p:spPr>
        <p:txBody>
          <a:bodyPr/>
          <a:lstStyle>
            <a:lvl1pPr marL="0" indent="0">
              <a:buNone/>
              <a:defRPr sz="1400"/>
            </a:lvl1pPr>
            <a:lvl2pPr marL="457106" indent="0">
              <a:buNone/>
              <a:defRPr sz="1200"/>
            </a:lvl2pPr>
            <a:lvl3pPr marL="914210" indent="0">
              <a:buNone/>
              <a:defRPr sz="1000"/>
            </a:lvl3pPr>
            <a:lvl4pPr marL="1371316" indent="0">
              <a:buNone/>
              <a:defRPr sz="900"/>
            </a:lvl4pPr>
            <a:lvl5pPr marL="1828421" indent="0">
              <a:buNone/>
              <a:defRPr sz="900"/>
            </a:lvl5pPr>
            <a:lvl6pPr marL="2285526" indent="0">
              <a:buNone/>
              <a:defRPr sz="900"/>
            </a:lvl6pPr>
            <a:lvl7pPr marL="2742630" indent="0">
              <a:buNone/>
              <a:defRPr sz="900"/>
            </a:lvl7pPr>
            <a:lvl8pPr marL="3199736" indent="0">
              <a:buNone/>
              <a:defRPr sz="900"/>
            </a:lvl8pPr>
            <a:lvl9pPr marL="3656841" indent="0">
              <a:buNone/>
              <a:defRPr sz="900"/>
            </a:lvl9pPr>
          </a:lstStyle>
          <a:p>
            <a:pPr lvl="0"/>
            <a:r>
              <a:rPr lang="es-ES"/>
              <a:t>Haga clic para modificar el estilo de texto del patrón</a:t>
            </a:r>
          </a:p>
        </p:txBody>
      </p:sp>
      <p:sp>
        <p:nvSpPr>
          <p:cNvPr id="5" name="3 Marcador de fecha">
            <a:extLst>
              <a:ext uri="{FF2B5EF4-FFF2-40B4-BE49-F238E27FC236}">
                <a16:creationId xmlns:a16="http://schemas.microsoft.com/office/drawing/2014/main" id="{5FFB1702-D7D2-4F4B-8A95-C532ED0C680A}"/>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66D07C78-E630-4740-8618-EA7008455A47}"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20-08-2023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6" name="4 Marcador de pie de página">
            <a:extLst>
              <a:ext uri="{FF2B5EF4-FFF2-40B4-BE49-F238E27FC236}">
                <a16:creationId xmlns:a16="http://schemas.microsoft.com/office/drawing/2014/main" id="{BDAE837D-123A-AF4D-9FDE-12B0F4F7B339}"/>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5 Marcador de número de diapositiva">
            <a:extLst>
              <a:ext uri="{FF2B5EF4-FFF2-40B4-BE49-F238E27FC236}">
                <a16:creationId xmlns:a16="http://schemas.microsoft.com/office/drawing/2014/main" id="{405BA90C-2264-B941-81D2-7F217C845215}"/>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3FACC710-2925-4D7A-A4AB-5558B37731CA}"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391189989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106" indent="0">
              <a:buNone/>
              <a:defRPr sz="2800"/>
            </a:lvl2pPr>
            <a:lvl3pPr marL="914210" indent="0">
              <a:buNone/>
              <a:defRPr sz="2400"/>
            </a:lvl3pPr>
            <a:lvl4pPr marL="1371316" indent="0">
              <a:buNone/>
              <a:defRPr sz="2000"/>
            </a:lvl4pPr>
            <a:lvl5pPr marL="1828421" indent="0">
              <a:buNone/>
              <a:defRPr sz="2000"/>
            </a:lvl5pPr>
            <a:lvl6pPr marL="2285526" indent="0">
              <a:buNone/>
              <a:defRPr sz="2000"/>
            </a:lvl6pPr>
            <a:lvl7pPr marL="2742630" indent="0">
              <a:buNone/>
              <a:defRPr sz="2000"/>
            </a:lvl7pPr>
            <a:lvl8pPr marL="3199736" indent="0">
              <a:buNone/>
              <a:defRPr sz="2000"/>
            </a:lvl8pPr>
            <a:lvl9pPr marL="3656841" indent="0">
              <a:buNone/>
              <a:defRPr sz="2000"/>
            </a:lvl9pPr>
          </a:lstStyle>
          <a:p>
            <a:pPr lvl="0"/>
            <a:endParaRPr lang="es-CL"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106" indent="0">
              <a:buNone/>
              <a:defRPr sz="1200"/>
            </a:lvl2pPr>
            <a:lvl3pPr marL="914210" indent="0">
              <a:buNone/>
              <a:defRPr sz="1000"/>
            </a:lvl3pPr>
            <a:lvl4pPr marL="1371316" indent="0">
              <a:buNone/>
              <a:defRPr sz="900"/>
            </a:lvl4pPr>
            <a:lvl5pPr marL="1828421" indent="0">
              <a:buNone/>
              <a:defRPr sz="900"/>
            </a:lvl5pPr>
            <a:lvl6pPr marL="2285526" indent="0">
              <a:buNone/>
              <a:defRPr sz="900"/>
            </a:lvl6pPr>
            <a:lvl7pPr marL="2742630" indent="0">
              <a:buNone/>
              <a:defRPr sz="900"/>
            </a:lvl7pPr>
            <a:lvl8pPr marL="3199736" indent="0">
              <a:buNone/>
              <a:defRPr sz="900"/>
            </a:lvl8pPr>
            <a:lvl9pPr marL="3656841" indent="0">
              <a:buNone/>
              <a:defRPr sz="900"/>
            </a:lvl9pPr>
          </a:lstStyle>
          <a:p>
            <a:pPr lvl="0"/>
            <a:r>
              <a:rPr lang="es-ES"/>
              <a:t>Haga clic para modificar el estilo de texto del patrón</a:t>
            </a:r>
          </a:p>
        </p:txBody>
      </p:sp>
      <p:sp>
        <p:nvSpPr>
          <p:cNvPr id="5" name="3 Marcador de fecha">
            <a:extLst>
              <a:ext uri="{FF2B5EF4-FFF2-40B4-BE49-F238E27FC236}">
                <a16:creationId xmlns:a16="http://schemas.microsoft.com/office/drawing/2014/main" id="{2EE0F6D9-00D8-B641-B486-9DFC7671D9D9}"/>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3AA02343-F996-42DD-8EE4-10264367C552}"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20-08-2023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6" name="4 Marcador de pie de página">
            <a:extLst>
              <a:ext uri="{FF2B5EF4-FFF2-40B4-BE49-F238E27FC236}">
                <a16:creationId xmlns:a16="http://schemas.microsoft.com/office/drawing/2014/main" id="{6393B84B-15C2-BC49-8191-24831027C49B}"/>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5 Marcador de número de diapositiva">
            <a:extLst>
              <a:ext uri="{FF2B5EF4-FFF2-40B4-BE49-F238E27FC236}">
                <a16:creationId xmlns:a16="http://schemas.microsoft.com/office/drawing/2014/main" id="{83EE9740-47A6-7D44-B76F-1127DE6DA740}"/>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4DC5C06B-34BA-43D5-839D-8316A2A8C734}"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20207040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a:extLst>
              <a:ext uri="{FF2B5EF4-FFF2-40B4-BE49-F238E27FC236}">
                <a16:creationId xmlns:a16="http://schemas.microsoft.com/office/drawing/2014/main" id="{5D13A243-0E3F-9E42-8D2B-00C8D5E633DF}"/>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34C81F2D-7A9A-4395-9153-3A14FCC60858}"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20-08-2023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5" name="4 Marcador de pie de página">
            <a:extLst>
              <a:ext uri="{FF2B5EF4-FFF2-40B4-BE49-F238E27FC236}">
                <a16:creationId xmlns:a16="http://schemas.microsoft.com/office/drawing/2014/main" id="{2C248476-0588-BE44-A9DA-ED98927532E6}"/>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número de diapositiva">
            <a:extLst>
              <a:ext uri="{FF2B5EF4-FFF2-40B4-BE49-F238E27FC236}">
                <a16:creationId xmlns:a16="http://schemas.microsoft.com/office/drawing/2014/main" id="{59A6511A-A5EA-2C43-8BF0-82BEA73A1551}"/>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ECA4FCDB-BBE5-4182-888C-A4D88E72842D}"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214976690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1" y="274640"/>
            <a:ext cx="2057400" cy="585152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457200" y="274640"/>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a:extLst>
              <a:ext uri="{FF2B5EF4-FFF2-40B4-BE49-F238E27FC236}">
                <a16:creationId xmlns:a16="http://schemas.microsoft.com/office/drawing/2014/main" id="{41C4A3E4-85C8-FB43-957A-4BA6EB5D28E7}"/>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5EC115E5-85D6-4790-9DBE-8E44C4F4A01F}"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20-08-2023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5" name="4 Marcador de pie de página">
            <a:extLst>
              <a:ext uri="{FF2B5EF4-FFF2-40B4-BE49-F238E27FC236}">
                <a16:creationId xmlns:a16="http://schemas.microsoft.com/office/drawing/2014/main" id="{760A61A6-CF8D-EC49-8E09-4268A10B07B6}"/>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número de diapositiva">
            <a:extLst>
              <a:ext uri="{FF2B5EF4-FFF2-40B4-BE49-F238E27FC236}">
                <a16:creationId xmlns:a16="http://schemas.microsoft.com/office/drawing/2014/main" id="{3E2D9097-68CC-7341-BE78-B720563714BB}"/>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CE7FE008-CF82-462D-B0C5-D38B469F89D0}"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310988436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7"/>
            <a:ext cx="77724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371600" y="3886202"/>
            <a:ext cx="6400800" cy="1752600"/>
          </a:xfrm>
        </p:spPr>
        <p:txBody>
          <a:bodyPr/>
          <a:lstStyle>
            <a:lvl1pPr marL="0" indent="0" algn="ctr">
              <a:buNone/>
              <a:defRPr>
                <a:solidFill>
                  <a:schemeClr val="tx1">
                    <a:tint val="75000"/>
                  </a:schemeClr>
                </a:solidFill>
              </a:defRPr>
            </a:lvl1pPr>
            <a:lvl2pPr marL="457106" indent="0" algn="ctr">
              <a:buNone/>
              <a:defRPr>
                <a:solidFill>
                  <a:schemeClr val="tx1">
                    <a:tint val="75000"/>
                  </a:schemeClr>
                </a:solidFill>
              </a:defRPr>
            </a:lvl2pPr>
            <a:lvl3pPr marL="914210" indent="0" algn="ctr">
              <a:buNone/>
              <a:defRPr>
                <a:solidFill>
                  <a:schemeClr val="tx1">
                    <a:tint val="75000"/>
                  </a:schemeClr>
                </a:solidFill>
              </a:defRPr>
            </a:lvl3pPr>
            <a:lvl4pPr marL="1371316" indent="0" algn="ctr">
              <a:buNone/>
              <a:defRPr>
                <a:solidFill>
                  <a:schemeClr val="tx1">
                    <a:tint val="75000"/>
                  </a:schemeClr>
                </a:solidFill>
              </a:defRPr>
            </a:lvl4pPr>
            <a:lvl5pPr marL="1828421" indent="0" algn="ctr">
              <a:buNone/>
              <a:defRPr>
                <a:solidFill>
                  <a:schemeClr val="tx1">
                    <a:tint val="75000"/>
                  </a:schemeClr>
                </a:solidFill>
              </a:defRPr>
            </a:lvl5pPr>
            <a:lvl6pPr marL="2285526" indent="0" algn="ctr">
              <a:buNone/>
              <a:defRPr>
                <a:solidFill>
                  <a:schemeClr val="tx1">
                    <a:tint val="75000"/>
                  </a:schemeClr>
                </a:solidFill>
              </a:defRPr>
            </a:lvl6pPr>
            <a:lvl7pPr marL="2742630" indent="0" algn="ctr">
              <a:buNone/>
              <a:defRPr>
                <a:solidFill>
                  <a:schemeClr val="tx1">
                    <a:tint val="75000"/>
                  </a:schemeClr>
                </a:solidFill>
              </a:defRPr>
            </a:lvl7pPr>
            <a:lvl8pPr marL="3199736" indent="0" algn="ctr">
              <a:buNone/>
              <a:defRPr>
                <a:solidFill>
                  <a:schemeClr val="tx1">
                    <a:tint val="75000"/>
                  </a:schemeClr>
                </a:solidFill>
              </a:defRPr>
            </a:lvl8pPr>
            <a:lvl9pPr marL="3656841" indent="0" algn="ctr">
              <a:buNone/>
              <a:defRPr>
                <a:solidFill>
                  <a:schemeClr val="tx1">
                    <a:tint val="75000"/>
                  </a:schemeClr>
                </a:solidFill>
              </a:defRPr>
            </a:lvl9pPr>
          </a:lstStyle>
          <a:p>
            <a:r>
              <a:rPr lang="es-ES"/>
              <a:t>Haga clic para modificar el estilo de subtítulo del patrón</a:t>
            </a:r>
            <a:endParaRPr lang="es-CL"/>
          </a:p>
        </p:txBody>
      </p:sp>
      <p:sp>
        <p:nvSpPr>
          <p:cNvPr id="4" name="3 Marcador de fecha">
            <a:extLst>
              <a:ext uri="{FF2B5EF4-FFF2-40B4-BE49-F238E27FC236}">
                <a16:creationId xmlns:a16="http://schemas.microsoft.com/office/drawing/2014/main" id="{12F7FF7B-F21D-A249-90DA-2DE426A99026}"/>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FF231AA8-A41A-4B8D-9D81-CBC9A445E8A2}"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20-08-2023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5" name="4 Marcador de pie de página">
            <a:extLst>
              <a:ext uri="{FF2B5EF4-FFF2-40B4-BE49-F238E27FC236}">
                <a16:creationId xmlns:a16="http://schemas.microsoft.com/office/drawing/2014/main" id="{D6A3CC59-0DC5-5744-9F6A-270719A78C57}"/>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número de diapositiva">
            <a:extLst>
              <a:ext uri="{FF2B5EF4-FFF2-40B4-BE49-F238E27FC236}">
                <a16:creationId xmlns:a16="http://schemas.microsoft.com/office/drawing/2014/main" id="{068FD732-C4A9-7845-BC9D-3261A09EA196}"/>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FCB6804F-E7AC-4B60-83DC-1BC1A82D01B3}"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410700015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a:extLst>
              <a:ext uri="{FF2B5EF4-FFF2-40B4-BE49-F238E27FC236}">
                <a16:creationId xmlns:a16="http://schemas.microsoft.com/office/drawing/2014/main" id="{6A51C801-49D9-2D46-AC80-2B54AD962D53}"/>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3D635ED2-26F9-4544-BF47-ADA31B08631E}"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20-08-2023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5" name="4 Marcador de pie de página">
            <a:extLst>
              <a:ext uri="{FF2B5EF4-FFF2-40B4-BE49-F238E27FC236}">
                <a16:creationId xmlns:a16="http://schemas.microsoft.com/office/drawing/2014/main" id="{3D2A4051-962F-1642-B31F-0EC895606BC3}"/>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número de diapositiva">
            <a:extLst>
              <a:ext uri="{FF2B5EF4-FFF2-40B4-BE49-F238E27FC236}">
                <a16:creationId xmlns:a16="http://schemas.microsoft.com/office/drawing/2014/main" id="{D674319C-F56E-114E-B5D5-A41E3CD4455E}"/>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6DE063B0-4713-4AE6-BE04-E48D37A1C272}"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75720029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2"/>
            <a:ext cx="77724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22313" y="2906715"/>
            <a:ext cx="7772400" cy="1500187"/>
          </a:xfrm>
        </p:spPr>
        <p:txBody>
          <a:bodyPr anchor="b"/>
          <a:lstStyle>
            <a:lvl1pPr marL="0" indent="0">
              <a:buNone/>
              <a:defRPr sz="2000">
                <a:solidFill>
                  <a:schemeClr val="tx1">
                    <a:tint val="75000"/>
                  </a:schemeClr>
                </a:solidFill>
              </a:defRPr>
            </a:lvl1pPr>
            <a:lvl2pPr marL="457106" indent="0">
              <a:buNone/>
              <a:defRPr sz="1800">
                <a:solidFill>
                  <a:schemeClr val="tx1">
                    <a:tint val="75000"/>
                  </a:schemeClr>
                </a:solidFill>
              </a:defRPr>
            </a:lvl2pPr>
            <a:lvl3pPr marL="914210" indent="0">
              <a:buNone/>
              <a:defRPr sz="1600">
                <a:solidFill>
                  <a:schemeClr val="tx1">
                    <a:tint val="75000"/>
                  </a:schemeClr>
                </a:solidFill>
              </a:defRPr>
            </a:lvl3pPr>
            <a:lvl4pPr marL="1371316" indent="0">
              <a:buNone/>
              <a:defRPr sz="1400">
                <a:solidFill>
                  <a:schemeClr val="tx1">
                    <a:tint val="75000"/>
                  </a:schemeClr>
                </a:solidFill>
              </a:defRPr>
            </a:lvl4pPr>
            <a:lvl5pPr marL="1828421" indent="0">
              <a:buNone/>
              <a:defRPr sz="1400">
                <a:solidFill>
                  <a:schemeClr val="tx1">
                    <a:tint val="75000"/>
                  </a:schemeClr>
                </a:solidFill>
              </a:defRPr>
            </a:lvl5pPr>
            <a:lvl6pPr marL="2285526" indent="0">
              <a:buNone/>
              <a:defRPr sz="1400">
                <a:solidFill>
                  <a:schemeClr val="tx1">
                    <a:tint val="75000"/>
                  </a:schemeClr>
                </a:solidFill>
              </a:defRPr>
            </a:lvl6pPr>
            <a:lvl7pPr marL="2742630" indent="0">
              <a:buNone/>
              <a:defRPr sz="1400">
                <a:solidFill>
                  <a:schemeClr val="tx1">
                    <a:tint val="75000"/>
                  </a:schemeClr>
                </a:solidFill>
              </a:defRPr>
            </a:lvl7pPr>
            <a:lvl8pPr marL="3199736" indent="0">
              <a:buNone/>
              <a:defRPr sz="1400">
                <a:solidFill>
                  <a:schemeClr val="tx1">
                    <a:tint val="75000"/>
                  </a:schemeClr>
                </a:solidFill>
              </a:defRPr>
            </a:lvl8pPr>
            <a:lvl9pPr marL="3656841"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a:extLst>
              <a:ext uri="{FF2B5EF4-FFF2-40B4-BE49-F238E27FC236}">
                <a16:creationId xmlns:a16="http://schemas.microsoft.com/office/drawing/2014/main" id="{F9270087-9285-6440-89F5-C181C2C0A676}"/>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13B5C30C-2DE0-42F0-9640-67325E337E55}"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20-08-2023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5" name="4 Marcador de pie de página">
            <a:extLst>
              <a:ext uri="{FF2B5EF4-FFF2-40B4-BE49-F238E27FC236}">
                <a16:creationId xmlns:a16="http://schemas.microsoft.com/office/drawing/2014/main" id="{641C57B6-6794-F64C-8A45-99031B6169CA}"/>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número de diapositiva">
            <a:extLst>
              <a:ext uri="{FF2B5EF4-FFF2-40B4-BE49-F238E27FC236}">
                <a16:creationId xmlns:a16="http://schemas.microsoft.com/office/drawing/2014/main" id="{5A5C957C-462B-0F4C-A9DB-FBD9C711E671}"/>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B58001C5-7810-4BE6-8C62-6A72AF16D18A}"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293482804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457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3 Marcador de fecha">
            <a:extLst>
              <a:ext uri="{FF2B5EF4-FFF2-40B4-BE49-F238E27FC236}">
                <a16:creationId xmlns:a16="http://schemas.microsoft.com/office/drawing/2014/main" id="{3A9A4A39-D977-BB43-8E0D-791B163CF205}"/>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4B24C29D-E0C5-4F7E-A5C5-7C9604C62D9E}"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20-08-2023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6" name="4 Marcador de pie de página">
            <a:extLst>
              <a:ext uri="{FF2B5EF4-FFF2-40B4-BE49-F238E27FC236}">
                <a16:creationId xmlns:a16="http://schemas.microsoft.com/office/drawing/2014/main" id="{F6A4DE0C-ADC7-0B4B-A989-26682AC2300C}"/>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5 Marcador de número de diapositiva">
            <a:extLst>
              <a:ext uri="{FF2B5EF4-FFF2-40B4-BE49-F238E27FC236}">
                <a16:creationId xmlns:a16="http://schemas.microsoft.com/office/drawing/2014/main" id="{67FA7F50-7DB9-4C4C-BF84-B82B8EFA942F}"/>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658CD7EB-F429-4C1B-87D9-6AA780F95BED}"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318869164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535114"/>
            <a:ext cx="4040188" cy="639762"/>
          </a:xfrm>
        </p:spPr>
        <p:txBody>
          <a:bodyPr anchor="b"/>
          <a:lstStyle>
            <a:lvl1pPr marL="0" indent="0">
              <a:buNone/>
              <a:defRPr sz="2400" b="1"/>
            </a:lvl1pPr>
            <a:lvl2pPr marL="457106" indent="0">
              <a:buNone/>
              <a:defRPr sz="2000" b="1"/>
            </a:lvl2pPr>
            <a:lvl3pPr marL="914210" indent="0">
              <a:buNone/>
              <a:defRPr sz="1800" b="1"/>
            </a:lvl3pPr>
            <a:lvl4pPr marL="1371316" indent="0">
              <a:buNone/>
              <a:defRPr sz="1600" b="1"/>
            </a:lvl4pPr>
            <a:lvl5pPr marL="1828421" indent="0">
              <a:buNone/>
              <a:defRPr sz="1600" b="1"/>
            </a:lvl5pPr>
            <a:lvl6pPr marL="2285526" indent="0">
              <a:buNone/>
              <a:defRPr sz="1600" b="1"/>
            </a:lvl6pPr>
            <a:lvl7pPr marL="2742630" indent="0">
              <a:buNone/>
              <a:defRPr sz="1600" b="1"/>
            </a:lvl7pPr>
            <a:lvl8pPr marL="3199736" indent="0">
              <a:buNone/>
              <a:defRPr sz="1600" b="1"/>
            </a:lvl8pPr>
            <a:lvl9pPr marL="3656841"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4645025" y="1535114"/>
            <a:ext cx="4041775" cy="639762"/>
          </a:xfrm>
        </p:spPr>
        <p:txBody>
          <a:bodyPr anchor="b"/>
          <a:lstStyle>
            <a:lvl1pPr marL="0" indent="0">
              <a:buNone/>
              <a:defRPr sz="2400" b="1"/>
            </a:lvl1pPr>
            <a:lvl2pPr marL="457106" indent="0">
              <a:buNone/>
              <a:defRPr sz="2000" b="1"/>
            </a:lvl2pPr>
            <a:lvl3pPr marL="914210" indent="0">
              <a:buNone/>
              <a:defRPr sz="1800" b="1"/>
            </a:lvl3pPr>
            <a:lvl4pPr marL="1371316" indent="0">
              <a:buNone/>
              <a:defRPr sz="1600" b="1"/>
            </a:lvl4pPr>
            <a:lvl5pPr marL="1828421" indent="0">
              <a:buNone/>
              <a:defRPr sz="1600" b="1"/>
            </a:lvl5pPr>
            <a:lvl6pPr marL="2285526" indent="0">
              <a:buNone/>
              <a:defRPr sz="1600" b="1"/>
            </a:lvl6pPr>
            <a:lvl7pPr marL="2742630" indent="0">
              <a:buNone/>
              <a:defRPr sz="1600" b="1"/>
            </a:lvl7pPr>
            <a:lvl8pPr marL="3199736" indent="0">
              <a:buNone/>
              <a:defRPr sz="1600" b="1"/>
            </a:lvl8pPr>
            <a:lvl9pPr marL="3656841"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3 Marcador de fecha">
            <a:extLst>
              <a:ext uri="{FF2B5EF4-FFF2-40B4-BE49-F238E27FC236}">
                <a16:creationId xmlns:a16="http://schemas.microsoft.com/office/drawing/2014/main" id="{BB3420D9-3655-CA46-B614-AF8C96481510}"/>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152E8B0F-A8A4-4877-B9AE-7A06E9596F97}"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20-08-2023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8" name="4 Marcador de pie de página">
            <a:extLst>
              <a:ext uri="{FF2B5EF4-FFF2-40B4-BE49-F238E27FC236}">
                <a16:creationId xmlns:a16="http://schemas.microsoft.com/office/drawing/2014/main" id="{752921C3-772F-8042-8CF3-339DC1E5D667}"/>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9" name="5 Marcador de número de diapositiva">
            <a:extLst>
              <a:ext uri="{FF2B5EF4-FFF2-40B4-BE49-F238E27FC236}">
                <a16:creationId xmlns:a16="http://schemas.microsoft.com/office/drawing/2014/main" id="{53D5A6FC-97F4-D941-BEAD-35C9C1775F3E}"/>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3F8AD0EA-45FE-49CC-802D-FF1B0C5C626B}"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31116005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3 Marcador de fecha">
            <a:extLst>
              <a:ext uri="{FF2B5EF4-FFF2-40B4-BE49-F238E27FC236}">
                <a16:creationId xmlns:a16="http://schemas.microsoft.com/office/drawing/2014/main" id="{573EC9D7-B1F8-5144-8139-461B81EF2D3D}"/>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7714BC15-4718-43BD-B202-D1539D7BB57D}"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20-08-2023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4" name="4 Marcador de pie de página">
            <a:extLst>
              <a:ext uri="{FF2B5EF4-FFF2-40B4-BE49-F238E27FC236}">
                <a16:creationId xmlns:a16="http://schemas.microsoft.com/office/drawing/2014/main" id="{10B74B23-DFED-5A40-A7CB-AB15306EDD5B}"/>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5 Marcador de número de diapositiva">
            <a:extLst>
              <a:ext uri="{FF2B5EF4-FFF2-40B4-BE49-F238E27FC236}">
                <a16:creationId xmlns:a16="http://schemas.microsoft.com/office/drawing/2014/main" id="{514EF2D4-62AF-C942-9EA6-607686F88C0B}"/>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37144F52-5FD1-45AA-BFEC-560751CC0238}"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213288521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a:extLst>
              <a:ext uri="{FF2B5EF4-FFF2-40B4-BE49-F238E27FC236}">
                <a16:creationId xmlns:a16="http://schemas.microsoft.com/office/drawing/2014/main" id="{CFF895DE-EC99-B44F-AEB4-F04C43E17778}"/>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BE0BC173-038E-4234-946D-2D8E3C64B08D}"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20-08-2023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3" name="4 Marcador de pie de página">
            <a:extLst>
              <a:ext uri="{FF2B5EF4-FFF2-40B4-BE49-F238E27FC236}">
                <a16:creationId xmlns:a16="http://schemas.microsoft.com/office/drawing/2014/main" id="{D8151B3B-6E36-294E-8323-0A46C7C88055}"/>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5 Marcador de número de diapositiva">
            <a:extLst>
              <a:ext uri="{FF2B5EF4-FFF2-40B4-BE49-F238E27FC236}">
                <a16:creationId xmlns:a16="http://schemas.microsoft.com/office/drawing/2014/main" id="{2A448B7F-A09E-994E-BB2E-F25A24260489}"/>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161104DD-CDCF-44C6-B632-81892A31FB2E}"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345256968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73050"/>
            <a:ext cx="3008313" cy="1162050"/>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575052"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457202" y="1435102"/>
            <a:ext cx="3008313" cy="4691063"/>
          </a:xfrm>
        </p:spPr>
        <p:txBody>
          <a:bodyPr/>
          <a:lstStyle>
            <a:lvl1pPr marL="0" indent="0">
              <a:buNone/>
              <a:defRPr sz="1400"/>
            </a:lvl1pPr>
            <a:lvl2pPr marL="457106" indent="0">
              <a:buNone/>
              <a:defRPr sz="1200"/>
            </a:lvl2pPr>
            <a:lvl3pPr marL="914210" indent="0">
              <a:buNone/>
              <a:defRPr sz="1000"/>
            </a:lvl3pPr>
            <a:lvl4pPr marL="1371316" indent="0">
              <a:buNone/>
              <a:defRPr sz="900"/>
            </a:lvl4pPr>
            <a:lvl5pPr marL="1828421" indent="0">
              <a:buNone/>
              <a:defRPr sz="900"/>
            </a:lvl5pPr>
            <a:lvl6pPr marL="2285526" indent="0">
              <a:buNone/>
              <a:defRPr sz="900"/>
            </a:lvl6pPr>
            <a:lvl7pPr marL="2742630" indent="0">
              <a:buNone/>
              <a:defRPr sz="900"/>
            </a:lvl7pPr>
            <a:lvl8pPr marL="3199736" indent="0">
              <a:buNone/>
              <a:defRPr sz="900"/>
            </a:lvl8pPr>
            <a:lvl9pPr marL="3656841" indent="0">
              <a:buNone/>
              <a:defRPr sz="900"/>
            </a:lvl9pPr>
          </a:lstStyle>
          <a:p>
            <a:pPr lvl="0"/>
            <a:r>
              <a:rPr lang="es-ES"/>
              <a:t>Haga clic para modificar el estilo de texto del patrón</a:t>
            </a:r>
          </a:p>
        </p:txBody>
      </p:sp>
      <p:sp>
        <p:nvSpPr>
          <p:cNvPr id="5" name="3 Marcador de fecha">
            <a:extLst>
              <a:ext uri="{FF2B5EF4-FFF2-40B4-BE49-F238E27FC236}">
                <a16:creationId xmlns:a16="http://schemas.microsoft.com/office/drawing/2014/main" id="{5FFB1702-D7D2-4F4B-8A95-C532ED0C680A}"/>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66D07C78-E630-4740-8618-EA7008455A47}"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20-08-2023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6" name="4 Marcador de pie de página">
            <a:extLst>
              <a:ext uri="{FF2B5EF4-FFF2-40B4-BE49-F238E27FC236}">
                <a16:creationId xmlns:a16="http://schemas.microsoft.com/office/drawing/2014/main" id="{BDAE837D-123A-AF4D-9FDE-12B0F4F7B339}"/>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5 Marcador de número de diapositiva">
            <a:extLst>
              <a:ext uri="{FF2B5EF4-FFF2-40B4-BE49-F238E27FC236}">
                <a16:creationId xmlns:a16="http://schemas.microsoft.com/office/drawing/2014/main" id="{405BA90C-2264-B941-81D2-7F217C845215}"/>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3FACC710-2925-4D7A-A4AB-5558B37731CA}"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184656441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106" indent="0">
              <a:buNone/>
              <a:defRPr sz="2800"/>
            </a:lvl2pPr>
            <a:lvl3pPr marL="914210" indent="0">
              <a:buNone/>
              <a:defRPr sz="2400"/>
            </a:lvl3pPr>
            <a:lvl4pPr marL="1371316" indent="0">
              <a:buNone/>
              <a:defRPr sz="2000"/>
            </a:lvl4pPr>
            <a:lvl5pPr marL="1828421" indent="0">
              <a:buNone/>
              <a:defRPr sz="2000"/>
            </a:lvl5pPr>
            <a:lvl6pPr marL="2285526" indent="0">
              <a:buNone/>
              <a:defRPr sz="2000"/>
            </a:lvl6pPr>
            <a:lvl7pPr marL="2742630" indent="0">
              <a:buNone/>
              <a:defRPr sz="2000"/>
            </a:lvl7pPr>
            <a:lvl8pPr marL="3199736" indent="0">
              <a:buNone/>
              <a:defRPr sz="2000"/>
            </a:lvl8pPr>
            <a:lvl9pPr marL="3656841" indent="0">
              <a:buNone/>
              <a:defRPr sz="2000"/>
            </a:lvl9pPr>
          </a:lstStyle>
          <a:p>
            <a:pPr lvl="0"/>
            <a:endParaRPr lang="es-CL"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106" indent="0">
              <a:buNone/>
              <a:defRPr sz="1200"/>
            </a:lvl2pPr>
            <a:lvl3pPr marL="914210" indent="0">
              <a:buNone/>
              <a:defRPr sz="1000"/>
            </a:lvl3pPr>
            <a:lvl4pPr marL="1371316" indent="0">
              <a:buNone/>
              <a:defRPr sz="900"/>
            </a:lvl4pPr>
            <a:lvl5pPr marL="1828421" indent="0">
              <a:buNone/>
              <a:defRPr sz="900"/>
            </a:lvl5pPr>
            <a:lvl6pPr marL="2285526" indent="0">
              <a:buNone/>
              <a:defRPr sz="900"/>
            </a:lvl6pPr>
            <a:lvl7pPr marL="2742630" indent="0">
              <a:buNone/>
              <a:defRPr sz="900"/>
            </a:lvl7pPr>
            <a:lvl8pPr marL="3199736" indent="0">
              <a:buNone/>
              <a:defRPr sz="900"/>
            </a:lvl8pPr>
            <a:lvl9pPr marL="3656841" indent="0">
              <a:buNone/>
              <a:defRPr sz="900"/>
            </a:lvl9pPr>
          </a:lstStyle>
          <a:p>
            <a:pPr lvl="0"/>
            <a:r>
              <a:rPr lang="es-ES"/>
              <a:t>Haga clic para modificar el estilo de texto del patrón</a:t>
            </a:r>
          </a:p>
        </p:txBody>
      </p:sp>
      <p:sp>
        <p:nvSpPr>
          <p:cNvPr id="5" name="3 Marcador de fecha">
            <a:extLst>
              <a:ext uri="{FF2B5EF4-FFF2-40B4-BE49-F238E27FC236}">
                <a16:creationId xmlns:a16="http://schemas.microsoft.com/office/drawing/2014/main" id="{2EE0F6D9-00D8-B641-B486-9DFC7671D9D9}"/>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3AA02343-F996-42DD-8EE4-10264367C552}"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20-08-2023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6" name="4 Marcador de pie de página">
            <a:extLst>
              <a:ext uri="{FF2B5EF4-FFF2-40B4-BE49-F238E27FC236}">
                <a16:creationId xmlns:a16="http://schemas.microsoft.com/office/drawing/2014/main" id="{6393B84B-15C2-BC49-8191-24831027C49B}"/>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5 Marcador de número de diapositiva">
            <a:extLst>
              <a:ext uri="{FF2B5EF4-FFF2-40B4-BE49-F238E27FC236}">
                <a16:creationId xmlns:a16="http://schemas.microsoft.com/office/drawing/2014/main" id="{83EE9740-47A6-7D44-B76F-1127DE6DA740}"/>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4DC5C06B-34BA-43D5-839D-8316A2A8C734}"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23593747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a:extLst>
              <a:ext uri="{FF2B5EF4-FFF2-40B4-BE49-F238E27FC236}">
                <a16:creationId xmlns:a16="http://schemas.microsoft.com/office/drawing/2014/main" id="{5D13A243-0E3F-9E42-8D2B-00C8D5E633DF}"/>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34C81F2D-7A9A-4395-9153-3A14FCC60858}"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20-08-2023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5" name="4 Marcador de pie de página">
            <a:extLst>
              <a:ext uri="{FF2B5EF4-FFF2-40B4-BE49-F238E27FC236}">
                <a16:creationId xmlns:a16="http://schemas.microsoft.com/office/drawing/2014/main" id="{2C248476-0588-BE44-A9DA-ED98927532E6}"/>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número de diapositiva">
            <a:extLst>
              <a:ext uri="{FF2B5EF4-FFF2-40B4-BE49-F238E27FC236}">
                <a16:creationId xmlns:a16="http://schemas.microsoft.com/office/drawing/2014/main" id="{59A6511A-A5EA-2C43-8BF0-82BEA73A1551}"/>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ECA4FCDB-BBE5-4182-888C-A4D88E72842D}"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37968169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1" y="274640"/>
            <a:ext cx="2057400" cy="585152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457200" y="274640"/>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a:extLst>
              <a:ext uri="{FF2B5EF4-FFF2-40B4-BE49-F238E27FC236}">
                <a16:creationId xmlns:a16="http://schemas.microsoft.com/office/drawing/2014/main" id="{41C4A3E4-85C8-FB43-957A-4BA6EB5D28E7}"/>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5EC115E5-85D6-4790-9DBE-8E44C4F4A01F}"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20-08-2023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5" name="4 Marcador de pie de página">
            <a:extLst>
              <a:ext uri="{FF2B5EF4-FFF2-40B4-BE49-F238E27FC236}">
                <a16:creationId xmlns:a16="http://schemas.microsoft.com/office/drawing/2014/main" id="{760A61A6-CF8D-EC49-8E09-4268A10B07B6}"/>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número de diapositiva">
            <a:extLst>
              <a:ext uri="{FF2B5EF4-FFF2-40B4-BE49-F238E27FC236}">
                <a16:creationId xmlns:a16="http://schemas.microsoft.com/office/drawing/2014/main" id="{3E2D9097-68CC-7341-BE78-B720563714BB}"/>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CE7FE008-CF82-462D-B0C5-D38B469F89D0}"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80449500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7"/>
            <a:ext cx="77724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371600" y="3886202"/>
            <a:ext cx="6400800" cy="1752600"/>
          </a:xfrm>
        </p:spPr>
        <p:txBody>
          <a:bodyPr/>
          <a:lstStyle>
            <a:lvl1pPr marL="0" indent="0" algn="ctr">
              <a:buNone/>
              <a:defRPr>
                <a:solidFill>
                  <a:schemeClr val="tx1">
                    <a:tint val="75000"/>
                  </a:schemeClr>
                </a:solidFill>
              </a:defRPr>
            </a:lvl1pPr>
            <a:lvl2pPr marL="457106" indent="0" algn="ctr">
              <a:buNone/>
              <a:defRPr>
                <a:solidFill>
                  <a:schemeClr val="tx1">
                    <a:tint val="75000"/>
                  </a:schemeClr>
                </a:solidFill>
              </a:defRPr>
            </a:lvl2pPr>
            <a:lvl3pPr marL="914210" indent="0" algn="ctr">
              <a:buNone/>
              <a:defRPr>
                <a:solidFill>
                  <a:schemeClr val="tx1">
                    <a:tint val="75000"/>
                  </a:schemeClr>
                </a:solidFill>
              </a:defRPr>
            </a:lvl3pPr>
            <a:lvl4pPr marL="1371316" indent="0" algn="ctr">
              <a:buNone/>
              <a:defRPr>
                <a:solidFill>
                  <a:schemeClr val="tx1">
                    <a:tint val="75000"/>
                  </a:schemeClr>
                </a:solidFill>
              </a:defRPr>
            </a:lvl4pPr>
            <a:lvl5pPr marL="1828421" indent="0" algn="ctr">
              <a:buNone/>
              <a:defRPr>
                <a:solidFill>
                  <a:schemeClr val="tx1">
                    <a:tint val="75000"/>
                  </a:schemeClr>
                </a:solidFill>
              </a:defRPr>
            </a:lvl5pPr>
            <a:lvl6pPr marL="2285526" indent="0" algn="ctr">
              <a:buNone/>
              <a:defRPr>
                <a:solidFill>
                  <a:schemeClr val="tx1">
                    <a:tint val="75000"/>
                  </a:schemeClr>
                </a:solidFill>
              </a:defRPr>
            </a:lvl6pPr>
            <a:lvl7pPr marL="2742630" indent="0" algn="ctr">
              <a:buNone/>
              <a:defRPr>
                <a:solidFill>
                  <a:schemeClr val="tx1">
                    <a:tint val="75000"/>
                  </a:schemeClr>
                </a:solidFill>
              </a:defRPr>
            </a:lvl7pPr>
            <a:lvl8pPr marL="3199736" indent="0" algn="ctr">
              <a:buNone/>
              <a:defRPr>
                <a:solidFill>
                  <a:schemeClr val="tx1">
                    <a:tint val="75000"/>
                  </a:schemeClr>
                </a:solidFill>
              </a:defRPr>
            </a:lvl8pPr>
            <a:lvl9pPr marL="3656841" indent="0" algn="ctr">
              <a:buNone/>
              <a:defRPr>
                <a:solidFill>
                  <a:schemeClr val="tx1">
                    <a:tint val="75000"/>
                  </a:schemeClr>
                </a:solidFill>
              </a:defRPr>
            </a:lvl9pPr>
          </a:lstStyle>
          <a:p>
            <a:r>
              <a:rPr lang="es-ES"/>
              <a:t>Haga clic para modificar el estilo de subtítulo del patrón</a:t>
            </a:r>
            <a:endParaRPr lang="es-CL"/>
          </a:p>
        </p:txBody>
      </p:sp>
      <p:sp>
        <p:nvSpPr>
          <p:cNvPr id="4" name="3 Marcador de fecha">
            <a:extLst>
              <a:ext uri="{FF2B5EF4-FFF2-40B4-BE49-F238E27FC236}">
                <a16:creationId xmlns:a16="http://schemas.microsoft.com/office/drawing/2014/main" id="{12F7FF7B-F21D-A249-90DA-2DE426A99026}"/>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FF231AA8-A41A-4B8D-9D81-CBC9A445E8A2}"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20-08-2023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5" name="4 Marcador de pie de página">
            <a:extLst>
              <a:ext uri="{FF2B5EF4-FFF2-40B4-BE49-F238E27FC236}">
                <a16:creationId xmlns:a16="http://schemas.microsoft.com/office/drawing/2014/main" id="{D6A3CC59-0DC5-5744-9F6A-270719A78C57}"/>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número de diapositiva">
            <a:extLst>
              <a:ext uri="{FF2B5EF4-FFF2-40B4-BE49-F238E27FC236}">
                <a16:creationId xmlns:a16="http://schemas.microsoft.com/office/drawing/2014/main" id="{068FD732-C4A9-7845-BC9D-3261A09EA196}"/>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FCB6804F-E7AC-4B60-83DC-1BC1A82D01B3}"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50625108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a:extLst>
              <a:ext uri="{FF2B5EF4-FFF2-40B4-BE49-F238E27FC236}">
                <a16:creationId xmlns:a16="http://schemas.microsoft.com/office/drawing/2014/main" id="{6A51C801-49D9-2D46-AC80-2B54AD962D53}"/>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3D635ED2-26F9-4544-BF47-ADA31B08631E}"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20-08-2023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5" name="4 Marcador de pie de página">
            <a:extLst>
              <a:ext uri="{FF2B5EF4-FFF2-40B4-BE49-F238E27FC236}">
                <a16:creationId xmlns:a16="http://schemas.microsoft.com/office/drawing/2014/main" id="{3D2A4051-962F-1642-B31F-0EC895606BC3}"/>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número de diapositiva">
            <a:extLst>
              <a:ext uri="{FF2B5EF4-FFF2-40B4-BE49-F238E27FC236}">
                <a16:creationId xmlns:a16="http://schemas.microsoft.com/office/drawing/2014/main" id="{D674319C-F56E-114E-B5D5-A41E3CD4455E}"/>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6DE063B0-4713-4AE6-BE04-E48D37A1C272}"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185258553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2"/>
            <a:ext cx="77724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22313" y="2906715"/>
            <a:ext cx="7772400" cy="1500187"/>
          </a:xfrm>
        </p:spPr>
        <p:txBody>
          <a:bodyPr anchor="b"/>
          <a:lstStyle>
            <a:lvl1pPr marL="0" indent="0">
              <a:buNone/>
              <a:defRPr sz="2000">
                <a:solidFill>
                  <a:schemeClr val="tx1">
                    <a:tint val="75000"/>
                  </a:schemeClr>
                </a:solidFill>
              </a:defRPr>
            </a:lvl1pPr>
            <a:lvl2pPr marL="457106" indent="0">
              <a:buNone/>
              <a:defRPr sz="1800">
                <a:solidFill>
                  <a:schemeClr val="tx1">
                    <a:tint val="75000"/>
                  </a:schemeClr>
                </a:solidFill>
              </a:defRPr>
            </a:lvl2pPr>
            <a:lvl3pPr marL="914210" indent="0">
              <a:buNone/>
              <a:defRPr sz="1600">
                <a:solidFill>
                  <a:schemeClr val="tx1">
                    <a:tint val="75000"/>
                  </a:schemeClr>
                </a:solidFill>
              </a:defRPr>
            </a:lvl3pPr>
            <a:lvl4pPr marL="1371316" indent="0">
              <a:buNone/>
              <a:defRPr sz="1400">
                <a:solidFill>
                  <a:schemeClr val="tx1">
                    <a:tint val="75000"/>
                  </a:schemeClr>
                </a:solidFill>
              </a:defRPr>
            </a:lvl4pPr>
            <a:lvl5pPr marL="1828421" indent="0">
              <a:buNone/>
              <a:defRPr sz="1400">
                <a:solidFill>
                  <a:schemeClr val="tx1">
                    <a:tint val="75000"/>
                  </a:schemeClr>
                </a:solidFill>
              </a:defRPr>
            </a:lvl5pPr>
            <a:lvl6pPr marL="2285526" indent="0">
              <a:buNone/>
              <a:defRPr sz="1400">
                <a:solidFill>
                  <a:schemeClr val="tx1">
                    <a:tint val="75000"/>
                  </a:schemeClr>
                </a:solidFill>
              </a:defRPr>
            </a:lvl6pPr>
            <a:lvl7pPr marL="2742630" indent="0">
              <a:buNone/>
              <a:defRPr sz="1400">
                <a:solidFill>
                  <a:schemeClr val="tx1">
                    <a:tint val="75000"/>
                  </a:schemeClr>
                </a:solidFill>
              </a:defRPr>
            </a:lvl7pPr>
            <a:lvl8pPr marL="3199736" indent="0">
              <a:buNone/>
              <a:defRPr sz="1400">
                <a:solidFill>
                  <a:schemeClr val="tx1">
                    <a:tint val="75000"/>
                  </a:schemeClr>
                </a:solidFill>
              </a:defRPr>
            </a:lvl8pPr>
            <a:lvl9pPr marL="3656841"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a:extLst>
              <a:ext uri="{FF2B5EF4-FFF2-40B4-BE49-F238E27FC236}">
                <a16:creationId xmlns:a16="http://schemas.microsoft.com/office/drawing/2014/main" id="{F9270087-9285-6440-89F5-C181C2C0A676}"/>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13B5C30C-2DE0-42F0-9640-67325E337E55}"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20-08-2023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5" name="4 Marcador de pie de página">
            <a:extLst>
              <a:ext uri="{FF2B5EF4-FFF2-40B4-BE49-F238E27FC236}">
                <a16:creationId xmlns:a16="http://schemas.microsoft.com/office/drawing/2014/main" id="{641C57B6-6794-F64C-8A45-99031B6169CA}"/>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número de diapositiva">
            <a:extLst>
              <a:ext uri="{FF2B5EF4-FFF2-40B4-BE49-F238E27FC236}">
                <a16:creationId xmlns:a16="http://schemas.microsoft.com/office/drawing/2014/main" id="{5A5C957C-462B-0F4C-A9DB-FBD9C711E671}"/>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B58001C5-7810-4BE6-8C62-6A72AF16D18A}"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206976855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457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3 Marcador de fecha">
            <a:extLst>
              <a:ext uri="{FF2B5EF4-FFF2-40B4-BE49-F238E27FC236}">
                <a16:creationId xmlns:a16="http://schemas.microsoft.com/office/drawing/2014/main" id="{3A9A4A39-D977-BB43-8E0D-791B163CF205}"/>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4B24C29D-E0C5-4F7E-A5C5-7C9604C62D9E}"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20-08-2023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6" name="4 Marcador de pie de página">
            <a:extLst>
              <a:ext uri="{FF2B5EF4-FFF2-40B4-BE49-F238E27FC236}">
                <a16:creationId xmlns:a16="http://schemas.microsoft.com/office/drawing/2014/main" id="{F6A4DE0C-ADC7-0B4B-A989-26682AC2300C}"/>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5 Marcador de número de diapositiva">
            <a:extLst>
              <a:ext uri="{FF2B5EF4-FFF2-40B4-BE49-F238E27FC236}">
                <a16:creationId xmlns:a16="http://schemas.microsoft.com/office/drawing/2014/main" id="{67FA7F50-7DB9-4C4C-BF84-B82B8EFA942F}"/>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658CD7EB-F429-4C1B-87D9-6AA780F95BED}"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267883052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535114"/>
            <a:ext cx="4040188" cy="639762"/>
          </a:xfrm>
        </p:spPr>
        <p:txBody>
          <a:bodyPr anchor="b"/>
          <a:lstStyle>
            <a:lvl1pPr marL="0" indent="0">
              <a:buNone/>
              <a:defRPr sz="2400" b="1"/>
            </a:lvl1pPr>
            <a:lvl2pPr marL="457106" indent="0">
              <a:buNone/>
              <a:defRPr sz="2000" b="1"/>
            </a:lvl2pPr>
            <a:lvl3pPr marL="914210" indent="0">
              <a:buNone/>
              <a:defRPr sz="1800" b="1"/>
            </a:lvl3pPr>
            <a:lvl4pPr marL="1371316" indent="0">
              <a:buNone/>
              <a:defRPr sz="1600" b="1"/>
            </a:lvl4pPr>
            <a:lvl5pPr marL="1828421" indent="0">
              <a:buNone/>
              <a:defRPr sz="1600" b="1"/>
            </a:lvl5pPr>
            <a:lvl6pPr marL="2285526" indent="0">
              <a:buNone/>
              <a:defRPr sz="1600" b="1"/>
            </a:lvl6pPr>
            <a:lvl7pPr marL="2742630" indent="0">
              <a:buNone/>
              <a:defRPr sz="1600" b="1"/>
            </a:lvl7pPr>
            <a:lvl8pPr marL="3199736" indent="0">
              <a:buNone/>
              <a:defRPr sz="1600" b="1"/>
            </a:lvl8pPr>
            <a:lvl9pPr marL="3656841"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4645025" y="1535114"/>
            <a:ext cx="4041775" cy="639762"/>
          </a:xfrm>
        </p:spPr>
        <p:txBody>
          <a:bodyPr anchor="b"/>
          <a:lstStyle>
            <a:lvl1pPr marL="0" indent="0">
              <a:buNone/>
              <a:defRPr sz="2400" b="1"/>
            </a:lvl1pPr>
            <a:lvl2pPr marL="457106" indent="0">
              <a:buNone/>
              <a:defRPr sz="2000" b="1"/>
            </a:lvl2pPr>
            <a:lvl3pPr marL="914210" indent="0">
              <a:buNone/>
              <a:defRPr sz="1800" b="1"/>
            </a:lvl3pPr>
            <a:lvl4pPr marL="1371316" indent="0">
              <a:buNone/>
              <a:defRPr sz="1600" b="1"/>
            </a:lvl4pPr>
            <a:lvl5pPr marL="1828421" indent="0">
              <a:buNone/>
              <a:defRPr sz="1600" b="1"/>
            </a:lvl5pPr>
            <a:lvl6pPr marL="2285526" indent="0">
              <a:buNone/>
              <a:defRPr sz="1600" b="1"/>
            </a:lvl6pPr>
            <a:lvl7pPr marL="2742630" indent="0">
              <a:buNone/>
              <a:defRPr sz="1600" b="1"/>
            </a:lvl7pPr>
            <a:lvl8pPr marL="3199736" indent="0">
              <a:buNone/>
              <a:defRPr sz="1600" b="1"/>
            </a:lvl8pPr>
            <a:lvl9pPr marL="3656841"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3 Marcador de fecha">
            <a:extLst>
              <a:ext uri="{FF2B5EF4-FFF2-40B4-BE49-F238E27FC236}">
                <a16:creationId xmlns:a16="http://schemas.microsoft.com/office/drawing/2014/main" id="{BB3420D9-3655-CA46-B614-AF8C96481510}"/>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152E8B0F-A8A4-4877-B9AE-7A06E9596F97}"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20-08-2023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8" name="4 Marcador de pie de página">
            <a:extLst>
              <a:ext uri="{FF2B5EF4-FFF2-40B4-BE49-F238E27FC236}">
                <a16:creationId xmlns:a16="http://schemas.microsoft.com/office/drawing/2014/main" id="{752921C3-772F-8042-8CF3-339DC1E5D667}"/>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9" name="5 Marcador de número de diapositiva">
            <a:extLst>
              <a:ext uri="{FF2B5EF4-FFF2-40B4-BE49-F238E27FC236}">
                <a16:creationId xmlns:a16="http://schemas.microsoft.com/office/drawing/2014/main" id="{53D5A6FC-97F4-D941-BEAD-35C9C1775F3E}"/>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3F8AD0EA-45FE-49CC-802D-FF1B0C5C626B}"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193919687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3 Marcador de fecha">
            <a:extLst>
              <a:ext uri="{FF2B5EF4-FFF2-40B4-BE49-F238E27FC236}">
                <a16:creationId xmlns:a16="http://schemas.microsoft.com/office/drawing/2014/main" id="{573EC9D7-B1F8-5144-8139-461B81EF2D3D}"/>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7714BC15-4718-43BD-B202-D1539D7BB57D}"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20-08-2023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4" name="4 Marcador de pie de página">
            <a:extLst>
              <a:ext uri="{FF2B5EF4-FFF2-40B4-BE49-F238E27FC236}">
                <a16:creationId xmlns:a16="http://schemas.microsoft.com/office/drawing/2014/main" id="{10B74B23-DFED-5A40-A7CB-AB15306EDD5B}"/>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5 Marcador de número de diapositiva">
            <a:extLst>
              <a:ext uri="{FF2B5EF4-FFF2-40B4-BE49-F238E27FC236}">
                <a16:creationId xmlns:a16="http://schemas.microsoft.com/office/drawing/2014/main" id="{514EF2D4-62AF-C942-9EA6-607686F88C0B}"/>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37144F52-5FD1-45AA-BFEC-560751CC0238}"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104265472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a:extLst>
              <a:ext uri="{FF2B5EF4-FFF2-40B4-BE49-F238E27FC236}">
                <a16:creationId xmlns:a16="http://schemas.microsoft.com/office/drawing/2014/main" id="{CFF895DE-EC99-B44F-AEB4-F04C43E17778}"/>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BE0BC173-038E-4234-946D-2D8E3C64B08D}"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20-08-2023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3" name="4 Marcador de pie de página">
            <a:extLst>
              <a:ext uri="{FF2B5EF4-FFF2-40B4-BE49-F238E27FC236}">
                <a16:creationId xmlns:a16="http://schemas.microsoft.com/office/drawing/2014/main" id="{D8151B3B-6E36-294E-8323-0A46C7C88055}"/>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5 Marcador de número de diapositiva">
            <a:extLst>
              <a:ext uri="{FF2B5EF4-FFF2-40B4-BE49-F238E27FC236}">
                <a16:creationId xmlns:a16="http://schemas.microsoft.com/office/drawing/2014/main" id="{2A448B7F-A09E-994E-BB2E-F25A24260489}"/>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161104DD-CDCF-44C6-B632-81892A31FB2E}"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238643720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73050"/>
            <a:ext cx="3008313" cy="1162050"/>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575052"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457202" y="1435102"/>
            <a:ext cx="3008313" cy="4691063"/>
          </a:xfrm>
        </p:spPr>
        <p:txBody>
          <a:bodyPr/>
          <a:lstStyle>
            <a:lvl1pPr marL="0" indent="0">
              <a:buNone/>
              <a:defRPr sz="1400"/>
            </a:lvl1pPr>
            <a:lvl2pPr marL="457106" indent="0">
              <a:buNone/>
              <a:defRPr sz="1200"/>
            </a:lvl2pPr>
            <a:lvl3pPr marL="914210" indent="0">
              <a:buNone/>
              <a:defRPr sz="1000"/>
            </a:lvl3pPr>
            <a:lvl4pPr marL="1371316" indent="0">
              <a:buNone/>
              <a:defRPr sz="900"/>
            </a:lvl4pPr>
            <a:lvl5pPr marL="1828421" indent="0">
              <a:buNone/>
              <a:defRPr sz="900"/>
            </a:lvl5pPr>
            <a:lvl6pPr marL="2285526" indent="0">
              <a:buNone/>
              <a:defRPr sz="900"/>
            </a:lvl6pPr>
            <a:lvl7pPr marL="2742630" indent="0">
              <a:buNone/>
              <a:defRPr sz="900"/>
            </a:lvl7pPr>
            <a:lvl8pPr marL="3199736" indent="0">
              <a:buNone/>
              <a:defRPr sz="900"/>
            </a:lvl8pPr>
            <a:lvl9pPr marL="3656841" indent="0">
              <a:buNone/>
              <a:defRPr sz="900"/>
            </a:lvl9pPr>
          </a:lstStyle>
          <a:p>
            <a:pPr lvl="0"/>
            <a:r>
              <a:rPr lang="es-ES"/>
              <a:t>Haga clic para modificar el estilo de texto del patrón</a:t>
            </a:r>
          </a:p>
        </p:txBody>
      </p:sp>
      <p:sp>
        <p:nvSpPr>
          <p:cNvPr id="5" name="3 Marcador de fecha">
            <a:extLst>
              <a:ext uri="{FF2B5EF4-FFF2-40B4-BE49-F238E27FC236}">
                <a16:creationId xmlns:a16="http://schemas.microsoft.com/office/drawing/2014/main" id="{5FFB1702-D7D2-4F4B-8A95-C532ED0C680A}"/>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66D07C78-E630-4740-8618-EA7008455A47}"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20-08-2023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6" name="4 Marcador de pie de página">
            <a:extLst>
              <a:ext uri="{FF2B5EF4-FFF2-40B4-BE49-F238E27FC236}">
                <a16:creationId xmlns:a16="http://schemas.microsoft.com/office/drawing/2014/main" id="{BDAE837D-123A-AF4D-9FDE-12B0F4F7B339}"/>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5 Marcador de número de diapositiva">
            <a:extLst>
              <a:ext uri="{FF2B5EF4-FFF2-40B4-BE49-F238E27FC236}">
                <a16:creationId xmlns:a16="http://schemas.microsoft.com/office/drawing/2014/main" id="{405BA90C-2264-B941-81D2-7F217C845215}"/>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3FACC710-2925-4D7A-A4AB-5558B37731CA}"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8357877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106" indent="0">
              <a:buNone/>
              <a:defRPr sz="2800"/>
            </a:lvl2pPr>
            <a:lvl3pPr marL="914210" indent="0">
              <a:buNone/>
              <a:defRPr sz="2400"/>
            </a:lvl3pPr>
            <a:lvl4pPr marL="1371316" indent="0">
              <a:buNone/>
              <a:defRPr sz="2000"/>
            </a:lvl4pPr>
            <a:lvl5pPr marL="1828421" indent="0">
              <a:buNone/>
              <a:defRPr sz="2000"/>
            </a:lvl5pPr>
            <a:lvl6pPr marL="2285526" indent="0">
              <a:buNone/>
              <a:defRPr sz="2000"/>
            </a:lvl6pPr>
            <a:lvl7pPr marL="2742630" indent="0">
              <a:buNone/>
              <a:defRPr sz="2000"/>
            </a:lvl7pPr>
            <a:lvl8pPr marL="3199736" indent="0">
              <a:buNone/>
              <a:defRPr sz="2000"/>
            </a:lvl8pPr>
            <a:lvl9pPr marL="3656841" indent="0">
              <a:buNone/>
              <a:defRPr sz="2000"/>
            </a:lvl9pPr>
          </a:lstStyle>
          <a:p>
            <a:pPr lvl="0"/>
            <a:endParaRPr lang="es-CL"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106" indent="0">
              <a:buNone/>
              <a:defRPr sz="1200"/>
            </a:lvl2pPr>
            <a:lvl3pPr marL="914210" indent="0">
              <a:buNone/>
              <a:defRPr sz="1000"/>
            </a:lvl3pPr>
            <a:lvl4pPr marL="1371316" indent="0">
              <a:buNone/>
              <a:defRPr sz="900"/>
            </a:lvl4pPr>
            <a:lvl5pPr marL="1828421" indent="0">
              <a:buNone/>
              <a:defRPr sz="900"/>
            </a:lvl5pPr>
            <a:lvl6pPr marL="2285526" indent="0">
              <a:buNone/>
              <a:defRPr sz="900"/>
            </a:lvl6pPr>
            <a:lvl7pPr marL="2742630" indent="0">
              <a:buNone/>
              <a:defRPr sz="900"/>
            </a:lvl7pPr>
            <a:lvl8pPr marL="3199736" indent="0">
              <a:buNone/>
              <a:defRPr sz="900"/>
            </a:lvl8pPr>
            <a:lvl9pPr marL="3656841" indent="0">
              <a:buNone/>
              <a:defRPr sz="900"/>
            </a:lvl9pPr>
          </a:lstStyle>
          <a:p>
            <a:pPr lvl="0"/>
            <a:r>
              <a:rPr lang="es-ES"/>
              <a:t>Haga clic para modificar el estilo de texto del patrón</a:t>
            </a:r>
          </a:p>
        </p:txBody>
      </p:sp>
      <p:sp>
        <p:nvSpPr>
          <p:cNvPr id="5" name="3 Marcador de fecha">
            <a:extLst>
              <a:ext uri="{FF2B5EF4-FFF2-40B4-BE49-F238E27FC236}">
                <a16:creationId xmlns:a16="http://schemas.microsoft.com/office/drawing/2014/main" id="{2EE0F6D9-00D8-B641-B486-9DFC7671D9D9}"/>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3AA02343-F996-42DD-8EE4-10264367C552}"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20-08-2023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6" name="4 Marcador de pie de página">
            <a:extLst>
              <a:ext uri="{FF2B5EF4-FFF2-40B4-BE49-F238E27FC236}">
                <a16:creationId xmlns:a16="http://schemas.microsoft.com/office/drawing/2014/main" id="{6393B84B-15C2-BC49-8191-24831027C49B}"/>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5 Marcador de número de diapositiva">
            <a:extLst>
              <a:ext uri="{FF2B5EF4-FFF2-40B4-BE49-F238E27FC236}">
                <a16:creationId xmlns:a16="http://schemas.microsoft.com/office/drawing/2014/main" id="{83EE9740-47A6-7D44-B76F-1127DE6DA740}"/>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4DC5C06B-34BA-43D5-839D-8316A2A8C734}"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152533064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a:extLst>
              <a:ext uri="{FF2B5EF4-FFF2-40B4-BE49-F238E27FC236}">
                <a16:creationId xmlns:a16="http://schemas.microsoft.com/office/drawing/2014/main" id="{5D13A243-0E3F-9E42-8D2B-00C8D5E633DF}"/>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34C81F2D-7A9A-4395-9153-3A14FCC60858}"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20-08-2023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5" name="4 Marcador de pie de página">
            <a:extLst>
              <a:ext uri="{FF2B5EF4-FFF2-40B4-BE49-F238E27FC236}">
                <a16:creationId xmlns:a16="http://schemas.microsoft.com/office/drawing/2014/main" id="{2C248476-0588-BE44-A9DA-ED98927532E6}"/>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número de diapositiva">
            <a:extLst>
              <a:ext uri="{FF2B5EF4-FFF2-40B4-BE49-F238E27FC236}">
                <a16:creationId xmlns:a16="http://schemas.microsoft.com/office/drawing/2014/main" id="{59A6511A-A5EA-2C43-8BF0-82BEA73A1551}"/>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ECA4FCDB-BBE5-4182-888C-A4D88E72842D}"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140627432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1" y="274640"/>
            <a:ext cx="2057400" cy="585152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457200" y="274640"/>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a:extLst>
              <a:ext uri="{FF2B5EF4-FFF2-40B4-BE49-F238E27FC236}">
                <a16:creationId xmlns:a16="http://schemas.microsoft.com/office/drawing/2014/main" id="{41C4A3E4-85C8-FB43-957A-4BA6EB5D28E7}"/>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5EC115E5-85D6-4790-9DBE-8E44C4F4A01F}"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20-08-2023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5" name="4 Marcador de pie de página">
            <a:extLst>
              <a:ext uri="{FF2B5EF4-FFF2-40B4-BE49-F238E27FC236}">
                <a16:creationId xmlns:a16="http://schemas.microsoft.com/office/drawing/2014/main" id="{760A61A6-CF8D-EC49-8E09-4268A10B07B6}"/>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número de diapositiva">
            <a:extLst>
              <a:ext uri="{FF2B5EF4-FFF2-40B4-BE49-F238E27FC236}">
                <a16:creationId xmlns:a16="http://schemas.microsoft.com/office/drawing/2014/main" id="{3E2D9097-68CC-7341-BE78-B720563714BB}"/>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CE7FE008-CF82-462D-B0C5-D38B469F89D0}"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40424620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8C0901-CA30-46FB-B6E4-8DBACF9943FD}"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20/08/2023</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4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116164475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209F23A-443E-43DC-9A76-5538BEDD3DA3}"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20/08/2023</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4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211671891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5D303AD-71EA-40B4-960A-4749746F1F37}"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20/08/2023</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4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215115854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AC1E082-348C-4EF2-ABC5-8463FC7F8E9B}"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20/08/2023</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7" name="6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25273750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EDBC6A14-1846-4688-B8F1-6201895C94C1}"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20/08/2023</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8" name="7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9" name="8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377382541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2561DE3-AD82-4BAC-BD2C-862F7038691E}"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20/08/2023</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4" name="3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4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14836972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49526E27-79BD-4590-BE78-6C359C983F27}"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20/08/2023</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3" name="2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4" name="3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255666051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A3C9001-EFEE-462D-8093-B0F544164CFF}"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20/08/2023</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7" name="6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21817232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D27A65E-9DCD-41C7-8D41-BFD6E2A58937}"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20/08/2023</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7" name="6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163738403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165AB3B-1FCC-4FCB-8BF6-3E2741A76976}"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20/08/2023</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4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258482978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03A2A52-3B2E-4ED4-88B0-013DE32E928B}"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20/08/2023</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4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42739080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4000">
              <a:srgbClr val="5E9EFF">
                <a:alpha val="90000"/>
              </a:srgbClr>
            </a:gs>
            <a:gs pos="39999">
              <a:srgbClr val="85C2FF"/>
            </a:gs>
            <a:gs pos="70000">
              <a:srgbClr val="C4D6EB"/>
            </a:gs>
            <a:gs pos="100000">
              <a:srgbClr val="FFEBFA"/>
            </a:gs>
          </a:gsLst>
          <a:lin ang="5400000" scaled="0"/>
          <a:tileRect r="-100000" b="-100000"/>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4D2F6D-FA76-477E-8349-32FB5CE1ED90}" type="datetime1">
              <a:rPr lang="es-ES" smtClean="0"/>
              <a:pPr/>
              <a:t>20/08/2023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1E8ED36-391F-41F1-8171-AE9E833F9033}"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1 Marcador de título"/>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0" tIns="45711" rIns="91420" bIns="45711" numCol="1" anchor="ctr" anchorCtr="0" compatLnSpc="1">
            <a:prstTxWarp prst="textNoShape">
              <a:avLst/>
            </a:prstTxWarp>
          </a:bodyPr>
          <a:lstStyle/>
          <a:p>
            <a:pPr lvl="0"/>
            <a:r>
              <a:rPr lang="es-ES" altLang="es-CL" smtClean="0"/>
              <a:t>Haga clic para modificar el estilo de título del patrón</a:t>
            </a:r>
            <a:endParaRPr lang="es-CL" altLang="es-CL" smtClean="0"/>
          </a:p>
        </p:txBody>
      </p:sp>
      <p:sp>
        <p:nvSpPr>
          <p:cNvPr id="2051" name="2 Marcador de texto"/>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0" tIns="45711" rIns="91420" bIns="45711" numCol="1" anchor="t" anchorCtr="0" compatLnSpc="1">
            <a:prstTxWarp prst="textNoShape">
              <a:avLst/>
            </a:prstTxWarp>
          </a:bodyPr>
          <a:lstStyle/>
          <a:p>
            <a:pPr lvl="0"/>
            <a:r>
              <a:rPr lang="es-ES" altLang="es-CL" smtClean="0"/>
              <a:t>Haga clic para modificar el estilo de texto del patrón</a:t>
            </a:r>
          </a:p>
          <a:p>
            <a:pPr lvl="1"/>
            <a:r>
              <a:rPr lang="es-ES" altLang="es-CL" smtClean="0"/>
              <a:t>Segundo nivel</a:t>
            </a:r>
          </a:p>
          <a:p>
            <a:pPr lvl="2"/>
            <a:r>
              <a:rPr lang="es-ES" altLang="es-CL" smtClean="0"/>
              <a:t>Tercer nivel</a:t>
            </a:r>
          </a:p>
          <a:p>
            <a:pPr lvl="3"/>
            <a:r>
              <a:rPr lang="es-ES" altLang="es-CL" smtClean="0"/>
              <a:t>Cuarto nivel</a:t>
            </a:r>
          </a:p>
          <a:p>
            <a:pPr lvl="4"/>
            <a:r>
              <a:rPr lang="es-ES" altLang="es-CL" smtClean="0"/>
              <a:t>Quinto nivel</a:t>
            </a:r>
            <a:endParaRPr lang="es-CL" altLang="es-CL" smtClean="0"/>
          </a:p>
        </p:txBody>
      </p:sp>
      <p:sp>
        <p:nvSpPr>
          <p:cNvPr id="4" name="3 Marcador de fecha">
            <a:extLst>
              <a:ext uri="{FF2B5EF4-FFF2-40B4-BE49-F238E27FC236}">
                <a16:creationId xmlns:a16="http://schemas.microsoft.com/office/drawing/2014/main" id="{220A8145-62A2-C04C-B029-7824444C25B1}"/>
              </a:ext>
            </a:extLst>
          </p:cNvPr>
          <p:cNvSpPr>
            <a:spLocks noGrp="1"/>
          </p:cNvSpPr>
          <p:nvPr>
            <p:ph type="dt" sz="half" idx="2"/>
          </p:nvPr>
        </p:nvSpPr>
        <p:spPr>
          <a:xfrm>
            <a:off x="457200" y="6356350"/>
            <a:ext cx="2133600" cy="365125"/>
          </a:xfrm>
          <a:prstGeom prst="rect">
            <a:avLst/>
          </a:prstGeom>
        </p:spPr>
        <p:txBody>
          <a:bodyPr vert="horz" wrap="square" lIns="91420" tIns="45711" rIns="91420" bIns="45711" numCol="1" anchor="ctr" anchorCtr="0" compatLnSpc="1">
            <a:prstTxWarp prst="textNoShape">
              <a:avLst/>
            </a:prstTxWarp>
          </a:bodyPr>
          <a:lstStyle>
            <a:lvl1pPr eaLnBrk="1" hangingPunct="1">
              <a:defRPr sz="1200">
                <a:solidFill>
                  <a:srgbClr val="898989"/>
                </a:solidFill>
                <a:latin typeface="Calibri" charset="0"/>
                <a:ea typeface="ＭＳ Ｐゴシック" charset="-128"/>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2ADBCE61-6B8F-4409-8B61-5563E6A37F9B}"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1" fontAlgn="base" latinLnBrk="0" hangingPunct="1">
                <a:lnSpc>
                  <a:spcPct val="100000"/>
                </a:lnSpc>
                <a:spcBef>
                  <a:spcPct val="0"/>
                </a:spcBef>
                <a:spcAft>
                  <a:spcPct val="0"/>
                </a:spcAft>
                <a:buClrTx/>
                <a:buSzTx/>
                <a:buFontTx/>
                <a:buNone/>
                <a:tabLst/>
                <a:defRPr/>
              </a:pPr>
              <a:t>20-08-2023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5" name="4 Marcador de pie de página">
            <a:extLst>
              <a:ext uri="{FF2B5EF4-FFF2-40B4-BE49-F238E27FC236}">
                <a16:creationId xmlns:a16="http://schemas.microsoft.com/office/drawing/2014/main" id="{CBE69DF4-ADB7-674F-8025-589E7B455932}"/>
              </a:ext>
            </a:extLst>
          </p:cNvPr>
          <p:cNvSpPr>
            <a:spLocks noGrp="1"/>
          </p:cNvSpPr>
          <p:nvPr>
            <p:ph type="ftr" sz="quarter" idx="3"/>
          </p:nvPr>
        </p:nvSpPr>
        <p:spPr>
          <a:xfrm>
            <a:off x="3124200" y="6356350"/>
            <a:ext cx="2895600" cy="365125"/>
          </a:xfrm>
          <a:prstGeom prst="rect">
            <a:avLst/>
          </a:prstGeom>
        </p:spPr>
        <p:txBody>
          <a:bodyPr vert="horz" lIns="91420" tIns="45711" rIns="91420" bIns="45711" rtlCol="0" anchor="ctr"/>
          <a:lstStyle>
            <a:lvl1pPr algn="ctr" eaLnBrk="1" fontAlgn="auto" hangingPunct="1">
              <a:spcBef>
                <a:spcPts val="0"/>
              </a:spcBef>
              <a:spcAft>
                <a:spcPts val="0"/>
              </a:spcAft>
              <a:defRPr sz="1200">
                <a:solidFill>
                  <a:prstClr val="black">
                    <a:tint val="75000"/>
                  </a:prstClr>
                </a:solidFill>
                <a:latin typeface="+mn-lt"/>
                <a:ea typeface="+mn-ea"/>
                <a:cs typeface="+mn-cs"/>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número de diapositiva">
            <a:extLst>
              <a:ext uri="{FF2B5EF4-FFF2-40B4-BE49-F238E27FC236}">
                <a16:creationId xmlns:a16="http://schemas.microsoft.com/office/drawing/2014/main" id="{5052928D-EBEF-7044-8F4A-F0FE1C9575C3}"/>
              </a:ext>
            </a:extLst>
          </p:cNvPr>
          <p:cNvSpPr>
            <a:spLocks noGrp="1"/>
          </p:cNvSpPr>
          <p:nvPr>
            <p:ph type="sldNum" sz="quarter" idx="4"/>
          </p:nvPr>
        </p:nvSpPr>
        <p:spPr>
          <a:xfrm>
            <a:off x="6553200" y="6356350"/>
            <a:ext cx="2133600" cy="365125"/>
          </a:xfrm>
          <a:prstGeom prst="rect">
            <a:avLst/>
          </a:prstGeom>
        </p:spPr>
        <p:txBody>
          <a:bodyPr vert="horz" wrap="square" lIns="91420" tIns="45711" rIns="91420" bIns="45711" numCol="1" anchor="ctr" anchorCtr="0" compatLnSpc="1">
            <a:prstTxWarp prst="textNoShape">
              <a:avLst/>
            </a:prstTxWarp>
          </a:bodyPr>
          <a:lstStyle>
            <a:lvl1pPr algn="r" eaLnBrk="1" hangingPunct="1">
              <a:defRPr sz="1200">
                <a:solidFill>
                  <a:srgbClr val="898989"/>
                </a:solidFill>
                <a:latin typeface="Calibri" panose="020F050202020403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BB44171-26E8-46C7-A6EB-31645F6A96CA}"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172741740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0" fontAlgn="base" hangingPunct="0">
        <a:spcBef>
          <a:spcPct val="0"/>
        </a:spcBef>
        <a:spcAft>
          <a:spcPct val="0"/>
        </a:spcAft>
        <a:defRPr sz="4400" kern="1200">
          <a:solidFill>
            <a:schemeClr val="tx1"/>
          </a:solidFill>
          <a:latin typeface="+mj-lt"/>
          <a:ea typeface="MS PGothic" panose="020B0600070205080204" pitchFamily="34" charset="-128"/>
          <a:cs typeface="ＭＳ Ｐゴシック" charset="-128"/>
        </a:defRPr>
      </a:lvl1pPr>
      <a:lvl2pPr algn="ctr" rtl="0" eaLnBrk="0" fontAlgn="base" hangingPunct="0">
        <a:spcBef>
          <a:spcPct val="0"/>
        </a:spcBef>
        <a:spcAft>
          <a:spcPct val="0"/>
        </a:spcAft>
        <a:defRPr sz="4400">
          <a:solidFill>
            <a:schemeClr val="tx1"/>
          </a:solidFill>
          <a:latin typeface="Calibri" pitchFamily="34" charset="0"/>
          <a:ea typeface="MS PGothic" panose="020B0600070205080204" pitchFamily="34" charset="-128"/>
          <a:cs typeface="ＭＳ Ｐゴシック" charset="-128"/>
        </a:defRPr>
      </a:lvl2pPr>
      <a:lvl3pPr algn="ctr" rtl="0" eaLnBrk="0" fontAlgn="base" hangingPunct="0">
        <a:spcBef>
          <a:spcPct val="0"/>
        </a:spcBef>
        <a:spcAft>
          <a:spcPct val="0"/>
        </a:spcAft>
        <a:defRPr sz="4400">
          <a:solidFill>
            <a:schemeClr val="tx1"/>
          </a:solidFill>
          <a:latin typeface="Calibri" pitchFamily="34" charset="0"/>
          <a:ea typeface="MS PGothic" panose="020B0600070205080204" pitchFamily="34" charset="-128"/>
          <a:cs typeface="ＭＳ Ｐゴシック" charset="-128"/>
        </a:defRPr>
      </a:lvl3pPr>
      <a:lvl4pPr algn="ctr" rtl="0" eaLnBrk="0" fontAlgn="base" hangingPunct="0">
        <a:spcBef>
          <a:spcPct val="0"/>
        </a:spcBef>
        <a:spcAft>
          <a:spcPct val="0"/>
        </a:spcAft>
        <a:defRPr sz="4400">
          <a:solidFill>
            <a:schemeClr val="tx1"/>
          </a:solidFill>
          <a:latin typeface="Calibri" pitchFamily="34" charset="0"/>
          <a:ea typeface="MS PGothic" panose="020B0600070205080204" pitchFamily="34" charset="-128"/>
          <a:cs typeface="ＭＳ Ｐゴシック" charset="-128"/>
        </a:defRPr>
      </a:lvl4pPr>
      <a:lvl5pPr algn="ctr" rtl="0" eaLnBrk="0" fontAlgn="base" hangingPunct="0">
        <a:spcBef>
          <a:spcPct val="0"/>
        </a:spcBef>
        <a:spcAft>
          <a:spcPct val="0"/>
        </a:spcAft>
        <a:defRPr sz="4400">
          <a:solidFill>
            <a:schemeClr val="tx1"/>
          </a:solidFill>
          <a:latin typeface="Calibri" pitchFamily="34" charset="0"/>
          <a:ea typeface="MS PGothic" panose="020B0600070205080204" pitchFamily="34" charset="-128"/>
          <a:cs typeface="ＭＳ Ｐゴシック" charset="-128"/>
        </a:defRPr>
      </a:lvl5pPr>
      <a:lvl6pPr marL="457106" algn="ctr" rtl="0" fontAlgn="base">
        <a:spcBef>
          <a:spcPct val="0"/>
        </a:spcBef>
        <a:spcAft>
          <a:spcPct val="0"/>
        </a:spcAft>
        <a:defRPr sz="4400">
          <a:solidFill>
            <a:schemeClr val="tx1"/>
          </a:solidFill>
          <a:latin typeface="Calibri" pitchFamily="34" charset="0"/>
        </a:defRPr>
      </a:lvl6pPr>
      <a:lvl7pPr marL="914210" algn="ctr" rtl="0" fontAlgn="base">
        <a:spcBef>
          <a:spcPct val="0"/>
        </a:spcBef>
        <a:spcAft>
          <a:spcPct val="0"/>
        </a:spcAft>
        <a:defRPr sz="4400">
          <a:solidFill>
            <a:schemeClr val="tx1"/>
          </a:solidFill>
          <a:latin typeface="Calibri" pitchFamily="34" charset="0"/>
        </a:defRPr>
      </a:lvl7pPr>
      <a:lvl8pPr marL="1371316" algn="ctr" rtl="0" fontAlgn="base">
        <a:spcBef>
          <a:spcPct val="0"/>
        </a:spcBef>
        <a:spcAft>
          <a:spcPct val="0"/>
        </a:spcAft>
        <a:defRPr sz="4400">
          <a:solidFill>
            <a:schemeClr val="tx1"/>
          </a:solidFill>
          <a:latin typeface="Calibri" pitchFamily="34" charset="0"/>
        </a:defRPr>
      </a:lvl8pPr>
      <a:lvl9pPr marL="1828421" algn="ctr" rtl="0" fontAlgn="base">
        <a:spcBef>
          <a:spcPct val="0"/>
        </a:spcBef>
        <a:spcAft>
          <a:spcPct val="0"/>
        </a:spcAft>
        <a:defRPr sz="4400">
          <a:solidFill>
            <a:schemeClr val="tx1"/>
          </a:solidFill>
          <a:latin typeface="Calibri" pitchFamily="34" charset="0"/>
        </a:defRPr>
      </a:lvl9pPr>
    </p:titleStyle>
    <p:bodyStyle>
      <a:lvl1pPr marL="341313" indent="-341313"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S PGothic" panose="020B0600070205080204" pitchFamily="34" charset="-128"/>
          <a:cs typeface="ＭＳ Ｐゴシック" charset="-128"/>
        </a:defRPr>
      </a:lvl1pPr>
      <a:lvl2pPr marL="741363" indent="-284163"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S PGothic" panose="020B0600070205080204" pitchFamily="34" charset="-128"/>
          <a:cs typeface="+mn-cs"/>
        </a:defRPr>
      </a:lvl2pPr>
      <a:lvl3pPr marL="1141413" indent="-227013"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S PGothic" panose="020B0600070205080204" pitchFamily="34" charset="-128"/>
          <a:cs typeface="+mn-cs"/>
        </a:defRPr>
      </a:lvl3pPr>
      <a:lvl4pPr marL="1598613" indent="-227013"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anose="020B0600070205080204" pitchFamily="34" charset="-128"/>
          <a:cs typeface="+mn-cs"/>
        </a:defRPr>
      </a:lvl4pPr>
      <a:lvl5pPr marL="2055813" indent="-227013"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anose="020B0600070205080204" pitchFamily="34" charset="-128"/>
          <a:cs typeface="+mn-cs"/>
        </a:defRPr>
      </a:lvl5pPr>
      <a:lvl6pPr marL="2514079" indent="-228553" algn="l" defTabSz="91421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184" indent="-228553" algn="l" defTabSz="91421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289" indent="-228553" algn="l" defTabSz="91421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394" indent="-228553" algn="l" defTabSz="91421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L"/>
      </a:defPPr>
      <a:lvl1pPr marL="0" algn="l" defTabSz="914210" rtl="0" eaLnBrk="1" latinLnBrk="0" hangingPunct="1">
        <a:defRPr sz="1800" kern="1200">
          <a:solidFill>
            <a:schemeClr val="tx1"/>
          </a:solidFill>
          <a:latin typeface="+mn-lt"/>
          <a:ea typeface="+mn-ea"/>
          <a:cs typeface="+mn-cs"/>
        </a:defRPr>
      </a:lvl1pPr>
      <a:lvl2pPr marL="457106" algn="l" defTabSz="914210" rtl="0" eaLnBrk="1" latinLnBrk="0" hangingPunct="1">
        <a:defRPr sz="1800" kern="1200">
          <a:solidFill>
            <a:schemeClr val="tx1"/>
          </a:solidFill>
          <a:latin typeface="+mn-lt"/>
          <a:ea typeface="+mn-ea"/>
          <a:cs typeface="+mn-cs"/>
        </a:defRPr>
      </a:lvl2pPr>
      <a:lvl3pPr marL="914210" algn="l" defTabSz="914210" rtl="0" eaLnBrk="1" latinLnBrk="0" hangingPunct="1">
        <a:defRPr sz="1800" kern="1200">
          <a:solidFill>
            <a:schemeClr val="tx1"/>
          </a:solidFill>
          <a:latin typeface="+mn-lt"/>
          <a:ea typeface="+mn-ea"/>
          <a:cs typeface="+mn-cs"/>
        </a:defRPr>
      </a:lvl3pPr>
      <a:lvl4pPr marL="1371316" algn="l" defTabSz="914210" rtl="0" eaLnBrk="1" latinLnBrk="0" hangingPunct="1">
        <a:defRPr sz="1800" kern="1200">
          <a:solidFill>
            <a:schemeClr val="tx1"/>
          </a:solidFill>
          <a:latin typeface="+mn-lt"/>
          <a:ea typeface="+mn-ea"/>
          <a:cs typeface="+mn-cs"/>
        </a:defRPr>
      </a:lvl4pPr>
      <a:lvl5pPr marL="1828421" algn="l" defTabSz="914210" rtl="0" eaLnBrk="1" latinLnBrk="0" hangingPunct="1">
        <a:defRPr sz="1800" kern="1200">
          <a:solidFill>
            <a:schemeClr val="tx1"/>
          </a:solidFill>
          <a:latin typeface="+mn-lt"/>
          <a:ea typeface="+mn-ea"/>
          <a:cs typeface="+mn-cs"/>
        </a:defRPr>
      </a:lvl5pPr>
      <a:lvl6pPr marL="2285526" algn="l" defTabSz="914210" rtl="0" eaLnBrk="1" latinLnBrk="0" hangingPunct="1">
        <a:defRPr sz="1800" kern="1200">
          <a:solidFill>
            <a:schemeClr val="tx1"/>
          </a:solidFill>
          <a:latin typeface="+mn-lt"/>
          <a:ea typeface="+mn-ea"/>
          <a:cs typeface="+mn-cs"/>
        </a:defRPr>
      </a:lvl6pPr>
      <a:lvl7pPr marL="2742630" algn="l" defTabSz="914210" rtl="0" eaLnBrk="1" latinLnBrk="0" hangingPunct="1">
        <a:defRPr sz="1800" kern="1200">
          <a:solidFill>
            <a:schemeClr val="tx1"/>
          </a:solidFill>
          <a:latin typeface="+mn-lt"/>
          <a:ea typeface="+mn-ea"/>
          <a:cs typeface="+mn-cs"/>
        </a:defRPr>
      </a:lvl7pPr>
      <a:lvl8pPr marL="3199736" algn="l" defTabSz="914210" rtl="0" eaLnBrk="1" latinLnBrk="0" hangingPunct="1">
        <a:defRPr sz="1800" kern="1200">
          <a:solidFill>
            <a:schemeClr val="tx1"/>
          </a:solidFill>
          <a:latin typeface="+mn-lt"/>
          <a:ea typeface="+mn-ea"/>
          <a:cs typeface="+mn-cs"/>
        </a:defRPr>
      </a:lvl8pPr>
      <a:lvl9pPr marL="3656841" algn="l" defTabSz="91421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1 Marcador de título"/>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0" tIns="45711" rIns="91420" bIns="45711" numCol="1" anchor="ctr" anchorCtr="0" compatLnSpc="1">
            <a:prstTxWarp prst="textNoShape">
              <a:avLst/>
            </a:prstTxWarp>
          </a:bodyPr>
          <a:lstStyle/>
          <a:p>
            <a:pPr lvl="0"/>
            <a:r>
              <a:rPr lang="es-ES" altLang="es-CL" smtClean="0"/>
              <a:t>Haga clic para modificar el estilo de título del patrón</a:t>
            </a:r>
            <a:endParaRPr lang="es-CL" altLang="es-CL" smtClean="0"/>
          </a:p>
        </p:txBody>
      </p:sp>
      <p:sp>
        <p:nvSpPr>
          <p:cNvPr id="2051" name="2 Marcador de texto"/>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0" tIns="45711" rIns="91420" bIns="45711" numCol="1" anchor="t" anchorCtr="0" compatLnSpc="1">
            <a:prstTxWarp prst="textNoShape">
              <a:avLst/>
            </a:prstTxWarp>
          </a:bodyPr>
          <a:lstStyle/>
          <a:p>
            <a:pPr lvl="0"/>
            <a:r>
              <a:rPr lang="es-ES" altLang="es-CL" smtClean="0"/>
              <a:t>Haga clic para modificar el estilo de texto del patrón</a:t>
            </a:r>
          </a:p>
          <a:p>
            <a:pPr lvl="1"/>
            <a:r>
              <a:rPr lang="es-ES" altLang="es-CL" smtClean="0"/>
              <a:t>Segundo nivel</a:t>
            </a:r>
          </a:p>
          <a:p>
            <a:pPr lvl="2"/>
            <a:r>
              <a:rPr lang="es-ES" altLang="es-CL" smtClean="0"/>
              <a:t>Tercer nivel</a:t>
            </a:r>
          </a:p>
          <a:p>
            <a:pPr lvl="3"/>
            <a:r>
              <a:rPr lang="es-ES" altLang="es-CL" smtClean="0"/>
              <a:t>Cuarto nivel</a:t>
            </a:r>
          </a:p>
          <a:p>
            <a:pPr lvl="4"/>
            <a:r>
              <a:rPr lang="es-ES" altLang="es-CL" smtClean="0"/>
              <a:t>Quinto nivel</a:t>
            </a:r>
            <a:endParaRPr lang="es-CL" altLang="es-CL" smtClean="0"/>
          </a:p>
        </p:txBody>
      </p:sp>
      <p:sp>
        <p:nvSpPr>
          <p:cNvPr id="4" name="3 Marcador de fecha">
            <a:extLst>
              <a:ext uri="{FF2B5EF4-FFF2-40B4-BE49-F238E27FC236}">
                <a16:creationId xmlns:a16="http://schemas.microsoft.com/office/drawing/2014/main" id="{220A8145-62A2-C04C-B029-7824444C25B1}"/>
              </a:ext>
            </a:extLst>
          </p:cNvPr>
          <p:cNvSpPr>
            <a:spLocks noGrp="1"/>
          </p:cNvSpPr>
          <p:nvPr>
            <p:ph type="dt" sz="half" idx="2"/>
          </p:nvPr>
        </p:nvSpPr>
        <p:spPr>
          <a:xfrm>
            <a:off x="457200" y="6356350"/>
            <a:ext cx="2133600" cy="365125"/>
          </a:xfrm>
          <a:prstGeom prst="rect">
            <a:avLst/>
          </a:prstGeom>
        </p:spPr>
        <p:txBody>
          <a:bodyPr vert="horz" wrap="square" lIns="91420" tIns="45711" rIns="91420" bIns="45711" numCol="1" anchor="ctr" anchorCtr="0" compatLnSpc="1">
            <a:prstTxWarp prst="textNoShape">
              <a:avLst/>
            </a:prstTxWarp>
          </a:bodyPr>
          <a:lstStyle>
            <a:lvl1pPr eaLnBrk="1" hangingPunct="1">
              <a:defRPr sz="1200">
                <a:solidFill>
                  <a:srgbClr val="898989"/>
                </a:solidFill>
                <a:latin typeface="Calibri" charset="0"/>
                <a:ea typeface="ＭＳ Ｐゴシック" charset="-128"/>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2ADBCE61-6B8F-4409-8B61-5563E6A37F9B}"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1" fontAlgn="base" latinLnBrk="0" hangingPunct="1">
                <a:lnSpc>
                  <a:spcPct val="100000"/>
                </a:lnSpc>
                <a:spcBef>
                  <a:spcPct val="0"/>
                </a:spcBef>
                <a:spcAft>
                  <a:spcPct val="0"/>
                </a:spcAft>
                <a:buClrTx/>
                <a:buSzTx/>
                <a:buFontTx/>
                <a:buNone/>
                <a:tabLst/>
                <a:defRPr/>
              </a:pPr>
              <a:t>20-08-2023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5" name="4 Marcador de pie de página">
            <a:extLst>
              <a:ext uri="{FF2B5EF4-FFF2-40B4-BE49-F238E27FC236}">
                <a16:creationId xmlns:a16="http://schemas.microsoft.com/office/drawing/2014/main" id="{CBE69DF4-ADB7-674F-8025-589E7B455932}"/>
              </a:ext>
            </a:extLst>
          </p:cNvPr>
          <p:cNvSpPr>
            <a:spLocks noGrp="1"/>
          </p:cNvSpPr>
          <p:nvPr>
            <p:ph type="ftr" sz="quarter" idx="3"/>
          </p:nvPr>
        </p:nvSpPr>
        <p:spPr>
          <a:xfrm>
            <a:off x="3124200" y="6356350"/>
            <a:ext cx="2895600" cy="365125"/>
          </a:xfrm>
          <a:prstGeom prst="rect">
            <a:avLst/>
          </a:prstGeom>
        </p:spPr>
        <p:txBody>
          <a:bodyPr vert="horz" lIns="91420" tIns="45711" rIns="91420" bIns="45711" rtlCol="0" anchor="ctr"/>
          <a:lstStyle>
            <a:lvl1pPr algn="ctr" eaLnBrk="1" fontAlgn="auto" hangingPunct="1">
              <a:spcBef>
                <a:spcPts val="0"/>
              </a:spcBef>
              <a:spcAft>
                <a:spcPts val="0"/>
              </a:spcAft>
              <a:defRPr sz="1200">
                <a:solidFill>
                  <a:prstClr val="black">
                    <a:tint val="75000"/>
                  </a:prstClr>
                </a:solidFill>
                <a:latin typeface="+mn-lt"/>
                <a:ea typeface="+mn-ea"/>
                <a:cs typeface="+mn-cs"/>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número de diapositiva">
            <a:extLst>
              <a:ext uri="{FF2B5EF4-FFF2-40B4-BE49-F238E27FC236}">
                <a16:creationId xmlns:a16="http://schemas.microsoft.com/office/drawing/2014/main" id="{5052928D-EBEF-7044-8F4A-F0FE1C9575C3}"/>
              </a:ext>
            </a:extLst>
          </p:cNvPr>
          <p:cNvSpPr>
            <a:spLocks noGrp="1"/>
          </p:cNvSpPr>
          <p:nvPr>
            <p:ph type="sldNum" sz="quarter" idx="4"/>
          </p:nvPr>
        </p:nvSpPr>
        <p:spPr>
          <a:xfrm>
            <a:off x="6553200" y="6356350"/>
            <a:ext cx="2133600" cy="365125"/>
          </a:xfrm>
          <a:prstGeom prst="rect">
            <a:avLst/>
          </a:prstGeom>
        </p:spPr>
        <p:txBody>
          <a:bodyPr vert="horz" wrap="square" lIns="91420" tIns="45711" rIns="91420" bIns="45711" numCol="1" anchor="ctr" anchorCtr="0" compatLnSpc="1">
            <a:prstTxWarp prst="textNoShape">
              <a:avLst/>
            </a:prstTxWarp>
          </a:bodyPr>
          <a:lstStyle>
            <a:lvl1pPr algn="r" eaLnBrk="1" hangingPunct="1">
              <a:defRPr sz="1200">
                <a:solidFill>
                  <a:srgbClr val="898989"/>
                </a:solidFill>
                <a:latin typeface="Calibri" panose="020F050202020403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BB44171-26E8-46C7-A6EB-31645F6A96CA}"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151513755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0" fontAlgn="base" hangingPunct="0">
        <a:spcBef>
          <a:spcPct val="0"/>
        </a:spcBef>
        <a:spcAft>
          <a:spcPct val="0"/>
        </a:spcAft>
        <a:defRPr sz="4400" kern="1200">
          <a:solidFill>
            <a:schemeClr val="tx1"/>
          </a:solidFill>
          <a:latin typeface="+mj-lt"/>
          <a:ea typeface="MS PGothic" panose="020B0600070205080204" pitchFamily="34" charset="-128"/>
          <a:cs typeface="ＭＳ Ｐゴシック" charset="-128"/>
        </a:defRPr>
      </a:lvl1pPr>
      <a:lvl2pPr algn="ctr" rtl="0" eaLnBrk="0" fontAlgn="base" hangingPunct="0">
        <a:spcBef>
          <a:spcPct val="0"/>
        </a:spcBef>
        <a:spcAft>
          <a:spcPct val="0"/>
        </a:spcAft>
        <a:defRPr sz="4400">
          <a:solidFill>
            <a:schemeClr val="tx1"/>
          </a:solidFill>
          <a:latin typeface="Calibri" pitchFamily="34" charset="0"/>
          <a:ea typeface="MS PGothic" panose="020B0600070205080204" pitchFamily="34" charset="-128"/>
          <a:cs typeface="ＭＳ Ｐゴシック" charset="-128"/>
        </a:defRPr>
      </a:lvl2pPr>
      <a:lvl3pPr algn="ctr" rtl="0" eaLnBrk="0" fontAlgn="base" hangingPunct="0">
        <a:spcBef>
          <a:spcPct val="0"/>
        </a:spcBef>
        <a:spcAft>
          <a:spcPct val="0"/>
        </a:spcAft>
        <a:defRPr sz="4400">
          <a:solidFill>
            <a:schemeClr val="tx1"/>
          </a:solidFill>
          <a:latin typeface="Calibri" pitchFamily="34" charset="0"/>
          <a:ea typeface="MS PGothic" panose="020B0600070205080204" pitchFamily="34" charset="-128"/>
          <a:cs typeface="ＭＳ Ｐゴシック" charset="-128"/>
        </a:defRPr>
      </a:lvl3pPr>
      <a:lvl4pPr algn="ctr" rtl="0" eaLnBrk="0" fontAlgn="base" hangingPunct="0">
        <a:spcBef>
          <a:spcPct val="0"/>
        </a:spcBef>
        <a:spcAft>
          <a:spcPct val="0"/>
        </a:spcAft>
        <a:defRPr sz="4400">
          <a:solidFill>
            <a:schemeClr val="tx1"/>
          </a:solidFill>
          <a:latin typeface="Calibri" pitchFamily="34" charset="0"/>
          <a:ea typeface="MS PGothic" panose="020B0600070205080204" pitchFamily="34" charset="-128"/>
          <a:cs typeface="ＭＳ Ｐゴシック" charset="-128"/>
        </a:defRPr>
      </a:lvl4pPr>
      <a:lvl5pPr algn="ctr" rtl="0" eaLnBrk="0" fontAlgn="base" hangingPunct="0">
        <a:spcBef>
          <a:spcPct val="0"/>
        </a:spcBef>
        <a:spcAft>
          <a:spcPct val="0"/>
        </a:spcAft>
        <a:defRPr sz="4400">
          <a:solidFill>
            <a:schemeClr val="tx1"/>
          </a:solidFill>
          <a:latin typeface="Calibri" pitchFamily="34" charset="0"/>
          <a:ea typeface="MS PGothic" panose="020B0600070205080204" pitchFamily="34" charset="-128"/>
          <a:cs typeface="ＭＳ Ｐゴシック" charset="-128"/>
        </a:defRPr>
      </a:lvl5pPr>
      <a:lvl6pPr marL="457106" algn="ctr" rtl="0" fontAlgn="base">
        <a:spcBef>
          <a:spcPct val="0"/>
        </a:spcBef>
        <a:spcAft>
          <a:spcPct val="0"/>
        </a:spcAft>
        <a:defRPr sz="4400">
          <a:solidFill>
            <a:schemeClr val="tx1"/>
          </a:solidFill>
          <a:latin typeface="Calibri" pitchFamily="34" charset="0"/>
        </a:defRPr>
      </a:lvl6pPr>
      <a:lvl7pPr marL="914210" algn="ctr" rtl="0" fontAlgn="base">
        <a:spcBef>
          <a:spcPct val="0"/>
        </a:spcBef>
        <a:spcAft>
          <a:spcPct val="0"/>
        </a:spcAft>
        <a:defRPr sz="4400">
          <a:solidFill>
            <a:schemeClr val="tx1"/>
          </a:solidFill>
          <a:latin typeface="Calibri" pitchFamily="34" charset="0"/>
        </a:defRPr>
      </a:lvl7pPr>
      <a:lvl8pPr marL="1371316" algn="ctr" rtl="0" fontAlgn="base">
        <a:spcBef>
          <a:spcPct val="0"/>
        </a:spcBef>
        <a:spcAft>
          <a:spcPct val="0"/>
        </a:spcAft>
        <a:defRPr sz="4400">
          <a:solidFill>
            <a:schemeClr val="tx1"/>
          </a:solidFill>
          <a:latin typeface="Calibri" pitchFamily="34" charset="0"/>
        </a:defRPr>
      </a:lvl8pPr>
      <a:lvl9pPr marL="1828421" algn="ctr" rtl="0" fontAlgn="base">
        <a:spcBef>
          <a:spcPct val="0"/>
        </a:spcBef>
        <a:spcAft>
          <a:spcPct val="0"/>
        </a:spcAft>
        <a:defRPr sz="4400">
          <a:solidFill>
            <a:schemeClr val="tx1"/>
          </a:solidFill>
          <a:latin typeface="Calibri" pitchFamily="34" charset="0"/>
        </a:defRPr>
      </a:lvl9pPr>
    </p:titleStyle>
    <p:bodyStyle>
      <a:lvl1pPr marL="341313" indent="-341313"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S PGothic" panose="020B0600070205080204" pitchFamily="34" charset="-128"/>
          <a:cs typeface="ＭＳ Ｐゴシック" charset="-128"/>
        </a:defRPr>
      </a:lvl1pPr>
      <a:lvl2pPr marL="741363" indent="-284163"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S PGothic" panose="020B0600070205080204" pitchFamily="34" charset="-128"/>
          <a:cs typeface="+mn-cs"/>
        </a:defRPr>
      </a:lvl2pPr>
      <a:lvl3pPr marL="1141413" indent="-227013"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S PGothic" panose="020B0600070205080204" pitchFamily="34" charset="-128"/>
          <a:cs typeface="+mn-cs"/>
        </a:defRPr>
      </a:lvl3pPr>
      <a:lvl4pPr marL="1598613" indent="-227013"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anose="020B0600070205080204" pitchFamily="34" charset="-128"/>
          <a:cs typeface="+mn-cs"/>
        </a:defRPr>
      </a:lvl4pPr>
      <a:lvl5pPr marL="2055813" indent="-227013"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anose="020B0600070205080204" pitchFamily="34" charset="-128"/>
          <a:cs typeface="+mn-cs"/>
        </a:defRPr>
      </a:lvl5pPr>
      <a:lvl6pPr marL="2514079" indent="-228553" algn="l" defTabSz="91421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184" indent="-228553" algn="l" defTabSz="91421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289" indent="-228553" algn="l" defTabSz="91421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394" indent="-228553" algn="l" defTabSz="91421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L"/>
      </a:defPPr>
      <a:lvl1pPr marL="0" algn="l" defTabSz="914210" rtl="0" eaLnBrk="1" latinLnBrk="0" hangingPunct="1">
        <a:defRPr sz="1800" kern="1200">
          <a:solidFill>
            <a:schemeClr val="tx1"/>
          </a:solidFill>
          <a:latin typeface="+mn-lt"/>
          <a:ea typeface="+mn-ea"/>
          <a:cs typeface="+mn-cs"/>
        </a:defRPr>
      </a:lvl1pPr>
      <a:lvl2pPr marL="457106" algn="l" defTabSz="914210" rtl="0" eaLnBrk="1" latinLnBrk="0" hangingPunct="1">
        <a:defRPr sz="1800" kern="1200">
          <a:solidFill>
            <a:schemeClr val="tx1"/>
          </a:solidFill>
          <a:latin typeface="+mn-lt"/>
          <a:ea typeface="+mn-ea"/>
          <a:cs typeface="+mn-cs"/>
        </a:defRPr>
      </a:lvl2pPr>
      <a:lvl3pPr marL="914210" algn="l" defTabSz="914210" rtl="0" eaLnBrk="1" latinLnBrk="0" hangingPunct="1">
        <a:defRPr sz="1800" kern="1200">
          <a:solidFill>
            <a:schemeClr val="tx1"/>
          </a:solidFill>
          <a:latin typeface="+mn-lt"/>
          <a:ea typeface="+mn-ea"/>
          <a:cs typeface="+mn-cs"/>
        </a:defRPr>
      </a:lvl3pPr>
      <a:lvl4pPr marL="1371316" algn="l" defTabSz="914210" rtl="0" eaLnBrk="1" latinLnBrk="0" hangingPunct="1">
        <a:defRPr sz="1800" kern="1200">
          <a:solidFill>
            <a:schemeClr val="tx1"/>
          </a:solidFill>
          <a:latin typeface="+mn-lt"/>
          <a:ea typeface="+mn-ea"/>
          <a:cs typeface="+mn-cs"/>
        </a:defRPr>
      </a:lvl4pPr>
      <a:lvl5pPr marL="1828421" algn="l" defTabSz="914210" rtl="0" eaLnBrk="1" latinLnBrk="0" hangingPunct="1">
        <a:defRPr sz="1800" kern="1200">
          <a:solidFill>
            <a:schemeClr val="tx1"/>
          </a:solidFill>
          <a:latin typeface="+mn-lt"/>
          <a:ea typeface="+mn-ea"/>
          <a:cs typeface="+mn-cs"/>
        </a:defRPr>
      </a:lvl5pPr>
      <a:lvl6pPr marL="2285526" algn="l" defTabSz="914210" rtl="0" eaLnBrk="1" latinLnBrk="0" hangingPunct="1">
        <a:defRPr sz="1800" kern="1200">
          <a:solidFill>
            <a:schemeClr val="tx1"/>
          </a:solidFill>
          <a:latin typeface="+mn-lt"/>
          <a:ea typeface="+mn-ea"/>
          <a:cs typeface="+mn-cs"/>
        </a:defRPr>
      </a:lvl6pPr>
      <a:lvl7pPr marL="2742630" algn="l" defTabSz="914210" rtl="0" eaLnBrk="1" latinLnBrk="0" hangingPunct="1">
        <a:defRPr sz="1800" kern="1200">
          <a:solidFill>
            <a:schemeClr val="tx1"/>
          </a:solidFill>
          <a:latin typeface="+mn-lt"/>
          <a:ea typeface="+mn-ea"/>
          <a:cs typeface="+mn-cs"/>
        </a:defRPr>
      </a:lvl7pPr>
      <a:lvl8pPr marL="3199736" algn="l" defTabSz="914210" rtl="0" eaLnBrk="1" latinLnBrk="0" hangingPunct="1">
        <a:defRPr sz="1800" kern="1200">
          <a:solidFill>
            <a:schemeClr val="tx1"/>
          </a:solidFill>
          <a:latin typeface="+mn-lt"/>
          <a:ea typeface="+mn-ea"/>
          <a:cs typeface="+mn-cs"/>
        </a:defRPr>
      </a:lvl8pPr>
      <a:lvl9pPr marL="3656841" algn="l" defTabSz="91421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1 Marcador de título"/>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0" tIns="45711" rIns="91420" bIns="45711" numCol="1" anchor="ctr" anchorCtr="0" compatLnSpc="1">
            <a:prstTxWarp prst="textNoShape">
              <a:avLst/>
            </a:prstTxWarp>
          </a:bodyPr>
          <a:lstStyle/>
          <a:p>
            <a:pPr lvl="0"/>
            <a:r>
              <a:rPr lang="es-ES" altLang="es-CL" smtClean="0"/>
              <a:t>Haga clic para modificar el estilo de título del patrón</a:t>
            </a:r>
            <a:endParaRPr lang="es-CL" altLang="es-CL" smtClean="0"/>
          </a:p>
        </p:txBody>
      </p:sp>
      <p:sp>
        <p:nvSpPr>
          <p:cNvPr id="2051" name="2 Marcador de texto"/>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0" tIns="45711" rIns="91420" bIns="45711" numCol="1" anchor="t" anchorCtr="0" compatLnSpc="1">
            <a:prstTxWarp prst="textNoShape">
              <a:avLst/>
            </a:prstTxWarp>
          </a:bodyPr>
          <a:lstStyle/>
          <a:p>
            <a:pPr lvl="0"/>
            <a:r>
              <a:rPr lang="es-ES" altLang="es-CL" smtClean="0"/>
              <a:t>Haga clic para modificar el estilo de texto del patrón</a:t>
            </a:r>
          </a:p>
          <a:p>
            <a:pPr lvl="1"/>
            <a:r>
              <a:rPr lang="es-ES" altLang="es-CL" smtClean="0"/>
              <a:t>Segundo nivel</a:t>
            </a:r>
          </a:p>
          <a:p>
            <a:pPr lvl="2"/>
            <a:r>
              <a:rPr lang="es-ES" altLang="es-CL" smtClean="0"/>
              <a:t>Tercer nivel</a:t>
            </a:r>
          </a:p>
          <a:p>
            <a:pPr lvl="3"/>
            <a:r>
              <a:rPr lang="es-ES" altLang="es-CL" smtClean="0"/>
              <a:t>Cuarto nivel</a:t>
            </a:r>
          </a:p>
          <a:p>
            <a:pPr lvl="4"/>
            <a:r>
              <a:rPr lang="es-ES" altLang="es-CL" smtClean="0"/>
              <a:t>Quinto nivel</a:t>
            </a:r>
            <a:endParaRPr lang="es-CL" altLang="es-CL" smtClean="0"/>
          </a:p>
        </p:txBody>
      </p:sp>
      <p:sp>
        <p:nvSpPr>
          <p:cNvPr id="4" name="3 Marcador de fecha">
            <a:extLst>
              <a:ext uri="{FF2B5EF4-FFF2-40B4-BE49-F238E27FC236}">
                <a16:creationId xmlns:a16="http://schemas.microsoft.com/office/drawing/2014/main" id="{220A8145-62A2-C04C-B029-7824444C25B1}"/>
              </a:ext>
            </a:extLst>
          </p:cNvPr>
          <p:cNvSpPr>
            <a:spLocks noGrp="1"/>
          </p:cNvSpPr>
          <p:nvPr>
            <p:ph type="dt" sz="half" idx="2"/>
          </p:nvPr>
        </p:nvSpPr>
        <p:spPr>
          <a:xfrm>
            <a:off x="457200" y="6356350"/>
            <a:ext cx="2133600" cy="365125"/>
          </a:xfrm>
          <a:prstGeom prst="rect">
            <a:avLst/>
          </a:prstGeom>
        </p:spPr>
        <p:txBody>
          <a:bodyPr vert="horz" wrap="square" lIns="91420" tIns="45711" rIns="91420" bIns="45711" numCol="1" anchor="ctr" anchorCtr="0" compatLnSpc="1">
            <a:prstTxWarp prst="textNoShape">
              <a:avLst/>
            </a:prstTxWarp>
          </a:bodyPr>
          <a:lstStyle>
            <a:lvl1pPr eaLnBrk="1" hangingPunct="1">
              <a:defRPr sz="1200">
                <a:solidFill>
                  <a:srgbClr val="898989"/>
                </a:solidFill>
                <a:latin typeface="Calibri" charset="0"/>
                <a:ea typeface="ＭＳ Ｐゴシック" charset="-128"/>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2ADBCE61-6B8F-4409-8B61-5563E6A37F9B}"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1" fontAlgn="base" latinLnBrk="0" hangingPunct="1">
                <a:lnSpc>
                  <a:spcPct val="100000"/>
                </a:lnSpc>
                <a:spcBef>
                  <a:spcPct val="0"/>
                </a:spcBef>
                <a:spcAft>
                  <a:spcPct val="0"/>
                </a:spcAft>
                <a:buClrTx/>
                <a:buSzTx/>
                <a:buFontTx/>
                <a:buNone/>
                <a:tabLst/>
                <a:defRPr/>
              </a:pPr>
              <a:t>20-08-2023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5" name="4 Marcador de pie de página">
            <a:extLst>
              <a:ext uri="{FF2B5EF4-FFF2-40B4-BE49-F238E27FC236}">
                <a16:creationId xmlns:a16="http://schemas.microsoft.com/office/drawing/2014/main" id="{CBE69DF4-ADB7-674F-8025-589E7B455932}"/>
              </a:ext>
            </a:extLst>
          </p:cNvPr>
          <p:cNvSpPr>
            <a:spLocks noGrp="1"/>
          </p:cNvSpPr>
          <p:nvPr>
            <p:ph type="ftr" sz="quarter" idx="3"/>
          </p:nvPr>
        </p:nvSpPr>
        <p:spPr>
          <a:xfrm>
            <a:off x="3124200" y="6356350"/>
            <a:ext cx="2895600" cy="365125"/>
          </a:xfrm>
          <a:prstGeom prst="rect">
            <a:avLst/>
          </a:prstGeom>
        </p:spPr>
        <p:txBody>
          <a:bodyPr vert="horz" lIns="91420" tIns="45711" rIns="91420" bIns="45711" rtlCol="0" anchor="ctr"/>
          <a:lstStyle>
            <a:lvl1pPr algn="ctr" eaLnBrk="1" fontAlgn="auto" hangingPunct="1">
              <a:spcBef>
                <a:spcPts val="0"/>
              </a:spcBef>
              <a:spcAft>
                <a:spcPts val="0"/>
              </a:spcAft>
              <a:defRPr sz="1200">
                <a:solidFill>
                  <a:prstClr val="black">
                    <a:tint val="75000"/>
                  </a:prstClr>
                </a:solidFill>
                <a:latin typeface="+mn-lt"/>
                <a:ea typeface="+mn-ea"/>
                <a:cs typeface="+mn-cs"/>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número de diapositiva">
            <a:extLst>
              <a:ext uri="{FF2B5EF4-FFF2-40B4-BE49-F238E27FC236}">
                <a16:creationId xmlns:a16="http://schemas.microsoft.com/office/drawing/2014/main" id="{5052928D-EBEF-7044-8F4A-F0FE1C9575C3}"/>
              </a:ext>
            </a:extLst>
          </p:cNvPr>
          <p:cNvSpPr>
            <a:spLocks noGrp="1"/>
          </p:cNvSpPr>
          <p:nvPr>
            <p:ph type="sldNum" sz="quarter" idx="4"/>
          </p:nvPr>
        </p:nvSpPr>
        <p:spPr>
          <a:xfrm>
            <a:off x="6553200" y="6356350"/>
            <a:ext cx="2133600" cy="365125"/>
          </a:xfrm>
          <a:prstGeom prst="rect">
            <a:avLst/>
          </a:prstGeom>
        </p:spPr>
        <p:txBody>
          <a:bodyPr vert="horz" wrap="square" lIns="91420" tIns="45711" rIns="91420" bIns="45711" numCol="1" anchor="ctr" anchorCtr="0" compatLnSpc="1">
            <a:prstTxWarp prst="textNoShape">
              <a:avLst/>
            </a:prstTxWarp>
          </a:bodyPr>
          <a:lstStyle>
            <a:lvl1pPr algn="r" eaLnBrk="1" hangingPunct="1">
              <a:defRPr sz="1200">
                <a:solidFill>
                  <a:srgbClr val="898989"/>
                </a:solidFill>
                <a:latin typeface="Calibri" panose="020F050202020403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BB44171-26E8-46C7-A6EB-31645F6A96CA}"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383829886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rtl="0" eaLnBrk="0" fontAlgn="base" hangingPunct="0">
        <a:spcBef>
          <a:spcPct val="0"/>
        </a:spcBef>
        <a:spcAft>
          <a:spcPct val="0"/>
        </a:spcAft>
        <a:defRPr sz="4400" kern="1200">
          <a:solidFill>
            <a:schemeClr val="tx1"/>
          </a:solidFill>
          <a:latin typeface="+mj-lt"/>
          <a:ea typeface="MS PGothic" panose="020B0600070205080204" pitchFamily="34" charset="-128"/>
          <a:cs typeface="ＭＳ Ｐゴシック" charset="-128"/>
        </a:defRPr>
      </a:lvl1pPr>
      <a:lvl2pPr algn="ctr" rtl="0" eaLnBrk="0" fontAlgn="base" hangingPunct="0">
        <a:spcBef>
          <a:spcPct val="0"/>
        </a:spcBef>
        <a:spcAft>
          <a:spcPct val="0"/>
        </a:spcAft>
        <a:defRPr sz="4400">
          <a:solidFill>
            <a:schemeClr val="tx1"/>
          </a:solidFill>
          <a:latin typeface="Calibri" pitchFamily="34" charset="0"/>
          <a:ea typeface="MS PGothic" panose="020B0600070205080204" pitchFamily="34" charset="-128"/>
          <a:cs typeface="ＭＳ Ｐゴシック" charset="-128"/>
        </a:defRPr>
      </a:lvl2pPr>
      <a:lvl3pPr algn="ctr" rtl="0" eaLnBrk="0" fontAlgn="base" hangingPunct="0">
        <a:spcBef>
          <a:spcPct val="0"/>
        </a:spcBef>
        <a:spcAft>
          <a:spcPct val="0"/>
        </a:spcAft>
        <a:defRPr sz="4400">
          <a:solidFill>
            <a:schemeClr val="tx1"/>
          </a:solidFill>
          <a:latin typeface="Calibri" pitchFamily="34" charset="0"/>
          <a:ea typeface="MS PGothic" panose="020B0600070205080204" pitchFamily="34" charset="-128"/>
          <a:cs typeface="ＭＳ Ｐゴシック" charset="-128"/>
        </a:defRPr>
      </a:lvl3pPr>
      <a:lvl4pPr algn="ctr" rtl="0" eaLnBrk="0" fontAlgn="base" hangingPunct="0">
        <a:spcBef>
          <a:spcPct val="0"/>
        </a:spcBef>
        <a:spcAft>
          <a:spcPct val="0"/>
        </a:spcAft>
        <a:defRPr sz="4400">
          <a:solidFill>
            <a:schemeClr val="tx1"/>
          </a:solidFill>
          <a:latin typeface="Calibri" pitchFamily="34" charset="0"/>
          <a:ea typeface="MS PGothic" panose="020B0600070205080204" pitchFamily="34" charset="-128"/>
          <a:cs typeface="ＭＳ Ｐゴシック" charset="-128"/>
        </a:defRPr>
      </a:lvl4pPr>
      <a:lvl5pPr algn="ctr" rtl="0" eaLnBrk="0" fontAlgn="base" hangingPunct="0">
        <a:spcBef>
          <a:spcPct val="0"/>
        </a:spcBef>
        <a:spcAft>
          <a:spcPct val="0"/>
        </a:spcAft>
        <a:defRPr sz="4400">
          <a:solidFill>
            <a:schemeClr val="tx1"/>
          </a:solidFill>
          <a:latin typeface="Calibri" pitchFamily="34" charset="0"/>
          <a:ea typeface="MS PGothic" panose="020B0600070205080204" pitchFamily="34" charset="-128"/>
          <a:cs typeface="ＭＳ Ｐゴシック" charset="-128"/>
        </a:defRPr>
      </a:lvl5pPr>
      <a:lvl6pPr marL="457106" algn="ctr" rtl="0" fontAlgn="base">
        <a:spcBef>
          <a:spcPct val="0"/>
        </a:spcBef>
        <a:spcAft>
          <a:spcPct val="0"/>
        </a:spcAft>
        <a:defRPr sz="4400">
          <a:solidFill>
            <a:schemeClr val="tx1"/>
          </a:solidFill>
          <a:latin typeface="Calibri" pitchFamily="34" charset="0"/>
        </a:defRPr>
      </a:lvl6pPr>
      <a:lvl7pPr marL="914210" algn="ctr" rtl="0" fontAlgn="base">
        <a:spcBef>
          <a:spcPct val="0"/>
        </a:spcBef>
        <a:spcAft>
          <a:spcPct val="0"/>
        </a:spcAft>
        <a:defRPr sz="4400">
          <a:solidFill>
            <a:schemeClr val="tx1"/>
          </a:solidFill>
          <a:latin typeface="Calibri" pitchFamily="34" charset="0"/>
        </a:defRPr>
      </a:lvl7pPr>
      <a:lvl8pPr marL="1371316" algn="ctr" rtl="0" fontAlgn="base">
        <a:spcBef>
          <a:spcPct val="0"/>
        </a:spcBef>
        <a:spcAft>
          <a:spcPct val="0"/>
        </a:spcAft>
        <a:defRPr sz="4400">
          <a:solidFill>
            <a:schemeClr val="tx1"/>
          </a:solidFill>
          <a:latin typeface="Calibri" pitchFamily="34" charset="0"/>
        </a:defRPr>
      </a:lvl8pPr>
      <a:lvl9pPr marL="1828421" algn="ctr" rtl="0" fontAlgn="base">
        <a:spcBef>
          <a:spcPct val="0"/>
        </a:spcBef>
        <a:spcAft>
          <a:spcPct val="0"/>
        </a:spcAft>
        <a:defRPr sz="4400">
          <a:solidFill>
            <a:schemeClr val="tx1"/>
          </a:solidFill>
          <a:latin typeface="Calibri" pitchFamily="34" charset="0"/>
        </a:defRPr>
      </a:lvl9pPr>
    </p:titleStyle>
    <p:bodyStyle>
      <a:lvl1pPr marL="341313" indent="-341313"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S PGothic" panose="020B0600070205080204" pitchFamily="34" charset="-128"/>
          <a:cs typeface="ＭＳ Ｐゴシック" charset="-128"/>
        </a:defRPr>
      </a:lvl1pPr>
      <a:lvl2pPr marL="741363" indent="-284163"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S PGothic" panose="020B0600070205080204" pitchFamily="34" charset="-128"/>
          <a:cs typeface="+mn-cs"/>
        </a:defRPr>
      </a:lvl2pPr>
      <a:lvl3pPr marL="1141413" indent="-227013"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S PGothic" panose="020B0600070205080204" pitchFamily="34" charset="-128"/>
          <a:cs typeface="+mn-cs"/>
        </a:defRPr>
      </a:lvl3pPr>
      <a:lvl4pPr marL="1598613" indent="-227013"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anose="020B0600070205080204" pitchFamily="34" charset="-128"/>
          <a:cs typeface="+mn-cs"/>
        </a:defRPr>
      </a:lvl4pPr>
      <a:lvl5pPr marL="2055813" indent="-227013"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anose="020B0600070205080204" pitchFamily="34" charset="-128"/>
          <a:cs typeface="+mn-cs"/>
        </a:defRPr>
      </a:lvl5pPr>
      <a:lvl6pPr marL="2514079" indent="-228553" algn="l" defTabSz="91421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184" indent="-228553" algn="l" defTabSz="91421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289" indent="-228553" algn="l" defTabSz="91421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394" indent="-228553" algn="l" defTabSz="91421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L"/>
      </a:defPPr>
      <a:lvl1pPr marL="0" algn="l" defTabSz="914210" rtl="0" eaLnBrk="1" latinLnBrk="0" hangingPunct="1">
        <a:defRPr sz="1800" kern="1200">
          <a:solidFill>
            <a:schemeClr val="tx1"/>
          </a:solidFill>
          <a:latin typeface="+mn-lt"/>
          <a:ea typeface="+mn-ea"/>
          <a:cs typeface="+mn-cs"/>
        </a:defRPr>
      </a:lvl1pPr>
      <a:lvl2pPr marL="457106" algn="l" defTabSz="914210" rtl="0" eaLnBrk="1" latinLnBrk="0" hangingPunct="1">
        <a:defRPr sz="1800" kern="1200">
          <a:solidFill>
            <a:schemeClr val="tx1"/>
          </a:solidFill>
          <a:latin typeface="+mn-lt"/>
          <a:ea typeface="+mn-ea"/>
          <a:cs typeface="+mn-cs"/>
        </a:defRPr>
      </a:lvl2pPr>
      <a:lvl3pPr marL="914210" algn="l" defTabSz="914210" rtl="0" eaLnBrk="1" latinLnBrk="0" hangingPunct="1">
        <a:defRPr sz="1800" kern="1200">
          <a:solidFill>
            <a:schemeClr val="tx1"/>
          </a:solidFill>
          <a:latin typeface="+mn-lt"/>
          <a:ea typeface="+mn-ea"/>
          <a:cs typeface="+mn-cs"/>
        </a:defRPr>
      </a:lvl3pPr>
      <a:lvl4pPr marL="1371316" algn="l" defTabSz="914210" rtl="0" eaLnBrk="1" latinLnBrk="0" hangingPunct="1">
        <a:defRPr sz="1800" kern="1200">
          <a:solidFill>
            <a:schemeClr val="tx1"/>
          </a:solidFill>
          <a:latin typeface="+mn-lt"/>
          <a:ea typeface="+mn-ea"/>
          <a:cs typeface="+mn-cs"/>
        </a:defRPr>
      </a:lvl4pPr>
      <a:lvl5pPr marL="1828421" algn="l" defTabSz="914210" rtl="0" eaLnBrk="1" latinLnBrk="0" hangingPunct="1">
        <a:defRPr sz="1800" kern="1200">
          <a:solidFill>
            <a:schemeClr val="tx1"/>
          </a:solidFill>
          <a:latin typeface="+mn-lt"/>
          <a:ea typeface="+mn-ea"/>
          <a:cs typeface="+mn-cs"/>
        </a:defRPr>
      </a:lvl5pPr>
      <a:lvl6pPr marL="2285526" algn="l" defTabSz="914210" rtl="0" eaLnBrk="1" latinLnBrk="0" hangingPunct="1">
        <a:defRPr sz="1800" kern="1200">
          <a:solidFill>
            <a:schemeClr val="tx1"/>
          </a:solidFill>
          <a:latin typeface="+mn-lt"/>
          <a:ea typeface="+mn-ea"/>
          <a:cs typeface="+mn-cs"/>
        </a:defRPr>
      </a:lvl6pPr>
      <a:lvl7pPr marL="2742630" algn="l" defTabSz="914210" rtl="0" eaLnBrk="1" latinLnBrk="0" hangingPunct="1">
        <a:defRPr sz="1800" kern="1200">
          <a:solidFill>
            <a:schemeClr val="tx1"/>
          </a:solidFill>
          <a:latin typeface="+mn-lt"/>
          <a:ea typeface="+mn-ea"/>
          <a:cs typeface="+mn-cs"/>
        </a:defRPr>
      </a:lvl7pPr>
      <a:lvl8pPr marL="3199736" algn="l" defTabSz="914210" rtl="0" eaLnBrk="1" latinLnBrk="0" hangingPunct="1">
        <a:defRPr sz="1800" kern="1200">
          <a:solidFill>
            <a:schemeClr val="tx1"/>
          </a:solidFill>
          <a:latin typeface="+mn-lt"/>
          <a:ea typeface="+mn-ea"/>
          <a:cs typeface="+mn-cs"/>
        </a:defRPr>
      </a:lvl8pPr>
      <a:lvl9pPr marL="3656841" algn="l" defTabSz="91421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D4D2F6D-FA76-477E-8349-32FB5CE1ED90}"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20/08/2023</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3337901436"/>
      </p:ext>
    </p:extLst>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slide" Target="slide17.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 Target="slide15.xml"/><Relationship Id="rId5" Type="http://schemas.openxmlformats.org/officeDocument/2006/relationships/slide" Target="slide14.xml"/><Relationship Id="rId4" Type="http://schemas.openxmlformats.org/officeDocument/2006/relationships/slide" Target="slide13.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 Target="slide1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 Target="slide12.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slide" Target="slide12.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slide" Target="slide36.xml"/><Relationship Id="rId2" Type="http://schemas.openxmlformats.org/officeDocument/2006/relationships/image" Target="../media/image16.jpe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slide" Target="slide34.xml"/><Relationship Id="rId2" Type="http://schemas.openxmlformats.org/officeDocument/2006/relationships/image" Target="../media/image16.jpe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4.xml"/></Relationships>
</file>

<file path=ppt/slides/_rels/slide3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4.xml"/></Relationships>
</file>

<file path=ppt/slides/_rels/slide4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slide" Target="slide57.xml"/><Relationship Id="rId2" Type="http://schemas.openxmlformats.org/officeDocument/2006/relationships/slide" Target="slide54.xml"/><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slide" Target="slide53.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slide" Target="slide53.xml"/><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35.xml"/><Relationship Id="rId4" Type="http://schemas.openxmlformats.org/officeDocument/2006/relationships/image" Target="../media/image37.png"/></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xml"/><Relationship Id="rId1" Type="http://schemas.openxmlformats.org/officeDocument/2006/relationships/slideLayout" Target="../slideLayouts/slideLayout35.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smtClean="0">
                <a:ln>
                  <a:noFill/>
                </a:ln>
                <a:solidFill>
                  <a:srgbClr val="1F497D">
                    <a:lumMod val="40000"/>
                    <a:lumOff val="60000"/>
                  </a:srgbClr>
                </a:solidFill>
                <a:effectLst/>
                <a:uLnTx/>
                <a:uFillTx/>
                <a:latin typeface="Calibri"/>
                <a:ea typeface="+mn-ea"/>
                <a:cs typeface="+mn-cs"/>
              </a:rPr>
              <a:t>UT 3: ENFOQUE DE GÉNERO</a:t>
            </a:r>
            <a:endParaRPr kumimoji="0" lang="es-ES" sz="1800" b="0" i="0" u="none" strike="noStrike" kern="1200" cap="none" spc="0" normalizeH="0" baseline="0" noProof="0" dirty="0">
              <a:ln>
                <a:noFill/>
              </a:ln>
              <a:solidFill>
                <a:srgbClr val="1F497D">
                  <a:lumMod val="40000"/>
                  <a:lumOff val="60000"/>
                </a:srgbClr>
              </a:solidFill>
              <a:effectLst/>
              <a:uLnTx/>
              <a:uFillTx/>
              <a:latin typeface="Calibri"/>
              <a:ea typeface="+mn-ea"/>
              <a:cs typeface="+mn-cs"/>
            </a:endParaRPr>
          </a:p>
        </p:txBody>
      </p:sp>
      <p:sp>
        <p:nvSpPr>
          <p:cNvPr id="9" name="8 Recortar rectángulo de esquina sencilla"/>
          <p:cNvSpPr/>
          <p:nvPr/>
        </p:nvSpPr>
        <p:spPr>
          <a:xfrm>
            <a:off x="3089624" y="-27384"/>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smtClean="0">
                <a:ln>
                  <a:noFill/>
                </a:ln>
                <a:solidFill>
                  <a:prstClr val="white">
                    <a:lumMod val="75000"/>
                  </a:prstClr>
                </a:solidFill>
                <a:effectLst/>
                <a:uLnTx/>
                <a:uFillTx/>
                <a:latin typeface="Calibri"/>
                <a:ea typeface="+mn-ea"/>
                <a:cs typeface="+mn-cs"/>
              </a:rPr>
              <a:t>UT 2: DERECHO PENAL EN DERECHOS HUMANOS Y ROL DE LAS FFAA</a:t>
            </a:r>
            <a:endParaRPr kumimoji="0" lang="es-ES" sz="1800" b="0" i="0" u="none" strike="noStrike" kern="1200" cap="none" spc="0" normalizeH="0" baseline="0" noProof="0" dirty="0">
              <a:ln>
                <a:noFill/>
              </a:ln>
              <a:solidFill>
                <a:prstClr val="white">
                  <a:lumMod val="75000"/>
                </a:prstClr>
              </a:solidFill>
              <a:effectLst/>
              <a:uLnTx/>
              <a:uFillTx/>
              <a:latin typeface="Calibri"/>
              <a:ea typeface="+mn-ea"/>
              <a:cs typeface="+mn-cs"/>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smtClean="0">
                <a:ln>
                  <a:noFill/>
                </a:ln>
                <a:solidFill>
                  <a:prstClr val="white"/>
                </a:solidFill>
                <a:effectLst/>
                <a:uLnTx/>
                <a:uFillTx/>
                <a:latin typeface="Calibri"/>
                <a:ea typeface="+mn-ea"/>
                <a:cs typeface="+mn-cs"/>
              </a:rPr>
              <a:t>UT 1: DERECHOS HUMANOS</a:t>
            </a:r>
            <a:endParaRPr kumimoji="0" lang="es-E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4" name="13 CuadroTexto"/>
          <p:cNvSpPr txBox="1"/>
          <p:nvPr/>
        </p:nvSpPr>
        <p:spPr>
          <a:xfrm>
            <a:off x="733129" y="2895327"/>
            <a:ext cx="6522619"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400" b="0" i="0" u="none" strike="noStrike" kern="1200" cap="none" spc="0" normalizeH="0" baseline="0" noProof="0" dirty="0">
                <a:ln>
                  <a:noFill/>
                </a:ln>
                <a:solidFill>
                  <a:srgbClr val="002060"/>
                </a:solidFill>
                <a:effectLst/>
                <a:uLnTx/>
                <a:uFillTx/>
                <a:latin typeface="Calibri"/>
                <a:ea typeface="+mn-ea"/>
                <a:cs typeface="+mn-cs"/>
              </a:rPr>
              <a:t>B</a:t>
            </a:r>
            <a:r>
              <a:rPr kumimoji="0" lang="es-ES" sz="2400" b="0" i="0" u="none" strike="noStrike" kern="1200" cap="none" spc="0" normalizeH="0" baseline="0" noProof="0" dirty="0" smtClean="0">
                <a:ln>
                  <a:noFill/>
                </a:ln>
                <a:solidFill>
                  <a:srgbClr val="002060"/>
                </a:solidFill>
                <a:effectLst/>
                <a:uLnTx/>
                <a:uFillTx/>
                <a:latin typeface="Calibri"/>
                <a:ea typeface="+mn-ea"/>
                <a:cs typeface="+mn-cs"/>
              </a:rPr>
              <a:t>. </a:t>
            </a:r>
            <a:r>
              <a:rPr kumimoji="0" lang="es-CL" sz="2400" b="0" i="0" u="none" strike="noStrike" kern="1200" cap="none" spc="0" normalizeH="0" baseline="0" noProof="0" dirty="0" smtClean="0">
                <a:ln>
                  <a:noFill/>
                </a:ln>
                <a:solidFill>
                  <a:srgbClr val="002060"/>
                </a:solidFill>
                <a:effectLst/>
                <a:uLnTx/>
                <a:uFillTx/>
                <a:latin typeface="Calibri"/>
                <a:ea typeface="+mn-ea"/>
                <a:cs typeface="+mn-cs"/>
              </a:rPr>
              <a:t>BASES JURÍDICAS EN LOS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Rectángulo 1"/>
          <p:cNvSpPr/>
          <p:nvPr/>
        </p:nvSpPr>
        <p:spPr>
          <a:xfrm>
            <a:off x="710817" y="3831431"/>
            <a:ext cx="7821623"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2400" b="0" i="0" u="none" strike="noStrike" kern="1200" cap="none" spc="0" normalizeH="0" baseline="0" noProof="0" dirty="0" smtClean="0">
                <a:ln>
                  <a:noFill/>
                </a:ln>
                <a:solidFill>
                  <a:srgbClr val="1F497D">
                    <a:lumMod val="75000"/>
                  </a:srgbClr>
                </a:solidFill>
                <a:effectLst/>
                <a:uLnTx/>
                <a:uFillTx/>
                <a:latin typeface="Calibri"/>
                <a:ea typeface="+mn-ea"/>
                <a:cs typeface="+mn-cs"/>
              </a:rPr>
              <a:t>C. REGÍMENES JURÍDICOS EN DD.HH.</a:t>
            </a:r>
            <a:endParaRPr kumimoji="0" lang="es-CL" sz="2400" b="0" i="0" u="none" strike="noStrike" kern="1200" cap="none" spc="0" normalizeH="0" baseline="0" noProof="0" dirty="0">
              <a:ln>
                <a:noFill/>
              </a:ln>
              <a:solidFill>
                <a:srgbClr val="1F497D">
                  <a:lumMod val="75000"/>
                </a:srgbClr>
              </a:solidFill>
              <a:effectLst/>
              <a:uLnTx/>
              <a:uFillTx/>
              <a:latin typeface="Calibri"/>
              <a:ea typeface="+mn-ea"/>
              <a:cs typeface="+mn-cs"/>
            </a:endParaRPr>
          </a:p>
        </p:txBody>
      </p:sp>
      <p:sp>
        <p:nvSpPr>
          <p:cNvPr id="17" name="13 CuadroTexto"/>
          <p:cNvSpPr txBox="1"/>
          <p:nvPr/>
        </p:nvSpPr>
        <p:spPr>
          <a:xfrm>
            <a:off x="785685" y="1816474"/>
            <a:ext cx="532017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400" b="0" i="0" u="none" strike="noStrike" kern="1200" cap="none" spc="0" normalizeH="0" baseline="0" noProof="0" dirty="0">
                <a:ln>
                  <a:noFill/>
                </a:ln>
                <a:solidFill>
                  <a:srgbClr val="002060"/>
                </a:solidFill>
                <a:effectLst/>
                <a:uLnTx/>
                <a:uFillTx/>
                <a:latin typeface="Calibri"/>
                <a:ea typeface="+mn-ea"/>
                <a:cs typeface="+mn-cs"/>
              </a:rPr>
              <a:t>A</a:t>
            </a:r>
            <a:r>
              <a:rPr kumimoji="0" lang="es-ES" sz="2400" b="0" i="0" u="none" strike="noStrike" kern="1200" cap="none" spc="0" normalizeH="0" baseline="0" noProof="0" dirty="0" smtClean="0">
                <a:ln>
                  <a:noFill/>
                </a:ln>
                <a:solidFill>
                  <a:srgbClr val="002060"/>
                </a:solidFill>
                <a:effectLst/>
                <a:uLnTx/>
                <a:uFillTx/>
                <a:latin typeface="Calibri"/>
                <a:ea typeface="+mn-ea"/>
                <a:cs typeface="+mn-cs"/>
              </a:rPr>
              <a:t>. TEORÍA DE</a:t>
            </a:r>
            <a:r>
              <a:rPr kumimoji="0" lang="es-CL" sz="2400" b="0" i="0" u="none" strike="noStrike" kern="1200" cap="none" spc="0" normalizeH="0" baseline="0" noProof="0" dirty="0" smtClean="0">
                <a:ln>
                  <a:noFill/>
                </a:ln>
                <a:solidFill>
                  <a:srgbClr val="002060"/>
                </a:solidFill>
                <a:effectLst/>
                <a:uLnTx/>
                <a:uFillTx/>
                <a:latin typeface="Calibri"/>
                <a:ea typeface="+mn-ea"/>
                <a:cs typeface="+mn-cs"/>
              </a:rPr>
              <a:t> LOS DERECHOS HUMANOS.</a:t>
            </a:r>
          </a:p>
        </p:txBody>
      </p:sp>
    </p:spTree>
    <p:extLst>
      <p:ext uri="{BB962C8B-B14F-4D97-AF65-F5344CB8AC3E}">
        <p14:creationId xmlns:p14="http://schemas.microsoft.com/office/powerpoint/2010/main" val="269719431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203848"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1" name="10 Rectángulo"/>
          <p:cNvSpPr/>
          <p:nvPr/>
        </p:nvSpPr>
        <p:spPr>
          <a:xfrm>
            <a:off x="827584" y="1196752"/>
            <a:ext cx="7776864" cy="2677656"/>
          </a:xfrm>
          <a:prstGeom prst="rect">
            <a:avLst/>
          </a:prstGeom>
          <a:solidFill>
            <a:schemeClr val="tx1"/>
          </a:solidFill>
          <a:ln>
            <a:solidFill>
              <a:schemeClr val="bg2"/>
            </a:solidFill>
          </a:ln>
        </p:spPr>
        <p:txBody>
          <a:bodyPr wrap="square">
            <a:spAutoFit/>
          </a:bodyPr>
          <a:lstStyle/>
          <a:p>
            <a:pPr marL="457200" indent="-457200">
              <a:buFont typeface="+mj-lt"/>
              <a:buAutoNum type="arabicPeriod"/>
            </a:pPr>
            <a:r>
              <a:rPr lang="es-ES" sz="2400" dirty="0" smtClean="0">
                <a:solidFill>
                  <a:srgbClr val="002060"/>
                </a:solidFill>
              </a:rPr>
              <a:t>Jurisdicción penal internacional en DD.HH.</a:t>
            </a:r>
          </a:p>
          <a:p>
            <a:pPr marL="457200" indent="-457200">
              <a:buFont typeface="+mj-lt"/>
              <a:buAutoNum type="arabicPeriod"/>
            </a:pPr>
            <a:r>
              <a:rPr lang="es-ES" sz="2400" dirty="0" smtClean="0">
                <a:solidFill>
                  <a:srgbClr val="002060"/>
                </a:solidFill>
              </a:rPr>
              <a:t>Jurisdicción penal nacional en DD.HH.</a:t>
            </a:r>
          </a:p>
          <a:p>
            <a:pPr marL="457200" indent="-457200">
              <a:buFont typeface="+mj-lt"/>
              <a:buAutoNum type="arabicPeriod"/>
            </a:pPr>
            <a:r>
              <a:rPr lang="es-ES" sz="2400" dirty="0" smtClean="0">
                <a:solidFill>
                  <a:srgbClr val="002060"/>
                </a:solidFill>
              </a:rPr>
              <a:t>Responsabilidad penal individual y superior de mando.</a:t>
            </a:r>
          </a:p>
          <a:p>
            <a:pPr marL="457200" indent="-457200">
              <a:buFont typeface="+mj-lt"/>
              <a:buAutoNum type="arabicPeriod"/>
            </a:pPr>
            <a:r>
              <a:rPr lang="es-ES" sz="2400" dirty="0" smtClean="0">
                <a:solidFill>
                  <a:srgbClr val="002060"/>
                </a:solidFill>
              </a:rPr>
              <a:t>Crímenes de Lesa Humanidad.</a:t>
            </a:r>
          </a:p>
          <a:p>
            <a:pPr marL="457200" indent="-457200">
              <a:buFont typeface="+mj-lt"/>
              <a:buAutoNum type="arabicPeriod"/>
            </a:pPr>
            <a:r>
              <a:rPr lang="es-ES" sz="2400" dirty="0" smtClean="0">
                <a:solidFill>
                  <a:srgbClr val="002060"/>
                </a:solidFill>
              </a:rPr>
              <a:t>Crímenes de Guerra.</a:t>
            </a:r>
          </a:p>
          <a:p>
            <a:pPr marL="457200" indent="-457200">
              <a:buFont typeface="+mj-lt"/>
              <a:buAutoNum type="arabicPeriod"/>
            </a:pPr>
            <a:r>
              <a:rPr lang="es-ES" sz="2400" dirty="0" smtClean="0">
                <a:solidFill>
                  <a:srgbClr val="002060"/>
                </a:solidFill>
              </a:rPr>
              <a:t>Crímenes de Genocidio.</a:t>
            </a:r>
          </a:p>
          <a:p>
            <a:pPr marL="457200" indent="-457200">
              <a:buFont typeface="+mj-lt"/>
              <a:buAutoNum type="arabicPeriod"/>
            </a:pPr>
            <a:r>
              <a:rPr lang="es-ES" sz="2400" dirty="0" smtClean="0">
                <a:solidFill>
                  <a:srgbClr val="002060"/>
                </a:solidFill>
              </a:rPr>
              <a:t>Prevención de la tortura</a:t>
            </a:r>
            <a:endParaRPr lang="es-ES" sz="2400" dirty="0">
              <a:solidFill>
                <a:srgbClr val="002060"/>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2</a:t>
            </a:fld>
            <a:endParaRPr lang="es-ES" dirty="0">
              <a:solidFill>
                <a:srgbClr val="002060"/>
              </a:solidFill>
            </a:endParaRPr>
          </a:p>
        </p:txBody>
      </p:sp>
      <p:sp>
        <p:nvSpPr>
          <p:cNvPr id="13" name="12 CuadroTexto"/>
          <p:cNvSpPr txBox="1"/>
          <p:nvPr/>
        </p:nvSpPr>
        <p:spPr>
          <a:xfrm>
            <a:off x="755576" y="836712"/>
            <a:ext cx="4005199" cy="461665"/>
          </a:xfrm>
          <a:prstGeom prst="rect">
            <a:avLst/>
          </a:prstGeom>
          <a:noFill/>
        </p:spPr>
        <p:txBody>
          <a:bodyPr wrap="none" rtlCol="0">
            <a:spAutoFit/>
          </a:bodyPr>
          <a:lstStyle/>
          <a:p>
            <a:r>
              <a:rPr lang="es-ES" sz="2400" dirty="0" smtClean="0">
                <a:solidFill>
                  <a:srgbClr val="002060"/>
                </a:solidFill>
              </a:rPr>
              <a:t>A. DERECHO PENAL EN DD.HH.</a:t>
            </a:r>
            <a:endParaRPr lang="es-ES" sz="2400" dirty="0">
              <a:solidFill>
                <a:srgbClr val="002060"/>
              </a:solidFill>
            </a:endParaRPr>
          </a:p>
        </p:txBody>
      </p:sp>
      <p:sp>
        <p:nvSpPr>
          <p:cNvPr id="14" name="13 CuadroTexto"/>
          <p:cNvSpPr txBox="1"/>
          <p:nvPr/>
        </p:nvSpPr>
        <p:spPr>
          <a:xfrm>
            <a:off x="782825" y="3789040"/>
            <a:ext cx="8109655" cy="830997"/>
          </a:xfrm>
          <a:prstGeom prst="rect">
            <a:avLst/>
          </a:prstGeom>
          <a:noFill/>
        </p:spPr>
        <p:txBody>
          <a:bodyPr wrap="square" rtlCol="0">
            <a:spAutoFit/>
          </a:bodyPr>
          <a:lstStyle/>
          <a:p>
            <a:r>
              <a:rPr lang="es-ES" sz="2400" dirty="0">
                <a:solidFill>
                  <a:srgbClr val="002060"/>
                </a:solidFill>
              </a:rPr>
              <a:t>B</a:t>
            </a:r>
            <a:r>
              <a:rPr lang="es-ES" sz="2400" dirty="0" smtClean="0">
                <a:solidFill>
                  <a:srgbClr val="002060"/>
                </a:solidFill>
              </a:rPr>
              <a:t>. ROL DE LAS FF.AA. EN EL RESPETO, PROMOCIÓN Y PROTECCIÓN DE LOS DD.HH.</a:t>
            </a:r>
            <a:endParaRPr lang="es-ES" sz="2400" dirty="0">
              <a:solidFill>
                <a:srgbClr val="002060"/>
              </a:solidFill>
            </a:endParaRPr>
          </a:p>
        </p:txBody>
      </p:sp>
      <p:sp>
        <p:nvSpPr>
          <p:cNvPr id="16" name="15 Elipse"/>
          <p:cNvSpPr/>
          <p:nvPr/>
        </p:nvSpPr>
        <p:spPr>
          <a:xfrm>
            <a:off x="3059832" y="-1"/>
            <a:ext cx="3168351" cy="936105"/>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4 Rectángulo"/>
          <p:cNvSpPr/>
          <p:nvPr/>
        </p:nvSpPr>
        <p:spPr>
          <a:xfrm>
            <a:off x="872343" y="4509120"/>
            <a:ext cx="7776864" cy="2308324"/>
          </a:xfrm>
          <a:prstGeom prst="rect">
            <a:avLst/>
          </a:prstGeom>
          <a:solidFill>
            <a:schemeClr val="tx1"/>
          </a:solidFill>
          <a:ln>
            <a:solidFill>
              <a:srgbClr val="FF0000"/>
            </a:solidFill>
          </a:ln>
        </p:spPr>
        <p:txBody>
          <a:bodyPr wrap="square">
            <a:spAutoFit/>
          </a:bodyPr>
          <a:lstStyle/>
          <a:p>
            <a:pPr marL="457200" indent="-457200">
              <a:buFont typeface="+mj-lt"/>
              <a:buAutoNum type="arabicPeriod"/>
            </a:pPr>
            <a:r>
              <a:rPr lang="es-ES" sz="2400" dirty="0" smtClean="0">
                <a:solidFill>
                  <a:srgbClr val="002060"/>
                </a:solidFill>
              </a:rPr>
              <a:t>FF.AA Y DD.HH en la perspectiva histórica, internacional y nacional.</a:t>
            </a:r>
          </a:p>
          <a:p>
            <a:pPr marL="457200" indent="-457200">
              <a:buFont typeface="+mj-lt"/>
              <a:buAutoNum type="arabicPeriod"/>
            </a:pPr>
            <a:r>
              <a:rPr lang="es-ES" sz="2400" dirty="0" smtClean="0">
                <a:solidFill>
                  <a:srgbClr val="002060"/>
                </a:solidFill>
              </a:rPr>
              <a:t>Rol de las FF.AA. en Estado de Excepción Constitucional.</a:t>
            </a:r>
          </a:p>
          <a:p>
            <a:pPr marL="457200" indent="-457200">
              <a:buFont typeface="+mj-lt"/>
              <a:buAutoNum type="arabicPeriod"/>
            </a:pPr>
            <a:r>
              <a:rPr lang="es-ES" sz="2400" dirty="0" smtClean="0">
                <a:solidFill>
                  <a:srgbClr val="002060"/>
                </a:solidFill>
              </a:rPr>
              <a:t>Uso legítimo de la fuerza.</a:t>
            </a:r>
          </a:p>
          <a:p>
            <a:pPr marL="457200" indent="-457200">
              <a:buFont typeface="+mj-lt"/>
              <a:buAutoNum type="arabicPeriod"/>
            </a:pPr>
            <a:r>
              <a:rPr lang="es-ES" sz="2400" dirty="0" smtClean="0">
                <a:solidFill>
                  <a:srgbClr val="002060"/>
                </a:solidFill>
              </a:rPr>
              <a:t>Los DD.HH. </a:t>
            </a:r>
            <a:r>
              <a:rPr lang="es-ES" sz="2400" dirty="0">
                <a:solidFill>
                  <a:srgbClr val="002060"/>
                </a:solidFill>
              </a:rPr>
              <a:t>a</a:t>
            </a:r>
            <a:r>
              <a:rPr lang="es-ES" sz="2400" dirty="0" smtClean="0">
                <a:solidFill>
                  <a:srgbClr val="002060"/>
                </a:solidFill>
              </a:rPr>
              <a:t>l interior de las FF.AA.</a:t>
            </a:r>
          </a:p>
          <a:p>
            <a:pPr marL="457200" indent="-457200">
              <a:buFont typeface="+mj-lt"/>
              <a:buAutoNum type="arabicPeriod"/>
            </a:pPr>
            <a:r>
              <a:rPr lang="es-ES" sz="2400" dirty="0" smtClean="0">
                <a:solidFill>
                  <a:srgbClr val="002060"/>
                </a:solidFill>
              </a:rPr>
              <a:t>Los Casos Suarez y Caamaño.</a:t>
            </a:r>
          </a:p>
        </p:txBody>
      </p:sp>
    </p:spTree>
    <p:extLst>
      <p:ext uri="{BB962C8B-B14F-4D97-AF65-F5344CB8AC3E}">
        <p14:creationId xmlns:p14="http://schemas.microsoft.com/office/powerpoint/2010/main" val="300324608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5" name="4 Rectángulo"/>
          <p:cNvSpPr/>
          <p:nvPr/>
        </p:nvSpPr>
        <p:spPr>
          <a:xfrm>
            <a:off x="1907704" y="2564904"/>
            <a:ext cx="5544616" cy="830997"/>
          </a:xfrm>
          <a:prstGeom prst="rect">
            <a:avLst/>
          </a:prstGeom>
          <a:solidFill>
            <a:schemeClr val="tx1"/>
          </a:solidFill>
          <a:ln>
            <a:solidFill>
              <a:schemeClr val="bg2"/>
            </a:solidFill>
          </a:ln>
        </p:spPr>
        <p:txBody>
          <a:bodyPr wrap="square">
            <a:spAutoFit/>
          </a:bodyPr>
          <a:lstStyle/>
          <a:p>
            <a:pPr algn="ctr"/>
            <a:r>
              <a:rPr lang="es-ES" sz="2400" b="1" dirty="0" smtClean="0">
                <a:solidFill>
                  <a:srgbClr val="002060"/>
                </a:solidFill>
              </a:rPr>
              <a:t>El Estatuto de Roma de la Corte Penal Internacional (C.P.I.)</a:t>
            </a:r>
            <a:endParaRPr lang="es-ES" sz="2400" b="1" dirty="0">
              <a:solidFill>
                <a:srgbClr val="002060"/>
              </a:solidFill>
            </a:endParaRPr>
          </a:p>
        </p:txBody>
      </p:sp>
      <p:sp>
        <p:nvSpPr>
          <p:cNvPr id="11" name="10 Rectángulo"/>
          <p:cNvSpPr/>
          <p:nvPr/>
        </p:nvSpPr>
        <p:spPr>
          <a:xfrm>
            <a:off x="755576" y="3866272"/>
            <a:ext cx="7776864" cy="1938992"/>
          </a:xfrm>
          <a:prstGeom prst="rect">
            <a:avLst/>
          </a:prstGeom>
          <a:solidFill>
            <a:schemeClr val="tx1"/>
          </a:solidFill>
          <a:ln>
            <a:solidFill>
              <a:schemeClr val="bg2"/>
            </a:solidFill>
          </a:ln>
        </p:spPr>
        <p:txBody>
          <a:bodyPr wrap="square">
            <a:spAutoFit/>
          </a:bodyPr>
          <a:lstStyle/>
          <a:p>
            <a:r>
              <a:rPr lang="es-ES" sz="2400" dirty="0" smtClean="0">
                <a:solidFill>
                  <a:srgbClr val="002060"/>
                </a:solidFill>
              </a:rPr>
              <a:t>1.-La Corte será una institución permanente, estará facultada para ejercer su jurisdicción sobre personas </a:t>
            </a:r>
            <a:r>
              <a:rPr lang="es-ES" sz="2400" u="sng" dirty="0" smtClean="0">
                <a:solidFill>
                  <a:srgbClr val="002060"/>
                </a:solidFill>
              </a:rPr>
              <a:t>respecto de los crímenes más graves de trascendencia internacional </a:t>
            </a:r>
            <a:r>
              <a:rPr lang="es-ES" sz="2400" dirty="0" smtClean="0">
                <a:solidFill>
                  <a:srgbClr val="002060"/>
                </a:solidFill>
              </a:rPr>
              <a:t>y tendrá carácter complementario de las jurisdicciones penales nacionales. </a:t>
            </a:r>
            <a:endParaRPr lang="es-ES" sz="2400" dirty="0">
              <a:solidFill>
                <a:srgbClr val="002060"/>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3</a:t>
            </a:fld>
            <a:endParaRPr lang="es-ES" dirty="0">
              <a:solidFill>
                <a:srgbClr val="002060"/>
              </a:solidFill>
            </a:endParaRPr>
          </a:p>
        </p:txBody>
      </p:sp>
      <p:sp>
        <p:nvSpPr>
          <p:cNvPr id="13" name="12 Rectángulo"/>
          <p:cNvSpPr/>
          <p:nvPr/>
        </p:nvSpPr>
        <p:spPr>
          <a:xfrm>
            <a:off x="827584" y="1268760"/>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A. DERECHO PENAL EN DD.HH.</a:t>
            </a:r>
          </a:p>
          <a:p>
            <a:pPr algn="ctr"/>
            <a:r>
              <a:rPr lang="es-ES" sz="2400" dirty="0" smtClean="0">
                <a:solidFill>
                  <a:srgbClr val="002060"/>
                </a:solidFill>
              </a:rPr>
              <a:t>1. Jurisdicción penal  </a:t>
            </a:r>
            <a:r>
              <a:rPr lang="es-ES" sz="2400" u="sng" dirty="0" smtClean="0">
                <a:solidFill>
                  <a:srgbClr val="002060"/>
                </a:solidFill>
              </a:rPr>
              <a:t>internacional</a:t>
            </a:r>
            <a:r>
              <a:rPr lang="es-ES" sz="2400" dirty="0" smtClean="0">
                <a:solidFill>
                  <a:srgbClr val="002060"/>
                </a:solidFill>
              </a:rPr>
              <a:t>  en DD.HH.</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5" name="4 Rectángulo"/>
          <p:cNvSpPr/>
          <p:nvPr/>
        </p:nvSpPr>
        <p:spPr>
          <a:xfrm>
            <a:off x="1907704" y="2021939"/>
            <a:ext cx="5544616" cy="830997"/>
          </a:xfrm>
          <a:prstGeom prst="rect">
            <a:avLst/>
          </a:prstGeom>
          <a:solidFill>
            <a:schemeClr val="tx1"/>
          </a:solidFill>
          <a:ln>
            <a:solidFill>
              <a:schemeClr val="bg2"/>
            </a:solidFill>
          </a:ln>
        </p:spPr>
        <p:txBody>
          <a:bodyPr wrap="square">
            <a:spAutoFit/>
          </a:bodyPr>
          <a:lstStyle/>
          <a:p>
            <a:pPr algn="ctr"/>
            <a:r>
              <a:rPr lang="es-ES" sz="2400" b="1" dirty="0" smtClean="0">
                <a:solidFill>
                  <a:srgbClr val="002060"/>
                </a:solidFill>
              </a:rPr>
              <a:t>Estatuto de Roma de la Corte Penal Internacional (C.P.I.)</a:t>
            </a:r>
            <a:endParaRPr lang="es-ES" sz="2400" b="1" dirty="0">
              <a:solidFill>
                <a:srgbClr val="002060"/>
              </a:solidFill>
            </a:endParaRPr>
          </a:p>
        </p:txBody>
      </p:sp>
      <p:sp>
        <p:nvSpPr>
          <p:cNvPr id="11" name="10 Rectángulo"/>
          <p:cNvSpPr/>
          <p:nvPr/>
        </p:nvSpPr>
        <p:spPr>
          <a:xfrm>
            <a:off x="611560" y="3140968"/>
            <a:ext cx="8136904" cy="1569660"/>
          </a:xfrm>
          <a:prstGeom prst="rect">
            <a:avLst/>
          </a:prstGeom>
          <a:solidFill>
            <a:schemeClr val="tx1"/>
          </a:solidFill>
          <a:ln>
            <a:solidFill>
              <a:schemeClr val="bg2"/>
            </a:solidFill>
          </a:ln>
        </p:spPr>
        <p:txBody>
          <a:bodyPr wrap="square">
            <a:spAutoFit/>
          </a:bodyPr>
          <a:lstStyle/>
          <a:p>
            <a:r>
              <a:rPr lang="es-ES" sz="2400" dirty="0" smtClean="0">
                <a:solidFill>
                  <a:srgbClr val="002060"/>
                </a:solidFill>
              </a:rPr>
              <a:t>2.- La Corte estará </a:t>
            </a:r>
            <a:r>
              <a:rPr lang="es-ES" sz="2400" u="sng" dirty="0" smtClean="0">
                <a:solidFill>
                  <a:srgbClr val="002060"/>
                </a:solidFill>
              </a:rPr>
              <a:t>vinculada </a:t>
            </a:r>
            <a:r>
              <a:rPr lang="es-ES" sz="2400" dirty="0" smtClean="0">
                <a:solidFill>
                  <a:srgbClr val="002060"/>
                </a:solidFill>
              </a:rPr>
              <a:t>con las Naciones Unidas pero tiene personalidad jurídica internacional. </a:t>
            </a:r>
            <a:r>
              <a:rPr lang="es-ES" sz="2400" dirty="0">
                <a:solidFill>
                  <a:srgbClr val="002060"/>
                </a:solidFill>
              </a:rPr>
              <a:t>T</a:t>
            </a:r>
            <a:r>
              <a:rPr lang="es-ES" sz="2400" dirty="0" smtClean="0">
                <a:solidFill>
                  <a:srgbClr val="002060"/>
                </a:solidFill>
              </a:rPr>
              <a:t>endrá su sede en Holanda – La Haya. </a:t>
            </a:r>
          </a:p>
          <a:p>
            <a:r>
              <a:rPr lang="es-ES" sz="2400" dirty="0" smtClean="0">
                <a:solidFill>
                  <a:srgbClr val="002060"/>
                </a:solidFill>
              </a:rPr>
              <a:t>No confundir con la Corte Internacional de Justicia.</a:t>
            </a:r>
            <a:endParaRPr lang="es-ES" sz="2400" dirty="0">
              <a:solidFill>
                <a:srgbClr val="002060"/>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1029" name="Picture 5" descr="Resultado de imagen para corte penal internacional"/>
          <p:cNvPicPr>
            <a:picLocks noChangeAspect="1" noChangeArrowheads="1"/>
          </p:cNvPicPr>
          <p:nvPr/>
        </p:nvPicPr>
        <p:blipFill>
          <a:blip r:embed="rId2" cstate="print"/>
          <a:srcRect/>
          <a:stretch>
            <a:fillRect/>
          </a:stretch>
        </p:blipFill>
        <p:spPr bwMode="auto">
          <a:xfrm>
            <a:off x="1259632" y="4958452"/>
            <a:ext cx="2915816" cy="1638900"/>
          </a:xfrm>
          <a:prstGeom prst="rect">
            <a:avLst/>
          </a:prstGeom>
          <a:noFill/>
        </p:spPr>
      </p:pic>
      <p:pic>
        <p:nvPicPr>
          <p:cNvPr id="1031" name="Picture 7" descr="Resultado de imagen para corte penal internacional"/>
          <p:cNvPicPr>
            <a:picLocks noChangeAspect="1" noChangeArrowheads="1"/>
          </p:cNvPicPr>
          <p:nvPr/>
        </p:nvPicPr>
        <p:blipFill>
          <a:blip r:embed="rId3" cstate="print"/>
          <a:srcRect/>
          <a:stretch>
            <a:fillRect/>
          </a:stretch>
        </p:blipFill>
        <p:spPr bwMode="auto">
          <a:xfrm>
            <a:off x="5004048" y="4987625"/>
            <a:ext cx="3024336" cy="1609727"/>
          </a:xfrm>
          <a:prstGeom prst="rect">
            <a:avLst/>
          </a:prstGeom>
          <a:noFill/>
        </p:spPr>
      </p:pic>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4</a:t>
            </a:fld>
            <a:endParaRPr lang="es-ES" dirty="0">
              <a:solidFill>
                <a:srgbClr val="002060"/>
              </a:solidFill>
            </a:endParaRPr>
          </a:p>
        </p:txBody>
      </p:sp>
      <p:sp>
        <p:nvSpPr>
          <p:cNvPr id="13" name="12 Rectángulo"/>
          <p:cNvSpPr/>
          <p:nvPr/>
        </p:nvSpPr>
        <p:spPr>
          <a:xfrm>
            <a:off x="827584" y="1085835"/>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A. DERECHO PENAL EN DD.HH.</a:t>
            </a:r>
          </a:p>
          <a:p>
            <a:pPr algn="ctr"/>
            <a:r>
              <a:rPr lang="es-ES" sz="2400" dirty="0" smtClean="0">
                <a:solidFill>
                  <a:srgbClr val="002060"/>
                </a:solidFill>
              </a:rPr>
              <a:t>1. Jurisdicción penal  </a:t>
            </a:r>
            <a:r>
              <a:rPr lang="es-ES" sz="2400" u="sng" dirty="0" smtClean="0">
                <a:solidFill>
                  <a:srgbClr val="002060"/>
                </a:solidFill>
              </a:rPr>
              <a:t>internacional</a:t>
            </a:r>
            <a:r>
              <a:rPr lang="es-ES" sz="2400" dirty="0" smtClean="0">
                <a:solidFill>
                  <a:srgbClr val="002060"/>
                </a:solidFill>
              </a:rPr>
              <a:t>  en DD.HH.</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5" name="4 Rectángulo"/>
          <p:cNvSpPr/>
          <p:nvPr/>
        </p:nvSpPr>
        <p:spPr>
          <a:xfrm>
            <a:off x="1907704" y="1988840"/>
            <a:ext cx="5544616" cy="830997"/>
          </a:xfrm>
          <a:prstGeom prst="rect">
            <a:avLst/>
          </a:prstGeom>
          <a:solidFill>
            <a:schemeClr val="tx1"/>
          </a:solidFill>
          <a:ln>
            <a:solidFill>
              <a:schemeClr val="bg2"/>
            </a:solidFill>
          </a:ln>
        </p:spPr>
        <p:txBody>
          <a:bodyPr wrap="square">
            <a:spAutoFit/>
          </a:bodyPr>
          <a:lstStyle/>
          <a:p>
            <a:pPr algn="ctr"/>
            <a:r>
              <a:rPr lang="es-ES" sz="2400" b="1" dirty="0" smtClean="0">
                <a:solidFill>
                  <a:srgbClr val="002060"/>
                </a:solidFill>
              </a:rPr>
              <a:t>Estatuto de Roma de la Corte Penal Internacional (C.P.I.)</a:t>
            </a:r>
            <a:endParaRPr lang="es-ES" sz="2400" b="1" dirty="0">
              <a:solidFill>
                <a:srgbClr val="002060"/>
              </a:solidFill>
            </a:endParaRPr>
          </a:p>
        </p:txBody>
      </p:sp>
      <p:sp>
        <p:nvSpPr>
          <p:cNvPr id="11" name="10 Rectángulo"/>
          <p:cNvSpPr/>
          <p:nvPr/>
        </p:nvSpPr>
        <p:spPr>
          <a:xfrm>
            <a:off x="611560" y="2924944"/>
            <a:ext cx="8136904" cy="3385542"/>
          </a:xfrm>
          <a:prstGeom prst="rect">
            <a:avLst/>
          </a:prstGeom>
          <a:solidFill>
            <a:schemeClr val="bg2">
              <a:lumMod val="20000"/>
              <a:lumOff val="80000"/>
            </a:schemeClr>
          </a:solidFill>
          <a:ln w="38100">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209550" h="120650" prst="angle"/>
          </a:sp3d>
        </p:spPr>
        <p:txBody>
          <a:bodyPr wrap="square">
            <a:spAutoFit/>
          </a:bodyPr>
          <a:lstStyle/>
          <a:p>
            <a:pPr algn="ctr"/>
            <a:endParaRPr lang="es-ES" sz="2000" dirty="0" smtClean="0">
              <a:solidFill>
                <a:schemeClr val="bg2">
                  <a:lumMod val="75000"/>
                </a:schemeClr>
              </a:solidFill>
            </a:endParaRPr>
          </a:p>
          <a:p>
            <a:pPr algn="ctr"/>
            <a:r>
              <a:rPr lang="es-ES" sz="2000" b="1" u="sng" dirty="0" smtClean="0">
                <a:solidFill>
                  <a:schemeClr val="bg2">
                    <a:lumMod val="75000"/>
                  </a:schemeClr>
                </a:solidFill>
              </a:rPr>
              <a:t>Crímenes de la competencia de la Corte </a:t>
            </a:r>
          </a:p>
          <a:p>
            <a:pPr algn="ctr"/>
            <a:r>
              <a:rPr lang="es-ES" sz="2000" dirty="0" smtClean="0">
                <a:solidFill>
                  <a:schemeClr val="bg2">
                    <a:lumMod val="75000"/>
                  </a:schemeClr>
                </a:solidFill>
              </a:rPr>
              <a:t>   La Corte tendrá competencia, de conformidad con el presente Estatuto,  respecto de los siguientes crímenes: </a:t>
            </a:r>
          </a:p>
          <a:p>
            <a:endParaRPr lang="es-ES" sz="2000" dirty="0" smtClean="0">
              <a:solidFill>
                <a:schemeClr val="bg2">
                  <a:lumMod val="75000"/>
                </a:schemeClr>
              </a:solidFill>
            </a:endParaRPr>
          </a:p>
          <a:p>
            <a:pPr>
              <a:lnSpc>
                <a:spcPct val="150000"/>
              </a:lnSpc>
            </a:pPr>
            <a:r>
              <a:rPr lang="es-ES" sz="2000" dirty="0" smtClean="0">
                <a:solidFill>
                  <a:schemeClr val="bg2">
                    <a:lumMod val="75000"/>
                  </a:schemeClr>
                </a:solidFill>
              </a:rPr>
              <a:t>   a) El crimen de genocidio </a:t>
            </a:r>
          </a:p>
          <a:p>
            <a:pPr>
              <a:lnSpc>
                <a:spcPct val="150000"/>
              </a:lnSpc>
            </a:pPr>
            <a:r>
              <a:rPr lang="es-ES" sz="2000" dirty="0" smtClean="0">
                <a:solidFill>
                  <a:schemeClr val="bg2">
                    <a:lumMod val="75000"/>
                  </a:schemeClr>
                </a:solidFill>
              </a:rPr>
              <a:t>   b) Los crímenes de lesa humanidad </a:t>
            </a:r>
          </a:p>
          <a:p>
            <a:pPr>
              <a:lnSpc>
                <a:spcPct val="150000"/>
              </a:lnSpc>
            </a:pPr>
            <a:r>
              <a:rPr lang="es-ES" sz="2000" dirty="0" smtClean="0">
                <a:solidFill>
                  <a:schemeClr val="bg2">
                    <a:lumMod val="75000"/>
                  </a:schemeClr>
                </a:solidFill>
              </a:rPr>
              <a:t>   c) Los crímenes de guerra o de agresión.</a:t>
            </a:r>
          </a:p>
          <a:p>
            <a:pPr algn="ctr"/>
            <a:endParaRPr lang="es-ES" sz="2400" dirty="0" smtClean="0">
              <a:solidFill>
                <a:schemeClr val="bg2">
                  <a:lumMod val="75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5</a:t>
            </a:fld>
            <a:endParaRPr lang="es-ES" dirty="0">
              <a:solidFill>
                <a:srgbClr val="002060"/>
              </a:solidFill>
            </a:endParaRPr>
          </a:p>
        </p:txBody>
      </p:sp>
      <p:sp>
        <p:nvSpPr>
          <p:cNvPr id="13" name="12 Rectángulo"/>
          <p:cNvSpPr/>
          <p:nvPr/>
        </p:nvSpPr>
        <p:spPr>
          <a:xfrm>
            <a:off x="827584" y="1085835"/>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A. DERECHO PENAL EN DD.HH.</a:t>
            </a:r>
          </a:p>
          <a:p>
            <a:pPr algn="ctr"/>
            <a:r>
              <a:rPr lang="es-ES" sz="2400" dirty="0" smtClean="0">
                <a:solidFill>
                  <a:srgbClr val="002060"/>
                </a:solidFill>
              </a:rPr>
              <a:t>1. Jurisdicción penal  </a:t>
            </a:r>
            <a:r>
              <a:rPr lang="es-ES" sz="2400" u="sng" dirty="0" smtClean="0">
                <a:solidFill>
                  <a:srgbClr val="002060"/>
                </a:solidFill>
              </a:rPr>
              <a:t>internacional</a:t>
            </a:r>
            <a:r>
              <a:rPr lang="es-ES" sz="2400" dirty="0" smtClean="0">
                <a:solidFill>
                  <a:srgbClr val="002060"/>
                </a:solidFill>
              </a:rPr>
              <a:t>  en DD.HH.</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5" name="4 Rectángulo"/>
          <p:cNvSpPr/>
          <p:nvPr/>
        </p:nvSpPr>
        <p:spPr>
          <a:xfrm>
            <a:off x="1907704" y="1988840"/>
            <a:ext cx="5544616" cy="830997"/>
          </a:xfrm>
          <a:prstGeom prst="rect">
            <a:avLst/>
          </a:prstGeom>
          <a:solidFill>
            <a:schemeClr val="tx1"/>
          </a:solidFill>
          <a:ln>
            <a:solidFill>
              <a:schemeClr val="bg2"/>
            </a:solidFill>
          </a:ln>
        </p:spPr>
        <p:txBody>
          <a:bodyPr wrap="square">
            <a:spAutoFit/>
          </a:bodyPr>
          <a:lstStyle/>
          <a:p>
            <a:pPr algn="ctr"/>
            <a:r>
              <a:rPr lang="es-ES" sz="2400" b="1" dirty="0" smtClean="0">
                <a:solidFill>
                  <a:srgbClr val="002060"/>
                </a:solidFill>
              </a:rPr>
              <a:t>Estatuto de Roma de la Corte Penal Internacional (C.P.I.)</a:t>
            </a:r>
            <a:endParaRPr lang="es-ES" sz="2400" b="1" dirty="0">
              <a:solidFill>
                <a:srgbClr val="002060"/>
              </a:solidFill>
            </a:endParaRPr>
          </a:p>
        </p:txBody>
      </p:sp>
      <p:sp>
        <p:nvSpPr>
          <p:cNvPr id="11" name="10 Rectángulo"/>
          <p:cNvSpPr/>
          <p:nvPr/>
        </p:nvSpPr>
        <p:spPr>
          <a:xfrm>
            <a:off x="611560" y="2924944"/>
            <a:ext cx="8136904" cy="3477875"/>
          </a:xfrm>
          <a:prstGeom prst="rect">
            <a:avLst/>
          </a:prstGeom>
          <a:solidFill>
            <a:schemeClr val="bg2">
              <a:lumMod val="20000"/>
              <a:lumOff val="80000"/>
            </a:schemeClr>
          </a:solidFill>
          <a:ln w="38100">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209550" h="120650" prst="angle"/>
          </a:sp3d>
        </p:spPr>
        <p:txBody>
          <a:bodyPr wrap="square">
            <a:spAutoFit/>
          </a:bodyPr>
          <a:lstStyle/>
          <a:p>
            <a:pPr algn="ctr"/>
            <a:endParaRPr lang="es-ES" sz="2000" dirty="0" smtClean="0">
              <a:solidFill>
                <a:schemeClr val="bg2">
                  <a:lumMod val="75000"/>
                </a:schemeClr>
              </a:solidFill>
            </a:endParaRPr>
          </a:p>
          <a:p>
            <a:pPr algn="ctr"/>
            <a:r>
              <a:rPr lang="es-ES" sz="2000" b="1" u="sng" dirty="0" smtClean="0">
                <a:solidFill>
                  <a:schemeClr val="bg2">
                    <a:lumMod val="75000"/>
                  </a:schemeClr>
                </a:solidFill>
              </a:rPr>
              <a:t>Ejercicio de la competencia </a:t>
            </a:r>
          </a:p>
          <a:p>
            <a:pPr algn="ctr"/>
            <a:endParaRPr lang="es-ES" sz="2000" b="1" u="sng" dirty="0" smtClean="0">
              <a:solidFill>
                <a:schemeClr val="bg2">
                  <a:lumMod val="75000"/>
                </a:schemeClr>
              </a:solidFill>
            </a:endParaRPr>
          </a:p>
          <a:p>
            <a:pPr algn="ctr"/>
            <a:r>
              <a:rPr lang="es-ES" sz="2000" dirty="0" smtClean="0">
                <a:solidFill>
                  <a:schemeClr val="bg2">
                    <a:lumMod val="75000"/>
                  </a:schemeClr>
                </a:solidFill>
              </a:rPr>
              <a:t>La Corte podrá ejercer su competencia respecto de cualquiera de los crímenes a que se refiere el artículo 5 de conformidad con las disposiciones del presente Estatuto si: </a:t>
            </a:r>
          </a:p>
          <a:p>
            <a:pPr algn="ctr"/>
            <a:endParaRPr lang="es-ES" sz="2000" dirty="0" smtClean="0">
              <a:solidFill>
                <a:schemeClr val="bg2">
                  <a:lumMod val="75000"/>
                </a:schemeClr>
              </a:solidFill>
            </a:endParaRPr>
          </a:p>
          <a:p>
            <a:pPr algn="ctr"/>
            <a:r>
              <a:rPr lang="es-ES" sz="2000" dirty="0" smtClean="0">
                <a:solidFill>
                  <a:schemeClr val="bg2">
                    <a:lumMod val="75000"/>
                  </a:schemeClr>
                </a:solidFill>
              </a:rPr>
              <a:t>        a) Un Estado Parte remite al Fiscal, de conformidad con el artículo 14, una situación en que parezca haberse cometido uno o varios de esos crímenes.</a:t>
            </a:r>
          </a:p>
          <a:p>
            <a:pPr algn="ctr"/>
            <a:endParaRPr lang="es-ES" sz="2000" dirty="0" smtClean="0">
              <a:solidFill>
                <a:schemeClr val="bg2">
                  <a:lumMod val="75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6</a:t>
            </a:fld>
            <a:endParaRPr lang="es-ES" dirty="0">
              <a:solidFill>
                <a:srgbClr val="002060"/>
              </a:solidFill>
            </a:endParaRPr>
          </a:p>
        </p:txBody>
      </p:sp>
      <p:sp>
        <p:nvSpPr>
          <p:cNvPr id="13" name="12 Rectángulo"/>
          <p:cNvSpPr/>
          <p:nvPr/>
        </p:nvSpPr>
        <p:spPr>
          <a:xfrm>
            <a:off x="827584" y="1085835"/>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A. DERECHO PENAL EN DD.HH.</a:t>
            </a:r>
          </a:p>
          <a:p>
            <a:pPr algn="ctr"/>
            <a:r>
              <a:rPr lang="es-ES" sz="2400" dirty="0" smtClean="0">
                <a:solidFill>
                  <a:srgbClr val="002060"/>
                </a:solidFill>
              </a:rPr>
              <a:t>1. Jurisdicción penal  </a:t>
            </a:r>
            <a:r>
              <a:rPr lang="es-ES" sz="2400" u="sng" dirty="0" smtClean="0">
                <a:solidFill>
                  <a:srgbClr val="002060"/>
                </a:solidFill>
              </a:rPr>
              <a:t>internacional</a:t>
            </a:r>
            <a:r>
              <a:rPr lang="es-ES" sz="2400" dirty="0" smtClean="0">
                <a:solidFill>
                  <a:srgbClr val="002060"/>
                </a:solidFill>
              </a:rPr>
              <a:t>  en DD.HH.</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5" name="4 Rectángulo"/>
          <p:cNvSpPr/>
          <p:nvPr/>
        </p:nvSpPr>
        <p:spPr>
          <a:xfrm>
            <a:off x="1907704" y="1988840"/>
            <a:ext cx="5544616" cy="830997"/>
          </a:xfrm>
          <a:prstGeom prst="rect">
            <a:avLst/>
          </a:prstGeom>
          <a:solidFill>
            <a:schemeClr val="tx1"/>
          </a:solidFill>
          <a:ln>
            <a:solidFill>
              <a:schemeClr val="bg2"/>
            </a:solidFill>
          </a:ln>
        </p:spPr>
        <p:txBody>
          <a:bodyPr wrap="square">
            <a:spAutoFit/>
          </a:bodyPr>
          <a:lstStyle/>
          <a:p>
            <a:pPr algn="ctr"/>
            <a:r>
              <a:rPr lang="es-ES" sz="2400" b="1" dirty="0" smtClean="0">
                <a:solidFill>
                  <a:srgbClr val="002060"/>
                </a:solidFill>
              </a:rPr>
              <a:t>Estatuto de Roma de la Corte Penal Internacional (C.P.I.)</a:t>
            </a:r>
            <a:endParaRPr lang="es-ES" sz="2400" b="1" dirty="0">
              <a:solidFill>
                <a:srgbClr val="002060"/>
              </a:solidFill>
            </a:endParaRPr>
          </a:p>
        </p:txBody>
      </p:sp>
      <p:sp>
        <p:nvSpPr>
          <p:cNvPr id="11" name="10 Rectángulo"/>
          <p:cNvSpPr/>
          <p:nvPr/>
        </p:nvSpPr>
        <p:spPr>
          <a:xfrm>
            <a:off x="611560" y="2924944"/>
            <a:ext cx="8136904" cy="3785652"/>
          </a:xfrm>
          <a:prstGeom prst="rect">
            <a:avLst/>
          </a:prstGeom>
          <a:solidFill>
            <a:schemeClr val="bg2">
              <a:lumMod val="20000"/>
              <a:lumOff val="80000"/>
            </a:schemeClr>
          </a:solidFill>
          <a:ln w="38100">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209550" h="120650" prst="angle"/>
          </a:sp3d>
        </p:spPr>
        <p:txBody>
          <a:bodyPr wrap="square">
            <a:spAutoFit/>
          </a:bodyPr>
          <a:lstStyle/>
          <a:p>
            <a:pPr algn="ctr"/>
            <a:endParaRPr lang="es-ES" sz="2000" dirty="0" smtClean="0">
              <a:solidFill>
                <a:schemeClr val="bg2">
                  <a:lumMod val="75000"/>
                </a:schemeClr>
              </a:solidFill>
            </a:endParaRPr>
          </a:p>
          <a:p>
            <a:pPr algn="ctr"/>
            <a:r>
              <a:rPr lang="es-ES" sz="2000" b="1" u="sng" dirty="0" smtClean="0">
                <a:solidFill>
                  <a:schemeClr val="bg2">
                    <a:lumMod val="75000"/>
                  </a:schemeClr>
                </a:solidFill>
              </a:rPr>
              <a:t>Ejercicio de la competencia</a:t>
            </a:r>
          </a:p>
          <a:p>
            <a:pPr algn="ctr"/>
            <a:endParaRPr lang="es-ES" sz="2000" b="1" u="sng" dirty="0" smtClean="0">
              <a:solidFill>
                <a:schemeClr val="bg2">
                  <a:lumMod val="75000"/>
                </a:schemeClr>
              </a:solidFill>
            </a:endParaRPr>
          </a:p>
          <a:p>
            <a:pPr algn="ctr"/>
            <a:r>
              <a:rPr lang="es-ES" sz="2000" dirty="0" smtClean="0">
                <a:solidFill>
                  <a:schemeClr val="bg2">
                    <a:lumMod val="75000"/>
                  </a:schemeClr>
                </a:solidFill>
              </a:rPr>
              <a:t>b) El Consejo de Seguridad, actuando con arreglo a lo dispuesto en el     Capítulo VII de la Carta de las Naciones Unidas, remite al Fiscal una </a:t>
            </a:r>
          </a:p>
          <a:p>
            <a:pPr algn="ctr"/>
            <a:r>
              <a:rPr lang="es-ES" sz="2000" dirty="0" smtClean="0">
                <a:solidFill>
                  <a:schemeClr val="bg2">
                    <a:lumMod val="75000"/>
                  </a:schemeClr>
                </a:solidFill>
              </a:rPr>
              <a:t>situación en que parezca haberse cometido uno o varios de esos crímenes.</a:t>
            </a:r>
          </a:p>
          <a:p>
            <a:pPr algn="ctr"/>
            <a:endParaRPr lang="es-ES" sz="2000" dirty="0" smtClean="0">
              <a:solidFill>
                <a:schemeClr val="bg2">
                  <a:lumMod val="75000"/>
                </a:schemeClr>
              </a:solidFill>
            </a:endParaRPr>
          </a:p>
          <a:p>
            <a:pPr algn="ctr"/>
            <a:r>
              <a:rPr lang="es-ES" sz="2000" dirty="0" smtClean="0">
                <a:solidFill>
                  <a:schemeClr val="bg2">
                    <a:lumMod val="75000"/>
                  </a:schemeClr>
                </a:solidFill>
              </a:rPr>
              <a:t>c) El Fiscal ha iniciado una investigación respecto de un crimen de ese </a:t>
            </a:r>
          </a:p>
          <a:p>
            <a:pPr algn="ctr"/>
            <a:r>
              <a:rPr lang="es-ES" sz="2000" dirty="0" smtClean="0">
                <a:solidFill>
                  <a:schemeClr val="bg2">
                    <a:lumMod val="75000"/>
                  </a:schemeClr>
                </a:solidFill>
              </a:rPr>
              <a:t>tipo de conformidad con lo dispuesto en el artículo 15.</a:t>
            </a:r>
            <a:r>
              <a:rPr lang="es-ES" sz="2000" b="1" u="sng" dirty="0" smtClean="0">
                <a:solidFill>
                  <a:schemeClr val="bg2">
                    <a:lumMod val="75000"/>
                  </a:schemeClr>
                </a:solidFill>
              </a:rPr>
              <a:t> </a:t>
            </a:r>
          </a:p>
          <a:p>
            <a:pPr algn="ctr"/>
            <a:endParaRPr lang="es-ES" sz="2000" b="1" u="sng" dirty="0" smtClean="0">
              <a:solidFill>
                <a:schemeClr val="bg2">
                  <a:lumMod val="75000"/>
                </a:schemeClr>
              </a:solidFill>
            </a:endParaRPr>
          </a:p>
          <a:p>
            <a:pPr algn="ctr"/>
            <a:endParaRPr lang="es-ES" sz="2000" dirty="0" smtClean="0">
              <a:solidFill>
                <a:schemeClr val="bg2">
                  <a:lumMod val="75000"/>
                </a:schemeClr>
              </a:solidFill>
            </a:endParaRPr>
          </a:p>
          <a:p>
            <a:pPr algn="ctr"/>
            <a:endParaRPr lang="es-ES" sz="2000" dirty="0" smtClean="0">
              <a:solidFill>
                <a:schemeClr val="bg2">
                  <a:lumMod val="75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7</a:t>
            </a:fld>
            <a:endParaRPr lang="es-ES" dirty="0">
              <a:solidFill>
                <a:srgbClr val="002060"/>
              </a:solidFill>
            </a:endParaRPr>
          </a:p>
        </p:txBody>
      </p:sp>
      <p:sp>
        <p:nvSpPr>
          <p:cNvPr id="13" name="12 Rectángulo"/>
          <p:cNvSpPr/>
          <p:nvPr/>
        </p:nvSpPr>
        <p:spPr>
          <a:xfrm>
            <a:off x="827584" y="1085835"/>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A. DERECHO PENAL EN DD.HH.</a:t>
            </a:r>
          </a:p>
          <a:p>
            <a:pPr algn="ctr"/>
            <a:r>
              <a:rPr lang="es-ES" sz="2400" dirty="0" smtClean="0">
                <a:solidFill>
                  <a:srgbClr val="002060"/>
                </a:solidFill>
              </a:rPr>
              <a:t>1. Jurisdicción penal  </a:t>
            </a:r>
            <a:r>
              <a:rPr lang="es-ES" sz="2400" u="sng" dirty="0" smtClean="0">
                <a:solidFill>
                  <a:srgbClr val="002060"/>
                </a:solidFill>
              </a:rPr>
              <a:t>internacional</a:t>
            </a:r>
            <a:r>
              <a:rPr lang="es-ES" sz="2400" dirty="0" smtClean="0">
                <a:solidFill>
                  <a:srgbClr val="002060"/>
                </a:solidFill>
              </a:rPr>
              <a:t>  en DD.HH.</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5" name="4 Rectángulo"/>
          <p:cNvSpPr/>
          <p:nvPr/>
        </p:nvSpPr>
        <p:spPr>
          <a:xfrm>
            <a:off x="1907704" y="1268760"/>
            <a:ext cx="5544616" cy="830997"/>
          </a:xfrm>
          <a:prstGeom prst="rect">
            <a:avLst/>
          </a:prstGeom>
          <a:solidFill>
            <a:schemeClr val="tx1"/>
          </a:solidFill>
          <a:ln>
            <a:solidFill>
              <a:schemeClr val="bg2"/>
            </a:solidFill>
          </a:ln>
        </p:spPr>
        <p:txBody>
          <a:bodyPr wrap="square">
            <a:spAutoFit/>
          </a:bodyPr>
          <a:lstStyle/>
          <a:p>
            <a:pPr algn="ctr"/>
            <a:r>
              <a:rPr lang="es-ES" sz="2400" b="1" dirty="0" smtClean="0">
                <a:solidFill>
                  <a:srgbClr val="002060"/>
                </a:solidFill>
              </a:rPr>
              <a:t>Estatuto de Roma de la Corte Penal Internacional (C.P.I.)</a:t>
            </a:r>
            <a:endParaRPr lang="es-ES" sz="2400" b="1" dirty="0">
              <a:solidFill>
                <a:srgbClr val="002060"/>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1027" name="Picture 3" descr="\\ESNAVAL04\Enjefcatdmando\infocpi.jpg"/>
          <p:cNvPicPr>
            <a:picLocks noChangeAspect="1" noChangeArrowheads="1"/>
          </p:cNvPicPr>
          <p:nvPr/>
        </p:nvPicPr>
        <p:blipFill>
          <a:blip r:embed="rId2" cstate="print"/>
          <a:srcRect/>
          <a:stretch>
            <a:fillRect/>
          </a:stretch>
        </p:blipFill>
        <p:spPr bwMode="auto">
          <a:xfrm>
            <a:off x="1115616" y="1196752"/>
            <a:ext cx="7396662" cy="5184576"/>
          </a:xfrm>
          <a:prstGeom prst="rect">
            <a:avLst/>
          </a:prstGeom>
          <a:noFill/>
        </p:spPr>
      </p:pic>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8</a:t>
            </a:fld>
            <a:endParaRPr lang="es-ES" dirty="0">
              <a:solidFill>
                <a:srgbClr val="002060"/>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5" name="4 Rectángulo"/>
          <p:cNvSpPr/>
          <p:nvPr/>
        </p:nvSpPr>
        <p:spPr>
          <a:xfrm>
            <a:off x="1907704" y="1916832"/>
            <a:ext cx="5544616" cy="461665"/>
          </a:xfrm>
          <a:prstGeom prst="rect">
            <a:avLst/>
          </a:prstGeom>
          <a:solidFill>
            <a:schemeClr val="tx1"/>
          </a:solidFill>
          <a:ln>
            <a:solidFill>
              <a:schemeClr val="bg2"/>
            </a:solidFill>
          </a:ln>
        </p:spPr>
        <p:txBody>
          <a:bodyPr wrap="square">
            <a:spAutoFit/>
          </a:bodyPr>
          <a:lstStyle/>
          <a:p>
            <a:pPr algn="ctr"/>
            <a:r>
              <a:rPr lang="es-ES" sz="2400" b="1" dirty="0" smtClean="0">
                <a:solidFill>
                  <a:srgbClr val="002060"/>
                </a:solidFill>
              </a:rPr>
              <a:t>Sistema Interamericano de DDHH</a:t>
            </a:r>
            <a:endParaRPr lang="es-ES" sz="2400" b="1" dirty="0">
              <a:solidFill>
                <a:srgbClr val="002060"/>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9</a:t>
            </a:fld>
            <a:endParaRPr lang="es-ES" dirty="0">
              <a:solidFill>
                <a:srgbClr val="002060"/>
              </a:solidFill>
            </a:endParaRPr>
          </a:p>
        </p:txBody>
      </p:sp>
      <p:sp>
        <p:nvSpPr>
          <p:cNvPr id="13" name="12 Rectángulo"/>
          <p:cNvSpPr/>
          <p:nvPr/>
        </p:nvSpPr>
        <p:spPr>
          <a:xfrm>
            <a:off x="827584" y="980728"/>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A. DERECHO PENAL EN DD.HH.</a:t>
            </a:r>
          </a:p>
          <a:p>
            <a:pPr algn="ctr"/>
            <a:r>
              <a:rPr lang="es-ES" sz="2400" dirty="0" smtClean="0">
                <a:solidFill>
                  <a:srgbClr val="002060"/>
                </a:solidFill>
              </a:rPr>
              <a:t>1. Jurisdicción penal  </a:t>
            </a:r>
            <a:r>
              <a:rPr lang="es-ES" sz="2400" u="sng" dirty="0" smtClean="0">
                <a:solidFill>
                  <a:srgbClr val="002060"/>
                </a:solidFill>
              </a:rPr>
              <a:t>internacional</a:t>
            </a:r>
            <a:r>
              <a:rPr lang="es-ES" sz="2400" dirty="0" smtClean="0">
                <a:solidFill>
                  <a:srgbClr val="002060"/>
                </a:solidFill>
              </a:rPr>
              <a:t>  en DD.HH.</a:t>
            </a:r>
          </a:p>
        </p:txBody>
      </p:sp>
      <p:sp>
        <p:nvSpPr>
          <p:cNvPr id="2" name="Rectángulo 1"/>
          <p:cNvSpPr/>
          <p:nvPr/>
        </p:nvSpPr>
        <p:spPr>
          <a:xfrm>
            <a:off x="307975" y="2507381"/>
            <a:ext cx="8496944" cy="1569660"/>
          </a:xfrm>
          <a:prstGeom prst="rect">
            <a:avLst/>
          </a:prstGeom>
        </p:spPr>
        <p:txBody>
          <a:bodyPr wrap="square">
            <a:spAutoFit/>
          </a:bodyPr>
          <a:lstStyle/>
          <a:p>
            <a:pPr algn="just"/>
            <a:r>
              <a:rPr lang="es-ES" sz="2400" dirty="0">
                <a:solidFill>
                  <a:schemeClr val="bg1"/>
                </a:solidFill>
              </a:rPr>
              <a:t>La Convención Americana, también llamada Pacto de San José de Costa Rica es un tratado internacional que prevé derechos y libertades que tienen que ser respetados por los Estados Partes</a:t>
            </a:r>
            <a:r>
              <a:rPr lang="es-ES" sz="2400" dirty="0" smtClean="0">
                <a:solidFill>
                  <a:schemeClr val="bg1"/>
                </a:solidFill>
              </a:rPr>
              <a:t>. Es la piedra angular de todo el Sistema.</a:t>
            </a:r>
            <a:endParaRPr lang="en-US" sz="2400" dirty="0">
              <a:solidFill>
                <a:schemeClr val="bg1"/>
              </a:solidFill>
            </a:endParaRPr>
          </a:p>
        </p:txBody>
      </p:sp>
      <p:sp>
        <p:nvSpPr>
          <p:cNvPr id="3" name="Rectángulo 2"/>
          <p:cNvSpPr/>
          <p:nvPr/>
        </p:nvSpPr>
        <p:spPr>
          <a:xfrm>
            <a:off x="460376" y="4077041"/>
            <a:ext cx="8226424" cy="400110"/>
          </a:xfrm>
          <a:prstGeom prst="rect">
            <a:avLst/>
          </a:prstGeom>
          <a:solidFill>
            <a:schemeClr val="tx1"/>
          </a:solidFill>
        </p:spPr>
        <p:txBody>
          <a:bodyPr wrap="square">
            <a:spAutoFit/>
          </a:bodyPr>
          <a:lstStyle/>
          <a:p>
            <a:r>
              <a:rPr lang="es-ES" sz="2000" dirty="0">
                <a:solidFill>
                  <a:schemeClr val="bg1"/>
                </a:solidFill>
              </a:rPr>
              <a:t>El Sistema Interamericano de Derechos Humanos está compuesto </a:t>
            </a:r>
            <a:r>
              <a:rPr lang="es-ES" sz="2000" dirty="0" smtClean="0">
                <a:solidFill>
                  <a:schemeClr val="bg1"/>
                </a:solidFill>
              </a:rPr>
              <a:t>por:</a:t>
            </a:r>
            <a:endParaRPr lang="en-US" sz="2000" dirty="0">
              <a:solidFill>
                <a:schemeClr val="bg1"/>
              </a:solidFill>
            </a:endParaRPr>
          </a:p>
        </p:txBody>
      </p:sp>
      <p:sp>
        <p:nvSpPr>
          <p:cNvPr id="14" name="Rectángulo 13"/>
          <p:cNvSpPr/>
          <p:nvPr/>
        </p:nvSpPr>
        <p:spPr>
          <a:xfrm>
            <a:off x="307975" y="5109854"/>
            <a:ext cx="3689449" cy="646331"/>
          </a:xfrm>
          <a:prstGeom prst="rect">
            <a:avLst/>
          </a:prstGeom>
          <a:solidFill>
            <a:schemeClr val="tx1"/>
          </a:solidFill>
        </p:spPr>
        <p:txBody>
          <a:bodyPr wrap="square">
            <a:spAutoFit/>
          </a:bodyPr>
          <a:lstStyle/>
          <a:p>
            <a:pPr algn="just"/>
            <a:r>
              <a:rPr lang="es-ES" dirty="0" smtClean="0">
                <a:solidFill>
                  <a:schemeClr val="bg1"/>
                </a:solidFill>
              </a:rPr>
              <a:t>Comisión Interamericana </a:t>
            </a:r>
            <a:r>
              <a:rPr lang="es-ES" dirty="0">
                <a:solidFill>
                  <a:schemeClr val="bg1"/>
                </a:solidFill>
              </a:rPr>
              <a:t>de Derechos Humanos (CIDH</a:t>
            </a:r>
            <a:r>
              <a:rPr lang="es-ES" dirty="0" smtClean="0">
                <a:solidFill>
                  <a:schemeClr val="bg1"/>
                </a:solidFill>
              </a:rPr>
              <a:t>).</a:t>
            </a:r>
            <a:endParaRPr lang="en-US" dirty="0">
              <a:solidFill>
                <a:schemeClr val="bg1"/>
              </a:solidFill>
            </a:endParaRPr>
          </a:p>
        </p:txBody>
      </p:sp>
      <p:sp>
        <p:nvSpPr>
          <p:cNvPr id="15" name="Rectángulo 14"/>
          <p:cNvSpPr/>
          <p:nvPr/>
        </p:nvSpPr>
        <p:spPr>
          <a:xfrm>
            <a:off x="5220072" y="5109854"/>
            <a:ext cx="3466728" cy="646331"/>
          </a:xfrm>
          <a:prstGeom prst="rect">
            <a:avLst/>
          </a:prstGeom>
          <a:solidFill>
            <a:schemeClr val="tx1"/>
          </a:solidFill>
        </p:spPr>
        <p:txBody>
          <a:bodyPr wrap="square">
            <a:spAutoFit/>
          </a:bodyPr>
          <a:lstStyle/>
          <a:p>
            <a:pPr algn="just"/>
            <a:r>
              <a:rPr lang="es-ES" dirty="0" smtClean="0">
                <a:solidFill>
                  <a:schemeClr val="bg1"/>
                </a:solidFill>
              </a:rPr>
              <a:t>Corte </a:t>
            </a:r>
            <a:r>
              <a:rPr lang="es-ES" dirty="0">
                <a:solidFill>
                  <a:schemeClr val="bg1"/>
                </a:solidFill>
              </a:rPr>
              <a:t>Interamericana de Derechos Humanos (Corte IDH).</a:t>
            </a:r>
            <a:endParaRPr lang="en-US" dirty="0">
              <a:solidFill>
                <a:schemeClr val="bg1"/>
              </a:solidFill>
            </a:endParaRPr>
          </a:p>
        </p:txBody>
      </p:sp>
      <p:sp>
        <p:nvSpPr>
          <p:cNvPr id="4" name="CuadroTexto 3"/>
          <p:cNvSpPr txBox="1"/>
          <p:nvPr/>
        </p:nvSpPr>
        <p:spPr>
          <a:xfrm>
            <a:off x="307975" y="4723030"/>
            <a:ext cx="4074641" cy="1815882"/>
          </a:xfrm>
          <a:prstGeom prst="rect">
            <a:avLst/>
          </a:prstGeom>
          <a:solidFill>
            <a:schemeClr val="tx1"/>
          </a:solidFill>
        </p:spPr>
        <p:txBody>
          <a:bodyPr wrap="square" rtlCol="0">
            <a:spAutoFit/>
          </a:bodyPr>
          <a:lstStyle/>
          <a:p>
            <a:r>
              <a:rPr lang="es-ES" sz="2800" dirty="0" smtClean="0">
                <a:solidFill>
                  <a:schemeClr val="bg1"/>
                </a:solidFill>
              </a:rPr>
              <a:t>Esta Comisión es un órgano “político” que prevé la observancia de los DD.HH. </a:t>
            </a:r>
            <a:endParaRPr lang="en-US" sz="2800" dirty="0">
              <a:solidFill>
                <a:schemeClr val="bg1"/>
              </a:solidFill>
            </a:endParaRPr>
          </a:p>
        </p:txBody>
      </p:sp>
    </p:spTree>
    <p:extLst>
      <p:ext uri="{BB962C8B-B14F-4D97-AF65-F5344CB8AC3E}">
        <p14:creationId xmlns:p14="http://schemas.microsoft.com/office/powerpoint/2010/main" val="3265040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5" name="4 Rectángulo"/>
          <p:cNvSpPr/>
          <p:nvPr/>
        </p:nvSpPr>
        <p:spPr>
          <a:xfrm>
            <a:off x="1907704" y="1916832"/>
            <a:ext cx="5544616" cy="461665"/>
          </a:xfrm>
          <a:prstGeom prst="rect">
            <a:avLst/>
          </a:prstGeom>
          <a:solidFill>
            <a:schemeClr val="tx1"/>
          </a:solidFill>
          <a:ln>
            <a:solidFill>
              <a:schemeClr val="bg2"/>
            </a:solidFill>
          </a:ln>
        </p:spPr>
        <p:txBody>
          <a:bodyPr wrap="square">
            <a:spAutoFit/>
          </a:bodyPr>
          <a:lstStyle/>
          <a:p>
            <a:pPr algn="ctr"/>
            <a:r>
              <a:rPr lang="es-ES" sz="2400" b="1" dirty="0" smtClean="0">
                <a:solidFill>
                  <a:srgbClr val="002060"/>
                </a:solidFill>
              </a:rPr>
              <a:t>Sistema Interamericano de DDHH</a:t>
            </a:r>
            <a:endParaRPr lang="es-ES" sz="2400" b="1" dirty="0">
              <a:solidFill>
                <a:srgbClr val="002060"/>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10</a:t>
            </a:fld>
            <a:endParaRPr lang="es-ES" dirty="0">
              <a:solidFill>
                <a:srgbClr val="002060"/>
              </a:solidFill>
            </a:endParaRPr>
          </a:p>
        </p:txBody>
      </p:sp>
      <p:sp>
        <p:nvSpPr>
          <p:cNvPr id="13" name="12 Rectángulo"/>
          <p:cNvSpPr/>
          <p:nvPr/>
        </p:nvSpPr>
        <p:spPr>
          <a:xfrm>
            <a:off x="827584" y="980728"/>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A. DERECHO PENAL EN DD.HH.</a:t>
            </a:r>
          </a:p>
          <a:p>
            <a:pPr algn="ctr"/>
            <a:r>
              <a:rPr lang="es-ES" sz="2400" dirty="0" smtClean="0">
                <a:solidFill>
                  <a:srgbClr val="002060"/>
                </a:solidFill>
              </a:rPr>
              <a:t>1. Jurisdicción penal  </a:t>
            </a:r>
            <a:r>
              <a:rPr lang="es-ES" sz="2400" u="sng" dirty="0" smtClean="0">
                <a:solidFill>
                  <a:srgbClr val="002060"/>
                </a:solidFill>
              </a:rPr>
              <a:t>internacional</a:t>
            </a:r>
            <a:r>
              <a:rPr lang="es-ES" sz="2400" dirty="0" smtClean="0">
                <a:solidFill>
                  <a:srgbClr val="002060"/>
                </a:solidFill>
              </a:rPr>
              <a:t>  en DD.HH.</a:t>
            </a:r>
          </a:p>
        </p:txBody>
      </p:sp>
      <p:sp>
        <p:nvSpPr>
          <p:cNvPr id="15" name="Rectángulo 14"/>
          <p:cNvSpPr/>
          <p:nvPr/>
        </p:nvSpPr>
        <p:spPr>
          <a:xfrm>
            <a:off x="1826253" y="2564904"/>
            <a:ext cx="5616624" cy="707886"/>
          </a:xfrm>
          <a:prstGeom prst="rect">
            <a:avLst/>
          </a:prstGeom>
          <a:solidFill>
            <a:schemeClr val="tx1"/>
          </a:solidFill>
        </p:spPr>
        <p:txBody>
          <a:bodyPr wrap="square">
            <a:spAutoFit/>
          </a:bodyPr>
          <a:lstStyle/>
          <a:p>
            <a:pPr algn="ctr"/>
            <a:r>
              <a:rPr lang="es-ES" sz="2000" dirty="0" smtClean="0">
                <a:solidFill>
                  <a:schemeClr val="bg1"/>
                </a:solidFill>
              </a:rPr>
              <a:t>¿ Qué es la Corte </a:t>
            </a:r>
            <a:r>
              <a:rPr lang="es-ES" sz="2000" dirty="0">
                <a:solidFill>
                  <a:schemeClr val="bg1"/>
                </a:solidFill>
              </a:rPr>
              <a:t>Interamericana de Derechos Humanos (Corte IDH</a:t>
            </a:r>
            <a:r>
              <a:rPr lang="es-ES" sz="2000" dirty="0" smtClean="0">
                <a:solidFill>
                  <a:schemeClr val="bg1"/>
                </a:solidFill>
              </a:rPr>
              <a:t>) ?</a:t>
            </a:r>
            <a:endParaRPr lang="en-US" sz="2000" dirty="0">
              <a:solidFill>
                <a:schemeClr val="bg1"/>
              </a:solidFill>
            </a:endParaRPr>
          </a:p>
        </p:txBody>
      </p:sp>
      <p:sp>
        <p:nvSpPr>
          <p:cNvPr id="4" name="Rectángulo 3"/>
          <p:cNvSpPr/>
          <p:nvPr/>
        </p:nvSpPr>
        <p:spPr>
          <a:xfrm>
            <a:off x="460375" y="3385351"/>
            <a:ext cx="8064895" cy="1938992"/>
          </a:xfrm>
          <a:prstGeom prst="rect">
            <a:avLst/>
          </a:prstGeom>
        </p:spPr>
        <p:txBody>
          <a:bodyPr wrap="square">
            <a:spAutoFit/>
          </a:bodyPr>
          <a:lstStyle/>
          <a:p>
            <a:r>
              <a:rPr lang="es-ES" sz="2400" dirty="0">
                <a:solidFill>
                  <a:schemeClr val="bg1"/>
                </a:solidFill>
              </a:rPr>
              <a:t>Es una institución judicial autónoma cuyo objetivo es aplicar e interpretar la Convención Americana. </a:t>
            </a:r>
            <a:endParaRPr lang="es-ES" sz="2400" dirty="0" smtClean="0">
              <a:solidFill>
                <a:schemeClr val="bg1"/>
              </a:solidFill>
            </a:endParaRPr>
          </a:p>
          <a:p>
            <a:r>
              <a:rPr lang="es-ES" sz="2400" dirty="0" smtClean="0">
                <a:solidFill>
                  <a:schemeClr val="bg1"/>
                </a:solidFill>
              </a:rPr>
              <a:t>Actúa como un tribunal, cuando en algún país se han agotado los procesos judiciales, y una persona considera que la justicia no ha actuado correctamente o ha vulnerado sus DD.HH.</a:t>
            </a:r>
            <a:endParaRPr lang="en-US" sz="2400" dirty="0">
              <a:solidFill>
                <a:schemeClr val="bg1"/>
              </a:solidFill>
            </a:endParaRPr>
          </a:p>
        </p:txBody>
      </p:sp>
      <p:sp>
        <p:nvSpPr>
          <p:cNvPr id="2" name="Rectángulo 1"/>
          <p:cNvSpPr/>
          <p:nvPr/>
        </p:nvSpPr>
        <p:spPr>
          <a:xfrm>
            <a:off x="1907704" y="4025969"/>
            <a:ext cx="5012861" cy="2246769"/>
          </a:xfrm>
          <a:prstGeom prst="rect">
            <a:avLst/>
          </a:prstGeom>
          <a:solidFill>
            <a:schemeClr val="tx1"/>
          </a:solidFill>
        </p:spPr>
        <p:txBody>
          <a:bodyPr wrap="square">
            <a:spAutoFit/>
          </a:bodyPr>
          <a:lstStyle/>
          <a:p>
            <a:pPr algn="just"/>
            <a:r>
              <a:rPr lang="es-ES" sz="2000" dirty="0">
                <a:solidFill>
                  <a:srgbClr val="FF0000"/>
                </a:solidFill>
              </a:rPr>
              <a:t>Son veinte los Estados que han reconocido la competencia contenciosa de la Corte, a decir: Argentina, Barbados, Bolivia, Brasil, Chile, Colombia, Costa Rica, Ecuador, El Salvador, Guatemala, Haití, Honduras, México, Nicaragua, Panamá, Paraguay, Perú, República Dominicana, Surinam y Uruguay.</a:t>
            </a:r>
            <a:endParaRPr lang="en-US" sz="2000" dirty="0">
              <a:solidFill>
                <a:srgbClr val="FF0000"/>
              </a:solidFill>
            </a:endParaRPr>
          </a:p>
        </p:txBody>
      </p:sp>
    </p:spTree>
    <p:extLst>
      <p:ext uri="{BB962C8B-B14F-4D97-AF65-F5344CB8AC3E}">
        <p14:creationId xmlns:p14="http://schemas.microsoft.com/office/powerpoint/2010/main" val="3655699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5" name="4 Rectángulo"/>
          <p:cNvSpPr/>
          <p:nvPr/>
        </p:nvSpPr>
        <p:spPr>
          <a:xfrm>
            <a:off x="1907704" y="1412776"/>
            <a:ext cx="5544616" cy="461665"/>
          </a:xfrm>
          <a:prstGeom prst="rect">
            <a:avLst/>
          </a:prstGeom>
          <a:solidFill>
            <a:schemeClr val="tx1"/>
          </a:solidFill>
          <a:ln>
            <a:solidFill>
              <a:schemeClr val="bg2"/>
            </a:solidFill>
          </a:ln>
        </p:spPr>
        <p:txBody>
          <a:bodyPr wrap="square">
            <a:spAutoFit/>
          </a:bodyPr>
          <a:lstStyle/>
          <a:p>
            <a:pPr algn="ctr"/>
            <a:r>
              <a:rPr lang="es-ES" sz="2400" b="1" dirty="0" smtClean="0">
                <a:solidFill>
                  <a:srgbClr val="002060"/>
                </a:solidFill>
              </a:rPr>
              <a:t>Sistema Interamericano de DDHH</a:t>
            </a:r>
            <a:endParaRPr lang="es-ES" sz="2400" b="1" dirty="0">
              <a:solidFill>
                <a:srgbClr val="002060"/>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11</a:t>
            </a:fld>
            <a:endParaRPr lang="es-ES" dirty="0">
              <a:solidFill>
                <a:srgbClr val="002060"/>
              </a:solidFill>
            </a:endParaRPr>
          </a:p>
        </p:txBody>
      </p:sp>
      <p:sp>
        <p:nvSpPr>
          <p:cNvPr id="13" name="12 Rectángulo"/>
          <p:cNvSpPr/>
          <p:nvPr/>
        </p:nvSpPr>
        <p:spPr>
          <a:xfrm>
            <a:off x="805165" y="520605"/>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A. DERECHO PENAL EN DD.HH.</a:t>
            </a:r>
          </a:p>
          <a:p>
            <a:pPr algn="ctr"/>
            <a:r>
              <a:rPr lang="es-ES" sz="2400" dirty="0" smtClean="0">
                <a:solidFill>
                  <a:srgbClr val="002060"/>
                </a:solidFill>
              </a:rPr>
              <a:t>1. Jurisdicción penal  </a:t>
            </a:r>
            <a:r>
              <a:rPr lang="es-ES" sz="2400" u="sng" dirty="0" smtClean="0">
                <a:solidFill>
                  <a:srgbClr val="002060"/>
                </a:solidFill>
              </a:rPr>
              <a:t>internacional</a:t>
            </a:r>
            <a:r>
              <a:rPr lang="es-ES" sz="2400" dirty="0" smtClean="0">
                <a:solidFill>
                  <a:srgbClr val="002060"/>
                </a:solidFill>
              </a:rPr>
              <a:t>  en DD.HH.</a:t>
            </a:r>
          </a:p>
        </p:txBody>
      </p:sp>
      <p:sp>
        <p:nvSpPr>
          <p:cNvPr id="15" name="Rectángulo 14"/>
          <p:cNvSpPr/>
          <p:nvPr/>
        </p:nvSpPr>
        <p:spPr>
          <a:xfrm>
            <a:off x="1826253" y="2001034"/>
            <a:ext cx="5616624" cy="707886"/>
          </a:xfrm>
          <a:prstGeom prst="rect">
            <a:avLst/>
          </a:prstGeom>
          <a:solidFill>
            <a:schemeClr val="tx1"/>
          </a:solidFill>
        </p:spPr>
        <p:txBody>
          <a:bodyPr wrap="square">
            <a:spAutoFit/>
          </a:bodyPr>
          <a:lstStyle/>
          <a:p>
            <a:pPr algn="ctr"/>
            <a:r>
              <a:rPr lang="es-ES" sz="2000" dirty="0" smtClean="0">
                <a:solidFill>
                  <a:schemeClr val="bg1"/>
                </a:solidFill>
              </a:rPr>
              <a:t>Resoluciones de la Corte </a:t>
            </a:r>
            <a:r>
              <a:rPr lang="es-ES" sz="2000" dirty="0">
                <a:solidFill>
                  <a:schemeClr val="bg1"/>
                </a:solidFill>
              </a:rPr>
              <a:t>Interamericana de Derechos Humanos </a:t>
            </a:r>
            <a:r>
              <a:rPr lang="es-ES" sz="2000" dirty="0" smtClean="0">
                <a:solidFill>
                  <a:schemeClr val="bg1"/>
                </a:solidFill>
              </a:rPr>
              <a:t>en relación a Chile</a:t>
            </a:r>
            <a:endParaRPr lang="en-US" sz="2000" dirty="0">
              <a:solidFill>
                <a:schemeClr val="bg1"/>
              </a:solidFill>
            </a:endParaRPr>
          </a:p>
        </p:txBody>
      </p:sp>
      <p:sp>
        <p:nvSpPr>
          <p:cNvPr id="4" name="Rectángulo 3"/>
          <p:cNvSpPr/>
          <p:nvPr/>
        </p:nvSpPr>
        <p:spPr>
          <a:xfrm>
            <a:off x="460375" y="3385351"/>
            <a:ext cx="8064895" cy="461665"/>
          </a:xfrm>
          <a:prstGeom prst="rect">
            <a:avLst/>
          </a:prstGeom>
        </p:spPr>
        <p:txBody>
          <a:bodyPr wrap="square">
            <a:spAutoFit/>
          </a:bodyPr>
          <a:lstStyle/>
          <a:p>
            <a:endParaRPr lang="en-US" sz="2400" dirty="0">
              <a:solidFill>
                <a:schemeClr val="bg1"/>
              </a:solidFill>
            </a:endParaRPr>
          </a:p>
        </p:txBody>
      </p:sp>
      <p:sp>
        <p:nvSpPr>
          <p:cNvPr id="3" name="Rectángulo redondeado 2"/>
          <p:cNvSpPr/>
          <p:nvPr/>
        </p:nvSpPr>
        <p:spPr>
          <a:xfrm>
            <a:off x="155575" y="2835513"/>
            <a:ext cx="4056385" cy="1673607"/>
          </a:xfrm>
          <a:prstGeom prst="round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s-ES" sz="2400" dirty="0" smtClean="0">
                <a:solidFill>
                  <a:schemeClr val="bg1"/>
                </a:solidFill>
              </a:rPr>
              <a:t>Chile</a:t>
            </a:r>
          </a:p>
          <a:p>
            <a:r>
              <a:rPr lang="es-ES" sz="2000" dirty="0" smtClean="0">
                <a:solidFill>
                  <a:schemeClr val="bg1"/>
                </a:solidFill>
              </a:rPr>
              <a:t>Casos en trámite: 4</a:t>
            </a:r>
          </a:p>
          <a:p>
            <a:endParaRPr lang="es-ES" sz="2000" dirty="0" smtClean="0">
              <a:solidFill>
                <a:schemeClr val="bg1"/>
              </a:solidFill>
            </a:endParaRPr>
          </a:p>
          <a:p>
            <a:r>
              <a:rPr lang="es-ES" sz="2000" dirty="0" smtClean="0">
                <a:solidFill>
                  <a:schemeClr val="bg1"/>
                </a:solidFill>
              </a:rPr>
              <a:t>Casos con sentencia: 17</a:t>
            </a:r>
            <a:endParaRPr lang="es-ES" dirty="0" smtClean="0">
              <a:solidFill>
                <a:schemeClr val="bg1"/>
              </a:solidFill>
            </a:endParaRPr>
          </a:p>
        </p:txBody>
      </p:sp>
      <p:pic>
        <p:nvPicPr>
          <p:cNvPr id="6" name="Imagen 5"/>
          <p:cNvPicPr>
            <a:picLocks noChangeAspect="1"/>
          </p:cNvPicPr>
          <p:nvPr/>
        </p:nvPicPr>
        <p:blipFill>
          <a:blip r:embed="rId2"/>
          <a:stretch>
            <a:fillRect/>
          </a:stretch>
        </p:blipFill>
        <p:spPr>
          <a:xfrm>
            <a:off x="2725836" y="3188119"/>
            <a:ext cx="1072951" cy="714000"/>
          </a:xfrm>
          <a:prstGeom prst="rect">
            <a:avLst/>
          </a:prstGeom>
          <a:ln>
            <a:solidFill>
              <a:schemeClr val="bg1"/>
            </a:solidFill>
          </a:ln>
        </p:spPr>
      </p:pic>
      <p:sp>
        <p:nvSpPr>
          <p:cNvPr id="16" name="Rectángulo redondeado 15"/>
          <p:cNvSpPr/>
          <p:nvPr/>
        </p:nvSpPr>
        <p:spPr>
          <a:xfrm>
            <a:off x="155575" y="4895619"/>
            <a:ext cx="4056385" cy="1673607"/>
          </a:xfrm>
          <a:prstGeom prst="round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s-ES" sz="2400" dirty="0" smtClean="0">
                <a:solidFill>
                  <a:schemeClr val="bg1"/>
                </a:solidFill>
              </a:rPr>
              <a:t>Venezuela</a:t>
            </a:r>
          </a:p>
          <a:p>
            <a:r>
              <a:rPr lang="es-ES" sz="2000" dirty="0" smtClean="0">
                <a:solidFill>
                  <a:schemeClr val="bg1"/>
                </a:solidFill>
              </a:rPr>
              <a:t>Casos en trámite: 3</a:t>
            </a:r>
          </a:p>
          <a:p>
            <a:endParaRPr lang="es-ES" sz="2000" dirty="0" smtClean="0">
              <a:solidFill>
                <a:schemeClr val="bg1"/>
              </a:solidFill>
            </a:endParaRPr>
          </a:p>
          <a:p>
            <a:r>
              <a:rPr lang="es-ES" sz="2000" dirty="0" smtClean="0">
                <a:solidFill>
                  <a:schemeClr val="bg1"/>
                </a:solidFill>
              </a:rPr>
              <a:t>Casos con sentencia: 32</a:t>
            </a:r>
            <a:endParaRPr lang="es-ES" dirty="0" smtClean="0">
              <a:solidFill>
                <a:schemeClr val="bg1"/>
              </a:solidFill>
            </a:endParaRPr>
          </a:p>
        </p:txBody>
      </p:sp>
      <p:pic>
        <p:nvPicPr>
          <p:cNvPr id="7" name="Imagen 6"/>
          <p:cNvPicPr>
            <a:picLocks noChangeAspect="1"/>
          </p:cNvPicPr>
          <p:nvPr/>
        </p:nvPicPr>
        <p:blipFill>
          <a:blip r:embed="rId3"/>
          <a:stretch>
            <a:fillRect/>
          </a:stretch>
        </p:blipFill>
        <p:spPr>
          <a:xfrm>
            <a:off x="2758723" y="5149693"/>
            <a:ext cx="1098606" cy="731072"/>
          </a:xfrm>
          <a:prstGeom prst="rect">
            <a:avLst/>
          </a:prstGeom>
          <a:ln>
            <a:solidFill>
              <a:schemeClr val="bg1"/>
            </a:solidFill>
          </a:ln>
        </p:spPr>
      </p:pic>
      <p:sp>
        <p:nvSpPr>
          <p:cNvPr id="17" name="Rectángulo redondeado 16"/>
          <p:cNvSpPr/>
          <p:nvPr/>
        </p:nvSpPr>
        <p:spPr>
          <a:xfrm>
            <a:off x="4788244" y="2836530"/>
            <a:ext cx="4056385" cy="1673607"/>
          </a:xfrm>
          <a:prstGeom prst="round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s-ES" sz="2400" dirty="0" smtClean="0">
                <a:solidFill>
                  <a:schemeClr val="bg1"/>
                </a:solidFill>
              </a:rPr>
              <a:t>Argentina</a:t>
            </a:r>
          </a:p>
          <a:p>
            <a:r>
              <a:rPr lang="es-ES" sz="2000" dirty="0" smtClean="0">
                <a:solidFill>
                  <a:schemeClr val="bg1"/>
                </a:solidFill>
              </a:rPr>
              <a:t>Casos en trámite: 6</a:t>
            </a:r>
          </a:p>
          <a:p>
            <a:endParaRPr lang="es-ES" sz="2000" dirty="0" smtClean="0">
              <a:solidFill>
                <a:schemeClr val="bg1"/>
              </a:solidFill>
            </a:endParaRPr>
          </a:p>
          <a:p>
            <a:r>
              <a:rPr lang="es-ES" sz="2000" dirty="0" smtClean="0">
                <a:solidFill>
                  <a:schemeClr val="bg1"/>
                </a:solidFill>
              </a:rPr>
              <a:t>Casos con sentencia: 38</a:t>
            </a:r>
            <a:endParaRPr lang="es-ES" dirty="0" smtClean="0">
              <a:solidFill>
                <a:schemeClr val="bg1"/>
              </a:solidFill>
            </a:endParaRPr>
          </a:p>
        </p:txBody>
      </p:sp>
      <p:pic>
        <p:nvPicPr>
          <p:cNvPr id="14" name="Imagen 13"/>
          <p:cNvPicPr>
            <a:picLocks noChangeAspect="1"/>
          </p:cNvPicPr>
          <p:nvPr/>
        </p:nvPicPr>
        <p:blipFill>
          <a:blip r:embed="rId4"/>
          <a:stretch>
            <a:fillRect/>
          </a:stretch>
        </p:blipFill>
        <p:spPr>
          <a:xfrm>
            <a:off x="7369649" y="3054639"/>
            <a:ext cx="1155621" cy="720228"/>
          </a:xfrm>
          <a:prstGeom prst="rect">
            <a:avLst/>
          </a:prstGeom>
          <a:ln>
            <a:solidFill>
              <a:schemeClr val="bg1"/>
            </a:solidFill>
          </a:ln>
        </p:spPr>
      </p:pic>
      <p:sp>
        <p:nvSpPr>
          <p:cNvPr id="19" name="Rectángulo redondeado 18"/>
          <p:cNvSpPr/>
          <p:nvPr/>
        </p:nvSpPr>
        <p:spPr>
          <a:xfrm>
            <a:off x="4788244" y="4840849"/>
            <a:ext cx="4056385" cy="1673607"/>
          </a:xfrm>
          <a:prstGeom prst="round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s-ES" sz="2400" dirty="0" smtClean="0">
                <a:solidFill>
                  <a:schemeClr val="bg1"/>
                </a:solidFill>
              </a:rPr>
              <a:t>Perú</a:t>
            </a:r>
          </a:p>
          <a:p>
            <a:r>
              <a:rPr lang="es-ES" sz="2000" dirty="0" smtClean="0">
                <a:solidFill>
                  <a:schemeClr val="bg1"/>
                </a:solidFill>
              </a:rPr>
              <a:t>Casos en trámite: 8</a:t>
            </a:r>
          </a:p>
          <a:p>
            <a:endParaRPr lang="es-ES" sz="2000" dirty="0" smtClean="0">
              <a:solidFill>
                <a:schemeClr val="bg1"/>
              </a:solidFill>
            </a:endParaRPr>
          </a:p>
          <a:p>
            <a:r>
              <a:rPr lang="es-ES" sz="2000" dirty="0" smtClean="0">
                <a:solidFill>
                  <a:schemeClr val="bg1"/>
                </a:solidFill>
              </a:rPr>
              <a:t>Casos con sentencia: 105</a:t>
            </a:r>
            <a:endParaRPr lang="es-ES" dirty="0" smtClean="0">
              <a:solidFill>
                <a:schemeClr val="bg1"/>
              </a:solidFill>
            </a:endParaRPr>
          </a:p>
        </p:txBody>
      </p:sp>
      <p:pic>
        <p:nvPicPr>
          <p:cNvPr id="18" name="Imagen 17"/>
          <p:cNvPicPr>
            <a:picLocks noChangeAspect="1"/>
          </p:cNvPicPr>
          <p:nvPr/>
        </p:nvPicPr>
        <p:blipFill>
          <a:blip r:embed="rId5"/>
          <a:stretch>
            <a:fillRect/>
          </a:stretch>
        </p:blipFill>
        <p:spPr>
          <a:xfrm flipV="1">
            <a:off x="7436499" y="5035373"/>
            <a:ext cx="1155621" cy="770414"/>
          </a:xfrm>
          <a:prstGeom prst="rect">
            <a:avLst/>
          </a:prstGeom>
        </p:spPr>
      </p:pic>
    </p:spTree>
    <p:extLst>
      <p:ext uri="{BB962C8B-B14F-4D97-AF65-F5344CB8AC3E}">
        <p14:creationId xmlns:p14="http://schemas.microsoft.com/office/powerpoint/2010/main" val="69588135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5" name="4 Rectángulo"/>
          <p:cNvSpPr/>
          <p:nvPr/>
        </p:nvSpPr>
        <p:spPr>
          <a:xfrm>
            <a:off x="1907704" y="1412776"/>
            <a:ext cx="5544616" cy="461665"/>
          </a:xfrm>
          <a:prstGeom prst="rect">
            <a:avLst/>
          </a:prstGeom>
          <a:solidFill>
            <a:schemeClr val="tx1"/>
          </a:solidFill>
          <a:ln>
            <a:solidFill>
              <a:schemeClr val="bg2"/>
            </a:solidFill>
          </a:ln>
        </p:spPr>
        <p:txBody>
          <a:bodyPr wrap="square">
            <a:spAutoFit/>
          </a:bodyPr>
          <a:lstStyle/>
          <a:p>
            <a:pPr algn="ctr"/>
            <a:r>
              <a:rPr lang="es-ES" sz="2400" b="1" dirty="0" smtClean="0">
                <a:solidFill>
                  <a:srgbClr val="002060"/>
                </a:solidFill>
              </a:rPr>
              <a:t>Sistema Interamericano de DDHH</a:t>
            </a:r>
            <a:endParaRPr lang="es-ES" sz="2400" b="1" dirty="0">
              <a:solidFill>
                <a:srgbClr val="002060"/>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12</a:t>
            </a:fld>
            <a:endParaRPr lang="es-ES" dirty="0">
              <a:solidFill>
                <a:srgbClr val="002060"/>
              </a:solidFill>
            </a:endParaRPr>
          </a:p>
        </p:txBody>
      </p:sp>
      <p:sp>
        <p:nvSpPr>
          <p:cNvPr id="13" name="12 Rectángulo"/>
          <p:cNvSpPr/>
          <p:nvPr/>
        </p:nvSpPr>
        <p:spPr>
          <a:xfrm>
            <a:off x="805165" y="520605"/>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A. DERECHO PENAL EN DD.HH.</a:t>
            </a:r>
          </a:p>
          <a:p>
            <a:pPr algn="ctr"/>
            <a:r>
              <a:rPr lang="es-ES" sz="2400" dirty="0" smtClean="0">
                <a:solidFill>
                  <a:srgbClr val="002060"/>
                </a:solidFill>
              </a:rPr>
              <a:t>1. Jurisdicción penal  </a:t>
            </a:r>
            <a:r>
              <a:rPr lang="es-ES" sz="2400" u="sng" dirty="0" smtClean="0">
                <a:solidFill>
                  <a:srgbClr val="002060"/>
                </a:solidFill>
              </a:rPr>
              <a:t>internacional</a:t>
            </a:r>
            <a:r>
              <a:rPr lang="es-ES" sz="2400" dirty="0" smtClean="0">
                <a:solidFill>
                  <a:srgbClr val="002060"/>
                </a:solidFill>
              </a:rPr>
              <a:t>  en DD.HH.</a:t>
            </a:r>
          </a:p>
        </p:txBody>
      </p:sp>
      <p:sp>
        <p:nvSpPr>
          <p:cNvPr id="15" name="Rectángulo 14"/>
          <p:cNvSpPr/>
          <p:nvPr/>
        </p:nvSpPr>
        <p:spPr>
          <a:xfrm>
            <a:off x="1826253" y="2001034"/>
            <a:ext cx="5616624" cy="707886"/>
          </a:xfrm>
          <a:prstGeom prst="rect">
            <a:avLst/>
          </a:prstGeom>
          <a:solidFill>
            <a:schemeClr val="tx1"/>
          </a:solidFill>
        </p:spPr>
        <p:txBody>
          <a:bodyPr wrap="square">
            <a:spAutoFit/>
          </a:bodyPr>
          <a:lstStyle/>
          <a:p>
            <a:pPr algn="ctr"/>
            <a:r>
              <a:rPr lang="es-ES" sz="2000" dirty="0" smtClean="0">
                <a:solidFill>
                  <a:schemeClr val="bg1"/>
                </a:solidFill>
              </a:rPr>
              <a:t>Resoluciones de la Corte </a:t>
            </a:r>
            <a:r>
              <a:rPr lang="es-ES" sz="2000" dirty="0">
                <a:solidFill>
                  <a:schemeClr val="bg1"/>
                </a:solidFill>
              </a:rPr>
              <a:t>Interamericana de Derechos Humanos </a:t>
            </a:r>
            <a:r>
              <a:rPr lang="es-ES" sz="2000" dirty="0" smtClean="0">
                <a:solidFill>
                  <a:schemeClr val="bg1"/>
                </a:solidFill>
              </a:rPr>
              <a:t>en relación a Chile</a:t>
            </a:r>
            <a:endParaRPr lang="en-US" sz="2000" dirty="0">
              <a:solidFill>
                <a:schemeClr val="bg1"/>
              </a:solidFill>
            </a:endParaRPr>
          </a:p>
        </p:txBody>
      </p:sp>
      <p:sp>
        <p:nvSpPr>
          <p:cNvPr id="4" name="Rectángulo 3"/>
          <p:cNvSpPr/>
          <p:nvPr/>
        </p:nvSpPr>
        <p:spPr>
          <a:xfrm>
            <a:off x="460375" y="3385351"/>
            <a:ext cx="8064895" cy="461665"/>
          </a:xfrm>
          <a:prstGeom prst="rect">
            <a:avLst/>
          </a:prstGeom>
        </p:spPr>
        <p:txBody>
          <a:bodyPr wrap="square">
            <a:spAutoFit/>
          </a:bodyPr>
          <a:lstStyle/>
          <a:p>
            <a:endParaRPr lang="en-US" sz="2400" dirty="0">
              <a:solidFill>
                <a:schemeClr val="bg1"/>
              </a:solidFill>
            </a:endParaRPr>
          </a:p>
        </p:txBody>
      </p:sp>
      <p:pic>
        <p:nvPicPr>
          <p:cNvPr id="6" name="Imagen 5"/>
          <p:cNvPicPr>
            <a:picLocks noChangeAspect="1"/>
          </p:cNvPicPr>
          <p:nvPr/>
        </p:nvPicPr>
        <p:blipFill>
          <a:blip r:embed="rId2"/>
          <a:stretch>
            <a:fillRect/>
          </a:stretch>
        </p:blipFill>
        <p:spPr>
          <a:xfrm>
            <a:off x="5480249" y="5480729"/>
            <a:ext cx="1072951" cy="714000"/>
          </a:xfrm>
          <a:prstGeom prst="rect">
            <a:avLst/>
          </a:prstGeom>
          <a:ln>
            <a:solidFill>
              <a:schemeClr val="bg1"/>
            </a:solidFill>
          </a:ln>
        </p:spPr>
      </p:pic>
      <p:sp>
        <p:nvSpPr>
          <p:cNvPr id="11" name="Rectángulo 10"/>
          <p:cNvSpPr/>
          <p:nvPr/>
        </p:nvSpPr>
        <p:spPr>
          <a:xfrm>
            <a:off x="929738" y="2817872"/>
            <a:ext cx="7409654" cy="3940547"/>
          </a:xfrm>
          <a:prstGeom prst="rect">
            <a:avLst/>
          </a:prstGeom>
          <a:solidFill>
            <a:schemeClr val="tx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s-ES" sz="2400" dirty="0" smtClean="0">
                <a:solidFill>
                  <a:schemeClr val="bg1"/>
                </a:solidFill>
              </a:rPr>
              <a:t>ALGUNOS CASOS</a:t>
            </a:r>
          </a:p>
          <a:p>
            <a:pPr algn="ctr"/>
            <a:endParaRPr lang="es-ES" dirty="0">
              <a:solidFill>
                <a:schemeClr val="bg1"/>
              </a:solidFill>
            </a:endParaRPr>
          </a:p>
          <a:p>
            <a:pPr marL="285750" indent="-285750" algn="just">
              <a:lnSpc>
                <a:spcPct val="200000"/>
              </a:lnSpc>
              <a:buFont typeface="Arial" panose="020B0604020202020204" pitchFamily="34" charset="0"/>
              <a:buChar char="•"/>
            </a:pPr>
            <a:r>
              <a:rPr lang="es-ES" sz="2400" dirty="0" smtClean="0">
                <a:solidFill>
                  <a:schemeClr val="bg1"/>
                </a:solidFill>
              </a:rPr>
              <a:t>Caso película “La última tentación de Cristo”.</a:t>
            </a:r>
          </a:p>
          <a:p>
            <a:pPr marL="285750" indent="-285750" algn="just">
              <a:lnSpc>
                <a:spcPct val="200000"/>
              </a:lnSpc>
              <a:buFont typeface="Arial" panose="020B0604020202020204" pitchFamily="34" charset="0"/>
              <a:buChar char="•"/>
            </a:pPr>
            <a:r>
              <a:rPr lang="es-ES" sz="2400" dirty="0" smtClean="0">
                <a:solidFill>
                  <a:schemeClr val="bg1"/>
                </a:solidFill>
              </a:rPr>
              <a:t>Caso </a:t>
            </a:r>
            <a:r>
              <a:rPr lang="es-ES" sz="2400" dirty="0" err="1" smtClean="0">
                <a:solidFill>
                  <a:schemeClr val="bg1"/>
                </a:solidFill>
              </a:rPr>
              <a:t>Palamara</a:t>
            </a:r>
            <a:r>
              <a:rPr lang="es-ES" sz="2400" dirty="0" smtClean="0">
                <a:solidFill>
                  <a:schemeClr val="bg1"/>
                </a:solidFill>
              </a:rPr>
              <a:t>.</a:t>
            </a:r>
          </a:p>
          <a:p>
            <a:pPr marL="285750" indent="-285750" algn="just">
              <a:lnSpc>
                <a:spcPct val="200000"/>
              </a:lnSpc>
              <a:buFont typeface="Arial" panose="020B0604020202020204" pitchFamily="34" charset="0"/>
              <a:buChar char="•"/>
            </a:pPr>
            <a:r>
              <a:rPr lang="es-ES" sz="2400" dirty="0" smtClean="0">
                <a:solidFill>
                  <a:schemeClr val="bg1"/>
                </a:solidFill>
              </a:rPr>
              <a:t>Caso Jueza </a:t>
            </a:r>
            <a:r>
              <a:rPr lang="es-ES" sz="2400" dirty="0" err="1" smtClean="0">
                <a:solidFill>
                  <a:schemeClr val="bg1"/>
                </a:solidFill>
              </a:rPr>
              <a:t>Atala</a:t>
            </a:r>
            <a:r>
              <a:rPr lang="es-ES" sz="2400" dirty="0" smtClean="0">
                <a:solidFill>
                  <a:schemeClr val="bg1"/>
                </a:solidFill>
              </a:rPr>
              <a:t> </a:t>
            </a:r>
            <a:r>
              <a:rPr lang="es-ES" sz="2400" dirty="0" err="1" smtClean="0">
                <a:solidFill>
                  <a:schemeClr val="bg1"/>
                </a:solidFill>
              </a:rPr>
              <a:t>Riffo</a:t>
            </a:r>
            <a:r>
              <a:rPr lang="es-ES" sz="2400" dirty="0" smtClean="0">
                <a:solidFill>
                  <a:schemeClr val="bg1"/>
                </a:solidFill>
              </a:rPr>
              <a:t>.</a:t>
            </a:r>
          </a:p>
          <a:p>
            <a:pPr marL="285750" indent="-285750" algn="just">
              <a:lnSpc>
                <a:spcPct val="200000"/>
              </a:lnSpc>
              <a:buFont typeface="Arial" panose="020B0604020202020204" pitchFamily="34" charset="0"/>
              <a:buChar char="•"/>
            </a:pPr>
            <a:r>
              <a:rPr lang="es-ES" sz="2400" dirty="0" smtClean="0">
                <a:solidFill>
                  <a:schemeClr val="bg1"/>
                </a:solidFill>
              </a:rPr>
              <a:t>Caso Carlos </a:t>
            </a:r>
            <a:r>
              <a:rPr lang="es-ES" sz="2400" dirty="0" err="1" smtClean="0">
                <a:solidFill>
                  <a:schemeClr val="bg1"/>
                </a:solidFill>
              </a:rPr>
              <a:t>Baraona</a:t>
            </a:r>
            <a:endParaRPr lang="es-ES" sz="2400" dirty="0" smtClean="0">
              <a:solidFill>
                <a:schemeClr val="bg1"/>
              </a:solidFill>
            </a:endParaRPr>
          </a:p>
          <a:p>
            <a:pPr marL="285750" indent="-285750" algn="just">
              <a:buFont typeface="Arial" panose="020B0604020202020204" pitchFamily="34" charset="0"/>
              <a:buChar char="•"/>
            </a:pPr>
            <a:endParaRPr lang="en-US" dirty="0">
              <a:solidFill>
                <a:schemeClr val="bg1"/>
              </a:solidFill>
            </a:endParaRPr>
          </a:p>
        </p:txBody>
      </p:sp>
      <p:sp>
        <p:nvSpPr>
          <p:cNvPr id="2" name="Estrella de 5 puntas 1">
            <a:hlinkClick r:id="rId3" action="ppaction://hlinksldjump"/>
          </p:cNvPr>
          <p:cNvSpPr/>
          <p:nvPr/>
        </p:nvSpPr>
        <p:spPr>
          <a:xfrm>
            <a:off x="4572000" y="5301208"/>
            <a:ext cx="288032" cy="288032"/>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Estrella de 5 puntas 6">
            <a:hlinkClick r:id="rId4" action="ppaction://hlinksldjump"/>
          </p:cNvPr>
          <p:cNvSpPr/>
          <p:nvPr/>
        </p:nvSpPr>
        <p:spPr>
          <a:xfrm>
            <a:off x="7020272" y="3847016"/>
            <a:ext cx="288032" cy="266328"/>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Estrella de 5 puntas 13">
            <a:hlinkClick r:id="rId5" action="ppaction://hlinksldjump"/>
          </p:cNvPr>
          <p:cNvSpPr/>
          <p:nvPr/>
        </p:nvSpPr>
        <p:spPr>
          <a:xfrm>
            <a:off x="3563888" y="4581128"/>
            <a:ext cx="360040" cy="288032"/>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Estrella de 5 puntas 15">
            <a:hlinkClick r:id="rId6" action="ppaction://hlinksldjump"/>
          </p:cNvPr>
          <p:cNvSpPr/>
          <p:nvPr/>
        </p:nvSpPr>
        <p:spPr>
          <a:xfrm>
            <a:off x="4139952" y="6021288"/>
            <a:ext cx="288032" cy="335062"/>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1393877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13</a:t>
            </a:fld>
            <a:endParaRPr lang="es-ES" dirty="0">
              <a:solidFill>
                <a:srgbClr val="002060"/>
              </a:solidFill>
            </a:endParaRPr>
          </a:p>
        </p:txBody>
      </p:sp>
      <p:sp>
        <p:nvSpPr>
          <p:cNvPr id="3" name="Rectángulo 2"/>
          <p:cNvSpPr/>
          <p:nvPr/>
        </p:nvSpPr>
        <p:spPr>
          <a:xfrm>
            <a:off x="45840" y="1017699"/>
            <a:ext cx="8640960" cy="432048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s-ES" dirty="0" smtClean="0">
                <a:solidFill>
                  <a:schemeClr val="bg1"/>
                </a:solidFill>
              </a:rPr>
              <a:t>Caso “La última tentación de Cristo Vs Chile”</a:t>
            </a:r>
          </a:p>
          <a:p>
            <a:pPr algn="ctr"/>
            <a:endParaRPr lang="es-ES" dirty="0">
              <a:solidFill>
                <a:schemeClr val="bg1"/>
              </a:solidFill>
            </a:endParaRPr>
          </a:p>
          <a:p>
            <a:pPr algn="just"/>
            <a:r>
              <a:rPr lang="es-ES" dirty="0" smtClean="0">
                <a:solidFill>
                  <a:schemeClr val="bg1"/>
                </a:solidFill>
              </a:rPr>
              <a:t>Esta película se prohibió en Chile, por atentar contra la iglesia católica.</a:t>
            </a:r>
          </a:p>
          <a:p>
            <a:pPr algn="just"/>
            <a:r>
              <a:rPr lang="es-ES" dirty="0" smtClean="0">
                <a:solidFill>
                  <a:schemeClr val="bg1"/>
                </a:solidFill>
              </a:rPr>
              <a:t>Esta decisión fue ratificada en varias instancias en Chile, hasta la Corte Suprema.</a:t>
            </a:r>
          </a:p>
          <a:p>
            <a:pPr algn="just"/>
            <a:endParaRPr lang="es-ES" dirty="0">
              <a:solidFill>
                <a:schemeClr val="bg1"/>
              </a:solidFill>
            </a:endParaRPr>
          </a:p>
          <a:p>
            <a:pPr algn="just"/>
            <a:r>
              <a:rPr lang="es-ES" dirty="0" smtClean="0">
                <a:solidFill>
                  <a:schemeClr val="bg1"/>
                </a:solidFill>
              </a:rPr>
              <a:t>Se llevó al caso a la Corte IDH el 3 de septiembre de 1997.</a:t>
            </a:r>
          </a:p>
          <a:p>
            <a:pPr algn="just"/>
            <a:endParaRPr lang="es-ES" dirty="0">
              <a:solidFill>
                <a:schemeClr val="bg1"/>
              </a:solidFill>
            </a:endParaRPr>
          </a:p>
          <a:p>
            <a:pPr algn="just"/>
            <a:r>
              <a:rPr lang="es-ES" dirty="0" smtClean="0">
                <a:solidFill>
                  <a:schemeClr val="bg1"/>
                </a:solidFill>
              </a:rPr>
              <a:t>Falló a favor de los demandantes por afectar la libertad </a:t>
            </a:r>
            <a:r>
              <a:rPr lang="es-ES" dirty="0">
                <a:solidFill>
                  <a:schemeClr val="bg1"/>
                </a:solidFill>
              </a:rPr>
              <a:t>de </a:t>
            </a:r>
            <a:r>
              <a:rPr lang="es-ES" dirty="0" smtClean="0">
                <a:solidFill>
                  <a:schemeClr val="bg1"/>
                </a:solidFill>
              </a:rPr>
              <a:t>pensamiento </a:t>
            </a:r>
            <a:r>
              <a:rPr lang="es-ES" dirty="0">
                <a:solidFill>
                  <a:schemeClr val="bg1"/>
                </a:solidFill>
              </a:rPr>
              <a:t>y de </a:t>
            </a:r>
            <a:r>
              <a:rPr lang="es-ES" dirty="0" smtClean="0">
                <a:solidFill>
                  <a:schemeClr val="bg1"/>
                </a:solidFill>
              </a:rPr>
              <a:t>expresión, y la libertad </a:t>
            </a:r>
            <a:r>
              <a:rPr lang="es-ES" dirty="0">
                <a:solidFill>
                  <a:schemeClr val="bg1"/>
                </a:solidFill>
              </a:rPr>
              <a:t>de </a:t>
            </a:r>
            <a:r>
              <a:rPr lang="es-ES" dirty="0" smtClean="0">
                <a:solidFill>
                  <a:schemeClr val="bg1"/>
                </a:solidFill>
              </a:rPr>
              <a:t>conciencia </a:t>
            </a:r>
            <a:r>
              <a:rPr lang="es-ES" dirty="0">
                <a:solidFill>
                  <a:schemeClr val="bg1"/>
                </a:solidFill>
              </a:rPr>
              <a:t>y de </a:t>
            </a:r>
            <a:r>
              <a:rPr lang="es-ES" dirty="0" smtClean="0">
                <a:solidFill>
                  <a:schemeClr val="bg1"/>
                </a:solidFill>
              </a:rPr>
              <a:t>Religión.</a:t>
            </a:r>
          </a:p>
          <a:p>
            <a:pPr algn="just"/>
            <a:endParaRPr lang="en-US" dirty="0">
              <a:solidFill>
                <a:schemeClr val="bg1"/>
              </a:solidFill>
            </a:endParaRPr>
          </a:p>
          <a:p>
            <a:pPr algn="just"/>
            <a:r>
              <a:rPr lang="es-ES" dirty="0">
                <a:solidFill>
                  <a:schemeClr val="bg1"/>
                </a:solidFill>
              </a:rPr>
              <a:t>O</a:t>
            </a:r>
            <a:r>
              <a:rPr lang="es-ES" dirty="0" smtClean="0">
                <a:solidFill>
                  <a:schemeClr val="bg1"/>
                </a:solidFill>
              </a:rPr>
              <a:t>rdenó :</a:t>
            </a:r>
          </a:p>
          <a:p>
            <a:pPr marL="285750" indent="-285750" algn="just">
              <a:buFont typeface="Arial" panose="020B0604020202020204" pitchFamily="34" charset="0"/>
              <a:buChar char="•"/>
            </a:pPr>
            <a:r>
              <a:rPr lang="es-ES" dirty="0" smtClean="0">
                <a:solidFill>
                  <a:schemeClr val="bg1"/>
                </a:solidFill>
              </a:rPr>
              <a:t>Exhibir la película en Chile</a:t>
            </a:r>
          </a:p>
          <a:p>
            <a:pPr marL="285750" indent="-285750" algn="just">
              <a:buFont typeface="Arial" panose="020B0604020202020204" pitchFamily="34" charset="0"/>
              <a:buChar char="•"/>
            </a:pPr>
            <a:r>
              <a:rPr lang="es-ES" dirty="0" smtClean="0">
                <a:solidFill>
                  <a:schemeClr val="bg1"/>
                </a:solidFill>
              </a:rPr>
              <a:t>Adecuar las normas legales</a:t>
            </a:r>
          </a:p>
          <a:p>
            <a:pPr marL="285750" indent="-285750" algn="just">
              <a:buFont typeface="Arial" panose="020B0604020202020204" pitchFamily="34" charset="0"/>
              <a:buChar char="•"/>
            </a:pPr>
            <a:r>
              <a:rPr lang="es-ES" dirty="0" smtClean="0">
                <a:solidFill>
                  <a:schemeClr val="bg1"/>
                </a:solidFill>
              </a:rPr>
              <a:t>Reparar a las víctimas</a:t>
            </a:r>
          </a:p>
          <a:p>
            <a:pPr algn="ctr"/>
            <a:endParaRPr lang="es-ES" dirty="0">
              <a:solidFill>
                <a:schemeClr val="bg1"/>
              </a:solidFill>
            </a:endParaRPr>
          </a:p>
          <a:p>
            <a:pPr algn="just"/>
            <a:r>
              <a:rPr lang="es-ES" dirty="0">
                <a:solidFill>
                  <a:schemeClr val="bg1"/>
                </a:solidFill>
              </a:rPr>
              <a:t> </a:t>
            </a:r>
            <a:endParaRPr lang="en-US" dirty="0">
              <a:solidFill>
                <a:schemeClr val="bg1"/>
              </a:solidFill>
            </a:endParaRPr>
          </a:p>
        </p:txBody>
      </p:sp>
      <p:sp>
        <p:nvSpPr>
          <p:cNvPr id="4" name="Estrella de 5 puntas 3">
            <a:hlinkClick r:id="rId2" action="ppaction://hlinksldjump"/>
          </p:cNvPr>
          <p:cNvSpPr/>
          <p:nvPr/>
        </p:nvSpPr>
        <p:spPr>
          <a:xfrm>
            <a:off x="539552" y="5904532"/>
            <a:ext cx="432048" cy="365125"/>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Imagen 4"/>
          <p:cNvPicPr>
            <a:picLocks noChangeAspect="1"/>
          </p:cNvPicPr>
          <p:nvPr/>
        </p:nvPicPr>
        <p:blipFill>
          <a:blip r:embed="rId3"/>
          <a:stretch>
            <a:fillRect/>
          </a:stretch>
        </p:blipFill>
        <p:spPr>
          <a:xfrm>
            <a:off x="4366320" y="4151013"/>
            <a:ext cx="4569708" cy="2570461"/>
          </a:xfrm>
          <a:prstGeom prst="rect">
            <a:avLst/>
          </a:prstGeom>
        </p:spPr>
      </p:pic>
    </p:spTree>
    <p:extLst>
      <p:ext uri="{BB962C8B-B14F-4D97-AF65-F5344CB8AC3E}">
        <p14:creationId xmlns:p14="http://schemas.microsoft.com/office/powerpoint/2010/main" val="3592808449"/>
      </p:ext>
    </p:extLst>
  </p:cSld>
  <p:clrMapOvr>
    <a:masterClrMapping/>
  </p:clrMapOvr>
  <p:transition>
    <p:wipe dir="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14</a:t>
            </a:fld>
            <a:endParaRPr lang="es-ES" dirty="0">
              <a:solidFill>
                <a:srgbClr val="002060"/>
              </a:solidFill>
            </a:endParaRPr>
          </a:p>
        </p:txBody>
      </p:sp>
      <p:sp>
        <p:nvSpPr>
          <p:cNvPr id="3" name="Rectángulo 2"/>
          <p:cNvSpPr/>
          <p:nvPr/>
        </p:nvSpPr>
        <p:spPr>
          <a:xfrm>
            <a:off x="179512" y="324908"/>
            <a:ext cx="8640960" cy="432048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s-ES" dirty="0" smtClean="0">
                <a:solidFill>
                  <a:schemeClr val="bg1"/>
                </a:solidFill>
              </a:rPr>
              <a:t>Caso “</a:t>
            </a:r>
            <a:r>
              <a:rPr lang="es-ES" dirty="0" err="1" smtClean="0">
                <a:solidFill>
                  <a:schemeClr val="bg1"/>
                </a:solidFill>
              </a:rPr>
              <a:t>Palamara</a:t>
            </a:r>
            <a:r>
              <a:rPr lang="es-ES" dirty="0" smtClean="0">
                <a:solidFill>
                  <a:schemeClr val="bg1"/>
                </a:solidFill>
              </a:rPr>
              <a:t> Vs Chile”</a:t>
            </a:r>
          </a:p>
          <a:p>
            <a:pPr algn="ctr"/>
            <a:endParaRPr lang="es-ES" dirty="0">
              <a:solidFill>
                <a:schemeClr val="bg1"/>
              </a:solidFill>
            </a:endParaRPr>
          </a:p>
          <a:p>
            <a:pPr algn="just"/>
            <a:r>
              <a:rPr lang="es-ES" dirty="0">
                <a:solidFill>
                  <a:schemeClr val="bg1"/>
                </a:solidFill>
              </a:rPr>
              <a:t>El 22 noviembre del año 2005, la Corte Interamericana de Derechos Humanos (Corte IDH) condenó al Estado chileno tras una denuncia interpuesta por el ciudadano Humberto </a:t>
            </a:r>
            <a:r>
              <a:rPr lang="es-ES" dirty="0" err="1">
                <a:solidFill>
                  <a:schemeClr val="bg1"/>
                </a:solidFill>
              </a:rPr>
              <a:t>Palamara</a:t>
            </a:r>
            <a:r>
              <a:rPr lang="es-ES" dirty="0">
                <a:solidFill>
                  <a:schemeClr val="bg1"/>
                </a:solidFill>
              </a:rPr>
              <a:t> Iribarne, quien en 1993 </a:t>
            </a:r>
            <a:r>
              <a:rPr lang="es-ES" dirty="0" smtClean="0">
                <a:solidFill>
                  <a:schemeClr val="bg1"/>
                </a:solidFill>
              </a:rPr>
              <a:t>intentó </a:t>
            </a:r>
            <a:r>
              <a:rPr lang="es-ES" dirty="0">
                <a:solidFill>
                  <a:schemeClr val="bg1"/>
                </a:solidFill>
              </a:rPr>
              <a:t>publicar un libro sobre inteligencia militar y parámetros éticos, lo que fue impedido por la institución castrense argumentando que este atentaba contra la seguridad nacional</a:t>
            </a:r>
            <a:r>
              <a:rPr lang="es-ES" dirty="0" smtClean="0">
                <a:solidFill>
                  <a:schemeClr val="bg1"/>
                </a:solidFill>
              </a:rPr>
              <a:t>.</a:t>
            </a:r>
          </a:p>
          <a:p>
            <a:pPr algn="just"/>
            <a:r>
              <a:rPr lang="es-ES" dirty="0" smtClean="0">
                <a:solidFill>
                  <a:schemeClr val="bg1"/>
                </a:solidFill>
              </a:rPr>
              <a:t>La justicia militar y, ratificado por la Corte Suprema, lo condenó por desacato.</a:t>
            </a:r>
          </a:p>
          <a:p>
            <a:pPr algn="just"/>
            <a:endParaRPr lang="es-ES" dirty="0" smtClean="0">
              <a:solidFill>
                <a:schemeClr val="bg1"/>
              </a:solidFill>
            </a:endParaRPr>
          </a:p>
          <a:p>
            <a:pPr algn="just"/>
            <a:r>
              <a:rPr lang="es-ES" dirty="0" smtClean="0">
                <a:solidFill>
                  <a:schemeClr val="bg1"/>
                </a:solidFill>
              </a:rPr>
              <a:t>La Corte IDH condenó a Chile por esta determinación, estableciendo que la justicia militar  </a:t>
            </a:r>
            <a:endParaRPr lang="es-ES" dirty="0">
              <a:solidFill>
                <a:schemeClr val="bg1"/>
              </a:solidFill>
            </a:endParaRPr>
          </a:p>
          <a:p>
            <a:pPr algn="just"/>
            <a:r>
              <a:rPr lang="es-ES" dirty="0">
                <a:solidFill>
                  <a:schemeClr val="bg1"/>
                </a:solidFill>
              </a:rPr>
              <a:t> </a:t>
            </a:r>
            <a:r>
              <a:rPr lang="es-ES" dirty="0" smtClean="0">
                <a:solidFill>
                  <a:schemeClr val="bg1"/>
                </a:solidFill>
              </a:rPr>
              <a:t>se </a:t>
            </a:r>
            <a:r>
              <a:rPr lang="es-ES" dirty="0">
                <a:solidFill>
                  <a:schemeClr val="bg1"/>
                </a:solidFill>
              </a:rPr>
              <a:t>limite </a:t>
            </a:r>
            <a:r>
              <a:rPr lang="es-ES" dirty="0" smtClean="0">
                <a:solidFill>
                  <a:schemeClr val="bg1"/>
                </a:solidFill>
              </a:rPr>
              <a:t>“sólo </a:t>
            </a:r>
            <a:r>
              <a:rPr lang="es-ES" dirty="0">
                <a:solidFill>
                  <a:schemeClr val="bg1"/>
                </a:solidFill>
              </a:rPr>
              <a:t>al conocimiento de delitos de función cometidos por </a:t>
            </a:r>
            <a:r>
              <a:rPr lang="es-ES" b="1" u="sng" dirty="0">
                <a:solidFill>
                  <a:schemeClr val="bg1"/>
                </a:solidFill>
              </a:rPr>
              <a:t>militares en servicio </a:t>
            </a:r>
            <a:r>
              <a:rPr lang="es-ES" b="1" u="sng" dirty="0" smtClean="0">
                <a:solidFill>
                  <a:schemeClr val="bg1"/>
                </a:solidFill>
              </a:rPr>
              <a:t>activo</a:t>
            </a:r>
            <a:r>
              <a:rPr lang="es-ES" b="1" dirty="0" smtClean="0">
                <a:solidFill>
                  <a:schemeClr val="bg1"/>
                </a:solidFill>
              </a:rPr>
              <a:t>”. </a:t>
            </a:r>
            <a:r>
              <a:rPr lang="es-ES" dirty="0" smtClean="0">
                <a:solidFill>
                  <a:schemeClr val="bg1"/>
                </a:solidFill>
              </a:rPr>
              <a:t>Es decir, un civil que trabaja en la Armada no puede </a:t>
            </a:r>
          </a:p>
          <a:p>
            <a:pPr algn="just"/>
            <a:r>
              <a:rPr lang="es-ES" dirty="0">
                <a:solidFill>
                  <a:schemeClr val="bg1"/>
                </a:solidFill>
              </a:rPr>
              <a:t>s</a:t>
            </a:r>
            <a:r>
              <a:rPr lang="es-ES" dirty="0" smtClean="0">
                <a:solidFill>
                  <a:schemeClr val="bg1"/>
                </a:solidFill>
              </a:rPr>
              <a:t>er juzgado por la justicia militar. </a:t>
            </a:r>
            <a:endParaRPr lang="en-US" dirty="0">
              <a:solidFill>
                <a:schemeClr val="bg1"/>
              </a:solidFill>
            </a:endParaRPr>
          </a:p>
        </p:txBody>
      </p:sp>
      <p:sp>
        <p:nvSpPr>
          <p:cNvPr id="4" name="Estrella de 5 puntas 3">
            <a:hlinkClick r:id="rId2" action="ppaction://hlinksldjump"/>
          </p:cNvPr>
          <p:cNvSpPr/>
          <p:nvPr/>
        </p:nvSpPr>
        <p:spPr>
          <a:xfrm>
            <a:off x="539552" y="5904532"/>
            <a:ext cx="432048" cy="365125"/>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Imagen 1"/>
          <p:cNvPicPr>
            <a:picLocks noChangeAspect="1"/>
          </p:cNvPicPr>
          <p:nvPr/>
        </p:nvPicPr>
        <p:blipFill>
          <a:blip r:embed="rId3"/>
          <a:stretch>
            <a:fillRect/>
          </a:stretch>
        </p:blipFill>
        <p:spPr>
          <a:xfrm>
            <a:off x="6119664" y="3454393"/>
            <a:ext cx="2481969" cy="3267082"/>
          </a:xfrm>
          <a:prstGeom prst="rect">
            <a:avLst/>
          </a:prstGeom>
        </p:spPr>
      </p:pic>
    </p:spTree>
    <p:extLst>
      <p:ext uri="{BB962C8B-B14F-4D97-AF65-F5344CB8AC3E}">
        <p14:creationId xmlns:p14="http://schemas.microsoft.com/office/powerpoint/2010/main" val="2039714330"/>
      </p:ext>
    </p:extLst>
  </p:cSld>
  <p:clrMapOvr>
    <a:masterClrMapping/>
  </p:clrMapOvr>
  <p:transition>
    <p:wipe dir="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15</a:t>
            </a:fld>
            <a:endParaRPr lang="es-ES" dirty="0">
              <a:solidFill>
                <a:srgbClr val="002060"/>
              </a:solidFill>
            </a:endParaRPr>
          </a:p>
        </p:txBody>
      </p:sp>
      <p:sp>
        <p:nvSpPr>
          <p:cNvPr id="3" name="Rectángulo 2"/>
          <p:cNvSpPr/>
          <p:nvPr/>
        </p:nvSpPr>
        <p:spPr>
          <a:xfrm>
            <a:off x="179512" y="324908"/>
            <a:ext cx="8640960" cy="432048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s-ES" dirty="0" smtClean="0">
                <a:solidFill>
                  <a:schemeClr val="bg1"/>
                </a:solidFill>
              </a:rPr>
              <a:t>Caso “</a:t>
            </a:r>
            <a:r>
              <a:rPr lang="es-ES" dirty="0" err="1" smtClean="0">
                <a:solidFill>
                  <a:schemeClr val="bg1"/>
                </a:solidFill>
              </a:rPr>
              <a:t>Baraona</a:t>
            </a:r>
            <a:r>
              <a:rPr lang="es-ES" dirty="0" smtClean="0">
                <a:solidFill>
                  <a:schemeClr val="bg1"/>
                </a:solidFill>
              </a:rPr>
              <a:t> Vs Chile”</a:t>
            </a:r>
          </a:p>
          <a:p>
            <a:pPr algn="ctr"/>
            <a:endParaRPr lang="es-ES" dirty="0" smtClean="0">
              <a:solidFill>
                <a:schemeClr val="bg1"/>
              </a:solidFill>
            </a:endParaRPr>
          </a:p>
        </p:txBody>
      </p:sp>
      <p:sp>
        <p:nvSpPr>
          <p:cNvPr id="7" name="Rectángulo 6"/>
          <p:cNvSpPr/>
          <p:nvPr/>
        </p:nvSpPr>
        <p:spPr>
          <a:xfrm>
            <a:off x="2286000" y="2274838"/>
            <a:ext cx="4572000" cy="369332"/>
          </a:xfrm>
          <a:prstGeom prst="rect">
            <a:avLst/>
          </a:prstGeom>
        </p:spPr>
        <p:txBody>
          <a:bodyPr>
            <a:spAutoFit/>
          </a:bodyPr>
          <a:lstStyle/>
          <a:p>
            <a:endParaRPr lang="en-US" dirty="0"/>
          </a:p>
        </p:txBody>
      </p:sp>
      <p:pic>
        <p:nvPicPr>
          <p:cNvPr id="2" name="Imagen 1"/>
          <p:cNvPicPr>
            <a:picLocks noChangeAspect="1"/>
          </p:cNvPicPr>
          <p:nvPr/>
        </p:nvPicPr>
        <p:blipFill>
          <a:blip r:embed="rId2"/>
          <a:stretch>
            <a:fillRect/>
          </a:stretch>
        </p:blipFill>
        <p:spPr>
          <a:xfrm>
            <a:off x="5796136" y="3895161"/>
            <a:ext cx="3024336" cy="2826314"/>
          </a:xfrm>
          <a:prstGeom prst="rect">
            <a:avLst/>
          </a:prstGeom>
        </p:spPr>
      </p:pic>
      <p:sp>
        <p:nvSpPr>
          <p:cNvPr id="5" name="Rectángulo 4"/>
          <p:cNvSpPr/>
          <p:nvPr/>
        </p:nvSpPr>
        <p:spPr>
          <a:xfrm>
            <a:off x="395536" y="819986"/>
            <a:ext cx="7992888" cy="3416320"/>
          </a:xfrm>
          <a:prstGeom prst="rect">
            <a:avLst/>
          </a:prstGeom>
        </p:spPr>
        <p:txBody>
          <a:bodyPr wrap="square">
            <a:spAutoFit/>
          </a:bodyPr>
          <a:lstStyle/>
          <a:p>
            <a:r>
              <a:rPr lang="es-ES" dirty="0">
                <a:solidFill>
                  <a:schemeClr val="bg1"/>
                </a:solidFill>
              </a:rPr>
              <a:t>En mayo de 2004, Carlos </a:t>
            </a:r>
            <a:r>
              <a:rPr lang="es-ES" dirty="0" err="1">
                <a:solidFill>
                  <a:schemeClr val="bg1"/>
                </a:solidFill>
              </a:rPr>
              <a:t>Baraona</a:t>
            </a:r>
            <a:r>
              <a:rPr lang="es-ES" dirty="0">
                <a:solidFill>
                  <a:schemeClr val="bg1"/>
                </a:solidFill>
              </a:rPr>
              <a:t> </a:t>
            </a:r>
            <a:r>
              <a:rPr lang="es-ES" dirty="0" err="1">
                <a:solidFill>
                  <a:schemeClr val="bg1"/>
                </a:solidFill>
              </a:rPr>
              <a:t>Bray</a:t>
            </a:r>
            <a:r>
              <a:rPr lang="es-ES" dirty="0">
                <a:solidFill>
                  <a:schemeClr val="bg1"/>
                </a:solidFill>
              </a:rPr>
              <a:t> realizó diversas declaraciones, ante los medios de comunicación, donde se refirió principalmente a que el senador </a:t>
            </a:r>
            <a:r>
              <a:rPr lang="es-ES" dirty="0" smtClean="0">
                <a:solidFill>
                  <a:schemeClr val="bg1"/>
                </a:solidFill>
              </a:rPr>
              <a:t>Sergio Páez (DC) </a:t>
            </a:r>
            <a:r>
              <a:rPr lang="es-ES" dirty="0">
                <a:solidFill>
                  <a:schemeClr val="bg1"/>
                </a:solidFill>
              </a:rPr>
              <a:t>de la Región de Los Lagos, ejercía presiones políticas sobre las autoridades encargadas en la conservación del alerce para que se mantuviera una situación de ocupación ilegal en un predio de la Región de Los Lagos y que no se detuviera la tala ilegal. En general, en las declaraciones del señor </a:t>
            </a:r>
            <a:r>
              <a:rPr lang="es-ES" dirty="0" err="1">
                <a:solidFill>
                  <a:schemeClr val="bg1"/>
                </a:solidFill>
              </a:rPr>
              <a:t>Baraona</a:t>
            </a:r>
            <a:r>
              <a:rPr lang="es-ES" dirty="0">
                <a:solidFill>
                  <a:schemeClr val="bg1"/>
                </a:solidFill>
              </a:rPr>
              <a:t> se consignaba que el senador </a:t>
            </a:r>
            <a:r>
              <a:rPr lang="es-ES" dirty="0" smtClean="0">
                <a:solidFill>
                  <a:schemeClr val="bg1"/>
                </a:solidFill>
              </a:rPr>
              <a:t>Páez, </a:t>
            </a:r>
            <a:r>
              <a:rPr lang="es-ES" dirty="0">
                <a:solidFill>
                  <a:schemeClr val="bg1"/>
                </a:solidFill>
              </a:rPr>
              <a:t>actuando como “patrón de fundo”, ejerció presiones a autoridades de la región de Los Lagos</a:t>
            </a:r>
            <a:r>
              <a:rPr lang="es-ES" dirty="0" smtClean="0">
                <a:solidFill>
                  <a:schemeClr val="bg1"/>
                </a:solidFill>
              </a:rPr>
              <a:t>.</a:t>
            </a:r>
          </a:p>
          <a:p>
            <a:r>
              <a:rPr lang="es-ES" dirty="0" smtClean="0">
                <a:solidFill>
                  <a:schemeClr val="bg1"/>
                </a:solidFill>
              </a:rPr>
              <a:t>El senador Páez se querelló penalmente contra el señor </a:t>
            </a:r>
            <a:r>
              <a:rPr lang="es-ES" dirty="0" err="1" smtClean="0">
                <a:solidFill>
                  <a:schemeClr val="bg1"/>
                </a:solidFill>
              </a:rPr>
              <a:t>Baraona</a:t>
            </a:r>
            <a:r>
              <a:rPr lang="es-ES" dirty="0">
                <a:solidFill>
                  <a:schemeClr val="bg1"/>
                </a:solidFill>
              </a:rPr>
              <a:t> </a:t>
            </a:r>
            <a:r>
              <a:rPr lang="es-ES" dirty="0" smtClean="0">
                <a:solidFill>
                  <a:schemeClr val="bg1"/>
                </a:solidFill>
              </a:rPr>
              <a:t>y ganó la demanda, la que fue ratificada por la Corte Suprema.</a:t>
            </a:r>
          </a:p>
          <a:p>
            <a:r>
              <a:rPr lang="es-ES" dirty="0" err="1" smtClean="0">
                <a:solidFill>
                  <a:schemeClr val="bg1"/>
                </a:solidFill>
              </a:rPr>
              <a:t>Baraona</a:t>
            </a:r>
            <a:r>
              <a:rPr lang="es-ES" dirty="0" smtClean="0">
                <a:solidFill>
                  <a:schemeClr val="bg1"/>
                </a:solidFill>
              </a:rPr>
              <a:t> interpuso una demanda en contra de Estado de</a:t>
            </a:r>
          </a:p>
          <a:p>
            <a:r>
              <a:rPr lang="es-ES" dirty="0" smtClean="0">
                <a:solidFill>
                  <a:schemeClr val="bg1"/>
                </a:solidFill>
              </a:rPr>
              <a:t>Chile ante la CIDH </a:t>
            </a:r>
            <a:endParaRPr lang="en-US" dirty="0">
              <a:solidFill>
                <a:schemeClr val="bg1"/>
              </a:solidFill>
            </a:endParaRPr>
          </a:p>
        </p:txBody>
      </p:sp>
    </p:spTree>
    <p:extLst>
      <p:ext uri="{BB962C8B-B14F-4D97-AF65-F5344CB8AC3E}">
        <p14:creationId xmlns:p14="http://schemas.microsoft.com/office/powerpoint/2010/main" val="2129265761"/>
      </p:ext>
    </p:extLst>
  </p:cSld>
  <p:clrMapOvr>
    <a:masterClrMapping/>
  </p:clrMapOvr>
  <p:transition>
    <p:wipe dir="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16</a:t>
            </a:fld>
            <a:endParaRPr lang="es-ES" dirty="0">
              <a:solidFill>
                <a:srgbClr val="002060"/>
              </a:solidFill>
            </a:endParaRPr>
          </a:p>
        </p:txBody>
      </p:sp>
      <p:sp>
        <p:nvSpPr>
          <p:cNvPr id="3" name="Rectángulo 2"/>
          <p:cNvSpPr/>
          <p:nvPr/>
        </p:nvSpPr>
        <p:spPr>
          <a:xfrm>
            <a:off x="179512" y="324907"/>
            <a:ext cx="8640960" cy="6396567"/>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s-ES" dirty="0" smtClean="0">
                <a:solidFill>
                  <a:schemeClr val="bg1"/>
                </a:solidFill>
              </a:rPr>
              <a:t>La Corte, en su resolución, reiteró que la </a:t>
            </a:r>
            <a:r>
              <a:rPr lang="es-ES" b="1" u="sng" dirty="0" smtClean="0">
                <a:solidFill>
                  <a:schemeClr val="bg1"/>
                </a:solidFill>
              </a:rPr>
              <a:t>libertad de expresión</a:t>
            </a:r>
            <a:r>
              <a:rPr lang="es-ES" dirty="0" smtClean="0">
                <a:solidFill>
                  <a:schemeClr val="bg1"/>
                </a:solidFill>
              </a:rPr>
              <a:t>, particularmente en asuntos de interés público, “es una piedra angular en la existencia misma de una sociedad democrática” pues permite que las personas ejerzan el control de las gestiones estatales, cuestionen, indaguen y vigilen el cumplimiento de las funciones públicas.</a:t>
            </a:r>
          </a:p>
          <a:p>
            <a:pPr algn="just"/>
            <a:endParaRPr lang="es-ES" dirty="0" smtClean="0">
              <a:solidFill>
                <a:schemeClr val="bg1"/>
              </a:solidFill>
            </a:endParaRPr>
          </a:p>
          <a:p>
            <a:pPr algn="just"/>
            <a:r>
              <a:rPr lang="es-ES" dirty="0" smtClean="0">
                <a:solidFill>
                  <a:schemeClr val="bg1"/>
                </a:solidFill>
              </a:rPr>
              <a:t> La Corte consideró que el respeto y garantía de la libertad de expresión en asuntos ambientales es un elemento esencial para asegurar la participación de la ciudadanía en los procesos relativos a dichos asuntos y, con ella, el fortalecimiento del sistema democrático a través de la vigencia del principio de democracia ambiental. </a:t>
            </a:r>
          </a:p>
          <a:p>
            <a:pPr algn="just"/>
            <a:endParaRPr lang="es-ES" dirty="0" smtClean="0">
              <a:solidFill>
                <a:schemeClr val="bg1"/>
              </a:solidFill>
            </a:endParaRPr>
          </a:p>
          <a:p>
            <a:pPr algn="just"/>
            <a:r>
              <a:rPr lang="es-ES" dirty="0">
                <a:solidFill>
                  <a:schemeClr val="bg1"/>
                </a:solidFill>
              </a:rPr>
              <a:t>Para determinar la convencionalidad de una restricción a la libertad de expresión cuando esta </a:t>
            </a:r>
            <a:r>
              <a:rPr lang="es-ES" b="1" dirty="0">
                <a:solidFill>
                  <a:schemeClr val="bg1"/>
                </a:solidFill>
              </a:rPr>
              <a:t>colisiona con el derecho a la honra</a:t>
            </a:r>
            <a:r>
              <a:rPr lang="es-ES" dirty="0">
                <a:solidFill>
                  <a:schemeClr val="bg1"/>
                </a:solidFill>
              </a:rPr>
              <a:t>, es de vital importancia analizar si las declaraciones efectuadas poseen interés público, toda vez que en estos casos el juzgador debe evaluar con especial cautela la necesidad de limitar la libertad de expresión. </a:t>
            </a:r>
            <a:endParaRPr lang="es-ES" dirty="0" smtClean="0">
              <a:solidFill>
                <a:schemeClr val="bg1"/>
              </a:solidFill>
            </a:endParaRPr>
          </a:p>
          <a:p>
            <a:pPr algn="just"/>
            <a:endParaRPr lang="es-ES" dirty="0">
              <a:solidFill>
                <a:schemeClr val="bg1"/>
              </a:solidFill>
            </a:endParaRPr>
          </a:p>
          <a:p>
            <a:pPr algn="just"/>
            <a:r>
              <a:rPr lang="es-ES" dirty="0" smtClean="0">
                <a:solidFill>
                  <a:schemeClr val="bg1"/>
                </a:solidFill>
              </a:rPr>
              <a:t>Bajo </a:t>
            </a:r>
            <a:r>
              <a:rPr lang="es-ES" dirty="0">
                <a:solidFill>
                  <a:schemeClr val="bg1"/>
                </a:solidFill>
              </a:rPr>
              <a:t>los estándares que la Corte ha establecido, el acceso a la información sobre actividades y proyectos que pueden afectar el medio ambiente constituyen asuntos de evidente interés público, por lo que gozan de una protección especial debido a su importancia en una sociedad democrática</a:t>
            </a:r>
            <a:r>
              <a:rPr lang="es-ES" dirty="0" smtClean="0">
                <a:solidFill>
                  <a:schemeClr val="bg1"/>
                </a:solidFill>
              </a:rPr>
              <a:t>.</a:t>
            </a:r>
          </a:p>
          <a:p>
            <a:pPr algn="just"/>
            <a:endParaRPr lang="es-ES" dirty="0">
              <a:solidFill>
                <a:schemeClr val="bg1"/>
              </a:solidFill>
            </a:endParaRPr>
          </a:p>
          <a:p>
            <a:pPr algn="just"/>
            <a:r>
              <a:rPr lang="es-ES" b="1" dirty="0" smtClean="0">
                <a:solidFill>
                  <a:srgbClr val="C00000"/>
                </a:solidFill>
              </a:rPr>
              <a:t>Por lo tanto, cuando se trata de casos de interés público de DD.HH. la libertad de expresión está  por sobre el derecho a la honra de las personas.</a:t>
            </a:r>
            <a:endParaRPr lang="es-ES" b="1" dirty="0">
              <a:solidFill>
                <a:srgbClr val="C00000"/>
              </a:solidFill>
            </a:endParaRPr>
          </a:p>
          <a:p>
            <a:pPr algn="just"/>
            <a:endParaRPr lang="es-ES" dirty="0" smtClean="0">
              <a:solidFill>
                <a:schemeClr val="bg1"/>
              </a:solidFill>
            </a:endParaRPr>
          </a:p>
        </p:txBody>
      </p:sp>
      <p:sp>
        <p:nvSpPr>
          <p:cNvPr id="4" name="Estrella de 5 puntas 3">
            <a:hlinkClick r:id="rId2" action="ppaction://hlinksldjump"/>
          </p:cNvPr>
          <p:cNvSpPr/>
          <p:nvPr/>
        </p:nvSpPr>
        <p:spPr>
          <a:xfrm>
            <a:off x="7620000" y="6356349"/>
            <a:ext cx="432048" cy="365125"/>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ángulo 6"/>
          <p:cNvSpPr/>
          <p:nvPr/>
        </p:nvSpPr>
        <p:spPr>
          <a:xfrm>
            <a:off x="2286000" y="2274838"/>
            <a:ext cx="4572000" cy="369332"/>
          </a:xfrm>
          <a:prstGeom prst="rect">
            <a:avLst/>
          </a:prstGeom>
        </p:spPr>
        <p:txBody>
          <a:bodyPr>
            <a:spAutoFit/>
          </a:bodyPr>
          <a:lstStyle/>
          <a:p>
            <a:endParaRPr lang="en-US" dirty="0"/>
          </a:p>
        </p:txBody>
      </p:sp>
    </p:spTree>
    <p:extLst>
      <p:ext uri="{BB962C8B-B14F-4D97-AF65-F5344CB8AC3E}">
        <p14:creationId xmlns:p14="http://schemas.microsoft.com/office/powerpoint/2010/main" val="38270372"/>
      </p:ext>
    </p:extLst>
  </p:cSld>
  <p:clrMapOvr>
    <a:masterClrMapping/>
  </p:clrMapOvr>
  <p:transition>
    <p:wipe dir="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17</a:t>
            </a:fld>
            <a:endParaRPr lang="es-ES" dirty="0">
              <a:solidFill>
                <a:srgbClr val="002060"/>
              </a:solidFill>
            </a:endParaRPr>
          </a:p>
        </p:txBody>
      </p:sp>
      <p:sp>
        <p:nvSpPr>
          <p:cNvPr id="13" name="12 Rectángulo"/>
          <p:cNvSpPr/>
          <p:nvPr/>
        </p:nvSpPr>
        <p:spPr>
          <a:xfrm>
            <a:off x="827584" y="1052736"/>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A. DERECHO PENAL EN DD.HH.</a:t>
            </a:r>
          </a:p>
          <a:p>
            <a:pPr algn="ctr"/>
            <a:r>
              <a:rPr lang="es-ES" sz="2400" dirty="0" smtClean="0">
                <a:solidFill>
                  <a:srgbClr val="002060"/>
                </a:solidFill>
              </a:rPr>
              <a:t>2. Jurisdicción penal  </a:t>
            </a:r>
            <a:r>
              <a:rPr lang="es-ES" sz="2400" u="sng" dirty="0" smtClean="0">
                <a:solidFill>
                  <a:srgbClr val="002060"/>
                </a:solidFill>
              </a:rPr>
              <a:t>nacional </a:t>
            </a:r>
            <a:r>
              <a:rPr lang="es-ES" sz="2400" dirty="0" smtClean="0">
                <a:solidFill>
                  <a:srgbClr val="002060"/>
                </a:solidFill>
              </a:rPr>
              <a:t> en DD.HH.</a:t>
            </a:r>
          </a:p>
        </p:txBody>
      </p:sp>
      <p:sp>
        <p:nvSpPr>
          <p:cNvPr id="2" name="Rectángulo 1"/>
          <p:cNvSpPr/>
          <p:nvPr/>
        </p:nvSpPr>
        <p:spPr>
          <a:xfrm>
            <a:off x="-13522" y="2045051"/>
            <a:ext cx="9144000" cy="4339650"/>
          </a:xfrm>
          <a:prstGeom prst="rect">
            <a:avLst/>
          </a:prstGeom>
          <a:solidFill>
            <a:schemeClr val="tx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a:spAutoFit/>
          </a:bodyPr>
          <a:lstStyle/>
          <a:p>
            <a:pPr algn="just"/>
            <a:r>
              <a:rPr lang="es-ES" sz="2400" dirty="0" smtClean="0">
                <a:solidFill>
                  <a:schemeClr val="bg1"/>
                </a:solidFill>
              </a:rPr>
              <a:t>Artículo 5 párrafo 2 Constitución Política del Estado</a:t>
            </a:r>
          </a:p>
          <a:p>
            <a:pPr algn="just"/>
            <a:endParaRPr lang="es-ES" sz="2400" dirty="0" smtClean="0">
              <a:solidFill>
                <a:schemeClr val="bg1"/>
              </a:solidFill>
            </a:endParaRPr>
          </a:p>
          <a:p>
            <a:pPr algn="just"/>
            <a:r>
              <a:rPr lang="es-ES" sz="2400" dirty="0" smtClean="0">
                <a:solidFill>
                  <a:schemeClr val="bg1"/>
                </a:solidFill>
              </a:rPr>
              <a:t>El </a:t>
            </a:r>
            <a:r>
              <a:rPr lang="es-ES" sz="2400" dirty="0">
                <a:solidFill>
                  <a:schemeClr val="bg1"/>
                </a:solidFill>
              </a:rPr>
              <a:t>ejercicio de la soberanía reconoce como limitación el respeto a los </a:t>
            </a:r>
            <a:r>
              <a:rPr lang="es-ES" sz="2400" dirty="0" smtClean="0">
                <a:solidFill>
                  <a:schemeClr val="bg1"/>
                </a:solidFill>
              </a:rPr>
              <a:t>derechos esenciales </a:t>
            </a:r>
            <a:r>
              <a:rPr lang="es-ES" sz="2400" dirty="0">
                <a:solidFill>
                  <a:schemeClr val="bg1"/>
                </a:solidFill>
              </a:rPr>
              <a:t>que emanan de la naturaleza humana. Es deber de los órganos del </a:t>
            </a:r>
            <a:r>
              <a:rPr lang="es-ES" sz="2400" dirty="0" smtClean="0">
                <a:solidFill>
                  <a:schemeClr val="bg1"/>
                </a:solidFill>
              </a:rPr>
              <a:t>Estado respetar </a:t>
            </a:r>
            <a:r>
              <a:rPr lang="es-ES" sz="2400" dirty="0">
                <a:solidFill>
                  <a:schemeClr val="bg1"/>
                </a:solidFill>
              </a:rPr>
              <a:t>y promover tales derechos, garantizados por esta Constitución, así como por </a:t>
            </a:r>
            <a:r>
              <a:rPr lang="es-ES" sz="2400" u="sng" dirty="0" smtClean="0">
                <a:solidFill>
                  <a:schemeClr val="bg1"/>
                </a:solidFill>
              </a:rPr>
              <a:t>los tratados </a:t>
            </a:r>
            <a:r>
              <a:rPr lang="es-ES" sz="2400" u="sng" dirty="0">
                <a:solidFill>
                  <a:schemeClr val="bg1"/>
                </a:solidFill>
              </a:rPr>
              <a:t>internacionales </a:t>
            </a:r>
            <a:r>
              <a:rPr lang="es-ES" sz="2400" dirty="0">
                <a:solidFill>
                  <a:schemeClr val="bg1"/>
                </a:solidFill>
              </a:rPr>
              <a:t>ratificados por Chile y que se encuentren vigentes</a:t>
            </a:r>
            <a:r>
              <a:rPr lang="es-ES" sz="2400" dirty="0" smtClean="0">
                <a:solidFill>
                  <a:schemeClr val="bg1"/>
                </a:solidFill>
              </a:rPr>
              <a:t>.</a:t>
            </a:r>
          </a:p>
          <a:p>
            <a:pPr algn="just"/>
            <a:endParaRPr lang="es-ES" sz="2400" dirty="0">
              <a:solidFill>
                <a:schemeClr val="bg1"/>
              </a:solidFill>
            </a:endParaRPr>
          </a:p>
          <a:p>
            <a:pPr algn="just"/>
            <a:r>
              <a:rPr lang="es-ES" sz="2800" dirty="0" smtClean="0">
                <a:solidFill>
                  <a:schemeClr val="bg1"/>
                </a:solidFill>
              </a:rPr>
              <a:t>Es decir, a nivel Constitucional queda establecido que todo tratado o convenio firmado y ratificado por Chile, está sobre cualquier ley nacional.</a:t>
            </a:r>
            <a:endParaRPr lang="en-US" sz="2800" dirty="0">
              <a:solidFill>
                <a:schemeClr val="bg1"/>
              </a:solidFill>
            </a:endParaRPr>
          </a:p>
        </p:txBody>
      </p:sp>
    </p:spTree>
    <p:extLst>
      <p:ext uri="{BB962C8B-B14F-4D97-AF65-F5344CB8AC3E}">
        <p14:creationId xmlns:p14="http://schemas.microsoft.com/office/powerpoint/2010/main" val="2210459061"/>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5" name="4 Rectángulo"/>
          <p:cNvSpPr/>
          <p:nvPr/>
        </p:nvSpPr>
        <p:spPr>
          <a:xfrm>
            <a:off x="899592" y="2204864"/>
            <a:ext cx="7776864" cy="1938992"/>
          </a:xfrm>
          <a:prstGeom prst="rect">
            <a:avLst/>
          </a:prstGeom>
          <a:solidFill>
            <a:schemeClr val="tx1"/>
          </a:solidFill>
          <a:ln>
            <a:solidFill>
              <a:schemeClr val="bg2"/>
            </a:solidFill>
          </a:ln>
          <a:effectLst>
            <a:innerShdw blurRad="63500" dist="50800" dir="13500000">
              <a:prstClr val="black">
                <a:alpha val="50000"/>
              </a:prstClr>
            </a:innerShdw>
          </a:effectLst>
        </p:spPr>
        <p:txBody>
          <a:bodyPr wrap="square">
            <a:spAutoFit/>
          </a:bodyPr>
          <a:lstStyle/>
          <a:p>
            <a:pPr algn="just"/>
            <a:r>
              <a:rPr lang="es-ES" sz="2400" dirty="0" smtClean="0">
                <a:solidFill>
                  <a:srgbClr val="002060"/>
                </a:solidFill>
              </a:rPr>
              <a:t>La Ley 20.352 de 30 de Mayo de 2009 estableció la </a:t>
            </a:r>
            <a:r>
              <a:rPr lang="es-ES" sz="2400" b="1" u="sng" dirty="0" smtClean="0">
                <a:solidFill>
                  <a:srgbClr val="002060"/>
                </a:solidFill>
              </a:rPr>
              <a:t>reforma constitucional</a:t>
            </a:r>
            <a:r>
              <a:rPr lang="es-ES" sz="2400" dirty="0" smtClean="0">
                <a:solidFill>
                  <a:srgbClr val="002060"/>
                </a:solidFill>
              </a:rPr>
              <a:t> que permitió, con fecha 29 de Junio, la ratificación de Chile al Estatuto de la Corte Penal Internacional, para su entrada en vigencia el 1º de Septiembre del mismo año. </a:t>
            </a:r>
            <a:endParaRPr lang="es-ES" sz="2400" b="1" dirty="0">
              <a:solidFill>
                <a:srgbClr val="002060"/>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18</a:t>
            </a:fld>
            <a:endParaRPr lang="es-ES" dirty="0">
              <a:solidFill>
                <a:srgbClr val="002060"/>
              </a:solidFill>
            </a:endParaRPr>
          </a:p>
        </p:txBody>
      </p:sp>
      <p:sp>
        <p:nvSpPr>
          <p:cNvPr id="13" name="12 Rectángulo"/>
          <p:cNvSpPr/>
          <p:nvPr/>
        </p:nvSpPr>
        <p:spPr>
          <a:xfrm>
            <a:off x="827584" y="1268760"/>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A. DERECHO PENAL EN DD.HH.</a:t>
            </a:r>
          </a:p>
          <a:p>
            <a:pPr algn="ctr"/>
            <a:r>
              <a:rPr lang="es-ES" sz="2400" dirty="0" smtClean="0">
                <a:solidFill>
                  <a:srgbClr val="002060"/>
                </a:solidFill>
              </a:rPr>
              <a:t>2. Jurisdicción penal nacional en DD.HH.</a:t>
            </a:r>
          </a:p>
        </p:txBody>
      </p:sp>
      <p:sp>
        <p:nvSpPr>
          <p:cNvPr id="14" name="13 Rectángulo"/>
          <p:cNvSpPr/>
          <p:nvPr/>
        </p:nvSpPr>
        <p:spPr>
          <a:xfrm>
            <a:off x="899592" y="4437112"/>
            <a:ext cx="7776864" cy="1200329"/>
          </a:xfrm>
          <a:prstGeom prst="rect">
            <a:avLst/>
          </a:prstGeom>
          <a:solidFill>
            <a:schemeClr val="tx1">
              <a:lumMod val="95000"/>
            </a:schemeClr>
          </a:solidFill>
          <a:ln w="3810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95250" h="95250" prst="artDeco"/>
            <a:contourClr>
              <a:srgbClr val="FFFFFF"/>
            </a:contourClr>
          </a:sp3d>
        </p:spPr>
        <p:txBody>
          <a:bodyPr wrap="square">
            <a:spAutoFit/>
          </a:bodyPr>
          <a:lstStyle/>
          <a:p>
            <a:pPr algn="ctr"/>
            <a:r>
              <a:rPr lang="es-ES" sz="2400" dirty="0" smtClean="0">
                <a:solidFill>
                  <a:srgbClr val="002060"/>
                </a:solidFill>
              </a:rPr>
              <a:t>Posteriormente, con fecha 19 de junio de 2009 se promulgó la ley 20357 que </a:t>
            </a:r>
            <a:r>
              <a:rPr lang="es-ES" sz="2400" b="1" u="sng" dirty="0" smtClean="0">
                <a:solidFill>
                  <a:srgbClr val="002060"/>
                </a:solidFill>
              </a:rPr>
              <a:t>tipifica</a:t>
            </a:r>
            <a:r>
              <a:rPr lang="es-ES" sz="2400" dirty="0" smtClean="0">
                <a:solidFill>
                  <a:srgbClr val="002060"/>
                </a:solidFill>
              </a:rPr>
              <a:t> crímenes de lesa humanidad, Genocidio y Crímenes - Delitos de Guerra . </a:t>
            </a:r>
            <a:endParaRPr lang="es-ES" sz="2400" dirty="0">
              <a:solidFill>
                <a:srgbClr val="002060"/>
              </a:solidFill>
            </a:endParaRPr>
          </a:p>
        </p:txBody>
      </p:sp>
      <p:sp>
        <p:nvSpPr>
          <p:cNvPr id="2" name="CuadroTexto 1"/>
          <p:cNvSpPr txBox="1"/>
          <p:nvPr/>
        </p:nvSpPr>
        <p:spPr>
          <a:xfrm rot="10800000" flipH="1" flipV="1">
            <a:off x="1835696" y="4437112"/>
            <a:ext cx="5616624" cy="1384995"/>
          </a:xfrm>
          <a:prstGeom prst="rect">
            <a:avLst/>
          </a:prstGeom>
          <a:solidFill>
            <a:schemeClr val="accent1">
              <a:lumMod val="40000"/>
              <a:lumOff val="60000"/>
            </a:schemeClr>
          </a:solidFill>
          <a:ln>
            <a:solidFill>
              <a:schemeClr val="bg1"/>
            </a:solidFill>
          </a:ln>
        </p:spPr>
        <p:txBody>
          <a:bodyPr wrap="square" rtlCol="0">
            <a:spAutoFit/>
          </a:bodyPr>
          <a:lstStyle/>
          <a:p>
            <a:r>
              <a:rPr lang="es-ES" sz="2800" dirty="0" smtClean="0">
                <a:solidFill>
                  <a:schemeClr val="bg1"/>
                </a:solidFill>
              </a:rPr>
              <a:t>Es decir, desde el año 2009 se puede juzgar en Chile a personas que cometan estos crímenes.</a:t>
            </a:r>
            <a:endParaRPr lang="en-US" sz="2800"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5" name="4 Rectángulo"/>
          <p:cNvSpPr/>
          <p:nvPr/>
        </p:nvSpPr>
        <p:spPr>
          <a:xfrm>
            <a:off x="899592" y="2564904"/>
            <a:ext cx="7776864" cy="3046988"/>
          </a:xfrm>
          <a:prstGeom prst="rect">
            <a:avLst/>
          </a:prstGeom>
          <a:solidFill>
            <a:schemeClr val="tx1"/>
          </a:solidFill>
          <a:ln>
            <a:solidFill>
              <a:schemeClr val="bg2"/>
            </a:solidFill>
          </a:ln>
        </p:spPr>
        <p:txBody>
          <a:bodyPr wrap="square">
            <a:spAutoFit/>
          </a:bodyPr>
          <a:lstStyle/>
          <a:p>
            <a:pPr algn="ctr"/>
            <a:r>
              <a:rPr lang="es-ES" sz="2400" dirty="0" smtClean="0">
                <a:solidFill>
                  <a:srgbClr val="002060"/>
                </a:solidFill>
              </a:rPr>
              <a:t>“Serán sancionados como autores de delito las autoridades o jefes militares, que teniendo conocimiento de su comisión por otro, no la impidieren, pudiendo hacerlo.</a:t>
            </a:r>
          </a:p>
          <a:p>
            <a:pPr algn="ctr"/>
            <a:r>
              <a:rPr lang="es-ES" sz="2400" dirty="0" smtClean="0">
                <a:solidFill>
                  <a:srgbClr val="002060"/>
                </a:solidFill>
              </a:rPr>
              <a:t> </a:t>
            </a:r>
          </a:p>
          <a:p>
            <a:pPr algn="ctr"/>
            <a:r>
              <a:rPr lang="es-ES" sz="2400" dirty="0" smtClean="0">
                <a:solidFill>
                  <a:srgbClr val="002060"/>
                </a:solidFill>
              </a:rPr>
              <a:t>La autoridad o jefe militar, no pudiendo impedir el hecho, omitiere dar aviso oportuno a la autoridad competente, será sancionado con la pena correspondiente al autor, rebajada en uno o dos grados.”</a:t>
            </a:r>
            <a:endParaRPr lang="es-ES" sz="2400" b="1" dirty="0">
              <a:solidFill>
                <a:srgbClr val="002060"/>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19</a:t>
            </a:fld>
            <a:endParaRPr lang="es-ES" dirty="0">
              <a:solidFill>
                <a:srgbClr val="002060"/>
              </a:solidFill>
            </a:endParaRPr>
          </a:p>
        </p:txBody>
      </p:sp>
      <p:sp>
        <p:nvSpPr>
          <p:cNvPr id="13" name="12 Rectángulo"/>
          <p:cNvSpPr/>
          <p:nvPr/>
        </p:nvSpPr>
        <p:spPr>
          <a:xfrm>
            <a:off x="827584" y="1268760"/>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A. DERECHO PENAL EN DD.HH.</a:t>
            </a:r>
          </a:p>
          <a:p>
            <a:pPr algn="ctr"/>
            <a:r>
              <a:rPr lang="es-ES" sz="2400" dirty="0">
                <a:solidFill>
                  <a:srgbClr val="002060"/>
                </a:solidFill>
              </a:rPr>
              <a:t>3</a:t>
            </a:r>
            <a:r>
              <a:rPr lang="es-ES" sz="2400" dirty="0" smtClean="0">
                <a:solidFill>
                  <a:srgbClr val="002060"/>
                </a:solidFill>
              </a:rPr>
              <a:t>. Responsabilidad penal individual y superior de mando.</a:t>
            </a:r>
          </a:p>
        </p:txBody>
      </p:sp>
      <p:sp>
        <p:nvSpPr>
          <p:cNvPr id="11" name="10 CuadroTexto"/>
          <p:cNvSpPr txBox="1"/>
          <p:nvPr/>
        </p:nvSpPr>
        <p:spPr>
          <a:xfrm>
            <a:off x="7380312" y="5733256"/>
            <a:ext cx="1138581" cy="369332"/>
          </a:xfrm>
          <a:prstGeom prst="rect">
            <a:avLst/>
          </a:prstGeom>
          <a:noFill/>
        </p:spPr>
        <p:txBody>
          <a:bodyPr wrap="none" rtlCol="0">
            <a:spAutoFit/>
          </a:bodyPr>
          <a:lstStyle/>
          <a:p>
            <a:r>
              <a:rPr lang="es-ES" dirty="0" smtClean="0">
                <a:solidFill>
                  <a:srgbClr val="002060"/>
                </a:solidFill>
              </a:rPr>
              <a:t>Ley 20357</a:t>
            </a:r>
            <a:endParaRPr lang="es-ES" dirty="0">
              <a:solidFill>
                <a:srgbClr val="002060"/>
              </a:solidFill>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5" name="4 Rectángulo"/>
          <p:cNvSpPr/>
          <p:nvPr/>
        </p:nvSpPr>
        <p:spPr>
          <a:xfrm>
            <a:off x="755576" y="1988840"/>
            <a:ext cx="7776864" cy="2308324"/>
          </a:xfrm>
          <a:prstGeom prst="rect">
            <a:avLst/>
          </a:prstGeom>
          <a:solidFill>
            <a:schemeClr val="tx1"/>
          </a:solidFill>
          <a:ln>
            <a:solidFill>
              <a:schemeClr val="bg2"/>
            </a:solidFill>
          </a:ln>
        </p:spPr>
        <p:txBody>
          <a:bodyPr wrap="square">
            <a:spAutoFit/>
          </a:bodyPr>
          <a:lstStyle/>
          <a:p>
            <a:pPr algn="just"/>
            <a:r>
              <a:rPr lang="es-ES" sz="2400" b="1" dirty="0">
                <a:solidFill>
                  <a:srgbClr val="002060"/>
                </a:solidFill>
              </a:rPr>
              <a:t>La responsabilidad de mando es un modo de omisión de la responsabilidad penal de las personas: el superior es responsable de los delitos cometidos por sus subordinados y por no prevenirlos o </a:t>
            </a:r>
            <a:r>
              <a:rPr lang="es-ES" sz="2400" b="1" dirty="0" smtClean="0">
                <a:solidFill>
                  <a:srgbClr val="002060"/>
                </a:solidFill>
              </a:rPr>
              <a:t>castigarlos. El </a:t>
            </a:r>
            <a:r>
              <a:rPr lang="es-ES" sz="2400" b="1" dirty="0">
                <a:solidFill>
                  <a:srgbClr val="002060"/>
                </a:solidFill>
              </a:rPr>
              <a:t>general </a:t>
            </a:r>
            <a:r>
              <a:rPr lang="es-ES" sz="2400" b="1" dirty="0" err="1">
                <a:solidFill>
                  <a:srgbClr val="002060"/>
                </a:solidFill>
              </a:rPr>
              <a:t>Yamashita</a:t>
            </a:r>
            <a:r>
              <a:rPr lang="es-ES" sz="2400" b="1" dirty="0">
                <a:solidFill>
                  <a:srgbClr val="002060"/>
                </a:solidFill>
              </a:rPr>
              <a:t> </a:t>
            </a:r>
            <a:r>
              <a:rPr lang="es-ES" sz="2400" b="1" dirty="0" smtClean="0">
                <a:solidFill>
                  <a:srgbClr val="002060"/>
                </a:solidFill>
              </a:rPr>
              <a:t>(IIGM) se </a:t>
            </a:r>
            <a:r>
              <a:rPr lang="es-ES" sz="2400" b="1" dirty="0">
                <a:solidFill>
                  <a:srgbClr val="002060"/>
                </a:solidFill>
              </a:rPr>
              <a:t>convirtió en el primero en ser acusado únicamente sobre la base de responsabilidad por omisión. </a:t>
            </a: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20</a:t>
            </a:fld>
            <a:endParaRPr lang="es-ES" dirty="0">
              <a:solidFill>
                <a:srgbClr val="002060"/>
              </a:solidFill>
            </a:endParaRPr>
          </a:p>
        </p:txBody>
      </p:sp>
      <p:sp>
        <p:nvSpPr>
          <p:cNvPr id="13" name="12 Rectángulo"/>
          <p:cNvSpPr/>
          <p:nvPr/>
        </p:nvSpPr>
        <p:spPr>
          <a:xfrm>
            <a:off x="827584" y="1052736"/>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A. DERECHO PENAL EN DD.HH.</a:t>
            </a:r>
          </a:p>
          <a:p>
            <a:pPr algn="ctr"/>
            <a:r>
              <a:rPr lang="es-ES" sz="2400" dirty="0">
                <a:solidFill>
                  <a:srgbClr val="002060"/>
                </a:solidFill>
              </a:rPr>
              <a:t>3</a:t>
            </a:r>
            <a:r>
              <a:rPr lang="es-ES" sz="2400" dirty="0" smtClean="0">
                <a:solidFill>
                  <a:srgbClr val="002060"/>
                </a:solidFill>
              </a:rPr>
              <a:t>. Responsabilidad penal individual y superior de mando.</a:t>
            </a:r>
          </a:p>
        </p:txBody>
      </p:sp>
      <p:pic>
        <p:nvPicPr>
          <p:cNvPr id="2" name="Imagen 1"/>
          <p:cNvPicPr>
            <a:picLocks noChangeAspect="1"/>
          </p:cNvPicPr>
          <p:nvPr/>
        </p:nvPicPr>
        <p:blipFill>
          <a:blip r:embed="rId2"/>
          <a:stretch>
            <a:fillRect/>
          </a:stretch>
        </p:blipFill>
        <p:spPr>
          <a:xfrm>
            <a:off x="6997824" y="4274446"/>
            <a:ext cx="1688976" cy="2482795"/>
          </a:xfrm>
          <a:prstGeom prst="rect">
            <a:avLst/>
          </a:prstGeom>
        </p:spPr>
      </p:pic>
      <p:sp>
        <p:nvSpPr>
          <p:cNvPr id="3" name="Rectángulo 2"/>
          <p:cNvSpPr/>
          <p:nvPr/>
        </p:nvSpPr>
        <p:spPr>
          <a:xfrm>
            <a:off x="3635896" y="5157192"/>
            <a:ext cx="18002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dirty="0" smtClean="0">
                <a:solidFill>
                  <a:schemeClr val="bg1"/>
                </a:solidFill>
              </a:rPr>
              <a:t>Juicios de </a:t>
            </a:r>
            <a:r>
              <a:rPr lang="es-ES" sz="2400" dirty="0" err="1" smtClean="0">
                <a:solidFill>
                  <a:schemeClr val="bg1"/>
                </a:solidFill>
              </a:rPr>
              <a:t>Nüremberg</a:t>
            </a:r>
            <a:endParaRPr lang="en-US" sz="2400" dirty="0">
              <a:solidFill>
                <a:schemeClr val="bg1"/>
              </a:solidFill>
            </a:endParaRPr>
          </a:p>
        </p:txBody>
      </p:sp>
      <p:pic>
        <p:nvPicPr>
          <p:cNvPr id="4" name="Imagen 3"/>
          <p:cNvPicPr>
            <a:picLocks noChangeAspect="1"/>
          </p:cNvPicPr>
          <p:nvPr/>
        </p:nvPicPr>
        <p:blipFill>
          <a:blip r:embed="rId3"/>
          <a:stretch>
            <a:fillRect/>
          </a:stretch>
        </p:blipFill>
        <p:spPr>
          <a:xfrm>
            <a:off x="455476" y="4430711"/>
            <a:ext cx="2945904" cy="1999532"/>
          </a:xfrm>
          <a:prstGeom prst="rect">
            <a:avLst/>
          </a:prstGeom>
        </p:spPr>
      </p:pic>
    </p:spTree>
    <p:extLst>
      <p:ext uri="{BB962C8B-B14F-4D97-AF65-F5344CB8AC3E}">
        <p14:creationId xmlns:p14="http://schemas.microsoft.com/office/powerpoint/2010/main" val="143288206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5" name="4 Rectángulo"/>
          <p:cNvSpPr/>
          <p:nvPr/>
        </p:nvSpPr>
        <p:spPr>
          <a:xfrm>
            <a:off x="755576" y="1988840"/>
            <a:ext cx="7776864" cy="4524315"/>
          </a:xfrm>
          <a:prstGeom prst="rect">
            <a:avLst/>
          </a:prstGeom>
          <a:solidFill>
            <a:schemeClr val="tx1"/>
          </a:solidFill>
          <a:ln>
            <a:solidFill>
              <a:schemeClr val="bg2"/>
            </a:solidFill>
          </a:ln>
        </p:spPr>
        <p:txBody>
          <a:bodyPr wrap="square">
            <a:spAutoFit/>
          </a:bodyPr>
          <a:lstStyle/>
          <a:p>
            <a:pPr algn="just"/>
            <a:r>
              <a:rPr lang="es-ES" sz="2400" b="1" dirty="0" smtClean="0">
                <a:solidFill>
                  <a:srgbClr val="002060"/>
                </a:solidFill>
              </a:rPr>
              <a:t>Para configurar la responsabilidad de mando debe existir:</a:t>
            </a:r>
          </a:p>
          <a:p>
            <a:pPr algn="just"/>
            <a:endParaRPr lang="es-ES" sz="2400" b="1" dirty="0">
              <a:solidFill>
                <a:srgbClr val="002060"/>
              </a:solidFill>
            </a:endParaRPr>
          </a:p>
          <a:p>
            <a:pPr marL="457200" indent="-457200" algn="just">
              <a:buFont typeface="+mj-lt"/>
              <a:buAutoNum type="alphaLcParenR"/>
            </a:pPr>
            <a:r>
              <a:rPr lang="es-ES" sz="2400" b="1" dirty="0" smtClean="0">
                <a:solidFill>
                  <a:srgbClr val="002060"/>
                </a:solidFill>
              </a:rPr>
              <a:t>Relación directa mando – subordinado.</a:t>
            </a:r>
          </a:p>
          <a:p>
            <a:pPr marL="457200" indent="-457200" algn="just">
              <a:buFont typeface="+mj-lt"/>
              <a:buAutoNum type="alphaLcParenR"/>
            </a:pPr>
            <a:r>
              <a:rPr lang="es-ES" sz="2400" b="1" dirty="0" smtClean="0">
                <a:solidFill>
                  <a:srgbClr val="002060"/>
                </a:solidFill>
              </a:rPr>
              <a:t>Conocimiento del mando de los actos ilícitos de sus subordinados.</a:t>
            </a:r>
          </a:p>
          <a:p>
            <a:pPr marL="457200" indent="-457200" algn="just">
              <a:buFont typeface="+mj-lt"/>
              <a:buAutoNum type="alphaLcParenR"/>
            </a:pPr>
            <a:r>
              <a:rPr lang="es-ES" sz="2400" b="1" dirty="0" smtClean="0">
                <a:solidFill>
                  <a:srgbClr val="002060"/>
                </a:solidFill>
              </a:rPr>
              <a:t>Omisión por parte del mando para evitar crímenes.</a:t>
            </a:r>
          </a:p>
          <a:p>
            <a:pPr algn="just"/>
            <a:endParaRPr lang="es-ES" sz="2400" b="1" dirty="0">
              <a:solidFill>
                <a:srgbClr val="002060"/>
              </a:solidFill>
            </a:endParaRPr>
          </a:p>
          <a:p>
            <a:pPr algn="just"/>
            <a:r>
              <a:rPr lang="es-ES" sz="2400" b="1" dirty="0" smtClean="0">
                <a:solidFill>
                  <a:srgbClr val="002060"/>
                </a:solidFill>
              </a:rPr>
              <a:t>El superior tiene la obligación </a:t>
            </a:r>
            <a:r>
              <a:rPr lang="es-ES" sz="2400" b="1" dirty="0">
                <a:solidFill>
                  <a:srgbClr val="002060"/>
                </a:solidFill>
              </a:rPr>
              <a:t>de evitar </a:t>
            </a:r>
            <a:r>
              <a:rPr lang="es-ES" sz="2400" b="1" dirty="0" smtClean="0">
                <a:solidFill>
                  <a:srgbClr val="002060"/>
                </a:solidFill>
              </a:rPr>
              <a:t>que sus </a:t>
            </a:r>
            <a:r>
              <a:rPr lang="es-ES" sz="2400" b="1" dirty="0">
                <a:solidFill>
                  <a:srgbClr val="002060"/>
                </a:solidFill>
              </a:rPr>
              <a:t>subordinados cometan crímenes sancionados por el Derecho </a:t>
            </a:r>
            <a:r>
              <a:rPr lang="es-ES" sz="2400" b="1" dirty="0" smtClean="0">
                <a:solidFill>
                  <a:srgbClr val="002060"/>
                </a:solidFill>
              </a:rPr>
              <a:t>Penal Internacional</a:t>
            </a:r>
            <a:r>
              <a:rPr lang="es-ES" sz="2400" b="1" dirty="0">
                <a:solidFill>
                  <a:srgbClr val="002060"/>
                </a:solidFill>
              </a:rPr>
              <a:t>, entendiéndose que, aunque no haya ordenado su </a:t>
            </a:r>
            <a:r>
              <a:rPr lang="es-ES" sz="2400" b="1" dirty="0" smtClean="0">
                <a:solidFill>
                  <a:srgbClr val="002060"/>
                </a:solidFill>
              </a:rPr>
              <a:t>comisión, puede ser responsable </a:t>
            </a:r>
            <a:r>
              <a:rPr lang="es-ES" sz="2400" b="1" dirty="0">
                <a:solidFill>
                  <a:srgbClr val="002060"/>
                </a:solidFill>
              </a:rPr>
              <a:t>por su omisión de </a:t>
            </a:r>
            <a:r>
              <a:rPr lang="es-ES" sz="2400" b="1" dirty="0" smtClean="0">
                <a:solidFill>
                  <a:srgbClr val="002060"/>
                </a:solidFill>
              </a:rPr>
              <a:t>evitarlos (negligencia). </a:t>
            </a:r>
            <a:endParaRPr lang="es-ES" sz="2400" b="1" dirty="0">
              <a:solidFill>
                <a:srgbClr val="002060"/>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21</a:t>
            </a:fld>
            <a:endParaRPr lang="es-ES" dirty="0">
              <a:solidFill>
                <a:srgbClr val="002060"/>
              </a:solidFill>
            </a:endParaRPr>
          </a:p>
        </p:txBody>
      </p:sp>
      <p:sp>
        <p:nvSpPr>
          <p:cNvPr id="13" name="12 Rectángulo"/>
          <p:cNvSpPr/>
          <p:nvPr/>
        </p:nvSpPr>
        <p:spPr>
          <a:xfrm>
            <a:off x="827584" y="1052736"/>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A. DERECHO PENAL EN DD.HH.</a:t>
            </a:r>
          </a:p>
          <a:p>
            <a:pPr algn="ctr"/>
            <a:r>
              <a:rPr lang="es-ES" sz="2400" dirty="0">
                <a:solidFill>
                  <a:srgbClr val="002060"/>
                </a:solidFill>
              </a:rPr>
              <a:t>3</a:t>
            </a:r>
            <a:r>
              <a:rPr lang="es-ES" sz="2400" dirty="0" smtClean="0">
                <a:solidFill>
                  <a:srgbClr val="002060"/>
                </a:solidFill>
              </a:rPr>
              <a:t>. Responsabilidad penal individual y superior de mando.</a:t>
            </a:r>
          </a:p>
        </p:txBody>
      </p:sp>
    </p:spTree>
    <p:extLst>
      <p:ext uri="{BB962C8B-B14F-4D97-AF65-F5344CB8AC3E}">
        <p14:creationId xmlns:p14="http://schemas.microsoft.com/office/powerpoint/2010/main" val="80957552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5" name="4 Rectángulo"/>
          <p:cNvSpPr/>
          <p:nvPr/>
        </p:nvSpPr>
        <p:spPr>
          <a:xfrm>
            <a:off x="395536" y="2564904"/>
            <a:ext cx="8280920" cy="3046988"/>
          </a:xfrm>
          <a:prstGeom prst="rect">
            <a:avLst/>
          </a:prstGeom>
          <a:solidFill>
            <a:schemeClr val="tx1"/>
          </a:solidFill>
          <a:ln>
            <a:solidFill>
              <a:schemeClr val="bg2"/>
            </a:solidFill>
          </a:ln>
        </p:spPr>
        <p:txBody>
          <a:bodyPr wrap="square">
            <a:spAutoFit/>
          </a:bodyPr>
          <a:lstStyle/>
          <a:p>
            <a:pPr algn="just">
              <a:buFontTx/>
              <a:buChar char="-"/>
            </a:pPr>
            <a:r>
              <a:rPr lang="es-ES" sz="2400" dirty="0" smtClean="0">
                <a:solidFill>
                  <a:srgbClr val="002060"/>
                </a:solidFill>
              </a:rPr>
              <a:t>Omisión:	No hacer todo lo que está a su alcance para evitar 		que los subordinados realicen los ilícitos.</a:t>
            </a:r>
          </a:p>
          <a:p>
            <a:pPr algn="just"/>
            <a:endParaRPr lang="es-ES" sz="2400" dirty="0" smtClean="0">
              <a:solidFill>
                <a:srgbClr val="002060"/>
              </a:solidFill>
            </a:endParaRPr>
          </a:p>
          <a:p>
            <a:pPr algn="just">
              <a:buFontTx/>
              <a:buChar char="-"/>
            </a:pPr>
            <a:r>
              <a:rPr lang="es-ES" sz="2400" dirty="0" smtClean="0">
                <a:solidFill>
                  <a:srgbClr val="002060"/>
                </a:solidFill>
              </a:rPr>
              <a:t>No sanción: 	No castigar adecuadamente o no denunciar ilícitos 		con posterioridad a su ejecución.</a:t>
            </a:r>
          </a:p>
          <a:p>
            <a:pPr algn="just"/>
            <a:endParaRPr lang="es-ES" sz="2400" dirty="0" smtClean="0">
              <a:solidFill>
                <a:srgbClr val="002060"/>
              </a:solidFill>
            </a:endParaRPr>
          </a:p>
          <a:p>
            <a:pPr algn="just">
              <a:buFontTx/>
              <a:buChar char="-"/>
            </a:pPr>
            <a:r>
              <a:rPr lang="es-ES" sz="2400" dirty="0" smtClean="0">
                <a:solidFill>
                  <a:srgbClr val="002060"/>
                </a:solidFill>
              </a:rPr>
              <a:t>Promover:	Mediante actos positivos la comisión de ilícitos 		por parte de los subordinados.	</a:t>
            </a:r>
            <a:endParaRPr lang="es-ES" sz="2400" b="1" dirty="0">
              <a:solidFill>
                <a:srgbClr val="002060"/>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22</a:t>
            </a:fld>
            <a:endParaRPr lang="es-ES" dirty="0">
              <a:solidFill>
                <a:srgbClr val="002060"/>
              </a:solidFill>
            </a:endParaRPr>
          </a:p>
        </p:txBody>
      </p:sp>
      <p:sp>
        <p:nvSpPr>
          <p:cNvPr id="13" name="12 Rectángulo"/>
          <p:cNvSpPr/>
          <p:nvPr/>
        </p:nvSpPr>
        <p:spPr>
          <a:xfrm>
            <a:off x="827584" y="1268760"/>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A. DERECHO PENAL EN DD.HH.</a:t>
            </a:r>
          </a:p>
          <a:p>
            <a:pPr algn="ctr"/>
            <a:r>
              <a:rPr lang="es-ES" sz="2400" dirty="0">
                <a:solidFill>
                  <a:srgbClr val="002060"/>
                </a:solidFill>
              </a:rPr>
              <a:t>3</a:t>
            </a:r>
            <a:r>
              <a:rPr lang="es-ES" sz="2400" dirty="0" smtClean="0">
                <a:solidFill>
                  <a:srgbClr val="002060"/>
                </a:solidFill>
              </a:rPr>
              <a:t>. Responsabilidad penal individual y superior de mando.</a:t>
            </a:r>
          </a:p>
        </p:txBody>
      </p:sp>
    </p:spTree>
    <p:extLst>
      <p:ext uri="{BB962C8B-B14F-4D97-AF65-F5344CB8AC3E}">
        <p14:creationId xmlns:p14="http://schemas.microsoft.com/office/powerpoint/2010/main" val="90189606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5" name="4 Rectángulo"/>
          <p:cNvSpPr/>
          <p:nvPr/>
        </p:nvSpPr>
        <p:spPr>
          <a:xfrm>
            <a:off x="611560" y="2533136"/>
            <a:ext cx="8280920" cy="2677656"/>
          </a:xfrm>
          <a:prstGeom prst="rect">
            <a:avLst/>
          </a:prstGeom>
          <a:solidFill>
            <a:schemeClr val="tx1"/>
          </a:solidFill>
          <a:ln>
            <a:solidFill>
              <a:schemeClr val="bg2"/>
            </a:solidFill>
          </a:ln>
        </p:spPr>
        <p:txBody>
          <a:bodyPr wrap="square">
            <a:spAutoFit/>
          </a:bodyPr>
          <a:lstStyle/>
          <a:p>
            <a:pPr algn="just"/>
            <a:r>
              <a:rPr lang="es-ES" sz="2400" dirty="0" smtClean="0">
                <a:solidFill>
                  <a:srgbClr val="002060"/>
                </a:solidFill>
              </a:rPr>
              <a:t>“En el estándar internacional se entiende que la responsabilidad del empleo de la fuerza y de las armas de fuego recae en quienes participan en un incidente </a:t>
            </a:r>
            <a:r>
              <a:rPr lang="es-ES" sz="2400" u="sng" dirty="0" smtClean="0">
                <a:solidFill>
                  <a:srgbClr val="002060"/>
                </a:solidFill>
              </a:rPr>
              <a:t>como los superiores respectivos</a:t>
            </a:r>
            <a:r>
              <a:rPr lang="es-ES" sz="2400" dirty="0" smtClean="0">
                <a:solidFill>
                  <a:srgbClr val="002060"/>
                </a:solidFill>
              </a:rPr>
              <a:t>”.</a:t>
            </a:r>
          </a:p>
          <a:p>
            <a:pPr algn="just"/>
            <a:endParaRPr lang="es-ES" sz="2400" dirty="0">
              <a:solidFill>
                <a:srgbClr val="002060"/>
              </a:solidFill>
            </a:endParaRPr>
          </a:p>
          <a:p>
            <a:pPr marL="5376863" algn="ctr"/>
            <a:r>
              <a:rPr lang="es-ES" sz="2400" dirty="0" smtClean="0">
                <a:solidFill>
                  <a:srgbClr val="002060"/>
                </a:solidFill>
              </a:rPr>
              <a:t>Daniel Soto</a:t>
            </a:r>
          </a:p>
          <a:p>
            <a:pPr marL="5376863" algn="ctr"/>
            <a:r>
              <a:rPr lang="es-ES" sz="2400" dirty="0" smtClean="0">
                <a:solidFill>
                  <a:srgbClr val="002060"/>
                </a:solidFill>
              </a:rPr>
              <a:t>Abogado en DD.HH.	</a:t>
            </a:r>
            <a:endParaRPr lang="es-ES" sz="2400" b="1" dirty="0">
              <a:solidFill>
                <a:srgbClr val="002060"/>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23</a:t>
            </a:fld>
            <a:endParaRPr lang="es-ES" dirty="0">
              <a:solidFill>
                <a:srgbClr val="002060"/>
              </a:solidFill>
            </a:endParaRPr>
          </a:p>
        </p:txBody>
      </p:sp>
      <p:sp>
        <p:nvSpPr>
          <p:cNvPr id="13" name="12 Rectángulo"/>
          <p:cNvSpPr/>
          <p:nvPr/>
        </p:nvSpPr>
        <p:spPr>
          <a:xfrm>
            <a:off x="827584" y="1268760"/>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A. DERECHO PENAL EN DD.HH.</a:t>
            </a:r>
          </a:p>
          <a:p>
            <a:pPr algn="ctr"/>
            <a:r>
              <a:rPr lang="es-ES" sz="2400" dirty="0">
                <a:solidFill>
                  <a:srgbClr val="002060"/>
                </a:solidFill>
              </a:rPr>
              <a:t>3</a:t>
            </a:r>
            <a:r>
              <a:rPr lang="es-ES" sz="2400" dirty="0" smtClean="0">
                <a:solidFill>
                  <a:srgbClr val="002060"/>
                </a:solidFill>
              </a:rPr>
              <a:t>. Responsabilidad penal individual y superior de mando.</a:t>
            </a:r>
          </a:p>
        </p:txBody>
      </p:sp>
      <p:sp>
        <p:nvSpPr>
          <p:cNvPr id="2" name="Flecha derecha 1"/>
          <p:cNvSpPr/>
          <p:nvPr/>
        </p:nvSpPr>
        <p:spPr>
          <a:xfrm rot="20684358">
            <a:off x="322406" y="4169830"/>
            <a:ext cx="2540809" cy="197331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000" dirty="0" smtClean="0">
                <a:solidFill>
                  <a:srgbClr val="FF0000"/>
                </a:solidFill>
              </a:rPr>
              <a:t>Relación directa de mando</a:t>
            </a:r>
            <a:endParaRPr lang="en-US" sz="2000" dirty="0">
              <a:solidFill>
                <a:srgbClr val="FF0000"/>
              </a:solidFill>
            </a:endParaRPr>
          </a:p>
        </p:txBody>
      </p:sp>
      <p:sp>
        <p:nvSpPr>
          <p:cNvPr id="11" name="Flecha derecha 10"/>
          <p:cNvSpPr/>
          <p:nvPr/>
        </p:nvSpPr>
        <p:spPr>
          <a:xfrm rot="16200000">
            <a:off x="3126464" y="4964640"/>
            <a:ext cx="2540809" cy="114555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s-ES" sz="2000" dirty="0" smtClean="0">
                <a:solidFill>
                  <a:srgbClr val="FF0000"/>
                </a:solidFill>
              </a:rPr>
              <a:t>Conocimiento</a:t>
            </a:r>
            <a:endParaRPr lang="en-US" sz="2000" dirty="0">
              <a:solidFill>
                <a:srgbClr val="FF0000"/>
              </a:solidFill>
            </a:endParaRPr>
          </a:p>
        </p:txBody>
      </p:sp>
      <p:sp>
        <p:nvSpPr>
          <p:cNvPr id="14" name="Flecha derecha 13"/>
          <p:cNvSpPr/>
          <p:nvPr/>
        </p:nvSpPr>
        <p:spPr>
          <a:xfrm rot="12846161">
            <a:off x="5814036" y="4689960"/>
            <a:ext cx="2540809" cy="190841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s-ES" sz="2000" dirty="0" smtClean="0">
                <a:solidFill>
                  <a:srgbClr val="FF0000"/>
                </a:solidFill>
              </a:rPr>
              <a:t>Omisión</a:t>
            </a:r>
            <a:endParaRPr lang="en-US" sz="2000" dirty="0">
              <a:solidFill>
                <a:srgbClr val="FF0000"/>
              </a:solidFill>
            </a:endParaRPr>
          </a:p>
        </p:txBody>
      </p:sp>
    </p:spTree>
    <p:extLst>
      <p:ext uri="{BB962C8B-B14F-4D97-AF65-F5344CB8AC3E}">
        <p14:creationId xmlns:p14="http://schemas.microsoft.com/office/powerpoint/2010/main" val="2838544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ppt_x"/>
                                          </p:val>
                                        </p:tav>
                                        <p:tav tm="100000">
                                          <p:val>
                                            <p:strVal val="#ppt_x"/>
                                          </p:val>
                                        </p:tav>
                                      </p:tavLst>
                                    </p:anim>
                                    <p:anim calcmode="lin" valueType="num">
                                      <p:cBhvr additive="base">
                                        <p:cTn id="2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1" grpId="0" animBg="1"/>
      <p:bldP spid="1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24</a:t>
            </a:fld>
            <a:endParaRPr lang="es-ES" dirty="0">
              <a:solidFill>
                <a:srgbClr val="002060"/>
              </a:solidFill>
            </a:endParaRPr>
          </a:p>
        </p:txBody>
      </p:sp>
      <p:sp>
        <p:nvSpPr>
          <p:cNvPr id="13" name="12 Rectángulo"/>
          <p:cNvSpPr/>
          <p:nvPr/>
        </p:nvSpPr>
        <p:spPr>
          <a:xfrm>
            <a:off x="827584" y="1268760"/>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marL="457200" indent="-457200" algn="ctr">
              <a:buAutoNum type="alphaUcPeriod"/>
            </a:pPr>
            <a:r>
              <a:rPr lang="es-ES" sz="2400" dirty="0" smtClean="0">
                <a:solidFill>
                  <a:srgbClr val="002060"/>
                </a:solidFill>
              </a:rPr>
              <a:t>DERECHO PENAL EN DD.HH. </a:t>
            </a:r>
          </a:p>
          <a:p>
            <a:pPr marL="457200" indent="-457200" algn="ctr"/>
            <a:r>
              <a:rPr lang="es-ES" sz="2400" dirty="0">
                <a:solidFill>
                  <a:srgbClr val="002060"/>
                </a:solidFill>
              </a:rPr>
              <a:t>4</a:t>
            </a:r>
            <a:r>
              <a:rPr lang="es-ES" sz="2400" dirty="0" smtClean="0">
                <a:solidFill>
                  <a:srgbClr val="002060"/>
                </a:solidFill>
              </a:rPr>
              <a:t>. Crímenes de </a:t>
            </a:r>
            <a:r>
              <a:rPr lang="es-ES" sz="2400" dirty="0">
                <a:solidFill>
                  <a:srgbClr val="002060"/>
                </a:solidFill>
              </a:rPr>
              <a:t>l</a:t>
            </a:r>
            <a:r>
              <a:rPr lang="es-ES" sz="2400" dirty="0" smtClean="0">
                <a:solidFill>
                  <a:srgbClr val="002060"/>
                </a:solidFill>
              </a:rPr>
              <a:t>esa </a:t>
            </a:r>
            <a:r>
              <a:rPr lang="es-ES" sz="2400" dirty="0">
                <a:solidFill>
                  <a:srgbClr val="002060"/>
                </a:solidFill>
              </a:rPr>
              <a:t>h</a:t>
            </a:r>
            <a:r>
              <a:rPr lang="es-ES" sz="2400" dirty="0" smtClean="0">
                <a:solidFill>
                  <a:srgbClr val="002060"/>
                </a:solidFill>
              </a:rPr>
              <a:t>umanidad </a:t>
            </a:r>
          </a:p>
        </p:txBody>
      </p:sp>
      <p:sp>
        <p:nvSpPr>
          <p:cNvPr id="14" name="13 Rectángulo redondeado"/>
          <p:cNvSpPr/>
          <p:nvPr/>
        </p:nvSpPr>
        <p:spPr>
          <a:xfrm>
            <a:off x="683568" y="2348880"/>
            <a:ext cx="8172400" cy="4104456"/>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endParaRPr lang="es-ES" sz="2000" dirty="0" smtClean="0">
              <a:solidFill>
                <a:srgbClr val="002060"/>
              </a:solidFill>
            </a:endParaRPr>
          </a:p>
          <a:p>
            <a:r>
              <a:rPr lang="es-ES" sz="2400" b="1" dirty="0" smtClean="0">
                <a:solidFill>
                  <a:srgbClr val="002060"/>
                </a:solidFill>
              </a:rPr>
              <a:t>Crímenes de lesa humanidad, </a:t>
            </a:r>
            <a:r>
              <a:rPr lang="es-ES" sz="2400" dirty="0" smtClean="0">
                <a:solidFill>
                  <a:srgbClr val="002060"/>
                </a:solidFill>
              </a:rPr>
              <a:t>actos que se cometan como parte de un ataque generalizado o sistemático contra una población civil. </a:t>
            </a:r>
            <a:r>
              <a:rPr lang="es-ES" sz="2400" b="1" dirty="0" smtClean="0">
                <a:solidFill>
                  <a:srgbClr val="002060"/>
                </a:solidFill>
              </a:rPr>
              <a:t>Que ha dañado u ofendido de gran manera a la humanidad.</a:t>
            </a:r>
            <a:endParaRPr lang="es-ES" sz="2400" dirty="0" smtClean="0">
              <a:solidFill>
                <a:srgbClr val="002060"/>
              </a:solidFill>
            </a:endParaRPr>
          </a:p>
          <a:p>
            <a:r>
              <a:rPr lang="es-ES" sz="2400" dirty="0" smtClean="0">
                <a:solidFill>
                  <a:srgbClr val="002060"/>
                </a:solidFill>
              </a:rPr>
              <a:t>Que además,  </a:t>
            </a:r>
            <a:r>
              <a:rPr lang="es-ES" sz="2400" u="sng" dirty="0" smtClean="0">
                <a:solidFill>
                  <a:srgbClr val="002060"/>
                </a:solidFill>
              </a:rPr>
              <a:t>responda a una política del Estado </a:t>
            </a:r>
            <a:r>
              <a:rPr lang="es-ES" sz="2400" dirty="0" smtClean="0">
                <a:solidFill>
                  <a:srgbClr val="002060"/>
                </a:solidFill>
              </a:rPr>
              <a:t>o de sus agentes; de </a:t>
            </a:r>
            <a:r>
              <a:rPr lang="es-ES" sz="2400" u="sng" dirty="0" smtClean="0">
                <a:solidFill>
                  <a:srgbClr val="002060"/>
                </a:solidFill>
              </a:rPr>
              <a:t>grupos armados organizados </a:t>
            </a:r>
            <a:r>
              <a:rPr lang="es-ES" sz="2400" dirty="0" smtClean="0">
                <a:solidFill>
                  <a:srgbClr val="002060"/>
                </a:solidFill>
              </a:rPr>
              <a:t>que, bajo la dirección de un mando responsable, ejerzan sobre algún territorio un control tal que les permita realizar operaciones militares.</a:t>
            </a:r>
          </a:p>
          <a:p>
            <a:r>
              <a:rPr lang="es-ES" sz="2400" dirty="0" smtClean="0">
                <a:solidFill>
                  <a:srgbClr val="002060"/>
                </a:solidFill>
              </a:rPr>
              <a:t>O de grupos organizados que detenten un poder de hecho tal, que favorezca la impunidad de sus actos.</a:t>
            </a:r>
          </a:p>
          <a:p>
            <a:pPr>
              <a:lnSpc>
                <a:spcPct val="150000"/>
              </a:lnSpc>
            </a:pPr>
            <a:endParaRPr lang="es-ES" sz="2000" dirty="0">
              <a:solidFill>
                <a:srgbClr val="002060"/>
              </a:solidFill>
            </a:endParaRP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CuadroTexto 1"/>
          <p:cNvSpPr txBox="1"/>
          <p:nvPr/>
        </p:nvSpPr>
        <p:spPr>
          <a:xfrm>
            <a:off x="7092280" y="6453336"/>
            <a:ext cx="1196290" cy="369332"/>
          </a:xfrm>
          <a:prstGeom prst="rect">
            <a:avLst/>
          </a:prstGeom>
          <a:noFill/>
        </p:spPr>
        <p:txBody>
          <a:bodyPr wrap="none" rtlCol="0">
            <a:spAutoFit/>
          </a:bodyPr>
          <a:lstStyle/>
          <a:p>
            <a:r>
              <a:rPr lang="es-ES" dirty="0" smtClean="0">
                <a:solidFill>
                  <a:schemeClr val="bg1"/>
                </a:solidFill>
              </a:rPr>
              <a:t>Ley 20.357</a:t>
            </a:r>
            <a:endParaRPr lang="en-US"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
                                            <p:txEl>
                                              <p:pRg st="2" end="2"/>
                                            </p:txEl>
                                          </p:spTgt>
                                        </p:tgtEl>
                                        <p:attrNameLst>
                                          <p:attrName>style.visibility</p:attrName>
                                        </p:attrNameLst>
                                      </p:cBhvr>
                                      <p:to>
                                        <p:strVal val="visible"/>
                                      </p:to>
                                    </p:set>
                                    <p:anim calcmode="lin" valueType="num">
                                      <p:cBhvr additive="base">
                                        <p:cTn id="7" dur="500" fill="hold"/>
                                        <p:tgtEl>
                                          <p:spTgt spid="14">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4">
                                            <p:txEl>
                                              <p:pRg st="3" end="3"/>
                                            </p:txEl>
                                          </p:spTgt>
                                        </p:tgtEl>
                                        <p:attrNameLst>
                                          <p:attrName>style.visibility</p:attrName>
                                        </p:attrNameLst>
                                      </p:cBhvr>
                                      <p:to>
                                        <p:strVal val="visible"/>
                                      </p:to>
                                    </p:set>
                                    <p:anim calcmode="lin" valueType="num">
                                      <p:cBhvr additive="base">
                                        <p:cTn id="13" dur="500" fill="hold"/>
                                        <p:tgtEl>
                                          <p:spTgt spid="14">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25</a:t>
            </a:fld>
            <a:endParaRPr lang="es-ES" dirty="0">
              <a:solidFill>
                <a:srgbClr val="002060"/>
              </a:solidFill>
            </a:endParaRPr>
          </a:p>
        </p:txBody>
      </p:sp>
      <p:sp>
        <p:nvSpPr>
          <p:cNvPr id="13" name="12 Rectángulo"/>
          <p:cNvSpPr/>
          <p:nvPr/>
        </p:nvSpPr>
        <p:spPr>
          <a:xfrm>
            <a:off x="827584" y="1268760"/>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marL="457200" indent="-457200" algn="ctr">
              <a:buAutoNum type="alphaUcPeriod"/>
            </a:pPr>
            <a:r>
              <a:rPr lang="es-ES" sz="2400" dirty="0" smtClean="0">
                <a:solidFill>
                  <a:srgbClr val="002060"/>
                </a:solidFill>
              </a:rPr>
              <a:t>DERECHO PENAL EN DD.HH. </a:t>
            </a:r>
          </a:p>
          <a:p>
            <a:pPr marL="457200" indent="-457200" algn="ctr"/>
            <a:r>
              <a:rPr lang="es-ES" sz="2400" dirty="0">
                <a:solidFill>
                  <a:srgbClr val="002060"/>
                </a:solidFill>
              </a:rPr>
              <a:t>4</a:t>
            </a:r>
            <a:r>
              <a:rPr lang="es-ES" sz="2400" dirty="0" smtClean="0">
                <a:solidFill>
                  <a:srgbClr val="002060"/>
                </a:solidFill>
              </a:rPr>
              <a:t>. Crímenes de lesa </a:t>
            </a:r>
            <a:r>
              <a:rPr lang="es-ES" sz="2400" dirty="0">
                <a:solidFill>
                  <a:srgbClr val="002060"/>
                </a:solidFill>
              </a:rPr>
              <a:t>h</a:t>
            </a:r>
            <a:r>
              <a:rPr lang="es-ES" sz="2400" dirty="0" smtClean="0">
                <a:solidFill>
                  <a:srgbClr val="002060"/>
                </a:solidFill>
              </a:rPr>
              <a:t>umanidad </a:t>
            </a:r>
          </a:p>
        </p:txBody>
      </p:sp>
      <p:sp>
        <p:nvSpPr>
          <p:cNvPr id="14" name="13 Rectángulo redondeado"/>
          <p:cNvSpPr/>
          <p:nvPr/>
        </p:nvSpPr>
        <p:spPr>
          <a:xfrm>
            <a:off x="683568" y="2348880"/>
            <a:ext cx="8172400" cy="4104456"/>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endParaRPr lang="es-ES" sz="2000" dirty="0" smtClean="0">
              <a:solidFill>
                <a:srgbClr val="002060"/>
              </a:solidFill>
            </a:endParaRPr>
          </a:p>
          <a:p>
            <a:r>
              <a:rPr lang="es-ES" sz="2400" b="1" dirty="0" smtClean="0">
                <a:solidFill>
                  <a:srgbClr val="002060"/>
                </a:solidFill>
              </a:rPr>
              <a:t>Crímenes de lesa humanidad. Requisitos</a:t>
            </a:r>
            <a:r>
              <a:rPr lang="es-ES" sz="2400" dirty="0" smtClean="0">
                <a:solidFill>
                  <a:srgbClr val="002060"/>
                </a:solidFill>
              </a:rPr>
              <a:t>.</a:t>
            </a:r>
          </a:p>
          <a:p>
            <a:endParaRPr lang="es-ES" sz="2400" dirty="0">
              <a:solidFill>
                <a:srgbClr val="002060"/>
              </a:solidFill>
            </a:endParaRPr>
          </a:p>
          <a:p>
            <a:pPr marL="342900" indent="-342900">
              <a:buFont typeface="Arial" panose="020B0604020202020204" pitchFamily="34" charset="0"/>
              <a:buChar char="•"/>
            </a:pPr>
            <a:r>
              <a:rPr lang="es-ES" sz="2400" dirty="0" smtClean="0">
                <a:solidFill>
                  <a:srgbClr val="002060"/>
                </a:solidFill>
              </a:rPr>
              <a:t>Debe ser generalizado y </a:t>
            </a:r>
            <a:r>
              <a:rPr lang="es-ES" sz="2400" u="sng" dirty="0" smtClean="0">
                <a:solidFill>
                  <a:srgbClr val="002060"/>
                </a:solidFill>
              </a:rPr>
              <a:t>sistemático</a:t>
            </a:r>
            <a:r>
              <a:rPr lang="es-ES" sz="2400" dirty="0" smtClean="0">
                <a:solidFill>
                  <a:srgbClr val="002060"/>
                </a:solidFill>
              </a:rPr>
              <a:t> contra la población </a:t>
            </a:r>
            <a:r>
              <a:rPr lang="es-ES" sz="2400" u="sng" dirty="0" smtClean="0">
                <a:solidFill>
                  <a:srgbClr val="002060"/>
                </a:solidFill>
              </a:rPr>
              <a:t>civil</a:t>
            </a:r>
            <a:r>
              <a:rPr lang="es-ES" sz="2400" dirty="0" smtClean="0">
                <a:solidFill>
                  <a:srgbClr val="002060"/>
                </a:solidFill>
              </a:rPr>
              <a:t>. Debe haber una línea de conducta </a:t>
            </a:r>
          </a:p>
          <a:p>
            <a:pPr marL="342900" indent="-342900">
              <a:buFont typeface="Arial" panose="020B0604020202020204" pitchFamily="34" charset="0"/>
              <a:buChar char="•"/>
            </a:pPr>
            <a:r>
              <a:rPr lang="es-ES" sz="2400" dirty="0" smtClean="0">
                <a:solidFill>
                  <a:srgbClr val="002060"/>
                </a:solidFill>
              </a:rPr>
              <a:t>Quien participa debe tener </a:t>
            </a:r>
            <a:r>
              <a:rPr lang="es-ES" sz="2400" u="sng" dirty="0" smtClean="0">
                <a:solidFill>
                  <a:srgbClr val="002060"/>
                </a:solidFill>
              </a:rPr>
              <a:t>conocimiento del ataque o actuar como parte de él</a:t>
            </a:r>
            <a:r>
              <a:rPr lang="es-ES" sz="2400" dirty="0" smtClean="0">
                <a:solidFill>
                  <a:srgbClr val="002060"/>
                </a:solidFill>
              </a:rPr>
              <a:t>.</a:t>
            </a:r>
          </a:p>
          <a:p>
            <a:pPr marL="342900" indent="-342900">
              <a:buFont typeface="Arial" panose="020B0604020202020204" pitchFamily="34" charset="0"/>
              <a:buChar char="•"/>
            </a:pPr>
            <a:r>
              <a:rPr lang="es-ES" sz="2400" dirty="0" smtClean="0">
                <a:solidFill>
                  <a:srgbClr val="002060"/>
                </a:solidFill>
              </a:rPr>
              <a:t>Que sea parte de una </a:t>
            </a:r>
            <a:r>
              <a:rPr lang="es-ES" sz="2400" u="sng" dirty="0" smtClean="0">
                <a:solidFill>
                  <a:srgbClr val="002060"/>
                </a:solidFill>
              </a:rPr>
              <a:t>política de estado </a:t>
            </a:r>
            <a:r>
              <a:rPr lang="es-ES" sz="2400" dirty="0" smtClean="0">
                <a:solidFill>
                  <a:srgbClr val="002060"/>
                </a:solidFill>
              </a:rPr>
              <a:t>o de sus agentes bajo un mando generalizado.</a:t>
            </a:r>
          </a:p>
          <a:p>
            <a:pPr marL="342900" indent="-342900">
              <a:buFont typeface="Arial" panose="020B0604020202020204" pitchFamily="34" charset="0"/>
              <a:buChar char="•"/>
            </a:pPr>
            <a:endParaRPr lang="es-ES" sz="2400" dirty="0" smtClean="0">
              <a:solidFill>
                <a:srgbClr val="002060"/>
              </a:solidFill>
            </a:endParaRPr>
          </a:p>
          <a:p>
            <a:pPr>
              <a:lnSpc>
                <a:spcPct val="150000"/>
              </a:lnSpc>
            </a:pPr>
            <a:endParaRPr lang="es-ES" sz="2000" dirty="0">
              <a:solidFill>
                <a:srgbClr val="002060"/>
              </a:solidFill>
            </a:endParaRP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Tree>
    <p:extLst>
      <p:ext uri="{BB962C8B-B14F-4D97-AF65-F5344CB8AC3E}">
        <p14:creationId xmlns:p14="http://schemas.microsoft.com/office/powerpoint/2010/main" val="139884887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26</a:t>
            </a:fld>
            <a:endParaRPr lang="es-ES" dirty="0">
              <a:solidFill>
                <a:srgbClr val="002060"/>
              </a:solidFill>
            </a:endParaRPr>
          </a:p>
        </p:txBody>
      </p:sp>
      <p:sp>
        <p:nvSpPr>
          <p:cNvPr id="13" name="12 Rectángulo"/>
          <p:cNvSpPr/>
          <p:nvPr/>
        </p:nvSpPr>
        <p:spPr>
          <a:xfrm>
            <a:off x="827584" y="1124744"/>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marL="457200" indent="-457200" algn="ctr">
              <a:buAutoNum type="alphaUcPeriod"/>
            </a:pPr>
            <a:r>
              <a:rPr lang="es-ES" sz="2400" dirty="0" smtClean="0">
                <a:solidFill>
                  <a:srgbClr val="002060"/>
                </a:solidFill>
              </a:rPr>
              <a:t>DERECHO PENAL EN DD.HH. </a:t>
            </a:r>
          </a:p>
          <a:p>
            <a:pPr marL="457200" indent="-457200" algn="ctr"/>
            <a:r>
              <a:rPr lang="es-ES" sz="2400" dirty="0">
                <a:solidFill>
                  <a:srgbClr val="002060"/>
                </a:solidFill>
              </a:rPr>
              <a:t>5</a:t>
            </a:r>
            <a:r>
              <a:rPr lang="es-ES" sz="2400" dirty="0" smtClean="0">
                <a:solidFill>
                  <a:srgbClr val="002060"/>
                </a:solidFill>
              </a:rPr>
              <a:t>. Crímenes y delitos de guerra.</a:t>
            </a:r>
          </a:p>
        </p:txBody>
      </p:sp>
      <p:sp>
        <p:nvSpPr>
          <p:cNvPr id="14" name="13 Rectángulo redondeado"/>
          <p:cNvSpPr/>
          <p:nvPr/>
        </p:nvSpPr>
        <p:spPr>
          <a:xfrm>
            <a:off x="395536" y="2492896"/>
            <a:ext cx="8460432" cy="3960440"/>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s-ES" sz="2400" b="1" dirty="0" smtClean="0">
                <a:solidFill>
                  <a:srgbClr val="002060"/>
                </a:solidFill>
              </a:rPr>
              <a:t>Crímenes y delitos de guerra</a:t>
            </a:r>
            <a:r>
              <a:rPr lang="es-ES" sz="2400" dirty="0" smtClean="0">
                <a:solidFill>
                  <a:srgbClr val="002060"/>
                </a:solidFill>
              </a:rPr>
              <a:t>. Se aplica en un conflicto armado, nacional o internacional, sobre; civiles, heridos, náufragos, prisioneros de guerra, agentes diplomáticos, agencias de paz (cruz roja), quienes hayan depuesto las armas (conflicto interno), bienes protegidos (hospitales o iglesias).</a:t>
            </a:r>
          </a:p>
          <a:p>
            <a:pPr>
              <a:lnSpc>
                <a:spcPct val="150000"/>
              </a:lnSpc>
            </a:pPr>
            <a:r>
              <a:rPr lang="es-ES" sz="2400" dirty="0" smtClean="0">
                <a:solidFill>
                  <a:srgbClr val="002060"/>
                </a:solidFill>
              </a:rPr>
              <a:t>Infraccionan el DIH.</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27</a:t>
            </a:fld>
            <a:endParaRPr lang="es-ES" dirty="0">
              <a:solidFill>
                <a:srgbClr val="002060"/>
              </a:solidFill>
            </a:endParaRPr>
          </a:p>
        </p:txBody>
      </p:sp>
      <p:sp>
        <p:nvSpPr>
          <p:cNvPr id="13" name="12 Rectángulo"/>
          <p:cNvSpPr/>
          <p:nvPr/>
        </p:nvSpPr>
        <p:spPr>
          <a:xfrm>
            <a:off x="827584" y="1124744"/>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marL="457200" indent="-457200" algn="ctr">
              <a:buAutoNum type="alphaUcPeriod"/>
            </a:pPr>
            <a:r>
              <a:rPr lang="es-ES" sz="2400" dirty="0" smtClean="0">
                <a:solidFill>
                  <a:srgbClr val="002060"/>
                </a:solidFill>
              </a:rPr>
              <a:t>DERECHO PENAL EN DD.HH. </a:t>
            </a:r>
          </a:p>
          <a:p>
            <a:pPr marL="457200" indent="-457200" algn="ctr"/>
            <a:r>
              <a:rPr lang="es-ES" sz="2400" dirty="0">
                <a:solidFill>
                  <a:srgbClr val="002060"/>
                </a:solidFill>
              </a:rPr>
              <a:t>5</a:t>
            </a:r>
            <a:r>
              <a:rPr lang="es-ES" sz="2400" dirty="0" smtClean="0">
                <a:solidFill>
                  <a:srgbClr val="002060"/>
                </a:solidFill>
              </a:rPr>
              <a:t>. Crímenes y delitos de guerra.</a:t>
            </a:r>
          </a:p>
        </p:txBody>
      </p:sp>
      <p:sp>
        <p:nvSpPr>
          <p:cNvPr id="14" name="13 Rectángulo redondeado"/>
          <p:cNvSpPr/>
          <p:nvPr/>
        </p:nvSpPr>
        <p:spPr>
          <a:xfrm>
            <a:off x="395536" y="2492896"/>
            <a:ext cx="8460432" cy="3960440"/>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numCol="2" rtlCol="0" anchor="ctr"/>
          <a:lstStyle/>
          <a:p>
            <a:r>
              <a:rPr lang="es-ES" sz="2400" dirty="0" smtClean="0">
                <a:solidFill>
                  <a:srgbClr val="002060"/>
                </a:solidFill>
              </a:rPr>
              <a:t>Dar muerte.</a:t>
            </a:r>
          </a:p>
          <a:p>
            <a:r>
              <a:rPr lang="es-ES" sz="2400" dirty="0" smtClean="0">
                <a:solidFill>
                  <a:srgbClr val="002060"/>
                </a:solidFill>
              </a:rPr>
              <a:t>Herir.</a:t>
            </a:r>
          </a:p>
          <a:p>
            <a:r>
              <a:rPr lang="es-ES" sz="2400" dirty="0" smtClean="0">
                <a:solidFill>
                  <a:srgbClr val="002060"/>
                </a:solidFill>
              </a:rPr>
              <a:t>Tomar rehén.</a:t>
            </a:r>
          </a:p>
          <a:p>
            <a:r>
              <a:rPr lang="es-ES" sz="2400" dirty="0" smtClean="0">
                <a:solidFill>
                  <a:srgbClr val="002060"/>
                </a:solidFill>
              </a:rPr>
              <a:t>Torturar.</a:t>
            </a:r>
          </a:p>
          <a:p>
            <a:r>
              <a:rPr lang="es-ES" sz="2400" dirty="0" smtClean="0">
                <a:solidFill>
                  <a:srgbClr val="002060"/>
                </a:solidFill>
              </a:rPr>
              <a:t>Privar de alimentos.</a:t>
            </a:r>
          </a:p>
          <a:p>
            <a:r>
              <a:rPr lang="es-ES" sz="2400" dirty="0" smtClean="0">
                <a:solidFill>
                  <a:srgbClr val="002060"/>
                </a:solidFill>
              </a:rPr>
              <a:t>Causar lesiones.</a:t>
            </a:r>
          </a:p>
          <a:p>
            <a:r>
              <a:rPr lang="es-ES" sz="2400" dirty="0" smtClean="0">
                <a:solidFill>
                  <a:srgbClr val="002060"/>
                </a:solidFill>
              </a:rPr>
              <a:t>Abuso sexual.</a:t>
            </a:r>
          </a:p>
          <a:p>
            <a:r>
              <a:rPr lang="es-ES" sz="2400" dirty="0" smtClean="0">
                <a:solidFill>
                  <a:srgbClr val="002060"/>
                </a:solidFill>
              </a:rPr>
              <a:t>Trato humillante.</a:t>
            </a:r>
          </a:p>
          <a:p>
            <a:endParaRPr lang="es-ES" sz="2400" dirty="0" smtClean="0">
              <a:solidFill>
                <a:srgbClr val="002060"/>
              </a:solidFill>
            </a:endParaRPr>
          </a:p>
          <a:p>
            <a:r>
              <a:rPr lang="es-ES" sz="2400" dirty="0" smtClean="0">
                <a:solidFill>
                  <a:srgbClr val="002060"/>
                </a:solidFill>
              </a:rPr>
              <a:t>Denegar un juicio justo.</a:t>
            </a:r>
          </a:p>
          <a:p>
            <a:r>
              <a:rPr lang="es-ES" sz="2400" dirty="0" smtClean="0">
                <a:solidFill>
                  <a:srgbClr val="002060"/>
                </a:solidFill>
              </a:rPr>
              <a:t>Reclutar menores de edad.</a:t>
            </a:r>
          </a:p>
          <a:p>
            <a:r>
              <a:rPr lang="es-ES" sz="2400" dirty="0" smtClean="0">
                <a:solidFill>
                  <a:srgbClr val="002060"/>
                </a:solidFill>
              </a:rPr>
              <a:t>Apropiarse de bienes.</a:t>
            </a:r>
          </a:p>
          <a:p>
            <a:r>
              <a:rPr lang="es-ES" sz="2400" dirty="0" smtClean="0">
                <a:solidFill>
                  <a:srgbClr val="002060"/>
                </a:solidFill>
              </a:rPr>
              <a:t>Saqueo.</a:t>
            </a:r>
          </a:p>
          <a:p>
            <a:r>
              <a:rPr lang="es-ES" sz="2400" dirty="0" smtClean="0">
                <a:solidFill>
                  <a:srgbClr val="002060"/>
                </a:solidFill>
              </a:rPr>
              <a:t>Uso indebido de bandera blanca.</a:t>
            </a:r>
          </a:p>
          <a:p>
            <a:r>
              <a:rPr lang="es-ES" sz="2400" dirty="0" smtClean="0">
                <a:solidFill>
                  <a:srgbClr val="002060"/>
                </a:solidFill>
              </a:rPr>
              <a:t>Destrucción .</a:t>
            </a:r>
          </a:p>
          <a:p>
            <a:r>
              <a:rPr lang="es-ES" sz="2400" dirty="0" smtClean="0">
                <a:solidFill>
                  <a:srgbClr val="002060"/>
                </a:solidFill>
              </a:rPr>
              <a:t>Monumentos históricos.</a:t>
            </a:r>
          </a:p>
          <a:p>
            <a:endParaRPr lang="es-ES" sz="2400" dirty="0" smtClean="0">
              <a:solidFill>
                <a:srgbClr val="002060"/>
              </a:solidFill>
            </a:endParaRP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28</a:t>
            </a:fld>
            <a:endParaRPr lang="es-ES" dirty="0">
              <a:solidFill>
                <a:srgbClr val="002060"/>
              </a:solidFill>
            </a:endParaRPr>
          </a:p>
        </p:txBody>
      </p:sp>
      <p:sp>
        <p:nvSpPr>
          <p:cNvPr id="13" name="12 Rectángulo"/>
          <p:cNvSpPr/>
          <p:nvPr/>
        </p:nvSpPr>
        <p:spPr>
          <a:xfrm>
            <a:off x="827584" y="1124744"/>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marL="457200" indent="-457200" algn="ctr">
              <a:buAutoNum type="alphaUcPeriod"/>
            </a:pPr>
            <a:r>
              <a:rPr lang="es-ES" sz="2400" dirty="0" smtClean="0">
                <a:solidFill>
                  <a:srgbClr val="002060"/>
                </a:solidFill>
              </a:rPr>
              <a:t>DERECHO PENAL EN DD.HH. </a:t>
            </a:r>
          </a:p>
          <a:p>
            <a:pPr marL="457200" indent="-457200" algn="ctr"/>
            <a:r>
              <a:rPr lang="es-ES" sz="2400" dirty="0">
                <a:solidFill>
                  <a:srgbClr val="002060"/>
                </a:solidFill>
              </a:rPr>
              <a:t>5</a:t>
            </a:r>
            <a:r>
              <a:rPr lang="es-ES" sz="2400" dirty="0" smtClean="0">
                <a:solidFill>
                  <a:srgbClr val="002060"/>
                </a:solidFill>
              </a:rPr>
              <a:t>. Crímenes y delitos de guerra.</a:t>
            </a:r>
          </a:p>
        </p:txBody>
      </p:sp>
      <p:sp>
        <p:nvSpPr>
          <p:cNvPr id="14" name="13 Rectángulo redondeado"/>
          <p:cNvSpPr/>
          <p:nvPr/>
        </p:nvSpPr>
        <p:spPr>
          <a:xfrm>
            <a:off x="395536" y="2492896"/>
            <a:ext cx="8460432" cy="3960440"/>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numCol="1" rtlCol="0" anchor="ctr"/>
          <a:lstStyle/>
          <a:p>
            <a:pPr marL="342900" indent="-342900">
              <a:buFont typeface="Arial" panose="020B0604020202020204" pitchFamily="34" charset="0"/>
              <a:buChar char="•"/>
            </a:pPr>
            <a:r>
              <a:rPr lang="es-ES" sz="2400" dirty="0" smtClean="0">
                <a:solidFill>
                  <a:srgbClr val="002060"/>
                </a:solidFill>
              </a:rPr>
              <a:t>Crímenes de guerra de la II Guerra Mundial.</a:t>
            </a:r>
          </a:p>
          <a:p>
            <a:pPr marL="342900" indent="-342900">
              <a:buFont typeface="Arial" panose="020B0604020202020204" pitchFamily="34" charset="0"/>
              <a:buChar char="•"/>
            </a:pPr>
            <a:r>
              <a:rPr lang="es-ES" sz="2400" dirty="0" smtClean="0">
                <a:solidFill>
                  <a:srgbClr val="002060"/>
                </a:solidFill>
              </a:rPr>
              <a:t>Siria</a:t>
            </a:r>
          </a:p>
          <a:p>
            <a:pPr marL="342900" indent="-342900">
              <a:buFont typeface="Arial" panose="020B0604020202020204" pitchFamily="34" charset="0"/>
              <a:buChar char="•"/>
            </a:pPr>
            <a:r>
              <a:rPr lang="es-ES" sz="2400" dirty="0" smtClean="0">
                <a:solidFill>
                  <a:srgbClr val="002060"/>
                </a:solidFill>
              </a:rPr>
              <a:t>Yemen</a:t>
            </a:r>
          </a:p>
          <a:p>
            <a:endParaRPr lang="es-ES" sz="2400" dirty="0" smtClean="0">
              <a:solidFill>
                <a:srgbClr val="002060"/>
              </a:solidFill>
            </a:endParaRPr>
          </a:p>
          <a:p>
            <a:endParaRPr lang="es-ES" sz="2400" dirty="0" smtClean="0">
              <a:solidFill>
                <a:srgbClr val="002060"/>
              </a:solidFill>
            </a:endParaRPr>
          </a:p>
          <a:p>
            <a:endParaRPr lang="es-ES" sz="2400" dirty="0" smtClean="0">
              <a:solidFill>
                <a:srgbClr val="002060"/>
              </a:solidFill>
            </a:endParaRP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pic>
        <p:nvPicPr>
          <p:cNvPr id="2" name="Imagen 1"/>
          <p:cNvPicPr>
            <a:picLocks noChangeAspect="1"/>
          </p:cNvPicPr>
          <p:nvPr/>
        </p:nvPicPr>
        <p:blipFill>
          <a:blip r:embed="rId2"/>
          <a:stretch>
            <a:fillRect/>
          </a:stretch>
        </p:blipFill>
        <p:spPr>
          <a:xfrm>
            <a:off x="3080782" y="3881865"/>
            <a:ext cx="1563226" cy="2276872"/>
          </a:xfrm>
          <a:prstGeom prst="rect">
            <a:avLst/>
          </a:prstGeom>
        </p:spPr>
      </p:pic>
      <p:sp>
        <p:nvSpPr>
          <p:cNvPr id="3" name="CuadroTexto 2"/>
          <p:cNvSpPr txBox="1"/>
          <p:nvPr/>
        </p:nvSpPr>
        <p:spPr>
          <a:xfrm>
            <a:off x="4953436" y="4199393"/>
            <a:ext cx="3535904" cy="1200329"/>
          </a:xfrm>
          <a:prstGeom prst="rect">
            <a:avLst/>
          </a:prstGeom>
          <a:noFill/>
        </p:spPr>
        <p:txBody>
          <a:bodyPr wrap="none" rtlCol="0">
            <a:spAutoFit/>
          </a:bodyPr>
          <a:lstStyle/>
          <a:p>
            <a:r>
              <a:rPr lang="es-CL" sz="2400" dirty="0" err="1" smtClean="0">
                <a:solidFill>
                  <a:schemeClr val="bg1"/>
                </a:solidFill>
              </a:rPr>
              <a:t>Bachar</a:t>
            </a:r>
            <a:r>
              <a:rPr lang="es-CL" sz="2400" dirty="0" smtClean="0">
                <a:solidFill>
                  <a:schemeClr val="bg1"/>
                </a:solidFill>
              </a:rPr>
              <a:t> al Assad presidente</a:t>
            </a:r>
          </a:p>
          <a:p>
            <a:r>
              <a:rPr lang="es-CL" sz="2400" dirty="0" smtClean="0">
                <a:solidFill>
                  <a:schemeClr val="bg1"/>
                </a:solidFill>
              </a:rPr>
              <a:t>de Siria.</a:t>
            </a:r>
          </a:p>
          <a:p>
            <a:r>
              <a:rPr lang="es-CL" sz="2400" dirty="0" smtClean="0">
                <a:solidFill>
                  <a:schemeClr val="bg1"/>
                </a:solidFill>
              </a:rPr>
              <a:t>Más de 500.000 muertos.</a:t>
            </a:r>
            <a:endParaRPr lang="es-CL" sz="2400" dirty="0">
              <a:solidFill>
                <a:schemeClr val="bg1"/>
              </a:solidFill>
            </a:endParaRPr>
          </a:p>
        </p:txBody>
      </p:sp>
    </p:spTree>
    <p:extLst>
      <p:ext uri="{BB962C8B-B14F-4D97-AF65-F5344CB8AC3E}">
        <p14:creationId xmlns:p14="http://schemas.microsoft.com/office/powerpoint/2010/main" val="103464076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29</a:t>
            </a:fld>
            <a:endParaRPr lang="es-ES" dirty="0">
              <a:solidFill>
                <a:srgbClr val="002060"/>
              </a:solidFill>
            </a:endParaRP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3" name="CuadroTexto 2"/>
          <p:cNvSpPr txBox="1"/>
          <p:nvPr/>
        </p:nvSpPr>
        <p:spPr>
          <a:xfrm>
            <a:off x="2699792" y="900742"/>
            <a:ext cx="4497193" cy="707886"/>
          </a:xfrm>
          <a:prstGeom prst="rect">
            <a:avLst/>
          </a:prstGeom>
          <a:noFill/>
        </p:spPr>
        <p:txBody>
          <a:bodyPr wrap="none" rtlCol="0">
            <a:spAutoFit/>
          </a:bodyPr>
          <a:lstStyle/>
          <a:p>
            <a:r>
              <a:rPr lang="es-CL" sz="4000" dirty="0" smtClean="0">
                <a:solidFill>
                  <a:schemeClr val="bg1"/>
                </a:solidFill>
              </a:rPr>
              <a:t>MATANZA DE MY LAI</a:t>
            </a:r>
            <a:endParaRPr lang="es-CL" sz="4000" dirty="0">
              <a:solidFill>
                <a:schemeClr val="bg1"/>
              </a:solidFill>
            </a:endParaRPr>
          </a:p>
        </p:txBody>
      </p:sp>
      <p:pic>
        <p:nvPicPr>
          <p:cNvPr id="2" name="Imagen 1"/>
          <p:cNvPicPr>
            <a:picLocks noChangeAspect="1"/>
          </p:cNvPicPr>
          <p:nvPr/>
        </p:nvPicPr>
        <p:blipFill>
          <a:blip r:embed="rId2"/>
          <a:stretch>
            <a:fillRect/>
          </a:stretch>
        </p:blipFill>
        <p:spPr>
          <a:xfrm>
            <a:off x="328258" y="1608628"/>
            <a:ext cx="3481762" cy="2684468"/>
          </a:xfrm>
          <a:prstGeom prst="rect">
            <a:avLst/>
          </a:prstGeom>
        </p:spPr>
      </p:pic>
      <p:sp>
        <p:nvSpPr>
          <p:cNvPr id="7" name="Rectángulo 6"/>
          <p:cNvSpPr/>
          <p:nvPr/>
        </p:nvSpPr>
        <p:spPr>
          <a:xfrm>
            <a:off x="4400285" y="1449940"/>
            <a:ext cx="4572000" cy="5016758"/>
          </a:xfrm>
          <a:prstGeom prst="rect">
            <a:avLst/>
          </a:prstGeom>
        </p:spPr>
        <p:txBody>
          <a:bodyPr>
            <a:spAutoFit/>
          </a:bodyPr>
          <a:lstStyle/>
          <a:p>
            <a:pPr algn="just"/>
            <a:r>
              <a:rPr lang="es-ES" sz="2000" dirty="0" smtClean="0">
                <a:solidFill>
                  <a:schemeClr val="bg1"/>
                </a:solidFill>
              </a:rPr>
              <a:t>Durante la guerra de Vietnam, en 1968, el Teniente </a:t>
            </a:r>
            <a:r>
              <a:rPr lang="es-ES" sz="2000" dirty="0" err="1" smtClean="0">
                <a:solidFill>
                  <a:schemeClr val="bg1"/>
                </a:solidFill>
              </a:rPr>
              <a:t>Calley</a:t>
            </a:r>
            <a:r>
              <a:rPr lang="es-ES" sz="2000" dirty="0" smtClean="0">
                <a:solidFill>
                  <a:schemeClr val="bg1"/>
                </a:solidFill>
              </a:rPr>
              <a:t>, del ejército USA, con </a:t>
            </a:r>
            <a:r>
              <a:rPr lang="es-ES" sz="2000" dirty="0">
                <a:solidFill>
                  <a:schemeClr val="bg1"/>
                </a:solidFill>
              </a:rPr>
              <a:t>sus hombres violaron a las mujeres y las niñas, mataron el ganado y prendieron fuego a las casas hasta dejar el poblado arrasado por completo. Para terminar, reunieron a los supervivientes en una acequia.</a:t>
            </a:r>
          </a:p>
          <a:p>
            <a:pPr algn="just"/>
            <a:r>
              <a:rPr lang="es-ES" sz="2000" dirty="0" smtClean="0">
                <a:solidFill>
                  <a:schemeClr val="bg1"/>
                </a:solidFill>
              </a:rPr>
              <a:t>Los </a:t>
            </a:r>
            <a:r>
              <a:rPr lang="es-ES" sz="2000" dirty="0">
                <a:solidFill>
                  <a:schemeClr val="bg1"/>
                </a:solidFill>
              </a:rPr>
              <a:t>pilotos y artilleros vieron cómo </a:t>
            </a:r>
            <a:r>
              <a:rPr lang="es-ES" sz="2000" dirty="0" err="1">
                <a:solidFill>
                  <a:schemeClr val="bg1"/>
                </a:solidFill>
              </a:rPr>
              <a:t>Calley</a:t>
            </a:r>
            <a:r>
              <a:rPr lang="es-ES" sz="2000" dirty="0">
                <a:solidFill>
                  <a:schemeClr val="bg1"/>
                </a:solidFill>
              </a:rPr>
              <a:t> disparó su arma contra ellos y ordenó a sus hombres que hicieran lo mismo hasta matar a todos los habitantes de la zona (es decir, ancianos, mujeres y niños). Por "defectos" en la investigación, no se sabe la cifra exacta de asesinados, pero se estima que debió estar entre 347 y 504.</a:t>
            </a:r>
            <a:endParaRPr lang="en-US" sz="2000" dirty="0">
              <a:solidFill>
                <a:schemeClr val="bg1"/>
              </a:solidFill>
            </a:endParaRPr>
          </a:p>
        </p:txBody>
      </p:sp>
      <p:pic>
        <p:nvPicPr>
          <p:cNvPr id="11" name="Imagen 10"/>
          <p:cNvPicPr>
            <a:picLocks noChangeAspect="1"/>
          </p:cNvPicPr>
          <p:nvPr/>
        </p:nvPicPr>
        <p:blipFill>
          <a:blip r:embed="rId3"/>
          <a:stretch>
            <a:fillRect/>
          </a:stretch>
        </p:blipFill>
        <p:spPr>
          <a:xfrm>
            <a:off x="780057" y="4453601"/>
            <a:ext cx="2392644" cy="2267874"/>
          </a:xfrm>
          <a:prstGeom prst="rect">
            <a:avLst/>
          </a:prstGeom>
        </p:spPr>
      </p:pic>
    </p:spTree>
    <p:extLst>
      <p:ext uri="{BB962C8B-B14F-4D97-AF65-F5344CB8AC3E}">
        <p14:creationId xmlns:p14="http://schemas.microsoft.com/office/powerpoint/2010/main" val="42614406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30</a:t>
            </a:fld>
            <a:endParaRPr lang="es-ES" dirty="0">
              <a:solidFill>
                <a:srgbClr val="002060"/>
              </a:solidFill>
            </a:endParaRPr>
          </a:p>
        </p:txBody>
      </p:sp>
      <p:sp>
        <p:nvSpPr>
          <p:cNvPr id="13" name="12 Rectángulo"/>
          <p:cNvSpPr/>
          <p:nvPr/>
        </p:nvSpPr>
        <p:spPr>
          <a:xfrm>
            <a:off x="827584" y="1085835"/>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marL="457200" indent="-457200" algn="ctr">
              <a:buAutoNum type="alphaUcPeriod"/>
            </a:pPr>
            <a:r>
              <a:rPr lang="es-ES" sz="2400" dirty="0" smtClean="0">
                <a:solidFill>
                  <a:srgbClr val="002060"/>
                </a:solidFill>
              </a:rPr>
              <a:t>DERECHO PENAL EN DD.HH. </a:t>
            </a:r>
          </a:p>
          <a:p>
            <a:pPr marL="457200" indent="-457200" algn="ctr"/>
            <a:r>
              <a:rPr lang="es-ES" sz="2400" dirty="0">
                <a:solidFill>
                  <a:srgbClr val="002060"/>
                </a:solidFill>
              </a:rPr>
              <a:t>6</a:t>
            </a:r>
            <a:r>
              <a:rPr lang="es-ES" sz="2400" dirty="0" smtClean="0">
                <a:solidFill>
                  <a:srgbClr val="002060"/>
                </a:solidFill>
              </a:rPr>
              <a:t>. Crímenes de Genocidio </a:t>
            </a:r>
          </a:p>
        </p:txBody>
      </p:sp>
      <p:sp>
        <p:nvSpPr>
          <p:cNvPr id="14" name="13 Rectángulo redondeado"/>
          <p:cNvSpPr/>
          <p:nvPr/>
        </p:nvSpPr>
        <p:spPr>
          <a:xfrm>
            <a:off x="251520" y="2204864"/>
            <a:ext cx="8892480" cy="4032448"/>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nSpc>
                <a:spcPct val="150000"/>
              </a:lnSpc>
            </a:pPr>
            <a:endParaRPr lang="es-ES" sz="2000" dirty="0" smtClean="0">
              <a:solidFill>
                <a:srgbClr val="002060"/>
              </a:solidFill>
            </a:endParaRPr>
          </a:p>
          <a:p>
            <a:pPr>
              <a:lnSpc>
                <a:spcPct val="150000"/>
              </a:lnSpc>
            </a:pPr>
            <a:r>
              <a:rPr lang="es-ES" sz="2400" b="1" dirty="0" smtClean="0">
                <a:solidFill>
                  <a:srgbClr val="002060"/>
                </a:solidFill>
              </a:rPr>
              <a:t>Genocidio</a:t>
            </a:r>
            <a:r>
              <a:rPr lang="es-ES" sz="2400" dirty="0" smtClean="0">
                <a:solidFill>
                  <a:srgbClr val="002060"/>
                </a:solidFill>
              </a:rPr>
              <a:t>, perpetrados con la intención de destruir total o parcialmente a un grupo nacional, étnico, racial o religioso :</a:t>
            </a:r>
          </a:p>
          <a:p>
            <a:pPr>
              <a:lnSpc>
                <a:spcPct val="150000"/>
              </a:lnSpc>
            </a:pPr>
            <a:r>
              <a:rPr lang="es-ES" sz="2000" dirty="0" smtClean="0">
                <a:solidFill>
                  <a:srgbClr val="002060"/>
                </a:solidFill>
              </a:rPr>
              <a:t>a) Matanza de miembros del grupo; </a:t>
            </a:r>
          </a:p>
          <a:p>
            <a:pPr>
              <a:lnSpc>
                <a:spcPct val="150000"/>
              </a:lnSpc>
            </a:pPr>
            <a:r>
              <a:rPr lang="es-ES" sz="2000" dirty="0" smtClean="0">
                <a:solidFill>
                  <a:srgbClr val="002060"/>
                </a:solidFill>
              </a:rPr>
              <a:t>b) Lesión grave a la integridad física o mental de los miembros del grupo; </a:t>
            </a:r>
          </a:p>
          <a:p>
            <a:pPr>
              <a:lnSpc>
                <a:spcPct val="150000"/>
              </a:lnSpc>
            </a:pPr>
            <a:r>
              <a:rPr lang="es-ES" sz="2000" dirty="0" smtClean="0">
                <a:solidFill>
                  <a:srgbClr val="002060"/>
                </a:solidFill>
              </a:rPr>
              <a:t>c) Sometimiento intencional del grupo a condiciones de existencia que hayan de acarrear su destrucción física, total o parcial; </a:t>
            </a:r>
          </a:p>
          <a:p>
            <a:pPr>
              <a:lnSpc>
                <a:spcPct val="150000"/>
              </a:lnSpc>
            </a:pPr>
            <a:r>
              <a:rPr lang="es-ES" sz="2000" dirty="0" smtClean="0">
                <a:solidFill>
                  <a:srgbClr val="002060"/>
                </a:solidFill>
              </a:rPr>
              <a:t>d) Medidas destinadas a impedir nacimientos en el seno del grupo; </a:t>
            </a:r>
          </a:p>
          <a:p>
            <a:pPr>
              <a:lnSpc>
                <a:spcPct val="150000"/>
              </a:lnSpc>
            </a:pPr>
            <a:r>
              <a:rPr lang="es-ES" sz="2000" dirty="0" smtClean="0">
                <a:solidFill>
                  <a:srgbClr val="002060"/>
                </a:solidFill>
              </a:rPr>
              <a:t>e) Traslado por la fuerza de niños del grupo a otro grupo. </a:t>
            </a:r>
            <a:endParaRPr lang="es-ES" sz="2000" dirty="0">
              <a:solidFill>
                <a:srgbClr val="002060"/>
              </a:solidFill>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31</a:t>
            </a:fld>
            <a:endParaRPr lang="es-ES" dirty="0">
              <a:solidFill>
                <a:srgbClr val="002060"/>
              </a:solidFill>
            </a:endParaRPr>
          </a:p>
        </p:txBody>
      </p:sp>
      <p:sp>
        <p:nvSpPr>
          <p:cNvPr id="13" name="12 Rectángulo"/>
          <p:cNvSpPr/>
          <p:nvPr/>
        </p:nvSpPr>
        <p:spPr>
          <a:xfrm>
            <a:off x="755576" y="1052736"/>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marL="457200" indent="-457200" algn="ctr">
              <a:buAutoNum type="alphaUcPeriod"/>
            </a:pPr>
            <a:r>
              <a:rPr lang="es-ES" sz="2400" dirty="0" smtClean="0">
                <a:solidFill>
                  <a:srgbClr val="002060"/>
                </a:solidFill>
              </a:rPr>
              <a:t>DERECHO PENAL EN DD.HH. </a:t>
            </a:r>
          </a:p>
          <a:p>
            <a:pPr marL="457200" indent="-457200" algn="ctr"/>
            <a:r>
              <a:rPr lang="es-ES" sz="2400" dirty="0">
                <a:solidFill>
                  <a:srgbClr val="002060"/>
                </a:solidFill>
              </a:rPr>
              <a:t>6</a:t>
            </a:r>
            <a:r>
              <a:rPr lang="es-ES" sz="2400" dirty="0" smtClean="0">
                <a:solidFill>
                  <a:srgbClr val="002060"/>
                </a:solidFill>
              </a:rPr>
              <a:t>. Crímenes de Genocidio </a:t>
            </a:r>
          </a:p>
        </p:txBody>
      </p:sp>
      <p:sp>
        <p:nvSpPr>
          <p:cNvPr id="14" name="13 Rectángulo redondeado"/>
          <p:cNvSpPr/>
          <p:nvPr/>
        </p:nvSpPr>
        <p:spPr>
          <a:xfrm>
            <a:off x="251520" y="2060848"/>
            <a:ext cx="8712968" cy="4797152"/>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s-ES" sz="2000" dirty="0" smtClean="0">
                <a:solidFill>
                  <a:srgbClr val="002060"/>
                </a:solidFill>
              </a:rPr>
              <a:t>f) Tortura</a:t>
            </a:r>
          </a:p>
          <a:p>
            <a:pPr>
              <a:lnSpc>
                <a:spcPct val="150000"/>
              </a:lnSpc>
            </a:pPr>
            <a:r>
              <a:rPr lang="es-ES" sz="2000" dirty="0" smtClean="0">
                <a:solidFill>
                  <a:srgbClr val="002060"/>
                </a:solidFill>
              </a:rPr>
              <a:t>g) Violación, esclavitud sexual, prostitución forzada, embarazo forzado, esterilización forzada</a:t>
            </a:r>
          </a:p>
          <a:p>
            <a:pPr>
              <a:lnSpc>
                <a:spcPct val="150000"/>
              </a:lnSpc>
            </a:pPr>
            <a:r>
              <a:rPr lang="es-ES" sz="2000" dirty="0" smtClean="0">
                <a:solidFill>
                  <a:srgbClr val="002060"/>
                </a:solidFill>
              </a:rPr>
              <a:t>h) Persecución de un grupo o colectividad con identidad propia fundada en motivos políticos, raciales, nacionales, étnicos, culturales, religiosos o de género  </a:t>
            </a:r>
          </a:p>
          <a:p>
            <a:pPr>
              <a:lnSpc>
                <a:spcPct val="150000"/>
              </a:lnSpc>
            </a:pPr>
            <a:r>
              <a:rPr lang="es-ES" sz="2000" dirty="0" smtClean="0">
                <a:solidFill>
                  <a:srgbClr val="002060"/>
                </a:solidFill>
              </a:rPr>
              <a:t>i) Desaparición forzada de personas </a:t>
            </a:r>
          </a:p>
          <a:p>
            <a:pPr>
              <a:lnSpc>
                <a:spcPct val="150000"/>
              </a:lnSpc>
            </a:pPr>
            <a:r>
              <a:rPr lang="es-ES" sz="2000" dirty="0" smtClean="0">
                <a:solidFill>
                  <a:srgbClr val="002060"/>
                </a:solidFill>
              </a:rPr>
              <a:t>j) El crimen de apartheid</a:t>
            </a:r>
          </a:p>
          <a:p>
            <a:pPr>
              <a:lnSpc>
                <a:spcPct val="150000"/>
              </a:lnSpc>
            </a:pPr>
            <a:r>
              <a:rPr lang="es-ES" sz="2000" dirty="0" smtClean="0">
                <a:solidFill>
                  <a:srgbClr val="002060"/>
                </a:solidFill>
              </a:rPr>
              <a:t>k) Otros actos que causen intencionalmente grandes sufrimientos o atenten gravemente contra la integridad física o la salud mental o física. </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32</a:t>
            </a:fld>
            <a:endParaRPr lang="es-ES" dirty="0">
              <a:solidFill>
                <a:srgbClr val="002060"/>
              </a:solidFill>
            </a:endParaRP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5" name="CuadroTexto 4"/>
          <p:cNvSpPr txBox="1"/>
          <p:nvPr/>
        </p:nvSpPr>
        <p:spPr>
          <a:xfrm>
            <a:off x="3348382" y="601509"/>
            <a:ext cx="2331087" cy="1015663"/>
          </a:xfrm>
          <a:prstGeom prst="rect">
            <a:avLst/>
          </a:prstGeom>
          <a:noFill/>
        </p:spPr>
        <p:txBody>
          <a:bodyPr wrap="none" rtlCol="0">
            <a:spAutoFit/>
          </a:bodyPr>
          <a:lstStyle/>
          <a:p>
            <a:r>
              <a:rPr lang="es-ES" sz="4000" dirty="0" smtClean="0">
                <a:solidFill>
                  <a:schemeClr val="bg1"/>
                </a:solidFill>
              </a:rPr>
              <a:t>La</a:t>
            </a:r>
            <a:r>
              <a:rPr lang="es-ES" sz="6000" dirty="0" smtClean="0">
                <a:solidFill>
                  <a:schemeClr val="bg1"/>
                </a:solidFill>
              </a:rPr>
              <a:t> </a:t>
            </a:r>
            <a:r>
              <a:rPr lang="es-ES" sz="4000" dirty="0" smtClean="0">
                <a:solidFill>
                  <a:schemeClr val="bg1"/>
                </a:solidFill>
              </a:rPr>
              <a:t>Tortura</a:t>
            </a:r>
            <a:endParaRPr lang="en-US" sz="6000" dirty="0">
              <a:solidFill>
                <a:schemeClr val="bg1"/>
              </a:solidFill>
            </a:endParaRPr>
          </a:p>
        </p:txBody>
      </p:sp>
      <p:sp>
        <p:nvSpPr>
          <p:cNvPr id="6" name="Rectángulo 5"/>
          <p:cNvSpPr/>
          <p:nvPr/>
        </p:nvSpPr>
        <p:spPr>
          <a:xfrm>
            <a:off x="155575" y="2085816"/>
            <a:ext cx="8736905" cy="1631216"/>
          </a:xfrm>
          <a:prstGeom prst="rect">
            <a:avLst/>
          </a:prstGeom>
          <a:solidFill>
            <a:schemeClr val="tx1"/>
          </a:solidFill>
        </p:spPr>
        <p:txBody>
          <a:bodyPr wrap="square">
            <a:spAutoFit/>
          </a:bodyPr>
          <a:lstStyle/>
          <a:p>
            <a:pPr algn="just"/>
            <a:r>
              <a:rPr lang="es-ES" sz="2000" dirty="0" smtClean="0">
                <a:solidFill>
                  <a:schemeClr val="bg1"/>
                </a:solidFill>
              </a:rPr>
              <a:t>Tortura es todo acto por el cual se inflija intencionalmente a una persona dolores o sufrimientos graves, ya sean físicos o mentales, con el fin de obtener de ella o de un tercero información o confesión, de castigarla por un acto que haya cometido, o se sospeche que ha</a:t>
            </a:r>
          </a:p>
          <a:p>
            <a:pPr algn="just"/>
            <a:r>
              <a:rPr lang="es-ES" sz="2000" dirty="0" smtClean="0">
                <a:solidFill>
                  <a:schemeClr val="bg1"/>
                </a:solidFill>
              </a:rPr>
              <a:t>cometido.</a:t>
            </a:r>
            <a:endParaRPr lang="en-US" sz="2000" dirty="0">
              <a:solidFill>
                <a:schemeClr val="bg1"/>
              </a:solidFill>
            </a:endParaRPr>
          </a:p>
        </p:txBody>
      </p:sp>
      <p:sp>
        <p:nvSpPr>
          <p:cNvPr id="7" name="Rectángulo 6"/>
          <p:cNvSpPr/>
          <p:nvPr/>
        </p:nvSpPr>
        <p:spPr>
          <a:xfrm>
            <a:off x="141059" y="3801234"/>
            <a:ext cx="8745731" cy="707886"/>
          </a:xfrm>
          <a:prstGeom prst="rect">
            <a:avLst/>
          </a:prstGeom>
          <a:solidFill>
            <a:schemeClr val="tx1"/>
          </a:solidFill>
        </p:spPr>
        <p:txBody>
          <a:bodyPr wrap="square">
            <a:spAutoFit/>
          </a:bodyPr>
          <a:lstStyle/>
          <a:p>
            <a:r>
              <a:rPr lang="es-ES" sz="2000" dirty="0">
                <a:solidFill>
                  <a:schemeClr val="bg1"/>
                </a:solidFill>
              </a:rPr>
              <a:t>No podrá invocarse una orden de un </a:t>
            </a:r>
            <a:r>
              <a:rPr lang="es-ES" sz="2000" dirty="0" smtClean="0">
                <a:solidFill>
                  <a:schemeClr val="bg1"/>
                </a:solidFill>
              </a:rPr>
              <a:t>funcionario superior </a:t>
            </a:r>
            <a:r>
              <a:rPr lang="es-ES" sz="2000" dirty="0">
                <a:solidFill>
                  <a:schemeClr val="bg1"/>
                </a:solidFill>
              </a:rPr>
              <a:t>o de una autoridad pública como justificación de </a:t>
            </a:r>
            <a:r>
              <a:rPr lang="es-ES" sz="2000" dirty="0" smtClean="0">
                <a:solidFill>
                  <a:schemeClr val="bg1"/>
                </a:solidFill>
              </a:rPr>
              <a:t>la tortura</a:t>
            </a:r>
            <a:r>
              <a:rPr lang="es-ES" sz="2000" dirty="0">
                <a:solidFill>
                  <a:schemeClr val="bg1"/>
                </a:solidFill>
              </a:rPr>
              <a:t>. </a:t>
            </a:r>
            <a:endParaRPr lang="en-US" sz="2000" dirty="0">
              <a:solidFill>
                <a:schemeClr val="bg1"/>
              </a:solidFill>
            </a:endParaRPr>
          </a:p>
        </p:txBody>
      </p:sp>
      <p:sp>
        <p:nvSpPr>
          <p:cNvPr id="11" name="Rectángulo 10"/>
          <p:cNvSpPr/>
          <p:nvPr/>
        </p:nvSpPr>
        <p:spPr>
          <a:xfrm>
            <a:off x="2032306" y="5338583"/>
            <a:ext cx="4572000" cy="1200329"/>
          </a:xfrm>
          <a:prstGeom prst="rect">
            <a:avLst/>
          </a:prstGeom>
        </p:spPr>
        <p:txBody>
          <a:bodyPr>
            <a:spAutoFit/>
          </a:bodyPr>
          <a:lstStyle/>
          <a:p>
            <a:pPr algn="just"/>
            <a:r>
              <a:rPr lang="es-ES" dirty="0">
                <a:solidFill>
                  <a:schemeClr val="bg1"/>
                </a:solidFill>
              </a:rPr>
              <a:t>PROMULGA EL PROTOCOLO FACULTATIVO DE LA CONVENCIÓN CONTRA LA TORTURA Y OTROS TRATOS O PENAS CRUELES, INHUMANOS O DEGRADANTES</a:t>
            </a:r>
            <a:endParaRPr lang="en-US" dirty="0">
              <a:solidFill>
                <a:schemeClr val="bg1"/>
              </a:solidFill>
            </a:endParaRPr>
          </a:p>
        </p:txBody>
      </p:sp>
      <p:sp>
        <p:nvSpPr>
          <p:cNvPr id="13" name="Flecha abajo 12"/>
          <p:cNvSpPr/>
          <p:nvPr/>
        </p:nvSpPr>
        <p:spPr>
          <a:xfrm>
            <a:off x="3923928" y="4653136"/>
            <a:ext cx="600099" cy="64807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12 Rectángulo"/>
          <p:cNvSpPr/>
          <p:nvPr/>
        </p:nvSpPr>
        <p:spPr>
          <a:xfrm>
            <a:off x="827584" y="1085835"/>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A. DERECHO PENAL EN DD.HH.</a:t>
            </a:r>
          </a:p>
          <a:p>
            <a:pPr algn="ctr"/>
            <a:r>
              <a:rPr lang="es-ES" sz="2400" dirty="0">
                <a:solidFill>
                  <a:srgbClr val="002060"/>
                </a:solidFill>
              </a:rPr>
              <a:t>7</a:t>
            </a:r>
            <a:r>
              <a:rPr lang="es-ES" sz="2400" dirty="0" smtClean="0">
                <a:solidFill>
                  <a:srgbClr val="002060"/>
                </a:solidFill>
              </a:rPr>
              <a:t>. Prevención contra la tortura</a:t>
            </a:r>
          </a:p>
        </p:txBody>
      </p:sp>
    </p:spTree>
    <p:extLst>
      <p:ext uri="{BB962C8B-B14F-4D97-AF65-F5344CB8AC3E}">
        <p14:creationId xmlns:p14="http://schemas.microsoft.com/office/powerpoint/2010/main" val="13489052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1" name="10 Rectángulo"/>
          <p:cNvSpPr/>
          <p:nvPr/>
        </p:nvSpPr>
        <p:spPr>
          <a:xfrm>
            <a:off x="155575" y="2818378"/>
            <a:ext cx="3761916" cy="3170099"/>
          </a:xfrm>
          <a:prstGeom prst="rect">
            <a:avLst/>
          </a:prstGeom>
          <a:solidFill>
            <a:schemeClr val="bg2">
              <a:lumMod val="20000"/>
              <a:lumOff val="80000"/>
            </a:schemeClr>
          </a:solidFill>
          <a:ln w="38100">
            <a:noFill/>
          </a:ln>
          <a:effectLst>
            <a:outerShdw blurRad="190500" dist="228600" dir="2700000" algn="ctr">
              <a:srgbClr val="000000">
                <a:alpha val="30000"/>
              </a:srgbClr>
            </a:outerShdw>
          </a:effectLst>
        </p:spPr>
        <p:txBody>
          <a:bodyPr wrap="square">
            <a:spAutoFit/>
          </a:bodyPr>
          <a:lstStyle/>
          <a:p>
            <a:pPr algn="ctr"/>
            <a:r>
              <a:rPr lang="es-ES" sz="2000" u="sng" dirty="0" smtClean="0">
                <a:solidFill>
                  <a:schemeClr val="bg2">
                    <a:lumMod val="75000"/>
                  </a:schemeClr>
                </a:solidFill>
              </a:rPr>
              <a:t>Parte del texto de la Convención</a:t>
            </a:r>
          </a:p>
          <a:p>
            <a:pPr algn="ctr"/>
            <a:r>
              <a:rPr lang="es-ES" sz="2000" dirty="0" smtClean="0">
                <a:solidFill>
                  <a:schemeClr val="bg2">
                    <a:lumMod val="75000"/>
                  </a:schemeClr>
                </a:solidFill>
              </a:rPr>
              <a:t>Cuando </a:t>
            </a:r>
            <a:r>
              <a:rPr lang="es-ES" sz="2000" dirty="0">
                <a:solidFill>
                  <a:schemeClr val="bg2">
                    <a:lumMod val="75000"/>
                  </a:schemeClr>
                </a:solidFill>
              </a:rPr>
              <a:t>el </a:t>
            </a:r>
            <a:r>
              <a:rPr lang="es-ES" sz="2000" b="1" dirty="0">
                <a:solidFill>
                  <a:schemeClr val="bg2">
                    <a:lumMod val="75000"/>
                  </a:schemeClr>
                </a:solidFill>
              </a:rPr>
              <a:t>presunto delincuente</a:t>
            </a:r>
            <a:r>
              <a:rPr lang="es-ES" sz="2000" dirty="0">
                <a:solidFill>
                  <a:schemeClr val="bg2">
                    <a:lumMod val="75000"/>
                  </a:schemeClr>
                </a:solidFill>
              </a:rPr>
              <a:t> sea nacional de ese </a:t>
            </a:r>
            <a:r>
              <a:rPr lang="es-ES" sz="2000" dirty="0" smtClean="0">
                <a:solidFill>
                  <a:schemeClr val="bg2">
                    <a:lumMod val="75000"/>
                  </a:schemeClr>
                </a:solidFill>
              </a:rPr>
              <a:t>Estado…</a:t>
            </a:r>
          </a:p>
          <a:p>
            <a:pPr algn="ctr"/>
            <a:endParaRPr lang="es-ES" sz="2000" dirty="0" smtClean="0">
              <a:solidFill>
                <a:schemeClr val="bg2">
                  <a:lumMod val="75000"/>
                </a:schemeClr>
              </a:solidFill>
            </a:endParaRPr>
          </a:p>
          <a:p>
            <a:pPr algn="ctr"/>
            <a:r>
              <a:rPr lang="es-ES" sz="2000" dirty="0" smtClean="0">
                <a:solidFill>
                  <a:schemeClr val="bg2">
                    <a:lumMod val="75000"/>
                  </a:schemeClr>
                </a:solidFill>
              </a:rPr>
              <a:t>Todo </a:t>
            </a:r>
            <a:r>
              <a:rPr lang="es-ES" sz="2000" dirty="0">
                <a:solidFill>
                  <a:schemeClr val="bg2">
                    <a:lumMod val="75000"/>
                  </a:schemeClr>
                </a:solidFill>
              </a:rPr>
              <a:t>Estado Parte en cuyo territorio se encuentre </a:t>
            </a:r>
            <a:r>
              <a:rPr lang="es-ES" sz="2000" b="1" dirty="0">
                <a:solidFill>
                  <a:schemeClr val="bg2">
                    <a:lumMod val="75000"/>
                  </a:schemeClr>
                </a:solidFill>
              </a:rPr>
              <a:t>la persona </a:t>
            </a:r>
            <a:r>
              <a:rPr lang="es-ES" sz="2000" dirty="0">
                <a:solidFill>
                  <a:schemeClr val="bg2">
                    <a:lumMod val="75000"/>
                  </a:schemeClr>
                </a:solidFill>
              </a:rPr>
              <a:t>de la que se supone que ha cometido cualquiera de los delitos a que se hace referencia en el artículo </a:t>
            </a:r>
            <a:r>
              <a:rPr lang="es-ES" sz="2000" dirty="0" smtClean="0">
                <a:solidFill>
                  <a:schemeClr val="bg2">
                    <a:lumMod val="75000"/>
                  </a:schemeClr>
                </a:solidFill>
              </a:rPr>
              <a:t>4…</a:t>
            </a: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33</a:t>
            </a:fld>
            <a:endParaRPr lang="es-ES" dirty="0">
              <a:solidFill>
                <a:srgbClr val="002060"/>
              </a:solidFill>
            </a:endParaRPr>
          </a:p>
        </p:txBody>
      </p:sp>
      <p:sp>
        <p:nvSpPr>
          <p:cNvPr id="13" name="12 Rectángulo"/>
          <p:cNvSpPr/>
          <p:nvPr/>
        </p:nvSpPr>
        <p:spPr>
          <a:xfrm>
            <a:off x="827584" y="1085835"/>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A. DERECHO PENAL EN DD.HH.</a:t>
            </a:r>
          </a:p>
          <a:p>
            <a:pPr algn="ctr"/>
            <a:r>
              <a:rPr lang="es-ES" sz="2400" dirty="0">
                <a:solidFill>
                  <a:srgbClr val="002060"/>
                </a:solidFill>
              </a:rPr>
              <a:t>7</a:t>
            </a:r>
            <a:r>
              <a:rPr lang="es-ES" sz="2400" dirty="0" smtClean="0">
                <a:solidFill>
                  <a:srgbClr val="002060"/>
                </a:solidFill>
              </a:rPr>
              <a:t>. Prevención contra la tortura</a:t>
            </a:r>
          </a:p>
        </p:txBody>
      </p:sp>
      <p:sp>
        <p:nvSpPr>
          <p:cNvPr id="14" name="10 Rectángulo"/>
          <p:cNvSpPr/>
          <p:nvPr/>
        </p:nvSpPr>
        <p:spPr>
          <a:xfrm>
            <a:off x="4762541" y="3280043"/>
            <a:ext cx="4143836" cy="1938992"/>
          </a:xfrm>
          <a:prstGeom prst="rect">
            <a:avLst/>
          </a:prstGeom>
          <a:solidFill>
            <a:schemeClr val="bg2">
              <a:lumMod val="20000"/>
              <a:lumOff val="80000"/>
            </a:schemeClr>
          </a:solidFill>
          <a:ln w="38100">
            <a:noFill/>
          </a:ln>
          <a:effectLst>
            <a:outerShdw blurRad="190500" dist="228600" dir="2700000" algn="ctr">
              <a:srgbClr val="000000">
                <a:alpha val="30000"/>
              </a:srgbClr>
            </a:outerShdw>
          </a:effectLst>
        </p:spPr>
        <p:txBody>
          <a:bodyPr wrap="square">
            <a:spAutoFit/>
          </a:bodyPr>
          <a:lstStyle/>
          <a:p>
            <a:pPr algn="ctr"/>
            <a:r>
              <a:rPr lang="es-ES" sz="2000" u="sng" dirty="0" smtClean="0">
                <a:solidFill>
                  <a:schemeClr val="bg2">
                    <a:lumMod val="75000"/>
                  </a:schemeClr>
                </a:solidFill>
              </a:rPr>
              <a:t>Parte del texto de la ley nacional</a:t>
            </a:r>
          </a:p>
          <a:p>
            <a:pPr algn="ctr"/>
            <a:endParaRPr lang="es-ES" sz="2000" u="sng" dirty="0">
              <a:solidFill>
                <a:schemeClr val="bg2">
                  <a:lumMod val="75000"/>
                </a:schemeClr>
              </a:solidFill>
            </a:endParaRPr>
          </a:p>
          <a:p>
            <a:pPr algn="ctr"/>
            <a:r>
              <a:rPr lang="es-ES" sz="2000" dirty="0">
                <a:solidFill>
                  <a:schemeClr val="bg2">
                    <a:lumMod val="75000"/>
                  </a:schemeClr>
                </a:solidFill>
              </a:rPr>
              <a:t>El </a:t>
            </a:r>
            <a:r>
              <a:rPr lang="es-ES" sz="2000" b="1" dirty="0">
                <a:solidFill>
                  <a:schemeClr val="bg2">
                    <a:lumMod val="75000"/>
                  </a:schemeClr>
                </a:solidFill>
              </a:rPr>
              <a:t>empleado público </a:t>
            </a:r>
            <a:r>
              <a:rPr lang="es-ES" sz="2000" dirty="0">
                <a:solidFill>
                  <a:schemeClr val="bg2">
                    <a:lumMod val="75000"/>
                  </a:schemeClr>
                </a:solidFill>
              </a:rPr>
              <a:t>que, abusando de su cargo o sus</a:t>
            </a:r>
          </a:p>
          <a:p>
            <a:pPr algn="ctr"/>
            <a:r>
              <a:rPr lang="es-ES" sz="2000" dirty="0">
                <a:solidFill>
                  <a:schemeClr val="bg2">
                    <a:lumMod val="75000"/>
                  </a:schemeClr>
                </a:solidFill>
              </a:rPr>
              <a:t>funciones, aplicare, ordenare o consintiere en que se aplique </a:t>
            </a:r>
            <a:r>
              <a:rPr lang="es-ES" sz="2000" dirty="0" smtClean="0">
                <a:solidFill>
                  <a:schemeClr val="bg2">
                    <a:lumMod val="75000"/>
                  </a:schemeClr>
                </a:solidFill>
              </a:rPr>
              <a:t>tortura.</a:t>
            </a:r>
          </a:p>
        </p:txBody>
      </p:sp>
      <p:sp>
        <p:nvSpPr>
          <p:cNvPr id="2" name="Flecha derecha 1"/>
          <p:cNvSpPr/>
          <p:nvPr/>
        </p:nvSpPr>
        <p:spPr>
          <a:xfrm>
            <a:off x="4139952" y="4077072"/>
            <a:ext cx="432048" cy="3600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608578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1 Título"/>
          <p:cNvSpPr>
            <a:spLocks noGrp="1"/>
          </p:cNvSpPr>
          <p:nvPr>
            <p:ph type="title"/>
          </p:nvPr>
        </p:nvSpPr>
        <p:spPr>
          <a:xfrm>
            <a:off x="0" y="231775"/>
            <a:ext cx="9144000" cy="1157288"/>
          </a:xfrm>
        </p:spPr>
        <p:txBody>
          <a:bodyPr/>
          <a:lstStyle/>
          <a:p>
            <a:r>
              <a:rPr lang="es-CL" altLang="es-CL" sz="2800" dirty="0" smtClean="0">
                <a:solidFill>
                  <a:srgbClr val="C00000"/>
                </a:solidFill>
              </a:rPr>
              <a:t>Elementos de la definición de Tortura </a:t>
            </a:r>
          </a:p>
        </p:txBody>
      </p:sp>
      <p:sp>
        <p:nvSpPr>
          <p:cNvPr id="3" name="2 Marcador de contenido"/>
          <p:cNvSpPr>
            <a:spLocks noGrp="1"/>
          </p:cNvSpPr>
          <p:nvPr>
            <p:ph sz="quarter" idx="1"/>
          </p:nvPr>
        </p:nvSpPr>
        <p:spPr>
          <a:xfrm>
            <a:off x="457200" y="1196752"/>
            <a:ext cx="8229600" cy="4964112"/>
          </a:xfrm>
        </p:spPr>
        <p:txBody>
          <a:bodyPr/>
          <a:lstStyle/>
          <a:p>
            <a:pPr marL="457200" indent="-457200" algn="just">
              <a:buFont typeface="Arial" panose="020B0604020202020204" pitchFamily="34" charset="0"/>
              <a:buNone/>
            </a:pPr>
            <a:r>
              <a:rPr lang="es-CL" altLang="es-CL" sz="2400" dirty="0" smtClean="0"/>
              <a:t>	</a:t>
            </a:r>
          </a:p>
          <a:p>
            <a:pPr marL="457200" indent="-457200" algn="just">
              <a:buFont typeface="Arial" panose="020B0604020202020204" pitchFamily="34" charset="0"/>
              <a:buNone/>
            </a:pPr>
            <a:r>
              <a:rPr lang="es-CL" altLang="es-CL" sz="2400" dirty="0" smtClean="0"/>
              <a:t>	1. Intencionalidad del acto (voluntario)</a:t>
            </a:r>
          </a:p>
          <a:p>
            <a:pPr marL="457200" indent="-457200" algn="just">
              <a:buFont typeface="Arial" panose="020B0604020202020204" pitchFamily="34" charset="0"/>
              <a:buNone/>
            </a:pPr>
            <a:r>
              <a:rPr lang="es-CL" altLang="es-CL" sz="2400" dirty="0" smtClean="0"/>
              <a:t>	2. Que se irroguen </a:t>
            </a:r>
            <a:r>
              <a:rPr lang="es-CL" altLang="es-CL" sz="2400" dirty="0" smtClean="0">
                <a:solidFill>
                  <a:srgbClr val="FF0000"/>
                </a:solidFill>
              </a:rPr>
              <a:t>graves sufrimientos     </a:t>
            </a:r>
            <a:r>
              <a:rPr lang="es-CL" altLang="es-CL" sz="2400" dirty="0" smtClean="0"/>
              <a:t>(físicos o mentales)</a:t>
            </a:r>
          </a:p>
          <a:p>
            <a:pPr marL="457200" indent="-457200" algn="just">
              <a:buFont typeface="Arial" panose="020B0604020202020204" pitchFamily="34" charset="0"/>
              <a:buNone/>
            </a:pPr>
            <a:r>
              <a:rPr lang="es-CL" altLang="es-CL" sz="2400" dirty="0" smtClean="0"/>
              <a:t>	3. Que exista una finalidad del acto:</a:t>
            </a:r>
          </a:p>
          <a:p>
            <a:pPr marL="457200" indent="-457200" algn="just">
              <a:buFont typeface="Arial" panose="020B0604020202020204" pitchFamily="34" charset="0"/>
              <a:buNone/>
            </a:pPr>
            <a:r>
              <a:rPr lang="es-CL" altLang="es-CL" sz="2400" dirty="0" smtClean="0"/>
              <a:t>		- obtener información</a:t>
            </a:r>
          </a:p>
          <a:p>
            <a:pPr marL="457200" indent="-457200" algn="just">
              <a:buFont typeface="Arial" panose="020B0604020202020204" pitchFamily="34" charset="0"/>
              <a:buNone/>
            </a:pPr>
            <a:r>
              <a:rPr lang="es-CL" altLang="es-CL" sz="2400" dirty="0" smtClean="0"/>
              <a:t>		- como medio de castigo</a:t>
            </a:r>
          </a:p>
          <a:p>
            <a:pPr marL="457200" indent="-457200" algn="just">
              <a:buFont typeface="Arial" panose="020B0604020202020204" pitchFamily="34" charset="0"/>
              <a:buNone/>
            </a:pPr>
            <a:r>
              <a:rPr lang="es-CL" altLang="es-CL" sz="2400" dirty="0" smtClean="0"/>
              <a:t>		- intimidar o coaccionar</a:t>
            </a:r>
          </a:p>
          <a:p>
            <a:pPr marL="457200" indent="-457200" algn="just">
              <a:buFont typeface="Arial" panose="020B0604020202020204" pitchFamily="34" charset="0"/>
              <a:buNone/>
            </a:pPr>
            <a:r>
              <a:rPr lang="es-CL" altLang="es-CL" sz="2400" dirty="0" smtClean="0"/>
              <a:t>		- cualquier razón basada en cualquier </a:t>
            </a:r>
            <a:r>
              <a:rPr lang="es-CL" altLang="es-CL" sz="2400" u="sng" dirty="0" smtClean="0"/>
              <a:t>tipo de discriminación</a:t>
            </a:r>
          </a:p>
          <a:p>
            <a:pPr marL="457200" indent="-457200" algn="just">
              <a:buFont typeface="Arial" panose="020B0604020202020204" pitchFamily="34" charset="0"/>
              <a:buNone/>
            </a:pPr>
            <a:endParaRPr lang="es-CL" altLang="es-CL" sz="2400" dirty="0" smtClean="0"/>
          </a:p>
          <a:p>
            <a:pPr marL="457200" indent="-457200" algn="just">
              <a:buFont typeface="Arial" panose="020B0604020202020204" pitchFamily="34" charset="0"/>
              <a:buNone/>
            </a:pPr>
            <a:r>
              <a:rPr lang="es-CL" altLang="es-CL" sz="2400" dirty="0" smtClean="0"/>
              <a:t>	4. </a:t>
            </a:r>
            <a:r>
              <a:rPr lang="es-CL" altLang="es-CL" sz="2400" b="1" dirty="0" smtClean="0"/>
              <a:t>Sujeto activo: </a:t>
            </a:r>
            <a:r>
              <a:rPr lang="es-CL" altLang="es-CL" sz="2400" b="1" u="sng" dirty="0" smtClean="0"/>
              <a:t>funcionario público</a:t>
            </a:r>
            <a:endParaRPr lang="es-CL" altLang="es-CL" sz="2400" u="sng" dirty="0" smtClean="0"/>
          </a:p>
          <a:p>
            <a:pPr marL="457200" indent="-457200">
              <a:buFont typeface="Arial" panose="020B0604020202020204" pitchFamily="34" charset="0"/>
              <a:buAutoNum type="arabicPeriod"/>
            </a:pPr>
            <a:endParaRPr lang="es-CL" altLang="es-CL" sz="2400" dirty="0" smtClean="0"/>
          </a:p>
          <a:p>
            <a:pPr marL="457200" indent="-457200">
              <a:buFont typeface="Arial" panose="020B0604020202020204" pitchFamily="34" charset="0"/>
              <a:buNone/>
            </a:pPr>
            <a:r>
              <a:rPr lang="es-CL" altLang="es-CL" sz="2400" dirty="0" smtClean="0"/>
              <a:t>	</a:t>
            </a:r>
          </a:p>
        </p:txBody>
      </p:sp>
      <p:pic>
        <p:nvPicPr>
          <p:cNvPr id="73732" name="Picture 6" descr="C:\Users\DAceituno\Desktop\KarinBeltran G\info INDH\Logo INDH\logo INDH.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388" y="6410325"/>
            <a:ext cx="865187" cy="32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Estrella de 5 puntas 1">
            <a:hlinkClick r:id="rId3" action="ppaction://hlinksldjump"/>
          </p:cNvPr>
          <p:cNvSpPr/>
          <p:nvPr/>
        </p:nvSpPr>
        <p:spPr>
          <a:xfrm>
            <a:off x="5796136" y="2220876"/>
            <a:ext cx="288032" cy="266328"/>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3815305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1 Título"/>
          <p:cNvSpPr>
            <a:spLocks noGrp="1"/>
          </p:cNvSpPr>
          <p:nvPr>
            <p:ph type="title"/>
          </p:nvPr>
        </p:nvSpPr>
        <p:spPr>
          <a:xfrm>
            <a:off x="0" y="231775"/>
            <a:ext cx="9144000" cy="1157288"/>
          </a:xfrm>
        </p:spPr>
        <p:txBody>
          <a:bodyPr/>
          <a:lstStyle/>
          <a:p>
            <a:r>
              <a:rPr lang="es-CL" altLang="es-CL" sz="3200" smtClean="0">
                <a:solidFill>
                  <a:srgbClr val="C00000"/>
                </a:solidFill>
              </a:rPr>
              <a:t>Sujeto activo</a:t>
            </a:r>
          </a:p>
        </p:txBody>
      </p:sp>
      <p:sp>
        <p:nvSpPr>
          <p:cNvPr id="3" name="2 Marcador de contenido">
            <a:extLst>
              <a:ext uri="{FF2B5EF4-FFF2-40B4-BE49-F238E27FC236}">
                <a16:creationId xmlns:a16="http://schemas.microsoft.com/office/drawing/2014/main" id="{92324004-2463-B746-B0AD-B4AC4F934F33}"/>
              </a:ext>
            </a:extLst>
          </p:cNvPr>
          <p:cNvSpPr>
            <a:spLocks noGrp="1"/>
          </p:cNvSpPr>
          <p:nvPr>
            <p:ph sz="quarter" idx="1"/>
          </p:nvPr>
        </p:nvSpPr>
        <p:spPr>
          <a:xfrm>
            <a:off x="457200" y="1417638"/>
            <a:ext cx="8229600" cy="4964112"/>
          </a:xfrm>
        </p:spPr>
        <p:txBody>
          <a:bodyPr>
            <a:noAutofit/>
          </a:bodyPr>
          <a:lstStyle/>
          <a:p>
            <a:pPr marL="457200" indent="-457200" algn="just">
              <a:buFont typeface="Arial" panose="020B0604020202020204" pitchFamily="34" charset="0"/>
              <a:buNone/>
              <a:defRPr/>
            </a:pPr>
            <a:r>
              <a:rPr lang="es-CL" sz="2400" dirty="0">
                <a:ea typeface="ＭＳ Ｐゴシック" pitchFamily="34" charset="-128"/>
              </a:rPr>
              <a:t>	</a:t>
            </a:r>
          </a:p>
          <a:p>
            <a:pPr marL="0" indent="0" algn="just">
              <a:buFont typeface="Arial" panose="020B0604020202020204" pitchFamily="34" charset="0"/>
              <a:buNone/>
              <a:defRPr/>
            </a:pPr>
            <a:endParaRPr lang="es-CL" sz="2800" dirty="0">
              <a:ea typeface="ＭＳ Ｐゴシック" pitchFamily="34" charset="-128"/>
            </a:endParaRPr>
          </a:p>
          <a:p>
            <a:pPr algn="just">
              <a:buFont typeface="Wingdings" panose="05000000000000000000" pitchFamily="2" charset="2"/>
              <a:buChar char="Ø"/>
              <a:defRPr/>
            </a:pPr>
            <a:r>
              <a:rPr lang="es-CL" sz="2800" dirty="0">
                <a:ea typeface="ＭＳ Ｐゴシック" pitchFamily="34" charset="-128"/>
              </a:rPr>
              <a:t>Los/as funcionarios/as públicos/as y quienes ejerzan funciones públicas, ya sea como autores de las torturas, instigadores, consentidores o complacientes de las mismas.</a:t>
            </a:r>
          </a:p>
          <a:p>
            <a:pPr marL="0" indent="0" algn="just">
              <a:buFont typeface="Arial" panose="020B0604020202020204" pitchFamily="34" charset="0"/>
              <a:buNone/>
              <a:defRPr/>
            </a:pPr>
            <a:endParaRPr lang="es-CL" sz="2800" dirty="0">
              <a:ea typeface="ＭＳ Ｐゴシック" pitchFamily="34" charset="-128"/>
            </a:endParaRPr>
          </a:p>
          <a:p>
            <a:pPr algn="just">
              <a:buFont typeface="Wingdings" panose="05000000000000000000" pitchFamily="2" charset="2"/>
              <a:buChar char="Ø"/>
              <a:defRPr/>
            </a:pPr>
            <a:r>
              <a:rPr lang="es-CL" sz="2800" dirty="0">
                <a:ea typeface="ＭＳ Ｐゴシック" pitchFamily="34" charset="-128"/>
              </a:rPr>
              <a:t>Los/as particulares bajo conocimiento o aceptación de un ente público o de un ente que ejerza funciones públicas.</a:t>
            </a:r>
          </a:p>
        </p:txBody>
      </p:sp>
      <p:pic>
        <p:nvPicPr>
          <p:cNvPr id="77828" name="Picture 6" descr="C:\Users\DAceituno\Desktop\KarinBeltran G\info INDH\Logo INDH\logo INDH.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9713" y="6342063"/>
            <a:ext cx="865187" cy="32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7080860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4754" name="1 Título"/>
          <p:cNvSpPr>
            <a:spLocks noGrp="1"/>
          </p:cNvSpPr>
          <p:nvPr>
            <p:ph type="title"/>
          </p:nvPr>
        </p:nvSpPr>
        <p:spPr>
          <a:xfrm>
            <a:off x="0" y="231775"/>
            <a:ext cx="9144000" cy="1157288"/>
          </a:xfrm>
        </p:spPr>
        <p:txBody>
          <a:bodyPr/>
          <a:lstStyle/>
          <a:p>
            <a:r>
              <a:rPr lang="es-CL" altLang="es-CL" sz="3200" smtClean="0">
                <a:solidFill>
                  <a:srgbClr val="C00000"/>
                </a:solidFill>
              </a:rPr>
              <a:t>Graves sufrimientos</a:t>
            </a:r>
          </a:p>
        </p:txBody>
      </p:sp>
      <p:sp>
        <p:nvSpPr>
          <p:cNvPr id="3" name="2 Marcador de contenido">
            <a:extLst>
              <a:ext uri="{FF2B5EF4-FFF2-40B4-BE49-F238E27FC236}">
                <a16:creationId xmlns:a16="http://schemas.microsoft.com/office/drawing/2014/main" id="{EE79CF1A-A2A1-8943-B8CA-1BC292F2A165}"/>
              </a:ext>
            </a:extLst>
          </p:cNvPr>
          <p:cNvSpPr>
            <a:spLocks noGrp="1"/>
          </p:cNvSpPr>
          <p:nvPr>
            <p:ph sz="quarter" idx="1"/>
          </p:nvPr>
        </p:nvSpPr>
        <p:spPr>
          <a:xfrm>
            <a:off x="457200" y="1417638"/>
            <a:ext cx="8229600" cy="5035550"/>
          </a:xfrm>
        </p:spPr>
        <p:txBody>
          <a:bodyPr>
            <a:noAutofit/>
          </a:bodyPr>
          <a:lstStyle/>
          <a:p>
            <a:pPr algn="just">
              <a:buFont typeface="Wingdings" panose="05000000000000000000" pitchFamily="2" charset="2"/>
              <a:buChar char="Ø"/>
              <a:defRPr/>
            </a:pPr>
            <a:r>
              <a:rPr lang="es-CL" sz="2400" dirty="0">
                <a:ea typeface="ＭＳ Ｐゴシック" pitchFamily="34" charset="-128"/>
              </a:rPr>
              <a:t>Los dolores o sufrimientos pueden ser causados por métodos </a:t>
            </a:r>
            <a:r>
              <a:rPr lang="es-CL" sz="2400" u="sng" dirty="0">
                <a:ea typeface="ＭＳ Ｐゴシック" pitchFamily="34" charset="-128"/>
              </a:rPr>
              <a:t>físicos, mentales o sexuales</a:t>
            </a:r>
          </a:p>
          <a:p>
            <a:pPr algn="just">
              <a:buFont typeface="Wingdings" panose="05000000000000000000" pitchFamily="2" charset="2"/>
              <a:buChar char="Ø"/>
              <a:defRPr/>
            </a:pPr>
            <a:r>
              <a:rPr lang="es-CL" sz="2400" dirty="0">
                <a:ea typeface="ＭＳ Ｐゴシック" pitchFamily="34" charset="-128"/>
              </a:rPr>
              <a:t>Corte IDH: deben tomar en cuenta la circunstancias específicas de cada caso, considerando “las características del trato, tales como la duración, el método utilizado o el modo en que fueron infligidos los padecimientos, los efectos físicos y mentales que éstos pueden causar, así como las condiciones de la persona que padece dichos sufrimientos, entre ellos, la edad, el sexo, el estado de salud, entre otras circunstancias personales” </a:t>
            </a:r>
          </a:p>
          <a:p>
            <a:pPr marL="0" indent="0" algn="just">
              <a:buFont typeface="Arial" panose="020B0604020202020204" pitchFamily="34" charset="0"/>
              <a:buNone/>
              <a:defRPr/>
            </a:pPr>
            <a:r>
              <a:rPr lang="es-CL" sz="2400" dirty="0">
                <a:ea typeface="ＭＳ Ｐゴシック" pitchFamily="34" charset="-128"/>
              </a:rPr>
              <a:t>(Corte IDH Caso Fernández ortega y otros vs. México, Sentencia de 30.8.2010, párr. 122).</a:t>
            </a:r>
          </a:p>
        </p:txBody>
      </p:sp>
      <p:pic>
        <p:nvPicPr>
          <p:cNvPr id="74756" name="Picture 6" descr="C:\Users\DAceituno\Desktop\KarinBeltran G\info INDH\Logo INDH\logo INDH.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9713" y="6342063"/>
            <a:ext cx="865187" cy="32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Estrella de 5 puntas 1">
            <a:hlinkClick r:id="rId3" action="ppaction://hlinksldjump"/>
          </p:cNvPr>
          <p:cNvSpPr/>
          <p:nvPr/>
        </p:nvSpPr>
        <p:spPr>
          <a:xfrm>
            <a:off x="3995936" y="5805264"/>
            <a:ext cx="576064" cy="410492"/>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477841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1 Título"/>
          <p:cNvSpPr>
            <a:spLocks noGrp="1"/>
          </p:cNvSpPr>
          <p:nvPr>
            <p:ph type="title"/>
          </p:nvPr>
        </p:nvSpPr>
        <p:spPr/>
        <p:txBody>
          <a:bodyPr/>
          <a:lstStyle/>
          <a:p>
            <a:r>
              <a:rPr lang="es-CL" altLang="es-CL" sz="3200" smtClean="0">
                <a:solidFill>
                  <a:srgbClr val="C00000"/>
                </a:solidFill>
              </a:rPr>
              <a:t>Los Tratos Crueles, Inhumanos y Degradantes</a:t>
            </a:r>
          </a:p>
        </p:txBody>
      </p:sp>
      <p:sp>
        <p:nvSpPr>
          <p:cNvPr id="3" name="2 Marcador de contenido">
            <a:extLst>
              <a:ext uri="{FF2B5EF4-FFF2-40B4-BE49-F238E27FC236}">
                <a16:creationId xmlns:a16="http://schemas.microsoft.com/office/drawing/2014/main" id="{4218A5D5-4261-4648-82CD-441FB12B42A1}"/>
              </a:ext>
            </a:extLst>
          </p:cNvPr>
          <p:cNvSpPr>
            <a:spLocks noGrp="1"/>
          </p:cNvSpPr>
          <p:nvPr>
            <p:ph sz="quarter" idx="1"/>
          </p:nvPr>
        </p:nvSpPr>
        <p:spPr/>
        <p:txBody>
          <a:bodyPr>
            <a:normAutofit/>
          </a:bodyPr>
          <a:lstStyle/>
          <a:p>
            <a:pPr>
              <a:defRPr/>
            </a:pPr>
            <a:endParaRPr lang="es-CL" sz="2400" b="1" u="sng" dirty="0">
              <a:ea typeface="ＭＳ Ｐゴシック" pitchFamily="34" charset="-128"/>
            </a:endParaRPr>
          </a:p>
          <a:p>
            <a:pPr marL="0" indent="0">
              <a:buFont typeface="Arial" panose="020B0604020202020204" pitchFamily="34" charset="0"/>
              <a:buNone/>
              <a:defRPr/>
            </a:pPr>
            <a:r>
              <a:rPr lang="es-CL" sz="2800" b="1" u="sng" dirty="0">
                <a:ea typeface="ＭＳ Ｐゴシック" pitchFamily="34" charset="-128"/>
              </a:rPr>
              <a:t>El problema de la distinción con la tortura</a:t>
            </a:r>
            <a:endParaRPr lang="es-CL" sz="2800" b="1" dirty="0">
              <a:ea typeface="ＭＳ Ｐゴシック" pitchFamily="34" charset="-128"/>
            </a:endParaRPr>
          </a:p>
          <a:p>
            <a:pPr>
              <a:buFont typeface="Arial" panose="020B0604020202020204" pitchFamily="34" charset="0"/>
              <a:buNone/>
              <a:defRPr/>
            </a:pPr>
            <a:endParaRPr lang="es-CL" sz="2800" b="1" dirty="0">
              <a:ea typeface="ＭＳ Ｐゴシック" pitchFamily="34" charset="-128"/>
            </a:endParaRPr>
          </a:p>
          <a:p>
            <a:pPr algn="just">
              <a:defRPr/>
            </a:pPr>
            <a:r>
              <a:rPr lang="es-CL" sz="2800" dirty="0">
                <a:ea typeface="ＭＳ Ｐゴシック" pitchFamily="34" charset="-128"/>
              </a:rPr>
              <a:t>La distinción entre lo que significa tortura, trato cruel, inhumano o degradante no ha sido unánime en la jurisprudencia internacional.</a:t>
            </a:r>
          </a:p>
          <a:p>
            <a:pPr algn="just">
              <a:defRPr/>
            </a:pPr>
            <a:r>
              <a:rPr lang="es-CL" sz="2800" dirty="0">
                <a:ea typeface="ＭＳ Ｐゴシック" pitchFamily="34" charset="-128"/>
              </a:rPr>
              <a:t>Criterio central: </a:t>
            </a:r>
            <a:r>
              <a:rPr lang="es-CL" sz="2800" b="1" u="sng" dirty="0">
                <a:ea typeface="ＭＳ Ｐゴシック" pitchFamily="34" charset="-128"/>
              </a:rPr>
              <a:t>gravedad del </a:t>
            </a:r>
            <a:r>
              <a:rPr lang="es-CL" sz="2800" b="1" u="sng" dirty="0" smtClean="0">
                <a:ea typeface="ＭＳ Ｐゴシック" pitchFamily="34" charset="-128"/>
              </a:rPr>
              <a:t>sufrimiento</a:t>
            </a:r>
            <a:endParaRPr lang="es-CL" sz="2800" b="1" dirty="0">
              <a:ea typeface="ＭＳ Ｐゴシック" pitchFamily="34" charset="-128"/>
            </a:endParaRPr>
          </a:p>
          <a:p>
            <a:pPr marL="457200" indent="-457200">
              <a:buFont typeface="Arial" panose="020B0604020202020204" pitchFamily="34" charset="0"/>
              <a:buNone/>
              <a:defRPr/>
            </a:pPr>
            <a:endParaRPr lang="es-CL" sz="2200" dirty="0">
              <a:ea typeface="ＭＳ Ｐゴシック" pitchFamily="34" charset="-128"/>
            </a:endParaRPr>
          </a:p>
        </p:txBody>
      </p:sp>
      <p:pic>
        <p:nvPicPr>
          <p:cNvPr id="78852" name="Picture 6" descr="C:\Users\DAceituno\Desktop\KarinBeltran G\info INDH\Logo INDH\logo INDH.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9713" y="6342063"/>
            <a:ext cx="865187" cy="32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7059086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altLang="es-CL" sz="2800" dirty="0" smtClean="0">
                <a:solidFill>
                  <a:srgbClr val="C00000"/>
                </a:solidFill>
              </a:rPr>
              <a:t>Análisis del delito de tortura</a:t>
            </a:r>
          </a:p>
        </p:txBody>
      </p:sp>
      <p:sp>
        <p:nvSpPr>
          <p:cNvPr id="3" name="Marcador de contenido 2">
            <a:extLst>
              <a:ext uri="{FF2B5EF4-FFF2-40B4-BE49-F238E27FC236}">
                <a16:creationId xmlns:a16="http://schemas.microsoft.com/office/drawing/2014/main" id="{E1AC01DF-1464-8D44-91EA-7F6E5AF24574}"/>
              </a:ext>
            </a:extLst>
          </p:cNvPr>
          <p:cNvSpPr>
            <a:spLocks noGrp="1"/>
          </p:cNvSpPr>
          <p:nvPr>
            <p:ph idx="1"/>
          </p:nvPr>
        </p:nvSpPr>
        <p:spPr>
          <a:xfrm>
            <a:off x="684213" y="1484313"/>
            <a:ext cx="8229600" cy="4525962"/>
          </a:xfrm>
        </p:spPr>
        <p:txBody>
          <a:bodyPr>
            <a:normAutofit/>
          </a:bodyPr>
          <a:lstStyle/>
          <a:p>
            <a:pPr marL="0" indent="0" algn="just">
              <a:buFont typeface="Arial" panose="020B0604020202020204" pitchFamily="34" charset="0"/>
              <a:buNone/>
              <a:defRPr/>
            </a:pPr>
            <a:endParaRPr lang="es-CL" sz="2400" u="sng" dirty="0">
              <a:ea typeface="ＭＳ Ｐゴシック" pitchFamily="34" charset="-128"/>
            </a:endParaRPr>
          </a:p>
          <a:p>
            <a:pPr marL="0" indent="0" algn="just">
              <a:buFont typeface="Arial" panose="020B0604020202020204" pitchFamily="34" charset="0"/>
              <a:buNone/>
              <a:defRPr/>
            </a:pPr>
            <a:r>
              <a:rPr lang="es-CL" sz="2400" u="sng" dirty="0">
                <a:ea typeface="ＭＳ Ｐゴシック" pitchFamily="34" charset="-128"/>
              </a:rPr>
              <a:t>1) </a:t>
            </a:r>
            <a:r>
              <a:rPr lang="es-CL" sz="2400" b="1" u="sng" dirty="0">
                <a:ea typeface="ＭＳ Ｐゴシック" pitchFamily="34" charset="-128"/>
              </a:rPr>
              <a:t>El delito de tortura del art. 150 A</a:t>
            </a:r>
          </a:p>
          <a:p>
            <a:pPr algn="just">
              <a:defRPr/>
            </a:pPr>
            <a:r>
              <a:rPr lang="es-CL" sz="2400" dirty="0">
                <a:ea typeface="ＭＳ Ｐゴシック" pitchFamily="34" charset="-128"/>
              </a:rPr>
              <a:t>Sujeto activo funcionario público (abusando </a:t>
            </a:r>
            <a:r>
              <a:rPr lang="es-CL" sz="2400" dirty="0" smtClean="0">
                <a:ea typeface="ＭＳ Ｐゴシック" pitchFamily="34" charset="-128"/>
              </a:rPr>
              <a:t>del cargo</a:t>
            </a:r>
            <a:r>
              <a:rPr lang="es-CL" sz="2400" dirty="0">
                <a:ea typeface="ＭＳ Ｐゴシック" pitchFamily="34" charset="-128"/>
              </a:rPr>
              <a:t>)</a:t>
            </a:r>
          </a:p>
          <a:p>
            <a:pPr algn="just">
              <a:defRPr/>
            </a:pPr>
            <a:r>
              <a:rPr lang="es-CL" sz="2400" dirty="0">
                <a:ea typeface="ＭＳ Ｐゴシック" pitchFamily="34" charset="-128"/>
              </a:rPr>
              <a:t>Más restrictiva que las definiciones convencionales</a:t>
            </a:r>
          </a:p>
          <a:p>
            <a:pPr algn="just">
              <a:defRPr/>
            </a:pPr>
            <a:r>
              <a:rPr lang="es-CL" sz="2400" dirty="0">
                <a:ea typeface="ＭＳ Ｐゴシック" pitchFamily="34" charset="-128"/>
              </a:rPr>
              <a:t>Penas adecuadas (5,1 a </a:t>
            </a:r>
            <a:r>
              <a:rPr lang="es-CL" sz="2400" dirty="0" smtClean="0">
                <a:ea typeface="ＭＳ Ｐゴシック" pitchFamily="34" charset="-128"/>
              </a:rPr>
              <a:t>10 años)</a:t>
            </a:r>
            <a:endParaRPr lang="es-CL" sz="2400" dirty="0">
              <a:ea typeface="ＭＳ Ｐゴシック" pitchFamily="34" charset="-128"/>
            </a:endParaRPr>
          </a:p>
          <a:p>
            <a:pPr marL="0" indent="0" algn="just">
              <a:buFont typeface="Arial" panose="020B0604020202020204" pitchFamily="34" charset="0"/>
              <a:buNone/>
              <a:defRPr/>
            </a:pPr>
            <a:endParaRPr lang="es-CL" sz="2400" dirty="0">
              <a:ea typeface="ＭＳ Ｐゴシック" pitchFamily="34" charset="-128"/>
            </a:endParaRPr>
          </a:p>
          <a:p>
            <a:pPr marL="0" indent="0" algn="just">
              <a:buFont typeface="Arial" panose="020B0604020202020204" pitchFamily="34" charset="0"/>
              <a:buNone/>
              <a:defRPr/>
            </a:pPr>
            <a:r>
              <a:rPr lang="es-CL" sz="2400" dirty="0">
                <a:ea typeface="ＭＳ Ｐゴシック" pitchFamily="34" charset="-128"/>
              </a:rPr>
              <a:t>2) </a:t>
            </a:r>
            <a:r>
              <a:rPr lang="es-CL" sz="2400" b="1" u="sng" dirty="0">
                <a:ea typeface="ＭＳ Ｐゴシック" pitchFamily="34" charset="-128"/>
              </a:rPr>
              <a:t>El delito de tortura calificado art. 150 </a:t>
            </a:r>
            <a:r>
              <a:rPr lang="es-CL" sz="2400" b="1" u="sng" dirty="0" smtClean="0">
                <a:ea typeface="ＭＳ Ｐゴシック" pitchFamily="34" charset="-128"/>
              </a:rPr>
              <a:t>B</a:t>
            </a:r>
            <a:r>
              <a:rPr lang="es-CL" sz="2400" b="1" dirty="0" smtClean="0">
                <a:ea typeface="ＭＳ Ｐゴシック" pitchFamily="34" charset="-128"/>
              </a:rPr>
              <a:t> (homicidio)</a:t>
            </a:r>
            <a:endParaRPr lang="es-CL" sz="2400" b="1" dirty="0">
              <a:ea typeface="ＭＳ Ｐゴシック" pitchFamily="34" charset="-128"/>
            </a:endParaRPr>
          </a:p>
          <a:p>
            <a:pPr algn="just">
              <a:defRPr/>
            </a:pPr>
            <a:r>
              <a:rPr lang="es-CL" sz="2400" dirty="0">
                <a:ea typeface="ＭＳ Ｐゴシック" pitchFamily="34" charset="-128"/>
              </a:rPr>
              <a:t>Castiga los concursos con delitos + graves </a:t>
            </a:r>
          </a:p>
          <a:p>
            <a:pPr algn="just">
              <a:defRPr/>
            </a:pPr>
            <a:r>
              <a:rPr lang="es-CL" sz="2400" dirty="0">
                <a:ea typeface="ＭＳ Ｐゴシック" pitchFamily="34" charset="-128"/>
              </a:rPr>
              <a:t>Penas elevadas (15,1 a perpetuo calificado)</a:t>
            </a:r>
          </a:p>
          <a:p>
            <a:pPr algn="just">
              <a:defRPr/>
            </a:pPr>
            <a:endParaRPr lang="es-CL" sz="2400" u="sng" dirty="0">
              <a:ea typeface="ＭＳ Ｐゴシック" pitchFamily="34" charset="-128"/>
            </a:endParaRPr>
          </a:p>
        </p:txBody>
      </p:sp>
      <p:pic>
        <p:nvPicPr>
          <p:cNvPr id="86020" name="Picture 6" descr="C:\Users\DAceituno\Desktop\KarinBeltran G\info INDH\Logo INDH\logo INDH.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9713" y="6342063"/>
            <a:ext cx="865187" cy="32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3768818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Título 1"/>
          <p:cNvSpPr>
            <a:spLocks noGrp="1"/>
          </p:cNvSpPr>
          <p:nvPr>
            <p:ph type="title"/>
          </p:nvPr>
        </p:nvSpPr>
        <p:spPr/>
        <p:txBody>
          <a:bodyPr/>
          <a:lstStyle/>
          <a:p>
            <a:r>
              <a:rPr lang="es-CL" altLang="es-CL" sz="2800" smtClean="0">
                <a:solidFill>
                  <a:srgbClr val="C00000"/>
                </a:solidFill>
              </a:rPr>
              <a:t>Análisis del nuevo delito de tortura (2)</a:t>
            </a:r>
            <a:endParaRPr lang="es-CL" altLang="es-CL" sz="2800" smtClean="0"/>
          </a:p>
        </p:txBody>
      </p:sp>
      <p:sp>
        <p:nvSpPr>
          <p:cNvPr id="3" name="Marcador de contenido 2">
            <a:extLst>
              <a:ext uri="{FF2B5EF4-FFF2-40B4-BE49-F238E27FC236}">
                <a16:creationId xmlns:a16="http://schemas.microsoft.com/office/drawing/2014/main" id="{E04BEABB-A401-3D42-A3CE-04E97B99E9DF}"/>
              </a:ext>
            </a:extLst>
          </p:cNvPr>
          <p:cNvSpPr>
            <a:spLocks noGrp="1"/>
          </p:cNvSpPr>
          <p:nvPr>
            <p:ph idx="1"/>
          </p:nvPr>
        </p:nvSpPr>
        <p:spPr/>
        <p:txBody>
          <a:bodyPr/>
          <a:lstStyle/>
          <a:p>
            <a:pPr marL="0" indent="0">
              <a:buFont typeface="Arial" panose="020B0604020202020204" pitchFamily="34" charset="0"/>
              <a:buNone/>
              <a:defRPr/>
            </a:pPr>
            <a:endParaRPr lang="es-CL" sz="2400" u="sng" dirty="0">
              <a:ea typeface="ＭＳ Ｐゴシック" pitchFamily="34" charset="-128"/>
            </a:endParaRPr>
          </a:p>
          <a:p>
            <a:pPr marL="0" indent="0">
              <a:buFont typeface="Arial" panose="020B0604020202020204" pitchFamily="34" charset="0"/>
              <a:buNone/>
              <a:defRPr/>
            </a:pPr>
            <a:r>
              <a:rPr lang="es-CL" sz="2400" u="sng" dirty="0">
                <a:ea typeface="ＭＳ Ｐゴシック" pitchFamily="34" charset="-128"/>
              </a:rPr>
              <a:t>3) </a:t>
            </a:r>
            <a:r>
              <a:rPr lang="es-CL" sz="2400" b="1" u="sng" dirty="0">
                <a:ea typeface="ＭＳ Ｐゴシック" pitchFamily="34" charset="-128"/>
              </a:rPr>
              <a:t>El delito de tortura agravado art. 150 </a:t>
            </a:r>
            <a:r>
              <a:rPr lang="es-CL" sz="2400" b="1" u="sng" dirty="0" smtClean="0">
                <a:ea typeface="ＭＳ Ｐゴシック" pitchFamily="34" charset="-128"/>
              </a:rPr>
              <a:t>C</a:t>
            </a:r>
            <a:r>
              <a:rPr lang="es-CL" sz="2400" b="1" dirty="0" smtClean="0">
                <a:ea typeface="ＭＳ Ｐゴシック" pitchFamily="34" charset="-128"/>
              </a:rPr>
              <a:t> (quien esté privado del libertad).</a:t>
            </a:r>
            <a:endParaRPr lang="es-CL" sz="2400" b="1" u="sng" dirty="0">
              <a:ea typeface="ＭＳ Ｐゴシック" pitchFamily="34" charset="-128"/>
            </a:endParaRPr>
          </a:p>
          <a:p>
            <a:pPr>
              <a:defRPr/>
            </a:pPr>
            <a:r>
              <a:rPr lang="es-CL" sz="2400" dirty="0">
                <a:ea typeface="ＭＳ Ｐゴシック" pitchFamily="34" charset="-128"/>
              </a:rPr>
              <a:t>Condición de privación de libertad agrava</a:t>
            </a:r>
          </a:p>
          <a:p>
            <a:pPr>
              <a:defRPr/>
            </a:pPr>
            <a:r>
              <a:rPr lang="es-CL" sz="2400" dirty="0">
                <a:ea typeface="ＭＳ Ｐゴシック" pitchFamily="34" charset="-128"/>
              </a:rPr>
              <a:t>Se excluye mínimo (</a:t>
            </a:r>
            <a:r>
              <a:rPr lang="es-CL" sz="2400" dirty="0" smtClean="0">
                <a:ea typeface="ＭＳ Ｐゴシック" pitchFamily="34" charset="-128"/>
              </a:rPr>
              <a:t>7,5 años)</a:t>
            </a:r>
            <a:endParaRPr lang="es-CL" sz="2400" dirty="0">
              <a:ea typeface="ＭＳ Ｐゴシック" pitchFamily="34" charset="-128"/>
            </a:endParaRPr>
          </a:p>
          <a:p>
            <a:pPr>
              <a:defRPr/>
            </a:pPr>
            <a:endParaRPr lang="es-CL" sz="2400" dirty="0">
              <a:ea typeface="ＭＳ Ｐゴシック" pitchFamily="34" charset="-128"/>
            </a:endParaRPr>
          </a:p>
          <a:p>
            <a:pPr marL="0" indent="0">
              <a:buFont typeface="Arial" panose="020B0604020202020204" pitchFamily="34" charset="0"/>
              <a:buNone/>
              <a:defRPr/>
            </a:pPr>
            <a:r>
              <a:rPr lang="es-CL" sz="2400" u="sng" dirty="0">
                <a:ea typeface="ＭＳ Ｐゴシック" pitchFamily="34" charset="-128"/>
              </a:rPr>
              <a:t>4</a:t>
            </a:r>
            <a:r>
              <a:rPr lang="es-CL" sz="2400" b="1" u="sng" dirty="0">
                <a:ea typeface="ＭＳ Ｐゴシック" pitchFamily="34" charset="-128"/>
              </a:rPr>
              <a:t>) El delito de apremios ilegítimos o tratos crueles inhumanos o degradantes art. 150 D</a:t>
            </a:r>
          </a:p>
          <a:p>
            <a:pPr>
              <a:defRPr/>
            </a:pPr>
            <a:r>
              <a:rPr lang="es-CL" sz="2400" dirty="0">
                <a:ea typeface="ＭＳ Ｐゴシック" pitchFamily="34" charset="-128"/>
              </a:rPr>
              <a:t>Más o menos el art 150 A </a:t>
            </a:r>
            <a:r>
              <a:rPr lang="es-CL" sz="2400" dirty="0" smtClean="0">
                <a:ea typeface="ＭＳ Ｐゴシック" pitchFamily="34" charset="-128"/>
              </a:rPr>
              <a:t>anterior</a:t>
            </a:r>
            <a:endParaRPr lang="es-CL" sz="2400" dirty="0">
              <a:ea typeface="ＭＳ Ｐゴシック" pitchFamily="34" charset="-128"/>
            </a:endParaRPr>
          </a:p>
          <a:p>
            <a:pPr>
              <a:defRPr/>
            </a:pPr>
            <a:endParaRPr lang="es-CL" dirty="0">
              <a:ea typeface="ＭＳ Ｐゴシック" pitchFamily="34" charset="-128"/>
            </a:endParaRPr>
          </a:p>
        </p:txBody>
      </p:sp>
      <p:pic>
        <p:nvPicPr>
          <p:cNvPr id="87044" name="Picture 6" descr="C:\Users\DAceituno\Desktop\KarinBeltran G\info INDH\Logo INDH\logo INDH.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9713" y="6342063"/>
            <a:ext cx="865187" cy="32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7174301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altLang="es-CL" sz="2800" smtClean="0">
                <a:solidFill>
                  <a:srgbClr val="C00000"/>
                </a:solidFill>
              </a:rPr>
              <a:t>Ley N°20.968 que tipifica el delito de tortura y tratos crueles, inhumanos o degradantes</a:t>
            </a:r>
          </a:p>
        </p:txBody>
      </p:sp>
      <p:sp>
        <p:nvSpPr>
          <p:cNvPr id="3" name="Marcador de contenido 2">
            <a:extLst>
              <a:ext uri="{FF2B5EF4-FFF2-40B4-BE49-F238E27FC236}">
                <a16:creationId xmlns:a16="http://schemas.microsoft.com/office/drawing/2014/main" id="{D88B14F7-0735-0043-9A8C-1B9DA09E43BF}"/>
              </a:ext>
            </a:extLst>
          </p:cNvPr>
          <p:cNvSpPr>
            <a:spLocks noGrp="1"/>
          </p:cNvSpPr>
          <p:nvPr>
            <p:ph idx="1"/>
          </p:nvPr>
        </p:nvSpPr>
        <p:spPr>
          <a:xfrm>
            <a:off x="457200" y="1600200"/>
            <a:ext cx="8435975" cy="4852988"/>
          </a:xfrm>
        </p:spPr>
        <p:txBody>
          <a:bodyPr>
            <a:normAutofit/>
          </a:bodyPr>
          <a:lstStyle/>
          <a:p>
            <a:pPr marL="0" indent="0">
              <a:buFont typeface="Arial" panose="020B0604020202020204" pitchFamily="34" charset="0"/>
              <a:buNone/>
              <a:defRPr/>
            </a:pPr>
            <a:r>
              <a:rPr lang="es-CL" sz="2600" u="sng" dirty="0">
                <a:ea typeface="ＭＳ Ｐゴシック" pitchFamily="34" charset="-128"/>
              </a:rPr>
              <a:t>Cambios relevantes</a:t>
            </a:r>
            <a:r>
              <a:rPr lang="es-CL" sz="2600" dirty="0">
                <a:ea typeface="ＭＳ Ｐゴシック" pitchFamily="34" charset="-128"/>
              </a:rPr>
              <a:t>:</a:t>
            </a:r>
          </a:p>
          <a:p>
            <a:pPr marL="0" indent="0">
              <a:buFont typeface="Arial" panose="020B0604020202020204" pitchFamily="34" charset="0"/>
              <a:buNone/>
              <a:defRPr/>
            </a:pPr>
            <a:endParaRPr lang="es-CL" sz="2600" dirty="0">
              <a:ea typeface="ＭＳ Ｐゴシック" pitchFamily="34" charset="-128"/>
            </a:endParaRPr>
          </a:p>
          <a:p>
            <a:pPr algn="just">
              <a:defRPr/>
            </a:pPr>
            <a:r>
              <a:rPr lang="es-CL" sz="2600" dirty="0">
                <a:ea typeface="ＭＳ Ｐゴシック" pitchFamily="34" charset="-128"/>
              </a:rPr>
              <a:t>Se tipifica la tortura de manera autónoma</a:t>
            </a:r>
          </a:p>
          <a:p>
            <a:pPr algn="just">
              <a:defRPr/>
            </a:pPr>
            <a:r>
              <a:rPr lang="es-CL" sz="2600" dirty="0">
                <a:ea typeface="ＭＳ Ｐゴシック" pitchFamily="34" charset="-128"/>
              </a:rPr>
              <a:t>Se tipifican los malos tratos</a:t>
            </a:r>
          </a:p>
          <a:p>
            <a:pPr algn="just">
              <a:defRPr/>
            </a:pPr>
            <a:r>
              <a:rPr lang="es-CL" sz="2600" dirty="0">
                <a:ea typeface="ＭＳ Ｐゴシック" pitchFamily="34" charset="-128"/>
              </a:rPr>
              <a:t>Se excluye la justicia militar del conocimiento de estos delitos</a:t>
            </a:r>
          </a:p>
          <a:p>
            <a:pPr lvl="1" algn="just">
              <a:defRPr/>
            </a:pPr>
            <a:r>
              <a:rPr lang="es-CL" sz="2400" dirty="0">
                <a:ea typeface="ＭＳ Ｐゴシック" pitchFamily="34" charset="-128"/>
              </a:rPr>
              <a:t>Ley 20.477 (competencia CJM), en art. 1: En ningún caso, los civiles y los menores de edad “que revistan la calidad de víctimas o de imputados” estarán sujetos a la competencia de los tribunales militares.</a:t>
            </a:r>
          </a:p>
          <a:p>
            <a:pPr marL="1058924" lvl="2" indent="0" algn="just">
              <a:buFont typeface="Arial" panose="020B0604020202020204" pitchFamily="34" charset="0"/>
              <a:buNone/>
              <a:defRPr/>
            </a:pPr>
            <a:endParaRPr lang="es-CL" sz="2600" dirty="0">
              <a:ea typeface="ＭＳ Ｐゴシック" pitchFamily="34" charset="-128"/>
            </a:endParaRPr>
          </a:p>
          <a:p>
            <a:pPr>
              <a:defRPr/>
            </a:pPr>
            <a:endParaRPr lang="es-CL" dirty="0">
              <a:ea typeface="ＭＳ Ｐゴシック" pitchFamily="34" charset="-128"/>
            </a:endParaRPr>
          </a:p>
        </p:txBody>
      </p:sp>
      <p:pic>
        <p:nvPicPr>
          <p:cNvPr id="90116" name="Picture 6" descr="C:\Users\DAceituno\Desktop\KarinBeltran G\info INDH\Logo INDH\logo INDH.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9713" y="6342063"/>
            <a:ext cx="865187" cy="32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652232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41</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smtClean="0">
                <a:solidFill>
                  <a:srgbClr val="002060"/>
                </a:solidFill>
              </a:rPr>
              <a:t>1.- FF.AA Y DD.HH en la perspectiva histórica, internacional y nacional.</a:t>
            </a:r>
          </a:p>
        </p:txBody>
      </p:sp>
      <p:sp>
        <p:nvSpPr>
          <p:cNvPr id="14" name="13 Rectángulo redondeado"/>
          <p:cNvSpPr/>
          <p:nvPr/>
        </p:nvSpPr>
        <p:spPr>
          <a:xfrm>
            <a:off x="395536" y="2780928"/>
            <a:ext cx="8460432" cy="3789040"/>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000" dirty="0" smtClean="0">
                <a:solidFill>
                  <a:srgbClr val="002060"/>
                </a:solidFill>
              </a:rPr>
              <a:t>. </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CuadroTexto 1"/>
          <p:cNvSpPr txBox="1"/>
          <p:nvPr/>
        </p:nvSpPr>
        <p:spPr>
          <a:xfrm>
            <a:off x="1288146" y="3151954"/>
            <a:ext cx="2133951" cy="3046988"/>
          </a:xfrm>
          <a:prstGeom prst="rect">
            <a:avLst/>
          </a:prstGeom>
          <a:solidFill>
            <a:srgbClr val="FFFF99"/>
          </a:solidFill>
        </p:spPr>
        <p:txBody>
          <a:bodyPr wrap="square" rtlCol="0">
            <a:spAutoFit/>
          </a:bodyPr>
          <a:lstStyle/>
          <a:p>
            <a:r>
              <a:rPr lang="es-CL" sz="2400" dirty="0" smtClean="0">
                <a:solidFill>
                  <a:schemeClr val="bg1"/>
                </a:solidFill>
              </a:rPr>
              <a:t>Las FFAA ostentan el monopolio de las armas y están al servicio del Estado y el país.</a:t>
            </a:r>
            <a:r>
              <a:rPr lang="es-CL" dirty="0" smtClean="0"/>
              <a:t> </a:t>
            </a:r>
            <a:endParaRPr lang="es-CL" dirty="0"/>
          </a:p>
        </p:txBody>
      </p:sp>
      <p:sp>
        <p:nvSpPr>
          <p:cNvPr id="11" name="CuadroTexto 10"/>
          <p:cNvSpPr txBox="1"/>
          <p:nvPr/>
        </p:nvSpPr>
        <p:spPr>
          <a:xfrm>
            <a:off x="5089200" y="3151954"/>
            <a:ext cx="2133951" cy="3046988"/>
          </a:xfrm>
          <a:prstGeom prst="rect">
            <a:avLst/>
          </a:prstGeom>
          <a:solidFill>
            <a:srgbClr val="FFFF99"/>
          </a:solidFill>
        </p:spPr>
        <p:txBody>
          <a:bodyPr wrap="square" rtlCol="0">
            <a:spAutoFit/>
          </a:bodyPr>
          <a:lstStyle/>
          <a:p>
            <a:r>
              <a:rPr lang="es-CL" sz="2400" dirty="0" smtClean="0">
                <a:solidFill>
                  <a:schemeClr val="bg1"/>
                </a:solidFill>
              </a:rPr>
              <a:t>Las violaciones a los DDHH son cometidas por agentes del Estado.</a:t>
            </a:r>
            <a:r>
              <a:rPr lang="es-CL" dirty="0" smtClean="0"/>
              <a:t>  </a:t>
            </a:r>
            <a:r>
              <a:rPr lang="es-CL" sz="2400" dirty="0" smtClean="0">
                <a:solidFill>
                  <a:srgbClr val="FF0000"/>
                </a:solidFill>
              </a:rPr>
              <a:t>Concepto que algunos discrepan.</a:t>
            </a:r>
            <a:endParaRPr lang="es-CL" sz="2400" dirty="0">
              <a:solidFill>
                <a:srgbClr val="FF0000"/>
              </a:solidFill>
            </a:endParaRPr>
          </a:p>
        </p:txBody>
      </p:sp>
      <p:sp>
        <p:nvSpPr>
          <p:cNvPr id="3" name="Flecha derecha 2"/>
          <p:cNvSpPr/>
          <p:nvPr/>
        </p:nvSpPr>
        <p:spPr>
          <a:xfrm>
            <a:off x="3563888" y="4077072"/>
            <a:ext cx="1399445" cy="59837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42</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1</a:t>
            </a:r>
            <a:r>
              <a:rPr lang="es-ES" sz="2400" dirty="0" smtClean="0">
                <a:solidFill>
                  <a:srgbClr val="002060"/>
                </a:solidFill>
              </a:rPr>
              <a:t>.- FFAA y DDHH en la perspectiva histórica, internacional y nacional.</a:t>
            </a:r>
          </a:p>
        </p:txBody>
      </p:sp>
      <p:sp>
        <p:nvSpPr>
          <p:cNvPr id="14" name="13 Rectángulo redondeado"/>
          <p:cNvSpPr/>
          <p:nvPr/>
        </p:nvSpPr>
        <p:spPr>
          <a:xfrm>
            <a:off x="395536" y="2780928"/>
            <a:ext cx="8460432" cy="3789040"/>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000" dirty="0" smtClean="0">
                <a:solidFill>
                  <a:srgbClr val="002060"/>
                </a:solidFill>
              </a:rPr>
              <a:t> </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CuadroTexto 1"/>
          <p:cNvSpPr txBox="1"/>
          <p:nvPr/>
        </p:nvSpPr>
        <p:spPr>
          <a:xfrm>
            <a:off x="1277380" y="3389077"/>
            <a:ext cx="6840760" cy="2677656"/>
          </a:xfrm>
          <a:prstGeom prst="rect">
            <a:avLst/>
          </a:prstGeom>
          <a:noFill/>
        </p:spPr>
        <p:txBody>
          <a:bodyPr wrap="square" rtlCol="0">
            <a:spAutoFit/>
          </a:bodyPr>
          <a:lstStyle/>
          <a:p>
            <a:pPr algn="just"/>
            <a:r>
              <a:rPr lang="es-CL" sz="2400" dirty="0" smtClean="0">
                <a:solidFill>
                  <a:schemeClr val="bg1"/>
                </a:solidFill>
              </a:rPr>
              <a:t>Existen situaciones (estados de excepción constitucional) en donde las FFAA, por un lado, deben </a:t>
            </a:r>
            <a:r>
              <a:rPr lang="es-CL" sz="2400" b="1" dirty="0" smtClean="0">
                <a:solidFill>
                  <a:srgbClr val="FF0000"/>
                </a:solidFill>
              </a:rPr>
              <a:t>usar la fuerza</a:t>
            </a:r>
            <a:r>
              <a:rPr lang="es-CL" sz="2400" dirty="0" smtClean="0">
                <a:solidFill>
                  <a:schemeClr val="bg1"/>
                </a:solidFill>
              </a:rPr>
              <a:t>, pero por otro, siempre dentro del derecho.</a:t>
            </a:r>
          </a:p>
          <a:p>
            <a:pPr algn="just"/>
            <a:r>
              <a:rPr lang="es-CL" sz="2400" dirty="0" smtClean="0">
                <a:solidFill>
                  <a:schemeClr val="bg1"/>
                </a:solidFill>
              </a:rPr>
              <a:t>También ha habido casos en donde los gobiernos, incluyendo aquellos con algún grado de autonomía, se han alejado del Estado de derecho.</a:t>
            </a:r>
            <a:endParaRPr lang="es-CL" sz="2400" dirty="0">
              <a:solidFill>
                <a:schemeClr val="bg1"/>
              </a:solidFill>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43</a:t>
            </a:fld>
            <a:endParaRPr lang="es-ES" dirty="0">
              <a:solidFill>
                <a:srgbClr val="002060"/>
              </a:solidFill>
            </a:endParaRPr>
          </a:p>
        </p:txBody>
      </p:sp>
      <p:sp>
        <p:nvSpPr>
          <p:cNvPr id="13" name="12 Rectángulo"/>
          <p:cNvSpPr/>
          <p:nvPr/>
        </p:nvSpPr>
        <p:spPr>
          <a:xfrm>
            <a:off x="251520" y="958040"/>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1</a:t>
            </a:r>
            <a:r>
              <a:rPr lang="es-ES" sz="2400" dirty="0" smtClean="0">
                <a:solidFill>
                  <a:srgbClr val="002060"/>
                </a:solidFill>
              </a:rPr>
              <a:t>.- FFAA y DDHH en la perspectiva histórica, internacional y nacional.</a:t>
            </a:r>
          </a:p>
        </p:txBody>
      </p:sp>
      <p:sp>
        <p:nvSpPr>
          <p:cNvPr id="14" name="13 Rectángulo redondeado"/>
          <p:cNvSpPr/>
          <p:nvPr/>
        </p:nvSpPr>
        <p:spPr>
          <a:xfrm>
            <a:off x="395536" y="2780928"/>
            <a:ext cx="8460432" cy="3789040"/>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000" dirty="0" smtClean="0">
                <a:solidFill>
                  <a:srgbClr val="002060"/>
                </a:solidFill>
              </a:rPr>
              <a:t> </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CuadroTexto 1"/>
          <p:cNvSpPr txBox="1"/>
          <p:nvPr/>
        </p:nvSpPr>
        <p:spPr>
          <a:xfrm>
            <a:off x="611560" y="2780928"/>
            <a:ext cx="7704856" cy="3785652"/>
          </a:xfrm>
          <a:prstGeom prst="rect">
            <a:avLst/>
          </a:prstGeom>
          <a:noFill/>
        </p:spPr>
        <p:txBody>
          <a:bodyPr wrap="square" rtlCol="0">
            <a:spAutoFit/>
          </a:bodyPr>
          <a:lstStyle/>
          <a:p>
            <a:pPr algn="just"/>
            <a:r>
              <a:rPr lang="es-CL" sz="2400" dirty="0" smtClean="0">
                <a:solidFill>
                  <a:schemeClr val="bg1"/>
                </a:solidFill>
              </a:rPr>
              <a:t>El 22 de marzo de 2002, Ejército mexicano ingresó a la casa de la Sra. Inés Fernández sin orden judicial y fue violada por uno de los militares. Dos días después la señora Fernández presentó una denuncia al Ministerio Público.</a:t>
            </a:r>
          </a:p>
          <a:p>
            <a:pPr algn="just"/>
            <a:r>
              <a:rPr lang="es-CL" sz="2400" dirty="0" smtClean="0">
                <a:solidFill>
                  <a:schemeClr val="bg1"/>
                </a:solidFill>
              </a:rPr>
              <a:t>El año 2010 la justicia na había avanzado absolutamente nada en la investigación, pese a que la víctima identificó al violador.</a:t>
            </a:r>
          </a:p>
          <a:p>
            <a:pPr algn="just"/>
            <a:r>
              <a:rPr lang="es-CL" sz="2400" dirty="0" smtClean="0">
                <a:solidFill>
                  <a:schemeClr val="bg1"/>
                </a:solidFill>
              </a:rPr>
              <a:t>Entre los años 2002 y 2010 el proceso se traspasó varias veces entre la justicia civil y militar, donde finalmente nadie fue encontrado culpable.</a:t>
            </a:r>
          </a:p>
        </p:txBody>
      </p:sp>
      <p:sp>
        <p:nvSpPr>
          <p:cNvPr id="3" name="CuadroTexto 2"/>
          <p:cNvSpPr txBox="1"/>
          <p:nvPr/>
        </p:nvSpPr>
        <p:spPr>
          <a:xfrm flipH="1">
            <a:off x="1601924" y="2164612"/>
            <a:ext cx="7200799" cy="584775"/>
          </a:xfrm>
          <a:prstGeom prst="rect">
            <a:avLst/>
          </a:prstGeom>
          <a:noFill/>
        </p:spPr>
        <p:txBody>
          <a:bodyPr wrap="square" rtlCol="0">
            <a:spAutoFit/>
          </a:bodyPr>
          <a:lstStyle/>
          <a:p>
            <a:r>
              <a:rPr lang="es-CL" sz="3200" b="1" dirty="0" smtClean="0">
                <a:solidFill>
                  <a:srgbClr val="FF0000"/>
                </a:solidFill>
              </a:rPr>
              <a:t>Caso Inés Fernández v/s México</a:t>
            </a:r>
            <a:endParaRPr lang="es-CL" sz="3200" b="1" dirty="0">
              <a:solidFill>
                <a:srgbClr val="FF0000"/>
              </a:solidFill>
            </a:endParaRPr>
          </a:p>
        </p:txBody>
      </p:sp>
    </p:spTree>
    <p:extLst>
      <p:ext uri="{BB962C8B-B14F-4D97-AF65-F5344CB8AC3E}">
        <p14:creationId xmlns:p14="http://schemas.microsoft.com/office/powerpoint/2010/main" val="150246776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44</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1</a:t>
            </a:r>
            <a:r>
              <a:rPr lang="es-ES" sz="2400" dirty="0" smtClean="0">
                <a:solidFill>
                  <a:srgbClr val="002060"/>
                </a:solidFill>
              </a:rPr>
              <a:t>.- FFAA y DDHH en la perspectiva histórica, internacional y nacional.</a:t>
            </a:r>
          </a:p>
        </p:txBody>
      </p:sp>
      <p:sp>
        <p:nvSpPr>
          <p:cNvPr id="14" name="13 Rectángulo redondeado"/>
          <p:cNvSpPr/>
          <p:nvPr/>
        </p:nvSpPr>
        <p:spPr>
          <a:xfrm>
            <a:off x="395536" y="2780928"/>
            <a:ext cx="8460432" cy="3789040"/>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000" dirty="0" smtClean="0">
                <a:solidFill>
                  <a:srgbClr val="002060"/>
                </a:solidFill>
              </a:rPr>
              <a:t> </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CuadroTexto 1"/>
          <p:cNvSpPr txBox="1"/>
          <p:nvPr/>
        </p:nvSpPr>
        <p:spPr>
          <a:xfrm>
            <a:off x="773324" y="3336620"/>
            <a:ext cx="7704856" cy="3046988"/>
          </a:xfrm>
          <a:prstGeom prst="rect">
            <a:avLst/>
          </a:prstGeom>
          <a:noFill/>
        </p:spPr>
        <p:txBody>
          <a:bodyPr wrap="square" rtlCol="0">
            <a:spAutoFit/>
          </a:bodyPr>
          <a:lstStyle/>
          <a:p>
            <a:pPr algn="just"/>
            <a:r>
              <a:rPr lang="es-ES" sz="2400" dirty="0">
                <a:solidFill>
                  <a:schemeClr val="bg1"/>
                </a:solidFill>
              </a:rPr>
              <a:t>Corte Interamericana encontró culpable al Estado por haber violado </a:t>
            </a:r>
            <a:r>
              <a:rPr lang="es-ES" sz="2400" dirty="0" smtClean="0">
                <a:solidFill>
                  <a:schemeClr val="bg1"/>
                </a:solidFill>
              </a:rPr>
              <a:t>los derechos de la señora Fernández (no se pronunció sobre los culpables).</a:t>
            </a:r>
          </a:p>
          <a:p>
            <a:pPr algn="just"/>
            <a:r>
              <a:rPr lang="es-ES" sz="2400" dirty="0" smtClean="0">
                <a:solidFill>
                  <a:schemeClr val="bg1"/>
                </a:solidFill>
              </a:rPr>
              <a:t>Además </a:t>
            </a:r>
            <a:r>
              <a:rPr lang="es-ES" sz="2400" dirty="0">
                <a:solidFill>
                  <a:schemeClr val="bg1"/>
                </a:solidFill>
              </a:rPr>
              <a:t>se condenó al Estado mexicano por haber incumplido con diversas disposiciones de la Convención Interamericana para Prevenir y Sancionar la Tortura y la Convención Interamericana para Prevenir, Sancionar y Erradicar la Violencia contra la Mujer.</a:t>
            </a:r>
            <a:endParaRPr lang="es-CL" sz="2400" dirty="0">
              <a:solidFill>
                <a:schemeClr val="bg1"/>
              </a:solidFill>
            </a:endParaRPr>
          </a:p>
        </p:txBody>
      </p:sp>
    </p:spTree>
    <p:extLst>
      <p:ext uri="{BB962C8B-B14F-4D97-AF65-F5344CB8AC3E}">
        <p14:creationId xmlns:p14="http://schemas.microsoft.com/office/powerpoint/2010/main" val="95384567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45</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1</a:t>
            </a:r>
            <a:r>
              <a:rPr lang="es-ES" sz="2400" dirty="0" smtClean="0">
                <a:solidFill>
                  <a:srgbClr val="002060"/>
                </a:solidFill>
              </a:rPr>
              <a:t>.- FFAA y DDHH en la perspectiva histórica, internacional y nacional.</a:t>
            </a:r>
          </a:p>
        </p:txBody>
      </p:sp>
      <p:sp>
        <p:nvSpPr>
          <p:cNvPr id="14" name="13 Rectángulo redondeado"/>
          <p:cNvSpPr/>
          <p:nvPr/>
        </p:nvSpPr>
        <p:spPr>
          <a:xfrm>
            <a:off x="395536" y="3608506"/>
            <a:ext cx="8460432" cy="2961461"/>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000" dirty="0" smtClean="0">
                <a:solidFill>
                  <a:srgbClr val="002060"/>
                </a:solidFill>
              </a:rPr>
              <a:t>. </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CuadroTexto 1"/>
          <p:cNvSpPr txBox="1"/>
          <p:nvPr/>
        </p:nvSpPr>
        <p:spPr>
          <a:xfrm>
            <a:off x="1896453" y="4806850"/>
            <a:ext cx="1012166" cy="461665"/>
          </a:xfrm>
          <a:prstGeom prst="rect">
            <a:avLst/>
          </a:prstGeom>
          <a:solidFill>
            <a:schemeClr val="accent3">
              <a:lumMod val="60000"/>
              <a:lumOff val="40000"/>
            </a:schemeClr>
          </a:solidFill>
        </p:spPr>
        <p:txBody>
          <a:bodyPr wrap="square" rtlCol="0">
            <a:spAutoFit/>
          </a:bodyPr>
          <a:lstStyle/>
          <a:p>
            <a:r>
              <a:rPr lang="es-CL" sz="2400" dirty="0" smtClean="0">
                <a:solidFill>
                  <a:schemeClr val="bg1"/>
                </a:solidFill>
              </a:rPr>
              <a:t>FF.AA. </a:t>
            </a:r>
          </a:p>
        </p:txBody>
      </p:sp>
      <p:sp>
        <p:nvSpPr>
          <p:cNvPr id="11" name="CuadroTexto 10"/>
          <p:cNvSpPr txBox="1"/>
          <p:nvPr/>
        </p:nvSpPr>
        <p:spPr>
          <a:xfrm>
            <a:off x="6458646" y="4816617"/>
            <a:ext cx="1979240" cy="461665"/>
          </a:xfrm>
          <a:prstGeom prst="rect">
            <a:avLst/>
          </a:prstGeom>
          <a:solidFill>
            <a:schemeClr val="accent3">
              <a:lumMod val="60000"/>
              <a:lumOff val="40000"/>
            </a:schemeClr>
          </a:solidFill>
        </p:spPr>
        <p:txBody>
          <a:bodyPr wrap="square" rtlCol="0">
            <a:spAutoFit/>
          </a:bodyPr>
          <a:lstStyle/>
          <a:p>
            <a:r>
              <a:rPr lang="es-CL" sz="2400" dirty="0" smtClean="0">
                <a:solidFill>
                  <a:schemeClr val="bg1"/>
                </a:solidFill>
              </a:rPr>
              <a:t>Manifestantes</a:t>
            </a:r>
          </a:p>
        </p:txBody>
      </p:sp>
      <p:sp>
        <p:nvSpPr>
          <p:cNvPr id="3" name="Flecha a la derecha con bandas 2"/>
          <p:cNvSpPr/>
          <p:nvPr/>
        </p:nvSpPr>
        <p:spPr>
          <a:xfrm>
            <a:off x="3617640" y="4513172"/>
            <a:ext cx="2160240" cy="1152128"/>
          </a:xfrm>
          <a:prstGeom prst="stripedRightArrow">
            <a:avLst/>
          </a:prstGeom>
          <a:solidFill>
            <a:schemeClr val="tx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800" b="1" dirty="0" smtClean="0">
                <a:solidFill>
                  <a:srgbClr val="FF0000"/>
                </a:solidFill>
              </a:rPr>
              <a:t>DD.HH</a:t>
            </a:r>
            <a:endParaRPr lang="es-CL" sz="2800" b="1" dirty="0">
              <a:solidFill>
                <a:srgbClr val="FF0000"/>
              </a:solidFill>
            </a:endParaRPr>
          </a:p>
        </p:txBody>
      </p:sp>
      <p:sp>
        <p:nvSpPr>
          <p:cNvPr id="4" name="Rectángulo redondeado 3"/>
          <p:cNvSpPr/>
          <p:nvPr/>
        </p:nvSpPr>
        <p:spPr>
          <a:xfrm>
            <a:off x="1543610" y="5701234"/>
            <a:ext cx="5904656" cy="105514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dirty="0" smtClean="0">
                <a:solidFill>
                  <a:schemeClr val="bg1"/>
                </a:solidFill>
              </a:rPr>
              <a:t>El punto es cómo aplicar la fuerza para detener ataques violentos fuera de la ley, sin violar los DD.HH.</a:t>
            </a:r>
            <a:endParaRPr lang="en-US" sz="2400" dirty="0">
              <a:solidFill>
                <a:schemeClr val="bg1"/>
              </a:solidFill>
            </a:endParaRPr>
          </a:p>
        </p:txBody>
      </p:sp>
      <p:pic>
        <p:nvPicPr>
          <p:cNvPr id="5" name="Imagen 4"/>
          <p:cNvPicPr>
            <a:picLocks noChangeAspect="1"/>
          </p:cNvPicPr>
          <p:nvPr/>
        </p:nvPicPr>
        <p:blipFill>
          <a:blip r:embed="rId2"/>
          <a:stretch>
            <a:fillRect/>
          </a:stretch>
        </p:blipFill>
        <p:spPr>
          <a:xfrm>
            <a:off x="2422811" y="1553432"/>
            <a:ext cx="3836468" cy="2877351"/>
          </a:xfrm>
          <a:prstGeom prst="rect">
            <a:avLst/>
          </a:prstGeom>
          <a:ln w="28575">
            <a:solidFill>
              <a:schemeClr val="bg1"/>
            </a:solidFill>
          </a:ln>
        </p:spPr>
      </p:pic>
    </p:spTree>
    <p:extLst>
      <p:ext uri="{BB962C8B-B14F-4D97-AF65-F5344CB8AC3E}">
        <p14:creationId xmlns:p14="http://schemas.microsoft.com/office/powerpoint/2010/main" val="10521854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46</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1</a:t>
            </a:r>
            <a:r>
              <a:rPr lang="es-ES" sz="2400" dirty="0" smtClean="0">
                <a:solidFill>
                  <a:srgbClr val="002060"/>
                </a:solidFill>
              </a:rPr>
              <a:t>.- FFAA y DDHH en la perspectiva histórica, internacional y nacional.</a:t>
            </a:r>
          </a:p>
        </p:txBody>
      </p:sp>
      <p:sp>
        <p:nvSpPr>
          <p:cNvPr id="14" name="13 Rectángulo redondeado"/>
          <p:cNvSpPr/>
          <p:nvPr/>
        </p:nvSpPr>
        <p:spPr>
          <a:xfrm>
            <a:off x="413792" y="2369697"/>
            <a:ext cx="8460432" cy="4328109"/>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000" dirty="0" smtClean="0">
                <a:solidFill>
                  <a:srgbClr val="002060"/>
                </a:solidFill>
              </a:rPr>
              <a:t>. </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CuadroTexto 1"/>
          <p:cNvSpPr txBox="1"/>
          <p:nvPr/>
        </p:nvSpPr>
        <p:spPr>
          <a:xfrm>
            <a:off x="3102306" y="2403091"/>
            <a:ext cx="2880320" cy="523220"/>
          </a:xfrm>
          <a:prstGeom prst="rect">
            <a:avLst/>
          </a:prstGeom>
          <a:noFill/>
        </p:spPr>
        <p:txBody>
          <a:bodyPr wrap="square" rtlCol="0">
            <a:spAutoFit/>
          </a:bodyPr>
          <a:lstStyle/>
          <a:p>
            <a:r>
              <a:rPr lang="es-CL" sz="2800" dirty="0" smtClean="0">
                <a:solidFill>
                  <a:srgbClr val="FF0000"/>
                </a:solidFill>
              </a:rPr>
              <a:t>Caso chileno 1973</a:t>
            </a:r>
          </a:p>
        </p:txBody>
      </p:sp>
      <p:sp>
        <p:nvSpPr>
          <p:cNvPr id="3" name="CuadroTexto 2"/>
          <p:cNvSpPr txBox="1"/>
          <p:nvPr/>
        </p:nvSpPr>
        <p:spPr>
          <a:xfrm flipH="1">
            <a:off x="611560" y="2711153"/>
            <a:ext cx="7920880" cy="3970318"/>
          </a:xfrm>
          <a:prstGeom prst="rect">
            <a:avLst/>
          </a:prstGeom>
          <a:noFill/>
        </p:spPr>
        <p:txBody>
          <a:bodyPr wrap="square" rtlCol="0">
            <a:spAutoFit/>
          </a:bodyPr>
          <a:lstStyle/>
          <a:p>
            <a:r>
              <a:rPr lang="es-CL" sz="2800" dirty="0" smtClean="0">
                <a:solidFill>
                  <a:schemeClr val="bg1"/>
                </a:solidFill>
              </a:rPr>
              <a:t>Antes del 11 de septiembre:</a:t>
            </a:r>
          </a:p>
          <a:p>
            <a:endParaRPr lang="es-CL" sz="2800" dirty="0" smtClean="0">
              <a:solidFill>
                <a:schemeClr val="bg1"/>
              </a:solidFill>
            </a:endParaRPr>
          </a:p>
          <a:p>
            <a:pPr marL="285750" indent="-285750">
              <a:buFontTx/>
              <a:buChar char="-"/>
            </a:pPr>
            <a:r>
              <a:rPr lang="es-CL" sz="2800" dirty="0" smtClean="0">
                <a:solidFill>
                  <a:schemeClr val="bg1"/>
                </a:solidFill>
              </a:rPr>
              <a:t>Violencia en las calle</a:t>
            </a:r>
          </a:p>
          <a:p>
            <a:pPr marL="285750" indent="-285750">
              <a:buFontTx/>
              <a:buChar char="-"/>
            </a:pPr>
            <a:r>
              <a:rPr lang="es-CL" sz="2800" dirty="0" smtClean="0">
                <a:solidFill>
                  <a:schemeClr val="bg1"/>
                </a:solidFill>
              </a:rPr>
              <a:t>MIR / Patria y Libertad</a:t>
            </a:r>
          </a:p>
          <a:p>
            <a:pPr marL="285750" indent="-285750">
              <a:buFontTx/>
              <a:buChar char="-"/>
            </a:pPr>
            <a:r>
              <a:rPr lang="es-CL" sz="2800" dirty="0" smtClean="0">
                <a:solidFill>
                  <a:schemeClr val="bg1"/>
                </a:solidFill>
              </a:rPr>
              <a:t>Enfrentamiento con Carabineros</a:t>
            </a:r>
          </a:p>
          <a:p>
            <a:pPr marL="285750" indent="-285750">
              <a:buFontTx/>
              <a:buChar char="-"/>
            </a:pPr>
            <a:r>
              <a:rPr lang="es-CL" sz="2800" dirty="0" smtClean="0">
                <a:solidFill>
                  <a:schemeClr val="bg1"/>
                </a:solidFill>
              </a:rPr>
              <a:t>Acciones violentas de grupos de derecha</a:t>
            </a:r>
          </a:p>
          <a:p>
            <a:pPr marL="285750" indent="-285750">
              <a:buFontTx/>
              <a:buChar char="-"/>
            </a:pPr>
            <a:r>
              <a:rPr lang="es-CL" sz="2800" dirty="0" smtClean="0">
                <a:solidFill>
                  <a:schemeClr val="bg1"/>
                </a:solidFill>
              </a:rPr>
              <a:t>Asesinato del CN Araya y asesinato a un ex ministro</a:t>
            </a:r>
          </a:p>
          <a:p>
            <a:pPr marL="285750" indent="-285750">
              <a:buFontTx/>
              <a:buChar char="-"/>
            </a:pPr>
            <a:r>
              <a:rPr lang="es-CL" sz="2800" dirty="0" smtClean="0">
                <a:solidFill>
                  <a:schemeClr val="bg1"/>
                </a:solidFill>
              </a:rPr>
              <a:t>La reforma agraria </a:t>
            </a:r>
          </a:p>
          <a:p>
            <a:pPr marL="285750" indent="-285750">
              <a:buFontTx/>
              <a:buChar char="-"/>
            </a:pPr>
            <a:r>
              <a:rPr lang="es-CL" sz="2800" dirty="0" smtClean="0">
                <a:solidFill>
                  <a:schemeClr val="bg1"/>
                </a:solidFill>
              </a:rPr>
              <a:t>Toma ilegales de fábricas</a:t>
            </a:r>
          </a:p>
        </p:txBody>
      </p:sp>
      <p:pic>
        <p:nvPicPr>
          <p:cNvPr id="4" name="Imagen 3"/>
          <p:cNvPicPr>
            <a:picLocks noChangeAspect="1"/>
          </p:cNvPicPr>
          <p:nvPr/>
        </p:nvPicPr>
        <p:blipFill>
          <a:blip r:embed="rId2"/>
          <a:stretch>
            <a:fillRect/>
          </a:stretch>
        </p:blipFill>
        <p:spPr>
          <a:xfrm>
            <a:off x="6637654" y="2885847"/>
            <a:ext cx="1600781" cy="2095263"/>
          </a:xfrm>
          <a:prstGeom prst="rect">
            <a:avLst/>
          </a:prstGeom>
        </p:spPr>
      </p:pic>
    </p:spTree>
    <p:extLst>
      <p:ext uri="{BB962C8B-B14F-4D97-AF65-F5344CB8AC3E}">
        <p14:creationId xmlns:p14="http://schemas.microsoft.com/office/powerpoint/2010/main" val="2352070634"/>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47</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1</a:t>
            </a:r>
            <a:r>
              <a:rPr lang="es-ES" sz="2400" dirty="0" smtClean="0">
                <a:solidFill>
                  <a:srgbClr val="002060"/>
                </a:solidFill>
              </a:rPr>
              <a:t>.- FFAA y DDHH en la perspectiva histórica, internacional y nacional.</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pic>
        <p:nvPicPr>
          <p:cNvPr id="5" name="Imagen 4"/>
          <p:cNvPicPr>
            <a:picLocks noChangeAspect="1"/>
          </p:cNvPicPr>
          <p:nvPr/>
        </p:nvPicPr>
        <p:blipFill>
          <a:blip r:embed="rId2"/>
          <a:stretch>
            <a:fillRect/>
          </a:stretch>
        </p:blipFill>
        <p:spPr>
          <a:xfrm>
            <a:off x="270366" y="2395307"/>
            <a:ext cx="2827646" cy="4234606"/>
          </a:xfrm>
          <a:prstGeom prst="rect">
            <a:avLst/>
          </a:prstGeom>
        </p:spPr>
      </p:pic>
      <p:pic>
        <p:nvPicPr>
          <p:cNvPr id="6" name="Imagen 5"/>
          <p:cNvPicPr>
            <a:picLocks noChangeAspect="1"/>
          </p:cNvPicPr>
          <p:nvPr/>
        </p:nvPicPr>
        <p:blipFill>
          <a:blip r:embed="rId3"/>
          <a:stretch>
            <a:fillRect/>
          </a:stretch>
        </p:blipFill>
        <p:spPr>
          <a:xfrm>
            <a:off x="3873930" y="2426532"/>
            <a:ext cx="5097860" cy="4203381"/>
          </a:xfrm>
          <a:prstGeom prst="rect">
            <a:avLst/>
          </a:prstGeom>
        </p:spPr>
      </p:pic>
    </p:spTree>
    <p:extLst>
      <p:ext uri="{BB962C8B-B14F-4D97-AF65-F5344CB8AC3E}">
        <p14:creationId xmlns:p14="http://schemas.microsoft.com/office/powerpoint/2010/main" val="1394567211"/>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48</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1</a:t>
            </a:r>
            <a:r>
              <a:rPr lang="es-ES" sz="2400" dirty="0" smtClean="0">
                <a:solidFill>
                  <a:srgbClr val="002060"/>
                </a:solidFill>
              </a:rPr>
              <a:t>.- FFAA y DDHH en la perspectiva histórica, internacional y nacional.</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pic>
        <p:nvPicPr>
          <p:cNvPr id="2" name="Imagen 1"/>
          <p:cNvPicPr>
            <a:picLocks noChangeAspect="1"/>
          </p:cNvPicPr>
          <p:nvPr/>
        </p:nvPicPr>
        <p:blipFill>
          <a:blip r:embed="rId2"/>
          <a:stretch>
            <a:fillRect/>
          </a:stretch>
        </p:blipFill>
        <p:spPr>
          <a:xfrm>
            <a:off x="2483768" y="2475022"/>
            <a:ext cx="4320480" cy="4246453"/>
          </a:xfrm>
          <a:prstGeom prst="rect">
            <a:avLst/>
          </a:prstGeom>
        </p:spPr>
      </p:pic>
    </p:spTree>
    <p:extLst>
      <p:ext uri="{BB962C8B-B14F-4D97-AF65-F5344CB8AC3E}">
        <p14:creationId xmlns:p14="http://schemas.microsoft.com/office/powerpoint/2010/main" val="1442025592"/>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49</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1</a:t>
            </a:r>
            <a:r>
              <a:rPr lang="es-ES" sz="2400" dirty="0" smtClean="0">
                <a:solidFill>
                  <a:srgbClr val="002060"/>
                </a:solidFill>
              </a:rPr>
              <a:t>.- FFAA y DDHH en la perspectiva histórica, internacional y nacional.</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pic>
        <p:nvPicPr>
          <p:cNvPr id="5" name="Imagen 4"/>
          <p:cNvPicPr>
            <a:picLocks noChangeAspect="1"/>
          </p:cNvPicPr>
          <p:nvPr/>
        </p:nvPicPr>
        <p:blipFill>
          <a:blip r:embed="rId2"/>
          <a:stretch>
            <a:fillRect/>
          </a:stretch>
        </p:blipFill>
        <p:spPr>
          <a:xfrm>
            <a:off x="1133364" y="2363688"/>
            <a:ext cx="7128792" cy="4368812"/>
          </a:xfrm>
          <a:prstGeom prst="rect">
            <a:avLst/>
          </a:prstGeom>
        </p:spPr>
      </p:pic>
    </p:spTree>
    <p:extLst>
      <p:ext uri="{BB962C8B-B14F-4D97-AF65-F5344CB8AC3E}">
        <p14:creationId xmlns:p14="http://schemas.microsoft.com/office/powerpoint/2010/main" val="3941702127"/>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50</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1</a:t>
            </a:r>
            <a:r>
              <a:rPr lang="es-ES" sz="2400" dirty="0" smtClean="0">
                <a:solidFill>
                  <a:srgbClr val="002060"/>
                </a:solidFill>
              </a:rPr>
              <a:t>.- FFAA y DDHH en la perspectiva histórica, internacional y nacional.</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pic>
        <p:nvPicPr>
          <p:cNvPr id="3" name="Imagen 2"/>
          <p:cNvPicPr>
            <a:picLocks noChangeAspect="1"/>
          </p:cNvPicPr>
          <p:nvPr/>
        </p:nvPicPr>
        <p:blipFill>
          <a:blip r:embed="rId2"/>
          <a:stretch>
            <a:fillRect/>
          </a:stretch>
        </p:blipFill>
        <p:spPr>
          <a:xfrm>
            <a:off x="4752460" y="2368194"/>
            <a:ext cx="3752957" cy="4450228"/>
          </a:xfrm>
          <a:prstGeom prst="rect">
            <a:avLst/>
          </a:prstGeom>
        </p:spPr>
      </p:pic>
      <p:pic>
        <p:nvPicPr>
          <p:cNvPr id="4" name="Imagen 3"/>
          <p:cNvPicPr>
            <a:picLocks noChangeAspect="1"/>
          </p:cNvPicPr>
          <p:nvPr/>
        </p:nvPicPr>
        <p:blipFill>
          <a:blip r:embed="rId3"/>
          <a:stretch>
            <a:fillRect/>
          </a:stretch>
        </p:blipFill>
        <p:spPr>
          <a:xfrm>
            <a:off x="460375" y="2363688"/>
            <a:ext cx="3878929" cy="4454734"/>
          </a:xfrm>
          <a:prstGeom prst="rect">
            <a:avLst/>
          </a:prstGeom>
        </p:spPr>
      </p:pic>
    </p:spTree>
    <p:extLst>
      <p:ext uri="{BB962C8B-B14F-4D97-AF65-F5344CB8AC3E}">
        <p14:creationId xmlns:p14="http://schemas.microsoft.com/office/powerpoint/2010/main" val="4073848512"/>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51</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1</a:t>
            </a:r>
            <a:r>
              <a:rPr lang="es-ES" sz="2400" dirty="0" smtClean="0">
                <a:solidFill>
                  <a:srgbClr val="002060"/>
                </a:solidFill>
              </a:rPr>
              <a:t>.- FFAA y DDHH en la perspectiva histórica, internacional y nacional.</a:t>
            </a:r>
          </a:p>
        </p:txBody>
      </p:sp>
      <p:sp>
        <p:nvSpPr>
          <p:cNvPr id="14" name="13 Rectángulo redondeado"/>
          <p:cNvSpPr/>
          <p:nvPr/>
        </p:nvSpPr>
        <p:spPr>
          <a:xfrm>
            <a:off x="413792" y="2369697"/>
            <a:ext cx="8460432" cy="4328109"/>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000" dirty="0" smtClean="0">
                <a:solidFill>
                  <a:srgbClr val="002060"/>
                </a:solidFill>
              </a:rPr>
              <a:t>. </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CuadroTexto 1"/>
          <p:cNvSpPr txBox="1"/>
          <p:nvPr/>
        </p:nvSpPr>
        <p:spPr>
          <a:xfrm>
            <a:off x="3131840" y="2363688"/>
            <a:ext cx="2880320" cy="523220"/>
          </a:xfrm>
          <a:prstGeom prst="rect">
            <a:avLst/>
          </a:prstGeom>
          <a:noFill/>
        </p:spPr>
        <p:txBody>
          <a:bodyPr wrap="square" rtlCol="0">
            <a:spAutoFit/>
          </a:bodyPr>
          <a:lstStyle/>
          <a:p>
            <a:r>
              <a:rPr lang="es-CL" sz="2800" dirty="0" smtClean="0">
                <a:solidFill>
                  <a:srgbClr val="FF0000"/>
                </a:solidFill>
              </a:rPr>
              <a:t>Caso chileno 1973</a:t>
            </a:r>
          </a:p>
        </p:txBody>
      </p:sp>
      <p:sp>
        <p:nvSpPr>
          <p:cNvPr id="3" name="CuadroTexto 2"/>
          <p:cNvSpPr txBox="1"/>
          <p:nvPr/>
        </p:nvSpPr>
        <p:spPr>
          <a:xfrm flipH="1">
            <a:off x="611560" y="2855480"/>
            <a:ext cx="6624736" cy="3539430"/>
          </a:xfrm>
          <a:prstGeom prst="rect">
            <a:avLst/>
          </a:prstGeom>
          <a:noFill/>
        </p:spPr>
        <p:txBody>
          <a:bodyPr wrap="square" rtlCol="0">
            <a:spAutoFit/>
          </a:bodyPr>
          <a:lstStyle/>
          <a:p>
            <a:pPr>
              <a:lnSpc>
                <a:spcPct val="150000"/>
              </a:lnSpc>
            </a:pPr>
            <a:r>
              <a:rPr lang="es-CL" sz="2400" dirty="0" smtClean="0">
                <a:solidFill>
                  <a:schemeClr val="bg1"/>
                </a:solidFill>
              </a:rPr>
              <a:t>Antes del 11 de septiembre:</a:t>
            </a:r>
          </a:p>
          <a:p>
            <a:pPr marL="285750" indent="-285750">
              <a:buFontTx/>
              <a:buChar char="-"/>
            </a:pPr>
            <a:r>
              <a:rPr lang="es-CL" sz="2400" dirty="0" smtClean="0">
                <a:solidFill>
                  <a:schemeClr val="bg1"/>
                </a:solidFill>
              </a:rPr>
              <a:t>Renuncia del Gral. Prats</a:t>
            </a:r>
          </a:p>
          <a:p>
            <a:pPr marL="285750" indent="-285750">
              <a:buFontTx/>
              <a:buChar char="-"/>
            </a:pPr>
            <a:r>
              <a:rPr lang="es-CL" sz="2400" dirty="0" smtClean="0">
                <a:solidFill>
                  <a:schemeClr val="bg1"/>
                </a:solidFill>
              </a:rPr>
              <a:t>Ministros militares</a:t>
            </a:r>
          </a:p>
          <a:p>
            <a:pPr marL="285750" indent="-285750">
              <a:buFontTx/>
              <a:buChar char="-"/>
            </a:pPr>
            <a:r>
              <a:rPr lang="es-CL" sz="2400" dirty="0" smtClean="0">
                <a:solidFill>
                  <a:schemeClr val="bg1"/>
                </a:solidFill>
              </a:rPr>
              <a:t>Cámara de Diputados declara quebrantamiento constitucional</a:t>
            </a:r>
          </a:p>
          <a:p>
            <a:pPr marL="285750" indent="-285750">
              <a:buFontTx/>
              <a:buChar char="-"/>
            </a:pPr>
            <a:r>
              <a:rPr lang="es-CL" sz="2400" dirty="0" smtClean="0">
                <a:solidFill>
                  <a:schemeClr val="bg1"/>
                </a:solidFill>
              </a:rPr>
              <a:t>Marinos acusados por reunirse con políticos</a:t>
            </a:r>
          </a:p>
          <a:p>
            <a:pPr marL="285750" indent="-285750">
              <a:buFontTx/>
              <a:buChar char="-"/>
            </a:pPr>
            <a:r>
              <a:rPr lang="es-CL" sz="2400" dirty="0" smtClean="0">
                <a:solidFill>
                  <a:schemeClr val="bg1"/>
                </a:solidFill>
              </a:rPr>
              <a:t>Corte Suprema se manifiesta por los actos inconstitucionales</a:t>
            </a:r>
          </a:p>
          <a:p>
            <a:pPr marL="285750" indent="-285750">
              <a:buFontTx/>
              <a:buChar char="-"/>
            </a:pPr>
            <a:endParaRPr lang="es-CL" sz="2000" dirty="0"/>
          </a:p>
        </p:txBody>
      </p:sp>
      <p:pic>
        <p:nvPicPr>
          <p:cNvPr id="4" name="Imagen 3"/>
          <p:cNvPicPr>
            <a:picLocks noChangeAspect="1"/>
          </p:cNvPicPr>
          <p:nvPr/>
        </p:nvPicPr>
        <p:blipFill>
          <a:blip r:embed="rId2"/>
          <a:stretch>
            <a:fillRect/>
          </a:stretch>
        </p:blipFill>
        <p:spPr>
          <a:xfrm>
            <a:off x="6862660" y="2562580"/>
            <a:ext cx="1804572" cy="2523963"/>
          </a:xfrm>
          <a:prstGeom prst="rect">
            <a:avLst/>
          </a:prstGeom>
        </p:spPr>
      </p:pic>
    </p:spTree>
    <p:extLst>
      <p:ext uri="{BB962C8B-B14F-4D97-AF65-F5344CB8AC3E}">
        <p14:creationId xmlns:p14="http://schemas.microsoft.com/office/powerpoint/2010/main" val="1639967563"/>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52</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1</a:t>
            </a:r>
            <a:r>
              <a:rPr lang="es-ES" sz="2400" dirty="0" smtClean="0">
                <a:solidFill>
                  <a:srgbClr val="002060"/>
                </a:solidFill>
              </a:rPr>
              <a:t>.- FFAA y DDHH en la perspectiva histórica, internacional y nacional.</a:t>
            </a:r>
          </a:p>
        </p:txBody>
      </p:sp>
      <p:sp>
        <p:nvSpPr>
          <p:cNvPr id="14" name="13 Rectángulo redondeado"/>
          <p:cNvSpPr/>
          <p:nvPr/>
        </p:nvSpPr>
        <p:spPr>
          <a:xfrm>
            <a:off x="413792" y="2369697"/>
            <a:ext cx="8460432" cy="4328109"/>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000" dirty="0" smtClean="0">
                <a:solidFill>
                  <a:srgbClr val="002060"/>
                </a:solidFill>
              </a:rPr>
              <a:t> </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CuadroTexto 1"/>
          <p:cNvSpPr txBox="1"/>
          <p:nvPr/>
        </p:nvSpPr>
        <p:spPr>
          <a:xfrm>
            <a:off x="3121546" y="2594521"/>
            <a:ext cx="2880320" cy="523220"/>
          </a:xfrm>
          <a:prstGeom prst="rect">
            <a:avLst/>
          </a:prstGeom>
          <a:noFill/>
        </p:spPr>
        <p:txBody>
          <a:bodyPr wrap="square" rtlCol="0">
            <a:spAutoFit/>
          </a:bodyPr>
          <a:lstStyle/>
          <a:p>
            <a:r>
              <a:rPr lang="es-CL" sz="2800" dirty="0" smtClean="0">
                <a:solidFill>
                  <a:srgbClr val="FF0000"/>
                </a:solidFill>
              </a:rPr>
              <a:t>Caso chileno 1973</a:t>
            </a:r>
          </a:p>
        </p:txBody>
      </p:sp>
      <p:sp>
        <p:nvSpPr>
          <p:cNvPr id="3" name="CuadroTexto 2"/>
          <p:cNvSpPr txBox="1"/>
          <p:nvPr/>
        </p:nvSpPr>
        <p:spPr>
          <a:xfrm flipH="1">
            <a:off x="1007096" y="3255028"/>
            <a:ext cx="6624736" cy="2585323"/>
          </a:xfrm>
          <a:prstGeom prst="rect">
            <a:avLst/>
          </a:prstGeom>
          <a:noFill/>
        </p:spPr>
        <p:txBody>
          <a:bodyPr wrap="square" rtlCol="0">
            <a:spAutoFit/>
          </a:bodyPr>
          <a:lstStyle/>
          <a:p>
            <a:r>
              <a:rPr lang="es-CL" sz="2400" dirty="0" smtClean="0">
                <a:solidFill>
                  <a:schemeClr val="bg1"/>
                </a:solidFill>
              </a:rPr>
              <a:t>Después del 11 de septiembre:</a:t>
            </a:r>
          </a:p>
          <a:p>
            <a:endParaRPr lang="es-CL" sz="2400" dirty="0" smtClean="0">
              <a:solidFill>
                <a:schemeClr val="bg1"/>
              </a:solidFill>
            </a:endParaRPr>
          </a:p>
          <a:p>
            <a:pPr marL="285750" indent="-285750">
              <a:buFontTx/>
              <a:buChar char="-"/>
            </a:pPr>
            <a:r>
              <a:rPr lang="es-CL" sz="2400" dirty="0" smtClean="0">
                <a:solidFill>
                  <a:schemeClr val="bg1"/>
                </a:solidFill>
              </a:rPr>
              <a:t>Mucha violencia</a:t>
            </a:r>
          </a:p>
          <a:p>
            <a:pPr marL="285750" indent="-285750">
              <a:buFontTx/>
              <a:buChar char="-"/>
            </a:pPr>
            <a:r>
              <a:rPr lang="es-CL" sz="2400" dirty="0" smtClean="0">
                <a:solidFill>
                  <a:schemeClr val="bg1"/>
                </a:solidFill>
              </a:rPr>
              <a:t>Gente detenida</a:t>
            </a:r>
          </a:p>
          <a:p>
            <a:pPr marL="285750" indent="-285750">
              <a:buFontTx/>
              <a:buChar char="-"/>
            </a:pPr>
            <a:r>
              <a:rPr lang="es-CL" sz="2400" dirty="0" smtClean="0">
                <a:solidFill>
                  <a:schemeClr val="bg1"/>
                </a:solidFill>
              </a:rPr>
              <a:t>Gobierno “provisorio”</a:t>
            </a:r>
          </a:p>
          <a:p>
            <a:pPr marL="285750" indent="-285750">
              <a:buFontTx/>
              <a:buChar char="-"/>
            </a:pPr>
            <a:r>
              <a:rPr lang="es-CL" sz="2400" dirty="0" smtClean="0">
                <a:solidFill>
                  <a:schemeClr val="bg1"/>
                </a:solidFill>
              </a:rPr>
              <a:t>Muchas violaciones a los DD.HH.</a:t>
            </a:r>
          </a:p>
          <a:p>
            <a:pPr marL="285750" indent="-285750">
              <a:buFontTx/>
              <a:buChar char="-"/>
            </a:pPr>
            <a:endParaRPr lang="es-CL" dirty="0"/>
          </a:p>
        </p:txBody>
      </p:sp>
      <p:pic>
        <p:nvPicPr>
          <p:cNvPr id="4" name="Imagen 3"/>
          <p:cNvPicPr>
            <a:picLocks noChangeAspect="1"/>
          </p:cNvPicPr>
          <p:nvPr/>
        </p:nvPicPr>
        <p:blipFill>
          <a:blip r:embed="rId2"/>
          <a:stretch>
            <a:fillRect/>
          </a:stretch>
        </p:blipFill>
        <p:spPr>
          <a:xfrm>
            <a:off x="6023148" y="3091922"/>
            <a:ext cx="2200847" cy="2883658"/>
          </a:xfrm>
          <a:prstGeom prst="rect">
            <a:avLst/>
          </a:prstGeom>
        </p:spPr>
      </p:pic>
    </p:spTree>
    <p:extLst>
      <p:ext uri="{BB962C8B-B14F-4D97-AF65-F5344CB8AC3E}">
        <p14:creationId xmlns:p14="http://schemas.microsoft.com/office/powerpoint/2010/main" val="3459484934"/>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53</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1</a:t>
            </a:r>
            <a:r>
              <a:rPr lang="es-ES" sz="2400" dirty="0" smtClean="0">
                <a:solidFill>
                  <a:srgbClr val="002060"/>
                </a:solidFill>
              </a:rPr>
              <a:t>.- FFAA y DDHH en la perspectiva histórica, internacional y nacional.</a:t>
            </a:r>
          </a:p>
        </p:txBody>
      </p:sp>
      <p:sp>
        <p:nvSpPr>
          <p:cNvPr id="14" name="13 Rectángulo redondeado"/>
          <p:cNvSpPr/>
          <p:nvPr/>
        </p:nvSpPr>
        <p:spPr>
          <a:xfrm>
            <a:off x="413792" y="2348880"/>
            <a:ext cx="8460432" cy="4328109"/>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000" dirty="0" smtClean="0">
                <a:solidFill>
                  <a:srgbClr val="002060"/>
                </a:solidFill>
              </a:rPr>
              <a:t> </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CuadroTexto 1"/>
          <p:cNvSpPr txBox="1"/>
          <p:nvPr/>
        </p:nvSpPr>
        <p:spPr>
          <a:xfrm>
            <a:off x="3121546" y="2420888"/>
            <a:ext cx="2880320" cy="523220"/>
          </a:xfrm>
          <a:prstGeom prst="rect">
            <a:avLst/>
          </a:prstGeom>
          <a:noFill/>
        </p:spPr>
        <p:txBody>
          <a:bodyPr wrap="square" rtlCol="0">
            <a:spAutoFit/>
          </a:bodyPr>
          <a:lstStyle/>
          <a:p>
            <a:r>
              <a:rPr lang="es-CL" sz="2800" dirty="0" smtClean="0">
                <a:solidFill>
                  <a:srgbClr val="FF0000"/>
                </a:solidFill>
              </a:rPr>
              <a:t>Caso chileno 1973</a:t>
            </a:r>
          </a:p>
        </p:txBody>
      </p:sp>
      <p:sp>
        <p:nvSpPr>
          <p:cNvPr id="3" name="CuadroTexto 2"/>
          <p:cNvSpPr txBox="1"/>
          <p:nvPr/>
        </p:nvSpPr>
        <p:spPr>
          <a:xfrm flipH="1">
            <a:off x="1249338" y="3147933"/>
            <a:ext cx="6624736" cy="3323987"/>
          </a:xfrm>
          <a:prstGeom prst="rect">
            <a:avLst/>
          </a:prstGeom>
          <a:noFill/>
        </p:spPr>
        <p:txBody>
          <a:bodyPr wrap="square" rtlCol="0">
            <a:spAutoFit/>
          </a:bodyPr>
          <a:lstStyle/>
          <a:p>
            <a:r>
              <a:rPr lang="es-CL" sz="2400" dirty="0" smtClean="0">
                <a:solidFill>
                  <a:schemeClr val="bg1"/>
                </a:solidFill>
              </a:rPr>
              <a:t>Después del 11 de septiembre:</a:t>
            </a:r>
          </a:p>
          <a:p>
            <a:endParaRPr lang="es-CL" sz="2400" dirty="0" smtClean="0">
              <a:solidFill>
                <a:schemeClr val="bg1"/>
              </a:solidFill>
            </a:endParaRPr>
          </a:p>
          <a:p>
            <a:pPr marL="285750" indent="-285750">
              <a:buFontTx/>
              <a:buChar char="-"/>
            </a:pPr>
            <a:r>
              <a:rPr lang="es-CL" sz="2400" dirty="0" smtClean="0">
                <a:solidFill>
                  <a:schemeClr val="bg1"/>
                </a:solidFill>
              </a:rPr>
              <a:t>Exiliados</a:t>
            </a:r>
          </a:p>
          <a:p>
            <a:pPr marL="285750" indent="-285750">
              <a:buFontTx/>
              <a:buChar char="-"/>
            </a:pPr>
            <a:r>
              <a:rPr lang="es-CL" sz="2400" dirty="0" smtClean="0">
                <a:solidFill>
                  <a:schemeClr val="bg1"/>
                </a:solidFill>
              </a:rPr>
              <a:t>Tortura</a:t>
            </a:r>
          </a:p>
          <a:p>
            <a:pPr marL="285750" indent="-285750">
              <a:buFontTx/>
              <a:buChar char="-"/>
            </a:pPr>
            <a:r>
              <a:rPr lang="es-CL" sz="2400" dirty="0" smtClean="0">
                <a:solidFill>
                  <a:schemeClr val="bg1"/>
                </a:solidFill>
              </a:rPr>
              <a:t>Asesinatos</a:t>
            </a:r>
          </a:p>
          <a:p>
            <a:pPr marL="285750" indent="-285750">
              <a:buFontTx/>
              <a:buChar char="-"/>
            </a:pPr>
            <a:r>
              <a:rPr lang="es-CL" sz="2400" dirty="0" smtClean="0">
                <a:solidFill>
                  <a:schemeClr val="bg1"/>
                </a:solidFill>
              </a:rPr>
              <a:t>Informe </a:t>
            </a:r>
            <a:r>
              <a:rPr lang="es-CL" sz="2400" dirty="0" err="1" smtClean="0">
                <a:solidFill>
                  <a:schemeClr val="bg1"/>
                </a:solidFill>
              </a:rPr>
              <a:t>Rettig</a:t>
            </a:r>
            <a:r>
              <a:rPr lang="es-CL" sz="2400" dirty="0" smtClean="0">
                <a:solidFill>
                  <a:schemeClr val="bg1"/>
                </a:solidFill>
              </a:rPr>
              <a:t> informa que hubo </a:t>
            </a:r>
            <a:r>
              <a:rPr lang="es-CL" sz="2400" b="1" dirty="0" smtClean="0">
                <a:solidFill>
                  <a:schemeClr val="bg1"/>
                </a:solidFill>
              </a:rPr>
              <a:t>2.130</a:t>
            </a:r>
            <a:r>
              <a:rPr lang="es-CL" sz="2400" dirty="0" smtClean="0">
                <a:solidFill>
                  <a:schemeClr val="bg1"/>
                </a:solidFill>
              </a:rPr>
              <a:t> personas víctimas de violaciones de los DD.HH.</a:t>
            </a:r>
          </a:p>
          <a:p>
            <a:pPr marL="285750" indent="-285750">
              <a:buFontTx/>
              <a:buChar char="-"/>
            </a:pPr>
            <a:r>
              <a:rPr lang="es-CL" sz="2400" dirty="0" smtClean="0">
                <a:solidFill>
                  <a:schemeClr val="bg1"/>
                </a:solidFill>
              </a:rPr>
              <a:t>Informe </a:t>
            </a:r>
            <a:r>
              <a:rPr lang="es-CL" sz="2400" dirty="0" err="1" smtClean="0">
                <a:solidFill>
                  <a:schemeClr val="bg1"/>
                </a:solidFill>
              </a:rPr>
              <a:t>Valech</a:t>
            </a:r>
            <a:endParaRPr lang="es-CL" sz="2400" dirty="0" smtClean="0">
              <a:solidFill>
                <a:schemeClr val="bg1"/>
              </a:solidFill>
            </a:endParaRPr>
          </a:p>
          <a:p>
            <a:pPr marL="285750" indent="-285750">
              <a:buFontTx/>
              <a:buChar char="-"/>
            </a:pPr>
            <a:endParaRPr lang="es-CL" dirty="0"/>
          </a:p>
        </p:txBody>
      </p:sp>
      <p:sp>
        <p:nvSpPr>
          <p:cNvPr id="4" name="Estrella de 5 puntas 3">
            <a:hlinkClick r:id="rId2" action="ppaction://hlinksldjump"/>
          </p:cNvPr>
          <p:cNvSpPr/>
          <p:nvPr/>
        </p:nvSpPr>
        <p:spPr>
          <a:xfrm>
            <a:off x="7834089" y="5008981"/>
            <a:ext cx="360040" cy="36004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Estrella de 5 puntas 4">
            <a:hlinkClick r:id="rId3" action="ppaction://hlinksldjump"/>
          </p:cNvPr>
          <p:cNvSpPr/>
          <p:nvPr/>
        </p:nvSpPr>
        <p:spPr>
          <a:xfrm>
            <a:off x="3549494" y="5805264"/>
            <a:ext cx="432048" cy="36004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92450269"/>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54</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1</a:t>
            </a:r>
            <a:r>
              <a:rPr lang="es-ES" sz="2400" dirty="0" smtClean="0">
                <a:solidFill>
                  <a:srgbClr val="002060"/>
                </a:solidFill>
              </a:rPr>
              <a:t>.- FFAA y DDHH en la perspectiva histórica, internacional y nacional.</a:t>
            </a:r>
          </a:p>
        </p:txBody>
      </p:sp>
      <p:sp>
        <p:nvSpPr>
          <p:cNvPr id="14" name="13 Rectángulo redondeado"/>
          <p:cNvSpPr/>
          <p:nvPr/>
        </p:nvSpPr>
        <p:spPr>
          <a:xfrm>
            <a:off x="413792" y="2348880"/>
            <a:ext cx="8460432" cy="4328109"/>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000" dirty="0" smtClean="0">
                <a:solidFill>
                  <a:srgbClr val="002060"/>
                </a:solidFill>
              </a:rPr>
              <a:t> </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CuadroTexto 1"/>
          <p:cNvSpPr txBox="1"/>
          <p:nvPr/>
        </p:nvSpPr>
        <p:spPr>
          <a:xfrm>
            <a:off x="3121546" y="2420888"/>
            <a:ext cx="2880320" cy="523220"/>
          </a:xfrm>
          <a:prstGeom prst="rect">
            <a:avLst/>
          </a:prstGeom>
          <a:solidFill>
            <a:schemeClr val="tx1"/>
          </a:solidFill>
        </p:spPr>
        <p:txBody>
          <a:bodyPr wrap="square" rtlCol="0">
            <a:spAutoFit/>
          </a:bodyPr>
          <a:lstStyle/>
          <a:p>
            <a:r>
              <a:rPr lang="es-CL" sz="2800" b="1" dirty="0" smtClean="0">
                <a:solidFill>
                  <a:srgbClr val="FF0000"/>
                </a:solidFill>
              </a:rPr>
              <a:t>INFORME RETTIG</a:t>
            </a:r>
          </a:p>
        </p:txBody>
      </p:sp>
      <p:sp>
        <p:nvSpPr>
          <p:cNvPr id="3" name="CuadroTexto 2"/>
          <p:cNvSpPr txBox="1"/>
          <p:nvPr/>
        </p:nvSpPr>
        <p:spPr>
          <a:xfrm>
            <a:off x="827584" y="3015759"/>
            <a:ext cx="7632848" cy="1477328"/>
          </a:xfrm>
          <a:prstGeom prst="rect">
            <a:avLst/>
          </a:prstGeom>
          <a:solidFill>
            <a:schemeClr val="tx1">
              <a:lumMod val="85000"/>
            </a:schemeClr>
          </a:solidFill>
        </p:spPr>
        <p:txBody>
          <a:bodyPr wrap="square" rtlCol="0">
            <a:spAutoFit/>
          </a:bodyPr>
          <a:lstStyle/>
          <a:p>
            <a:r>
              <a:rPr lang="es-ES" dirty="0" smtClean="0">
                <a:solidFill>
                  <a:schemeClr val="bg1"/>
                </a:solidFill>
              </a:rPr>
              <a:t>Víctor Jara: Miembro del comité central del Partido Comunista. Fue detenido el 12 de septiembre por efectivos del Ejército siendo conducido al “Estadio Chile”.</a:t>
            </a:r>
          </a:p>
          <a:p>
            <a:r>
              <a:rPr lang="es-ES" dirty="0" smtClean="0">
                <a:solidFill>
                  <a:schemeClr val="bg1"/>
                </a:solidFill>
              </a:rPr>
              <a:t>Su cuerpo fue encontrado el 16 de septiembre en las cercanías del Cementerio General de Santiago. Murió a causas de heridas múltiples, </a:t>
            </a:r>
            <a:r>
              <a:rPr lang="es-ES" b="1" dirty="0" smtClean="0">
                <a:solidFill>
                  <a:schemeClr val="bg1"/>
                </a:solidFill>
              </a:rPr>
              <a:t>con 44 entradas de proyectil.</a:t>
            </a:r>
          </a:p>
        </p:txBody>
      </p:sp>
      <p:sp>
        <p:nvSpPr>
          <p:cNvPr id="16" name="CuadroTexto 15"/>
          <p:cNvSpPr txBox="1"/>
          <p:nvPr/>
        </p:nvSpPr>
        <p:spPr>
          <a:xfrm>
            <a:off x="827584" y="4686054"/>
            <a:ext cx="7632848" cy="1477328"/>
          </a:xfrm>
          <a:prstGeom prst="rect">
            <a:avLst/>
          </a:prstGeom>
          <a:solidFill>
            <a:schemeClr val="tx1">
              <a:lumMod val="85000"/>
            </a:schemeClr>
          </a:solidFill>
        </p:spPr>
        <p:txBody>
          <a:bodyPr wrap="square" rtlCol="0">
            <a:spAutoFit/>
          </a:bodyPr>
          <a:lstStyle/>
          <a:p>
            <a:pPr algn="just"/>
            <a:r>
              <a:rPr lang="es-ES" dirty="0" smtClean="0">
                <a:solidFill>
                  <a:schemeClr val="bg1"/>
                </a:solidFill>
              </a:rPr>
              <a:t>Jaime </a:t>
            </a:r>
            <a:r>
              <a:rPr lang="es-ES" dirty="0" err="1" smtClean="0">
                <a:solidFill>
                  <a:schemeClr val="bg1"/>
                </a:solidFill>
              </a:rPr>
              <a:t>Aldoney</a:t>
            </a:r>
            <a:r>
              <a:rPr lang="es-ES" dirty="0" smtClean="0">
                <a:solidFill>
                  <a:schemeClr val="bg1"/>
                </a:solidFill>
              </a:rPr>
              <a:t>: Miembro del Partido Socialista. Fue detenido por Carabineros el 12 de septiembre y entregado a la Armada (Base Aeronaval El Belloto) y luego llevado al carguero Maipo. El 26 de septiembre su cuerpo fue reconocido en la morgue. Actualmente no se sabe donde se encuentran sus restos. </a:t>
            </a:r>
            <a:r>
              <a:rPr lang="es-ES" b="1" dirty="0" smtClean="0">
                <a:solidFill>
                  <a:schemeClr val="bg1"/>
                </a:solidFill>
              </a:rPr>
              <a:t>Es detenido desaparecido.</a:t>
            </a:r>
          </a:p>
        </p:txBody>
      </p:sp>
    </p:spTree>
    <p:extLst>
      <p:ext uri="{BB962C8B-B14F-4D97-AF65-F5344CB8AC3E}">
        <p14:creationId xmlns:p14="http://schemas.microsoft.com/office/powerpoint/2010/main" val="1934974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55</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1</a:t>
            </a:r>
            <a:r>
              <a:rPr lang="es-ES" sz="2400" dirty="0" smtClean="0">
                <a:solidFill>
                  <a:srgbClr val="002060"/>
                </a:solidFill>
              </a:rPr>
              <a:t>.- FFAA y DDHH en la perspectiva histórica, internacional y nacional.</a:t>
            </a:r>
          </a:p>
        </p:txBody>
      </p:sp>
      <p:sp>
        <p:nvSpPr>
          <p:cNvPr id="14" name="13 Rectángulo redondeado"/>
          <p:cNvSpPr/>
          <p:nvPr/>
        </p:nvSpPr>
        <p:spPr>
          <a:xfrm>
            <a:off x="413792" y="2348880"/>
            <a:ext cx="8460432" cy="4328109"/>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000" dirty="0" smtClean="0">
                <a:solidFill>
                  <a:srgbClr val="002060"/>
                </a:solidFill>
              </a:rPr>
              <a:t> </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CuadroTexto 1"/>
          <p:cNvSpPr txBox="1"/>
          <p:nvPr/>
        </p:nvSpPr>
        <p:spPr>
          <a:xfrm>
            <a:off x="3121546" y="2420888"/>
            <a:ext cx="2880320" cy="523220"/>
          </a:xfrm>
          <a:prstGeom prst="rect">
            <a:avLst/>
          </a:prstGeom>
          <a:solidFill>
            <a:schemeClr val="tx1"/>
          </a:solidFill>
        </p:spPr>
        <p:txBody>
          <a:bodyPr wrap="square" rtlCol="0">
            <a:spAutoFit/>
          </a:bodyPr>
          <a:lstStyle/>
          <a:p>
            <a:r>
              <a:rPr lang="es-CL" sz="2800" b="1" dirty="0" smtClean="0">
                <a:solidFill>
                  <a:srgbClr val="FF0000"/>
                </a:solidFill>
              </a:rPr>
              <a:t>INFORME RETTIG</a:t>
            </a:r>
          </a:p>
        </p:txBody>
      </p:sp>
      <p:sp>
        <p:nvSpPr>
          <p:cNvPr id="3" name="CuadroTexto 2"/>
          <p:cNvSpPr txBox="1"/>
          <p:nvPr/>
        </p:nvSpPr>
        <p:spPr>
          <a:xfrm>
            <a:off x="827584" y="3015759"/>
            <a:ext cx="7632848" cy="1200329"/>
          </a:xfrm>
          <a:prstGeom prst="rect">
            <a:avLst/>
          </a:prstGeom>
          <a:solidFill>
            <a:schemeClr val="tx1">
              <a:lumMod val="85000"/>
            </a:schemeClr>
          </a:solidFill>
        </p:spPr>
        <p:txBody>
          <a:bodyPr wrap="square" rtlCol="0">
            <a:spAutoFit/>
          </a:bodyPr>
          <a:lstStyle/>
          <a:p>
            <a:r>
              <a:rPr lang="es-ES" dirty="0" smtClean="0">
                <a:solidFill>
                  <a:schemeClr val="bg1"/>
                </a:solidFill>
              </a:rPr>
              <a:t>Michael </a:t>
            </a:r>
            <a:r>
              <a:rPr lang="es-ES" dirty="0" err="1" smtClean="0">
                <a:solidFill>
                  <a:schemeClr val="bg1"/>
                </a:solidFill>
              </a:rPr>
              <a:t>Woodward</a:t>
            </a:r>
            <a:r>
              <a:rPr lang="es-ES" dirty="0" smtClean="0">
                <a:solidFill>
                  <a:schemeClr val="bg1"/>
                </a:solidFill>
              </a:rPr>
              <a:t>: Ex sacerdote y miembro del MAPU. Fue detenido por una patrulla naval en el Cerro Los Placeres el 16 de septiembre. </a:t>
            </a:r>
            <a:r>
              <a:rPr lang="es-ES" b="1" dirty="0" smtClean="0">
                <a:solidFill>
                  <a:schemeClr val="bg1"/>
                </a:solidFill>
              </a:rPr>
              <a:t>Hay evidencia que fue torturado.</a:t>
            </a:r>
            <a:r>
              <a:rPr lang="es-ES" dirty="0" smtClean="0">
                <a:solidFill>
                  <a:schemeClr val="bg1"/>
                </a:solidFill>
              </a:rPr>
              <a:t> Murió en el Hospital Naval a causa de un paro </a:t>
            </a:r>
            <a:r>
              <a:rPr lang="es-ES" dirty="0" err="1" smtClean="0">
                <a:solidFill>
                  <a:schemeClr val="bg1"/>
                </a:solidFill>
              </a:rPr>
              <a:t>cardiorespiratorio</a:t>
            </a:r>
            <a:r>
              <a:rPr lang="es-ES" dirty="0" smtClean="0">
                <a:solidFill>
                  <a:schemeClr val="bg1"/>
                </a:solidFill>
              </a:rPr>
              <a:t> el 22 de septiembre.</a:t>
            </a:r>
          </a:p>
        </p:txBody>
      </p:sp>
      <p:sp>
        <p:nvSpPr>
          <p:cNvPr id="16" name="CuadroTexto 15"/>
          <p:cNvSpPr txBox="1"/>
          <p:nvPr/>
        </p:nvSpPr>
        <p:spPr>
          <a:xfrm>
            <a:off x="827584" y="4686054"/>
            <a:ext cx="7632848" cy="1200329"/>
          </a:xfrm>
          <a:prstGeom prst="rect">
            <a:avLst/>
          </a:prstGeom>
          <a:solidFill>
            <a:schemeClr val="tx1">
              <a:lumMod val="85000"/>
            </a:schemeClr>
          </a:solidFill>
        </p:spPr>
        <p:txBody>
          <a:bodyPr wrap="square" rtlCol="0">
            <a:spAutoFit/>
          </a:bodyPr>
          <a:lstStyle/>
          <a:p>
            <a:r>
              <a:rPr lang="es-ES" dirty="0" smtClean="0">
                <a:solidFill>
                  <a:schemeClr val="bg1"/>
                </a:solidFill>
              </a:rPr>
              <a:t>René Aguilera: El 14 de septiembre se produjo un tiroteo que habría comenzado cerca de la Escuela Naval. Esta persona murió a causa de 2 disparos que recibió en la cabeza. Su muerte fue acreditada </a:t>
            </a:r>
            <a:r>
              <a:rPr lang="es-ES" u="sng" dirty="0" smtClean="0">
                <a:solidFill>
                  <a:schemeClr val="bg1"/>
                </a:solidFill>
              </a:rPr>
              <a:t>como parte de la violencia política </a:t>
            </a:r>
            <a:r>
              <a:rPr lang="es-ES" dirty="0" smtClean="0">
                <a:solidFill>
                  <a:schemeClr val="bg1"/>
                </a:solidFill>
              </a:rPr>
              <a:t>de esos años.</a:t>
            </a:r>
          </a:p>
        </p:txBody>
      </p:sp>
    </p:spTree>
    <p:extLst>
      <p:ext uri="{BB962C8B-B14F-4D97-AF65-F5344CB8AC3E}">
        <p14:creationId xmlns:p14="http://schemas.microsoft.com/office/powerpoint/2010/main" val="3043451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56</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1</a:t>
            </a:r>
            <a:r>
              <a:rPr lang="es-ES" sz="2400" dirty="0" smtClean="0">
                <a:solidFill>
                  <a:srgbClr val="002060"/>
                </a:solidFill>
              </a:rPr>
              <a:t>.- FFAA y DDHH en la perspectiva histórica, internacional y nacional.</a:t>
            </a:r>
          </a:p>
        </p:txBody>
      </p:sp>
      <p:sp>
        <p:nvSpPr>
          <p:cNvPr id="14" name="13 Rectángulo redondeado"/>
          <p:cNvSpPr/>
          <p:nvPr/>
        </p:nvSpPr>
        <p:spPr>
          <a:xfrm>
            <a:off x="413792" y="2348880"/>
            <a:ext cx="8460432" cy="4328109"/>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000" dirty="0" smtClean="0">
                <a:solidFill>
                  <a:srgbClr val="002060"/>
                </a:solidFill>
              </a:rPr>
              <a:t> </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CuadroTexto 1"/>
          <p:cNvSpPr txBox="1"/>
          <p:nvPr/>
        </p:nvSpPr>
        <p:spPr>
          <a:xfrm>
            <a:off x="3121546" y="2420888"/>
            <a:ext cx="2880320" cy="523220"/>
          </a:xfrm>
          <a:prstGeom prst="rect">
            <a:avLst/>
          </a:prstGeom>
          <a:solidFill>
            <a:schemeClr val="tx1"/>
          </a:solidFill>
        </p:spPr>
        <p:txBody>
          <a:bodyPr wrap="square" rtlCol="0">
            <a:spAutoFit/>
          </a:bodyPr>
          <a:lstStyle/>
          <a:p>
            <a:r>
              <a:rPr lang="es-CL" sz="2800" b="1" dirty="0" smtClean="0">
                <a:solidFill>
                  <a:srgbClr val="FF0000"/>
                </a:solidFill>
              </a:rPr>
              <a:t>INFORME RETTIG</a:t>
            </a:r>
          </a:p>
        </p:txBody>
      </p:sp>
      <p:sp>
        <p:nvSpPr>
          <p:cNvPr id="3" name="CuadroTexto 2"/>
          <p:cNvSpPr txBox="1"/>
          <p:nvPr/>
        </p:nvSpPr>
        <p:spPr>
          <a:xfrm>
            <a:off x="827584" y="3743245"/>
            <a:ext cx="7632848" cy="1200329"/>
          </a:xfrm>
          <a:prstGeom prst="rect">
            <a:avLst/>
          </a:prstGeom>
          <a:solidFill>
            <a:schemeClr val="tx1">
              <a:lumMod val="85000"/>
            </a:schemeClr>
          </a:solidFill>
        </p:spPr>
        <p:txBody>
          <a:bodyPr wrap="square" rtlCol="0">
            <a:spAutoFit/>
          </a:bodyPr>
          <a:lstStyle/>
          <a:p>
            <a:r>
              <a:rPr lang="es-ES" dirty="0" smtClean="0">
                <a:solidFill>
                  <a:schemeClr val="bg1"/>
                </a:solidFill>
              </a:rPr>
              <a:t>Violaciones a los DD.HH. </a:t>
            </a:r>
            <a:r>
              <a:rPr lang="es-ES" b="1" u="sng" dirty="0" smtClean="0">
                <a:solidFill>
                  <a:schemeClr val="bg1"/>
                </a:solidFill>
              </a:rPr>
              <a:t>cometidas por particulares </a:t>
            </a:r>
            <a:r>
              <a:rPr lang="es-ES" dirty="0" smtClean="0">
                <a:solidFill>
                  <a:schemeClr val="bg1"/>
                </a:solidFill>
              </a:rPr>
              <a:t>bajo pretexto político.</a:t>
            </a:r>
          </a:p>
          <a:p>
            <a:endParaRPr lang="es-ES" dirty="0">
              <a:solidFill>
                <a:schemeClr val="bg1"/>
              </a:solidFill>
            </a:endParaRPr>
          </a:p>
          <a:p>
            <a:r>
              <a:rPr lang="es-ES" dirty="0" smtClean="0">
                <a:solidFill>
                  <a:schemeClr val="bg1"/>
                </a:solidFill>
              </a:rPr>
              <a:t>Fallecieron en los días cercanos al 11 de septiembre 30 uniformados por acción de particulares con las fuerzas de seguridad. </a:t>
            </a:r>
          </a:p>
        </p:txBody>
      </p:sp>
      <p:sp>
        <p:nvSpPr>
          <p:cNvPr id="4" name="Estrella de 5 puntas 3">
            <a:hlinkClick r:id="rId2" action="ppaction://hlinksldjump"/>
          </p:cNvPr>
          <p:cNvSpPr/>
          <p:nvPr/>
        </p:nvSpPr>
        <p:spPr>
          <a:xfrm>
            <a:off x="7164288" y="5708278"/>
            <a:ext cx="455712" cy="39079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7036402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57</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1</a:t>
            </a:r>
            <a:r>
              <a:rPr lang="es-ES" sz="2400" dirty="0" smtClean="0">
                <a:solidFill>
                  <a:srgbClr val="002060"/>
                </a:solidFill>
              </a:rPr>
              <a:t>.- FFAA y DDHH en la perspectiva histórica, internacional y nacional.</a:t>
            </a:r>
          </a:p>
        </p:txBody>
      </p:sp>
      <p:sp>
        <p:nvSpPr>
          <p:cNvPr id="14" name="13 Rectángulo redondeado"/>
          <p:cNvSpPr/>
          <p:nvPr/>
        </p:nvSpPr>
        <p:spPr>
          <a:xfrm>
            <a:off x="413792" y="2348880"/>
            <a:ext cx="8460432" cy="4328109"/>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000" dirty="0" smtClean="0">
                <a:solidFill>
                  <a:srgbClr val="002060"/>
                </a:solidFill>
              </a:rPr>
              <a:t> </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CuadroTexto 1"/>
          <p:cNvSpPr txBox="1"/>
          <p:nvPr/>
        </p:nvSpPr>
        <p:spPr>
          <a:xfrm>
            <a:off x="3121546" y="2420888"/>
            <a:ext cx="2880320" cy="523220"/>
          </a:xfrm>
          <a:prstGeom prst="rect">
            <a:avLst/>
          </a:prstGeom>
          <a:solidFill>
            <a:schemeClr val="tx1"/>
          </a:solidFill>
        </p:spPr>
        <p:txBody>
          <a:bodyPr wrap="square" rtlCol="0">
            <a:spAutoFit/>
          </a:bodyPr>
          <a:lstStyle/>
          <a:p>
            <a:r>
              <a:rPr lang="es-CL" sz="2800" b="1" dirty="0" smtClean="0">
                <a:solidFill>
                  <a:srgbClr val="FF0000"/>
                </a:solidFill>
              </a:rPr>
              <a:t>INFORME VALECH</a:t>
            </a:r>
          </a:p>
        </p:txBody>
      </p:sp>
      <p:sp>
        <p:nvSpPr>
          <p:cNvPr id="3" name="CuadroTexto 2"/>
          <p:cNvSpPr txBox="1"/>
          <p:nvPr/>
        </p:nvSpPr>
        <p:spPr>
          <a:xfrm>
            <a:off x="881336" y="3201390"/>
            <a:ext cx="7632848" cy="2246769"/>
          </a:xfrm>
          <a:prstGeom prst="rect">
            <a:avLst/>
          </a:prstGeom>
          <a:solidFill>
            <a:schemeClr val="tx1">
              <a:lumMod val="85000"/>
            </a:schemeClr>
          </a:solidFill>
        </p:spPr>
        <p:txBody>
          <a:bodyPr wrap="square" rtlCol="0">
            <a:spAutoFit/>
          </a:bodyPr>
          <a:lstStyle/>
          <a:p>
            <a:pPr algn="just"/>
            <a:r>
              <a:rPr lang="es-ES" sz="2000" dirty="0">
                <a:solidFill>
                  <a:schemeClr val="bg1"/>
                </a:solidFill>
              </a:rPr>
              <a:t>La Comisión Nacional sobre Prisión Política y Tortura, más conocida como «Comisión </a:t>
            </a:r>
            <a:r>
              <a:rPr lang="es-ES" sz="2000" dirty="0" err="1">
                <a:solidFill>
                  <a:schemeClr val="bg1"/>
                </a:solidFill>
              </a:rPr>
              <a:t>Valech</a:t>
            </a:r>
            <a:r>
              <a:rPr lang="es-ES" sz="2000" dirty="0">
                <a:solidFill>
                  <a:schemeClr val="bg1"/>
                </a:solidFill>
              </a:rPr>
              <a:t>», fue un organismo chileno presidido por el monseñor Sergio </a:t>
            </a:r>
            <a:r>
              <a:rPr lang="es-ES" sz="2000" dirty="0" err="1">
                <a:solidFill>
                  <a:schemeClr val="bg1"/>
                </a:solidFill>
              </a:rPr>
              <a:t>Valech</a:t>
            </a:r>
            <a:r>
              <a:rPr lang="es-ES" sz="2000" dirty="0">
                <a:solidFill>
                  <a:schemeClr val="bg1"/>
                </a:solidFill>
              </a:rPr>
              <a:t> —de quien toma el nombre— creado para esclarecer la identidad de las personas que sufrieron privación de libertad y torturas por razones políticas, por actos de agentes del Estado o de personas a su servicio, en el período comprendido entre el 11 de septiembre de 1973 y el 11 de marzo de </a:t>
            </a:r>
            <a:r>
              <a:rPr lang="es-ES" sz="2000" dirty="0" smtClean="0">
                <a:solidFill>
                  <a:schemeClr val="bg1"/>
                </a:solidFill>
              </a:rPr>
              <a:t>1990.</a:t>
            </a:r>
          </a:p>
        </p:txBody>
      </p:sp>
      <p:sp>
        <p:nvSpPr>
          <p:cNvPr id="4" name="Estrella de 5 puntas 3">
            <a:hlinkClick r:id="rId2" action="ppaction://hlinksldjump"/>
          </p:cNvPr>
          <p:cNvSpPr/>
          <p:nvPr/>
        </p:nvSpPr>
        <p:spPr>
          <a:xfrm>
            <a:off x="7164288" y="5708278"/>
            <a:ext cx="455712" cy="39079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887072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58</a:t>
            </a:fld>
            <a:endParaRPr lang="es-ES" dirty="0">
              <a:solidFill>
                <a:srgbClr val="002060"/>
              </a:solidFill>
            </a:endParaRP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pic>
        <p:nvPicPr>
          <p:cNvPr id="5" name="Imagen 4"/>
          <p:cNvPicPr>
            <a:picLocks noChangeAspect="1"/>
          </p:cNvPicPr>
          <p:nvPr/>
        </p:nvPicPr>
        <p:blipFill>
          <a:blip r:embed="rId2"/>
          <a:stretch>
            <a:fillRect/>
          </a:stretch>
        </p:blipFill>
        <p:spPr>
          <a:xfrm>
            <a:off x="8532" y="1377665"/>
            <a:ext cx="9148334" cy="4978685"/>
          </a:xfrm>
          <a:prstGeom prst="rect">
            <a:avLst/>
          </a:prstGeom>
        </p:spPr>
      </p:pic>
    </p:spTree>
    <p:extLst>
      <p:ext uri="{BB962C8B-B14F-4D97-AF65-F5344CB8AC3E}">
        <p14:creationId xmlns:p14="http://schemas.microsoft.com/office/powerpoint/2010/main" val="690812277"/>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59</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1</a:t>
            </a:r>
            <a:r>
              <a:rPr lang="es-ES" sz="2400" dirty="0" smtClean="0">
                <a:solidFill>
                  <a:srgbClr val="002060"/>
                </a:solidFill>
              </a:rPr>
              <a:t>.- FFAA y DDHH en la perspectiva histórica, internacional y nacional.</a:t>
            </a:r>
          </a:p>
        </p:txBody>
      </p:sp>
      <p:sp>
        <p:nvSpPr>
          <p:cNvPr id="14" name="13 Rectángulo redondeado"/>
          <p:cNvSpPr/>
          <p:nvPr/>
        </p:nvSpPr>
        <p:spPr>
          <a:xfrm>
            <a:off x="395536" y="2369697"/>
            <a:ext cx="8460432" cy="4328109"/>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000" dirty="0" smtClean="0">
                <a:solidFill>
                  <a:srgbClr val="002060"/>
                </a:solidFill>
              </a:rPr>
              <a:t>. </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pic>
        <p:nvPicPr>
          <p:cNvPr id="7" name="Imagen 6"/>
          <p:cNvPicPr>
            <a:picLocks noChangeAspect="1"/>
          </p:cNvPicPr>
          <p:nvPr/>
        </p:nvPicPr>
        <p:blipFill>
          <a:blip r:embed="rId2"/>
          <a:stretch>
            <a:fillRect/>
          </a:stretch>
        </p:blipFill>
        <p:spPr>
          <a:xfrm>
            <a:off x="2771800" y="2495050"/>
            <a:ext cx="2952327" cy="4055394"/>
          </a:xfrm>
          <a:prstGeom prst="rect">
            <a:avLst/>
          </a:prstGeom>
        </p:spPr>
      </p:pic>
    </p:spTree>
    <p:extLst>
      <p:ext uri="{BB962C8B-B14F-4D97-AF65-F5344CB8AC3E}">
        <p14:creationId xmlns:p14="http://schemas.microsoft.com/office/powerpoint/2010/main" val="537555484"/>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60</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1</a:t>
            </a:r>
            <a:r>
              <a:rPr lang="es-ES" sz="2400" dirty="0" smtClean="0">
                <a:solidFill>
                  <a:srgbClr val="002060"/>
                </a:solidFill>
              </a:rPr>
              <a:t>.- FFAA y DDHH en la perspectiva histórica, internacional y nacional.</a:t>
            </a:r>
          </a:p>
        </p:txBody>
      </p:sp>
      <p:sp>
        <p:nvSpPr>
          <p:cNvPr id="14" name="13 Rectángulo redondeado"/>
          <p:cNvSpPr/>
          <p:nvPr/>
        </p:nvSpPr>
        <p:spPr>
          <a:xfrm>
            <a:off x="395536" y="2780928"/>
            <a:ext cx="8460432" cy="3789040"/>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000" dirty="0" smtClean="0">
                <a:solidFill>
                  <a:srgbClr val="002060"/>
                </a:solidFill>
              </a:rPr>
              <a:t>. </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pic>
        <p:nvPicPr>
          <p:cNvPr id="5" name="Imagen 4"/>
          <p:cNvPicPr>
            <a:picLocks noChangeAspect="1"/>
          </p:cNvPicPr>
          <p:nvPr/>
        </p:nvPicPr>
        <p:blipFill>
          <a:blip r:embed="rId2"/>
          <a:stretch>
            <a:fillRect/>
          </a:stretch>
        </p:blipFill>
        <p:spPr>
          <a:xfrm>
            <a:off x="755576" y="3364042"/>
            <a:ext cx="3192280" cy="2786860"/>
          </a:xfrm>
          <a:prstGeom prst="rect">
            <a:avLst/>
          </a:prstGeom>
        </p:spPr>
      </p:pic>
      <p:pic>
        <p:nvPicPr>
          <p:cNvPr id="6" name="Imagen 5"/>
          <p:cNvPicPr>
            <a:picLocks noChangeAspect="1"/>
          </p:cNvPicPr>
          <p:nvPr/>
        </p:nvPicPr>
        <p:blipFill>
          <a:blip r:embed="rId3"/>
          <a:stretch>
            <a:fillRect/>
          </a:stretch>
        </p:blipFill>
        <p:spPr>
          <a:xfrm>
            <a:off x="4283968" y="3364042"/>
            <a:ext cx="4320398" cy="2786860"/>
          </a:xfrm>
          <a:prstGeom prst="rect">
            <a:avLst/>
          </a:prstGeom>
        </p:spPr>
      </p:pic>
    </p:spTree>
    <p:extLst>
      <p:ext uri="{BB962C8B-B14F-4D97-AF65-F5344CB8AC3E}">
        <p14:creationId xmlns:p14="http://schemas.microsoft.com/office/powerpoint/2010/main" val="3054946123"/>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61</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1</a:t>
            </a:r>
            <a:r>
              <a:rPr lang="es-ES" sz="2400" dirty="0" smtClean="0">
                <a:solidFill>
                  <a:srgbClr val="002060"/>
                </a:solidFill>
              </a:rPr>
              <a:t>.- FFAA y DDHH en la perspectiva histórica, internacional y nacional.</a:t>
            </a:r>
          </a:p>
        </p:txBody>
      </p:sp>
      <p:sp>
        <p:nvSpPr>
          <p:cNvPr id="14" name="13 Rectángulo redondeado"/>
          <p:cNvSpPr/>
          <p:nvPr/>
        </p:nvSpPr>
        <p:spPr>
          <a:xfrm>
            <a:off x="395536" y="2780928"/>
            <a:ext cx="8460432" cy="3789040"/>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000" dirty="0" smtClean="0">
                <a:solidFill>
                  <a:srgbClr val="002060"/>
                </a:solidFill>
              </a:rPr>
              <a:t>. </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pic>
        <p:nvPicPr>
          <p:cNvPr id="3" name="Imagen 2"/>
          <p:cNvPicPr>
            <a:picLocks noChangeAspect="1"/>
          </p:cNvPicPr>
          <p:nvPr/>
        </p:nvPicPr>
        <p:blipFill>
          <a:blip r:embed="rId2"/>
          <a:stretch>
            <a:fillRect/>
          </a:stretch>
        </p:blipFill>
        <p:spPr>
          <a:xfrm>
            <a:off x="4705176" y="3412978"/>
            <a:ext cx="3768344" cy="2415509"/>
          </a:xfrm>
          <a:prstGeom prst="rect">
            <a:avLst/>
          </a:prstGeom>
        </p:spPr>
      </p:pic>
      <p:pic>
        <p:nvPicPr>
          <p:cNvPr id="4" name="Imagen 3"/>
          <p:cNvPicPr>
            <a:picLocks noChangeAspect="1"/>
          </p:cNvPicPr>
          <p:nvPr/>
        </p:nvPicPr>
        <p:blipFill>
          <a:blip r:embed="rId3"/>
          <a:stretch>
            <a:fillRect/>
          </a:stretch>
        </p:blipFill>
        <p:spPr>
          <a:xfrm>
            <a:off x="755576" y="3412978"/>
            <a:ext cx="3340952" cy="2415509"/>
          </a:xfrm>
          <a:prstGeom prst="rect">
            <a:avLst/>
          </a:prstGeom>
        </p:spPr>
      </p:pic>
      <p:sp>
        <p:nvSpPr>
          <p:cNvPr id="2" name="Rectángulo redondeado 1"/>
          <p:cNvSpPr/>
          <p:nvPr/>
        </p:nvSpPr>
        <p:spPr>
          <a:xfrm>
            <a:off x="2339752" y="6021288"/>
            <a:ext cx="4824536" cy="40466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1"/>
                </a:solidFill>
              </a:rPr>
              <a:t>¿</a:t>
            </a:r>
            <a:r>
              <a:rPr lang="es-ES" dirty="0" smtClean="0">
                <a:solidFill>
                  <a:schemeClr val="bg1"/>
                </a:solidFill>
              </a:rPr>
              <a:t>Cómo aplicar la fuerza de manera </a:t>
            </a:r>
            <a:r>
              <a:rPr lang="es-ES" b="1" u="sng" dirty="0" smtClean="0">
                <a:solidFill>
                  <a:schemeClr val="bg1"/>
                </a:solidFill>
              </a:rPr>
              <a:t>legítima</a:t>
            </a:r>
            <a:r>
              <a:rPr lang="es-ES" dirty="0" smtClean="0">
                <a:solidFill>
                  <a:schemeClr val="bg1"/>
                </a:solidFill>
              </a:rPr>
              <a:t>?</a:t>
            </a:r>
            <a:endParaRPr lang="en-US" dirty="0">
              <a:solidFill>
                <a:schemeClr val="bg1"/>
              </a:solidFill>
            </a:endParaRPr>
          </a:p>
        </p:txBody>
      </p:sp>
      <p:sp>
        <p:nvSpPr>
          <p:cNvPr id="5" name="CuadroTexto 4"/>
          <p:cNvSpPr txBox="1"/>
          <p:nvPr/>
        </p:nvSpPr>
        <p:spPr>
          <a:xfrm>
            <a:off x="618886" y="3854507"/>
            <a:ext cx="8013732" cy="461665"/>
          </a:xfrm>
          <a:prstGeom prst="rect">
            <a:avLst/>
          </a:prstGeom>
          <a:solidFill>
            <a:schemeClr val="tx1">
              <a:lumMod val="95000"/>
            </a:schemeClr>
          </a:solidFill>
        </p:spPr>
        <p:txBody>
          <a:bodyPr wrap="none" rtlCol="0">
            <a:spAutoFit/>
          </a:bodyPr>
          <a:lstStyle/>
          <a:p>
            <a:r>
              <a:rPr lang="es-ES" sz="2400" b="1" dirty="0" smtClean="0">
                <a:solidFill>
                  <a:schemeClr val="bg1"/>
                </a:solidFill>
                <a:latin typeface="Goudy Stout" panose="0202090407030B020401" pitchFamily="18" charset="0"/>
              </a:rPr>
              <a:t>LA PREGUNTA DEL MILLÓN </a:t>
            </a:r>
            <a:endParaRPr lang="en-US" sz="2400" b="1" dirty="0">
              <a:solidFill>
                <a:schemeClr val="bg1"/>
              </a:solidFill>
              <a:latin typeface="Goudy Stout" panose="0202090407030B020401" pitchFamily="18" charset="0"/>
            </a:endParaRPr>
          </a:p>
        </p:txBody>
      </p:sp>
    </p:spTree>
    <p:extLst>
      <p:ext uri="{BB962C8B-B14F-4D97-AF65-F5344CB8AC3E}">
        <p14:creationId xmlns:p14="http://schemas.microsoft.com/office/powerpoint/2010/main" val="3512318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62</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2</a:t>
            </a:r>
            <a:r>
              <a:rPr lang="es-ES" sz="2400" dirty="0" smtClean="0">
                <a:solidFill>
                  <a:srgbClr val="002060"/>
                </a:solidFill>
              </a:rPr>
              <a:t>.- Rol de las FF.AA en Estado de Excepción Constitucional.</a:t>
            </a:r>
          </a:p>
        </p:txBody>
      </p:sp>
      <p:sp>
        <p:nvSpPr>
          <p:cNvPr id="14" name="13 Rectángulo redondeado"/>
          <p:cNvSpPr/>
          <p:nvPr/>
        </p:nvSpPr>
        <p:spPr>
          <a:xfrm>
            <a:off x="395536" y="2443635"/>
            <a:ext cx="8460432" cy="4126333"/>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000" dirty="0" smtClean="0">
                <a:solidFill>
                  <a:srgbClr val="002060"/>
                </a:solidFill>
              </a:rPr>
              <a:t> </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CuadroTexto 1"/>
          <p:cNvSpPr txBox="1"/>
          <p:nvPr/>
        </p:nvSpPr>
        <p:spPr>
          <a:xfrm>
            <a:off x="720795" y="2607583"/>
            <a:ext cx="7555586" cy="954107"/>
          </a:xfrm>
          <a:prstGeom prst="rect">
            <a:avLst/>
          </a:prstGeom>
          <a:solidFill>
            <a:schemeClr val="tx1">
              <a:lumMod val="85000"/>
            </a:schemeClr>
          </a:solidFill>
        </p:spPr>
        <p:txBody>
          <a:bodyPr wrap="square" rtlCol="0">
            <a:spAutoFit/>
          </a:bodyPr>
          <a:lstStyle/>
          <a:p>
            <a:r>
              <a:rPr lang="es-CL" sz="2800" dirty="0" smtClean="0">
                <a:solidFill>
                  <a:schemeClr val="bg1"/>
                </a:solidFill>
              </a:rPr>
              <a:t>Existe ciertos derechos básicos que la Constitución garantiza a todas las personas.</a:t>
            </a:r>
          </a:p>
        </p:txBody>
      </p:sp>
      <p:sp>
        <p:nvSpPr>
          <p:cNvPr id="3" name="Flecha abajo 2"/>
          <p:cNvSpPr/>
          <p:nvPr/>
        </p:nvSpPr>
        <p:spPr>
          <a:xfrm>
            <a:off x="3366120" y="3752260"/>
            <a:ext cx="1277888" cy="79208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4" name="CuadroTexto 3"/>
          <p:cNvSpPr txBox="1"/>
          <p:nvPr/>
        </p:nvSpPr>
        <p:spPr>
          <a:xfrm>
            <a:off x="4445261" y="3752260"/>
            <a:ext cx="4037708" cy="400110"/>
          </a:xfrm>
          <a:prstGeom prst="rect">
            <a:avLst/>
          </a:prstGeom>
          <a:noFill/>
        </p:spPr>
        <p:txBody>
          <a:bodyPr wrap="none" rtlCol="0">
            <a:spAutoFit/>
          </a:bodyPr>
          <a:lstStyle/>
          <a:p>
            <a:r>
              <a:rPr lang="es-CL" sz="2000" dirty="0" smtClean="0">
                <a:solidFill>
                  <a:schemeClr val="bg1"/>
                </a:solidFill>
              </a:rPr>
              <a:t>Estos derechos pueden ser afectados</a:t>
            </a:r>
            <a:endParaRPr lang="es-CL" sz="2000" dirty="0">
              <a:solidFill>
                <a:schemeClr val="bg1"/>
              </a:solidFill>
            </a:endParaRPr>
          </a:p>
        </p:txBody>
      </p:sp>
      <p:sp>
        <p:nvSpPr>
          <p:cNvPr id="16" name="CuadroTexto 15"/>
          <p:cNvSpPr txBox="1"/>
          <p:nvPr/>
        </p:nvSpPr>
        <p:spPr>
          <a:xfrm>
            <a:off x="1063359" y="4649217"/>
            <a:ext cx="4012697" cy="1815882"/>
          </a:xfrm>
          <a:prstGeom prst="rect">
            <a:avLst/>
          </a:prstGeom>
          <a:solidFill>
            <a:schemeClr val="tx1">
              <a:lumMod val="85000"/>
            </a:schemeClr>
          </a:solidFill>
        </p:spPr>
        <p:txBody>
          <a:bodyPr wrap="square" rtlCol="0">
            <a:spAutoFit/>
          </a:bodyPr>
          <a:lstStyle/>
          <a:p>
            <a:r>
              <a:rPr lang="es-CL" sz="2800" dirty="0" smtClean="0">
                <a:solidFill>
                  <a:schemeClr val="bg1"/>
                </a:solidFill>
              </a:rPr>
              <a:t>Guerra interna o externa.</a:t>
            </a:r>
          </a:p>
          <a:p>
            <a:r>
              <a:rPr lang="es-CL" sz="2800" dirty="0" smtClean="0">
                <a:solidFill>
                  <a:schemeClr val="bg1"/>
                </a:solidFill>
              </a:rPr>
              <a:t>Conmoción interior.</a:t>
            </a:r>
          </a:p>
          <a:p>
            <a:r>
              <a:rPr lang="es-CL" sz="2800" dirty="0" smtClean="0">
                <a:solidFill>
                  <a:schemeClr val="bg1"/>
                </a:solidFill>
              </a:rPr>
              <a:t>Emergencia.</a:t>
            </a:r>
          </a:p>
          <a:p>
            <a:r>
              <a:rPr lang="es-CL" sz="2800" dirty="0" smtClean="0">
                <a:solidFill>
                  <a:schemeClr val="bg1"/>
                </a:solidFill>
              </a:rPr>
              <a:t>Calamidad.</a:t>
            </a:r>
          </a:p>
        </p:txBody>
      </p:sp>
      <p:pic>
        <p:nvPicPr>
          <p:cNvPr id="5" name="Imagen 4"/>
          <p:cNvPicPr>
            <a:picLocks noChangeAspect="1"/>
          </p:cNvPicPr>
          <p:nvPr/>
        </p:nvPicPr>
        <p:blipFill>
          <a:blip r:embed="rId2"/>
          <a:stretch>
            <a:fillRect/>
          </a:stretch>
        </p:blipFill>
        <p:spPr>
          <a:xfrm>
            <a:off x="5436096" y="4282767"/>
            <a:ext cx="3015233" cy="2073583"/>
          </a:xfrm>
          <a:prstGeom prst="rect">
            <a:avLst/>
          </a:prstGeom>
        </p:spPr>
      </p:pic>
    </p:spTree>
    <p:extLst>
      <p:ext uri="{BB962C8B-B14F-4D97-AF65-F5344CB8AC3E}">
        <p14:creationId xmlns:p14="http://schemas.microsoft.com/office/powerpoint/2010/main" val="220004483"/>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63</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2</a:t>
            </a:r>
            <a:r>
              <a:rPr lang="es-ES" sz="2400" dirty="0" smtClean="0">
                <a:solidFill>
                  <a:srgbClr val="002060"/>
                </a:solidFill>
              </a:rPr>
              <a:t>.- Rol de las FF.AA en Estado de Excepción Constitucional.</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CuadroTexto 1"/>
          <p:cNvSpPr txBox="1"/>
          <p:nvPr/>
        </p:nvSpPr>
        <p:spPr>
          <a:xfrm>
            <a:off x="720795" y="2420888"/>
            <a:ext cx="7555586" cy="1384995"/>
          </a:xfrm>
          <a:prstGeom prst="rect">
            <a:avLst/>
          </a:prstGeom>
          <a:solidFill>
            <a:schemeClr val="tx1">
              <a:lumMod val="85000"/>
            </a:schemeClr>
          </a:solidFill>
        </p:spPr>
        <p:txBody>
          <a:bodyPr wrap="square" rtlCol="0">
            <a:spAutoFit/>
          </a:bodyPr>
          <a:lstStyle/>
          <a:p>
            <a:r>
              <a:rPr lang="es-CL" sz="2800" dirty="0" smtClean="0">
                <a:solidFill>
                  <a:schemeClr val="bg1"/>
                </a:solidFill>
              </a:rPr>
              <a:t>Estos derechos se pueden restringir o suspender en un acto administrativo que se llama “estado de excepción”.</a:t>
            </a:r>
          </a:p>
        </p:txBody>
      </p:sp>
      <p:pic>
        <p:nvPicPr>
          <p:cNvPr id="3" name="Imagen 2"/>
          <p:cNvPicPr>
            <a:picLocks noChangeAspect="1"/>
          </p:cNvPicPr>
          <p:nvPr/>
        </p:nvPicPr>
        <p:blipFill>
          <a:blip r:embed="rId2"/>
          <a:stretch>
            <a:fillRect/>
          </a:stretch>
        </p:blipFill>
        <p:spPr>
          <a:xfrm>
            <a:off x="1991544" y="3973706"/>
            <a:ext cx="5412432" cy="2706216"/>
          </a:xfrm>
          <a:prstGeom prst="rect">
            <a:avLst/>
          </a:prstGeom>
        </p:spPr>
      </p:pic>
    </p:spTree>
    <p:extLst>
      <p:ext uri="{BB962C8B-B14F-4D97-AF65-F5344CB8AC3E}">
        <p14:creationId xmlns:p14="http://schemas.microsoft.com/office/powerpoint/2010/main" val="2188317667"/>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64</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2</a:t>
            </a:r>
            <a:r>
              <a:rPr lang="es-ES" sz="2400" dirty="0" smtClean="0">
                <a:solidFill>
                  <a:srgbClr val="002060"/>
                </a:solidFill>
              </a:rPr>
              <a:t>.- Rol de las FF.AA en Estado de Excepción Constitucional.</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CuadroTexto 1"/>
          <p:cNvSpPr txBox="1"/>
          <p:nvPr/>
        </p:nvSpPr>
        <p:spPr>
          <a:xfrm>
            <a:off x="720795" y="2607583"/>
            <a:ext cx="7555586" cy="3539430"/>
          </a:xfrm>
          <a:prstGeom prst="rect">
            <a:avLst/>
          </a:prstGeom>
          <a:solidFill>
            <a:schemeClr val="tx1">
              <a:lumMod val="85000"/>
            </a:schemeClr>
          </a:solidFill>
        </p:spPr>
        <p:txBody>
          <a:bodyPr wrap="square" rtlCol="0">
            <a:spAutoFit/>
          </a:bodyPr>
          <a:lstStyle/>
          <a:p>
            <a:r>
              <a:rPr lang="es-CL" sz="2800" dirty="0" smtClean="0">
                <a:solidFill>
                  <a:schemeClr val="bg1"/>
                </a:solidFill>
              </a:rPr>
              <a:t>Existen 4 situaciones:</a:t>
            </a:r>
          </a:p>
          <a:p>
            <a:endParaRPr lang="es-CL" sz="2800" dirty="0">
              <a:solidFill>
                <a:schemeClr val="bg1"/>
              </a:solidFill>
            </a:endParaRPr>
          </a:p>
          <a:p>
            <a:pPr marL="457200" indent="-457200">
              <a:buFont typeface="Arial" panose="020B0604020202020204" pitchFamily="34" charset="0"/>
              <a:buChar char="•"/>
            </a:pPr>
            <a:r>
              <a:rPr lang="es-CL" sz="2800" dirty="0" smtClean="0">
                <a:solidFill>
                  <a:schemeClr val="bg1"/>
                </a:solidFill>
              </a:rPr>
              <a:t>Estado de asamblea, guerra exterior.</a:t>
            </a:r>
          </a:p>
          <a:p>
            <a:pPr marL="457200" indent="-457200">
              <a:buFont typeface="Arial" panose="020B0604020202020204" pitchFamily="34" charset="0"/>
              <a:buChar char="•"/>
            </a:pPr>
            <a:r>
              <a:rPr lang="es-CL" sz="2800" dirty="0" smtClean="0">
                <a:solidFill>
                  <a:schemeClr val="bg1"/>
                </a:solidFill>
              </a:rPr>
              <a:t>Estado de sitio, guerra interna.</a:t>
            </a:r>
          </a:p>
          <a:p>
            <a:pPr marL="457200" indent="-457200">
              <a:buFont typeface="Arial" panose="020B0604020202020204" pitchFamily="34" charset="0"/>
              <a:buChar char="•"/>
            </a:pPr>
            <a:r>
              <a:rPr lang="es-CL" sz="2800" dirty="0" smtClean="0">
                <a:solidFill>
                  <a:schemeClr val="bg1"/>
                </a:solidFill>
              </a:rPr>
              <a:t>Estado de emergencia, grave alteración del orden público.</a:t>
            </a:r>
          </a:p>
          <a:p>
            <a:pPr marL="457200" indent="-457200">
              <a:buFont typeface="Arial" panose="020B0604020202020204" pitchFamily="34" charset="0"/>
              <a:buChar char="•"/>
            </a:pPr>
            <a:r>
              <a:rPr lang="es-CL" sz="2800" dirty="0" smtClean="0">
                <a:solidFill>
                  <a:schemeClr val="bg1"/>
                </a:solidFill>
              </a:rPr>
              <a:t>Estado de catástrofe, calamidad pública.</a:t>
            </a:r>
          </a:p>
          <a:p>
            <a:pPr marL="914400" lvl="1" indent="-457200">
              <a:buFont typeface="Arial" panose="020B0604020202020204" pitchFamily="34" charset="0"/>
              <a:buChar char="•"/>
            </a:pPr>
            <a:endParaRPr lang="es-CL" sz="2800" dirty="0" smtClean="0">
              <a:solidFill>
                <a:schemeClr val="bg1"/>
              </a:solidFill>
            </a:endParaRPr>
          </a:p>
        </p:txBody>
      </p:sp>
    </p:spTree>
    <p:extLst>
      <p:ext uri="{BB962C8B-B14F-4D97-AF65-F5344CB8AC3E}">
        <p14:creationId xmlns:p14="http://schemas.microsoft.com/office/powerpoint/2010/main" val="3513064592"/>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65</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2</a:t>
            </a:r>
            <a:r>
              <a:rPr lang="es-ES" sz="2400" dirty="0" smtClean="0">
                <a:solidFill>
                  <a:srgbClr val="002060"/>
                </a:solidFill>
              </a:rPr>
              <a:t>.- Rol de las FF.AA en Estado de Excepción Constitucional.</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CuadroTexto 1"/>
          <p:cNvSpPr txBox="1"/>
          <p:nvPr/>
        </p:nvSpPr>
        <p:spPr>
          <a:xfrm>
            <a:off x="720795" y="2607583"/>
            <a:ext cx="7555586" cy="3970318"/>
          </a:xfrm>
          <a:prstGeom prst="rect">
            <a:avLst/>
          </a:prstGeom>
          <a:solidFill>
            <a:schemeClr val="tx1">
              <a:lumMod val="85000"/>
            </a:schemeClr>
          </a:solidFill>
        </p:spPr>
        <p:txBody>
          <a:bodyPr wrap="square" rtlCol="0">
            <a:spAutoFit/>
          </a:bodyPr>
          <a:lstStyle/>
          <a:p>
            <a:r>
              <a:rPr lang="es-CL" sz="2800" dirty="0" smtClean="0">
                <a:solidFill>
                  <a:schemeClr val="bg1"/>
                </a:solidFill>
              </a:rPr>
              <a:t>En los 4 estados de excepción antes descritos se designa un Jefe de la Defensa Nacional  que:</a:t>
            </a:r>
          </a:p>
          <a:p>
            <a:endParaRPr lang="es-CL" sz="2800" dirty="0">
              <a:solidFill>
                <a:schemeClr val="bg1"/>
              </a:solidFill>
            </a:endParaRPr>
          </a:p>
          <a:p>
            <a:pPr marL="457200" indent="-457200">
              <a:buFont typeface="Arial" panose="020B0604020202020204" pitchFamily="34" charset="0"/>
              <a:buChar char="•"/>
            </a:pPr>
            <a:r>
              <a:rPr lang="es-CL" sz="2800" dirty="0" smtClean="0">
                <a:solidFill>
                  <a:schemeClr val="bg1"/>
                </a:solidFill>
              </a:rPr>
              <a:t>Asume el mando de las FF.AA. </a:t>
            </a:r>
            <a:r>
              <a:rPr lang="es-CL" sz="2800" dirty="0">
                <a:solidFill>
                  <a:schemeClr val="bg1"/>
                </a:solidFill>
              </a:rPr>
              <a:t>d</a:t>
            </a:r>
            <a:r>
              <a:rPr lang="es-CL" sz="2800" dirty="0" smtClean="0">
                <a:solidFill>
                  <a:schemeClr val="bg1"/>
                </a:solidFill>
              </a:rPr>
              <a:t>e su zona.</a:t>
            </a:r>
          </a:p>
          <a:p>
            <a:pPr marL="457200" indent="-457200">
              <a:buFont typeface="Arial" panose="020B0604020202020204" pitchFamily="34" charset="0"/>
              <a:buChar char="•"/>
            </a:pPr>
            <a:r>
              <a:rPr lang="es-CL" sz="2800" dirty="0" smtClean="0">
                <a:solidFill>
                  <a:schemeClr val="bg1"/>
                </a:solidFill>
              </a:rPr>
              <a:t>Controlar la entrada y salida a su zona.</a:t>
            </a:r>
          </a:p>
          <a:p>
            <a:pPr marL="457200" indent="-457200">
              <a:buFont typeface="Arial" panose="020B0604020202020204" pitchFamily="34" charset="0"/>
              <a:buChar char="•"/>
            </a:pPr>
            <a:r>
              <a:rPr lang="es-CL" sz="2800" dirty="0" smtClean="0">
                <a:solidFill>
                  <a:schemeClr val="bg1"/>
                </a:solidFill>
              </a:rPr>
              <a:t>Ordenar acopio de alimentos.</a:t>
            </a:r>
          </a:p>
          <a:p>
            <a:pPr marL="457200" indent="-457200">
              <a:buFont typeface="Arial" panose="020B0604020202020204" pitchFamily="34" charset="0"/>
              <a:buChar char="•"/>
            </a:pPr>
            <a:r>
              <a:rPr lang="es-CL" sz="2800" dirty="0" smtClean="0">
                <a:solidFill>
                  <a:schemeClr val="bg1"/>
                </a:solidFill>
              </a:rPr>
              <a:t>Ordenar distribución gratuita de bienes.</a:t>
            </a:r>
          </a:p>
          <a:p>
            <a:pPr marL="457200" indent="-457200">
              <a:buFont typeface="Arial" panose="020B0604020202020204" pitchFamily="34" charset="0"/>
              <a:buChar char="•"/>
            </a:pPr>
            <a:r>
              <a:rPr lang="es-CL" sz="2800" dirty="0" smtClean="0">
                <a:solidFill>
                  <a:schemeClr val="bg1"/>
                </a:solidFill>
              </a:rPr>
              <a:t>Condicionar las reuniones.</a:t>
            </a:r>
          </a:p>
          <a:p>
            <a:pPr marL="457200" indent="-457200">
              <a:buFont typeface="Arial" panose="020B0604020202020204" pitchFamily="34" charset="0"/>
              <a:buChar char="•"/>
            </a:pPr>
            <a:r>
              <a:rPr lang="es-CL" sz="2800" dirty="0" smtClean="0">
                <a:solidFill>
                  <a:schemeClr val="bg1"/>
                </a:solidFill>
              </a:rPr>
              <a:t>Dictar directrices para mantener el orden </a:t>
            </a:r>
          </a:p>
        </p:txBody>
      </p:sp>
    </p:spTree>
    <p:extLst>
      <p:ext uri="{BB962C8B-B14F-4D97-AF65-F5344CB8AC3E}">
        <p14:creationId xmlns:p14="http://schemas.microsoft.com/office/powerpoint/2010/main" val="4069782096"/>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66</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3</a:t>
            </a:r>
            <a:r>
              <a:rPr lang="es-ES" sz="2400" dirty="0" smtClean="0">
                <a:solidFill>
                  <a:srgbClr val="002060"/>
                </a:solidFill>
              </a:rPr>
              <a:t>.- Uso legítimo de la fuerza.</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Rectángulo 1"/>
          <p:cNvSpPr/>
          <p:nvPr/>
        </p:nvSpPr>
        <p:spPr>
          <a:xfrm>
            <a:off x="251520" y="2550381"/>
            <a:ext cx="8568952" cy="2308324"/>
          </a:xfrm>
          <a:prstGeom prst="rect">
            <a:avLst/>
          </a:prstGeom>
          <a:solidFill>
            <a:schemeClr val="tx1"/>
          </a:solidFill>
        </p:spPr>
        <p:txBody>
          <a:bodyPr wrap="square">
            <a:spAutoFit/>
          </a:bodyPr>
          <a:lstStyle/>
          <a:p>
            <a:pPr algn="just"/>
            <a:r>
              <a:rPr lang="es-ES" sz="2400" dirty="0">
                <a:solidFill>
                  <a:schemeClr val="bg1"/>
                </a:solidFill>
              </a:rPr>
              <a:t>L</a:t>
            </a:r>
            <a:r>
              <a:rPr lang="es-ES" sz="2400" dirty="0" smtClean="0">
                <a:solidFill>
                  <a:schemeClr val="bg1"/>
                </a:solidFill>
              </a:rPr>
              <a:t>os </a:t>
            </a:r>
            <a:r>
              <a:rPr lang="es-ES" sz="2400" dirty="0">
                <a:solidFill>
                  <a:schemeClr val="bg1"/>
                </a:solidFill>
              </a:rPr>
              <a:t>Jefes de la Defensa Nacional, </a:t>
            </a:r>
            <a:r>
              <a:rPr lang="es-ES" sz="2400" dirty="0" smtClean="0">
                <a:solidFill>
                  <a:schemeClr val="bg1"/>
                </a:solidFill>
              </a:rPr>
              <a:t>dictarán </a:t>
            </a:r>
            <a:r>
              <a:rPr lang="es-ES" sz="2400" u="sng" dirty="0" smtClean="0">
                <a:solidFill>
                  <a:schemeClr val="bg1"/>
                </a:solidFill>
              </a:rPr>
              <a:t>instrucciones </a:t>
            </a:r>
            <a:r>
              <a:rPr lang="es-ES" sz="2400" u="sng" dirty="0">
                <a:solidFill>
                  <a:schemeClr val="bg1"/>
                </a:solidFill>
              </a:rPr>
              <a:t>que precisen el uso de la fuerza</a:t>
            </a:r>
            <a:r>
              <a:rPr lang="es-ES" sz="2400" dirty="0">
                <a:solidFill>
                  <a:schemeClr val="bg1"/>
                </a:solidFill>
              </a:rPr>
              <a:t> por parte de las unidades militares durante </a:t>
            </a:r>
            <a:r>
              <a:rPr lang="es-ES" sz="2400" dirty="0" smtClean="0">
                <a:solidFill>
                  <a:schemeClr val="bg1"/>
                </a:solidFill>
              </a:rPr>
              <a:t>los estados </a:t>
            </a:r>
            <a:r>
              <a:rPr lang="es-ES" sz="2400" dirty="0">
                <a:solidFill>
                  <a:schemeClr val="bg1"/>
                </a:solidFill>
              </a:rPr>
              <a:t>de excepción constitucional de catástrofe, emergencia y sitio. Para este efecto, </a:t>
            </a:r>
            <a:r>
              <a:rPr lang="es-ES" sz="2400" dirty="0" smtClean="0">
                <a:solidFill>
                  <a:schemeClr val="bg1"/>
                </a:solidFill>
              </a:rPr>
              <a:t>deberán precisar </a:t>
            </a:r>
            <a:r>
              <a:rPr lang="es-ES" sz="2400" dirty="0">
                <a:solidFill>
                  <a:schemeClr val="bg1"/>
                </a:solidFill>
              </a:rPr>
              <a:t>el empleo de armamento y otros dispositivos en conformidad a las Reglas de Uso de </a:t>
            </a:r>
            <a:r>
              <a:rPr lang="es-ES" sz="2400" dirty="0" smtClean="0">
                <a:solidFill>
                  <a:schemeClr val="bg1"/>
                </a:solidFill>
              </a:rPr>
              <a:t>la Fuerza </a:t>
            </a:r>
            <a:r>
              <a:rPr lang="es-ES" sz="2400" dirty="0">
                <a:solidFill>
                  <a:schemeClr val="bg1"/>
                </a:solidFill>
              </a:rPr>
              <a:t>(RUF)</a:t>
            </a:r>
            <a:endParaRPr lang="en-US" sz="2400" dirty="0">
              <a:solidFill>
                <a:schemeClr val="bg1"/>
              </a:solidFill>
            </a:endParaRPr>
          </a:p>
        </p:txBody>
      </p:sp>
    </p:spTree>
    <p:extLst>
      <p:ext uri="{BB962C8B-B14F-4D97-AF65-F5344CB8AC3E}">
        <p14:creationId xmlns:p14="http://schemas.microsoft.com/office/powerpoint/2010/main" val="3264810766"/>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67</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3</a:t>
            </a:r>
            <a:r>
              <a:rPr lang="es-ES" sz="2400" dirty="0" smtClean="0">
                <a:solidFill>
                  <a:srgbClr val="002060"/>
                </a:solidFill>
              </a:rPr>
              <a:t>.- Uso legítimo de la fuerza.</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Rectángulo 1"/>
          <p:cNvSpPr/>
          <p:nvPr/>
        </p:nvSpPr>
        <p:spPr>
          <a:xfrm>
            <a:off x="0" y="2228395"/>
            <a:ext cx="9144000" cy="2215991"/>
          </a:xfrm>
          <a:prstGeom prst="rect">
            <a:avLst/>
          </a:prstGeom>
          <a:solidFill>
            <a:schemeClr val="tx1"/>
          </a:solidFill>
        </p:spPr>
        <p:txBody>
          <a:bodyPr wrap="square">
            <a:spAutoFit/>
          </a:bodyPr>
          <a:lstStyle/>
          <a:p>
            <a:pPr algn="just"/>
            <a:r>
              <a:rPr lang="es-ES" sz="2300" dirty="0" smtClean="0">
                <a:solidFill>
                  <a:schemeClr val="bg1"/>
                </a:solidFill>
              </a:rPr>
              <a:t>Reglas de uso de la fuerza (RUF).</a:t>
            </a:r>
          </a:p>
          <a:p>
            <a:pPr algn="just"/>
            <a:r>
              <a:rPr lang="es-ES" sz="2300" b="1" dirty="0">
                <a:solidFill>
                  <a:schemeClr val="bg1"/>
                </a:solidFill>
              </a:rPr>
              <a:t>Regla N° 1</a:t>
            </a:r>
            <a:r>
              <a:rPr lang="es-ES" sz="2300" dirty="0">
                <a:solidFill>
                  <a:schemeClr val="bg1"/>
                </a:solidFill>
              </a:rPr>
              <a:t>. Empleo </a:t>
            </a:r>
            <a:r>
              <a:rPr lang="es-ES" sz="2300" dirty="0" smtClean="0">
                <a:solidFill>
                  <a:schemeClr val="bg1"/>
                </a:solidFill>
              </a:rPr>
              <a:t>disuasivo.</a:t>
            </a:r>
            <a:endParaRPr lang="es-ES" sz="2300" dirty="0">
              <a:solidFill>
                <a:schemeClr val="bg1"/>
              </a:solidFill>
            </a:endParaRPr>
          </a:p>
          <a:p>
            <a:pPr algn="just"/>
            <a:r>
              <a:rPr lang="es-ES" sz="2300" b="1" dirty="0">
                <a:solidFill>
                  <a:schemeClr val="bg1"/>
                </a:solidFill>
              </a:rPr>
              <a:t>Regla </a:t>
            </a:r>
            <a:r>
              <a:rPr lang="es-ES" sz="2300" b="1" dirty="0" smtClean="0">
                <a:solidFill>
                  <a:schemeClr val="bg1"/>
                </a:solidFill>
              </a:rPr>
              <a:t>N° 2</a:t>
            </a:r>
            <a:r>
              <a:rPr lang="es-ES" sz="2300" dirty="0">
                <a:solidFill>
                  <a:schemeClr val="bg1"/>
                </a:solidFill>
              </a:rPr>
              <a:t>. Efectuar </a:t>
            </a:r>
            <a:r>
              <a:rPr lang="es-ES" sz="2300" dirty="0" smtClean="0">
                <a:solidFill>
                  <a:schemeClr val="bg1"/>
                </a:solidFill>
              </a:rPr>
              <a:t>negociación</a:t>
            </a:r>
            <a:r>
              <a:rPr lang="es-ES" sz="2300" dirty="0">
                <a:solidFill>
                  <a:schemeClr val="bg1"/>
                </a:solidFill>
              </a:rPr>
              <a:t>.</a:t>
            </a:r>
          </a:p>
          <a:p>
            <a:pPr algn="just"/>
            <a:r>
              <a:rPr lang="es-ES" sz="2300" b="1" dirty="0">
                <a:solidFill>
                  <a:schemeClr val="bg1"/>
                </a:solidFill>
              </a:rPr>
              <a:t>Regla N° 3</a:t>
            </a:r>
            <a:r>
              <a:rPr lang="es-ES" sz="2300" dirty="0">
                <a:solidFill>
                  <a:schemeClr val="bg1"/>
                </a:solidFill>
              </a:rPr>
              <a:t>. Empleo disuasivo de </a:t>
            </a:r>
            <a:r>
              <a:rPr lang="es-ES" sz="2300" dirty="0" smtClean="0">
                <a:solidFill>
                  <a:schemeClr val="bg1"/>
                </a:solidFill>
              </a:rPr>
              <a:t>fumígenos.</a:t>
            </a:r>
            <a:endParaRPr lang="es-ES" sz="2300" dirty="0">
              <a:solidFill>
                <a:schemeClr val="bg1"/>
              </a:solidFill>
            </a:endParaRPr>
          </a:p>
          <a:p>
            <a:pPr algn="just"/>
            <a:r>
              <a:rPr lang="es-ES" sz="2300" b="1" dirty="0">
                <a:solidFill>
                  <a:schemeClr val="bg1"/>
                </a:solidFill>
              </a:rPr>
              <a:t>Regla N° 4</a:t>
            </a:r>
            <a:r>
              <a:rPr lang="es-ES" sz="2300" dirty="0">
                <a:solidFill>
                  <a:schemeClr val="bg1"/>
                </a:solidFill>
              </a:rPr>
              <a:t>. Empleo disuasivo de dispositivos o armamentos no </a:t>
            </a:r>
            <a:r>
              <a:rPr lang="es-ES" sz="2300" dirty="0" smtClean="0">
                <a:solidFill>
                  <a:schemeClr val="bg1"/>
                </a:solidFill>
              </a:rPr>
              <a:t>letales.</a:t>
            </a:r>
          </a:p>
          <a:p>
            <a:pPr algn="just"/>
            <a:r>
              <a:rPr lang="es-ES" sz="2300" b="1" dirty="0" smtClean="0">
                <a:solidFill>
                  <a:schemeClr val="bg1"/>
                </a:solidFill>
              </a:rPr>
              <a:t>Regla </a:t>
            </a:r>
            <a:r>
              <a:rPr lang="es-ES" sz="2300" b="1" dirty="0">
                <a:solidFill>
                  <a:schemeClr val="bg1"/>
                </a:solidFill>
              </a:rPr>
              <a:t>N° 5</a:t>
            </a:r>
            <a:r>
              <a:rPr lang="es-ES" sz="2300" dirty="0">
                <a:solidFill>
                  <a:schemeClr val="bg1"/>
                </a:solidFill>
              </a:rPr>
              <a:t>. Empleo de armamento </a:t>
            </a:r>
            <a:r>
              <a:rPr lang="es-ES" sz="2300" dirty="0" smtClean="0">
                <a:solidFill>
                  <a:schemeClr val="bg1"/>
                </a:solidFill>
              </a:rPr>
              <a:t>antidisturbios</a:t>
            </a:r>
            <a:r>
              <a:rPr lang="es-ES" sz="2300" dirty="0">
                <a:solidFill>
                  <a:schemeClr val="bg1"/>
                </a:solidFill>
              </a:rPr>
              <a:t>.</a:t>
            </a:r>
          </a:p>
        </p:txBody>
      </p:sp>
      <p:sp>
        <p:nvSpPr>
          <p:cNvPr id="11" name="Rectángulo 10"/>
          <p:cNvSpPr/>
          <p:nvPr/>
        </p:nvSpPr>
        <p:spPr>
          <a:xfrm>
            <a:off x="0" y="4369167"/>
            <a:ext cx="9144000" cy="1154162"/>
          </a:xfrm>
          <a:prstGeom prst="rect">
            <a:avLst/>
          </a:prstGeom>
          <a:solidFill>
            <a:schemeClr val="tx1"/>
          </a:solidFill>
        </p:spPr>
        <p:txBody>
          <a:bodyPr wrap="square">
            <a:spAutoFit/>
          </a:bodyPr>
          <a:lstStyle/>
          <a:p>
            <a:pPr algn="just"/>
            <a:r>
              <a:rPr lang="es-ES" sz="2300" b="1" dirty="0" smtClean="0">
                <a:solidFill>
                  <a:schemeClr val="bg1"/>
                </a:solidFill>
              </a:rPr>
              <a:t>Regla </a:t>
            </a:r>
            <a:r>
              <a:rPr lang="es-ES" sz="2300" b="1" dirty="0">
                <a:solidFill>
                  <a:schemeClr val="bg1"/>
                </a:solidFill>
              </a:rPr>
              <a:t>N° 6</a:t>
            </a:r>
            <a:r>
              <a:rPr lang="es-ES" sz="2300" dirty="0">
                <a:solidFill>
                  <a:schemeClr val="bg1"/>
                </a:solidFill>
              </a:rPr>
              <a:t>. Preparar el arma de </a:t>
            </a:r>
            <a:r>
              <a:rPr lang="es-ES" sz="2300" dirty="0" smtClean="0">
                <a:solidFill>
                  <a:schemeClr val="bg1"/>
                </a:solidFill>
              </a:rPr>
              <a:t>fuego.</a:t>
            </a:r>
            <a:endParaRPr lang="es-ES" sz="2300" dirty="0">
              <a:solidFill>
                <a:schemeClr val="bg1"/>
              </a:solidFill>
            </a:endParaRPr>
          </a:p>
          <a:p>
            <a:pPr algn="just"/>
            <a:r>
              <a:rPr lang="es-ES" sz="2300" b="1" dirty="0">
                <a:solidFill>
                  <a:schemeClr val="bg1"/>
                </a:solidFill>
              </a:rPr>
              <a:t>Regla N° 7</a:t>
            </a:r>
            <a:r>
              <a:rPr lang="es-ES" sz="2300" dirty="0">
                <a:solidFill>
                  <a:schemeClr val="bg1"/>
                </a:solidFill>
              </a:rPr>
              <a:t>. Efectuar disparos de advertencia con el arma de </a:t>
            </a:r>
            <a:r>
              <a:rPr lang="es-ES" sz="2300" dirty="0" smtClean="0">
                <a:solidFill>
                  <a:schemeClr val="bg1"/>
                </a:solidFill>
              </a:rPr>
              <a:t>fuego.</a:t>
            </a:r>
            <a:endParaRPr lang="es-ES" sz="2300" dirty="0">
              <a:solidFill>
                <a:schemeClr val="bg1"/>
              </a:solidFill>
            </a:endParaRPr>
          </a:p>
          <a:p>
            <a:pPr algn="just"/>
            <a:r>
              <a:rPr lang="es-ES" sz="2300" b="1" dirty="0">
                <a:solidFill>
                  <a:schemeClr val="bg1"/>
                </a:solidFill>
              </a:rPr>
              <a:t>Regla N° 8</a:t>
            </a:r>
            <a:r>
              <a:rPr lang="es-ES" sz="2300" dirty="0">
                <a:solidFill>
                  <a:schemeClr val="bg1"/>
                </a:solidFill>
              </a:rPr>
              <a:t>. Usar armas de fuego en legítima </a:t>
            </a:r>
            <a:r>
              <a:rPr lang="es-ES" sz="2300" dirty="0" smtClean="0">
                <a:solidFill>
                  <a:schemeClr val="bg1"/>
                </a:solidFill>
              </a:rPr>
              <a:t>defensa</a:t>
            </a:r>
            <a:r>
              <a:rPr lang="es-ES" sz="2300" dirty="0">
                <a:solidFill>
                  <a:schemeClr val="bg1"/>
                </a:solidFill>
              </a:rPr>
              <a:t>.</a:t>
            </a:r>
            <a:endParaRPr lang="es-ES" sz="2300" dirty="0" smtClean="0">
              <a:solidFill>
                <a:schemeClr val="bg1"/>
              </a:solidFill>
            </a:endParaRPr>
          </a:p>
        </p:txBody>
      </p:sp>
      <p:sp>
        <p:nvSpPr>
          <p:cNvPr id="14" name="Rectángulo 13"/>
          <p:cNvSpPr/>
          <p:nvPr/>
        </p:nvSpPr>
        <p:spPr>
          <a:xfrm>
            <a:off x="0" y="5497499"/>
            <a:ext cx="9144000" cy="1154162"/>
          </a:xfrm>
          <a:prstGeom prst="rect">
            <a:avLst/>
          </a:prstGeom>
          <a:solidFill>
            <a:schemeClr val="tx1"/>
          </a:solidFill>
        </p:spPr>
        <p:txBody>
          <a:bodyPr wrap="square">
            <a:spAutoFit/>
          </a:bodyPr>
          <a:lstStyle/>
          <a:p>
            <a:pPr algn="just"/>
            <a:r>
              <a:rPr lang="es-ES" sz="2300" b="1" dirty="0" smtClean="0">
                <a:solidFill>
                  <a:schemeClr val="bg1"/>
                </a:solidFill>
              </a:rPr>
              <a:t>Regla </a:t>
            </a:r>
            <a:r>
              <a:rPr lang="es-ES" sz="2300" b="1" dirty="0">
                <a:solidFill>
                  <a:schemeClr val="bg1"/>
                </a:solidFill>
              </a:rPr>
              <a:t>N° 9</a:t>
            </a:r>
            <a:r>
              <a:rPr lang="es-ES" sz="2300" dirty="0">
                <a:solidFill>
                  <a:schemeClr val="bg1"/>
                </a:solidFill>
              </a:rPr>
              <a:t>. Usar armas de fuego como último </a:t>
            </a:r>
            <a:r>
              <a:rPr lang="es-ES" sz="2300" dirty="0" smtClean="0">
                <a:solidFill>
                  <a:schemeClr val="bg1"/>
                </a:solidFill>
              </a:rPr>
              <a:t>recurso.</a:t>
            </a:r>
          </a:p>
          <a:p>
            <a:pPr algn="just"/>
            <a:r>
              <a:rPr lang="es-ES" sz="2300" dirty="0" smtClean="0">
                <a:solidFill>
                  <a:schemeClr val="bg1"/>
                </a:solidFill>
              </a:rPr>
              <a:t>- En </a:t>
            </a:r>
            <a:r>
              <a:rPr lang="es-ES" sz="2300" dirty="0">
                <a:solidFill>
                  <a:schemeClr val="bg1"/>
                </a:solidFill>
              </a:rPr>
              <a:t>un ataque actual o inminente a un recinto militar.</a:t>
            </a:r>
          </a:p>
          <a:p>
            <a:pPr algn="just"/>
            <a:r>
              <a:rPr lang="es-ES" sz="2300" dirty="0">
                <a:solidFill>
                  <a:schemeClr val="bg1"/>
                </a:solidFill>
              </a:rPr>
              <a:t>- En la protección de las instalaciones, </a:t>
            </a:r>
          </a:p>
        </p:txBody>
      </p:sp>
    </p:spTree>
    <p:extLst>
      <p:ext uri="{BB962C8B-B14F-4D97-AF65-F5344CB8AC3E}">
        <p14:creationId xmlns:p14="http://schemas.microsoft.com/office/powerpoint/2010/main" val="401939331"/>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2 Marcador de contenido"/>
          <p:cNvPicPr>
            <a:picLocks noGrp="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952500" y="1600200"/>
            <a:ext cx="7378700" cy="4533900"/>
          </a:xfrm>
        </p:spPr>
      </p:pic>
      <p:sp>
        <p:nvSpPr>
          <p:cNvPr id="54275" name="Rectangle 3"/>
          <p:cNvSpPr>
            <a:spLocks noChangeArrowheads="1"/>
          </p:cNvSpPr>
          <p:nvPr/>
        </p:nvSpPr>
        <p:spPr bwMode="auto">
          <a:xfrm>
            <a:off x="6372225" y="6310313"/>
            <a:ext cx="2343150" cy="5476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marL="0" marR="0" lvl="0" indent="0" algn="l" defTabSz="914400" rtl="0" eaLnBrk="0" fontAlgn="base" latinLnBrk="0" hangingPunct="0">
              <a:lnSpc>
                <a:spcPct val="90000"/>
              </a:lnSpc>
              <a:spcBef>
                <a:spcPct val="0"/>
              </a:spcBef>
              <a:spcAft>
                <a:spcPct val="0"/>
              </a:spcAft>
              <a:buClr>
                <a:srgbClr val="1F497D"/>
              </a:buClr>
              <a:buSzTx/>
              <a:buFont typeface="Wingdings" panose="05000000000000000000" pitchFamily="2" charset="2"/>
              <a:buNone/>
              <a:tabLst/>
              <a:defRPr/>
            </a:pPr>
            <a:r>
              <a:rPr kumimoji="0" lang="es-CL" altLang="es-CL" sz="700" b="1" i="0" u="none" strike="noStrike" kern="1200" cap="none" spc="0" normalizeH="0" baseline="0" noProof="0" smtClean="0">
                <a:ln>
                  <a:noFill/>
                </a:ln>
                <a:solidFill>
                  <a:prstClr val="black"/>
                </a:solidFill>
                <a:effectLst/>
                <a:uLnTx/>
                <a:uFillTx/>
                <a:latin typeface="Georgia" panose="02040502050405020303" pitchFamily="18" charset="0"/>
                <a:ea typeface="MS PGothic" panose="020B0600070205080204" pitchFamily="34" charset="-128"/>
                <a:cs typeface="+mn-cs"/>
              </a:rPr>
              <a:t>Se entiende por tiempo inmediato el lapso de 12 horas desde el instante en que se comete el delito hasta que se captura al imputado</a:t>
            </a:r>
            <a:r>
              <a:rPr kumimoji="0" lang="es-CL" altLang="es-CL" sz="800" b="1" i="0" u="none" strike="noStrike" kern="1200" cap="none" spc="0" normalizeH="0" baseline="0" noProof="0" smtClean="0">
                <a:ln>
                  <a:noFill/>
                </a:ln>
                <a:solidFill>
                  <a:prstClr val="black"/>
                </a:solidFill>
                <a:effectLst/>
                <a:uLnTx/>
                <a:uFillTx/>
                <a:latin typeface="Georgia" panose="02040502050405020303" pitchFamily="18" charset="0"/>
                <a:ea typeface="MS PGothic" panose="020B0600070205080204" pitchFamily="34" charset="-128"/>
                <a:cs typeface="+mn-cs"/>
              </a:rPr>
              <a:t>.</a:t>
            </a:r>
          </a:p>
        </p:txBody>
      </p:sp>
      <p:pic>
        <p:nvPicPr>
          <p:cNvPr id="54276" name="Picture 2" descr="http://www.login.cl/cms/images/stories/mechero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62700" y="4635500"/>
            <a:ext cx="2311400" cy="173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277" name="Rectangle 2"/>
          <p:cNvSpPr txBox="1">
            <a:spLocks noChangeArrowheads="1"/>
          </p:cNvSpPr>
          <p:nvPr/>
        </p:nvSpPr>
        <p:spPr bwMode="auto">
          <a:xfrm>
            <a:off x="703263" y="620713"/>
            <a:ext cx="8229600"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s-CL" altLang="es-CL" sz="3600" b="0" i="0" u="none" strike="noStrike" kern="1200" cap="none" spc="0" normalizeH="0" baseline="0" noProof="0" smtClean="0">
                <a:ln>
                  <a:noFill/>
                </a:ln>
                <a:solidFill>
                  <a:prstClr val="black"/>
                </a:solidFill>
                <a:effectLst/>
                <a:uLnTx/>
                <a:uFillTx/>
                <a:latin typeface="Georgia" panose="02040502050405020303" pitchFamily="18" charset="0"/>
                <a:ea typeface="MS PGothic" panose="020B0600070205080204" pitchFamily="34" charset="-128"/>
                <a:cs typeface="+mn-cs"/>
              </a:rPr>
              <a:t>Derechos humanos y función policial</a:t>
            </a:r>
          </a:p>
        </p:txBody>
      </p:sp>
      <p:sp>
        <p:nvSpPr>
          <p:cNvPr id="54278" name="Rectangle 2"/>
          <p:cNvSpPr txBox="1">
            <a:spLocks noChangeArrowheads="1"/>
          </p:cNvSpPr>
          <p:nvPr/>
        </p:nvSpPr>
        <p:spPr bwMode="auto">
          <a:xfrm rot="-5400000">
            <a:off x="-1663700" y="3543301"/>
            <a:ext cx="4752975"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s-CL" altLang="es-CL" sz="2200" b="0" i="0" u="none" strike="noStrike" kern="1200" cap="none" spc="0" normalizeH="0" baseline="0" noProof="0" smtClean="0">
                <a:ln>
                  <a:noFill/>
                </a:ln>
                <a:solidFill>
                  <a:prstClr val="black"/>
                </a:solidFill>
                <a:effectLst/>
                <a:uLnTx/>
                <a:uFillTx/>
                <a:latin typeface="Georgia" panose="02040502050405020303" pitchFamily="18" charset="0"/>
                <a:ea typeface="MS PGothic" panose="020B0600070205080204" pitchFamily="34" charset="-128"/>
                <a:cs typeface="+mn-cs"/>
              </a:rPr>
              <a:t>Tipos de </a:t>
            </a:r>
            <a:r>
              <a:rPr kumimoji="0" lang="es-CL" altLang="es-CL" sz="2400" b="0" i="0" u="none" strike="noStrike" kern="1200" cap="none" spc="0" normalizeH="0" baseline="0" noProof="0" smtClean="0">
                <a:ln>
                  <a:noFill/>
                </a:ln>
                <a:solidFill>
                  <a:prstClr val="black"/>
                </a:solidFill>
                <a:effectLst/>
                <a:uLnTx/>
                <a:uFillTx/>
                <a:latin typeface="Georgia" panose="02040502050405020303" pitchFamily="18" charset="0"/>
                <a:ea typeface="MS PGothic" panose="020B0600070205080204" pitchFamily="34" charset="-128"/>
                <a:cs typeface="+mn-cs"/>
              </a:rPr>
              <a:t>detención</a:t>
            </a:r>
          </a:p>
        </p:txBody>
      </p:sp>
      <p:sp>
        <p:nvSpPr>
          <p:cNvPr id="54279" name="8 Rectángulo"/>
          <p:cNvSpPr>
            <a:spLocks noChangeArrowheads="1"/>
          </p:cNvSpPr>
          <p:nvPr/>
        </p:nvSpPr>
        <p:spPr bwMode="auto">
          <a:xfrm>
            <a:off x="1000125" y="6238875"/>
            <a:ext cx="5357813"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ts val="1200"/>
              </a:spcBef>
              <a:spcAft>
                <a:spcPts val="1200"/>
              </a:spcAft>
              <a:buClrTx/>
              <a:buSzTx/>
              <a:buFontTx/>
              <a:buNone/>
              <a:tabLst/>
              <a:defRPr/>
            </a:pPr>
            <a:r>
              <a:rPr kumimoji="0" lang="es-CL" altLang="es-CL" sz="1100" b="0" i="0" u="none" strike="noStrike" kern="1200" cap="none" spc="0" normalizeH="0" baseline="0" noProof="0" smtClean="0">
                <a:ln>
                  <a:noFill/>
                </a:ln>
                <a:solidFill>
                  <a:prstClr val="black"/>
                </a:solidFill>
                <a:effectLst/>
                <a:uLnTx/>
                <a:uFillTx/>
                <a:latin typeface="Georgia" panose="02040502050405020303" pitchFamily="18" charset="0"/>
                <a:ea typeface="MS PGothic" panose="020B0600070205080204" pitchFamily="34" charset="-128"/>
                <a:cs typeface="+mn-cs"/>
              </a:rPr>
              <a:t>“Código de conducta para funcionarios encargados de hacer cumplir la ley” de 1979.</a:t>
            </a:r>
            <a:endParaRPr kumimoji="0" lang="es-ES" altLang="es-CL" sz="1100" b="0" i="0" u="none" strike="noStrike" kern="1200" cap="none" spc="0" normalizeH="0" baseline="0" noProof="0" smtClean="0">
              <a:ln>
                <a:noFill/>
              </a:ln>
              <a:solidFill>
                <a:prstClr val="black"/>
              </a:solidFill>
              <a:effectLst/>
              <a:uLnTx/>
              <a:uFillTx/>
              <a:latin typeface="Georgia" panose="02040502050405020303" pitchFamily="18" charset="0"/>
              <a:ea typeface="MS PGothic" panose="020B0600070205080204" pitchFamily="34" charset="-128"/>
              <a:cs typeface="+mn-cs"/>
            </a:endParaRPr>
          </a:p>
        </p:txBody>
      </p:sp>
      <p:pic>
        <p:nvPicPr>
          <p:cNvPr id="2" name="Imagen 1"/>
          <p:cNvPicPr>
            <a:picLocks noChangeAspect="1"/>
          </p:cNvPicPr>
          <p:nvPr/>
        </p:nvPicPr>
        <p:blipFill>
          <a:blip r:embed="rId4"/>
          <a:stretch>
            <a:fillRect/>
          </a:stretch>
        </p:blipFill>
        <p:spPr>
          <a:xfrm>
            <a:off x="218324" y="186212"/>
            <a:ext cx="988925" cy="527695"/>
          </a:xfrm>
          <a:prstGeom prst="rect">
            <a:avLst/>
          </a:prstGeom>
        </p:spPr>
      </p:pic>
    </p:spTree>
    <p:extLst>
      <p:ext uri="{BB962C8B-B14F-4D97-AF65-F5344CB8AC3E}">
        <p14:creationId xmlns:p14="http://schemas.microsoft.com/office/powerpoint/2010/main" val="636669143"/>
      </p:ext>
    </p:extLst>
  </p:cSld>
  <p:clrMapOvr>
    <a:masterClrMapping/>
  </p:clrMapOvr>
  <p:transition spd="slow"/>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69</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3</a:t>
            </a:r>
            <a:r>
              <a:rPr lang="es-ES" sz="2400" dirty="0" smtClean="0">
                <a:solidFill>
                  <a:srgbClr val="002060"/>
                </a:solidFill>
              </a:rPr>
              <a:t>.- Uso legítimo de la fuerza.</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Rectángulo 1"/>
          <p:cNvSpPr/>
          <p:nvPr/>
        </p:nvSpPr>
        <p:spPr>
          <a:xfrm>
            <a:off x="36512" y="2416204"/>
            <a:ext cx="9144000" cy="4524315"/>
          </a:xfrm>
          <a:prstGeom prst="rect">
            <a:avLst/>
          </a:prstGeom>
          <a:solidFill>
            <a:schemeClr val="tx1"/>
          </a:solidFill>
        </p:spPr>
        <p:txBody>
          <a:bodyPr wrap="square">
            <a:spAutoFit/>
          </a:bodyPr>
          <a:lstStyle/>
          <a:p>
            <a:pPr algn="just"/>
            <a:r>
              <a:rPr lang="es-ES" sz="2400" dirty="0" smtClean="0">
                <a:solidFill>
                  <a:schemeClr val="bg1"/>
                </a:solidFill>
              </a:rPr>
              <a:t>Reglas de uso de la fuerza (RUF). </a:t>
            </a:r>
          </a:p>
          <a:p>
            <a:pPr algn="just"/>
            <a:r>
              <a:rPr lang="es-ES" sz="2400" dirty="0" smtClean="0">
                <a:solidFill>
                  <a:schemeClr val="bg1"/>
                </a:solidFill>
              </a:rPr>
              <a:t>Principios:</a:t>
            </a:r>
          </a:p>
          <a:p>
            <a:pPr algn="just"/>
            <a:endParaRPr lang="es-ES" sz="2400" dirty="0" smtClean="0">
              <a:solidFill>
                <a:schemeClr val="bg1"/>
              </a:solidFill>
            </a:endParaRPr>
          </a:p>
          <a:p>
            <a:pPr marL="457200" indent="-457200" algn="just">
              <a:buFont typeface="+mj-lt"/>
              <a:buAutoNum type="alphaLcParenR"/>
            </a:pPr>
            <a:r>
              <a:rPr lang="es-ES" sz="2400" dirty="0" smtClean="0">
                <a:solidFill>
                  <a:schemeClr val="bg1"/>
                </a:solidFill>
              </a:rPr>
              <a:t>Legalidad</a:t>
            </a:r>
          </a:p>
          <a:p>
            <a:pPr marL="457200" indent="-457200" algn="just">
              <a:buFont typeface="+mj-lt"/>
              <a:buAutoNum type="alphaLcParenR"/>
            </a:pPr>
            <a:r>
              <a:rPr lang="es-ES" sz="2400" dirty="0" smtClean="0">
                <a:solidFill>
                  <a:schemeClr val="bg1"/>
                </a:solidFill>
              </a:rPr>
              <a:t>Necesidad</a:t>
            </a:r>
          </a:p>
          <a:p>
            <a:pPr marL="457200" indent="-457200" algn="just">
              <a:buFont typeface="+mj-lt"/>
              <a:buAutoNum type="alphaLcParenR"/>
            </a:pPr>
            <a:r>
              <a:rPr lang="es-ES" sz="2400" dirty="0" smtClean="0">
                <a:solidFill>
                  <a:schemeClr val="bg1"/>
                </a:solidFill>
              </a:rPr>
              <a:t>Proporcionalidad</a:t>
            </a:r>
          </a:p>
          <a:p>
            <a:pPr marL="457200" indent="-457200" algn="just">
              <a:buFont typeface="+mj-lt"/>
              <a:buAutoNum type="alphaLcParenR"/>
            </a:pPr>
            <a:r>
              <a:rPr lang="es-ES" sz="2400" dirty="0" smtClean="0">
                <a:solidFill>
                  <a:schemeClr val="bg1"/>
                </a:solidFill>
              </a:rPr>
              <a:t>Gradualidad</a:t>
            </a:r>
          </a:p>
          <a:p>
            <a:pPr marL="457200" indent="-457200" algn="just">
              <a:buFont typeface="+mj-lt"/>
              <a:buAutoNum type="alphaLcParenR"/>
            </a:pPr>
            <a:r>
              <a:rPr lang="es-ES" sz="2400" dirty="0" smtClean="0">
                <a:solidFill>
                  <a:schemeClr val="bg1"/>
                </a:solidFill>
              </a:rPr>
              <a:t>Responsabilidad</a:t>
            </a:r>
          </a:p>
          <a:p>
            <a:pPr marL="457200" indent="-457200" algn="just">
              <a:buFont typeface="+mj-lt"/>
              <a:buAutoNum type="alphaLcParenR"/>
            </a:pPr>
            <a:r>
              <a:rPr lang="es-ES" sz="2400" dirty="0" smtClean="0">
                <a:solidFill>
                  <a:schemeClr val="bg1"/>
                </a:solidFill>
              </a:rPr>
              <a:t>Advertencia</a:t>
            </a:r>
          </a:p>
          <a:p>
            <a:pPr marL="457200" indent="-457200" algn="just">
              <a:buFont typeface="+mj-lt"/>
              <a:buAutoNum type="alphaLcParenR"/>
            </a:pPr>
            <a:r>
              <a:rPr lang="es-ES" sz="2400" dirty="0" smtClean="0">
                <a:solidFill>
                  <a:schemeClr val="bg1"/>
                </a:solidFill>
              </a:rPr>
              <a:t>Evitar daño colateral</a:t>
            </a:r>
          </a:p>
          <a:p>
            <a:pPr marL="457200" indent="-457200" algn="just">
              <a:buFont typeface="+mj-lt"/>
              <a:buAutoNum type="alphaLcParenR"/>
            </a:pPr>
            <a:r>
              <a:rPr lang="es-ES" sz="2400" dirty="0" smtClean="0">
                <a:solidFill>
                  <a:schemeClr val="bg1"/>
                </a:solidFill>
              </a:rPr>
              <a:t>Legítima defensa</a:t>
            </a:r>
          </a:p>
          <a:p>
            <a:pPr marL="457200" indent="-457200" algn="just">
              <a:buFont typeface="+mj-lt"/>
              <a:buAutoNum type="alphaLcParenR"/>
            </a:pPr>
            <a:endParaRPr lang="es-ES" sz="2400" dirty="0" smtClean="0">
              <a:solidFill>
                <a:schemeClr val="bg1"/>
              </a:solidFill>
            </a:endParaRPr>
          </a:p>
        </p:txBody>
      </p:sp>
    </p:spTree>
    <p:extLst>
      <p:ext uri="{BB962C8B-B14F-4D97-AF65-F5344CB8AC3E}">
        <p14:creationId xmlns:p14="http://schemas.microsoft.com/office/powerpoint/2010/main" val="2176880498"/>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txBox="1">
            <a:spLocks noChangeArrowheads="1"/>
          </p:cNvSpPr>
          <p:nvPr/>
        </p:nvSpPr>
        <p:spPr bwMode="auto">
          <a:xfrm>
            <a:off x="395288" y="428625"/>
            <a:ext cx="8229600"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s-CL" altLang="es-CL" sz="3600" b="0" i="0" u="none" strike="noStrike" kern="1200" cap="none" spc="0" normalizeH="0" baseline="0" noProof="0" smtClean="0">
                <a:ln>
                  <a:noFill/>
                </a:ln>
                <a:solidFill>
                  <a:prstClr val="black"/>
                </a:solidFill>
                <a:effectLst/>
                <a:uLnTx/>
                <a:uFillTx/>
                <a:latin typeface="Tahoma" panose="020B0604030504040204" pitchFamily="34" charset="0"/>
                <a:ea typeface="MS PGothic" panose="020B0600070205080204" pitchFamily="34" charset="-128"/>
                <a:cs typeface="Tahoma" panose="020B0604030504040204" pitchFamily="34" charset="0"/>
              </a:rPr>
              <a:t>Derechos humanos y función policial</a:t>
            </a:r>
          </a:p>
        </p:txBody>
      </p:sp>
      <p:pic>
        <p:nvPicPr>
          <p:cNvPr id="57347" name="4 Diagrama"/>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2988" y="1916832"/>
            <a:ext cx="7581900" cy="439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59908127"/>
      </p:ext>
    </p:extLst>
  </p:cSld>
  <p:clrMapOvr>
    <a:masterClrMapping/>
  </p:clrMapOvr>
  <p:transition spd="slow"/>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71</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4</a:t>
            </a:r>
            <a:r>
              <a:rPr lang="es-ES" sz="2400" dirty="0" smtClean="0">
                <a:solidFill>
                  <a:srgbClr val="002060"/>
                </a:solidFill>
              </a:rPr>
              <a:t>.- Los DD.HH. al interior de las FF.AA.</a:t>
            </a:r>
          </a:p>
        </p:txBody>
      </p:sp>
      <p:sp>
        <p:nvSpPr>
          <p:cNvPr id="14" name="13 Rectángulo redondeado"/>
          <p:cNvSpPr/>
          <p:nvPr/>
        </p:nvSpPr>
        <p:spPr>
          <a:xfrm>
            <a:off x="413792" y="2356371"/>
            <a:ext cx="8460432" cy="4365104"/>
          </a:xfrm>
          <a:prstGeom prst="roundRect">
            <a:avLst/>
          </a:prstGeom>
          <a:solidFill>
            <a:schemeClr val="tx1">
              <a:lumMod val="95000"/>
            </a:schemeClr>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s-CL" sz="2000" dirty="0" smtClean="0">
              <a:solidFill>
                <a:srgbClr val="002060"/>
              </a:solidFill>
            </a:endParaRPr>
          </a:p>
          <a:p>
            <a:pPr algn="ctr"/>
            <a:r>
              <a:rPr lang="es-CL" sz="2800" dirty="0" smtClean="0">
                <a:solidFill>
                  <a:srgbClr val="002060"/>
                </a:solidFill>
              </a:rPr>
              <a:t>Código de Justicia Militar</a:t>
            </a:r>
            <a:endParaRPr lang="es-CL" sz="2800" dirty="0">
              <a:solidFill>
                <a:srgbClr val="002060"/>
              </a:solidFill>
            </a:endParaRPr>
          </a:p>
          <a:p>
            <a:pPr algn="just"/>
            <a:endParaRPr lang="es-CL" sz="2000" dirty="0" smtClean="0">
              <a:solidFill>
                <a:srgbClr val="002060"/>
              </a:solidFill>
            </a:endParaRPr>
          </a:p>
          <a:p>
            <a:pPr algn="just"/>
            <a:r>
              <a:rPr lang="es-CL" sz="2000" dirty="0" smtClean="0">
                <a:solidFill>
                  <a:srgbClr val="002060"/>
                </a:solidFill>
              </a:rPr>
              <a:t>El 15 de noviembre de 2010 la ley 20.477 modificó el Código de Justicia Militar que data de 1926. </a:t>
            </a:r>
          </a:p>
          <a:p>
            <a:pPr algn="just"/>
            <a:endParaRPr lang="es-CL" sz="2000" dirty="0">
              <a:solidFill>
                <a:srgbClr val="002060"/>
              </a:solidFill>
            </a:endParaRPr>
          </a:p>
          <a:p>
            <a:pPr algn="just"/>
            <a:r>
              <a:rPr lang="es-CL" sz="2000" dirty="0" smtClean="0">
                <a:solidFill>
                  <a:srgbClr val="002060"/>
                </a:solidFill>
              </a:rPr>
              <a:t>"</a:t>
            </a:r>
            <a:r>
              <a:rPr lang="es-CL" sz="2000" dirty="0">
                <a:solidFill>
                  <a:srgbClr val="002060"/>
                </a:solidFill>
              </a:rPr>
              <a:t>A mi juicio la justicia militar debería solo funcionar para los temas estrictamente del ángulo militar, con delitos o faltas cometidos por el honor militar, eventualmente en estado de guerra o todo lo que tiene relación con la función misma militar", </a:t>
            </a:r>
            <a:r>
              <a:rPr lang="es-CL" sz="2000" dirty="0" smtClean="0">
                <a:solidFill>
                  <a:srgbClr val="002060"/>
                </a:solidFill>
              </a:rPr>
              <a:t>ex - diputado </a:t>
            </a:r>
            <a:r>
              <a:rPr lang="es-CL" sz="2000" dirty="0">
                <a:solidFill>
                  <a:srgbClr val="002060"/>
                </a:solidFill>
              </a:rPr>
              <a:t>Jorge </a:t>
            </a:r>
            <a:r>
              <a:rPr lang="es-CL" sz="2000" dirty="0" err="1">
                <a:solidFill>
                  <a:srgbClr val="002060"/>
                </a:solidFill>
              </a:rPr>
              <a:t>Tarud</a:t>
            </a:r>
            <a:r>
              <a:rPr lang="es-CL" sz="2000" dirty="0">
                <a:solidFill>
                  <a:srgbClr val="002060"/>
                </a:solidFill>
              </a:rPr>
              <a:t> (PPD</a:t>
            </a:r>
            <a:r>
              <a:rPr lang="es-CL" sz="2000" dirty="0" smtClean="0">
                <a:solidFill>
                  <a:srgbClr val="002060"/>
                </a:solidFill>
              </a:rPr>
              <a:t>) 21 febrero 2017.</a:t>
            </a:r>
            <a:endParaRPr lang="es-CL" sz="2000" dirty="0">
              <a:solidFill>
                <a:srgbClr val="002060"/>
              </a:solidFill>
            </a:endParaRPr>
          </a:p>
          <a:p>
            <a:pPr algn="just"/>
            <a:endParaRPr lang="es-CL" sz="2000" dirty="0">
              <a:solidFill>
                <a:srgbClr val="002060"/>
              </a:solidFill>
            </a:endParaRPr>
          </a:p>
          <a:p>
            <a:pPr algn="just"/>
            <a:endParaRPr lang="es-CL" sz="2000" dirty="0">
              <a:solidFill>
                <a:srgbClr val="002060"/>
              </a:solidFill>
            </a:endParaRP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72</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4</a:t>
            </a:r>
            <a:r>
              <a:rPr lang="es-ES" sz="2400" dirty="0" smtClean="0">
                <a:solidFill>
                  <a:srgbClr val="002060"/>
                </a:solidFill>
              </a:rPr>
              <a:t>.- Los DD.HH. al interior de las FF.AA.</a:t>
            </a:r>
          </a:p>
        </p:txBody>
      </p:sp>
      <p:sp>
        <p:nvSpPr>
          <p:cNvPr id="14" name="13 Rectángulo redondeado"/>
          <p:cNvSpPr/>
          <p:nvPr/>
        </p:nvSpPr>
        <p:spPr>
          <a:xfrm>
            <a:off x="251520" y="2348880"/>
            <a:ext cx="8460432" cy="4365104"/>
          </a:xfrm>
          <a:prstGeom prst="roundRect">
            <a:avLst/>
          </a:prstGeom>
          <a:solidFill>
            <a:schemeClr val="tx1">
              <a:lumMod val="95000"/>
            </a:schemeClr>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s-CL" sz="2000" dirty="0">
              <a:solidFill>
                <a:srgbClr val="002060"/>
              </a:solidFill>
            </a:endParaRPr>
          </a:p>
          <a:p>
            <a:pPr algn="just"/>
            <a:endParaRPr lang="es-CL" sz="2000" dirty="0">
              <a:solidFill>
                <a:srgbClr val="002060"/>
              </a:solidFill>
            </a:endParaRPr>
          </a:p>
          <a:p>
            <a:pPr algn="just"/>
            <a:endParaRPr lang="es-CL" sz="2000" dirty="0">
              <a:solidFill>
                <a:srgbClr val="002060"/>
              </a:solidFill>
            </a:endParaRP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pic>
        <p:nvPicPr>
          <p:cNvPr id="2" name="Imagen 1"/>
          <p:cNvPicPr>
            <a:picLocks noChangeAspect="1"/>
          </p:cNvPicPr>
          <p:nvPr/>
        </p:nvPicPr>
        <p:blipFill>
          <a:blip r:embed="rId2"/>
          <a:stretch>
            <a:fillRect/>
          </a:stretch>
        </p:blipFill>
        <p:spPr>
          <a:xfrm>
            <a:off x="1100361" y="2594521"/>
            <a:ext cx="6762750" cy="3800475"/>
          </a:xfrm>
          <a:prstGeom prst="rect">
            <a:avLst/>
          </a:prstGeom>
        </p:spPr>
      </p:pic>
    </p:spTree>
    <p:extLst>
      <p:ext uri="{BB962C8B-B14F-4D97-AF65-F5344CB8AC3E}">
        <p14:creationId xmlns:p14="http://schemas.microsoft.com/office/powerpoint/2010/main" val="3940912171"/>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73</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4</a:t>
            </a:r>
            <a:r>
              <a:rPr lang="es-ES" sz="2400" dirty="0" smtClean="0">
                <a:solidFill>
                  <a:srgbClr val="002060"/>
                </a:solidFill>
              </a:rPr>
              <a:t>.- Los DD.HH. al interior de las FF.AA.</a:t>
            </a:r>
          </a:p>
        </p:txBody>
      </p:sp>
      <p:sp>
        <p:nvSpPr>
          <p:cNvPr id="14" name="13 Rectángulo redondeado"/>
          <p:cNvSpPr/>
          <p:nvPr/>
        </p:nvSpPr>
        <p:spPr>
          <a:xfrm>
            <a:off x="395536" y="2420888"/>
            <a:ext cx="8460432" cy="4365104"/>
          </a:xfrm>
          <a:prstGeom prst="roundRect">
            <a:avLst/>
          </a:prstGeom>
          <a:solidFill>
            <a:schemeClr val="tx1">
              <a:lumMod val="95000"/>
            </a:schemeClr>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s-CL" sz="2400" dirty="0" smtClean="0">
              <a:solidFill>
                <a:srgbClr val="002060"/>
              </a:solidFill>
            </a:endParaRPr>
          </a:p>
          <a:p>
            <a:pPr algn="just"/>
            <a:endParaRPr lang="es-CL" sz="2400" dirty="0">
              <a:solidFill>
                <a:srgbClr val="002060"/>
              </a:solidFill>
            </a:endParaRPr>
          </a:p>
          <a:p>
            <a:pPr algn="just"/>
            <a:r>
              <a:rPr lang="es-CL" sz="2400" dirty="0" smtClean="0">
                <a:solidFill>
                  <a:srgbClr val="002060"/>
                </a:solidFill>
              </a:rPr>
              <a:t>Los delitos que procesa son principalmente:</a:t>
            </a:r>
          </a:p>
          <a:p>
            <a:pPr algn="just"/>
            <a:endParaRPr lang="es-CL" sz="2400" dirty="0" smtClean="0">
              <a:solidFill>
                <a:srgbClr val="002060"/>
              </a:solidFill>
            </a:endParaRPr>
          </a:p>
          <a:p>
            <a:pPr algn="just"/>
            <a:r>
              <a:rPr lang="es-CL" sz="2400" dirty="0" smtClean="0">
                <a:solidFill>
                  <a:srgbClr val="002060"/>
                </a:solidFill>
              </a:rPr>
              <a:t>Delitos especificados en el Código de Justicia Militar, en especial crímenes de guerra.</a:t>
            </a:r>
          </a:p>
          <a:p>
            <a:pPr algn="just"/>
            <a:r>
              <a:rPr lang="es-CL" sz="2400" dirty="0" smtClean="0">
                <a:solidFill>
                  <a:srgbClr val="002060"/>
                </a:solidFill>
              </a:rPr>
              <a:t>Infracciones al Código Aeronáutico.</a:t>
            </a:r>
          </a:p>
          <a:p>
            <a:pPr algn="just"/>
            <a:r>
              <a:rPr lang="es-CL" sz="2400" dirty="0">
                <a:solidFill>
                  <a:srgbClr val="002060"/>
                </a:solidFill>
              </a:rPr>
              <a:t>Infracciones a las leyes sobre reclutamiento y movilización. </a:t>
            </a:r>
            <a:endParaRPr lang="es-CL" sz="2400" dirty="0" smtClean="0">
              <a:solidFill>
                <a:srgbClr val="002060"/>
              </a:solidFill>
            </a:endParaRPr>
          </a:p>
          <a:p>
            <a:pPr algn="just"/>
            <a:r>
              <a:rPr lang="es-CL" sz="2400" u="sng" dirty="0" smtClean="0">
                <a:solidFill>
                  <a:srgbClr val="002060"/>
                </a:solidFill>
              </a:rPr>
              <a:t>En </a:t>
            </a:r>
            <a:r>
              <a:rPr lang="es-CL" sz="2400" u="sng" dirty="0">
                <a:solidFill>
                  <a:srgbClr val="002060"/>
                </a:solidFill>
              </a:rPr>
              <a:t>ningún caso, los civiles y los menores de edad, que revistan la calidad de víctimas o de imputados</a:t>
            </a:r>
            <a:r>
              <a:rPr lang="es-CL" sz="2400" dirty="0">
                <a:solidFill>
                  <a:srgbClr val="002060"/>
                </a:solidFill>
              </a:rPr>
              <a:t>, estarán sujetos a la competencia de los tribunales militares. La competencia en estos casos siempre se radicará en los tribunales ordinarios con competencia en materia penal.</a:t>
            </a:r>
          </a:p>
          <a:p>
            <a:pPr algn="just"/>
            <a:endParaRPr lang="es-CL" sz="2000" dirty="0" smtClean="0">
              <a:solidFill>
                <a:srgbClr val="002060"/>
              </a:solidFill>
            </a:endParaRPr>
          </a:p>
          <a:p>
            <a:pPr algn="just"/>
            <a:endParaRPr lang="es-CL" sz="2000" dirty="0">
              <a:solidFill>
                <a:srgbClr val="002060"/>
              </a:solidFill>
            </a:endParaRP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Tree>
    <p:extLst>
      <p:ext uri="{BB962C8B-B14F-4D97-AF65-F5344CB8AC3E}">
        <p14:creationId xmlns:p14="http://schemas.microsoft.com/office/powerpoint/2010/main" val="885253296"/>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74</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4</a:t>
            </a:r>
            <a:r>
              <a:rPr lang="es-ES" sz="2400" dirty="0" smtClean="0">
                <a:solidFill>
                  <a:srgbClr val="002060"/>
                </a:solidFill>
              </a:rPr>
              <a:t>.- Los DD.HH. al interior de las FF.AA.</a:t>
            </a:r>
          </a:p>
        </p:txBody>
      </p:sp>
      <p:sp>
        <p:nvSpPr>
          <p:cNvPr id="14" name="13 Rectángulo redondeado"/>
          <p:cNvSpPr/>
          <p:nvPr/>
        </p:nvSpPr>
        <p:spPr>
          <a:xfrm>
            <a:off x="395536" y="2780928"/>
            <a:ext cx="8460432" cy="3789040"/>
          </a:xfrm>
          <a:prstGeom prst="roundRect">
            <a:avLst/>
          </a:prstGeom>
          <a:solidFill>
            <a:schemeClr val="tx1">
              <a:lumMod val="95000"/>
            </a:schemeClr>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L" sz="2400" dirty="0">
                <a:solidFill>
                  <a:srgbClr val="002060"/>
                </a:solidFill>
              </a:rPr>
              <a:t>El viernes 14 de agosto de 2015 se creó la Unidad de Derechos Humanos en el Gabinete del Ministro de Defensa </a:t>
            </a:r>
            <a:r>
              <a:rPr lang="es-CL" sz="2400" dirty="0" smtClean="0">
                <a:solidFill>
                  <a:srgbClr val="002060"/>
                </a:solidFill>
              </a:rPr>
              <a:t>Nacional.</a:t>
            </a:r>
            <a:endParaRPr lang="es-CL" sz="2400" dirty="0">
              <a:solidFill>
                <a:srgbClr val="002060"/>
              </a:solidFill>
            </a:endParaRPr>
          </a:p>
          <a:p>
            <a:endParaRPr lang="es-CL" sz="2400" dirty="0">
              <a:solidFill>
                <a:srgbClr val="002060"/>
              </a:solidFill>
            </a:endParaRPr>
          </a:p>
          <a:p>
            <a:r>
              <a:rPr lang="es-CL" sz="2400" dirty="0">
                <a:solidFill>
                  <a:srgbClr val="002060"/>
                </a:solidFill>
              </a:rPr>
              <a:t>Sus funciones son las siguientes:</a:t>
            </a:r>
          </a:p>
          <a:p>
            <a:endParaRPr lang="es-CL" sz="2400" dirty="0">
              <a:solidFill>
                <a:srgbClr val="002060"/>
              </a:solidFill>
            </a:endParaRPr>
          </a:p>
          <a:p>
            <a:pPr marL="342900" indent="-342900">
              <a:buFont typeface="Arial" panose="020B0604020202020204" pitchFamily="34" charset="0"/>
              <a:buChar char="•"/>
            </a:pPr>
            <a:r>
              <a:rPr lang="es-CL" sz="2400" dirty="0">
                <a:solidFill>
                  <a:srgbClr val="002060"/>
                </a:solidFill>
              </a:rPr>
              <a:t>Asesorar al Ministro de Defensa para facilitar el flujo de información entre los magistrados que instruyen causas de violaciones a Derechos Humanos y las ramas de las Fuerzas Armadas con ocasión de requerimientos judiciales</a:t>
            </a:r>
            <a:r>
              <a:rPr lang="es-CL" sz="2400" dirty="0" smtClean="0">
                <a:solidFill>
                  <a:srgbClr val="002060"/>
                </a:solidFill>
              </a:rPr>
              <a:t>.</a:t>
            </a:r>
            <a:endParaRPr lang="es-CL" sz="2400" dirty="0">
              <a:solidFill>
                <a:srgbClr val="002060"/>
              </a:solidFill>
            </a:endParaRP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Tree>
    <p:extLst>
      <p:ext uri="{BB962C8B-B14F-4D97-AF65-F5344CB8AC3E}">
        <p14:creationId xmlns:p14="http://schemas.microsoft.com/office/powerpoint/2010/main" val="2976152347"/>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75</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4</a:t>
            </a:r>
            <a:r>
              <a:rPr lang="es-ES" sz="2400" dirty="0" smtClean="0">
                <a:solidFill>
                  <a:srgbClr val="002060"/>
                </a:solidFill>
              </a:rPr>
              <a:t>.- Los DD.HH. al interior de las FF.AA.</a:t>
            </a:r>
          </a:p>
        </p:txBody>
      </p:sp>
      <p:sp>
        <p:nvSpPr>
          <p:cNvPr id="14" name="13 Rectángulo redondeado"/>
          <p:cNvSpPr/>
          <p:nvPr/>
        </p:nvSpPr>
        <p:spPr>
          <a:xfrm>
            <a:off x="395536" y="2369697"/>
            <a:ext cx="8460432" cy="4488303"/>
          </a:xfrm>
          <a:prstGeom prst="roundRect">
            <a:avLst/>
          </a:prstGeom>
          <a:solidFill>
            <a:schemeClr val="tx1">
              <a:lumMod val="95000"/>
            </a:schemeClr>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sz="2000" dirty="0">
              <a:solidFill>
                <a:srgbClr val="002060"/>
              </a:solidFill>
            </a:endParaRPr>
          </a:p>
          <a:p>
            <a:pPr marL="342900" indent="-342900">
              <a:buFont typeface="Arial" panose="020B0604020202020204" pitchFamily="34" charset="0"/>
              <a:buChar char="•"/>
            </a:pPr>
            <a:r>
              <a:rPr lang="es-CL" sz="2400" dirty="0">
                <a:solidFill>
                  <a:srgbClr val="002060"/>
                </a:solidFill>
              </a:rPr>
              <a:t>Llevar registro de los oficios con requerimientos judiciales y sus respuestas por parte de las Fuerzas Armadas.</a:t>
            </a:r>
          </a:p>
          <a:p>
            <a:pPr marL="342900" indent="-342900">
              <a:buFont typeface="Arial" panose="020B0604020202020204" pitchFamily="34" charset="0"/>
              <a:buChar char="•"/>
            </a:pPr>
            <a:r>
              <a:rPr lang="es-CL" sz="2400" dirty="0">
                <a:solidFill>
                  <a:srgbClr val="002060"/>
                </a:solidFill>
              </a:rPr>
              <a:t>Velar porque las respuestas a los requerimientos judiciales se realicen de manera oportuna.</a:t>
            </a:r>
          </a:p>
          <a:p>
            <a:pPr marL="342900" indent="-342900">
              <a:buFont typeface="Arial" panose="020B0604020202020204" pitchFamily="34" charset="0"/>
              <a:buChar char="•"/>
            </a:pPr>
            <a:r>
              <a:rPr lang="es-CL" sz="2400" dirty="0">
                <a:solidFill>
                  <a:srgbClr val="002060"/>
                </a:solidFill>
              </a:rPr>
              <a:t>Asesorar al Ministro de Defensa para solicitar se informe y entreguen los antecedentes respectivos acerca de las razones en caso que no se disponga de la información solicitada por la Justicia.</a:t>
            </a:r>
          </a:p>
          <a:p>
            <a:pPr marL="342900" indent="-342900">
              <a:buFont typeface="Arial" panose="020B0604020202020204" pitchFamily="34" charset="0"/>
              <a:buChar char="•"/>
            </a:pPr>
            <a:r>
              <a:rPr lang="es-CL" sz="2400" dirty="0">
                <a:solidFill>
                  <a:srgbClr val="002060"/>
                </a:solidFill>
              </a:rPr>
              <a:t>Confeccionar y aplicar un protocolo de gestión y seguimiento sobre los requerimientos judiciales y sus respuestas por parte de las diferentes ramas de las FF.AA.</a:t>
            </a:r>
            <a:endParaRPr lang="es-ES" sz="2400" dirty="0" smtClean="0">
              <a:solidFill>
                <a:srgbClr val="002060"/>
              </a:solidFill>
            </a:endParaRP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Tree>
    <p:extLst>
      <p:ext uri="{BB962C8B-B14F-4D97-AF65-F5344CB8AC3E}">
        <p14:creationId xmlns:p14="http://schemas.microsoft.com/office/powerpoint/2010/main" val="2806433430"/>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76</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smtClean="0">
                <a:solidFill>
                  <a:srgbClr val="002060"/>
                </a:solidFill>
              </a:rPr>
              <a:t>5.- El caso Suarez -tortura</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Rectángulo 1"/>
          <p:cNvSpPr/>
          <p:nvPr/>
        </p:nvSpPr>
        <p:spPr>
          <a:xfrm>
            <a:off x="460375" y="2852936"/>
            <a:ext cx="8360097" cy="2677656"/>
          </a:xfrm>
          <a:prstGeom prst="rect">
            <a:avLst/>
          </a:prstGeom>
          <a:solidFill>
            <a:schemeClr val="tx1"/>
          </a:solidFill>
          <a:ln w="38100">
            <a:solidFill>
              <a:srgbClr val="0070C0"/>
            </a:solidFill>
          </a:ln>
        </p:spPr>
        <p:txBody>
          <a:bodyPr wrap="square">
            <a:spAutoFit/>
          </a:bodyPr>
          <a:lstStyle/>
          <a:p>
            <a:pPr algn="just"/>
            <a:r>
              <a:rPr lang="es-ES" sz="2400" dirty="0">
                <a:solidFill>
                  <a:schemeClr val="bg1"/>
                </a:solidFill>
              </a:rPr>
              <a:t>Los hechos del presente caso se iniciaron el 23 de junio de 1992 cuando Rafael Iván Suárez Rosero fue detenido por agentes de la Policía Nacional del Ecuador, en el marco de la operación “Ciclón”, cuyo presunto objetivo era desarticular una organización del </a:t>
            </a:r>
            <a:r>
              <a:rPr lang="es-ES" sz="2400" b="1" dirty="0">
                <a:solidFill>
                  <a:schemeClr val="bg1"/>
                </a:solidFill>
              </a:rPr>
              <a:t>narcotráfico internacional</a:t>
            </a:r>
            <a:r>
              <a:rPr lang="es-ES" sz="2400" dirty="0">
                <a:solidFill>
                  <a:schemeClr val="bg1"/>
                </a:solidFill>
              </a:rPr>
              <a:t>. </a:t>
            </a:r>
            <a:endParaRPr lang="es-ES" sz="2400" dirty="0" smtClean="0">
              <a:solidFill>
                <a:schemeClr val="bg1"/>
              </a:solidFill>
            </a:endParaRPr>
          </a:p>
          <a:p>
            <a:pPr algn="just"/>
            <a:r>
              <a:rPr lang="es-ES" sz="2400" dirty="0" smtClean="0">
                <a:solidFill>
                  <a:schemeClr val="bg1"/>
                </a:solidFill>
              </a:rPr>
              <a:t>La </a:t>
            </a:r>
            <a:r>
              <a:rPr lang="es-ES" sz="2400" dirty="0">
                <a:solidFill>
                  <a:schemeClr val="bg1"/>
                </a:solidFill>
              </a:rPr>
              <a:t>detención se realizó sin una orden judicial y sin haber sido sorprendido en flagrante delito.</a:t>
            </a:r>
          </a:p>
        </p:txBody>
      </p:sp>
    </p:spTree>
    <p:extLst>
      <p:ext uri="{BB962C8B-B14F-4D97-AF65-F5344CB8AC3E}">
        <p14:creationId xmlns:p14="http://schemas.microsoft.com/office/powerpoint/2010/main" val="2366599740"/>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77</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smtClean="0">
                <a:solidFill>
                  <a:srgbClr val="002060"/>
                </a:solidFill>
              </a:rPr>
              <a:t>5.- El caso Suarez - tortura</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Rectángulo 1"/>
          <p:cNvSpPr/>
          <p:nvPr/>
        </p:nvSpPr>
        <p:spPr>
          <a:xfrm>
            <a:off x="460375" y="2391537"/>
            <a:ext cx="8360097" cy="4154984"/>
          </a:xfrm>
          <a:prstGeom prst="rect">
            <a:avLst/>
          </a:prstGeom>
          <a:solidFill>
            <a:schemeClr val="tx1"/>
          </a:solidFill>
          <a:ln w="38100">
            <a:solidFill>
              <a:srgbClr val="0070C0"/>
            </a:solidFill>
          </a:ln>
        </p:spPr>
        <p:txBody>
          <a:bodyPr wrap="square">
            <a:spAutoFit/>
          </a:bodyPr>
          <a:lstStyle/>
          <a:p>
            <a:pPr algn="just"/>
            <a:r>
              <a:rPr lang="es-ES" sz="2400" dirty="0">
                <a:solidFill>
                  <a:schemeClr val="bg1"/>
                </a:solidFill>
              </a:rPr>
              <a:t>El señor Suárez Rosero no contó con un abogado durante su primer interrogatorio. </a:t>
            </a:r>
            <a:endParaRPr lang="es-ES" sz="2400" dirty="0" smtClean="0">
              <a:solidFill>
                <a:schemeClr val="bg1"/>
              </a:solidFill>
            </a:endParaRPr>
          </a:p>
          <a:p>
            <a:pPr algn="just"/>
            <a:r>
              <a:rPr lang="es-ES" sz="2400" dirty="0" smtClean="0">
                <a:solidFill>
                  <a:schemeClr val="bg1"/>
                </a:solidFill>
              </a:rPr>
              <a:t>Asimismo </a:t>
            </a:r>
            <a:r>
              <a:rPr lang="es-ES" sz="2400" dirty="0">
                <a:solidFill>
                  <a:schemeClr val="bg1"/>
                </a:solidFill>
              </a:rPr>
              <a:t>se le restringió las visitas familiares. </a:t>
            </a:r>
            <a:endParaRPr lang="es-ES" sz="2400" dirty="0" smtClean="0">
              <a:solidFill>
                <a:schemeClr val="bg1"/>
              </a:solidFill>
            </a:endParaRPr>
          </a:p>
          <a:p>
            <a:pPr algn="just"/>
            <a:r>
              <a:rPr lang="es-ES" sz="2400" dirty="0" smtClean="0">
                <a:solidFill>
                  <a:schemeClr val="bg1"/>
                </a:solidFill>
              </a:rPr>
              <a:t>Se </a:t>
            </a:r>
            <a:r>
              <a:rPr lang="es-ES" sz="2400" dirty="0">
                <a:solidFill>
                  <a:schemeClr val="bg1"/>
                </a:solidFill>
              </a:rPr>
              <a:t>interpuso un recurso de hábeas </a:t>
            </a:r>
            <a:r>
              <a:rPr lang="es-ES" sz="2400" dirty="0" err="1">
                <a:solidFill>
                  <a:schemeClr val="bg1"/>
                </a:solidFill>
              </a:rPr>
              <a:t>corpues</a:t>
            </a:r>
            <a:r>
              <a:rPr lang="es-ES" sz="2400" dirty="0">
                <a:solidFill>
                  <a:schemeClr val="bg1"/>
                </a:solidFill>
              </a:rPr>
              <a:t> para cuestionar la detención. Sin embargo, éste fue rechazado. </a:t>
            </a:r>
            <a:endParaRPr lang="es-ES" sz="2400" dirty="0" smtClean="0">
              <a:solidFill>
                <a:schemeClr val="bg1"/>
              </a:solidFill>
            </a:endParaRPr>
          </a:p>
          <a:p>
            <a:pPr algn="just"/>
            <a:r>
              <a:rPr lang="es-ES" sz="2400" dirty="0" smtClean="0">
                <a:solidFill>
                  <a:schemeClr val="bg1"/>
                </a:solidFill>
              </a:rPr>
              <a:t>El </a:t>
            </a:r>
            <a:r>
              <a:rPr lang="es-ES" sz="2400" dirty="0">
                <a:solidFill>
                  <a:schemeClr val="bg1"/>
                </a:solidFill>
              </a:rPr>
              <a:t>9 de septiembre de 1996 </a:t>
            </a:r>
            <a:r>
              <a:rPr lang="es-ES" sz="2400" b="1" dirty="0">
                <a:solidFill>
                  <a:schemeClr val="bg1"/>
                </a:solidFill>
              </a:rPr>
              <a:t>se dictó una sentencia condenatoria </a:t>
            </a:r>
            <a:r>
              <a:rPr lang="es-ES" sz="2400" dirty="0">
                <a:solidFill>
                  <a:schemeClr val="bg1"/>
                </a:solidFill>
              </a:rPr>
              <a:t>donde se resolvió que el señor Suárez Rosero era encubridor del delito de tráfico ilícito de sustancias estupefacientes y psicotrópicas. </a:t>
            </a:r>
            <a:endParaRPr lang="es-ES" sz="2400" dirty="0" smtClean="0">
              <a:solidFill>
                <a:schemeClr val="bg1"/>
              </a:solidFill>
            </a:endParaRPr>
          </a:p>
          <a:p>
            <a:pPr algn="just"/>
            <a:r>
              <a:rPr lang="es-ES" sz="2400" dirty="0" smtClean="0">
                <a:solidFill>
                  <a:schemeClr val="bg1"/>
                </a:solidFill>
              </a:rPr>
              <a:t>Fue </a:t>
            </a:r>
            <a:r>
              <a:rPr lang="es-ES" sz="2400" dirty="0">
                <a:solidFill>
                  <a:schemeClr val="bg1"/>
                </a:solidFill>
              </a:rPr>
              <a:t>sentenciado a dos años de prisión y una multa de dos mil salarios mínimos vitales generales.</a:t>
            </a:r>
          </a:p>
        </p:txBody>
      </p:sp>
    </p:spTree>
    <p:extLst>
      <p:ext uri="{BB962C8B-B14F-4D97-AF65-F5344CB8AC3E}">
        <p14:creationId xmlns:p14="http://schemas.microsoft.com/office/powerpoint/2010/main" val="3972185719"/>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78</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smtClean="0">
                <a:solidFill>
                  <a:srgbClr val="002060"/>
                </a:solidFill>
              </a:rPr>
              <a:t>5.- El caso Suarez - tortura</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Rectángulo 1"/>
          <p:cNvSpPr/>
          <p:nvPr/>
        </p:nvSpPr>
        <p:spPr>
          <a:xfrm>
            <a:off x="460375" y="3333185"/>
            <a:ext cx="8360097" cy="3416320"/>
          </a:xfrm>
          <a:prstGeom prst="rect">
            <a:avLst/>
          </a:prstGeom>
          <a:solidFill>
            <a:schemeClr val="tx1"/>
          </a:solidFill>
          <a:ln w="38100">
            <a:solidFill>
              <a:srgbClr val="0070C0"/>
            </a:solidFill>
          </a:ln>
        </p:spPr>
        <p:txBody>
          <a:bodyPr wrap="square">
            <a:spAutoFit/>
          </a:bodyPr>
          <a:lstStyle/>
          <a:p>
            <a:pPr algn="just"/>
            <a:r>
              <a:rPr lang="es-ES" sz="2400" dirty="0" smtClean="0">
                <a:solidFill>
                  <a:schemeClr val="bg1"/>
                </a:solidFill>
              </a:rPr>
              <a:t>Derechos violados</a:t>
            </a:r>
          </a:p>
          <a:p>
            <a:pPr algn="just"/>
            <a:endParaRPr lang="es-ES" sz="2400" dirty="0">
              <a:solidFill>
                <a:schemeClr val="bg1"/>
              </a:solidFill>
            </a:endParaRPr>
          </a:p>
          <a:p>
            <a:pPr algn="just"/>
            <a:r>
              <a:rPr lang="es-ES" sz="2400" dirty="0" smtClean="0">
                <a:solidFill>
                  <a:schemeClr val="bg1"/>
                </a:solidFill>
              </a:rPr>
              <a:t>Obligación </a:t>
            </a:r>
            <a:r>
              <a:rPr lang="es-ES" sz="2400" dirty="0">
                <a:solidFill>
                  <a:schemeClr val="bg1"/>
                </a:solidFill>
              </a:rPr>
              <a:t>de respetar los </a:t>
            </a:r>
            <a:r>
              <a:rPr lang="es-ES" sz="2400" dirty="0" smtClean="0">
                <a:solidFill>
                  <a:schemeClr val="bg1"/>
                </a:solidFill>
              </a:rPr>
              <a:t>derechos esenciales de las personas.</a:t>
            </a:r>
          </a:p>
          <a:p>
            <a:pPr algn="just"/>
            <a:r>
              <a:rPr lang="es-ES" sz="2400" dirty="0" smtClean="0">
                <a:solidFill>
                  <a:schemeClr val="bg1"/>
                </a:solidFill>
              </a:rPr>
              <a:t>Derecho </a:t>
            </a:r>
            <a:r>
              <a:rPr lang="es-ES" sz="2400" dirty="0">
                <a:solidFill>
                  <a:schemeClr val="bg1"/>
                </a:solidFill>
              </a:rPr>
              <a:t>a la honra y </a:t>
            </a:r>
            <a:r>
              <a:rPr lang="es-ES" sz="2400" dirty="0" smtClean="0">
                <a:solidFill>
                  <a:schemeClr val="bg1"/>
                </a:solidFill>
              </a:rPr>
              <a:t>dignidad.</a:t>
            </a:r>
          </a:p>
          <a:p>
            <a:pPr algn="just"/>
            <a:r>
              <a:rPr lang="es-ES" sz="2400" dirty="0" smtClean="0">
                <a:solidFill>
                  <a:schemeClr val="bg1"/>
                </a:solidFill>
              </a:rPr>
              <a:t>Protección </a:t>
            </a:r>
            <a:r>
              <a:rPr lang="es-ES" sz="2400" dirty="0">
                <a:solidFill>
                  <a:schemeClr val="bg1"/>
                </a:solidFill>
              </a:rPr>
              <a:t>a la </a:t>
            </a:r>
            <a:r>
              <a:rPr lang="es-ES" sz="2400" dirty="0" smtClean="0">
                <a:solidFill>
                  <a:schemeClr val="bg1"/>
                </a:solidFill>
              </a:rPr>
              <a:t>Familia.</a:t>
            </a:r>
          </a:p>
          <a:p>
            <a:pPr algn="just"/>
            <a:r>
              <a:rPr lang="es-ES" sz="2400" dirty="0" smtClean="0">
                <a:solidFill>
                  <a:schemeClr val="bg1"/>
                </a:solidFill>
              </a:rPr>
              <a:t>Protección Judicial.</a:t>
            </a:r>
          </a:p>
          <a:p>
            <a:pPr algn="just"/>
            <a:r>
              <a:rPr lang="es-ES" sz="2400" dirty="0" smtClean="0">
                <a:solidFill>
                  <a:schemeClr val="bg1"/>
                </a:solidFill>
              </a:rPr>
              <a:t>Derecho </a:t>
            </a:r>
            <a:r>
              <a:rPr lang="es-ES" sz="2400" dirty="0">
                <a:solidFill>
                  <a:schemeClr val="bg1"/>
                </a:solidFill>
              </a:rPr>
              <a:t>a la Integridad </a:t>
            </a:r>
            <a:r>
              <a:rPr lang="es-ES" sz="2400" dirty="0" smtClean="0">
                <a:solidFill>
                  <a:schemeClr val="bg1"/>
                </a:solidFill>
              </a:rPr>
              <a:t>Personal.</a:t>
            </a:r>
          </a:p>
          <a:p>
            <a:pPr algn="just"/>
            <a:r>
              <a:rPr lang="es-ES" sz="2400" dirty="0" smtClean="0">
                <a:solidFill>
                  <a:schemeClr val="bg1"/>
                </a:solidFill>
              </a:rPr>
              <a:t>Derecho </a:t>
            </a:r>
            <a:r>
              <a:rPr lang="es-ES" sz="2400" dirty="0">
                <a:solidFill>
                  <a:schemeClr val="bg1"/>
                </a:solidFill>
              </a:rPr>
              <a:t>a la libertad </a:t>
            </a:r>
            <a:r>
              <a:rPr lang="es-ES" sz="2400" dirty="0" smtClean="0">
                <a:solidFill>
                  <a:schemeClr val="bg1"/>
                </a:solidFill>
              </a:rPr>
              <a:t>personal.</a:t>
            </a:r>
          </a:p>
          <a:p>
            <a:pPr algn="just"/>
            <a:r>
              <a:rPr lang="es-ES" sz="2400" dirty="0" smtClean="0">
                <a:solidFill>
                  <a:schemeClr val="bg1"/>
                </a:solidFill>
              </a:rPr>
              <a:t>No respeto de las garantías Judiciales.</a:t>
            </a:r>
            <a:endParaRPr lang="es-ES" sz="2400" dirty="0">
              <a:solidFill>
                <a:schemeClr val="bg1"/>
              </a:solidFill>
            </a:endParaRPr>
          </a:p>
        </p:txBody>
      </p:sp>
      <p:sp>
        <p:nvSpPr>
          <p:cNvPr id="3" name="CuadroTexto 2"/>
          <p:cNvSpPr txBox="1"/>
          <p:nvPr/>
        </p:nvSpPr>
        <p:spPr>
          <a:xfrm>
            <a:off x="155575" y="2355976"/>
            <a:ext cx="8880921" cy="707886"/>
          </a:xfrm>
          <a:prstGeom prst="rect">
            <a:avLst/>
          </a:prstGeom>
          <a:solidFill>
            <a:schemeClr val="tx1"/>
          </a:solidFill>
        </p:spPr>
        <p:txBody>
          <a:bodyPr wrap="square" rtlCol="0">
            <a:spAutoFit/>
          </a:bodyPr>
          <a:lstStyle/>
          <a:p>
            <a:r>
              <a:rPr lang="es-ES" sz="2000" dirty="0" smtClean="0">
                <a:solidFill>
                  <a:schemeClr val="bg1"/>
                </a:solidFill>
              </a:rPr>
              <a:t>La familia, una vez agotada todas las instancias en Ecuador, denunciaron el caso a la Comisión Interamericana de DD.HH., quien acogió el caso y lo traspasó a la Corte.</a:t>
            </a:r>
            <a:endParaRPr lang="en-US" sz="2000" dirty="0">
              <a:solidFill>
                <a:schemeClr val="bg1"/>
              </a:solidFill>
            </a:endParaRPr>
          </a:p>
        </p:txBody>
      </p:sp>
    </p:spTree>
    <p:extLst>
      <p:ext uri="{BB962C8B-B14F-4D97-AF65-F5344CB8AC3E}">
        <p14:creationId xmlns:p14="http://schemas.microsoft.com/office/powerpoint/2010/main" val="2180250027"/>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79</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smtClean="0">
                <a:solidFill>
                  <a:srgbClr val="002060"/>
                </a:solidFill>
              </a:rPr>
              <a:t>5.- El caso Suarez - tortura</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Rectángulo 1"/>
          <p:cNvSpPr/>
          <p:nvPr/>
        </p:nvSpPr>
        <p:spPr>
          <a:xfrm>
            <a:off x="326703" y="2965879"/>
            <a:ext cx="8360097" cy="2677656"/>
          </a:xfrm>
          <a:prstGeom prst="rect">
            <a:avLst/>
          </a:prstGeom>
          <a:solidFill>
            <a:schemeClr val="tx1"/>
          </a:solidFill>
          <a:ln w="38100">
            <a:solidFill>
              <a:srgbClr val="0070C0"/>
            </a:solidFill>
          </a:ln>
        </p:spPr>
        <p:txBody>
          <a:bodyPr wrap="square">
            <a:spAutoFit/>
          </a:bodyPr>
          <a:lstStyle/>
          <a:p>
            <a:pPr algn="just"/>
            <a:r>
              <a:rPr lang="es-ES" sz="2400" dirty="0" smtClean="0">
                <a:solidFill>
                  <a:schemeClr val="bg1"/>
                </a:solidFill>
              </a:rPr>
              <a:t>Finalmente la Corte Interamericana de DD.HH. dictó sentencia acogiendo los argumentos de Suarez.</a:t>
            </a:r>
          </a:p>
          <a:p>
            <a:pPr algn="just"/>
            <a:endParaRPr lang="es-ES" sz="2400" dirty="0" smtClean="0">
              <a:solidFill>
                <a:schemeClr val="bg1"/>
              </a:solidFill>
            </a:endParaRPr>
          </a:p>
          <a:p>
            <a:pPr algn="just"/>
            <a:r>
              <a:rPr lang="es-ES" sz="2400" dirty="0" smtClean="0">
                <a:solidFill>
                  <a:schemeClr val="bg1"/>
                </a:solidFill>
              </a:rPr>
              <a:t>Ordenó eliminar la causa y borrar todo antecedente criminal.</a:t>
            </a:r>
          </a:p>
          <a:p>
            <a:pPr algn="just"/>
            <a:endParaRPr lang="es-ES" sz="2400" dirty="0" smtClean="0">
              <a:solidFill>
                <a:schemeClr val="bg1"/>
              </a:solidFill>
            </a:endParaRPr>
          </a:p>
          <a:p>
            <a:pPr algn="just"/>
            <a:r>
              <a:rPr lang="es-ES" sz="2400" dirty="0" smtClean="0">
                <a:solidFill>
                  <a:schemeClr val="bg1"/>
                </a:solidFill>
              </a:rPr>
              <a:t>Indemnizó a la familia, incluyendo al Sr. Suarez, su señora y su hijo.</a:t>
            </a:r>
            <a:endParaRPr lang="es-ES" sz="2400" dirty="0">
              <a:solidFill>
                <a:schemeClr val="bg1"/>
              </a:solidFill>
            </a:endParaRPr>
          </a:p>
        </p:txBody>
      </p:sp>
    </p:spTree>
    <p:extLst>
      <p:ext uri="{BB962C8B-B14F-4D97-AF65-F5344CB8AC3E}">
        <p14:creationId xmlns:p14="http://schemas.microsoft.com/office/powerpoint/2010/main" val="2835512106"/>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80</a:t>
            </a:fld>
            <a:endParaRPr lang="es-ES" dirty="0">
              <a:solidFill>
                <a:srgbClr val="002060"/>
              </a:solidFill>
            </a:endParaRPr>
          </a:p>
        </p:txBody>
      </p:sp>
      <p:sp>
        <p:nvSpPr>
          <p:cNvPr id="13" name="12 Rectángulo"/>
          <p:cNvSpPr/>
          <p:nvPr/>
        </p:nvSpPr>
        <p:spPr>
          <a:xfrm>
            <a:off x="251520" y="1052736"/>
            <a:ext cx="8784976"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smtClean="0">
                <a:solidFill>
                  <a:srgbClr val="002060"/>
                </a:solidFill>
              </a:rPr>
              <a:t>5.- El caso Caamaño</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4" name="Rectángulo 3"/>
          <p:cNvSpPr/>
          <p:nvPr/>
        </p:nvSpPr>
        <p:spPr>
          <a:xfrm>
            <a:off x="251520" y="2482344"/>
            <a:ext cx="8784976" cy="1015663"/>
          </a:xfrm>
          <a:prstGeom prst="rect">
            <a:avLst/>
          </a:prstGeom>
          <a:solidFill>
            <a:schemeClr val="tx1">
              <a:lumMod val="95000"/>
            </a:schemeClr>
          </a:solidFill>
        </p:spPr>
        <p:txBody>
          <a:bodyPr wrap="square">
            <a:spAutoFit/>
          </a:bodyPr>
          <a:lstStyle/>
          <a:p>
            <a:pPr algn="just"/>
            <a:r>
              <a:rPr lang="es-ES" sz="2000" dirty="0" smtClean="0">
                <a:solidFill>
                  <a:schemeClr val="bg1"/>
                </a:solidFill>
              </a:rPr>
              <a:t>Se condenó </a:t>
            </a:r>
            <a:r>
              <a:rPr lang="es-ES" sz="2000" dirty="0">
                <a:solidFill>
                  <a:schemeClr val="bg1"/>
                </a:solidFill>
              </a:rPr>
              <a:t>al </a:t>
            </a:r>
            <a:r>
              <a:rPr lang="es-ES" sz="2000" dirty="0" smtClean="0">
                <a:solidFill>
                  <a:schemeClr val="bg1"/>
                </a:solidFill>
              </a:rPr>
              <a:t>Cabo IM </a:t>
            </a:r>
            <a:r>
              <a:rPr lang="es-ES" sz="2000" dirty="0">
                <a:solidFill>
                  <a:schemeClr val="bg1"/>
                </a:solidFill>
              </a:rPr>
              <a:t>Leonardo Medina Caamaño </a:t>
            </a:r>
            <a:r>
              <a:rPr lang="es-ES" sz="2000" dirty="0" smtClean="0">
                <a:solidFill>
                  <a:schemeClr val="bg1"/>
                </a:solidFill>
              </a:rPr>
              <a:t>a </a:t>
            </a:r>
            <a:r>
              <a:rPr lang="es-ES" sz="2000" dirty="0">
                <a:solidFill>
                  <a:schemeClr val="bg1"/>
                </a:solidFill>
              </a:rPr>
              <a:t>540 días de presidio menor en su grado mínimo, sentencia que no cumplirá en un recinto penitenciario, otorgándole el beneficio de la pena sustitutiva de </a:t>
            </a:r>
            <a:r>
              <a:rPr lang="es-ES" sz="2000" dirty="0" smtClean="0">
                <a:solidFill>
                  <a:schemeClr val="bg1"/>
                </a:solidFill>
              </a:rPr>
              <a:t>remisión.</a:t>
            </a:r>
            <a:endParaRPr lang="en-US" sz="2000" dirty="0">
              <a:solidFill>
                <a:schemeClr val="bg1"/>
              </a:solidFill>
            </a:endParaRPr>
          </a:p>
        </p:txBody>
      </p:sp>
      <p:sp>
        <p:nvSpPr>
          <p:cNvPr id="5" name="Rectángulo 4"/>
          <p:cNvSpPr/>
          <p:nvPr/>
        </p:nvSpPr>
        <p:spPr>
          <a:xfrm>
            <a:off x="251520" y="3664923"/>
            <a:ext cx="8784975" cy="1015663"/>
          </a:xfrm>
          <a:prstGeom prst="rect">
            <a:avLst/>
          </a:prstGeom>
          <a:solidFill>
            <a:schemeClr val="tx1">
              <a:lumMod val="95000"/>
            </a:schemeClr>
          </a:solidFill>
        </p:spPr>
        <p:txBody>
          <a:bodyPr wrap="square">
            <a:spAutoFit/>
          </a:bodyPr>
          <a:lstStyle/>
          <a:p>
            <a:pPr algn="just"/>
            <a:r>
              <a:rPr lang="es-ES" sz="2000" dirty="0">
                <a:solidFill>
                  <a:schemeClr val="bg1"/>
                </a:solidFill>
              </a:rPr>
              <a:t>Esta </a:t>
            </a:r>
            <a:r>
              <a:rPr lang="es-ES" sz="2000" dirty="0" smtClean="0">
                <a:solidFill>
                  <a:schemeClr val="bg1"/>
                </a:solidFill>
              </a:rPr>
              <a:t>condena </a:t>
            </a:r>
            <a:r>
              <a:rPr lang="es-ES" sz="2000" dirty="0">
                <a:solidFill>
                  <a:schemeClr val="bg1"/>
                </a:solidFill>
              </a:rPr>
              <a:t>se produce por que el pasado 24 de noviembre el tribunal decidió no condenar al militar por el delito homicidio simple sino que solamente por cuasi delito de homicidio.</a:t>
            </a:r>
            <a:endParaRPr lang="en-US" sz="2000" dirty="0">
              <a:solidFill>
                <a:schemeClr val="bg1"/>
              </a:solidFill>
            </a:endParaRPr>
          </a:p>
        </p:txBody>
      </p:sp>
      <p:sp>
        <p:nvSpPr>
          <p:cNvPr id="14" name="Rectángulo 13"/>
          <p:cNvSpPr/>
          <p:nvPr/>
        </p:nvSpPr>
        <p:spPr>
          <a:xfrm>
            <a:off x="251519" y="4847502"/>
            <a:ext cx="8784975" cy="523220"/>
          </a:xfrm>
          <a:prstGeom prst="rect">
            <a:avLst/>
          </a:prstGeom>
          <a:solidFill>
            <a:schemeClr val="tx1">
              <a:lumMod val="95000"/>
            </a:schemeClr>
          </a:solidFill>
        </p:spPr>
        <p:txBody>
          <a:bodyPr wrap="square">
            <a:spAutoFit/>
          </a:bodyPr>
          <a:lstStyle/>
          <a:p>
            <a:pPr algn="ctr"/>
            <a:r>
              <a:rPr lang="es-ES" sz="2800" dirty="0" smtClean="0">
                <a:solidFill>
                  <a:schemeClr val="bg1"/>
                </a:solidFill>
              </a:rPr>
              <a:t>El tribunal consideró que fue un accidente</a:t>
            </a:r>
            <a:endParaRPr lang="en-US" sz="2800" dirty="0">
              <a:solidFill>
                <a:schemeClr val="bg1"/>
              </a:solidFill>
            </a:endParaRPr>
          </a:p>
        </p:txBody>
      </p:sp>
    </p:spTree>
    <p:extLst>
      <p:ext uri="{BB962C8B-B14F-4D97-AF65-F5344CB8AC3E}">
        <p14:creationId xmlns:p14="http://schemas.microsoft.com/office/powerpoint/2010/main" val="4007350148"/>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203848"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1" name="10 Rectángulo"/>
          <p:cNvSpPr/>
          <p:nvPr/>
        </p:nvSpPr>
        <p:spPr>
          <a:xfrm>
            <a:off x="827584" y="1264692"/>
            <a:ext cx="7776864" cy="2308324"/>
          </a:xfrm>
          <a:prstGeom prst="rect">
            <a:avLst/>
          </a:prstGeom>
          <a:solidFill>
            <a:schemeClr val="tx1"/>
          </a:solidFill>
          <a:ln>
            <a:solidFill>
              <a:schemeClr val="bg2"/>
            </a:solidFill>
          </a:ln>
        </p:spPr>
        <p:txBody>
          <a:bodyPr wrap="square">
            <a:spAutoFit/>
          </a:bodyPr>
          <a:lstStyle/>
          <a:p>
            <a:pPr marL="457200" indent="-457200">
              <a:buFont typeface="+mj-lt"/>
              <a:buAutoNum type="arabicPeriod"/>
            </a:pPr>
            <a:r>
              <a:rPr lang="es-ES" sz="2400" dirty="0" smtClean="0">
                <a:solidFill>
                  <a:srgbClr val="002060"/>
                </a:solidFill>
              </a:rPr>
              <a:t>Jurisdicción penal internacional en DD.HH.</a:t>
            </a:r>
          </a:p>
          <a:p>
            <a:pPr marL="457200" indent="-457200">
              <a:buFont typeface="+mj-lt"/>
              <a:buAutoNum type="arabicPeriod"/>
            </a:pPr>
            <a:r>
              <a:rPr lang="es-ES" sz="2400" dirty="0" smtClean="0">
                <a:solidFill>
                  <a:srgbClr val="002060"/>
                </a:solidFill>
              </a:rPr>
              <a:t>Jurisdicción penal nacional en DD.HH.</a:t>
            </a:r>
          </a:p>
          <a:p>
            <a:pPr marL="457200" indent="-457200">
              <a:buFont typeface="+mj-lt"/>
              <a:buAutoNum type="arabicPeriod"/>
            </a:pPr>
            <a:r>
              <a:rPr lang="es-ES" sz="2400" dirty="0" smtClean="0">
                <a:solidFill>
                  <a:srgbClr val="002060"/>
                </a:solidFill>
              </a:rPr>
              <a:t>Responsabilidad penal individual y superior de mando.</a:t>
            </a:r>
          </a:p>
          <a:p>
            <a:pPr marL="457200" indent="-457200">
              <a:buFont typeface="+mj-lt"/>
              <a:buAutoNum type="arabicPeriod"/>
            </a:pPr>
            <a:r>
              <a:rPr lang="es-ES" sz="2400" dirty="0" smtClean="0">
                <a:solidFill>
                  <a:srgbClr val="002060"/>
                </a:solidFill>
              </a:rPr>
              <a:t>Crímenes de Lesa Humanidad.</a:t>
            </a:r>
          </a:p>
          <a:p>
            <a:pPr marL="457200" indent="-457200">
              <a:buFont typeface="+mj-lt"/>
              <a:buAutoNum type="arabicPeriod"/>
            </a:pPr>
            <a:r>
              <a:rPr lang="es-ES" sz="2400" dirty="0" smtClean="0">
                <a:solidFill>
                  <a:srgbClr val="002060"/>
                </a:solidFill>
              </a:rPr>
              <a:t>Crímenes de Guerra.</a:t>
            </a:r>
          </a:p>
          <a:p>
            <a:pPr marL="457200" indent="-457200">
              <a:buFont typeface="+mj-lt"/>
              <a:buAutoNum type="arabicPeriod"/>
            </a:pPr>
            <a:r>
              <a:rPr lang="es-ES" sz="2400" dirty="0" smtClean="0">
                <a:solidFill>
                  <a:srgbClr val="002060"/>
                </a:solidFill>
              </a:rPr>
              <a:t>Crímenes de Genocidio.</a:t>
            </a:r>
            <a:endParaRPr lang="es-ES" sz="2400" dirty="0">
              <a:solidFill>
                <a:srgbClr val="002060"/>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81</a:t>
            </a:fld>
            <a:endParaRPr lang="es-ES" dirty="0">
              <a:solidFill>
                <a:srgbClr val="002060"/>
              </a:solidFill>
            </a:endParaRPr>
          </a:p>
        </p:txBody>
      </p:sp>
      <p:sp>
        <p:nvSpPr>
          <p:cNvPr id="13" name="12 CuadroTexto"/>
          <p:cNvSpPr txBox="1"/>
          <p:nvPr/>
        </p:nvSpPr>
        <p:spPr>
          <a:xfrm>
            <a:off x="755576" y="836712"/>
            <a:ext cx="4005199" cy="461665"/>
          </a:xfrm>
          <a:prstGeom prst="rect">
            <a:avLst/>
          </a:prstGeom>
          <a:noFill/>
        </p:spPr>
        <p:txBody>
          <a:bodyPr wrap="none" rtlCol="0">
            <a:spAutoFit/>
          </a:bodyPr>
          <a:lstStyle/>
          <a:p>
            <a:r>
              <a:rPr lang="es-ES" sz="2400" dirty="0" smtClean="0">
                <a:solidFill>
                  <a:srgbClr val="002060"/>
                </a:solidFill>
              </a:rPr>
              <a:t>A. DERECHO PENAL EN DD.HH.</a:t>
            </a:r>
            <a:endParaRPr lang="es-ES" sz="2400" dirty="0">
              <a:solidFill>
                <a:srgbClr val="002060"/>
              </a:solidFill>
            </a:endParaRPr>
          </a:p>
        </p:txBody>
      </p:sp>
      <p:sp>
        <p:nvSpPr>
          <p:cNvPr id="14" name="13 CuadroTexto"/>
          <p:cNvSpPr txBox="1"/>
          <p:nvPr/>
        </p:nvSpPr>
        <p:spPr>
          <a:xfrm>
            <a:off x="782825" y="3501008"/>
            <a:ext cx="8109655" cy="830997"/>
          </a:xfrm>
          <a:prstGeom prst="rect">
            <a:avLst/>
          </a:prstGeom>
          <a:noFill/>
        </p:spPr>
        <p:txBody>
          <a:bodyPr wrap="square" rtlCol="0">
            <a:spAutoFit/>
          </a:bodyPr>
          <a:lstStyle/>
          <a:p>
            <a:r>
              <a:rPr lang="es-ES" sz="2400" dirty="0">
                <a:solidFill>
                  <a:srgbClr val="002060"/>
                </a:solidFill>
              </a:rPr>
              <a:t>B</a:t>
            </a:r>
            <a:r>
              <a:rPr lang="es-ES" sz="2400" dirty="0" smtClean="0">
                <a:solidFill>
                  <a:srgbClr val="002060"/>
                </a:solidFill>
              </a:rPr>
              <a:t>. ROL DE LAS FF.AA. EN EL RESPETO, PROMOCIÓN Y PROTECCIÓN DE LOS DD.HH.</a:t>
            </a:r>
            <a:endParaRPr lang="es-ES" sz="2400" dirty="0">
              <a:solidFill>
                <a:srgbClr val="002060"/>
              </a:solidFill>
            </a:endParaRPr>
          </a:p>
        </p:txBody>
      </p:sp>
      <p:sp>
        <p:nvSpPr>
          <p:cNvPr id="15" name="14 Rectángulo"/>
          <p:cNvSpPr/>
          <p:nvPr/>
        </p:nvSpPr>
        <p:spPr>
          <a:xfrm>
            <a:off x="827584" y="4437112"/>
            <a:ext cx="7776864" cy="2308324"/>
          </a:xfrm>
          <a:prstGeom prst="rect">
            <a:avLst/>
          </a:prstGeom>
          <a:solidFill>
            <a:schemeClr val="tx1"/>
          </a:solidFill>
          <a:ln>
            <a:solidFill>
              <a:srgbClr val="FF0000"/>
            </a:solidFill>
          </a:ln>
        </p:spPr>
        <p:txBody>
          <a:bodyPr wrap="square">
            <a:spAutoFit/>
          </a:bodyPr>
          <a:lstStyle/>
          <a:p>
            <a:pPr marL="457200" indent="-457200">
              <a:buFont typeface="+mj-lt"/>
              <a:buAutoNum type="arabicPeriod"/>
            </a:pPr>
            <a:r>
              <a:rPr lang="es-ES" sz="2400" dirty="0" smtClean="0">
                <a:solidFill>
                  <a:srgbClr val="002060"/>
                </a:solidFill>
              </a:rPr>
              <a:t>FF.AA Y DD.HH en la perspectiva histórica, internacional y nacional.</a:t>
            </a:r>
          </a:p>
          <a:p>
            <a:pPr marL="457200" indent="-457200">
              <a:buFont typeface="+mj-lt"/>
              <a:buAutoNum type="arabicPeriod"/>
            </a:pPr>
            <a:r>
              <a:rPr lang="es-ES" sz="2400" dirty="0" smtClean="0">
                <a:solidFill>
                  <a:srgbClr val="002060"/>
                </a:solidFill>
              </a:rPr>
              <a:t>Rol de las FF.AA. en Estado de Excepción Constitucional.</a:t>
            </a:r>
          </a:p>
          <a:p>
            <a:pPr marL="457200" indent="-457200">
              <a:buFont typeface="+mj-lt"/>
              <a:buAutoNum type="arabicPeriod"/>
            </a:pPr>
            <a:r>
              <a:rPr lang="es-ES" sz="2400" dirty="0" smtClean="0">
                <a:solidFill>
                  <a:srgbClr val="002060"/>
                </a:solidFill>
              </a:rPr>
              <a:t>Uso legítimo de la fuerza.</a:t>
            </a:r>
          </a:p>
          <a:p>
            <a:pPr marL="457200" indent="-457200">
              <a:buFont typeface="+mj-lt"/>
              <a:buAutoNum type="arabicPeriod"/>
            </a:pPr>
            <a:r>
              <a:rPr lang="es-ES" sz="2400" dirty="0" smtClean="0">
                <a:solidFill>
                  <a:srgbClr val="002060"/>
                </a:solidFill>
              </a:rPr>
              <a:t>Los DD.HH. </a:t>
            </a:r>
            <a:r>
              <a:rPr lang="es-ES" sz="2400" dirty="0">
                <a:solidFill>
                  <a:srgbClr val="002060"/>
                </a:solidFill>
              </a:rPr>
              <a:t>a</a:t>
            </a:r>
            <a:r>
              <a:rPr lang="es-ES" sz="2400" dirty="0" smtClean="0">
                <a:solidFill>
                  <a:srgbClr val="002060"/>
                </a:solidFill>
              </a:rPr>
              <a:t>l interior de las FF.AA.</a:t>
            </a:r>
          </a:p>
          <a:p>
            <a:pPr marL="457200" indent="-457200">
              <a:buFont typeface="+mj-lt"/>
              <a:buAutoNum type="arabicPeriod"/>
            </a:pPr>
            <a:r>
              <a:rPr lang="es-ES" sz="2400" dirty="0" smtClean="0">
                <a:solidFill>
                  <a:srgbClr val="002060"/>
                </a:solidFill>
              </a:rPr>
              <a:t>Los Casos Suarez y Caamaño.</a:t>
            </a:r>
          </a:p>
        </p:txBody>
      </p:sp>
      <p:sp>
        <p:nvSpPr>
          <p:cNvPr id="16" name="15 Elipse"/>
          <p:cNvSpPr/>
          <p:nvPr/>
        </p:nvSpPr>
        <p:spPr>
          <a:xfrm>
            <a:off x="3059832" y="-1"/>
            <a:ext cx="3168351" cy="936105"/>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241159137"/>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3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4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5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11964</TotalTime>
  <Words>8214</Words>
  <Application>Microsoft Office PowerPoint</Application>
  <PresentationFormat>Presentación en pantalla (4:3)</PresentationFormat>
  <Paragraphs>877</Paragraphs>
  <Slides>81</Slides>
  <Notes>1</Notes>
  <HiddenSlides>9</HiddenSlides>
  <MMClips>0</MMClips>
  <ScaleCrop>false</ScaleCrop>
  <HeadingPairs>
    <vt:vector size="6" baseType="variant">
      <vt:variant>
        <vt:lpstr>Fuentes usadas</vt:lpstr>
      </vt:variant>
      <vt:variant>
        <vt:i4>9</vt:i4>
      </vt:variant>
      <vt:variant>
        <vt:lpstr>Tema</vt:lpstr>
      </vt:variant>
      <vt:variant>
        <vt:i4>5</vt:i4>
      </vt:variant>
      <vt:variant>
        <vt:lpstr>Títulos de diapositiva</vt:lpstr>
      </vt:variant>
      <vt:variant>
        <vt:i4>81</vt:i4>
      </vt:variant>
    </vt:vector>
  </HeadingPairs>
  <TitlesOfParts>
    <vt:vector size="95" baseType="lpstr">
      <vt:lpstr>MS PGothic</vt:lpstr>
      <vt:lpstr>MS PGothic</vt:lpstr>
      <vt:lpstr>Arial</vt:lpstr>
      <vt:lpstr>Calibri</vt:lpstr>
      <vt:lpstr>Georgia</vt:lpstr>
      <vt:lpstr>Goudy Stout</vt:lpstr>
      <vt:lpstr>Tahoma</vt:lpstr>
      <vt:lpstr>Times New Roman</vt:lpstr>
      <vt:lpstr>Wingdings</vt:lpstr>
      <vt:lpstr>Tema de Office</vt:lpstr>
      <vt:lpstr>2_Tema de Office</vt:lpstr>
      <vt:lpstr>3_Tema de Office</vt:lpstr>
      <vt:lpstr>4_Tema de Office</vt:lpstr>
      <vt:lpstr>5_Tema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Elementos de la definición de Tortura </vt:lpstr>
      <vt:lpstr>Sujeto activo</vt:lpstr>
      <vt:lpstr>Graves sufrimientos</vt:lpstr>
      <vt:lpstr>Los Tratos Crueles, Inhumanos y Degradantes</vt:lpstr>
      <vt:lpstr>Análisis del delito de tortura</vt:lpstr>
      <vt:lpstr>Análisis del nuevo delito de tortura (2)</vt:lpstr>
      <vt:lpstr>Ley N°20.968 que tipifica el delito de tortura y tratos crueles, inhumanos o degradantes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RevolucionUnattended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7347538-4</dc:creator>
  <cp:lastModifiedBy>eduardosims@gmail.com</cp:lastModifiedBy>
  <cp:revision>226</cp:revision>
  <dcterms:created xsi:type="dcterms:W3CDTF">2018-04-03T15:51:23Z</dcterms:created>
  <dcterms:modified xsi:type="dcterms:W3CDTF">2023-08-20T19:24:30Z</dcterms:modified>
</cp:coreProperties>
</file>