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03" r:id="rId1"/>
  </p:sldMasterIdLst>
  <p:notesMasterIdLst>
    <p:notesMasterId r:id="rId30"/>
  </p:notesMasterIdLst>
  <p:handoutMasterIdLst>
    <p:handoutMasterId r:id="rId31"/>
  </p:handoutMasterIdLst>
  <p:sldIdLst>
    <p:sldId id="256" r:id="rId2"/>
    <p:sldId id="342" r:id="rId3"/>
    <p:sldId id="257" r:id="rId4"/>
    <p:sldId id="258" r:id="rId5"/>
    <p:sldId id="259" r:id="rId6"/>
    <p:sldId id="260" r:id="rId7"/>
    <p:sldId id="261" r:id="rId8"/>
    <p:sldId id="326" r:id="rId9"/>
    <p:sldId id="327" r:id="rId10"/>
    <p:sldId id="338" r:id="rId11"/>
    <p:sldId id="341" r:id="rId12"/>
    <p:sldId id="340" r:id="rId13"/>
    <p:sldId id="262" r:id="rId14"/>
    <p:sldId id="263" r:id="rId15"/>
    <p:sldId id="336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5" r:id="rId25"/>
    <p:sldId id="353" r:id="rId26"/>
    <p:sldId id="354" r:id="rId27"/>
    <p:sldId id="356" r:id="rId28"/>
    <p:sldId id="357" r:id="rId29"/>
  </p:sldIdLst>
  <p:sldSz cx="9144000" cy="6858000" type="screen4x3"/>
  <p:notesSz cx="6858000" cy="977265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A0B0"/>
    <a:srgbClr val="0099FF"/>
    <a:srgbClr val="FCFEB9"/>
    <a:srgbClr val="FAF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 autoAdjust="0"/>
    <p:restoredTop sz="94697"/>
  </p:normalViewPr>
  <p:slideViewPr>
    <p:cSldViewPr>
      <p:cViewPr varScale="1">
        <p:scale>
          <a:sx n="108" d="100"/>
          <a:sy n="108" d="100"/>
        </p:scale>
        <p:origin x="1456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305550" y="9369425"/>
            <a:ext cx="482600" cy="301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>
            <a:spAutoFit/>
          </a:bodyPr>
          <a:lstStyle/>
          <a:p>
            <a:pPr algn="r">
              <a:defRPr/>
            </a:pPr>
            <a:fld id="{0BC35991-45FA-4D18-A9A2-CAAF1D57F3C4}" type="slidenum">
              <a:rPr lang="es-ES_tradnl" sz="1400"/>
              <a:pPr algn="r">
                <a:defRPr/>
              </a:pPr>
              <a:t>‹Nº›</a:t>
            </a:fld>
            <a:endParaRPr lang="es-ES_tradnl" sz="1400"/>
          </a:p>
        </p:txBody>
      </p:sp>
    </p:spTree>
    <p:extLst>
      <p:ext uri="{BB962C8B-B14F-4D97-AF65-F5344CB8AC3E}">
        <p14:creationId xmlns:p14="http://schemas.microsoft.com/office/powerpoint/2010/main" val="42515258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8572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648200"/>
            <a:ext cx="5029200" cy="3603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noProof="0"/>
              <a:t>Haga clic para editar el estilo del texto del patrón</a:t>
            </a:r>
          </a:p>
          <a:p>
            <a:pPr lvl="1"/>
            <a:r>
              <a:rPr lang="es-ES_tradnl" noProof="0"/>
              <a:t>Segundo nivel</a:t>
            </a:r>
          </a:p>
          <a:p>
            <a:pPr lvl="2"/>
            <a:r>
              <a:rPr lang="es-ES_tradnl" noProof="0"/>
              <a:t>Tercer nivel</a:t>
            </a:r>
          </a:p>
          <a:p>
            <a:pPr lvl="3"/>
            <a:r>
              <a:rPr lang="es-ES_tradnl" noProof="0"/>
              <a:t>Cuarto nivel</a:t>
            </a:r>
          </a:p>
          <a:p>
            <a:pPr lvl="4"/>
            <a:r>
              <a:rPr lang="es-ES_tradnl" noProof="0"/>
              <a:t>Quinto nivel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305550" y="9369425"/>
            <a:ext cx="482600" cy="301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>
            <a:spAutoFit/>
          </a:bodyPr>
          <a:lstStyle/>
          <a:p>
            <a:pPr algn="r">
              <a:defRPr/>
            </a:pPr>
            <a:fld id="{26BC2D97-FFEB-4F27-B8B0-38B9B20387B7}" type="slidenum">
              <a:rPr lang="es-ES_tradnl" sz="1400"/>
              <a:pPr algn="r">
                <a:defRPr/>
              </a:pPr>
              <a:t>‹Nº›</a:t>
            </a:fld>
            <a:endParaRPr lang="es-ES_tradnl" sz="1400"/>
          </a:p>
        </p:txBody>
      </p:sp>
    </p:spTree>
    <p:extLst>
      <p:ext uri="{BB962C8B-B14F-4D97-AF65-F5344CB8AC3E}">
        <p14:creationId xmlns:p14="http://schemas.microsoft.com/office/powerpoint/2010/main" val="28689162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28675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857250"/>
            <a:ext cx="4556125" cy="3416300"/>
          </a:xfrm>
          <a:ln cap="flat"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1048042-3F67-4B61-92A6-331D12ADE3C5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2624D8F-251E-4FFC-B5A6-92E091AE5CED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D3DB83-B3FE-41F2-A1DE-7D2EEF0C8A95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2149C6-18F6-4A94-9965-09595E7E7A6C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DC3F8B-0E49-449A-9892-96C6BBF6738B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5A7E9A-1CED-40FC-A492-A1D9D2EAEC7F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A9A139-39C8-4370-BD98-E56EDAE98ECD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36D151-E443-4AA8-BED4-A36283BAB9BE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534CD2-2A43-40FE-9EB0-DC2270237004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D58879-9FD1-4CAE-AD54-38C469ABB1A5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C565F0-388D-4933-9D7C-A937B39F1B0E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D0048D-119A-485D-8B1A-9F5F83256CE5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3BED-A2AD-4932-BB4A-EF7BB89DCB52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0DE80B-3E67-425F-B2CB-72E9EF7E0D45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>
              <a:defRPr/>
            </a:pPr>
            <a:fld id="{E0BC3BCF-EAC5-42CF-B9F0-1E11D444707C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6051B1-8385-43C0-B1B1-A66A5274DAE2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452E8D4-576D-47E2-BCA8-C4F293E2DEE3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0FC427D-6F3C-43C1-BFA1-498F6A9EDA57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731053-E9DB-4A0C-8A7C-764C8BEE6496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D1BC52-B75A-4E3C-B54B-D1E658143508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64B73E-B88F-4F54-821D-7D3DF465EAEA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4E08AE-1DC4-4D81-95E7-A1285E7486B6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AA76732-38B7-4F8E-A93E-B4056AD73EFF}" type="datetimeFigureOut">
              <a:rPr lang="en-US" smtClean="0"/>
              <a:pPr>
                <a:defRPr/>
              </a:pPr>
              <a:t>6/30/22</a:t>
            </a:fld>
            <a:endParaRPr lang="en-U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B74D9A3-FAA7-4FEA-B6E8-FF70DFE78C0F}" type="slidenum">
              <a:rPr lang="en-US" smtClean="0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133600"/>
            <a:ext cx="7772400" cy="1511300"/>
          </a:xfrm>
          <a:noFill/>
        </p:spPr>
        <p:txBody>
          <a:bodyPr/>
          <a:lstStyle/>
          <a:p>
            <a:pPr algn="ctr" eaLnBrk="1" hangingPunct="1"/>
            <a:r>
              <a:rPr lang="es-ES_tradnl" sz="6600" i="1" dirty="0">
                <a:solidFill>
                  <a:srgbClr val="6EA0B0"/>
                </a:solidFill>
              </a:rPr>
              <a:t>PROBABILIDADES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dirty="0"/>
              <a:t>OBJETIVOS:</a:t>
            </a:r>
          </a:p>
        </p:txBody>
      </p:sp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827088" y="2492375"/>
            <a:ext cx="70929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CL" dirty="0">
                <a:solidFill>
                  <a:schemeClr val="bg1"/>
                </a:solidFill>
              </a:rPr>
              <a:t> Conocer y aplicar conceptos básicos de probabilidades</a:t>
            </a:r>
          </a:p>
          <a:p>
            <a:pPr>
              <a:buFontTx/>
              <a:buChar char="-"/>
            </a:pPr>
            <a:r>
              <a:rPr lang="es-CL" dirty="0">
                <a:solidFill>
                  <a:schemeClr val="bg1"/>
                </a:solidFill>
              </a:rPr>
              <a:t> Aplicar propiedades, teoremas y leyes.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043863" cy="4525963"/>
          </a:xfrm>
        </p:spPr>
        <p:txBody>
          <a:bodyPr>
            <a:normAutofit fontScale="92500" lnSpcReduction="20000"/>
          </a:bodyPr>
          <a:lstStyle/>
          <a:p>
            <a:pPr marL="609600" indent="-609600" algn="just" eaLnBrk="1" hangingPunct="1">
              <a:lnSpc>
                <a:spcPct val="90000"/>
              </a:lnSpc>
              <a:buFont typeface="Monotype Sorts" charset="0"/>
              <a:buAutoNum type="arabicPeriod"/>
            </a:pPr>
            <a:r>
              <a:rPr lang="es-ES_tradnl" sz="2800" b="1" dirty="0">
                <a:solidFill>
                  <a:srgbClr val="FFC000"/>
                </a:solidFill>
              </a:rPr>
              <a:t>Experimento: </a:t>
            </a:r>
            <a:r>
              <a:rPr lang="es-ES_tradnl" sz="2800" dirty="0"/>
              <a:t>Proceso de realizar una observación o una medición.</a:t>
            </a:r>
          </a:p>
          <a:p>
            <a:pPr marL="609600" indent="-609600" algn="just" eaLnBrk="1" hangingPunct="1">
              <a:lnSpc>
                <a:spcPct val="90000"/>
              </a:lnSpc>
              <a:buFont typeface="Monotype Sorts" charset="0"/>
              <a:buAutoNum type="arabicPeriod"/>
            </a:pPr>
            <a:r>
              <a:rPr lang="es-ES_tradnl" sz="2800" b="1" dirty="0">
                <a:solidFill>
                  <a:srgbClr val="FFC000"/>
                </a:solidFill>
              </a:rPr>
              <a:t>Experimento Aleatorio (E): </a:t>
            </a:r>
            <a:r>
              <a:rPr lang="es-ES" sz="2800" dirty="0"/>
              <a:t>Son los que pueden dar lugar a varios resultados, sin que pueda ser previsible enunciar con certeza cuál de éstos va a ser observado en la realización del experimento</a:t>
            </a:r>
            <a:r>
              <a:rPr lang="es-ES" sz="2800" b="1" dirty="0"/>
              <a:t>,</a:t>
            </a:r>
            <a:r>
              <a:rPr lang="es-ES_tradnl" sz="2800" dirty="0"/>
              <a:t> se puede repetir muchas veces bajo las mismas condiciones.</a:t>
            </a:r>
          </a:p>
          <a:p>
            <a:pPr marL="609600" indent="-609600" algn="just">
              <a:lnSpc>
                <a:spcPct val="90000"/>
              </a:lnSpc>
              <a:buFont typeface="Monotype Sorts" charset="0"/>
              <a:buAutoNum type="arabicPeriod"/>
            </a:pPr>
            <a:r>
              <a:rPr lang="es-ES_tradnl" sz="2800" b="1" dirty="0">
                <a:solidFill>
                  <a:srgbClr val="FFC000"/>
                </a:solidFill>
              </a:rPr>
              <a:t>Experimento Determinístico: </a:t>
            </a:r>
            <a:r>
              <a:rPr lang="es-ES_tradnl" sz="2800" dirty="0"/>
              <a:t>Son aquellos que dan resultados conocidos o predecibles</a:t>
            </a:r>
            <a:endParaRPr lang="es-ES_tradnl" sz="2800" dirty="0">
              <a:solidFill>
                <a:srgbClr val="FFC000"/>
              </a:solidFill>
            </a:endParaRPr>
          </a:p>
          <a:p>
            <a:pPr marL="609600" indent="-609600" algn="just" eaLnBrk="1" hangingPunct="1">
              <a:lnSpc>
                <a:spcPct val="90000"/>
              </a:lnSpc>
              <a:buFont typeface="Monotype Sorts" charset="0"/>
              <a:buAutoNum type="arabicPeriod"/>
            </a:pPr>
            <a:endParaRPr lang="es-ES_tradnl" sz="2800" dirty="0"/>
          </a:p>
          <a:p>
            <a:pPr marL="609600" indent="-609600" algn="just" eaLnBrk="1" hangingPunct="1">
              <a:lnSpc>
                <a:spcPct val="90000"/>
              </a:lnSpc>
              <a:buFont typeface="Monotype Sorts" charset="0"/>
              <a:buAutoNum type="arabicPeriod"/>
            </a:pPr>
            <a:r>
              <a:rPr lang="es-ES_tradnl" sz="2800" b="1" dirty="0">
                <a:solidFill>
                  <a:srgbClr val="FFC000"/>
                </a:solidFill>
              </a:rPr>
              <a:t>Espacio </a:t>
            </a:r>
            <a:r>
              <a:rPr lang="es-ES_tradnl" sz="2800" b="1" dirty="0" err="1">
                <a:solidFill>
                  <a:srgbClr val="FFC000"/>
                </a:solidFill>
              </a:rPr>
              <a:t>Muestral</a:t>
            </a:r>
            <a:r>
              <a:rPr lang="es-ES_tradnl" sz="2800" b="1" dirty="0">
                <a:solidFill>
                  <a:srgbClr val="FFC000"/>
                </a:solidFill>
              </a:rPr>
              <a:t> (</a:t>
            </a:r>
            <a:r>
              <a:rPr lang="el-GR" sz="2800" b="1" dirty="0">
                <a:solidFill>
                  <a:srgbClr val="FFC000"/>
                </a:solidFill>
              </a:rPr>
              <a:t>Ω</a:t>
            </a:r>
            <a:r>
              <a:rPr lang="es-ES_tradnl" sz="2800" b="1" dirty="0">
                <a:solidFill>
                  <a:srgbClr val="FFC000"/>
                </a:solidFill>
              </a:rPr>
              <a:t>)</a:t>
            </a:r>
            <a:r>
              <a:rPr lang="es-ES_tradnl" sz="2800" dirty="0">
                <a:solidFill>
                  <a:srgbClr val="FFC000"/>
                </a:solidFill>
              </a:rPr>
              <a:t>: </a:t>
            </a:r>
            <a:r>
              <a:rPr lang="es-ES_tradnl" sz="2800" dirty="0"/>
              <a:t>Conjunto de todos los posibles resultados de un experimento aleatorio.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_tradnl" dirty="0">
                <a:solidFill>
                  <a:schemeClr val="accent1"/>
                </a:solidFill>
              </a:rPr>
              <a:t>CONCEPTOS  BÁSICOS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algn="just" eaLnBrk="1" hangingPunct="1">
              <a:buFont typeface="Monotype Sorts" charset="0"/>
              <a:buNone/>
            </a:pPr>
            <a:r>
              <a:rPr lang="es-ES_tradnl" b="1" dirty="0"/>
              <a:t>E1</a:t>
            </a:r>
            <a:r>
              <a:rPr lang="es-ES_tradnl" dirty="0"/>
              <a:t>: Se lanza un dado y se cuenta el número de puntos que aparecen en la cara superior.</a:t>
            </a:r>
          </a:p>
          <a:p>
            <a:pPr marL="609600" indent="-609600" eaLnBrk="1" hangingPunct="1">
              <a:buFont typeface="Monotype Sorts" charset="0"/>
              <a:buNone/>
            </a:pPr>
            <a:endParaRPr lang="es-ES_tradnl" b="1" dirty="0"/>
          </a:p>
          <a:p>
            <a:pPr marL="609600" indent="-609600">
              <a:buNone/>
            </a:pPr>
            <a:r>
              <a:rPr lang="el-GR" sz="2400" b="1" dirty="0">
                <a:solidFill>
                  <a:srgbClr val="FFC000"/>
                </a:solidFill>
              </a:rPr>
              <a:t>Ω </a:t>
            </a:r>
            <a:r>
              <a:rPr lang="es-ES_tradnl" b="1" dirty="0"/>
              <a:t>:</a:t>
            </a:r>
            <a:r>
              <a:rPr lang="es-ES_tradnl" dirty="0"/>
              <a:t> { 1 , 2 , 3 , 4 , 5 , 6 }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_tradnl" dirty="0">
                <a:solidFill>
                  <a:srgbClr val="6EA0B0"/>
                </a:solidFill>
              </a:rPr>
              <a:t>Ejemplos de Espacio </a:t>
            </a:r>
            <a:r>
              <a:rPr lang="es-ES_tradnl" dirty="0" err="1">
                <a:solidFill>
                  <a:srgbClr val="6EA0B0"/>
                </a:solidFill>
              </a:rPr>
              <a:t>Muestral</a:t>
            </a:r>
            <a:r>
              <a:rPr lang="es-ES_tradnl" dirty="0">
                <a:solidFill>
                  <a:srgbClr val="6EA0B0"/>
                </a:solidFill>
              </a:rPr>
              <a:t>: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762000" y="1371600"/>
            <a:ext cx="787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 typeface="Monotype Sorts" charset="0"/>
              <a:buNone/>
            </a:pPr>
            <a:r>
              <a:rPr lang="es-ES_tradnl" b="1" dirty="0"/>
              <a:t>E2: </a:t>
            </a:r>
            <a:r>
              <a:rPr lang="es-ES_tradnl" dirty="0"/>
              <a:t>Se lanza una moneda 4 veces y se cuenta el número de sellos obtenidos.</a:t>
            </a:r>
          </a:p>
          <a:p>
            <a:pPr marL="609600" indent="-609600" eaLnBrk="1" hangingPunct="1">
              <a:buFont typeface="Monotype Sorts" charset="0"/>
              <a:buNone/>
            </a:pPr>
            <a:endParaRPr lang="es-ES_tradnl" dirty="0"/>
          </a:p>
          <a:p>
            <a:pPr marL="609600" indent="-609600">
              <a:buNone/>
            </a:pPr>
            <a:r>
              <a:rPr lang="el-GR" sz="2400" b="1" dirty="0"/>
              <a:t>Ω</a:t>
            </a:r>
            <a:r>
              <a:rPr lang="el-GR" sz="2400" b="1" dirty="0">
                <a:solidFill>
                  <a:srgbClr val="FFC000"/>
                </a:solidFill>
              </a:rPr>
              <a:t> </a:t>
            </a:r>
            <a:r>
              <a:rPr lang="es-ES_tradnl" dirty="0"/>
              <a:t>: { 0 , 1 ,  2  ,  3  ,  4 }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_tradnl" dirty="0"/>
              <a:t> </a:t>
            </a:r>
            <a:r>
              <a:rPr lang="es-ES_tradnl" dirty="0">
                <a:solidFill>
                  <a:srgbClr val="6EA0B0"/>
                </a:solidFill>
              </a:rPr>
              <a:t>Ejemplos de Espacio </a:t>
            </a:r>
            <a:r>
              <a:rPr lang="es-ES_tradnl" dirty="0" err="1">
                <a:solidFill>
                  <a:srgbClr val="6EA0B0"/>
                </a:solidFill>
              </a:rPr>
              <a:t>Muestral</a:t>
            </a:r>
            <a:r>
              <a:rPr lang="es-ES_tradnl" dirty="0">
                <a:solidFill>
                  <a:srgbClr val="6EA0B0"/>
                </a:solidFill>
              </a:rPr>
              <a:t>: </a:t>
            </a: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762000" y="1371600"/>
            <a:ext cx="787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 typeface="Monotype Sorts" charset="0"/>
              <a:buNone/>
            </a:pPr>
            <a:r>
              <a:rPr lang="es-ES_tradnl" b="1" dirty="0"/>
              <a:t>E3</a:t>
            </a:r>
            <a:r>
              <a:rPr lang="es-ES_tradnl" dirty="0"/>
              <a:t>: Se enciende una ampolleta y se anota el tiempo que transcurre hasta que se quema.</a:t>
            </a:r>
          </a:p>
          <a:p>
            <a:pPr marL="609600" indent="-609600" eaLnBrk="1" hangingPunct="1">
              <a:buFont typeface="Monotype Sorts" charset="0"/>
              <a:buNone/>
            </a:pPr>
            <a:endParaRPr lang="es-ES_tradnl" dirty="0"/>
          </a:p>
          <a:p>
            <a:pPr marL="609600" indent="-609600">
              <a:buNone/>
            </a:pPr>
            <a:r>
              <a:rPr lang="el-GR" sz="2800" b="1" dirty="0"/>
              <a:t>Ω </a:t>
            </a:r>
            <a:r>
              <a:rPr lang="es-ES_tradnl" dirty="0"/>
              <a:t>: { t  </a:t>
            </a:r>
            <a:r>
              <a:rPr lang="ru-RU" dirty="0">
                <a:cs typeface="Times New Roman" pitchFamily="18" charset="0"/>
              </a:rPr>
              <a:t>Є</a:t>
            </a:r>
            <a:r>
              <a:rPr lang="es-MX" dirty="0">
                <a:cs typeface="Times New Roman" pitchFamily="18" charset="0"/>
              </a:rPr>
              <a:t> </a:t>
            </a:r>
            <a:r>
              <a:rPr lang="en-US" dirty="0">
                <a:cs typeface="Times New Roman" pitchFamily="18" charset="0"/>
              </a:rPr>
              <a:t>|R  </a:t>
            </a:r>
            <a:r>
              <a:rPr lang="es-ES_tradnl" dirty="0"/>
              <a:t>/  t  &gt; 0 }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_tradnl" dirty="0">
                <a:solidFill>
                  <a:srgbClr val="6EA0B0"/>
                </a:solidFill>
              </a:rPr>
              <a:t>Ejemplos de Espacio </a:t>
            </a:r>
            <a:r>
              <a:rPr lang="es-ES_tradnl" dirty="0" err="1">
                <a:solidFill>
                  <a:srgbClr val="6EA0B0"/>
                </a:solidFill>
              </a:rPr>
              <a:t>Muestral</a:t>
            </a:r>
            <a:r>
              <a:rPr lang="es-ES_tradnl" dirty="0">
                <a:solidFill>
                  <a:srgbClr val="6EA0B0"/>
                </a:solidFill>
              </a:rPr>
              <a:t>:</a:t>
            </a:r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>
            <a:off x="762000" y="1371600"/>
            <a:ext cx="787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57350"/>
            <a:ext cx="7847013" cy="2708275"/>
          </a:xfrm>
        </p:spPr>
        <p:txBody>
          <a:bodyPr/>
          <a:lstStyle/>
          <a:p>
            <a:pPr eaLnBrk="1" hangingPunct="1">
              <a:buFont typeface="Monotype Sorts" charset="0"/>
              <a:buNone/>
            </a:pPr>
            <a:r>
              <a:rPr lang="es-ES_tradnl" dirty="0"/>
              <a:t>E4: Se lanza una moneda dos veces, se</a:t>
            </a:r>
          </a:p>
          <a:p>
            <a:pPr eaLnBrk="1" hangingPunct="1">
              <a:buFont typeface="Monotype Sorts" charset="0"/>
              <a:buNone/>
            </a:pPr>
            <a:r>
              <a:rPr lang="es-ES_tradnl" dirty="0"/>
              <a:t>       registra el signo que aparece.</a:t>
            </a:r>
          </a:p>
          <a:p>
            <a:pPr eaLnBrk="1" hangingPunct="1">
              <a:buFont typeface="Monotype Sorts" charset="0"/>
              <a:buNone/>
            </a:pPr>
            <a:endParaRPr lang="es-ES_tradnl" dirty="0"/>
          </a:p>
          <a:p>
            <a:pPr>
              <a:buNone/>
            </a:pPr>
            <a:r>
              <a:rPr lang="es-ES_tradnl" dirty="0"/>
              <a:t> </a:t>
            </a:r>
            <a:r>
              <a:rPr lang="el-GR" sz="2800" b="1" dirty="0"/>
              <a:t>Ω </a:t>
            </a:r>
            <a:r>
              <a:rPr lang="es-ES_tradnl" baseline="-25000" dirty="0"/>
              <a:t>4</a:t>
            </a:r>
            <a:r>
              <a:rPr lang="es-ES_tradnl" dirty="0"/>
              <a:t>: { CC , CS , SC , SS }</a:t>
            </a:r>
          </a:p>
          <a:p>
            <a:pPr eaLnBrk="1" hangingPunct="1">
              <a:buFont typeface="Monotype Sorts" charset="0"/>
              <a:buNone/>
            </a:pPr>
            <a:endParaRPr lang="es-ES_tradnl" dirty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_tradnl" dirty="0">
                <a:solidFill>
                  <a:srgbClr val="6EA0B0"/>
                </a:solidFill>
              </a:rPr>
              <a:t>Ejemplos de Espacio </a:t>
            </a:r>
            <a:r>
              <a:rPr lang="es-ES_tradnl" dirty="0" err="1">
                <a:solidFill>
                  <a:srgbClr val="6EA0B0"/>
                </a:solidFill>
              </a:rPr>
              <a:t>Muestral</a:t>
            </a:r>
            <a:r>
              <a:rPr lang="es-ES_tradnl" dirty="0">
                <a:solidFill>
                  <a:srgbClr val="6EA0B0"/>
                </a:solidFill>
              </a:rPr>
              <a:t>:</a:t>
            </a:r>
          </a:p>
        </p:txBody>
      </p:sp>
      <p:sp>
        <p:nvSpPr>
          <p:cNvPr id="14340" name="Line 4"/>
          <p:cNvSpPr>
            <a:spLocks noChangeShapeType="1"/>
          </p:cNvSpPr>
          <p:nvPr/>
        </p:nvSpPr>
        <p:spPr bwMode="auto">
          <a:xfrm>
            <a:off x="762000" y="1371600"/>
            <a:ext cx="787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57350"/>
            <a:ext cx="7672388" cy="4003675"/>
          </a:xfrm>
        </p:spPr>
        <p:txBody>
          <a:bodyPr/>
          <a:lstStyle/>
          <a:p>
            <a:pPr algn="just" eaLnBrk="1" hangingPunct="1">
              <a:buFont typeface="Monotype Sorts" charset="0"/>
              <a:buNone/>
            </a:pPr>
            <a:r>
              <a:rPr lang="es-ES_tradnl" dirty="0"/>
              <a:t>E5: Salen artículos en una línea de producción. Se cuenta el número de artículos defectuosos producidos.</a:t>
            </a:r>
          </a:p>
          <a:p>
            <a:pPr eaLnBrk="1" hangingPunct="1"/>
            <a:endParaRPr lang="es-ES_tradnl" dirty="0"/>
          </a:p>
          <a:p>
            <a:pPr>
              <a:buNone/>
            </a:pPr>
            <a:r>
              <a:rPr lang="es-ES_tradnl" dirty="0"/>
              <a:t> </a:t>
            </a:r>
            <a:r>
              <a:rPr lang="el-GR" sz="2800" b="1" dirty="0"/>
              <a:t>Ω </a:t>
            </a:r>
            <a:r>
              <a:rPr lang="es-ES_tradnl" baseline="-25000" dirty="0"/>
              <a:t>5</a:t>
            </a:r>
            <a:r>
              <a:rPr lang="es-ES_tradnl" dirty="0"/>
              <a:t>: {0, 1 , 2, 3, 4, . . . . . . n } </a:t>
            </a:r>
          </a:p>
          <a:p>
            <a:pPr eaLnBrk="1" hangingPunct="1">
              <a:buFont typeface="Monotype Sorts" charset="0"/>
              <a:buNone/>
            </a:pPr>
            <a:r>
              <a:rPr lang="es-ES_tradnl" dirty="0"/>
              <a:t>      n: Total de artículos producidos</a:t>
            </a:r>
          </a:p>
          <a:p>
            <a:pPr eaLnBrk="1" hangingPunct="1">
              <a:buFont typeface="Monotype Sorts" charset="0"/>
              <a:buNone/>
            </a:pPr>
            <a:endParaRPr lang="es-ES_tradnl" dirty="0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_tradnl" dirty="0">
                <a:solidFill>
                  <a:srgbClr val="6EA0B0"/>
                </a:solidFill>
              </a:rPr>
              <a:t>Ejemplos de Espacio </a:t>
            </a:r>
            <a:r>
              <a:rPr lang="es-ES_tradnl" dirty="0" err="1">
                <a:solidFill>
                  <a:srgbClr val="6EA0B0"/>
                </a:solidFill>
              </a:rPr>
              <a:t>Muestral</a:t>
            </a:r>
            <a:r>
              <a:rPr lang="es-ES_tradnl" dirty="0">
                <a:solidFill>
                  <a:srgbClr val="6EA0B0"/>
                </a:solidFill>
              </a:rPr>
              <a:t>:</a:t>
            </a: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762000" y="1371600"/>
            <a:ext cx="787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5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5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5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57350"/>
            <a:ext cx="7675562" cy="3211513"/>
          </a:xfrm>
        </p:spPr>
        <p:txBody>
          <a:bodyPr/>
          <a:lstStyle/>
          <a:p>
            <a:pPr algn="just" eaLnBrk="1" hangingPunct="1">
              <a:buFont typeface="Monotype Sorts" charset="0"/>
              <a:buNone/>
            </a:pPr>
            <a:r>
              <a:rPr lang="es-ES_tradnl"/>
              <a:t>E6: </a:t>
            </a:r>
            <a:r>
              <a:rPr lang="es-ES_tradnl" sz="2800"/>
              <a:t>Una caja contiene 10 fichas, de las cuales 3 son verdes. Se extrae al azar una ficha después de otra y se cuenta el número de fichas sacadas de la caja , después de haber obtenido:</a:t>
            </a:r>
          </a:p>
          <a:p>
            <a:pPr eaLnBrk="1" hangingPunct="1">
              <a:buFont typeface="Monotype Sorts" charset="0"/>
              <a:buNone/>
            </a:pPr>
            <a:r>
              <a:rPr lang="es-ES_tradnl" sz="2800"/>
              <a:t>a.-	La última ficha verde</a:t>
            </a:r>
          </a:p>
          <a:p>
            <a:pPr eaLnBrk="1" hangingPunct="1">
              <a:buFont typeface="Monotype Sorts" charset="0"/>
              <a:buNone/>
            </a:pPr>
            <a:endParaRPr lang="es-ES_tradnl"/>
          </a:p>
          <a:p>
            <a:pPr eaLnBrk="1" hangingPunct="1">
              <a:buFont typeface="Monotype Sorts" charset="0"/>
              <a:buNone/>
            </a:pPr>
            <a:endParaRPr lang="es-ES_tradnl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_tradnl" dirty="0">
                <a:solidFill>
                  <a:srgbClr val="6EA0B0"/>
                </a:solidFill>
              </a:rPr>
              <a:t>Ejemplos de Espacio </a:t>
            </a:r>
            <a:r>
              <a:rPr lang="es-ES_tradnl" dirty="0" err="1">
                <a:solidFill>
                  <a:srgbClr val="6EA0B0"/>
                </a:solidFill>
              </a:rPr>
              <a:t>Muestral</a:t>
            </a:r>
            <a:r>
              <a:rPr lang="es-ES_tradnl" dirty="0">
                <a:solidFill>
                  <a:srgbClr val="6EA0B0"/>
                </a:solidFill>
              </a:rPr>
              <a:t>:</a:t>
            </a:r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762000" y="1371600"/>
            <a:ext cx="787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28005" name="Text Box 5"/>
          <p:cNvSpPr txBox="1">
            <a:spLocks noChangeArrowheads="1"/>
          </p:cNvSpPr>
          <p:nvPr/>
        </p:nvSpPr>
        <p:spPr bwMode="auto">
          <a:xfrm>
            <a:off x="4999038" y="4400550"/>
            <a:ext cx="3687762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="1" dirty="0"/>
              <a:t>Ω </a:t>
            </a:r>
            <a:r>
              <a:rPr lang="es-ES_tradnl" b="1" baseline="-25000" dirty="0"/>
              <a:t>6a</a:t>
            </a:r>
            <a:r>
              <a:rPr lang="es-ES_tradnl" dirty="0"/>
              <a:t>= {3, 4, 5, 6, 7, 8, 9, 10}</a:t>
            </a:r>
          </a:p>
        </p:txBody>
      </p:sp>
      <p:sp>
        <p:nvSpPr>
          <p:cNvPr id="128006" name="Text Box 6"/>
          <p:cNvSpPr txBox="1">
            <a:spLocks noChangeArrowheads="1"/>
          </p:cNvSpPr>
          <p:nvPr/>
        </p:nvSpPr>
        <p:spPr bwMode="auto">
          <a:xfrm>
            <a:off x="4959350" y="5472113"/>
            <a:ext cx="3578224" cy="4616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="1" dirty="0"/>
              <a:t>Ω </a:t>
            </a:r>
            <a:r>
              <a:rPr lang="es-ES_tradnl" b="1" baseline="-25000" dirty="0"/>
              <a:t>6b</a:t>
            </a:r>
            <a:r>
              <a:rPr lang="es-ES_tradnl" dirty="0"/>
              <a:t>= {1, 2, 3, 4, 5, 6, 7, 8}</a:t>
            </a:r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539750" y="4916488"/>
            <a:ext cx="4689475" cy="523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sz="2800" dirty="0">
                <a:latin typeface="+mn-lt"/>
              </a:rPr>
              <a:t>b.-	La primera ficha verde</a:t>
            </a:r>
            <a:endParaRPr lang="es-ES" sz="2800" dirty="0">
              <a:latin typeface="+mn-lt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8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8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3" grpId="0" build="p" autoUpdateAnimBg="0"/>
      <p:bldP spid="128005" grpId="0"/>
      <p:bldP spid="128006" grpId="0"/>
      <p:bldP spid="225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7467600" cy="1143000"/>
          </a:xfrm>
        </p:spPr>
        <p:txBody>
          <a:bodyPr/>
          <a:lstStyle/>
          <a:p>
            <a:pPr eaLnBrk="1" hangingPunct="1"/>
            <a:r>
              <a:rPr lang="es-ES_tradnl" sz="3200">
                <a:solidFill>
                  <a:srgbClr val="6EA0B0"/>
                </a:solidFill>
              </a:rPr>
              <a:t>Ejercicios de Espacios Muestrales:</a:t>
            </a:r>
          </a:p>
        </p:txBody>
      </p:sp>
      <p:sp>
        <p:nvSpPr>
          <p:cNvPr id="17411" name="Line 4"/>
          <p:cNvSpPr>
            <a:spLocks noChangeShapeType="1"/>
          </p:cNvSpPr>
          <p:nvPr/>
        </p:nvSpPr>
        <p:spPr bwMode="auto">
          <a:xfrm>
            <a:off x="762000" y="1371600"/>
            <a:ext cx="787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7412" name="4 Rectángulo"/>
          <p:cNvSpPr>
            <a:spLocks noChangeArrowheads="1"/>
          </p:cNvSpPr>
          <p:nvPr/>
        </p:nvSpPr>
        <p:spPr bwMode="auto">
          <a:xfrm>
            <a:off x="285750" y="1571625"/>
            <a:ext cx="771525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 eaLnBrk="1" hangingPunct="1">
              <a:lnSpc>
                <a:spcPct val="80000"/>
              </a:lnSpc>
              <a:buFont typeface="Franklin Gothic Book" pitchFamily="34" charset="0"/>
              <a:buAutoNum type="arabicPeriod"/>
            </a:pPr>
            <a:r>
              <a:rPr lang="es-ES" dirty="0">
                <a:latin typeface="Arial" charset="0"/>
              </a:rPr>
              <a:t>Lanzar tres monedas.</a:t>
            </a:r>
          </a:p>
          <a:p>
            <a:pPr marL="457200" indent="-457200" algn="just" eaLnBrk="1" hangingPunct="1">
              <a:lnSpc>
                <a:spcPct val="80000"/>
              </a:lnSpc>
              <a:buFont typeface="Franklin Gothic Book" pitchFamily="34" charset="0"/>
              <a:buAutoNum type="arabicPeriod"/>
            </a:pPr>
            <a:endParaRPr lang="es-ES" dirty="0">
              <a:latin typeface="Arial" charset="0"/>
            </a:endParaRPr>
          </a:p>
          <a:p>
            <a:pPr marL="457200" indent="-457200" algn="just" eaLnBrk="1" hangingPunct="1">
              <a:lnSpc>
                <a:spcPct val="80000"/>
              </a:lnSpc>
              <a:buFont typeface="Franklin Gothic Book" pitchFamily="34" charset="0"/>
              <a:buAutoNum type="arabicPeriod"/>
            </a:pPr>
            <a:r>
              <a:rPr lang="es-CL" dirty="0">
                <a:latin typeface="Arial" charset="0"/>
              </a:rPr>
              <a:t>Lanzar tres dados y anotar la suma de los puntos obtenidos.</a:t>
            </a:r>
          </a:p>
          <a:p>
            <a:pPr marL="457200" indent="-457200" algn="just" eaLnBrk="1" hangingPunct="1">
              <a:lnSpc>
                <a:spcPct val="80000"/>
              </a:lnSpc>
              <a:buFont typeface="Franklin Gothic Book" pitchFamily="34" charset="0"/>
              <a:buAutoNum type="arabicPeriod"/>
            </a:pPr>
            <a:endParaRPr lang="es-CL" dirty="0">
              <a:latin typeface="Arial" charset="0"/>
            </a:endParaRPr>
          </a:p>
          <a:p>
            <a:pPr marL="457200" indent="-457200" algn="just" eaLnBrk="1" hangingPunct="1">
              <a:lnSpc>
                <a:spcPct val="80000"/>
              </a:lnSpc>
              <a:buFont typeface="Franklin Gothic Book" pitchFamily="34" charset="0"/>
              <a:buAutoNum type="arabicPeriod"/>
            </a:pPr>
            <a:r>
              <a:rPr lang="es-CL" dirty="0">
                <a:latin typeface="Arial" charset="0"/>
              </a:rPr>
              <a:t>Extracción de dos bolas de una urna que contiene cuatro bolas blancas y tres negras.</a:t>
            </a:r>
          </a:p>
          <a:p>
            <a:pPr marL="457200" indent="-457200" algn="just" eaLnBrk="1" hangingPunct="1">
              <a:lnSpc>
                <a:spcPct val="80000"/>
              </a:lnSpc>
              <a:buFont typeface="Franklin Gothic Book" pitchFamily="34" charset="0"/>
              <a:buAutoNum type="arabicPeriod"/>
            </a:pPr>
            <a:endParaRPr lang="es-CL" dirty="0">
              <a:latin typeface="Arial" charset="0"/>
            </a:endParaRPr>
          </a:p>
          <a:p>
            <a:pPr marL="457200" indent="-457200" algn="just" eaLnBrk="1" hangingPunct="1">
              <a:lnSpc>
                <a:spcPct val="80000"/>
              </a:lnSpc>
              <a:buFont typeface="Franklin Gothic Book" pitchFamily="34" charset="0"/>
              <a:buAutoNum type="arabicPeriod"/>
            </a:pPr>
            <a:r>
              <a:rPr lang="es-CL" dirty="0">
                <a:latin typeface="Arial" charset="0"/>
              </a:rPr>
              <a:t>El tiempo, con relación a la lluvia, que hará durante tres días consecutivos.</a:t>
            </a:r>
            <a:r>
              <a:rPr lang="es-ES" dirty="0">
                <a:latin typeface="Arial" charset="0"/>
              </a:rPr>
              <a:t>		</a:t>
            </a:r>
          </a:p>
        </p:txBody>
      </p:sp>
    </p:spTree>
  </p:cSld>
  <p:clrMapOvr>
    <a:masterClrMapping/>
  </p:clrMapOvr>
  <p:transition spd="slow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7467600" cy="1143000"/>
          </a:xfrm>
        </p:spPr>
        <p:txBody>
          <a:bodyPr/>
          <a:lstStyle/>
          <a:p>
            <a:pPr eaLnBrk="1" hangingPunct="1"/>
            <a:r>
              <a:rPr lang="es-ES_tradnl" sz="3200">
                <a:solidFill>
                  <a:srgbClr val="6EA0B0"/>
                </a:solidFill>
              </a:rPr>
              <a:t>Ejercicios de Espacios Muestrales:</a:t>
            </a:r>
          </a:p>
        </p:txBody>
      </p:sp>
      <p:sp>
        <p:nvSpPr>
          <p:cNvPr id="18435" name="Line 4"/>
          <p:cNvSpPr>
            <a:spLocks noChangeShapeType="1"/>
          </p:cNvSpPr>
          <p:nvPr/>
        </p:nvSpPr>
        <p:spPr bwMode="auto">
          <a:xfrm>
            <a:off x="762000" y="1371600"/>
            <a:ext cx="787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395288" y="1700213"/>
            <a:ext cx="77152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>
                <a:latin typeface="Arial" charset="0"/>
              </a:rPr>
              <a:t>Solución</a:t>
            </a:r>
          </a:p>
        </p:txBody>
      </p:sp>
      <p:sp>
        <p:nvSpPr>
          <p:cNvPr id="2" name="5 Rectángulo"/>
          <p:cNvSpPr>
            <a:spLocks noChangeArrowheads="1"/>
          </p:cNvSpPr>
          <p:nvPr/>
        </p:nvSpPr>
        <p:spPr bwMode="auto">
          <a:xfrm>
            <a:off x="539750" y="2276475"/>
            <a:ext cx="7715250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dirty="0">
                <a:latin typeface="Arial" charset="0"/>
              </a:rPr>
              <a:t>1.- Sea C obtener CARA y S la obtención de SELLO, luego el espacio </a:t>
            </a:r>
            <a:r>
              <a:rPr lang="es-ES" dirty="0" err="1">
                <a:latin typeface="Arial" charset="0"/>
              </a:rPr>
              <a:t>muestral</a:t>
            </a:r>
            <a:r>
              <a:rPr lang="es-ES" dirty="0">
                <a:latin typeface="Arial" charset="0"/>
              </a:rPr>
              <a:t> es:</a:t>
            </a:r>
          </a:p>
        </p:txBody>
      </p:sp>
      <p:sp>
        <p:nvSpPr>
          <p:cNvPr id="3" name="5 Rectángulo"/>
          <p:cNvSpPr>
            <a:spLocks noChangeArrowheads="1"/>
          </p:cNvSpPr>
          <p:nvPr/>
        </p:nvSpPr>
        <p:spPr bwMode="auto">
          <a:xfrm>
            <a:off x="755650" y="3284538"/>
            <a:ext cx="77152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l-GR" b="1" dirty="0"/>
              <a:t>Ω </a:t>
            </a:r>
            <a:r>
              <a:rPr lang="es-CL" dirty="0">
                <a:latin typeface="Arial" charset="0"/>
              </a:rPr>
              <a:t>: </a:t>
            </a:r>
            <a:r>
              <a:rPr lang="es-CL" sz="2000" dirty="0">
                <a:latin typeface="Arial" charset="0"/>
                <a:cs typeface="Arial" charset="0"/>
              </a:rPr>
              <a:t>{(CCC), (CCS), (CSC), (SCC), (CSS), (SCS), (SSC), (SSS)}</a:t>
            </a:r>
          </a:p>
        </p:txBody>
      </p:sp>
      <p:sp>
        <p:nvSpPr>
          <p:cNvPr id="4" name="5 Rectángulo"/>
          <p:cNvSpPr>
            <a:spLocks noChangeArrowheads="1"/>
          </p:cNvSpPr>
          <p:nvPr/>
        </p:nvSpPr>
        <p:spPr bwMode="auto">
          <a:xfrm>
            <a:off x="611188" y="4484688"/>
            <a:ext cx="77152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dirty="0">
                <a:latin typeface="Arial" charset="0"/>
              </a:rPr>
              <a:t>2.- </a:t>
            </a:r>
            <a:r>
              <a:rPr lang="el-GR" b="1" dirty="0"/>
              <a:t>Ω </a:t>
            </a:r>
            <a:r>
              <a:rPr lang="es-CL" dirty="0">
                <a:latin typeface="Arial" charset="0"/>
              </a:rPr>
              <a:t>: </a:t>
            </a:r>
            <a:r>
              <a:rPr lang="es-CL" sz="2000" dirty="0">
                <a:latin typeface="Arial" charset="0"/>
                <a:cs typeface="Arial" charset="0"/>
              </a:rPr>
              <a:t>{3, 4, 5, 6, 7, 8, 9, 10, 11, 12, 13, 14, 15, 16, 17, 18}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7467600" cy="1143000"/>
          </a:xfrm>
        </p:spPr>
        <p:txBody>
          <a:bodyPr/>
          <a:lstStyle/>
          <a:p>
            <a:pPr eaLnBrk="1" hangingPunct="1"/>
            <a:r>
              <a:rPr lang="es-ES_tradnl" sz="3200">
                <a:solidFill>
                  <a:srgbClr val="6EA0B0"/>
                </a:solidFill>
              </a:rPr>
              <a:t>Ejercicios de Espacios Muestrales:</a:t>
            </a:r>
          </a:p>
        </p:txBody>
      </p:sp>
      <p:sp>
        <p:nvSpPr>
          <p:cNvPr id="19459" name="Line 4"/>
          <p:cNvSpPr>
            <a:spLocks noChangeShapeType="1"/>
          </p:cNvSpPr>
          <p:nvPr/>
        </p:nvSpPr>
        <p:spPr bwMode="auto">
          <a:xfrm>
            <a:off x="762000" y="1371600"/>
            <a:ext cx="787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684213" y="1916113"/>
            <a:ext cx="77152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>
                <a:latin typeface="Arial" charset="0"/>
              </a:rPr>
              <a:t>3.- Llamando B sacar bola blanca y N sacar bolar negra, el espacio muestral es :</a:t>
            </a:r>
            <a:endParaRPr lang="es-CL" sz="2000">
              <a:latin typeface="Arial" charset="0"/>
              <a:cs typeface="Arial" charset="0"/>
            </a:endParaRPr>
          </a:p>
        </p:txBody>
      </p:sp>
      <p:sp>
        <p:nvSpPr>
          <p:cNvPr id="2" name="5 Rectángulo"/>
          <p:cNvSpPr>
            <a:spLocks noChangeArrowheads="1"/>
          </p:cNvSpPr>
          <p:nvPr/>
        </p:nvSpPr>
        <p:spPr bwMode="auto">
          <a:xfrm>
            <a:off x="755650" y="2924175"/>
            <a:ext cx="77152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dirty="0">
                <a:latin typeface="Arial" charset="0"/>
              </a:rPr>
              <a:t> </a:t>
            </a:r>
            <a:r>
              <a:rPr lang="el-GR" b="1" dirty="0"/>
              <a:t>Ω </a:t>
            </a:r>
            <a:r>
              <a:rPr lang="es-CL" dirty="0">
                <a:latin typeface="Arial" charset="0"/>
              </a:rPr>
              <a:t>: </a:t>
            </a:r>
            <a:r>
              <a:rPr lang="es-CL" sz="2000" dirty="0">
                <a:latin typeface="Arial" charset="0"/>
                <a:cs typeface="Arial" charset="0"/>
              </a:rPr>
              <a:t>{BB, BN, NN}</a:t>
            </a:r>
          </a:p>
        </p:txBody>
      </p:sp>
      <p:sp>
        <p:nvSpPr>
          <p:cNvPr id="3" name="5 Rectángulo"/>
          <p:cNvSpPr>
            <a:spLocks noChangeArrowheads="1"/>
          </p:cNvSpPr>
          <p:nvPr/>
        </p:nvSpPr>
        <p:spPr bwMode="auto">
          <a:xfrm>
            <a:off x="673100" y="3716338"/>
            <a:ext cx="771525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>
                <a:latin typeface="Arial" charset="0"/>
              </a:rPr>
              <a:t>4.- Si llamamos L al día lluvioso y N al día sin lluvia, para 3 días consecutivos se tiene el sgte. Espacio muestral.</a:t>
            </a:r>
            <a:endParaRPr lang="es-CL" sz="2000">
              <a:latin typeface="Arial" charset="0"/>
              <a:cs typeface="Arial" charset="0"/>
            </a:endParaRPr>
          </a:p>
        </p:txBody>
      </p:sp>
      <p:sp>
        <p:nvSpPr>
          <p:cNvPr id="4" name="5 Rectángulo"/>
          <p:cNvSpPr>
            <a:spLocks noChangeArrowheads="1"/>
          </p:cNvSpPr>
          <p:nvPr/>
        </p:nvSpPr>
        <p:spPr bwMode="auto">
          <a:xfrm>
            <a:off x="889000" y="5157788"/>
            <a:ext cx="77152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l-GR" b="1" dirty="0"/>
              <a:t>Ω </a:t>
            </a:r>
            <a:r>
              <a:rPr lang="es-CL" dirty="0">
                <a:latin typeface="Arial" charset="0"/>
              </a:rPr>
              <a:t>: </a:t>
            </a:r>
            <a:r>
              <a:rPr lang="es-CL" sz="2000" dirty="0">
                <a:latin typeface="Arial" charset="0"/>
                <a:cs typeface="Arial" charset="0"/>
              </a:rPr>
              <a:t>{(LLL), (LLN), (LNL), (NLL), (LNN), (NLN), (NNL), (NNN)}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s-ES_tradnl" dirty="0"/>
              <a:t>   Sea </a:t>
            </a:r>
            <a:r>
              <a:rPr lang="es-ES_tradnl" b="1" dirty="0">
                <a:solidFill>
                  <a:schemeClr val="accent2"/>
                </a:solidFill>
              </a:rPr>
              <a:t>E</a:t>
            </a:r>
            <a:r>
              <a:rPr lang="es-ES_tradnl" dirty="0"/>
              <a:t> un Experimento y sea </a:t>
            </a:r>
            <a:r>
              <a:rPr lang="el-GR" sz="2800" b="1" dirty="0"/>
              <a:t>Ω</a:t>
            </a:r>
            <a:r>
              <a:rPr lang="es-ES_tradnl" dirty="0"/>
              <a:t> un espacio </a:t>
            </a:r>
            <a:r>
              <a:rPr lang="es-ES_tradnl" dirty="0" err="1"/>
              <a:t>muestral</a:t>
            </a:r>
            <a:r>
              <a:rPr lang="es-ES_tradnl" dirty="0"/>
              <a:t> asociado a </a:t>
            </a:r>
            <a:r>
              <a:rPr lang="es-ES_tradnl" dirty="0">
                <a:solidFill>
                  <a:schemeClr val="accent2"/>
                </a:solidFill>
              </a:rPr>
              <a:t>E</a:t>
            </a:r>
            <a:r>
              <a:rPr lang="es-ES_tradnl" dirty="0"/>
              <a:t>, entonces </a:t>
            </a:r>
            <a:r>
              <a:rPr lang="es-ES_tradnl" b="1" dirty="0">
                <a:solidFill>
                  <a:schemeClr val="accent2"/>
                </a:solidFill>
              </a:rPr>
              <a:t>A</a:t>
            </a:r>
            <a:r>
              <a:rPr lang="es-ES_tradnl" dirty="0"/>
              <a:t> es un suceso si y solo si  </a:t>
            </a:r>
            <a:r>
              <a:rPr lang="es-ES_tradnl" dirty="0">
                <a:solidFill>
                  <a:schemeClr val="accent2"/>
                </a:solidFill>
              </a:rPr>
              <a:t>A </a:t>
            </a:r>
            <a:r>
              <a:rPr lang="es-ES_tradnl" dirty="0"/>
              <a:t>se define como un conjunto de  posibles resultados del experimento aleatorio, es decir un subconjunto del espacio </a:t>
            </a:r>
            <a:r>
              <a:rPr lang="es-ES_tradnl" dirty="0" err="1"/>
              <a:t>muestral</a:t>
            </a:r>
            <a:r>
              <a:rPr lang="es-ES_tradnl" dirty="0"/>
              <a:t> </a:t>
            </a:r>
            <a:r>
              <a:rPr lang="el-GR" sz="2800" b="1" dirty="0"/>
              <a:t>Ω</a:t>
            </a:r>
            <a:r>
              <a:rPr lang="es-ES_tradnl" dirty="0"/>
              <a:t>.</a:t>
            </a:r>
          </a:p>
          <a:p>
            <a:pPr eaLnBrk="1" hangingPunct="1"/>
            <a:endParaRPr lang="es-ES_tradnl" dirty="0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_tradnl" b="1">
                <a:solidFill>
                  <a:srgbClr val="6EA0B0"/>
                </a:solidFill>
              </a:rPr>
              <a:t>SUCESO  Ó  EVENTO</a:t>
            </a: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762000" y="1371600"/>
            <a:ext cx="7874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71438" y="0"/>
            <a:ext cx="8672512" cy="1690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r>
              <a:rPr lang="es-ES_tradnl" sz="3200" u="sng" dirty="0">
                <a:solidFill>
                  <a:srgbClr val="6EA0B0"/>
                </a:solidFill>
                <a:latin typeface="Arial" charset="0"/>
              </a:rPr>
              <a:t>Observación:</a:t>
            </a:r>
          </a:p>
          <a:p>
            <a:endParaRPr lang="es-ES_tradnl" b="1" dirty="0">
              <a:latin typeface="Arial" charset="0"/>
            </a:endParaRPr>
          </a:p>
          <a:p>
            <a:r>
              <a:rPr lang="es-ES_tradnl" b="1" dirty="0">
                <a:latin typeface="Arial" charset="0"/>
              </a:rPr>
              <a:t>1.-	</a:t>
            </a:r>
            <a:r>
              <a:rPr lang="es-ES_tradnl" dirty="0">
                <a:latin typeface="Arial" charset="0"/>
              </a:rPr>
              <a:t>Sean </a:t>
            </a:r>
            <a:r>
              <a:rPr lang="es-ES_tradnl" dirty="0">
                <a:solidFill>
                  <a:srgbClr val="FF0000"/>
                </a:solidFill>
                <a:latin typeface="Arial" charset="0"/>
              </a:rPr>
              <a:t>A</a:t>
            </a:r>
            <a:r>
              <a:rPr lang="es-ES_tradnl" dirty="0">
                <a:latin typeface="Arial" charset="0"/>
              </a:rPr>
              <a:t>  y  </a:t>
            </a:r>
            <a:r>
              <a:rPr lang="es-ES_tradnl" dirty="0">
                <a:solidFill>
                  <a:srgbClr val="FF0000"/>
                </a:solidFill>
                <a:latin typeface="Arial" charset="0"/>
              </a:rPr>
              <a:t>B</a:t>
            </a:r>
            <a:r>
              <a:rPr lang="es-ES_tradnl" dirty="0">
                <a:solidFill>
                  <a:srgbClr val="FAFD00"/>
                </a:solidFill>
                <a:latin typeface="Arial" charset="0"/>
              </a:rPr>
              <a:t> </a:t>
            </a:r>
            <a:r>
              <a:rPr lang="es-ES_tradnl" dirty="0">
                <a:latin typeface="Arial" charset="0"/>
              </a:rPr>
              <a:t> dos suceso asociados a un mismo 		experimento </a:t>
            </a:r>
            <a:r>
              <a:rPr lang="es-ES_tradnl" dirty="0">
                <a:solidFill>
                  <a:schemeClr val="tx2"/>
                </a:solidFill>
                <a:latin typeface="Arial" charset="0"/>
              </a:rPr>
              <a:t>E</a:t>
            </a:r>
            <a:r>
              <a:rPr lang="es-ES_tradnl" dirty="0">
                <a:latin typeface="Arial" charset="0"/>
              </a:rPr>
              <a:t> , entonces: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07963" y="1712913"/>
            <a:ext cx="7621318" cy="8284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r>
              <a:rPr lang="es-ES_tradnl" dirty="0"/>
              <a:t>    </a:t>
            </a:r>
            <a:r>
              <a:rPr lang="es-ES_tradnl" b="1" dirty="0">
                <a:solidFill>
                  <a:srgbClr val="FF0000"/>
                </a:solidFill>
              </a:rPr>
              <a:t>A  </a:t>
            </a:r>
            <a:r>
              <a:rPr lang="es-ES_tradnl" b="1" dirty="0">
                <a:solidFill>
                  <a:srgbClr val="FF0000"/>
                </a:solidFill>
                <a:sym typeface="Symbol" pitchFamily="18" charset="2"/>
              </a:rPr>
              <a:t></a:t>
            </a:r>
            <a:r>
              <a:rPr lang="es-ES_tradnl" b="1" dirty="0">
                <a:solidFill>
                  <a:srgbClr val="FF0000"/>
                </a:solidFill>
              </a:rPr>
              <a:t>  B</a:t>
            </a:r>
            <a:r>
              <a:rPr lang="es-ES_tradnl" b="1" dirty="0">
                <a:latin typeface="Arial" charset="0"/>
              </a:rPr>
              <a:t>: </a:t>
            </a:r>
            <a:r>
              <a:rPr lang="es-ES_tradnl" dirty="0">
                <a:latin typeface="Arial" charset="0"/>
              </a:rPr>
              <a:t>Es un </a:t>
            </a:r>
            <a:r>
              <a:rPr lang="es-ES_tradnl" b="1" dirty="0">
                <a:latin typeface="Arial" charset="0"/>
              </a:rPr>
              <a:t>nuevo</a:t>
            </a:r>
            <a:r>
              <a:rPr lang="es-ES_tradnl" dirty="0">
                <a:latin typeface="Arial" charset="0"/>
              </a:rPr>
              <a:t> suceso que ocurre si y solo si </a:t>
            </a:r>
          </a:p>
          <a:p>
            <a:r>
              <a:rPr lang="es-ES_tradnl" dirty="0">
                <a:latin typeface="Arial" charset="0"/>
              </a:rPr>
              <a:t>	       ocurre </a:t>
            </a:r>
            <a:r>
              <a:rPr lang="es-ES_tradnl" dirty="0">
                <a:solidFill>
                  <a:schemeClr val="tx2"/>
                </a:solidFill>
                <a:latin typeface="Arial" charset="0"/>
              </a:rPr>
              <a:t>A</a:t>
            </a:r>
            <a:r>
              <a:rPr lang="es-ES_tradnl" dirty="0">
                <a:latin typeface="Arial" charset="0"/>
              </a:rPr>
              <a:t> , ocurre </a:t>
            </a:r>
            <a:r>
              <a:rPr lang="es-ES_tradnl" dirty="0">
                <a:solidFill>
                  <a:schemeClr val="tx2"/>
                </a:solidFill>
                <a:latin typeface="Arial" charset="0"/>
              </a:rPr>
              <a:t>B</a:t>
            </a:r>
            <a:r>
              <a:rPr lang="es-ES_tradnl" dirty="0">
                <a:latin typeface="Arial" charset="0"/>
              </a:rPr>
              <a:t> o ambos.</a:t>
            </a:r>
            <a:r>
              <a:rPr lang="es-ES_tradnl" dirty="0"/>
              <a:t> 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588963" y="2697163"/>
            <a:ext cx="7305527" cy="82843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r>
              <a:rPr lang="es-ES_tradnl" b="1" dirty="0">
                <a:solidFill>
                  <a:srgbClr val="FF0000"/>
                </a:solidFill>
              </a:rPr>
              <a:t>A  </a:t>
            </a:r>
            <a:r>
              <a:rPr lang="es-ES_tradnl" b="1" dirty="0">
                <a:solidFill>
                  <a:srgbClr val="FF0000"/>
                </a:solidFill>
                <a:latin typeface="Symbol" pitchFamily="18" charset="2"/>
              </a:rPr>
              <a:t></a:t>
            </a:r>
            <a:r>
              <a:rPr lang="es-ES_tradnl" b="1" dirty="0">
                <a:solidFill>
                  <a:srgbClr val="FF0000"/>
                </a:solidFill>
              </a:rPr>
              <a:t>  B</a:t>
            </a:r>
            <a:r>
              <a:rPr lang="es-ES_tradnl" b="1" dirty="0"/>
              <a:t>: </a:t>
            </a:r>
            <a:r>
              <a:rPr lang="es-ES_tradnl" dirty="0">
                <a:latin typeface="Arial" charset="0"/>
              </a:rPr>
              <a:t>Es un </a:t>
            </a:r>
            <a:r>
              <a:rPr lang="es-ES_tradnl" b="1" dirty="0">
                <a:latin typeface="Arial" charset="0"/>
              </a:rPr>
              <a:t>nuevo</a:t>
            </a:r>
            <a:r>
              <a:rPr lang="es-ES_tradnl" dirty="0">
                <a:latin typeface="Arial" charset="0"/>
              </a:rPr>
              <a:t> suceso que ocurre si y solo si </a:t>
            </a:r>
          </a:p>
          <a:p>
            <a:r>
              <a:rPr lang="es-ES_tradnl" dirty="0">
                <a:latin typeface="Arial" charset="0"/>
              </a:rPr>
              <a:t>              ocurre </a:t>
            </a:r>
            <a:r>
              <a:rPr lang="es-ES_tradnl" dirty="0">
                <a:solidFill>
                  <a:schemeClr val="tx2"/>
                </a:solidFill>
                <a:latin typeface="Arial" charset="0"/>
              </a:rPr>
              <a:t>A</a:t>
            </a:r>
            <a:r>
              <a:rPr lang="es-ES_tradnl" dirty="0">
                <a:latin typeface="Arial" charset="0"/>
              </a:rPr>
              <a:t> y  ocurre </a:t>
            </a:r>
            <a:r>
              <a:rPr lang="es-ES_tradnl" dirty="0">
                <a:solidFill>
                  <a:schemeClr val="tx2"/>
                </a:solidFill>
                <a:latin typeface="Arial" charset="0"/>
              </a:rPr>
              <a:t>B</a:t>
            </a:r>
            <a:r>
              <a:rPr lang="es-ES_tradnl" dirty="0">
                <a:latin typeface="Arial" charset="0"/>
              </a:rPr>
              <a:t>.</a:t>
            </a:r>
            <a:r>
              <a:rPr lang="es-ES_tradnl" dirty="0"/>
              <a:t>  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  <p:bldP spid="18436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_tradnl">
                <a:solidFill>
                  <a:srgbClr val="6EA0B0"/>
                </a:solidFill>
              </a:rPr>
              <a:t>Ejemplos Sucesos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85750" y="1571625"/>
            <a:ext cx="7715250" cy="24558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s-ES" dirty="0">
                <a:latin typeface="+mn-lt"/>
              </a:rPr>
              <a:t>Consideramos el experimento que consiste en lanzar un dado. Sean los sucesos:</a:t>
            </a:r>
          </a:p>
          <a:p>
            <a:pPr marL="457200" indent="-457200" algn="just" eaLnBrk="1" hangingPunct="1">
              <a:lnSpc>
                <a:spcPct val="80000"/>
              </a:lnSpc>
              <a:defRPr/>
            </a:pPr>
            <a:endParaRPr lang="es-ES" dirty="0">
              <a:latin typeface="+mn-lt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dirty="0">
                <a:latin typeface="+mn-lt"/>
              </a:rPr>
              <a:t>	A : Sacar par 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dirty="0">
                <a:latin typeface="+mn-lt"/>
              </a:rPr>
              <a:t>	B : Sacar múltiplo de 3.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dirty="0">
                <a:latin typeface="+mn-lt"/>
              </a:rPr>
              <a:t>	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dirty="0">
                <a:latin typeface="+mn-lt"/>
              </a:rPr>
              <a:t>	Calcular A</a:t>
            </a:r>
            <a:r>
              <a:rPr lang="es-ES" dirty="0">
                <a:latin typeface="+mn-lt"/>
                <a:cs typeface="Arial" charset="0"/>
              </a:rPr>
              <a:t>U</a:t>
            </a:r>
            <a:r>
              <a:rPr lang="es-ES" dirty="0">
                <a:latin typeface="+mn-lt"/>
              </a:rPr>
              <a:t>B.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dirty="0">
                <a:latin typeface="+mn-lt"/>
              </a:rPr>
              <a:t>	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57188" y="3786188"/>
            <a:ext cx="7715250" cy="387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dirty="0">
                <a:latin typeface="+mn-lt"/>
              </a:rPr>
              <a:t>	A = {2, 4, 6}	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66713" y="4256088"/>
            <a:ext cx="3133725" cy="387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dirty="0">
                <a:latin typeface="+mn-lt"/>
              </a:rPr>
              <a:t> 	B = {3, 6}	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85750" y="4684713"/>
            <a:ext cx="4857750" cy="38735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s-ES" dirty="0">
                <a:latin typeface="+mn-lt"/>
              </a:rPr>
              <a:t>     A </a:t>
            </a:r>
            <a:r>
              <a:rPr lang="es-ES" dirty="0">
                <a:latin typeface="+mn-lt"/>
                <a:cs typeface="Arial" charset="0"/>
              </a:rPr>
              <a:t>U</a:t>
            </a:r>
            <a:r>
              <a:rPr lang="es-ES" dirty="0">
                <a:latin typeface="+mn-lt"/>
              </a:rPr>
              <a:t> B = {2, 3, 4, 6}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s-ES_tradnl" sz="4100">
                <a:solidFill>
                  <a:srgbClr val="6EA0B0"/>
                </a:solidFill>
              </a:rPr>
              <a:t>Tipos de Sucesos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76275" y="1484313"/>
            <a:ext cx="7467600" cy="2219325"/>
          </a:xfrm>
        </p:spPr>
        <p:txBody>
          <a:bodyPr>
            <a:normAutofit fontScale="92500" lnSpcReduction="20000"/>
          </a:bodyPr>
          <a:lstStyle/>
          <a:p>
            <a:pPr algn="just" eaLnBrk="1" hangingPunct="1">
              <a:buFont typeface="Monotype Sorts" charset="0"/>
              <a:buNone/>
            </a:pPr>
            <a:r>
              <a:rPr lang="es-ES_tradnl" dirty="0"/>
              <a:t>   </a:t>
            </a:r>
            <a:r>
              <a:rPr lang="es-CL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Suceso Elemental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es-CL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Un </a:t>
            </a:r>
            <a:r>
              <a:rPr lang="es-CL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suceso elemental </a:t>
            </a:r>
            <a:r>
              <a:rPr lang="es-E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es cada uno de los elementos que forman parte del 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espacio </a:t>
            </a:r>
            <a:r>
              <a:rPr lang="es-ES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muestral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</a:p>
          <a:p>
            <a:pPr eaLnBrk="1" hangingPunct="1">
              <a:buFont typeface="Monotype Sorts" charset="0"/>
              <a:buNone/>
            </a:pPr>
            <a:endParaRPr lang="es-ES_tradnl" dirty="0"/>
          </a:p>
          <a:p>
            <a:pPr eaLnBrk="1" hangingPunct="1">
              <a:buFont typeface="Monotype Sorts" charset="0"/>
              <a:buNone/>
            </a:pPr>
            <a:r>
              <a:rPr lang="es-ES_tradnl" b="1" dirty="0"/>
              <a:t>    </a:t>
            </a:r>
            <a:endParaRPr lang="es-ES_tradnl" dirty="0"/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684213" y="3730625"/>
            <a:ext cx="746760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19100" indent="-382588" algn="just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Monotype Sorts" charset="0"/>
              <a:buNone/>
            </a:pPr>
            <a:r>
              <a:rPr lang="es-ES_tradnl" sz="3000" dirty="0">
                <a:solidFill>
                  <a:srgbClr val="FFCC00"/>
                </a:solidFill>
                <a:latin typeface="Arial" charset="0"/>
              </a:rPr>
              <a:t>   </a:t>
            </a:r>
            <a:r>
              <a:rPr lang="es-CL" sz="300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Suceso Compuesto</a:t>
            </a:r>
          </a:p>
          <a:p>
            <a:pPr marL="419100" indent="-382588" algn="just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s-CL" sz="3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	Un </a:t>
            </a:r>
            <a:r>
              <a:rPr lang="es-CL" sz="3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suceso compuesto </a:t>
            </a:r>
            <a:r>
              <a:rPr lang="es-ES" sz="3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es un subconjunto de sucesos elementales.</a:t>
            </a:r>
            <a:endParaRPr lang="es-CL" sz="3000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marL="419100" indent="-382588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Monotype Sorts" charset="0"/>
              <a:buNone/>
            </a:pPr>
            <a:endParaRPr lang="es-ES_tradnl" sz="3000" dirty="0">
              <a:latin typeface="Arial" charset="0"/>
            </a:endParaRPr>
          </a:p>
          <a:p>
            <a:pPr marL="419100" indent="-382588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Monotype Sorts" charset="0"/>
              <a:buNone/>
            </a:pPr>
            <a:r>
              <a:rPr lang="es-ES_tradnl" sz="3000" b="1" dirty="0">
                <a:latin typeface="Arial" charset="0"/>
              </a:rPr>
              <a:t>   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/>
      <p:bldP spid="2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s-ES_tradnl" sz="4100">
                <a:solidFill>
                  <a:srgbClr val="6EA0B0"/>
                </a:solidFill>
              </a:rPr>
              <a:t>Tipos de Sucesos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76275" y="1484313"/>
            <a:ext cx="7467600" cy="2219325"/>
          </a:xfrm>
        </p:spPr>
        <p:txBody>
          <a:bodyPr>
            <a:normAutofit fontScale="85000" lnSpcReduction="10000"/>
          </a:bodyPr>
          <a:lstStyle/>
          <a:p>
            <a:pPr algn="just" eaLnBrk="1" hangingPunct="1">
              <a:buFont typeface="Wingdings 2" pitchFamily="18" charset="2"/>
              <a:buNone/>
            </a:pPr>
            <a:r>
              <a:rPr lang="es-ES" sz="32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Suceso seguro, E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	Está formado por todos los posibles resultados (es decir, por el espacio muestral).</a:t>
            </a:r>
            <a:r>
              <a:rPr lang="es-ES" sz="340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eaLnBrk="1" hangingPunct="1">
              <a:buFont typeface="Monotype Sorts" charset="0"/>
              <a:buNone/>
            </a:pPr>
            <a:endParaRPr lang="es-ES_tradnl"/>
          </a:p>
          <a:p>
            <a:pPr eaLnBrk="1" hangingPunct="1">
              <a:buFont typeface="Monotype Sorts" charset="0"/>
              <a:buNone/>
            </a:pPr>
            <a:r>
              <a:rPr lang="es-ES_tradnl" b="1"/>
              <a:t>    </a:t>
            </a: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684213" y="4090988"/>
            <a:ext cx="7467600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19100" indent="-382588" algn="just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Monotype Sorts" charset="0"/>
              <a:buNone/>
            </a:pPr>
            <a:r>
              <a:rPr lang="es-ES_tradnl" sz="3000">
                <a:solidFill>
                  <a:srgbClr val="FFCC00"/>
                </a:solidFill>
                <a:latin typeface="Arial" charset="0"/>
              </a:rPr>
              <a:t>   </a:t>
            </a:r>
            <a:r>
              <a:rPr lang="es-ES" sz="32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Suceso imposible (</a:t>
            </a:r>
            <a:r>
              <a:rPr lang="es-ES" sz="32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Ø)</a:t>
            </a:r>
          </a:p>
          <a:p>
            <a:pPr marL="419100" indent="-382588" algn="just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s-ES" sz="340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	</a:t>
            </a:r>
            <a:r>
              <a:rPr lang="es-ES" sz="30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Es el que no tiene ningún elemento.</a:t>
            </a:r>
            <a:r>
              <a:rPr lang="es-ES_tradnl" sz="3000" b="1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/>
      <p:bldP spid="2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s-ES_tradnl" sz="4100">
                <a:solidFill>
                  <a:srgbClr val="6EA0B0"/>
                </a:solidFill>
              </a:rPr>
              <a:t>Tipos de Sucesos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11188" y="1412875"/>
            <a:ext cx="7467600" cy="4032250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Wingdings 2" pitchFamily="18" charset="2"/>
              <a:buNone/>
            </a:pPr>
            <a:r>
              <a:rPr lang="es-ES" sz="320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  <a:r>
              <a:rPr lang="es-ES" sz="280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Sucesos compatibles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es-ES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Dos sucesos, </a:t>
            </a:r>
            <a:r>
              <a:rPr lang="es-E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y B</a:t>
            </a:r>
            <a:r>
              <a:rPr lang="es-ES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, son compatibles cuando </a:t>
            </a:r>
            <a:r>
              <a:rPr lang="es-ES" sz="2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tienen algún</a:t>
            </a:r>
            <a:r>
              <a:rPr lang="es-E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suceso elemental común.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es-ES" sz="3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es-ES" sz="26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es-ES" sz="1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Ejemplo: Si A es sacar puntuación par al tirar un dado y B es obtener múltiplo de 3, A y B son compatibles porque el 6 es un suceso elemental común.</a:t>
            </a:r>
          </a:p>
          <a:p>
            <a:pPr eaLnBrk="1" hangingPunct="1">
              <a:buFont typeface="Monotype Sorts" charset="0"/>
              <a:buNone/>
            </a:pPr>
            <a:endParaRPr lang="es-ES_tradnl" sz="1800" dirty="0"/>
          </a:p>
          <a:p>
            <a:pPr eaLnBrk="1" hangingPunct="1">
              <a:buFont typeface="Monotype Sorts" charset="0"/>
              <a:buNone/>
            </a:pPr>
            <a:r>
              <a:rPr lang="es-ES_tradnl" b="1" dirty="0"/>
              <a:t>   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s-ES_tradnl" sz="4100">
                <a:solidFill>
                  <a:srgbClr val="6EA0B0"/>
                </a:solidFill>
              </a:rPr>
              <a:t>Tipos de Sucesos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11188" y="1412875"/>
            <a:ext cx="7467600" cy="4032250"/>
          </a:xfrm>
        </p:spPr>
        <p:txBody>
          <a:bodyPr/>
          <a:lstStyle/>
          <a:p>
            <a:pPr algn="just" eaLnBrk="1" hangingPunct="1">
              <a:buFont typeface="Wingdings 2" pitchFamily="18" charset="2"/>
              <a:buNone/>
            </a:pPr>
            <a:r>
              <a:rPr lang="es-ES" sz="320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  <a:r>
              <a:rPr lang="es-ES" sz="280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Sucesos incompatibles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es-ES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Dos sucesos, </a:t>
            </a:r>
            <a:r>
              <a:rPr lang="es-E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y B</a:t>
            </a:r>
            <a:r>
              <a:rPr lang="es-ES" sz="2800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</a:t>
            </a:r>
            <a:r>
              <a:rPr lang="es-ES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son incompatibles cuando </a:t>
            </a:r>
            <a:r>
              <a:rPr lang="es-ES" sz="2800" u="sng" dirty="0">
                <a:solidFill>
                  <a:srgbClr val="FF0000"/>
                </a:solidFill>
              </a:rPr>
              <a:t>NO tienen</a:t>
            </a:r>
            <a:r>
              <a:rPr lang="es-E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algún suceso elemental común.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es-ES" sz="3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es-ES" sz="26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es-ES" sz="1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Ejemplo: Si A es sacar puntuación par al tirar un dado y B es obtener múltiplo de 5, A y B son incompatibles.</a:t>
            </a:r>
            <a:endParaRPr lang="es-CL" sz="1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buFont typeface="Monotype Sorts" charset="0"/>
              <a:buNone/>
            </a:pPr>
            <a:r>
              <a:rPr lang="es-ES_tradnl" b="1" dirty="0"/>
              <a:t>    </a:t>
            </a: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_tradnl" dirty="0">
                <a:solidFill>
                  <a:srgbClr val="6EA0B0"/>
                </a:solidFill>
              </a:rPr>
              <a:t>SUCESOS MUTUAMENTE EXCLUYENTES(SME)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676275" y="1857375"/>
            <a:ext cx="7467600" cy="4525963"/>
          </a:xfrm>
        </p:spPr>
        <p:txBody>
          <a:bodyPr/>
          <a:lstStyle/>
          <a:p>
            <a:pPr algn="just" eaLnBrk="1" hangingPunct="1">
              <a:buFont typeface="Monotype Sorts" charset="0"/>
              <a:buNone/>
            </a:pPr>
            <a:r>
              <a:rPr lang="es-ES_tradnl"/>
              <a:t>   Sean </a:t>
            </a:r>
            <a:r>
              <a:rPr lang="es-ES_tradnl">
                <a:solidFill>
                  <a:srgbClr val="FFC000"/>
                </a:solidFill>
              </a:rPr>
              <a:t>A</a:t>
            </a:r>
            <a:r>
              <a:rPr lang="es-ES_tradnl"/>
              <a:t> y </a:t>
            </a:r>
            <a:r>
              <a:rPr lang="es-ES_tradnl">
                <a:solidFill>
                  <a:srgbClr val="FFC000"/>
                </a:solidFill>
              </a:rPr>
              <a:t>B</a:t>
            </a:r>
            <a:r>
              <a:rPr lang="es-ES_tradnl"/>
              <a:t> dos sucesos asociados a un mismo espacio muestral S, se dice A y B son sucesos </a:t>
            </a:r>
            <a:r>
              <a:rPr lang="es-ES_tradnl">
                <a:solidFill>
                  <a:srgbClr val="FFC000"/>
                </a:solidFill>
              </a:rPr>
              <a:t>Mutuamente excluyentes </a:t>
            </a:r>
            <a:r>
              <a:rPr lang="es-ES_tradnl"/>
              <a:t>si no pueden ocurrir ambos a la vez. Es decir si la intersección es vacía .</a:t>
            </a:r>
          </a:p>
          <a:p>
            <a:pPr eaLnBrk="1" hangingPunct="1">
              <a:buFont typeface="Monotype Sorts" charset="0"/>
              <a:buNone/>
            </a:pPr>
            <a:endParaRPr lang="es-ES_tradnl"/>
          </a:p>
          <a:p>
            <a:pPr eaLnBrk="1" hangingPunct="1">
              <a:buFont typeface="Monotype Sorts" charset="0"/>
              <a:buNone/>
            </a:pPr>
            <a:r>
              <a:rPr lang="es-ES_tradnl" b="1"/>
              <a:t>    </a:t>
            </a:r>
            <a:r>
              <a:rPr lang="es-ES_tradnl"/>
              <a:t>Si</a:t>
            </a:r>
            <a:r>
              <a:rPr lang="es-ES_tradnl" b="1">
                <a:solidFill>
                  <a:srgbClr val="FFC000"/>
                </a:solidFill>
              </a:rPr>
              <a:t>  A  </a:t>
            </a:r>
            <a:r>
              <a:rPr lang="es-ES_tradnl" b="1">
                <a:solidFill>
                  <a:srgbClr val="FFC000"/>
                </a:solidFill>
                <a:latin typeface="Symbol" pitchFamily="18" charset="2"/>
              </a:rPr>
              <a:t></a:t>
            </a:r>
            <a:r>
              <a:rPr lang="es-ES_tradnl" b="1">
                <a:solidFill>
                  <a:srgbClr val="FFC000"/>
                </a:solidFill>
              </a:rPr>
              <a:t>  B  = </a:t>
            </a:r>
            <a:r>
              <a:rPr lang="es-ES_tradnl" b="1">
                <a:solidFill>
                  <a:srgbClr val="FFC000"/>
                </a:solidFill>
                <a:latin typeface="Symbol" pitchFamily="18" charset="2"/>
              </a:rPr>
              <a:t></a:t>
            </a:r>
            <a:r>
              <a:rPr lang="es-ES_tradnl" b="1">
                <a:solidFill>
                  <a:srgbClr val="FFC000"/>
                </a:solidFill>
              </a:rPr>
              <a:t>   </a:t>
            </a:r>
            <a:r>
              <a:rPr lang="es-ES_tradnl" b="1">
                <a:latin typeface="Symbol" pitchFamily="18" charset="2"/>
                <a:sym typeface="Symbol" pitchFamily="18" charset="2"/>
              </a:rPr>
              <a:t></a:t>
            </a:r>
            <a:r>
              <a:rPr lang="es-ES_tradnl" b="1"/>
              <a:t> </a:t>
            </a:r>
            <a:r>
              <a:rPr lang="es-ES_tradnl"/>
              <a:t>A y B son  SME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2362200" y="4495800"/>
            <a:ext cx="3505200" cy="1828800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_tradnl">
                <a:solidFill>
                  <a:srgbClr val="6EA0B0"/>
                </a:solidFill>
              </a:rPr>
              <a:t>FRECUENCIA RELATIVA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57350"/>
            <a:ext cx="7772400" cy="3067050"/>
          </a:xfrm>
        </p:spPr>
        <p:txBody>
          <a:bodyPr>
            <a:normAutofit lnSpcReduction="10000"/>
          </a:bodyPr>
          <a:lstStyle/>
          <a:p>
            <a:pPr marL="420624" indent="-384048" algn="just" eaLnBrk="1" fontAlgn="auto" hangingPunct="1">
              <a:spcAft>
                <a:spcPts val="0"/>
              </a:spcAft>
              <a:buFont typeface="Monotype Sorts" charset="0"/>
              <a:buNone/>
              <a:defRPr/>
            </a:pPr>
            <a:r>
              <a:rPr lang="es-ES_tradnl" sz="2800" dirty="0"/>
              <a:t>   Sea </a:t>
            </a:r>
            <a:r>
              <a:rPr lang="es-ES_tradnl" sz="2800" b="1" dirty="0"/>
              <a:t> </a:t>
            </a:r>
            <a:r>
              <a:rPr lang="es-ES_tradnl" sz="2800" dirty="0">
                <a:solidFill>
                  <a:srgbClr val="FFC000"/>
                </a:solidFill>
              </a:rPr>
              <a:t>E</a:t>
            </a:r>
            <a:r>
              <a:rPr lang="es-ES_tradnl" sz="2800" dirty="0"/>
              <a:t> un experimento, y sea </a:t>
            </a:r>
            <a:r>
              <a:rPr lang="es-ES_tradnl" sz="2800" dirty="0">
                <a:solidFill>
                  <a:srgbClr val="FFC000"/>
                </a:solidFill>
              </a:rPr>
              <a:t>A</a:t>
            </a:r>
            <a:r>
              <a:rPr lang="es-ES_tradnl" sz="2800" dirty="0"/>
              <a:t> un suceso asociado a </a:t>
            </a:r>
            <a:r>
              <a:rPr lang="es-ES_tradnl" sz="2800" dirty="0">
                <a:solidFill>
                  <a:srgbClr val="FFC000"/>
                </a:solidFill>
              </a:rPr>
              <a:t>E</a:t>
            </a:r>
            <a:r>
              <a:rPr lang="es-ES_tradnl" sz="2800" dirty="0"/>
              <a:t>. Supongamos que el experimento </a:t>
            </a:r>
            <a:r>
              <a:rPr lang="es-ES_tradnl" sz="2800" dirty="0">
                <a:solidFill>
                  <a:srgbClr val="FFC000"/>
                </a:solidFill>
              </a:rPr>
              <a:t>E</a:t>
            </a:r>
            <a:r>
              <a:rPr lang="es-ES_tradnl" sz="2800" dirty="0"/>
              <a:t> se realiza  </a:t>
            </a:r>
            <a:r>
              <a:rPr lang="es-ES_tradnl" sz="2800" dirty="0">
                <a:solidFill>
                  <a:srgbClr val="FFC000"/>
                </a:solidFill>
              </a:rPr>
              <a:t>n</a:t>
            </a:r>
            <a:r>
              <a:rPr lang="es-ES_tradnl" sz="2800" dirty="0"/>
              <a:t>  veces, y que </a:t>
            </a:r>
            <a:r>
              <a:rPr lang="es-ES_tradnl" sz="2800" dirty="0" err="1">
                <a:solidFill>
                  <a:srgbClr val="FFC000"/>
                </a:solidFill>
              </a:rPr>
              <a:t>n</a:t>
            </a:r>
            <a:r>
              <a:rPr lang="es-ES_tradnl" sz="2800" baseline="-25000" dirty="0" err="1">
                <a:solidFill>
                  <a:srgbClr val="FFC000"/>
                </a:solidFill>
              </a:rPr>
              <a:t>A</a:t>
            </a:r>
            <a:r>
              <a:rPr lang="es-ES_tradnl" sz="2800" dirty="0"/>
              <a:t> son las veces que ocurre el suceso </a:t>
            </a:r>
            <a:r>
              <a:rPr lang="es-ES_tradnl" sz="2800" dirty="0">
                <a:solidFill>
                  <a:srgbClr val="FFC000"/>
                </a:solidFill>
              </a:rPr>
              <a:t>A</a:t>
            </a:r>
            <a:r>
              <a:rPr lang="es-ES_tradnl" sz="2800" dirty="0"/>
              <a:t>, entonces se define </a:t>
            </a:r>
            <a:r>
              <a:rPr lang="es-ES_tradnl" sz="2800" dirty="0">
                <a:solidFill>
                  <a:srgbClr val="FFC000"/>
                </a:solidFill>
              </a:rPr>
              <a:t>Frecuencia  Relativa </a:t>
            </a:r>
            <a:r>
              <a:rPr lang="es-ES_tradnl" sz="2800" dirty="0"/>
              <a:t>al suceso </a:t>
            </a:r>
            <a:r>
              <a:rPr lang="es-ES_tradnl" sz="2800" dirty="0">
                <a:solidFill>
                  <a:srgbClr val="FFC000"/>
                </a:solidFill>
              </a:rPr>
              <a:t>A</a:t>
            </a:r>
            <a:r>
              <a:rPr lang="es-ES_tradnl" sz="2800" dirty="0"/>
              <a:t> como:</a:t>
            </a:r>
          </a:p>
          <a:p>
            <a:pPr marL="420624" indent="-384048" eaLnBrk="1" fontAlgn="auto" hangingPunct="1">
              <a:spcAft>
                <a:spcPts val="0"/>
              </a:spcAft>
              <a:buFont typeface="Monotype Sorts" charset="0"/>
              <a:buNone/>
              <a:defRPr/>
            </a:pPr>
            <a:r>
              <a:rPr lang="es-ES_tradnl" sz="2800" dirty="0"/>
              <a:t>                             </a:t>
            </a:r>
            <a:endParaRPr lang="es-ES_tradnl" sz="2800" b="1" dirty="0"/>
          </a:p>
        </p:txBody>
      </p:sp>
      <p:graphicFrame>
        <p:nvGraphicFramePr>
          <p:cNvPr id="181248" name="Object 0"/>
          <p:cNvGraphicFramePr>
            <a:graphicFrameLocks noChangeAspect="1"/>
          </p:cNvGraphicFramePr>
          <p:nvPr/>
        </p:nvGraphicFramePr>
        <p:xfrm>
          <a:off x="2339975" y="4508500"/>
          <a:ext cx="3527425" cy="180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3" imgW="533160" imgH="393480" progId="Equation.3">
                  <p:embed/>
                </p:oleObj>
              </mc:Choice>
              <mc:Fallback>
                <p:oleObj name="Ecuación" r:id="rId3" imgW="533160" imgH="393480" progId="Equation.3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4508500"/>
                        <a:ext cx="3527425" cy="18002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1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1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nimBg="1" autoUpdateAnimBg="0"/>
      <p:bldP spid="22531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_tradnl">
                <a:solidFill>
                  <a:srgbClr val="6EA0B0"/>
                </a:solidFill>
              </a:rPr>
              <a:t>FRECUENCIA RELATIVA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500188"/>
            <a:ext cx="7772400" cy="1285875"/>
          </a:xfrm>
        </p:spPr>
        <p:txBody>
          <a:bodyPr>
            <a:normAutofit fontScale="92500" lnSpcReduction="20000"/>
          </a:bodyPr>
          <a:lstStyle/>
          <a:p>
            <a:pPr marL="420624" indent="-384048" algn="just" eaLnBrk="1" fontAlgn="auto" hangingPunct="1">
              <a:spcAft>
                <a:spcPts val="0"/>
              </a:spcAft>
              <a:buFont typeface="Monotype Sorts" charset="0"/>
              <a:buNone/>
              <a:defRPr/>
            </a:pPr>
            <a:r>
              <a:rPr lang="es-ES_tradnl" sz="2400" dirty="0"/>
              <a:t>    </a:t>
            </a:r>
            <a:r>
              <a:rPr lang="es-ES" sz="2400" dirty="0"/>
              <a:t>A continuación observe la siguiente tabla que muestra el % de caras al realizar diferentes números de ensayos.</a:t>
            </a:r>
            <a:endParaRPr lang="es-ES_tradnl" sz="2400" dirty="0"/>
          </a:p>
          <a:p>
            <a:pPr marL="420624" indent="-384048" eaLnBrk="1" fontAlgn="auto" hangingPunct="1">
              <a:spcAft>
                <a:spcPts val="0"/>
              </a:spcAft>
              <a:buFont typeface="Monotype Sorts" charset="0"/>
              <a:buNone/>
              <a:defRPr/>
            </a:pPr>
            <a:r>
              <a:rPr lang="es-ES_tradnl" sz="2800" dirty="0"/>
              <a:t>                             </a:t>
            </a:r>
            <a:endParaRPr lang="es-ES_tradnl" sz="28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1288" y="3000375"/>
            <a:ext cx="6732587" cy="2500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_tradnl">
                <a:solidFill>
                  <a:srgbClr val="6EA0B0"/>
                </a:solidFill>
              </a:rPr>
              <a:t>FRECUENCIA RELATIVA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Monotype Sorts" charset="0"/>
              <a:buNone/>
            </a:pPr>
            <a:r>
              <a:rPr lang="es-ES_tradnl" u="sng"/>
              <a:t> Propiedad: </a:t>
            </a:r>
            <a:r>
              <a:rPr lang="es-ES_tradnl"/>
              <a:t> </a:t>
            </a:r>
          </a:p>
          <a:p>
            <a:pPr eaLnBrk="1" hangingPunct="1">
              <a:buFont typeface="Monotype Sorts" charset="0"/>
              <a:buNone/>
            </a:pPr>
            <a:endParaRPr lang="es-ES_tradnl"/>
          </a:p>
          <a:p>
            <a:pPr algn="just" eaLnBrk="1" hangingPunct="1">
              <a:buFont typeface="Monotype Sorts" charset="0"/>
              <a:buNone/>
            </a:pPr>
            <a:r>
              <a:rPr lang="es-ES_tradnl"/>
              <a:t>   Si </a:t>
            </a:r>
            <a:r>
              <a:rPr lang="es-ES_tradnl">
                <a:solidFill>
                  <a:srgbClr val="FFC000"/>
                </a:solidFill>
              </a:rPr>
              <a:t>E</a:t>
            </a:r>
            <a:r>
              <a:rPr lang="es-ES_tradnl"/>
              <a:t> se repite muchas veces, digamos    infinitas, entonces</a:t>
            </a:r>
            <a:r>
              <a:rPr lang="es-ES_tradnl" b="1"/>
              <a:t> </a:t>
            </a:r>
            <a:r>
              <a:rPr lang="es-ES_tradnl">
                <a:solidFill>
                  <a:srgbClr val="FFC000"/>
                </a:solidFill>
              </a:rPr>
              <a:t>ƒ</a:t>
            </a:r>
            <a:r>
              <a:rPr lang="es-ES_tradnl" baseline="-25000">
                <a:solidFill>
                  <a:srgbClr val="FFC000"/>
                </a:solidFill>
              </a:rPr>
              <a:t>A</a:t>
            </a:r>
            <a:r>
              <a:rPr lang="es-ES_tradnl" baseline="-25000"/>
              <a:t> </a:t>
            </a:r>
            <a:r>
              <a:rPr lang="es-ES_tradnl"/>
              <a:t>tiende a la          probabilidad de </a:t>
            </a:r>
            <a:r>
              <a:rPr lang="es-ES_tradnl">
                <a:solidFill>
                  <a:srgbClr val="FFC000"/>
                </a:solidFill>
              </a:rPr>
              <a:t>A</a:t>
            </a:r>
            <a:r>
              <a:rPr lang="es-ES_tradnl" b="1"/>
              <a:t>  </a:t>
            </a:r>
            <a:r>
              <a:rPr lang="es-ES_tradnl"/>
              <a:t>(</a:t>
            </a:r>
            <a:r>
              <a:rPr lang="es-ES_tradnl" b="1"/>
              <a:t>  </a:t>
            </a:r>
            <a:r>
              <a:rPr lang="es-ES_tradnl">
                <a:solidFill>
                  <a:srgbClr val="FFC000"/>
                </a:solidFill>
              </a:rPr>
              <a:t>P(A)</a:t>
            </a:r>
            <a:r>
              <a:rPr lang="es-ES_tradnl" b="1"/>
              <a:t> </a:t>
            </a:r>
            <a:r>
              <a:rPr lang="es-ES_tradnl"/>
              <a:t>)</a:t>
            </a:r>
          </a:p>
          <a:p>
            <a:pPr eaLnBrk="1" hangingPunct="1">
              <a:buFont typeface="Monotype Sorts" charset="0"/>
              <a:buNone/>
            </a:pPr>
            <a:r>
              <a:rPr lang="es-ES_tradnl"/>
              <a:t>          ƒ</a:t>
            </a:r>
            <a:r>
              <a:rPr lang="es-ES_tradnl" baseline="-25000"/>
              <a:t>A </a:t>
            </a:r>
            <a:r>
              <a:rPr lang="es-ES_tradnl" b="1" baseline="-25000"/>
              <a:t>		                 </a:t>
            </a:r>
            <a:r>
              <a:rPr lang="es-ES_tradnl"/>
              <a:t>P(A)</a:t>
            </a:r>
            <a:r>
              <a:rPr lang="es-ES_tradnl" b="1"/>
              <a:t> </a:t>
            </a:r>
            <a:endParaRPr lang="es-ES_tradnl" b="1" baseline="-25000"/>
          </a:p>
          <a:p>
            <a:pPr lvl="1" eaLnBrk="1" hangingPunct="1">
              <a:buFontTx/>
              <a:buNone/>
            </a:pPr>
            <a:r>
              <a:rPr lang="es-ES_tradnl" sz="1600"/>
              <a:t>        n          </a:t>
            </a:r>
            <a:r>
              <a:rPr lang="es-ES_tradnl" sz="1600">
                <a:sym typeface="Symbol" pitchFamily="18" charset="2"/>
              </a:rPr>
              <a:t></a:t>
            </a:r>
          </a:p>
          <a:p>
            <a:pPr lvl="1" eaLnBrk="1" hangingPunct="1"/>
            <a:endParaRPr lang="es-ES_tradnl" b="1" baseline="-25000"/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2915816" y="3933056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26631" name="Line 7"/>
          <p:cNvSpPr>
            <a:spLocks noChangeShapeType="1"/>
          </p:cNvSpPr>
          <p:nvPr/>
        </p:nvSpPr>
        <p:spPr bwMode="auto">
          <a:xfrm>
            <a:off x="1763688" y="4293096"/>
            <a:ext cx="304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5825282" y="3848048"/>
            <a:ext cx="12319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dirty="0"/>
              <a:t>Intuitivo</a:t>
            </a:r>
            <a:endParaRPr lang="es-E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 autoUpdateAnimBg="0"/>
      <p:bldP spid="26628" grpId="0" animBg="1"/>
      <p:bldP spid="26631" grpId="0" animBg="1"/>
      <p:bldP spid="26632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_tradnl">
                <a:solidFill>
                  <a:srgbClr val="6EA0B0"/>
                </a:solidFill>
              </a:rPr>
              <a:t>Probabilidad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57350"/>
            <a:ext cx="7672388" cy="4114800"/>
          </a:xfrm>
        </p:spPr>
        <p:txBody>
          <a:bodyPr/>
          <a:lstStyle/>
          <a:p>
            <a:pPr eaLnBrk="1" hangingPunct="1">
              <a:buFont typeface="Monotype Sorts" charset="0"/>
              <a:buNone/>
            </a:pPr>
            <a:r>
              <a:rPr lang="es-ES_tradnl" u="sng" dirty="0"/>
              <a:t>Definición:</a:t>
            </a:r>
          </a:p>
          <a:p>
            <a:pPr algn="just" eaLnBrk="1" hangingPunct="1">
              <a:buFont typeface="Monotype Sorts" charset="0"/>
              <a:buNone/>
            </a:pPr>
            <a:r>
              <a:rPr lang="es-ES_tradnl" dirty="0"/>
              <a:t>	Sea </a:t>
            </a:r>
            <a:r>
              <a:rPr lang="es-ES_tradnl" dirty="0">
                <a:solidFill>
                  <a:srgbClr val="FFC000"/>
                </a:solidFill>
              </a:rPr>
              <a:t>E</a:t>
            </a:r>
            <a:r>
              <a:rPr lang="es-ES_tradnl" dirty="0"/>
              <a:t> un experimento y sea </a:t>
            </a:r>
            <a:r>
              <a:rPr lang="el-GR" dirty="0">
                <a:solidFill>
                  <a:srgbClr val="FFC000"/>
                </a:solidFill>
              </a:rPr>
              <a:t>Ω</a:t>
            </a:r>
            <a:r>
              <a:rPr lang="es-ES_tradnl" dirty="0"/>
              <a:t> un espacio </a:t>
            </a:r>
            <a:r>
              <a:rPr lang="es-ES_tradnl" dirty="0" err="1"/>
              <a:t>muestral</a:t>
            </a:r>
            <a:r>
              <a:rPr lang="es-ES_tradnl" dirty="0"/>
              <a:t> asociado a </a:t>
            </a:r>
            <a:r>
              <a:rPr lang="es-ES_tradnl" dirty="0">
                <a:solidFill>
                  <a:srgbClr val="FFC000"/>
                </a:solidFill>
              </a:rPr>
              <a:t>E</a:t>
            </a:r>
            <a:r>
              <a:rPr lang="es-ES_tradnl" dirty="0"/>
              <a:t>, entonces a todo suceso </a:t>
            </a:r>
            <a:r>
              <a:rPr lang="es-ES_tradnl" dirty="0">
                <a:solidFill>
                  <a:srgbClr val="FFC000"/>
                </a:solidFill>
              </a:rPr>
              <a:t>A</a:t>
            </a:r>
            <a:r>
              <a:rPr lang="es-ES_tradnl" b="1" dirty="0"/>
              <a:t>,</a:t>
            </a:r>
            <a:r>
              <a:rPr lang="es-ES_tradnl" dirty="0"/>
              <a:t> le asociaremos un número </a:t>
            </a:r>
            <a:r>
              <a:rPr lang="es-ES_tradnl" dirty="0">
                <a:solidFill>
                  <a:srgbClr val="FFC000"/>
                </a:solidFill>
              </a:rPr>
              <a:t>P(A)</a:t>
            </a:r>
            <a:r>
              <a:rPr lang="es-ES_tradnl" dirty="0"/>
              <a:t>, que llamaremos, la probabilidad de que el suceso </a:t>
            </a:r>
            <a:r>
              <a:rPr lang="es-ES_tradnl" dirty="0">
                <a:solidFill>
                  <a:srgbClr val="FFC000"/>
                </a:solidFill>
              </a:rPr>
              <a:t>A</a:t>
            </a:r>
            <a:r>
              <a:rPr lang="es-ES_tradnl" dirty="0"/>
              <a:t> ocurra, y que tiene las siguientes propiedades:</a:t>
            </a:r>
          </a:p>
          <a:p>
            <a:pPr eaLnBrk="1" hangingPunct="1">
              <a:buFont typeface="Monotype Sorts" charset="0"/>
              <a:buNone/>
            </a:pPr>
            <a:endParaRPr lang="es-ES_tradnl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357188"/>
            <a:ext cx="7772400" cy="1143000"/>
          </a:xfrm>
          <a:noFill/>
        </p:spPr>
        <p:txBody>
          <a:bodyPr/>
          <a:lstStyle/>
          <a:p>
            <a:pPr eaLnBrk="1" hangingPunct="1"/>
            <a:r>
              <a:rPr lang="es-ES_tradnl">
                <a:solidFill>
                  <a:srgbClr val="6EA0B0"/>
                </a:solidFill>
              </a:rPr>
              <a:t>Propiedades: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0" y="1671638"/>
            <a:ext cx="8382000" cy="3829050"/>
          </a:xfrm>
        </p:spPr>
        <p:txBody>
          <a:bodyPr/>
          <a:lstStyle/>
          <a:p>
            <a:pPr marL="609600" indent="-609600" eaLnBrk="1" hangingPunct="1">
              <a:buFont typeface="Monotype Sorts" charset="0"/>
              <a:buAutoNum type="arabicPeriod"/>
            </a:pPr>
            <a:r>
              <a:rPr lang="es-ES_tradnl" dirty="0"/>
              <a:t>0 </a:t>
            </a:r>
            <a:r>
              <a:rPr lang="es-ES_tradnl" dirty="0">
                <a:latin typeface="Symbol" pitchFamily="18" charset="2"/>
              </a:rPr>
              <a:t></a:t>
            </a:r>
            <a:r>
              <a:rPr lang="es-ES_tradnl" dirty="0"/>
              <a:t>    P(A) </a:t>
            </a:r>
            <a:r>
              <a:rPr lang="es-ES_tradnl" dirty="0">
                <a:latin typeface="Symbol" pitchFamily="18" charset="2"/>
              </a:rPr>
              <a:t></a:t>
            </a:r>
            <a:r>
              <a:rPr lang="es-ES_tradnl" dirty="0"/>
              <a:t>   1</a:t>
            </a:r>
          </a:p>
          <a:p>
            <a:pPr marL="609600" indent="-609600" eaLnBrk="1" hangingPunct="1">
              <a:buFont typeface="Monotype Sorts" charset="0"/>
              <a:buAutoNum type="arabicPeriod"/>
            </a:pPr>
            <a:endParaRPr lang="es-ES_tradnl" dirty="0"/>
          </a:p>
          <a:p>
            <a:pPr marL="609600" indent="-609600" eaLnBrk="1" hangingPunct="1">
              <a:buFont typeface="Monotype Sorts" charset="0"/>
              <a:buAutoNum type="arabicPeriod"/>
            </a:pPr>
            <a:r>
              <a:rPr lang="es-ES_tradnl" dirty="0"/>
              <a:t> P(S)</a:t>
            </a:r>
            <a:r>
              <a:rPr lang="es-ES_tradnl" baseline="-25000" dirty="0"/>
              <a:t>   </a:t>
            </a:r>
            <a:r>
              <a:rPr lang="es-ES_tradnl" dirty="0"/>
              <a:t>=  1 </a:t>
            </a:r>
          </a:p>
          <a:p>
            <a:pPr marL="609600" indent="-609600" eaLnBrk="1" hangingPunct="1">
              <a:buFont typeface="Monotype Sorts" charset="0"/>
              <a:buAutoNum type="arabicPeriod"/>
            </a:pPr>
            <a:endParaRPr lang="es-ES_tradnl" dirty="0"/>
          </a:p>
          <a:p>
            <a:pPr marL="609600" indent="-609600" eaLnBrk="1" hangingPunct="1">
              <a:buFont typeface="Monotype Sorts" charset="0"/>
              <a:buAutoNum type="arabicPeriod"/>
            </a:pPr>
            <a:r>
              <a:rPr lang="es-ES_tradnl" dirty="0"/>
              <a:t>Sean </a:t>
            </a:r>
            <a:r>
              <a:rPr lang="es-ES_tradnl" dirty="0">
                <a:solidFill>
                  <a:srgbClr val="FFC000"/>
                </a:solidFill>
              </a:rPr>
              <a:t>A, B </a:t>
            </a:r>
            <a:r>
              <a:rPr lang="es-ES_tradnl" dirty="0"/>
              <a:t>SME , es decir </a:t>
            </a:r>
          </a:p>
          <a:p>
            <a:pPr marL="609600" indent="-609600" eaLnBrk="1" hangingPunct="1">
              <a:buNone/>
            </a:pPr>
            <a:r>
              <a:rPr lang="es-ES_tradnl" dirty="0">
                <a:solidFill>
                  <a:srgbClr val="FF0000"/>
                </a:solidFill>
              </a:rPr>
              <a:t>           </a:t>
            </a:r>
            <a:r>
              <a:rPr lang="es-ES_tradnl" dirty="0">
                <a:solidFill>
                  <a:srgbClr val="FFC000"/>
                </a:solidFill>
              </a:rPr>
              <a:t>A  </a:t>
            </a:r>
            <a:r>
              <a:rPr lang="es-ES_tradnl" dirty="0">
                <a:solidFill>
                  <a:srgbClr val="FFC000"/>
                </a:solidFill>
                <a:latin typeface="Symbol" pitchFamily="18" charset="2"/>
              </a:rPr>
              <a:t></a:t>
            </a:r>
            <a:r>
              <a:rPr lang="es-ES_tradnl" dirty="0">
                <a:solidFill>
                  <a:srgbClr val="FFC000"/>
                </a:solidFill>
              </a:rPr>
              <a:t>  B  </a:t>
            </a:r>
            <a:r>
              <a:rPr lang="es-ES_tradnl" dirty="0"/>
              <a:t>=</a:t>
            </a:r>
            <a:r>
              <a:rPr lang="es-ES_tradnl" b="1" dirty="0"/>
              <a:t> </a:t>
            </a:r>
            <a:r>
              <a:rPr lang="es-ES_tradnl" b="1" dirty="0">
                <a:latin typeface="Symbol" pitchFamily="18" charset="2"/>
              </a:rPr>
              <a:t></a:t>
            </a:r>
            <a:r>
              <a:rPr lang="es-ES_tradnl" b="1" dirty="0"/>
              <a:t>   </a:t>
            </a:r>
            <a:r>
              <a:rPr lang="es-ES_tradnl" b="1" dirty="0">
                <a:latin typeface="Symbol" pitchFamily="18" charset="2"/>
              </a:rPr>
              <a:t>  </a:t>
            </a:r>
            <a:r>
              <a:rPr lang="es-ES_tradnl" b="1" dirty="0"/>
              <a:t> </a:t>
            </a:r>
            <a:r>
              <a:rPr lang="es-ES_tradnl" dirty="0">
                <a:solidFill>
                  <a:srgbClr val="FFC000"/>
                </a:solidFill>
              </a:rPr>
              <a:t>P(A </a:t>
            </a:r>
            <a:r>
              <a:rPr lang="es-ES_tradnl" dirty="0">
                <a:solidFill>
                  <a:srgbClr val="FFC000"/>
                </a:solidFill>
                <a:sym typeface="Symbol" pitchFamily="18" charset="2"/>
              </a:rPr>
              <a:t></a:t>
            </a:r>
            <a:r>
              <a:rPr lang="es-ES_tradnl" dirty="0">
                <a:solidFill>
                  <a:srgbClr val="FFC000"/>
                </a:solidFill>
              </a:rPr>
              <a:t> B)</a:t>
            </a:r>
            <a:r>
              <a:rPr lang="es-ES_tradnl" baseline="-25000" dirty="0">
                <a:solidFill>
                  <a:srgbClr val="FFC000"/>
                </a:solidFill>
              </a:rPr>
              <a:t> </a:t>
            </a:r>
            <a:r>
              <a:rPr lang="es-ES_tradnl" dirty="0">
                <a:solidFill>
                  <a:srgbClr val="FFC000"/>
                </a:solidFill>
              </a:rPr>
              <a:t> = P(A) + P(B)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14313"/>
            <a:ext cx="7772400" cy="1143000"/>
          </a:xfrm>
          <a:noFill/>
        </p:spPr>
        <p:txBody>
          <a:bodyPr/>
          <a:lstStyle/>
          <a:p>
            <a:pPr eaLnBrk="1" hangingPunct="1"/>
            <a:r>
              <a:rPr lang="es-ES_tradnl">
                <a:solidFill>
                  <a:srgbClr val="6EA0B0"/>
                </a:solidFill>
              </a:rPr>
              <a:t>Teoremas Básicos: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385888"/>
            <a:ext cx="7772400" cy="4114800"/>
          </a:xfrm>
        </p:spPr>
        <p:txBody>
          <a:bodyPr/>
          <a:lstStyle/>
          <a:p>
            <a:pPr eaLnBrk="1" hangingPunct="1">
              <a:buFont typeface="Monotype Sorts" charset="0"/>
              <a:buNone/>
            </a:pPr>
            <a:r>
              <a:rPr lang="es-ES_tradnl" dirty="0"/>
              <a:t>1.-	</a:t>
            </a:r>
            <a:r>
              <a:rPr lang="es-ES_tradnl" dirty="0">
                <a:solidFill>
                  <a:srgbClr val="FFC000"/>
                </a:solidFill>
              </a:rPr>
              <a:t>P(</a:t>
            </a:r>
            <a:r>
              <a:rPr lang="es-ES_tradnl" dirty="0">
                <a:solidFill>
                  <a:srgbClr val="FFC000"/>
                </a:solidFill>
                <a:latin typeface="Symbol" pitchFamily="18" charset="2"/>
              </a:rPr>
              <a:t></a:t>
            </a:r>
            <a:r>
              <a:rPr lang="es-ES_tradnl" dirty="0">
                <a:solidFill>
                  <a:srgbClr val="FFC000"/>
                </a:solidFill>
              </a:rPr>
              <a:t>) = 0</a:t>
            </a:r>
          </a:p>
          <a:p>
            <a:pPr eaLnBrk="1" hangingPunct="1">
              <a:buFont typeface="Monotype Sorts" charset="0"/>
              <a:buNone/>
            </a:pPr>
            <a:r>
              <a:rPr lang="es-ES_tradnl" dirty="0"/>
              <a:t>2.-	Si </a:t>
            </a:r>
            <a:r>
              <a:rPr lang="es-ES_tradnl" dirty="0">
                <a:solidFill>
                  <a:srgbClr val="FFC000"/>
                </a:solidFill>
              </a:rPr>
              <a:t>A</a:t>
            </a:r>
            <a:r>
              <a:rPr lang="es-ES_tradnl" dirty="0"/>
              <a:t> es el suceso complementario de A, 	entonces:   </a:t>
            </a:r>
            <a:r>
              <a:rPr lang="es-ES_tradnl" dirty="0">
                <a:solidFill>
                  <a:srgbClr val="FFC000"/>
                </a:solidFill>
              </a:rPr>
              <a:t>P(A) = 1 – P(A)</a:t>
            </a:r>
          </a:p>
          <a:p>
            <a:pPr eaLnBrk="1" hangingPunct="1">
              <a:buFont typeface="Monotype Sorts" charset="0"/>
              <a:buNone/>
            </a:pPr>
            <a:r>
              <a:rPr lang="es-ES_tradnl" dirty="0"/>
              <a:t>3.-	Si A </a:t>
            </a:r>
            <a:r>
              <a:rPr lang="es-ES_tradnl" dirty="0">
                <a:latin typeface="Symbol" pitchFamily="18" charset="2"/>
              </a:rPr>
              <a:t></a:t>
            </a:r>
            <a:r>
              <a:rPr lang="es-ES_tradnl" dirty="0"/>
              <a:t> B entonces </a:t>
            </a:r>
            <a:r>
              <a:rPr lang="es-ES_tradnl" dirty="0">
                <a:solidFill>
                  <a:srgbClr val="FFC000"/>
                </a:solidFill>
              </a:rPr>
              <a:t>P(A) </a:t>
            </a:r>
            <a:r>
              <a:rPr lang="es-ES_tradnl" dirty="0">
                <a:solidFill>
                  <a:srgbClr val="FFC000"/>
                </a:solidFill>
                <a:latin typeface="Symbol" pitchFamily="18" charset="2"/>
              </a:rPr>
              <a:t></a:t>
            </a:r>
            <a:r>
              <a:rPr lang="es-ES_tradnl" dirty="0">
                <a:solidFill>
                  <a:srgbClr val="FFC000"/>
                </a:solidFill>
              </a:rPr>
              <a:t> P(B)</a:t>
            </a:r>
          </a:p>
          <a:p>
            <a:pPr algn="just" eaLnBrk="1" hangingPunct="1">
              <a:buFont typeface="Monotype Sorts" charset="0"/>
              <a:buNone/>
            </a:pPr>
            <a:r>
              <a:rPr lang="es-ES_tradnl" dirty="0"/>
              <a:t>4.-	Sean </a:t>
            </a:r>
            <a:r>
              <a:rPr lang="es-ES_tradnl" dirty="0">
                <a:solidFill>
                  <a:srgbClr val="FFC000"/>
                </a:solidFill>
              </a:rPr>
              <a:t>A </a:t>
            </a:r>
            <a:r>
              <a:rPr lang="es-ES_tradnl" dirty="0"/>
              <a:t>y</a:t>
            </a:r>
            <a:r>
              <a:rPr lang="es-ES_tradnl" dirty="0">
                <a:solidFill>
                  <a:srgbClr val="FFC000"/>
                </a:solidFill>
              </a:rPr>
              <a:t> B </a:t>
            </a:r>
            <a:r>
              <a:rPr lang="es-ES_tradnl" dirty="0"/>
              <a:t>sucesos cualesquiera, 		entonces:</a:t>
            </a:r>
          </a:p>
          <a:p>
            <a:pPr eaLnBrk="1" hangingPunct="1">
              <a:buFont typeface="Monotype Sorts" charset="0"/>
              <a:buNone/>
            </a:pPr>
            <a:r>
              <a:rPr lang="es-ES_tradnl" dirty="0"/>
              <a:t>	     </a:t>
            </a:r>
            <a:r>
              <a:rPr lang="es-ES_tradnl" dirty="0">
                <a:solidFill>
                  <a:srgbClr val="FFC000"/>
                </a:solidFill>
              </a:rPr>
              <a:t>P(A </a:t>
            </a:r>
            <a:r>
              <a:rPr lang="es-ES_tradnl" dirty="0">
                <a:solidFill>
                  <a:srgbClr val="FFC000"/>
                </a:solidFill>
                <a:sym typeface="Symbol" pitchFamily="18" charset="2"/>
              </a:rPr>
              <a:t></a:t>
            </a:r>
            <a:r>
              <a:rPr lang="es-ES_tradnl" dirty="0">
                <a:solidFill>
                  <a:srgbClr val="FFC000"/>
                </a:solidFill>
              </a:rPr>
              <a:t> B) = P(A) + P(B) - P(A</a:t>
            </a:r>
            <a:r>
              <a:rPr lang="es-ES_tradnl" dirty="0">
                <a:solidFill>
                  <a:srgbClr val="FFC000"/>
                </a:solidFill>
                <a:latin typeface="Symbol" pitchFamily="18" charset="2"/>
              </a:rPr>
              <a:t></a:t>
            </a:r>
            <a:r>
              <a:rPr lang="es-ES_tradnl" dirty="0">
                <a:solidFill>
                  <a:srgbClr val="FFC000"/>
                </a:solidFill>
              </a:rPr>
              <a:t>B)</a:t>
            </a:r>
          </a:p>
        </p:txBody>
      </p:sp>
      <p:sp>
        <p:nvSpPr>
          <p:cNvPr id="22532" name="Line 5"/>
          <p:cNvSpPr>
            <a:spLocks noChangeShapeType="1"/>
          </p:cNvSpPr>
          <p:nvPr/>
        </p:nvSpPr>
        <p:spPr bwMode="auto">
          <a:xfrm>
            <a:off x="2071688" y="2000250"/>
            <a:ext cx="152400" cy="0"/>
          </a:xfrm>
          <a:prstGeom prst="line">
            <a:avLst/>
          </a:prstGeom>
          <a:noFill/>
          <a:ln w="12700">
            <a:solidFill>
              <a:srgbClr val="FFC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22533" name="Line 6"/>
          <p:cNvSpPr>
            <a:spLocks noChangeShapeType="1"/>
          </p:cNvSpPr>
          <p:nvPr/>
        </p:nvSpPr>
        <p:spPr bwMode="auto">
          <a:xfrm>
            <a:off x="5508104" y="2276872"/>
            <a:ext cx="360040" cy="0"/>
          </a:xfrm>
          <a:prstGeom prst="line">
            <a:avLst/>
          </a:prstGeom>
          <a:noFill/>
          <a:ln w="12700">
            <a:solidFill>
              <a:srgbClr val="FFC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7329488" cy="121443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s-ES_tradnl" sz="4900" dirty="0">
                <a:solidFill>
                  <a:srgbClr val="6EA0B0"/>
                </a:solidFill>
              </a:rPr>
            </a:br>
            <a:r>
              <a:rPr lang="es-ES_tradnl" sz="4900" dirty="0">
                <a:solidFill>
                  <a:srgbClr val="6EA0B0"/>
                </a:solidFill>
              </a:rPr>
              <a:t>Regla de </a:t>
            </a:r>
            <a:r>
              <a:rPr lang="es-ES_tradnl" sz="4900" dirty="0" err="1">
                <a:solidFill>
                  <a:srgbClr val="6EA0B0"/>
                </a:solidFill>
              </a:rPr>
              <a:t>Laplace</a:t>
            </a:r>
            <a:r>
              <a:rPr lang="es-ES_tradnl" sz="4900" dirty="0">
                <a:solidFill>
                  <a:srgbClr val="6EA0B0"/>
                </a:solidFill>
              </a:rPr>
              <a:t> </a:t>
            </a:r>
            <a:br>
              <a:rPr lang="es-ES_tradnl" dirty="0"/>
            </a:br>
            <a:endParaRPr lang="es-ES_tradnl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357188" y="1285875"/>
            <a:ext cx="8143875" cy="714375"/>
          </a:xfrm>
        </p:spPr>
        <p:txBody>
          <a:bodyPr/>
          <a:lstStyle/>
          <a:p>
            <a:pPr algn="just" eaLnBrk="1" hangingPunct="1">
              <a:buFont typeface="Monotype Sorts" charset="0"/>
              <a:buNone/>
            </a:pPr>
            <a:r>
              <a:rPr lang="es-ES_tradnl" sz="2800" dirty="0"/>
              <a:t>	</a:t>
            </a:r>
            <a:r>
              <a:rPr lang="es-ES_tradnl" sz="2200" dirty="0"/>
              <a:t>Sea  </a:t>
            </a:r>
            <a:r>
              <a:rPr lang="el-GR" sz="2200" dirty="0">
                <a:solidFill>
                  <a:srgbClr val="FFC000"/>
                </a:solidFill>
              </a:rPr>
              <a:t>Ω</a:t>
            </a:r>
            <a:r>
              <a:rPr lang="es-ES_tradnl" sz="2200" dirty="0"/>
              <a:t>  un  espacio </a:t>
            </a:r>
            <a:r>
              <a:rPr lang="es-ES_tradnl" sz="2200" dirty="0" err="1"/>
              <a:t>muestral</a:t>
            </a:r>
            <a:r>
              <a:rPr lang="es-ES_tradnl" sz="2200" dirty="0"/>
              <a:t> finito.</a:t>
            </a:r>
            <a:endParaRPr lang="es-ES_tradnl" sz="2800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357188" y="1785938"/>
            <a:ext cx="8143875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420624" indent="-384048" algn="just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Monotype Sorts" charset="0"/>
              <a:buNone/>
              <a:defRPr/>
            </a:pPr>
            <a:r>
              <a:rPr lang="es-ES_tradnl" sz="2800" dirty="0">
                <a:latin typeface="+mn-lt"/>
              </a:rPr>
              <a:t>	</a:t>
            </a:r>
            <a:r>
              <a:rPr lang="el-GR" sz="2200" dirty="0">
                <a:solidFill>
                  <a:srgbClr val="FFC000"/>
                </a:solidFill>
                <a:latin typeface="+mn-lt"/>
              </a:rPr>
              <a:t>Ω</a:t>
            </a:r>
            <a:r>
              <a:rPr lang="es-ES_tradnl" sz="2200" dirty="0">
                <a:solidFill>
                  <a:srgbClr val="FFC000"/>
                </a:solidFill>
                <a:latin typeface="+mn-lt"/>
              </a:rPr>
              <a:t>=</a:t>
            </a:r>
            <a:r>
              <a:rPr lang="es-ES_tradnl" sz="2200" dirty="0">
                <a:latin typeface="+mn-lt"/>
              </a:rPr>
              <a:t>A</a:t>
            </a:r>
            <a:r>
              <a:rPr lang="es-ES_tradnl" sz="2200" baseline="-25000" dirty="0">
                <a:latin typeface="+mn-lt"/>
              </a:rPr>
              <a:t>1</a:t>
            </a:r>
            <a:r>
              <a:rPr lang="es-ES_tradnl" sz="2200" dirty="0">
                <a:latin typeface="+mn-lt"/>
              </a:rPr>
              <a:t>UA</a:t>
            </a:r>
            <a:r>
              <a:rPr lang="es-ES_tradnl" sz="2200" baseline="-25000" dirty="0">
                <a:latin typeface="+mn-lt"/>
              </a:rPr>
              <a:t>2</a:t>
            </a:r>
            <a:r>
              <a:rPr lang="es-ES_tradnl" sz="2200" dirty="0">
                <a:latin typeface="+mn-lt"/>
              </a:rPr>
              <a:t>U…</a:t>
            </a:r>
            <a:r>
              <a:rPr lang="es-ES_tradnl" sz="2200" dirty="0" err="1">
                <a:latin typeface="+mn-lt"/>
              </a:rPr>
              <a:t>UA</a:t>
            </a:r>
            <a:r>
              <a:rPr lang="es-ES_tradnl" sz="2200" baseline="-25000" dirty="0" err="1">
                <a:latin typeface="+mn-lt"/>
              </a:rPr>
              <a:t>n</a:t>
            </a:r>
            <a:r>
              <a:rPr lang="es-ES_tradnl" sz="2200" dirty="0">
                <a:latin typeface="+mn-lt"/>
              </a:rPr>
              <a:t>, </a:t>
            </a:r>
            <a:r>
              <a:rPr lang="es-CL" sz="2200" dirty="0">
                <a:latin typeface="+mn-lt"/>
              </a:rPr>
              <a:t>siendo los </a:t>
            </a:r>
            <a:r>
              <a:rPr lang="es-CL" sz="2200" i="1" dirty="0" err="1">
                <a:solidFill>
                  <a:srgbClr val="FFC000"/>
                </a:solidFill>
                <a:latin typeface="+mn-lt"/>
              </a:rPr>
              <a:t>Ai</a:t>
            </a:r>
            <a:r>
              <a:rPr lang="es-CL" sz="2200" b="1" i="1" dirty="0">
                <a:latin typeface="+mn-lt"/>
              </a:rPr>
              <a:t> </a:t>
            </a:r>
            <a:r>
              <a:rPr lang="es-CL" sz="2200" i="1" dirty="0">
                <a:latin typeface="+mn-lt"/>
              </a:rPr>
              <a:t>sucesos elementales e incompatibles dos a dos.</a:t>
            </a:r>
            <a:endParaRPr lang="es-ES_tradnl" sz="2800" dirty="0">
              <a:latin typeface="+mn-lt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285750" y="2714625"/>
            <a:ext cx="8143875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 marL="420624" indent="-384048" algn="just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Monotype Sorts" charset="0"/>
              <a:buNone/>
              <a:defRPr/>
            </a:pPr>
            <a:r>
              <a:rPr lang="es-ES_tradnl" sz="2800" dirty="0">
                <a:latin typeface="+mn-lt"/>
              </a:rPr>
              <a:t>	</a:t>
            </a:r>
            <a:r>
              <a:rPr lang="es-CL" sz="2200" i="1" dirty="0">
                <a:latin typeface="+mn-lt"/>
              </a:rPr>
              <a:t>Supongamos  además que:</a:t>
            </a:r>
            <a:endParaRPr lang="es-ES_tradnl" sz="2800" dirty="0">
              <a:latin typeface="+mn-lt"/>
            </a:endParaRPr>
          </a:p>
        </p:txBody>
      </p:sp>
      <p:grpSp>
        <p:nvGrpSpPr>
          <p:cNvPr id="2" name="16 Grupo"/>
          <p:cNvGrpSpPr>
            <a:grpSpLocks/>
          </p:cNvGrpSpPr>
          <p:nvPr/>
        </p:nvGrpSpPr>
        <p:grpSpPr bwMode="auto">
          <a:xfrm>
            <a:off x="714375" y="3500438"/>
            <a:ext cx="8715375" cy="857250"/>
            <a:chOff x="714348" y="3500438"/>
            <a:chExt cx="8715436" cy="857256"/>
          </a:xfrm>
        </p:grpSpPr>
        <p:grpSp>
          <p:nvGrpSpPr>
            <p:cNvPr id="3" name="9 Grupo"/>
            <p:cNvGrpSpPr>
              <a:grpSpLocks/>
            </p:cNvGrpSpPr>
            <p:nvPr/>
          </p:nvGrpSpPr>
          <p:grpSpPr bwMode="auto">
            <a:xfrm>
              <a:off x="4500562" y="3699071"/>
              <a:ext cx="928694" cy="158557"/>
              <a:chOff x="4429124" y="3000372"/>
              <a:chExt cx="928694" cy="928694"/>
            </a:xfrm>
          </p:grpSpPr>
          <p:sp>
            <p:nvSpPr>
              <p:cNvPr id="5" name="4 Rectángulo"/>
              <p:cNvSpPr/>
              <p:nvPr/>
            </p:nvSpPr>
            <p:spPr>
              <a:xfrm>
                <a:off x="4429124" y="2999230"/>
                <a:ext cx="928693" cy="92983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CL" dirty="0">
                    <a:solidFill>
                      <a:srgbClr val="FF0000"/>
                    </a:solidFill>
                  </a:rPr>
                  <a:t>1</a:t>
                </a:r>
              </a:p>
              <a:p>
                <a:pPr algn="ctr">
                  <a:defRPr/>
                </a:pPr>
                <a:r>
                  <a:rPr lang="es-CL" dirty="0">
                    <a:solidFill>
                      <a:srgbClr val="FF0000"/>
                    </a:solidFill>
                  </a:rPr>
                  <a:t>n</a:t>
                </a:r>
              </a:p>
            </p:txBody>
          </p:sp>
          <p:cxnSp>
            <p:nvCxnSpPr>
              <p:cNvPr id="7" name="6 Conector recto"/>
              <p:cNvCxnSpPr/>
              <p:nvPr/>
            </p:nvCxnSpPr>
            <p:spPr>
              <a:xfrm>
                <a:off x="4714876" y="3417656"/>
                <a:ext cx="357189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Rectangle 3"/>
            <p:cNvSpPr txBox="1">
              <a:spLocks noChangeArrowheads="1"/>
            </p:cNvSpPr>
            <p:nvPr/>
          </p:nvSpPr>
          <p:spPr bwMode="auto">
            <a:xfrm>
              <a:off x="4805365" y="3500438"/>
              <a:ext cx="4624419" cy="7858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normAutofit/>
            </a:bodyPr>
            <a:lstStyle/>
            <a:p>
              <a:pPr marL="420624" indent="-384048" algn="just" eaLnBrk="1" fontAlgn="auto" hangingPunct="1"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Monotype Sorts" charset="0"/>
                <a:buNone/>
                <a:defRPr/>
              </a:pPr>
              <a:r>
                <a:rPr lang="es-ES_tradnl" sz="2800" dirty="0">
                  <a:latin typeface="+mn-lt"/>
                </a:rPr>
                <a:t>	</a:t>
              </a:r>
              <a:r>
                <a:rPr lang="es-ES_tradnl" sz="2200" dirty="0">
                  <a:latin typeface="+mn-lt"/>
                </a:rPr>
                <a:t>(Sucesos </a:t>
              </a:r>
              <a:r>
                <a:rPr lang="es-ES_tradnl" sz="2200" dirty="0" err="1">
                  <a:latin typeface="+mn-lt"/>
                </a:rPr>
                <a:t>equiprobables</a:t>
              </a:r>
              <a:r>
                <a:rPr lang="es-ES_tradnl" sz="2200" dirty="0">
                  <a:latin typeface="+mn-lt"/>
                </a:rPr>
                <a:t>)</a:t>
              </a:r>
              <a:endParaRPr lang="es-ES_tradnl" sz="2800" dirty="0">
                <a:latin typeface="+mn-lt"/>
              </a:endParaRPr>
            </a:p>
          </p:txBody>
        </p:sp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714348" y="3500438"/>
              <a:ext cx="4714908" cy="857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normAutofit lnSpcReduction="10000"/>
            </a:bodyPr>
            <a:lstStyle/>
            <a:p>
              <a:pPr marL="420624" indent="-384048" algn="just" eaLnBrk="1" fontAlgn="auto" hangingPunct="1"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Monotype Sorts" charset="0"/>
                <a:buNone/>
                <a:defRPr/>
              </a:pPr>
              <a:r>
                <a:rPr lang="es-ES_tradnl" sz="2800" dirty="0">
                  <a:latin typeface="+mn-lt"/>
                </a:rPr>
                <a:t>	</a:t>
              </a:r>
              <a:r>
                <a:rPr lang="es-ES_tradnl" sz="2200" dirty="0">
                  <a:solidFill>
                    <a:srgbClr val="FFC000"/>
                  </a:solidFill>
                  <a:latin typeface="+mn-lt"/>
                </a:rPr>
                <a:t>P(</a:t>
              </a:r>
              <a:r>
                <a:rPr lang="es-ES_tradnl" sz="2200" dirty="0">
                  <a:latin typeface="+mn-lt"/>
                </a:rPr>
                <a:t>A</a:t>
              </a:r>
              <a:r>
                <a:rPr lang="es-ES_tradnl" sz="2200" baseline="-25000" dirty="0">
                  <a:latin typeface="+mn-lt"/>
                </a:rPr>
                <a:t>1</a:t>
              </a:r>
              <a:r>
                <a:rPr lang="es-ES_tradnl" sz="2200" dirty="0">
                  <a:solidFill>
                    <a:srgbClr val="FFC000"/>
                  </a:solidFill>
                  <a:latin typeface="+mn-lt"/>
                </a:rPr>
                <a:t>) = P(</a:t>
              </a:r>
              <a:r>
                <a:rPr lang="es-ES_tradnl" sz="2200" dirty="0">
                  <a:latin typeface="+mn-lt"/>
                </a:rPr>
                <a:t>A</a:t>
              </a:r>
              <a:r>
                <a:rPr lang="es-ES_tradnl" sz="2200" baseline="-25000" dirty="0">
                  <a:latin typeface="+mn-lt"/>
                </a:rPr>
                <a:t>2</a:t>
              </a:r>
              <a:r>
                <a:rPr lang="es-ES_tradnl" sz="2200" dirty="0">
                  <a:solidFill>
                    <a:srgbClr val="FFC000"/>
                  </a:solidFill>
                  <a:latin typeface="+mn-lt"/>
                </a:rPr>
                <a:t>) = …=  P(</a:t>
              </a:r>
              <a:r>
                <a:rPr lang="es-ES_tradnl" sz="2200" dirty="0" err="1">
                  <a:latin typeface="+mn-lt"/>
                </a:rPr>
                <a:t>A</a:t>
              </a:r>
              <a:r>
                <a:rPr lang="es-ES_tradnl" sz="2200" baseline="-25000" dirty="0" err="1">
                  <a:latin typeface="+mn-lt"/>
                </a:rPr>
                <a:t>n</a:t>
              </a:r>
              <a:r>
                <a:rPr lang="es-ES_tradnl" sz="2200" dirty="0">
                  <a:solidFill>
                    <a:srgbClr val="FFC000"/>
                  </a:solidFill>
                  <a:latin typeface="+mn-lt"/>
                </a:rPr>
                <a:t>) =</a:t>
              </a:r>
              <a:endParaRPr lang="es-ES_tradnl" sz="2200" dirty="0">
                <a:latin typeface="+mn-lt"/>
              </a:endParaRPr>
            </a:p>
            <a:p>
              <a:pPr marL="420624" indent="-384048" eaLnBrk="1" fontAlgn="auto" hangingPunct="1"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Monotype Sorts" charset="0"/>
                <a:buNone/>
                <a:defRPr/>
              </a:pPr>
              <a:r>
                <a:rPr lang="es-ES_tradnl" sz="2200" dirty="0">
                  <a:latin typeface="+mn-lt"/>
                </a:rPr>
                <a:t>	</a:t>
              </a:r>
              <a:endParaRPr lang="es-ES_tradnl" sz="2800" dirty="0">
                <a:latin typeface="+mn-lt"/>
              </a:endParaRPr>
            </a:p>
            <a:p>
              <a:pPr marL="420624" indent="-384048" algn="just" eaLnBrk="1" fontAlgn="auto" hangingPunct="1"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Monotype Sorts" charset="0"/>
                <a:buNone/>
                <a:defRPr/>
              </a:pPr>
              <a:endParaRPr lang="es-ES_tradnl" sz="2800" dirty="0">
                <a:latin typeface="+mn-lt"/>
              </a:endParaRPr>
            </a:p>
          </p:txBody>
        </p:sp>
      </p:grpSp>
      <p:grpSp>
        <p:nvGrpSpPr>
          <p:cNvPr id="4" name="19 Grupo"/>
          <p:cNvGrpSpPr>
            <a:grpSpLocks/>
          </p:cNvGrpSpPr>
          <p:nvPr/>
        </p:nvGrpSpPr>
        <p:grpSpPr bwMode="auto">
          <a:xfrm>
            <a:off x="1385888" y="5214938"/>
            <a:ext cx="5543550" cy="1428750"/>
            <a:chOff x="814388" y="5214950"/>
            <a:chExt cx="5543562" cy="1428736"/>
          </a:xfrm>
        </p:grpSpPr>
        <p:grpSp>
          <p:nvGrpSpPr>
            <p:cNvPr id="6" name="18 Grupo"/>
            <p:cNvGrpSpPr>
              <a:grpSpLocks/>
            </p:cNvGrpSpPr>
            <p:nvPr/>
          </p:nvGrpSpPr>
          <p:grpSpPr bwMode="auto">
            <a:xfrm>
              <a:off x="5429256" y="5214950"/>
              <a:ext cx="928694" cy="928694"/>
              <a:chOff x="6500826" y="5143512"/>
              <a:chExt cx="928694" cy="928694"/>
            </a:xfrm>
          </p:grpSpPr>
          <p:sp>
            <p:nvSpPr>
              <p:cNvPr id="8" name="7 Rectángulo"/>
              <p:cNvSpPr/>
              <p:nvPr/>
            </p:nvSpPr>
            <p:spPr>
              <a:xfrm>
                <a:off x="6500830" y="5143512"/>
                <a:ext cx="928690" cy="928678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CL" dirty="0">
                    <a:solidFill>
                      <a:srgbClr val="FF0000"/>
                    </a:solidFill>
                  </a:rPr>
                  <a:t>k</a:t>
                </a:r>
              </a:p>
              <a:p>
                <a:pPr algn="ctr">
                  <a:defRPr/>
                </a:pPr>
                <a:r>
                  <a:rPr lang="es-CL" dirty="0">
                    <a:solidFill>
                      <a:srgbClr val="FF0000"/>
                    </a:solidFill>
                  </a:rPr>
                  <a:t>n</a:t>
                </a:r>
              </a:p>
            </p:txBody>
          </p:sp>
          <p:cxnSp>
            <p:nvCxnSpPr>
              <p:cNvPr id="9" name="8 Conector recto"/>
              <p:cNvCxnSpPr/>
              <p:nvPr/>
            </p:nvCxnSpPr>
            <p:spPr>
              <a:xfrm>
                <a:off x="6786581" y="5643569"/>
                <a:ext cx="357189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Rectangle 3"/>
            <p:cNvSpPr txBox="1">
              <a:spLocks noChangeArrowheads="1"/>
            </p:cNvSpPr>
            <p:nvPr/>
          </p:nvSpPr>
          <p:spPr bwMode="auto">
            <a:xfrm>
              <a:off x="814388" y="5429260"/>
              <a:ext cx="5472124" cy="1214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normAutofit/>
            </a:bodyPr>
            <a:lstStyle/>
            <a:p>
              <a:pPr marL="420624" indent="-384048" algn="just" eaLnBrk="1" fontAlgn="auto" hangingPunct="1">
                <a:spcBef>
                  <a:spcPct val="20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Monotype Sorts" charset="0"/>
                <a:buNone/>
                <a:defRPr/>
              </a:pPr>
              <a:r>
                <a:rPr lang="es-ES_tradnl" sz="2800" dirty="0">
                  <a:latin typeface="+mn-lt"/>
                </a:rPr>
                <a:t>	</a:t>
              </a:r>
              <a:r>
                <a:rPr lang="es-ES_tradnl" sz="2200" dirty="0">
                  <a:solidFill>
                    <a:srgbClr val="FFC000"/>
                  </a:solidFill>
                  <a:latin typeface="+mn-lt"/>
                </a:rPr>
                <a:t>P(</a:t>
              </a:r>
              <a:r>
                <a:rPr lang="es-ES_tradnl" sz="2200" dirty="0">
                  <a:latin typeface="+mn-lt"/>
                </a:rPr>
                <a:t>B</a:t>
              </a:r>
              <a:r>
                <a:rPr lang="es-ES_tradnl" sz="2200" dirty="0">
                  <a:solidFill>
                    <a:srgbClr val="FFC000"/>
                  </a:solidFill>
                  <a:latin typeface="+mn-lt"/>
                </a:rPr>
                <a:t>) = P(</a:t>
              </a:r>
              <a:r>
                <a:rPr lang="es-ES_tradnl" sz="2200" dirty="0">
                  <a:latin typeface="+mn-lt"/>
                </a:rPr>
                <a:t>A</a:t>
              </a:r>
              <a:r>
                <a:rPr lang="es-ES_tradnl" sz="2200" baseline="-25000" dirty="0">
                  <a:latin typeface="+mn-lt"/>
                </a:rPr>
                <a:t>1</a:t>
              </a:r>
              <a:r>
                <a:rPr lang="es-ES_tradnl" sz="2200" dirty="0">
                  <a:solidFill>
                    <a:srgbClr val="FFC000"/>
                  </a:solidFill>
                  <a:latin typeface="+mn-lt"/>
                </a:rPr>
                <a:t>)+ P(</a:t>
              </a:r>
              <a:r>
                <a:rPr lang="es-ES_tradnl" sz="2200" dirty="0">
                  <a:latin typeface="+mn-lt"/>
                </a:rPr>
                <a:t>A</a:t>
              </a:r>
              <a:r>
                <a:rPr lang="es-ES_tradnl" sz="2200" baseline="-25000" dirty="0">
                  <a:latin typeface="+mn-lt"/>
                </a:rPr>
                <a:t>2</a:t>
              </a:r>
              <a:r>
                <a:rPr lang="es-ES_tradnl" sz="2200" dirty="0">
                  <a:solidFill>
                    <a:srgbClr val="FFC000"/>
                  </a:solidFill>
                  <a:latin typeface="+mn-lt"/>
                </a:rPr>
                <a:t>)+ …+ P(</a:t>
              </a:r>
              <a:r>
                <a:rPr lang="es-ES_tradnl" sz="2200" dirty="0" err="1">
                  <a:latin typeface="+mn-lt"/>
                </a:rPr>
                <a:t>A</a:t>
              </a:r>
              <a:r>
                <a:rPr lang="es-ES_tradnl" sz="2200" baseline="-25000" dirty="0" err="1">
                  <a:latin typeface="+mn-lt"/>
                </a:rPr>
                <a:t>k</a:t>
              </a:r>
              <a:r>
                <a:rPr lang="es-ES_tradnl" sz="2200" dirty="0">
                  <a:solidFill>
                    <a:srgbClr val="FFC000"/>
                  </a:solidFill>
                  <a:latin typeface="+mn-lt"/>
                </a:rPr>
                <a:t>) = </a:t>
              </a:r>
              <a:endParaRPr lang="es-ES_tradnl" sz="2800" dirty="0">
                <a:latin typeface="+mn-lt"/>
              </a:endParaRPr>
            </a:p>
          </p:txBody>
        </p:sp>
      </p:grpSp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285750" y="4357688"/>
            <a:ext cx="81438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420624" indent="-384048" algn="just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Monotype Sorts" charset="0"/>
              <a:buNone/>
              <a:defRPr/>
            </a:pPr>
            <a:r>
              <a:rPr lang="es-ES_tradnl" sz="2800" dirty="0">
                <a:latin typeface="+mn-lt"/>
              </a:rPr>
              <a:t>	</a:t>
            </a:r>
            <a:r>
              <a:rPr lang="es-ES_tradnl" sz="2200" dirty="0">
                <a:latin typeface="+mn-lt"/>
              </a:rPr>
              <a:t>Entonces, sea B = A</a:t>
            </a:r>
            <a:r>
              <a:rPr lang="es-ES_tradnl" sz="2200" baseline="-25000" dirty="0">
                <a:latin typeface="+mn-lt"/>
              </a:rPr>
              <a:t>1</a:t>
            </a:r>
            <a:r>
              <a:rPr lang="es-ES_tradnl" sz="2200" dirty="0">
                <a:latin typeface="+mn-lt"/>
              </a:rPr>
              <a:t>UA</a:t>
            </a:r>
            <a:r>
              <a:rPr lang="es-ES_tradnl" sz="2200" baseline="-25000" dirty="0">
                <a:latin typeface="+mn-lt"/>
              </a:rPr>
              <a:t>2</a:t>
            </a:r>
            <a:r>
              <a:rPr lang="es-ES_tradnl" sz="2200" dirty="0">
                <a:latin typeface="+mn-lt"/>
              </a:rPr>
              <a:t>U…</a:t>
            </a:r>
            <a:r>
              <a:rPr lang="es-ES_tradnl" sz="2200" dirty="0" err="1">
                <a:latin typeface="+mn-lt"/>
              </a:rPr>
              <a:t>UA</a:t>
            </a:r>
            <a:r>
              <a:rPr lang="es-ES_tradnl" sz="2200" baseline="-25000" dirty="0" err="1">
                <a:latin typeface="+mn-lt"/>
              </a:rPr>
              <a:t>k</a:t>
            </a:r>
            <a:r>
              <a:rPr lang="es-ES_tradnl" sz="2200" dirty="0">
                <a:latin typeface="+mn-lt"/>
              </a:rPr>
              <a:t>, k≤ n  </a:t>
            </a:r>
            <a:r>
              <a:rPr lang="es-CL" sz="2200" dirty="0">
                <a:latin typeface="+mn-lt"/>
              </a:rPr>
              <a:t>se tiene que:</a:t>
            </a:r>
            <a:r>
              <a:rPr lang="es-ES_tradnl" sz="2200" dirty="0">
                <a:latin typeface="+mn-lt"/>
              </a:rPr>
              <a:t> 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s-ES_tradnl">
                <a:solidFill>
                  <a:srgbClr val="6EA0B0"/>
                </a:solidFill>
              </a:rPr>
              <a:t>Regla de Laplace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1671638"/>
            <a:ext cx="7772400" cy="41148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s-CL" sz="2400" dirty="0"/>
              <a:t>También se enuncia como:</a:t>
            </a:r>
          </a:p>
          <a:p>
            <a:pPr>
              <a:buFont typeface="Wingdings 2" pitchFamily="18" charset="2"/>
              <a:buNone/>
            </a:pPr>
            <a:endParaRPr lang="es-CL" sz="2400" dirty="0"/>
          </a:p>
          <a:p>
            <a:pPr>
              <a:buFont typeface="Wingdings 2" pitchFamily="18" charset="2"/>
              <a:buNone/>
            </a:pPr>
            <a:endParaRPr lang="es-CL" sz="2400" i="1" dirty="0"/>
          </a:p>
          <a:p>
            <a:pPr>
              <a:buFont typeface="Wingdings 2" pitchFamily="18" charset="2"/>
              <a:buNone/>
            </a:pPr>
            <a:endParaRPr lang="es-CL" sz="2400" b="1" i="1" baseline="-25000" dirty="0"/>
          </a:p>
          <a:p>
            <a:pPr>
              <a:buFont typeface="Wingdings 2" pitchFamily="18" charset="2"/>
              <a:buNone/>
            </a:pPr>
            <a:endParaRPr lang="es-CL" sz="2400" b="1" i="1" baseline="-25000" dirty="0"/>
          </a:p>
          <a:p>
            <a:pPr>
              <a:buFont typeface="Wingdings 2" pitchFamily="18" charset="2"/>
              <a:buNone/>
            </a:pPr>
            <a:endParaRPr lang="es-CL" sz="2400" b="1" i="1" baseline="-25000" dirty="0"/>
          </a:p>
          <a:p>
            <a:pPr>
              <a:buFont typeface="Wingdings 2" pitchFamily="18" charset="2"/>
              <a:buNone/>
            </a:pPr>
            <a:endParaRPr lang="es-ES_tradnl" sz="2400" b="1" baseline="-25000" dirty="0"/>
          </a:p>
          <a:p>
            <a:pPr eaLnBrk="1" hangingPunct="1">
              <a:buFont typeface="Monotype Sorts" charset="0"/>
              <a:buNone/>
            </a:pPr>
            <a:endParaRPr lang="es-ES_tradnl" sz="2400" b="1" dirty="0"/>
          </a:p>
        </p:txBody>
      </p:sp>
      <p:grpSp>
        <p:nvGrpSpPr>
          <p:cNvPr id="2" name="10 Grupo"/>
          <p:cNvGrpSpPr>
            <a:grpSpLocks/>
          </p:cNvGrpSpPr>
          <p:nvPr/>
        </p:nvGrpSpPr>
        <p:grpSpPr bwMode="auto">
          <a:xfrm>
            <a:off x="1285875" y="2643188"/>
            <a:ext cx="6858000" cy="1071562"/>
            <a:chOff x="1285852" y="2643182"/>
            <a:chExt cx="6858048" cy="1071570"/>
          </a:xfrm>
        </p:grpSpPr>
        <p:cxnSp>
          <p:nvCxnSpPr>
            <p:cNvPr id="6" name="5 Conector recto"/>
            <p:cNvCxnSpPr/>
            <p:nvPr/>
          </p:nvCxnSpPr>
          <p:spPr>
            <a:xfrm>
              <a:off x="2357423" y="3214686"/>
              <a:ext cx="528641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9 Grupo"/>
            <p:cNvGrpSpPr>
              <a:grpSpLocks/>
            </p:cNvGrpSpPr>
            <p:nvPr/>
          </p:nvGrpSpPr>
          <p:grpSpPr bwMode="auto">
            <a:xfrm>
              <a:off x="1285852" y="2643182"/>
              <a:ext cx="6858048" cy="1071570"/>
              <a:chOff x="1357290" y="2643182"/>
              <a:chExt cx="6858048" cy="1071570"/>
            </a:xfrm>
          </p:grpSpPr>
          <p:sp>
            <p:nvSpPr>
              <p:cNvPr id="4" name="3 Rectángulo"/>
              <p:cNvSpPr/>
              <p:nvPr/>
            </p:nvSpPr>
            <p:spPr>
              <a:xfrm>
                <a:off x="1928794" y="2643182"/>
                <a:ext cx="6286544" cy="107157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s-CL" sz="2200" dirty="0">
                    <a:solidFill>
                      <a:srgbClr val="FF0000"/>
                    </a:solidFill>
                  </a:rPr>
                  <a:t>Número de casos favorables al suceso B</a:t>
                </a:r>
              </a:p>
              <a:p>
                <a:pPr algn="ctr">
                  <a:defRPr/>
                </a:pPr>
                <a:r>
                  <a:rPr lang="es-CL" sz="2200" dirty="0">
                    <a:solidFill>
                      <a:srgbClr val="FF0000"/>
                    </a:solidFill>
                  </a:rPr>
                  <a:t>Número de casos posibles</a:t>
                </a:r>
              </a:p>
            </p:txBody>
          </p:sp>
          <p:sp>
            <p:nvSpPr>
              <p:cNvPr id="7" name="6 CuadroTexto"/>
              <p:cNvSpPr txBox="1"/>
              <p:nvPr/>
            </p:nvSpPr>
            <p:spPr>
              <a:xfrm>
                <a:off x="1357290" y="3000372"/>
                <a:ext cx="1214447" cy="43021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s-CL" sz="2200" dirty="0">
                    <a:latin typeface="+mn-lt"/>
                  </a:rPr>
                  <a:t>P(B) =</a:t>
                </a: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4802</TotalTime>
  <Pages>40</Pages>
  <Words>1507</Words>
  <Application>Microsoft Macintosh PowerPoint</Application>
  <PresentationFormat>Presentación en pantalla (4:3)</PresentationFormat>
  <Paragraphs>161</Paragraphs>
  <Slides>28</Slides>
  <Notes>26</Notes>
  <HiddenSlides>0</HiddenSlides>
  <MMClips>0</MMClips>
  <ScaleCrop>false</ScaleCrop>
  <HeadingPairs>
    <vt:vector size="8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40" baseType="lpstr">
      <vt:lpstr>Arial</vt:lpstr>
      <vt:lpstr>Franklin Gothic Book</vt:lpstr>
      <vt:lpstr>Lucida Sans Unicode</vt:lpstr>
      <vt:lpstr>Monotype Sorts</vt:lpstr>
      <vt:lpstr>Symbol</vt:lpstr>
      <vt:lpstr>Times New Roman</vt:lpstr>
      <vt:lpstr>Verdana</vt:lpstr>
      <vt:lpstr>Wingdings</vt:lpstr>
      <vt:lpstr>Wingdings 2</vt:lpstr>
      <vt:lpstr>Wingdings 3</vt:lpstr>
      <vt:lpstr>Concurrencia</vt:lpstr>
      <vt:lpstr>Ecuación</vt:lpstr>
      <vt:lpstr>PROBABILIDADES</vt:lpstr>
      <vt:lpstr>OBJETIVOS:</vt:lpstr>
      <vt:lpstr>CONCEPTOS  BÁSICOS</vt:lpstr>
      <vt:lpstr>Ejemplos de Espacio Muestral:</vt:lpstr>
      <vt:lpstr> Ejemplos de Espacio Muestral: </vt:lpstr>
      <vt:lpstr>Ejemplos de Espacio Muestral:</vt:lpstr>
      <vt:lpstr>Ejemplos de Espacio Muestral:</vt:lpstr>
      <vt:lpstr>Ejemplos de Espacio Muestral:</vt:lpstr>
      <vt:lpstr>Ejemplos de Espacio Muestral:</vt:lpstr>
      <vt:lpstr>Ejercicios de Espacios Muestrales:</vt:lpstr>
      <vt:lpstr>Ejercicios de Espacios Muestrales:</vt:lpstr>
      <vt:lpstr>Ejercicios de Espacios Muestrales:</vt:lpstr>
      <vt:lpstr>SUCESO  Ó  EVENTO</vt:lpstr>
      <vt:lpstr>Presentación de PowerPoint</vt:lpstr>
      <vt:lpstr>Ejemplos Sucesos</vt:lpstr>
      <vt:lpstr>Tipos de Sucesos</vt:lpstr>
      <vt:lpstr>Tipos de Sucesos</vt:lpstr>
      <vt:lpstr>Tipos de Sucesos</vt:lpstr>
      <vt:lpstr>Tipos de Sucesos</vt:lpstr>
      <vt:lpstr>SUCESOS MUTUAMENTE EXCLUYENTES(SME)</vt:lpstr>
      <vt:lpstr>FRECUENCIA RELATIVA</vt:lpstr>
      <vt:lpstr>FRECUENCIA RELATIVA</vt:lpstr>
      <vt:lpstr>FRECUENCIA RELATIVA</vt:lpstr>
      <vt:lpstr>Probabilidad</vt:lpstr>
      <vt:lpstr>Propiedades:</vt:lpstr>
      <vt:lpstr>Teoremas Básicos:</vt:lpstr>
      <vt:lpstr> Regla de Laplace  </vt:lpstr>
      <vt:lpstr>Regla de Laplace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PROBABILIDADES</dc:title>
  <dc:creator>David Becerra</dc:creator>
  <cp:lastModifiedBy>CATHERINE HARDY</cp:lastModifiedBy>
  <cp:revision>158</cp:revision>
  <cp:lastPrinted>1601-01-01T00:00:00Z</cp:lastPrinted>
  <dcterms:created xsi:type="dcterms:W3CDTF">1999-04-25T19:19:36Z</dcterms:created>
  <dcterms:modified xsi:type="dcterms:W3CDTF">2022-06-30T13:58:46Z</dcterms:modified>
</cp:coreProperties>
</file>